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21"/>
  </p:notesMasterIdLst>
  <p:handoutMasterIdLst>
    <p:handoutMasterId r:id="rId22"/>
  </p:handoutMasterIdLst>
  <p:sldIdLst>
    <p:sldId id="312" r:id="rId5"/>
    <p:sldId id="304" r:id="rId6"/>
    <p:sldId id="323" r:id="rId7"/>
    <p:sldId id="281" r:id="rId8"/>
    <p:sldId id="328" r:id="rId9"/>
    <p:sldId id="282" r:id="rId10"/>
    <p:sldId id="314" r:id="rId11"/>
    <p:sldId id="329" r:id="rId12"/>
    <p:sldId id="330" r:id="rId13"/>
    <p:sldId id="325" r:id="rId14"/>
    <p:sldId id="324" r:id="rId15"/>
    <p:sldId id="331" r:id="rId16"/>
    <p:sldId id="327" r:id="rId17"/>
    <p:sldId id="332" r:id="rId18"/>
    <p:sldId id="333" r:id="rId19"/>
    <p:sldId id="297" r:id="rId20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  <a:srgbClr val="202C8F"/>
    <a:srgbClr val="FDFBF6"/>
    <a:srgbClr val="AAC4E9"/>
    <a:srgbClr val="F5CDCE"/>
    <a:srgbClr val="DF8C8C"/>
    <a:srgbClr val="D4D593"/>
    <a:srgbClr val="E6F0FE"/>
    <a:srgbClr val="CDBE8A"/>
    <a:srgbClr val="F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4" autoAdjust="0"/>
    <p:restoredTop sz="95388" autoAdjust="0"/>
  </p:normalViewPr>
  <p:slideViewPr>
    <p:cSldViewPr snapToGrid="0" snapToObjects="1">
      <p:cViewPr varScale="1">
        <p:scale>
          <a:sx n="63" d="100"/>
          <a:sy n="63" d="100"/>
        </p:scale>
        <p:origin x="1056" y="96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287CA1-BC12-B706-45C3-2BDC763DE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8F2AE5-09D5-EC14-8861-984C65A824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ED3948-4639-46A5-7432-22A92C085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81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881" y="1820018"/>
            <a:ext cx="5913119" cy="3923430"/>
          </a:xfrm>
        </p:spPr>
        <p:txBody>
          <a:bodyPr anchor="ctr"/>
          <a:lstStyle/>
          <a:p>
            <a:r>
              <a:rPr lang="en-US" i="0" dirty="0">
                <a:solidFill>
                  <a:schemeClr val="tx2">
                    <a:lumMod val="75000"/>
                  </a:schemeClr>
                </a:solidFill>
                <a:effectLst/>
                <a:latin typeface="Segoe UI Historic" panose="020B0502040204020203" pitchFamily="34" charset="0"/>
              </a:rPr>
              <a:t>Tic-Tac-Toe AI Using Minimax Algorithm and Alpha-Beta Pruning for Optimal Decision-Making</a:t>
            </a:r>
            <a:br>
              <a:rPr lang="en-US" sz="200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C50A0D-4CF3-832C-1C19-82AD5D8BD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2395" y="4010710"/>
            <a:ext cx="4408169" cy="1596594"/>
          </a:xfrm>
        </p:spPr>
        <p:txBody>
          <a:bodyPr>
            <a:noAutofit/>
          </a:bodyPr>
          <a:lstStyle/>
          <a:p>
            <a:pPr algn="r"/>
            <a:r>
              <a:rPr lang="en-US" sz="1800" b="1" i="0" u="sng" dirty="0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Presented </a:t>
            </a:r>
            <a:r>
              <a:rPr lang="en-US" sz="1800" b="1" u="sng" dirty="0">
                <a:solidFill>
                  <a:schemeClr val="tx1"/>
                </a:solidFill>
                <a:ea typeface="Roboto" panose="02000000000000000000" pitchFamily="2" charset="0"/>
                <a:cs typeface="Roboto" panose="02000000000000000000" pitchFamily="2" charset="0"/>
              </a:rPr>
              <a:t>by:</a:t>
            </a:r>
            <a:br>
              <a:rPr lang="en-US" sz="1800" b="1" u="sng" dirty="0">
                <a:solidFill>
                  <a:schemeClr val="tx1"/>
                </a:solidFill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1800" b="1" dirty="0">
                <a:solidFill>
                  <a:schemeClr val="tx1"/>
                </a:solidFill>
                <a:ea typeface="Roboto" panose="02000000000000000000" pitchFamily="2" charset="0"/>
                <a:cs typeface="Roboto" panose="02000000000000000000" pitchFamily="2" charset="0"/>
              </a:rPr>
              <a:t>Nandini Das - 2031326642 </a:t>
            </a:r>
            <a:br>
              <a:rPr lang="en-US" sz="1800" b="1" dirty="0">
                <a:solidFill>
                  <a:schemeClr val="tx1"/>
                </a:solidFill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1800" b="1" dirty="0">
                <a:solidFill>
                  <a:schemeClr val="tx1"/>
                </a:solidFill>
                <a:ea typeface="Roboto" panose="02000000000000000000" pitchFamily="2" charset="0"/>
                <a:cs typeface="Roboto" panose="02000000000000000000" pitchFamily="2" charset="0"/>
              </a:rPr>
              <a:t>Syed Riaz Us Salatin </a:t>
            </a:r>
            <a:r>
              <a:rPr lang="en-US" sz="1800" b="1" dirty="0" err="1">
                <a:solidFill>
                  <a:schemeClr val="tx1"/>
                </a:solidFill>
                <a:ea typeface="Roboto" panose="02000000000000000000" pitchFamily="2" charset="0"/>
                <a:cs typeface="Roboto" panose="02000000000000000000" pitchFamily="2" charset="0"/>
              </a:rPr>
              <a:t>Yeasin</a:t>
            </a:r>
            <a:r>
              <a:rPr lang="en-US" sz="1800" b="1" dirty="0">
                <a:solidFill>
                  <a:schemeClr val="tx1"/>
                </a:solidFill>
                <a:ea typeface="Roboto" panose="02000000000000000000" pitchFamily="2" charset="0"/>
                <a:cs typeface="Roboto" panose="02000000000000000000" pitchFamily="2" charset="0"/>
              </a:rPr>
              <a:t> - 2031061642</a:t>
            </a:r>
            <a:br>
              <a:rPr lang="en-US" sz="1800" b="1" dirty="0">
                <a:solidFill>
                  <a:schemeClr val="tx1"/>
                </a:solidFill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1800" b="1" i="0" u="none" strike="noStrike" dirty="0" err="1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Tousif</a:t>
            </a:r>
            <a:r>
              <a:rPr lang="en-US" sz="1800" b="1" i="0" u="none" strike="noStrike" dirty="0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 Iqbal – 2012814642</a:t>
            </a:r>
            <a:br>
              <a:rPr lang="en-US" sz="1800" b="1" i="0" u="none" strike="noStrike" dirty="0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1800" b="1" i="0" u="none" strike="noStrike" dirty="0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Nafiz Haider Chowdhury - 1721587642</a:t>
            </a:r>
            <a:br>
              <a:rPr lang="en-US" sz="1800" b="1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800" b="1" i="0" dirty="0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18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3C88147-B716-A050-7D4B-E1F14F5BE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 flipH="1">
            <a:off x="4973383" y="4569579"/>
            <a:ext cx="2334881" cy="207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F9781D-56B7-4CB7-9BB3-8D43033A8F38}"/>
              </a:ext>
            </a:extLst>
          </p:cNvPr>
          <p:cNvSpPr txBox="1"/>
          <p:nvPr/>
        </p:nvSpPr>
        <p:spPr>
          <a:xfrm>
            <a:off x="8139528" y="1671288"/>
            <a:ext cx="38862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r>
              <a:rPr lang="en-US" sz="3600" b="1" dirty="0"/>
              <a:t>CSE440</a:t>
            </a:r>
            <a:endParaRPr lang="en-US" b="1" dirty="0"/>
          </a:p>
          <a:p>
            <a:pPr lvl="1" algn="r"/>
            <a:r>
              <a:rPr lang="en-US" b="1" i="0" dirty="0">
                <a:effectLst/>
              </a:rPr>
              <a:t>Section 1</a:t>
            </a:r>
          </a:p>
          <a:p>
            <a:pPr lvl="1" algn="r"/>
            <a:r>
              <a:rPr lang="en-US" sz="2000" b="1" i="0" u="sng" dirty="0">
                <a:effectLst/>
              </a:rPr>
              <a:t>Supervisor</a:t>
            </a:r>
            <a:r>
              <a:rPr lang="en-US" b="1" i="0" u="sng" dirty="0">
                <a:effectLst/>
              </a:rPr>
              <a:t>: </a:t>
            </a:r>
          </a:p>
          <a:p>
            <a:pPr lvl="1" algn="r"/>
            <a:r>
              <a:rPr lang="en-US" b="1" i="0" dirty="0">
                <a:effectLst/>
              </a:rPr>
              <a:t>Mohammad </a:t>
            </a:r>
            <a:r>
              <a:rPr lang="en-US" b="1" i="0" dirty="0" err="1">
                <a:effectLst/>
              </a:rPr>
              <a:t>Shifat</a:t>
            </a:r>
            <a:r>
              <a:rPr lang="en-US" b="1" i="0" dirty="0">
                <a:effectLst/>
              </a:rPr>
              <a:t>-E-Rabbi (</a:t>
            </a:r>
            <a:r>
              <a:rPr lang="en-US" b="1" i="0" dirty="0" err="1">
                <a:effectLst/>
              </a:rPr>
              <a:t>MSRb</a:t>
            </a:r>
            <a:r>
              <a:rPr lang="en-US" b="1" i="0" dirty="0">
                <a:effectLst/>
              </a:rPr>
              <a:t>)</a:t>
            </a:r>
            <a:endParaRPr lang="en-US" b="1" dirty="0"/>
          </a:p>
        </p:txBody>
      </p:sp>
      <p:pic>
        <p:nvPicPr>
          <p:cNvPr id="8" name="Picture 7" descr="A pink tic tac toe game&#10;&#10;AI-generated content may be incorrect.">
            <a:extLst>
              <a:ext uri="{FF2B5EF4-FFF2-40B4-BE49-F238E27FC236}">
                <a16:creationId xmlns:a16="http://schemas.microsoft.com/office/drawing/2014/main" id="{C113ECC3-CCD8-6395-AE07-0E5B9079C4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27010" y="-382708"/>
            <a:ext cx="2701426" cy="270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0275CD8-4155-AF05-9DED-6A2EDA713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141" y="290175"/>
            <a:ext cx="10932458" cy="638513"/>
          </a:xfrm>
        </p:spPr>
        <p:txBody>
          <a:bodyPr/>
          <a:lstStyle/>
          <a:p>
            <a:pPr algn="ctr"/>
            <a:r>
              <a:rPr lang="en-US" dirty="0">
                <a:latin typeface="+mn-lt"/>
              </a:rPr>
              <a:t>OUTPUT OF TIC TAC TOE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78B5B8-B9D0-640E-675A-9A74D29F1C0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04575" y="457200"/>
            <a:ext cx="987425" cy="471488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5CE48F4-6937-F6E7-6533-6AE83D21F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784" y="1088110"/>
            <a:ext cx="4148728" cy="493252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223F524-F6C2-88CA-0F01-ABD2C654E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135" y="1082512"/>
            <a:ext cx="2419386" cy="492692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90B151D-40B0-BB04-B632-92CFDEA436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9121" y="1082512"/>
            <a:ext cx="2681912" cy="493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660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DA8DC5-D091-1011-2DEF-C745EED566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7C4F9-787D-4D13-40F0-C7B0B03D8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445" y="634489"/>
            <a:ext cx="5627107" cy="1100138"/>
          </a:xfrm>
        </p:spPr>
        <p:txBody>
          <a:bodyPr/>
          <a:lstStyle/>
          <a:p>
            <a:r>
              <a:rPr lang="en-US" b="1" kern="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sz="4000" dirty="0"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71F0C-E814-9E00-E903-CCF065B33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157414"/>
            <a:ext cx="5259554" cy="388456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AI never lost with full-depth Minimax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Always blocked threats and prioritized winning moves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Forced a draw when a win wasn’t possible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36DC11-994B-C66E-D5C8-2A592E06D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751" y="393290"/>
            <a:ext cx="5055462" cy="636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816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302D6-EEA6-73F3-82CD-76DB028A5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8949" y="692943"/>
            <a:ext cx="7043617" cy="672914"/>
          </a:xfrm>
        </p:spPr>
        <p:txBody>
          <a:bodyPr/>
          <a:lstStyle/>
          <a:p>
            <a:r>
              <a:rPr lang="en-US" dirty="0">
                <a:latin typeface="+mn-lt"/>
              </a:rPr>
              <a:t>Performance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EA007E-86FF-EBA4-7AEE-3DB8E1EB9B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9CCCAD-BA2E-F69B-918E-86847027E704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64808" y="1601602"/>
            <a:ext cx="7043618" cy="4440382"/>
          </a:xfrm>
        </p:spPr>
        <p:txBody>
          <a:bodyPr/>
          <a:lstStyle/>
          <a:p>
            <a:r>
              <a:rPr lang="en-US" b="1" dirty="0"/>
              <a:t>Alpha-Beta Pruning Impact</a:t>
            </a:r>
          </a:p>
          <a:p>
            <a:endParaRPr lang="en-US" dirty="0"/>
          </a:p>
          <a:p>
            <a:endParaRPr lang="en-US" dirty="0"/>
          </a:p>
          <a:p>
            <a:endParaRPr 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Up to 75% fewer nodes, much faster response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b="1" dirty="0"/>
              <a:t>Heuristic Evaluation Results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57D44EF-D3BE-5453-32F2-B8C2200DD1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03847"/>
              </p:ext>
            </p:extLst>
          </p:nvPr>
        </p:nvGraphicFramePr>
        <p:xfrm>
          <a:off x="4364809" y="2038771"/>
          <a:ext cx="7145874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381958">
                  <a:extLst>
                    <a:ext uri="{9D8B030D-6E8A-4147-A177-3AD203B41FA5}">
                      <a16:colId xmlns:a16="http://schemas.microsoft.com/office/drawing/2014/main" val="379790201"/>
                    </a:ext>
                  </a:extLst>
                </a:gridCol>
                <a:gridCol w="2381958">
                  <a:extLst>
                    <a:ext uri="{9D8B030D-6E8A-4147-A177-3AD203B41FA5}">
                      <a16:colId xmlns:a16="http://schemas.microsoft.com/office/drawing/2014/main" val="404077441"/>
                    </a:ext>
                  </a:extLst>
                </a:gridCol>
                <a:gridCol w="2381958">
                  <a:extLst>
                    <a:ext uri="{9D8B030D-6E8A-4147-A177-3AD203B41FA5}">
                      <a16:colId xmlns:a16="http://schemas.microsoft.com/office/drawing/2014/main" val="139159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Mode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Avg. Nodes Evaluated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Time per Move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83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Minimax (no pruning)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~5500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70–90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7459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Minimax + Pruning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~1200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15–30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36360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22FA2CB-002E-C536-6E56-502EBCF6F6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24553"/>
              </p:ext>
            </p:extLst>
          </p:nvPr>
        </p:nvGraphicFramePr>
        <p:xfrm>
          <a:off x="4364807" y="4386879"/>
          <a:ext cx="7145874" cy="1483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381958">
                  <a:extLst>
                    <a:ext uri="{9D8B030D-6E8A-4147-A177-3AD203B41FA5}">
                      <a16:colId xmlns:a16="http://schemas.microsoft.com/office/drawing/2014/main" val="2383708815"/>
                    </a:ext>
                  </a:extLst>
                </a:gridCol>
                <a:gridCol w="2381958">
                  <a:extLst>
                    <a:ext uri="{9D8B030D-6E8A-4147-A177-3AD203B41FA5}">
                      <a16:colId xmlns:a16="http://schemas.microsoft.com/office/drawing/2014/main" val="756180033"/>
                    </a:ext>
                  </a:extLst>
                </a:gridCol>
                <a:gridCol w="2381958">
                  <a:extLst>
                    <a:ext uri="{9D8B030D-6E8A-4147-A177-3AD203B41FA5}">
                      <a16:colId xmlns:a16="http://schemas.microsoft.com/office/drawing/2014/main" val="1613195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Depth Limit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 Rate vs Random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Behavior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927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Full (9)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Always optimal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991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 + Heuristic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~85%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Strong, may miss setups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49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 + Heuristic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~70%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Defensive, blocks threats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4845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9611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236A8-1366-5A72-242B-E31F3F536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1979" y="547885"/>
            <a:ext cx="7538374" cy="683394"/>
          </a:xfrm>
        </p:spPr>
        <p:txBody>
          <a:bodyPr/>
          <a:lstStyle/>
          <a:p>
            <a:r>
              <a:rPr lang="en-US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Observations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0E9404-CA71-4F0C-5848-9C07EA1A46A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01979" y="1541928"/>
            <a:ext cx="8191099" cy="498399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AI never lost when using full-depth Minimax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Blocked immediate threats (e.g., two in a row) effectively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Recognized and took winning moves when available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Forced draws in unwinnable scenarios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Pruning made gameplay smoother with faster move response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Heuristic evaluation allowed strong play even with depth limits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Modular code made testing, debugging, and extending the AI easy</a:t>
            </a:r>
          </a:p>
        </p:txBody>
      </p:sp>
    </p:spTree>
    <p:extLst>
      <p:ext uri="{BB962C8B-B14F-4D97-AF65-F5344CB8AC3E}">
        <p14:creationId xmlns:p14="http://schemas.microsoft.com/office/powerpoint/2010/main" val="527131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3458A-DA19-7F7E-33BB-A444079CA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573741"/>
            <a:ext cx="7043617" cy="779930"/>
          </a:xfrm>
        </p:spPr>
        <p:txBody>
          <a:bodyPr/>
          <a:lstStyle/>
          <a:p>
            <a:r>
              <a:rPr lang="en-US" dirty="0">
                <a:latin typeface="+mn-lt"/>
              </a:rPr>
              <a:t>Limitations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274D1A-EF01-6724-C896-2712483B45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D60C55-6626-F3D7-2456-46107CDC971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64808" y="1622612"/>
            <a:ext cx="7043618" cy="441937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learning – AI doesn't adapt or improve over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Fixed board size – Only supports 3x3, not scalable to 4x4 or 5x5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GUI – Text-based interface only; lacks visual interaction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Static behavior – Plays perfectly every time, no difficulty variation without heuristic tuning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Limited challenge – Becomes predictable for experienced players</a:t>
            </a:r>
          </a:p>
        </p:txBody>
      </p:sp>
    </p:spTree>
    <p:extLst>
      <p:ext uri="{BB962C8B-B14F-4D97-AF65-F5344CB8AC3E}">
        <p14:creationId xmlns:p14="http://schemas.microsoft.com/office/powerpoint/2010/main" val="1483143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08E24-00C3-B64F-69EB-5CE726825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672353"/>
            <a:ext cx="7043617" cy="708212"/>
          </a:xfrm>
        </p:spPr>
        <p:txBody>
          <a:bodyPr/>
          <a:lstStyle/>
          <a:p>
            <a:r>
              <a:rPr lang="en-US" dirty="0">
                <a:latin typeface="+mn-lt"/>
              </a:rPr>
              <a:t>Future Work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C91DD9-0F3C-5B56-DB5D-5660EF9287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F33425-5C57-A26B-5C90-DE57029DBF17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64808" y="1595720"/>
            <a:ext cx="7043618" cy="4446264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Add GUI</a:t>
            </a:r>
          </a:p>
          <a:p>
            <a:pPr marL="1028700" lvl="2" indent="-342900"/>
            <a:r>
              <a:rPr lang="en-US" sz="2200" dirty="0"/>
              <a:t>Use </a:t>
            </a:r>
            <a:r>
              <a:rPr lang="en-US" sz="2200" dirty="0" err="1"/>
              <a:t>Tkinter</a:t>
            </a:r>
            <a:r>
              <a:rPr lang="en-US" sz="2200" dirty="0"/>
              <a:t>, </a:t>
            </a:r>
            <a:r>
              <a:rPr lang="en-US" sz="2200" dirty="0" err="1"/>
              <a:t>Pygame</a:t>
            </a:r>
            <a:r>
              <a:rPr lang="en-US" sz="2200" dirty="0"/>
              <a:t>, or </a:t>
            </a:r>
            <a:r>
              <a:rPr lang="en-US" sz="2200" dirty="0" err="1"/>
              <a:t>Kivy</a:t>
            </a:r>
            <a:r>
              <a:rPr lang="en-US" sz="2200" dirty="0"/>
              <a:t> for a visual interface</a:t>
            </a:r>
          </a:p>
          <a:p>
            <a:pPr marL="1028700" lvl="2" indent="-342900"/>
            <a:r>
              <a:rPr lang="en-US" sz="2200" dirty="0"/>
              <a:t>Enable click-based gameplay and highlight moves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AI Learning &amp; Adaptation</a:t>
            </a:r>
          </a:p>
          <a:p>
            <a:pPr marL="1028700" lvl="2" indent="-342900"/>
            <a:r>
              <a:rPr lang="en-US" sz="2200" dirty="0"/>
              <a:t>Implement Q-learning or Reinforcement Learning</a:t>
            </a:r>
          </a:p>
          <a:p>
            <a:pPr marL="1028700" lvl="2" indent="-342900"/>
            <a:r>
              <a:rPr lang="en-US" sz="2200" dirty="0"/>
              <a:t>Let AI learn from past games and improve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Support Larger Boards</a:t>
            </a:r>
          </a:p>
          <a:p>
            <a:pPr marL="1028700" lvl="2" indent="-342900"/>
            <a:r>
              <a:rPr lang="en-US" sz="2200" dirty="0"/>
              <a:t>Extend to 4x4, 5x5, etc.</a:t>
            </a:r>
          </a:p>
          <a:p>
            <a:pPr marL="1028700" lvl="2" indent="-342900"/>
            <a:r>
              <a:rPr lang="en-US" sz="2200" dirty="0"/>
              <a:t>Optimize Minimax using iterative deepening or MCTS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Performance Profiling</a:t>
            </a:r>
          </a:p>
          <a:p>
            <a:pPr marL="1028700" lvl="2" indent="-342900"/>
            <a:r>
              <a:rPr lang="en-US" sz="2200" dirty="0"/>
              <a:t>Use tools like </a:t>
            </a:r>
            <a:r>
              <a:rPr lang="en-US" sz="2200" dirty="0" err="1"/>
              <a:t>cProfile</a:t>
            </a:r>
            <a:r>
              <a:rPr lang="en-US" sz="2200" dirty="0"/>
              <a:t> to identify and fix bottlenecks</a:t>
            </a:r>
          </a:p>
        </p:txBody>
      </p:sp>
    </p:spTree>
    <p:extLst>
      <p:ext uri="{BB962C8B-B14F-4D97-AF65-F5344CB8AC3E}">
        <p14:creationId xmlns:p14="http://schemas.microsoft.com/office/powerpoint/2010/main" val="1593064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9281" y="2935654"/>
            <a:ext cx="5715000" cy="98669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b="1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Introduction</a:t>
            </a:r>
            <a:br>
              <a:rPr lang="en-US" sz="18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477451"/>
            <a:ext cx="6743700" cy="386059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b="1" kern="1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Objective:</a:t>
            </a:r>
            <a:r>
              <a:rPr lang="en-US" sz="2300" kern="1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Develop an AI that plays Tic-Tac-Toe optimally.</a:t>
            </a:r>
          </a:p>
          <a:p>
            <a:endParaRPr lang="en-US" sz="2300" kern="100" dirty="0"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300" b="1" kern="1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Key Features:</a:t>
            </a:r>
          </a:p>
          <a:p>
            <a:pPr marL="690372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900" kern="1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Uses the Minimax algorithm for decision-making.</a:t>
            </a:r>
          </a:p>
          <a:p>
            <a:pPr marL="690372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900" kern="1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Alpha-Beta Pruning speeds up move selection.</a:t>
            </a:r>
          </a:p>
          <a:p>
            <a:pPr marL="690372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900" kern="1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Heuristic evaluation handles limited-depth play.</a:t>
            </a:r>
          </a:p>
          <a:p>
            <a:pPr marL="690372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900" kern="1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AI aims to never lose—always wins or draws.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ACE4F-FCDD-0D6A-5D00-B21213905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Why Tic-Tac-Toe?</a:t>
            </a:r>
            <a:br>
              <a:rPr lang="en-US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35522-4016-D882-48E9-F8E8C3C1E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463165"/>
            <a:ext cx="6583680" cy="3207344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Sabon Next LT (Body)"/>
              </a:rPr>
              <a:t>Simple yet strategic – Easy rules, but supports deep decision-making.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Sabon Next LT (Body)"/>
              </a:rPr>
              <a:t>Ideal for AI testing – Small state space, clear outcomes.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Sabon Next LT (Body)"/>
              </a:rPr>
              <a:t>Turn-based structure – Perfect for Minimax and pruning.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Sabon Next LT (Body)"/>
              </a:rPr>
              <a:t>Easy performance check – Win/loss/draw is clearly measurable.</a:t>
            </a:r>
          </a:p>
          <a:p>
            <a:endParaRPr lang="en-US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C990DA-AF31-A383-B41D-37000DF09F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036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6"/>
            <a:ext cx="5259554" cy="1100138"/>
          </a:xfrm>
        </p:spPr>
        <p:txBody>
          <a:bodyPr/>
          <a:lstStyle/>
          <a:p>
            <a:r>
              <a:rPr lang="en-US" b="1" kern="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Game Rules (Brief)</a:t>
            </a:r>
            <a:br>
              <a:rPr lang="en-US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157414"/>
            <a:ext cx="5259554" cy="388456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Played on a 3x3 grid.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choose to play as X or 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X always starts first.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Players take turns placing their mark.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First to align three in a row (horizontal, vertical, or diagonal) wins.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the board fills with no winner → Draw.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84B9B2D-CDD2-18EA-35EB-ED72C13E6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6696137" y="1157621"/>
            <a:ext cx="4852986" cy="48529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1D9A5-C293-60ED-FF29-F65351C85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1457" y="280927"/>
            <a:ext cx="7365815" cy="1015314"/>
          </a:xfrm>
        </p:spPr>
        <p:txBody>
          <a:bodyPr/>
          <a:lstStyle/>
          <a:p>
            <a:r>
              <a:rPr lang="en-US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Methodology</a:t>
            </a:r>
            <a:endParaRPr lang="en-US" sz="4400" dirty="0">
              <a:latin typeface="+mn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FBB60B-3F1E-2D1E-1669-B92531E23D66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927105" y="1479175"/>
            <a:ext cx="8191099" cy="521038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Based on adversarial search and game tree traversal.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Game board is a 1D list of 9 elements ([' ', 'X', 'O']).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AI and player take alternating turns.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AI uses:</a:t>
            </a:r>
          </a:p>
          <a:p>
            <a:pPr marL="633222" lvl="1" indent="-285750"/>
            <a:r>
              <a:rPr lang="en-US" dirty="0"/>
              <a:t>Minimax to simulate all possible moves.</a:t>
            </a:r>
          </a:p>
          <a:p>
            <a:pPr marL="633222" lvl="1" indent="-285750"/>
            <a:r>
              <a:rPr lang="en-US" dirty="0"/>
              <a:t>Alpha-Beta Pruning to skip unnecessary branches.</a:t>
            </a:r>
          </a:p>
          <a:p>
            <a:pPr marL="633222" lvl="1" indent="-285750"/>
            <a:r>
              <a:rPr lang="en-US" dirty="0"/>
              <a:t>Heuristic Evaluation for depth-limited decisions.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Win/draw is checked after every move.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Input is validated for legal moves and user errors.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124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8165" y="468824"/>
            <a:ext cx="7965461" cy="994164"/>
          </a:xfrm>
        </p:spPr>
        <p:txBody>
          <a:bodyPr/>
          <a:lstStyle/>
          <a:p>
            <a:r>
              <a:rPr lang="en-US" b="1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Role of Minimax Algorithm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1721224"/>
            <a:ext cx="7965460" cy="4679577"/>
          </a:xfrm>
        </p:spPr>
        <p:txBody>
          <a:bodyPr>
            <a:normAutofit fontScale="70000" lnSpcReduction="20000"/>
          </a:bodyPr>
          <a:lstStyle/>
          <a:p>
            <a:r>
              <a:rPr lang="en-US" sz="3100" dirty="0"/>
              <a:t>Minimax is a recursive algorithm used in two-player games.</a:t>
            </a:r>
          </a:p>
          <a:p>
            <a:r>
              <a:rPr lang="en-US" sz="3100" dirty="0"/>
              <a:t>It simulates all possible future moves and outcomes.</a:t>
            </a:r>
          </a:p>
          <a:p>
            <a:r>
              <a:rPr lang="en-US" sz="3100" dirty="0"/>
              <a:t>The AI acts as the maximizer, trying to get the highest score.</a:t>
            </a:r>
          </a:p>
          <a:p>
            <a:r>
              <a:rPr lang="en-US" sz="3100" dirty="0"/>
              <a:t>The human is the minimizer, trying to reduce the AI’s score.</a:t>
            </a:r>
          </a:p>
          <a:p>
            <a:r>
              <a:rPr lang="en-US" sz="3100" dirty="0"/>
              <a:t>Scoring system:</a:t>
            </a:r>
          </a:p>
          <a:p>
            <a:pPr lvl="1"/>
            <a:r>
              <a:rPr lang="en-US" sz="3100" dirty="0"/>
              <a:t>+1 → AI wins</a:t>
            </a:r>
          </a:p>
          <a:p>
            <a:pPr lvl="1"/>
            <a:r>
              <a:rPr lang="en-US" sz="3100" dirty="0"/>
              <a:t>−1 → Human wins</a:t>
            </a:r>
          </a:p>
          <a:p>
            <a:pPr lvl="1"/>
            <a:r>
              <a:rPr lang="en-US" sz="3100" dirty="0"/>
              <a:t>0 → Draw</a:t>
            </a:r>
          </a:p>
          <a:p>
            <a:r>
              <a:rPr lang="en-US" sz="3100" dirty="0"/>
              <a:t>The AI chooses the move that ensures the best worst-case outcome.</a:t>
            </a:r>
          </a:p>
          <a:p>
            <a:r>
              <a:rPr lang="en-US" sz="3100" dirty="0"/>
              <a:t>Guarantees optimal play—AI always wins or draws, never loses.</a:t>
            </a:r>
          </a:p>
          <a:p>
            <a:pPr marL="457200" marR="0" lvl="1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0353" y="542925"/>
            <a:ext cx="7512423" cy="771526"/>
          </a:xfrm>
        </p:spPr>
        <p:txBody>
          <a:bodyPr/>
          <a:lstStyle/>
          <a:p>
            <a:r>
              <a:rPr lang="en-US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Role of Alpha-Beta Pruning</a:t>
            </a:r>
            <a:endParaRPr lang="en-US" dirty="0">
              <a:latin typeface="+mn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33867" y="1703294"/>
            <a:ext cx="7874039" cy="4697506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Enhances the Minimax algorithm by reducing unnecessary calculations.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Uses two values:</a:t>
            </a:r>
          </a:p>
          <a:p>
            <a:pPr marL="1028700" lvl="2" indent="-342900"/>
            <a:r>
              <a:rPr lang="en-US" sz="2200" dirty="0"/>
              <a:t>Alpha (α): Best score the AI (maximizer) can secure.</a:t>
            </a:r>
          </a:p>
          <a:p>
            <a:pPr marL="1028700" lvl="2" indent="-342900"/>
            <a:r>
              <a:rPr lang="en-US" sz="2200" dirty="0"/>
              <a:t>Beta (β): Best score the player (minimizer) can secure.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α ≥ β, further exploration of that branch is stopped (pruned).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Why it matters:</a:t>
            </a:r>
          </a:p>
          <a:p>
            <a:pPr marL="1028700" lvl="2" indent="-342900"/>
            <a:r>
              <a:rPr lang="en-US" sz="2200" dirty="0"/>
              <a:t>Avoids exploring moves that won’t affect the final decision.</a:t>
            </a:r>
          </a:p>
          <a:p>
            <a:pPr marL="1028700" lvl="2" indent="-342900"/>
            <a:r>
              <a:rPr lang="en-US" sz="2200" dirty="0"/>
              <a:t>Makes the AI faster without reducing accuracy.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Performance gain:</a:t>
            </a:r>
          </a:p>
          <a:p>
            <a:pPr marL="1028700" lvl="2" indent="-342900"/>
            <a:r>
              <a:rPr lang="en-US" sz="2200" dirty="0"/>
              <a:t>Can prune up to 75% of nodes.</a:t>
            </a:r>
          </a:p>
          <a:p>
            <a:pPr marL="1028700" lvl="2" indent="-342900"/>
            <a:r>
              <a:rPr lang="en-US" sz="2200" dirty="0"/>
              <a:t>Reduces time per move from ~90ms to ~30ms.</a:t>
            </a:r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1871F-42B4-75E3-7005-CD388C01A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1035" y="564777"/>
            <a:ext cx="8005482" cy="806823"/>
          </a:xfrm>
        </p:spPr>
        <p:txBody>
          <a:bodyPr anchor="ctr"/>
          <a:lstStyle/>
          <a:p>
            <a:r>
              <a:rPr lang="en-US" sz="36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Role of Heuristic Evaluation</a:t>
            </a:r>
            <a:endParaRPr lang="en-US" dirty="0">
              <a:latin typeface="+mn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45D60B-C8FE-961C-31CE-3BBF7A6952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BC8A17-F470-E253-797C-7D1C9B08134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944471" y="1479178"/>
            <a:ext cx="7463955" cy="5298140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Used when full Minimax search is depth-limited.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Assigns scores to non-terminal (unfinished) board states.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Scoring logic:</a:t>
            </a:r>
          </a:p>
          <a:p>
            <a:pPr marL="1028700" lvl="2" indent="-342900"/>
            <a:r>
              <a:rPr lang="en-US" dirty="0"/>
              <a:t>+10 → Two AI marks + one empty (strong win chance)</a:t>
            </a:r>
          </a:p>
          <a:p>
            <a:pPr marL="1028700" lvl="2" indent="-342900"/>
            <a:r>
              <a:rPr lang="en-US" dirty="0"/>
              <a:t>+1 → One AI mark + two empties (minor advantage)</a:t>
            </a:r>
          </a:p>
          <a:p>
            <a:pPr marL="1028700" lvl="2" indent="-342900"/>
            <a:r>
              <a:rPr lang="en-US" dirty="0"/>
              <a:t>−8 → Two opponent marks + one empty (threat to block)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Benefits:</a:t>
            </a:r>
          </a:p>
          <a:p>
            <a:pPr marL="1028700" lvl="2" indent="-342900"/>
            <a:r>
              <a:rPr lang="en-US" dirty="0"/>
              <a:t>Enables strategic play even with limited search.</a:t>
            </a:r>
          </a:p>
          <a:p>
            <a:pPr marL="1028700" lvl="2" indent="-342900"/>
            <a:r>
              <a:rPr lang="en-US" dirty="0"/>
              <a:t>Blocks threats, creates opportunities.</a:t>
            </a:r>
          </a:p>
          <a:p>
            <a:pPr marL="1028700" lvl="2" indent="-342900"/>
            <a:r>
              <a:rPr lang="en-US" dirty="0"/>
              <a:t>Simulates AI difficulty levels (e.g., easy, hard).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Makes AI faster and adaptable when full-depth search isn't feasible.</a:t>
            </a:r>
          </a:p>
        </p:txBody>
      </p:sp>
    </p:spTree>
    <p:extLst>
      <p:ext uri="{BB962C8B-B14F-4D97-AF65-F5344CB8AC3E}">
        <p14:creationId xmlns:p14="http://schemas.microsoft.com/office/powerpoint/2010/main" val="1695707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11A1B-2F97-0D38-1882-10C20F9B9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6197" y="621083"/>
            <a:ext cx="7540320" cy="654985"/>
          </a:xfrm>
        </p:spPr>
        <p:txBody>
          <a:bodyPr/>
          <a:lstStyle/>
          <a:p>
            <a:r>
              <a:rPr lang="en-US" dirty="0">
                <a:latin typeface="+mn-lt"/>
              </a:rPr>
              <a:t>Implementation Overview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B32C6C-2F6E-4752-944D-A9C8F09403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F46AAE-C4F4-5581-89E3-10C273515C19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64808" y="1439952"/>
            <a:ext cx="7043618" cy="5238754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Language: Python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Modular structure for clarity and scalability</a:t>
            </a:r>
          </a:p>
          <a:p>
            <a:pPr marL="1028700" lvl="2" indent="-342900"/>
            <a:r>
              <a:rPr lang="en-US" dirty="0"/>
              <a:t>main.py – </a:t>
            </a:r>
            <a:r>
              <a:rPr lang="en-US" sz="2200" dirty="0"/>
              <a:t>Handles game loop and user input</a:t>
            </a:r>
            <a:endParaRPr lang="en-US" dirty="0"/>
          </a:p>
          <a:p>
            <a:pPr marL="1028700" lvl="2" indent="-342900"/>
            <a:r>
              <a:rPr lang="en-US" dirty="0"/>
              <a:t>game.py – </a:t>
            </a:r>
            <a:r>
              <a:rPr lang="en-US" sz="2200" dirty="0"/>
              <a:t>Manages board rendering and move validation</a:t>
            </a:r>
          </a:p>
          <a:p>
            <a:pPr marL="1028700" lvl="2" indent="-342900"/>
            <a:r>
              <a:rPr lang="en-US" dirty="0"/>
              <a:t>ai.py – </a:t>
            </a:r>
            <a:r>
              <a:rPr lang="en-US" sz="2200" dirty="0"/>
              <a:t>Contains Minimax, Alpha-Beta Pruning, and Heuristic logic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Board: 1D list of 9 elements ([' ', 'X', 'O'])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Game loop:</a:t>
            </a:r>
          </a:p>
          <a:p>
            <a:pPr marL="1028700" lvl="2" indent="-342900"/>
            <a:r>
              <a:rPr lang="en-US" dirty="0"/>
              <a:t>Displays board</a:t>
            </a:r>
          </a:p>
          <a:p>
            <a:pPr marL="1028700" lvl="2" indent="-342900"/>
            <a:r>
              <a:rPr lang="en-US" dirty="0"/>
              <a:t>Takes player input (validated)</a:t>
            </a:r>
          </a:p>
          <a:p>
            <a:pPr marL="1028700" lvl="2" indent="-342900"/>
            <a:r>
              <a:rPr lang="en-US" dirty="0"/>
              <a:t>Calls AI move</a:t>
            </a:r>
          </a:p>
          <a:p>
            <a:pPr marL="1028700" lvl="2" indent="-342900"/>
            <a:r>
              <a:rPr lang="en-US" dirty="0"/>
              <a:t>Checks for win/draw after each turn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Input Handling:</a:t>
            </a:r>
          </a:p>
          <a:p>
            <a:pPr marL="1028700" lvl="2" indent="-342900"/>
            <a:r>
              <a:rPr lang="en-US" dirty="0"/>
              <a:t>Validates range (1–9)</a:t>
            </a:r>
          </a:p>
          <a:p>
            <a:pPr marL="1028700" lvl="2" indent="-342900"/>
            <a:r>
              <a:rPr lang="en-US" dirty="0"/>
              <a:t>Prevents illegal/repeated moves</a:t>
            </a:r>
          </a:p>
          <a:p>
            <a:pPr marL="1028700" lvl="2" indent="-342900"/>
            <a:r>
              <a:rPr lang="en-US" dirty="0"/>
              <a:t>Handles invalid inputs gracefully</a:t>
            </a:r>
          </a:p>
        </p:txBody>
      </p:sp>
    </p:spTree>
    <p:extLst>
      <p:ext uri="{BB962C8B-B14F-4D97-AF65-F5344CB8AC3E}">
        <p14:creationId xmlns:p14="http://schemas.microsoft.com/office/powerpoint/2010/main" val="192109531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{00F49696-9E44-43C1-A7B4-6BA19D70ECAE}tf78438558_win32</Template>
  <TotalTime>311</TotalTime>
  <Words>982</Words>
  <Application>Microsoft Office PowerPoint</Application>
  <PresentationFormat>Widescreen</PresentationFormat>
  <Paragraphs>158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Arial Black</vt:lpstr>
      <vt:lpstr>Calibri</vt:lpstr>
      <vt:lpstr>Roboto</vt:lpstr>
      <vt:lpstr>Sabon Next LT</vt:lpstr>
      <vt:lpstr>Sabon Next LT (Body)</vt:lpstr>
      <vt:lpstr>Segoe UI Historic</vt:lpstr>
      <vt:lpstr>Symbol</vt:lpstr>
      <vt:lpstr>Custom</vt:lpstr>
      <vt:lpstr>Tic-Tac-Toe AI Using Minimax Algorithm and Alpha-Beta Pruning for Optimal Decision-Making </vt:lpstr>
      <vt:lpstr>Introduction </vt:lpstr>
      <vt:lpstr>Why Tic-Tac-Toe? </vt:lpstr>
      <vt:lpstr>Game Rules (Brief) </vt:lpstr>
      <vt:lpstr>Methodology</vt:lpstr>
      <vt:lpstr>Role of Minimax Algorithm</vt:lpstr>
      <vt:lpstr>Role of Alpha-Beta Pruning</vt:lpstr>
      <vt:lpstr>Role of Heuristic Evaluation</vt:lpstr>
      <vt:lpstr>Implementation Overview</vt:lpstr>
      <vt:lpstr>OUTPUT OF TIC TAC TOE</vt:lpstr>
      <vt:lpstr>Results</vt:lpstr>
      <vt:lpstr>Performance </vt:lpstr>
      <vt:lpstr>Observations</vt:lpstr>
      <vt:lpstr>Limitations</vt:lpstr>
      <vt:lpstr>Future 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Nandini Das</dc:creator>
  <cp:lastModifiedBy>Nandini Das</cp:lastModifiedBy>
  <cp:revision>8</cp:revision>
  <dcterms:created xsi:type="dcterms:W3CDTF">2025-02-24T17:42:11Z</dcterms:created>
  <dcterms:modified xsi:type="dcterms:W3CDTF">2025-04-12T19:10:41Z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