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بلا نمط، شبكة جدول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64043" autoAdjust="0"/>
  </p:normalViewPr>
  <p:slideViewPr>
    <p:cSldViewPr snapToGrid="0">
      <p:cViewPr varScale="1">
        <p:scale>
          <a:sx n="48" d="100"/>
          <a:sy n="48" d="100"/>
        </p:scale>
        <p:origin x="15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A1A1DAE-EBF7-412C-A29B-AC6DBC49921F}" type="datetimeFigureOut">
              <a:rPr lang="ar-SY" smtClean="0"/>
              <a:t>02/02/1442</a:t>
            </a:fld>
            <a:endParaRPr lang="ar-SY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Y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C320E0A-D0AF-4D7D-9A21-388A396A7CCB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72727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20E0A-D0AF-4D7D-9A21-388A396A7CCB}" type="slidenum">
              <a:rPr lang="ar-SY" smtClean="0"/>
              <a:t>1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977123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يعتمد الويب لتحقيق التواصل بين  المستعرض و المخدم على بروتوكول </a:t>
            </a:r>
            <a:endParaRPr lang="en-US" dirty="0"/>
          </a:p>
          <a:p>
            <a:r>
              <a:rPr lang="en-US" dirty="0"/>
              <a:t>HTTP (Hyper Text Transfer Protocol)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20E0A-D0AF-4D7D-9A21-388A396A7CCB}" type="slidenum">
              <a:rPr lang="ar-SY" smtClean="0"/>
              <a:t>10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870209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ar-SY" dirty="0" smtClean="0"/>
              <a:t>يوجد</a:t>
            </a:r>
            <a:r>
              <a:rPr lang="ar-SY" baseline="0" dirty="0" smtClean="0"/>
              <a:t> العديد من أنواع </a:t>
            </a:r>
            <a:r>
              <a:rPr lang="ar-SY" baseline="0" dirty="0" err="1" smtClean="0"/>
              <a:t>المخدمات</a:t>
            </a:r>
            <a:r>
              <a:rPr lang="ar-SY" baseline="0" dirty="0" smtClean="0"/>
              <a:t> و أشهرها </a:t>
            </a:r>
            <a:endParaRPr lang="en-US" dirty="0" smtClean="0"/>
          </a:p>
          <a:p>
            <a:r>
              <a:rPr lang="ar-SA" b="1" dirty="0" smtClean="0"/>
              <a:t>المخدم </a:t>
            </a:r>
            <a:r>
              <a:rPr lang="en-US" b="1" dirty="0"/>
              <a:t>Apache </a:t>
            </a:r>
            <a:r>
              <a:rPr lang="ar-SA" dirty="0"/>
              <a:t>و</a:t>
            </a:r>
            <a:r>
              <a:rPr lang="en-US" dirty="0"/>
              <a:t> </a:t>
            </a:r>
            <a:r>
              <a:rPr lang="ar-SA" dirty="0"/>
              <a:t>هو مخدم مجاني مفتوح المصدر يعمل على جميع أنظمة التشغيل. ويتميز </a:t>
            </a:r>
            <a:r>
              <a:rPr lang="ar-SA" dirty="0" err="1"/>
              <a:t>بوثوقيته</a:t>
            </a:r>
            <a:r>
              <a:rPr lang="ar-SA" dirty="0"/>
              <a:t> ودعمه للعديد من لغات البرمجة مثل </a:t>
            </a:r>
            <a:r>
              <a:rPr lang="en-US" dirty="0"/>
              <a:t>php.</a:t>
            </a:r>
          </a:p>
          <a:p>
            <a:endParaRPr lang="en-US" dirty="0"/>
          </a:p>
          <a:p>
            <a:r>
              <a:rPr lang="ar-SA" b="1" dirty="0"/>
              <a:t>المخدم </a:t>
            </a:r>
            <a:r>
              <a:rPr lang="en-US" b="1" dirty="0"/>
              <a:t>IIS (Internet Information Services) </a:t>
            </a:r>
            <a:r>
              <a:rPr lang="ar-SA" dirty="0"/>
              <a:t>وهو مخدم </a:t>
            </a:r>
            <a:r>
              <a:rPr lang="en-US" dirty="0"/>
              <a:t>Microsoft </a:t>
            </a:r>
            <a:r>
              <a:rPr lang="ar-SA" dirty="0"/>
              <a:t>وبالتالي فهو يعمل على النظام </a:t>
            </a:r>
            <a:r>
              <a:rPr lang="en-US" dirty="0"/>
              <a:t>Windows </a:t>
            </a:r>
            <a:r>
              <a:rPr lang="ar-SA" dirty="0"/>
              <a:t>فقط. وهو المنافس </a:t>
            </a:r>
            <a:r>
              <a:rPr lang="ar-SA" dirty="0" err="1"/>
              <a:t>األقوى</a:t>
            </a:r>
            <a:r>
              <a:rPr lang="ar-SA" dirty="0"/>
              <a:t> للمخدم </a:t>
            </a:r>
            <a:r>
              <a:rPr lang="en-US" dirty="0"/>
              <a:t>Apache</a:t>
            </a:r>
            <a:r>
              <a:rPr lang="en-US" dirty="0" smtClean="0"/>
              <a:t>.</a:t>
            </a:r>
            <a:endParaRPr lang="ar-SY" dirty="0" smtClean="0"/>
          </a:p>
          <a:p>
            <a:endParaRPr lang="ar-SY" dirty="0" smtClean="0"/>
          </a:p>
          <a:p>
            <a:endParaRPr lang="ar-SY" dirty="0" smtClean="0"/>
          </a:p>
          <a:p>
            <a:r>
              <a:rPr lang="ar-SY" b="1" dirty="0" smtClean="0"/>
              <a:t>مخدم = خادم =</a:t>
            </a:r>
            <a:r>
              <a:rPr lang="ar-SY" b="1" baseline="0" dirty="0" smtClean="0"/>
              <a:t> سيرفر </a:t>
            </a:r>
            <a:r>
              <a:rPr lang="en-US" b="1" baseline="0" dirty="0" smtClean="0"/>
              <a:t>=</a:t>
            </a:r>
            <a:r>
              <a:rPr lang="ar-SY" b="1" baseline="0" dirty="0" smtClean="0"/>
              <a:t> </a:t>
            </a:r>
            <a:r>
              <a:rPr lang="en-US" b="1" baseline="0" dirty="0" smtClean="0"/>
              <a:t>server</a:t>
            </a:r>
            <a:endParaRPr lang="en-US" b="1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20E0A-D0AF-4D7D-9A21-388A396A7CCB}" type="slidenum">
              <a:rPr lang="ar-SY" smtClean="0"/>
              <a:t>11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35952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Y" dirty="0" smtClean="0"/>
              <a:t>اذا بناء</a:t>
            </a:r>
            <a:r>
              <a:rPr lang="ar-SY" baseline="0" dirty="0" smtClean="0"/>
              <a:t> موقع ويب يحتاج وجود طرفين و هما </a:t>
            </a:r>
            <a:r>
              <a:rPr lang="en-US" baseline="0" dirty="0" smtClean="0"/>
              <a:t>client – server </a:t>
            </a:r>
            <a:endParaRPr lang="ar-SY" baseline="0" dirty="0" smtClean="0"/>
          </a:p>
          <a:p>
            <a:r>
              <a:rPr lang="ar-SY" baseline="0" dirty="0" smtClean="0"/>
              <a:t>ولكل منهم ادواته الخاصة  </a:t>
            </a:r>
          </a:p>
          <a:p>
            <a:r>
              <a:rPr lang="ar-SY" baseline="0" dirty="0" smtClean="0"/>
              <a:t>حيث يتم تحزين كل الملفات الخاصة بالموقع في السيرفر ليتم ارسالها للزون عند طلبها </a:t>
            </a:r>
          </a:p>
          <a:p>
            <a:r>
              <a:rPr lang="ar-SY" baseline="0" dirty="0" smtClean="0"/>
              <a:t>و عند استلامها من قبل الزون يقوم المتصفح الخاص به بعملية عرض للمعلومات 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20E0A-D0AF-4D7D-9A21-388A396A7CCB}" type="slidenum">
              <a:rPr lang="ar-SY" smtClean="0"/>
              <a:t>12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998073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Y" dirty="0" smtClean="0"/>
              <a:t>في</a:t>
            </a:r>
            <a:r>
              <a:rPr lang="ar-SY" baseline="0" dirty="0" smtClean="0"/>
              <a:t> السيرفر تستخدم لغات برمجة للمعالجة المنطقية للداتا من أجل الحصول على معلومات مفيدة لعرضها للمستخدم </a:t>
            </a:r>
          </a:p>
          <a:p>
            <a:r>
              <a:rPr lang="ar-SY" baseline="0" dirty="0" smtClean="0"/>
              <a:t>أما بالنسبة للزبون فيكون بحاجة إلى وجود المتصفح الذي يقوم بعملية </a:t>
            </a:r>
            <a:r>
              <a:rPr lang="ar-SY" baseline="0" dirty="0" err="1" smtClean="0"/>
              <a:t>الرندر</a:t>
            </a:r>
            <a:r>
              <a:rPr lang="ar-SY" baseline="0" dirty="0" smtClean="0"/>
              <a:t> «عرض» للمكونات الموجود في صفحة الويب المرسلة من قبل المخدم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20E0A-D0AF-4D7D-9A21-388A396A7CCB}" type="slidenum">
              <a:rPr lang="ar-SY" smtClean="0"/>
              <a:t>13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459342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20E0A-D0AF-4D7D-9A21-388A396A7CCB}" type="slidenum">
              <a:rPr lang="ar-SY" smtClean="0"/>
              <a:t>14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11450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Y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يجب </a:t>
            </a:r>
            <a:r>
              <a:rPr lang="ar-SY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أن نميز جيداً بين الانترنت وبين الويب</a:t>
            </a:r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إذ أن </a:t>
            </a:r>
            <a:r>
              <a:rPr lang="ar-SY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الانترنت</a:t>
            </a:r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هي مجموعة من</a:t>
            </a:r>
          </a:p>
          <a:p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الحواسب والتجهيزات المرتبطة مع بعضها بحيث يُمكن لكل منها التخاطب مع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الآخر عبر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Transmission Control Protocol/Internet Protocol (TCP/IP)</a:t>
            </a:r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ar-SY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أما </a:t>
            </a:r>
            <a:r>
              <a:rPr lang="ar-SY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الويب</a:t>
            </a:r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فهي مجموعة من البرمجيات والبروتوكولات التي تمّ وضعها على</a:t>
            </a:r>
          </a:p>
          <a:p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حواسب الانترنت )تستخدم الويب البروتوكول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 (. </a:t>
            </a:r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وبهذا فإن الانترنت كانت</a:t>
            </a:r>
          </a:p>
          <a:p>
            <a:r>
              <a:rPr lang="ar-SY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وماتازل</a:t>
            </a:r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مفيدة قبل ظهور الويب، مع ملاحظة أن معظم البشر اليوم يستخدمون</a:t>
            </a:r>
          </a:p>
          <a:p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الانترنت عبر الويب.</a:t>
            </a:r>
          </a:p>
          <a:p>
            <a:endParaRPr lang="ar-SY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20E0A-D0AF-4D7D-9A21-388A396A7CCB}" type="slidenum">
              <a:rPr lang="ar-SY" smtClean="0"/>
              <a:t>2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06665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20E0A-D0AF-4D7D-9A21-388A396A7CCB}" type="slidenum">
              <a:rPr lang="ar-SY" smtClean="0"/>
              <a:t>3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10976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Y" dirty="0"/>
              <a:t>تفاصيل</a:t>
            </a:r>
            <a:r>
              <a:rPr lang="ar-SY" baseline="0" dirty="0"/>
              <a:t> الانترنت تدرس في مواد الشبكات الأن ما يهمنا هو الأساسيات التي تساعد في بناء الويب </a:t>
            </a:r>
            <a:endParaRPr lang="ar-SY" dirty="0"/>
          </a:p>
          <a:p>
            <a:r>
              <a:rPr lang="ar-SY" dirty="0"/>
              <a:t>كيف</a:t>
            </a:r>
            <a:r>
              <a:rPr lang="ar-SY" baseline="0" dirty="0"/>
              <a:t> يتم معرفة الأجهزة على شبكة الانترنت ؟</a:t>
            </a:r>
          </a:p>
          <a:p>
            <a:r>
              <a:rPr lang="ar-SY" baseline="0" dirty="0"/>
              <a:t>باستخدام معرف فريد لكل جهاز... </a:t>
            </a:r>
            <a:r>
              <a:rPr lang="en-US" baseline="0" dirty="0" err="1"/>
              <a:t>Ip</a:t>
            </a:r>
            <a:r>
              <a:rPr lang="en-US" baseline="0" dirty="0"/>
              <a:t> address</a:t>
            </a:r>
            <a:endParaRPr lang="ar-SY" baseline="0" dirty="0"/>
          </a:p>
          <a:p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يتكون العنوان الفريد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Protocol(IP) address </a:t>
            </a:r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من 32 بت ويكتب عادة باستخدام أربعة أرقام  كل منها 8 بت </a:t>
            </a:r>
          </a:p>
          <a:p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مثل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191.57.126.121 </a:t>
            </a:r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و يتم عادة </a:t>
            </a:r>
            <a:r>
              <a:rPr lang="ar-S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إعطاء مجال </a:t>
            </a:r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متسلسل من هذه الأرقام لكل منظمة  و التي تقوم بتوزيع الأرقام ضمن المجال على حواسبها .</a:t>
            </a:r>
          </a:p>
          <a:p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مثال المجال الخاص بوزارة الدفاع الأمريكية </a:t>
            </a:r>
          </a:p>
          <a:p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من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12.0.0.0   </a:t>
            </a:r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حتى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12.255.255.255 </a:t>
            </a:r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أي 16 مليون عنوان .</a:t>
            </a:r>
          </a:p>
          <a:p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و مع تزايد الطلب على هذه  المجالات ظهر معيار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ipv6</a:t>
            </a:r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لذي يوسع العنوان إلى 128 بت 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20E0A-D0AF-4D7D-9A21-388A396A7CCB}" type="slidenum">
              <a:rPr lang="ar-SY" smtClean="0"/>
              <a:t>4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242911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Y" dirty="0"/>
              <a:t>تفاصيل</a:t>
            </a:r>
            <a:r>
              <a:rPr lang="ar-SY" baseline="0" dirty="0"/>
              <a:t> الانترنت تدرس في مواد الشبكات الأن ما يهمنا هو الأساسيات التي تساعد في بناء الويب </a:t>
            </a:r>
            <a:endParaRPr lang="ar-SY" dirty="0"/>
          </a:p>
          <a:p>
            <a:r>
              <a:rPr lang="ar-SY" dirty="0"/>
              <a:t>كيف</a:t>
            </a:r>
            <a:r>
              <a:rPr lang="ar-SY" baseline="0" dirty="0"/>
              <a:t> يتم معرفة الأجهزة على شبكة الانترنت ؟</a:t>
            </a:r>
          </a:p>
          <a:p>
            <a:r>
              <a:rPr lang="ar-SY" baseline="0" dirty="0"/>
              <a:t>باستخدام معرف فريد لكل جهاز... </a:t>
            </a:r>
            <a:r>
              <a:rPr lang="en-US" baseline="0" dirty="0" err="1"/>
              <a:t>Ip</a:t>
            </a:r>
            <a:r>
              <a:rPr lang="en-US" baseline="0" dirty="0"/>
              <a:t> address</a:t>
            </a:r>
            <a:endParaRPr lang="ar-SY" baseline="0" dirty="0"/>
          </a:p>
          <a:p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يتكون العنوان الفريد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Protocol(IP) address </a:t>
            </a:r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من 32 بت ويكتب عادة باستخدام أربعة أرقام  كل منها 8 بت </a:t>
            </a:r>
          </a:p>
          <a:p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مثل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191.57.126.121 </a:t>
            </a:r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و يتم عادة إعصاء مجال متسلسل من هذه الأرقام لكل منظمة  و التي تقوم بتوزيع الأرقام ضمن المجال على حواسبها .</a:t>
            </a:r>
          </a:p>
          <a:p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مثال المجال الخاص بوزارة الدفاع الأمريكية </a:t>
            </a:r>
          </a:p>
          <a:p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من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12.0.0.0   </a:t>
            </a:r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حتى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12.255.255.255 </a:t>
            </a:r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أي 16 مليون عنوان .</a:t>
            </a:r>
          </a:p>
          <a:p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و مع تزايد الطلب على هذه  المجالات ظهر معيار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ipv6</a:t>
            </a:r>
            <a:r>
              <a:rPr lang="ar-SY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لذي يوسع العنوان إلى 128 بت 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20E0A-D0AF-4D7D-9A21-388A396A7CCB}" type="slidenum">
              <a:rPr lang="ar-SY" smtClean="0"/>
              <a:t>5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838695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Y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اسم النطاق</a:t>
            </a:r>
            <a:r>
              <a:rPr lang="ar-SY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هو باختصار اسم يدل على عنوان </a:t>
            </a:r>
            <a:r>
              <a:rPr lang="ar-S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بروتوكول</a:t>
            </a:r>
            <a:r>
              <a:rPr lang="ar-SY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ar-S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الانترنت</a:t>
            </a:r>
            <a:r>
              <a:rPr lang="ar-SY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r-SY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ar-SY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الخاص </a:t>
            </a:r>
            <a:r>
              <a:rPr lang="ar-S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بالخادم</a:t>
            </a:r>
            <a:r>
              <a:rPr lang="ar-SY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الذي يحمل هذا الرقم وبحاسوب المتصل بالإنترنت.</a:t>
            </a:r>
          </a:p>
          <a:p>
            <a:r>
              <a:rPr lang="ar-SY" dirty="0" smtClean="0"/>
              <a:t>و يكون اسم النطاق جزء من </a:t>
            </a:r>
            <a:r>
              <a:rPr lang="en-US" dirty="0" smtClean="0"/>
              <a:t>URL</a:t>
            </a:r>
            <a:r>
              <a:rPr lang="en-US" baseline="0" dirty="0" smtClean="0"/>
              <a:t> </a:t>
            </a:r>
            <a:r>
              <a:rPr lang="ar-SY" baseline="0" dirty="0" smtClean="0"/>
              <a:t> الخاص بالموقع</a:t>
            </a:r>
          </a:p>
          <a:p>
            <a:endParaRPr lang="ar-SY" baseline="0" dirty="0" smtClean="0"/>
          </a:p>
          <a:p>
            <a:r>
              <a:rPr lang="ar-SY" baseline="0" dirty="0" smtClean="0"/>
              <a:t>يتم استخدام أسماء النطاقات لسهولة تذكرها مقارنةً بالأرقام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20E0A-D0AF-4D7D-9A21-388A396A7CCB}" type="slidenum">
              <a:rPr lang="ar-SY" smtClean="0"/>
              <a:t>6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866029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Y" dirty="0" smtClean="0"/>
              <a:t>يتم</a:t>
            </a:r>
            <a:r>
              <a:rPr lang="ar-SY" baseline="0" dirty="0" smtClean="0"/>
              <a:t> ربط </a:t>
            </a:r>
            <a:r>
              <a:rPr lang="en-US" baseline="0" dirty="0" err="1" smtClean="0"/>
              <a:t>domin</a:t>
            </a:r>
            <a:r>
              <a:rPr lang="en-US" baseline="0" dirty="0" smtClean="0"/>
              <a:t> name </a:t>
            </a:r>
            <a:r>
              <a:rPr lang="ar-SY" baseline="0" dirty="0" smtClean="0"/>
              <a:t> بال 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</a:t>
            </a:r>
            <a:r>
              <a:rPr lang="ar-SY" baseline="0" dirty="0" smtClean="0"/>
              <a:t> المقايل له عن طريق </a:t>
            </a:r>
            <a:r>
              <a:rPr lang="en-US" baseline="0" dirty="0" smtClean="0"/>
              <a:t>DNS </a:t>
            </a:r>
            <a:r>
              <a:rPr lang="ar-SY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 Name System</a:t>
            </a:r>
            <a:endParaRPr lang="ar-SY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ar-SY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حيث أن المستخدم يقوم بطلب الموقع المطلوب عن طريق  اسم الدمين الخاص به ليتم</a:t>
            </a:r>
            <a:r>
              <a:rPr lang="ar-SY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استخراج ال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ar-SY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الخاص بالموقع من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20E0A-D0AF-4D7D-9A21-388A396A7CCB}" type="slidenum">
              <a:rPr lang="ar-SY" smtClean="0"/>
              <a:t>7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926841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20E0A-D0AF-4D7D-9A21-388A396A7CCB}" type="slidenum">
              <a:rPr lang="ar-SY" smtClean="0"/>
              <a:t>8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139389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يقوم المتصفح (الزبون) بطلب وثائق من المخدم و يقوم المخدم بتحديد الوثائق المطلوبة و ارسالها للمتصفح (( يمكن أن تكون الوثائق ساكنة أو نتيجة طلب تنفيذ برنامج ما على مخدم كما يمكن للمخدم طلب بيانات معينة من مستخدم المتصفح كبيانات التسجيل في الموقع مثلا </a:t>
            </a:r>
            <a:r>
              <a:rPr lang="ar-SA" dirty="0" smtClean="0"/>
              <a:t>...))</a:t>
            </a:r>
            <a:endParaRPr lang="ar-SY" dirty="0" smtClean="0"/>
          </a:p>
          <a:p>
            <a:endParaRPr lang="ar-SY" dirty="0" smtClean="0"/>
          </a:p>
          <a:p>
            <a:r>
              <a:rPr lang="ar-SY" dirty="0" smtClean="0"/>
              <a:t>المخدم هو حاسب ذو</a:t>
            </a:r>
            <a:r>
              <a:rPr lang="ar-SY" baseline="0" dirty="0" smtClean="0"/>
              <a:t> قدرات كبيرة يمتاز بسرعة الاستجابة </a:t>
            </a:r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20E0A-D0AF-4D7D-9A21-388A396A7CCB}" type="slidenum">
              <a:rPr lang="ar-SY" smtClean="0"/>
              <a:t>9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33889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ACB1-6B07-4748-A2AF-A58E584E06E3}" type="datetimeFigureOut">
              <a:rPr lang="ar-SY" smtClean="0"/>
              <a:t>02/02/1442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19F-D4BF-4F17-B306-9E391B9FADF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14906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ACB1-6B07-4748-A2AF-A58E584E06E3}" type="datetimeFigureOut">
              <a:rPr lang="ar-SY" smtClean="0"/>
              <a:t>02/02/1442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19F-D4BF-4F17-B306-9E391B9FADF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32949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ACB1-6B07-4748-A2AF-A58E584E06E3}" type="datetimeFigureOut">
              <a:rPr lang="ar-SY" smtClean="0"/>
              <a:t>02/02/1442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19F-D4BF-4F17-B306-9E391B9FADF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0148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ACB1-6B07-4748-A2AF-A58E584E06E3}" type="datetimeFigureOut">
              <a:rPr lang="ar-SY" smtClean="0"/>
              <a:t>02/02/1442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19F-D4BF-4F17-B306-9E391B9FADF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52934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ACB1-6B07-4748-A2AF-A58E584E06E3}" type="datetimeFigureOut">
              <a:rPr lang="ar-SY" smtClean="0"/>
              <a:t>02/02/1442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19F-D4BF-4F17-B306-9E391B9FADF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55265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ACB1-6B07-4748-A2AF-A58E584E06E3}" type="datetimeFigureOut">
              <a:rPr lang="ar-SY" smtClean="0"/>
              <a:t>02/02/1442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19F-D4BF-4F17-B306-9E391B9FADF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33251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ACB1-6B07-4748-A2AF-A58E584E06E3}" type="datetimeFigureOut">
              <a:rPr lang="ar-SY" smtClean="0"/>
              <a:t>02/02/1442</a:t>
            </a:fld>
            <a:endParaRPr lang="ar-S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19F-D4BF-4F17-B306-9E391B9FADF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86420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ACB1-6B07-4748-A2AF-A58E584E06E3}" type="datetimeFigureOut">
              <a:rPr lang="ar-SY" smtClean="0"/>
              <a:t>02/02/1442</a:t>
            </a:fld>
            <a:endParaRPr lang="ar-S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19F-D4BF-4F17-B306-9E391B9FADF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6463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ACB1-6B07-4748-A2AF-A58E584E06E3}" type="datetimeFigureOut">
              <a:rPr lang="ar-SY" smtClean="0"/>
              <a:t>02/02/1442</a:t>
            </a:fld>
            <a:endParaRPr lang="ar-S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19F-D4BF-4F17-B306-9E391B9FADF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95885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ACB1-6B07-4748-A2AF-A58E584E06E3}" type="datetimeFigureOut">
              <a:rPr lang="ar-SY" smtClean="0"/>
              <a:t>02/02/1442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19F-D4BF-4F17-B306-9E391B9FADF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967423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ACB1-6B07-4748-A2AF-A58E584E06E3}" type="datetimeFigureOut">
              <a:rPr lang="ar-SY" smtClean="0"/>
              <a:t>02/02/1442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19F-D4BF-4F17-B306-9E391B9FADF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53949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8ACB1-6B07-4748-A2AF-A58E584E06E3}" type="datetimeFigureOut">
              <a:rPr lang="ar-SY" smtClean="0"/>
              <a:t>02/02/1442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B19F-D4BF-4F17-B306-9E391B9FADF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974381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419368" y="614150"/>
            <a:ext cx="9812740" cy="3193576"/>
          </a:xfrm>
        </p:spPr>
        <p:txBody>
          <a:bodyPr>
            <a:normAutofit/>
          </a:bodyPr>
          <a:lstStyle/>
          <a:p>
            <a:r>
              <a:rPr lang="ar-SY" sz="6600" b="1" dirty="0"/>
              <a:t>تقانات الإنترنت و برمجة الويب</a:t>
            </a:r>
            <a:endParaRPr lang="en-US" sz="6600" b="1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203234" y="5883965"/>
            <a:ext cx="3056801" cy="477078"/>
          </a:xfrm>
        </p:spPr>
        <p:txBody>
          <a:bodyPr/>
          <a:lstStyle/>
          <a:p>
            <a:r>
              <a:rPr lang="ar-SY" b="1" dirty="0"/>
              <a:t>م . حيدر ابراهيم</a:t>
            </a:r>
          </a:p>
        </p:txBody>
      </p:sp>
    </p:spTree>
    <p:extLst>
      <p:ext uri="{BB962C8B-B14F-4D97-AF65-F5344CB8AC3E}">
        <p14:creationId xmlns:p14="http://schemas.microsoft.com/office/powerpoint/2010/main" val="377978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8200" y="1728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Web Browsers</a:t>
            </a:r>
            <a:endParaRPr lang="ar-SY" sz="4800" b="1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073" y="1205346"/>
            <a:ext cx="8033854" cy="52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4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FABE6D8F-611E-4C3A-BF03-368EA85E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Web Server</a:t>
            </a: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xmlns="" id="{CDC21F2B-6FF8-4358-A469-D6EA8318A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2025050"/>
            <a:ext cx="9387840" cy="375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0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9453BCD2-7A68-48FC-AE50-605253AD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4800" b="1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صفحات الويب </a:t>
            </a:r>
            <a:endParaRPr lang="en-US" sz="4800" b="1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56" y="1335157"/>
            <a:ext cx="8302487" cy="518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8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9453BCD2-7A68-48FC-AE50-605253AD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4800" b="1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صفحات الويب </a:t>
            </a:r>
            <a:endParaRPr lang="en-US" sz="4800" b="1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904" y="1538081"/>
            <a:ext cx="8786191" cy="49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8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Front End</a:t>
            </a:r>
            <a:endParaRPr lang="ar-SY" sz="4800" b="1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652" y="1482350"/>
            <a:ext cx="8050695" cy="51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9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28" y="1663392"/>
            <a:ext cx="8106415" cy="4557946"/>
          </a:xfrm>
        </p:spPr>
      </p:pic>
      <p:sp>
        <p:nvSpPr>
          <p:cNvPr id="6" name="عنوان 1"/>
          <p:cNvSpPr txBox="1">
            <a:spLocks/>
          </p:cNvSpPr>
          <p:nvPr/>
        </p:nvSpPr>
        <p:spPr>
          <a:xfrm>
            <a:off x="976952" y="3378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r-SY" sz="4800" b="1" dirty="0"/>
              <a:t>الويب        </a:t>
            </a:r>
            <a:r>
              <a:rPr lang="en-US" sz="4800" b="1" dirty="0"/>
              <a:t> </a:t>
            </a:r>
            <a:r>
              <a:rPr lang="en-US" sz="6000" b="1" dirty="0"/>
              <a:t>X</a:t>
            </a:r>
            <a:r>
              <a:rPr lang="ar-SY" sz="6000" b="1" dirty="0"/>
              <a:t>     </a:t>
            </a:r>
            <a:r>
              <a:rPr lang="ar-SY" sz="4800" b="1" dirty="0"/>
              <a:t>الانترنت</a:t>
            </a:r>
          </a:p>
        </p:txBody>
      </p:sp>
    </p:spTree>
    <p:extLst>
      <p:ext uri="{BB962C8B-B14F-4D97-AF65-F5344CB8AC3E}">
        <p14:creationId xmlns:p14="http://schemas.microsoft.com/office/powerpoint/2010/main" val="25508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عنصر نائب للمحتوى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231300"/>
              </p:ext>
            </p:extLst>
          </p:nvPr>
        </p:nvGraphicFramePr>
        <p:xfrm>
          <a:off x="6202907" y="1734290"/>
          <a:ext cx="5257800" cy="3534361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68015">
                <a:tc>
                  <a:txBody>
                    <a:bodyPr/>
                    <a:lstStyle/>
                    <a:p>
                      <a:pPr algn="ctr" rtl="1"/>
                      <a:r>
                        <a:rPr lang="ar-SY" sz="2000" b="1" dirty="0"/>
                        <a:t>بداية</a:t>
                      </a:r>
                      <a:r>
                        <a:rPr lang="ar-SY" sz="2000" b="1" baseline="0" dirty="0"/>
                        <a:t> التسعينيات </a:t>
                      </a:r>
                      <a:endParaRPr lang="ar-SY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33173">
                <a:tc>
                  <a:txBody>
                    <a:bodyPr/>
                    <a:lstStyle/>
                    <a:p>
                      <a:pPr algn="ctr" rtl="1"/>
                      <a:r>
                        <a:rPr lang="ar-SY" sz="2000" b="1" dirty="0"/>
                        <a:t>تتألف من ملفات و مجلدات مخزنة على حواسب متنوعة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33173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sz="2000" b="1" dirty="0"/>
                        <a:t>تعمل</a:t>
                      </a:r>
                      <a:r>
                        <a:rPr lang="ar-SY" sz="2000" b="1" baseline="0" dirty="0"/>
                        <a:t> بالاعتماد على الانترنت </a:t>
                      </a:r>
                      <a:endParaRPr lang="ar-SY" sz="2000" b="1" dirty="0"/>
                    </a:p>
                    <a:p>
                      <a:pPr algn="ctr" rtl="1"/>
                      <a:endParaRPr lang="ar-SY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عنوان 1"/>
          <p:cNvSpPr txBox="1">
            <a:spLocks/>
          </p:cNvSpPr>
          <p:nvPr/>
        </p:nvSpPr>
        <p:spPr>
          <a:xfrm>
            <a:off x="649406" y="818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r-SY" sz="4800" b="1" dirty="0"/>
              <a:t>الويب        </a:t>
            </a:r>
            <a:r>
              <a:rPr lang="en-US" sz="4800" b="1" dirty="0"/>
              <a:t> </a:t>
            </a:r>
            <a:r>
              <a:rPr lang="en-US" sz="6000" b="1" dirty="0"/>
              <a:t>X</a:t>
            </a:r>
            <a:r>
              <a:rPr lang="ar-SY" sz="6000" b="1" dirty="0"/>
              <a:t>     </a:t>
            </a:r>
            <a:r>
              <a:rPr lang="ar-SY" sz="4800" b="1" dirty="0"/>
              <a:t>الانترنت</a:t>
            </a:r>
          </a:p>
        </p:txBody>
      </p:sp>
      <p:graphicFrame>
        <p:nvGraphicFramePr>
          <p:cNvPr id="8" name="جدول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358858"/>
              </p:ext>
            </p:extLst>
          </p:nvPr>
        </p:nvGraphicFramePr>
        <p:xfrm>
          <a:off x="677838" y="1747938"/>
          <a:ext cx="5257800" cy="35175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1194">
                <a:tc>
                  <a:txBody>
                    <a:bodyPr/>
                    <a:lstStyle/>
                    <a:p>
                      <a:pPr algn="ctr" rtl="1"/>
                      <a:r>
                        <a:rPr lang="ar-SY" sz="2000" b="1" dirty="0"/>
                        <a:t>بداية</a:t>
                      </a:r>
                      <a:r>
                        <a:rPr lang="ar-SY" sz="2000" b="1" baseline="0" dirty="0"/>
                        <a:t> السبعينيات </a:t>
                      </a:r>
                      <a:endParaRPr lang="ar-SY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33173">
                <a:tc>
                  <a:txBody>
                    <a:bodyPr/>
                    <a:lstStyle/>
                    <a:p>
                      <a:pPr algn="ctr" rtl="1"/>
                      <a:r>
                        <a:rPr lang="ar-SY" sz="2000" b="1" dirty="0"/>
                        <a:t>تتألف من الشبكات</a:t>
                      </a:r>
                      <a:r>
                        <a:rPr lang="ar-SY" sz="2000" b="1" baseline="0" dirty="0"/>
                        <a:t> و مكوناتها (حواسب - أكبال ..)</a:t>
                      </a:r>
                      <a:endParaRPr lang="ar-SY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33173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sz="2000" b="1" dirty="0"/>
                        <a:t>هي الأساس</a:t>
                      </a:r>
                    </a:p>
                    <a:p>
                      <a:pPr algn="ctr" rtl="1"/>
                      <a:endParaRPr lang="ar-SY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03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4662" y="1825625"/>
            <a:ext cx="8702676" cy="4351338"/>
          </a:xfrm>
          <a:prstGeom prst="rect">
            <a:avLst/>
          </a:prstGeom>
        </p:spPr>
      </p:pic>
      <p:sp>
        <p:nvSpPr>
          <p:cNvPr id="5" name="عنوان 1"/>
          <p:cNvSpPr txBox="1">
            <a:spLocks/>
          </p:cNvSpPr>
          <p:nvPr/>
        </p:nvSpPr>
        <p:spPr>
          <a:xfrm>
            <a:off x="838200" y="551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/>
              <a:t>Ip</a:t>
            </a:r>
            <a:r>
              <a:rPr lang="en-US" sz="4800" b="1" dirty="0"/>
              <a:t> address</a:t>
            </a:r>
            <a:endParaRPr lang="ar-SY" b="1" dirty="0"/>
          </a:p>
        </p:txBody>
      </p:sp>
    </p:spTree>
    <p:extLst>
      <p:ext uri="{BB962C8B-B14F-4D97-AF65-F5344CB8AC3E}">
        <p14:creationId xmlns:p14="http://schemas.microsoft.com/office/powerpoint/2010/main" val="216282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err="1"/>
              <a:t>Ip</a:t>
            </a:r>
            <a:r>
              <a:rPr lang="en-US" sz="4800" b="1" dirty="0"/>
              <a:t> address</a:t>
            </a:r>
            <a:endParaRPr lang="ar-SY" sz="4800" b="1" dirty="0"/>
          </a:p>
        </p:txBody>
      </p:sp>
      <p:pic>
        <p:nvPicPr>
          <p:cNvPr id="9" name="صورة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164" y="1690688"/>
            <a:ext cx="9413392" cy="481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7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Domain name</a:t>
            </a:r>
            <a:endParaRPr lang="ar-SY" sz="4800" b="1"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525" y="1890422"/>
            <a:ext cx="7682949" cy="460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97835" y="179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DNS </a:t>
            </a:r>
            <a:endParaRPr lang="ar-SY" sz="4800" b="1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854" y="1343503"/>
            <a:ext cx="7700963" cy="525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3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Domain name</a:t>
            </a:r>
            <a:endParaRPr lang="ar-SY" sz="4800" b="1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643" y="1859246"/>
            <a:ext cx="8077200" cy="42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8199" y="1159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Client Server</a:t>
            </a:r>
            <a:endParaRPr lang="ar-SY" sz="4800" b="1" dirty="0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504" y="1441512"/>
            <a:ext cx="6381223" cy="528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0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نسق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نسق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نسق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1328</TotalTime>
  <Words>623</Words>
  <Application>Microsoft Office PowerPoint</Application>
  <PresentationFormat>ملء الشاشة</PresentationFormat>
  <Paragraphs>85</Paragraphs>
  <Slides>14</Slides>
  <Notes>14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Simplified Arabic</vt:lpstr>
      <vt:lpstr>Times New Roman</vt:lpstr>
      <vt:lpstr>Office Theme</vt:lpstr>
      <vt:lpstr>تقانات الإنترنت و برمجة الويب</vt:lpstr>
      <vt:lpstr>عرض تقديمي في PowerPoint</vt:lpstr>
      <vt:lpstr>عرض تقديمي في PowerPoint</vt:lpstr>
      <vt:lpstr>عرض تقديمي في PowerPoint</vt:lpstr>
      <vt:lpstr>Ip address</vt:lpstr>
      <vt:lpstr>Domain name</vt:lpstr>
      <vt:lpstr>DNS </vt:lpstr>
      <vt:lpstr>Domain name</vt:lpstr>
      <vt:lpstr>Client Server</vt:lpstr>
      <vt:lpstr>Web Browsers</vt:lpstr>
      <vt:lpstr>Web Server</vt:lpstr>
      <vt:lpstr>صفحات الويب </vt:lpstr>
      <vt:lpstr>صفحات الويب </vt:lpstr>
      <vt:lpstr>Front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HP</dc:creator>
  <cp:lastModifiedBy>HP</cp:lastModifiedBy>
  <cp:revision>57</cp:revision>
  <cp:lastPrinted>2020-09-19T19:00:45Z</cp:lastPrinted>
  <dcterms:created xsi:type="dcterms:W3CDTF">2020-09-18T05:52:50Z</dcterms:created>
  <dcterms:modified xsi:type="dcterms:W3CDTF">2020-09-19T21:09:37Z</dcterms:modified>
</cp:coreProperties>
</file>