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54"/>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 id="268" r:id="rId14"/>
    <p:sldId id="269" r:id="rId15"/>
    <p:sldId id="271" r:id="rId16"/>
    <p:sldId id="272" r:id="rId17"/>
    <p:sldId id="279" r:id="rId18"/>
    <p:sldId id="270" r:id="rId19"/>
    <p:sldId id="273" r:id="rId20"/>
    <p:sldId id="274" r:id="rId21"/>
    <p:sldId id="275" r:id="rId22"/>
    <p:sldId id="277" r:id="rId23"/>
    <p:sldId id="291" r:id="rId24"/>
    <p:sldId id="276" r:id="rId25"/>
    <p:sldId id="278" r:id="rId26"/>
    <p:sldId id="281" r:id="rId27"/>
    <p:sldId id="282" r:id="rId28"/>
    <p:sldId id="283" r:id="rId29"/>
    <p:sldId id="280" r:id="rId30"/>
    <p:sldId id="284" r:id="rId31"/>
    <p:sldId id="286" r:id="rId32"/>
    <p:sldId id="287" r:id="rId33"/>
    <p:sldId id="288" r:id="rId34"/>
    <p:sldId id="289" r:id="rId35"/>
    <p:sldId id="290" r:id="rId36"/>
    <p:sldId id="292" r:id="rId37"/>
    <p:sldId id="293" r:id="rId38"/>
    <p:sldId id="294" r:id="rId39"/>
    <p:sldId id="295" r:id="rId40"/>
    <p:sldId id="307" r:id="rId41"/>
    <p:sldId id="308" r:id="rId42"/>
    <p:sldId id="296" r:id="rId43"/>
    <p:sldId id="297" r:id="rId44"/>
    <p:sldId id="299" r:id="rId45"/>
    <p:sldId id="298" r:id="rId46"/>
    <p:sldId id="300" r:id="rId47"/>
    <p:sldId id="304" r:id="rId48"/>
    <p:sldId id="305" r:id="rId49"/>
    <p:sldId id="302" r:id="rId50"/>
    <p:sldId id="303" r:id="rId51"/>
    <p:sldId id="301" r:id="rId52"/>
    <p:sldId id="30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20" autoAdjust="0"/>
    <p:restoredTop sz="70962" autoAdjust="0"/>
  </p:normalViewPr>
  <p:slideViewPr>
    <p:cSldViewPr snapToGrid="0">
      <p:cViewPr varScale="1">
        <p:scale>
          <a:sx n="52" d="100"/>
          <a:sy n="52" d="100"/>
        </p:scale>
        <p:origin x="17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08/02/1442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HTML/Element/head"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5" Type="http://schemas.openxmlformats.org/officeDocument/2006/relationships/hyperlink" Target="https://developer.mozilla.org/en-US/docs/Web/HTML/Element/body" TargetMode="External"/><Relationship Id="rId4" Type="http://schemas.openxmlformats.org/officeDocument/2006/relationships/hyperlink" Target="https://developer.mozilla.org/en-US/docs/Web/HTML/Element/titl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a:t>
            </a:fld>
            <a:endParaRPr lang="ar-SY"/>
          </a:p>
        </p:txBody>
      </p:sp>
    </p:spTree>
    <p:extLst>
      <p:ext uri="{BB962C8B-B14F-4D97-AF65-F5344CB8AC3E}">
        <p14:creationId xmlns:p14="http://schemas.microsoft.com/office/powerpoint/2010/main" val="97712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Y" dirty="0"/>
              <a:t>يوجد</a:t>
            </a:r>
            <a:r>
              <a:rPr lang="ar-SY" baseline="0" dirty="0"/>
              <a:t> العديد من أنواع </a:t>
            </a:r>
            <a:r>
              <a:rPr lang="ar-SY" baseline="0" dirty="0" err="1"/>
              <a:t>المخدمات</a:t>
            </a:r>
            <a:r>
              <a:rPr lang="ar-SY" baseline="0" dirty="0"/>
              <a:t> و أشهرها </a:t>
            </a:r>
            <a:endParaRPr lang="en-US" dirty="0"/>
          </a:p>
          <a:p>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endParaRPr lang="ar-SY" dirty="0"/>
          </a:p>
          <a:p>
            <a:endParaRPr lang="ar-SY" dirty="0"/>
          </a:p>
          <a:p>
            <a:endParaRPr lang="ar-SY" dirty="0"/>
          </a:p>
          <a:p>
            <a:r>
              <a:rPr lang="ar-SY" b="1" dirty="0"/>
              <a:t>مخدم = خادم =</a:t>
            </a:r>
            <a:r>
              <a:rPr lang="ar-SY" b="1" baseline="0" dirty="0"/>
              <a:t> سيرفر </a:t>
            </a:r>
            <a:r>
              <a:rPr lang="en-US" b="1" baseline="0" dirty="0"/>
              <a:t>=</a:t>
            </a:r>
            <a:r>
              <a:rPr lang="ar-SY" b="1" baseline="0" dirty="0"/>
              <a:t> </a:t>
            </a:r>
            <a:r>
              <a:rPr lang="en-US" b="1" baseline="0" dirty="0"/>
              <a:t>server</a:t>
            </a:r>
            <a:endParaRPr lang="en-US" b="1"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اذا بناء</a:t>
            </a:r>
            <a:r>
              <a:rPr lang="ar-SY" baseline="0" dirty="0"/>
              <a:t> موقع ويب يحتاج وجود طرفين و هما </a:t>
            </a:r>
            <a:r>
              <a:rPr lang="en-US" baseline="0" dirty="0"/>
              <a:t>client – server </a:t>
            </a:r>
            <a:endParaRPr lang="ar-SY" baseline="0" dirty="0"/>
          </a:p>
          <a:p>
            <a:r>
              <a:rPr lang="ar-SY" baseline="0" dirty="0"/>
              <a:t>ولكل منهم ادواته الخاصة  </a:t>
            </a:r>
          </a:p>
          <a:p>
            <a:r>
              <a:rPr lang="ar-SY" baseline="0" dirty="0"/>
              <a:t>حيث يتم تحزين كل الملفات الخاصة بالموقع في السيرفر ليتم ارسالها للزون عند طلبها </a:t>
            </a:r>
          </a:p>
          <a:p>
            <a:r>
              <a:rPr lang="ar-SY" baseline="0" dirty="0"/>
              <a:t>و عند استلامها من قبل الزون يقوم المتصفح الخاص به بعملية عرض للمعلومات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12</a:t>
            </a:fld>
            <a:endParaRPr lang="ar-SY"/>
          </a:p>
        </p:txBody>
      </p:sp>
    </p:spTree>
    <p:extLst>
      <p:ext uri="{BB962C8B-B14F-4D97-AF65-F5344CB8AC3E}">
        <p14:creationId xmlns:p14="http://schemas.microsoft.com/office/powerpoint/2010/main" val="99807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في</a:t>
            </a:r>
            <a:r>
              <a:rPr lang="ar-SY" baseline="0" dirty="0"/>
              <a:t> السيرفر تستخدم لغات برمجة للمعالجة المنطقية للداتا من أجل الحصول على معلومات مفيدة لعرضها للمستخدم </a:t>
            </a:r>
          </a:p>
          <a:p>
            <a:r>
              <a:rPr lang="ar-SY" baseline="0" dirty="0"/>
              <a:t>أما بالنسبة للزبون فيكون بحاجة إلى وجود المتصفح الذي يقوم بعملية </a:t>
            </a:r>
            <a:r>
              <a:rPr lang="ar-SY" baseline="0" dirty="0" err="1"/>
              <a:t>الرندر</a:t>
            </a:r>
            <a:r>
              <a:rPr lang="ar-SY" baseline="0" dirty="0"/>
              <a:t> «عرض» للمكونات الموجود في صفحة الويب المرسلة من قبل المخدم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13</a:t>
            </a:fld>
            <a:endParaRPr lang="ar-SY"/>
          </a:p>
        </p:txBody>
      </p:sp>
    </p:spTree>
    <p:extLst>
      <p:ext uri="{BB962C8B-B14F-4D97-AF65-F5344CB8AC3E}">
        <p14:creationId xmlns:p14="http://schemas.microsoft.com/office/powerpoint/2010/main" val="245934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الأدوات الأساسية من اجل بناء صفحة ويب :</a:t>
            </a:r>
          </a:p>
          <a:p>
            <a:r>
              <a:rPr lang="en-US" dirty="0"/>
              <a:t>(</a:t>
            </a:r>
            <a:r>
              <a:rPr lang="en-US" b="1" dirty="0"/>
              <a:t>HTML</a:t>
            </a:r>
            <a:r>
              <a:rPr lang="en-US" dirty="0"/>
              <a:t>) </a:t>
            </a:r>
            <a:r>
              <a:rPr lang="ar-SA" dirty="0"/>
              <a:t>: </a:t>
            </a:r>
            <a:r>
              <a:rPr lang="en-US" b="1" i="0" dirty="0">
                <a:solidFill>
                  <a:srgbClr val="333333"/>
                </a:solidFill>
                <a:effectLst/>
                <a:latin typeface="Arial" panose="020B0604020202020204" pitchFamily="34" charset="0"/>
              </a:rPr>
              <a:t>HyperText Markup Language</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a:t>
            </a:r>
            <a:r>
              <a:rPr lang="ar-SY" b="0" i="0" dirty="0">
                <a:solidFill>
                  <a:srgbClr val="333333"/>
                </a:solidFill>
                <a:effectLst/>
                <a:latin typeface="Arial" panose="020B0604020202020204" pitchFamily="34" charset="0"/>
              </a:rPr>
              <a:t>هي</a:t>
            </a:r>
            <a:r>
              <a:rPr lang="ar-SY" b="0" i="0" baseline="0" dirty="0">
                <a:solidFill>
                  <a:srgbClr val="333333"/>
                </a:solidFill>
                <a:effectLst/>
                <a:latin typeface="Arial" panose="020B0604020202020204" pitchFamily="34" charset="0"/>
              </a:rPr>
              <a:t> لغة توصيف </a:t>
            </a:r>
            <a:r>
              <a:rPr lang="ar-SA" b="0" i="0" dirty="0">
                <a:solidFill>
                  <a:srgbClr val="333333"/>
                </a:solidFill>
                <a:effectLst/>
                <a:latin typeface="Arial" panose="020B0604020202020204" pitchFamily="34" charset="0"/>
              </a:rPr>
              <a:t>تستخدم من أجل بناء عناصر صفحة الويب بشكل مجرد </a:t>
            </a:r>
            <a:endParaRPr lang="ar-SY" b="0" i="0" dirty="0">
              <a:solidFill>
                <a:srgbClr val="333333"/>
              </a:solidFill>
              <a:effectLst/>
              <a:latin typeface="Arial" panose="020B0604020202020204" pitchFamily="34" charset="0"/>
            </a:endParaRPr>
          </a:p>
          <a:p>
            <a:r>
              <a:rPr lang="en-US" b="1" i="0" dirty="0">
                <a:solidFill>
                  <a:srgbClr val="000000"/>
                </a:solidFill>
                <a:effectLst/>
                <a:latin typeface="Verdana" panose="020B0604030504040204" pitchFamily="34" charset="0"/>
              </a:rPr>
              <a:t>Cascading Style Sheets (CSS</a:t>
            </a:r>
            <a:r>
              <a:rPr lang="en-US" b="1" i="0" dirty="0">
                <a:solidFill>
                  <a:srgbClr val="333333"/>
                </a:solidFill>
                <a:effectLst/>
                <a:latin typeface="Arial" panose="020B0604020202020204" pitchFamily="34" charset="0"/>
              </a:rPr>
              <a:t>)</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 تستخدم للتحكم و تعديل خصائص العناصر المتعلقة بالمظهر مثل اللون و الخط و الحجم ....</a:t>
            </a:r>
            <a:endParaRPr lang="en-US" b="0" i="0" dirty="0">
              <a:solidFill>
                <a:srgbClr val="333333"/>
              </a:solidFill>
              <a:effectLst/>
              <a:latin typeface="Arial" panose="020B0604020202020204" pitchFamily="34" charset="0"/>
            </a:endParaRPr>
          </a:p>
          <a:p>
            <a:r>
              <a:rPr lang="ar-SA" b="0" i="0" dirty="0">
                <a:solidFill>
                  <a:srgbClr val="333333"/>
                </a:solidFill>
                <a:effectLst/>
                <a:latin typeface="Arial" panose="020B0604020202020204" pitchFamily="34" charset="0"/>
              </a:rPr>
              <a:t>سمي بأسلوب الصفحات المتتالية </a:t>
            </a:r>
            <a:r>
              <a:rPr lang="ar-SA" b="0" i="0" dirty="0" err="1">
                <a:solidFill>
                  <a:srgbClr val="333333"/>
                </a:solidFill>
                <a:effectLst/>
                <a:latin typeface="Arial" panose="020B0604020202020204" pitchFamily="34" charset="0"/>
              </a:rPr>
              <a:t>لانه</a:t>
            </a:r>
            <a:r>
              <a:rPr lang="ar-SA" b="0" i="0" dirty="0">
                <a:solidFill>
                  <a:srgbClr val="333333"/>
                </a:solidFill>
                <a:effectLst/>
                <a:latin typeface="Arial" panose="020B0604020202020204" pitchFamily="34" charset="0"/>
              </a:rPr>
              <a:t> يعرف  على 3 مستويات متدرجة يهيمن المستوى الأدنى على المستوى الأعلى  </a:t>
            </a:r>
          </a:p>
          <a:p>
            <a:r>
              <a:rPr lang="en-US" b="1" i="0" dirty="0">
                <a:solidFill>
                  <a:srgbClr val="333333"/>
                </a:solidFill>
                <a:effectLst/>
                <a:latin typeface="Arial" panose="020B0604020202020204" pitchFamily="34" charset="0"/>
              </a:rPr>
              <a:t>(JS) JavaScript  </a:t>
            </a:r>
            <a:r>
              <a:rPr lang="ar-SA" b="0" i="0" dirty="0">
                <a:solidFill>
                  <a:srgbClr val="333333"/>
                </a:solidFill>
                <a:effectLst/>
                <a:latin typeface="Arial" panose="020B0604020202020204" pitchFamily="34" charset="0"/>
              </a:rPr>
              <a:t>: لغة برمجة تستخدم للتحكم بالعناصر و خصائصها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14</a:t>
            </a:fld>
            <a:endParaRPr lang="ar-SY"/>
          </a:p>
        </p:txBody>
      </p:sp>
    </p:spTree>
    <p:extLst>
      <p:ext uri="{BB962C8B-B14F-4D97-AF65-F5344CB8AC3E}">
        <p14:creationId xmlns:p14="http://schemas.microsoft.com/office/powerpoint/2010/main" val="411450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Hypertext</a:t>
            </a:r>
            <a:r>
              <a:rPr lang="en-US" b="0" i="0" dirty="0">
                <a:solidFill>
                  <a:srgbClr val="333333"/>
                </a:solidFill>
                <a:effectLst/>
                <a:latin typeface="Arial" panose="020B0604020202020204" pitchFamily="34" charset="0"/>
              </a:rPr>
              <a:t>" refers to links that connect web pages to one another, either within a single website or between websites</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uses "</a:t>
            </a:r>
            <a:r>
              <a:rPr lang="en-US" b="1" i="0" dirty="0">
                <a:solidFill>
                  <a:srgbClr val="333333"/>
                </a:solidFill>
                <a:effectLst/>
                <a:latin typeface="Arial" panose="020B0604020202020204" pitchFamily="34" charset="0"/>
              </a:rPr>
              <a:t>markup</a:t>
            </a:r>
            <a:r>
              <a:rPr lang="en-US" b="0" i="0" dirty="0">
                <a:solidFill>
                  <a:srgbClr val="333333"/>
                </a:solidFill>
                <a:effectLst/>
                <a:latin typeface="Arial" panose="020B0604020202020204" pitchFamily="34" charset="0"/>
              </a:rPr>
              <a:t>" to annotate text, images, and other content for display in a Web browser.</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markup includes special "elements" such as </a:t>
            </a:r>
            <a:r>
              <a:rPr lang="en-US" b="0" i="0" u="none" strike="noStrike" dirty="0">
                <a:solidFill>
                  <a:srgbClr val="3D7E9A"/>
                </a:solidFill>
                <a:effectLst/>
                <a:latin typeface="Arial" panose="020B0604020202020204" pitchFamily="34" charset="0"/>
                <a:hlinkClick r:id="rId3" tooltip="The HTML &lt;head&gt; element contains machine-readable information (metadata) about the document, like its title, scripts, and style sheets."/>
              </a:rPr>
              <a:t>&lt;head&gt;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4" tooltip="The HTML Title element (&lt;title&gt;) defines the document's title that is shown in a browser's title bar or a page's tab."/>
              </a:rPr>
              <a:t>&lt;title&gt;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5" tooltip="The HTML &lt;body&gt; Element represents the content of an HTML document. There can be only one &lt;body&gt; element in a document."/>
              </a:rPr>
              <a:t>&lt;body&gt;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b="0" i="0" dirty="0">
                <a:solidFill>
                  <a:srgbClr val="333333"/>
                </a:solidFill>
                <a:effectLst/>
                <a:latin typeface="Arial" panose="020B0604020202020204" pitchFamily="34" charset="0"/>
              </a:rPr>
              <a:t>,……</a:t>
            </a:r>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r>
              <a:rPr lang="ar-SY" sz="1200" dirty="0"/>
              <a:t>هي لغة توصيف و ليست لغة برمجة </a:t>
            </a:r>
          </a:p>
          <a:p>
            <a:pPr marL="171450" indent="-171450" algn="r" rtl="1">
              <a:buFont typeface="Arial" panose="020B0604020202020204" pitchFamily="34" charset="0"/>
              <a:buChar char="•"/>
            </a:pPr>
            <a:r>
              <a:rPr lang="ar-SY" sz="1200" dirty="0"/>
              <a:t>غير حساسة لحالة الأحرف </a:t>
            </a:r>
          </a:p>
          <a:p>
            <a:pPr marL="171450" indent="-171450" algn="r" rtl="1">
              <a:buFont typeface="Arial" panose="020B0604020202020204" pitchFamily="34" charset="0"/>
              <a:buChar char="•"/>
            </a:pPr>
            <a:r>
              <a:rPr lang="ar-SY" sz="1200" dirty="0"/>
              <a:t>يوصى باستخدام الأحرف الصغيرة </a:t>
            </a:r>
          </a:p>
          <a:p>
            <a:pPr marL="171450" indent="-171450" algn="r" rtl="1">
              <a:buFont typeface="Arial" panose="020B0604020202020204" pitchFamily="34" charset="0"/>
              <a:buChar char="•"/>
            </a:pPr>
            <a:r>
              <a:rPr lang="ar-SY" sz="1200" dirty="0"/>
              <a:t>لها عدة </a:t>
            </a:r>
            <a:r>
              <a:rPr lang="ar-SY" sz="1200" dirty="0" err="1"/>
              <a:t>اصدارت</a:t>
            </a:r>
            <a:r>
              <a:rPr lang="ar-SY" sz="1200" dirty="0"/>
              <a:t> و اخرها</a:t>
            </a:r>
            <a:r>
              <a:rPr lang="ar-SY" sz="1200" baseline="0" dirty="0"/>
              <a:t> </a:t>
            </a:r>
            <a:r>
              <a:rPr lang="en-US" sz="1200" b="1" baseline="0" dirty="0"/>
              <a:t>HTML5</a:t>
            </a:r>
            <a:endParaRPr lang="ar-SY" sz="1200" b="1" dirty="0"/>
          </a:p>
          <a:p>
            <a:pPr marL="171450" indent="-171450" algn="r" rtl="1">
              <a:buFont typeface="Arial" panose="020B0604020202020204" pitchFamily="34" charset="0"/>
              <a:buChar char="•"/>
            </a:pPr>
            <a:r>
              <a:rPr lang="ar-SY" sz="1200" dirty="0"/>
              <a:t>تستخدم</a:t>
            </a:r>
            <a:r>
              <a:rPr lang="ar-SY" sz="1200" baseline="0" dirty="0"/>
              <a:t> </a:t>
            </a:r>
            <a:r>
              <a:rPr lang="en-US" sz="1200" baseline="0" dirty="0"/>
              <a:t>tags</a:t>
            </a:r>
            <a:r>
              <a:rPr lang="ar-SY" sz="1200" baseline="0" dirty="0"/>
              <a:t> لتعريف عناصر صفحة الويب </a:t>
            </a:r>
            <a:endParaRPr lang="ar-SY" sz="120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15</a:t>
            </a:fld>
            <a:endParaRPr lang="ar-SY"/>
          </a:p>
        </p:txBody>
      </p:sp>
    </p:spTree>
    <p:extLst>
      <p:ext uri="{BB962C8B-B14F-4D97-AF65-F5344CB8AC3E}">
        <p14:creationId xmlns:p14="http://schemas.microsoft.com/office/powerpoint/2010/main" val="3129393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لكل</a:t>
            </a:r>
            <a:r>
              <a:rPr lang="ar-SY" baseline="0" dirty="0"/>
              <a:t> عنصر </a:t>
            </a:r>
            <a:r>
              <a:rPr lang="en-US" baseline="0" dirty="0"/>
              <a:t>open tag &amp; close tag </a:t>
            </a:r>
          </a:p>
          <a:p>
            <a:r>
              <a:rPr lang="ar-SY" baseline="0" dirty="0"/>
              <a:t>بعض العناصر تكون </a:t>
            </a:r>
            <a:r>
              <a:rPr lang="en-US" baseline="0" dirty="0"/>
              <a:t>self closing </a:t>
            </a:r>
            <a:r>
              <a:rPr lang="ar-SY" baseline="0" dirty="0"/>
              <a:t> أي بدون</a:t>
            </a:r>
            <a:r>
              <a:rPr lang="en-US" baseline="0" dirty="0"/>
              <a:t>close tag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16</a:t>
            </a:fld>
            <a:endParaRPr lang="ar-SY"/>
          </a:p>
        </p:txBody>
      </p:sp>
    </p:spTree>
    <p:extLst>
      <p:ext uri="{BB962C8B-B14F-4D97-AF65-F5344CB8AC3E}">
        <p14:creationId xmlns:p14="http://schemas.microsoft.com/office/powerpoint/2010/main" val="113612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إضافة </a:t>
            </a:r>
            <a:r>
              <a:rPr lang="en-US" dirty="0"/>
              <a:t>attributes </a:t>
            </a:r>
            <a:r>
              <a:rPr lang="ar-SA" dirty="0"/>
              <a:t> لعناصر </a:t>
            </a:r>
            <a:r>
              <a:rPr lang="en-US" dirty="0"/>
              <a:t>html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17</a:t>
            </a:fld>
            <a:endParaRPr lang="ar-SY"/>
          </a:p>
        </p:txBody>
      </p:sp>
    </p:spTree>
    <p:extLst>
      <p:ext uri="{BB962C8B-B14F-4D97-AF65-F5344CB8AC3E}">
        <p14:creationId xmlns:p14="http://schemas.microsoft.com/office/powerpoint/2010/main" val="387554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بنية صفحة الويب </a:t>
            </a:r>
          </a:p>
          <a:p>
            <a:r>
              <a:rPr lang="ar-SY" dirty="0"/>
              <a:t>كل ما يكتب في </a:t>
            </a:r>
            <a:r>
              <a:rPr lang="en-US" dirty="0"/>
              <a:t>head</a:t>
            </a:r>
            <a:r>
              <a:rPr lang="en-US" baseline="0" dirty="0"/>
              <a:t> </a:t>
            </a:r>
            <a:r>
              <a:rPr lang="ar-SY" baseline="0" dirty="0"/>
              <a:t> لا يظهر في الصفحة و يكون عبارة عن روابط لملفات مرتبطة بالصفحة مثل </a:t>
            </a:r>
            <a:r>
              <a:rPr lang="en-US" baseline="0" dirty="0" err="1"/>
              <a:t>css</a:t>
            </a:r>
            <a:r>
              <a:rPr lang="en-US" baseline="0" dirty="0"/>
              <a:t> &amp; </a:t>
            </a:r>
            <a:r>
              <a:rPr lang="en-US" baseline="0" dirty="0" err="1"/>
              <a:t>js</a:t>
            </a:r>
            <a:endParaRPr lang="en-US" baseline="0" dirty="0"/>
          </a:p>
          <a:p>
            <a:r>
              <a:rPr lang="ar-SY" baseline="0" dirty="0"/>
              <a:t>كل ما يظهر للمستخدم يكون ضمن </a:t>
            </a:r>
            <a:r>
              <a:rPr lang="en-US" baseline="0" dirty="0"/>
              <a:t>body</a:t>
            </a:r>
            <a:endParaRPr lang="ar-SA" baseline="0" dirty="0"/>
          </a:p>
          <a:p>
            <a:r>
              <a:rPr lang="ar-SA" baseline="0" dirty="0"/>
              <a:t>التعليقات في الصفحة لا تظهر </a:t>
            </a:r>
            <a:endParaRPr lang="en-US" baseline="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18</a:t>
            </a:fld>
            <a:endParaRPr lang="ar-SY"/>
          </a:p>
        </p:txBody>
      </p:sp>
    </p:spTree>
    <p:extLst>
      <p:ext uri="{BB962C8B-B14F-4D97-AF65-F5344CB8AC3E}">
        <p14:creationId xmlns:p14="http://schemas.microsoft.com/office/powerpoint/2010/main" val="2049624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P : paragraph </a:t>
            </a:r>
            <a:r>
              <a:rPr lang="ar-SA" dirty="0"/>
              <a:t>:</a:t>
            </a:r>
          </a:p>
          <a:p>
            <a:r>
              <a:rPr lang="ar-SA" dirty="0"/>
              <a:t>يستخدم كحاوية لكتابة النصوص </a:t>
            </a:r>
            <a:endParaRPr lang="en-US" dirty="0" smtClean="0"/>
          </a:p>
          <a:p>
            <a:endParaRPr lang="en-US" dirty="0" smtClean="0"/>
          </a:p>
          <a:p>
            <a:pPr algn="l" rtl="0"/>
            <a:r>
              <a:rPr lang="en-US" dirty="0" smtClean="0"/>
              <a:t>------</a:t>
            </a:r>
          </a:p>
          <a:p>
            <a:pPr algn="l" rtl="0"/>
            <a:r>
              <a:rPr lang="en-US" sz="2000" dirty="0" smtClean="0">
                <a:latin typeface="Times New Roman" panose="02020603050405020304" pitchFamily="18" charset="0"/>
                <a:cs typeface="Times New Roman" panose="02020603050405020304" pitchFamily="18" charset="0"/>
              </a:rPr>
              <a:t>&lt;!DOCTYPE html&gt;</a:t>
            </a:r>
          </a:p>
          <a:p>
            <a:pPr algn="l" rtl="0"/>
            <a:r>
              <a:rPr lang="en-US" sz="2000" dirty="0" smtClean="0">
                <a:latin typeface="Times New Roman" panose="02020603050405020304" pitchFamily="18" charset="0"/>
                <a:cs typeface="Times New Roman" panose="02020603050405020304" pitchFamily="18" charset="0"/>
              </a:rPr>
              <a:t>&lt;html&gt;</a:t>
            </a:r>
          </a:p>
          <a:p>
            <a:pPr lvl="1" algn="l" rtl="0"/>
            <a:r>
              <a:rPr lang="en-US" sz="2000" dirty="0" smtClean="0">
                <a:latin typeface="Times New Roman" panose="02020603050405020304" pitchFamily="18" charset="0"/>
                <a:cs typeface="Times New Roman" panose="02020603050405020304" pitchFamily="18" charset="0"/>
              </a:rPr>
              <a:t>&lt;head&gt;</a:t>
            </a:r>
          </a:p>
          <a:p>
            <a:pPr lvl="1" algn="l" rtl="0"/>
            <a:r>
              <a:rPr lang="en-US" sz="2000" dirty="0" smtClean="0">
                <a:latin typeface="Times New Roman" panose="02020603050405020304" pitchFamily="18" charset="0"/>
                <a:cs typeface="Times New Roman" panose="02020603050405020304" pitchFamily="18" charset="0"/>
              </a:rPr>
              <a:t>	&lt;title&gt;Page Title&lt;/title&gt;</a:t>
            </a:r>
          </a:p>
          <a:p>
            <a:pPr lvl="1" algn="l" rtl="0"/>
            <a:r>
              <a:rPr lang="en-US" sz="2000" dirty="0" smtClean="0">
                <a:latin typeface="Times New Roman" panose="02020603050405020304" pitchFamily="18" charset="0"/>
                <a:cs typeface="Times New Roman" panose="02020603050405020304" pitchFamily="18" charset="0"/>
              </a:rPr>
              <a:t>&lt;/head&gt;</a:t>
            </a:r>
          </a:p>
          <a:p>
            <a:pPr lvl="1" algn="l" rtl="0"/>
            <a:r>
              <a:rPr lang="en-US" sz="2000" dirty="0" smtClean="0">
                <a:latin typeface="Times New Roman" panose="02020603050405020304" pitchFamily="18" charset="0"/>
                <a:cs typeface="Times New Roman" panose="02020603050405020304" pitchFamily="18" charset="0"/>
              </a:rPr>
              <a:t>&lt;body&gt;</a:t>
            </a:r>
          </a:p>
          <a:p>
            <a:pPr lvl="2" algn="l" rtl="0"/>
            <a:r>
              <a:rPr lang="en-US" sz="2000" dirty="0" smtClean="0">
                <a:latin typeface="Times New Roman" panose="02020603050405020304" pitchFamily="18" charset="0"/>
                <a:cs typeface="Times New Roman" panose="02020603050405020304" pitchFamily="18" charset="0"/>
              </a:rPr>
              <a:t>&lt;p&gt;This is a paragraph.&lt;/p&gt;</a:t>
            </a:r>
          </a:p>
          <a:p>
            <a:pPr lvl="1" algn="l" rtl="0"/>
            <a:r>
              <a:rPr lang="en-US" sz="2000" dirty="0" smtClean="0">
                <a:latin typeface="Times New Roman" panose="02020603050405020304" pitchFamily="18" charset="0"/>
                <a:cs typeface="Times New Roman" panose="02020603050405020304" pitchFamily="18" charset="0"/>
              </a:rPr>
              <a:t>&lt;/body&gt;</a:t>
            </a:r>
          </a:p>
          <a:p>
            <a:pPr algn="l" rtl="0"/>
            <a:r>
              <a:rPr lang="en-US" sz="2000" dirty="0" smtClean="0">
                <a:latin typeface="Times New Roman" panose="02020603050405020304" pitchFamily="18" charset="0"/>
                <a:cs typeface="Times New Roman" panose="02020603050405020304" pitchFamily="18" charset="0"/>
              </a:rPr>
              <a:t>&lt;/html&gt;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19</a:t>
            </a:fld>
            <a:endParaRPr lang="ar-SY"/>
          </a:p>
        </p:txBody>
      </p:sp>
    </p:spTree>
    <p:extLst>
      <p:ext uri="{BB962C8B-B14F-4D97-AF65-F5344CB8AC3E}">
        <p14:creationId xmlns:p14="http://schemas.microsoft.com/office/powerpoint/2010/main" val="105313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تجاهل الأسطر الفارغة و </a:t>
            </a:r>
            <a:r>
              <a:rPr lang="ar-SA" dirty="0" smtClean="0"/>
              <a:t>المسافات</a:t>
            </a:r>
            <a:endParaRPr lang="en-US"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ar-SA" dirty="0" smtClean="0"/>
              <a:t>عدد الأسطر يعتمد على حجم الشاشة</a:t>
            </a:r>
            <a:endParaRPr lang="en-US" dirty="0" smtClean="0"/>
          </a:p>
          <a:p>
            <a:endParaRPr lang="en-US" dirty="0" smtClean="0"/>
          </a:p>
          <a:p>
            <a:r>
              <a:rPr lang="en-US" dirty="0" smtClean="0"/>
              <a:t>--------</a:t>
            </a:r>
          </a:p>
          <a:p>
            <a:pPr algn="l" rtl="0"/>
            <a:r>
              <a:rPr lang="en-US" sz="2000" dirty="0" smtClean="0"/>
              <a:t>&lt;body&gt;</a:t>
            </a:r>
          </a:p>
          <a:p>
            <a:pPr lvl="1" algn="l" rtl="0"/>
            <a:r>
              <a:rPr lang="en-US" sz="2000" dirty="0" smtClean="0"/>
              <a:t>&lt;p&gt;</a:t>
            </a:r>
          </a:p>
          <a:p>
            <a:pPr lvl="2" algn="l" rtl="0"/>
            <a:r>
              <a:rPr lang="en-US" sz="2000" dirty="0" smtClean="0"/>
              <a:t>This paragraph</a:t>
            </a:r>
          </a:p>
          <a:p>
            <a:pPr lvl="2" algn="l" rtl="0"/>
            <a:r>
              <a:rPr lang="en-US" sz="2000" dirty="0" smtClean="0"/>
              <a:t>contains a lot of lines</a:t>
            </a:r>
          </a:p>
          <a:p>
            <a:pPr lvl="2" algn="l" rtl="0"/>
            <a:r>
              <a:rPr lang="en-US" sz="2000" dirty="0" smtClean="0"/>
              <a:t>in the source code,</a:t>
            </a:r>
          </a:p>
          <a:p>
            <a:pPr lvl="2" algn="l" rtl="0"/>
            <a:r>
              <a:rPr lang="en-US" sz="2000" dirty="0" smtClean="0"/>
              <a:t>but the browser </a:t>
            </a:r>
          </a:p>
          <a:p>
            <a:pPr lvl="2" algn="l" rtl="0"/>
            <a:r>
              <a:rPr lang="en-US" sz="2000" dirty="0" smtClean="0"/>
              <a:t>ignores it.</a:t>
            </a:r>
          </a:p>
          <a:p>
            <a:pPr lvl="1" algn="l" rtl="0"/>
            <a:r>
              <a:rPr lang="en-US" sz="2000" dirty="0" smtClean="0"/>
              <a:t>&lt;/p&gt;</a:t>
            </a:r>
          </a:p>
          <a:p>
            <a:pPr lvl="1" algn="l" rtl="0"/>
            <a:r>
              <a:rPr lang="en-US" sz="2000" dirty="0" smtClean="0"/>
              <a:t>&lt;p&gt;</a:t>
            </a:r>
          </a:p>
          <a:p>
            <a:pPr lvl="2" algn="l" rtl="0"/>
            <a:r>
              <a:rPr lang="en-US" sz="2000" dirty="0" smtClean="0"/>
              <a:t>This paragraph</a:t>
            </a:r>
          </a:p>
          <a:p>
            <a:pPr lvl="2" algn="l" rtl="0"/>
            <a:r>
              <a:rPr lang="en-US" sz="2000" dirty="0" smtClean="0"/>
              <a:t>contains      a lot of spaces</a:t>
            </a:r>
          </a:p>
          <a:p>
            <a:pPr lvl="2" algn="l" rtl="0"/>
            <a:r>
              <a:rPr lang="en-US" sz="2000" dirty="0" smtClean="0"/>
              <a:t>in the source     code,</a:t>
            </a:r>
          </a:p>
          <a:p>
            <a:pPr lvl="2" algn="l" rtl="0"/>
            <a:r>
              <a:rPr lang="en-US" sz="2000" dirty="0" smtClean="0"/>
              <a:t>but the    browser </a:t>
            </a:r>
          </a:p>
          <a:p>
            <a:pPr lvl="2" algn="l" rtl="0"/>
            <a:r>
              <a:rPr lang="en-US" sz="2000" dirty="0" smtClean="0"/>
              <a:t>ignores it.</a:t>
            </a:r>
          </a:p>
          <a:p>
            <a:pPr lvl="1" algn="l" rtl="0"/>
            <a:r>
              <a:rPr lang="en-US" sz="2000" dirty="0" smtClean="0"/>
              <a:t>&lt;/p&gt;</a:t>
            </a:r>
          </a:p>
          <a:p>
            <a:pPr lvl="1" algn="l" rtl="0"/>
            <a:r>
              <a:rPr lang="en-US" sz="2000" dirty="0" smtClean="0"/>
              <a:t>&lt;p&gt;</a:t>
            </a:r>
          </a:p>
          <a:p>
            <a:pPr lvl="2" algn="l" rtl="0"/>
            <a:r>
              <a:rPr lang="en-US" sz="2000" dirty="0" smtClean="0"/>
              <a:t>The number of lines in a paragraph depends on the size of the browser window. If you resize the browser window, the number of lines in this paragraph will change.</a:t>
            </a:r>
          </a:p>
          <a:p>
            <a:pPr lvl="1" algn="l" rtl="0"/>
            <a:r>
              <a:rPr lang="en-US" sz="2000" dirty="0" smtClean="0"/>
              <a:t>&lt;/p&gt;</a:t>
            </a:r>
          </a:p>
          <a:p>
            <a:pPr lvl="1" algn="l" rtl="0"/>
            <a:endParaRPr lang="en-US" sz="2000" dirty="0" smtClean="0"/>
          </a:p>
          <a:p>
            <a:pPr lvl="1" algn="l" rtl="0"/>
            <a:endParaRPr lang="en-US" sz="2000" dirty="0" smtClean="0"/>
          </a:p>
          <a:p>
            <a:pPr algn="l" rtl="0"/>
            <a:r>
              <a:rPr lang="en-US" sz="2000" dirty="0" smtClean="0"/>
              <a:t>&lt;/body&gt;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20</a:t>
            </a:fld>
            <a:endParaRPr lang="ar-SY"/>
          </a:p>
        </p:txBody>
      </p:sp>
    </p:spTree>
    <p:extLst>
      <p:ext uri="{BB962C8B-B14F-4D97-AF65-F5344CB8AC3E}">
        <p14:creationId xmlns:p14="http://schemas.microsoft.com/office/powerpoint/2010/main" val="3814377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لوضع أسطر جديدة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&lt;p&gt;This is&lt;</a:t>
            </a:r>
            <a:r>
              <a:rPr lang="en-US" sz="1200" dirty="0" err="1" smtClean="0"/>
              <a:t>br</a:t>
            </a:r>
            <a:r>
              <a:rPr lang="en-US" sz="1200" dirty="0" smtClean="0"/>
              <a:t>&gt;a paragraph&lt;</a:t>
            </a:r>
            <a:r>
              <a:rPr lang="en-US" sz="1200" dirty="0" err="1" smtClean="0"/>
              <a:t>br</a:t>
            </a:r>
            <a:r>
              <a:rPr lang="en-US" sz="1200" dirty="0" smtClean="0"/>
              <a:t>&gt;with line breaks.&lt;/p&gt;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21</a:t>
            </a:fld>
            <a:endParaRPr lang="ar-SY"/>
          </a:p>
        </p:txBody>
      </p:sp>
    </p:spTree>
    <p:extLst>
      <p:ext uri="{BB962C8B-B14F-4D97-AF65-F5344CB8AC3E}">
        <p14:creationId xmlns:p14="http://schemas.microsoft.com/office/powerpoint/2010/main" val="3619987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لفصل العناصر عن بعضها يمكن استخدام الخط </a:t>
            </a:r>
            <a:r>
              <a:rPr lang="ar-SA" dirty="0" smtClean="0"/>
              <a:t>الأفقي</a:t>
            </a:r>
            <a:endParaRPr lang="en-US" dirty="0" smtClean="0"/>
          </a:p>
          <a:p>
            <a:endParaRPr lang="en-US" dirty="0" smtClean="0"/>
          </a:p>
          <a:p>
            <a:r>
              <a:rPr lang="en-US" dirty="0" smtClean="0"/>
              <a:t>------------</a:t>
            </a:r>
          </a:p>
          <a:p>
            <a:endParaRPr lang="en-US" sz="1200" dirty="0" smtClean="0"/>
          </a:p>
          <a:p>
            <a:pPr algn="l" rtl="0"/>
            <a:r>
              <a:rPr lang="en-US" sz="1200" dirty="0" smtClean="0"/>
              <a:t>&lt;p&gt;This is some text.&lt;/p&gt;</a:t>
            </a:r>
          </a:p>
          <a:p>
            <a:pPr algn="l" rtl="0"/>
            <a:r>
              <a:rPr lang="en-US" sz="1200" dirty="0" smtClean="0"/>
              <a:t>&lt;</a:t>
            </a:r>
            <a:r>
              <a:rPr lang="en-US" sz="1200" dirty="0" err="1" smtClean="0"/>
              <a:t>hr</a:t>
            </a:r>
            <a:r>
              <a:rPr lang="en-US" sz="1200" dirty="0" smtClean="0"/>
              <a:t>&gt;</a:t>
            </a:r>
          </a:p>
          <a:p>
            <a:pPr algn="l" rtl="0"/>
            <a:endParaRPr lang="en-US" sz="1200" dirty="0" smtClean="0"/>
          </a:p>
          <a:p>
            <a:pPr algn="l" rtl="0"/>
            <a:r>
              <a:rPr lang="en-US" sz="1200" dirty="0" smtClean="0"/>
              <a:t>&lt;p&gt;This is some other text.&lt;/p&gt;</a:t>
            </a:r>
          </a:p>
          <a:p>
            <a:pPr algn="l" rtl="0"/>
            <a:r>
              <a:rPr lang="en-US" sz="1200" dirty="0" smtClean="0"/>
              <a:t>&lt;</a:t>
            </a:r>
            <a:r>
              <a:rPr lang="en-US" sz="1200" dirty="0" err="1" smtClean="0"/>
              <a:t>hr</a:t>
            </a:r>
            <a:r>
              <a:rPr lang="en-US" sz="1200" dirty="0" smtClean="0"/>
              <a:t>&gt;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22</a:t>
            </a:fld>
            <a:endParaRPr lang="ar-SY"/>
          </a:p>
        </p:txBody>
      </p:sp>
    </p:spTree>
    <p:extLst>
      <p:ext uri="{BB962C8B-B14F-4D97-AF65-F5344CB8AC3E}">
        <p14:creationId xmlns:p14="http://schemas.microsoft.com/office/powerpoint/2010/main" val="92646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وضع نصوص بصيغ </a:t>
            </a:r>
            <a:r>
              <a:rPr lang="ar-SA" dirty="0" smtClean="0"/>
              <a:t>خاصة</a:t>
            </a:r>
            <a:endParaRPr lang="en-US" dirty="0" smtClean="0"/>
          </a:p>
          <a:p>
            <a:endParaRPr lang="en-US" dirty="0" smtClean="0"/>
          </a:p>
          <a:p>
            <a:endParaRPr lang="en-US" dirty="0" smtClean="0"/>
          </a:p>
          <a:p>
            <a:endParaRPr lang="en-US" dirty="0" smtClean="0"/>
          </a:p>
          <a:p>
            <a:r>
              <a:rPr lang="en-US" dirty="0" smtClean="0"/>
              <a:t>-----------</a:t>
            </a:r>
          </a:p>
          <a:p>
            <a:pPr algn="l" rtl="0"/>
            <a:r>
              <a:rPr lang="en-US" sz="1200" dirty="0" smtClean="0"/>
              <a:t>&lt;p&gt;&lt;b&gt;This text is bold&lt;/b&gt;&lt;/p&gt;</a:t>
            </a:r>
          </a:p>
          <a:p>
            <a:pPr algn="l" rtl="0"/>
            <a:r>
              <a:rPr lang="en-US" sz="1200" dirty="0" smtClean="0"/>
              <a:t>&lt;p&gt;&lt;</a:t>
            </a:r>
            <a:r>
              <a:rPr lang="en-US" sz="1200" dirty="0" err="1" smtClean="0"/>
              <a:t>i</a:t>
            </a:r>
            <a:r>
              <a:rPr lang="en-US" sz="1200" dirty="0" smtClean="0"/>
              <a:t>&gt;This text is italic&lt;/</a:t>
            </a:r>
            <a:r>
              <a:rPr lang="en-US" sz="1200" dirty="0" err="1" smtClean="0"/>
              <a:t>i</a:t>
            </a:r>
            <a:r>
              <a:rPr lang="en-US" sz="1200" dirty="0" smtClean="0"/>
              <a:t>&gt;&lt;/p&gt;</a:t>
            </a:r>
          </a:p>
          <a:p>
            <a:pPr algn="l" rtl="0"/>
            <a:r>
              <a:rPr lang="en-US" sz="1200" dirty="0" smtClean="0"/>
              <a:t>&lt;p&gt;This is&lt;sub&gt; subscript&lt;/sub&gt; and &lt;sup&gt;superscript&lt;/sup&gt;&lt;/p&gt;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23</a:t>
            </a:fld>
            <a:endParaRPr lang="ar-SY"/>
          </a:p>
        </p:txBody>
      </p:sp>
    </p:spTree>
    <p:extLst>
      <p:ext uri="{BB962C8B-B14F-4D97-AF65-F5344CB8AC3E}">
        <p14:creationId xmlns:p14="http://schemas.microsoft.com/office/powerpoint/2010/main" val="1474853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يوجد أكثر من درجة للعناوين من 1 حتى 6 </a:t>
            </a:r>
          </a:p>
          <a:p>
            <a:r>
              <a:rPr lang="ar-SA" dirty="0"/>
              <a:t>يكون اكبرها </a:t>
            </a:r>
            <a:r>
              <a:rPr lang="en-US" dirty="0"/>
              <a:t>h1</a:t>
            </a:r>
            <a:endParaRPr lang="ar-SA" dirty="0"/>
          </a:p>
          <a:p>
            <a:r>
              <a:rPr lang="ar-SA" dirty="0"/>
              <a:t>و أصغرها </a:t>
            </a:r>
            <a:r>
              <a:rPr lang="en-US" dirty="0" smtClean="0"/>
              <a:t>h6</a:t>
            </a:r>
            <a:endParaRPr lang="ar-SY" dirty="0" smtClean="0"/>
          </a:p>
          <a:p>
            <a:endParaRPr lang="ar-SY" dirty="0" smtClean="0"/>
          </a:p>
          <a:p>
            <a:r>
              <a:rPr lang="ar-SY" dirty="0" smtClean="0"/>
              <a:t>-----------</a:t>
            </a:r>
          </a:p>
          <a:p>
            <a:pPr algn="l" rtl="0"/>
            <a:r>
              <a:rPr lang="en-US" sz="1200" dirty="0" smtClean="0"/>
              <a:t>&lt;h1&gt;Heading 1&lt;/h1&gt;</a:t>
            </a:r>
          </a:p>
          <a:p>
            <a:pPr algn="l" rtl="0"/>
            <a:r>
              <a:rPr lang="en-US" sz="1200" dirty="0" smtClean="0"/>
              <a:t>&lt;h2&gt;Heading 2&lt;/h2&gt;</a:t>
            </a:r>
          </a:p>
          <a:p>
            <a:pPr algn="l" rtl="0"/>
            <a:r>
              <a:rPr lang="en-US" sz="1200" dirty="0" smtClean="0"/>
              <a:t>&lt;h3&gt;Heading 3&lt;/h3&gt;</a:t>
            </a:r>
          </a:p>
          <a:p>
            <a:pPr algn="l" rtl="0"/>
            <a:r>
              <a:rPr lang="en-US" sz="1200" dirty="0" smtClean="0"/>
              <a:t>&lt;h4&gt;Heading 4&lt;/h4&gt;</a:t>
            </a:r>
          </a:p>
          <a:p>
            <a:pPr algn="l" rtl="0"/>
            <a:r>
              <a:rPr lang="en-US" sz="1200" dirty="0" smtClean="0"/>
              <a:t>&lt;h5&gt;Heading 5&lt;/h5&gt;</a:t>
            </a:r>
          </a:p>
          <a:p>
            <a:pPr algn="l" rtl="0"/>
            <a:r>
              <a:rPr lang="en-US" sz="1200" dirty="0" smtClean="0"/>
              <a:t>&lt;h6&gt;Heading 6&lt;/h6&gt;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24</a:t>
            </a:fld>
            <a:endParaRPr lang="ar-SY"/>
          </a:p>
        </p:txBody>
      </p:sp>
    </p:spTree>
    <p:extLst>
      <p:ext uri="{BB962C8B-B14F-4D97-AF65-F5344CB8AC3E}">
        <p14:creationId xmlns:p14="http://schemas.microsoft.com/office/powerpoint/2010/main" val="3641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استخدام </a:t>
            </a:r>
            <a:r>
              <a:rPr lang="en-US" dirty="0"/>
              <a:t>a </a:t>
            </a:r>
            <a:r>
              <a:rPr lang="ar-SA" dirty="0"/>
              <a:t>(</a:t>
            </a:r>
            <a:r>
              <a:rPr lang="en-US" dirty="0"/>
              <a:t>link</a:t>
            </a:r>
            <a:r>
              <a:rPr lang="ar-SA" dirty="0"/>
              <a:t>) لربط صفحات الموقع مع بعضها أو الارتباط مع صفحات و مواقع أخرى </a:t>
            </a:r>
          </a:p>
          <a:p>
            <a:r>
              <a:rPr lang="ar-SA" dirty="0"/>
              <a:t>بحيث يتم تحديد الرابط الخاص بالصفحة الهدف عن طريق </a:t>
            </a:r>
            <a:r>
              <a:rPr lang="en-US" dirty="0" err="1"/>
              <a:t>href</a:t>
            </a:r>
            <a:endParaRPr lang="en-US" dirty="0"/>
          </a:p>
          <a:p>
            <a:endParaRPr 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يمكن استخدام صورة بدلاً من استخدام نص كرابط لصفحة أخرى </a:t>
            </a:r>
            <a:endParaRPr lang="ar-SY" dirty="0" smtClean="0"/>
          </a:p>
          <a:p>
            <a:pPr marL="0" marR="0" lvl="0" indent="0" algn="r" defTabSz="914400" rtl="1" eaLnBrk="1" fontAlgn="auto" latinLnBrk="0" hangingPunct="1">
              <a:lnSpc>
                <a:spcPct val="100000"/>
              </a:lnSpc>
              <a:spcBef>
                <a:spcPts val="0"/>
              </a:spcBef>
              <a:spcAft>
                <a:spcPts val="0"/>
              </a:spcAft>
              <a:buClrTx/>
              <a:buSzTx/>
              <a:buFontTx/>
              <a:buNone/>
              <a:tabLst/>
              <a:defRPr/>
            </a:pPr>
            <a:endParaRPr lang="ar-SY" dirty="0" smtClean="0"/>
          </a:p>
          <a:p>
            <a:pPr marL="0" marR="0" lvl="0" indent="0" algn="r" defTabSz="914400" rtl="1" eaLnBrk="1" fontAlgn="auto" latinLnBrk="0" hangingPunct="1">
              <a:lnSpc>
                <a:spcPct val="100000"/>
              </a:lnSpc>
              <a:spcBef>
                <a:spcPts val="0"/>
              </a:spcBef>
              <a:spcAft>
                <a:spcPts val="0"/>
              </a:spcAft>
              <a:buClrTx/>
              <a:buSzTx/>
              <a:buFontTx/>
              <a:buNone/>
              <a:tabLst/>
              <a:defRPr/>
            </a:pPr>
            <a:endParaRPr lang="ar-SY"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ar-SY" dirty="0" smtClean="0"/>
              <a:t>-------------</a:t>
            </a:r>
          </a:p>
          <a:p>
            <a:pPr algn="l" rtl="0"/>
            <a:r>
              <a:rPr lang="pt-BR" sz="1200" dirty="0" smtClean="0"/>
              <a:t>&lt;h1&gt;HTML Links&lt;/h1&gt;</a:t>
            </a:r>
          </a:p>
          <a:p>
            <a:pPr algn="l" rtl="0"/>
            <a:endParaRPr lang="pt-BR" sz="1200" dirty="0" smtClean="0"/>
          </a:p>
          <a:p>
            <a:pPr algn="l" rtl="0"/>
            <a:r>
              <a:rPr lang="pt-BR" sz="1200" dirty="0" smtClean="0"/>
              <a:t>&lt;p&gt;&lt;a href="http://www.aspu.edu.sy/"&gt;Visit aspu website!&lt;/a&gt;&lt;/p&gt;</a:t>
            </a:r>
            <a:endParaRPr lang="ar-SA" dirty="0"/>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25</a:t>
            </a:fld>
            <a:endParaRPr lang="ar-SY"/>
          </a:p>
        </p:txBody>
      </p:sp>
    </p:spTree>
    <p:extLst>
      <p:ext uri="{BB962C8B-B14F-4D97-AF65-F5344CB8AC3E}">
        <p14:creationId xmlns:p14="http://schemas.microsoft.com/office/powerpoint/2010/main" val="142374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صورة بدلاً من استخدام نص كرابط لصفحة أخرى </a:t>
            </a:r>
          </a:p>
          <a:p>
            <a:endParaRPr lang="en-US" dirty="0" smtClean="0"/>
          </a:p>
          <a:p>
            <a:endParaRPr lang="en-US" dirty="0" smtClean="0"/>
          </a:p>
          <a:p>
            <a:r>
              <a:rPr lang="en-US" dirty="0" smtClean="0"/>
              <a:t>---------------------</a:t>
            </a:r>
          </a:p>
          <a:p>
            <a:endParaRPr lang="en-US" dirty="0" smtClean="0"/>
          </a:p>
          <a:p>
            <a:pPr algn="l" rtl="0"/>
            <a:r>
              <a:rPr lang="en-US" sz="1200" dirty="0" smtClean="0"/>
              <a:t>&lt;h2&gt;Image as a Link&lt;/h2&gt;</a:t>
            </a:r>
          </a:p>
          <a:p>
            <a:pPr algn="l" rtl="0"/>
            <a:endParaRPr lang="en-US" sz="1200" dirty="0" smtClean="0"/>
          </a:p>
          <a:p>
            <a:pPr algn="l" rtl="0"/>
            <a:r>
              <a:rPr lang="en-US" sz="1200" dirty="0" smtClean="0"/>
              <a:t>&lt;p&gt;The image below is a link. Try to click on it.&lt;/p&gt;</a:t>
            </a:r>
          </a:p>
          <a:p>
            <a:pPr algn="l" rtl="0"/>
            <a:endParaRPr lang="en-US" sz="1200" dirty="0" smtClean="0"/>
          </a:p>
          <a:p>
            <a:pPr algn="l" rtl="0"/>
            <a:r>
              <a:rPr lang="en-US" sz="1200" dirty="0" smtClean="0"/>
              <a:t>&lt;a </a:t>
            </a:r>
            <a:r>
              <a:rPr lang="en-US" sz="1200" dirty="0" err="1" smtClean="0"/>
              <a:t>href</a:t>
            </a:r>
            <a:r>
              <a:rPr lang="en-US" sz="1200" dirty="0" smtClean="0"/>
              <a:t>="</a:t>
            </a:r>
            <a:r>
              <a:rPr lang="en-US" sz="1200" dirty="0" err="1" smtClean="0"/>
              <a:t>default.php</a:t>
            </a:r>
            <a:r>
              <a:rPr lang="en-US" sz="1200" dirty="0" smtClean="0"/>
              <a:t>"&gt;&lt;</a:t>
            </a:r>
            <a:r>
              <a:rPr lang="en-US" sz="1200" dirty="0" err="1" smtClean="0"/>
              <a:t>img</a:t>
            </a:r>
            <a:r>
              <a:rPr lang="en-US" sz="1200" dirty="0" smtClean="0"/>
              <a:t> </a:t>
            </a:r>
            <a:r>
              <a:rPr lang="en-US" sz="1200" dirty="0" err="1" smtClean="0"/>
              <a:t>src</a:t>
            </a:r>
            <a:r>
              <a:rPr lang="en-US" sz="1200" dirty="0" smtClean="0"/>
              <a:t>="smiley.gif" alt="HTML tutorial" style="width:42px;height:42px;"&gt;&lt;/a&gt;</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26</a:t>
            </a:fld>
            <a:endParaRPr lang="ar-SY"/>
          </a:p>
        </p:txBody>
      </p:sp>
    </p:spTree>
    <p:extLst>
      <p:ext uri="{BB962C8B-B14F-4D97-AF65-F5344CB8AC3E}">
        <p14:creationId xmlns:p14="http://schemas.microsoft.com/office/powerpoint/2010/main" val="1464452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الروابط المطلقة أو النسبية:</a:t>
            </a:r>
          </a:p>
          <a:p>
            <a:r>
              <a:rPr lang="ar-SA" dirty="0"/>
              <a:t>الرابط المطلق : بحيث يكتب الرابط "كعنوان صفحة ويب كامل" و غالبا ما يستخدم في حالة طلب موقع خارجي </a:t>
            </a:r>
          </a:p>
          <a:p>
            <a:r>
              <a:rPr lang="ar-SA" dirty="0"/>
              <a:t>الرابط النسبي: يكتب الرابط بشكل نسبي انطلقاً من الصفحة الحالية </a:t>
            </a:r>
          </a:p>
          <a:p>
            <a:endParaRPr lang="en-US" dirty="0" smtClean="0"/>
          </a:p>
          <a:p>
            <a:r>
              <a:rPr lang="en-US" dirty="0" smtClean="0"/>
              <a:t>---------------</a:t>
            </a:r>
          </a:p>
          <a:p>
            <a:endParaRPr lang="en-US" dirty="0" smtClean="0"/>
          </a:p>
          <a:p>
            <a:pPr algn="l" rtl="0"/>
            <a:endParaRPr lang="en-US" dirty="0" smtClean="0"/>
          </a:p>
          <a:p>
            <a:pPr algn="l" rtl="0"/>
            <a:r>
              <a:rPr lang="en-US" sz="1200" dirty="0" smtClean="0"/>
              <a:t>&lt;h2&gt;Absolute URLs&lt;/h2&gt;</a:t>
            </a:r>
          </a:p>
          <a:p>
            <a:pPr algn="l" rtl="0"/>
            <a:r>
              <a:rPr lang="en-US" sz="1200" dirty="0" smtClean="0"/>
              <a:t>&lt;p&gt;&lt;a </a:t>
            </a:r>
            <a:r>
              <a:rPr lang="en-US" sz="1200" dirty="0" err="1" smtClean="0"/>
              <a:t>href</a:t>
            </a:r>
            <a:r>
              <a:rPr lang="en-US" sz="1200" dirty="0" smtClean="0"/>
              <a:t>="https://www.w3.org/"&gt;W3C&lt;/a&gt;&lt;/p&gt;</a:t>
            </a:r>
          </a:p>
          <a:p>
            <a:pPr algn="l" rtl="0"/>
            <a:r>
              <a:rPr lang="en-US" sz="1200" dirty="0" smtClean="0"/>
              <a:t>&lt;p&gt;&lt;a </a:t>
            </a:r>
            <a:r>
              <a:rPr lang="en-US" sz="1200" dirty="0" err="1" smtClean="0"/>
              <a:t>href</a:t>
            </a:r>
            <a:r>
              <a:rPr lang="en-US" sz="1200" dirty="0" smtClean="0"/>
              <a:t>="https://www.google.com/"&gt;Google&lt;/a&gt;&lt;/p&gt;</a:t>
            </a:r>
          </a:p>
          <a:p>
            <a:pPr algn="l" rtl="0"/>
            <a:endParaRPr lang="en-US" sz="1200" dirty="0" smtClean="0"/>
          </a:p>
          <a:p>
            <a:pPr algn="l" rtl="0"/>
            <a:r>
              <a:rPr lang="en-US" sz="1200" dirty="0" smtClean="0"/>
              <a:t>&lt;h2&gt;Relative URLs&lt;/h2&gt;</a:t>
            </a:r>
          </a:p>
          <a:p>
            <a:pPr algn="l" rtl="0"/>
            <a:r>
              <a:rPr lang="en-US" sz="1200" dirty="0" smtClean="0"/>
              <a:t>&lt;p&gt;&lt;a </a:t>
            </a:r>
            <a:r>
              <a:rPr lang="en-US" sz="1200" dirty="0" err="1" smtClean="0"/>
              <a:t>href</a:t>
            </a:r>
            <a:r>
              <a:rPr lang="en-US" sz="1200" dirty="0" smtClean="0"/>
              <a:t>="test.html"&gt;HTML Images&lt;/a&gt;&lt;/p&gt;</a:t>
            </a:r>
          </a:p>
          <a:p>
            <a:pPr algn="l" rtl="0"/>
            <a:r>
              <a:rPr lang="en-US" sz="1200" dirty="0" smtClean="0"/>
              <a:t>&lt;p&gt;&lt;a </a:t>
            </a:r>
            <a:r>
              <a:rPr lang="en-US" sz="1200" dirty="0" err="1" smtClean="0"/>
              <a:t>href</a:t>
            </a:r>
            <a:r>
              <a:rPr lang="en-US" sz="1200" dirty="0" smtClean="0"/>
              <a:t>="/</a:t>
            </a:r>
            <a:r>
              <a:rPr lang="en-US" sz="1200" dirty="0" err="1" smtClean="0"/>
              <a:t>css</a:t>
            </a:r>
            <a:r>
              <a:rPr lang="en-US" sz="1200" dirty="0" smtClean="0"/>
              <a:t>/</a:t>
            </a:r>
            <a:r>
              <a:rPr lang="en-US" sz="1200" dirty="0" err="1" smtClean="0"/>
              <a:t>css_tutorial.php</a:t>
            </a:r>
            <a:r>
              <a:rPr lang="en-US" sz="1200" dirty="0" smtClean="0"/>
              <a:t>"&gt;CSS Tutorial&lt;/a&gt;&lt;/p&gt;</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27</a:t>
            </a:fld>
            <a:endParaRPr lang="ar-SY"/>
          </a:p>
        </p:txBody>
      </p:sp>
    </p:spTree>
    <p:extLst>
      <p:ext uri="{BB962C8B-B14F-4D97-AF65-F5344CB8AC3E}">
        <p14:creationId xmlns:p14="http://schemas.microsoft.com/office/powerpoint/2010/main" val="1631188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 الروابط النسبية </a:t>
            </a:r>
            <a:br>
              <a:rPr lang="ar-SA" dirty="0"/>
            </a:br>
            <a:r>
              <a:rPr lang="ar-SA" dirty="0" err="1"/>
              <a:t>نستخدام</a:t>
            </a:r>
            <a:r>
              <a:rPr lang="ar-SA" dirty="0"/>
              <a:t> </a:t>
            </a:r>
            <a:r>
              <a:rPr lang="en-US" dirty="0"/>
              <a:t>“/”</a:t>
            </a:r>
            <a:r>
              <a:rPr lang="ar-SA" dirty="0"/>
              <a:t>  لفتح ملف "خطوة للأمام"</a:t>
            </a:r>
          </a:p>
          <a:p>
            <a:r>
              <a:rPr lang="ar-SA" dirty="0"/>
              <a:t>و “</a:t>
            </a:r>
            <a:r>
              <a:rPr lang="en-US" dirty="0"/>
              <a:t>../</a:t>
            </a:r>
            <a:r>
              <a:rPr lang="ar-SA" dirty="0"/>
              <a:t>“</a:t>
            </a:r>
            <a:r>
              <a:rPr lang="en-US" dirty="0"/>
              <a:t> </a:t>
            </a:r>
            <a:r>
              <a:rPr lang="ar-SA" dirty="0"/>
              <a:t> للرجوع للخلف  "خطوة للخلف"</a:t>
            </a:r>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28</a:t>
            </a:fld>
            <a:endParaRPr lang="ar-SY"/>
          </a:p>
        </p:txBody>
      </p:sp>
    </p:spTree>
    <p:extLst>
      <p:ext uri="{BB962C8B-B14F-4D97-AF65-F5344CB8AC3E}">
        <p14:creationId xmlns:p14="http://schemas.microsoft.com/office/powerpoint/2010/main" val="1402236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بشكل اعتيادي سيتم فتح الصفحة الجديدة في نفس نافذة المتصفح</a:t>
            </a:r>
          </a:p>
          <a:p>
            <a:r>
              <a:rPr lang="ar-SA" dirty="0"/>
              <a:t>و لكن يمكن فتح الصفحة الجديدة في تبويب جديد باستخدام </a:t>
            </a:r>
            <a:r>
              <a:rPr lang="en-US" dirty="0"/>
              <a:t>target="_blank</a:t>
            </a:r>
            <a:r>
              <a:rPr lang="en-US" dirty="0" smtClean="0"/>
              <a:t>"</a:t>
            </a:r>
            <a:endParaRPr lang="ar-SY" dirty="0" smtClean="0"/>
          </a:p>
          <a:p>
            <a:endParaRPr lang="ar-SY" dirty="0" smtClean="0"/>
          </a:p>
          <a:p>
            <a:r>
              <a:rPr lang="ar-SY" dirty="0" smtClean="0"/>
              <a:t>----------</a:t>
            </a:r>
          </a:p>
          <a:p>
            <a:pPr algn="l" rtl="0"/>
            <a:r>
              <a:rPr lang="en-US" sz="1200" dirty="0" smtClean="0"/>
              <a:t>&lt;h2&gt;The target Attribute&lt;/h2&gt;</a:t>
            </a:r>
          </a:p>
          <a:p>
            <a:pPr algn="l" rtl="0"/>
            <a:endParaRPr lang="en-US" sz="1200" dirty="0" smtClean="0"/>
          </a:p>
          <a:p>
            <a:pPr algn="l" rtl="0"/>
            <a:r>
              <a:rPr lang="en-US" sz="1200" dirty="0" smtClean="0"/>
              <a:t>&lt;a </a:t>
            </a:r>
            <a:r>
              <a:rPr lang="en-US" sz="1200" dirty="0" err="1" smtClean="0"/>
              <a:t>href</a:t>
            </a:r>
            <a:r>
              <a:rPr lang="en-US" sz="1200" dirty="0" smtClean="0"/>
              <a:t>="http://www.aspu.edu.sy/" target="_blank"&gt;Visit </a:t>
            </a:r>
            <a:r>
              <a:rPr lang="pt-BR" sz="1200" dirty="0" smtClean="0"/>
              <a:t>aspu website!&lt;/</a:t>
            </a:r>
            <a:r>
              <a:rPr lang="en-US" sz="1200" dirty="0" smtClean="0"/>
              <a:t>a&gt; </a:t>
            </a:r>
          </a:p>
          <a:p>
            <a:pPr algn="l" rtl="0"/>
            <a:endParaRPr lang="en-US" sz="1200" dirty="0" smtClean="0"/>
          </a:p>
          <a:p>
            <a:pPr algn="l" rtl="0"/>
            <a:endParaRPr lang="en-US" sz="1200" dirty="0" smtClean="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29</a:t>
            </a:fld>
            <a:endParaRPr lang="ar-SY"/>
          </a:p>
        </p:txBody>
      </p:sp>
    </p:spTree>
    <p:extLst>
      <p:ext uri="{BB962C8B-B14F-4D97-AF65-F5344CB8AC3E}">
        <p14:creationId xmlns:p14="http://schemas.microsoft.com/office/powerpoint/2010/main" val="290300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endParaRPr lang="ar-SY" baseline="0" dirty="0" smtClean="0"/>
          </a:p>
          <a:p>
            <a:endParaRPr lang="ar-SY" baseline="0" dirty="0" smtClean="0"/>
          </a:p>
          <a:p>
            <a:endParaRPr lang="ar-SY" baseline="0" dirty="0" smtClean="0"/>
          </a:p>
          <a:p>
            <a:endParaRPr lang="ar-SY" baseline="0" dirty="0" smtClean="0"/>
          </a:p>
          <a:p>
            <a:r>
              <a:rPr lang="ar-SY" baseline="0" dirty="0" smtClean="0"/>
              <a:t>----------------</a:t>
            </a:r>
          </a:p>
          <a:p>
            <a:pPr algn="l" rtl="0"/>
            <a:r>
              <a:rPr lang="en-US" sz="1200" dirty="0" smtClean="0"/>
              <a:t>&lt;h2&gt;HTML Image&lt;/h2&gt;</a:t>
            </a:r>
          </a:p>
          <a:p>
            <a:pPr algn="l" rtl="0"/>
            <a:r>
              <a:rPr lang="en-US" sz="1200" dirty="0" smtClean="0"/>
              <a:t>&lt;</a:t>
            </a:r>
            <a:r>
              <a:rPr lang="en-US" sz="1200" dirty="0" err="1" smtClean="0"/>
              <a:t>img</a:t>
            </a:r>
            <a:r>
              <a:rPr lang="en-US" sz="1200" dirty="0" smtClean="0"/>
              <a:t> </a:t>
            </a:r>
            <a:r>
              <a:rPr lang="en-US" sz="1200" dirty="0" err="1" smtClean="0"/>
              <a:t>src</a:t>
            </a:r>
            <a:r>
              <a:rPr lang="en-US" sz="1200" dirty="0" smtClean="0"/>
              <a:t>="pic_trulli.jpg" alt="</a:t>
            </a:r>
            <a:r>
              <a:rPr lang="en-US" sz="1200" dirty="0" err="1" smtClean="0"/>
              <a:t>Trulli</a:t>
            </a:r>
            <a:r>
              <a:rPr lang="en-US" sz="1200" dirty="0" smtClean="0"/>
              <a:t>" width="500" height="333"&gt;</a:t>
            </a:r>
          </a:p>
          <a:p>
            <a:endParaRPr lang="ar-SY"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30</a:t>
            </a:fld>
            <a:endParaRPr lang="ar-SY"/>
          </a:p>
        </p:txBody>
      </p:sp>
    </p:spTree>
    <p:extLst>
      <p:ext uri="{BB962C8B-B14F-4D97-AF65-F5344CB8AC3E}">
        <p14:creationId xmlns:p14="http://schemas.microsoft.com/office/powerpoint/2010/main" val="258870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a:p>
            <a:r>
              <a:rPr lang="ar-SY" baseline="0" dirty="0"/>
              <a:t>في حال تم طلب صورة غير موجودة سيظهر النص البديل</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31</a:t>
            </a:fld>
            <a:endParaRPr lang="ar-SY"/>
          </a:p>
        </p:txBody>
      </p:sp>
    </p:spTree>
    <p:extLst>
      <p:ext uri="{BB962C8B-B14F-4D97-AF65-F5344CB8AC3E}">
        <p14:creationId xmlns:p14="http://schemas.microsoft.com/office/powerpoint/2010/main" val="280403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a:t>
            </a:r>
            <a:r>
              <a:rPr lang="en-US" baseline="0" dirty="0"/>
              <a:t>:</a:t>
            </a:r>
          </a:p>
          <a:p>
            <a:r>
              <a:rPr lang="ar-SA" baseline="0" dirty="0"/>
              <a:t>يوجد 3 أنواع للقوائم :</a:t>
            </a:r>
          </a:p>
          <a:p>
            <a:pPr marL="228600" indent="-228600">
              <a:buFont typeface="+mj-lt"/>
              <a:buAutoNum type="arabicPeriod"/>
            </a:pPr>
            <a:r>
              <a:rPr lang="ar-SA" baseline="0" dirty="0"/>
              <a:t>مرتبة</a:t>
            </a:r>
          </a:p>
          <a:p>
            <a:pPr marL="228600" indent="-228600">
              <a:buFont typeface="+mj-lt"/>
              <a:buAutoNum type="arabicPeriod"/>
            </a:pPr>
            <a:r>
              <a:rPr lang="ar-SA" baseline="0" dirty="0"/>
              <a:t>غير مرتبة </a:t>
            </a:r>
          </a:p>
          <a:p>
            <a:pPr marL="228600" indent="-228600">
              <a:buFont typeface="+mj-lt"/>
              <a:buAutoNum type="arabicPeriod"/>
            </a:pPr>
            <a:r>
              <a:rPr lang="ar-SA" baseline="0" dirty="0"/>
              <a:t>قوائم وصفية</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32</a:t>
            </a:fld>
            <a:endParaRPr lang="ar-SY"/>
          </a:p>
        </p:txBody>
      </p:sp>
    </p:spTree>
    <p:extLst>
      <p:ext uri="{BB962C8B-B14F-4D97-AF65-F5344CB8AC3E}">
        <p14:creationId xmlns:p14="http://schemas.microsoft.com/office/powerpoint/2010/main" val="3635117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الغير مرتبة </a:t>
            </a:r>
            <a:endParaRPr lang="en-US" baseline="0" dirty="0" smtClean="0"/>
          </a:p>
          <a:p>
            <a:endParaRPr lang="en-US" baseline="0" dirty="0" smtClean="0"/>
          </a:p>
          <a:p>
            <a:r>
              <a:rPr lang="en-US" baseline="0" dirty="0" smtClean="0"/>
              <a:t>-----------</a:t>
            </a:r>
          </a:p>
          <a:p>
            <a:pPr algn="l" rtl="0"/>
            <a:r>
              <a:rPr lang="it-IT" sz="1200" dirty="0" smtClean="0"/>
              <a:t>&lt;h2&gt;An unordered HTML list&lt;/h2&gt;</a:t>
            </a:r>
          </a:p>
          <a:p>
            <a:pPr algn="l" rtl="0"/>
            <a:endParaRPr lang="it-IT" sz="1200" dirty="0" smtClean="0"/>
          </a:p>
          <a:p>
            <a:pPr algn="l" rtl="0"/>
            <a:r>
              <a:rPr lang="it-IT" sz="1200" dirty="0" smtClean="0"/>
              <a:t>&lt;ul&gt;</a:t>
            </a:r>
          </a:p>
          <a:p>
            <a:pPr algn="l" rtl="0"/>
            <a:r>
              <a:rPr lang="it-IT" sz="1200" dirty="0" smtClean="0"/>
              <a:t>  &lt;li&gt;Coffee&lt;/li&gt;</a:t>
            </a:r>
          </a:p>
          <a:p>
            <a:pPr algn="l" rtl="0"/>
            <a:r>
              <a:rPr lang="it-IT" sz="1200" dirty="0" smtClean="0"/>
              <a:t>  &lt;li&gt;Tea&lt;/li&gt;</a:t>
            </a:r>
          </a:p>
          <a:p>
            <a:pPr algn="l" rtl="0"/>
            <a:r>
              <a:rPr lang="it-IT" sz="1200" dirty="0" smtClean="0"/>
              <a:t>  &lt;li&gt;Milk&lt;/li&gt;</a:t>
            </a:r>
          </a:p>
          <a:p>
            <a:pPr algn="l" rtl="0"/>
            <a:r>
              <a:rPr lang="it-IT" sz="1200" dirty="0" smtClean="0"/>
              <a:t>&lt;/ul&gt; </a:t>
            </a:r>
            <a:endParaRPr lang="en-US" sz="1200" dirty="0" smtClean="0"/>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33</a:t>
            </a:fld>
            <a:endParaRPr lang="ar-SY"/>
          </a:p>
        </p:txBody>
      </p:sp>
    </p:spTree>
    <p:extLst>
      <p:ext uri="{BB962C8B-B14F-4D97-AF65-F5344CB8AC3E}">
        <p14:creationId xmlns:p14="http://schemas.microsoft.com/office/powerpoint/2010/main" val="2975871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مرتبة </a:t>
            </a:r>
            <a:endParaRPr lang="en-US" baseline="0" dirty="0" smtClean="0"/>
          </a:p>
          <a:p>
            <a:endParaRPr lang="en-US" baseline="0" dirty="0" smtClean="0"/>
          </a:p>
          <a:p>
            <a:r>
              <a:rPr lang="en-US" baseline="0" dirty="0" smtClean="0"/>
              <a:t>----------</a:t>
            </a:r>
          </a:p>
          <a:p>
            <a:pPr algn="l" rtl="0"/>
            <a:r>
              <a:rPr lang="en-US" sz="1200" dirty="0" smtClean="0"/>
              <a:t>&lt;h2&gt;An ordered HTML list&lt;/h2&gt;</a:t>
            </a:r>
          </a:p>
          <a:p>
            <a:pPr algn="l" rtl="0"/>
            <a:endParaRPr lang="en-US" sz="1200" dirty="0" smtClean="0"/>
          </a:p>
          <a:p>
            <a:pPr algn="l" rtl="0"/>
            <a:r>
              <a:rPr lang="en-US" sz="1200" dirty="0" smtClean="0"/>
              <a:t>&lt;</a:t>
            </a:r>
            <a:r>
              <a:rPr lang="en-US" sz="1200" dirty="0" err="1" smtClean="0"/>
              <a:t>ol</a:t>
            </a:r>
            <a:r>
              <a:rPr lang="en-US" sz="1200" dirty="0" smtClean="0"/>
              <a:t>&gt;</a:t>
            </a:r>
          </a:p>
          <a:p>
            <a:pPr algn="l" rtl="0"/>
            <a:r>
              <a:rPr lang="en-US" sz="1200" dirty="0" smtClean="0"/>
              <a:t>  &lt;li&gt;Coffee&lt;/li&gt;</a:t>
            </a:r>
          </a:p>
          <a:p>
            <a:pPr algn="l" rtl="0"/>
            <a:r>
              <a:rPr lang="en-US" sz="1200" dirty="0" smtClean="0"/>
              <a:t>  &lt;li&gt;Tea&lt;/li&gt;</a:t>
            </a:r>
          </a:p>
          <a:p>
            <a:pPr algn="l" rtl="0"/>
            <a:r>
              <a:rPr lang="en-US" sz="1200" dirty="0" smtClean="0"/>
              <a:t>  &lt;li&gt;Milk&lt;/li&gt;</a:t>
            </a:r>
          </a:p>
          <a:p>
            <a:pPr algn="l" rtl="0"/>
            <a:r>
              <a:rPr lang="en-US" sz="1200" dirty="0" smtClean="0"/>
              <a:t>&lt;/</a:t>
            </a:r>
            <a:r>
              <a:rPr lang="en-US" sz="1200" dirty="0" err="1" smtClean="0"/>
              <a:t>ol</a:t>
            </a:r>
            <a:r>
              <a:rPr lang="en-US" sz="1200" dirty="0" smtClean="0"/>
              <a:t>&gt;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34</a:t>
            </a:fld>
            <a:endParaRPr lang="ar-SY"/>
          </a:p>
        </p:txBody>
      </p:sp>
    </p:spTree>
    <p:extLst>
      <p:ext uri="{BB962C8B-B14F-4D97-AF65-F5344CB8AC3E}">
        <p14:creationId xmlns:p14="http://schemas.microsoft.com/office/powerpoint/2010/main" val="2059139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الوصفية </a:t>
            </a:r>
            <a:endParaRPr lang="en-US" baseline="0" dirty="0" smtClean="0"/>
          </a:p>
          <a:p>
            <a:endParaRPr lang="en-US" baseline="0" dirty="0" smtClean="0"/>
          </a:p>
          <a:p>
            <a:endParaRPr lang="en-US" baseline="0" dirty="0" smtClean="0"/>
          </a:p>
          <a:p>
            <a:r>
              <a:rPr lang="en-US" baseline="0" dirty="0" smtClean="0"/>
              <a:t>-----------</a:t>
            </a:r>
          </a:p>
          <a:p>
            <a:pPr algn="l" rtl="0"/>
            <a:r>
              <a:rPr lang="en-US" sz="1200" dirty="0" smtClean="0"/>
              <a:t>&lt;h2&gt;A Description List&lt;/h2&gt;</a:t>
            </a:r>
          </a:p>
          <a:p>
            <a:pPr algn="l" rtl="0"/>
            <a:endParaRPr lang="en-US" sz="1200" dirty="0" smtClean="0"/>
          </a:p>
          <a:p>
            <a:pPr algn="l" rtl="0"/>
            <a:r>
              <a:rPr lang="en-US" sz="1200" dirty="0" smtClean="0"/>
              <a:t>&lt;dl&gt;</a:t>
            </a:r>
          </a:p>
          <a:p>
            <a:pPr algn="l" rtl="0"/>
            <a:r>
              <a:rPr lang="en-US" sz="1200" dirty="0" smtClean="0"/>
              <a:t>  &lt;</a:t>
            </a:r>
            <a:r>
              <a:rPr lang="en-US" sz="1200" dirty="0" err="1" smtClean="0"/>
              <a:t>dt</a:t>
            </a:r>
            <a:r>
              <a:rPr lang="en-US" sz="1200" dirty="0" smtClean="0"/>
              <a:t>&gt;Coffee&lt;/</a:t>
            </a:r>
            <a:r>
              <a:rPr lang="en-US" sz="1200" dirty="0" err="1" smtClean="0"/>
              <a:t>dt</a:t>
            </a:r>
            <a:r>
              <a:rPr lang="en-US" sz="1200" dirty="0" smtClean="0"/>
              <a:t>&gt;</a:t>
            </a:r>
          </a:p>
          <a:p>
            <a:pPr algn="l" rtl="0"/>
            <a:r>
              <a:rPr lang="en-US" sz="1200" dirty="0" smtClean="0"/>
              <a:t>  &lt;</a:t>
            </a:r>
            <a:r>
              <a:rPr lang="en-US" sz="1200" dirty="0" err="1" smtClean="0"/>
              <a:t>dd</a:t>
            </a:r>
            <a:r>
              <a:rPr lang="en-US" sz="1200" dirty="0" smtClean="0"/>
              <a:t>&gt;- black hot drink&lt;/</a:t>
            </a:r>
            <a:r>
              <a:rPr lang="en-US" sz="1200" dirty="0" err="1" smtClean="0"/>
              <a:t>dd</a:t>
            </a:r>
            <a:r>
              <a:rPr lang="en-US" sz="1200" dirty="0" smtClean="0"/>
              <a:t>&gt;</a:t>
            </a:r>
          </a:p>
          <a:p>
            <a:pPr algn="l" rtl="0"/>
            <a:r>
              <a:rPr lang="en-US" sz="1200" dirty="0" smtClean="0"/>
              <a:t>  &lt;</a:t>
            </a:r>
            <a:r>
              <a:rPr lang="en-US" sz="1200" dirty="0" err="1" smtClean="0"/>
              <a:t>dt</a:t>
            </a:r>
            <a:r>
              <a:rPr lang="en-US" sz="1200" dirty="0" smtClean="0"/>
              <a:t>&gt;Milk&lt;/</a:t>
            </a:r>
            <a:r>
              <a:rPr lang="en-US" sz="1200" dirty="0" err="1" smtClean="0"/>
              <a:t>dt</a:t>
            </a:r>
            <a:r>
              <a:rPr lang="en-US" sz="1200" dirty="0" smtClean="0"/>
              <a:t>&gt;</a:t>
            </a:r>
          </a:p>
          <a:p>
            <a:pPr algn="l" rtl="0"/>
            <a:r>
              <a:rPr lang="en-US" sz="1200" dirty="0" smtClean="0"/>
              <a:t>  &lt;</a:t>
            </a:r>
            <a:r>
              <a:rPr lang="en-US" sz="1200" dirty="0" err="1" smtClean="0"/>
              <a:t>dd</a:t>
            </a:r>
            <a:r>
              <a:rPr lang="en-US" sz="1200" dirty="0" smtClean="0"/>
              <a:t>&gt;- white cold drink&lt;/</a:t>
            </a:r>
            <a:r>
              <a:rPr lang="en-US" sz="1200" dirty="0" err="1" smtClean="0"/>
              <a:t>dd</a:t>
            </a:r>
            <a:r>
              <a:rPr lang="en-US" sz="1200" dirty="0" smtClean="0"/>
              <a:t>&gt;</a:t>
            </a:r>
          </a:p>
          <a:p>
            <a:pPr algn="l" rtl="0"/>
            <a:r>
              <a:rPr lang="en-US" sz="1200" dirty="0" smtClean="0"/>
              <a:t>&lt;/dl&gt;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35</a:t>
            </a:fld>
            <a:endParaRPr lang="ar-SY"/>
          </a:p>
        </p:txBody>
      </p:sp>
    </p:spTree>
    <p:extLst>
      <p:ext uri="{BB962C8B-B14F-4D97-AF65-F5344CB8AC3E}">
        <p14:creationId xmlns:p14="http://schemas.microsoft.com/office/powerpoint/2010/main" val="23624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إنشاء جدول باستخدام تاغ </a:t>
            </a:r>
            <a:r>
              <a:rPr lang="en-US" baseline="0" dirty="0"/>
              <a:t>Table</a:t>
            </a:r>
          </a:p>
          <a:p>
            <a:r>
              <a:rPr lang="ar-SA" baseline="0" dirty="0"/>
              <a:t>لإنشاء سطر نستخدم </a:t>
            </a:r>
            <a:r>
              <a:rPr lang="en-US" baseline="0" dirty="0"/>
              <a:t>tr</a:t>
            </a:r>
          </a:p>
          <a:p>
            <a:pPr marL="0" marR="0" lvl="0" indent="0" algn="r" defTabSz="914400" rtl="1" eaLnBrk="1" fontAlgn="auto" latinLnBrk="0" hangingPunct="1">
              <a:lnSpc>
                <a:spcPct val="100000"/>
              </a:lnSpc>
              <a:spcBef>
                <a:spcPts val="0"/>
              </a:spcBef>
              <a:spcAft>
                <a:spcPts val="0"/>
              </a:spcAft>
              <a:buClrTx/>
              <a:buSzTx/>
              <a:buFontTx/>
              <a:buNone/>
              <a:tabLst/>
              <a:defRPr/>
            </a:pPr>
            <a:r>
              <a:rPr lang="ar-SA" baseline="0" dirty="0"/>
              <a:t>لإنشاء ترويسة الأعمدة </a:t>
            </a:r>
            <a:r>
              <a:rPr lang="en-US" baseline="0" dirty="0" err="1"/>
              <a:t>th</a:t>
            </a:r>
            <a:endParaRPr lang="en-US" baseline="0" dirty="0"/>
          </a:p>
          <a:p>
            <a:r>
              <a:rPr lang="ar-SA" baseline="0" dirty="0"/>
              <a:t>لإنشاء عمود نستخدم </a:t>
            </a:r>
            <a:r>
              <a:rPr lang="en-US" baseline="0" dirty="0" smtClean="0"/>
              <a:t>td</a:t>
            </a:r>
            <a:endParaRPr lang="ar-SY" baseline="0" dirty="0" smtClean="0"/>
          </a:p>
          <a:p>
            <a:endParaRPr lang="ar-SY" baseline="0" dirty="0" smtClean="0"/>
          </a:p>
          <a:p>
            <a:endParaRPr lang="ar-SY" baseline="0" dirty="0" smtClean="0"/>
          </a:p>
          <a:p>
            <a:r>
              <a:rPr lang="ar-SY" baseline="0" dirty="0" smtClean="0"/>
              <a:t>--------</a:t>
            </a:r>
          </a:p>
          <a:p>
            <a:pPr algn="l" rtl="0"/>
            <a:r>
              <a:rPr lang="en-US" dirty="0" smtClean="0"/>
              <a:t>&lt;h2&gt;Basic HTML Table&lt;/h2&gt;</a:t>
            </a:r>
          </a:p>
          <a:p>
            <a:pPr algn="l" rtl="0"/>
            <a:endParaRPr lang="en-US" dirty="0" smtClean="0"/>
          </a:p>
          <a:p>
            <a:pPr algn="l" rtl="0"/>
            <a:r>
              <a:rPr lang="en-US" dirty="0" smtClean="0"/>
              <a:t>&lt;table &gt;</a:t>
            </a:r>
          </a:p>
          <a:p>
            <a:pPr algn="l" rtl="0"/>
            <a:r>
              <a:rPr lang="en-US" dirty="0" smtClean="0"/>
              <a:t>  &lt;</a:t>
            </a:r>
            <a:r>
              <a:rPr lang="en-US" dirty="0" err="1" smtClean="0"/>
              <a:t>tr</a:t>
            </a:r>
            <a:r>
              <a:rPr lang="en-US" dirty="0" smtClean="0"/>
              <a:t>&gt;</a:t>
            </a:r>
          </a:p>
          <a:p>
            <a:pPr algn="l" rtl="0"/>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lgn="l" rtl="0"/>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 </a:t>
            </a:r>
          </a:p>
          <a:p>
            <a:pPr algn="l" rtl="0"/>
            <a:r>
              <a:rPr lang="en-US" dirty="0" smtClean="0"/>
              <a:t>    &lt;</a:t>
            </a:r>
            <a:r>
              <a:rPr lang="en-US" dirty="0" err="1" smtClean="0"/>
              <a:t>th</a:t>
            </a:r>
            <a:r>
              <a:rPr lang="en-US" dirty="0" smtClean="0"/>
              <a:t>&gt;Age&lt;/</a:t>
            </a:r>
            <a:r>
              <a:rPr lang="en-US" dirty="0" err="1" smtClean="0"/>
              <a:t>th</a:t>
            </a:r>
            <a:r>
              <a:rPr lang="en-US" dirty="0" smtClean="0"/>
              <a:t>&gt;</a:t>
            </a:r>
          </a:p>
          <a:p>
            <a:pPr algn="l" rtl="0"/>
            <a:r>
              <a:rPr lang="en-US" dirty="0" smtClean="0"/>
              <a:t>  &lt;/</a:t>
            </a:r>
            <a:r>
              <a:rPr lang="en-US" dirty="0" err="1" smtClean="0"/>
              <a:t>tr</a:t>
            </a:r>
            <a:r>
              <a:rPr lang="en-US" dirty="0" smtClean="0"/>
              <a:t>&gt;</a:t>
            </a:r>
          </a:p>
          <a:p>
            <a:pPr algn="l" rtl="0"/>
            <a:r>
              <a:rPr lang="en-US" dirty="0" smtClean="0"/>
              <a:t>  &lt;</a:t>
            </a:r>
            <a:r>
              <a:rPr lang="en-US" dirty="0" err="1" smtClean="0"/>
              <a:t>tr</a:t>
            </a:r>
            <a:r>
              <a:rPr lang="en-US" dirty="0" smtClean="0"/>
              <a:t>&gt;</a:t>
            </a:r>
          </a:p>
          <a:p>
            <a:pPr algn="l" rtl="0"/>
            <a:r>
              <a:rPr lang="en-US" dirty="0" smtClean="0"/>
              <a:t>    &lt;td&gt;Jill&lt;/td&gt;</a:t>
            </a:r>
          </a:p>
          <a:p>
            <a:pPr algn="l" rtl="0"/>
            <a:r>
              <a:rPr lang="en-US" dirty="0" smtClean="0"/>
              <a:t>    &lt;td&gt;Smith&lt;/td&gt;</a:t>
            </a:r>
          </a:p>
          <a:p>
            <a:pPr algn="l" rtl="0"/>
            <a:r>
              <a:rPr lang="en-US" dirty="0" smtClean="0"/>
              <a:t>    &lt;td&gt;50&lt;/td&gt;</a:t>
            </a:r>
          </a:p>
          <a:p>
            <a:pPr algn="l" rtl="0"/>
            <a:r>
              <a:rPr lang="en-US" dirty="0" smtClean="0"/>
              <a:t>  &lt;/</a:t>
            </a:r>
            <a:r>
              <a:rPr lang="en-US" dirty="0" err="1" smtClean="0"/>
              <a:t>tr</a:t>
            </a:r>
            <a:r>
              <a:rPr lang="en-US" dirty="0" smtClean="0"/>
              <a:t>&gt;</a:t>
            </a:r>
          </a:p>
          <a:p>
            <a:pPr algn="l" rtl="0"/>
            <a:r>
              <a:rPr lang="en-US" dirty="0" smtClean="0"/>
              <a:t>  &lt;</a:t>
            </a:r>
            <a:r>
              <a:rPr lang="en-US" dirty="0" err="1" smtClean="0"/>
              <a:t>tr</a:t>
            </a:r>
            <a:r>
              <a:rPr lang="en-US" dirty="0" smtClean="0"/>
              <a:t>&gt;</a:t>
            </a:r>
          </a:p>
          <a:p>
            <a:pPr algn="l" rtl="0"/>
            <a:r>
              <a:rPr lang="en-US" dirty="0" smtClean="0"/>
              <a:t>    &lt;td&gt;Eve&lt;/td&gt;</a:t>
            </a:r>
          </a:p>
          <a:p>
            <a:pPr algn="l" rtl="0"/>
            <a:r>
              <a:rPr lang="en-US" dirty="0" smtClean="0"/>
              <a:t>    &lt;td&gt;Jackson&lt;/td&gt;</a:t>
            </a:r>
          </a:p>
          <a:p>
            <a:pPr algn="l" rtl="0"/>
            <a:r>
              <a:rPr lang="en-US" dirty="0" smtClean="0"/>
              <a:t>    &lt;td&gt;94&lt;/td&gt;</a:t>
            </a:r>
          </a:p>
          <a:p>
            <a:pPr algn="l" rtl="0"/>
            <a:r>
              <a:rPr lang="en-US" dirty="0" smtClean="0"/>
              <a:t>  &lt;/</a:t>
            </a:r>
            <a:r>
              <a:rPr lang="en-US" dirty="0" err="1" smtClean="0"/>
              <a:t>tr</a:t>
            </a:r>
            <a:r>
              <a:rPr lang="en-US" dirty="0" smtClean="0"/>
              <a:t>&gt;</a:t>
            </a:r>
          </a:p>
          <a:p>
            <a:pPr algn="l" rtl="0"/>
            <a:r>
              <a:rPr lang="en-US" dirty="0" smtClean="0"/>
              <a:t>  &lt;</a:t>
            </a:r>
            <a:r>
              <a:rPr lang="en-US" dirty="0" err="1" smtClean="0"/>
              <a:t>tr</a:t>
            </a:r>
            <a:r>
              <a:rPr lang="en-US" dirty="0" smtClean="0"/>
              <a:t>&gt;</a:t>
            </a:r>
          </a:p>
          <a:p>
            <a:pPr algn="l" rtl="0"/>
            <a:r>
              <a:rPr lang="en-US" dirty="0" smtClean="0"/>
              <a:t>    &lt;td&gt;John&lt;/td&gt;</a:t>
            </a:r>
          </a:p>
          <a:p>
            <a:pPr algn="l" rtl="0"/>
            <a:r>
              <a:rPr lang="en-US" dirty="0" smtClean="0"/>
              <a:t>    &lt;td&gt;Doe&lt;/td&gt;</a:t>
            </a:r>
          </a:p>
          <a:p>
            <a:pPr algn="l" rtl="0"/>
            <a:r>
              <a:rPr lang="en-US" dirty="0" smtClean="0"/>
              <a:t>    &lt;td&gt;80&lt;/td&gt;</a:t>
            </a:r>
          </a:p>
          <a:p>
            <a:pPr algn="l" rtl="0"/>
            <a:r>
              <a:rPr lang="en-US" dirty="0" smtClean="0"/>
              <a:t>  &lt;/</a:t>
            </a:r>
            <a:r>
              <a:rPr lang="en-US" dirty="0" err="1" smtClean="0"/>
              <a:t>tr</a:t>
            </a:r>
            <a:r>
              <a:rPr lang="en-US" dirty="0" smtClean="0"/>
              <a:t>&gt;</a:t>
            </a:r>
          </a:p>
          <a:p>
            <a:pPr algn="l" rtl="0"/>
            <a:r>
              <a:rPr lang="en-US" dirty="0" smtClean="0"/>
              <a:t>&lt;/table&gt;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36</a:t>
            </a:fld>
            <a:endParaRPr lang="ar-SY"/>
          </a:p>
        </p:txBody>
      </p:sp>
    </p:spTree>
    <p:extLst>
      <p:ext uri="{BB962C8B-B14F-4D97-AF65-F5344CB8AC3E}">
        <p14:creationId xmlns:p14="http://schemas.microsoft.com/office/powerpoint/2010/main" val="2512501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وضع حدود للجدول باستخدام الواصفة </a:t>
            </a:r>
            <a:r>
              <a:rPr lang="en-US" baseline="0" dirty="0"/>
              <a:t>border </a:t>
            </a:r>
          </a:p>
          <a:p>
            <a:r>
              <a:rPr lang="ar-SA" baseline="0" dirty="0"/>
              <a:t>يتم تحديد حجم و نوع الحدود</a:t>
            </a:r>
            <a:endParaRPr lang="en-US" baseline="0" dirty="0"/>
          </a:p>
          <a:p>
            <a:r>
              <a:rPr lang="ar-SA" baseline="0" dirty="0"/>
              <a:t>يمكن تعديل خصائص الجدول باستخدام </a:t>
            </a:r>
            <a:r>
              <a:rPr lang="en-US" baseline="0" dirty="0"/>
              <a:t>CSS </a:t>
            </a:r>
            <a:r>
              <a:rPr lang="ar-SA" baseline="0" dirty="0"/>
              <a:t> </a:t>
            </a:r>
            <a:r>
              <a:rPr lang="ar-SA" baseline="0" dirty="0" smtClean="0"/>
              <a:t>لاحقاً</a:t>
            </a:r>
            <a:endParaRPr lang="en-US" baseline="0" dirty="0" smtClean="0"/>
          </a:p>
          <a:p>
            <a:pPr algn="l" rtl="0"/>
            <a:r>
              <a:rPr lang="en-US" baseline="0" dirty="0" smtClean="0"/>
              <a:t>--------------</a:t>
            </a:r>
          </a:p>
          <a:p>
            <a:pPr algn="l" rtl="0"/>
            <a:r>
              <a:rPr lang="en-US" dirty="0" smtClean="0"/>
              <a:t>&lt;h2&gt;Basic HTML Table&lt;/h2&gt;</a:t>
            </a:r>
          </a:p>
          <a:p>
            <a:pPr algn="l" rtl="0"/>
            <a:endParaRPr lang="en-US" dirty="0" smtClean="0"/>
          </a:p>
          <a:p>
            <a:pPr algn="l" rtl="0"/>
            <a:r>
              <a:rPr lang="en-US" dirty="0" smtClean="0"/>
              <a:t>&lt;table border="1px solid"&gt;</a:t>
            </a:r>
          </a:p>
          <a:p>
            <a:pPr algn="l" rtl="0"/>
            <a:r>
              <a:rPr lang="en-US" dirty="0" smtClean="0"/>
              <a:t>  &lt;</a:t>
            </a:r>
            <a:r>
              <a:rPr lang="en-US" dirty="0" err="1" smtClean="0"/>
              <a:t>tr</a:t>
            </a:r>
            <a:r>
              <a:rPr lang="en-US" dirty="0" smtClean="0"/>
              <a:t>&gt;</a:t>
            </a:r>
          </a:p>
          <a:p>
            <a:pPr algn="l" rtl="0"/>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lgn="l" rtl="0"/>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 </a:t>
            </a:r>
          </a:p>
          <a:p>
            <a:pPr algn="l" rtl="0"/>
            <a:r>
              <a:rPr lang="en-US" dirty="0" smtClean="0"/>
              <a:t>    &lt;</a:t>
            </a:r>
            <a:r>
              <a:rPr lang="en-US" dirty="0" err="1" smtClean="0"/>
              <a:t>th</a:t>
            </a:r>
            <a:r>
              <a:rPr lang="en-US" dirty="0" smtClean="0"/>
              <a:t>&gt;Age&lt;/</a:t>
            </a:r>
            <a:r>
              <a:rPr lang="en-US" dirty="0" err="1" smtClean="0"/>
              <a:t>th</a:t>
            </a:r>
            <a:r>
              <a:rPr lang="en-US" dirty="0" smtClean="0"/>
              <a:t>&gt;</a:t>
            </a:r>
          </a:p>
          <a:p>
            <a:pPr algn="l" rtl="0"/>
            <a:r>
              <a:rPr lang="en-US" dirty="0" smtClean="0"/>
              <a:t>  &lt;/</a:t>
            </a:r>
            <a:r>
              <a:rPr lang="en-US" dirty="0" err="1" smtClean="0"/>
              <a:t>tr</a:t>
            </a:r>
            <a:r>
              <a:rPr lang="en-US" dirty="0" smtClean="0"/>
              <a:t>&gt;</a:t>
            </a:r>
          </a:p>
          <a:p>
            <a:pPr algn="l" rtl="0"/>
            <a:r>
              <a:rPr lang="en-US" dirty="0" smtClean="0"/>
              <a:t>  &lt;</a:t>
            </a:r>
            <a:r>
              <a:rPr lang="en-US" dirty="0" err="1" smtClean="0"/>
              <a:t>tr</a:t>
            </a:r>
            <a:r>
              <a:rPr lang="en-US" dirty="0" smtClean="0"/>
              <a:t>&gt;</a:t>
            </a:r>
          </a:p>
          <a:p>
            <a:pPr algn="l" rtl="0"/>
            <a:r>
              <a:rPr lang="en-US" dirty="0" smtClean="0"/>
              <a:t>    &lt;td&gt;Jill&lt;/td&gt;</a:t>
            </a:r>
          </a:p>
          <a:p>
            <a:pPr algn="l" rtl="0"/>
            <a:r>
              <a:rPr lang="en-US" dirty="0" smtClean="0"/>
              <a:t>    &lt;td&gt;Smith&lt;/td&gt;</a:t>
            </a:r>
          </a:p>
          <a:p>
            <a:pPr algn="l" rtl="0"/>
            <a:r>
              <a:rPr lang="en-US" dirty="0" smtClean="0"/>
              <a:t>    &lt;td&gt;50&lt;/td&gt;</a:t>
            </a:r>
          </a:p>
          <a:p>
            <a:pPr algn="l" rtl="0"/>
            <a:r>
              <a:rPr lang="en-US" dirty="0" smtClean="0"/>
              <a:t>  &lt;/</a:t>
            </a:r>
            <a:r>
              <a:rPr lang="en-US" dirty="0" err="1" smtClean="0"/>
              <a:t>tr</a:t>
            </a:r>
            <a:r>
              <a:rPr lang="en-US" dirty="0" smtClean="0"/>
              <a:t>&gt;</a:t>
            </a:r>
          </a:p>
          <a:p>
            <a:pPr algn="l" rtl="0"/>
            <a:r>
              <a:rPr lang="en-US" dirty="0" smtClean="0"/>
              <a:t>  &lt;</a:t>
            </a:r>
            <a:r>
              <a:rPr lang="en-US" dirty="0" err="1" smtClean="0"/>
              <a:t>tr</a:t>
            </a:r>
            <a:r>
              <a:rPr lang="en-US" dirty="0" smtClean="0"/>
              <a:t>&gt;</a:t>
            </a:r>
          </a:p>
          <a:p>
            <a:pPr algn="l" rtl="0"/>
            <a:r>
              <a:rPr lang="en-US" dirty="0" smtClean="0"/>
              <a:t>    &lt;td&gt;Eve&lt;/td&gt;</a:t>
            </a:r>
          </a:p>
          <a:p>
            <a:pPr algn="l" rtl="0"/>
            <a:r>
              <a:rPr lang="en-US" dirty="0" smtClean="0"/>
              <a:t>    &lt;td&gt;Jackson&lt;/td&gt;</a:t>
            </a:r>
          </a:p>
          <a:p>
            <a:pPr algn="l" rtl="0"/>
            <a:r>
              <a:rPr lang="en-US" dirty="0" smtClean="0"/>
              <a:t>    &lt;td&gt;94&lt;/td&gt;</a:t>
            </a:r>
          </a:p>
          <a:p>
            <a:pPr algn="l" rtl="0"/>
            <a:r>
              <a:rPr lang="en-US" dirty="0" smtClean="0"/>
              <a:t>  &lt;/</a:t>
            </a:r>
            <a:r>
              <a:rPr lang="en-US" dirty="0" err="1" smtClean="0"/>
              <a:t>tr</a:t>
            </a:r>
            <a:r>
              <a:rPr lang="en-US" dirty="0" smtClean="0"/>
              <a:t>&gt;</a:t>
            </a:r>
          </a:p>
          <a:p>
            <a:pPr algn="l" rtl="0"/>
            <a:r>
              <a:rPr lang="en-US" dirty="0" smtClean="0"/>
              <a:t>  &lt;</a:t>
            </a:r>
            <a:r>
              <a:rPr lang="en-US" dirty="0" err="1" smtClean="0"/>
              <a:t>tr</a:t>
            </a:r>
            <a:r>
              <a:rPr lang="en-US" dirty="0" smtClean="0"/>
              <a:t>&gt;</a:t>
            </a:r>
          </a:p>
          <a:p>
            <a:pPr algn="l" rtl="0"/>
            <a:r>
              <a:rPr lang="en-US" dirty="0" smtClean="0"/>
              <a:t>    &lt;td&gt;John&lt;/td&gt;</a:t>
            </a:r>
          </a:p>
          <a:p>
            <a:pPr algn="l" rtl="0"/>
            <a:r>
              <a:rPr lang="en-US" dirty="0" smtClean="0"/>
              <a:t>    &lt;td&gt;Doe&lt;/td&gt;</a:t>
            </a:r>
          </a:p>
          <a:p>
            <a:pPr algn="l" rtl="0"/>
            <a:r>
              <a:rPr lang="en-US" dirty="0" smtClean="0"/>
              <a:t>    &lt;td&gt;80&lt;/td&gt;</a:t>
            </a:r>
          </a:p>
          <a:p>
            <a:pPr algn="l" rtl="0"/>
            <a:r>
              <a:rPr lang="en-US" dirty="0" smtClean="0"/>
              <a:t>  &lt;/</a:t>
            </a:r>
            <a:r>
              <a:rPr lang="en-US" dirty="0" err="1" smtClean="0"/>
              <a:t>tr</a:t>
            </a:r>
            <a:r>
              <a:rPr lang="en-US" dirty="0" smtClean="0"/>
              <a:t>&gt;</a:t>
            </a:r>
          </a:p>
          <a:p>
            <a:pPr algn="l" rtl="0"/>
            <a:r>
              <a:rPr lang="en-US" dirty="0" smtClean="0"/>
              <a:t>&lt;/table&gt;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37</a:t>
            </a:fld>
            <a:endParaRPr lang="ar-SY"/>
          </a:p>
        </p:txBody>
      </p:sp>
    </p:spTree>
    <p:extLst>
      <p:ext uri="{BB962C8B-B14F-4D97-AF65-F5344CB8AC3E}">
        <p14:creationId xmlns:p14="http://schemas.microsoft.com/office/powerpoint/2010/main" val="684913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baseline="0" dirty="0" err="1"/>
              <a:t>Colspan</a:t>
            </a:r>
            <a:r>
              <a:rPr lang="ar-SA" baseline="0" dirty="0"/>
              <a:t> لجعل الخلية تمتد على أكثر من عمود </a:t>
            </a:r>
            <a:endParaRPr lang="en-US" baseline="0" dirty="0" smtClean="0"/>
          </a:p>
          <a:p>
            <a:endParaRPr lang="en-US" baseline="0" dirty="0" smtClean="0"/>
          </a:p>
          <a:p>
            <a:r>
              <a:rPr lang="en-US" baseline="0" dirty="0" smtClean="0"/>
              <a:t>------</a:t>
            </a:r>
          </a:p>
          <a:p>
            <a:pPr algn="l" rtl="0"/>
            <a:r>
              <a:rPr lang="en-US" dirty="0" smtClean="0"/>
              <a:t>&lt;head&gt;</a:t>
            </a:r>
          </a:p>
          <a:p>
            <a:pPr lvl="1" algn="l" rtl="0"/>
            <a:r>
              <a:rPr lang="en-US" dirty="0" smtClean="0"/>
              <a:t>&lt;style&gt;</a:t>
            </a:r>
          </a:p>
          <a:p>
            <a:pPr lvl="2" algn="l" rtl="0"/>
            <a:r>
              <a:rPr lang="en-US" dirty="0" smtClean="0"/>
              <a:t>table, </a:t>
            </a:r>
            <a:r>
              <a:rPr lang="en-US" dirty="0" err="1" smtClean="0"/>
              <a:t>th</a:t>
            </a:r>
            <a:r>
              <a:rPr lang="en-US" dirty="0" smtClean="0"/>
              <a:t>, td {</a:t>
            </a:r>
          </a:p>
          <a:p>
            <a:pPr lvl="2" algn="l" rtl="0"/>
            <a:r>
              <a:rPr lang="en-US" dirty="0" smtClean="0"/>
              <a:t>  border: 1px solid black;</a:t>
            </a:r>
          </a:p>
          <a:p>
            <a:pPr lvl="2" algn="l" rtl="0"/>
            <a:r>
              <a:rPr lang="en-US" dirty="0" smtClean="0"/>
              <a:t>  border-collapse: collapse;}</a:t>
            </a:r>
          </a:p>
          <a:p>
            <a:pPr lvl="2" algn="l" rtl="0"/>
            <a:r>
              <a:rPr lang="en-US" dirty="0" err="1" smtClean="0"/>
              <a:t>th</a:t>
            </a:r>
            <a:r>
              <a:rPr lang="en-US" dirty="0" smtClean="0"/>
              <a:t>, td {</a:t>
            </a:r>
          </a:p>
          <a:p>
            <a:pPr lvl="2" algn="l" rtl="0"/>
            <a:r>
              <a:rPr lang="en-US" dirty="0" smtClean="0"/>
              <a:t>  padding: 5px;</a:t>
            </a:r>
          </a:p>
          <a:p>
            <a:pPr lvl="2" algn="l" rtl="0"/>
            <a:r>
              <a:rPr lang="en-US" dirty="0" smtClean="0"/>
              <a:t>  text-align: left;    }</a:t>
            </a:r>
          </a:p>
          <a:p>
            <a:pPr lvl="1" algn="l" rtl="0"/>
            <a:r>
              <a:rPr lang="en-US" dirty="0" smtClean="0"/>
              <a:t>&lt;/style&gt;</a:t>
            </a:r>
          </a:p>
          <a:p>
            <a:pPr algn="l" rtl="0"/>
            <a:r>
              <a:rPr lang="en-US" dirty="0" smtClean="0"/>
              <a:t>&lt;/head&gt;</a:t>
            </a:r>
          </a:p>
          <a:p>
            <a:pPr algn="l" rtl="0"/>
            <a:r>
              <a:rPr lang="en-US" dirty="0" smtClean="0"/>
              <a:t>&lt;body&gt;</a:t>
            </a:r>
          </a:p>
          <a:p>
            <a:pPr lvl="1" algn="l" rtl="0"/>
            <a:r>
              <a:rPr lang="en-US" dirty="0" smtClean="0"/>
              <a:t>&lt;h2&gt;Cell that spans two columns&lt;/h2&gt;</a:t>
            </a:r>
          </a:p>
          <a:p>
            <a:pPr lvl="1" algn="l" rtl="0"/>
            <a:r>
              <a:rPr lang="en-US" dirty="0" smtClean="0"/>
              <a:t>&lt;p&gt;To make a cell span more than one column, </a:t>
            </a:r>
          </a:p>
          <a:p>
            <a:pPr lvl="1" algn="l" rtl="0"/>
            <a:r>
              <a:rPr lang="en-US" dirty="0" smtClean="0"/>
              <a:t>use the </a:t>
            </a:r>
            <a:r>
              <a:rPr lang="en-US" dirty="0" err="1" smtClean="0"/>
              <a:t>colspan</a:t>
            </a:r>
            <a:r>
              <a:rPr lang="en-US" dirty="0" smtClean="0"/>
              <a:t> attribute.&lt;/p&gt;</a:t>
            </a:r>
          </a:p>
          <a:p>
            <a:pPr lvl="1" algn="l" rtl="0"/>
            <a:r>
              <a:rPr lang="en-US" dirty="0" smtClean="0"/>
              <a:t>&lt;table style="width:100%"&gt;</a:t>
            </a:r>
          </a:p>
          <a:p>
            <a:pPr lvl="2" algn="l" rtl="0"/>
            <a:r>
              <a:rPr lang="en-US" dirty="0" smtClean="0"/>
              <a:t>  &lt;</a:t>
            </a:r>
            <a:r>
              <a:rPr lang="en-US" dirty="0" err="1" smtClean="0"/>
              <a:t>tr</a:t>
            </a:r>
            <a:r>
              <a:rPr lang="en-US" dirty="0" smtClean="0"/>
              <a:t>&gt;</a:t>
            </a:r>
          </a:p>
          <a:p>
            <a:pPr lvl="3" algn="l" rtl="0"/>
            <a:r>
              <a:rPr lang="en-US" dirty="0" smtClean="0"/>
              <a:t>    &lt;</a:t>
            </a:r>
            <a:r>
              <a:rPr lang="en-US" dirty="0" err="1" smtClean="0"/>
              <a:t>th</a:t>
            </a:r>
            <a:r>
              <a:rPr lang="en-US" dirty="0" smtClean="0"/>
              <a:t>&gt;Name&lt;/</a:t>
            </a:r>
            <a:r>
              <a:rPr lang="en-US" dirty="0" err="1" smtClean="0"/>
              <a:t>th</a:t>
            </a:r>
            <a:r>
              <a:rPr lang="en-US" dirty="0" smtClean="0"/>
              <a:t>&gt;</a:t>
            </a:r>
          </a:p>
          <a:p>
            <a:pPr lvl="3" algn="l" rtl="0"/>
            <a:r>
              <a:rPr lang="en-US" dirty="0" smtClean="0"/>
              <a:t>    &lt;</a:t>
            </a:r>
            <a:r>
              <a:rPr lang="en-US" dirty="0" err="1" smtClean="0"/>
              <a:t>th</a:t>
            </a:r>
            <a:r>
              <a:rPr lang="en-US" dirty="0" smtClean="0"/>
              <a:t> </a:t>
            </a:r>
            <a:r>
              <a:rPr lang="en-US" dirty="0" err="1" smtClean="0"/>
              <a:t>colspan</a:t>
            </a:r>
            <a:r>
              <a:rPr lang="en-US" dirty="0" smtClean="0"/>
              <a:t>="2"&gt;Telephone&lt;/</a:t>
            </a:r>
            <a:r>
              <a:rPr lang="en-US" dirty="0" err="1" smtClean="0"/>
              <a:t>th</a:t>
            </a:r>
            <a:r>
              <a:rPr lang="en-US" dirty="0" smtClean="0"/>
              <a:t>&gt;</a:t>
            </a:r>
          </a:p>
          <a:p>
            <a:pPr lvl="2" algn="l" rtl="0"/>
            <a:r>
              <a:rPr lang="en-US" dirty="0" smtClean="0"/>
              <a:t>  &lt;/</a:t>
            </a:r>
            <a:r>
              <a:rPr lang="en-US" dirty="0" err="1" smtClean="0"/>
              <a:t>tr</a:t>
            </a:r>
            <a:r>
              <a:rPr lang="en-US" dirty="0" smtClean="0"/>
              <a:t>&gt;</a:t>
            </a:r>
          </a:p>
          <a:p>
            <a:pPr lvl="2" algn="l" rtl="0"/>
            <a:r>
              <a:rPr lang="en-US" dirty="0" smtClean="0"/>
              <a:t>  &lt;</a:t>
            </a:r>
            <a:r>
              <a:rPr lang="en-US" dirty="0" err="1" smtClean="0"/>
              <a:t>tr</a:t>
            </a:r>
            <a:r>
              <a:rPr lang="en-US" dirty="0" smtClean="0"/>
              <a:t>&gt;</a:t>
            </a:r>
          </a:p>
          <a:p>
            <a:pPr lvl="3" algn="l" rtl="0"/>
            <a:r>
              <a:rPr lang="en-US" dirty="0" smtClean="0"/>
              <a:t>    &lt;td&gt;Bill Gates&lt;/td&gt;</a:t>
            </a:r>
          </a:p>
          <a:p>
            <a:pPr lvl="3" algn="l" rtl="0"/>
            <a:r>
              <a:rPr lang="en-US" dirty="0" smtClean="0"/>
              <a:t>    &lt;td&gt;55577854&lt;/td&gt;</a:t>
            </a:r>
          </a:p>
          <a:p>
            <a:pPr lvl="3" algn="l" rtl="0"/>
            <a:r>
              <a:rPr lang="en-US" dirty="0" smtClean="0"/>
              <a:t>    &lt;td&gt;55577855&lt;/td&gt;</a:t>
            </a:r>
          </a:p>
          <a:p>
            <a:pPr lvl="2" algn="l" rtl="0"/>
            <a:r>
              <a:rPr lang="en-US" dirty="0" smtClean="0"/>
              <a:t>  &lt;/</a:t>
            </a:r>
            <a:r>
              <a:rPr lang="en-US" dirty="0" err="1" smtClean="0"/>
              <a:t>tr</a:t>
            </a:r>
            <a:r>
              <a:rPr lang="en-US" dirty="0" smtClean="0"/>
              <a:t>&gt;</a:t>
            </a:r>
          </a:p>
          <a:p>
            <a:pPr algn="l" rtl="0"/>
            <a:r>
              <a:rPr lang="en-US" dirty="0" smtClean="0"/>
              <a:t>&lt;/table&gt; &lt;/body&gt;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38</a:t>
            </a:fld>
            <a:endParaRPr lang="ar-SY"/>
          </a:p>
        </p:txBody>
      </p:sp>
    </p:spTree>
    <p:extLst>
      <p:ext uri="{BB962C8B-B14F-4D97-AF65-F5344CB8AC3E}">
        <p14:creationId xmlns:p14="http://schemas.microsoft.com/office/powerpoint/2010/main" val="2247077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0" i="0" dirty="0" err="1">
                <a:solidFill>
                  <a:srgbClr val="FF0000"/>
                </a:solidFill>
                <a:effectLst/>
                <a:latin typeface="Consolas" panose="020B0609020204030204" pitchFamily="49" charset="0"/>
              </a:rPr>
              <a:t>rowspan</a:t>
            </a:r>
            <a:r>
              <a:rPr lang="ar-SA" baseline="0" dirty="0"/>
              <a:t> لجعل الخلية تمتد على أكثر من سطر </a:t>
            </a:r>
          </a:p>
          <a:p>
            <a:endParaRPr lang="en-US" baseline="0" dirty="0" smtClean="0"/>
          </a:p>
          <a:p>
            <a:r>
              <a:rPr lang="en-US" baseline="0" dirty="0" smtClean="0"/>
              <a:t>---------------</a:t>
            </a:r>
          </a:p>
          <a:p>
            <a:pPr algn="l" rtl="0"/>
            <a:r>
              <a:rPr lang="en-US" sz="2000" dirty="0" smtClean="0"/>
              <a:t>&lt;head&gt;</a:t>
            </a:r>
          </a:p>
          <a:p>
            <a:pPr algn="l" rtl="0"/>
            <a:r>
              <a:rPr lang="en-US" sz="2000" dirty="0" smtClean="0"/>
              <a:t>&lt;style&gt;</a:t>
            </a:r>
          </a:p>
          <a:p>
            <a:pPr algn="l" rtl="0"/>
            <a:r>
              <a:rPr lang="en-US" sz="2000" dirty="0" smtClean="0"/>
              <a:t>table, </a:t>
            </a:r>
            <a:r>
              <a:rPr lang="en-US" sz="2000" dirty="0" err="1" smtClean="0"/>
              <a:t>th</a:t>
            </a:r>
            <a:r>
              <a:rPr lang="en-US" sz="2000" dirty="0" smtClean="0"/>
              <a:t>, td {</a:t>
            </a:r>
          </a:p>
          <a:p>
            <a:pPr algn="l" rtl="0"/>
            <a:r>
              <a:rPr lang="en-US" sz="2000" dirty="0" smtClean="0"/>
              <a:t>  border: 1px solid black;</a:t>
            </a:r>
          </a:p>
          <a:p>
            <a:pPr algn="l" rtl="0"/>
            <a:r>
              <a:rPr lang="en-US" sz="2000" dirty="0" smtClean="0"/>
              <a:t>  border-collapse: collapse;</a:t>
            </a:r>
          </a:p>
          <a:p>
            <a:pPr algn="l" rtl="0"/>
            <a:r>
              <a:rPr lang="en-US" sz="2000" dirty="0" smtClean="0"/>
              <a:t>}</a:t>
            </a:r>
          </a:p>
          <a:p>
            <a:pPr algn="l" rtl="0"/>
            <a:r>
              <a:rPr lang="en-US" sz="2000" dirty="0" err="1" smtClean="0"/>
              <a:t>th</a:t>
            </a:r>
            <a:r>
              <a:rPr lang="en-US" sz="2000" dirty="0" smtClean="0"/>
              <a:t>, td {</a:t>
            </a:r>
          </a:p>
          <a:p>
            <a:pPr algn="l" rtl="0"/>
            <a:r>
              <a:rPr lang="en-US" sz="2000" dirty="0" smtClean="0"/>
              <a:t>  padding: 5px;</a:t>
            </a:r>
          </a:p>
          <a:p>
            <a:pPr algn="l" rtl="0"/>
            <a:r>
              <a:rPr lang="en-US" sz="2000" dirty="0" smtClean="0"/>
              <a:t>  text-align: left;    </a:t>
            </a:r>
          </a:p>
          <a:p>
            <a:pPr algn="l" rtl="0"/>
            <a:r>
              <a:rPr lang="en-US" sz="2000" dirty="0" smtClean="0"/>
              <a:t>}</a:t>
            </a:r>
          </a:p>
          <a:p>
            <a:pPr algn="l" rtl="0"/>
            <a:r>
              <a:rPr lang="en-US" sz="2000" dirty="0" smtClean="0"/>
              <a:t>&lt;/style&gt;</a:t>
            </a:r>
          </a:p>
          <a:p>
            <a:pPr algn="l" rtl="0"/>
            <a:r>
              <a:rPr lang="en-US" sz="2000" dirty="0" smtClean="0"/>
              <a:t>&lt;/head&gt;</a:t>
            </a:r>
          </a:p>
          <a:p>
            <a:pPr algn="l" rtl="0"/>
            <a:r>
              <a:rPr lang="en-US" sz="2000" dirty="0" smtClean="0"/>
              <a:t>&lt;body&gt;</a:t>
            </a:r>
          </a:p>
          <a:p>
            <a:pPr algn="l" rtl="0"/>
            <a:endParaRPr lang="en-US" sz="2000" dirty="0" smtClean="0"/>
          </a:p>
          <a:p>
            <a:pPr algn="l" rtl="0"/>
            <a:r>
              <a:rPr lang="en-US" sz="2000" dirty="0" smtClean="0"/>
              <a:t>&lt;h2&gt;Cell that spans two rows&lt;/h2&gt;</a:t>
            </a:r>
          </a:p>
          <a:p>
            <a:pPr algn="l" rtl="0"/>
            <a:r>
              <a:rPr lang="en-US" sz="2000" dirty="0" smtClean="0"/>
              <a:t>&lt;p&gt;To make a cell span more than one row, use the </a:t>
            </a:r>
            <a:r>
              <a:rPr lang="en-US" sz="2000" dirty="0" err="1" smtClean="0"/>
              <a:t>rowspan</a:t>
            </a:r>
            <a:r>
              <a:rPr lang="en-US" sz="2000" dirty="0" smtClean="0"/>
              <a:t> attribute.&lt;/p&gt;</a:t>
            </a:r>
          </a:p>
          <a:p>
            <a:pPr algn="l" rtl="0"/>
            <a:endParaRPr lang="en-US" sz="2000" dirty="0" smtClean="0"/>
          </a:p>
          <a:p>
            <a:pPr algn="l" rtl="0"/>
            <a:r>
              <a:rPr lang="en-US" sz="2000" dirty="0" smtClean="0"/>
              <a:t>&lt;table style="width:100%"&gt;</a:t>
            </a:r>
          </a:p>
          <a:p>
            <a:pPr algn="l" rtl="0"/>
            <a:r>
              <a:rPr lang="en-US" sz="2000" dirty="0" smtClean="0"/>
              <a:t>  &lt;</a:t>
            </a:r>
            <a:r>
              <a:rPr lang="en-US" sz="2000" dirty="0" err="1" smtClean="0"/>
              <a:t>tr</a:t>
            </a:r>
            <a:r>
              <a:rPr lang="en-US" sz="2000" dirty="0" smtClean="0"/>
              <a:t>&gt;</a:t>
            </a:r>
          </a:p>
          <a:p>
            <a:pPr algn="l" rtl="0"/>
            <a:r>
              <a:rPr lang="en-US" sz="2000" dirty="0" smtClean="0"/>
              <a:t>    &lt;</a:t>
            </a:r>
            <a:r>
              <a:rPr lang="en-US" sz="2000" dirty="0" err="1" smtClean="0"/>
              <a:t>th</a:t>
            </a:r>
            <a:r>
              <a:rPr lang="en-US" sz="2000" dirty="0" smtClean="0"/>
              <a:t>&gt;Name:&lt;/</a:t>
            </a:r>
            <a:r>
              <a:rPr lang="en-US" sz="2000" dirty="0" err="1" smtClean="0"/>
              <a:t>th</a:t>
            </a:r>
            <a:r>
              <a:rPr lang="en-US" sz="2000" dirty="0" smtClean="0"/>
              <a:t>&gt;</a:t>
            </a:r>
          </a:p>
          <a:p>
            <a:pPr algn="l" rtl="0"/>
            <a:r>
              <a:rPr lang="en-US" sz="2000" dirty="0" smtClean="0"/>
              <a:t>    &lt;td&gt;Bill Gates&lt;/td&gt;</a:t>
            </a:r>
          </a:p>
          <a:p>
            <a:pPr algn="l" rtl="0"/>
            <a:r>
              <a:rPr lang="en-US" sz="2000" dirty="0" smtClean="0"/>
              <a:t>  &lt;/</a:t>
            </a:r>
            <a:r>
              <a:rPr lang="en-US" sz="2000" dirty="0" err="1" smtClean="0"/>
              <a:t>tr</a:t>
            </a:r>
            <a:r>
              <a:rPr lang="en-US" sz="2000" dirty="0" smtClean="0"/>
              <a:t>&gt;</a:t>
            </a:r>
          </a:p>
          <a:p>
            <a:pPr algn="l" rtl="0"/>
            <a:r>
              <a:rPr lang="en-US" sz="2000" dirty="0" smtClean="0"/>
              <a:t>  &lt;</a:t>
            </a:r>
            <a:r>
              <a:rPr lang="en-US" sz="2000" dirty="0" err="1" smtClean="0"/>
              <a:t>tr</a:t>
            </a:r>
            <a:r>
              <a:rPr lang="en-US" sz="2000" dirty="0" smtClean="0"/>
              <a:t>&gt;</a:t>
            </a:r>
          </a:p>
          <a:p>
            <a:pPr algn="l" rtl="0"/>
            <a:r>
              <a:rPr lang="en-US" sz="2000" dirty="0" smtClean="0"/>
              <a:t>    &lt;</a:t>
            </a:r>
            <a:r>
              <a:rPr lang="en-US" sz="2000" dirty="0" err="1" smtClean="0"/>
              <a:t>th</a:t>
            </a:r>
            <a:r>
              <a:rPr lang="en-US" sz="2000" dirty="0" smtClean="0"/>
              <a:t> </a:t>
            </a:r>
            <a:r>
              <a:rPr lang="en-US" sz="2000" dirty="0" err="1" smtClean="0"/>
              <a:t>rowspan</a:t>
            </a:r>
            <a:r>
              <a:rPr lang="en-US" sz="2000" dirty="0" smtClean="0"/>
              <a:t>="2"&gt;Telephone:&lt;/</a:t>
            </a:r>
            <a:r>
              <a:rPr lang="en-US" sz="2000" dirty="0" err="1" smtClean="0"/>
              <a:t>th</a:t>
            </a:r>
            <a:r>
              <a:rPr lang="en-US" sz="2000" dirty="0" smtClean="0"/>
              <a:t>&gt;</a:t>
            </a:r>
          </a:p>
          <a:p>
            <a:pPr algn="l" rtl="0"/>
            <a:r>
              <a:rPr lang="en-US" sz="2000" dirty="0" smtClean="0"/>
              <a:t>    &lt;td&gt;55577854&lt;/td&gt;</a:t>
            </a:r>
          </a:p>
          <a:p>
            <a:pPr algn="l" rtl="0"/>
            <a:r>
              <a:rPr lang="en-US" sz="2000" dirty="0" smtClean="0"/>
              <a:t>  &lt;/</a:t>
            </a:r>
            <a:r>
              <a:rPr lang="en-US" sz="2000" dirty="0" err="1" smtClean="0"/>
              <a:t>tr</a:t>
            </a:r>
            <a:r>
              <a:rPr lang="en-US" sz="2000" dirty="0" smtClean="0"/>
              <a:t>&gt;</a:t>
            </a:r>
          </a:p>
          <a:p>
            <a:pPr algn="l" rtl="0"/>
            <a:r>
              <a:rPr lang="en-US" sz="2000" dirty="0" smtClean="0"/>
              <a:t>  &lt;</a:t>
            </a:r>
            <a:r>
              <a:rPr lang="en-US" sz="2000" dirty="0" err="1" smtClean="0"/>
              <a:t>tr</a:t>
            </a:r>
            <a:r>
              <a:rPr lang="en-US" sz="2000" dirty="0" smtClean="0"/>
              <a:t>&gt;</a:t>
            </a:r>
          </a:p>
          <a:p>
            <a:pPr algn="l" rtl="0"/>
            <a:r>
              <a:rPr lang="en-US" sz="2000" dirty="0" smtClean="0"/>
              <a:t>    &lt;td&gt;55577855&lt;/td&gt;</a:t>
            </a:r>
          </a:p>
          <a:p>
            <a:pPr algn="l" rtl="0"/>
            <a:r>
              <a:rPr lang="en-US" sz="2000" dirty="0" smtClean="0"/>
              <a:t>  &lt;/</a:t>
            </a:r>
            <a:r>
              <a:rPr lang="en-US" sz="2000" dirty="0" err="1" smtClean="0"/>
              <a:t>tr</a:t>
            </a:r>
            <a:r>
              <a:rPr lang="en-US" sz="2000" dirty="0" smtClean="0"/>
              <a:t>&gt;</a:t>
            </a:r>
          </a:p>
          <a:p>
            <a:pPr algn="l" rtl="0"/>
            <a:r>
              <a:rPr lang="en-US" sz="2000" dirty="0" smtClean="0"/>
              <a:t>&lt;/table&gt;</a:t>
            </a:r>
          </a:p>
          <a:p>
            <a:pPr algn="l" rtl="0"/>
            <a:endParaRPr lang="en-US" sz="2000" dirty="0" smtClean="0"/>
          </a:p>
          <a:p>
            <a:pPr algn="l" rtl="0"/>
            <a:r>
              <a:rPr lang="en-US" sz="2000" dirty="0" smtClean="0"/>
              <a:t>&lt;/body&gt;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39</a:t>
            </a:fld>
            <a:endParaRPr lang="ar-SY"/>
          </a:p>
        </p:txBody>
      </p:sp>
    </p:spTree>
    <p:extLst>
      <p:ext uri="{BB962C8B-B14F-4D97-AF65-F5344CB8AC3E}">
        <p14:creationId xmlns:p14="http://schemas.microsoft.com/office/powerpoint/2010/main" val="407500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إعطاء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Y" b="0" i="0" dirty="0" smtClean="0">
                <a:solidFill>
                  <a:srgbClr val="FF0000"/>
                </a:solidFill>
                <a:effectLst/>
                <a:latin typeface="Consolas" panose="020B0609020204030204" pitchFamily="49" charset="0"/>
              </a:rPr>
              <a:t>يمكن</a:t>
            </a:r>
            <a:r>
              <a:rPr lang="ar-SY" b="0" i="0" baseline="0" dirty="0" smtClean="0">
                <a:solidFill>
                  <a:srgbClr val="FF0000"/>
                </a:solidFill>
                <a:effectLst/>
                <a:latin typeface="Consolas" panose="020B0609020204030204" pitchFamily="49" charset="0"/>
              </a:rPr>
              <a:t> إضافة فيديو في صفحة الويب عن طريق </a:t>
            </a:r>
            <a:r>
              <a:rPr lang="ar-SY" b="0" i="0" baseline="0" dirty="0" err="1" smtClean="0">
                <a:solidFill>
                  <a:srgbClr val="FF0000"/>
                </a:solidFill>
                <a:effectLst/>
                <a:latin typeface="Consolas" panose="020B0609020204030204" pitchFamily="49" charset="0"/>
              </a:rPr>
              <a:t>تاغ</a:t>
            </a:r>
            <a:r>
              <a:rPr lang="ar-SY" b="0" i="0" baseline="0" dirty="0" smtClean="0">
                <a:solidFill>
                  <a:srgbClr val="FF0000"/>
                </a:solidFill>
                <a:effectLst/>
                <a:latin typeface="Consolas" panose="020B0609020204030204" pitchFamily="49" charset="0"/>
              </a:rPr>
              <a:t> </a:t>
            </a:r>
            <a:r>
              <a:rPr lang="en-US" b="0" i="0" baseline="0" dirty="0" smtClean="0">
                <a:solidFill>
                  <a:srgbClr val="FF0000"/>
                </a:solidFill>
                <a:effectLst/>
                <a:latin typeface="Consolas" panose="020B0609020204030204" pitchFamily="49" charset="0"/>
              </a:rPr>
              <a:t>video</a:t>
            </a:r>
          </a:p>
          <a:p>
            <a:pPr marL="0" marR="0" lvl="0" indent="0" algn="r" defTabSz="914400" rtl="1" eaLnBrk="1" fontAlgn="auto" latinLnBrk="0" hangingPunct="1">
              <a:lnSpc>
                <a:spcPct val="100000"/>
              </a:lnSpc>
              <a:spcBef>
                <a:spcPts val="0"/>
              </a:spcBef>
              <a:spcAft>
                <a:spcPts val="0"/>
              </a:spcAft>
              <a:buClrTx/>
              <a:buSzTx/>
              <a:buFontTx/>
              <a:buNone/>
              <a:tabLst/>
              <a:defRPr/>
            </a:pPr>
            <a:r>
              <a:rPr lang="ar-SY" b="0" i="0" baseline="0" dirty="0" smtClean="0">
                <a:solidFill>
                  <a:srgbClr val="FF0000"/>
                </a:solidFill>
                <a:effectLst/>
                <a:latin typeface="Consolas" panose="020B0609020204030204" pitchFamily="49" charset="0"/>
              </a:rPr>
              <a:t>له عدة واصفات </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Controls</a:t>
            </a:r>
            <a:r>
              <a:rPr lang="ar-SY" sz="1200" b="0" i="0" kern="1200" dirty="0" smtClean="0">
                <a:solidFill>
                  <a:schemeClr val="tx1"/>
                </a:solidFill>
                <a:effectLst/>
                <a:latin typeface="+mn-lt"/>
                <a:ea typeface="+mn-ea"/>
                <a:cs typeface="+mn-cs"/>
              </a:rPr>
              <a:t>: لإظهار عناصر التحكم</a:t>
            </a:r>
            <a:r>
              <a:rPr lang="ar-SY" sz="1200" b="0" i="0" kern="1200" baseline="0" dirty="0" smtClean="0">
                <a:solidFill>
                  <a:schemeClr val="tx1"/>
                </a:solidFill>
                <a:effectLst/>
                <a:latin typeface="+mn-lt"/>
                <a:ea typeface="+mn-ea"/>
                <a:cs typeface="+mn-cs"/>
              </a:rPr>
              <a:t> بالفيديو للمستخدم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Autoplay</a:t>
            </a:r>
            <a:r>
              <a:rPr lang="ar-SY" sz="1200" b="0" i="0" kern="1200" baseline="0" dirty="0" smtClean="0">
                <a:solidFill>
                  <a:schemeClr val="tx1"/>
                </a:solidFill>
                <a:effectLst/>
                <a:latin typeface="+mn-lt"/>
                <a:ea typeface="+mn-ea"/>
                <a:cs typeface="+mn-cs"/>
              </a:rPr>
              <a:t>: للتشغيل التلقائي </a:t>
            </a:r>
          </a:p>
          <a:p>
            <a:pPr marL="0" marR="0" lvl="0" indent="0" algn="r" defTabSz="914400" rtl="1" eaLnBrk="1" fontAlgn="auto" latinLnBrk="0" hangingPunct="1">
              <a:lnSpc>
                <a:spcPct val="100000"/>
              </a:lnSpc>
              <a:spcBef>
                <a:spcPts val="0"/>
              </a:spcBef>
              <a:spcAft>
                <a:spcPts val="0"/>
              </a:spcAft>
              <a:buClrTx/>
              <a:buSzTx/>
              <a:buFontTx/>
              <a:buNone/>
              <a:tabLst/>
              <a:defRPr/>
            </a:pPr>
            <a:endParaRPr lang="ar-SY" b="0" i="0" dirty="0" smtClean="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&lt;source&gt;: </a:t>
            </a:r>
            <a:r>
              <a:rPr lang="ar-SY" sz="1200" b="0" i="0" kern="1200" dirty="0" smtClean="0">
                <a:solidFill>
                  <a:schemeClr val="tx1"/>
                </a:solidFill>
                <a:effectLst/>
                <a:latin typeface="+mn-lt"/>
                <a:ea typeface="+mn-ea"/>
                <a:cs typeface="+mn-cs"/>
              </a:rPr>
              <a:t> لتحديد مصدر الفيديو و عادة</a:t>
            </a:r>
            <a:r>
              <a:rPr lang="ar-SY" sz="1200" b="0" i="0" kern="1200" baseline="0" dirty="0" smtClean="0">
                <a:solidFill>
                  <a:schemeClr val="tx1"/>
                </a:solidFill>
                <a:effectLst/>
                <a:latin typeface="+mn-lt"/>
                <a:ea typeface="+mn-ea"/>
                <a:cs typeface="+mn-cs"/>
              </a:rPr>
              <a:t> يوضع أكثر من صيغة من أجل تنوع المتصفحات</a:t>
            </a:r>
          </a:p>
          <a:p>
            <a:pPr marL="0" marR="0" lvl="0" indent="0" algn="r" defTabSz="914400" rtl="1" eaLnBrk="1" fontAlgn="auto" latinLnBrk="0" hangingPunct="1">
              <a:lnSpc>
                <a:spcPct val="100000"/>
              </a:lnSpc>
              <a:spcBef>
                <a:spcPts val="0"/>
              </a:spcBef>
              <a:spcAft>
                <a:spcPts val="0"/>
              </a:spcAft>
              <a:buClrTx/>
              <a:buSzTx/>
              <a:buFontTx/>
              <a:buNone/>
              <a:tabLst/>
              <a:defRPr/>
            </a:pPr>
            <a:endParaRPr lang="ar-SY" sz="1200" b="0" i="0" kern="1200" baseline="0" dirty="0" smtClean="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ar-SY" sz="1200" b="0" i="0" kern="1200" baseline="0" dirty="0" smtClean="0">
                <a:solidFill>
                  <a:schemeClr val="tx1"/>
                </a:solidFill>
                <a:effectLst/>
                <a:latin typeface="+mn-lt"/>
                <a:ea typeface="+mn-ea"/>
                <a:cs typeface="+mn-cs"/>
              </a:rPr>
              <a:t>في حال كان المتصفح لا يدعم </a:t>
            </a:r>
            <a:r>
              <a:rPr lang="en-US" sz="1200" b="0" i="0" kern="1200" baseline="0" dirty="0" smtClean="0">
                <a:solidFill>
                  <a:schemeClr val="tx1"/>
                </a:solidFill>
                <a:effectLst/>
                <a:latin typeface="+mn-lt"/>
                <a:ea typeface="+mn-ea"/>
                <a:cs typeface="+mn-cs"/>
              </a:rPr>
              <a:t> video  </a:t>
            </a:r>
            <a:r>
              <a:rPr lang="ar-SY" sz="1200" b="0" i="0" kern="1200" baseline="0" dirty="0" smtClean="0">
                <a:solidFill>
                  <a:schemeClr val="tx1"/>
                </a:solidFill>
                <a:effectLst/>
                <a:latin typeface="+mn-lt"/>
                <a:ea typeface="+mn-ea"/>
                <a:cs typeface="+mn-cs"/>
              </a:rPr>
              <a:t>ستظهر الرسالة للمستخدم</a:t>
            </a:r>
            <a:endParaRPr lang="en-US" b="0" i="0" dirty="0" smtClean="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b="0" i="0" dirty="0" smtClean="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&lt;video width="320" height="240" controls&gt;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  &lt;source </a:t>
            </a:r>
            <a:r>
              <a:rPr lang="en-US" b="0" i="0" dirty="0" err="1" smtClean="0">
                <a:solidFill>
                  <a:srgbClr val="FF0000"/>
                </a:solidFill>
                <a:effectLst/>
                <a:latin typeface="Consolas" panose="020B0609020204030204" pitchFamily="49" charset="0"/>
              </a:rPr>
              <a:t>src</a:t>
            </a:r>
            <a:r>
              <a:rPr lang="en-US" b="0" i="0" dirty="0" smtClean="0">
                <a:solidFill>
                  <a:srgbClr val="FF0000"/>
                </a:solidFill>
                <a:effectLst/>
                <a:latin typeface="Consolas" panose="020B0609020204030204" pitchFamily="49" charset="0"/>
              </a:rPr>
              <a:t>="movie.mp4" type="video/mp4"&gt;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  &lt;source </a:t>
            </a:r>
            <a:r>
              <a:rPr lang="en-US" b="0" i="0" dirty="0" err="1" smtClean="0">
                <a:solidFill>
                  <a:srgbClr val="FF0000"/>
                </a:solidFill>
                <a:effectLst/>
                <a:latin typeface="Consolas" panose="020B0609020204030204" pitchFamily="49" charset="0"/>
              </a:rPr>
              <a:t>src</a:t>
            </a:r>
            <a:r>
              <a:rPr lang="en-US" b="0" i="0" dirty="0" smtClean="0">
                <a:solidFill>
                  <a:srgbClr val="FF0000"/>
                </a:solidFill>
                <a:effectLst/>
                <a:latin typeface="Consolas" panose="020B0609020204030204" pitchFamily="49" charset="0"/>
              </a:rPr>
              <a:t>="movie.ogg" type="video/</a:t>
            </a:r>
            <a:r>
              <a:rPr lang="en-US" b="0" i="0" dirty="0" err="1" smtClean="0">
                <a:solidFill>
                  <a:srgbClr val="FF0000"/>
                </a:solidFill>
                <a:effectLst/>
                <a:latin typeface="Consolas" panose="020B0609020204030204" pitchFamily="49" charset="0"/>
              </a:rPr>
              <a:t>ogg</a:t>
            </a:r>
            <a:r>
              <a:rPr lang="en-US" b="0" i="0" dirty="0" smtClean="0">
                <a:solidFill>
                  <a:srgbClr val="FF0000"/>
                </a:solidFill>
                <a:effectLst/>
                <a:latin typeface="Consolas" panose="020B0609020204030204" pitchFamily="49" charset="0"/>
              </a:rPr>
              <a:t>"&gt;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  Your browser does not support the video tag.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&lt;/video&gt;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solidFill>
                  <a:srgbClr val="FF0000"/>
                </a:solidFill>
                <a:effectLst/>
                <a:latin typeface="Consolas" panose="020B0609020204030204" pitchFamily="49" charset="0"/>
              </a:rPr>
              <a:t>---------------</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40</a:t>
            </a:fld>
            <a:endParaRPr lang="ar-SY"/>
          </a:p>
        </p:txBody>
      </p:sp>
    </p:spTree>
    <p:extLst>
      <p:ext uri="{BB962C8B-B14F-4D97-AF65-F5344CB8AC3E}">
        <p14:creationId xmlns:p14="http://schemas.microsoft.com/office/powerpoint/2010/main" val="3589721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Y" b="0" i="0" dirty="0" smtClean="0">
                <a:solidFill>
                  <a:srgbClr val="FF0000"/>
                </a:solidFill>
                <a:effectLst/>
                <a:latin typeface="Consolas" panose="020B0609020204030204" pitchFamily="49" charset="0"/>
              </a:rPr>
              <a:t>يمكن</a:t>
            </a:r>
            <a:r>
              <a:rPr lang="ar-SY" b="0" i="0" baseline="0" dirty="0" smtClean="0">
                <a:solidFill>
                  <a:srgbClr val="FF0000"/>
                </a:solidFill>
                <a:effectLst/>
                <a:latin typeface="Consolas" panose="020B0609020204030204" pitchFamily="49" charset="0"/>
              </a:rPr>
              <a:t> إضافة صوت  في صفحة الويب عن طريق </a:t>
            </a:r>
            <a:r>
              <a:rPr lang="ar-SY" b="0" i="0" baseline="0" dirty="0" err="1" smtClean="0">
                <a:solidFill>
                  <a:srgbClr val="FF0000"/>
                </a:solidFill>
                <a:effectLst/>
                <a:latin typeface="Consolas" panose="020B0609020204030204" pitchFamily="49" charset="0"/>
              </a:rPr>
              <a:t>تاغ</a:t>
            </a:r>
            <a:r>
              <a:rPr lang="en-US" b="0" i="0" baseline="0" dirty="0" smtClean="0">
                <a:solidFill>
                  <a:srgbClr val="FF0000"/>
                </a:solidFill>
                <a:effectLst/>
                <a:latin typeface="Consolas" panose="020B0609020204030204" pitchFamily="49" charset="0"/>
              </a:rPr>
              <a:t> audio </a:t>
            </a:r>
          </a:p>
          <a:p>
            <a:pPr marL="0" marR="0" lvl="0" indent="0" algn="r" defTabSz="914400" rtl="1" eaLnBrk="1" fontAlgn="auto" latinLnBrk="0" hangingPunct="1">
              <a:lnSpc>
                <a:spcPct val="100000"/>
              </a:lnSpc>
              <a:spcBef>
                <a:spcPts val="0"/>
              </a:spcBef>
              <a:spcAft>
                <a:spcPts val="0"/>
              </a:spcAft>
              <a:buClrTx/>
              <a:buSzTx/>
              <a:buFontTx/>
              <a:buNone/>
              <a:tabLst/>
              <a:defRPr/>
            </a:pPr>
            <a:r>
              <a:rPr lang="ar-SY" b="0" i="0" baseline="0" dirty="0" smtClean="0">
                <a:solidFill>
                  <a:srgbClr val="FF0000"/>
                </a:solidFill>
                <a:effectLst/>
                <a:latin typeface="Consolas" panose="020B0609020204030204" pitchFamily="49" charset="0"/>
              </a:rPr>
              <a:t>له عدة واصفات </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Controls</a:t>
            </a:r>
            <a:r>
              <a:rPr lang="ar-SY" sz="1200" b="0" i="0" kern="1200" dirty="0" smtClean="0">
                <a:solidFill>
                  <a:schemeClr val="tx1"/>
                </a:solidFill>
                <a:effectLst/>
                <a:latin typeface="+mn-lt"/>
                <a:ea typeface="+mn-ea"/>
                <a:cs typeface="+mn-cs"/>
              </a:rPr>
              <a:t>: لإظهار عناصر التحكم</a:t>
            </a:r>
            <a:r>
              <a:rPr lang="ar-SY" sz="1200" b="0" i="0" kern="1200" baseline="0" dirty="0" smtClean="0">
                <a:solidFill>
                  <a:schemeClr val="tx1"/>
                </a:solidFill>
                <a:effectLst/>
                <a:latin typeface="+mn-lt"/>
                <a:ea typeface="+mn-ea"/>
                <a:cs typeface="+mn-cs"/>
              </a:rPr>
              <a:t> بالصوت للمستخدم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Autoplay</a:t>
            </a:r>
            <a:r>
              <a:rPr lang="ar-SY" sz="1200" b="0" i="0" kern="1200" baseline="0" dirty="0" smtClean="0">
                <a:solidFill>
                  <a:schemeClr val="tx1"/>
                </a:solidFill>
                <a:effectLst/>
                <a:latin typeface="+mn-lt"/>
                <a:ea typeface="+mn-ea"/>
                <a:cs typeface="+mn-cs"/>
              </a:rPr>
              <a:t>: للتشغيل التلقائي </a:t>
            </a:r>
          </a:p>
          <a:p>
            <a:pPr marL="0" marR="0" lvl="0" indent="0" algn="r" defTabSz="914400" rtl="1" eaLnBrk="1" fontAlgn="auto" latinLnBrk="0" hangingPunct="1">
              <a:lnSpc>
                <a:spcPct val="100000"/>
              </a:lnSpc>
              <a:spcBef>
                <a:spcPts val="0"/>
              </a:spcBef>
              <a:spcAft>
                <a:spcPts val="0"/>
              </a:spcAft>
              <a:buClrTx/>
              <a:buSzTx/>
              <a:buFontTx/>
              <a:buNone/>
              <a:tabLst/>
              <a:defRPr/>
            </a:pPr>
            <a:endParaRPr lang="ar-SY" b="0" i="0" dirty="0" smtClean="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&lt;source&gt;: </a:t>
            </a:r>
            <a:r>
              <a:rPr lang="ar-SY" sz="1200" b="0" i="0" kern="1200" dirty="0" smtClean="0">
                <a:solidFill>
                  <a:schemeClr val="tx1"/>
                </a:solidFill>
                <a:effectLst/>
                <a:latin typeface="+mn-lt"/>
                <a:ea typeface="+mn-ea"/>
                <a:cs typeface="+mn-cs"/>
              </a:rPr>
              <a:t> لتحديد مصدر الصوت و عادة</a:t>
            </a:r>
            <a:r>
              <a:rPr lang="ar-SY" sz="1200" b="0" i="0" kern="1200" baseline="0" dirty="0" smtClean="0">
                <a:solidFill>
                  <a:schemeClr val="tx1"/>
                </a:solidFill>
                <a:effectLst/>
                <a:latin typeface="+mn-lt"/>
                <a:ea typeface="+mn-ea"/>
                <a:cs typeface="+mn-cs"/>
              </a:rPr>
              <a:t> يوضع أكثر من صيغة من أجل تنوع المتصفحات</a:t>
            </a:r>
          </a:p>
          <a:p>
            <a:pPr marL="0" marR="0" lvl="0" indent="0" algn="r" defTabSz="914400" rtl="1" eaLnBrk="1" fontAlgn="auto" latinLnBrk="0" hangingPunct="1">
              <a:lnSpc>
                <a:spcPct val="100000"/>
              </a:lnSpc>
              <a:spcBef>
                <a:spcPts val="0"/>
              </a:spcBef>
              <a:spcAft>
                <a:spcPts val="0"/>
              </a:spcAft>
              <a:buClrTx/>
              <a:buSzTx/>
              <a:buFontTx/>
              <a:buNone/>
              <a:tabLst/>
              <a:defRPr/>
            </a:pPr>
            <a:endParaRPr lang="ar-SY" sz="1200" b="0" i="0" kern="1200" baseline="0" dirty="0" smtClean="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ar-SY" sz="1200" b="0" i="0" kern="1200" baseline="0" dirty="0" smtClean="0">
                <a:solidFill>
                  <a:schemeClr val="tx1"/>
                </a:solidFill>
                <a:effectLst/>
                <a:latin typeface="+mn-lt"/>
                <a:ea typeface="+mn-ea"/>
                <a:cs typeface="+mn-cs"/>
              </a:rPr>
              <a:t>في حال كان المتصفح لا يدعم </a:t>
            </a:r>
            <a:r>
              <a:rPr lang="en-US" sz="1200" b="0" i="0" kern="1200" baseline="0" dirty="0" smtClean="0">
                <a:solidFill>
                  <a:schemeClr val="tx1"/>
                </a:solidFill>
                <a:effectLst/>
                <a:latin typeface="+mn-lt"/>
                <a:ea typeface="+mn-ea"/>
                <a:cs typeface="+mn-cs"/>
              </a:rPr>
              <a:t>audio </a:t>
            </a:r>
            <a:r>
              <a:rPr lang="ar-SY" sz="1200" b="0" i="0" kern="1200" baseline="0" dirty="0" smtClean="0">
                <a:solidFill>
                  <a:schemeClr val="tx1"/>
                </a:solidFill>
                <a:effectLst/>
                <a:latin typeface="+mn-lt"/>
                <a:ea typeface="+mn-ea"/>
                <a:cs typeface="+mn-cs"/>
              </a:rPr>
              <a:t>ستظهر الرسالة للمستخدم</a:t>
            </a:r>
            <a:endParaRPr lang="en-US" b="0" i="0" dirty="0" smtClean="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&lt;audio controls&gt;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  &lt;source </a:t>
            </a:r>
            <a:r>
              <a:rPr lang="en-US" b="0" i="0" dirty="0" err="1" smtClean="0">
                <a:solidFill>
                  <a:srgbClr val="FF0000"/>
                </a:solidFill>
                <a:effectLst/>
                <a:latin typeface="Consolas" panose="020B0609020204030204" pitchFamily="49" charset="0"/>
              </a:rPr>
              <a:t>src</a:t>
            </a:r>
            <a:r>
              <a:rPr lang="en-US" b="0" i="0" dirty="0" smtClean="0">
                <a:solidFill>
                  <a:srgbClr val="FF0000"/>
                </a:solidFill>
                <a:effectLst/>
                <a:latin typeface="Consolas" panose="020B0609020204030204" pitchFamily="49" charset="0"/>
              </a:rPr>
              <a:t>="horse.ogg" type="audio/</a:t>
            </a:r>
            <a:r>
              <a:rPr lang="en-US" b="0" i="0" dirty="0" err="1" smtClean="0">
                <a:solidFill>
                  <a:srgbClr val="FF0000"/>
                </a:solidFill>
                <a:effectLst/>
                <a:latin typeface="Consolas" panose="020B0609020204030204" pitchFamily="49" charset="0"/>
              </a:rPr>
              <a:t>ogg</a:t>
            </a:r>
            <a:r>
              <a:rPr lang="en-US" b="0" i="0" dirty="0" smtClean="0">
                <a:solidFill>
                  <a:srgbClr val="FF0000"/>
                </a:solidFill>
                <a:effectLst/>
                <a:latin typeface="Consolas" panose="020B0609020204030204" pitchFamily="49" charset="0"/>
              </a:rPr>
              <a:t>"&gt;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  &lt;source </a:t>
            </a:r>
            <a:r>
              <a:rPr lang="en-US" b="0" i="0" dirty="0" err="1" smtClean="0">
                <a:solidFill>
                  <a:srgbClr val="FF0000"/>
                </a:solidFill>
                <a:effectLst/>
                <a:latin typeface="Consolas" panose="020B0609020204030204" pitchFamily="49" charset="0"/>
              </a:rPr>
              <a:t>src</a:t>
            </a:r>
            <a:r>
              <a:rPr lang="en-US" b="0" i="0" dirty="0" smtClean="0">
                <a:solidFill>
                  <a:srgbClr val="FF0000"/>
                </a:solidFill>
                <a:effectLst/>
                <a:latin typeface="Consolas" panose="020B0609020204030204" pitchFamily="49" charset="0"/>
              </a:rPr>
              <a:t>="horse.mp3" type="audio/mpeg"&gt;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Your browser does not support the audio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FF0000"/>
                </a:solidFill>
                <a:effectLst/>
                <a:latin typeface="Consolas" panose="020B0609020204030204" pitchFamily="49" charset="0"/>
              </a:rPr>
              <a:t>&lt;/audio&gt;</a:t>
            </a:r>
            <a:endParaRPr lang="en-US" b="0" i="0" baseline="0" dirty="0" smtClean="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solidFill>
                  <a:srgbClr val="FF0000"/>
                </a:solidFill>
                <a:effectLst/>
                <a:latin typeface="Consolas" panose="020B0609020204030204" pitchFamily="49" charset="0"/>
              </a:rPr>
              <a:t>---------------</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41</a:t>
            </a:fld>
            <a:endParaRPr lang="ar-SY"/>
          </a:p>
        </p:txBody>
      </p:sp>
    </p:spTree>
    <p:extLst>
      <p:ext uri="{BB962C8B-B14F-4D97-AF65-F5344CB8AC3E}">
        <p14:creationId xmlns:p14="http://schemas.microsoft.com/office/powerpoint/2010/main" val="54990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من أجل إرسال معلومات من قبل المستخدم للسيرفر .. لإجراء معالجات عليها </a:t>
            </a:r>
          </a:p>
          <a:p>
            <a:r>
              <a:rPr lang="ar-SA" baseline="0" dirty="0"/>
              <a:t>يكون الطلب </a:t>
            </a:r>
            <a:r>
              <a:rPr lang="en-US" baseline="0" dirty="0"/>
              <a:t>request </a:t>
            </a:r>
            <a:r>
              <a:rPr lang="ar-SA" baseline="0" dirty="0"/>
              <a:t> بنمط </a:t>
            </a:r>
            <a:r>
              <a:rPr lang="en-US" baseline="0" dirty="0"/>
              <a:t>http request </a:t>
            </a:r>
          </a:p>
          <a:p>
            <a:r>
              <a:rPr lang="ar-SA" baseline="0" dirty="0"/>
              <a:t>و هو الذي يتيح التواصل بين الزبون و المخدم</a:t>
            </a:r>
            <a:endParaRPr lang="en-US" baseline="0" dirty="0"/>
          </a:p>
          <a:p>
            <a:r>
              <a:rPr lang="en-US" baseline="0" dirty="0"/>
              <a:t>http request </a:t>
            </a:r>
            <a:r>
              <a:rPr lang="ar-SA" baseline="0" dirty="0"/>
              <a:t> يمثل بروتوكول الطلب و الاستجابة بين الزبون و المخدم</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42</a:t>
            </a:fld>
            <a:endParaRPr lang="ar-SY"/>
          </a:p>
        </p:txBody>
      </p:sp>
    </p:spTree>
    <p:extLst>
      <p:ext uri="{BB962C8B-B14F-4D97-AF65-F5344CB8AC3E}">
        <p14:creationId xmlns:p14="http://schemas.microsoft.com/office/powerpoint/2010/main" val="21905955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من أجل إرسال معلومات من قبل المستخدم للسيرفر .. لإجراء معالجات عليها </a:t>
            </a:r>
            <a:endParaRPr lang="en-US" baseline="0" dirty="0"/>
          </a:p>
          <a:p>
            <a:r>
              <a:rPr lang="en-US" baseline="0" dirty="0"/>
              <a:t>Action </a:t>
            </a:r>
            <a:r>
              <a:rPr lang="ar-SA" baseline="0" dirty="0"/>
              <a:t>: لتحديد وجهة المعالجة </a:t>
            </a:r>
          </a:p>
          <a:p>
            <a:r>
              <a:rPr lang="en-US" baseline="0" dirty="0"/>
              <a:t>Method</a:t>
            </a:r>
            <a:r>
              <a:rPr lang="ar-SA" baseline="0" dirty="0"/>
              <a:t>: لتحديد نمط ارسال المعلومات إلى السيرفر</a:t>
            </a:r>
            <a:endParaRPr lang="en-US" baseline="0" dirty="0"/>
          </a:p>
          <a:p>
            <a:r>
              <a:rPr lang="ar-SA" baseline="0" dirty="0"/>
              <a:t>يوجد طريقتين أساسيتين للإرسال</a:t>
            </a:r>
            <a:r>
              <a:rPr lang="en-US" baseline="0" dirty="0"/>
              <a:t> </a:t>
            </a:r>
            <a:r>
              <a:rPr lang="ar-SA" baseline="0" dirty="0"/>
              <a:t>:</a:t>
            </a:r>
          </a:p>
          <a:p>
            <a:r>
              <a:rPr lang="en-US" baseline="0" dirty="0"/>
              <a:t>Post</a:t>
            </a:r>
          </a:p>
          <a:p>
            <a:r>
              <a:rPr lang="en-US" baseline="0" dirty="0" smtClean="0"/>
              <a:t>Get</a:t>
            </a:r>
            <a:endParaRPr lang="ar-SY" baseline="0" dirty="0" smtClean="0"/>
          </a:p>
          <a:p>
            <a:r>
              <a:rPr lang="ar-SY" baseline="0" dirty="0" smtClean="0"/>
              <a:t>----------------------</a:t>
            </a:r>
          </a:p>
          <a:p>
            <a:pPr algn="l" rtl="0"/>
            <a:r>
              <a:rPr lang="en-US" sz="1200" dirty="0" smtClean="0"/>
              <a:t>&lt;h2&gt;HTML Forms&lt;/h2&gt;</a:t>
            </a:r>
          </a:p>
          <a:p>
            <a:pPr algn="l" rtl="0"/>
            <a:endParaRPr lang="en-US" sz="1200" dirty="0" smtClean="0"/>
          </a:p>
          <a:p>
            <a:pPr algn="l" rtl="0"/>
            <a:r>
              <a:rPr lang="en-US" sz="1200" dirty="0" smtClean="0"/>
              <a:t>&lt;form action="/</a:t>
            </a:r>
            <a:r>
              <a:rPr lang="en-US" sz="1200" dirty="0" err="1" smtClean="0"/>
              <a:t>action_page.php</a:t>
            </a:r>
            <a:r>
              <a:rPr lang="en-US" sz="1200" dirty="0" smtClean="0"/>
              <a:t>"&gt;</a:t>
            </a:r>
          </a:p>
          <a:p>
            <a:pPr algn="l" rtl="0"/>
            <a:r>
              <a:rPr lang="en-US" sz="1200" dirty="0" smtClean="0"/>
              <a:t>  &lt;label for="</a:t>
            </a:r>
            <a:r>
              <a:rPr lang="en-US" sz="1200" dirty="0" err="1" smtClean="0"/>
              <a:t>fname</a:t>
            </a:r>
            <a:r>
              <a:rPr lang="en-US" sz="1200" dirty="0" smtClean="0"/>
              <a:t>"&gt;First name:&lt;/label&gt;&lt;</a:t>
            </a:r>
            <a:r>
              <a:rPr lang="en-US" sz="1200" dirty="0" err="1" smtClean="0"/>
              <a:t>br</a:t>
            </a:r>
            <a:r>
              <a:rPr lang="en-US" sz="1200" dirty="0" smtClean="0"/>
              <a:t>&gt;</a:t>
            </a:r>
          </a:p>
          <a:p>
            <a:pPr algn="l" rtl="0"/>
            <a:r>
              <a:rPr lang="en-US" sz="1200" dirty="0" smtClean="0"/>
              <a:t>  &lt;input type="text" id="</a:t>
            </a:r>
            <a:r>
              <a:rPr lang="en-US" sz="1200" dirty="0" err="1" smtClean="0"/>
              <a:t>fname</a:t>
            </a:r>
            <a:r>
              <a:rPr lang="en-US" sz="1200" dirty="0" smtClean="0"/>
              <a:t>" name="</a:t>
            </a:r>
            <a:r>
              <a:rPr lang="en-US" sz="1200" dirty="0" err="1" smtClean="0"/>
              <a:t>fname</a:t>
            </a:r>
            <a:r>
              <a:rPr lang="en-US" sz="1200" dirty="0" smtClean="0"/>
              <a:t>" value="John"&gt;&lt;</a:t>
            </a:r>
            <a:r>
              <a:rPr lang="en-US" sz="1200" dirty="0" err="1" smtClean="0"/>
              <a:t>br</a:t>
            </a:r>
            <a:r>
              <a:rPr lang="en-US" sz="1200" dirty="0" smtClean="0"/>
              <a:t>&gt;</a:t>
            </a:r>
          </a:p>
          <a:p>
            <a:pPr algn="l" rtl="0"/>
            <a:endParaRPr lang="en-US" sz="1200" dirty="0" smtClean="0"/>
          </a:p>
          <a:p>
            <a:pPr algn="l" rtl="0"/>
            <a:r>
              <a:rPr lang="en-US" sz="1200" dirty="0" smtClean="0"/>
              <a:t>  &lt;input type="submit" value="Submit"&gt;</a:t>
            </a:r>
          </a:p>
          <a:p>
            <a:pPr algn="l" rtl="0"/>
            <a:r>
              <a:rPr lang="en-US" sz="1200" dirty="0" smtClean="0"/>
              <a:t>&lt;/form&gt; </a:t>
            </a:r>
          </a:p>
          <a:p>
            <a:pPr algn="l" rtl="0"/>
            <a:endParaRPr lang="en-US" sz="1200" dirty="0" smtClean="0"/>
          </a:p>
          <a:p>
            <a:pPr algn="l" rtl="0"/>
            <a:r>
              <a:rPr lang="en-US" sz="1200" dirty="0" smtClean="0"/>
              <a:t>&lt;p&gt;If you click the "Submit" button, the form-data will be sent to a page called "/</a:t>
            </a:r>
            <a:r>
              <a:rPr lang="en-US" sz="1200" dirty="0" err="1" smtClean="0"/>
              <a:t>action_page.php</a:t>
            </a:r>
            <a:r>
              <a:rPr lang="en-US" sz="1200" dirty="0" smtClean="0"/>
              <a:t>".&lt;/p&gt;</a:t>
            </a:r>
          </a:p>
          <a:p>
            <a:pPr algn="l" rtl="0"/>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43</a:t>
            </a:fld>
            <a:endParaRPr lang="ar-SY"/>
          </a:p>
        </p:txBody>
      </p:sp>
    </p:spTree>
    <p:extLst>
      <p:ext uri="{BB962C8B-B14F-4D97-AF65-F5344CB8AC3E}">
        <p14:creationId xmlns:p14="http://schemas.microsoft.com/office/powerpoint/2010/main" val="75834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يتم ارسال المعلومات من خلال </a:t>
            </a:r>
            <a:r>
              <a:rPr lang="en-US" baseline="0" dirty="0"/>
              <a:t>URL </a:t>
            </a:r>
            <a:r>
              <a:rPr lang="ar-SA" baseline="0" dirty="0"/>
              <a:t>  بشكل أزواج </a:t>
            </a:r>
          </a:p>
          <a:p>
            <a:r>
              <a:rPr lang="en-US" baseline="0" dirty="0"/>
              <a:t>Name= value</a:t>
            </a:r>
            <a:endParaRPr lang="ar-SA" baseline="0" dirty="0"/>
          </a:p>
          <a:p>
            <a:r>
              <a:rPr lang="ar-SA" baseline="0" dirty="0"/>
              <a:t>عادة لا يتم استخدام </a:t>
            </a:r>
            <a:r>
              <a:rPr lang="en-US" baseline="0" dirty="0"/>
              <a:t>get</a:t>
            </a:r>
            <a:r>
              <a:rPr lang="ar-SA" baseline="0" dirty="0"/>
              <a:t> مع البيانات الحساسة</a:t>
            </a:r>
          </a:p>
          <a:p>
            <a:r>
              <a:rPr lang="ar-SA" baseline="0" dirty="0"/>
              <a:t>و تستخدم عادة لطلب معلومات من المخدم .</a:t>
            </a:r>
            <a:endParaRPr lang="en-US" baseline="0" dirty="0"/>
          </a:p>
          <a:p>
            <a:r>
              <a:rPr lang="ar-SA" baseline="0" dirty="0"/>
              <a:t>خصائص </a:t>
            </a:r>
            <a:r>
              <a:rPr lang="en-US" baseline="0" dirty="0"/>
              <a:t>get request </a:t>
            </a:r>
            <a:r>
              <a:rPr lang="ar-SA" baseline="0" dirty="0"/>
              <a:t>:</a:t>
            </a:r>
          </a:p>
          <a:p>
            <a:r>
              <a:rPr lang="ar-SA" baseline="0" dirty="0"/>
              <a:t>يمكن</a:t>
            </a:r>
            <a:r>
              <a:rPr lang="en-US" baseline="0" dirty="0"/>
              <a:t> </a:t>
            </a:r>
            <a:r>
              <a:rPr lang="ar-SA" baseline="0" dirty="0"/>
              <a:t> أن يخزن في الكاش</a:t>
            </a:r>
          </a:p>
          <a:p>
            <a:r>
              <a:rPr lang="ar-SA" baseline="0" dirty="0"/>
              <a:t>يخزن في تاريخ المتصفح </a:t>
            </a:r>
          </a:p>
          <a:p>
            <a:r>
              <a:rPr lang="ar-SA" baseline="0" dirty="0"/>
              <a:t>يوجد حد أعلى لحجم البيانات المرسلة </a:t>
            </a:r>
            <a:r>
              <a:rPr lang="en-US" b="0" i="0" dirty="0">
                <a:solidFill>
                  <a:srgbClr val="000000"/>
                </a:solidFill>
                <a:effectLst/>
                <a:latin typeface="Verdana" panose="020B0604030504040204" pitchFamily="34" charset="0"/>
              </a:rPr>
              <a:t>2048 characters</a:t>
            </a:r>
            <a:endParaRPr lang="en-US" baseline="0" dirty="0"/>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44</a:t>
            </a:fld>
            <a:endParaRPr lang="ar-SY"/>
          </a:p>
        </p:txBody>
      </p:sp>
    </p:spTree>
    <p:extLst>
      <p:ext uri="{BB962C8B-B14F-4D97-AF65-F5344CB8AC3E}">
        <p14:creationId xmlns:p14="http://schemas.microsoft.com/office/powerpoint/2010/main" val="4071096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يتم ارسال </a:t>
            </a:r>
            <a:r>
              <a:rPr lang="en-US" baseline="0" dirty="0"/>
              <a:t>data </a:t>
            </a:r>
            <a:r>
              <a:rPr lang="ar-SA" baseline="0" dirty="0"/>
              <a:t> عبر </a:t>
            </a:r>
            <a:r>
              <a:rPr lang="en-US" baseline="0" dirty="0"/>
              <a:t> </a:t>
            </a:r>
            <a:r>
              <a:rPr lang="ar-SA" baseline="0" dirty="0"/>
              <a:t>“</a:t>
            </a:r>
            <a:r>
              <a:rPr lang="en-US" baseline="0" dirty="0"/>
              <a:t> </a:t>
            </a:r>
            <a:r>
              <a:rPr lang="en-US" b="0" i="0" dirty="0">
                <a:solidFill>
                  <a:srgbClr val="000000"/>
                </a:solidFill>
                <a:effectLst/>
                <a:latin typeface="Verdana" panose="020B0604030504040204" pitchFamily="34" charset="0"/>
              </a:rPr>
              <a:t>request body</a:t>
            </a:r>
            <a:r>
              <a:rPr lang="ar-SA" baseline="0" dirty="0"/>
              <a:t>“</a:t>
            </a:r>
            <a:endParaRPr lang="en-US" baseline="0" dirty="0"/>
          </a:p>
          <a:p>
            <a:r>
              <a:rPr lang="ar-SA" baseline="0" dirty="0"/>
              <a:t>و لا تظهر في ال</a:t>
            </a:r>
            <a:r>
              <a:rPr lang="en-US" baseline="0" dirty="0"/>
              <a:t> </a:t>
            </a:r>
            <a:r>
              <a:rPr lang="en-US" baseline="0" dirty="0" err="1"/>
              <a:t>url</a:t>
            </a:r>
            <a:r>
              <a:rPr lang="en-US" baseline="0" dirty="0"/>
              <a:t> </a:t>
            </a:r>
            <a:endParaRPr lang="ar-SA" baseline="0" dirty="0"/>
          </a:p>
          <a:p>
            <a:r>
              <a:rPr lang="ar-SA" baseline="0" dirty="0"/>
              <a:t>يستخدم للمعلومات الحساسة مثل "معلومات المستخدم"</a:t>
            </a:r>
            <a:endParaRPr lang="en-US" baseline="0" dirty="0"/>
          </a:p>
          <a:p>
            <a:r>
              <a:rPr lang="ar-SA" baseline="0" dirty="0"/>
              <a:t>خصائص </a:t>
            </a:r>
            <a:r>
              <a:rPr lang="en-US" baseline="0" dirty="0"/>
              <a:t>post request</a:t>
            </a:r>
            <a:r>
              <a:rPr lang="ar-SA" baseline="0" dirty="0"/>
              <a:t> :</a:t>
            </a:r>
          </a:p>
          <a:p>
            <a:r>
              <a:rPr lang="ar-SA" baseline="0" dirty="0"/>
              <a:t>لا تخزن في الكاش </a:t>
            </a:r>
          </a:p>
          <a:p>
            <a:r>
              <a:rPr lang="ar-SA" baseline="0" dirty="0"/>
              <a:t>لا تخزن في تاريخ المتصفح </a:t>
            </a:r>
            <a:endParaRPr lang="en-US" baseline="0" dirty="0"/>
          </a:p>
          <a:p>
            <a:r>
              <a:rPr lang="ar-SA" baseline="0" dirty="0"/>
              <a:t>لا يوجد حد أعلى لحجم البيانات المرسلة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45</a:t>
            </a:fld>
            <a:endParaRPr lang="ar-SY"/>
          </a:p>
        </p:txBody>
      </p:sp>
    </p:spTree>
    <p:extLst>
      <p:ext uri="{BB962C8B-B14F-4D97-AF65-F5344CB8AC3E}">
        <p14:creationId xmlns:p14="http://schemas.microsoft.com/office/powerpoint/2010/main" val="34896416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1"/>
            <a:r>
              <a:rPr lang="ar-SY" sz="2000" dirty="0" smtClean="0"/>
              <a:t>لكل</a:t>
            </a:r>
            <a:r>
              <a:rPr lang="ar-SY" sz="2000" baseline="0" dirty="0" smtClean="0"/>
              <a:t> عنصر في الفورم عدد من الواصفات </a:t>
            </a:r>
            <a:r>
              <a:rPr lang="en-US" sz="2000" baseline="0" dirty="0" smtClean="0"/>
              <a:t>attribute</a:t>
            </a:r>
            <a:endParaRPr lang="en-US" sz="2000" dirty="0" smtClean="0"/>
          </a:p>
          <a:p>
            <a:pPr algn="l" rtl="0"/>
            <a:endParaRPr lang="en-US" sz="2000" dirty="0" smtClean="0"/>
          </a:p>
          <a:p>
            <a:pPr algn="r" rtl="1"/>
            <a:r>
              <a:rPr lang="ar-SY" sz="2000" dirty="0" smtClean="0"/>
              <a:t>أهمها </a:t>
            </a:r>
            <a:endParaRPr lang="en-US" sz="2000" dirty="0" smtClean="0"/>
          </a:p>
          <a:p>
            <a:pPr marL="342900" indent="-342900" algn="r" rtl="1">
              <a:buFont typeface="Arial" panose="020B0604020202020204" pitchFamily="34" charset="0"/>
              <a:buChar char="•"/>
            </a:pPr>
            <a:r>
              <a:rPr lang="en-US" sz="2000" dirty="0" smtClean="0"/>
              <a:t>Name</a:t>
            </a:r>
            <a:r>
              <a:rPr lang="ar-SY" sz="2000" dirty="0" smtClean="0"/>
              <a:t> </a:t>
            </a:r>
            <a:endParaRPr lang="en-US" sz="2000" dirty="0" smtClean="0"/>
          </a:p>
          <a:p>
            <a:pPr marL="342900" indent="-342900" algn="r" rtl="1">
              <a:buFont typeface="Arial" panose="020B0604020202020204" pitchFamily="34" charset="0"/>
              <a:buChar char="•"/>
            </a:pPr>
            <a:r>
              <a:rPr lang="en-US" sz="2000" dirty="0" smtClean="0"/>
              <a:t>Value</a:t>
            </a:r>
          </a:p>
          <a:p>
            <a:pPr marL="342900" indent="-342900" algn="r" rtl="1">
              <a:buFont typeface="Arial" panose="020B0604020202020204" pitchFamily="34" charset="0"/>
              <a:buChar char="•"/>
            </a:pPr>
            <a:r>
              <a:rPr lang="en-US" sz="2000" dirty="0" smtClean="0"/>
              <a:t>class</a:t>
            </a:r>
          </a:p>
          <a:p>
            <a:pPr marL="342900" indent="-342900" algn="r" rtl="1">
              <a:buFont typeface="Arial" panose="020B0604020202020204" pitchFamily="34" charset="0"/>
              <a:buChar char="•"/>
            </a:pPr>
            <a:r>
              <a:rPr lang="en-US" sz="2000" dirty="0" smtClean="0"/>
              <a:t>Id</a:t>
            </a:r>
            <a:endParaRPr lang="ar-SY" sz="2000" dirty="0" smtClean="0"/>
          </a:p>
          <a:p>
            <a:pPr marL="342900" indent="-342900" algn="r" rtl="1">
              <a:buFont typeface="Arial" panose="020B0604020202020204" pitchFamily="34" charset="0"/>
              <a:buChar char="•"/>
            </a:pPr>
            <a:endParaRPr lang="ar-SY" sz="2000" dirty="0" smtClean="0"/>
          </a:p>
          <a:p>
            <a:pPr marL="0" indent="0" algn="r" rtl="1">
              <a:buFont typeface="Arial" panose="020B0604020202020204" pitchFamily="34" charset="0"/>
              <a:buNone/>
            </a:pPr>
            <a:r>
              <a:rPr lang="ar-SY" sz="2000" dirty="0" smtClean="0"/>
              <a:t>----------------------</a:t>
            </a:r>
          </a:p>
          <a:p>
            <a:pPr marL="0" indent="0" algn="r" rtl="1">
              <a:buFont typeface="Arial" panose="020B0604020202020204" pitchFamily="34" charset="0"/>
              <a:buNone/>
            </a:pPr>
            <a:endParaRPr lang="en-US" sz="2000" dirty="0" smtClean="0"/>
          </a:p>
          <a:p>
            <a:pPr algn="r" rtl="1"/>
            <a:endParaRPr lang="en-US" sz="2000" dirty="0" smtClean="0"/>
          </a:p>
          <a:p>
            <a:pPr algn="l" rtl="0"/>
            <a:r>
              <a:rPr lang="en-US" sz="2000" dirty="0" smtClean="0"/>
              <a:t>&lt;</a:t>
            </a:r>
            <a:r>
              <a:rPr lang="en-US" sz="2000" dirty="0" smtClean="0"/>
              <a:t>form action="/</a:t>
            </a:r>
            <a:r>
              <a:rPr lang="en-US" sz="2000" dirty="0" err="1" smtClean="0"/>
              <a:t>action_page.php</a:t>
            </a:r>
            <a:r>
              <a:rPr lang="en-US" sz="2000" dirty="0" smtClean="0"/>
              <a:t>"&gt;</a:t>
            </a:r>
          </a:p>
          <a:p>
            <a:pPr algn="l" rtl="0"/>
            <a:r>
              <a:rPr lang="en-US" sz="2000" dirty="0" smtClean="0"/>
              <a:t>  </a:t>
            </a:r>
            <a:r>
              <a:rPr lang="en-US" sz="2000" baseline="0" dirty="0" smtClean="0"/>
              <a:t>          </a:t>
            </a:r>
            <a:r>
              <a:rPr lang="en-US" sz="2000" dirty="0" smtClean="0"/>
              <a:t>&lt;label&gt;name:&lt;/label&gt;&lt;</a:t>
            </a:r>
            <a:r>
              <a:rPr lang="en-US" sz="2000" dirty="0" err="1" smtClean="0"/>
              <a:t>br</a:t>
            </a:r>
            <a:r>
              <a:rPr lang="en-US" sz="2000" dirty="0" smtClean="0"/>
              <a:t>&gt;		</a:t>
            </a:r>
          </a:p>
          <a:p>
            <a:pPr lvl="1" algn="l" rtl="0"/>
            <a:r>
              <a:rPr lang="en-US" sz="2000" dirty="0" smtClean="0"/>
              <a:t>  &lt;input type="text" id="name" name="name"&gt;&lt;</a:t>
            </a:r>
            <a:r>
              <a:rPr lang="en-US" sz="2000" dirty="0" err="1" smtClean="0"/>
              <a:t>br</a:t>
            </a:r>
            <a:r>
              <a:rPr lang="en-US" sz="2000" dirty="0" smtClean="0"/>
              <a:t>&gt;</a:t>
            </a:r>
          </a:p>
          <a:p>
            <a:pPr lvl="1" algn="l" rtl="0"/>
            <a:endParaRPr lang="en-US" sz="2000" dirty="0" smtClean="0"/>
          </a:p>
          <a:p>
            <a:pPr lvl="1" algn="l" rtl="0"/>
            <a:endParaRPr lang="en-US" sz="2000" dirty="0" smtClean="0"/>
          </a:p>
          <a:p>
            <a:pPr lvl="1" algn="l" rtl="0"/>
            <a:r>
              <a:rPr lang="en-US" sz="2000" dirty="0" smtClean="0"/>
              <a:t>  &lt;label&gt;password:&lt;/label&gt;&lt;</a:t>
            </a:r>
            <a:r>
              <a:rPr lang="en-US" sz="2000" dirty="0" err="1" smtClean="0"/>
              <a:t>br</a:t>
            </a:r>
            <a:r>
              <a:rPr lang="en-US" sz="2000" dirty="0" smtClean="0"/>
              <a:t>&gt;</a:t>
            </a:r>
          </a:p>
          <a:p>
            <a:pPr lvl="1" algn="l" rtl="0"/>
            <a:r>
              <a:rPr lang="en-US" sz="2000" dirty="0" smtClean="0"/>
              <a:t>  &lt;input type="text" id="password" name="password"&gt;&lt;</a:t>
            </a:r>
            <a:r>
              <a:rPr lang="en-US" sz="2000" dirty="0" err="1" smtClean="0"/>
              <a:t>br</a:t>
            </a:r>
            <a:r>
              <a:rPr lang="en-US" sz="2000" dirty="0" smtClean="0"/>
              <a:t>&gt;&lt;</a:t>
            </a:r>
            <a:r>
              <a:rPr lang="en-US" sz="2000" dirty="0" err="1" smtClean="0"/>
              <a:t>br</a:t>
            </a:r>
            <a:r>
              <a:rPr lang="en-US" sz="2000" dirty="0" smtClean="0"/>
              <a:t>&gt;</a:t>
            </a:r>
          </a:p>
          <a:p>
            <a:pPr lvl="1" algn="l" rtl="0"/>
            <a:r>
              <a:rPr lang="en-US" sz="2000" dirty="0" smtClean="0"/>
              <a:t>  </a:t>
            </a:r>
          </a:p>
          <a:p>
            <a:pPr lvl="1" algn="l" rtl="0"/>
            <a:r>
              <a:rPr lang="en-US" sz="2000" dirty="0" smtClean="0"/>
              <a:t>  &lt;label&gt;email:&lt;/label&gt;&lt;</a:t>
            </a:r>
            <a:r>
              <a:rPr lang="en-US" sz="2000" dirty="0" err="1" smtClean="0"/>
              <a:t>br</a:t>
            </a:r>
            <a:r>
              <a:rPr lang="en-US" sz="2000" dirty="0" smtClean="0"/>
              <a:t>&gt;</a:t>
            </a:r>
          </a:p>
          <a:p>
            <a:pPr lvl="1" algn="l" rtl="0"/>
            <a:r>
              <a:rPr lang="en-US" sz="2000" dirty="0" smtClean="0"/>
              <a:t>  &lt;input type="email" id="email" name="email"&gt;&lt;</a:t>
            </a:r>
            <a:r>
              <a:rPr lang="en-US" sz="2000" dirty="0" err="1" smtClean="0"/>
              <a:t>br</a:t>
            </a:r>
            <a:r>
              <a:rPr lang="en-US" sz="2000" dirty="0" smtClean="0"/>
              <a:t>&gt;</a:t>
            </a:r>
          </a:p>
          <a:p>
            <a:pPr lvl="1" algn="l" rtl="0"/>
            <a:r>
              <a:rPr lang="en-US" sz="2000" dirty="0" smtClean="0"/>
              <a:t>  </a:t>
            </a:r>
          </a:p>
          <a:p>
            <a:pPr lvl="1" algn="l" rtl="0"/>
            <a:r>
              <a:rPr lang="en-US" sz="2000" dirty="0" smtClean="0"/>
              <a:t> &lt;label for="quantity"&gt;Quantity (between 1 and 5):&lt;/label&gt;</a:t>
            </a:r>
          </a:p>
          <a:p>
            <a:pPr lvl="1" algn="l" rtl="0"/>
            <a:r>
              <a:rPr lang="en-US" sz="2000" dirty="0" smtClean="0"/>
              <a:t>  &lt;input type="number" id="quantity" name="quantity" min="1" max="5"&gt;</a:t>
            </a:r>
          </a:p>
          <a:p>
            <a:pPr lvl="1" algn="l" rtl="0"/>
            <a:r>
              <a:rPr lang="en-US" sz="2000" dirty="0" smtClean="0"/>
              <a:t>  &lt;input type="submit" value="Submit"&gt;</a:t>
            </a:r>
          </a:p>
          <a:p>
            <a:pPr algn="l" rtl="0"/>
            <a:r>
              <a:rPr lang="en-US" sz="2000" dirty="0" smtClean="0"/>
              <a:t>&lt;/form&gt;</a:t>
            </a:r>
            <a:endParaRPr lang="ar-SY" sz="2000" dirty="0" smtClean="0"/>
          </a:p>
          <a:p>
            <a:pPr algn="l" rtl="0"/>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46</a:t>
            </a:fld>
            <a:endParaRPr lang="ar-SY"/>
          </a:p>
        </p:txBody>
      </p:sp>
    </p:spTree>
    <p:extLst>
      <p:ext uri="{BB962C8B-B14F-4D97-AF65-F5344CB8AC3E}">
        <p14:creationId xmlns:p14="http://schemas.microsoft.com/office/powerpoint/2010/main" val="3428489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r>
              <a:rPr lang="en-US" baseline="0" dirty="0" smtClean="0"/>
              <a:t>&lt;h2&gt;The select Element&lt;/h2&gt;</a:t>
            </a:r>
          </a:p>
          <a:p>
            <a:pPr algn="l" rtl="0"/>
            <a:endParaRPr lang="en-US" baseline="0" dirty="0" smtClean="0"/>
          </a:p>
          <a:p>
            <a:pPr algn="l" rtl="0"/>
            <a:r>
              <a:rPr lang="en-US" baseline="0" dirty="0" smtClean="0"/>
              <a:t>&lt;p&gt;The select element defines a drop-down list:&lt;/p&gt;</a:t>
            </a:r>
          </a:p>
          <a:p>
            <a:pPr algn="l" rtl="0"/>
            <a:endParaRPr lang="en-US" baseline="0" dirty="0" smtClean="0"/>
          </a:p>
          <a:p>
            <a:pPr algn="l" rtl="0"/>
            <a:r>
              <a:rPr lang="en-US" baseline="0" dirty="0" smtClean="0"/>
              <a:t>&lt;form action="/</a:t>
            </a:r>
            <a:r>
              <a:rPr lang="en-US" baseline="0" dirty="0" err="1" smtClean="0"/>
              <a:t>action_page.php</a:t>
            </a:r>
            <a:r>
              <a:rPr lang="en-US" baseline="0" dirty="0" smtClean="0"/>
              <a:t>"&gt;</a:t>
            </a:r>
          </a:p>
          <a:p>
            <a:pPr algn="l" rtl="0"/>
            <a:r>
              <a:rPr lang="en-US" baseline="0" dirty="0" smtClean="0"/>
              <a:t>  &lt;label for="cars"&gt;Choose a car:&lt;/label&gt;</a:t>
            </a:r>
          </a:p>
          <a:p>
            <a:pPr algn="l" rtl="0"/>
            <a:r>
              <a:rPr lang="en-US" baseline="0" dirty="0" smtClean="0"/>
              <a:t>  &lt;select id="cars" name="cars"&gt;</a:t>
            </a:r>
          </a:p>
          <a:p>
            <a:pPr algn="l" rtl="0"/>
            <a:r>
              <a:rPr lang="en-US" baseline="0" dirty="0" smtClean="0"/>
              <a:t>    &lt;option value="</a:t>
            </a:r>
            <a:r>
              <a:rPr lang="en-US" baseline="0" dirty="0" err="1" smtClean="0"/>
              <a:t>volvo</a:t>
            </a:r>
            <a:r>
              <a:rPr lang="en-US" baseline="0" dirty="0" smtClean="0"/>
              <a:t>"&gt;Volvo&lt;/option&gt;</a:t>
            </a:r>
          </a:p>
          <a:p>
            <a:pPr algn="l" rtl="0"/>
            <a:r>
              <a:rPr lang="en-US" baseline="0" dirty="0" smtClean="0"/>
              <a:t>    &lt;option value="</a:t>
            </a:r>
            <a:r>
              <a:rPr lang="en-US" baseline="0" dirty="0" err="1" smtClean="0"/>
              <a:t>saab</a:t>
            </a:r>
            <a:r>
              <a:rPr lang="en-US" baseline="0" dirty="0" smtClean="0"/>
              <a:t>"&gt;Saab&lt;/option&gt;</a:t>
            </a:r>
          </a:p>
          <a:p>
            <a:pPr algn="l" rtl="0"/>
            <a:r>
              <a:rPr lang="en-US" baseline="0" dirty="0" smtClean="0"/>
              <a:t>    &lt;option value="fiat"&gt;Fiat&lt;/option&gt;</a:t>
            </a:r>
          </a:p>
          <a:p>
            <a:pPr algn="l" rtl="0"/>
            <a:r>
              <a:rPr lang="en-US" baseline="0" dirty="0" smtClean="0"/>
              <a:t>    &lt;option value="</a:t>
            </a:r>
            <a:r>
              <a:rPr lang="en-US" baseline="0" dirty="0" err="1" smtClean="0"/>
              <a:t>audi</a:t>
            </a:r>
            <a:r>
              <a:rPr lang="en-US" baseline="0" dirty="0" smtClean="0"/>
              <a:t>"&gt;Audi&lt;/option&gt;</a:t>
            </a:r>
          </a:p>
          <a:p>
            <a:pPr algn="l" rtl="0"/>
            <a:r>
              <a:rPr lang="en-US" baseline="0" dirty="0" smtClean="0"/>
              <a:t>  &lt;/select&gt;</a:t>
            </a:r>
          </a:p>
          <a:p>
            <a:pPr algn="l" rtl="0"/>
            <a:r>
              <a:rPr lang="en-US" baseline="0" dirty="0" smtClean="0"/>
              <a:t>  &lt;input type="submit"&gt;</a:t>
            </a:r>
          </a:p>
          <a:p>
            <a:pPr algn="l" rtl="0"/>
            <a:r>
              <a:rPr lang="en-US" baseline="0" dirty="0" smtClean="0"/>
              <a:t>&lt;/form&gt;</a:t>
            </a:r>
          </a:p>
          <a:p>
            <a:pPr algn="l" rtl="0"/>
            <a:endParaRPr lang="en-US" baseline="0" dirty="0" smtClean="0"/>
          </a:p>
          <a:p>
            <a:pPr algn="l" rtl="0"/>
            <a:r>
              <a:rPr lang="en-US" baseline="0" dirty="0" smtClean="0"/>
              <a:t>-------------</a:t>
            </a:r>
          </a:p>
          <a:p>
            <a:pPr algn="l" rtl="0"/>
            <a:r>
              <a:rPr lang="en-US" baseline="0" dirty="0" smtClean="0"/>
              <a:t>&lt;h2&gt;Allow Multiple </a:t>
            </a:r>
            <a:r>
              <a:rPr lang="en-US" baseline="0" dirty="0" err="1" smtClean="0"/>
              <a:t>Seletcions</a:t>
            </a:r>
            <a:r>
              <a:rPr lang="en-US" baseline="0" dirty="0" smtClean="0"/>
              <a:t>&lt;/h2&gt;</a:t>
            </a:r>
          </a:p>
          <a:p>
            <a:pPr algn="l" rtl="0"/>
            <a:endParaRPr lang="en-US" baseline="0" dirty="0" smtClean="0"/>
          </a:p>
          <a:p>
            <a:pPr algn="l" rtl="0"/>
            <a:r>
              <a:rPr lang="en-US" baseline="0" dirty="0" smtClean="0"/>
              <a:t>&lt;p&gt;Use the multiple attribute to allow the user to select more than one value.&lt;/p&gt;</a:t>
            </a:r>
          </a:p>
          <a:p>
            <a:pPr algn="l" rtl="0"/>
            <a:endParaRPr lang="en-US" baseline="0" dirty="0" smtClean="0"/>
          </a:p>
          <a:p>
            <a:pPr algn="l" rtl="0"/>
            <a:r>
              <a:rPr lang="en-US" baseline="0" dirty="0" smtClean="0"/>
              <a:t>&lt;form action="/</a:t>
            </a:r>
            <a:r>
              <a:rPr lang="en-US" baseline="0" dirty="0" err="1" smtClean="0"/>
              <a:t>action_page.php</a:t>
            </a:r>
            <a:r>
              <a:rPr lang="en-US" baseline="0" dirty="0" smtClean="0"/>
              <a:t>"&gt;</a:t>
            </a:r>
          </a:p>
          <a:p>
            <a:pPr algn="l" rtl="0"/>
            <a:r>
              <a:rPr lang="en-US" baseline="0" dirty="0" smtClean="0"/>
              <a:t>  &lt;label for="cars"&gt;Choose a car:&lt;/label&gt;</a:t>
            </a:r>
          </a:p>
          <a:p>
            <a:pPr algn="l" rtl="0"/>
            <a:r>
              <a:rPr lang="en-US" baseline="0" dirty="0" smtClean="0"/>
              <a:t>  &lt;select id="cars" name="cars" size="4" multiple&gt;</a:t>
            </a:r>
          </a:p>
          <a:p>
            <a:pPr algn="l" rtl="0"/>
            <a:r>
              <a:rPr lang="en-US" baseline="0" dirty="0" smtClean="0"/>
              <a:t>    &lt;option value="</a:t>
            </a:r>
            <a:r>
              <a:rPr lang="en-US" baseline="0" dirty="0" err="1" smtClean="0"/>
              <a:t>volvo</a:t>
            </a:r>
            <a:r>
              <a:rPr lang="en-US" baseline="0" dirty="0" smtClean="0"/>
              <a:t>"&gt;Volvo&lt;/option&gt;</a:t>
            </a:r>
          </a:p>
          <a:p>
            <a:pPr algn="l" rtl="0"/>
            <a:r>
              <a:rPr lang="en-US" baseline="0" dirty="0" smtClean="0"/>
              <a:t>    &lt;option value="</a:t>
            </a:r>
            <a:r>
              <a:rPr lang="en-US" baseline="0" dirty="0" err="1" smtClean="0"/>
              <a:t>saab</a:t>
            </a:r>
            <a:r>
              <a:rPr lang="en-US" baseline="0" dirty="0" smtClean="0"/>
              <a:t>"&gt;Saab&lt;/option&gt;</a:t>
            </a:r>
          </a:p>
          <a:p>
            <a:pPr algn="l" rtl="0"/>
            <a:r>
              <a:rPr lang="en-US" baseline="0" dirty="0" smtClean="0"/>
              <a:t>    &lt;option value="fiat"&gt;Fiat&lt;/option&gt;</a:t>
            </a:r>
          </a:p>
          <a:p>
            <a:pPr algn="l" rtl="0"/>
            <a:r>
              <a:rPr lang="en-US" baseline="0" dirty="0" smtClean="0"/>
              <a:t>    &lt;option value="</a:t>
            </a:r>
            <a:r>
              <a:rPr lang="en-US" baseline="0" dirty="0" err="1" smtClean="0"/>
              <a:t>audi</a:t>
            </a:r>
            <a:r>
              <a:rPr lang="en-US" baseline="0" dirty="0" smtClean="0"/>
              <a:t>"&gt;Audi&lt;/option&gt;</a:t>
            </a:r>
          </a:p>
          <a:p>
            <a:pPr algn="l" rtl="0"/>
            <a:r>
              <a:rPr lang="en-US" baseline="0" dirty="0" smtClean="0"/>
              <a:t>  &lt;/select&gt;&lt;</a:t>
            </a:r>
            <a:r>
              <a:rPr lang="en-US" baseline="0" dirty="0" err="1" smtClean="0"/>
              <a:t>br</a:t>
            </a:r>
            <a:r>
              <a:rPr lang="en-US" baseline="0" dirty="0" smtClean="0"/>
              <a:t>&gt;&lt;</a:t>
            </a:r>
            <a:r>
              <a:rPr lang="en-US" baseline="0" dirty="0" err="1" smtClean="0"/>
              <a:t>br</a:t>
            </a:r>
            <a:r>
              <a:rPr lang="en-US" baseline="0" dirty="0" smtClean="0"/>
              <a:t>&gt;</a:t>
            </a:r>
          </a:p>
          <a:p>
            <a:pPr algn="l" rtl="0"/>
            <a:r>
              <a:rPr lang="en-US" baseline="0" dirty="0" smtClean="0"/>
              <a:t>  &lt;input type="submit"&gt;</a:t>
            </a:r>
          </a:p>
          <a:p>
            <a:pPr algn="l" rtl="0"/>
            <a:r>
              <a:rPr lang="en-US" baseline="0" dirty="0" smtClean="0"/>
              <a:t>&lt;/form&gt;</a:t>
            </a:r>
          </a:p>
          <a:p>
            <a:pPr algn="l" rtl="0"/>
            <a:endParaRPr lang="en-US" baseline="0" dirty="0" smtClean="0"/>
          </a:p>
          <a:p>
            <a:pPr algn="l" rtl="0"/>
            <a:r>
              <a:rPr lang="en-US" baseline="0" dirty="0" smtClean="0"/>
              <a:t>&lt;p&gt;Hold down the Ctrl (windows) / Command (Mac) button to select multiple options.&lt;/p&gt;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47</a:t>
            </a:fld>
            <a:endParaRPr lang="ar-SY"/>
          </a:p>
        </p:txBody>
      </p:sp>
    </p:spTree>
    <p:extLst>
      <p:ext uri="{BB962C8B-B14F-4D97-AF65-F5344CB8AC3E}">
        <p14:creationId xmlns:p14="http://schemas.microsoft.com/office/powerpoint/2010/main" val="217439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r>
              <a:rPr lang="en-US" baseline="0" dirty="0" smtClean="0"/>
              <a:t>&lt;h2&gt;</a:t>
            </a:r>
            <a:r>
              <a:rPr lang="en-US" baseline="0" dirty="0" err="1" smtClean="0"/>
              <a:t>Textarea</a:t>
            </a:r>
            <a:r>
              <a:rPr lang="en-US" baseline="0" dirty="0" smtClean="0"/>
              <a:t>&lt;/h2&gt;</a:t>
            </a:r>
          </a:p>
          <a:p>
            <a:pPr algn="l" rtl="0"/>
            <a:r>
              <a:rPr lang="en-US" baseline="0" dirty="0" smtClean="0"/>
              <a:t>&lt;p&gt;The </a:t>
            </a:r>
            <a:r>
              <a:rPr lang="en-US" baseline="0" dirty="0" err="1" smtClean="0"/>
              <a:t>textarea</a:t>
            </a:r>
            <a:r>
              <a:rPr lang="en-US" baseline="0" dirty="0" smtClean="0"/>
              <a:t> element defines a multi-line input field.&lt;/p&gt;</a:t>
            </a:r>
          </a:p>
          <a:p>
            <a:pPr algn="l" rtl="0"/>
            <a:endParaRPr lang="en-US" baseline="0" dirty="0" smtClean="0"/>
          </a:p>
          <a:p>
            <a:pPr algn="l" rtl="0"/>
            <a:r>
              <a:rPr lang="en-US" baseline="0" dirty="0" smtClean="0"/>
              <a:t>&lt;form action="/</a:t>
            </a:r>
            <a:r>
              <a:rPr lang="en-US" baseline="0" dirty="0" err="1" smtClean="0"/>
              <a:t>action_page.php</a:t>
            </a:r>
            <a:r>
              <a:rPr lang="en-US" baseline="0" dirty="0" smtClean="0"/>
              <a:t>"&gt;</a:t>
            </a:r>
          </a:p>
          <a:p>
            <a:pPr algn="l" rtl="0"/>
            <a:r>
              <a:rPr lang="en-US" baseline="0" dirty="0" smtClean="0"/>
              <a:t>  &lt;</a:t>
            </a:r>
            <a:r>
              <a:rPr lang="en-US" baseline="0" dirty="0" err="1" smtClean="0"/>
              <a:t>textarea</a:t>
            </a:r>
            <a:r>
              <a:rPr lang="en-US" baseline="0" dirty="0" smtClean="0"/>
              <a:t> name="message" rows="10" cols="30"&gt;The cat was playing in the garden.&lt;/</a:t>
            </a:r>
            <a:r>
              <a:rPr lang="en-US" baseline="0" dirty="0" err="1" smtClean="0"/>
              <a:t>textarea</a:t>
            </a:r>
            <a:r>
              <a:rPr lang="en-US" baseline="0" dirty="0" smtClean="0"/>
              <a:t>&gt;</a:t>
            </a:r>
          </a:p>
          <a:p>
            <a:pPr algn="l" rtl="0"/>
            <a:r>
              <a:rPr lang="en-US" baseline="0" dirty="0" smtClean="0"/>
              <a:t>  &lt;</a:t>
            </a:r>
            <a:r>
              <a:rPr lang="en-US" baseline="0" dirty="0" err="1" smtClean="0"/>
              <a:t>br</a:t>
            </a:r>
            <a:r>
              <a:rPr lang="en-US" baseline="0" dirty="0" smtClean="0"/>
              <a:t>&gt;&lt;</a:t>
            </a:r>
            <a:r>
              <a:rPr lang="en-US" baseline="0" dirty="0" err="1" smtClean="0"/>
              <a:t>br</a:t>
            </a:r>
            <a:r>
              <a:rPr lang="en-US" baseline="0" dirty="0" smtClean="0"/>
              <a:t>&gt;</a:t>
            </a:r>
          </a:p>
          <a:p>
            <a:pPr algn="l" rtl="0"/>
            <a:r>
              <a:rPr lang="en-US" baseline="0" dirty="0" smtClean="0"/>
              <a:t>  &lt;input type="submit"&gt;</a:t>
            </a:r>
          </a:p>
          <a:p>
            <a:pPr algn="l" rtl="0"/>
            <a:r>
              <a:rPr lang="en-US" baseline="0" dirty="0" smtClean="0"/>
              <a:t>&lt;/form&gt;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48</a:t>
            </a:fld>
            <a:endParaRPr lang="ar-SY"/>
          </a:p>
        </p:txBody>
      </p:sp>
    </p:spTree>
    <p:extLst>
      <p:ext uri="{BB962C8B-B14F-4D97-AF65-F5344CB8AC3E}">
        <p14:creationId xmlns:p14="http://schemas.microsoft.com/office/powerpoint/2010/main" val="37263966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endParaRPr lang="en-US" baseline="0" dirty="0" smtClean="0"/>
          </a:p>
          <a:p>
            <a:pPr algn="l" rtl="0"/>
            <a:r>
              <a:rPr lang="en-US" baseline="0" dirty="0" smtClean="0"/>
              <a:t>&lt;h2&gt;Radio Buttons&lt;/h2&gt;</a:t>
            </a:r>
          </a:p>
          <a:p>
            <a:pPr algn="l" rtl="0"/>
            <a:endParaRPr lang="en-US" baseline="0" dirty="0" smtClean="0"/>
          </a:p>
          <a:p>
            <a:pPr algn="l" rtl="0"/>
            <a:r>
              <a:rPr lang="en-US" baseline="0" dirty="0" smtClean="0"/>
              <a:t>&lt;p&gt;The &lt;strong&gt;input type="radio"&lt;/strong&gt; defines a radio button:&lt;/p&gt;</a:t>
            </a:r>
          </a:p>
          <a:p>
            <a:pPr algn="l" rtl="0"/>
            <a:endParaRPr lang="en-US" baseline="0" dirty="0" smtClean="0"/>
          </a:p>
          <a:p>
            <a:pPr algn="l" rtl="0"/>
            <a:r>
              <a:rPr lang="en-US" baseline="0" dirty="0" smtClean="0"/>
              <a:t>&lt;form action="/</a:t>
            </a:r>
            <a:r>
              <a:rPr lang="en-US" baseline="0" dirty="0" err="1" smtClean="0"/>
              <a:t>action_page.php</a:t>
            </a:r>
            <a:r>
              <a:rPr lang="en-US" baseline="0" dirty="0" smtClean="0"/>
              <a:t>"&gt;</a:t>
            </a:r>
          </a:p>
          <a:p>
            <a:pPr algn="l" rtl="0"/>
            <a:r>
              <a:rPr lang="en-US" baseline="0" dirty="0" smtClean="0"/>
              <a:t>  &lt;input type="radio" id="male" name="gender" value="male"&gt;</a:t>
            </a:r>
          </a:p>
          <a:p>
            <a:pPr algn="l" rtl="0"/>
            <a:r>
              <a:rPr lang="en-US" baseline="0" dirty="0" smtClean="0"/>
              <a:t>  &lt;label for="male"&gt;Male&lt;/label&gt;&lt;</a:t>
            </a:r>
            <a:r>
              <a:rPr lang="en-US" baseline="0" dirty="0" err="1" smtClean="0"/>
              <a:t>br</a:t>
            </a:r>
            <a:r>
              <a:rPr lang="en-US" baseline="0" dirty="0" smtClean="0"/>
              <a:t>&gt;</a:t>
            </a:r>
          </a:p>
          <a:p>
            <a:pPr algn="l" rtl="0"/>
            <a:r>
              <a:rPr lang="en-US" baseline="0" dirty="0" smtClean="0"/>
              <a:t>  &lt;input type="radio" id="female" name="gender" value="female"&gt;</a:t>
            </a:r>
          </a:p>
          <a:p>
            <a:pPr algn="l" rtl="0"/>
            <a:r>
              <a:rPr lang="en-US" baseline="0" dirty="0" smtClean="0"/>
              <a:t>  &lt;label for="female"&gt;Female&lt;/label&gt;&lt;</a:t>
            </a:r>
            <a:r>
              <a:rPr lang="en-US" baseline="0" dirty="0" err="1" smtClean="0"/>
              <a:t>br</a:t>
            </a:r>
            <a:r>
              <a:rPr lang="en-US" baseline="0" dirty="0" smtClean="0"/>
              <a:t>&gt;</a:t>
            </a:r>
          </a:p>
          <a:p>
            <a:pPr algn="l" rtl="0"/>
            <a:r>
              <a:rPr lang="en-US" baseline="0" dirty="0" smtClean="0"/>
              <a:t>  &lt;input type="radio" id="other" name="gender" value="other"&gt;</a:t>
            </a:r>
          </a:p>
          <a:p>
            <a:pPr algn="l" rtl="0"/>
            <a:r>
              <a:rPr lang="en-US" baseline="0" dirty="0" smtClean="0"/>
              <a:t>  &lt;label for="other"&gt;Other&lt;/label&gt;&lt;</a:t>
            </a:r>
            <a:r>
              <a:rPr lang="en-US" baseline="0" dirty="0" err="1" smtClean="0"/>
              <a:t>br</a:t>
            </a:r>
            <a:r>
              <a:rPr lang="en-US" baseline="0" dirty="0" smtClean="0"/>
              <a:t>&gt;&lt;</a:t>
            </a:r>
            <a:r>
              <a:rPr lang="en-US" baseline="0" dirty="0" err="1" smtClean="0"/>
              <a:t>br</a:t>
            </a:r>
            <a:r>
              <a:rPr lang="en-US" baseline="0" dirty="0" smtClean="0"/>
              <a:t>&gt;</a:t>
            </a:r>
          </a:p>
          <a:p>
            <a:pPr algn="l" rtl="0"/>
            <a:r>
              <a:rPr lang="en-US" baseline="0" dirty="0" smtClean="0"/>
              <a:t>  &lt;input type="submit" value="Submit"&gt;</a:t>
            </a:r>
          </a:p>
          <a:p>
            <a:pPr algn="l" rtl="0"/>
            <a:r>
              <a:rPr lang="en-US" baseline="0" dirty="0" smtClean="0"/>
              <a:t>&lt;/form&gt; </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49</a:t>
            </a:fld>
            <a:endParaRPr lang="ar-SY"/>
          </a:p>
        </p:txBody>
      </p:sp>
    </p:spTree>
    <p:extLst>
      <p:ext uri="{BB962C8B-B14F-4D97-AF65-F5344CB8AC3E}">
        <p14:creationId xmlns:p14="http://schemas.microsoft.com/office/powerpoint/2010/main" val="134735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endParaRPr lang="en-US" baseline="0" dirty="0" smtClean="0"/>
          </a:p>
          <a:p>
            <a:pPr algn="l" rtl="0"/>
            <a:r>
              <a:rPr lang="en-US" baseline="0" dirty="0" smtClean="0"/>
              <a:t>&lt;h2&gt;Checkboxes&lt;/h2&gt;</a:t>
            </a:r>
          </a:p>
          <a:p>
            <a:pPr algn="l" rtl="0"/>
            <a:r>
              <a:rPr lang="en-US" baseline="0" dirty="0" smtClean="0"/>
              <a:t>&lt;p&gt;The &lt;strong&gt;input type="checkbox"&lt;/strong&gt; defines a checkbox:&lt;/p&gt;</a:t>
            </a:r>
          </a:p>
          <a:p>
            <a:pPr algn="l" rtl="0"/>
            <a:endParaRPr lang="en-US" baseline="0" dirty="0" smtClean="0"/>
          </a:p>
          <a:p>
            <a:pPr algn="l" rtl="0"/>
            <a:r>
              <a:rPr lang="en-US" baseline="0" dirty="0" smtClean="0"/>
              <a:t>&lt;form action="/</a:t>
            </a:r>
            <a:r>
              <a:rPr lang="en-US" baseline="0" dirty="0" err="1" smtClean="0"/>
              <a:t>action_page.php</a:t>
            </a:r>
            <a:r>
              <a:rPr lang="en-US" baseline="0" dirty="0" smtClean="0"/>
              <a:t>"&gt;</a:t>
            </a:r>
          </a:p>
          <a:p>
            <a:pPr algn="l" rtl="0"/>
            <a:r>
              <a:rPr lang="en-US" baseline="0" dirty="0" smtClean="0"/>
              <a:t>  &lt;input type="checkbox" id="vehicle1" name="vehicle1" value="Bike"&gt;</a:t>
            </a:r>
          </a:p>
          <a:p>
            <a:pPr algn="l" rtl="0"/>
            <a:r>
              <a:rPr lang="en-US" baseline="0" dirty="0" smtClean="0"/>
              <a:t>  &lt;label for="vehicle1"&gt; I have a bike&lt;/label&gt;&lt;</a:t>
            </a:r>
            <a:r>
              <a:rPr lang="en-US" baseline="0" dirty="0" err="1" smtClean="0"/>
              <a:t>br</a:t>
            </a:r>
            <a:r>
              <a:rPr lang="en-US" baseline="0" dirty="0" smtClean="0"/>
              <a:t>&gt;</a:t>
            </a:r>
          </a:p>
          <a:p>
            <a:pPr algn="l" rtl="0"/>
            <a:r>
              <a:rPr lang="en-US" baseline="0" dirty="0" smtClean="0"/>
              <a:t>  &lt;input type="checkbox" id="vehicle2" name="vehicle2" value="Car"&gt;</a:t>
            </a:r>
          </a:p>
          <a:p>
            <a:pPr algn="l" rtl="0"/>
            <a:r>
              <a:rPr lang="en-US" baseline="0" dirty="0" smtClean="0"/>
              <a:t>  &lt;label for="vehicle2"&gt; I have a car&lt;/label&gt;&lt;</a:t>
            </a:r>
            <a:r>
              <a:rPr lang="en-US" baseline="0" dirty="0" err="1" smtClean="0"/>
              <a:t>br</a:t>
            </a:r>
            <a:r>
              <a:rPr lang="en-US" baseline="0" dirty="0" smtClean="0"/>
              <a:t>&gt;</a:t>
            </a:r>
          </a:p>
          <a:p>
            <a:pPr algn="l" rtl="0"/>
            <a:r>
              <a:rPr lang="en-US" baseline="0" dirty="0" smtClean="0"/>
              <a:t>  &lt;input type="checkbox" id="vehicle3" name="vehicle3" value="Boat"&gt;</a:t>
            </a:r>
          </a:p>
          <a:p>
            <a:pPr algn="l" rtl="0"/>
            <a:r>
              <a:rPr lang="en-US" baseline="0" dirty="0" smtClean="0"/>
              <a:t>  &lt;label for="vehicle3"&gt; I have a boat&lt;/label&gt;&lt;</a:t>
            </a:r>
            <a:r>
              <a:rPr lang="en-US" baseline="0" dirty="0" err="1" smtClean="0"/>
              <a:t>br</a:t>
            </a:r>
            <a:r>
              <a:rPr lang="en-US" baseline="0" dirty="0" smtClean="0"/>
              <a:t>&gt;&lt;</a:t>
            </a:r>
            <a:r>
              <a:rPr lang="en-US" baseline="0" dirty="0" err="1" smtClean="0"/>
              <a:t>br</a:t>
            </a:r>
            <a:r>
              <a:rPr lang="en-US" baseline="0" dirty="0" smtClean="0"/>
              <a:t>&gt;</a:t>
            </a:r>
          </a:p>
          <a:p>
            <a:pPr algn="l" rtl="0"/>
            <a:r>
              <a:rPr lang="en-US" baseline="0" dirty="0" smtClean="0"/>
              <a:t>  &lt;input type="submit" value="Submit"&gt;</a:t>
            </a:r>
          </a:p>
          <a:p>
            <a:pPr algn="l" rtl="0"/>
            <a:r>
              <a:rPr lang="en-US" baseline="0" dirty="0" smtClean="0"/>
              <a:t>&lt;/form&gt; </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50</a:t>
            </a:fld>
            <a:endParaRPr lang="ar-SY"/>
          </a:p>
        </p:txBody>
      </p:sp>
    </p:spTree>
    <p:extLst>
      <p:ext uri="{BB962C8B-B14F-4D97-AF65-F5344CB8AC3E}">
        <p14:creationId xmlns:p14="http://schemas.microsoft.com/office/powerpoint/2010/main" val="29061597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endParaRPr lang="en-US" baseline="0" dirty="0" smtClean="0"/>
          </a:p>
          <a:p>
            <a:pPr algn="l" rtl="0"/>
            <a:r>
              <a:rPr lang="en-US" baseline="0" dirty="0" smtClean="0"/>
              <a:t>&lt;h2&gt;Date Field&lt;/h2&gt;</a:t>
            </a:r>
          </a:p>
          <a:p>
            <a:pPr algn="l" rtl="0"/>
            <a:endParaRPr lang="en-US" baseline="0" dirty="0" smtClean="0"/>
          </a:p>
          <a:p>
            <a:pPr algn="l" rtl="0"/>
            <a:r>
              <a:rPr lang="en-US" baseline="0" dirty="0" smtClean="0"/>
              <a:t>&lt;p&gt;The &lt;strong&gt;input type="date"&lt;/strong&gt; is used for input fields that should contain a date.&lt;/p&gt;</a:t>
            </a:r>
          </a:p>
          <a:p>
            <a:pPr algn="l" rtl="0"/>
            <a:endParaRPr lang="en-US" baseline="0" dirty="0" smtClean="0"/>
          </a:p>
          <a:p>
            <a:pPr algn="l" rtl="0"/>
            <a:r>
              <a:rPr lang="en-US" baseline="0" dirty="0" smtClean="0"/>
              <a:t>&lt;form action="/</a:t>
            </a:r>
            <a:r>
              <a:rPr lang="en-US" baseline="0" dirty="0" err="1" smtClean="0"/>
              <a:t>action_page.php</a:t>
            </a:r>
            <a:r>
              <a:rPr lang="en-US" baseline="0" dirty="0" smtClean="0"/>
              <a:t>"&gt;</a:t>
            </a:r>
          </a:p>
          <a:p>
            <a:pPr algn="l" rtl="0"/>
            <a:r>
              <a:rPr lang="en-US" baseline="0" dirty="0" smtClean="0"/>
              <a:t>  &lt;label for="birthday"&gt;Birthday:&lt;/label&gt;</a:t>
            </a:r>
          </a:p>
          <a:p>
            <a:pPr algn="l" rtl="0"/>
            <a:r>
              <a:rPr lang="en-US" baseline="0" dirty="0" smtClean="0"/>
              <a:t>  &lt;input type="date" id="birthday" name="birthday"&gt;</a:t>
            </a:r>
          </a:p>
          <a:p>
            <a:pPr algn="l" rtl="0"/>
            <a:r>
              <a:rPr lang="en-US" baseline="0" dirty="0" smtClean="0"/>
              <a:t>  &lt;input type="submit" value="Submit"&gt;</a:t>
            </a:r>
          </a:p>
          <a:p>
            <a:pPr algn="l" rtl="0"/>
            <a:r>
              <a:rPr lang="en-US" baseline="0" dirty="0" smtClean="0"/>
              <a:t>&lt;/form&gt;</a:t>
            </a:r>
          </a:p>
          <a:p>
            <a:pPr algn="l" rtl="0"/>
            <a:endParaRPr lang="en-US" baseline="0" dirty="0" smtClean="0"/>
          </a:p>
          <a:p>
            <a:pPr algn="l" rtl="0"/>
            <a:r>
              <a:rPr lang="en-US" baseline="0" dirty="0" smtClean="0"/>
              <a:t>&lt;p&gt;&lt;strong&gt;Note:&lt;/strong&gt; type="date" is not supported in Safari or Internet Explorer 11 (or earlier).&lt;/p&gt;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51</a:t>
            </a:fld>
            <a:endParaRPr lang="ar-SY"/>
          </a:p>
        </p:txBody>
      </p:sp>
    </p:spTree>
    <p:extLst>
      <p:ext uri="{BB962C8B-B14F-4D97-AF65-F5344CB8AC3E}">
        <p14:creationId xmlns:p14="http://schemas.microsoft.com/office/powerpoint/2010/main" val="27451979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r>
              <a:rPr lang="en-US" baseline="0" dirty="0" smtClean="0"/>
              <a:t>&lt;h1&gt;File upload&lt;/h1&gt;</a:t>
            </a:r>
          </a:p>
          <a:p>
            <a:pPr algn="l" rtl="0"/>
            <a:endParaRPr lang="en-US" baseline="0" dirty="0" smtClean="0"/>
          </a:p>
          <a:p>
            <a:pPr algn="l" rtl="0"/>
            <a:r>
              <a:rPr lang="en-US" baseline="0" dirty="0" smtClean="0"/>
              <a:t>&lt;p&gt;Show a file-select field which allows a file to be chosen for upload:&lt;/p&gt;</a:t>
            </a:r>
          </a:p>
          <a:p>
            <a:pPr algn="l" rtl="0"/>
            <a:r>
              <a:rPr lang="en-US" baseline="0" dirty="0" smtClean="0"/>
              <a:t>&lt;form action="/</a:t>
            </a:r>
            <a:r>
              <a:rPr lang="en-US" baseline="0" dirty="0" err="1" smtClean="0"/>
              <a:t>action_page.php</a:t>
            </a:r>
            <a:r>
              <a:rPr lang="en-US" baseline="0" dirty="0" smtClean="0"/>
              <a:t>"&gt;</a:t>
            </a:r>
          </a:p>
          <a:p>
            <a:pPr algn="l" rtl="0"/>
            <a:r>
              <a:rPr lang="en-US" baseline="0" dirty="0" smtClean="0"/>
              <a:t>  &lt;label for="</a:t>
            </a:r>
            <a:r>
              <a:rPr lang="en-US" baseline="0" dirty="0" err="1" smtClean="0"/>
              <a:t>myfile</a:t>
            </a:r>
            <a:r>
              <a:rPr lang="en-US" baseline="0" dirty="0" smtClean="0"/>
              <a:t>"&gt;Select a file:&lt;/label&gt;</a:t>
            </a:r>
          </a:p>
          <a:p>
            <a:pPr algn="l" rtl="0"/>
            <a:r>
              <a:rPr lang="en-US" baseline="0" dirty="0" smtClean="0"/>
              <a:t>  &lt;input type="file" id="</a:t>
            </a:r>
            <a:r>
              <a:rPr lang="en-US" baseline="0" dirty="0" err="1" smtClean="0"/>
              <a:t>myfile</a:t>
            </a:r>
            <a:r>
              <a:rPr lang="en-US" baseline="0" dirty="0" smtClean="0"/>
              <a:t>" name="</a:t>
            </a:r>
            <a:r>
              <a:rPr lang="en-US" baseline="0" dirty="0" err="1" smtClean="0"/>
              <a:t>myfile</a:t>
            </a:r>
            <a:r>
              <a:rPr lang="en-US" baseline="0" dirty="0" smtClean="0"/>
              <a:t>"&gt;&lt;</a:t>
            </a:r>
            <a:r>
              <a:rPr lang="en-US" baseline="0" dirty="0" err="1" smtClean="0"/>
              <a:t>br</a:t>
            </a:r>
            <a:r>
              <a:rPr lang="en-US" baseline="0" dirty="0" smtClean="0"/>
              <a:t>&gt;&lt;</a:t>
            </a:r>
            <a:r>
              <a:rPr lang="en-US" baseline="0" dirty="0" err="1" smtClean="0"/>
              <a:t>br</a:t>
            </a:r>
            <a:r>
              <a:rPr lang="en-US" baseline="0" dirty="0" smtClean="0"/>
              <a:t>&gt;</a:t>
            </a:r>
          </a:p>
          <a:p>
            <a:pPr algn="l" rtl="0"/>
            <a:r>
              <a:rPr lang="en-US" baseline="0" dirty="0" smtClean="0"/>
              <a:t>  &lt;input type="submit" value="Submit"&gt;</a:t>
            </a:r>
          </a:p>
          <a:p>
            <a:pPr algn="l" rtl="0"/>
            <a:r>
              <a:rPr lang="en-US" baseline="0" dirty="0" smtClean="0"/>
              <a:t>&lt;/form&gt;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52</a:t>
            </a:fld>
            <a:endParaRPr lang="ar-SY"/>
          </a:p>
        </p:txBody>
      </p:sp>
    </p:spTree>
    <p:extLst>
      <p:ext uri="{BB962C8B-B14F-4D97-AF65-F5344CB8AC3E}">
        <p14:creationId xmlns:p14="http://schemas.microsoft.com/office/powerpoint/2010/main" val="383202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b="1" i="0" kern="1200" dirty="0">
                <a:solidFill>
                  <a:schemeClr val="tx1"/>
                </a:solidFill>
                <a:effectLst/>
                <a:latin typeface="+mn-lt"/>
                <a:ea typeface="+mn-ea"/>
                <a:cs typeface="+mn-cs"/>
              </a:rPr>
              <a:t>اسم النطاق</a:t>
            </a:r>
            <a:r>
              <a:rPr lang="ar-SY" sz="1200" b="0" i="0" kern="1200" dirty="0">
                <a:solidFill>
                  <a:schemeClr val="tx1"/>
                </a:solidFill>
                <a:effectLst/>
                <a:latin typeface="+mn-lt"/>
                <a:ea typeface="+mn-ea"/>
                <a:cs typeface="+mn-cs"/>
              </a:rPr>
              <a:t> هو باختصار اسم يدل على عنوان </a:t>
            </a:r>
            <a:r>
              <a:rPr lang="ar-SY" sz="1200" b="0" i="0" u="none" strike="noStrike" kern="1200" dirty="0">
                <a:solidFill>
                  <a:schemeClr val="tx1"/>
                </a:solidFill>
                <a:effectLst/>
                <a:latin typeface="+mn-lt"/>
                <a:ea typeface="+mn-ea"/>
                <a:cs typeface="+mn-cs"/>
              </a:rPr>
              <a:t>بروتوكول</a:t>
            </a:r>
            <a:r>
              <a:rPr lang="ar-SY" sz="1200" b="0" i="0" u="none" strike="noStrike" kern="1200" baseline="0" dirty="0">
                <a:solidFill>
                  <a:schemeClr val="tx1"/>
                </a:solidFill>
                <a:effectLst/>
                <a:latin typeface="+mn-lt"/>
                <a:ea typeface="+mn-ea"/>
                <a:cs typeface="+mn-cs"/>
              </a:rPr>
              <a:t> </a:t>
            </a:r>
            <a:r>
              <a:rPr lang="ar-SY" sz="1200" b="0" i="0" u="none" strike="noStrike" kern="1200" dirty="0">
                <a:solidFill>
                  <a:schemeClr val="tx1"/>
                </a:solidFill>
                <a:effectLst/>
                <a:latin typeface="+mn-lt"/>
                <a:ea typeface="+mn-ea"/>
                <a:cs typeface="+mn-cs"/>
              </a:rPr>
              <a:t>الانترنت</a:t>
            </a:r>
            <a:r>
              <a:rPr lang="ar-SY" sz="1200" b="0" i="0" kern="1200" dirty="0">
                <a:solidFill>
                  <a:schemeClr val="tx1"/>
                </a:solidFill>
                <a:effectLst/>
                <a:latin typeface="+mn-lt"/>
                <a:ea typeface="+mn-ea"/>
                <a:cs typeface="+mn-cs"/>
              </a:rPr>
              <a:t> </a:t>
            </a:r>
            <a:r>
              <a:rPr lang="ar-SY"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ar-SY" sz="1200" b="0" i="0" kern="1200" dirty="0">
                <a:solidFill>
                  <a:schemeClr val="tx1"/>
                </a:solidFill>
                <a:effectLst/>
                <a:latin typeface="+mn-lt"/>
                <a:ea typeface="+mn-ea"/>
                <a:cs typeface="+mn-cs"/>
              </a:rPr>
              <a:t> الخاص </a:t>
            </a:r>
            <a:r>
              <a:rPr lang="ar-SY" sz="1200" b="0" i="0" u="none" strike="noStrike" kern="1200" dirty="0">
                <a:solidFill>
                  <a:schemeClr val="tx1"/>
                </a:solidFill>
                <a:effectLst/>
                <a:latin typeface="+mn-lt"/>
                <a:ea typeface="+mn-ea"/>
                <a:cs typeface="+mn-cs"/>
              </a:rPr>
              <a:t>بالخادم</a:t>
            </a:r>
            <a:r>
              <a:rPr lang="ar-SY" sz="1200" b="0" i="0" kern="1200" dirty="0">
                <a:solidFill>
                  <a:schemeClr val="tx1"/>
                </a:solidFill>
                <a:effectLst/>
                <a:latin typeface="+mn-lt"/>
                <a:ea typeface="+mn-ea"/>
                <a:cs typeface="+mn-cs"/>
              </a:rPr>
              <a:t> الذي يحمل هذا الرقم وبحاسوب المتصل بالإنترنت.</a:t>
            </a:r>
          </a:p>
          <a:p>
            <a:r>
              <a:rPr lang="ar-SY" dirty="0"/>
              <a:t>و يكون اسم النطاق جزء من </a:t>
            </a:r>
            <a:r>
              <a:rPr lang="en-US" dirty="0"/>
              <a:t>URL</a:t>
            </a:r>
            <a:r>
              <a:rPr lang="en-US" baseline="0" dirty="0"/>
              <a:t> </a:t>
            </a:r>
            <a:r>
              <a:rPr lang="ar-SY" baseline="0" dirty="0"/>
              <a:t> الخاص بالموقع</a:t>
            </a:r>
          </a:p>
          <a:p>
            <a:endParaRPr lang="ar-SY" baseline="0" dirty="0"/>
          </a:p>
          <a:p>
            <a:r>
              <a:rPr lang="ar-SY" baseline="0" dirty="0"/>
              <a:t>يتم استخدام أسماء النطاقات لسهولة تذكرها مقارنةً بالأرقام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6</a:t>
            </a:fld>
            <a:endParaRPr lang="ar-SY"/>
          </a:p>
        </p:txBody>
      </p:sp>
    </p:spTree>
    <p:extLst>
      <p:ext uri="{BB962C8B-B14F-4D97-AF65-F5344CB8AC3E}">
        <p14:creationId xmlns:p14="http://schemas.microsoft.com/office/powerpoint/2010/main" val="86602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يتم</a:t>
            </a:r>
            <a:r>
              <a:rPr lang="ar-SY" baseline="0" dirty="0"/>
              <a:t> ربط </a:t>
            </a:r>
            <a:r>
              <a:rPr lang="en-US" baseline="0" dirty="0" err="1"/>
              <a:t>domin</a:t>
            </a:r>
            <a:r>
              <a:rPr lang="en-US" baseline="0" dirty="0"/>
              <a:t> name </a:t>
            </a:r>
            <a:r>
              <a:rPr lang="ar-SY" baseline="0" dirty="0"/>
              <a:t> بال </a:t>
            </a:r>
            <a:r>
              <a:rPr lang="en-US" baseline="0" dirty="0" err="1"/>
              <a:t>ip</a:t>
            </a:r>
            <a:r>
              <a:rPr lang="en-US" baseline="0" dirty="0"/>
              <a:t> </a:t>
            </a:r>
            <a:r>
              <a:rPr lang="ar-SY" baseline="0" dirty="0"/>
              <a:t> المقايل له عن طريق </a:t>
            </a:r>
            <a:r>
              <a:rPr lang="en-US" baseline="0" dirty="0"/>
              <a:t>DNS </a:t>
            </a:r>
            <a:r>
              <a:rPr lang="ar-SY" baseline="0" dirty="0"/>
              <a:t> </a:t>
            </a:r>
            <a:r>
              <a:rPr lang="en-US" sz="1200" b="1" i="0" kern="1200" dirty="0">
                <a:solidFill>
                  <a:schemeClr val="tx1"/>
                </a:solidFill>
                <a:effectLst/>
                <a:latin typeface="+mn-lt"/>
                <a:ea typeface="+mn-ea"/>
                <a:cs typeface="+mn-cs"/>
              </a:rPr>
              <a:t>Domain Name System</a:t>
            </a:r>
            <a:endParaRPr lang="ar-SY" sz="1200" b="1" i="0" kern="1200" dirty="0">
              <a:solidFill>
                <a:schemeClr val="tx1"/>
              </a:solidFill>
              <a:effectLst/>
              <a:latin typeface="+mn-lt"/>
              <a:ea typeface="+mn-ea"/>
              <a:cs typeface="+mn-cs"/>
            </a:endParaRPr>
          </a:p>
          <a:p>
            <a:r>
              <a:rPr lang="ar-SY" sz="1200" b="1" i="0" kern="1200" dirty="0">
                <a:solidFill>
                  <a:schemeClr val="tx1"/>
                </a:solidFill>
                <a:effectLst/>
                <a:latin typeface="+mn-lt"/>
                <a:ea typeface="+mn-ea"/>
                <a:cs typeface="+mn-cs"/>
              </a:rPr>
              <a:t>حيث أن المستخدم يقوم بطلب الموقع المطلوب عن طريق  اسم الدمين الخاص به ليتم</a:t>
            </a:r>
            <a:r>
              <a:rPr lang="ar-SY" sz="1200" b="1" i="0" kern="1200" baseline="0" dirty="0">
                <a:solidFill>
                  <a:schemeClr val="tx1"/>
                </a:solidFill>
                <a:effectLst/>
                <a:latin typeface="+mn-lt"/>
                <a:ea typeface="+mn-ea"/>
                <a:cs typeface="+mn-cs"/>
              </a:rPr>
              <a:t> استخراج ال </a:t>
            </a:r>
            <a:r>
              <a:rPr lang="en-US" sz="1200" b="1" i="0" kern="1200" baseline="0" dirty="0" err="1">
                <a:solidFill>
                  <a:schemeClr val="tx1"/>
                </a:solidFill>
                <a:effectLst/>
                <a:latin typeface="+mn-lt"/>
                <a:ea typeface="+mn-ea"/>
                <a:cs typeface="+mn-cs"/>
              </a:rPr>
              <a:t>iP</a:t>
            </a:r>
            <a:r>
              <a:rPr lang="en-US" sz="1200" b="1" i="0" kern="1200" baseline="0" dirty="0">
                <a:solidFill>
                  <a:schemeClr val="tx1"/>
                </a:solidFill>
                <a:effectLst/>
                <a:latin typeface="+mn-lt"/>
                <a:ea typeface="+mn-ea"/>
                <a:cs typeface="+mn-cs"/>
              </a:rPr>
              <a:t>  </a:t>
            </a:r>
            <a:r>
              <a:rPr lang="ar-SY" sz="1200" b="1" i="0" kern="1200" baseline="0" dirty="0">
                <a:solidFill>
                  <a:schemeClr val="tx1"/>
                </a:solidFill>
                <a:effectLst/>
                <a:latin typeface="+mn-lt"/>
                <a:ea typeface="+mn-ea"/>
                <a:cs typeface="+mn-cs"/>
              </a:rPr>
              <a:t> الخاص بالموقع من </a:t>
            </a:r>
            <a:r>
              <a:rPr lang="en-US" sz="1200" b="1" i="0" kern="1200" baseline="0" dirty="0">
                <a:solidFill>
                  <a:schemeClr val="tx1"/>
                </a:solidFill>
                <a:effectLst/>
                <a:latin typeface="+mn-lt"/>
                <a:ea typeface="+mn-ea"/>
                <a:cs typeface="+mn-cs"/>
              </a:rPr>
              <a:t>DNS</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7</a:t>
            </a:fld>
            <a:endParaRPr lang="ar-SY"/>
          </a:p>
        </p:txBody>
      </p:sp>
    </p:spTree>
    <p:extLst>
      <p:ext uri="{BB962C8B-B14F-4D97-AF65-F5344CB8AC3E}">
        <p14:creationId xmlns:p14="http://schemas.microsoft.com/office/powerpoint/2010/main" val="19268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8</a:t>
            </a:fld>
            <a:endParaRPr lang="ar-SY"/>
          </a:p>
        </p:txBody>
      </p:sp>
    </p:spTree>
    <p:extLst>
      <p:ext uri="{BB962C8B-B14F-4D97-AF65-F5344CB8AC3E}">
        <p14:creationId xmlns:p14="http://schemas.microsoft.com/office/powerpoint/2010/main" val="113938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ar-SY" dirty="0"/>
          </a:p>
          <a:p>
            <a:endParaRPr lang="ar-SY" dirty="0"/>
          </a:p>
          <a:p>
            <a:r>
              <a:rPr lang="ar-SY" dirty="0"/>
              <a:t>المخدم هو حاسب ذو</a:t>
            </a:r>
            <a:r>
              <a:rPr lang="ar-SY" baseline="0" dirty="0"/>
              <a:t> قدرات كبيرة يمتاز بسرعة الاستجابة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4906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32949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1481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29348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52654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08/02/1442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332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08/02/1442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6420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08/02/1442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646351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08/02/1442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58850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08/02/1442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67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08/02/1442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539493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08/02/1442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397438188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Web Browsers</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BE6D8F-611E-4C3A-BF03-368EA85E2E4C}"/>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Web Server</a:t>
            </a:r>
          </a:p>
        </p:txBody>
      </p:sp>
      <p:pic>
        <p:nvPicPr>
          <p:cNvPr id="10" name="صورة 9">
            <a:extLst>
              <a:ext uri="{FF2B5EF4-FFF2-40B4-BE49-F238E27FC236}">
                <a16:creationId xmlns:a16="http://schemas.microsoft.com/office/drawing/2014/main" id="{CDC21F2B-6FF8-4358-A469-D6EA8318A295}"/>
              </a:ext>
            </a:extLst>
          </p:cNvPr>
          <p:cNvPicPr>
            <a:picLocks noChangeAspect="1"/>
          </p:cNvPicPr>
          <p:nvPr/>
        </p:nvPicPr>
        <p:blipFill>
          <a:blip r:embed="rId3"/>
          <a:stretch>
            <a:fillRect/>
          </a:stretch>
        </p:blipFill>
        <p:spPr>
          <a:xfrm>
            <a:off x="1402080" y="2025050"/>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756" y="1335157"/>
            <a:ext cx="8302487" cy="5189054"/>
          </a:xfrm>
          <a:prstGeom prst="rect">
            <a:avLst/>
          </a:prstGeom>
        </p:spPr>
      </p:pic>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04" y="1538081"/>
            <a:ext cx="8786191" cy="4942232"/>
          </a:xfrm>
          <a:prstGeom prst="rect">
            <a:avLst/>
          </a:prstGeom>
        </p:spPr>
      </p:pic>
    </p:spTree>
    <p:extLst>
      <p:ext uri="{BB962C8B-B14F-4D97-AF65-F5344CB8AC3E}">
        <p14:creationId xmlns:p14="http://schemas.microsoft.com/office/powerpoint/2010/main" val="1934648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Front End</a:t>
            </a:r>
            <a:endParaRPr lang="ar-SY" sz="4800"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2070652" y="1482350"/>
            <a:ext cx="8050695" cy="5196745"/>
          </a:xfrm>
          <a:prstGeom prst="rect">
            <a:avLst/>
          </a:prstGeom>
        </p:spPr>
      </p:pic>
    </p:spTree>
    <p:extLst>
      <p:ext uri="{BB962C8B-B14F-4D97-AF65-F5344CB8AC3E}">
        <p14:creationId xmlns:p14="http://schemas.microsoft.com/office/powerpoint/2010/main" val="1548492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524151"/>
            <a:ext cx="10515600" cy="1325563"/>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HTML</a:t>
            </a:r>
            <a:r>
              <a:rPr lang="ar-SY" sz="4800" b="1" dirty="0">
                <a:latin typeface="Times New Roman" panose="02020603050405020304" pitchFamily="18" charset="0"/>
                <a:cs typeface="Times New Roman" panose="02020603050405020304" pitchFamily="18" charset="0"/>
              </a:rPr>
              <a:t/>
            </a:r>
            <a:br>
              <a:rPr lang="ar-SY" sz="48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HyperText Markup Language</a:t>
            </a:r>
            <a:r>
              <a:rPr lang="ar-SA" b="1" dirty="0">
                <a:latin typeface="Times New Roman" panose="02020603050405020304" pitchFamily="18" charset="0"/>
                <a:cs typeface="Times New Roman" panose="02020603050405020304" pitchFamily="18" charset="0"/>
              </a:rPr>
              <a:t> </a:t>
            </a:r>
            <a:r>
              <a:rPr lang="ar-SY" b="1" dirty="0">
                <a:latin typeface="Times New Roman" panose="02020603050405020304" pitchFamily="18" charset="0"/>
                <a:cs typeface="Times New Roman" panose="02020603050405020304" pitchFamily="18" charset="0"/>
              </a:rPr>
              <a:t/>
            </a:r>
            <a:br>
              <a:rPr lang="ar-SY" b="1" dirty="0">
                <a:latin typeface="Times New Roman" panose="02020603050405020304" pitchFamily="18" charset="0"/>
                <a:cs typeface="Times New Roman" panose="02020603050405020304" pitchFamily="18" charset="0"/>
              </a:rPr>
            </a:br>
            <a:endParaRPr lang="ar-SY" b="1" dirty="0">
              <a:latin typeface="Times New Roman" panose="02020603050405020304" pitchFamily="18" charset="0"/>
              <a:cs typeface="Times New Roman" panose="02020603050405020304" pitchFamily="18" charset="0"/>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745" y="1849714"/>
            <a:ext cx="7990510" cy="4494662"/>
          </a:xfrm>
          <a:prstGeom prst="rect">
            <a:avLst/>
          </a:prstGeom>
        </p:spPr>
      </p:pic>
    </p:spTree>
    <p:extLst>
      <p:ext uri="{BB962C8B-B14F-4D97-AF65-F5344CB8AC3E}">
        <p14:creationId xmlns:p14="http://schemas.microsoft.com/office/powerpoint/2010/main" val="2147993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Tags </a:t>
            </a:r>
            <a:endParaRPr lang="ar-SY" b="1" dirty="0">
              <a:latin typeface="Times New Roman" panose="02020603050405020304" pitchFamily="18" charset="0"/>
              <a:cs typeface="Times New Roman" panose="02020603050405020304" pitchFamily="18" charset="0"/>
            </a:endParaRPr>
          </a:p>
        </p:txBody>
      </p:sp>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456" y="3968448"/>
            <a:ext cx="5743490" cy="1986097"/>
          </a:xfr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275" y="1690688"/>
            <a:ext cx="7002264" cy="1847641"/>
          </a:xfrm>
          <a:prstGeom prst="rect">
            <a:avLst/>
          </a:prstGeom>
        </p:spPr>
      </p:pic>
      <p:pic>
        <p:nvPicPr>
          <p:cNvPr id="6" name="صورة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5560" y="3968448"/>
            <a:ext cx="5402249" cy="1986098"/>
          </a:xfrm>
          <a:prstGeom prst="rect">
            <a:avLst/>
          </a:prstGeom>
        </p:spPr>
      </p:pic>
    </p:spTree>
    <p:extLst>
      <p:ext uri="{BB962C8B-B14F-4D97-AF65-F5344CB8AC3E}">
        <p14:creationId xmlns:p14="http://schemas.microsoft.com/office/powerpoint/2010/main" val="3479155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Attributes </a:t>
            </a:r>
            <a:endParaRPr lang="ar-SY" b="1" dirty="0">
              <a:latin typeface="Times New Roman" panose="02020603050405020304" pitchFamily="18" charset="0"/>
              <a:cs typeface="Times New Roman" panose="02020603050405020304" pitchFamily="18" charset="0"/>
            </a:endParaRPr>
          </a:p>
        </p:txBody>
      </p:sp>
      <p:pic>
        <p:nvPicPr>
          <p:cNvPr id="9" name="عنصر نائب للمحتوى 8">
            <a:extLst>
              <a:ext uri="{FF2B5EF4-FFF2-40B4-BE49-F238E27FC236}">
                <a16:creationId xmlns:a16="http://schemas.microsoft.com/office/drawing/2014/main" id="{B58E1CAF-B84C-4BCB-8BC6-3CD58F6A7A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10" b="31759"/>
          <a:stretch/>
        </p:blipFill>
        <p:spPr>
          <a:xfrm>
            <a:off x="2050473" y="2432417"/>
            <a:ext cx="7758545" cy="2343066"/>
          </a:xfrm>
        </p:spPr>
      </p:pic>
    </p:spTree>
    <p:extLst>
      <p:ext uri="{BB962C8B-B14F-4D97-AF65-F5344CB8AC3E}">
        <p14:creationId xmlns:p14="http://schemas.microsoft.com/office/powerpoint/2010/main" val="16919268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087E62-C074-44DD-88B6-10B6A5C59792}"/>
              </a:ext>
            </a:extLst>
          </p:cNvPr>
          <p:cNvSpPr>
            <a:spLocks noGrp="1"/>
          </p:cNvSpPr>
          <p:nvPr>
            <p:ph type="title"/>
          </p:nvPr>
        </p:nvSpPr>
        <p:spPr>
          <a:xfrm>
            <a:off x="838200" y="21229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8BF49B94-E6D7-476D-9524-1B28AFE87A12}"/>
              </a:ext>
            </a:extLst>
          </p:cNvPr>
          <p:cNvPicPr>
            <a:picLocks noChangeAspect="1"/>
          </p:cNvPicPr>
          <p:nvPr/>
        </p:nvPicPr>
        <p:blipFill>
          <a:blip r:embed="rId3"/>
          <a:stretch>
            <a:fillRect/>
          </a:stretch>
        </p:blipFill>
        <p:spPr>
          <a:xfrm>
            <a:off x="303541" y="1870363"/>
            <a:ext cx="5792459" cy="3865419"/>
          </a:xfrm>
          <a:prstGeom prst="rect">
            <a:avLst/>
          </a:prstGeom>
        </p:spPr>
      </p:pic>
      <p:pic>
        <p:nvPicPr>
          <p:cNvPr id="6" name="صورة 5">
            <a:extLst>
              <a:ext uri="{FF2B5EF4-FFF2-40B4-BE49-F238E27FC236}">
                <a16:creationId xmlns:a16="http://schemas.microsoft.com/office/drawing/2014/main" id="{FC045066-93E8-4079-8F86-6BA8D0C849B9}"/>
              </a:ext>
            </a:extLst>
          </p:cNvPr>
          <p:cNvPicPr>
            <a:picLocks noChangeAspect="1"/>
          </p:cNvPicPr>
          <p:nvPr/>
        </p:nvPicPr>
        <p:blipFill>
          <a:blip r:embed="rId4"/>
          <a:stretch>
            <a:fillRect/>
          </a:stretch>
        </p:blipFill>
        <p:spPr>
          <a:xfrm>
            <a:off x="6767945" y="2244435"/>
            <a:ext cx="4225636" cy="3117273"/>
          </a:xfrm>
          <a:prstGeom prst="rect">
            <a:avLst/>
          </a:prstGeom>
        </p:spPr>
      </p:pic>
    </p:spTree>
    <p:extLst>
      <p:ext uri="{BB962C8B-B14F-4D97-AF65-F5344CB8AC3E}">
        <p14:creationId xmlns:p14="http://schemas.microsoft.com/office/powerpoint/2010/main" val="27647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E56A2F-8525-427B-B8BD-D2B1D8D7208B}"/>
              </a:ext>
            </a:extLst>
          </p:cNvPr>
          <p:cNvSpPr>
            <a:spLocks noGrp="1"/>
          </p:cNvSpPr>
          <p:nvPr>
            <p:ph type="title"/>
          </p:nvPr>
        </p:nvSpPr>
        <p:spPr>
          <a:xfrm>
            <a:off x="838200" y="-151203"/>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E023CB37-3667-4DA1-8E91-87CB5C9BC261}"/>
              </a:ext>
            </a:extLst>
          </p:cNvPr>
          <p:cNvPicPr>
            <a:picLocks noChangeAspect="1"/>
          </p:cNvPicPr>
          <p:nvPr/>
        </p:nvPicPr>
        <p:blipFill>
          <a:blip r:embed="rId3"/>
          <a:stretch>
            <a:fillRect/>
          </a:stretch>
        </p:blipFill>
        <p:spPr>
          <a:xfrm>
            <a:off x="6740236" y="4980062"/>
            <a:ext cx="4326514" cy="1468274"/>
          </a:xfrm>
          <a:prstGeom prst="rect">
            <a:avLst/>
          </a:prstGeom>
        </p:spPr>
      </p:pic>
      <p:sp>
        <p:nvSpPr>
          <p:cNvPr id="7" name="مربع نص 6">
            <a:extLst>
              <a:ext uri="{FF2B5EF4-FFF2-40B4-BE49-F238E27FC236}">
                <a16:creationId xmlns:a16="http://schemas.microsoft.com/office/drawing/2014/main" id="{D6A5629F-8857-4256-A1CC-B57E988AED5E}"/>
              </a:ext>
            </a:extLst>
          </p:cNvPr>
          <p:cNvSpPr txBox="1"/>
          <p:nvPr/>
        </p:nvSpPr>
        <p:spPr>
          <a:xfrm>
            <a:off x="5853762" y="434008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6512DDED-3254-40D5-981D-DDFAC764CCA0}"/>
              </a:ext>
            </a:extLst>
          </p:cNvPr>
          <p:cNvSpPr txBox="1"/>
          <p:nvPr/>
        </p:nvSpPr>
        <p:spPr>
          <a:xfrm>
            <a:off x="-3462" y="344417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0" name="صورة 9">
            <a:extLst>
              <a:ext uri="{FF2B5EF4-FFF2-40B4-BE49-F238E27FC236}">
                <a16:creationId xmlns:a16="http://schemas.microsoft.com/office/drawing/2014/main" id="{9EB63CE9-BE65-4B5C-91B4-D9FC7EA17897}"/>
              </a:ext>
            </a:extLst>
          </p:cNvPr>
          <p:cNvPicPr>
            <a:picLocks noChangeAspect="1"/>
          </p:cNvPicPr>
          <p:nvPr/>
        </p:nvPicPr>
        <p:blipFill>
          <a:blip r:embed="rId4"/>
          <a:stretch>
            <a:fillRect/>
          </a:stretch>
        </p:blipFill>
        <p:spPr>
          <a:xfrm>
            <a:off x="1137424" y="1123619"/>
            <a:ext cx="8718353" cy="2149709"/>
          </a:xfrm>
          <a:prstGeom prst="rect">
            <a:avLst/>
          </a:prstGeom>
        </p:spPr>
      </p:pic>
      <p:pic>
        <p:nvPicPr>
          <p:cNvPr id="8" name="صورة 7">
            <a:extLst>
              <a:ext uri="{FF2B5EF4-FFF2-40B4-BE49-F238E27FC236}">
                <a16:creationId xmlns:a16="http://schemas.microsoft.com/office/drawing/2014/main" id="{EAEE52F5-2A5F-44BC-925A-4E29AD733A83}"/>
              </a:ext>
            </a:extLst>
          </p:cNvPr>
          <p:cNvPicPr>
            <a:picLocks noChangeAspect="1"/>
          </p:cNvPicPr>
          <p:nvPr/>
        </p:nvPicPr>
        <p:blipFill>
          <a:blip r:embed="rId5"/>
          <a:stretch>
            <a:fillRect/>
          </a:stretch>
        </p:blipFill>
        <p:spPr>
          <a:xfrm>
            <a:off x="601765" y="4054351"/>
            <a:ext cx="3699795" cy="2393985"/>
          </a:xfrm>
          <a:prstGeom prst="rect">
            <a:avLst/>
          </a:prstGeom>
        </p:spPr>
      </p:pic>
    </p:spTree>
    <p:extLst>
      <p:ext uri="{BB962C8B-B14F-4D97-AF65-F5344CB8AC3E}">
        <p14:creationId xmlns:p14="http://schemas.microsoft.com/office/powerpoint/2010/main" val="5953108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540853" y="131439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613928"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7" name="صورة 6">
            <a:extLst>
              <a:ext uri="{FF2B5EF4-FFF2-40B4-BE49-F238E27FC236}">
                <a16:creationId xmlns:a16="http://schemas.microsoft.com/office/drawing/2014/main" id="{EDD666B2-6E72-4A74-929D-19797B04A739}"/>
              </a:ext>
            </a:extLst>
          </p:cNvPr>
          <p:cNvPicPr>
            <a:picLocks noChangeAspect="1"/>
          </p:cNvPicPr>
          <p:nvPr/>
        </p:nvPicPr>
        <p:blipFill>
          <a:blip r:embed="rId3"/>
          <a:stretch>
            <a:fillRect/>
          </a:stretch>
        </p:blipFill>
        <p:spPr>
          <a:xfrm>
            <a:off x="6162675" y="3387436"/>
            <a:ext cx="6029325" cy="1162050"/>
          </a:xfrm>
          <a:prstGeom prst="rect">
            <a:avLst/>
          </a:prstGeom>
        </p:spPr>
      </p:pic>
      <p:pic>
        <p:nvPicPr>
          <p:cNvPr id="11" name="صورة 10">
            <a:extLst>
              <a:ext uri="{FF2B5EF4-FFF2-40B4-BE49-F238E27FC236}">
                <a16:creationId xmlns:a16="http://schemas.microsoft.com/office/drawing/2014/main" id="{C93B5650-C804-4B55-9111-EBA3D7950E2E}"/>
              </a:ext>
            </a:extLst>
          </p:cNvPr>
          <p:cNvPicPr>
            <a:picLocks noChangeAspect="1"/>
          </p:cNvPicPr>
          <p:nvPr/>
        </p:nvPicPr>
        <p:blipFill>
          <a:blip r:embed="rId4"/>
          <a:stretch>
            <a:fillRect/>
          </a:stretch>
        </p:blipFill>
        <p:spPr>
          <a:xfrm>
            <a:off x="28575" y="2134465"/>
            <a:ext cx="6067425" cy="4057650"/>
          </a:xfrm>
          <a:prstGeom prst="rect">
            <a:avLst/>
          </a:prstGeom>
        </p:spPr>
      </p:pic>
    </p:spTree>
    <p:extLst>
      <p:ext uri="{BB962C8B-B14F-4D97-AF65-F5344CB8AC3E}">
        <p14:creationId xmlns:p14="http://schemas.microsoft.com/office/powerpoint/2010/main" val="2472176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i="0" dirty="0">
                <a:effectLst/>
                <a:latin typeface="Times New Roman" panose="02020603050405020304" pitchFamily="18" charset="0"/>
                <a:cs typeface="Times New Roman" panose="02020603050405020304" pitchFamily="18" charset="0"/>
              </a:rPr>
              <a:t>Line Breaks</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92538" y="279438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3462" y="273650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2" name="صورة 11">
            <a:extLst>
              <a:ext uri="{FF2B5EF4-FFF2-40B4-BE49-F238E27FC236}">
                <a16:creationId xmlns:a16="http://schemas.microsoft.com/office/drawing/2014/main" id="{9DA7C438-B6A3-4683-94D8-B3B7654D337B}"/>
              </a:ext>
            </a:extLst>
          </p:cNvPr>
          <p:cNvPicPr>
            <a:picLocks noChangeAspect="1"/>
          </p:cNvPicPr>
          <p:nvPr/>
        </p:nvPicPr>
        <p:blipFill>
          <a:blip r:embed="rId3"/>
          <a:stretch>
            <a:fillRect/>
          </a:stretch>
        </p:blipFill>
        <p:spPr>
          <a:xfrm>
            <a:off x="8172016" y="3311008"/>
            <a:ext cx="2800783" cy="2514089"/>
          </a:xfrm>
          <a:prstGeom prst="rect">
            <a:avLst/>
          </a:prstGeom>
        </p:spPr>
      </p:pic>
      <p:pic>
        <p:nvPicPr>
          <p:cNvPr id="7" name="صورة 6">
            <a:extLst>
              <a:ext uri="{FF2B5EF4-FFF2-40B4-BE49-F238E27FC236}">
                <a16:creationId xmlns:a16="http://schemas.microsoft.com/office/drawing/2014/main" id="{5938B89E-2807-4BB0-816C-36F9588E6983}"/>
              </a:ext>
            </a:extLst>
          </p:cNvPr>
          <p:cNvPicPr>
            <a:picLocks noChangeAspect="1"/>
          </p:cNvPicPr>
          <p:nvPr/>
        </p:nvPicPr>
        <p:blipFill>
          <a:blip r:embed="rId4"/>
          <a:stretch>
            <a:fillRect/>
          </a:stretch>
        </p:blipFill>
        <p:spPr>
          <a:xfrm>
            <a:off x="398269" y="3905866"/>
            <a:ext cx="6923426" cy="1622097"/>
          </a:xfrm>
          <a:prstGeom prst="rect">
            <a:avLst/>
          </a:prstGeom>
        </p:spPr>
      </p:pic>
    </p:spTree>
    <p:extLst>
      <p:ext uri="{BB962C8B-B14F-4D97-AF65-F5344CB8AC3E}">
        <p14:creationId xmlns:p14="http://schemas.microsoft.com/office/powerpoint/2010/main" val="14237760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Horizontal Rules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21098"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B86D681F-5A90-46D4-BEF3-29CEC9D96430}"/>
              </a:ext>
            </a:extLst>
          </p:cNvPr>
          <p:cNvPicPr>
            <a:picLocks noChangeAspect="1"/>
          </p:cNvPicPr>
          <p:nvPr/>
        </p:nvPicPr>
        <p:blipFill>
          <a:blip r:embed="rId3"/>
          <a:stretch>
            <a:fillRect/>
          </a:stretch>
        </p:blipFill>
        <p:spPr>
          <a:xfrm>
            <a:off x="6332175" y="3196615"/>
            <a:ext cx="5477307" cy="1973441"/>
          </a:xfrm>
          <a:prstGeom prst="rect">
            <a:avLst/>
          </a:prstGeom>
        </p:spPr>
      </p:pic>
      <p:pic>
        <p:nvPicPr>
          <p:cNvPr id="7" name="صورة 6">
            <a:extLst>
              <a:ext uri="{FF2B5EF4-FFF2-40B4-BE49-F238E27FC236}">
                <a16:creationId xmlns:a16="http://schemas.microsoft.com/office/drawing/2014/main" id="{808F7610-E4F2-49DF-AE74-8DE11F37DB58}"/>
              </a:ext>
            </a:extLst>
          </p:cNvPr>
          <p:cNvPicPr>
            <a:picLocks noChangeAspect="1"/>
          </p:cNvPicPr>
          <p:nvPr/>
        </p:nvPicPr>
        <p:blipFill>
          <a:blip r:embed="rId4"/>
          <a:stretch>
            <a:fillRect/>
          </a:stretch>
        </p:blipFill>
        <p:spPr>
          <a:xfrm>
            <a:off x="474520" y="2212262"/>
            <a:ext cx="5477307" cy="3942145"/>
          </a:xfrm>
          <a:prstGeom prst="rect">
            <a:avLst/>
          </a:prstGeom>
        </p:spPr>
      </p:pic>
    </p:spTree>
    <p:extLst>
      <p:ext uri="{BB962C8B-B14F-4D97-AF65-F5344CB8AC3E}">
        <p14:creationId xmlns:p14="http://schemas.microsoft.com/office/powerpoint/2010/main" val="5758163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Text Formatting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39207" y="141959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a:extLst>
              <a:ext uri="{FF2B5EF4-FFF2-40B4-BE49-F238E27FC236}">
                <a16:creationId xmlns:a16="http://schemas.microsoft.com/office/drawing/2014/main" id="{0D387C9C-F3C3-4AB4-A938-62D90F7D908B}"/>
              </a:ext>
            </a:extLst>
          </p:cNvPr>
          <p:cNvPicPr>
            <a:picLocks noChangeAspect="1"/>
          </p:cNvPicPr>
          <p:nvPr/>
        </p:nvPicPr>
        <p:blipFill>
          <a:blip r:embed="rId3"/>
          <a:stretch>
            <a:fillRect/>
          </a:stretch>
        </p:blipFill>
        <p:spPr>
          <a:xfrm>
            <a:off x="6573982" y="2438024"/>
            <a:ext cx="4403148" cy="2524428"/>
          </a:xfrm>
          <a:prstGeom prst="rect">
            <a:avLst/>
          </a:prstGeom>
        </p:spPr>
      </p:pic>
      <p:pic>
        <p:nvPicPr>
          <p:cNvPr id="7" name="صورة 6">
            <a:extLst>
              <a:ext uri="{FF2B5EF4-FFF2-40B4-BE49-F238E27FC236}">
                <a16:creationId xmlns:a16="http://schemas.microsoft.com/office/drawing/2014/main" id="{2131CCDF-61E3-45EA-83A8-D97E141345E8}"/>
              </a:ext>
            </a:extLst>
          </p:cNvPr>
          <p:cNvPicPr>
            <a:picLocks noChangeAspect="1"/>
          </p:cNvPicPr>
          <p:nvPr/>
        </p:nvPicPr>
        <p:blipFill>
          <a:blip r:embed="rId4"/>
          <a:stretch>
            <a:fillRect/>
          </a:stretch>
        </p:blipFill>
        <p:spPr>
          <a:xfrm>
            <a:off x="474520" y="2452309"/>
            <a:ext cx="5491439" cy="2524428"/>
          </a:xfrm>
          <a:prstGeom prst="rect">
            <a:avLst/>
          </a:prstGeom>
        </p:spPr>
      </p:pic>
    </p:spTree>
    <p:extLst>
      <p:ext uri="{BB962C8B-B14F-4D97-AF65-F5344CB8AC3E}">
        <p14:creationId xmlns:p14="http://schemas.microsoft.com/office/powerpoint/2010/main" val="3652918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Heading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a:extLst>
              <a:ext uri="{FF2B5EF4-FFF2-40B4-BE49-F238E27FC236}">
                <a16:creationId xmlns:a16="http://schemas.microsoft.com/office/drawing/2014/main" id="{299013A0-FBC6-42D4-A2AA-43602BF9525D}"/>
              </a:ext>
            </a:extLst>
          </p:cNvPr>
          <p:cNvPicPr>
            <a:picLocks noChangeAspect="1"/>
          </p:cNvPicPr>
          <p:nvPr/>
        </p:nvPicPr>
        <p:blipFill>
          <a:blip r:embed="rId3"/>
          <a:stretch>
            <a:fillRect/>
          </a:stretch>
        </p:blipFill>
        <p:spPr>
          <a:xfrm>
            <a:off x="6719455" y="2263504"/>
            <a:ext cx="3567545" cy="4103111"/>
          </a:xfrm>
          <a:prstGeom prst="rect">
            <a:avLst/>
          </a:prstGeom>
        </p:spPr>
      </p:pic>
      <p:pic>
        <p:nvPicPr>
          <p:cNvPr id="7" name="صورة 6">
            <a:extLst>
              <a:ext uri="{FF2B5EF4-FFF2-40B4-BE49-F238E27FC236}">
                <a16:creationId xmlns:a16="http://schemas.microsoft.com/office/drawing/2014/main" id="{7251AC24-A662-4A79-84D2-8D803770FB5F}"/>
              </a:ext>
            </a:extLst>
          </p:cNvPr>
          <p:cNvPicPr>
            <a:picLocks noChangeAspect="1"/>
          </p:cNvPicPr>
          <p:nvPr/>
        </p:nvPicPr>
        <p:blipFill>
          <a:blip r:embed="rId4"/>
          <a:stretch>
            <a:fillRect/>
          </a:stretch>
        </p:blipFill>
        <p:spPr>
          <a:xfrm>
            <a:off x="838200" y="2263504"/>
            <a:ext cx="3973439" cy="4103111"/>
          </a:xfrm>
          <a:prstGeom prst="rect">
            <a:avLst/>
          </a:prstGeom>
        </p:spPr>
      </p:pic>
    </p:spTree>
    <p:extLst>
      <p:ext uri="{BB962C8B-B14F-4D97-AF65-F5344CB8AC3E}">
        <p14:creationId xmlns:p14="http://schemas.microsoft.com/office/powerpoint/2010/main" val="13876016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329045" y="3420420"/>
            <a:ext cx="6532132" cy="1182060"/>
          </a:xfrm>
          <a:prstGeom prst="rect">
            <a:avLst/>
          </a:prstGeom>
        </p:spPr>
      </p:pic>
      <p:pic>
        <p:nvPicPr>
          <p:cNvPr id="5" name="صورة 4"/>
          <p:cNvPicPr>
            <a:picLocks noChangeAspect="1"/>
          </p:cNvPicPr>
          <p:nvPr/>
        </p:nvPicPr>
        <p:blipFill>
          <a:blip r:embed="rId4"/>
          <a:stretch>
            <a:fillRect/>
          </a:stretch>
        </p:blipFill>
        <p:spPr>
          <a:xfrm>
            <a:off x="7053522" y="3119135"/>
            <a:ext cx="3888798" cy="2054459"/>
          </a:xfrm>
          <a:prstGeom prst="rect">
            <a:avLst/>
          </a:prstGeom>
        </p:spPr>
      </p:pic>
    </p:spTree>
    <p:extLst>
      <p:ext uri="{BB962C8B-B14F-4D97-AF65-F5344CB8AC3E}">
        <p14:creationId xmlns:p14="http://schemas.microsoft.com/office/powerpoint/2010/main" val="1690054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AA5EA542-80FD-49F4-B3ED-2DE6351E89AD}"/>
              </a:ext>
            </a:extLst>
          </p:cNvPr>
          <p:cNvPicPr>
            <a:picLocks noChangeAspect="1"/>
          </p:cNvPicPr>
          <p:nvPr/>
        </p:nvPicPr>
        <p:blipFill>
          <a:blip r:embed="rId3"/>
          <a:stretch>
            <a:fillRect/>
          </a:stretch>
        </p:blipFill>
        <p:spPr>
          <a:xfrm>
            <a:off x="6609024" y="3016255"/>
            <a:ext cx="4744776" cy="2266792"/>
          </a:xfrm>
          <a:prstGeom prst="rect">
            <a:avLst/>
          </a:prstGeom>
        </p:spPr>
      </p:pic>
      <p:pic>
        <p:nvPicPr>
          <p:cNvPr id="7" name="صورة 6">
            <a:extLst>
              <a:ext uri="{FF2B5EF4-FFF2-40B4-BE49-F238E27FC236}">
                <a16:creationId xmlns:a16="http://schemas.microsoft.com/office/drawing/2014/main" id="{8B3A8174-FE1E-44E6-A04E-619EAE98F849}"/>
              </a:ext>
            </a:extLst>
          </p:cNvPr>
          <p:cNvPicPr>
            <a:picLocks noChangeAspect="1"/>
          </p:cNvPicPr>
          <p:nvPr/>
        </p:nvPicPr>
        <p:blipFill>
          <a:blip r:embed="rId4"/>
          <a:stretch>
            <a:fillRect/>
          </a:stretch>
        </p:blipFill>
        <p:spPr>
          <a:xfrm>
            <a:off x="475579" y="2554590"/>
            <a:ext cx="5620421" cy="3128664"/>
          </a:xfrm>
          <a:prstGeom prst="rect">
            <a:avLst/>
          </a:prstGeom>
        </p:spPr>
      </p:pic>
    </p:spTree>
    <p:extLst>
      <p:ext uri="{BB962C8B-B14F-4D97-AF65-F5344CB8AC3E}">
        <p14:creationId xmlns:p14="http://schemas.microsoft.com/office/powerpoint/2010/main" val="28972028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142510" y="13730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a:extLst>
              <a:ext uri="{FF2B5EF4-FFF2-40B4-BE49-F238E27FC236}">
                <a16:creationId xmlns:a16="http://schemas.microsoft.com/office/drawing/2014/main" id="{2C186740-A461-4766-8B0B-2D678317F3CE}"/>
              </a:ext>
            </a:extLst>
          </p:cNvPr>
          <p:cNvPicPr>
            <a:picLocks noChangeAspect="1"/>
          </p:cNvPicPr>
          <p:nvPr/>
        </p:nvPicPr>
        <p:blipFill>
          <a:blip r:embed="rId3"/>
          <a:stretch>
            <a:fillRect/>
          </a:stretch>
        </p:blipFill>
        <p:spPr>
          <a:xfrm>
            <a:off x="7392310" y="2025956"/>
            <a:ext cx="3305455" cy="4343400"/>
          </a:xfrm>
          <a:prstGeom prst="rect">
            <a:avLst/>
          </a:prstGeom>
        </p:spPr>
      </p:pic>
      <p:pic>
        <p:nvPicPr>
          <p:cNvPr id="7" name="صورة 6">
            <a:extLst>
              <a:ext uri="{FF2B5EF4-FFF2-40B4-BE49-F238E27FC236}">
                <a16:creationId xmlns:a16="http://schemas.microsoft.com/office/drawing/2014/main" id="{E346C269-78A8-4AB6-AC90-F1ED8338F653}"/>
              </a:ext>
            </a:extLst>
          </p:cNvPr>
          <p:cNvPicPr>
            <a:picLocks noChangeAspect="1"/>
          </p:cNvPicPr>
          <p:nvPr/>
        </p:nvPicPr>
        <p:blipFill>
          <a:blip r:embed="rId4"/>
          <a:stretch>
            <a:fillRect/>
          </a:stretch>
        </p:blipFill>
        <p:spPr>
          <a:xfrm>
            <a:off x="425163" y="2918171"/>
            <a:ext cx="6099462" cy="2558970"/>
          </a:xfrm>
          <a:prstGeom prst="rect">
            <a:avLst/>
          </a:prstGeom>
        </p:spPr>
      </p:pic>
    </p:spTree>
    <p:extLst>
      <p:ext uri="{BB962C8B-B14F-4D97-AF65-F5344CB8AC3E}">
        <p14:creationId xmlns:p14="http://schemas.microsoft.com/office/powerpoint/2010/main" val="2394975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Relative  Link</a:t>
            </a:r>
          </a:p>
        </p:txBody>
      </p:sp>
      <p:pic>
        <p:nvPicPr>
          <p:cNvPr id="4" name="صورة 3">
            <a:extLst>
              <a:ext uri="{FF2B5EF4-FFF2-40B4-BE49-F238E27FC236}">
                <a16:creationId xmlns:a16="http://schemas.microsoft.com/office/drawing/2014/main" id="{0BC072D0-6E7D-4936-BCE5-FDA1E6454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36" y="1325902"/>
            <a:ext cx="6483927" cy="4862945"/>
          </a:xfrm>
          <a:prstGeom prst="rect">
            <a:avLst/>
          </a:prstGeom>
        </p:spPr>
      </p:pic>
    </p:spTree>
    <p:extLst>
      <p:ext uri="{BB962C8B-B14F-4D97-AF65-F5344CB8AC3E}">
        <p14:creationId xmlns:p14="http://schemas.microsoft.com/office/powerpoint/2010/main" val="826802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C6875D00-2335-4EAE-9BAE-B858784D3180}"/>
              </a:ext>
            </a:extLst>
          </p:cNvPr>
          <p:cNvPicPr>
            <a:picLocks noChangeAspect="1"/>
          </p:cNvPicPr>
          <p:nvPr/>
        </p:nvPicPr>
        <p:blipFill>
          <a:blip r:embed="rId3"/>
          <a:stretch>
            <a:fillRect/>
          </a:stretch>
        </p:blipFill>
        <p:spPr>
          <a:xfrm>
            <a:off x="6670097" y="2502267"/>
            <a:ext cx="4882861" cy="2513209"/>
          </a:xfrm>
          <a:prstGeom prst="rect">
            <a:avLst/>
          </a:prstGeom>
        </p:spPr>
      </p:pic>
      <p:pic>
        <p:nvPicPr>
          <p:cNvPr id="7" name="صورة 6">
            <a:extLst>
              <a:ext uri="{FF2B5EF4-FFF2-40B4-BE49-F238E27FC236}">
                <a16:creationId xmlns:a16="http://schemas.microsoft.com/office/drawing/2014/main" id="{FE50414B-BAEF-4970-8C53-1A8B3E7AD083}"/>
              </a:ext>
            </a:extLst>
          </p:cNvPr>
          <p:cNvPicPr>
            <a:picLocks noChangeAspect="1"/>
          </p:cNvPicPr>
          <p:nvPr/>
        </p:nvPicPr>
        <p:blipFill>
          <a:blip r:embed="rId4"/>
          <a:stretch>
            <a:fillRect/>
          </a:stretch>
        </p:blipFill>
        <p:spPr>
          <a:xfrm>
            <a:off x="282287" y="2502267"/>
            <a:ext cx="6057900" cy="2513210"/>
          </a:xfrm>
          <a:prstGeom prst="rect">
            <a:avLst/>
          </a:prstGeom>
        </p:spPr>
      </p:pic>
    </p:spTree>
    <p:extLst>
      <p:ext uri="{BB962C8B-B14F-4D97-AF65-F5344CB8AC3E}">
        <p14:creationId xmlns:p14="http://schemas.microsoft.com/office/powerpoint/2010/main" val="187364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6487679" y="2100941"/>
            <a:ext cx="5514975" cy="4181475"/>
          </a:xfrm>
          <a:prstGeom prst="rect">
            <a:avLst/>
          </a:prstGeom>
        </p:spPr>
      </p:pic>
      <p:pic>
        <p:nvPicPr>
          <p:cNvPr id="7" name="صورة 6"/>
          <p:cNvPicPr>
            <a:picLocks noChangeAspect="1"/>
          </p:cNvPicPr>
          <p:nvPr/>
        </p:nvPicPr>
        <p:blipFill>
          <a:blip r:embed="rId4"/>
          <a:stretch>
            <a:fillRect/>
          </a:stretch>
        </p:blipFill>
        <p:spPr>
          <a:xfrm>
            <a:off x="159649" y="2706421"/>
            <a:ext cx="6082125" cy="1913795"/>
          </a:xfrm>
          <a:prstGeom prst="rect">
            <a:avLst/>
          </a:prstGeom>
        </p:spPr>
      </p:pic>
    </p:spTree>
    <p:extLst>
      <p:ext uri="{BB962C8B-B14F-4D97-AF65-F5344CB8AC3E}">
        <p14:creationId xmlns:p14="http://schemas.microsoft.com/office/powerpoint/2010/main" val="28251467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0" y="141919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8002033" y="2807685"/>
            <a:ext cx="3134191" cy="1804071"/>
          </a:xfrm>
          <a:prstGeom prst="rect">
            <a:avLst/>
          </a:prstGeom>
        </p:spPr>
      </p:pic>
      <p:pic>
        <p:nvPicPr>
          <p:cNvPr id="12" name="صورة 11"/>
          <p:cNvPicPr>
            <a:picLocks noChangeAspect="1"/>
          </p:cNvPicPr>
          <p:nvPr/>
        </p:nvPicPr>
        <p:blipFill>
          <a:blip r:embed="rId4"/>
          <a:stretch>
            <a:fillRect/>
          </a:stretch>
        </p:blipFill>
        <p:spPr>
          <a:xfrm>
            <a:off x="242973" y="2807685"/>
            <a:ext cx="7193155" cy="1804071"/>
          </a:xfrm>
          <a:prstGeom prst="rect">
            <a:avLst/>
          </a:prstGeom>
        </p:spPr>
      </p:pic>
      <p:sp>
        <p:nvSpPr>
          <p:cNvPr id="11" name="مستطيل 10"/>
          <p:cNvSpPr/>
          <p:nvPr/>
        </p:nvSpPr>
        <p:spPr>
          <a:xfrm>
            <a:off x="838199" y="3617843"/>
            <a:ext cx="2441713" cy="44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Tree>
    <p:extLst>
      <p:ext uri="{BB962C8B-B14F-4D97-AF65-F5344CB8AC3E}">
        <p14:creationId xmlns:p14="http://schemas.microsoft.com/office/powerpoint/2010/main" val="24921131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9" name="صورة 8">
            <a:extLst>
              <a:ext uri="{FF2B5EF4-FFF2-40B4-BE49-F238E27FC236}">
                <a16:creationId xmlns:a16="http://schemas.microsoft.com/office/drawing/2014/main" id="{0A256C14-14B8-4877-9EB2-17C51711E58B}"/>
              </a:ext>
            </a:extLst>
          </p:cNvPr>
          <p:cNvPicPr>
            <a:picLocks noChangeAspect="1"/>
          </p:cNvPicPr>
          <p:nvPr/>
        </p:nvPicPr>
        <p:blipFill>
          <a:blip r:embed="rId3"/>
          <a:stretch>
            <a:fillRect/>
          </a:stretch>
        </p:blipFill>
        <p:spPr>
          <a:xfrm>
            <a:off x="6435801" y="2415288"/>
            <a:ext cx="4181448" cy="3053120"/>
          </a:xfrm>
          <a:prstGeom prst="rect">
            <a:avLst/>
          </a:prstGeom>
        </p:spPr>
      </p:pic>
      <p:pic>
        <p:nvPicPr>
          <p:cNvPr id="13" name="صورة 12">
            <a:extLst>
              <a:ext uri="{FF2B5EF4-FFF2-40B4-BE49-F238E27FC236}">
                <a16:creationId xmlns:a16="http://schemas.microsoft.com/office/drawing/2014/main" id="{B8454006-62AF-4752-8B67-A8287FC91DF5}"/>
              </a:ext>
            </a:extLst>
          </p:cNvPr>
          <p:cNvPicPr>
            <a:picLocks noChangeAspect="1"/>
          </p:cNvPicPr>
          <p:nvPr/>
        </p:nvPicPr>
        <p:blipFill>
          <a:blip r:embed="rId4"/>
          <a:stretch>
            <a:fillRect/>
          </a:stretch>
        </p:blipFill>
        <p:spPr>
          <a:xfrm>
            <a:off x="838200" y="1815625"/>
            <a:ext cx="4200707" cy="1835198"/>
          </a:xfrm>
          <a:prstGeom prst="rect">
            <a:avLst/>
          </a:prstGeom>
        </p:spPr>
      </p:pic>
      <p:pic>
        <p:nvPicPr>
          <p:cNvPr id="14" name="صورة 13">
            <a:extLst>
              <a:ext uri="{FF2B5EF4-FFF2-40B4-BE49-F238E27FC236}">
                <a16:creationId xmlns:a16="http://schemas.microsoft.com/office/drawing/2014/main" id="{478C24CB-5757-492F-B57F-40CDE1F46555}"/>
              </a:ext>
            </a:extLst>
          </p:cNvPr>
          <p:cNvPicPr>
            <a:picLocks noChangeAspect="1"/>
          </p:cNvPicPr>
          <p:nvPr/>
        </p:nvPicPr>
        <p:blipFill>
          <a:blip r:embed="rId5"/>
          <a:stretch>
            <a:fillRect/>
          </a:stretch>
        </p:blipFill>
        <p:spPr>
          <a:xfrm>
            <a:off x="838200" y="4212310"/>
            <a:ext cx="4181449" cy="1835199"/>
          </a:xfrm>
          <a:prstGeom prst="rect">
            <a:avLst/>
          </a:prstGeom>
        </p:spPr>
      </p:pic>
    </p:spTree>
    <p:extLst>
      <p:ext uri="{BB962C8B-B14F-4D97-AF65-F5344CB8AC3E}">
        <p14:creationId xmlns:p14="http://schemas.microsoft.com/office/powerpoint/2010/main" val="37811938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3" name="صورة 2">
            <a:extLst>
              <a:ext uri="{FF2B5EF4-FFF2-40B4-BE49-F238E27FC236}">
                <a16:creationId xmlns:a16="http://schemas.microsoft.com/office/drawing/2014/main" id="{796DED52-8090-4AD9-8134-67E27FEAE5C5}"/>
              </a:ext>
            </a:extLst>
          </p:cNvPr>
          <p:cNvPicPr>
            <a:picLocks noChangeAspect="1"/>
          </p:cNvPicPr>
          <p:nvPr/>
        </p:nvPicPr>
        <p:blipFill>
          <a:blip r:embed="rId3"/>
          <a:stretch>
            <a:fillRect/>
          </a:stretch>
        </p:blipFill>
        <p:spPr>
          <a:xfrm>
            <a:off x="6064235" y="1816176"/>
            <a:ext cx="5514377" cy="2269379"/>
          </a:xfrm>
          <a:prstGeom prst="rect">
            <a:avLst/>
          </a:prstGeom>
        </p:spPr>
      </p:pic>
      <p:sp>
        <p:nvSpPr>
          <p:cNvPr id="4" name="مربع نص 3">
            <a:extLst>
              <a:ext uri="{FF2B5EF4-FFF2-40B4-BE49-F238E27FC236}">
                <a16:creationId xmlns:a16="http://schemas.microsoft.com/office/drawing/2014/main" id="{0AB3765B-25D4-4268-9F12-80BEFF6E9ED7}"/>
              </a:ext>
            </a:extLst>
          </p:cNvPr>
          <p:cNvSpPr txBox="1"/>
          <p:nvPr/>
        </p:nvSpPr>
        <p:spPr>
          <a:xfrm>
            <a:off x="5479150" y="114892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5227" y="114870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88A53454-33BF-4BAD-BC31-5BB83476B32E}"/>
              </a:ext>
            </a:extLst>
          </p:cNvPr>
          <p:cNvSpPr txBox="1"/>
          <p:nvPr/>
        </p:nvSpPr>
        <p:spPr>
          <a:xfrm>
            <a:off x="2721961" y="4792450"/>
            <a:ext cx="6099462" cy="1261884"/>
          </a:xfrm>
          <a:prstGeom prst="rect">
            <a:avLst/>
          </a:prstGeom>
          <a:noFill/>
        </p:spPr>
        <p:txBody>
          <a:bodyPr wrap="square">
            <a:spAutoFit/>
          </a:bodyPr>
          <a:lstStyle/>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ul :Defines an unordered list</a:t>
            </a:r>
          </a:p>
          <a:p>
            <a:pPr algn="ctr"/>
            <a:r>
              <a:rPr lang="en-US" sz="4000" b="1" dirty="0">
                <a:latin typeface="Times New Roman" panose="02020603050405020304" pitchFamily="18" charset="0"/>
                <a:ea typeface="+mj-ea"/>
                <a:cs typeface="Times New Roman" panose="02020603050405020304" pitchFamily="18" charset="0"/>
              </a:rPr>
              <a:t>li : Defines a list item</a:t>
            </a:r>
          </a:p>
        </p:txBody>
      </p:sp>
      <p:pic>
        <p:nvPicPr>
          <p:cNvPr id="8" name="صورة 7">
            <a:extLst>
              <a:ext uri="{FF2B5EF4-FFF2-40B4-BE49-F238E27FC236}">
                <a16:creationId xmlns:a16="http://schemas.microsoft.com/office/drawing/2014/main" id="{2801BA17-D97E-4978-A64B-1FD329A5C7FD}"/>
              </a:ext>
            </a:extLst>
          </p:cNvPr>
          <p:cNvPicPr>
            <a:picLocks noChangeAspect="1"/>
          </p:cNvPicPr>
          <p:nvPr/>
        </p:nvPicPr>
        <p:blipFill>
          <a:blip r:embed="rId4"/>
          <a:stretch>
            <a:fillRect/>
          </a:stretch>
        </p:blipFill>
        <p:spPr>
          <a:xfrm>
            <a:off x="401782" y="1841423"/>
            <a:ext cx="5320954" cy="2254828"/>
          </a:xfrm>
          <a:prstGeom prst="rect">
            <a:avLst/>
          </a:prstGeom>
        </p:spPr>
      </p:pic>
    </p:spTree>
    <p:extLst>
      <p:ext uri="{BB962C8B-B14F-4D97-AF65-F5344CB8AC3E}">
        <p14:creationId xmlns:p14="http://schemas.microsoft.com/office/powerpoint/2010/main" val="3945606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566065" y="10682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155581" y="106822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8" name="صورة 7">
            <a:extLst>
              <a:ext uri="{FF2B5EF4-FFF2-40B4-BE49-F238E27FC236}">
                <a16:creationId xmlns:a16="http://schemas.microsoft.com/office/drawing/2014/main" id="{5E86CB01-BEC3-432B-AA0A-3A532BDB3E36}"/>
              </a:ext>
            </a:extLst>
          </p:cNvPr>
          <p:cNvPicPr>
            <a:picLocks noChangeAspect="1"/>
          </p:cNvPicPr>
          <p:nvPr/>
        </p:nvPicPr>
        <p:blipFill>
          <a:blip r:embed="rId3"/>
          <a:stretch>
            <a:fillRect/>
          </a:stretch>
        </p:blipFill>
        <p:spPr>
          <a:xfrm>
            <a:off x="6132085" y="1772547"/>
            <a:ext cx="5652912" cy="2456751"/>
          </a:xfrm>
          <a:prstGeom prst="rect">
            <a:avLst/>
          </a:prstGeom>
        </p:spPr>
      </p:pic>
      <p:sp>
        <p:nvSpPr>
          <p:cNvPr id="16" name="مربع نص 15">
            <a:extLst>
              <a:ext uri="{FF2B5EF4-FFF2-40B4-BE49-F238E27FC236}">
                <a16:creationId xmlns:a16="http://schemas.microsoft.com/office/drawing/2014/main" id="{EED95453-38C4-4F61-82EE-6CBE9B2540BE}"/>
              </a:ext>
            </a:extLst>
          </p:cNvPr>
          <p:cNvSpPr txBox="1"/>
          <p:nvPr/>
        </p:nvSpPr>
        <p:spPr>
          <a:xfrm>
            <a:off x="2859079" y="4735705"/>
            <a:ext cx="6099462" cy="1200329"/>
          </a:xfrm>
          <a:prstGeom prst="rect">
            <a:avLst/>
          </a:prstGeom>
          <a:noFill/>
        </p:spPr>
        <p:txBody>
          <a:bodyPr wrap="square">
            <a:spAutoFit/>
          </a:bodyPr>
          <a:lstStyle/>
          <a:p>
            <a:pPr algn="ctr">
              <a:defRPr/>
            </a:pPr>
            <a:r>
              <a:rPr lang="en-US" sz="3600" b="1" dirty="0">
                <a:latin typeface="Times New Roman" panose="02020603050405020304" pitchFamily="18" charset="0"/>
                <a:ea typeface="+mj-ea"/>
                <a:cs typeface="Times New Roman" panose="02020603050405020304" pitchFamily="18" charset="0"/>
              </a:rPr>
              <a:t>ol :Defines an ordered list</a:t>
            </a:r>
            <a:endParaRPr lang="ar-SA" sz="3600" b="1" dirty="0">
              <a:latin typeface="Times New Roman" panose="02020603050405020304" pitchFamily="18" charset="0"/>
              <a:ea typeface="+mj-ea"/>
              <a:cs typeface="Times New Roman" panose="02020603050405020304" pitchFamily="18" charset="0"/>
            </a:endParaRPr>
          </a:p>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li :Defines a list item</a:t>
            </a:r>
          </a:p>
        </p:txBody>
      </p:sp>
      <p:pic>
        <p:nvPicPr>
          <p:cNvPr id="10" name="صورة 9">
            <a:extLst>
              <a:ext uri="{FF2B5EF4-FFF2-40B4-BE49-F238E27FC236}">
                <a16:creationId xmlns:a16="http://schemas.microsoft.com/office/drawing/2014/main" id="{7422F9A3-1DAB-496F-A57C-4535351E35AF}"/>
              </a:ext>
            </a:extLst>
          </p:cNvPr>
          <p:cNvPicPr>
            <a:picLocks noChangeAspect="1"/>
          </p:cNvPicPr>
          <p:nvPr/>
        </p:nvPicPr>
        <p:blipFill>
          <a:blip r:embed="rId4"/>
          <a:stretch>
            <a:fillRect/>
          </a:stretch>
        </p:blipFill>
        <p:spPr>
          <a:xfrm>
            <a:off x="590267" y="1772546"/>
            <a:ext cx="5230091" cy="2456752"/>
          </a:xfrm>
          <a:prstGeom prst="rect">
            <a:avLst/>
          </a:prstGeom>
        </p:spPr>
      </p:pic>
    </p:spTree>
    <p:extLst>
      <p:ext uri="{BB962C8B-B14F-4D97-AF65-F5344CB8AC3E}">
        <p14:creationId xmlns:p14="http://schemas.microsoft.com/office/powerpoint/2010/main" val="21787589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82E82E9E-8D7C-4464-AB9D-4D7401089550}"/>
              </a:ext>
            </a:extLst>
          </p:cNvPr>
          <p:cNvPicPr>
            <a:picLocks noChangeAspect="1"/>
          </p:cNvPicPr>
          <p:nvPr/>
        </p:nvPicPr>
        <p:blipFill>
          <a:blip r:embed="rId3"/>
          <a:stretch>
            <a:fillRect/>
          </a:stretch>
        </p:blipFill>
        <p:spPr>
          <a:xfrm>
            <a:off x="6331529" y="1861758"/>
            <a:ext cx="4703616" cy="2834577"/>
          </a:xfrm>
          <a:prstGeom prst="rect">
            <a:avLst/>
          </a:prstGeom>
        </p:spPr>
      </p:pic>
      <p:sp>
        <p:nvSpPr>
          <p:cNvPr id="9" name="مربع نص 8">
            <a:extLst>
              <a:ext uri="{FF2B5EF4-FFF2-40B4-BE49-F238E27FC236}">
                <a16:creationId xmlns:a16="http://schemas.microsoft.com/office/drawing/2014/main" id="{6EAE7DD6-0A3B-48AC-9B29-504421B1B95B}"/>
              </a:ext>
            </a:extLst>
          </p:cNvPr>
          <p:cNvSpPr txBox="1"/>
          <p:nvPr/>
        </p:nvSpPr>
        <p:spPr>
          <a:xfrm>
            <a:off x="685800" y="4999426"/>
            <a:ext cx="10349345" cy="1754326"/>
          </a:xfrm>
          <a:prstGeom prst="rect">
            <a:avLst/>
          </a:prstGeom>
          <a:noFill/>
        </p:spPr>
        <p:txBody>
          <a:bodyPr wrap="square" rtlCol="0">
            <a:spAutoFit/>
          </a:bodyPr>
          <a:lstStyle/>
          <a:p>
            <a:pPr algn="ctr">
              <a:defRPr/>
            </a:pPr>
            <a:r>
              <a:rPr lang="en-US" sz="3600" b="1" dirty="0">
                <a:latin typeface="Times New Roman" panose="02020603050405020304" pitchFamily="18" charset="0"/>
                <a:ea typeface="+mj-ea"/>
                <a:cs typeface="Times New Roman" panose="02020603050405020304" pitchFamily="18" charset="0"/>
              </a:rPr>
              <a:t>dl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description list</a:t>
            </a:r>
          </a:p>
          <a:p>
            <a:pPr algn="ctr">
              <a:defRPr/>
            </a:pPr>
            <a:r>
              <a:rPr lang="en-US" sz="3600" b="1" dirty="0">
                <a:latin typeface="Times New Roman" panose="02020603050405020304" pitchFamily="18" charset="0"/>
                <a:ea typeface="+mj-ea"/>
                <a:cs typeface="Times New Roman" panose="02020603050405020304" pitchFamily="18" charset="0"/>
              </a:rPr>
              <a:t>dt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term in a description list</a:t>
            </a:r>
          </a:p>
          <a:p>
            <a:pPr algn="ctr">
              <a:defRPr/>
            </a:pPr>
            <a:r>
              <a:rPr lang="en-US" sz="3600" b="1" dirty="0">
                <a:latin typeface="Times New Roman" panose="02020603050405020304" pitchFamily="18" charset="0"/>
                <a:ea typeface="+mj-ea"/>
                <a:cs typeface="Times New Roman" panose="02020603050405020304" pitchFamily="18" charset="0"/>
              </a:rPr>
              <a:t>dd : </a:t>
            </a:r>
            <a:r>
              <a:rPr lang="en-US" sz="3600" b="1" i="1" dirty="0">
                <a:latin typeface="Times New Roman" panose="02020603050405020304" pitchFamily="18" charset="0"/>
                <a:ea typeface="+mj-ea"/>
                <a:cs typeface="Times New Roman" panose="02020603050405020304" pitchFamily="18" charset="0"/>
              </a:rPr>
              <a:t>Describes</a:t>
            </a:r>
            <a:r>
              <a:rPr lang="en-US" sz="3600" b="1" dirty="0">
                <a:latin typeface="Times New Roman" panose="02020603050405020304" pitchFamily="18" charset="0"/>
                <a:ea typeface="+mj-ea"/>
                <a:cs typeface="Times New Roman" panose="02020603050405020304" pitchFamily="18" charset="0"/>
              </a:rPr>
              <a:t> the term in a description list</a:t>
            </a:r>
          </a:p>
        </p:txBody>
      </p:sp>
      <p:pic>
        <p:nvPicPr>
          <p:cNvPr id="8" name="صورة 7">
            <a:extLst>
              <a:ext uri="{FF2B5EF4-FFF2-40B4-BE49-F238E27FC236}">
                <a16:creationId xmlns:a16="http://schemas.microsoft.com/office/drawing/2014/main" id="{1D6259D6-FB13-40E4-8207-99D95515078E}"/>
              </a:ext>
            </a:extLst>
          </p:cNvPr>
          <p:cNvPicPr>
            <a:picLocks noChangeAspect="1"/>
          </p:cNvPicPr>
          <p:nvPr/>
        </p:nvPicPr>
        <p:blipFill>
          <a:blip r:embed="rId4"/>
          <a:stretch>
            <a:fillRect/>
          </a:stretch>
        </p:blipFill>
        <p:spPr>
          <a:xfrm>
            <a:off x="407003" y="1861759"/>
            <a:ext cx="5453470" cy="2791476"/>
          </a:xfrm>
          <a:prstGeom prst="rect">
            <a:avLst/>
          </a:prstGeom>
        </p:spPr>
      </p:pic>
    </p:spTree>
    <p:extLst>
      <p:ext uri="{BB962C8B-B14F-4D97-AF65-F5344CB8AC3E}">
        <p14:creationId xmlns:p14="http://schemas.microsoft.com/office/powerpoint/2010/main" val="40857449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602673" y="-126585"/>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8" name="صورة 7">
            <a:extLst>
              <a:ext uri="{FF2B5EF4-FFF2-40B4-BE49-F238E27FC236}">
                <a16:creationId xmlns:a16="http://schemas.microsoft.com/office/drawing/2014/main" id="{BFA05AAA-119B-434A-AB24-A3A2B31206CE}"/>
              </a:ext>
            </a:extLst>
          </p:cNvPr>
          <p:cNvPicPr>
            <a:picLocks noChangeAspect="1"/>
          </p:cNvPicPr>
          <p:nvPr/>
        </p:nvPicPr>
        <p:blipFill>
          <a:blip r:embed="rId3"/>
          <a:stretch>
            <a:fillRect/>
          </a:stretch>
        </p:blipFill>
        <p:spPr>
          <a:xfrm>
            <a:off x="6711661" y="2739601"/>
            <a:ext cx="3609108" cy="2606578"/>
          </a:xfrm>
          <a:prstGeom prst="rect">
            <a:avLst/>
          </a:prstGeom>
        </p:spPr>
      </p:pic>
      <p:pic>
        <p:nvPicPr>
          <p:cNvPr id="7" name="صورة 6">
            <a:extLst>
              <a:ext uri="{FF2B5EF4-FFF2-40B4-BE49-F238E27FC236}">
                <a16:creationId xmlns:a16="http://schemas.microsoft.com/office/drawing/2014/main" id="{F1C7E18E-FEC7-4149-A5D0-BC4D9C89B66A}"/>
              </a:ext>
            </a:extLst>
          </p:cNvPr>
          <p:cNvPicPr>
            <a:picLocks noChangeAspect="1"/>
          </p:cNvPicPr>
          <p:nvPr/>
        </p:nvPicPr>
        <p:blipFill>
          <a:blip r:embed="rId4"/>
          <a:stretch>
            <a:fillRect/>
          </a:stretch>
        </p:blipFill>
        <p:spPr>
          <a:xfrm>
            <a:off x="602673" y="1660643"/>
            <a:ext cx="4618759" cy="5021605"/>
          </a:xfrm>
          <a:prstGeom prst="rect">
            <a:avLst/>
          </a:prstGeom>
        </p:spPr>
      </p:pic>
      <p:sp>
        <p:nvSpPr>
          <p:cNvPr id="10" name="مربع نص 9">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5588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BCF4BB68-CD06-4A67-BA9D-9B3249953F43}"/>
              </a:ext>
            </a:extLst>
          </p:cNvPr>
          <p:cNvPicPr>
            <a:picLocks noChangeAspect="1"/>
          </p:cNvPicPr>
          <p:nvPr/>
        </p:nvPicPr>
        <p:blipFill>
          <a:blip r:embed="rId3"/>
          <a:stretch>
            <a:fillRect/>
          </a:stretch>
        </p:blipFill>
        <p:spPr>
          <a:xfrm>
            <a:off x="6726382" y="2192032"/>
            <a:ext cx="4627417" cy="3796855"/>
          </a:xfrm>
          <a:prstGeom prst="rect">
            <a:avLst/>
          </a:prstGeom>
        </p:spPr>
      </p:pic>
      <p:sp>
        <p:nvSpPr>
          <p:cNvPr id="7" name="مربع نص 6">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9" name="صورة 8">
            <a:extLst>
              <a:ext uri="{FF2B5EF4-FFF2-40B4-BE49-F238E27FC236}">
                <a16:creationId xmlns:a16="http://schemas.microsoft.com/office/drawing/2014/main" id="{BD1B5D40-25D3-4C6F-ABC8-453772D17536}"/>
              </a:ext>
            </a:extLst>
          </p:cNvPr>
          <p:cNvPicPr>
            <a:picLocks noChangeAspect="1"/>
          </p:cNvPicPr>
          <p:nvPr/>
        </p:nvPicPr>
        <p:blipFill>
          <a:blip r:embed="rId4"/>
          <a:stretch>
            <a:fillRect/>
          </a:stretch>
        </p:blipFill>
        <p:spPr>
          <a:xfrm>
            <a:off x="1233055" y="1660643"/>
            <a:ext cx="4232564" cy="4978178"/>
          </a:xfrm>
          <a:prstGeom prst="rect">
            <a:avLst/>
          </a:prstGeom>
        </p:spPr>
      </p:pic>
    </p:spTree>
    <p:extLst>
      <p:ext uri="{BB962C8B-B14F-4D97-AF65-F5344CB8AC3E}">
        <p14:creationId xmlns:p14="http://schemas.microsoft.com/office/powerpoint/2010/main" val="2635667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9" name="صورة 8">
            <a:extLst>
              <a:ext uri="{FF2B5EF4-FFF2-40B4-BE49-F238E27FC236}">
                <a16:creationId xmlns:a16="http://schemas.microsoft.com/office/drawing/2014/main" id="{08419883-D2E5-4B43-A4BA-D5A4444D7EF3}"/>
              </a:ext>
            </a:extLst>
          </p:cNvPr>
          <p:cNvPicPr>
            <a:picLocks noChangeAspect="1"/>
          </p:cNvPicPr>
          <p:nvPr/>
        </p:nvPicPr>
        <p:blipFill>
          <a:blip r:embed="rId3"/>
          <a:stretch>
            <a:fillRect/>
          </a:stretch>
        </p:blipFill>
        <p:spPr>
          <a:xfrm>
            <a:off x="6210299" y="2755373"/>
            <a:ext cx="5635335" cy="2232263"/>
          </a:xfrm>
          <a:prstGeom prst="rect">
            <a:avLst/>
          </a:prstGeom>
        </p:spPr>
      </p:pic>
      <p:pic>
        <p:nvPicPr>
          <p:cNvPr id="7" name="صورة 6">
            <a:extLst>
              <a:ext uri="{FF2B5EF4-FFF2-40B4-BE49-F238E27FC236}">
                <a16:creationId xmlns:a16="http://schemas.microsoft.com/office/drawing/2014/main" id="{B27E420C-F0E2-419A-A248-84B8E2D3442C}"/>
              </a:ext>
            </a:extLst>
          </p:cNvPr>
          <p:cNvPicPr>
            <a:picLocks noChangeAspect="1"/>
          </p:cNvPicPr>
          <p:nvPr/>
        </p:nvPicPr>
        <p:blipFill>
          <a:blip r:embed="rId4"/>
          <a:stretch>
            <a:fillRect/>
          </a:stretch>
        </p:blipFill>
        <p:spPr>
          <a:xfrm>
            <a:off x="232065" y="1660643"/>
            <a:ext cx="5863935" cy="4917762"/>
          </a:xfrm>
          <a:prstGeom prst="rect">
            <a:avLst/>
          </a:prstGeom>
        </p:spPr>
      </p:pic>
      <p:sp>
        <p:nvSpPr>
          <p:cNvPr id="8" name="مربع نص 7">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7095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FB4C8D93-E5D9-4B32-BD47-849A0B4D0C51}"/>
              </a:ext>
            </a:extLst>
          </p:cNvPr>
          <p:cNvPicPr>
            <a:picLocks noChangeAspect="1"/>
          </p:cNvPicPr>
          <p:nvPr/>
        </p:nvPicPr>
        <p:blipFill>
          <a:blip r:embed="rId3"/>
          <a:stretch>
            <a:fillRect/>
          </a:stretch>
        </p:blipFill>
        <p:spPr>
          <a:xfrm>
            <a:off x="6120245" y="3080122"/>
            <a:ext cx="5863935" cy="2095725"/>
          </a:xfrm>
          <a:prstGeom prst="rect">
            <a:avLst/>
          </a:prstGeom>
        </p:spPr>
      </p:pic>
      <p:pic>
        <p:nvPicPr>
          <p:cNvPr id="5" name="صورة 4"/>
          <p:cNvPicPr>
            <a:picLocks noChangeAspect="1"/>
          </p:cNvPicPr>
          <p:nvPr/>
        </p:nvPicPr>
        <p:blipFill>
          <a:blip r:embed="rId4"/>
          <a:stretch>
            <a:fillRect/>
          </a:stretch>
        </p:blipFill>
        <p:spPr>
          <a:xfrm>
            <a:off x="298566" y="2058089"/>
            <a:ext cx="5543896" cy="4429198"/>
          </a:xfrm>
          <a:prstGeom prst="rect">
            <a:avLst/>
          </a:prstGeom>
        </p:spPr>
      </p:pic>
      <p:sp>
        <p:nvSpPr>
          <p:cNvPr id="10" name="مربع نص 9">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442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smtClean="0">
                <a:latin typeface="Times New Roman" panose="02020603050405020304" pitchFamily="18" charset="0"/>
                <a:cs typeface="Times New Roman" panose="02020603050405020304" pitchFamily="18" charset="0"/>
              </a:rPr>
              <a:t>HTML </a:t>
            </a:r>
            <a:r>
              <a:rPr lang="en-US" sz="4800" b="1" dirty="0">
                <a:latin typeface="Times New Roman" panose="02020603050405020304" pitchFamily="18" charset="0"/>
                <a:cs typeface="Times New Roman" panose="02020603050405020304" pitchFamily="18" charset="0"/>
              </a:rPr>
              <a:t>video</a:t>
            </a:r>
            <a:r>
              <a:rPr lang="en-US" sz="4800" b="1" dirty="0" smtClean="0">
                <a:latin typeface="Times New Roman" panose="02020603050405020304" pitchFamily="18" charset="0"/>
                <a:cs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p:cNvPicPr>
            <a:picLocks noChangeAspect="1"/>
          </p:cNvPicPr>
          <p:nvPr/>
        </p:nvPicPr>
        <p:blipFill>
          <a:blip r:embed="rId3"/>
          <a:stretch>
            <a:fillRect/>
          </a:stretch>
        </p:blipFill>
        <p:spPr>
          <a:xfrm>
            <a:off x="20783" y="2755373"/>
            <a:ext cx="6143525" cy="1482304"/>
          </a:xfrm>
          <a:prstGeom prst="rect">
            <a:avLst/>
          </a:prstGeom>
        </p:spPr>
      </p:pic>
      <p:pic>
        <p:nvPicPr>
          <p:cNvPr id="8" name="صورة 7"/>
          <p:cNvPicPr>
            <a:picLocks noChangeAspect="1"/>
          </p:cNvPicPr>
          <p:nvPr/>
        </p:nvPicPr>
        <p:blipFill>
          <a:blip r:embed="rId4"/>
          <a:stretch>
            <a:fillRect/>
          </a:stretch>
        </p:blipFill>
        <p:spPr>
          <a:xfrm>
            <a:off x="6781220" y="2282014"/>
            <a:ext cx="4257967" cy="3252808"/>
          </a:xfrm>
          <a:prstGeom prst="rect">
            <a:avLst/>
          </a:prstGeom>
        </p:spPr>
      </p:pic>
    </p:spTree>
    <p:extLst>
      <p:ext uri="{BB962C8B-B14F-4D97-AF65-F5344CB8AC3E}">
        <p14:creationId xmlns:p14="http://schemas.microsoft.com/office/powerpoint/2010/main" val="35385680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smtClean="0">
                <a:latin typeface="Times New Roman" panose="02020603050405020304" pitchFamily="18" charset="0"/>
                <a:cs typeface="Times New Roman" panose="02020603050405020304" pitchFamily="18" charset="0"/>
              </a:rPr>
              <a:t>HTML </a:t>
            </a:r>
            <a:r>
              <a:rPr lang="en-US" sz="4800" b="1" dirty="0" smtClean="0">
                <a:latin typeface="Times New Roman" panose="02020603050405020304" pitchFamily="18" charset="0"/>
                <a:cs typeface="Times New Roman" panose="02020603050405020304" pitchFamily="18" charset="0"/>
              </a:rPr>
              <a:t>Audio</a:t>
            </a:r>
            <a:r>
              <a:rPr lang="en-US" sz="4800" b="1" dirty="0" smtClean="0">
                <a:latin typeface="Times New Roman" panose="02020603050405020304" pitchFamily="18" charset="0"/>
                <a:cs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447050" y="2755373"/>
            <a:ext cx="5413423" cy="1263132"/>
          </a:xfrm>
          <a:prstGeom prst="rect">
            <a:avLst/>
          </a:prstGeom>
        </p:spPr>
      </p:pic>
      <p:pic>
        <p:nvPicPr>
          <p:cNvPr id="5" name="صورة 4"/>
          <p:cNvPicPr>
            <a:picLocks noChangeAspect="1"/>
          </p:cNvPicPr>
          <p:nvPr/>
        </p:nvPicPr>
        <p:blipFill>
          <a:blip r:embed="rId4"/>
          <a:stretch>
            <a:fillRect/>
          </a:stretch>
        </p:blipFill>
        <p:spPr>
          <a:xfrm>
            <a:off x="6200729" y="2755373"/>
            <a:ext cx="5418949" cy="1255648"/>
          </a:xfrm>
          <a:prstGeom prst="rect">
            <a:avLst/>
          </a:prstGeom>
        </p:spPr>
      </p:pic>
    </p:spTree>
    <p:extLst>
      <p:ext uri="{BB962C8B-B14F-4D97-AF65-F5344CB8AC3E}">
        <p14:creationId xmlns:p14="http://schemas.microsoft.com/office/powerpoint/2010/main" val="32344344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8" name="صورة 7">
            <a:extLst>
              <a:ext uri="{FF2B5EF4-FFF2-40B4-BE49-F238E27FC236}">
                <a16:creationId xmlns:a16="http://schemas.microsoft.com/office/drawing/2014/main" id="{EF5D4DDE-E161-44EB-80DE-6C6327928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45" y="1429811"/>
            <a:ext cx="8388928" cy="5018656"/>
          </a:xfrm>
          <a:prstGeom prst="rect">
            <a:avLst/>
          </a:prstGeom>
        </p:spPr>
      </p:pic>
    </p:spTree>
    <p:extLst>
      <p:ext uri="{BB962C8B-B14F-4D97-AF65-F5344CB8AC3E}">
        <p14:creationId xmlns:p14="http://schemas.microsoft.com/office/powerpoint/2010/main" val="22051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3" name="صورة 2">
            <a:extLst>
              <a:ext uri="{FF2B5EF4-FFF2-40B4-BE49-F238E27FC236}">
                <a16:creationId xmlns:a16="http://schemas.microsoft.com/office/drawing/2014/main" id="{89719E32-4A2B-4CE9-A785-EE37F5E05A34}"/>
              </a:ext>
            </a:extLst>
          </p:cNvPr>
          <p:cNvPicPr>
            <a:picLocks noChangeAspect="1"/>
          </p:cNvPicPr>
          <p:nvPr/>
        </p:nvPicPr>
        <p:blipFill>
          <a:blip r:embed="rId3"/>
          <a:stretch>
            <a:fillRect/>
          </a:stretch>
        </p:blipFill>
        <p:spPr>
          <a:xfrm>
            <a:off x="6096000" y="2261082"/>
            <a:ext cx="5733311" cy="2664207"/>
          </a:xfrm>
          <a:prstGeom prst="rect">
            <a:avLst/>
          </a:prstGeom>
        </p:spPr>
      </p:pic>
      <p:pic>
        <p:nvPicPr>
          <p:cNvPr id="5" name="صورة 4">
            <a:extLst>
              <a:ext uri="{FF2B5EF4-FFF2-40B4-BE49-F238E27FC236}">
                <a16:creationId xmlns:a16="http://schemas.microsoft.com/office/drawing/2014/main" id="{34D3BA68-5E8C-4FB6-B5B5-E511EA5DB27D}"/>
              </a:ext>
            </a:extLst>
          </p:cNvPr>
          <p:cNvPicPr>
            <a:picLocks noChangeAspect="1"/>
          </p:cNvPicPr>
          <p:nvPr/>
        </p:nvPicPr>
        <p:blipFill>
          <a:blip r:embed="rId4"/>
          <a:stretch>
            <a:fillRect/>
          </a:stretch>
        </p:blipFill>
        <p:spPr>
          <a:xfrm>
            <a:off x="0" y="2261082"/>
            <a:ext cx="5891333" cy="2737638"/>
          </a:xfrm>
          <a:prstGeom prst="rect">
            <a:avLst/>
          </a:prstGeom>
        </p:spPr>
      </p:pic>
      <p:sp>
        <p:nvSpPr>
          <p:cNvPr id="7" name="مربع نص 6">
            <a:extLst>
              <a:ext uri="{FF2B5EF4-FFF2-40B4-BE49-F238E27FC236}">
                <a16:creationId xmlns:a16="http://schemas.microsoft.com/office/drawing/2014/main" id="{0AB3765B-25D4-4268-9F12-80BEFF6E9ED7}"/>
              </a:ext>
            </a:extLst>
          </p:cNvPr>
          <p:cNvSpPr txBox="1"/>
          <p:nvPr/>
        </p:nvSpPr>
        <p:spPr>
          <a:xfrm>
            <a:off x="5729849" y="1367727"/>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9459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5" name="صورة 4">
            <a:extLst>
              <a:ext uri="{FF2B5EF4-FFF2-40B4-BE49-F238E27FC236}">
                <a16:creationId xmlns:a16="http://schemas.microsoft.com/office/drawing/2014/main" id="{F9B58E79-1702-49A3-9253-C8F8E611A86F}"/>
              </a:ext>
            </a:extLst>
          </p:cNvPr>
          <p:cNvPicPr>
            <a:picLocks noChangeAspect="1"/>
          </p:cNvPicPr>
          <p:nvPr/>
        </p:nvPicPr>
        <p:blipFill rotWithShape="1">
          <a:blip r:embed="rId3">
            <a:extLst>
              <a:ext uri="{28A0092B-C50C-407E-A947-70E740481C1C}">
                <a14:useLocalDpi xmlns:a14="http://schemas.microsoft.com/office/drawing/2010/main" val="0"/>
              </a:ext>
            </a:extLst>
          </a:blip>
          <a:srcRect b="60175"/>
          <a:stretch/>
        </p:blipFill>
        <p:spPr>
          <a:xfrm>
            <a:off x="694099" y="2237485"/>
            <a:ext cx="10803802" cy="2724486"/>
          </a:xfrm>
          <a:prstGeom prst="rect">
            <a:avLst/>
          </a:prstGeom>
        </p:spPr>
      </p:pic>
    </p:spTree>
    <p:extLst>
      <p:ext uri="{BB962C8B-B14F-4D97-AF65-F5344CB8AC3E}">
        <p14:creationId xmlns:p14="http://schemas.microsoft.com/office/powerpoint/2010/main" val="11814485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5" name="صورة 4">
            <a:extLst>
              <a:ext uri="{FF2B5EF4-FFF2-40B4-BE49-F238E27FC236}">
                <a16:creationId xmlns:a16="http://schemas.microsoft.com/office/drawing/2014/main" id="{F9B58E79-1702-49A3-9253-C8F8E611A86F}"/>
              </a:ext>
            </a:extLst>
          </p:cNvPr>
          <p:cNvPicPr>
            <a:picLocks noChangeAspect="1"/>
          </p:cNvPicPr>
          <p:nvPr/>
        </p:nvPicPr>
        <p:blipFill rotWithShape="1">
          <a:blip r:embed="rId3">
            <a:extLst>
              <a:ext uri="{28A0092B-C50C-407E-A947-70E740481C1C}">
                <a14:useLocalDpi xmlns:a14="http://schemas.microsoft.com/office/drawing/2010/main" val="0"/>
              </a:ext>
            </a:extLst>
          </a:blip>
          <a:srcRect t="39826" b="24459"/>
          <a:stretch/>
        </p:blipFill>
        <p:spPr>
          <a:xfrm>
            <a:off x="582407" y="1210921"/>
            <a:ext cx="11027185" cy="1802443"/>
          </a:xfrm>
          <a:prstGeom prst="rect">
            <a:avLst/>
          </a:prstGeom>
        </p:spPr>
      </p:pic>
      <p:pic>
        <p:nvPicPr>
          <p:cNvPr id="10" name="صورة 9">
            <a:extLst>
              <a:ext uri="{FF2B5EF4-FFF2-40B4-BE49-F238E27FC236}">
                <a16:creationId xmlns:a16="http://schemas.microsoft.com/office/drawing/2014/main" id="{1BA9C5A5-5471-4559-A93F-D2C8D380FEFA}"/>
              </a:ext>
            </a:extLst>
          </p:cNvPr>
          <p:cNvPicPr>
            <a:picLocks noChangeAspect="1"/>
          </p:cNvPicPr>
          <p:nvPr/>
        </p:nvPicPr>
        <p:blipFill>
          <a:blip r:embed="rId4"/>
          <a:stretch>
            <a:fillRect/>
          </a:stretch>
        </p:blipFill>
        <p:spPr>
          <a:xfrm>
            <a:off x="838200" y="3112622"/>
            <a:ext cx="10804297" cy="3641130"/>
          </a:xfrm>
          <a:prstGeom prst="rect">
            <a:avLst/>
          </a:prstGeom>
        </p:spPr>
      </p:pic>
    </p:spTree>
    <p:extLst>
      <p:ext uri="{BB962C8B-B14F-4D97-AF65-F5344CB8AC3E}">
        <p14:creationId xmlns:p14="http://schemas.microsoft.com/office/powerpoint/2010/main" val="23281890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12" name="صورة 11">
            <a:extLst>
              <a:ext uri="{FF2B5EF4-FFF2-40B4-BE49-F238E27FC236}">
                <a16:creationId xmlns:a16="http://schemas.microsoft.com/office/drawing/2014/main" id="{3620EF31-37BC-468E-AA34-3212782F14BC}"/>
              </a:ext>
            </a:extLst>
          </p:cNvPr>
          <p:cNvPicPr>
            <a:picLocks noChangeAspect="1"/>
          </p:cNvPicPr>
          <p:nvPr/>
        </p:nvPicPr>
        <p:blipFill>
          <a:blip r:embed="rId3"/>
          <a:stretch>
            <a:fillRect/>
          </a:stretch>
        </p:blipFill>
        <p:spPr>
          <a:xfrm>
            <a:off x="7406120" y="2148101"/>
            <a:ext cx="3698298" cy="3255172"/>
          </a:xfrm>
          <a:prstGeom prst="rect">
            <a:avLst/>
          </a:prstGeom>
        </p:spPr>
      </p:pic>
      <p:pic>
        <p:nvPicPr>
          <p:cNvPr id="5" name="صورة 4">
            <a:extLst>
              <a:ext uri="{FF2B5EF4-FFF2-40B4-BE49-F238E27FC236}">
                <a16:creationId xmlns:a16="http://schemas.microsoft.com/office/drawing/2014/main" id="{6CD8760D-8E0C-4881-A7BD-998EBAC32E4E}"/>
              </a:ext>
            </a:extLst>
          </p:cNvPr>
          <p:cNvPicPr>
            <a:picLocks noChangeAspect="1"/>
          </p:cNvPicPr>
          <p:nvPr/>
        </p:nvPicPr>
        <p:blipFill>
          <a:blip r:embed="rId4"/>
          <a:stretch>
            <a:fillRect/>
          </a:stretch>
        </p:blipFill>
        <p:spPr>
          <a:xfrm>
            <a:off x="166255" y="2138650"/>
            <a:ext cx="6537614" cy="3264623"/>
          </a:xfrm>
          <a:prstGeom prst="rect">
            <a:avLst/>
          </a:prstGeom>
        </p:spPr>
      </p:pic>
      <p:sp>
        <p:nvSpPr>
          <p:cNvPr id="7" name="مربع نص 6">
            <a:extLst>
              <a:ext uri="{FF2B5EF4-FFF2-40B4-BE49-F238E27FC236}">
                <a16:creationId xmlns:a16="http://schemas.microsoft.com/office/drawing/2014/main" id="{0AB3765B-25D4-4268-9F12-80BEFF6E9ED7}"/>
              </a:ext>
            </a:extLst>
          </p:cNvPr>
          <p:cNvSpPr txBox="1"/>
          <p:nvPr/>
        </p:nvSpPr>
        <p:spPr>
          <a:xfrm>
            <a:off x="5841812" y="1397700"/>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1330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3" name="صورة 2">
            <a:extLst>
              <a:ext uri="{FF2B5EF4-FFF2-40B4-BE49-F238E27FC236}">
                <a16:creationId xmlns:a16="http://schemas.microsoft.com/office/drawing/2014/main" id="{3719EA81-2C2B-4F43-9A43-5AA7E6C01D41}"/>
              </a:ext>
            </a:extLst>
          </p:cNvPr>
          <p:cNvPicPr>
            <a:picLocks noChangeAspect="1"/>
          </p:cNvPicPr>
          <p:nvPr/>
        </p:nvPicPr>
        <p:blipFill>
          <a:blip r:embed="rId3"/>
          <a:stretch>
            <a:fillRect/>
          </a:stretch>
        </p:blipFill>
        <p:spPr>
          <a:xfrm>
            <a:off x="207818" y="1580460"/>
            <a:ext cx="5237018" cy="2700595"/>
          </a:xfrm>
          <a:prstGeom prst="rect">
            <a:avLst/>
          </a:prstGeom>
        </p:spPr>
      </p:pic>
      <p:pic>
        <p:nvPicPr>
          <p:cNvPr id="4" name="صورة 3">
            <a:extLst>
              <a:ext uri="{FF2B5EF4-FFF2-40B4-BE49-F238E27FC236}">
                <a16:creationId xmlns:a16="http://schemas.microsoft.com/office/drawing/2014/main" id="{5B0E60E0-F8E7-47F8-9D06-856C9A071176}"/>
              </a:ext>
            </a:extLst>
          </p:cNvPr>
          <p:cNvPicPr>
            <a:picLocks noChangeAspect="1"/>
          </p:cNvPicPr>
          <p:nvPr/>
        </p:nvPicPr>
        <p:blipFill rotWithShape="1">
          <a:blip r:embed="rId4"/>
          <a:srcRect l="50000" t="25140" r="31818" b="62127"/>
          <a:stretch/>
        </p:blipFill>
        <p:spPr>
          <a:xfrm>
            <a:off x="5889174" y="1733215"/>
            <a:ext cx="5700154" cy="2244435"/>
          </a:xfrm>
          <a:prstGeom prst="rect">
            <a:avLst/>
          </a:prstGeom>
        </p:spPr>
      </p:pic>
      <p:pic>
        <p:nvPicPr>
          <p:cNvPr id="5" name="صورة 4">
            <a:extLst>
              <a:ext uri="{FF2B5EF4-FFF2-40B4-BE49-F238E27FC236}">
                <a16:creationId xmlns:a16="http://schemas.microsoft.com/office/drawing/2014/main" id="{20022537-7958-4C4F-9AA2-0CB523700F32}"/>
              </a:ext>
            </a:extLst>
          </p:cNvPr>
          <p:cNvPicPr>
            <a:picLocks noChangeAspect="1"/>
          </p:cNvPicPr>
          <p:nvPr/>
        </p:nvPicPr>
        <p:blipFill>
          <a:blip r:embed="rId5"/>
          <a:stretch>
            <a:fillRect/>
          </a:stretch>
        </p:blipFill>
        <p:spPr>
          <a:xfrm>
            <a:off x="207818" y="4371581"/>
            <a:ext cx="5237018" cy="2247900"/>
          </a:xfrm>
          <a:prstGeom prst="rect">
            <a:avLst/>
          </a:prstGeom>
        </p:spPr>
      </p:pic>
      <p:pic>
        <p:nvPicPr>
          <p:cNvPr id="7" name="صورة 6">
            <a:extLst>
              <a:ext uri="{FF2B5EF4-FFF2-40B4-BE49-F238E27FC236}">
                <a16:creationId xmlns:a16="http://schemas.microsoft.com/office/drawing/2014/main" id="{BE3E6C6C-3C78-4865-9B85-58227BF2D5C3}"/>
              </a:ext>
            </a:extLst>
          </p:cNvPr>
          <p:cNvPicPr>
            <a:picLocks noChangeAspect="1"/>
          </p:cNvPicPr>
          <p:nvPr/>
        </p:nvPicPr>
        <p:blipFill>
          <a:blip r:embed="rId6"/>
          <a:stretch>
            <a:fillRect/>
          </a:stretch>
        </p:blipFill>
        <p:spPr>
          <a:xfrm>
            <a:off x="5889174" y="4281055"/>
            <a:ext cx="5700154" cy="2327235"/>
          </a:xfrm>
          <a:prstGeom prst="rect">
            <a:avLst/>
          </a:prstGeom>
        </p:spPr>
      </p:pic>
      <p:sp>
        <p:nvSpPr>
          <p:cNvPr id="8" name="مربع نص 7">
            <a:extLst>
              <a:ext uri="{FF2B5EF4-FFF2-40B4-BE49-F238E27FC236}">
                <a16:creationId xmlns:a16="http://schemas.microsoft.com/office/drawing/2014/main" id="{0AB3765B-25D4-4268-9F12-80BEFF6E9ED7}"/>
              </a:ext>
            </a:extLst>
          </p:cNvPr>
          <p:cNvSpPr txBox="1"/>
          <p:nvPr/>
        </p:nvSpPr>
        <p:spPr>
          <a:xfrm>
            <a:off x="5571756" y="121028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842AF601-BC8D-4EED-9EEC-EE850A8D9160}"/>
              </a:ext>
            </a:extLst>
          </p:cNvPr>
          <p:cNvSpPr txBox="1"/>
          <p:nvPr/>
        </p:nvSpPr>
        <p:spPr>
          <a:xfrm>
            <a:off x="-210288" y="1149014"/>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968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a:extLst>
              <a:ext uri="{FF2B5EF4-FFF2-40B4-BE49-F238E27FC236}">
                <a16:creationId xmlns:a16="http://schemas.microsoft.com/office/drawing/2014/main" id="{06D2F0C4-154A-4C56-B85B-7E7967F9961B}"/>
              </a:ext>
            </a:extLst>
          </p:cNvPr>
          <p:cNvPicPr>
            <a:picLocks noChangeAspect="1"/>
          </p:cNvPicPr>
          <p:nvPr/>
        </p:nvPicPr>
        <p:blipFill>
          <a:blip r:embed="rId3"/>
          <a:stretch>
            <a:fillRect/>
          </a:stretch>
        </p:blipFill>
        <p:spPr>
          <a:xfrm>
            <a:off x="207818" y="2400298"/>
            <a:ext cx="6903893" cy="2659381"/>
          </a:xfrm>
          <a:prstGeom prst="rect">
            <a:avLst/>
          </a:prstGeom>
        </p:spPr>
      </p:pic>
      <p:pic>
        <p:nvPicPr>
          <p:cNvPr id="8" name="صورة 7">
            <a:extLst>
              <a:ext uri="{FF2B5EF4-FFF2-40B4-BE49-F238E27FC236}">
                <a16:creationId xmlns:a16="http://schemas.microsoft.com/office/drawing/2014/main" id="{88653FA1-43FF-4080-8926-00794E3EB026}"/>
              </a:ext>
            </a:extLst>
          </p:cNvPr>
          <p:cNvPicPr>
            <a:picLocks noChangeAspect="1"/>
          </p:cNvPicPr>
          <p:nvPr/>
        </p:nvPicPr>
        <p:blipFill>
          <a:blip r:embed="rId4"/>
          <a:stretch>
            <a:fillRect/>
          </a:stretch>
        </p:blipFill>
        <p:spPr>
          <a:xfrm>
            <a:off x="7448461" y="2144131"/>
            <a:ext cx="4221307" cy="3857401"/>
          </a:xfrm>
          <a:prstGeom prst="rect">
            <a:avLst/>
          </a:prstGeom>
        </p:spPr>
      </p:pic>
      <p:sp>
        <p:nvSpPr>
          <p:cNvPr id="5" name="مربع نص 4">
            <a:extLst>
              <a:ext uri="{FF2B5EF4-FFF2-40B4-BE49-F238E27FC236}">
                <a16:creationId xmlns:a16="http://schemas.microsoft.com/office/drawing/2014/main" id="{0AB3765B-25D4-4268-9F12-80BEFF6E9ED7}"/>
              </a:ext>
            </a:extLst>
          </p:cNvPr>
          <p:cNvSpPr txBox="1"/>
          <p:nvPr/>
        </p:nvSpPr>
        <p:spPr>
          <a:xfrm>
            <a:off x="5860473" y="147901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842AF601-BC8D-4EED-9EEC-EE850A8D9160}"/>
              </a:ext>
            </a:extLst>
          </p:cNvPr>
          <p:cNvSpPr txBox="1"/>
          <p:nvPr/>
        </p:nvSpPr>
        <p:spPr>
          <a:xfrm>
            <a:off x="0" y="145338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330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a:extLst>
              <a:ext uri="{FF2B5EF4-FFF2-40B4-BE49-F238E27FC236}">
                <a16:creationId xmlns:a16="http://schemas.microsoft.com/office/drawing/2014/main" id="{F35DE3AF-F484-4046-88A7-EE01028AE233}"/>
              </a:ext>
            </a:extLst>
          </p:cNvPr>
          <p:cNvPicPr>
            <a:picLocks noChangeAspect="1"/>
          </p:cNvPicPr>
          <p:nvPr/>
        </p:nvPicPr>
        <p:blipFill>
          <a:blip r:embed="rId3"/>
          <a:stretch>
            <a:fillRect/>
          </a:stretch>
        </p:blipFill>
        <p:spPr>
          <a:xfrm>
            <a:off x="481654" y="2280689"/>
            <a:ext cx="6473158" cy="2270529"/>
          </a:xfrm>
          <a:prstGeom prst="rect">
            <a:avLst/>
          </a:prstGeom>
        </p:spPr>
      </p:pic>
      <p:pic>
        <p:nvPicPr>
          <p:cNvPr id="3" name="صورة 2">
            <a:extLst>
              <a:ext uri="{FF2B5EF4-FFF2-40B4-BE49-F238E27FC236}">
                <a16:creationId xmlns:a16="http://schemas.microsoft.com/office/drawing/2014/main" id="{EFE7B8AF-A553-47BC-AED9-54D9F89BE199}"/>
              </a:ext>
            </a:extLst>
          </p:cNvPr>
          <p:cNvPicPr>
            <a:picLocks noChangeAspect="1"/>
          </p:cNvPicPr>
          <p:nvPr/>
        </p:nvPicPr>
        <p:blipFill>
          <a:blip r:embed="rId4"/>
          <a:stretch>
            <a:fillRect/>
          </a:stretch>
        </p:blipFill>
        <p:spPr>
          <a:xfrm>
            <a:off x="7740361" y="2280688"/>
            <a:ext cx="2811131" cy="2270529"/>
          </a:xfrm>
          <a:prstGeom prst="rect">
            <a:avLst/>
          </a:prstGeom>
        </p:spPr>
      </p:pic>
      <p:sp>
        <p:nvSpPr>
          <p:cNvPr id="5" name="مربع نص 4">
            <a:extLst>
              <a:ext uri="{FF2B5EF4-FFF2-40B4-BE49-F238E27FC236}">
                <a16:creationId xmlns:a16="http://schemas.microsoft.com/office/drawing/2014/main" id="{0AB3765B-25D4-4268-9F12-80BEFF6E9ED7}"/>
              </a:ext>
            </a:extLst>
          </p:cNvPr>
          <p:cNvSpPr txBox="1"/>
          <p:nvPr/>
        </p:nvSpPr>
        <p:spPr>
          <a:xfrm>
            <a:off x="5858351" y="142981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842AF601-BC8D-4EED-9EEC-EE850A8D9160}"/>
              </a:ext>
            </a:extLst>
          </p:cNvPr>
          <p:cNvSpPr txBox="1"/>
          <p:nvPr/>
        </p:nvSpPr>
        <p:spPr>
          <a:xfrm>
            <a:off x="0" y="149294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6456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sz="4800" b="1" dirty="0">
              <a:latin typeface="Times New Roman" panose="02020603050405020304" pitchFamily="18" charset="0"/>
              <a:cs typeface="Times New Roman" panose="02020603050405020304" pitchFamily="18" charset="0"/>
            </a:endParaRPr>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4" name="صورة 3">
            <a:extLst>
              <a:ext uri="{FF2B5EF4-FFF2-40B4-BE49-F238E27FC236}">
                <a16:creationId xmlns:a16="http://schemas.microsoft.com/office/drawing/2014/main" id="{75C6DAAD-7FF0-4B61-823E-75A4EF401FAE}"/>
              </a:ext>
            </a:extLst>
          </p:cNvPr>
          <p:cNvPicPr>
            <a:picLocks noChangeAspect="1"/>
          </p:cNvPicPr>
          <p:nvPr/>
        </p:nvPicPr>
        <p:blipFill>
          <a:blip r:embed="rId3"/>
          <a:stretch>
            <a:fillRect/>
          </a:stretch>
        </p:blipFill>
        <p:spPr>
          <a:xfrm>
            <a:off x="318752" y="2435946"/>
            <a:ext cx="7058791" cy="2323089"/>
          </a:xfrm>
          <a:prstGeom prst="rect">
            <a:avLst/>
          </a:prstGeom>
        </p:spPr>
      </p:pic>
      <p:pic>
        <p:nvPicPr>
          <p:cNvPr id="5" name="صورة 4">
            <a:extLst>
              <a:ext uri="{FF2B5EF4-FFF2-40B4-BE49-F238E27FC236}">
                <a16:creationId xmlns:a16="http://schemas.microsoft.com/office/drawing/2014/main" id="{BB53812A-B3B4-4774-90E5-4F9BF788DEDF}"/>
              </a:ext>
            </a:extLst>
          </p:cNvPr>
          <p:cNvPicPr>
            <a:picLocks noChangeAspect="1"/>
          </p:cNvPicPr>
          <p:nvPr/>
        </p:nvPicPr>
        <p:blipFill>
          <a:blip r:embed="rId4"/>
          <a:stretch>
            <a:fillRect/>
          </a:stretch>
        </p:blipFill>
        <p:spPr>
          <a:xfrm>
            <a:off x="7882369" y="2435946"/>
            <a:ext cx="3645461" cy="2323088"/>
          </a:xfrm>
          <a:prstGeom prst="rect">
            <a:avLst/>
          </a:prstGeom>
        </p:spPr>
      </p:pic>
      <p:sp>
        <p:nvSpPr>
          <p:cNvPr id="7" name="مربع نص 6">
            <a:extLst>
              <a:ext uri="{FF2B5EF4-FFF2-40B4-BE49-F238E27FC236}">
                <a16:creationId xmlns:a16="http://schemas.microsoft.com/office/drawing/2014/main" id="{0AB3765B-25D4-4268-9F12-80BEFF6E9ED7}"/>
              </a:ext>
            </a:extLst>
          </p:cNvPr>
          <p:cNvSpPr txBox="1"/>
          <p:nvPr/>
        </p:nvSpPr>
        <p:spPr>
          <a:xfrm>
            <a:off x="6071755"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881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p:cNvPicPr>
            <a:picLocks noChangeAspect="1"/>
          </p:cNvPicPr>
          <p:nvPr/>
        </p:nvPicPr>
        <p:blipFill>
          <a:blip r:embed="rId3"/>
          <a:stretch>
            <a:fillRect/>
          </a:stretch>
        </p:blipFill>
        <p:spPr>
          <a:xfrm>
            <a:off x="200413" y="2565043"/>
            <a:ext cx="6629595" cy="2193569"/>
          </a:xfrm>
          <a:prstGeom prst="rect">
            <a:avLst/>
          </a:prstGeom>
        </p:spPr>
      </p:pic>
      <p:sp>
        <p:nvSpPr>
          <p:cNvPr id="7" name="مربع نص 6">
            <a:extLst>
              <a:ext uri="{FF2B5EF4-FFF2-40B4-BE49-F238E27FC236}">
                <a16:creationId xmlns:a16="http://schemas.microsoft.com/office/drawing/2014/main" id="{0AB3765B-25D4-4268-9F12-80BEFF6E9ED7}"/>
              </a:ext>
            </a:extLst>
          </p:cNvPr>
          <p:cNvSpPr txBox="1"/>
          <p:nvPr/>
        </p:nvSpPr>
        <p:spPr>
          <a:xfrm>
            <a:off x="5860473" y="1397700"/>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9" name="صورة 8"/>
          <p:cNvPicPr>
            <a:picLocks noChangeAspect="1"/>
          </p:cNvPicPr>
          <p:nvPr/>
        </p:nvPicPr>
        <p:blipFill>
          <a:blip r:embed="rId4"/>
          <a:stretch>
            <a:fillRect/>
          </a:stretch>
        </p:blipFill>
        <p:spPr>
          <a:xfrm>
            <a:off x="6906803" y="2644152"/>
            <a:ext cx="5053132" cy="2035349"/>
          </a:xfrm>
          <a:prstGeom prst="rect">
            <a:avLst/>
          </a:prstGeom>
        </p:spPr>
      </p:pic>
    </p:spTree>
    <p:extLst>
      <p:ext uri="{BB962C8B-B14F-4D97-AF65-F5344CB8AC3E}">
        <p14:creationId xmlns:p14="http://schemas.microsoft.com/office/powerpoint/2010/main" val="2475208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sp>
        <p:nvSpPr>
          <p:cNvPr id="7" name="مربع نص 6">
            <a:extLst>
              <a:ext uri="{FF2B5EF4-FFF2-40B4-BE49-F238E27FC236}">
                <a16:creationId xmlns:a16="http://schemas.microsoft.com/office/drawing/2014/main" id="{0AB3765B-25D4-4268-9F12-80BEFF6E9ED7}"/>
              </a:ext>
            </a:extLst>
          </p:cNvPr>
          <p:cNvSpPr txBox="1"/>
          <p:nvPr/>
        </p:nvSpPr>
        <p:spPr>
          <a:xfrm>
            <a:off x="5860473" y="1397700"/>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207395" y="2543218"/>
            <a:ext cx="6547969" cy="2136283"/>
          </a:xfrm>
          <a:prstGeom prst="rect">
            <a:avLst/>
          </a:prstGeom>
        </p:spPr>
      </p:pic>
      <p:pic>
        <p:nvPicPr>
          <p:cNvPr id="4" name="صورة 3"/>
          <p:cNvPicPr>
            <a:picLocks noChangeAspect="1"/>
          </p:cNvPicPr>
          <p:nvPr/>
        </p:nvPicPr>
        <p:blipFill>
          <a:blip r:embed="rId4"/>
          <a:stretch>
            <a:fillRect/>
          </a:stretch>
        </p:blipFill>
        <p:spPr>
          <a:xfrm>
            <a:off x="6935321" y="2723263"/>
            <a:ext cx="4818364" cy="1811415"/>
          </a:xfrm>
          <a:prstGeom prst="rect">
            <a:avLst/>
          </a:prstGeom>
        </p:spPr>
      </p:pic>
    </p:spTree>
    <p:extLst>
      <p:ext uri="{BB962C8B-B14F-4D97-AF65-F5344CB8AC3E}">
        <p14:creationId xmlns:p14="http://schemas.microsoft.com/office/powerpoint/2010/main" val="36050327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DNS </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Client Server</a:t>
            </a:r>
            <a:endParaRPr lang="ar-SY" sz="4800" b="1" dirty="0">
              <a:latin typeface="Times New Roman" panose="02020603050405020304" pitchFamily="18" charset="0"/>
              <a:cs typeface="Times New Roman" panose="02020603050405020304" pitchFamily="18" charset="0"/>
            </a:endParaRPr>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3876</TotalTime>
  <Words>3665</Words>
  <Application>Microsoft Office PowerPoint</Application>
  <PresentationFormat>شاشة عريضة</PresentationFormat>
  <Paragraphs>722</Paragraphs>
  <Slides>52</Slides>
  <Notes>52</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52</vt:i4>
      </vt:variant>
    </vt:vector>
  </HeadingPairs>
  <TitlesOfParts>
    <vt:vector size="60" baseType="lpstr">
      <vt:lpstr>Arial</vt:lpstr>
      <vt:lpstr>Calibri</vt:lpstr>
      <vt:lpstr>Calibri Light</vt:lpstr>
      <vt:lpstr>Consolas</vt:lpstr>
      <vt:lpstr>Simplified Arabic</vt:lpstr>
      <vt:lpstr>Times New Roman</vt:lpstr>
      <vt:lpstr>Verdana</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lpstr>صفحات الويب </vt:lpstr>
      <vt:lpstr>Front End</vt:lpstr>
      <vt:lpstr>HTML HyperText Markup Language  </vt:lpstr>
      <vt:lpstr>HTML  Tags </vt:lpstr>
      <vt:lpstr>HTML  Attributes </vt:lpstr>
      <vt:lpstr>HTML</vt:lpstr>
      <vt:lpstr>Paragraph </vt:lpstr>
      <vt:lpstr>Paragraph </vt:lpstr>
      <vt:lpstr>Line Breaks</vt:lpstr>
      <vt:lpstr>Horizontal Rules</vt:lpstr>
      <vt:lpstr>Text Formatting</vt:lpstr>
      <vt:lpstr>Heading</vt:lpstr>
      <vt:lpstr>HTML Links</vt:lpstr>
      <vt:lpstr>HTML Links</vt:lpstr>
      <vt:lpstr>HTML Links</vt:lpstr>
      <vt:lpstr>Relative  Link</vt:lpstr>
      <vt:lpstr>HTML Links</vt:lpstr>
      <vt:lpstr>HTML Images</vt:lpstr>
      <vt:lpstr>HTML Images</vt:lpstr>
      <vt:lpstr>HTML Lists</vt:lpstr>
      <vt:lpstr>HTML Lists</vt:lpstr>
      <vt:lpstr>HTML Lists</vt:lpstr>
      <vt:lpstr>HTML Lists</vt:lpstr>
      <vt:lpstr>HTML  Table</vt:lpstr>
      <vt:lpstr>HTML  Table</vt:lpstr>
      <vt:lpstr>HTML  Table</vt:lpstr>
      <vt:lpstr>HTML  Table</vt:lpstr>
      <vt:lpstr>HTML video  </vt:lpstr>
      <vt:lpstr>HTML Audio  </vt:lpstr>
      <vt:lpstr>HTML  Form</vt:lpstr>
      <vt:lpstr>HTML  Form</vt:lpstr>
      <vt:lpstr>HTML  Form</vt:lpstr>
      <vt:lpstr>HTML  Form</vt:lpstr>
      <vt:lpstr>HTML  Form Input</vt:lpstr>
      <vt:lpstr>HTML  Form Input</vt:lpstr>
      <vt:lpstr>HTML  Form Input</vt:lpstr>
      <vt:lpstr>HTML  Form Input</vt:lpstr>
      <vt:lpstr>HTML  Form Input</vt:lpstr>
      <vt:lpstr>HTML  Form Input</vt:lpstr>
      <vt:lpstr>HTML  Form Input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HP</dc:creator>
  <cp:lastModifiedBy>haider ibrahem</cp:lastModifiedBy>
  <cp:revision>326</cp:revision>
  <cp:lastPrinted>2020-09-19T19:00:45Z</cp:lastPrinted>
  <dcterms:created xsi:type="dcterms:W3CDTF">2020-09-18T05:52:50Z</dcterms:created>
  <dcterms:modified xsi:type="dcterms:W3CDTF">2020-09-26T04:03:16Z</dcterms:modified>
</cp:coreProperties>
</file>