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54"/>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306" r:id="rId22"/>
    <p:sldId id="307" r:id="rId23"/>
    <p:sldId id="275" r:id="rId24"/>
    <p:sldId id="277" r:id="rId25"/>
    <p:sldId id="291" r:id="rId26"/>
    <p:sldId id="276" r:id="rId27"/>
    <p:sldId id="278" r:id="rId28"/>
    <p:sldId id="281" r:id="rId29"/>
    <p:sldId id="282" r:id="rId30"/>
    <p:sldId id="283" r:id="rId31"/>
    <p:sldId id="280" r:id="rId32"/>
    <p:sldId id="284" r:id="rId33"/>
    <p:sldId id="285" r:id="rId34"/>
    <p:sldId id="286" r:id="rId35"/>
    <p:sldId id="287" r:id="rId36"/>
    <p:sldId id="288" r:id="rId37"/>
    <p:sldId id="289" r:id="rId38"/>
    <p:sldId id="290" r:id="rId39"/>
    <p:sldId id="292" r:id="rId40"/>
    <p:sldId id="293" r:id="rId41"/>
    <p:sldId id="294" r:id="rId42"/>
    <p:sldId id="295" r:id="rId43"/>
    <p:sldId id="296" r:id="rId44"/>
    <p:sldId id="297" r:id="rId45"/>
    <p:sldId id="299" r:id="rId46"/>
    <p:sldId id="298" r:id="rId47"/>
    <p:sldId id="300" r:id="rId48"/>
    <p:sldId id="304" r:id="rId49"/>
    <p:sldId id="305" r:id="rId50"/>
    <p:sldId id="301" r:id="rId51"/>
    <p:sldId id="302" r:id="rId52"/>
    <p:sldId id="30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20" autoAdjust="0"/>
    <p:restoredTop sz="72610" autoAdjust="0"/>
  </p:normalViewPr>
  <p:slideViewPr>
    <p:cSldViewPr snapToGrid="0">
      <p:cViewPr varScale="1">
        <p:scale>
          <a:sx n="43" d="100"/>
          <a:sy n="43" d="100"/>
        </p:scale>
        <p:origin x="6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07/02/1442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a:solidFill>
                  <a:srgbClr val="333333"/>
                </a:solidFill>
                <a:effectLst/>
                <a:latin typeface="Arial" panose="020B0604020202020204" pitchFamily="34" charset="0"/>
              </a:rPr>
              <a:t>HyperText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A" baseline="0" dirty="0"/>
          </a:p>
          <a:p>
            <a:r>
              <a:rPr lang="ar-SA" baseline="0" dirty="0"/>
              <a:t>التعليقات في الصفحة لا تظهر </a:t>
            </a:r>
            <a:endParaRPr lang="en-US" baseline="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2774870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عدد الأسطر يعتمد على حجم الشاشة</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135047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وضع نصوص بصيغ خاصة</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74853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en-US" dirty="0"/>
          </a:p>
          <a:p>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يمكن استخدام صورة بدلاً من استخدام نص كرابط لصفحة أخرى </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31</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32</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33</a:t>
            </a:fld>
            <a:endParaRPr lang="ar-SY"/>
          </a:p>
        </p:txBody>
      </p:sp>
    </p:spTree>
    <p:extLst>
      <p:ext uri="{BB962C8B-B14F-4D97-AF65-F5344CB8AC3E}">
        <p14:creationId xmlns:p14="http://schemas.microsoft.com/office/powerpoint/2010/main" val="4023587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34</a:t>
            </a:fld>
            <a:endParaRPr lang="ar-SY"/>
          </a:p>
        </p:txBody>
      </p:sp>
    </p:spTree>
    <p:extLst>
      <p:ext uri="{BB962C8B-B14F-4D97-AF65-F5344CB8AC3E}">
        <p14:creationId xmlns:p14="http://schemas.microsoft.com/office/powerpoint/2010/main" val="280403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a:t>
            </a:r>
            <a:r>
              <a:rPr lang="en-US" baseline="0" dirty="0"/>
              <a:t>:</a:t>
            </a:r>
          </a:p>
          <a:p>
            <a:r>
              <a:rPr lang="ar-SA" baseline="0" dirty="0"/>
              <a:t>يوجد 3 أنواع للقوائم :</a:t>
            </a:r>
          </a:p>
          <a:p>
            <a:pPr marL="228600" indent="-228600">
              <a:buFont typeface="+mj-lt"/>
              <a:buAutoNum type="arabicPeriod"/>
            </a:pPr>
            <a:r>
              <a:rPr lang="ar-SA" baseline="0" dirty="0"/>
              <a:t>مرتبة</a:t>
            </a:r>
          </a:p>
          <a:p>
            <a:pPr marL="228600" indent="-228600">
              <a:buFont typeface="+mj-lt"/>
              <a:buAutoNum type="arabicPeriod"/>
            </a:pPr>
            <a:r>
              <a:rPr lang="ar-SA" baseline="0" dirty="0"/>
              <a:t>غير مرتبة </a:t>
            </a:r>
          </a:p>
          <a:p>
            <a:pPr marL="228600" indent="-228600">
              <a:buFont typeface="+mj-lt"/>
              <a:buAutoNum type="arabicPeriod"/>
            </a:pPr>
            <a:r>
              <a:rPr lang="ar-SA" baseline="0" dirty="0"/>
              <a:t>قوائم وصفية</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35</a:t>
            </a:fld>
            <a:endParaRPr lang="ar-SY"/>
          </a:p>
        </p:txBody>
      </p:sp>
    </p:spTree>
    <p:extLst>
      <p:ext uri="{BB962C8B-B14F-4D97-AF65-F5344CB8AC3E}">
        <p14:creationId xmlns:p14="http://schemas.microsoft.com/office/powerpoint/2010/main" val="363511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الغير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36</a:t>
            </a:fld>
            <a:endParaRPr lang="ar-SY"/>
          </a:p>
        </p:txBody>
      </p:sp>
    </p:spTree>
    <p:extLst>
      <p:ext uri="{BB962C8B-B14F-4D97-AF65-F5344CB8AC3E}">
        <p14:creationId xmlns:p14="http://schemas.microsoft.com/office/powerpoint/2010/main" val="2975871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37</a:t>
            </a:fld>
            <a:endParaRPr lang="ar-SY"/>
          </a:p>
        </p:txBody>
      </p:sp>
    </p:spTree>
    <p:extLst>
      <p:ext uri="{BB962C8B-B14F-4D97-AF65-F5344CB8AC3E}">
        <p14:creationId xmlns:p14="http://schemas.microsoft.com/office/powerpoint/2010/main" val="2059139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الوصفية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38</a:t>
            </a:fld>
            <a:endParaRPr lang="ar-SY"/>
          </a:p>
        </p:txBody>
      </p:sp>
    </p:spTree>
    <p:extLst>
      <p:ext uri="{BB962C8B-B14F-4D97-AF65-F5344CB8AC3E}">
        <p14:creationId xmlns:p14="http://schemas.microsoft.com/office/powerpoint/2010/main" val="2362487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إنشاء جدول باستخدام تاغ </a:t>
            </a:r>
            <a:r>
              <a:rPr lang="en-US" baseline="0" dirty="0"/>
              <a:t>Table</a:t>
            </a:r>
          </a:p>
          <a:p>
            <a:r>
              <a:rPr lang="ar-SA" baseline="0" dirty="0"/>
              <a:t>لإنشاء سطر نستخدم </a:t>
            </a:r>
            <a:r>
              <a:rPr lang="en-US" baseline="0" dirty="0"/>
              <a:t>tr</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aseline="0" dirty="0"/>
              <a:t>لإنشاء ترويسة الأعمدة </a:t>
            </a:r>
            <a:r>
              <a:rPr lang="en-US" baseline="0" dirty="0" err="1"/>
              <a:t>th</a:t>
            </a:r>
            <a:endParaRPr lang="en-US" baseline="0" dirty="0"/>
          </a:p>
          <a:p>
            <a:r>
              <a:rPr lang="ar-SA" baseline="0" dirty="0"/>
              <a:t>لإنشاء عمود نستخدم </a:t>
            </a:r>
            <a:r>
              <a:rPr lang="en-US" baseline="0" dirty="0"/>
              <a:t>td</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39</a:t>
            </a:fld>
            <a:endParaRPr lang="ar-SY"/>
          </a:p>
        </p:txBody>
      </p:sp>
    </p:spTree>
    <p:extLst>
      <p:ext uri="{BB962C8B-B14F-4D97-AF65-F5344CB8AC3E}">
        <p14:creationId xmlns:p14="http://schemas.microsoft.com/office/powerpoint/2010/main" val="251250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وضع حدود للجدول باستخدام الواصفة </a:t>
            </a:r>
            <a:r>
              <a:rPr lang="en-US" baseline="0" dirty="0"/>
              <a:t>border </a:t>
            </a:r>
          </a:p>
          <a:p>
            <a:r>
              <a:rPr lang="ar-SA" baseline="0" dirty="0"/>
              <a:t>يتم تحديد حجم و نوع الحدود</a:t>
            </a:r>
            <a:endParaRPr lang="en-US" baseline="0" dirty="0"/>
          </a:p>
          <a:p>
            <a:r>
              <a:rPr lang="ar-SA" baseline="0" dirty="0"/>
              <a:t>يمكن تعديل خصائص الجدول باستخدام </a:t>
            </a:r>
            <a:r>
              <a:rPr lang="en-US" baseline="0" dirty="0"/>
              <a:t>CSS </a:t>
            </a:r>
            <a:r>
              <a:rPr lang="ar-SA" baseline="0" dirty="0"/>
              <a:t> لاحقاً</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40</a:t>
            </a:fld>
            <a:endParaRPr lang="ar-SY"/>
          </a:p>
        </p:txBody>
      </p:sp>
    </p:spTree>
    <p:extLst>
      <p:ext uri="{BB962C8B-B14F-4D97-AF65-F5344CB8AC3E}">
        <p14:creationId xmlns:p14="http://schemas.microsoft.com/office/powerpoint/2010/main" val="684913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baseline="0" dirty="0" err="1"/>
              <a:t>Colspan</a:t>
            </a:r>
            <a:r>
              <a:rPr lang="ar-SA" baseline="0" dirty="0"/>
              <a:t> لجعل الخلية تمتد على أكثر من عمود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41</a:t>
            </a:fld>
            <a:endParaRPr lang="ar-SY"/>
          </a:p>
        </p:txBody>
      </p:sp>
    </p:spTree>
    <p:extLst>
      <p:ext uri="{BB962C8B-B14F-4D97-AF65-F5344CB8AC3E}">
        <p14:creationId xmlns:p14="http://schemas.microsoft.com/office/powerpoint/2010/main" val="2247077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err="1">
                <a:solidFill>
                  <a:srgbClr val="FF0000"/>
                </a:solidFill>
                <a:effectLst/>
                <a:latin typeface="Consolas" panose="020B0609020204030204" pitchFamily="49" charset="0"/>
              </a:rPr>
              <a:t>rowspan</a:t>
            </a:r>
            <a:r>
              <a:rPr lang="ar-SA" baseline="0" dirty="0"/>
              <a:t> لجعل الخلية تمتد على أكثر من سطر </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42</a:t>
            </a:fld>
            <a:endParaRPr lang="ar-SY"/>
          </a:p>
        </p:txBody>
      </p:sp>
    </p:spTree>
    <p:extLst>
      <p:ext uri="{BB962C8B-B14F-4D97-AF65-F5344CB8AC3E}">
        <p14:creationId xmlns:p14="http://schemas.microsoft.com/office/powerpoint/2010/main" val="40750040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p>
          <a:p>
            <a:r>
              <a:rPr lang="ar-SA" baseline="0" dirty="0"/>
              <a:t>يكون الطلب </a:t>
            </a:r>
            <a:r>
              <a:rPr lang="en-US" baseline="0" dirty="0"/>
              <a:t>request </a:t>
            </a:r>
            <a:r>
              <a:rPr lang="ar-SA" baseline="0" dirty="0"/>
              <a:t> بنمط </a:t>
            </a:r>
            <a:r>
              <a:rPr lang="en-US" baseline="0" dirty="0"/>
              <a:t>http request </a:t>
            </a:r>
          </a:p>
          <a:p>
            <a:r>
              <a:rPr lang="ar-SA" baseline="0" dirty="0"/>
              <a:t>و هو الذي يتيح التواصل بين الزبون و المخدم</a:t>
            </a:r>
            <a:endParaRPr lang="en-US" baseline="0" dirty="0"/>
          </a:p>
          <a:p>
            <a:r>
              <a:rPr lang="en-US" baseline="0" dirty="0"/>
              <a:t>http request </a:t>
            </a:r>
            <a:r>
              <a:rPr lang="ar-SA" baseline="0" dirty="0"/>
              <a:t> يمثل بروتوكول الطلب و الاستجابة بين الزبون و المخدم</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43</a:t>
            </a:fld>
            <a:endParaRPr lang="ar-SY"/>
          </a:p>
        </p:txBody>
      </p:sp>
    </p:spTree>
    <p:extLst>
      <p:ext uri="{BB962C8B-B14F-4D97-AF65-F5344CB8AC3E}">
        <p14:creationId xmlns:p14="http://schemas.microsoft.com/office/powerpoint/2010/main" val="2190595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endParaRPr lang="en-US" baseline="0" dirty="0"/>
          </a:p>
          <a:p>
            <a:r>
              <a:rPr lang="en-US" baseline="0" dirty="0"/>
              <a:t>Action </a:t>
            </a:r>
            <a:r>
              <a:rPr lang="ar-SA" baseline="0" dirty="0"/>
              <a:t>: لتحديد وجهة المعالجة </a:t>
            </a:r>
          </a:p>
          <a:p>
            <a:r>
              <a:rPr lang="en-US" baseline="0" dirty="0"/>
              <a:t>Method</a:t>
            </a:r>
            <a:r>
              <a:rPr lang="ar-SA" baseline="0" dirty="0"/>
              <a:t>: لتحديد نمط ارسال المعلومات إلى السيرفر</a:t>
            </a:r>
            <a:endParaRPr lang="en-US" baseline="0" dirty="0"/>
          </a:p>
          <a:p>
            <a:r>
              <a:rPr lang="ar-SA" baseline="0" dirty="0"/>
              <a:t>يوجد طريقتين أساسيتين للإرسال</a:t>
            </a:r>
            <a:r>
              <a:rPr lang="en-US" baseline="0" dirty="0"/>
              <a:t> </a:t>
            </a:r>
            <a:r>
              <a:rPr lang="ar-SA" baseline="0" dirty="0"/>
              <a:t>:</a:t>
            </a:r>
          </a:p>
          <a:p>
            <a:r>
              <a:rPr lang="en-US" baseline="0" dirty="0"/>
              <a:t>Post</a:t>
            </a:r>
          </a:p>
          <a:p>
            <a:r>
              <a:rPr lang="en-US" baseline="0" dirty="0"/>
              <a:t>Get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44</a:t>
            </a:fld>
            <a:endParaRPr lang="ar-SY"/>
          </a:p>
        </p:txBody>
      </p:sp>
    </p:spTree>
    <p:extLst>
      <p:ext uri="{BB962C8B-B14F-4D97-AF65-F5344CB8AC3E}">
        <p14:creationId xmlns:p14="http://schemas.microsoft.com/office/powerpoint/2010/main" val="75834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المعلومات من خلال </a:t>
            </a:r>
            <a:r>
              <a:rPr lang="en-US" baseline="0" dirty="0"/>
              <a:t>URL </a:t>
            </a:r>
            <a:r>
              <a:rPr lang="ar-SA" baseline="0" dirty="0"/>
              <a:t>  بشكل أزواج </a:t>
            </a:r>
          </a:p>
          <a:p>
            <a:r>
              <a:rPr lang="en-US" baseline="0" dirty="0"/>
              <a:t>Name= value</a:t>
            </a:r>
            <a:endParaRPr lang="ar-SA" baseline="0" dirty="0"/>
          </a:p>
          <a:p>
            <a:r>
              <a:rPr lang="ar-SA" baseline="0" dirty="0"/>
              <a:t>عادة لا يتم استخدام </a:t>
            </a:r>
            <a:r>
              <a:rPr lang="en-US" baseline="0" dirty="0"/>
              <a:t>get</a:t>
            </a:r>
            <a:r>
              <a:rPr lang="ar-SA" baseline="0" dirty="0"/>
              <a:t> مع البيانات الحساسة</a:t>
            </a:r>
          </a:p>
          <a:p>
            <a:r>
              <a:rPr lang="ar-SA" baseline="0" dirty="0"/>
              <a:t>و تستخدم عادة لطلب معلومات من المخدم .</a:t>
            </a:r>
            <a:endParaRPr lang="en-US" baseline="0" dirty="0"/>
          </a:p>
          <a:p>
            <a:r>
              <a:rPr lang="ar-SA" baseline="0" dirty="0"/>
              <a:t>خصائص </a:t>
            </a:r>
            <a:r>
              <a:rPr lang="en-US" baseline="0" dirty="0"/>
              <a:t>get request </a:t>
            </a:r>
            <a:r>
              <a:rPr lang="ar-SA" baseline="0" dirty="0"/>
              <a:t>:</a:t>
            </a:r>
          </a:p>
          <a:p>
            <a:r>
              <a:rPr lang="ar-SA" baseline="0" dirty="0"/>
              <a:t>يمكن</a:t>
            </a:r>
            <a:r>
              <a:rPr lang="en-US" baseline="0" dirty="0"/>
              <a:t> </a:t>
            </a:r>
            <a:r>
              <a:rPr lang="ar-SA" baseline="0" dirty="0"/>
              <a:t> أن يخزن في الكاش</a:t>
            </a:r>
          </a:p>
          <a:p>
            <a:r>
              <a:rPr lang="ar-SA" baseline="0" dirty="0"/>
              <a:t>يخزن في تاريخ المتصفح </a:t>
            </a:r>
          </a:p>
          <a:p>
            <a:r>
              <a:rPr lang="ar-SA" baseline="0" dirty="0"/>
              <a:t>يوجد حد أعلى لحجم البيانات المرسلة </a:t>
            </a:r>
            <a:r>
              <a:rPr lang="en-US" b="0" i="0" dirty="0">
                <a:solidFill>
                  <a:srgbClr val="000000"/>
                </a:solidFill>
                <a:effectLst/>
                <a:latin typeface="Verdana" panose="020B0604030504040204" pitchFamily="34" charset="0"/>
              </a:rPr>
              <a:t>2048 characters</a:t>
            </a:r>
            <a:endParaRPr lang="en-US" baseline="0" dirty="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45</a:t>
            </a:fld>
            <a:endParaRPr lang="ar-SY"/>
          </a:p>
        </p:txBody>
      </p:sp>
    </p:spTree>
    <p:extLst>
      <p:ext uri="{BB962C8B-B14F-4D97-AF65-F5344CB8AC3E}">
        <p14:creationId xmlns:p14="http://schemas.microsoft.com/office/powerpoint/2010/main" val="4071096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a:t>
            </a:r>
            <a:r>
              <a:rPr lang="en-US" baseline="0" dirty="0"/>
              <a:t>data </a:t>
            </a:r>
            <a:r>
              <a:rPr lang="ar-SA" baseline="0" dirty="0"/>
              <a:t> عبر </a:t>
            </a:r>
            <a:r>
              <a:rPr lang="en-US" baseline="0" dirty="0"/>
              <a:t> </a:t>
            </a:r>
            <a:r>
              <a:rPr lang="ar-SA" baseline="0" dirty="0"/>
              <a:t>“</a:t>
            </a:r>
            <a:r>
              <a:rPr lang="en-US" baseline="0" dirty="0"/>
              <a:t> </a:t>
            </a:r>
            <a:r>
              <a:rPr lang="en-US" b="0" i="0" dirty="0">
                <a:solidFill>
                  <a:srgbClr val="000000"/>
                </a:solidFill>
                <a:effectLst/>
                <a:latin typeface="Verdana" panose="020B0604030504040204" pitchFamily="34" charset="0"/>
              </a:rPr>
              <a:t>request body</a:t>
            </a:r>
            <a:r>
              <a:rPr lang="ar-SA" baseline="0" dirty="0"/>
              <a:t>“</a:t>
            </a:r>
            <a:endParaRPr lang="en-US" baseline="0" dirty="0"/>
          </a:p>
          <a:p>
            <a:r>
              <a:rPr lang="ar-SA" baseline="0" dirty="0"/>
              <a:t>و لا تظهر في ال</a:t>
            </a:r>
            <a:r>
              <a:rPr lang="en-US" baseline="0" dirty="0"/>
              <a:t> </a:t>
            </a:r>
            <a:r>
              <a:rPr lang="en-US" baseline="0" dirty="0" err="1"/>
              <a:t>url</a:t>
            </a:r>
            <a:r>
              <a:rPr lang="en-US" baseline="0" dirty="0"/>
              <a:t> </a:t>
            </a:r>
            <a:endParaRPr lang="ar-SA" baseline="0" dirty="0"/>
          </a:p>
          <a:p>
            <a:r>
              <a:rPr lang="ar-SA" baseline="0" dirty="0"/>
              <a:t>يستخدم للمعلومات الحساسة مثل "معلومات المستخدم"</a:t>
            </a:r>
            <a:endParaRPr lang="en-US" baseline="0" dirty="0"/>
          </a:p>
          <a:p>
            <a:r>
              <a:rPr lang="ar-SA" baseline="0" dirty="0"/>
              <a:t>خصائص </a:t>
            </a:r>
            <a:r>
              <a:rPr lang="en-US" baseline="0" dirty="0"/>
              <a:t>post request</a:t>
            </a:r>
            <a:r>
              <a:rPr lang="ar-SA" baseline="0" dirty="0"/>
              <a:t> :</a:t>
            </a:r>
          </a:p>
          <a:p>
            <a:r>
              <a:rPr lang="ar-SA" baseline="0" dirty="0"/>
              <a:t>لا تخزن في الكاش </a:t>
            </a:r>
          </a:p>
          <a:p>
            <a:r>
              <a:rPr lang="ar-SA" baseline="0" dirty="0"/>
              <a:t>لا تخزن في تاريخ المتصفح </a:t>
            </a:r>
            <a:endParaRPr lang="en-US" baseline="0" dirty="0"/>
          </a:p>
          <a:p>
            <a:r>
              <a:rPr lang="ar-SA" baseline="0" dirty="0"/>
              <a:t>لا يوجد حد أعلى لحجم البيانات المرسلة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46</a:t>
            </a:fld>
            <a:endParaRPr lang="ar-SY"/>
          </a:p>
        </p:txBody>
      </p:sp>
    </p:spTree>
    <p:extLst>
      <p:ext uri="{BB962C8B-B14F-4D97-AF65-F5344CB8AC3E}">
        <p14:creationId xmlns:p14="http://schemas.microsoft.com/office/powerpoint/2010/main" val="3489641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47</a:t>
            </a:fld>
            <a:endParaRPr lang="ar-SY"/>
          </a:p>
        </p:txBody>
      </p:sp>
    </p:spTree>
    <p:extLst>
      <p:ext uri="{BB962C8B-B14F-4D97-AF65-F5344CB8AC3E}">
        <p14:creationId xmlns:p14="http://schemas.microsoft.com/office/powerpoint/2010/main" val="3428489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48</a:t>
            </a:fld>
            <a:endParaRPr lang="ar-SY"/>
          </a:p>
        </p:txBody>
      </p:sp>
    </p:spTree>
    <p:extLst>
      <p:ext uri="{BB962C8B-B14F-4D97-AF65-F5344CB8AC3E}">
        <p14:creationId xmlns:p14="http://schemas.microsoft.com/office/powerpoint/2010/main" val="217439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49</a:t>
            </a:fld>
            <a:endParaRPr lang="ar-SY"/>
          </a:p>
        </p:txBody>
      </p:sp>
    </p:spTree>
    <p:extLst>
      <p:ext uri="{BB962C8B-B14F-4D97-AF65-F5344CB8AC3E}">
        <p14:creationId xmlns:p14="http://schemas.microsoft.com/office/powerpoint/2010/main" val="372639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50</a:t>
            </a:fld>
            <a:endParaRPr lang="ar-SY"/>
          </a:p>
        </p:txBody>
      </p:sp>
    </p:spTree>
    <p:extLst>
      <p:ext uri="{BB962C8B-B14F-4D97-AF65-F5344CB8AC3E}">
        <p14:creationId xmlns:p14="http://schemas.microsoft.com/office/powerpoint/2010/main" val="2745197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51</a:t>
            </a:fld>
            <a:endParaRPr lang="ar-SY"/>
          </a:p>
        </p:txBody>
      </p:sp>
    </p:spTree>
    <p:extLst>
      <p:ext uri="{BB962C8B-B14F-4D97-AF65-F5344CB8AC3E}">
        <p14:creationId xmlns:p14="http://schemas.microsoft.com/office/powerpoint/2010/main" val="1347351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52</a:t>
            </a:fld>
            <a:endParaRPr lang="ar-SY"/>
          </a:p>
        </p:txBody>
      </p:sp>
    </p:spTree>
    <p:extLst>
      <p:ext uri="{BB962C8B-B14F-4D97-AF65-F5344CB8AC3E}">
        <p14:creationId xmlns:p14="http://schemas.microsoft.com/office/powerpoint/2010/main" val="290615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07/02/1442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07/02/1442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07/02/1442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07/02/1442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07/02/1442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07/02/1442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07/02/1442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07/02/1442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07/02/1442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07/02/1442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07/02/1442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07/02/1442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br>
              <a:rPr lang="ar-SY" sz="4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HyperText Markup Language</a:t>
            </a:r>
            <a:r>
              <a:rPr lang="ar-SA" b="1" dirty="0">
                <a:latin typeface="Times New Roman" panose="02020603050405020304" pitchFamily="18" charset="0"/>
                <a:cs typeface="Times New Roman" panose="02020603050405020304" pitchFamily="18" charset="0"/>
              </a:rPr>
              <a:t>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BF49B94-E6D7-476D-9524-1B28AFE87A12}"/>
              </a:ext>
            </a:extLst>
          </p:cNvPr>
          <p:cNvPicPr>
            <a:picLocks noChangeAspect="1"/>
          </p:cNvPicPr>
          <p:nvPr/>
        </p:nvPicPr>
        <p:blipFill>
          <a:blip r:embed="rId3"/>
          <a:stretch>
            <a:fillRect/>
          </a:stretch>
        </p:blipFill>
        <p:spPr>
          <a:xfrm>
            <a:off x="303541" y="1870363"/>
            <a:ext cx="5792459" cy="3865419"/>
          </a:xfrm>
          <a:prstGeom prst="rect">
            <a:avLst/>
          </a:prstGeom>
        </p:spPr>
      </p:pic>
      <p:pic>
        <p:nvPicPr>
          <p:cNvPr id="6" name="صورة 5">
            <a:extLst>
              <a:ext uri="{FF2B5EF4-FFF2-40B4-BE49-F238E27FC236}">
                <a16:creationId xmlns:a16="http://schemas.microsoft.com/office/drawing/2014/main" id="{FC045066-93E8-4079-8F86-6BA8D0C849B9}"/>
              </a:ext>
            </a:extLst>
          </p:cNvPr>
          <p:cNvPicPr>
            <a:picLocks noChangeAspect="1"/>
          </p:cNvPicPr>
          <p:nvPr/>
        </p:nvPicPr>
        <p:blipFill>
          <a:blip r:embed="rId4"/>
          <a:stretch>
            <a:fillRect/>
          </a:stretch>
        </p:blipFill>
        <p:spPr>
          <a:xfrm>
            <a:off x="6767945" y="2244435"/>
            <a:ext cx="4225636" cy="3117273"/>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3"/>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400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3462" y="344417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4"/>
          <a:stretch>
            <a:fillRect/>
          </a:stretch>
        </p:blipFill>
        <p:spPr>
          <a:xfrm>
            <a:off x="1137424" y="1123619"/>
            <a:ext cx="8718353" cy="2149709"/>
          </a:xfrm>
          <a:prstGeom prst="rect">
            <a:avLst/>
          </a:prstGeom>
        </p:spPr>
      </p:pic>
      <p:sp>
        <p:nvSpPr>
          <p:cNvPr id="12" name="مربع نص 11">
            <a:extLst>
              <a:ext uri="{FF2B5EF4-FFF2-40B4-BE49-F238E27FC236}">
                <a16:creationId xmlns:a16="http://schemas.microsoft.com/office/drawing/2014/main" id="{E29ADC41-7165-4CA4-BFEA-C447FA773DDA}"/>
              </a:ext>
            </a:extLst>
          </p:cNvPr>
          <p:cNvSpPr txBox="1"/>
          <p:nvPr/>
        </p:nvSpPr>
        <p:spPr>
          <a:xfrm>
            <a:off x="238776" y="3905837"/>
            <a:ext cx="4326514"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&lt;!DOCTYPE html&gt;</a:t>
            </a:r>
          </a:p>
          <a:p>
            <a:r>
              <a:rPr lang="en-US" sz="2000" dirty="0">
                <a:latin typeface="Times New Roman" panose="02020603050405020304" pitchFamily="18" charset="0"/>
                <a:cs typeface="Times New Roman" panose="02020603050405020304" pitchFamily="18" charset="0"/>
              </a:rPr>
              <a:t>&lt;html&gt;</a:t>
            </a:r>
          </a:p>
          <a:p>
            <a:pPr lvl="1"/>
            <a:r>
              <a:rPr lang="en-US" sz="2000" dirty="0">
                <a:latin typeface="Times New Roman" panose="02020603050405020304" pitchFamily="18" charset="0"/>
                <a:cs typeface="Times New Roman" panose="02020603050405020304" pitchFamily="18" charset="0"/>
              </a:rPr>
              <a:t>&lt;head&gt;</a:t>
            </a:r>
          </a:p>
          <a:p>
            <a:pPr lvl="1"/>
            <a:r>
              <a:rPr lang="en-US" sz="2000" dirty="0">
                <a:latin typeface="Times New Roman" panose="02020603050405020304" pitchFamily="18" charset="0"/>
                <a:cs typeface="Times New Roman" panose="02020603050405020304" pitchFamily="18" charset="0"/>
              </a:rPr>
              <a:t>	&lt;title&gt;Page Title&lt;/title&gt;</a:t>
            </a:r>
          </a:p>
          <a:p>
            <a:pPr lvl="1"/>
            <a:r>
              <a:rPr lang="en-US" sz="2000" dirty="0">
                <a:latin typeface="Times New Roman" panose="02020603050405020304" pitchFamily="18" charset="0"/>
                <a:cs typeface="Times New Roman" panose="02020603050405020304" pitchFamily="18" charset="0"/>
              </a:rPr>
              <a:t>&lt;/head&gt;</a:t>
            </a:r>
          </a:p>
          <a:p>
            <a:pPr lvl="1"/>
            <a:r>
              <a:rPr lang="en-US" sz="2000" dirty="0">
                <a:latin typeface="Times New Roman" panose="02020603050405020304" pitchFamily="18" charset="0"/>
                <a:cs typeface="Times New Roman" panose="02020603050405020304" pitchFamily="18" charset="0"/>
              </a:rPr>
              <a:t>&lt;body&gt;</a:t>
            </a:r>
          </a:p>
          <a:p>
            <a:pPr lvl="2"/>
            <a:r>
              <a:rPr lang="en-US" sz="2000" dirty="0">
                <a:latin typeface="Times New Roman" panose="02020603050405020304" pitchFamily="18" charset="0"/>
                <a:cs typeface="Times New Roman" panose="02020603050405020304" pitchFamily="18" charset="0"/>
              </a:rPr>
              <a:t>&lt;p&gt;This is a paragraph.&lt;/p&gt;</a:t>
            </a:r>
          </a:p>
          <a:p>
            <a:pPr lvl="1"/>
            <a:r>
              <a:rPr lang="en-US" sz="2000" dirty="0">
                <a:latin typeface="Times New Roman" panose="02020603050405020304" pitchFamily="18" charset="0"/>
                <a:cs typeface="Times New Roman" panose="02020603050405020304" pitchFamily="18" charset="0"/>
              </a:rPr>
              <a:t>&lt;/body&gt;</a:t>
            </a:r>
          </a:p>
          <a:p>
            <a:r>
              <a:rPr lang="en-US" sz="20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540853" y="131439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8"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11E60F94-F6F0-48E2-A93A-18B0C55FFFB9}"/>
              </a:ext>
            </a:extLst>
          </p:cNvPr>
          <p:cNvSpPr txBox="1"/>
          <p:nvPr/>
        </p:nvSpPr>
        <p:spPr>
          <a:xfrm>
            <a:off x="496365" y="2524541"/>
            <a:ext cx="4950274" cy="2862322"/>
          </a:xfrm>
          <a:prstGeom prst="rect">
            <a:avLst/>
          </a:prstGeom>
          <a:noFill/>
        </p:spPr>
        <p:txBody>
          <a:bodyPr wrap="square">
            <a:spAutoFit/>
          </a:bodyPr>
          <a:lstStyle/>
          <a:p>
            <a:r>
              <a:rPr lang="en-US" sz="2000" dirty="0"/>
              <a:t>&lt;body&gt;</a:t>
            </a:r>
          </a:p>
          <a:p>
            <a:pPr lvl="1"/>
            <a:r>
              <a:rPr lang="en-US" sz="2000" dirty="0"/>
              <a:t>&lt;p&gt;</a:t>
            </a:r>
          </a:p>
          <a:p>
            <a:pPr lvl="2"/>
            <a:r>
              <a:rPr lang="en-US" sz="2000" dirty="0"/>
              <a:t>This paragraph</a:t>
            </a:r>
          </a:p>
          <a:p>
            <a:pPr lvl="2"/>
            <a:r>
              <a:rPr lang="en-US" sz="2000" dirty="0"/>
              <a:t>contains a lot of lines</a:t>
            </a:r>
          </a:p>
          <a:p>
            <a:pPr lvl="2"/>
            <a:r>
              <a:rPr lang="en-US" sz="2000" dirty="0"/>
              <a:t>in the source code,</a:t>
            </a:r>
          </a:p>
          <a:p>
            <a:pPr lvl="2"/>
            <a:r>
              <a:rPr lang="en-US" sz="2000" dirty="0"/>
              <a:t>but the browser </a:t>
            </a:r>
          </a:p>
          <a:p>
            <a:pPr lvl="2"/>
            <a:r>
              <a:rPr lang="en-US" sz="2000" dirty="0"/>
              <a:t>ignores it.</a:t>
            </a:r>
          </a:p>
          <a:p>
            <a:pPr lvl="1"/>
            <a:r>
              <a:rPr lang="en-US" sz="2000" dirty="0"/>
              <a:t>&lt;/p&gt;</a:t>
            </a:r>
          </a:p>
          <a:p>
            <a:r>
              <a:rPr lang="en-US" sz="2000" dirty="0"/>
              <a:t>&lt;/body&gt;</a:t>
            </a:r>
          </a:p>
        </p:txBody>
      </p:sp>
      <p:pic>
        <p:nvPicPr>
          <p:cNvPr id="4" name="صورة 3">
            <a:extLst>
              <a:ext uri="{FF2B5EF4-FFF2-40B4-BE49-F238E27FC236}">
                <a16:creationId xmlns:a16="http://schemas.microsoft.com/office/drawing/2014/main" id="{9493D00E-87A6-4C20-91D5-E5786F6C488A}"/>
              </a:ext>
            </a:extLst>
          </p:cNvPr>
          <p:cNvPicPr>
            <a:picLocks noChangeAspect="1"/>
          </p:cNvPicPr>
          <p:nvPr/>
        </p:nvPicPr>
        <p:blipFill>
          <a:blip r:embed="rId3"/>
          <a:stretch>
            <a:fillRect/>
          </a:stretch>
        </p:blipFill>
        <p:spPr>
          <a:xfrm>
            <a:off x="5485534" y="3037704"/>
            <a:ext cx="6210101" cy="1325563"/>
          </a:xfrm>
          <a:prstGeom prst="rect">
            <a:avLst/>
          </a:prstGeom>
        </p:spPr>
      </p:pic>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540853" y="131439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8"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11E60F94-F6F0-48E2-A93A-18B0C55FFFB9}"/>
              </a:ext>
            </a:extLst>
          </p:cNvPr>
          <p:cNvSpPr txBox="1"/>
          <p:nvPr/>
        </p:nvSpPr>
        <p:spPr>
          <a:xfrm>
            <a:off x="496365" y="2524541"/>
            <a:ext cx="4950274" cy="2862322"/>
          </a:xfrm>
          <a:prstGeom prst="rect">
            <a:avLst/>
          </a:prstGeom>
          <a:noFill/>
        </p:spPr>
        <p:txBody>
          <a:bodyPr wrap="square">
            <a:spAutoFit/>
          </a:bodyPr>
          <a:lstStyle/>
          <a:p>
            <a:r>
              <a:rPr lang="en-US" sz="2000" dirty="0"/>
              <a:t>&lt;body&gt;</a:t>
            </a:r>
          </a:p>
          <a:p>
            <a:pPr lvl="1"/>
            <a:r>
              <a:rPr lang="en-US" sz="2000" dirty="0"/>
              <a:t>&lt;p&gt;</a:t>
            </a:r>
          </a:p>
          <a:p>
            <a:pPr lvl="2"/>
            <a:r>
              <a:rPr lang="en-US" sz="2000" dirty="0"/>
              <a:t>This paragraph</a:t>
            </a:r>
          </a:p>
          <a:p>
            <a:pPr lvl="2"/>
            <a:r>
              <a:rPr lang="en-US" sz="2000" dirty="0"/>
              <a:t>contains      a lot of spaces</a:t>
            </a:r>
          </a:p>
          <a:p>
            <a:pPr lvl="2"/>
            <a:r>
              <a:rPr lang="en-US" sz="2000" dirty="0"/>
              <a:t>in the source     code,</a:t>
            </a:r>
          </a:p>
          <a:p>
            <a:pPr lvl="2"/>
            <a:r>
              <a:rPr lang="en-US" sz="2000" dirty="0"/>
              <a:t>but the    browser </a:t>
            </a:r>
          </a:p>
          <a:p>
            <a:pPr lvl="2"/>
            <a:r>
              <a:rPr lang="en-US" sz="2000" dirty="0"/>
              <a:t>ignores it.</a:t>
            </a:r>
          </a:p>
          <a:p>
            <a:pPr lvl="1"/>
            <a:r>
              <a:rPr lang="en-US" sz="2000" dirty="0"/>
              <a:t>&lt;/p&gt;</a:t>
            </a:r>
          </a:p>
          <a:p>
            <a:r>
              <a:rPr lang="en-US" sz="2000" dirty="0"/>
              <a:t>&lt;/body&gt;</a:t>
            </a:r>
          </a:p>
        </p:txBody>
      </p:sp>
      <p:pic>
        <p:nvPicPr>
          <p:cNvPr id="2" name="صورة 1">
            <a:extLst>
              <a:ext uri="{FF2B5EF4-FFF2-40B4-BE49-F238E27FC236}">
                <a16:creationId xmlns:a16="http://schemas.microsoft.com/office/drawing/2014/main" id="{60FEE912-A7F9-4977-B410-06F189966698}"/>
              </a:ext>
            </a:extLst>
          </p:cNvPr>
          <p:cNvPicPr>
            <a:picLocks noChangeAspect="1"/>
          </p:cNvPicPr>
          <p:nvPr/>
        </p:nvPicPr>
        <p:blipFill>
          <a:blip r:embed="rId3"/>
          <a:stretch>
            <a:fillRect/>
          </a:stretch>
        </p:blipFill>
        <p:spPr>
          <a:xfrm>
            <a:off x="4370398" y="3243618"/>
            <a:ext cx="7821602" cy="885942"/>
          </a:xfrm>
          <a:prstGeom prst="rect">
            <a:avLst/>
          </a:prstGeom>
        </p:spPr>
      </p:pic>
    </p:spTree>
    <p:extLst>
      <p:ext uri="{BB962C8B-B14F-4D97-AF65-F5344CB8AC3E}">
        <p14:creationId xmlns:p14="http://schemas.microsoft.com/office/powerpoint/2010/main" val="23745407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540853" y="131439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8"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11E60F94-F6F0-48E2-A93A-18B0C55FFFB9}"/>
              </a:ext>
            </a:extLst>
          </p:cNvPr>
          <p:cNvSpPr txBox="1"/>
          <p:nvPr/>
        </p:nvSpPr>
        <p:spPr>
          <a:xfrm>
            <a:off x="496365" y="2524541"/>
            <a:ext cx="4950274" cy="2862322"/>
          </a:xfrm>
          <a:prstGeom prst="rect">
            <a:avLst/>
          </a:prstGeom>
          <a:noFill/>
        </p:spPr>
        <p:txBody>
          <a:bodyPr wrap="square">
            <a:spAutoFit/>
          </a:bodyPr>
          <a:lstStyle/>
          <a:p>
            <a:r>
              <a:rPr lang="en-US" sz="2000" dirty="0"/>
              <a:t>&lt;body&gt;</a:t>
            </a:r>
          </a:p>
          <a:p>
            <a:pPr lvl="1"/>
            <a:r>
              <a:rPr lang="en-US" sz="2000" dirty="0"/>
              <a:t>&lt;p&gt;</a:t>
            </a:r>
          </a:p>
          <a:p>
            <a:pPr lvl="2"/>
            <a:r>
              <a:rPr lang="en-US" sz="2000" dirty="0"/>
              <a:t>The number of lines in a paragraph depends on the size of the browser window. If you resize the browser window, the number of lines in this paragraph will change.</a:t>
            </a:r>
          </a:p>
          <a:p>
            <a:pPr lvl="1"/>
            <a:r>
              <a:rPr lang="en-US" sz="2000" dirty="0"/>
              <a:t>&lt;/p&gt;</a:t>
            </a:r>
          </a:p>
          <a:p>
            <a:r>
              <a:rPr lang="en-US" sz="2000" dirty="0"/>
              <a:t>&lt;/body&gt;</a:t>
            </a:r>
          </a:p>
        </p:txBody>
      </p:sp>
      <p:pic>
        <p:nvPicPr>
          <p:cNvPr id="3" name="صورة 2">
            <a:extLst>
              <a:ext uri="{FF2B5EF4-FFF2-40B4-BE49-F238E27FC236}">
                <a16:creationId xmlns:a16="http://schemas.microsoft.com/office/drawing/2014/main" id="{CCD91504-0F48-4E01-B881-09478932181F}"/>
              </a:ext>
            </a:extLst>
          </p:cNvPr>
          <p:cNvPicPr>
            <a:picLocks noChangeAspect="1"/>
          </p:cNvPicPr>
          <p:nvPr/>
        </p:nvPicPr>
        <p:blipFill>
          <a:blip r:embed="rId3"/>
          <a:stretch>
            <a:fillRect/>
          </a:stretch>
        </p:blipFill>
        <p:spPr>
          <a:xfrm>
            <a:off x="6058710" y="2354250"/>
            <a:ext cx="5581605" cy="1081436"/>
          </a:xfrm>
          <a:prstGeom prst="rect">
            <a:avLst/>
          </a:prstGeom>
        </p:spPr>
      </p:pic>
      <p:pic>
        <p:nvPicPr>
          <p:cNvPr id="4" name="صورة 3">
            <a:extLst>
              <a:ext uri="{FF2B5EF4-FFF2-40B4-BE49-F238E27FC236}">
                <a16:creationId xmlns:a16="http://schemas.microsoft.com/office/drawing/2014/main" id="{192C21DE-6650-4BD4-A529-E5A64B8522DC}"/>
              </a:ext>
            </a:extLst>
          </p:cNvPr>
          <p:cNvPicPr>
            <a:picLocks noChangeAspect="1"/>
          </p:cNvPicPr>
          <p:nvPr/>
        </p:nvPicPr>
        <p:blipFill>
          <a:blip r:embed="rId4"/>
          <a:stretch>
            <a:fillRect/>
          </a:stretch>
        </p:blipFill>
        <p:spPr>
          <a:xfrm>
            <a:off x="5540853" y="4211485"/>
            <a:ext cx="6229350" cy="1081436"/>
          </a:xfrm>
          <a:prstGeom prst="rect">
            <a:avLst/>
          </a:prstGeom>
        </p:spPr>
      </p:pic>
    </p:spTree>
    <p:extLst>
      <p:ext uri="{BB962C8B-B14F-4D97-AF65-F5344CB8AC3E}">
        <p14:creationId xmlns:p14="http://schemas.microsoft.com/office/powerpoint/2010/main" val="35760499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3"/>
          <a:stretch>
            <a:fillRect/>
          </a:stretch>
        </p:blipFill>
        <p:spPr>
          <a:xfrm>
            <a:off x="8172016" y="3311008"/>
            <a:ext cx="2800783" cy="2514089"/>
          </a:xfrm>
          <a:prstGeom prst="rect">
            <a:avLst/>
          </a:prstGeom>
        </p:spPr>
      </p:pic>
      <p:sp>
        <p:nvSpPr>
          <p:cNvPr id="11" name="مربع نص 10">
            <a:extLst>
              <a:ext uri="{FF2B5EF4-FFF2-40B4-BE49-F238E27FC236}">
                <a16:creationId xmlns:a16="http://schemas.microsoft.com/office/drawing/2014/main" id="{D41C98B3-7F0A-4C63-B63D-F2413DE70F68}"/>
              </a:ext>
            </a:extLst>
          </p:cNvPr>
          <p:cNvSpPr txBox="1"/>
          <p:nvPr/>
        </p:nvSpPr>
        <p:spPr>
          <a:xfrm>
            <a:off x="440474" y="3852074"/>
            <a:ext cx="6473282" cy="400110"/>
          </a:xfrm>
          <a:prstGeom prst="rect">
            <a:avLst/>
          </a:prstGeom>
          <a:noFill/>
        </p:spPr>
        <p:txBody>
          <a:bodyPr wrap="square">
            <a:spAutoFit/>
          </a:bodyPr>
          <a:lstStyle/>
          <a:p>
            <a:r>
              <a:rPr lang="en-US" sz="2000" dirty="0"/>
              <a:t>&lt;p&gt;This is&lt;</a:t>
            </a:r>
            <a:r>
              <a:rPr lang="en-US" sz="2000" dirty="0" err="1"/>
              <a:t>br</a:t>
            </a:r>
            <a:r>
              <a:rPr lang="en-US" sz="2000" dirty="0"/>
              <a:t>&gt;a paragraph&lt;</a:t>
            </a:r>
            <a:r>
              <a:rPr lang="en-US" sz="2000" dirty="0" err="1"/>
              <a:t>br</a:t>
            </a:r>
            <a:r>
              <a:rPr lang="en-US" sz="2000" dirty="0"/>
              <a:t>&gt;with line breaks.&lt;/p&gt;</a:t>
            </a:r>
          </a:p>
        </p:txBody>
      </p:sp>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3"/>
          <a:stretch>
            <a:fillRect/>
          </a:stretch>
        </p:blipFill>
        <p:spPr>
          <a:xfrm>
            <a:off x="6332175" y="3196615"/>
            <a:ext cx="5477307" cy="1973441"/>
          </a:xfrm>
          <a:prstGeom prst="rect">
            <a:avLst/>
          </a:prstGeom>
        </p:spPr>
      </p:pic>
      <p:sp>
        <p:nvSpPr>
          <p:cNvPr id="9" name="مربع نص 8">
            <a:extLst>
              <a:ext uri="{FF2B5EF4-FFF2-40B4-BE49-F238E27FC236}">
                <a16:creationId xmlns:a16="http://schemas.microsoft.com/office/drawing/2014/main" id="{98C90F76-3743-4069-B672-AEAD81EDA32E}"/>
              </a:ext>
            </a:extLst>
          </p:cNvPr>
          <p:cNvSpPr txBox="1"/>
          <p:nvPr/>
        </p:nvSpPr>
        <p:spPr>
          <a:xfrm>
            <a:off x="474266" y="2745162"/>
            <a:ext cx="6099716" cy="1938992"/>
          </a:xfrm>
          <a:prstGeom prst="rect">
            <a:avLst/>
          </a:prstGeom>
          <a:noFill/>
        </p:spPr>
        <p:txBody>
          <a:bodyPr wrap="square">
            <a:spAutoFit/>
          </a:bodyPr>
          <a:lstStyle/>
          <a:p>
            <a:endParaRPr lang="en-US" sz="2000" dirty="0"/>
          </a:p>
          <a:p>
            <a:r>
              <a:rPr lang="en-US" sz="2000" dirty="0"/>
              <a:t>&lt;p&gt;This is some text.&lt;/p&gt;</a:t>
            </a:r>
          </a:p>
          <a:p>
            <a:r>
              <a:rPr lang="en-US" sz="2000" dirty="0"/>
              <a:t>&lt;</a:t>
            </a:r>
            <a:r>
              <a:rPr lang="en-US" sz="2000" dirty="0" err="1"/>
              <a:t>hr</a:t>
            </a:r>
            <a:r>
              <a:rPr lang="en-US" sz="2000" dirty="0"/>
              <a:t>&gt;</a:t>
            </a:r>
          </a:p>
          <a:p>
            <a:endParaRPr lang="en-US" sz="2000" dirty="0"/>
          </a:p>
          <a:p>
            <a:r>
              <a:rPr lang="en-US" sz="2000" dirty="0"/>
              <a:t>&lt;p&gt;This is some other text.&lt;/p&gt;</a:t>
            </a:r>
          </a:p>
          <a:p>
            <a:r>
              <a:rPr lang="en-US" sz="2000" dirty="0"/>
              <a:t>&lt;</a:t>
            </a:r>
            <a:r>
              <a:rPr lang="en-US" sz="2000" dirty="0" err="1"/>
              <a:t>hr</a:t>
            </a:r>
            <a:r>
              <a:rPr lang="en-US" sz="2000" dirty="0"/>
              <a:t>&gt;</a:t>
            </a:r>
          </a:p>
        </p:txBody>
      </p:sp>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Text Formatting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39207" y="141959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0D387C9C-F3C3-4AB4-A938-62D90F7D908B}"/>
              </a:ext>
            </a:extLst>
          </p:cNvPr>
          <p:cNvPicPr>
            <a:picLocks noChangeAspect="1"/>
          </p:cNvPicPr>
          <p:nvPr/>
        </p:nvPicPr>
        <p:blipFill>
          <a:blip r:embed="rId3"/>
          <a:stretch>
            <a:fillRect/>
          </a:stretch>
        </p:blipFill>
        <p:spPr>
          <a:xfrm>
            <a:off x="6573982" y="2438024"/>
            <a:ext cx="4403148" cy="2524428"/>
          </a:xfrm>
          <a:prstGeom prst="rect">
            <a:avLst/>
          </a:prstGeom>
        </p:spPr>
      </p:pic>
      <p:sp>
        <p:nvSpPr>
          <p:cNvPr id="9" name="مربع نص 8">
            <a:extLst>
              <a:ext uri="{FF2B5EF4-FFF2-40B4-BE49-F238E27FC236}">
                <a16:creationId xmlns:a16="http://schemas.microsoft.com/office/drawing/2014/main" id="{E4B28CA9-9808-4B0B-932B-5891A2624560}"/>
              </a:ext>
            </a:extLst>
          </p:cNvPr>
          <p:cNvSpPr txBox="1"/>
          <p:nvPr/>
        </p:nvSpPr>
        <p:spPr>
          <a:xfrm>
            <a:off x="474520" y="3038518"/>
            <a:ext cx="6099716" cy="1323439"/>
          </a:xfrm>
          <a:prstGeom prst="rect">
            <a:avLst/>
          </a:prstGeom>
          <a:noFill/>
        </p:spPr>
        <p:txBody>
          <a:bodyPr wrap="square">
            <a:spAutoFit/>
          </a:bodyPr>
          <a:lstStyle/>
          <a:p>
            <a:r>
              <a:rPr lang="en-US" sz="2000" dirty="0"/>
              <a:t>&lt;p&gt;&lt;b&gt;This text is bold&lt;/b&gt;&lt;/p&gt;</a:t>
            </a:r>
          </a:p>
          <a:p>
            <a:r>
              <a:rPr lang="en-US" sz="2000" dirty="0"/>
              <a:t>&lt;p&gt;&lt;</a:t>
            </a:r>
            <a:r>
              <a:rPr lang="en-US" sz="2000" dirty="0" err="1"/>
              <a:t>i</a:t>
            </a:r>
            <a:r>
              <a:rPr lang="en-US" sz="2000" dirty="0"/>
              <a:t>&gt;This text is italic&lt;/</a:t>
            </a:r>
            <a:r>
              <a:rPr lang="en-US" sz="2000" dirty="0" err="1"/>
              <a:t>i</a:t>
            </a:r>
            <a:r>
              <a:rPr lang="en-US" sz="2000" dirty="0"/>
              <a:t>&gt;&lt;/p&gt;</a:t>
            </a:r>
          </a:p>
          <a:p>
            <a:r>
              <a:rPr lang="en-US" sz="2000" dirty="0"/>
              <a:t>&lt;p&gt;This is&lt;sub&gt; subscript&lt;/sub&gt; and &lt;sup&gt;superscript&lt;/sup&gt;&lt;/p&gt;</a:t>
            </a:r>
          </a:p>
        </p:txBody>
      </p:sp>
    </p:spTree>
    <p:extLst>
      <p:ext uri="{BB962C8B-B14F-4D97-AF65-F5344CB8AC3E}">
        <p14:creationId xmlns:p14="http://schemas.microsoft.com/office/powerpoint/2010/main" val="3652918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3"/>
          <a:stretch>
            <a:fillRect/>
          </a:stretch>
        </p:blipFill>
        <p:spPr>
          <a:xfrm>
            <a:off x="6719455" y="2263504"/>
            <a:ext cx="3567545" cy="4103111"/>
          </a:xfrm>
          <a:prstGeom prst="rect">
            <a:avLst/>
          </a:prstGeom>
        </p:spPr>
      </p:pic>
      <p:sp>
        <p:nvSpPr>
          <p:cNvPr id="9" name="مربع نص 8">
            <a:extLst>
              <a:ext uri="{FF2B5EF4-FFF2-40B4-BE49-F238E27FC236}">
                <a16:creationId xmlns:a16="http://schemas.microsoft.com/office/drawing/2014/main" id="{25C72141-0355-4A05-BDB8-B8C804D5F9E5}"/>
              </a:ext>
            </a:extLst>
          </p:cNvPr>
          <p:cNvSpPr txBox="1"/>
          <p:nvPr/>
        </p:nvSpPr>
        <p:spPr>
          <a:xfrm>
            <a:off x="508227" y="2706421"/>
            <a:ext cx="6211228" cy="1938992"/>
          </a:xfrm>
          <a:prstGeom prst="rect">
            <a:avLst/>
          </a:prstGeom>
          <a:noFill/>
        </p:spPr>
        <p:txBody>
          <a:bodyPr wrap="square">
            <a:spAutoFit/>
          </a:bodyPr>
          <a:lstStyle/>
          <a:p>
            <a:r>
              <a:rPr lang="en-US" sz="2000" dirty="0"/>
              <a:t>&lt;h1&gt;Heading 1&lt;/h1&gt;</a:t>
            </a:r>
          </a:p>
          <a:p>
            <a:r>
              <a:rPr lang="en-US" sz="2000" dirty="0"/>
              <a:t>&lt;h2&gt;Heading 2&lt;/h2&gt;</a:t>
            </a:r>
          </a:p>
          <a:p>
            <a:r>
              <a:rPr lang="en-US" sz="2000" dirty="0"/>
              <a:t>&lt;h3&gt;Heading 3&lt;/h3&gt;</a:t>
            </a:r>
          </a:p>
          <a:p>
            <a:r>
              <a:rPr lang="en-US" sz="2000" dirty="0"/>
              <a:t>&lt;h4&gt;Heading 4&lt;/h4&gt;</a:t>
            </a:r>
          </a:p>
          <a:p>
            <a:r>
              <a:rPr lang="en-US" sz="2000" dirty="0"/>
              <a:t>&lt;h5&gt;Heading 5&lt;/h5&gt;</a:t>
            </a:r>
          </a:p>
          <a:p>
            <a:r>
              <a:rPr lang="en-US" sz="2000" dirty="0"/>
              <a:t>&lt;h6&gt;Heading 6&lt;/h6&gt;</a:t>
            </a:r>
          </a:p>
        </p:txBody>
      </p:sp>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B19E433-01CD-4B5A-9CE4-18D2A9A212F7}"/>
              </a:ext>
            </a:extLst>
          </p:cNvPr>
          <p:cNvPicPr>
            <a:picLocks noChangeAspect="1"/>
          </p:cNvPicPr>
          <p:nvPr/>
        </p:nvPicPr>
        <p:blipFill>
          <a:blip r:embed="rId3"/>
          <a:stretch>
            <a:fillRect/>
          </a:stretch>
        </p:blipFill>
        <p:spPr>
          <a:xfrm>
            <a:off x="6516510" y="2568314"/>
            <a:ext cx="4726998" cy="2447163"/>
          </a:xfrm>
          <a:prstGeom prst="rect">
            <a:avLst/>
          </a:prstGeom>
        </p:spPr>
      </p:pic>
      <p:sp>
        <p:nvSpPr>
          <p:cNvPr id="11" name="مربع نص 10">
            <a:extLst>
              <a:ext uri="{FF2B5EF4-FFF2-40B4-BE49-F238E27FC236}">
                <a16:creationId xmlns:a16="http://schemas.microsoft.com/office/drawing/2014/main" id="{6152DC23-5B4C-414F-ABD9-5F9E1255DB1A}"/>
              </a:ext>
            </a:extLst>
          </p:cNvPr>
          <p:cNvSpPr txBox="1"/>
          <p:nvPr/>
        </p:nvSpPr>
        <p:spPr>
          <a:xfrm>
            <a:off x="405163" y="3130175"/>
            <a:ext cx="6211228" cy="1323439"/>
          </a:xfrm>
          <a:prstGeom prst="rect">
            <a:avLst/>
          </a:prstGeom>
          <a:noFill/>
        </p:spPr>
        <p:txBody>
          <a:bodyPr wrap="square">
            <a:spAutoFit/>
          </a:bodyPr>
          <a:lstStyle/>
          <a:p>
            <a:r>
              <a:rPr lang="en-US" sz="2000" dirty="0"/>
              <a:t>&lt;h1&gt;HTML Links&lt;/h1&gt;</a:t>
            </a:r>
          </a:p>
          <a:p>
            <a:endParaRPr lang="en-US" sz="2000" dirty="0"/>
          </a:p>
          <a:p>
            <a:r>
              <a:rPr lang="en-US" sz="2000" dirty="0"/>
              <a:t>&lt;p&gt;&lt;a </a:t>
            </a:r>
            <a:r>
              <a:rPr lang="en-US" sz="2000" dirty="0" err="1"/>
              <a:t>href</a:t>
            </a:r>
            <a:r>
              <a:rPr lang="en-US" sz="2000" dirty="0"/>
              <a:t>="http://www.aspu.edu.sy/"&gt;Visit aspu.com!&lt;/a&gt;&lt;/p&gt;</a:t>
            </a:r>
          </a:p>
        </p:txBody>
      </p:sp>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3"/>
          <a:stretch>
            <a:fillRect/>
          </a:stretch>
        </p:blipFill>
        <p:spPr>
          <a:xfrm>
            <a:off x="6609024" y="3016255"/>
            <a:ext cx="4744776" cy="2266792"/>
          </a:xfrm>
          <a:prstGeom prst="rect">
            <a:avLst/>
          </a:prstGeom>
        </p:spPr>
      </p:pic>
      <p:sp>
        <p:nvSpPr>
          <p:cNvPr id="9" name="مربع نص 8">
            <a:extLst>
              <a:ext uri="{FF2B5EF4-FFF2-40B4-BE49-F238E27FC236}">
                <a16:creationId xmlns:a16="http://schemas.microsoft.com/office/drawing/2014/main" id="{D3BC2E6C-B7AD-4651-9BA8-D62A114138AC}"/>
              </a:ext>
            </a:extLst>
          </p:cNvPr>
          <p:cNvSpPr txBox="1"/>
          <p:nvPr/>
        </p:nvSpPr>
        <p:spPr>
          <a:xfrm>
            <a:off x="397796" y="3119133"/>
            <a:ext cx="6211228" cy="1938992"/>
          </a:xfrm>
          <a:prstGeom prst="rect">
            <a:avLst/>
          </a:prstGeom>
          <a:noFill/>
        </p:spPr>
        <p:txBody>
          <a:bodyPr wrap="square">
            <a:spAutoFit/>
          </a:bodyPr>
          <a:lstStyle/>
          <a:p>
            <a:r>
              <a:rPr lang="en-US" sz="2000" dirty="0"/>
              <a:t>&lt;h2&gt;Image as a Link&lt;/h2&gt;</a:t>
            </a:r>
          </a:p>
          <a:p>
            <a:endParaRPr lang="en-US" sz="2000" dirty="0"/>
          </a:p>
          <a:p>
            <a:r>
              <a:rPr lang="en-US" sz="2000" dirty="0"/>
              <a:t>&lt;p&gt;The image below is a link. Try to click on it.&lt;/p&gt;</a:t>
            </a:r>
          </a:p>
          <a:p>
            <a:endParaRPr lang="en-US" sz="2000" dirty="0"/>
          </a:p>
          <a:p>
            <a:r>
              <a:rPr lang="en-US" sz="2000" dirty="0"/>
              <a:t>&lt;a </a:t>
            </a:r>
            <a:r>
              <a:rPr lang="en-US" sz="2000" dirty="0" err="1"/>
              <a:t>href</a:t>
            </a:r>
            <a:r>
              <a:rPr lang="en-US" sz="2000" dirty="0"/>
              <a:t>="</a:t>
            </a:r>
            <a:r>
              <a:rPr lang="en-US" sz="2000" dirty="0" err="1"/>
              <a:t>default.php</a:t>
            </a:r>
            <a:r>
              <a:rPr lang="en-US" sz="2000" dirty="0"/>
              <a:t>"&gt;&lt;</a:t>
            </a:r>
            <a:r>
              <a:rPr lang="en-US" sz="2000" dirty="0" err="1"/>
              <a:t>img</a:t>
            </a:r>
            <a:r>
              <a:rPr lang="en-US" sz="2000" dirty="0"/>
              <a:t> </a:t>
            </a:r>
            <a:r>
              <a:rPr lang="en-US" sz="2000" dirty="0" err="1"/>
              <a:t>src</a:t>
            </a:r>
            <a:r>
              <a:rPr lang="en-US" sz="2000" dirty="0"/>
              <a:t>="smiley.gif" alt="HTML tutorial" style="width:42px;height:42px;"&gt;&lt;/a&gt;</a:t>
            </a:r>
          </a:p>
        </p:txBody>
      </p:sp>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3"/>
          <a:stretch>
            <a:fillRect/>
          </a:stretch>
        </p:blipFill>
        <p:spPr>
          <a:xfrm>
            <a:off x="7392310" y="2025956"/>
            <a:ext cx="3305455" cy="4343400"/>
          </a:xfrm>
          <a:prstGeom prst="rect">
            <a:avLst/>
          </a:prstGeom>
        </p:spPr>
      </p:pic>
      <p:sp>
        <p:nvSpPr>
          <p:cNvPr id="11" name="مربع نص 10">
            <a:extLst>
              <a:ext uri="{FF2B5EF4-FFF2-40B4-BE49-F238E27FC236}">
                <a16:creationId xmlns:a16="http://schemas.microsoft.com/office/drawing/2014/main" id="{C6E604B4-EEC7-45DA-BC01-E23239D5D688}"/>
              </a:ext>
            </a:extLst>
          </p:cNvPr>
          <p:cNvSpPr txBox="1"/>
          <p:nvPr/>
        </p:nvSpPr>
        <p:spPr>
          <a:xfrm>
            <a:off x="525966" y="2776538"/>
            <a:ext cx="6233530" cy="2246769"/>
          </a:xfrm>
          <a:prstGeom prst="rect">
            <a:avLst/>
          </a:prstGeom>
          <a:noFill/>
        </p:spPr>
        <p:txBody>
          <a:bodyPr wrap="square">
            <a:spAutoFit/>
          </a:bodyPr>
          <a:lstStyle/>
          <a:p>
            <a:r>
              <a:rPr lang="en-US" sz="2000" dirty="0"/>
              <a:t>&lt;h2&gt;Absolute URLs&lt;/h2&gt;</a:t>
            </a:r>
          </a:p>
          <a:p>
            <a:r>
              <a:rPr lang="en-US" sz="2000" dirty="0"/>
              <a:t>&lt;p&gt;&lt;a </a:t>
            </a:r>
            <a:r>
              <a:rPr lang="en-US" sz="2000" dirty="0" err="1"/>
              <a:t>href</a:t>
            </a:r>
            <a:r>
              <a:rPr lang="en-US" sz="2000" dirty="0"/>
              <a:t>="https://www.w3.org/"&gt;W3C&lt;/a&gt;&lt;/p&gt;</a:t>
            </a:r>
          </a:p>
          <a:p>
            <a:r>
              <a:rPr lang="en-US" sz="2000" dirty="0"/>
              <a:t>&lt;p&gt;&lt;a </a:t>
            </a:r>
            <a:r>
              <a:rPr lang="en-US" sz="2000" dirty="0" err="1"/>
              <a:t>href</a:t>
            </a:r>
            <a:r>
              <a:rPr lang="en-US" sz="2000" dirty="0"/>
              <a:t>="https://www.google.com/"&gt;Google&lt;/a&gt;&lt;/p&gt;</a:t>
            </a:r>
          </a:p>
          <a:p>
            <a:endParaRPr lang="en-US" sz="2000" dirty="0"/>
          </a:p>
          <a:p>
            <a:r>
              <a:rPr lang="en-US" sz="2000" dirty="0"/>
              <a:t>&lt;h2&gt;Relative URLs&lt;/h2&gt;</a:t>
            </a:r>
          </a:p>
          <a:p>
            <a:r>
              <a:rPr lang="en-US" sz="2000" dirty="0"/>
              <a:t>&lt;p&gt;&lt;a </a:t>
            </a:r>
            <a:r>
              <a:rPr lang="en-US" sz="2000" dirty="0" err="1"/>
              <a:t>href</a:t>
            </a:r>
            <a:r>
              <a:rPr lang="en-US" sz="2000" dirty="0"/>
              <a:t>="test.html"&gt;HTML Images&lt;/a&gt;&lt;/p&gt;</a:t>
            </a:r>
          </a:p>
          <a:p>
            <a:r>
              <a:rPr lang="en-US" sz="2000" dirty="0"/>
              <a:t>&lt;p&gt;&lt;a </a:t>
            </a:r>
            <a:r>
              <a:rPr lang="en-US" sz="2000" dirty="0" err="1"/>
              <a:t>href</a:t>
            </a:r>
            <a:r>
              <a:rPr lang="en-US" sz="2000" dirty="0"/>
              <a:t>="/</a:t>
            </a:r>
            <a:r>
              <a:rPr lang="en-US" sz="2000" dirty="0" err="1"/>
              <a:t>css</a:t>
            </a:r>
            <a:r>
              <a:rPr lang="en-US" sz="2000" dirty="0"/>
              <a:t>/</a:t>
            </a:r>
            <a:r>
              <a:rPr lang="en-US" sz="2000" dirty="0" err="1"/>
              <a:t>css_tutorial.php</a:t>
            </a:r>
            <a:r>
              <a:rPr lang="en-US" sz="2000" dirty="0"/>
              <a:t>"&gt;CSS Tutorial&lt;/a&gt;&lt;/p&gt;</a:t>
            </a:r>
          </a:p>
        </p:txBody>
      </p:sp>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3"/>
          <a:stretch>
            <a:fillRect/>
          </a:stretch>
        </p:blipFill>
        <p:spPr>
          <a:xfrm>
            <a:off x="6670097" y="2502267"/>
            <a:ext cx="4882861" cy="2513209"/>
          </a:xfrm>
          <a:prstGeom prst="rect">
            <a:avLst/>
          </a:prstGeom>
        </p:spPr>
      </p:pic>
      <p:sp>
        <p:nvSpPr>
          <p:cNvPr id="9" name="مربع نص 8">
            <a:extLst>
              <a:ext uri="{FF2B5EF4-FFF2-40B4-BE49-F238E27FC236}">
                <a16:creationId xmlns:a16="http://schemas.microsoft.com/office/drawing/2014/main" id="{40D01ECC-C596-4B1D-87E8-0D0EB7F56306}"/>
              </a:ext>
            </a:extLst>
          </p:cNvPr>
          <p:cNvSpPr txBox="1"/>
          <p:nvPr/>
        </p:nvSpPr>
        <p:spPr>
          <a:xfrm>
            <a:off x="338256" y="3119133"/>
            <a:ext cx="6211228" cy="1323439"/>
          </a:xfrm>
          <a:prstGeom prst="rect">
            <a:avLst/>
          </a:prstGeom>
          <a:noFill/>
        </p:spPr>
        <p:txBody>
          <a:bodyPr wrap="square">
            <a:spAutoFit/>
          </a:bodyPr>
          <a:lstStyle/>
          <a:p>
            <a:r>
              <a:rPr lang="en-US" sz="2000" dirty="0"/>
              <a:t>&lt;h2&gt;The target Attribute&lt;/h2&gt;</a:t>
            </a:r>
          </a:p>
          <a:p>
            <a:endParaRPr lang="en-US" sz="2000" dirty="0"/>
          </a:p>
          <a:p>
            <a:r>
              <a:rPr lang="en-US" sz="2000" dirty="0"/>
              <a:t>&lt;a </a:t>
            </a:r>
            <a:r>
              <a:rPr lang="en-US" sz="2000" dirty="0" err="1"/>
              <a:t>href</a:t>
            </a:r>
            <a:r>
              <a:rPr lang="en-US" sz="2000" dirty="0"/>
              <a:t>="http://www.aspu.edu.sy/" target="_blank"&gt;Visit aspu.com!&lt;/a&gt; </a:t>
            </a:r>
          </a:p>
        </p:txBody>
      </p:sp>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6487679" y="2100941"/>
            <a:ext cx="5514975" cy="4181475"/>
          </a:xfrm>
          <a:prstGeom prst="rect">
            <a:avLst/>
          </a:prstGeom>
        </p:spPr>
      </p:pic>
      <p:sp>
        <p:nvSpPr>
          <p:cNvPr id="9" name="مربع نص 8">
            <a:extLst>
              <a:ext uri="{FF2B5EF4-FFF2-40B4-BE49-F238E27FC236}">
                <a16:creationId xmlns:a16="http://schemas.microsoft.com/office/drawing/2014/main" id="{198A12BB-0038-4F3E-A0FB-9DC9F25B66D2}"/>
              </a:ext>
            </a:extLst>
          </p:cNvPr>
          <p:cNvSpPr txBox="1"/>
          <p:nvPr/>
        </p:nvSpPr>
        <p:spPr>
          <a:xfrm>
            <a:off x="228847" y="3119133"/>
            <a:ext cx="6640303" cy="1015663"/>
          </a:xfrm>
          <a:prstGeom prst="rect">
            <a:avLst/>
          </a:prstGeom>
          <a:noFill/>
        </p:spPr>
        <p:txBody>
          <a:bodyPr wrap="square">
            <a:spAutoFit/>
          </a:bodyPr>
          <a:lstStyle/>
          <a:p>
            <a:r>
              <a:rPr lang="en-US" sz="2000" dirty="0"/>
              <a:t>&lt;h2&gt;HTML Image&lt;/h2&gt;</a:t>
            </a:r>
          </a:p>
          <a:p>
            <a:r>
              <a:rPr lang="en-US" sz="2000" dirty="0"/>
              <a:t>&lt;</a:t>
            </a:r>
            <a:r>
              <a:rPr lang="en-US" sz="2000" dirty="0" err="1"/>
              <a:t>img</a:t>
            </a:r>
            <a:r>
              <a:rPr lang="en-US" sz="2000" dirty="0"/>
              <a:t> </a:t>
            </a:r>
            <a:r>
              <a:rPr lang="en-US" sz="2000" dirty="0" err="1"/>
              <a:t>src</a:t>
            </a:r>
            <a:r>
              <a:rPr lang="en-US" sz="2000" dirty="0"/>
              <a:t>="pic_trulli.jpg" alt="</a:t>
            </a:r>
            <a:r>
              <a:rPr lang="en-US" sz="2000" dirty="0" err="1"/>
              <a:t>Trulli</a:t>
            </a:r>
            <a:r>
              <a:rPr lang="en-US" sz="2000" dirty="0"/>
              <a:t>" width="500" height="333"&gt;</a:t>
            </a:r>
          </a:p>
        </p:txBody>
      </p:sp>
    </p:spTree>
    <p:extLst>
      <p:ext uri="{BB962C8B-B14F-4D97-AF65-F5344CB8AC3E}">
        <p14:creationId xmlns:p14="http://schemas.microsoft.com/office/powerpoint/2010/main" val="2825146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36332142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2492113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9" name="صورة 8">
            <a:extLst>
              <a:ext uri="{FF2B5EF4-FFF2-40B4-BE49-F238E27FC236}">
                <a16:creationId xmlns:a16="http://schemas.microsoft.com/office/drawing/2014/main" id="{0A256C14-14B8-4877-9EB2-17C51711E58B}"/>
              </a:ext>
            </a:extLst>
          </p:cNvPr>
          <p:cNvPicPr>
            <a:picLocks noChangeAspect="1"/>
          </p:cNvPicPr>
          <p:nvPr/>
        </p:nvPicPr>
        <p:blipFill>
          <a:blip r:embed="rId3"/>
          <a:stretch>
            <a:fillRect/>
          </a:stretch>
        </p:blipFill>
        <p:spPr>
          <a:xfrm>
            <a:off x="6435801" y="2415288"/>
            <a:ext cx="4181448" cy="3053120"/>
          </a:xfrm>
          <a:prstGeom prst="rect">
            <a:avLst/>
          </a:prstGeom>
        </p:spPr>
      </p:pic>
      <p:pic>
        <p:nvPicPr>
          <p:cNvPr id="13" name="صورة 12">
            <a:extLst>
              <a:ext uri="{FF2B5EF4-FFF2-40B4-BE49-F238E27FC236}">
                <a16:creationId xmlns:a16="http://schemas.microsoft.com/office/drawing/2014/main" id="{B8454006-62AF-4752-8B67-A8287FC91DF5}"/>
              </a:ext>
            </a:extLst>
          </p:cNvPr>
          <p:cNvPicPr>
            <a:picLocks noChangeAspect="1"/>
          </p:cNvPicPr>
          <p:nvPr/>
        </p:nvPicPr>
        <p:blipFill>
          <a:blip r:embed="rId4"/>
          <a:stretch>
            <a:fillRect/>
          </a:stretch>
        </p:blipFill>
        <p:spPr>
          <a:xfrm>
            <a:off x="838200" y="1815625"/>
            <a:ext cx="4200707" cy="1835198"/>
          </a:xfrm>
          <a:prstGeom prst="rect">
            <a:avLst/>
          </a:prstGeom>
        </p:spPr>
      </p:pic>
      <p:pic>
        <p:nvPicPr>
          <p:cNvPr id="14" name="صورة 13">
            <a:extLst>
              <a:ext uri="{FF2B5EF4-FFF2-40B4-BE49-F238E27FC236}">
                <a16:creationId xmlns:a16="http://schemas.microsoft.com/office/drawing/2014/main" id="{478C24CB-5757-492F-B57F-40CDE1F46555}"/>
              </a:ext>
            </a:extLst>
          </p:cNvPr>
          <p:cNvPicPr>
            <a:picLocks noChangeAspect="1"/>
          </p:cNvPicPr>
          <p:nvPr/>
        </p:nvPicPr>
        <p:blipFill>
          <a:blip r:embed="rId5"/>
          <a:stretch>
            <a:fillRect/>
          </a:stretch>
        </p:blipFill>
        <p:spPr>
          <a:xfrm>
            <a:off x="838200" y="4212310"/>
            <a:ext cx="4181449" cy="1835199"/>
          </a:xfrm>
          <a:prstGeom prst="rect">
            <a:avLst/>
          </a:prstGeom>
        </p:spPr>
      </p:pic>
    </p:spTree>
    <p:extLst>
      <p:ext uri="{BB962C8B-B14F-4D97-AF65-F5344CB8AC3E}">
        <p14:creationId xmlns:p14="http://schemas.microsoft.com/office/powerpoint/2010/main" val="3781193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3" name="صورة 2">
            <a:extLst>
              <a:ext uri="{FF2B5EF4-FFF2-40B4-BE49-F238E27FC236}">
                <a16:creationId xmlns:a16="http://schemas.microsoft.com/office/drawing/2014/main" id="{796DED52-8090-4AD9-8134-67E27FEAE5C5}"/>
              </a:ext>
            </a:extLst>
          </p:cNvPr>
          <p:cNvPicPr>
            <a:picLocks noChangeAspect="1"/>
          </p:cNvPicPr>
          <p:nvPr/>
        </p:nvPicPr>
        <p:blipFill>
          <a:blip r:embed="rId3"/>
          <a:stretch>
            <a:fillRect/>
          </a:stretch>
        </p:blipFill>
        <p:spPr>
          <a:xfrm>
            <a:off x="6064235" y="1816176"/>
            <a:ext cx="5514377" cy="2269379"/>
          </a:xfrm>
          <a:prstGeom prst="rect">
            <a:avLst/>
          </a:prstGeom>
        </p:spPr>
      </p:pic>
      <p:sp>
        <p:nvSpPr>
          <p:cNvPr id="4" name="مربع نص 3">
            <a:extLst>
              <a:ext uri="{FF2B5EF4-FFF2-40B4-BE49-F238E27FC236}">
                <a16:creationId xmlns:a16="http://schemas.microsoft.com/office/drawing/2014/main" id="{0AB3765B-25D4-4268-9F12-80BEFF6E9ED7}"/>
              </a:ext>
            </a:extLst>
          </p:cNvPr>
          <p:cNvSpPr txBox="1"/>
          <p:nvPr/>
        </p:nvSpPr>
        <p:spPr>
          <a:xfrm>
            <a:off x="5479150" y="114892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5227" y="114870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8A53454-33BF-4BAD-BC31-5BB83476B32E}"/>
              </a:ext>
            </a:extLst>
          </p:cNvPr>
          <p:cNvSpPr txBox="1"/>
          <p:nvPr/>
        </p:nvSpPr>
        <p:spPr>
          <a:xfrm>
            <a:off x="2721961" y="4792450"/>
            <a:ext cx="6099462" cy="1261884"/>
          </a:xfrm>
          <a:prstGeom prst="rect">
            <a:avLst/>
          </a:prstGeom>
          <a:noFill/>
        </p:spPr>
        <p:txBody>
          <a:bodyPr wrap="square">
            <a:spAutoFit/>
          </a:bodyPr>
          <a:lstStyle/>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ul :Defines an unordered list</a:t>
            </a:r>
          </a:p>
          <a:p>
            <a:pPr algn="ctr"/>
            <a:r>
              <a:rPr lang="en-US" sz="4000" b="1" dirty="0">
                <a:latin typeface="Times New Roman" panose="02020603050405020304" pitchFamily="18" charset="0"/>
                <a:ea typeface="+mj-ea"/>
                <a:cs typeface="Times New Roman" panose="02020603050405020304" pitchFamily="18" charset="0"/>
              </a:rPr>
              <a:t>li : Defines a list item</a:t>
            </a:r>
          </a:p>
        </p:txBody>
      </p:sp>
      <p:sp>
        <p:nvSpPr>
          <p:cNvPr id="9" name="مربع نص 8">
            <a:extLst>
              <a:ext uri="{FF2B5EF4-FFF2-40B4-BE49-F238E27FC236}">
                <a16:creationId xmlns:a16="http://schemas.microsoft.com/office/drawing/2014/main" id="{26E8D773-88E1-4648-AD8C-E049F5915800}"/>
              </a:ext>
            </a:extLst>
          </p:cNvPr>
          <p:cNvSpPr txBox="1"/>
          <p:nvPr/>
        </p:nvSpPr>
        <p:spPr>
          <a:xfrm>
            <a:off x="234246" y="1815956"/>
            <a:ext cx="6122018" cy="2246769"/>
          </a:xfrm>
          <a:prstGeom prst="rect">
            <a:avLst/>
          </a:prstGeom>
          <a:noFill/>
        </p:spPr>
        <p:txBody>
          <a:bodyPr wrap="square">
            <a:spAutoFit/>
          </a:bodyPr>
          <a:lstStyle/>
          <a:p>
            <a:r>
              <a:rPr lang="it-IT" sz="2000" dirty="0"/>
              <a:t>&lt;h2&gt;An unordered HTML list&lt;/h2&gt;</a:t>
            </a:r>
          </a:p>
          <a:p>
            <a:endParaRPr lang="it-IT" sz="2000" dirty="0"/>
          </a:p>
          <a:p>
            <a:r>
              <a:rPr lang="it-IT" sz="2000" dirty="0"/>
              <a:t>&lt;ul&gt;</a:t>
            </a:r>
          </a:p>
          <a:p>
            <a:r>
              <a:rPr lang="it-IT" sz="2000" dirty="0"/>
              <a:t>  &lt;li&gt;Coffee&lt;/li&gt;</a:t>
            </a:r>
          </a:p>
          <a:p>
            <a:r>
              <a:rPr lang="it-IT" sz="2000" dirty="0"/>
              <a:t>  &lt;li&gt;Tea&lt;/li&gt;</a:t>
            </a:r>
          </a:p>
          <a:p>
            <a:r>
              <a:rPr lang="it-IT" sz="2000" dirty="0"/>
              <a:t>  &lt;li&gt;Milk&lt;/li&gt;</a:t>
            </a:r>
          </a:p>
          <a:p>
            <a:r>
              <a:rPr lang="it-IT" sz="2000" dirty="0"/>
              <a:t>&lt;/ul&gt; </a:t>
            </a:r>
            <a:endParaRPr lang="en-US" sz="2000" dirty="0"/>
          </a:p>
        </p:txBody>
      </p:sp>
    </p:spTree>
    <p:extLst>
      <p:ext uri="{BB962C8B-B14F-4D97-AF65-F5344CB8AC3E}">
        <p14:creationId xmlns:p14="http://schemas.microsoft.com/office/powerpoint/2010/main" val="3945606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566065" y="10682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155581" y="106822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5E86CB01-BEC3-432B-AA0A-3A532BDB3E36}"/>
              </a:ext>
            </a:extLst>
          </p:cNvPr>
          <p:cNvPicPr>
            <a:picLocks noChangeAspect="1"/>
          </p:cNvPicPr>
          <p:nvPr/>
        </p:nvPicPr>
        <p:blipFill>
          <a:blip r:embed="rId3"/>
          <a:stretch>
            <a:fillRect/>
          </a:stretch>
        </p:blipFill>
        <p:spPr>
          <a:xfrm>
            <a:off x="6132085" y="1772547"/>
            <a:ext cx="5652912" cy="2456751"/>
          </a:xfrm>
          <a:prstGeom prst="rect">
            <a:avLst/>
          </a:prstGeom>
        </p:spPr>
      </p:pic>
      <p:sp>
        <p:nvSpPr>
          <p:cNvPr id="16" name="مربع نص 15">
            <a:extLst>
              <a:ext uri="{FF2B5EF4-FFF2-40B4-BE49-F238E27FC236}">
                <a16:creationId xmlns:a16="http://schemas.microsoft.com/office/drawing/2014/main" id="{EED95453-38C4-4F61-82EE-6CBE9B2540BE}"/>
              </a:ext>
            </a:extLst>
          </p:cNvPr>
          <p:cNvSpPr txBox="1"/>
          <p:nvPr/>
        </p:nvSpPr>
        <p:spPr>
          <a:xfrm>
            <a:off x="2859079" y="4735705"/>
            <a:ext cx="6099462" cy="1200329"/>
          </a:xfrm>
          <a:prstGeom prst="rect">
            <a:avLst/>
          </a:prstGeom>
          <a:noFill/>
        </p:spPr>
        <p:txBody>
          <a:bodyPr wrap="square">
            <a:spAutoFit/>
          </a:bodyPr>
          <a:lstStyle/>
          <a:p>
            <a:pPr algn="ctr">
              <a:defRPr/>
            </a:pPr>
            <a:r>
              <a:rPr lang="en-US" sz="3600" b="1" dirty="0">
                <a:latin typeface="Times New Roman" panose="02020603050405020304" pitchFamily="18" charset="0"/>
                <a:ea typeface="+mj-ea"/>
                <a:cs typeface="Times New Roman" panose="02020603050405020304" pitchFamily="18" charset="0"/>
              </a:rPr>
              <a:t>ol :Defines an ordered list</a:t>
            </a:r>
            <a:endParaRPr lang="ar-SA" sz="3600" b="1" dirty="0">
              <a:latin typeface="Times New Roman" panose="02020603050405020304" pitchFamily="18" charset="0"/>
              <a:ea typeface="+mj-ea"/>
              <a:cs typeface="Times New Roman" panose="02020603050405020304" pitchFamily="18" charset="0"/>
            </a:endParaRPr>
          </a:p>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li :Defines a list item</a:t>
            </a:r>
          </a:p>
        </p:txBody>
      </p:sp>
      <p:sp>
        <p:nvSpPr>
          <p:cNvPr id="9" name="مربع نص 8">
            <a:extLst>
              <a:ext uri="{FF2B5EF4-FFF2-40B4-BE49-F238E27FC236}">
                <a16:creationId xmlns:a16="http://schemas.microsoft.com/office/drawing/2014/main" id="{DDA4555F-2EAD-4FB2-9784-C5CAC449C1E0}"/>
              </a:ext>
            </a:extLst>
          </p:cNvPr>
          <p:cNvSpPr txBox="1"/>
          <p:nvPr/>
        </p:nvSpPr>
        <p:spPr>
          <a:xfrm>
            <a:off x="407003" y="2009414"/>
            <a:ext cx="6099716" cy="2246769"/>
          </a:xfrm>
          <a:prstGeom prst="rect">
            <a:avLst/>
          </a:prstGeom>
          <a:noFill/>
        </p:spPr>
        <p:txBody>
          <a:bodyPr wrap="square">
            <a:spAutoFit/>
          </a:bodyPr>
          <a:lstStyle/>
          <a:p>
            <a:r>
              <a:rPr lang="en-US" sz="2000" dirty="0"/>
              <a:t>&lt;h2&gt;An ordered HTML list&lt;/h2&gt;</a:t>
            </a:r>
          </a:p>
          <a:p>
            <a:endParaRPr lang="en-US" sz="2000" dirty="0"/>
          </a:p>
          <a:p>
            <a:r>
              <a:rPr lang="en-US" sz="2000" dirty="0"/>
              <a:t>&lt;</a:t>
            </a:r>
            <a:r>
              <a:rPr lang="en-US" sz="2000" dirty="0" err="1"/>
              <a:t>ol</a:t>
            </a:r>
            <a:r>
              <a:rPr lang="en-US" sz="2000" dirty="0"/>
              <a:t>&gt;</a:t>
            </a:r>
          </a:p>
          <a:p>
            <a:r>
              <a:rPr lang="en-US" sz="2000" dirty="0"/>
              <a:t>  &lt;li&gt;Coffee&lt;/li&gt;</a:t>
            </a:r>
          </a:p>
          <a:p>
            <a:r>
              <a:rPr lang="en-US" sz="2000" dirty="0"/>
              <a:t>  &lt;li&gt;Tea&lt;/li&gt;</a:t>
            </a:r>
          </a:p>
          <a:p>
            <a:r>
              <a:rPr lang="en-US" sz="2000" dirty="0"/>
              <a:t>  &lt;li&gt;Milk&lt;/li&gt;</a:t>
            </a:r>
          </a:p>
          <a:p>
            <a:r>
              <a:rPr lang="en-US" sz="2000" dirty="0"/>
              <a:t>&lt;/</a:t>
            </a:r>
            <a:r>
              <a:rPr lang="en-US" sz="2000" dirty="0" err="1"/>
              <a:t>ol</a:t>
            </a:r>
            <a:r>
              <a:rPr lang="en-US" sz="2000" dirty="0"/>
              <a:t>&gt;</a:t>
            </a:r>
          </a:p>
        </p:txBody>
      </p:sp>
    </p:spTree>
    <p:extLst>
      <p:ext uri="{BB962C8B-B14F-4D97-AF65-F5344CB8AC3E}">
        <p14:creationId xmlns:p14="http://schemas.microsoft.com/office/powerpoint/2010/main" val="2178758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2E82E9E-8D7C-4464-AB9D-4D7401089550}"/>
              </a:ext>
            </a:extLst>
          </p:cNvPr>
          <p:cNvPicPr>
            <a:picLocks noChangeAspect="1"/>
          </p:cNvPicPr>
          <p:nvPr/>
        </p:nvPicPr>
        <p:blipFill>
          <a:blip r:embed="rId3"/>
          <a:stretch>
            <a:fillRect/>
          </a:stretch>
        </p:blipFill>
        <p:spPr>
          <a:xfrm>
            <a:off x="6331529" y="1861758"/>
            <a:ext cx="4703616" cy="2834577"/>
          </a:xfrm>
          <a:prstGeom prst="rect">
            <a:avLst/>
          </a:prstGeom>
        </p:spPr>
      </p:pic>
      <p:sp>
        <p:nvSpPr>
          <p:cNvPr id="9" name="مربع نص 8">
            <a:extLst>
              <a:ext uri="{FF2B5EF4-FFF2-40B4-BE49-F238E27FC236}">
                <a16:creationId xmlns:a16="http://schemas.microsoft.com/office/drawing/2014/main" id="{6EAE7DD6-0A3B-48AC-9B29-504421B1B95B}"/>
              </a:ext>
            </a:extLst>
          </p:cNvPr>
          <p:cNvSpPr txBox="1"/>
          <p:nvPr/>
        </p:nvSpPr>
        <p:spPr>
          <a:xfrm>
            <a:off x="685800" y="4999426"/>
            <a:ext cx="10349345" cy="1754326"/>
          </a:xfrm>
          <a:prstGeom prst="rect">
            <a:avLst/>
          </a:prstGeom>
          <a:noFill/>
        </p:spPr>
        <p:txBody>
          <a:bodyPr wrap="square" rtlCol="0">
            <a:spAutoFit/>
          </a:bodyPr>
          <a:lstStyle/>
          <a:p>
            <a:pPr algn="ctr">
              <a:defRPr/>
            </a:pPr>
            <a:r>
              <a:rPr lang="en-US" sz="3600" b="1" dirty="0">
                <a:latin typeface="Times New Roman" panose="02020603050405020304" pitchFamily="18" charset="0"/>
                <a:ea typeface="+mj-ea"/>
                <a:cs typeface="Times New Roman" panose="02020603050405020304" pitchFamily="18" charset="0"/>
              </a:rPr>
              <a:t>dl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description list</a:t>
            </a:r>
          </a:p>
          <a:p>
            <a:pPr algn="ctr">
              <a:defRPr/>
            </a:pPr>
            <a:r>
              <a:rPr lang="en-US" sz="3600" b="1" dirty="0">
                <a:latin typeface="Times New Roman" panose="02020603050405020304" pitchFamily="18" charset="0"/>
                <a:ea typeface="+mj-ea"/>
                <a:cs typeface="Times New Roman" panose="02020603050405020304" pitchFamily="18" charset="0"/>
              </a:rPr>
              <a:t>dt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term in a description list</a:t>
            </a:r>
          </a:p>
          <a:p>
            <a:pPr algn="ctr">
              <a:defRPr/>
            </a:pPr>
            <a:r>
              <a:rPr lang="en-US" sz="3600" b="1" dirty="0">
                <a:latin typeface="Times New Roman" panose="02020603050405020304" pitchFamily="18" charset="0"/>
                <a:ea typeface="+mj-ea"/>
                <a:cs typeface="Times New Roman" panose="02020603050405020304" pitchFamily="18" charset="0"/>
              </a:rPr>
              <a:t>dd : </a:t>
            </a:r>
            <a:r>
              <a:rPr lang="en-US" sz="3600" b="1" i="1" dirty="0">
                <a:latin typeface="Times New Roman" panose="02020603050405020304" pitchFamily="18" charset="0"/>
                <a:ea typeface="+mj-ea"/>
                <a:cs typeface="Times New Roman" panose="02020603050405020304" pitchFamily="18" charset="0"/>
              </a:rPr>
              <a:t>Describes</a:t>
            </a:r>
            <a:r>
              <a:rPr lang="en-US" sz="3600" b="1" dirty="0">
                <a:latin typeface="Times New Roman" panose="02020603050405020304" pitchFamily="18" charset="0"/>
                <a:ea typeface="+mj-ea"/>
                <a:cs typeface="Times New Roman" panose="02020603050405020304" pitchFamily="18" charset="0"/>
              </a:rPr>
              <a:t> the term in a description list</a:t>
            </a:r>
          </a:p>
        </p:txBody>
      </p:sp>
      <p:sp>
        <p:nvSpPr>
          <p:cNvPr id="10" name="مربع نص 9">
            <a:extLst>
              <a:ext uri="{FF2B5EF4-FFF2-40B4-BE49-F238E27FC236}">
                <a16:creationId xmlns:a16="http://schemas.microsoft.com/office/drawing/2014/main" id="{C6E381F9-7B45-4D8E-A575-ACE14F874220}"/>
              </a:ext>
            </a:extLst>
          </p:cNvPr>
          <p:cNvSpPr txBox="1"/>
          <p:nvPr/>
        </p:nvSpPr>
        <p:spPr>
          <a:xfrm>
            <a:off x="418171" y="1934018"/>
            <a:ext cx="6099716" cy="2554545"/>
          </a:xfrm>
          <a:prstGeom prst="rect">
            <a:avLst/>
          </a:prstGeom>
          <a:noFill/>
        </p:spPr>
        <p:txBody>
          <a:bodyPr wrap="square">
            <a:spAutoFit/>
          </a:bodyPr>
          <a:lstStyle/>
          <a:p>
            <a:r>
              <a:rPr lang="en-US" sz="2000" dirty="0"/>
              <a:t>&lt;h2&gt;A Description List&lt;/h2&gt;</a:t>
            </a:r>
          </a:p>
          <a:p>
            <a:endParaRPr lang="en-US" sz="2000" dirty="0"/>
          </a:p>
          <a:p>
            <a:r>
              <a:rPr lang="en-US" sz="2000" dirty="0"/>
              <a:t>&lt;dl&gt;</a:t>
            </a:r>
          </a:p>
          <a:p>
            <a:r>
              <a:rPr lang="en-US" sz="2000" dirty="0"/>
              <a:t>  &lt;dt&gt;Coffee&lt;/dt&gt;</a:t>
            </a:r>
          </a:p>
          <a:p>
            <a:r>
              <a:rPr lang="en-US" sz="2000" dirty="0"/>
              <a:t>  &lt;dd&gt;- black hot drink&lt;/dd&gt;</a:t>
            </a:r>
          </a:p>
          <a:p>
            <a:r>
              <a:rPr lang="en-US" sz="2000" dirty="0"/>
              <a:t>  &lt;dt&gt;Milk&lt;/dt&gt;</a:t>
            </a:r>
          </a:p>
          <a:p>
            <a:r>
              <a:rPr lang="en-US" sz="2000" dirty="0"/>
              <a:t>  &lt;dd&gt;- white cold drink&lt;/dd&gt;</a:t>
            </a:r>
          </a:p>
          <a:p>
            <a:r>
              <a:rPr lang="en-US" sz="2000" dirty="0"/>
              <a:t>&lt;/dl&gt;</a:t>
            </a:r>
          </a:p>
        </p:txBody>
      </p:sp>
    </p:spTree>
    <p:extLst>
      <p:ext uri="{BB962C8B-B14F-4D97-AF65-F5344CB8AC3E}">
        <p14:creationId xmlns:p14="http://schemas.microsoft.com/office/powerpoint/2010/main" val="408574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602673" y="-126585"/>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BFA05AAA-119B-434A-AB24-A3A2B31206CE}"/>
              </a:ext>
            </a:extLst>
          </p:cNvPr>
          <p:cNvPicPr>
            <a:picLocks noChangeAspect="1"/>
          </p:cNvPicPr>
          <p:nvPr/>
        </p:nvPicPr>
        <p:blipFill>
          <a:blip r:embed="rId3"/>
          <a:stretch>
            <a:fillRect/>
          </a:stretch>
        </p:blipFill>
        <p:spPr>
          <a:xfrm>
            <a:off x="6711661" y="2739601"/>
            <a:ext cx="3609108" cy="2606578"/>
          </a:xfrm>
          <a:prstGeom prst="rect">
            <a:avLst/>
          </a:prstGeom>
        </p:spPr>
      </p:pic>
      <p:sp>
        <p:nvSpPr>
          <p:cNvPr id="9" name="مربع نص 8">
            <a:extLst>
              <a:ext uri="{FF2B5EF4-FFF2-40B4-BE49-F238E27FC236}">
                <a16:creationId xmlns:a16="http://schemas.microsoft.com/office/drawing/2014/main" id="{15CE72E9-8B45-42FB-8CF4-B7645D0BB234}"/>
              </a:ext>
            </a:extLst>
          </p:cNvPr>
          <p:cNvSpPr txBox="1"/>
          <p:nvPr/>
        </p:nvSpPr>
        <p:spPr>
          <a:xfrm>
            <a:off x="232065" y="117693"/>
            <a:ext cx="5493581" cy="6740307"/>
          </a:xfrm>
          <a:prstGeom prst="rect">
            <a:avLst/>
          </a:prstGeom>
          <a:noFill/>
        </p:spPr>
        <p:txBody>
          <a:bodyPr wrap="square">
            <a:spAutoFit/>
          </a:bodyPr>
          <a:lstStyle/>
          <a:p>
            <a:r>
              <a:rPr lang="en-US" dirty="0"/>
              <a:t>&lt;h2&gt;Basic HTML Table&lt;/h2&gt;</a:t>
            </a:r>
          </a:p>
          <a:p>
            <a:endParaRPr lang="en-US" dirty="0"/>
          </a:p>
          <a:p>
            <a:r>
              <a:rPr lang="en-US" dirty="0"/>
              <a:t>&lt;table &gt;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 </a:t>
            </a:r>
          </a:p>
          <a:p>
            <a:r>
              <a:rPr lang="en-US" dirty="0"/>
              <a:t>    &lt;</a:t>
            </a:r>
            <a:r>
              <a:rPr lang="en-US" dirty="0" err="1"/>
              <a:t>th</a:t>
            </a:r>
            <a:r>
              <a:rPr lang="en-US" dirty="0"/>
              <a:t>&gt;Age&lt;/</a:t>
            </a:r>
            <a:r>
              <a:rPr lang="en-US" dirty="0" err="1"/>
              <a:t>th</a:t>
            </a:r>
            <a:r>
              <a:rPr lang="en-US" dirty="0"/>
              <a:t>&gt;</a:t>
            </a:r>
          </a:p>
          <a:p>
            <a:r>
              <a:rPr lang="en-US" dirty="0"/>
              <a:t>  &lt;/tr&gt;</a:t>
            </a:r>
          </a:p>
          <a:p>
            <a:r>
              <a:rPr lang="en-US" dirty="0"/>
              <a:t>  &lt;tr&gt;</a:t>
            </a:r>
          </a:p>
          <a:p>
            <a:r>
              <a:rPr lang="en-US" dirty="0"/>
              <a:t>    &lt;td&gt;Jill&lt;/td&gt;</a:t>
            </a:r>
          </a:p>
          <a:p>
            <a:r>
              <a:rPr lang="en-US" dirty="0"/>
              <a:t>    &lt;td&gt;Smith&lt;/td&gt;</a:t>
            </a:r>
          </a:p>
          <a:p>
            <a:r>
              <a:rPr lang="en-US" dirty="0"/>
              <a:t>    &lt;td&gt;50&lt;/td&gt;</a:t>
            </a:r>
          </a:p>
          <a:p>
            <a:r>
              <a:rPr lang="en-US" dirty="0"/>
              <a:t>  &lt;/tr&gt;</a:t>
            </a:r>
          </a:p>
          <a:p>
            <a:r>
              <a:rPr lang="en-US" dirty="0"/>
              <a:t>  &lt;tr&gt;</a:t>
            </a:r>
          </a:p>
          <a:p>
            <a:r>
              <a:rPr lang="en-US" dirty="0"/>
              <a:t>    &lt;td&gt;Eve&lt;/td&gt;</a:t>
            </a:r>
          </a:p>
          <a:p>
            <a:r>
              <a:rPr lang="en-US" dirty="0"/>
              <a:t>    &lt;td&gt;Jackson&lt;/td&gt;</a:t>
            </a:r>
          </a:p>
          <a:p>
            <a:r>
              <a:rPr lang="en-US" dirty="0"/>
              <a:t>    &lt;td&gt;94&lt;/td&gt;</a:t>
            </a:r>
          </a:p>
          <a:p>
            <a:r>
              <a:rPr lang="en-US" dirty="0"/>
              <a:t>  &lt;/tr&gt;</a:t>
            </a:r>
          </a:p>
          <a:p>
            <a:r>
              <a:rPr lang="en-US" dirty="0"/>
              <a:t>  &lt;tr&gt;</a:t>
            </a:r>
          </a:p>
          <a:p>
            <a:r>
              <a:rPr lang="en-US" dirty="0"/>
              <a:t>    &lt;td&gt;John&lt;/td&gt;</a:t>
            </a:r>
          </a:p>
          <a:p>
            <a:r>
              <a:rPr lang="en-US" dirty="0"/>
              <a:t>    &lt;td&gt;Doe&lt;/td&gt;</a:t>
            </a:r>
          </a:p>
          <a:p>
            <a:r>
              <a:rPr lang="en-US" dirty="0"/>
              <a:t>    &lt;td&gt;80&lt;/td&gt;</a:t>
            </a:r>
          </a:p>
          <a:p>
            <a:r>
              <a:rPr lang="en-US" dirty="0"/>
              <a:t>  &lt;/tr&gt;</a:t>
            </a:r>
          </a:p>
          <a:p>
            <a:r>
              <a:rPr lang="en-US" dirty="0"/>
              <a:t>&lt;/table&gt;</a:t>
            </a:r>
          </a:p>
        </p:txBody>
      </p:sp>
    </p:spTree>
    <p:extLst>
      <p:ext uri="{BB962C8B-B14F-4D97-AF65-F5344CB8AC3E}">
        <p14:creationId xmlns:p14="http://schemas.microsoft.com/office/powerpoint/2010/main" val="125755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CF4BB68-CD06-4A67-BA9D-9B3249953F43}"/>
              </a:ext>
            </a:extLst>
          </p:cNvPr>
          <p:cNvPicPr>
            <a:picLocks noChangeAspect="1"/>
          </p:cNvPicPr>
          <p:nvPr/>
        </p:nvPicPr>
        <p:blipFill>
          <a:blip r:embed="rId3"/>
          <a:stretch>
            <a:fillRect/>
          </a:stretch>
        </p:blipFill>
        <p:spPr>
          <a:xfrm>
            <a:off x="6726382" y="2192032"/>
            <a:ext cx="4627417" cy="3796855"/>
          </a:xfrm>
          <a:prstGeom prst="rect">
            <a:avLst/>
          </a:prstGeom>
        </p:spPr>
      </p:pic>
      <p:sp>
        <p:nvSpPr>
          <p:cNvPr id="8" name="مربع نص 7">
            <a:extLst>
              <a:ext uri="{FF2B5EF4-FFF2-40B4-BE49-F238E27FC236}">
                <a16:creationId xmlns:a16="http://schemas.microsoft.com/office/drawing/2014/main" id="{CF8A68EB-DE68-43AC-B641-A5FDD2A7B9BA}"/>
              </a:ext>
            </a:extLst>
          </p:cNvPr>
          <p:cNvSpPr txBox="1"/>
          <p:nvPr/>
        </p:nvSpPr>
        <p:spPr>
          <a:xfrm>
            <a:off x="232065" y="104248"/>
            <a:ext cx="6099716" cy="6740307"/>
          </a:xfrm>
          <a:prstGeom prst="rect">
            <a:avLst/>
          </a:prstGeom>
          <a:noFill/>
        </p:spPr>
        <p:txBody>
          <a:bodyPr wrap="square">
            <a:spAutoFit/>
          </a:bodyPr>
          <a:lstStyle/>
          <a:p>
            <a:r>
              <a:rPr lang="en-US" dirty="0"/>
              <a:t>&lt;h2&gt;Basic HTML Table&lt;/h2&gt;</a:t>
            </a:r>
          </a:p>
          <a:p>
            <a:endParaRPr lang="en-US" dirty="0"/>
          </a:p>
          <a:p>
            <a:r>
              <a:rPr lang="en-US" dirty="0"/>
              <a:t>&lt;table border="1px solid"&gt;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 </a:t>
            </a:r>
          </a:p>
          <a:p>
            <a:r>
              <a:rPr lang="en-US" dirty="0"/>
              <a:t>    &lt;</a:t>
            </a:r>
            <a:r>
              <a:rPr lang="en-US" dirty="0" err="1"/>
              <a:t>th</a:t>
            </a:r>
            <a:r>
              <a:rPr lang="en-US" dirty="0"/>
              <a:t>&gt;Age&lt;/</a:t>
            </a:r>
            <a:r>
              <a:rPr lang="en-US" dirty="0" err="1"/>
              <a:t>th</a:t>
            </a:r>
            <a:r>
              <a:rPr lang="en-US" dirty="0"/>
              <a:t>&gt;</a:t>
            </a:r>
          </a:p>
          <a:p>
            <a:r>
              <a:rPr lang="en-US" dirty="0"/>
              <a:t>  &lt;/tr&gt;</a:t>
            </a:r>
          </a:p>
          <a:p>
            <a:r>
              <a:rPr lang="en-US" dirty="0"/>
              <a:t>  &lt;tr&gt;</a:t>
            </a:r>
          </a:p>
          <a:p>
            <a:r>
              <a:rPr lang="en-US" dirty="0"/>
              <a:t>    &lt;td&gt;Jill&lt;/td&gt;</a:t>
            </a:r>
          </a:p>
          <a:p>
            <a:r>
              <a:rPr lang="en-US" dirty="0"/>
              <a:t>    &lt;td&gt;Smith&lt;/td&gt;</a:t>
            </a:r>
          </a:p>
          <a:p>
            <a:r>
              <a:rPr lang="en-US" dirty="0"/>
              <a:t>    &lt;td&gt;50&lt;/td&gt;</a:t>
            </a:r>
          </a:p>
          <a:p>
            <a:r>
              <a:rPr lang="en-US" dirty="0"/>
              <a:t>  &lt;/tr&gt;</a:t>
            </a:r>
          </a:p>
          <a:p>
            <a:r>
              <a:rPr lang="en-US" dirty="0"/>
              <a:t>  &lt;tr&gt;</a:t>
            </a:r>
          </a:p>
          <a:p>
            <a:r>
              <a:rPr lang="en-US" dirty="0"/>
              <a:t>    &lt;td&gt;Eve&lt;/td&gt;</a:t>
            </a:r>
          </a:p>
          <a:p>
            <a:r>
              <a:rPr lang="en-US" dirty="0"/>
              <a:t>    &lt;td&gt;Jackson&lt;/td&gt;</a:t>
            </a:r>
          </a:p>
          <a:p>
            <a:r>
              <a:rPr lang="en-US" dirty="0"/>
              <a:t>    &lt;td&gt;94&lt;/td&gt;</a:t>
            </a:r>
          </a:p>
          <a:p>
            <a:r>
              <a:rPr lang="en-US" dirty="0"/>
              <a:t>  &lt;/tr&gt;</a:t>
            </a:r>
          </a:p>
          <a:p>
            <a:r>
              <a:rPr lang="en-US" dirty="0"/>
              <a:t>  &lt;tr&gt;</a:t>
            </a:r>
          </a:p>
          <a:p>
            <a:r>
              <a:rPr lang="en-US" dirty="0"/>
              <a:t>    &lt;td&gt;John&lt;/td&gt;</a:t>
            </a:r>
          </a:p>
          <a:p>
            <a:r>
              <a:rPr lang="en-US" dirty="0"/>
              <a:t>    &lt;td&gt;Doe&lt;/td&gt;</a:t>
            </a:r>
          </a:p>
          <a:p>
            <a:r>
              <a:rPr lang="en-US" dirty="0"/>
              <a:t>    &lt;td&gt;80&lt;/td&gt;</a:t>
            </a:r>
          </a:p>
          <a:p>
            <a:r>
              <a:rPr lang="en-US" dirty="0"/>
              <a:t>  &lt;/tr&gt;</a:t>
            </a:r>
          </a:p>
          <a:p>
            <a:r>
              <a:rPr lang="en-US" dirty="0"/>
              <a:t>&lt;/table&gt;</a:t>
            </a:r>
          </a:p>
        </p:txBody>
      </p:sp>
    </p:spTree>
    <p:extLst>
      <p:ext uri="{BB962C8B-B14F-4D97-AF65-F5344CB8AC3E}">
        <p14:creationId xmlns:p14="http://schemas.microsoft.com/office/powerpoint/2010/main" val="2635667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08419883-D2E5-4B43-A4BA-D5A4444D7EF3}"/>
              </a:ext>
            </a:extLst>
          </p:cNvPr>
          <p:cNvPicPr>
            <a:picLocks noChangeAspect="1"/>
          </p:cNvPicPr>
          <p:nvPr/>
        </p:nvPicPr>
        <p:blipFill>
          <a:blip r:embed="rId3"/>
          <a:stretch>
            <a:fillRect/>
          </a:stretch>
        </p:blipFill>
        <p:spPr>
          <a:xfrm>
            <a:off x="6210299" y="2755373"/>
            <a:ext cx="5635335" cy="2232263"/>
          </a:xfrm>
          <a:prstGeom prst="rect">
            <a:avLst/>
          </a:prstGeom>
        </p:spPr>
      </p:pic>
      <p:sp>
        <p:nvSpPr>
          <p:cNvPr id="10" name="مربع نص 9">
            <a:extLst>
              <a:ext uri="{FF2B5EF4-FFF2-40B4-BE49-F238E27FC236}">
                <a16:creationId xmlns:a16="http://schemas.microsoft.com/office/drawing/2014/main" id="{EFB1EE5D-702E-40F9-B7D0-CA483B5DFFD8}"/>
              </a:ext>
            </a:extLst>
          </p:cNvPr>
          <p:cNvSpPr txBox="1"/>
          <p:nvPr/>
        </p:nvSpPr>
        <p:spPr>
          <a:xfrm>
            <a:off x="232065" y="0"/>
            <a:ext cx="7409985" cy="7017306"/>
          </a:xfrm>
          <a:prstGeom prst="rect">
            <a:avLst/>
          </a:prstGeom>
          <a:noFill/>
        </p:spPr>
        <p:txBody>
          <a:bodyPr wrap="square">
            <a:spAutoFit/>
          </a:bodyPr>
          <a:lstStyle/>
          <a:p>
            <a:r>
              <a:rPr lang="en-US" dirty="0"/>
              <a:t>&lt;head&gt;</a:t>
            </a:r>
          </a:p>
          <a:p>
            <a:pPr lvl="1"/>
            <a:r>
              <a:rPr lang="en-US" dirty="0"/>
              <a:t>&lt;style&gt;</a:t>
            </a:r>
          </a:p>
          <a:p>
            <a:pPr lvl="2"/>
            <a:r>
              <a:rPr lang="en-US" dirty="0"/>
              <a:t>table, </a:t>
            </a:r>
            <a:r>
              <a:rPr lang="en-US" dirty="0" err="1"/>
              <a:t>th</a:t>
            </a:r>
            <a:r>
              <a:rPr lang="en-US" dirty="0"/>
              <a:t>, td {</a:t>
            </a:r>
          </a:p>
          <a:p>
            <a:pPr lvl="2"/>
            <a:r>
              <a:rPr lang="en-US" dirty="0"/>
              <a:t>  border: 1px solid black;</a:t>
            </a:r>
          </a:p>
          <a:p>
            <a:pPr lvl="2"/>
            <a:r>
              <a:rPr lang="en-US" dirty="0"/>
              <a:t>  border-collapse: collapse;}</a:t>
            </a:r>
          </a:p>
          <a:p>
            <a:pPr lvl="2"/>
            <a:r>
              <a:rPr lang="en-US" dirty="0" err="1"/>
              <a:t>th</a:t>
            </a:r>
            <a:r>
              <a:rPr lang="en-US" dirty="0"/>
              <a:t>, td {</a:t>
            </a:r>
          </a:p>
          <a:p>
            <a:pPr lvl="2"/>
            <a:r>
              <a:rPr lang="en-US" dirty="0"/>
              <a:t>  padding: 5px;</a:t>
            </a:r>
          </a:p>
          <a:p>
            <a:pPr lvl="2"/>
            <a:r>
              <a:rPr lang="en-US" dirty="0"/>
              <a:t>  text-align: left;    }</a:t>
            </a:r>
          </a:p>
          <a:p>
            <a:pPr lvl="1"/>
            <a:r>
              <a:rPr lang="en-US" dirty="0"/>
              <a:t>&lt;/style&gt;</a:t>
            </a:r>
          </a:p>
          <a:p>
            <a:r>
              <a:rPr lang="en-US" dirty="0"/>
              <a:t>&lt;/head&gt;</a:t>
            </a:r>
          </a:p>
          <a:p>
            <a:r>
              <a:rPr lang="en-US" dirty="0"/>
              <a:t>&lt;body&gt;</a:t>
            </a:r>
          </a:p>
          <a:p>
            <a:pPr lvl="1"/>
            <a:r>
              <a:rPr lang="en-US" dirty="0"/>
              <a:t>&lt;h2&gt;Cell that spans two columns&lt;/h2&gt;</a:t>
            </a:r>
          </a:p>
          <a:p>
            <a:pPr lvl="1"/>
            <a:r>
              <a:rPr lang="en-US" dirty="0"/>
              <a:t>&lt;p&gt;To make a cell span more than one column, </a:t>
            </a:r>
          </a:p>
          <a:p>
            <a:pPr lvl="1"/>
            <a:r>
              <a:rPr lang="en-US" dirty="0"/>
              <a:t>use the </a:t>
            </a:r>
            <a:r>
              <a:rPr lang="en-US" dirty="0" err="1"/>
              <a:t>colspan</a:t>
            </a:r>
            <a:r>
              <a:rPr lang="en-US" dirty="0"/>
              <a:t> attribute.&lt;/p&gt;</a:t>
            </a:r>
          </a:p>
          <a:p>
            <a:pPr lvl="1"/>
            <a:r>
              <a:rPr lang="en-US" dirty="0"/>
              <a:t>&lt;table style="width:100%"&gt;</a:t>
            </a:r>
          </a:p>
          <a:p>
            <a:pPr lvl="2"/>
            <a:r>
              <a:rPr lang="en-US" dirty="0"/>
              <a:t>  &lt;tr&gt;</a:t>
            </a:r>
          </a:p>
          <a:p>
            <a:pPr lvl="3"/>
            <a:r>
              <a:rPr lang="en-US" dirty="0"/>
              <a:t>    &lt;</a:t>
            </a:r>
            <a:r>
              <a:rPr lang="en-US" dirty="0" err="1"/>
              <a:t>th</a:t>
            </a:r>
            <a:r>
              <a:rPr lang="en-US" dirty="0"/>
              <a:t>&gt;Name&lt;/</a:t>
            </a:r>
            <a:r>
              <a:rPr lang="en-US" dirty="0" err="1"/>
              <a:t>th</a:t>
            </a:r>
            <a:r>
              <a:rPr lang="en-US" dirty="0"/>
              <a:t>&gt;</a:t>
            </a:r>
          </a:p>
          <a:p>
            <a:pPr lvl="3"/>
            <a:r>
              <a:rPr lang="en-US" dirty="0"/>
              <a:t>    &lt;</a:t>
            </a:r>
            <a:r>
              <a:rPr lang="en-US" dirty="0" err="1"/>
              <a:t>th</a:t>
            </a:r>
            <a:r>
              <a:rPr lang="en-US" dirty="0"/>
              <a:t> </a:t>
            </a:r>
            <a:r>
              <a:rPr lang="en-US" dirty="0" err="1"/>
              <a:t>colspan</a:t>
            </a:r>
            <a:r>
              <a:rPr lang="en-US" dirty="0"/>
              <a:t>="2"&gt;Telephone&lt;/</a:t>
            </a:r>
            <a:r>
              <a:rPr lang="en-US" dirty="0" err="1"/>
              <a:t>th</a:t>
            </a:r>
            <a:r>
              <a:rPr lang="en-US" dirty="0"/>
              <a:t>&gt;</a:t>
            </a:r>
          </a:p>
          <a:p>
            <a:pPr lvl="2"/>
            <a:r>
              <a:rPr lang="en-US" dirty="0"/>
              <a:t>  &lt;/tr&gt;</a:t>
            </a:r>
          </a:p>
          <a:p>
            <a:pPr lvl="2"/>
            <a:r>
              <a:rPr lang="en-US" dirty="0"/>
              <a:t>  &lt;tr&gt;</a:t>
            </a:r>
          </a:p>
          <a:p>
            <a:pPr lvl="3"/>
            <a:r>
              <a:rPr lang="en-US" dirty="0"/>
              <a:t>    &lt;td&gt;Bill Gates&lt;/td&gt;</a:t>
            </a:r>
          </a:p>
          <a:p>
            <a:pPr lvl="3"/>
            <a:r>
              <a:rPr lang="en-US" dirty="0"/>
              <a:t>    &lt;td&gt;55577854&lt;/td&gt;</a:t>
            </a:r>
          </a:p>
          <a:p>
            <a:pPr lvl="3"/>
            <a:r>
              <a:rPr lang="en-US" dirty="0"/>
              <a:t>    &lt;td&gt;55577855&lt;/td&gt;</a:t>
            </a:r>
          </a:p>
          <a:p>
            <a:pPr lvl="2"/>
            <a:r>
              <a:rPr lang="en-US" dirty="0"/>
              <a:t>  &lt;/tr&gt;</a:t>
            </a:r>
          </a:p>
          <a:p>
            <a:r>
              <a:rPr lang="en-US" dirty="0"/>
              <a:t>&lt;/table&gt; &lt;/body&gt;</a:t>
            </a:r>
          </a:p>
        </p:txBody>
      </p:sp>
    </p:spTree>
    <p:extLst>
      <p:ext uri="{BB962C8B-B14F-4D97-AF65-F5344CB8AC3E}">
        <p14:creationId xmlns:p14="http://schemas.microsoft.com/office/powerpoint/2010/main" val="1581709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FB4C8D93-E5D9-4B32-BD47-849A0B4D0C51}"/>
              </a:ext>
            </a:extLst>
          </p:cNvPr>
          <p:cNvPicPr>
            <a:picLocks noChangeAspect="1"/>
          </p:cNvPicPr>
          <p:nvPr/>
        </p:nvPicPr>
        <p:blipFill>
          <a:blip r:embed="rId3"/>
          <a:stretch>
            <a:fillRect/>
          </a:stretch>
        </p:blipFill>
        <p:spPr>
          <a:xfrm>
            <a:off x="6120245" y="3080122"/>
            <a:ext cx="5863935" cy="2095725"/>
          </a:xfrm>
          <a:prstGeom prst="rect">
            <a:avLst/>
          </a:prstGeom>
        </p:spPr>
      </p:pic>
      <p:sp>
        <p:nvSpPr>
          <p:cNvPr id="8" name="مربع نص 7">
            <a:extLst>
              <a:ext uri="{FF2B5EF4-FFF2-40B4-BE49-F238E27FC236}">
                <a16:creationId xmlns:a16="http://schemas.microsoft.com/office/drawing/2014/main" id="{7ACAD2E2-CE9B-4376-98B8-CD9E8694FA47}"/>
              </a:ext>
            </a:extLst>
          </p:cNvPr>
          <p:cNvSpPr txBox="1"/>
          <p:nvPr/>
        </p:nvSpPr>
        <p:spPr>
          <a:xfrm>
            <a:off x="299479" y="767029"/>
            <a:ext cx="6099716" cy="5940088"/>
          </a:xfrm>
          <a:prstGeom prst="rect">
            <a:avLst/>
          </a:prstGeom>
          <a:noFill/>
        </p:spPr>
        <p:txBody>
          <a:bodyPr wrap="square">
            <a:spAutoFit/>
          </a:bodyPr>
          <a:lstStyle/>
          <a:p>
            <a:r>
              <a:rPr lang="en-US" sz="2000" dirty="0"/>
              <a:t>&lt;body&gt;</a:t>
            </a:r>
          </a:p>
          <a:p>
            <a:endParaRPr lang="en-US" sz="2000" dirty="0"/>
          </a:p>
          <a:p>
            <a:r>
              <a:rPr lang="en-US" sz="2000" dirty="0"/>
              <a:t>&lt;h2&gt;Cell that spans two columns&lt;/h2&gt;</a:t>
            </a:r>
          </a:p>
          <a:p>
            <a:r>
              <a:rPr lang="en-US" sz="2000" dirty="0"/>
              <a:t>&lt;p&gt;To make a cell span more than one column, use the </a:t>
            </a:r>
            <a:r>
              <a:rPr lang="en-US" sz="2000" dirty="0" err="1"/>
              <a:t>colspan</a:t>
            </a:r>
            <a:r>
              <a:rPr lang="en-US" sz="2000" dirty="0"/>
              <a:t> attribute.&lt;/p&gt;</a:t>
            </a:r>
          </a:p>
          <a:p>
            <a:endParaRPr lang="en-US" sz="2000" dirty="0"/>
          </a:p>
          <a:p>
            <a:r>
              <a:rPr lang="en-US" sz="2000" dirty="0"/>
              <a:t>&lt;table style="width:100%"&gt;</a:t>
            </a:r>
          </a:p>
          <a:p>
            <a:pPr lvl="1"/>
            <a:r>
              <a:rPr lang="en-US" sz="2000" dirty="0"/>
              <a:t>  &lt;tr&gt;</a:t>
            </a:r>
          </a:p>
          <a:p>
            <a:pPr lvl="2"/>
            <a:r>
              <a:rPr lang="en-US" sz="2000" dirty="0"/>
              <a:t>    &lt;</a:t>
            </a:r>
            <a:r>
              <a:rPr lang="en-US" sz="2000" dirty="0" err="1"/>
              <a:t>th</a:t>
            </a:r>
            <a:r>
              <a:rPr lang="en-US" sz="2000" dirty="0"/>
              <a:t>&gt;Name&lt;/</a:t>
            </a:r>
            <a:r>
              <a:rPr lang="en-US" sz="2000" dirty="0" err="1"/>
              <a:t>th</a:t>
            </a:r>
            <a:r>
              <a:rPr lang="en-US" sz="2000" dirty="0"/>
              <a:t>&gt;</a:t>
            </a:r>
          </a:p>
          <a:p>
            <a:pPr lvl="2"/>
            <a:r>
              <a:rPr lang="en-US" sz="2000" dirty="0"/>
              <a:t>    &lt;</a:t>
            </a:r>
            <a:r>
              <a:rPr lang="en-US" sz="2000" dirty="0" err="1"/>
              <a:t>th</a:t>
            </a:r>
            <a:r>
              <a:rPr lang="en-US" sz="2000" dirty="0"/>
              <a:t> </a:t>
            </a:r>
            <a:r>
              <a:rPr lang="en-US" sz="2000" dirty="0" err="1"/>
              <a:t>colspan</a:t>
            </a:r>
            <a:r>
              <a:rPr lang="en-US" sz="2000" dirty="0"/>
              <a:t>="2"&gt;Telephone&lt;/</a:t>
            </a:r>
            <a:r>
              <a:rPr lang="en-US" sz="2000" dirty="0" err="1"/>
              <a:t>th</a:t>
            </a:r>
            <a:r>
              <a:rPr lang="en-US" sz="2000" dirty="0"/>
              <a:t>&gt;</a:t>
            </a:r>
          </a:p>
          <a:p>
            <a:pPr lvl="1"/>
            <a:r>
              <a:rPr lang="en-US" sz="2000" dirty="0"/>
              <a:t>  &lt;/tr&gt;</a:t>
            </a:r>
          </a:p>
          <a:p>
            <a:pPr lvl="1"/>
            <a:r>
              <a:rPr lang="en-US" sz="2000" dirty="0"/>
              <a:t>  &lt;tr&gt;</a:t>
            </a:r>
          </a:p>
          <a:p>
            <a:pPr lvl="2"/>
            <a:r>
              <a:rPr lang="en-US" sz="2000" dirty="0"/>
              <a:t>    &lt;td&gt;Bill Gates&lt;/td&gt;</a:t>
            </a:r>
          </a:p>
          <a:p>
            <a:pPr lvl="2"/>
            <a:r>
              <a:rPr lang="en-US" sz="2000" dirty="0"/>
              <a:t>    &lt;td&gt;55577854&lt;/td&gt;</a:t>
            </a:r>
          </a:p>
          <a:p>
            <a:pPr lvl="2"/>
            <a:r>
              <a:rPr lang="en-US" sz="2000" dirty="0"/>
              <a:t>    &lt;td&gt;55577855&lt;/td&gt;</a:t>
            </a:r>
          </a:p>
          <a:p>
            <a:pPr lvl="1"/>
            <a:r>
              <a:rPr lang="en-US" sz="2000" dirty="0"/>
              <a:t>  &lt;/tr&gt;</a:t>
            </a:r>
          </a:p>
          <a:p>
            <a:r>
              <a:rPr lang="en-US" sz="2000" dirty="0"/>
              <a:t>&lt;/table&gt;</a:t>
            </a:r>
          </a:p>
          <a:p>
            <a:endParaRPr lang="en-US" sz="2000" dirty="0"/>
          </a:p>
          <a:p>
            <a:r>
              <a:rPr lang="en-US" sz="2000" dirty="0"/>
              <a:t>&lt;/body&gt;</a:t>
            </a:r>
          </a:p>
        </p:txBody>
      </p:sp>
    </p:spTree>
    <p:extLst>
      <p:ext uri="{BB962C8B-B14F-4D97-AF65-F5344CB8AC3E}">
        <p14:creationId xmlns:p14="http://schemas.microsoft.com/office/powerpoint/2010/main" val="412444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8" name="صورة 7">
            <a:extLst>
              <a:ext uri="{FF2B5EF4-FFF2-40B4-BE49-F238E27FC236}">
                <a16:creationId xmlns:a16="http://schemas.microsoft.com/office/drawing/2014/main" id="{EF5D4DDE-E161-44EB-80DE-6C632792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1429811"/>
            <a:ext cx="8388928" cy="5018656"/>
          </a:xfrm>
          <a:prstGeom prst="rect">
            <a:avLst/>
          </a:prstGeom>
        </p:spPr>
      </p:pic>
    </p:spTree>
    <p:extLst>
      <p:ext uri="{BB962C8B-B14F-4D97-AF65-F5344CB8AC3E}">
        <p14:creationId xmlns:p14="http://schemas.microsoft.com/office/powerpoint/2010/main" val="22051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3" name="صورة 2">
            <a:extLst>
              <a:ext uri="{FF2B5EF4-FFF2-40B4-BE49-F238E27FC236}">
                <a16:creationId xmlns:a16="http://schemas.microsoft.com/office/drawing/2014/main" id="{89719E32-4A2B-4CE9-A785-EE37F5E05A34}"/>
              </a:ext>
            </a:extLst>
          </p:cNvPr>
          <p:cNvPicPr>
            <a:picLocks noChangeAspect="1"/>
          </p:cNvPicPr>
          <p:nvPr/>
        </p:nvPicPr>
        <p:blipFill>
          <a:blip r:embed="rId3"/>
          <a:stretch>
            <a:fillRect/>
          </a:stretch>
        </p:blipFill>
        <p:spPr>
          <a:xfrm>
            <a:off x="6096000" y="2261082"/>
            <a:ext cx="5733311" cy="2664207"/>
          </a:xfrm>
          <a:prstGeom prst="rect">
            <a:avLst/>
          </a:prstGeom>
        </p:spPr>
      </p:pic>
      <p:sp>
        <p:nvSpPr>
          <p:cNvPr id="7" name="مربع نص 6">
            <a:extLst>
              <a:ext uri="{FF2B5EF4-FFF2-40B4-BE49-F238E27FC236}">
                <a16:creationId xmlns:a16="http://schemas.microsoft.com/office/drawing/2014/main" id="{8F652895-41A3-42A1-833C-1F8544F17FBB}"/>
              </a:ext>
            </a:extLst>
          </p:cNvPr>
          <p:cNvSpPr txBox="1"/>
          <p:nvPr/>
        </p:nvSpPr>
        <p:spPr>
          <a:xfrm>
            <a:off x="0" y="2016347"/>
            <a:ext cx="6099716" cy="3785652"/>
          </a:xfrm>
          <a:prstGeom prst="rect">
            <a:avLst/>
          </a:prstGeom>
          <a:noFill/>
        </p:spPr>
        <p:txBody>
          <a:bodyPr wrap="square">
            <a:spAutoFit/>
          </a:bodyPr>
          <a:lstStyle/>
          <a:p>
            <a:r>
              <a:rPr lang="en-US" sz="2000" dirty="0"/>
              <a:t>&lt;h2&gt;HTML Forms&lt;/h2&gt;</a:t>
            </a:r>
          </a:p>
          <a:p>
            <a:endParaRPr lang="en-US" sz="2000" dirty="0"/>
          </a:p>
          <a:p>
            <a:r>
              <a:rPr lang="en-US" sz="2000" dirty="0"/>
              <a:t>&lt;form action="/</a:t>
            </a:r>
            <a:r>
              <a:rPr lang="en-US" sz="2000" dirty="0" err="1"/>
              <a:t>action_page.php</a:t>
            </a:r>
            <a:r>
              <a:rPr lang="en-US" sz="2000" dirty="0"/>
              <a:t>"&gt;</a:t>
            </a:r>
          </a:p>
          <a:p>
            <a:r>
              <a:rPr lang="en-US" sz="2000" dirty="0"/>
              <a:t>  &lt;label for="</a:t>
            </a:r>
            <a:r>
              <a:rPr lang="en-US" sz="2000" dirty="0" err="1"/>
              <a:t>fname</a:t>
            </a:r>
            <a:r>
              <a:rPr lang="en-US" sz="2000" dirty="0"/>
              <a:t>"&gt;First name:&lt;/label&gt;&lt;</a:t>
            </a:r>
            <a:r>
              <a:rPr lang="en-US" sz="2000" dirty="0" err="1"/>
              <a:t>br</a:t>
            </a:r>
            <a:r>
              <a:rPr lang="en-US" sz="2000" dirty="0"/>
              <a:t>&gt;</a:t>
            </a:r>
          </a:p>
          <a:p>
            <a:r>
              <a:rPr lang="en-US" sz="2000" dirty="0"/>
              <a:t>  &lt;input type="text" id="</a:t>
            </a:r>
            <a:r>
              <a:rPr lang="en-US" sz="2000" dirty="0" err="1"/>
              <a:t>fname</a:t>
            </a:r>
            <a:r>
              <a:rPr lang="en-US" sz="2000" dirty="0"/>
              <a:t>" name="</a:t>
            </a:r>
            <a:r>
              <a:rPr lang="en-US" sz="2000" dirty="0" err="1"/>
              <a:t>fname</a:t>
            </a:r>
            <a:r>
              <a:rPr lang="en-US" sz="2000" dirty="0"/>
              <a:t>" value="John"&gt;&lt;</a:t>
            </a:r>
            <a:r>
              <a:rPr lang="en-US" sz="2000" dirty="0" err="1"/>
              <a:t>br</a:t>
            </a:r>
            <a:r>
              <a:rPr lang="en-US" sz="2000" dirty="0"/>
              <a:t>&gt;</a:t>
            </a:r>
          </a:p>
          <a:p>
            <a:endParaRPr lang="en-US" sz="2000" dirty="0"/>
          </a:p>
          <a:p>
            <a:r>
              <a:rPr lang="en-US" sz="2000" dirty="0"/>
              <a:t>  &lt;input type="submit" value="Submit"&gt;</a:t>
            </a:r>
          </a:p>
          <a:p>
            <a:r>
              <a:rPr lang="en-US" sz="2000" dirty="0"/>
              <a:t>&lt;/form&gt; </a:t>
            </a:r>
          </a:p>
          <a:p>
            <a:endParaRPr lang="en-US" sz="2000" dirty="0"/>
          </a:p>
          <a:p>
            <a:r>
              <a:rPr lang="en-US" sz="2000" dirty="0"/>
              <a:t>&lt;p&gt;If you click the "Submit" button, the form-data will be sent to a page called "/</a:t>
            </a:r>
            <a:r>
              <a:rPr lang="en-US" sz="2000" dirty="0" err="1"/>
              <a:t>action_page.php</a:t>
            </a:r>
            <a:r>
              <a:rPr lang="en-US" sz="2000" dirty="0"/>
              <a:t>".&lt;/p&gt;</a:t>
            </a:r>
          </a:p>
        </p:txBody>
      </p:sp>
    </p:spTree>
    <p:extLst>
      <p:ext uri="{BB962C8B-B14F-4D97-AF65-F5344CB8AC3E}">
        <p14:creationId xmlns:p14="http://schemas.microsoft.com/office/powerpoint/2010/main" val="12729459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b="60175"/>
          <a:stretch/>
        </p:blipFill>
        <p:spPr>
          <a:xfrm>
            <a:off x="694099" y="2237485"/>
            <a:ext cx="10803802" cy="2724486"/>
          </a:xfrm>
          <a:prstGeom prst="rect">
            <a:avLst/>
          </a:prstGeom>
        </p:spPr>
      </p:pic>
    </p:spTree>
    <p:extLst>
      <p:ext uri="{BB962C8B-B14F-4D97-AF65-F5344CB8AC3E}">
        <p14:creationId xmlns:p14="http://schemas.microsoft.com/office/powerpoint/2010/main" val="11814485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t="39826" b="24459"/>
          <a:stretch/>
        </p:blipFill>
        <p:spPr>
          <a:xfrm>
            <a:off x="582407" y="1210921"/>
            <a:ext cx="11027185" cy="1802443"/>
          </a:xfrm>
          <a:prstGeom prst="rect">
            <a:avLst/>
          </a:prstGeom>
        </p:spPr>
      </p:pic>
      <p:pic>
        <p:nvPicPr>
          <p:cNvPr id="10" name="صورة 9">
            <a:extLst>
              <a:ext uri="{FF2B5EF4-FFF2-40B4-BE49-F238E27FC236}">
                <a16:creationId xmlns:a16="http://schemas.microsoft.com/office/drawing/2014/main" id="{1BA9C5A5-5471-4559-A93F-D2C8D380FEFA}"/>
              </a:ext>
            </a:extLst>
          </p:cNvPr>
          <p:cNvPicPr>
            <a:picLocks noChangeAspect="1"/>
          </p:cNvPicPr>
          <p:nvPr/>
        </p:nvPicPr>
        <p:blipFill>
          <a:blip r:embed="rId4"/>
          <a:stretch>
            <a:fillRect/>
          </a:stretch>
        </p:blipFill>
        <p:spPr>
          <a:xfrm>
            <a:off x="838200" y="3112622"/>
            <a:ext cx="10804297" cy="3641130"/>
          </a:xfrm>
          <a:prstGeom prst="rect">
            <a:avLst/>
          </a:prstGeom>
        </p:spPr>
      </p:pic>
    </p:spTree>
    <p:extLst>
      <p:ext uri="{BB962C8B-B14F-4D97-AF65-F5344CB8AC3E}">
        <p14:creationId xmlns:p14="http://schemas.microsoft.com/office/powerpoint/2010/main" val="2328189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11" name="صورة 10">
            <a:extLst>
              <a:ext uri="{FF2B5EF4-FFF2-40B4-BE49-F238E27FC236}">
                <a16:creationId xmlns:a16="http://schemas.microsoft.com/office/drawing/2014/main" id="{6CD8760D-8E0C-4881-A7BD-998EBAC32E4E}"/>
              </a:ext>
            </a:extLst>
          </p:cNvPr>
          <p:cNvPicPr>
            <a:picLocks noChangeAspect="1"/>
          </p:cNvPicPr>
          <p:nvPr/>
        </p:nvPicPr>
        <p:blipFill>
          <a:blip r:embed="rId3"/>
          <a:stretch>
            <a:fillRect/>
          </a:stretch>
        </p:blipFill>
        <p:spPr>
          <a:xfrm>
            <a:off x="166255" y="2138650"/>
            <a:ext cx="6537614" cy="3264623"/>
          </a:xfrm>
          <a:prstGeom prst="rect">
            <a:avLst/>
          </a:prstGeom>
        </p:spPr>
      </p:pic>
      <p:pic>
        <p:nvPicPr>
          <p:cNvPr id="12" name="صورة 11">
            <a:extLst>
              <a:ext uri="{FF2B5EF4-FFF2-40B4-BE49-F238E27FC236}">
                <a16:creationId xmlns:a16="http://schemas.microsoft.com/office/drawing/2014/main" id="{3620EF31-37BC-468E-AA34-3212782F14BC}"/>
              </a:ext>
            </a:extLst>
          </p:cNvPr>
          <p:cNvPicPr>
            <a:picLocks noChangeAspect="1"/>
          </p:cNvPicPr>
          <p:nvPr/>
        </p:nvPicPr>
        <p:blipFill>
          <a:blip r:embed="rId4"/>
          <a:stretch>
            <a:fillRect/>
          </a:stretch>
        </p:blipFill>
        <p:spPr>
          <a:xfrm>
            <a:off x="7406120" y="2148101"/>
            <a:ext cx="3698298" cy="3255172"/>
          </a:xfrm>
          <a:prstGeom prst="rect">
            <a:avLst/>
          </a:prstGeom>
        </p:spPr>
      </p:pic>
    </p:spTree>
    <p:extLst>
      <p:ext uri="{BB962C8B-B14F-4D97-AF65-F5344CB8AC3E}">
        <p14:creationId xmlns:p14="http://schemas.microsoft.com/office/powerpoint/2010/main" val="23261330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3" name="صورة 2">
            <a:extLst>
              <a:ext uri="{FF2B5EF4-FFF2-40B4-BE49-F238E27FC236}">
                <a16:creationId xmlns:a16="http://schemas.microsoft.com/office/drawing/2014/main" id="{3719EA81-2C2B-4F43-9A43-5AA7E6C01D41}"/>
              </a:ext>
            </a:extLst>
          </p:cNvPr>
          <p:cNvPicPr>
            <a:picLocks noChangeAspect="1"/>
          </p:cNvPicPr>
          <p:nvPr/>
        </p:nvPicPr>
        <p:blipFill>
          <a:blip r:embed="rId3"/>
          <a:stretch>
            <a:fillRect/>
          </a:stretch>
        </p:blipFill>
        <p:spPr>
          <a:xfrm>
            <a:off x="207818" y="1580460"/>
            <a:ext cx="5237018" cy="2700595"/>
          </a:xfrm>
          <a:prstGeom prst="rect">
            <a:avLst/>
          </a:prstGeom>
        </p:spPr>
      </p:pic>
      <p:pic>
        <p:nvPicPr>
          <p:cNvPr id="4" name="صورة 3">
            <a:extLst>
              <a:ext uri="{FF2B5EF4-FFF2-40B4-BE49-F238E27FC236}">
                <a16:creationId xmlns:a16="http://schemas.microsoft.com/office/drawing/2014/main" id="{5B0E60E0-F8E7-47F8-9D06-856C9A071176}"/>
              </a:ext>
            </a:extLst>
          </p:cNvPr>
          <p:cNvPicPr>
            <a:picLocks noChangeAspect="1"/>
          </p:cNvPicPr>
          <p:nvPr/>
        </p:nvPicPr>
        <p:blipFill rotWithShape="1">
          <a:blip r:embed="rId4"/>
          <a:srcRect l="50000" t="25140" r="31818" b="62127"/>
          <a:stretch/>
        </p:blipFill>
        <p:spPr>
          <a:xfrm>
            <a:off x="5889174" y="1580460"/>
            <a:ext cx="5700154" cy="2244435"/>
          </a:xfrm>
          <a:prstGeom prst="rect">
            <a:avLst/>
          </a:prstGeom>
        </p:spPr>
      </p:pic>
      <p:pic>
        <p:nvPicPr>
          <p:cNvPr id="5" name="صورة 4">
            <a:extLst>
              <a:ext uri="{FF2B5EF4-FFF2-40B4-BE49-F238E27FC236}">
                <a16:creationId xmlns:a16="http://schemas.microsoft.com/office/drawing/2014/main" id="{20022537-7958-4C4F-9AA2-0CB523700F32}"/>
              </a:ext>
            </a:extLst>
          </p:cNvPr>
          <p:cNvPicPr>
            <a:picLocks noChangeAspect="1"/>
          </p:cNvPicPr>
          <p:nvPr/>
        </p:nvPicPr>
        <p:blipFill>
          <a:blip r:embed="rId5"/>
          <a:stretch>
            <a:fillRect/>
          </a:stretch>
        </p:blipFill>
        <p:spPr>
          <a:xfrm>
            <a:off x="207818" y="4391181"/>
            <a:ext cx="5237018" cy="2247900"/>
          </a:xfrm>
          <a:prstGeom prst="rect">
            <a:avLst/>
          </a:prstGeom>
        </p:spPr>
      </p:pic>
      <p:pic>
        <p:nvPicPr>
          <p:cNvPr id="7" name="صورة 6">
            <a:extLst>
              <a:ext uri="{FF2B5EF4-FFF2-40B4-BE49-F238E27FC236}">
                <a16:creationId xmlns:a16="http://schemas.microsoft.com/office/drawing/2014/main" id="{BE3E6C6C-3C78-4865-9B85-58227BF2D5C3}"/>
              </a:ext>
            </a:extLst>
          </p:cNvPr>
          <p:cNvPicPr>
            <a:picLocks noChangeAspect="1"/>
          </p:cNvPicPr>
          <p:nvPr/>
        </p:nvPicPr>
        <p:blipFill>
          <a:blip r:embed="rId6"/>
          <a:stretch>
            <a:fillRect/>
          </a:stretch>
        </p:blipFill>
        <p:spPr>
          <a:xfrm>
            <a:off x="5889174" y="4079780"/>
            <a:ext cx="5700154" cy="2327235"/>
          </a:xfrm>
          <a:prstGeom prst="rect">
            <a:avLst/>
          </a:prstGeom>
        </p:spPr>
      </p:pic>
    </p:spTree>
    <p:extLst>
      <p:ext uri="{BB962C8B-B14F-4D97-AF65-F5344CB8AC3E}">
        <p14:creationId xmlns:p14="http://schemas.microsoft.com/office/powerpoint/2010/main" val="541968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06D2F0C4-154A-4C56-B85B-7E7967F9961B}"/>
              </a:ext>
            </a:extLst>
          </p:cNvPr>
          <p:cNvPicPr>
            <a:picLocks noChangeAspect="1"/>
          </p:cNvPicPr>
          <p:nvPr/>
        </p:nvPicPr>
        <p:blipFill>
          <a:blip r:embed="rId3"/>
          <a:stretch>
            <a:fillRect/>
          </a:stretch>
        </p:blipFill>
        <p:spPr>
          <a:xfrm>
            <a:off x="207818" y="2400299"/>
            <a:ext cx="6903893" cy="2400302"/>
          </a:xfrm>
          <a:prstGeom prst="rect">
            <a:avLst/>
          </a:prstGeom>
        </p:spPr>
      </p:pic>
      <p:pic>
        <p:nvPicPr>
          <p:cNvPr id="8" name="صورة 7">
            <a:extLst>
              <a:ext uri="{FF2B5EF4-FFF2-40B4-BE49-F238E27FC236}">
                <a16:creationId xmlns:a16="http://schemas.microsoft.com/office/drawing/2014/main" id="{88653FA1-43FF-4080-8926-00794E3EB026}"/>
              </a:ext>
            </a:extLst>
          </p:cNvPr>
          <p:cNvPicPr>
            <a:picLocks noChangeAspect="1"/>
          </p:cNvPicPr>
          <p:nvPr/>
        </p:nvPicPr>
        <p:blipFill>
          <a:blip r:embed="rId4"/>
          <a:stretch>
            <a:fillRect/>
          </a:stretch>
        </p:blipFill>
        <p:spPr>
          <a:xfrm>
            <a:off x="7485784" y="1901535"/>
            <a:ext cx="4221307" cy="3857401"/>
          </a:xfrm>
          <a:prstGeom prst="rect">
            <a:avLst/>
          </a:prstGeom>
        </p:spPr>
      </p:pic>
    </p:spTree>
    <p:extLst>
      <p:ext uri="{BB962C8B-B14F-4D97-AF65-F5344CB8AC3E}">
        <p14:creationId xmlns:p14="http://schemas.microsoft.com/office/powerpoint/2010/main" val="45733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C92682B4-D0B0-4AD0-9F6E-923270426F92}"/>
              </a:ext>
            </a:extLst>
          </p:cNvPr>
          <p:cNvPicPr>
            <a:picLocks noChangeAspect="1"/>
          </p:cNvPicPr>
          <p:nvPr/>
        </p:nvPicPr>
        <p:blipFill>
          <a:blip r:embed="rId3"/>
          <a:stretch>
            <a:fillRect/>
          </a:stretch>
        </p:blipFill>
        <p:spPr>
          <a:xfrm>
            <a:off x="276307" y="2543726"/>
            <a:ext cx="6645001" cy="2125051"/>
          </a:xfrm>
          <a:prstGeom prst="rect">
            <a:avLst/>
          </a:prstGeom>
        </p:spPr>
      </p:pic>
      <p:pic>
        <p:nvPicPr>
          <p:cNvPr id="5" name="صورة 4">
            <a:extLst>
              <a:ext uri="{FF2B5EF4-FFF2-40B4-BE49-F238E27FC236}">
                <a16:creationId xmlns:a16="http://schemas.microsoft.com/office/drawing/2014/main" id="{46A29BF5-EED7-4ED8-89D0-8633C2B52E71}"/>
              </a:ext>
            </a:extLst>
          </p:cNvPr>
          <p:cNvPicPr>
            <a:picLocks noChangeAspect="1"/>
          </p:cNvPicPr>
          <p:nvPr/>
        </p:nvPicPr>
        <p:blipFill>
          <a:blip r:embed="rId4"/>
          <a:stretch>
            <a:fillRect/>
          </a:stretch>
        </p:blipFill>
        <p:spPr>
          <a:xfrm>
            <a:off x="7558953" y="1971703"/>
            <a:ext cx="3247592" cy="3269099"/>
          </a:xfrm>
          <a:prstGeom prst="rect">
            <a:avLst/>
          </a:prstGeom>
        </p:spPr>
      </p:pic>
    </p:spTree>
    <p:extLst>
      <p:ext uri="{BB962C8B-B14F-4D97-AF65-F5344CB8AC3E}">
        <p14:creationId xmlns:p14="http://schemas.microsoft.com/office/powerpoint/2010/main" val="2475208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F35DE3AF-F484-4046-88A7-EE01028AE233}"/>
              </a:ext>
            </a:extLst>
          </p:cNvPr>
          <p:cNvPicPr>
            <a:picLocks noChangeAspect="1"/>
          </p:cNvPicPr>
          <p:nvPr/>
        </p:nvPicPr>
        <p:blipFill>
          <a:blip r:embed="rId3"/>
          <a:stretch>
            <a:fillRect/>
          </a:stretch>
        </p:blipFill>
        <p:spPr>
          <a:xfrm>
            <a:off x="481654" y="2280689"/>
            <a:ext cx="6473158" cy="2270529"/>
          </a:xfrm>
          <a:prstGeom prst="rect">
            <a:avLst/>
          </a:prstGeom>
        </p:spPr>
      </p:pic>
      <p:pic>
        <p:nvPicPr>
          <p:cNvPr id="3" name="صورة 2">
            <a:extLst>
              <a:ext uri="{FF2B5EF4-FFF2-40B4-BE49-F238E27FC236}">
                <a16:creationId xmlns:a16="http://schemas.microsoft.com/office/drawing/2014/main" id="{EFE7B8AF-A553-47BC-AED9-54D9F89BE199}"/>
              </a:ext>
            </a:extLst>
          </p:cNvPr>
          <p:cNvPicPr>
            <a:picLocks noChangeAspect="1"/>
          </p:cNvPicPr>
          <p:nvPr/>
        </p:nvPicPr>
        <p:blipFill>
          <a:blip r:embed="rId4"/>
          <a:stretch>
            <a:fillRect/>
          </a:stretch>
        </p:blipFill>
        <p:spPr>
          <a:xfrm>
            <a:off x="7740361" y="2280688"/>
            <a:ext cx="2811131" cy="2270529"/>
          </a:xfrm>
          <a:prstGeom prst="rect">
            <a:avLst/>
          </a:prstGeom>
        </p:spPr>
      </p:pic>
    </p:spTree>
    <p:extLst>
      <p:ext uri="{BB962C8B-B14F-4D97-AF65-F5344CB8AC3E}">
        <p14:creationId xmlns:p14="http://schemas.microsoft.com/office/powerpoint/2010/main" val="36526456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75C6DAAD-7FF0-4B61-823E-75A4EF401FAE}"/>
              </a:ext>
            </a:extLst>
          </p:cNvPr>
          <p:cNvPicPr>
            <a:picLocks noChangeAspect="1"/>
          </p:cNvPicPr>
          <p:nvPr/>
        </p:nvPicPr>
        <p:blipFill>
          <a:blip r:embed="rId3"/>
          <a:stretch>
            <a:fillRect/>
          </a:stretch>
        </p:blipFill>
        <p:spPr>
          <a:xfrm>
            <a:off x="318752" y="2435946"/>
            <a:ext cx="7058791" cy="2323089"/>
          </a:xfrm>
          <a:prstGeom prst="rect">
            <a:avLst/>
          </a:prstGeom>
        </p:spPr>
      </p:pic>
      <p:pic>
        <p:nvPicPr>
          <p:cNvPr id="5" name="صورة 4">
            <a:extLst>
              <a:ext uri="{FF2B5EF4-FFF2-40B4-BE49-F238E27FC236}">
                <a16:creationId xmlns:a16="http://schemas.microsoft.com/office/drawing/2014/main" id="{BB53812A-B3B4-4774-90E5-4F9BF788DEDF}"/>
              </a:ext>
            </a:extLst>
          </p:cNvPr>
          <p:cNvPicPr>
            <a:picLocks noChangeAspect="1"/>
          </p:cNvPicPr>
          <p:nvPr/>
        </p:nvPicPr>
        <p:blipFill>
          <a:blip r:embed="rId4"/>
          <a:stretch>
            <a:fillRect/>
          </a:stretch>
        </p:blipFill>
        <p:spPr>
          <a:xfrm>
            <a:off x="7882369" y="2435946"/>
            <a:ext cx="3645461" cy="2323088"/>
          </a:xfrm>
          <a:prstGeom prst="rect">
            <a:avLst/>
          </a:prstGeom>
        </p:spPr>
      </p:pic>
    </p:spTree>
    <p:extLst>
      <p:ext uri="{BB962C8B-B14F-4D97-AF65-F5344CB8AC3E}">
        <p14:creationId xmlns:p14="http://schemas.microsoft.com/office/powerpoint/2010/main" val="758881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2917</TotalTime>
  <Words>2992</Words>
  <Application>Microsoft Office PowerPoint</Application>
  <PresentationFormat>شاشة عريضة</PresentationFormat>
  <Paragraphs>501</Paragraphs>
  <Slides>52</Slides>
  <Notes>52</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52</vt:i4>
      </vt:variant>
    </vt:vector>
  </HeadingPairs>
  <TitlesOfParts>
    <vt:vector size="60" baseType="lpstr">
      <vt:lpstr>Arial</vt:lpstr>
      <vt:lpstr>Calibri</vt:lpstr>
      <vt:lpstr>Calibri Light</vt:lpstr>
      <vt:lpstr>Consolas</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Paragraph </vt:lpstr>
      <vt:lpstr>Paragraph </vt:lpstr>
      <vt:lpstr>Line Breaks</vt:lpstr>
      <vt:lpstr>Horizontal Rules</vt:lpstr>
      <vt:lpstr>Text Formatting</vt:lpstr>
      <vt:lpstr>Heading</vt:lpstr>
      <vt:lpstr>HTML Links</vt:lpstr>
      <vt:lpstr>HTML Links</vt:lpstr>
      <vt:lpstr>HTML Links</vt:lpstr>
      <vt:lpstr>Relative  Link</vt:lpstr>
      <vt:lpstr>HTML Links</vt:lpstr>
      <vt:lpstr>HTML Images</vt:lpstr>
      <vt:lpstr>HTML Images</vt:lpstr>
      <vt:lpstr>HTML Images</vt:lpstr>
      <vt:lpstr>HTML Lists</vt:lpstr>
      <vt:lpstr>HTML Lists</vt:lpstr>
      <vt:lpstr>HTML Lists</vt:lpstr>
      <vt:lpstr>HTML Lists</vt:lpstr>
      <vt:lpstr>HTML  Table</vt:lpstr>
      <vt:lpstr>HTML  Table</vt:lpstr>
      <vt:lpstr>HTML  Table</vt:lpstr>
      <vt:lpstr>HTML  Table</vt:lpstr>
      <vt:lpstr>HTML  Form</vt:lpstr>
      <vt:lpstr>HTML  Form</vt:lpstr>
      <vt:lpstr>HTML  Form</vt:lpstr>
      <vt:lpstr>HTML  Form</vt:lpstr>
      <vt:lpstr>HTML  Form Input</vt:lpstr>
      <vt:lpstr>HTML  Form Input</vt:lpstr>
      <vt:lpstr>HTML  Form Input</vt:lpstr>
      <vt:lpstr>HTML  Form Input</vt:lpstr>
      <vt:lpstr>HTML  Form Input</vt:lpstr>
      <vt:lpstr>HTML  Form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258</cp:revision>
  <cp:lastPrinted>2020-09-19T19:00:45Z</cp:lastPrinted>
  <dcterms:created xsi:type="dcterms:W3CDTF">2020-09-18T05:52:50Z</dcterms:created>
  <dcterms:modified xsi:type="dcterms:W3CDTF">2020-09-24T07:43:36Z</dcterms:modified>
</cp:coreProperties>
</file>