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52"/>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9" r:id="rId18"/>
    <p:sldId id="270" r:id="rId19"/>
    <p:sldId id="273" r:id="rId20"/>
    <p:sldId id="274" r:id="rId21"/>
    <p:sldId id="275" r:id="rId22"/>
    <p:sldId id="277" r:id="rId23"/>
    <p:sldId id="291" r:id="rId24"/>
    <p:sldId id="276" r:id="rId25"/>
    <p:sldId id="278" r:id="rId26"/>
    <p:sldId id="281" r:id="rId27"/>
    <p:sldId id="282" r:id="rId28"/>
    <p:sldId id="283" r:id="rId29"/>
    <p:sldId id="280"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9" r:id="rId44"/>
    <p:sldId id="298" r:id="rId45"/>
    <p:sldId id="300" r:id="rId46"/>
    <p:sldId id="304" r:id="rId47"/>
    <p:sldId id="305" r:id="rId48"/>
    <p:sldId id="301" r:id="rId49"/>
    <p:sldId id="302" r:id="rId50"/>
    <p:sldId id="30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20" autoAdjust="0"/>
    <p:restoredTop sz="64043" autoAdjust="0"/>
  </p:normalViewPr>
  <p:slideViewPr>
    <p:cSldViewPr snapToGrid="0">
      <p:cViewPr varScale="1">
        <p:scale>
          <a:sx n="46" d="100"/>
          <a:sy n="46" d="100"/>
        </p:scale>
        <p:origin x="19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06/02/1442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a:solidFill>
                  <a:srgbClr val="333333"/>
                </a:solidFill>
                <a:effectLst/>
                <a:latin typeface="Arial" panose="020B0604020202020204" pitchFamily="34" charset="0"/>
              </a:rPr>
              <a:t>HyperText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r>
              <a:rPr lang="ar-SY" b="0" i="0" dirty="0">
                <a:solidFill>
                  <a:srgbClr val="333333"/>
                </a:solidFill>
                <a:effectLst/>
                <a:latin typeface="Arial" panose="020B0604020202020204" pitchFamily="34" charset="0"/>
              </a:rPr>
              <a:t>هي</a:t>
            </a:r>
            <a:r>
              <a:rPr lang="ar-SY" b="0" i="0" baseline="0" dirty="0">
                <a:solidFill>
                  <a:srgbClr val="333333"/>
                </a:solidFill>
                <a:effectLst/>
                <a:latin typeface="Arial" panose="020B0604020202020204" pitchFamily="34" charset="0"/>
              </a:rPr>
              <a:t> لغة توصيف </a:t>
            </a:r>
            <a:r>
              <a:rPr lang="ar-SA" b="0" i="0" dirty="0">
                <a:solidFill>
                  <a:srgbClr val="333333"/>
                </a:solidFill>
                <a:effectLst/>
                <a:latin typeface="Arial" panose="020B0604020202020204" pitchFamily="34" charset="0"/>
              </a:rPr>
              <a:t>تستخدم من أجل بناء عناصر صفحة الويب بشكل مجرد </a:t>
            </a:r>
            <a:endParaRPr lang="ar-SY" b="0" i="0" dirty="0">
              <a:solidFill>
                <a:srgbClr val="333333"/>
              </a:solidFill>
              <a:effectLst/>
              <a:latin typeface="Arial" panose="020B0604020202020204" pitchFamily="34" charset="0"/>
            </a:endParaRP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r>
              <a:rPr lang="ar-SY" sz="1200" dirty="0"/>
              <a:t>هي لغة توصيف و ليست لغة برمجة </a:t>
            </a:r>
          </a:p>
          <a:p>
            <a:pPr marL="171450" indent="-171450" algn="r" rtl="1">
              <a:buFont typeface="Arial" panose="020B0604020202020204" pitchFamily="34" charset="0"/>
              <a:buChar char="•"/>
            </a:pPr>
            <a:r>
              <a:rPr lang="ar-SY" sz="1200" dirty="0"/>
              <a:t>غير حساسة لحالة الأحرف </a:t>
            </a:r>
          </a:p>
          <a:p>
            <a:pPr marL="171450" indent="-171450" algn="r" rtl="1">
              <a:buFont typeface="Arial" panose="020B0604020202020204" pitchFamily="34" charset="0"/>
              <a:buChar char="•"/>
            </a:pPr>
            <a:r>
              <a:rPr lang="ar-SY" sz="1200" dirty="0"/>
              <a:t>يوصى باستخدام الأحرف الصغيرة </a:t>
            </a:r>
          </a:p>
          <a:p>
            <a:pPr marL="171450" indent="-171450" algn="r" rtl="1">
              <a:buFont typeface="Arial" panose="020B0604020202020204" pitchFamily="34" charset="0"/>
              <a:buChar char="•"/>
            </a:pPr>
            <a:r>
              <a:rPr lang="ar-SY" sz="1200" dirty="0"/>
              <a:t>لها عدة </a:t>
            </a:r>
            <a:r>
              <a:rPr lang="ar-SY" sz="1200" dirty="0" err="1"/>
              <a:t>اصدارت</a:t>
            </a:r>
            <a:r>
              <a:rPr lang="ar-SY" sz="1200" dirty="0"/>
              <a:t> و اخرها</a:t>
            </a:r>
            <a:r>
              <a:rPr lang="ar-SY" sz="1200" baseline="0" dirty="0"/>
              <a:t> </a:t>
            </a:r>
            <a:r>
              <a:rPr lang="en-US" sz="1200" b="1" baseline="0" dirty="0"/>
              <a:t>HTML5</a:t>
            </a:r>
            <a:endParaRPr lang="ar-SY" sz="1200" b="1" dirty="0"/>
          </a:p>
          <a:p>
            <a:pPr marL="171450" indent="-171450" algn="r" rtl="1">
              <a:buFont typeface="Arial" panose="020B0604020202020204" pitchFamily="34" charset="0"/>
              <a:buChar char="•"/>
            </a:pPr>
            <a:r>
              <a:rPr lang="ar-SY" sz="1200" dirty="0"/>
              <a:t>تستخدم</a:t>
            </a:r>
            <a:r>
              <a:rPr lang="ar-SY" sz="1200" baseline="0" dirty="0"/>
              <a:t> </a:t>
            </a:r>
            <a:r>
              <a:rPr lang="en-US" sz="1200" baseline="0" dirty="0"/>
              <a:t>tags</a:t>
            </a:r>
            <a:r>
              <a:rPr lang="ar-SY" sz="1200" baseline="0" dirty="0"/>
              <a:t> لتعريف عناصر صفحة الويب </a:t>
            </a:r>
            <a:endParaRPr lang="ar-SY" sz="120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لكل</a:t>
            </a:r>
            <a:r>
              <a:rPr lang="ar-SY" baseline="0" dirty="0"/>
              <a:t> عنصر </a:t>
            </a:r>
            <a:r>
              <a:rPr lang="en-US" baseline="0" dirty="0"/>
              <a:t>open tag &amp; close tag </a:t>
            </a:r>
          </a:p>
          <a:p>
            <a:r>
              <a:rPr lang="ar-SY" baseline="0" dirty="0"/>
              <a:t>بعض العناصر تكون </a:t>
            </a:r>
            <a:r>
              <a:rPr lang="en-US" baseline="0" dirty="0"/>
              <a:t>self closing </a:t>
            </a:r>
            <a:r>
              <a:rPr lang="ar-SY" baseline="0" dirty="0"/>
              <a:t> أي بدون</a:t>
            </a:r>
            <a:r>
              <a:rPr lang="en-US" baseline="0" dirty="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إضافة </a:t>
            </a:r>
            <a:r>
              <a:rPr lang="en-US" dirty="0"/>
              <a:t>attributes </a:t>
            </a:r>
            <a:r>
              <a:rPr lang="ar-SA" dirty="0"/>
              <a:t> لعناصر </a:t>
            </a:r>
            <a:r>
              <a:rPr lang="en-US" dirty="0"/>
              <a:t>html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387554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بنية صفحة الويب </a:t>
            </a:r>
          </a:p>
          <a:p>
            <a:r>
              <a:rPr lang="ar-SY" dirty="0"/>
              <a:t>كل ما يكتب في </a:t>
            </a:r>
            <a:r>
              <a:rPr lang="en-US" dirty="0"/>
              <a:t>head</a:t>
            </a:r>
            <a:r>
              <a:rPr lang="en-US" baseline="0" dirty="0"/>
              <a:t> </a:t>
            </a:r>
            <a:r>
              <a:rPr lang="ar-SY" baseline="0" dirty="0"/>
              <a:t> لا يظهر في الصفحة و يكون عبارة عن روابط لملفات مرتبطة بالصفحة مثل </a:t>
            </a:r>
            <a:r>
              <a:rPr lang="en-US" baseline="0" dirty="0" err="1"/>
              <a:t>css</a:t>
            </a:r>
            <a:r>
              <a:rPr lang="en-US" baseline="0" dirty="0"/>
              <a:t> &amp; </a:t>
            </a:r>
            <a:r>
              <a:rPr lang="en-US" baseline="0" dirty="0" err="1"/>
              <a:t>js</a:t>
            </a:r>
            <a:endParaRPr lang="en-US" baseline="0" dirty="0"/>
          </a:p>
          <a:p>
            <a:r>
              <a:rPr lang="ar-SY" baseline="0" dirty="0"/>
              <a:t>كل ما يظهر للمستخدم يكون ضمن </a:t>
            </a:r>
            <a:r>
              <a:rPr lang="en-US" baseline="0" dirty="0"/>
              <a:t>body</a:t>
            </a:r>
            <a:endParaRPr lang="ar-SA" baseline="0" dirty="0"/>
          </a:p>
          <a:p>
            <a:r>
              <a:rPr lang="ar-SA" baseline="0" dirty="0"/>
              <a:t>التعليقات في الصفحة لا تظهر </a:t>
            </a:r>
            <a:endParaRPr lang="en-US" baseline="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18</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P : paragraph </a:t>
            </a:r>
            <a:r>
              <a:rPr lang="ar-SA" dirty="0"/>
              <a:t>:</a:t>
            </a:r>
          </a:p>
          <a:p>
            <a:r>
              <a:rPr lang="ar-SA" dirty="0"/>
              <a:t>يستخدم كحاوية لكتابة النصوص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19</a:t>
            </a:fld>
            <a:endParaRPr lang="ar-SY"/>
          </a:p>
        </p:txBody>
      </p:sp>
    </p:spTree>
    <p:extLst>
      <p:ext uri="{BB962C8B-B14F-4D97-AF65-F5344CB8AC3E}">
        <p14:creationId xmlns:p14="http://schemas.microsoft.com/office/powerpoint/2010/main" val="10531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الأسطر الفارغة و المسافات</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20</a:t>
            </a:fld>
            <a:endParaRPr lang="ar-SY"/>
          </a:p>
        </p:txBody>
      </p:sp>
    </p:spTree>
    <p:extLst>
      <p:ext uri="{BB962C8B-B14F-4D97-AF65-F5344CB8AC3E}">
        <p14:creationId xmlns:p14="http://schemas.microsoft.com/office/powerpoint/2010/main" val="381437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لوضع أسطر جديدة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21</a:t>
            </a:fld>
            <a:endParaRPr lang="ar-SY"/>
          </a:p>
        </p:txBody>
      </p:sp>
    </p:spTree>
    <p:extLst>
      <p:ext uri="{BB962C8B-B14F-4D97-AF65-F5344CB8AC3E}">
        <p14:creationId xmlns:p14="http://schemas.microsoft.com/office/powerpoint/2010/main" val="361998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لفصل العناصر عن بعضها يمكن استخدام الخط الأفقي</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22</a:t>
            </a:fld>
            <a:endParaRPr lang="ar-SY"/>
          </a:p>
        </p:txBody>
      </p:sp>
    </p:spTree>
    <p:extLst>
      <p:ext uri="{BB962C8B-B14F-4D97-AF65-F5344CB8AC3E}">
        <p14:creationId xmlns:p14="http://schemas.microsoft.com/office/powerpoint/2010/main" val="926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وضع نصوص بصيغ خاصة</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23</a:t>
            </a:fld>
            <a:endParaRPr lang="ar-SY"/>
          </a:p>
        </p:txBody>
      </p:sp>
    </p:spTree>
    <p:extLst>
      <p:ext uri="{BB962C8B-B14F-4D97-AF65-F5344CB8AC3E}">
        <p14:creationId xmlns:p14="http://schemas.microsoft.com/office/powerpoint/2010/main" val="1474853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يوجد أكثر من درجة للعناوين من 1 حتى 6 </a:t>
            </a:r>
          </a:p>
          <a:p>
            <a:r>
              <a:rPr lang="ar-SA" dirty="0"/>
              <a:t>يكون اكبرها </a:t>
            </a:r>
            <a:r>
              <a:rPr lang="en-US" dirty="0"/>
              <a:t>h1</a:t>
            </a:r>
            <a:endParaRPr lang="ar-SA" dirty="0"/>
          </a:p>
          <a:p>
            <a:r>
              <a:rPr lang="ar-SA" dirty="0"/>
              <a:t>و أصغرها </a:t>
            </a:r>
            <a:r>
              <a:rPr lang="en-US" dirty="0"/>
              <a:t>h6</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24</a:t>
            </a:fld>
            <a:endParaRPr lang="ar-SY"/>
          </a:p>
        </p:txBody>
      </p:sp>
    </p:spTree>
    <p:extLst>
      <p:ext uri="{BB962C8B-B14F-4D97-AF65-F5344CB8AC3E}">
        <p14:creationId xmlns:p14="http://schemas.microsoft.com/office/powerpoint/2010/main" val="3641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استخدام </a:t>
            </a:r>
            <a:r>
              <a:rPr lang="en-US" dirty="0"/>
              <a:t>a </a:t>
            </a:r>
            <a:r>
              <a:rPr lang="ar-SA" dirty="0"/>
              <a:t>(</a:t>
            </a:r>
            <a:r>
              <a:rPr lang="en-US" dirty="0"/>
              <a:t>link</a:t>
            </a:r>
            <a:r>
              <a:rPr lang="ar-SA" dirty="0"/>
              <a:t>) لربط صفحات الموقع مع بعضها أو الارتباط مع صفحات و مواقع أخرى </a:t>
            </a:r>
          </a:p>
          <a:p>
            <a:r>
              <a:rPr lang="ar-SA" dirty="0"/>
              <a:t>بحيث يتم تحديد الرابط الخاص بالصفحة الهدف عن طريق </a:t>
            </a:r>
            <a:r>
              <a:rPr lang="en-US" dirty="0" err="1"/>
              <a:t>href</a:t>
            </a:r>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25</a:t>
            </a:fld>
            <a:endParaRPr lang="ar-SY"/>
          </a:p>
        </p:txBody>
      </p:sp>
    </p:spTree>
    <p:extLst>
      <p:ext uri="{BB962C8B-B14F-4D97-AF65-F5344CB8AC3E}">
        <p14:creationId xmlns:p14="http://schemas.microsoft.com/office/powerpoint/2010/main" val="14237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صورة بدلاً من استخدام نص كرابط لصفحة أخرى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26</a:t>
            </a:fld>
            <a:endParaRPr lang="ar-SY"/>
          </a:p>
        </p:txBody>
      </p:sp>
    </p:spTree>
    <p:extLst>
      <p:ext uri="{BB962C8B-B14F-4D97-AF65-F5344CB8AC3E}">
        <p14:creationId xmlns:p14="http://schemas.microsoft.com/office/powerpoint/2010/main" val="146445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الروابط المطلقة أو النسبية:</a:t>
            </a:r>
          </a:p>
          <a:p>
            <a:r>
              <a:rPr lang="ar-SA" dirty="0"/>
              <a:t>الرابط المطلق : بحيث يكتب الرابط "كعنوان صفحة ويب كامل" و غالبا ما يستخدم في حالة طلب موقع خارجي </a:t>
            </a:r>
          </a:p>
          <a:p>
            <a:r>
              <a:rPr lang="ar-SA" dirty="0"/>
              <a:t>الرابط النسبي: يكتب الرابط بشكل نسبي انطلقاً من الصفحة الحالية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27</a:t>
            </a:fld>
            <a:endParaRPr lang="ar-SY"/>
          </a:p>
        </p:txBody>
      </p:sp>
    </p:spTree>
    <p:extLst>
      <p:ext uri="{BB962C8B-B14F-4D97-AF65-F5344CB8AC3E}">
        <p14:creationId xmlns:p14="http://schemas.microsoft.com/office/powerpoint/2010/main" val="1631188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 الروابط النسبية </a:t>
            </a:r>
            <a:br>
              <a:rPr lang="ar-SA" dirty="0"/>
            </a:br>
            <a:r>
              <a:rPr lang="ar-SA" dirty="0" err="1"/>
              <a:t>نستخدام</a:t>
            </a:r>
            <a:r>
              <a:rPr lang="ar-SA" dirty="0"/>
              <a:t> </a:t>
            </a:r>
            <a:r>
              <a:rPr lang="en-US" dirty="0"/>
              <a:t>“/”</a:t>
            </a:r>
            <a:r>
              <a:rPr lang="ar-SA" dirty="0"/>
              <a:t>  لفتح ملف "خطوة للأمام"</a:t>
            </a:r>
          </a:p>
          <a:p>
            <a:r>
              <a:rPr lang="ar-SA" dirty="0"/>
              <a:t>و “</a:t>
            </a:r>
            <a:r>
              <a:rPr lang="en-US" dirty="0"/>
              <a:t>../</a:t>
            </a:r>
            <a:r>
              <a:rPr lang="ar-SA" dirty="0"/>
              <a:t>“</a:t>
            </a:r>
            <a:r>
              <a:rPr lang="en-US" dirty="0"/>
              <a:t> </a:t>
            </a:r>
            <a:r>
              <a:rPr lang="ar-SA" dirty="0"/>
              <a:t> للرجوع للخلف  "خطوة للخلف"</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28</a:t>
            </a:fld>
            <a:endParaRPr lang="ar-SY"/>
          </a:p>
        </p:txBody>
      </p:sp>
    </p:spTree>
    <p:extLst>
      <p:ext uri="{BB962C8B-B14F-4D97-AF65-F5344CB8AC3E}">
        <p14:creationId xmlns:p14="http://schemas.microsoft.com/office/powerpoint/2010/main" val="140223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بشكل اعتيادي سيتم فتح الصفحة الجديدة في نفس نافذة المتصفح</a:t>
            </a:r>
          </a:p>
          <a:p>
            <a:r>
              <a:rPr lang="ar-SA" dirty="0"/>
              <a:t>و لكن يمكن فتح الصفحة الجديدة في تبويب جديد باستخدام </a:t>
            </a:r>
            <a:r>
              <a:rPr lang="en-US" dirty="0"/>
              <a:t>target="_blank"</a:t>
            </a:r>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29</a:t>
            </a:fld>
            <a:endParaRPr lang="ar-SY"/>
          </a:p>
        </p:txBody>
      </p:sp>
    </p:spTree>
    <p:extLst>
      <p:ext uri="{BB962C8B-B14F-4D97-AF65-F5344CB8AC3E}">
        <p14:creationId xmlns:p14="http://schemas.microsoft.com/office/powerpoint/2010/main" val="290300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30</a:t>
            </a:fld>
            <a:endParaRPr lang="ar-SY"/>
          </a:p>
        </p:txBody>
      </p:sp>
    </p:spTree>
    <p:extLst>
      <p:ext uri="{BB962C8B-B14F-4D97-AF65-F5344CB8AC3E}">
        <p14:creationId xmlns:p14="http://schemas.microsoft.com/office/powerpoint/2010/main" val="258870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31</a:t>
            </a:fld>
            <a:endParaRPr lang="ar-SY"/>
          </a:p>
        </p:txBody>
      </p:sp>
    </p:spTree>
    <p:extLst>
      <p:ext uri="{BB962C8B-B14F-4D97-AF65-F5344CB8AC3E}">
        <p14:creationId xmlns:p14="http://schemas.microsoft.com/office/powerpoint/2010/main" val="4023587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32</a:t>
            </a:fld>
            <a:endParaRPr lang="ar-SY"/>
          </a:p>
        </p:txBody>
      </p:sp>
    </p:spTree>
    <p:extLst>
      <p:ext uri="{BB962C8B-B14F-4D97-AF65-F5344CB8AC3E}">
        <p14:creationId xmlns:p14="http://schemas.microsoft.com/office/powerpoint/2010/main" val="280403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a:t>
            </a:r>
            <a:r>
              <a:rPr lang="en-US" baseline="0" dirty="0"/>
              <a:t>:</a:t>
            </a:r>
          </a:p>
          <a:p>
            <a:r>
              <a:rPr lang="ar-SA" baseline="0" dirty="0"/>
              <a:t>يوجد 3 أنواع للقوائم :</a:t>
            </a:r>
          </a:p>
          <a:p>
            <a:pPr marL="228600" indent="-228600">
              <a:buFont typeface="+mj-lt"/>
              <a:buAutoNum type="arabicPeriod"/>
            </a:pPr>
            <a:r>
              <a:rPr lang="ar-SA" baseline="0" dirty="0"/>
              <a:t>مرتبة</a:t>
            </a:r>
          </a:p>
          <a:p>
            <a:pPr marL="228600" indent="-228600">
              <a:buFont typeface="+mj-lt"/>
              <a:buAutoNum type="arabicPeriod"/>
            </a:pPr>
            <a:r>
              <a:rPr lang="ar-SA" baseline="0" dirty="0"/>
              <a:t>غير مرتبة </a:t>
            </a:r>
          </a:p>
          <a:p>
            <a:pPr marL="228600" indent="-228600">
              <a:buFont typeface="+mj-lt"/>
              <a:buAutoNum type="arabicPeriod"/>
            </a:pPr>
            <a:r>
              <a:rPr lang="ar-SA" baseline="0" dirty="0"/>
              <a:t>قوائم وصفية</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33</a:t>
            </a:fld>
            <a:endParaRPr lang="ar-SY"/>
          </a:p>
        </p:txBody>
      </p:sp>
    </p:spTree>
    <p:extLst>
      <p:ext uri="{BB962C8B-B14F-4D97-AF65-F5344CB8AC3E}">
        <p14:creationId xmlns:p14="http://schemas.microsoft.com/office/powerpoint/2010/main" val="3635117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الغير مرتبة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34</a:t>
            </a:fld>
            <a:endParaRPr lang="ar-SY"/>
          </a:p>
        </p:txBody>
      </p:sp>
    </p:spTree>
    <p:extLst>
      <p:ext uri="{BB962C8B-B14F-4D97-AF65-F5344CB8AC3E}">
        <p14:creationId xmlns:p14="http://schemas.microsoft.com/office/powerpoint/2010/main" val="297587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مرتبة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35</a:t>
            </a:fld>
            <a:endParaRPr lang="ar-SY"/>
          </a:p>
        </p:txBody>
      </p:sp>
    </p:spTree>
    <p:extLst>
      <p:ext uri="{BB962C8B-B14F-4D97-AF65-F5344CB8AC3E}">
        <p14:creationId xmlns:p14="http://schemas.microsoft.com/office/powerpoint/2010/main" val="2059139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الوصفية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36</a:t>
            </a:fld>
            <a:endParaRPr lang="ar-SY"/>
          </a:p>
        </p:txBody>
      </p:sp>
    </p:spTree>
    <p:extLst>
      <p:ext uri="{BB962C8B-B14F-4D97-AF65-F5344CB8AC3E}">
        <p14:creationId xmlns:p14="http://schemas.microsoft.com/office/powerpoint/2010/main" val="2362487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إنشاء جدول باستخدام تاغ </a:t>
            </a:r>
            <a:r>
              <a:rPr lang="en-US" baseline="0" dirty="0"/>
              <a:t>Table</a:t>
            </a:r>
          </a:p>
          <a:p>
            <a:r>
              <a:rPr lang="ar-SA" baseline="0" dirty="0"/>
              <a:t>لإنشاء سطر نستخدم </a:t>
            </a:r>
            <a:r>
              <a:rPr lang="en-US" baseline="0" dirty="0"/>
              <a:t>tr</a:t>
            </a:r>
          </a:p>
          <a:p>
            <a:pPr marL="0" marR="0" lvl="0" indent="0" algn="r" defTabSz="914400" rtl="1" eaLnBrk="1" fontAlgn="auto" latinLnBrk="0" hangingPunct="1">
              <a:lnSpc>
                <a:spcPct val="100000"/>
              </a:lnSpc>
              <a:spcBef>
                <a:spcPts val="0"/>
              </a:spcBef>
              <a:spcAft>
                <a:spcPts val="0"/>
              </a:spcAft>
              <a:buClrTx/>
              <a:buSzTx/>
              <a:buFontTx/>
              <a:buNone/>
              <a:tabLst/>
              <a:defRPr/>
            </a:pPr>
            <a:r>
              <a:rPr lang="ar-SA" baseline="0" dirty="0"/>
              <a:t>لإنشاء ترويسة الأعمدة </a:t>
            </a:r>
            <a:r>
              <a:rPr lang="en-US" baseline="0" dirty="0" err="1"/>
              <a:t>th</a:t>
            </a:r>
            <a:endParaRPr lang="en-US" baseline="0" dirty="0"/>
          </a:p>
          <a:p>
            <a:r>
              <a:rPr lang="ar-SA" baseline="0" dirty="0"/>
              <a:t>لإنشاء عمود نستخدم </a:t>
            </a:r>
            <a:r>
              <a:rPr lang="en-US" baseline="0" dirty="0"/>
              <a:t>td</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37</a:t>
            </a:fld>
            <a:endParaRPr lang="ar-SY"/>
          </a:p>
        </p:txBody>
      </p:sp>
    </p:spTree>
    <p:extLst>
      <p:ext uri="{BB962C8B-B14F-4D97-AF65-F5344CB8AC3E}">
        <p14:creationId xmlns:p14="http://schemas.microsoft.com/office/powerpoint/2010/main" val="2512501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وضع حدود للجدول باستخدام الواصفة </a:t>
            </a:r>
            <a:r>
              <a:rPr lang="en-US" baseline="0" dirty="0"/>
              <a:t>border </a:t>
            </a:r>
          </a:p>
          <a:p>
            <a:r>
              <a:rPr lang="ar-SA" baseline="0" dirty="0"/>
              <a:t>يتم تحديد حجم و نوع الحدود</a:t>
            </a:r>
            <a:endParaRPr lang="en-US" baseline="0" dirty="0"/>
          </a:p>
          <a:p>
            <a:r>
              <a:rPr lang="ar-SA" baseline="0" dirty="0"/>
              <a:t>يمكن تعديل خصائص الجدول باستخدام </a:t>
            </a:r>
            <a:r>
              <a:rPr lang="en-US" baseline="0" dirty="0"/>
              <a:t>CSS </a:t>
            </a:r>
            <a:r>
              <a:rPr lang="ar-SA" baseline="0" dirty="0"/>
              <a:t> لاحقاً</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38</a:t>
            </a:fld>
            <a:endParaRPr lang="ar-SY"/>
          </a:p>
        </p:txBody>
      </p:sp>
    </p:spTree>
    <p:extLst>
      <p:ext uri="{BB962C8B-B14F-4D97-AF65-F5344CB8AC3E}">
        <p14:creationId xmlns:p14="http://schemas.microsoft.com/office/powerpoint/2010/main" val="684913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baseline="0" dirty="0" err="1"/>
              <a:t>Colspan</a:t>
            </a:r>
            <a:r>
              <a:rPr lang="ar-SA" baseline="0" dirty="0"/>
              <a:t> لجعل الخلية تمتد على أكثر من عمود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39</a:t>
            </a:fld>
            <a:endParaRPr lang="ar-SY"/>
          </a:p>
        </p:txBody>
      </p:sp>
    </p:spTree>
    <p:extLst>
      <p:ext uri="{BB962C8B-B14F-4D97-AF65-F5344CB8AC3E}">
        <p14:creationId xmlns:p14="http://schemas.microsoft.com/office/powerpoint/2010/main" val="224707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0" i="0" dirty="0" err="1">
                <a:solidFill>
                  <a:srgbClr val="FF0000"/>
                </a:solidFill>
                <a:effectLst/>
                <a:latin typeface="Consolas" panose="020B0609020204030204" pitchFamily="49" charset="0"/>
              </a:rPr>
              <a:t>rowspan</a:t>
            </a:r>
            <a:r>
              <a:rPr lang="ar-SA" baseline="0" dirty="0"/>
              <a:t> لجعل الخلية تمتد على أكثر من سطر </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40</a:t>
            </a:fld>
            <a:endParaRPr lang="ar-SY"/>
          </a:p>
        </p:txBody>
      </p:sp>
    </p:spTree>
    <p:extLst>
      <p:ext uri="{BB962C8B-B14F-4D97-AF65-F5344CB8AC3E}">
        <p14:creationId xmlns:p14="http://schemas.microsoft.com/office/powerpoint/2010/main" val="4075004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p>
          <a:p>
            <a:r>
              <a:rPr lang="ar-SA" baseline="0" dirty="0"/>
              <a:t>يكون الطلب </a:t>
            </a:r>
            <a:r>
              <a:rPr lang="en-US" baseline="0" dirty="0"/>
              <a:t>request </a:t>
            </a:r>
            <a:r>
              <a:rPr lang="ar-SA" baseline="0" dirty="0"/>
              <a:t> بنمط </a:t>
            </a:r>
            <a:r>
              <a:rPr lang="en-US" baseline="0" dirty="0"/>
              <a:t>http request </a:t>
            </a:r>
          </a:p>
          <a:p>
            <a:r>
              <a:rPr lang="ar-SA" baseline="0" dirty="0"/>
              <a:t>و هو الذي يتيح التواصل بين الزبون و المخدم</a:t>
            </a:r>
            <a:endParaRPr lang="en-US" baseline="0" dirty="0"/>
          </a:p>
          <a:p>
            <a:r>
              <a:rPr lang="en-US" baseline="0" dirty="0"/>
              <a:t>http request </a:t>
            </a:r>
            <a:r>
              <a:rPr lang="ar-SA" baseline="0" dirty="0"/>
              <a:t> يمثل بروتوكول الطلب و الاستجابة بين الزبون و المخدم</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41</a:t>
            </a:fld>
            <a:endParaRPr lang="ar-SY"/>
          </a:p>
        </p:txBody>
      </p:sp>
    </p:spTree>
    <p:extLst>
      <p:ext uri="{BB962C8B-B14F-4D97-AF65-F5344CB8AC3E}">
        <p14:creationId xmlns:p14="http://schemas.microsoft.com/office/powerpoint/2010/main" val="2190595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endParaRPr lang="en-US" baseline="0" dirty="0"/>
          </a:p>
          <a:p>
            <a:r>
              <a:rPr lang="en-US" baseline="0" dirty="0"/>
              <a:t>Action </a:t>
            </a:r>
            <a:r>
              <a:rPr lang="ar-SA" baseline="0" dirty="0"/>
              <a:t>: لتحديد وجهة المعالجة </a:t>
            </a:r>
          </a:p>
          <a:p>
            <a:r>
              <a:rPr lang="en-US" baseline="0" dirty="0"/>
              <a:t>Method</a:t>
            </a:r>
            <a:r>
              <a:rPr lang="ar-SA" baseline="0" dirty="0"/>
              <a:t>: لتحديد نمط ارسال المعلومات إلى السيرفر</a:t>
            </a:r>
            <a:endParaRPr lang="en-US" baseline="0" dirty="0"/>
          </a:p>
          <a:p>
            <a:r>
              <a:rPr lang="ar-SA" baseline="0" dirty="0"/>
              <a:t>يوجد طريقتين أساسيتين للإرسال</a:t>
            </a:r>
            <a:r>
              <a:rPr lang="en-US" baseline="0" dirty="0"/>
              <a:t> </a:t>
            </a:r>
            <a:r>
              <a:rPr lang="ar-SA" baseline="0" dirty="0"/>
              <a:t>:</a:t>
            </a:r>
          </a:p>
          <a:p>
            <a:r>
              <a:rPr lang="en-US" baseline="0" dirty="0"/>
              <a:t>Post</a:t>
            </a:r>
          </a:p>
          <a:p>
            <a:r>
              <a:rPr lang="en-US" baseline="0" dirty="0"/>
              <a:t>Get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42</a:t>
            </a:fld>
            <a:endParaRPr lang="ar-SY"/>
          </a:p>
        </p:txBody>
      </p:sp>
    </p:spTree>
    <p:extLst>
      <p:ext uri="{BB962C8B-B14F-4D97-AF65-F5344CB8AC3E}">
        <p14:creationId xmlns:p14="http://schemas.microsoft.com/office/powerpoint/2010/main" val="75834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المعلومات من خلال </a:t>
            </a:r>
            <a:r>
              <a:rPr lang="en-US" baseline="0" dirty="0"/>
              <a:t>URL </a:t>
            </a:r>
            <a:r>
              <a:rPr lang="ar-SA" baseline="0" dirty="0"/>
              <a:t>  بشكل أزواج </a:t>
            </a:r>
          </a:p>
          <a:p>
            <a:r>
              <a:rPr lang="en-US" baseline="0" dirty="0"/>
              <a:t>Name= value</a:t>
            </a:r>
            <a:endParaRPr lang="ar-SA" baseline="0" dirty="0"/>
          </a:p>
          <a:p>
            <a:r>
              <a:rPr lang="ar-SA" baseline="0" dirty="0"/>
              <a:t>عادة لا يتم استخدام </a:t>
            </a:r>
            <a:r>
              <a:rPr lang="en-US" baseline="0" dirty="0"/>
              <a:t>get</a:t>
            </a:r>
            <a:r>
              <a:rPr lang="ar-SA" baseline="0" dirty="0"/>
              <a:t> مع البيانات الحساسة</a:t>
            </a:r>
          </a:p>
          <a:p>
            <a:r>
              <a:rPr lang="ar-SA" baseline="0" dirty="0"/>
              <a:t>و تستخدم عادة لطلب معلومات من المخدم .</a:t>
            </a:r>
            <a:endParaRPr lang="en-US" baseline="0" dirty="0"/>
          </a:p>
          <a:p>
            <a:r>
              <a:rPr lang="ar-SA" baseline="0" dirty="0"/>
              <a:t>خصائص </a:t>
            </a:r>
            <a:r>
              <a:rPr lang="en-US" baseline="0" dirty="0"/>
              <a:t>get request </a:t>
            </a:r>
            <a:r>
              <a:rPr lang="ar-SA" baseline="0" dirty="0"/>
              <a:t>:</a:t>
            </a:r>
          </a:p>
          <a:p>
            <a:r>
              <a:rPr lang="ar-SA" baseline="0" dirty="0"/>
              <a:t>يمكن</a:t>
            </a:r>
            <a:r>
              <a:rPr lang="en-US" baseline="0" dirty="0"/>
              <a:t> </a:t>
            </a:r>
            <a:r>
              <a:rPr lang="ar-SA" baseline="0" dirty="0"/>
              <a:t> أن يخزن في الكاش</a:t>
            </a:r>
          </a:p>
          <a:p>
            <a:r>
              <a:rPr lang="ar-SA" baseline="0" dirty="0"/>
              <a:t>يخزن في تاريخ المتصفح </a:t>
            </a:r>
          </a:p>
          <a:p>
            <a:r>
              <a:rPr lang="ar-SA" baseline="0" dirty="0"/>
              <a:t>يوجد حد أعلى لحجم البيانات المرسلة </a:t>
            </a:r>
            <a:r>
              <a:rPr lang="en-US" b="0" i="0" dirty="0">
                <a:solidFill>
                  <a:srgbClr val="000000"/>
                </a:solidFill>
                <a:effectLst/>
                <a:latin typeface="Verdana" panose="020B0604030504040204" pitchFamily="34" charset="0"/>
              </a:rPr>
              <a:t>2048 characters</a:t>
            </a:r>
            <a:endParaRPr lang="en-US" baseline="0" dirty="0"/>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43</a:t>
            </a:fld>
            <a:endParaRPr lang="ar-SY"/>
          </a:p>
        </p:txBody>
      </p:sp>
    </p:spTree>
    <p:extLst>
      <p:ext uri="{BB962C8B-B14F-4D97-AF65-F5344CB8AC3E}">
        <p14:creationId xmlns:p14="http://schemas.microsoft.com/office/powerpoint/2010/main" val="4071096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a:t>
            </a:r>
            <a:r>
              <a:rPr lang="en-US" baseline="0" dirty="0"/>
              <a:t>data </a:t>
            </a:r>
            <a:r>
              <a:rPr lang="ar-SA" baseline="0" dirty="0"/>
              <a:t> عبر </a:t>
            </a:r>
            <a:r>
              <a:rPr lang="en-US" baseline="0" dirty="0"/>
              <a:t> </a:t>
            </a:r>
            <a:r>
              <a:rPr lang="ar-SA" baseline="0" dirty="0"/>
              <a:t>“</a:t>
            </a:r>
            <a:r>
              <a:rPr lang="en-US" baseline="0" dirty="0"/>
              <a:t> </a:t>
            </a:r>
            <a:r>
              <a:rPr lang="en-US" b="0" i="0" dirty="0">
                <a:solidFill>
                  <a:srgbClr val="000000"/>
                </a:solidFill>
                <a:effectLst/>
                <a:latin typeface="Verdana" panose="020B0604030504040204" pitchFamily="34" charset="0"/>
              </a:rPr>
              <a:t>request body</a:t>
            </a:r>
            <a:r>
              <a:rPr lang="ar-SA" baseline="0" dirty="0"/>
              <a:t>“</a:t>
            </a:r>
            <a:endParaRPr lang="en-US" baseline="0" dirty="0"/>
          </a:p>
          <a:p>
            <a:r>
              <a:rPr lang="ar-SA" baseline="0" dirty="0"/>
              <a:t>و لا تظهر في ال</a:t>
            </a:r>
            <a:r>
              <a:rPr lang="en-US" baseline="0" dirty="0"/>
              <a:t> </a:t>
            </a:r>
            <a:r>
              <a:rPr lang="en-US" baseline="0" dirty="0" err="1"/>
              <a:t>url</a:t>
            </a:r>
            <a:r>
              <a:rPr lang="en-US" baseline="0" dirty="0"/>
              <a:t> </a:t>
            </a:r>
            <a:endParaRPr lang="ar-SA" baseline="0" dirty="0"/>
          </a:p>
          <a:p>
            <a:r>
              <a:rPr lang="ar-SA" baseline="0" dirty="0"/>
              <a:t>يستخدم للمعلومات الحساسة مثل "معلومات المستخدم"</a:t>
            </a:r>
            <a:endParaRPr lang="en-US" baseline="0" dirty="0"/>
          </a:p>
          <a:p>
            <a:r>
              <a:rPr lang="ar-SA" baseline="0" dirty="0"/>
              <a:t>خصائص </a:t>
            </a:r>
            <a:r>
              <a:rPr lang="en-US" baseline="0" dirty="0"/>
              <a:t>post request</a:t>
            </a:r>
            <a:r>
              <a:rPr lang="ar-SA" baseline="0" dirty="0"/>
              <a:t> :</a:t>
            </a:r>
          </a:p>
          <a:p>
            <a:r>
              <a:rPr lang="ar-SA" baseline="0" dirty="0"/>
              <a:t>لا تخزن في الكاش </a:t>
            </a:r>
          </a:p>
          <a:p>
            <a:r>
              <a:rPr lang="ar-SA" baseline="0" dirty="0"/>
              <a:t>لا تخزن في تاريخ المتصفح </a:t>
            </a:r>
            <a:endParaRPr lang="en-US" baseline="0" dirty="0"/>
          </a:p>
          <a:p>
            <a:r>
              <a:rPr lang="ar-SA" baseline="0" dirty="0"/>
              <a:t>لا يوجد حد أعلى لحجم البيانات المرسلة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44</a:t>
            </a:fld>
            <a:endParaRPr lang="ar-SY"/>
          </a:p>
        </p:txBody>
      </p:sp>
    </p:spTree>
    <p:extLst>
      <p:ext uri="{BB962C8B-B14F-4D97-AF65-F5344CB8AC3E}">
        <p14:creationId xmlns:p14="http://schemas.microsoft.com/office/powerpoint/2010/main" val="3489641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45</a:t>
            </a:fld>
            <a:endParaRPr lang="ar-SY"/>
          </a:p>
        </p:txBody>
      </p:sp>
    </p:spTree>
    <p:extLst>
      <p:ext uri="{BB962C8B-B14F-4D97-AF65-F5344CB8AC3E}">
        <p14:creationId xmlns:p14="http://schemas.microsoft.com/office/powerpoint/2010/main" val="34284898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46</a:t>
            </a:fld>
            <a:endParaRPr lang="ar-SY"/>
          </a:p>
        </p:txBody>
      </p:sp>
    </p:spTree>
    <p:extLst>
      <p:ext uri="{BB962C8B-B14F-4D97-AF65-F5344CB8AC3E}">
        <p14:creationId xmlns:p14="http://schemas.microsoft.com/office/powerpoint/2010/main" val="217439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47</a:t>
            </a:fld>
            <a:endParaRPr lang="ar-SY"/>
          </a:p>
        </p:txBody>
      </p:sp>
    </p:spTree>
    <p:extLst>
      <p:ext uri="{BB962C8B-B14F-4D97-AF65-F5344CB8AC3E}">
        <p14:creationId xmlns:p14="http://schemas.microsoft.com/office/powerpoint/2010/main" val="3726396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48</a:t>
            </a:fld>
            <a:endParaRPr lang="ar-SY"/>
          </a:p>
        </p:txBody>
      </p:sp>
    </p:spTree>
    <p:extLst>
      <p:ext uri="{BB962C8B-B14F-4D97-AF65-F5344CB8AC3E}">
        <p14:creationId xmlns:p14="http://schemas.microsoft.com/office/powerpoint/2010/main" val="27451979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49</a:t>
            </a:fld>
            <a:endParaRPr lang="ar-SY"/>
          </a:p>
        </p:txBody>
      </p:sp>
    </p:spTree>
    <p:extLst>
      <p:ext uri="{BB962C8B-B14F-4D97-AF65-F5344CB8AC3E}">
        <p14:creationId xmlns:p14="http://schemas.microsoft.com/office/powerpoint/2010/main" val="134735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50</a:t>
            </a:fld>
            <a:endParaRPr lang="ar-SY"/>
          </a:p>
        </p:txBody>
      </p:sp>
    </p:spTree>
    <p:extLst>
      <p:ext uri="{BB962C8B-B14F-4D97-AF65-F5344CB8AC3E}">
        <p14:creationId xmlns:p14="http://schemas.microsoft.com/office/powerpoint/2010/main" val="2906159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06/02/1442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06/02/1442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06/02/1442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06/02/1442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06/02/1442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06/02/1442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06/02/1442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06/02/1442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06/02/1442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06/02/1442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06/02/1442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06/02/1442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Web Browsers</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Front End</a:t>
            </a:r>
            <a:endParaRPr lang="ar-SY" sz="4800"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HTML</a:t>
            </a:r>
            <a:br>
              <a:rPr lang="ar-SY" sz="48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HyperText Markup Language</a:t>
            </a:r>
            <a:r>
              <a:rPr lang="ar-SA" b="1" dirty="0">
                <a:latin typeface="Times New Roman" panose="02020603050405020304" pitchFamily="18" charset="0"/>
                <a:cs typeface="Times New Roman" panose="02020603050405020304" pitchFamily="18" charset="0"/>
              </a:rPr>
              <a:t> </a:t>
            </a:r>
            <a:br>
              <a:rPr lang="ar-SY" b="1" dirty="0">
                <a:latin typeface="Times New Roman" panose="02020603050405020304" pitchFamily="18" charset="0"/>
                <a:cs typeface="Times New Roman" panose="02020603050405020304" pitchFamily="18" charset="0"/>
              </a:rPr>
            </a:br>
            <a:endParaRPr lang="ar-SY"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Tags </a:t>
            </a:r>
            <a:endParaRPr lang="ar-SY" b="1" dirty="0">
              <a:latin typeface="Times New Roman" panose="02020603050405020304" pitchFamily="18" charset="0"/>
              <a:cs typeface="Times New Roman" panose="02020603050405020304" pitchFamily="18" charset="0"/>
            </a:endParaRPr>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56"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Attributes </a:t>
            </a:r>
            <a:endParaRPr lang="ar-SY" b="1" dirty="0">
              <a:latin typeface="Times New Roman" panose="02020603050405020304" pitchFamily="18" charset="0"/>
              <a:cs typeface="Times New Roman" panose="02020603050405020304" pitchFamily="18" charset="0"/>
            </a:endParaRPr>
          </a:p>
        </p:txBody>
      </p:sp>
      <p:pic>
        <p:nvPicPr>
          <p:cNvPr id="9" name="عنصر نائب للمحتوى 8">
            <a:extLst>
              <a:ext uri="{FF2B5EF4-FFF2-40B4-BE49-F238E27FC236}">
                <a16:creationId xmlns:a16="http://schemas.microsoft.com/office/drawing/2014/main" id="{B58E1CAF-B84C-4BCB-8BC6-3CD58F6A7A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10" b="31759"/>
          <a:stretch/>
        </p:blipFill>
        <p:spPr>
          <a:xfrm>
            <a:off x="2050473" y="2432417"/>
            <a:ext cx="7758545" cy="2343066"/>
          </a:xfrm>
        </p:spPr>
      </p:pic>
    </p:spTree>
    <p:extLst>
      <p:ext uri="{BB962C8B-B14F-4D97-AF65-F5344CB8AC3E}">
        <p14:creationId xmlns:p14="http://schemas.microsoft.com/office/powerpoint/2010/main" val="1691926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087E62-C074-44DD-88B6-10B6A5C59792}"/>
              </a:ext>
            </a:extLst>
          </p:cNvPr>
          <p:cNvSpPr>
            <a:spLocks noGrp="1"/>
          </p:cNvSpPr>
          <p:nvPr>
            <p:ph type="title"/>
          </p:nvPr>
        </p:nvSpPr>
        <p:spPr>
          <a:xfrm>
            <a:off x="838200" y="21229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BF49B94-E6D7-476D-9524-1B28AFE87A12}"/>
              </a:ext>
            </a:extLst>
          </p:cNvPr>
          <p:cNvPicPr>
            <a:picLocks noChangeAspect="1"/>
          </p:cNvPicPr>
          <p:nvPr/>
        </p:nvPicPr>
        <p:blipFill>
          <a:blip r:embed="rId3"/>
          <a:stretch>
            <a:fillRect/>
          </a:stretch>
        </p:blipFill>
        <p:spPr>
          <a:xfrm>
            <a:off x="303541" y="1870363"/>
            <a:ext cx="5792459" cy="3865419"/>
          </a:xfrm>
          <a:prstGeom prst="rect">
            <a:avLst/>
          </a:prstGeom>
        </p:spPr>
      </p:pic>
      <p:pic>
        <p:nvPicPr>
          <p:cNvPr id="6" name="صورة 5">
            <a:extLst>
              <a:ext uri="{FF2B5EF4-FFF2-40B4-BE49-F238E27FC236}">
                <a16:creationId xmlns:a16="http://schemas.microsoft.com/office/drawing/2014/main" id="{FC045066-93E8-4079-8F86-6BA8D0C849B9}"/>
              </a:ext>
            </a:extLst>
          </p:cNvPr>
          <p:cNvPicPr>
            <a:picLocks noChangeAspect="1"/>
          </p:cNvPicPr>
          <p:nvPr/>
        </p:nvPicPr>
        <p:blipFill>
          <a:blip r:embed="rId4"/>
          <a:stretch>
            <a:fillRect/>
          </a:stretch>
        </p:blipFill>
        <p:spPr>
          <a:xfrm>
            <a:off x="6767945" y="2244435"/>
            <a:ext cx="4225636" cy="3117273"/>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E56A2F-8525-427B-B8BD-D2B1D8D7208B}"/>
              </a:ext>
            </a:extLst>
          </p:cNvPr>
          <p:cNvSpPr>
            <a:spLocks noGrp="1"/>
          </p:cNvSpPr>
          <p:nvPr>
            <p:ph type="title"/>
          </p:nvPr>
        </p:nvSpPr>
        <p:spPr>
          <a:xfrm>
            <a:off x="838200" y="-151203"/>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E023CB37-3667-4DA1-8E91-87CB5C9BC261}"/>
              </a:ext>
            </a:extLst>
          </p:cNvPr>
          <p:cNvPicPr>
            <a:picLocks noChangeAspect="1"/>
          </p:cNvPicPr>
          <p:nvPr/>
        </p:nvPicPr>
        <p:blipFill>
          <a:blip r:embed="rId3"/>
          <a:stretch>
            <a:fillRect/>
          </a:stretch>
        </p:blipFill>
        <p:spPr>
          <a:xfrm>
            <a:off x="6740236" y="4980062"/>
            <a:ext cx="4326514" cy="1468274"/>
          </a:xfrm>
          <a:prstGeom prst="rect">
            <a:avLst/>
          </a:prstGeom>
        </p:spPr>
      </p:pic>
      <p:sp>
        <p:nvSpPr>
          <p:cNvPr id="7" name="مربع نص 6">
            <a:extLst>
              <a:ext uri="{FF2B5EF4-FFF2-40B4-BE49-F238E27FC236}">
                <a16:creationId xmlns:a16="http://schemas.microsoft.com/office/drawing/2014/main" id="{D6A5629F-8857-4256-A1CC-B57E988AED5E}"/>
              </a:ext>
            </a:extLst>
          </p:cNvPr>
          <p:cNvSpPr txBox="1"/>
          <p:nvPr/>
        </p:nvSpPr>
        <p:spPr>
          <a:xfrm>
            <a:off x="5853762" y="434008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6512DDED-3254-40D5-981D-DDFAC764CCA0}"/>
              </a:ext>
            </a:extLst>
          </p:cNvPr>
          <p:cNvSpPr txBox="1"/>
          <p:nvPr/>
        </p:nvSpPr>
        <p:spPr>
          <a:xfrm>
            <a:off x="-245700" y="351084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0" name="صورة 9">
            <a:extLst>
              <a:ext uri="{FF2B5EF4-FFF2-40B4-BE49-F238E27FC236}">
                <a16:creationId xmlns:a16="http://schemas.microsoft.com/office/drawing/2014/main" id="{9EB63CE9-BE65-4B5C-91B4-D9FC7EA17897}"/>
              </a:ext>
            </a:extLst>
          </p:cNvPr>
          <p:cNvPicPr>
            <a:picLocks noChangeAspect="1"/>
          </p:cNvPicPr>
          <p:nvPr/>
        </p:nvPicPr>
        <p:blipFill>
          <a:blip r:embed="rId4"/>
          <a:stretch>
            <a:fillRect/>
          </a:stretch>
        </p:blipFill>
        <p:spPr>
          <a:xfrm>
            <a:off x="1421822" y="1123950"/>
            <a:ext cx="9348355" cy="2305050"/>
          </a:xfrm>
          <a:prstGeom prst="rect">
            <a:avLst/>
          </a:prstGeom>
        </p:spPr>
      </p:pic>
      <p:pic>
        <p:nvPicPr>
          <p:cNvPr id="5" name="صورة 4">
            <a:extLst>
              <a:ext uri="{FF2B5EF4-FFF2-40B4-BE49-F238E27FC236}">
                <a16:creationId xmlns:a16="http://schemas.microsoft.com/office/drawing/2014/main" id="{EAEE52F5-2A5F-44BC-925A-4E29AD733A83}"/>
              </a:ext>
            </a:extLst>
          </p:cNvPr>
          <p:cNvPicPr>
            <a:picLocks noChangeAspect="1"/>
          </p:cNvPicPr>
          <p:nvPr/>
        </p:nvPicPr>
        <p:blipFill>
          <a:blip r:embed="rId5"/>
          <a:stretch>
            <a:fillRect/>
          </a:stretch>
        </p:blipFill>
        <p:spPr>
          <a:xfrm>
            <a:off x="1180885" y="4054351"/>
            <a:ext cx="3699795" cy="2393985"/>
          </a:xfrm>
          <a:prstGeom prst="rect">
            <a:avLst/>
          </a:prstGeom>
        </p:spPr>
      </p:pic>
    </p:spTree>
    <p:extLst>
      <p:ext uri="{BB962C8B-B14F-4D97-AF65-F5344CB8AC3E}">
        <p14:creationId xmlns:p14="http://schemas.microsoft.com/office/powerpoint/2010/main" val="595310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EDD666B2-6E72-4A74-929D-19797B04A739}"/>
              </a:ext>
            </a:extLst>
          </p:cNvPr>
          <p:cNvPicPr>
            <a:picLocks noChangeAspect="1"/>
          </p:cNvPicPr>
          <p:nvPr/>
        </p:nvPicPr>
        <p:blipFill>
          <a:blip r:embed="rId3"/>
          <a:stretch>
            <a:fillRect/>
          </a:stretch>
        </p:blipFill>
        <p:spPr>
          <a:xfrm>
            <a:off x="6162675" y="3387436"/>
            <a:ext cx="6029325" cy="1162050"/>
          </a:xfrm>
          <a:prstGeom prst="rect">
            <a:avLst/>
          </a:prstGeom>
        </p:spPr>
      </p:pic>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9326" y="292577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9" y="14681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C93B5650-C804-4B55-9111-EBA3D7950E2E}"/>
              </a:ext>
            </a:extLst>
          </p:cNvPr>
          <p:cNvPicPr>
            <a:picLocks noChangeAspect="1"/>
          </p:cNvPicPr>
          <p:nvPr/>
        </p:nvPicPr>
        <p:blipFill>
          <a:blip r:embed="rId4"/>
          <a:stretch>
            <a:fillRect/>
          </a:stretch>
        </p:blipFill>
        <p:spPr>
          <a:xfrm>
            <a:off x="28575" y="2134465"/>
            <a:ext cx="6067425" cy="4057650"/>
          </a:xfrm>
          <a:prstGeom prst="rect">
            <a:avLst/>
          </a:prstGeom>
        </p:spPr>
      </p:pic>
    </p:spTree>
    <p:extLst>
      <p:ext uri="{BB962C8B-B14F-4D97-AF65-F5344CB8AC3E}">
        <p14:creationId xmlns:p14="http://schemas.microsoft.com/office/powerpoint/2010/main" val="247217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i="0" dirty="0">
                <a:effectLst/>
                <a:latin typeface="Times New Roman" panose="02020603050405020304" pitchFamily="18" charset="0"/>
                <a:cs typeface="Times New Roman" panose="02020603050405020304" pitchFamily="18" charset="0"/>
              </a:rPr>
              <a:t>Line Breaks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92538" y="279438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3462" y="273650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5938B89E-2807-4BB0-816C-36F9588E6983}"/>
              </a:ext>
            </a:extLst>
          </p:cNvPr>
          <p:cNvPicPr>
            <a:picLocks noChangeAspect="1"/>
          </p:cNvPicPr>
          <p:nvPr/>
        </p:nvPicPr>
        <p:blipFill>
          <a:blip r:embed="rId3"/>
          <a:stretch>
            <a:fillRect/>
          </a:stretch>
        </p:blipFill>
        <p:spPr>
          <a:xfrm>
            <a:off x="398269" y="3905866"/>
            <a:ext cx="6923426" cy="1622097"/>
          </a:xfrm>
          <a:prstGeom prst="rect">
            <a:avLst/>
          </a:prstGeom>
        </p:spPr>
      </p:pic>
      <p:pic>
        <p:nvPicPr>
          <p:cNvPr id="12" name="صورة 11">
            <a:extLst>
              <a:ext uri="{FF2B5EF4-FFF2-40B4-BE49-F238E27FC236}">
                <a16:creationId xmlns:a16="http://schemas.microsoft.com/office/drawing/2014/main" id="{9DA7C438-B6A3-4683-94D8-B3B7654D337B}"/>
              </a:ext>
            </a:extLst>
          </p:cNvPr>
          <p:cNvPicPr>
            <a:picLocks noChangeAspect="1"/>
          </p:cNvPicPr>
          <p:nvPr/>
        </p:nvPicPr>
        <p:blipFill>
          <a:blip r:embed="rId4"/>
          <a:stretch>
            <a:fillRect/>
          </a:stretch>
        </p:blipFill>
        <p:spPr>
          <a:xfrm>
            <a:off x="8172016" y="3311008"/>
            <a:ext cx="2800783" cy="2514089"/>
          </a:xfrm>
          <a:prstGeom prst="rect">
            <a:avLst/>
          </a:prstGeom>
        </p:spPr>
      </p:pic>
    </p:spTree>
    <p:extLst>
      <p:ext uri="{BB962C8B-B14F-4D97-AF65-F5344CB8AC3E}">
        <p14:creationId xmlns:p14="http://schemas.microsoft.com/office/powerpoint/2010/main" val="1423776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Horizontal Rules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1098"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808F7610-E4F2-49DF-AE74-8DE11F37DB58}"/>
              </a:ext>
            </a:extLst>
          </p:cNvPr>
          <p:cNvPicPr>
            <a:picLocks noChangeAspect="1"/>
          </p:cNvPicPr>
          <p:nvPr/>
        </p:nvPicPr>
        <p:blipFill>
          <a:blip r:embed="rId3"/>
          <a:stretch>
            <a:fillRect/>
          </a:stretch>
        </p:blipFill>
        <p:spPr>
          <a:xfrm>
            <a:off x="785597" y="2396835"/>
            <a:ext cx="5477307" cy="3942145"/>
          </a:xfrm>
          <a:prstGeom prst="rect">
            <a:avLst/>
          </a:prstGeom>
        </p:spPr>
      </p:pic>
      <p:pic>
        <p:nvPicPr>
          <p:cNvPr id="3" name="صورة 2">
            <a:extLst>
              <a:ext uri="{FF2B5EF4-FFF2-40B4-BE49-F238E27FC236}">
                <a16:creationId xmlns:a16="http://schemas.microsoft.com/office/drawing/2014/main" id="{B86D681F-5A90-46D4-BEF3-29CEC9D96430}"/>
              </a:ext>
            </a:extLst>
          </p:cNvPr>
          <p:cNvPicPr>
            <a:picLocks noChangeAspect="1"/>
          </p:cNvPicPr>
          <p:nvPr/>
        </p:nvPicPr>
        <p:blipFill>
          <a:blip r:embed="rId4"/>
          <a:stretch>
            <a:fillRect/>
          </a:stretch>
        </p:blipFill>
        <p:spPr>
          <a:xfrm>
            <a:off x="6332175" y="3196615"/>
            <a:ext cx="5477307" cy="1973441"/>
          </a:xfrm>
          <a:prstGeom prst="rect">
            <a:avLst/>
          </a:prstGeom>
        </p:spPr>
      </p:pic>
    </p:spTree>
    <p:extLst>
      <p:ext uri="{BB962C8B-B14F-4D97-AF65-F5344CB8AC3E}">
        <p14:creationId xmlns:p14="http://schemas.microsoft.com/office/powerpoint/2010/main" val="5758163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Text Formatting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39207" y="141959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2131CCDF-61E3-45EA-83A8-D97E141345E8}"/>
              </a:ext>
            </a:extLst>
          </p:cNvPr>
          <p:cNvPicPr>
            <a:picLocks noChangeAspect="1"/>
          </p:cNvPicPr>
          <p:nvPr/>
        </p:nvPicPr>
        <p:blipFill>
          <a:blip r:embed="rId3"/>
          <a:stretch>
            <a:fillRect/>
          </a:stretch>
        </p:blipFill>
        <p:spPr>
          <a:xfrm>
            <a:off x="474520" y="2452309"/>
            <a:ext cx="5491439" cy="2524428"/>
          </a:xfrm>
          <a:prstGeom prst="rect">
            <a:avLst/>
          </a:prstGeom>
        </p:spPr>
      </p:pic>
      <p:pic>
        <p:nvPicPr>
          <p:cNvPr id="5" name="صورة 4">
            <a:extLst>
              <a:ext uri="{FF2B5EF4-FFF2-40B4-BE49-F238E27FC236}">
                <a16:creationId xmlns:a16="http://schemas.microsoft.com/office/drawing/2014/main" id="{0D387C9C-F3C3-4AB4-A938-62D90F7D908B}"/>
              </a:ext>
            </a:extLst>
          </p:cNvPr>
          <p:cNvPicPr>
            <a:picLocks noChangeAspect="1"/>
          </p:cNvPicPr>
          <p:nvPr/>
        </p:nvPicPr>
        <p:blipFill>
          <a:blip r:embed="rId4"/>
          <a:stretch>
            <a:fillRect/>
          </a:stretch>
        </p:blipFill>
        <p:spPr>
          <a:xfrm>
            <a:off x="6573982" y="2438024"/>
            <a:ext cx="4403148" cy="2524428"/>
          </a:xfrm>
          <a:prstGeom prst="rect">
            <a:avLst/>
          </a:prstGeom>
        </p:spPr>
      </p:pic>
    </p:spTree>
    <p:extLst>
      <p:ext uri="{BB962C8B-B14F-4D97-AF65-F5344CB8AC3E}">
        <p14:creationId xmlns:p14="http://schemas.microsoft.com/office/powerpoint/2010/main" val="3652918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Heading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7251AC24-A662-4A79-84D2-8D803770FB5F}"/>
              </a:ext>
            </a:extLst>
          </p:cNvPr>
          <p:cNvPicPr>
            <a:picLocks noChangeAspect="1"/>
          </p:cNvPicPr>
          <p:nvPr/>
        </p:nvPicPr>
        <p:blipFill>
          <a:blip r:embed="rId3"/>
          <a:stretch>
            <a:fillRect/>
          </a:stretch>
        </p:blipFill>
        <p:spPr>
          <a:xfrm>
            <a:off x="838200" y="2263504"/>
            <a:ext cx="3973439" cy="4103111"/>
          </a:xfrm>
          <a:prstGeom prst="rect">
            <a:avLst/>
          </a:prstGeom>
        </p:spPr>
      </p:pic>
      <p:pic>
        <p:nvPicPr>
          <p:cNvPr id="5" name="صورة 4">
            <a:extLst>
              <a:ext uri="{FF2B5EF4-FFF2-40B4-BE49-F238E27FC236}">
                <a16:creationId xmlns:a16="http://schemas.microsoft.com/office/drawing/2014/main" id="{299013A0-FBC6-42D4-A2AA-43602BF9525D}"/>
              </a:ext>
            </a:extLst>
          </p:cNvPr>
          <p:cNvPicPr>
            <a:picLocks noChangeAspect="1"/>
          </p:cNvPicPr>
          <p:nvPr/>
        </p:nvPicPr>
        <p:blipFill>
          <a:blip r:embed="rId4"/>
          <a:stretch>
            <a:fillRect/>
          </a:stretch>
        </p:blipFill>
        <p:spPr>
          <a:xfrm>
            <a:off x="6719455" y="2263504"/>
            <a:ext cx="3567545" cy="4103111"/>
          </a:xfrm>
          <a:prstGeom prst="rect">
            <a:avLst/>
          </a:prstGeom>
        </p:spPr>
      </p:pic>
    </p:spTree>
    <p:extLst>
      <p:ext uri="{BB962C8B-B14F-4D97-AF65-F5344CB8AC3E}">
        <p14:creationId xmlns:p14="http://schemas.microsoft.com/office/powerpoint/2010/main" val="1387601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EB19E433-01CD-4B5A-9CE4-18D2A9A212F7}"/>
              </a:ext>
            </a:extLst>
          </p:cNvPr>
          <p:cNvPicPr>
            <a:picLocks noChangeAspect="1"/>
          </p:cNvPicPr>
          <p:nvPr/>
        </p:nvPicPr>
        <p:blipFill>
          <a:blip r:embed="rId3"/>
          <a:stretch>
            <a:fillRect/>
          </a:stretch>
        </p:blipFill>
        <p:spPr>
          <a:xfrm>
            <a:off x="6516510" y="2568314"/>
            <a:ext cx="4726998" cy="2447163"/>
          </a:xfrm>
          <a:prstGeom prst="rect">
            <a:avLst/>
          </a:prstGeom>
        </p:spPr>
      </p:pic>
      <p:pic>
        <p:nvPicPr>
          <p:cNvPr id="9" name="صورة 8">
            <a:extLst>
              <a:ext uri="{FF2B5EF4-FFF2-40B4-BE49-F238E27FC236}">
                <a16:creationId xmlns:a16="http://schemas.microsoft.com/office/drawing/2014/main" id="{91FAF112-4BBF-4A54-90EB-896042B757D5}"/>
              </a:ext>
            </a:extLst>
          </p:cNvPr>
          <p:cNvPicPr>
            <a:picLocks noChangeAspect="1"/>
          </p:cNvPicPr>
          <p:nvPr/>
        </p:nvPicPr>
        <p:blipFill>
          <a:blip r:embed="rId4"/>
          <a:stretch>
            <a:fillRect/>
          </a:stretch>
        </p:blipFill>
        <p:spPr>
          <a:xfrm>
            <a:off x="639041" y="2568314"/>
            <a:ext cx="5036450" cy="2444852"/>
          </a:xfrm>
          <a:prstGeom prst="rect">
            <a:avLst/>
          </a:prstGeom>
        </p:spPr>
      </p:pic>
    </p:spTree>
    <p:extLst>
      <p:ext uri="{BB962C8B-B14F-4D97-AF65-F5344CB8AC3E}">
        <p14:creationId xmlns:p14="http://schemas.microsoft.com/office/powerpoint/2010/main" val="1690054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8B3A8174-FE1E-44E6-A04E-619EAE98F849}"/>
              </a:ext>
            </a:extLst>
          </p:cNvPr>
          <p:cNvPicPr>
            <a:picLocks noChangeAspect="1"/>
          </p:cNvPicPr>
          <p:nvPr/>
        </p:nvPicPr>
        <p:blipFill>
          <a:blip r:embed="rId3"/>
          <a:stretch>
            <a:fillRect/>
          </a:stretch>
        </p:blipFill>
        <p:spPr>
          <a:xfrm>
            <a:off x="475579" y="2554590"/>
            <a:ext cx="5620421" cy="3128664"/>
          </a:xfrm>
          <a:prstGeom prst="rect">
            <a:avLst/>
          </a:prstGeom>
        </p:spPr>
      </p:pic>
      <p:pic>
        <p:nvPicPr>
          <p:cNvPr id="4" name="صورة 3">
            <a:extLst>
              <a:ext uri="{FF2B5EF4-FFF2-40B4-BE49-F238E27FC236}">
                <a16:creationId xmlns:a16="http://schemas.microsoft.com/office/drawing/2014/main" id="{AA5EA542-80FD-49F4-B3ED-2DE6351E89AD}"/>
              </a:ext>
            </a:extLst>
          </p:cNvPr>
          <p:cNvPicPr>
            <a:picLocks noChangeAspect="1"/>
          </p:cNvPicPr>
          <p:nvPr/>
        </p:nvPicPr>
        <p:blipFill>
          <a:blip r:embed="rId4"/>
          <a:stretch>
            <a:fillRect/>
          </a:stretch>
        </p:blipFill>
        <p:spPr>
          <a:xfrm>
            <a:off x="6609024" y="3016255"/>
            <a:ext cx="4744776" cy="2266792"/>
          </a:xfrm>
          <a:prstGeom prst="rect">
            <a:avLst/>
          </a:prstGeom>
        </p:spPr>
      </p:pic>
    </p:spTree>
    <p:extLst>
      <p:ext uri="{BB962C8B-B14F-4D97-AF65-F5344CB8AC3E}">
        <p14:creationId xmlns:p14="http://schemas.microsoft.com/office/powerpoint/2010/main" val="28972028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142510" y="13730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E346C269-78A8-4AB6-AC90-F1ED8338F653}"/>
              </a:ext>
            </a:extLst>
          </p:cNvPr>
          <p:cNvPicPr>
            <a:picLocks noChangeAspect="1"/>
          </p:cNvPicPr>
          <p:nvPr/>
        </p:nvPicPr>
        <p:blipFill>
          <a:blip r:embed="rId3"/>
          <a:stretch>
            <a:fillRect/>
          </a:stretch>
        </p:blipFill>
        <p:spPr>
          <a:xfrm>
            <a:off x="425163" y="2918171"/>
            <a:ext cx="6099462" cy="2558970"/>
          </a:xfrm>
          <a:prstGeom prst="rect">
            <a:avLst/>
          </a:prstGeom>
        </p:spPr>
      </p:pic>
      <p:pic>
        <p:nvPicPr>
          <p:cNvPr id="5" name="صورة 4">
            <a:extLst>
              <a:ext uri="{FF2B5EF4-FFF2-40B4-BE49-F238E27FC236}">
                <a16:creationId xmlns:a16="http://schemas.microsoft.com/office/drawing/2014/main" id="{2C186740-A461-4766-8B0B-2D678317F3CE}"/>
              </a:ext>
            </a:extLst>
          </p:cNvPr>
          <p:cNvPicPr>
            <a:picLocks noChangeAspect="1"/>
          </p:cNvPicPr>
          <p:nvPr/>
        </p:nvPicPr>
        <p:blipFill>
          <a:blip r:embed="rId4"/>
          <a:stretch>
            <a:fillRect/>
          </a:stretch>
        </p:blipFill>
        <p:spPr>
          <a:xfrm>
            <a:off x="7392310" y="2025956"/>
            <a:ext cx="3305455" cy="4343400"/>
          </a:xfrm>
          <a:prstGeom prst="rect">
            <a:avLst/>
          </a:prstGeom>
        </p:spPr>
      </p:pic>
    </p:spTree>
    <p:extLst>
      <p:ext uri="{BB962C8B-B14F-4D97-AF65-F5344CB8AC3E}">
        <p14:creationId xmlns:p14="http://schemas.microsoft.com/office/powerpoint/2010/main" val="239497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Relative  Link</a:t>
            </a:r>
          </a:p>
        </p:txBody>
      </p:sp>
      <p:pic>
        <p:nvPicPr>
          <p:cNvPr id="4" name="صورة 3">
            <a:extLst>
              <a:ext uri="{FF2B5EF4-FFF2-40B4-BE49-F238E27FC236}">
                <a16:creationId xmlns:a16="http://schemas.microsoft.com/office/drawing/2014/main" id="{0BC072D0-6E7D-4936-BCE5-FDA1E645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1325902"/>
            <a:ext cx="6483927" cy="4862945"/>
          </a:xfrm>
          <a:prstGeom prst="rect">
            <a:avLst/>
          </a:prstGeom>
        </p:spPr>
      </p:pic>
    </p:spTree>
    <p:extLst>
      <p:ext uri="{BB962C8B-B14F-4D97-AF65-F5344CB8AC3E}">
        <p14:creationId xmlns:p14="http://schemas.microsoft.com/office/powerpoint/2010/main" val="826802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FE50414B-BAEF-4970-8C53-1A8B3E7AD083}"/>
              </a:ext>
            </a:extLst>
          </p:cNvPr>
          <p:cNvPicPr>
            <a:picLocks noChangeAspect="1"/>
          </p:cNvPicPr>
          <p:nvPr/>
        </p:nvPicPr>
        <p:blipFill>
          <a:blip r:embed="rId3"/>
          <a:stretch>
            <a:fillRect/>
          </a:stretch>
        </p:blipFill>
        <p:spPr>
          <a:xfrm>
            <a:off x="282287" y="2502267"/>
            <a:ext cx="6057900" cy="2513210"/>
          </a:xfrm>
          <a:prstGeom prst="rect">
            <a:avLst/>
          </a:prstGeom>
        </p:spPr>
      </p:pic>
      <p:pic>
        <p:nvPicPr>
          <p:cNvPr id="4" name="صورة 3">
            <a:extLst>
              <a:ext uri="{FF2B5EF4-FFF2-40B4-BE49-F238E27FC236}">
                <a16:creationId xmlns:a16="http://schemas.microsoft.com/office/drawing/2014/main" id="{C6875D00-2335-4EAE-9BAE-B858784D3180}"/>
              </a:ext>
            </a:extLst>
          </p:cNvPr>
          <p:cNvPicPr>
            <a:picLocks noChangeAspect="1"/>
          </p:cNvPicPr>
          <p:nvPr/>
        </p:nvPicPr>
        <p:blipFill>
          <a:blip r:embed="rId4"/>
          <a:stretch>
            <a:fillRect/>
          </a:stretch>
        </p:blipFill>
        <p:spPr>
          <a:xfrm>
            <a:off x="6670097" y="2502267"/>
            <a:ext cx="4882861" cy="2513209"/>
          </a:xfrm>
          <a:prstGeom prst="rect">
            <a:avLst/>
          </a:prstGeom>
        </p:spPr>
      </p:pic>
    </p:spTree>
    <p:extLst>
      <p:ext uri="{BB962C8B-B14F-4D97-AF65-F5344CB8AC3E}">
        <p14:creationId xmlns:p14="http://schemas.microsoft.com/office/powerpoint/2010/main" val="187364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159649" y="2706421"/>
            <a:ext cx="6082125" cy="1913795"/>
          </a:xfrm>
          <a:prstGeom prst="rect">
            <a:avLst/>
          </a:prstGeom>
        </p:spPr>
      </p:pic>
      <p:pic>
        <p:nvPicPr>
          <p:cNvPr id="5" name="صورة 4"/>
          <p:cNvPicPr>
            <a:picLocks noChangeAspect="1"/>
          </p:cNvPicPr>
          <p:nvPr/>
        </p:nvPicPr>
        <p:blipFill>
          <a:blip r:embed="rId4"/>
          <a:stretch>
            <a:fillRect/>
          </a:stretch>
        </p:blipFill>
        <p:spPr>
          <a:xfrm>
            <a:off x="6487679" y="2100941"/>
            <a:ext cx="5514975" cy="4181475"/>
          </a:xfrm>
          <a:prstGeom prst="rect">
            <a:avLst/>
          </a:prstGeom>
        </p:spPr>
      </p:pic>
    </p:spTree>
    <p:extLst>
      <p:ext uri="{BB962C8B-B14F-4D97-AF65-F5344CB8AC3E}">
        <p14:creationId xmlns:p14="http://schemas.microsoft.com/office/powerpoint/2010/main" val="2825146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36332142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24921131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9" name="صورة 8">
            <a:extLst>
              <a:ext uri="{FF2B5EF4-FFF2-40B4-BE49-F238E27FC236}">
                <a16:creationId xmlns:a16="http://schemas.microsoft.com/office/drawing/2014/main" id="{0A256C14-14B8-4877-9EB2-17C51711E58B}"/>
              </a:ext>
            </a:extLst>
          </p:cNvPr>
          <p:cNvPicPr>
            <a:picLocks noChangeAspect="1"/>
          </p:cNvPicPr>
          <p:nvPr/>
        </p:nvPicPr>
        <p:blipFill>
          <a:blip r:embed="rId3"/>
          <a:stretch>
            <a:fillRect/>
          </a:stretch>
        </p:blipFill>
        <p:spPr>
          <a:xfrm>
            <a:off x="6435801" y="2415288"/>
            <a:ext cx="4181448" cy="3053120"/>
          </a:xfrm>
          <a:prstGeom prst="rect">
            <a:avLst/>
          </a:prstGeom>
        </p:spPr>
      </p:pic>
      <p:pic>
        <p:nvPicPr>
          <p:cNvPr id="13" name="صورة 12">
            <a:extLst>
              <a:ext uri="{FF2B5EF4-FFF2-40B4-BE49-F238E27FC236}">
                <a16:creationId xmlns:a16="http://schemas.microsoft.com/office/drawing/2014/main" id="{B8454006-62AF-4752-8B67-A8287FC91DF5}"/>
              </a:ext>
            </a:extLst>
          </p:cNvPr>
          <p:cNvPicPr>
            <a:picLocks noChangeAspect="1"/>
          </p:cNvPicPr>
          <p:nvPr/>
        </p:nvPicPr>
        <p:blipFill>
          <a:blip r:embed="rId4"/>
          <a:stretch>
            <a:fillRect/>
          </a:stretch>
        </p:blipFill>
        <p:spPr>
          <a:xfrm>
            <a:off x="838200" y="1815625"/>
            <a:ext cx="4200707" cy="1835198"/>
          </a:xfrm>
          <a:prstGeom prst="rect">
            <a:avLst/>
          </a:prstGeom>
        </p:spPr>
      </p:pic>
      <p:pic>
        <p:nvPicPr>
          <p:cNvPr id="14" name="صورة 13">
            <a:extLst>
              <a:ext uri="{FF2B5EF4-FFF2-40B4-BE49-F238E27FC236}">
                <a16:creationId xmlns:a16="http://schemas.microsoft.com/office/drawing/2014/main" id="{478C24CB-5757-492F-B57F-40CDE1F46555}"/>
              </a:ext>
            </a:extLst>
          </p:cNvPr>
          <p:cNvPicPr>
            <a:picLocks noChangeAspect="1"/>
          </p:cNvPicPr>
          <p:nvPr/>
        </p:nvPicPr>
        <p:blipFill>
          <a:blip r:embed="rId5"/>
          <a:stretch>
            <a:fillRect/>
          </a:stretch>
        </p:blipFill>
        <p:spPr>
          <a:xfrm>
            <a:off x="838200" y="4212310"/>
            <a:ext cx="4181449" cy="1835199"/>
          </a:xfrm>
          <a:prstGeom prst="rect">
            <a:avLst/>
          </a:prstGeom>
        </p:spPr>
      </p:pic>
    </p:spTree>
    <p:extLst>
      <p:ext uri="{BB962C8B-B14F-4D97-AF65-F5344CB8AC3E}">
        <p14:creationId xmlns:p14="http://schemas.microsoft.com/office/powerpoint/2010/main" val="37811938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2" name="صورة 1">
            <a:extLst>
              <a:ext uri="{FF2B5EF4-FFF2-40B4-BE49-F238E27FC236}">
                <a16:creationId xmlns:a16="http://schemas.microsoft.com/office/drawing/2014/main" id="{2801BA17-D97E-4978-A64B-1FD329A5C7FD}"/>
              </a:ext>
            </a:extLst>
          </p:cNvPr>
          <p:cNvPicPr>
            <a:picLocks noChangeAspect="1"/>
          </p:cNvPicPr>
          <p:nvPr/>
        </p:nvPicPr>
        <p:blipFill>
          <a:blip r:embed="rId3"/>
          <a:stretch>
            <a:fillRect/>
          </a:stretch>
        </p:blipFill>
        <p:spPr>
          <a:xfrm>
            <a:off x="401782" y="1841423"/>
            <a:ext cx="5320954" cy="2254828"/>
          </a:xfrm>
          <a:prstGeom prst="rect">
            <a:avLst/>
          </a:prstGeom>
        </p:spPr>
      </p:pic>
      <p:pic>
        <p:nvPicPr>
          <p:cNvPr id="3" name="صورة 2">
            <a:extLst>
              <a:ext uri="{FF2B5EF4-FFF2-40B4-BE49-F238E27FC236}">
                <a16:creationId xmlns:a16="http://schemas.microsoft.com/office/drawing/2014/main" id="{796DED52-8090-4AD9-8134-67E27FEAE5C5}"/>
              </a:ext>
            </a:extLst>
          </p:cNvPr>
          <p:cNvPicPr>
            <a:picLocks noChangeAspect="1"/>
          </p:cNvPicPr>
          <p:nvPr/>
        </p:nvPicPr>
        <p:blipFill>
          <a:blip r:embed="rId4"/>
          <a:stretch>
            <a:fillRect/>
          </a:stretch>
        </p:blipFill>
        <p:spPr>
          <a:xfrm>
            <a:off x="6064235" y="1816176"/>
            <a:ext cx="5514377" cy="2269379"/>
          </a:xfrm>
          <a:prstGeom prst="rect">
            <a:avLst/>
          </a:prstGeom>
        </p:spPr>
      </p:pic>
      <p:sp>
        <p:nvSpPr>
          <p:cNvPr id="4" name="مربع نص 3">
            <a:extLst>
              <a:ext uri="{FF2B5EF4-FFF2-40B4-BE49-F238E27FC236}">
                <a16:creationId xmlns:a16="http://schemas.microsoft.com/office/drawing/2014/main" id="{0AB3765B-25D4-4268-9F12-80BEFF6E9ED7}"/>
              </a:ext>
            </a:extLst>
          </p:cNvPr>
          <p:cNvSpPr txBox="1"/>
          <p:nvPr/>
        </p:nvSpPr>
        <p:spPr>
          <a:xfrm>
            <a:off x="5479150" y="114892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5227" y="114870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8A53454-33BF-4BAD-BC31-5BB83476B32E}"/>
              </a:ext>
            </a:extLst>
          </p:cNvPr>
          <p:cNvSpPr txBox="1"/>
          <p:nvPr/>
        </p:nvSpPr>
        <p:spPr>
          <a:xfrm>
            <a:off x="2721961" y="4792450"/>
            <a:ext cx="6099462" cy="1261884"/>
          </a:xfrm>
          <a:prstGeom prst="rect">
            <a:avLst/>
          </a:prstGeom>
          <a:noFill/>
        </p:spPr>
        <p:txBody>
          <a:bodyPr wrap="square">
            <a:spAutoFit/>
          </a:bodyPr>
          <a:lstStyle/>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ul :Defines an unordered list</a:t>
            </a:r>
          </a:p>
          <a:p>
            <a:pPr algn="ctr"/>
            <a:r>
              <a:rPr lang="en-US" sz="4000" b="1" dirty="0">
                <a:latin typeface="Times New Roman" panose="02020603050405020304" pitchFamily="18" charset="0"/>
                <a:ea typeface="+mj-ea"/>
                <a:cs typeface="Times New Roman" panose="02020603050405020304" pitchFamily="18" charset="0"/>
              </a:rPr>
              <a:t>li : Defines a list item</a:t>
            </a:r>
          </a:p>
        </p:txBody>
      </p:sp>
    </p:spTree>
    <p:extLst>
      <p:ext uri="{BB962C8B-B14F-4D97-AF65-F5344CB8AC3E}">
        <p14:creationId xmlns:p14="http://schemas.microsoft.com/office/powerpoint/2010/main" val="3945606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566065" y="10682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155581" y="106822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7" name="صورة 6">
            <a:extLst>
              <a:ext uri="{FF2B5EF4-FFF2-40B4-BE49-F238E27FC236}">
                <a16:creationId xmlns:a16="http://schemas.microsoft.com/office/drawing/2014/main" id="{7422F9A3-1DAB-496F-A57C-4535351E35AF}"/>
              </a:ext>
            </a:extLst>
          </p:cNvPr>
          <p:cNvPicPr>
            <a:picLocks noChangeAspect="1"/>
          </p:cNvPicPr>
          <p:nvPr/>
        </p:nvPicPr>
        <p:blipFill>
          <a:blip r:embed="rId3"/>
          <a:stretch>
            <a:fillRect/>
          </a:stretch>
        </p:blipFill>
        <p:spPr>
          <a:xfrm>
            <a:off x="590267" y="1772546"/>
            <a:ext cx="5230091" cy="2456752"/>
          </a:xfrm>
          <a:prstGeom prst="rect">
            <a:avLst/>
          </a:prstGeom>
        </p:spPr>
      </p:pic>
      <p:pic>
        <p:nvPicPr>
          <p:cNvPr id="8" name="صورة 7">
            <a:extLst>
              <a:ext uri="{FF2B5EF4-FFF2-40B4-BE49-F238E27FC236}">
                <a16:creationId xmlns:a16="http://schemas.microsoft.com/office/drawing/2014/main" id="{5E86CB01-BEC3-432B-AA0A-3A532BDB3E36}"/>
              </a:ext>
            </a:extLst>
          </p:cNvPr>
          <p:cNvPicPr>
            <a:picLocks noChangeAspect="1"/>
          </p:cNvPicPr>
          <p:nvPr/>
        </p:nvPicPr>
        <p:blipFill>
          <a:blip r:embed="rId4"/>
          <a:stretch>
            <a:fillRect/>
          </a:stretch>
        </p:blipFill>
        <p:spPr>
          <a:xfrm>
            <a:off x="6132085" y="1772547"/>
            <a:ext cx="5652912" cy="2456751"/>
          </a:xfrm>
          <a:prstGeom prst="rect">
            <a:avLst/>
          </a:prstGeom>
        </p:spPr>
      </p:pic>
      <p:sp>
        <p:nvSpPr>
          <p:cNvPr id="16" name="مربع نص 15">
            <a:extLst>
              <a:ext uri="{FF2B5EF4-FFF2-40B4-BE49-F238E27FC236}">
                <a16:creationId xmlns:a16="http://schemas.microsoft.com/office/drawing/2014/main" id="{EED95453-38C4-4F61-82EE-6CBE9B2540BE}"/>
              </a:ext>
            </a:extLst>
          </p:cNvPr>
          <p:cNvSpPr txBox="1"/>
          <p:nvPr/>
        </p:nvSpPr>
        <p:spPr>
          <a:xfrm>
            <a:off x="2859079" y="4735705"/>
            <a:ext cx="6099462" cy="1200329"/>
          </a:xfrm>
          <a:prstGeom prst="rect">
            <a:avLst/>
          </a:prstGeom>
          <a:noFill/>
        </p:spPr>
        <p:txBody>
          <a:bodyPr wrap="square">
            <a:spAutoFit/>
          </a:bodyPr>
          <a:lstStyle/>
          <a:p>
            <a:pPr algn="ctr">
              <a:defRPr/>
            </a:pPr>
            <a:r>
              <a:rPr lang="en-US" sz="3600" b="1" dirty="0">
                <a:latin typeface="Times New Roman" panose="02020603050405020304" pitchFamily="18" charset="0"/>
                <a:ea typeface="+mj-ea"/>
                <a:cs typeface="Times New Roman" panose="02020603050405020304" pitchFamily="18" charset="0"/>
              </a:rPr>
              <a:t>ol :Defines an ordered list</a:t>
            </a:r>
            <a:endParaRPr lang="ar-SA" sz="3600" b="1" dirty="0">
              <a:latin typeface="Times New Roman" panose="02020603050405020304" pitchFamily="18" charset="0"/>
              <a:ea typeface="+mj-ea"/>
              <a:cs typeface="Times New Roman" panose="02020603050405020304" pitchFamily="18" charset="0"/>
            </a:endParaRPr>
          </a:p>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li :Defines a list item</a:t>
            </a:r>
          </a:p>
        </p:txBody>
      </p:sp>
    </p:spTree>
    <p:extLst>
      <p:ext uri="{BB962C8B-B14F-4D97-AF65-F5344CB8AC3E}">
        <p14:creationId xmlns:p14="http://schemas.microsoft.com/office/powerpoint/2010/main" val="21787589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1D6259D6-FB13-40E4-8207-99D95515078E}"/>
              </a:ext>
            </a:extLst>
          </p:cNvPr>
          <p:cNvPicPr>
            <a:picLocks noChangeAspect="1"/>
          </p:cNvPicPr>
          <p:nvPr/>
        </p:nvPicPr>
        <p:blipFill>
          <a:blip r:embed="rId3"/>
          <a:stretch>
            <a:fillRect/>
          </a:stretch>
        </p:blipFill>
        <p:spPr>
          <a:xfrm>
            <a:off x="407003" y="1861759"/>
            <a:ext cx="5453470" cy="2791476"/>
          </a:xfrm>
          <a:prstGeom prst="rect">
            <a:avLst/>
          </a:prstGeom>
        </p:spPr>
      </p:pic>
      <p:pic>
        <p:nvPicPr>
          <p:cNvPr id="3" name="صورة 2">
            <a:extLst>
              <a:ext uri="{FF2B5EF4-FFF2-40B4-BE49-F238E27FC236}">
                <a16:creationId xmlns:a16="http://schemas.microsoft.com/office/drawing/2014/main" id="{82E82E9E-8D7C-4464-AB9D-4D7401089550}"/>
              </a:ext>
            </a:extLst>
          </p:cNvPr>
          <p:cNvPicPr>
            <a:picLocks noChangeAspect="1"/>
          </p:cNvPicPr>
          <p:nvPr/>
        </p:nvPicPr>
        <p:blipFill>
          <a:blip r:embed="rId4"/>
          <a:stretch>
            <a:fillRect/>
          </a:stretch>
        </p:blipFill>
        <p:spPr>
          <a:xfrm>
            <a:off x="6331529" y="1861758"/>
            <a:ext cx="4703616" cy="2834577"/>
          </a:xfrm>
          <a:prstGeom prst="rect">
            <a:avLst/>
          </a:prstGeom>
        </p:spPr>
      </p:pic>
      <p:sp>
        <p:nvSpPr>
          <p:cNvPr id="9" name="مربع نص 8">
            <a:extLst>
              <a:ext uri="{FF2B5EF4-FFF2-40B4-BE49-F238E27FC236}">
                <a16:creationId xmlns:a16="http://schemas.microsoft.com/office/drawing/2014/main" id="{6EAE7DD6-0A3B-48AC-9B29-504421B1B95B}"/>
              </a:ext>
            </a:extLst>
          </p:cNvPr>
          <p:cNvSpPr txBox="1"/>
          <p:nvPr/>
        </p:nvSpPr>
        <p:spPr>
          <a:xfrm>
            <a:off x="685800" y="4999426"/>
            <a:ext cx="10349345" cy="1754326"/>
          </a:xfrm>
          <a:prstGeom prst="rect">
            <a:avLst/>
          </a:prstGeom>
          <a:noFill/>
        </p:spPr>
        <p:txBody>
          <a:bodyPr wrap="square" rtlCol="0">
            <a:spAutoFit/>
          </a:bodyPr>
          <a:lstStyle/>
          <a:p>
            <a:pPr algn="ctr">
              <a:defRPr/>
            </a:pPr>
            <a:r>
              <a:rPr lang="en-US" sz="3600" b="1" dirty="0">
                <a:latin typeface="Times New Roman" panose="02020603050405020304" pitchFamily="18" charset="0"/>
                <a:ea typeface="+mj-ea"/>
                <a:cs typeface="Times New Roman" panose="02020603050405020304" pitchFamily="18" charset="0"/>
              </a:rPr>
              <a:t>dl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description list</a:t>
            </a:r>
          </a:p>
          <a:p>
            <a:pPr algn="ctr">
              <a:defRPr/>
            </a:pPr>
            <a:r>
              <a:rPr lang="en-US" sz="3600" b="1" dirty="0">
                <a:latin typeface="Times New Roman" panose="02020603050405020304" pitchFamily="18" charset="0"/>
                <a:ea typeface="+mj-ea"/>
                <a:cs typeface="Times New Roman" panose="02020603050405020304" pitchFamily="18" charset="0"/>
              </a:rPr>
              <a:t>dt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term in a description list</a:t>
            </a:r>
          </a:p>
          <a:p>
            <a:pPr algn="ctr">
              <a:defRPr/>
            </a:pPr>
            <a:r>
              <a:rPr lang="en-US" sz="3600" b="1" dirty="0">
                <a:latin typeface="Times New Roman" panose="02020603050405020304" pitchFamily="18" charset="0"/>
                <a:ea typeface="+mj-ea"/>
                <a:cs typeface="Times New Roman" panose="02020603050405020304" pitchFamily="18" charset="0"/>
              </a:rPr>
              <a:t>dd : </a:t>
            </a:r>
            <a:r>
              <a:rPr lang="en-US" sz="3600" b="1" i="1" dirty="0">
                <a:latin typeface="Times New Roman" panose="02020603050405020304" pitchFamily="18" charset="0"/>
                <a:ea typeface="+mj-ea"/>
                <a:cs typeface="Times New Roman" panose="02020603050405020304" pitchFamily="18" charset="0"/>
              </a:rPr>
              <a:t>Describes</a:t>
            </a:r>
            <a:r>
              <a:rPr lang="en-US" sz="3600" b="1" dirty="0">
                <a:latin typeface="Times New Roman" panose="02020603050405020304" pitchFamily="18" charset="0"/>
                <a:ea typeface="+mj-ea"/>
                <a:cs typeface="Times New Roman" panose="02020603050405020304" pitchFamily="18" charset="0"/>
              </a:rPr>
              <a:t> the term in a description list</a:t>
            </a:r>
          </a:p>
        </p:txBody>
      </p:sp>
    </p:spTree>
    <p:extLst>
      <p:ext uri="{BB962C8B-B14F-4D97-AF65-F5344CB8AC3E}">
        <p14:creationId xmlns:p14="http://schemas.microsoft.com/office/powerpoint/2010/main" val="4085744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7" name="صورة 6">
            <a:extLst>
              <a:ext uri="{FF2B5EF4-FFF2-40B4-BE49-F238E27FC236}">
                <a16:creationId xmlns:a16="http://schemas.microsoft.com/office/drawing/2014/main" id="{F1C7E18E-FEC7-4149-A5D0-BC4D9C89B66A}"/>
              </a:ext>
            </a:extLst>
          </p:cNvPr>
          <p:cNvPicPr>
            <a:picLocks noChangeAspect="1"/>
          </p:cNvPicPr>
          <p:nvPr/>
        </p:nvPicPr>
        <p:blipFill>
          <a:blip r:embed="rId3"/>
          <a:stretch>
            <a:fillRect/>
          </a:stretch>
        </p:blipFill>
        <p:spPr>
          <a:xfrm>
            <a:off x="1241714" y="1630927"/>
            <a:ext cx="3609109" cy="4823926"/>
          </a:xfrm>
          <a:prstGeom prst="rect">
            <a:avLst/>
          </a:prstGeom>
        </p:spPr>
      </p:pic>
      <p:pic>
        <p:nvPicPr>
          <p:cNvPr id="8" name="صورة 7">
            <a:extLst>
              <a:ext uri="{FF2B5EF4-FFF2-40B4-BE49-F238E27FC236}">
                <a16:creationId xmlns:a16="http://schemas.microsoft.com/office/drawing/2014/main" id="{BFA05AAA-119B-434A-AB24-A3A2B31206CE}"/>
              </a:ext>
            </a:extLst>
          </p:cNvPr>
          <p:cNvPicPr>
            <a:picLocks noChangeAspect="1"/>
          </p:cNvPicPr>
          <p:nvPr/>
        </p:nvPicPr>
        <p:blipFill>
          <a:blip r:embed="rId4"/>
          <a:stretch>
            <a:fillRect/>
          </a:stretch>
        </p:blipFill>
        <p:spPr>
          <a:xfrm>
            <a:off x="6711661" y="2739601"/>
            <a:ext cx="3609108" cy="2606578"/>
          </a:xfrm>
          <a:prstGeom prst="rect">
            <a:avLst/>
          </a:prstGeom>
        </p:spPr>
      </p:pic>
    </p:spTree>
    <p:extLst>
      <p:ext uri="{BB962C8B-B14F-4D97-AF65-F5344CB8AC3E}">
        <p14:creationId xmlns:p14="http://schemas.microsoft.com/office/powerpoint/2010/main" val="12575588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BD1B5D40-25D3-4C6F-ABC8-453772D17536}"/>
              </a:ext>
            </a:extLst>
          </p:cNvPr>
          <p:cNvPicPr>
            <a:picLocks noChangeAspect="1"/>
          </p:cNvPicPr>
          <p:nvPr/>
        </p:nvPicPr>
        <p:blipFill>
          <a:blip r:embed="rId3"/>
          <a:stretch>
            <a:fillRect/>
          </a:stretch>
        </p:blipFill>
        <p:spPr>
          <a:xfrm>
            <a:off x="1233055" y="1660643"/>
            <a:ext cx="4232564" cy="4978178"/>
          </a:xfrm>
          <a:prstGeom prst="rect">
            <a:avLst/>
          </a:prstGeom>
        </p:spPr>
      </p:pic>
      <p:pic>
        <p:nvPicPr>
          <p:cNvPr id="3" name="صورة 2">
            <a:extLst>
              <a:ext uri="{FF2B5EF4-FFF2-40B4-BE49-F238E27FC236}">
                <a16:creationId xmlns:a16="http://schemas.microsoft.com/office/drawing/2014/main" id="{BCF4BB68-CD06-4A67-BA9D-9B3249953F43}"/>
              </a:ext>
            </a:extLst>
          </p:cNvPr>
          <p:cNvPicPr>
            <a:picLocks noChangeAspect="1"/>
          </p:cNvPicPr>
          <p:nvPr/>
        </p:nvPicPr>
        <p:blipFill>
          <a:blip r:embed="rId4"/>
          <a:stretch>
            <a:fillRect/>
          </a:stretch>
        </p:blipFill>
        <p:spPr>
          <a:xfrm>
            <a:off x="6726382" y="2192032"/>
            <a:ext cx="4627417" cy="3796855"/>
          </a:xfrm>
          <a:prstGeom prst="rect">
            <a:avLst/>
          </a:prstGeom>
        </p:spPr>
      </p:pic>
    </p:spTree>
    <p:extLst>
      <p:ext uri="{BB962C8B-B14F-4D97-AF65-F5344CB8AC3E}">
        <p14:creationId xmlns:p14="http://schemas.microsoft.com/office/powerpoint/2010/main" val="2635667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B27E420C-F0E2-419A-A248-84B8E2D3442C}"/>
              </a:ext>
            </a:extLst>
          </p:cNvPr>
          <p:cNvPicPr>
            <a:picLocks noChangeAspect="1"/>
          </p:cNvPicPr>
          <p:nvPr/>
        </p:nvPicPr>
        <p:blipFill>
          <a:blip r:embed="rId3"/>
          <a:stretch>
            <a:fillRect/>
          </a:stretch>
        </p:blipFill>
        <p:spPr>
          <a:xfrm>
            <a:off x="232064" y="1630927"/>
            <a:ext cx="5863935" cy="4917762"/>
          </a:xfrm>
          <a:prstGeom prst="rect">
            <a:avLst/>
          </a:prstGeom>
        </p:spPr>
      </p:pic>
      <p:pic>
        <p:nvPicPr>
          <p:cNvPr id="9" name="صورة 8">
            <a:extLst>
              <a:ext uri="{FF2B5EF4-FFF2-40B4-BE49-F238E27FC236}">
                <a16:creationId xmlns:a16="http://schemas.microsoft.com/office/drawing/2014/main" id="{08419883-D2E5-4B43-A4BA-D5A4444D7EF3}"/>
              </a:ext>
            </a:extLst>
          </p:cNvPr>
          <p:cNvPicPr>
            <a:picLocks noChangeAspect="1"/>
          </p:cNvPicPr>
          <p:nvPr/>
        </p:nvPicPr>
        <p:blipFill>
          <a:blip r:embed="rId4"/>
          <a:stretch>
            <a:fillRect/>
          </a:stretch>
        </p:blipFill>
        <p:spPr>
          <a:xfrm>
            <a:off x="6210299" y="2755373"/>
            <a:ext cx="5635335" cy="2232263"/>
          </a:xfrm>
          <a:prstGeom prst="rect">
            <a:avLst/>
          </a:prstGeom>
        </p:spPr>
      </p:pic>
    </p:spTree>
    <p:extLst>
      <p:ext uri="{BB962C8B-B14F-4D97-AF65-F5344CB8AC3E}">
        <p14:creationId xmlns:p14="http://schemas.microsoft.com/office/powerpoint/2010/main" val="1581709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AE3B808E-DDE9-4817-A307-F84523F8FA47}"/>
              </a:ext>
            </a:extLst>
          </p:cNvPr>
          <p:cNvPicPr>
            <a:picLocks noChangeAspect="1"/>
          </p:cNvPicPr>
          <p:nvPr/>
        </p:nvPicPr>
        <p:blipFill>
          <a:blip r:embed="rId3"/>
          <a:stretch>
            <a:fillRect/>
          </a:stretch>
        </p:blipFill>
        <p:spPr>
          <a:xfrm>
            <a:off x="207820" y="1660643"/>
            <a:ext cx="5773882" cy="4934685"/>
          </a:xfrm>
          <a:prstGeom prst="rect">
            <a:avLst/>
          </a:prstGeom>
        </p:spPr>
      </p:pic>
      <p:pic>
        <p:nvPicPr>
          <p:cNvPr id="3" name="صورة 2">
            <a:extLst>
              <a:ext uri="{FF2B5EF4-FFF2-40B4-BE49-F238E27FC236}">
                <a16:creationId xmlns:a16="http://schemas.microsoft.com/office/drawing/2014/main" id="{FB4C8D93-E5D9-4B32-BD47-849A0B4D0C51}"/>
              </a:ext>
            </a:extLst>
          </p:cNvPr>
          <p:cNvPicPr>
            <a:picLocks noChangeAspect="1"/>
          </p:cNvPicPr>
          <p:nvPr/>
        </p:nvPicPr>
        <p:blipFill>
          <a:blip r:embed="rId4"/>
          <a:stretch>
            <a:fillRect/>
          </a:stretch>
        </p:blipFill>
        <p:spPr>
          <a:xfrm>
            <a:off x="6120245" y="3080122"/>
            <a:ext cx="5863935" cy="2095725"/>
          </a:xfrm>
          <a:prstGeom prst="rect">
            <a:avLst/>
          </a:prstGeom>
        </p:spPr>
      </p:pic>
    </p:spTree>
    <p:extLst>
      <p:ext uri="{BB962C8B-B14F-4D97-AF65-F5344CB8AC3E}">
        <p14:creationId xmlns:p14="http://schemas.microsoft.com/office/powerpoint/2010/main" val="4124442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8" name="صورة 7">
            <a:extLst>
              <a:ext uri="{FF2B5EF4-FFF2-40B4-BE49-F238E27FC236}">
                <a16:creationId xmlns:a16="http://schemas.microsoft.com/office/drawing/2014/main" id="{EF5D4DDE-E161-44EB-80DE-6C6327928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45" y="1429811"/>
            <a:ext cx="8388928" cy="5018656"/>
          </a:xfrm>
          <a:prstGeom prst="rect">
            <a:avLst/>
          </a:prstGeom>
        </p:spPr>
      </p:pic>
    </p:spTree>
    <p:extLst>
      <p:ext uri="{BB962C8B-B14F-4D97-AF65-F5344CB8AC3E}">
        <p14:creationId xmlns:p14="http://schemas.microsoft.com/office/powerpoint/2010/main" val="2205159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3" name="صورة 2">
            <a:extLst>
              <a:ext uri="{FF2B5EF4-FFF2-40B4-BE49-F238E27FC236}">
                <a16:creationId xmlns:a16="http://schemas.microsoft.com/office/drawing/2014/main" id="{89719E32-4A2B-4CE9-A785-EE37F5E05A34}"/>
              </a:ext>
            </a:extLst>
          </p:cNvPr>
          <p:cNvPicPr>
            <a:picLocks noChangeAspect="1"/>
          </p:cNvPicPr>
          <p:nvPr/>
        </p:nvPicPr>
        <p:blipFill>
          <a:blip r:embed="rId3"/>
          <a:stretch>
            <a:fillRect/>
          </a:stretch>
        </p:blipFill>
        <p:spPr>
          <a:xfrm>
            <a:off x="6096000" y="2261082"/>
            <a:ext cx="5733311" cy="2664207"/>
          </a:xfrm>
          <a:prstGeom prst="rect">
            <a:avLst/>
          </a:prstGeom>
        </p:spPr>
      </p:pic>
      <p:pic>
        <p:nvPicPr>
          <p:cNvPr id="4" name="صورة 3">
            <a:extLst>
              <a:ext uri="{FF2B5EF4-FFF2-40B4-BE49-F238E27FC236}">
                <a16:creationId xmlns:a16="http://schemas.microsoft.com/office/drawing/2014/main" id="{34D3BA68-5E8C-4FB6-B5B5-E511EA5DB27D}"/>
              </a:ext>
            </a:extLst>
          </p:cNvPr>
          <p:cNvPicPr>
            <a:picLocks noChangeAspect="1"/>
          </p:cNvPicPr>
          <p:nvPr/>
        </p:nvPicPr>
        <p:blipFill>
          <a:blip r:embed="rId4"/>
          <a:stretch>
            <a:fillRect/>
          </a:stretch>
        </p:blipFill>
        <p:spPr>
          <a:xfrm>
            <a:off x="207818" y="2261082"/>
            <a:ext cx="5733311" cy="2664207"/>
          </a:xfrm>
          <a:prstGeom prst="rect">
            <a:avLst/>
          </a:prstGeom>
        </p:spPr>
      </p:pic>
    </p:spTree>
    <p:extLst>
      <p:ext uri="{BB962C8B-B14F-4D97-AF65-F5344CB8AC3E}">
        <p14:creationId xmlns:p14="http://schemas.microsoft.com/office/powerpoint/2010/main" val="127294590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b="60175"/>
          <a:stretch/>
        </p:blipFill>
        <p:spPr>
          <a:xfrm>
            <a:off x="694099" y="2237485"/>
            <a:ext cx="10803802" cy="2724486"/>
          </a:xfrm>
          <a:prstGeom prst="rect">
            <a:avLst/>
          </a:prstGeom>
        </p:spPr>
      </p:pic>
    </p:spTree>
    <p:extLst>
      <p:ext uri="{BB962C8B-B14F-4D97-AF65-F5344CB8AC3E}">
        <p14:creationId xmlns:p14="http://schemas.microsoft.com/office/powerpoint/2010/main" val="11814485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t="39826" b="24459"/>
          <a:stretch/>
        </p:blipFill>
        <p:spPr>
          <a:xfrm>
            <a:off x="582407" y="1210921"/>
            <a:ext cx="11027185" cy="1802443"/>
          </a:xfrm>
          <a:prstGeom prst="rect">
            <a:avLst/>
          </a:prstGeom>
        </p:spPr>
      </p:pic>
      <p:pic>
        <p:nvPicPr>
          <p:cNvPr id="10" name="صورة 9">
            <a:extLst>
              <a:ext uri="{FF2B5EF4-FFF2-40B4-BE49-F238E27FC236}">
                <a16:creationId xmlns:a16="http://schemas.microsoft.com/office/drawing/2014/main" id="{1BA9C5A5-5471-4559-A93F-D2C8D380FEFA}"/>
              </a:ext>
            </a:extLst>
          </p:cNvPr>
          <p:cNvPicPr>
            <a:picLocks noChangeAspect="1"/>
          </p:cNvPicPr>
          <p:nvPr/>
        </p:nvPicPr>
        <p:blipFill>
          <a:blip r:embed="rId4"/>
          <a:stretch>
            <a:fillRect/>
          </a:stretch>
        </p:blipFill>
        <p:spPr>
          <a:xfrm>
            <a:off x="838200" y="3112622"/>
            <a:ext cx="10804297" cy="3641130"/>
          </a:xfrm>
          <a:prstGeom prst="rect">
            <a:avLst/>
          </a:prstGeom>
        </p:spPr>
      </p:pic>
    </p:spTree>
    <p:extLst>
      <p:ext uri="{BB962C8B-B14F-4D97-AF65-F5344CB8AC3E}">
        <p14:creationId xmlns:p14="http://schemas.microsoft.com/office/powerpoint/2010/main" val="23281890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11" name="صورة 10">
            <a:extLst>
              <a:ext uri="{FF2B5EF4-FFF2-40B4-BE49-F238E27FC236}">
                <a16:creationId xmlns:a16="http://schemas.microsoft.com/office/drawing/2014/main" id="{6CD8760D-8E0C-4881-A7BD-998EBAC32E4E}"/>
              </a:ext>
            </a:extLst>
          </p:cNvPr>
          <p:cNvPicPr>
            <a:picLocks noChangeAspect="1"/>
          </p:cNvPicPr>
          <p:nvPr/>
        </p:nvPicPr>
        <p:blipFill>
          <a:blip r:embed="rId3"/>
          <a:stretch>
            <a:fillRect/>
          </a:stretch>
        </p:blipFill>
        <p:spPr>
          <a:xfrm>
            <a:off x="166255" y="2138650"/>
            <a:ext cx="6537614" cy="3264623"/>
          </a:xfrm>
          <a:prstGeom prst="rect">
            <a:avLst/>
          </a:prstGeom>
        </p:spPr>
      </p:pic>
      <p:pic>
        <p:nvPicPr>
          <p:cNvPr id="12" name="صورة 11">
            <a:extLst>
              <a:ext uri="{FF2B5EF4-FFF2-40B4-BE49-F238E27FC236}">
                <a16:creationId xmlns:a16="http://schemas.microsoft.com/office/drawing/2014/main" id="{3620EF31-37BC-468E-AA34-3212782F14BC}"/>
              </a:ext>
            </a:extLst>
          </p:cNvPr>
          <p:cNvPicPr>
            <a:picLocks noChangeAspect="1"/>
          </p:cNvPicPr>
          <p:nvPr/>
        </p:nvPicPr>
        <p:blipFill>
          <a:blip r:embed="rId4"/>
          <a:stretch>
            <a:fillRect/>
          </a:stretch>
        </p:blipFill>
        <p:spPr>
          <a:xfrm>
            <a:off x="7406120" y="2148101"/>
            <a:ext cx="3698298" cy="3255172"/>
          </a:xfrm>
          <a:prstGeom prst="rect">
            <a:avLst/>
          </a:prstGeom>
        </p:spPr>
      </p:pic>
    </p:spTree>
    <p:extLst>
      <p:ext uri="{BB962C8B-B14F-4D97-AF65-F5344CB8AC3E}">
        <p14:creationId xmlns:p14="http://schemas.microsoft.com/office/powerpoint/2010/main" val="23261330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3" name="صورة 2">
            <a:extLst>
              <a:ext uri="{FF2B5EF4-FFF2-40B4-BE49-F238E27FC236}">
                <a16:creationId xmlns:a16="http://schemas.microsoft.com/office/drawing/2014/main" id="{3719EA81-2C2B-4F43-9A43-5AA7E6C01D41}"/>
              </a:ext>
            </a:extLst>
          </p:cNvPr>
          <p:cNvPicPr>
            <a:picLocks noChangeAspect="1"/>
          </p:cNvPicPr>
          <p:nvPr/>
        </p:nvPicPr>
        <p:blipFill>
          <a:blip r:embed="rId3"/>
          <a:stretch>
            <a:fillRect/>
          </a:stretch>
        </p:blipFill>
        <p:spPr>
          <a:xfrm>
            <a:off x="207818" y="1580460"/>
            <a:ext cx="5237018" cy="2700595"/>
          </a:xfrm>
          <a:prstGeom prst="rect">
            <a:avLst/>
          </a:prstGeom>
        </p:spPr>
      </p:pic>
      <p:pic>
        <p:nvPicPr>
          <p:cNvPr id="4" name="صورة 3">
            <a:extLst>
              <a:ext uri="{FF2B5EF4-FFF2-40B4-BE49-F238E27FC236}">
                <a16:creationId xmlns:a16="http://schemas.microsoft.com/office/drawing/2014/main" id="{5B0E60E0-F8E7-47F8-9D06-856C9A071176}"/>
              </a:ext>
            </a:extLst>
          </p:cNvPr>
          <p:cNvPicPr>
            <a:picLocks noChangeAspect="1"/>
          </p:cNvPicPr>
          <p:nvPr/>
        </p:nvPicPr>
        <p:blipFill rotWithShape="1">
          <a:blip r:embed="rId4"/>
          <a:srcRect l="50000" t="25140" r="31818" b="62127"/>
          <a:stretch/>
        </p:blipFill>
        <p:spPr>
          <a:xfrm>
            <a:off x="5889174" y="1580460"/>
            <a:ext cx="5700154" cy="2244435"/>
          </a:xfrm>
          <a:prstGeom prst="rect">
            <a:avLst/>
          </a:prstGeom>
        </p:spPr>
      </p:pic>
      <p:pic>
        <p:nvPicPr>
          <p:cNvPr id="5" name="صورة 4">
            <a:extLst>
              <a:ext uri="{FF2B5EF4-FFF2-40B4-BE49-F238E27FC236}">
                <a16:creationId xmlns:a16="http://schemas.microsoft.com/office/drawing/2014/main" id="{20022537-7958-4C4F-9AA2-0CB523700F32}"/>
              </a:ext>
            </a:extLst>
          </p:cNvPr>
          <p:cNvPicPr>
            <a:picLocks noChangeAspect="1"/>
          </p:cNvPicPr>
          <p:nvPr/>
        </p:nvPicPr>
        <p:blipFill>
          <a:blip r:embed="rId5"/>
          <a:stretch>
            <a:fillRect/>
          </a:stretch>
        </p:blipFill>
        <p:spPr>
          <a:xfrm>
            <a:off x="207818" y="4391181"/>
            <a:ext cx="5237018" cy="2247900"/>
          </a:xfrm>
          <a:prstGeom prst="rect">
            <a:avLst/>
          </a:prstGeom>
        </p:spPr>
      </p:pic>
      <p:pic>
        <p:nvPicPr>
          <p:cNvPr id="7" name="صورة 6">
            <a:extLst>
              <a:ext uri="{FF2B5EF4-FFF2-40B4-BE49-F238E27FC236}">
                <a16:creationId xmlns:a16="http://schemas.microsoft.com/office/drawing/2014/main" id="{BE3E6C6C-3C78-4865-9B85-58227BF2D5C3}"/>
              </a:ext>
            </a:extLst>
          </p:cNvPr>
          <p:cNvPicPr>
            <a:picLocks noChangeAspect="1"/>
          </p:cNvPicPr>
          <p:nvPr/>
        </p:nvPicPr>
        <p:blipFill>
          <a:blip r:embed="rId6"/>
          <a:stretch>
            <a:fillRect/>
          </a:stretch>
        </p:blipFill>
        <p:spPr>
          <a:xfrm>
            <a:off x="5889174" y="4079780"/>
            <a:ext cx="5700154" cy="2327235"/>
          </a:xfrm>
          <a:prstGeom prst="rect">
            <a:avLst/>
          </a:prstGeom>
        </p:spPr>
      </p:pic>
    </p:spTree>
    <p:extLst>
      <p:ext uri="{BB962C8B-B14F-4D97-AF65-F5344CB8AC3E}">
        <p14:creationId xmlns:p14="http://schemas.microsoft.com/office/powerpoint/2010/main" val="5419688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06D2F0C4-154A-4C56-B85B-7E7967F9961B}"/>
              </a:ext>
            </a:extLst>
          </p:cNvPr>
          <p:cNvPicPr>
            <a:picLocks noChangeAspect="1"/>
          </p:cNvPicPr>
          <p:nvPr/>
        </p:nvPicPr>
        <p:blipFill>
          <a:blip r:embed="rId3"/>
          <a:stretch>
            <a:fillRect/>
          </a:stretch>
        </p:blipFill>
        <p:spPr>
          <a:xfrm>
            <a:off x="207818" y="2400299"/>
            <a:ext cx="6903893" cy="2400302"/>
          </a:xfrm>
          <a:prstGeom prst="rect">
            <a:avLst/>
          </a:prstGeom>
        </p:spPr>
      </p:pic>
      <p:pic>
        <p:nvPicPr>
          <p:cNvPr id="8" name="صورة 7">
            <a:extLst>
              <a:ext uri="{FF2B5EF4-FFF2-40B4-BE49-F238E27FC236}">
                <a16:creationId xmlns:a16="http://schemas.microsoft.com/office/drawing/2014/main" id="{88653FA1-43FF-4080-8926-00794E3EB026}"/>
              </a:ext>
            </a:extLst>
          </p:cNvPr>
          <p:cNvPicPr>
            <a:picLocks noChangeAspect="1"/>
          </p:cNvPicPr>
          <p:nvPr/>
        </p:nvPicPr>
        <p:blipFill>
          <a:blip r:embed="rId4"/>
          <a:stretch>
            <a:fillRect/>
          </a:stretch>
        </p:blipFill>
        <p:spPr>
          <a:xfrm>
            <a:off x="7485784" y="1901535"/>
            <a:ext cx="4221307" cy="3857401"/>
          </a:xfrm>
          <a:prstGeom prst="rect">
            <a:avLst/>
          </a:prstGeom>
        </p:spPr>
      </p:pic>
    </p:spTree>
    <p:extLst>
      <p:ext uri="{BB962C8B-B14F-4D97-AF65-F5344CB8AC3E}">
        <p14:creationId xmlns:p14="http://schemas.microsoft.com/office/powerpoint/2010/main" val="457330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4" name="صورة 3">
            <a:extLst>
              <a:ext uri="{FF2B5EF4-FFF2-40B4-BE49-F238E27FC236}">
                <a16:creationId xmlns:a16="http://schemas.microsoft.com/office/drawing/2014/main" id="{C92682B4-D0B0-4AD0-9F6E-923270426F92}"/>
              </a:ext>
            </a:extLst>
          </p:cNvPr>
          <p:cNvPicPr>
            <a:picLocks noChangeAspect="1"/>
          </p:cNvPicPr>
          <p:nvPr/>
        </p:nvPicPr>
        <p:blipFill>
          <a:blip r:embed="rId3"/>
          <a:stretch>
            <a:fillRect/>
          </a:stretch>
        </p:blipFill>
        <p:spPr>
          <a:xfrm>
            <a:off x="276307" y="2543726"/>
            <a:ext cx="6645001" cy="2125051"/>
          </a:xfrm>
          <a:prstGeom prst="rect">
            <a:avLst/>
          </a:prstGeom>
        </p:spPr>
      </p:pic>
      <p:pic>
        <p:nvPicPr>
          <p:cNvPr id="5" name="صورة 4">
            <a:extLst>
              <a:ext uri="{FF2B5EF4-FFF2-40B4-BE49-F238E27FC236}">
                <a16:creationId xmlns:a16="http://schemas.microsoft.com/office/drawing/2014/main" id="{46A29BF5-EED7-4ED8-89D0-8633C2B52E71}"/>
              </a:ext>
            </a:extLst>
          </p:cNvPr>
          <p:cNvPicPr>
            <a:picLocks noChangeAspect="1"/>
          </p:cNvPicPr>
          <p:nvPr/>
        </p:nvPicPr>
        <p:blipFill>
          <a:blip r:embed="rId4"/>
          <a:stretch>
            <a:fillRect/>
          </a:stretch>
        </p:blipFill>
        <p:spPr>
          <a:xfrm>
            <a:off x="7558953" y="1971703"/>
            <a:ext cx="3247592" cy="3269099"/>
          </a:xfrm>
          <a:prstGeom prst="rect">
            <a:avLst/>
          </a:prstGeom>
        </p:spPr>
      </p:pic>
    </p:spTree>
    <p:extLst>
      <p:ext uri="{BB962C8B-B14F-4D97-AF65-F5344CB8AC3E}">
        <p14:creationId xmlns:p14="http://schemas.microsoft.com/office/powerpoint/2010/main" val="247520819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F35DE3AF-F484-4046-88A7-EE01028AE233}"/>
              </a:ext>
            </a:extLst>
          </p:cNvPr>
          <p:cNvPicPr>
            <a:picLocks noChangeAspect="1"/>
          </p:cNvPicPr>
          <p:nvPr/>
        </p:nvPicPr>
        <p:blipFill>
          <a:blip r:embed="rId3"/>
          <a:stretch>
            <a:fillRect/>
          </a:stretch>
        </p:blipFill>
        <p:spPr>
          <a:xfrm>
            <a:off x="481654" y="2280689"/>
            <a:ext cx="6473158" cy="2270529"/>
          </a:xfrm>
          <a:prstGeom prst="rect">
            <a:avLst/>
          </a:prstGeom>
        </p:spPr>
      </p:pic>
      <p:pic>
        <p:nvPicPr>
          <p:cNvPr id="3" name="صورة 2">
            <a:extLst>
              <a:ext uri="{FF2B5EF4-FFF2-40B4-BE49-F238E27FC236}">
                <a16:creationId xmlns:a16="http://schemas.microsoft.com/office/drawing/2014/main" id="{EFE7B8AF-A553-47BC-AED9-54D9F89BE199}"/>
              </a:ext>
            </a:extLst>
          </p:cNvPr>
          <p:cNvPicPr>
            <a:picLocks noChangeAspect="1"/>
          </p:cNvPicPr>
          <p:nvPr/>
        </p:nvPicPr>
        <p:blipFill>
          <a:blip r:embed="rId4"/>
          <a:stretch>
            <a:fillRect/>
          </a:stretch>
        </p:blipFill>
        <p:spPr>
          <a:xfrm>
            <a:off x="7740361" y="2280688"/>
            <a:ext cx="2811131" cy="2270529"/>
          </a:xfrm>
          <a:prstGeom prst="rect">
            <a:avLst/>
          </a:prstGeom>
        </p:spPr>
      </p:pic>
    </p:spTree>
    <p:extLst>
      <p:ext uri="{BB962C8B-B14F-4D97-AF65-F5344CB8AC3E}">
        <p14:creationId xmlns:p14="http://schemas.microsoft.com/office/powerpoint/2010/main" val="365264569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sz="4800"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4" name="صورة 3">
            <a:extLst>
              <a:ext uri="{FF2B5EF4-FFF2-40B4-BE49-F238E27FC236}">
                <a16:creationId xmlns:a16="http://schemas.microsoft.com/office/drawing/2014/main" id="{75C6DAAD-7FF0-4B61-823E-75A4EF401FAE}"/>
              </a:ext>
            </a:extLst>
          </p:cNvPr>
          <p:cNvPicPr>
            <a:picLocks noChangeAspect="1"/>
          </p:cNvPicPr>
          <p:nvPr/>
        </p:nvPicPr>
        <p:blipFill>
          <a:blip r:embed="rId3"/>
          <a:stretch>
            <a:fillRect/>
          </a:stretch>
        </p:blipFill>
        <p:spPr>
          <a:xfrm>
            <a:off x="318752" y="2435946"/>
            <a:ext cx="7058791" cy="2323089"/>
          </a:xfrm>
          <a:prstGeom prst="rect">
            <a:avLst/>
          </a:prstGeom>
        </p:spPr>
      </p:pic>
      <p:pic>
        <p:nvPicPr>
          <p:cNvPr id="5" name="صورة 4">
            <a:extLst>
              <a:ext uri="{FF2B5EF4-FFF2-40B4-BE49-F238E27FC236}">
                <a16:creationId xmlns:a16="http://schemas.microsoft.com/office/drawing/2014/main" id="{BB53812A-B3B4-4774-90E5-4F9BF788DEDF}"/>
              </a:ext>
            </a:extLst>
          </p:cNvPr>
          <p:cNvPicPr>
            <a:picLocks noChangeAspect="1"/>
          </p:cNvPicPr>
          <p:nvPr/>
        </p:nvPicPr>
        <p:blipFill>
          <a:blip r:embed="rId4"/>
          <a:stretch>
            <a:fillRect/>
          </a:stretch>
        </p:blipFill>
        <p:spPr>
          <a:xfrm>
            <a:off x="7882369" y="2435946"/>
            <a:ext cx="3645461" cy="2323088"/>
          </a:xfrm>
          <a:prstGeom prst="rect">
            <a:avLst/>
          </a:prstGeom>
        </p:spPr>
      </p:pic>
    </p:spTree>
    <p:extLst>
      <p:ext uri="{BB962C8B-B14F-4D97-AF65-F5344CB8AC3E}">
        <p14:creationId xmlns:p14="http://schemas.microsoft.com/office/powerpoint/2010/main" val="75888151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DNS </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Client Server</a:t>
            </a:r>
            <a:endParaRPr lang="ar-SY" sz="4800" b="1" dirty="0">
              <a:latin typeface="Times New Roman" panose="02020603050405020304" pitchFamily="18" charset="0"/>
              <a:cs typeface="Times New Roman" panose="02020603050405020304" pitchFamily="18" charset="0"/>
            </a:endParaRPr>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2830</TotalTime>
  <Words>1651</Words>
  <Application>Microsoft Office PowerPoint</Application>
  <PresentationFormat>شاشة عريضة</PresentationFormat>
  <Paragraphs>302</Paragraphs>
  <Slides>50</Slides>
  <Notes>50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50</vt:i4>
      </vt:variant>
    </vt:vector>
  </HeadingPairs>
  <TitlesOfParts>
    <vt:vector size="58" baseType="lpstr">
      <vt:lpstr>Arial</vt:lpstr>
      <vt:lpstr>Calibri</vt:lpstr>
      <vt:lpstr>Calibri Light</vt:lpstr>
      <vt:lpstr>Consolas</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  Attributes </vt:lpstr>
      <vt:lpstr>HTML</vt:lpstr>
      <vt:lpstr>Paragraph </vt:lpstr>
      <vt:lpstr>Paragraph </vt:lpstr>
      <vt:lpstr>Line Breaks</vt:lpstr>
      <vt:lpstr>Horizontal Rules</vt:lpstr>
      <vt:lpstr>Text Formatting</vt:lpstr>
      <vt:lpstr>Heading</vt:lpstr>
      <vt:lpstr>HTML Links</vt:lpstr>
      <vt:lpstr>HTML Links</vt:lpstr>
      <vt:lpstr>HTML Links</vt:lpstr>
      <vt:lpstr>Relative  Link</vt:lpstr>
      <vt:lpstr>HTML Links</vt:lpstr>
      <vt:lpstr>HTML Images</vt:lpstr>
      <vt:lpstr>HTML Images</vt:lpstr>
      <vt:lpstr>HTML Images</vt:lpstr>
      <vt:lpstr>HTML Lists</vt:lpstr>
      <vt:lpstr>HTML Lists</vt:lpstr>
      <vt:lpstr>HTML Lists</vt:lpstr>
      <vt:lpstr>HTML Lists</vt:lpstr>
      <vt:lpstr>HTML  Table</vt:lpstr>
      <vt:lpstr>HTML  Table</vt:lpstr>
      <vt:lpstr>HTML  Table</vt:lpstr>
      <vt:lpstr>HTML  Table</vt:lpstr>
      <vt:lpstr>HTML  Form</vt:lpstr>
      <vt:lpstr>HTML  Form</vt:lpstr>
      <vt:lpstr>HTML  Form</vt:lpstr>
      <vt:lpstr>HTML  Form</vt:lpstr>
      <vt:lpstr>HTML  Form Input</vt:lpstr>
      <vt:lpstr>HTML  Form Input</vt:lpstr>
      <vt:lpstr>HTML  Form Input</vt:lpstr>
      <vt:lpstr>HTML  Form Input</vt:lpstr>
      <vt:lpstr>HTML  Form Input</vt:lpstr>
      <vt:lpstr>HTML  Form Input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Haider Ibrahem</cp:lastModifiedBy>
  <cp:revision>230</cp:revision>
  <cp:lastPrinted>2020-09-19T19:00:45Z</cp:lastPrinted>
  <dcterms:created xsi:type="dcterms:W3CDTF">2020-09-18T05:52:50Z</dcterms:created>
  <dcterms:modified xsi:type="dcterms:W3CDTF">2020-09-23T12:54:17Z</dcterms:modified>
</cp:coreProperties>
</file>