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40" r:id="rId1"/>
  </p:sldMasterIdLst>
  <p:notesMasterIdLst>
    <p:notesMasterId r:id="rId30"/>
  </p:notesMasterIdLst>
  <p:sldIdLst>
    <p:sldId id="256" r:id="rId2"/>
    <p:sldId id="257" r:id="rId3"/>
    <p:sldId id="258" r:id="rId4"/>
    <p:sldId id="260" r:id="rId5"/>
    <p:sldId id="259" r:id="rId6"/>
    <p:sldId id="263" r:id="rId7"/>
    <p:sldId id="261" r:id="rId8"/>
    <p:sldId id="262" r:id="rId9"/>
    <p:sldId id="265" r:id="rId10"/>
    <p:sldId id="264" r:id="rId11"/>
    <p:sldId id="266" r:id="rId12"/>
    <p:sldId id="267" r:id="rId13"/>
    <p:sldId id="268" r:id="rId14"/>
    <p:sldId id="269" r:id="rId15"/>
    <p:sldId id="271" r:id="rId16"/>
    <p:sldId id="272" r:id="rId17"/>
    <p:sldId id="279" r:id="rId18"/>
    <p:sldId id="270" r:id="rId19"/>
    <p:sldId id="273" r:id="rId20"/>
    <p:sldId id="274" r:id="rId21"/>
    <p:sldId id="275" r:id="rId22"/>
    <p:sldId id="277" r:id="rId23"/>
    <p:sldId id="276" r:id="rId24"/>
    <p:sldId id="278" r:id="rId25"/>
    <p:sldId id="281" r:id="rId26"/>
    <p:sldId id="282" r:id="rId27"/>
    <p:sldId id="283" r:id="rId28"/>
    <p:sldId id="28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بلا نمط، شبكة جدول">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820" autoAdjust="0"/>
    <p:restoredTop sz="64043" autoAdjust="0"/>
  </p:normalViewPr>
  <p:slideViewPr>
    <p:cSldViewPr snapToGrid="0">
      <p:cViewPr varScale="1">
        <p:scale>
          <a:sx n="46" d="100"/>
          <a:sy n="46" d="100"/>
        </p:scale>
        <p:origin x="193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SY"/>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0A1A1DAE-EBF7-412C-A29B-AC6DBC49921F}" type="datetimeFigureOut">
              <a:rPr lang="ar-SY" smtClean="0"/>
              <a:t>04/02/1442</a:t>
            </a:fld>
            <a:endParaRPr lang="ar-SY"/>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ar-SY"/>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SY"/>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SY"/>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CC320E0A-D0AF-4D7D-9A21-388A396A7CCB}" type="slidenum">
              <a:rPr lang="ar-SY" smtClean="0"/>
              <a:t>‹#›</a:t>
            </a:fld>
            <a:endParaRPr lang="ar-SY"/>
          </a:p>
        </p:txBody>
      </p:sp>
    </p:spTree>
    <p:extLst>
      <p:ext uri="{BB962C8B-B14F-4D97-AF65-F5344CB8AC3E}">
        <p14:creationId xmlns:p14="http://schemas.microsoft.com/office/powerpoint/2010/main" val="272727316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eveloper.mozilla.org/en-US/docs/Web/HTML/Element/head"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developer.mozilla.org/en-US/docs/Web/HTML/Element/header" TargetMode="External"/><Relationship Id="rId5" Type="http://schemas.openxmlformats.org/officeDocument/2006/relationships/hyperlink" Target="https://developer.mozilla.org/en-US/docs/Web/HTML/Element/body" TargetMode="External"/><Relationship Id="rId4" Type="http://schemas.openxmlformats.org/officeDocument/2006/relationships/hyperlink" Target="https://developer.mozilla.org/en-US/docs/Web/HTML/Element/title"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Y"/>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a:t>
            </a:fld>
            <a:endParaRPr lang="ar-SY"/>
          </a:p>
        </p:txBody>
      </p:sp>
    </p:spTree>
    <p:extLst>
      <p:ext uri="{BB962C8B-B14F-4D97-AF65-F5344CB8AC3E}">
        <p14:creationId xmlns:p14="http://schemas.microsoft.com/office/powerpoint/2010/main" val="977123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يعتمد الويب لتحقيق التواصل بين  المستعرض و المخدم على بروتوكول </a:t>
            </a:r>
            <a:endParaRPr lang="en-US" dirty="0"/>
          </a:p>
          <a:p>
            <a:r>
              <a:rPr lang="en-US" dirty="0"/>
              <a:t>HTTP (Hyper Text Transfer Protocol)</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10</a:t>
            </a:fld>
            <a:endParaRPr lang="ar-SY"/>
          </a:p>
        </p:txBody>
      </p:sp>
    </p:spTree>
    <p:extLst>
      <p:ext uri="{BB962C8B-B14F-4D97-AF65-F5344CB8AC3E}">
        <p14:creationId xmlns:p14="http://schemas.microsoft.com/office/powerpoint/2010/main" val="870209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en-US" dirty="0"/>
              <a:t> </a:t>
            </a:r>
            <a:r>
              <a:rPr lang="ar-SY" dirty="0"/>
              <a:t>يوجد</a:t>
            </a:r>
            <a:r>
              <a:rPr lang="ar-SY" baseline="0" dirty="0"/>
              <a:t> العديد من أنواع </a:t>
            </a:r>
            <a:r>
              <a:rPr lang="ar-SY" baseline="0" dirty="0" err="1"/>
              <a:t>المخدمات</a:t>
            </a:r>
            <a:r>
              <a:rPr lang="ar-SY" baseline="0" dirty="0"/>
              <a:t> و أشهرها </a:t>
            </a:r>
            <a:endParaRPr lang="en-US" dirty="0"/>
          </a:p>
          <a:p>
            <a:r>
              <a:rPr lang="ar-SA" b="1" dirty="0"/>
              <a:t>المخدم </a:t>
            </a:r>
            <a:r>
              <a:rPr lang="en-US" b="1" dirty="0"/>
              <a:t>Apache </a:t>
            </a:r>
            <a:r>
              <a:rPr lang="ar-SA" dirty="0"/>
              <a:t>و</a:t>
            </a:r>
            <a:r>
              <a:rPr lang="en-US" dirty="0"/>
              <a:t> </a:t>
            </a:r>
            <a:r>
              <a:rPr lang="ar-SA" dirty="0"/>
              <a:t>هو مخدم مجاني مفتوح المصدر يعمل على جميع أنظمة التشغيل. ويتميز </a:t>
            </a:r>
            <a:r>
              <a:rPr lang="ar-SA" dirty="0" err="1"/>
              <a:t>بوثوقيته</a:t>
            </a:r>
            <a:r>
              <a:rPr lang="ar-SA" dirty="0"/>
              <a:t> ودعمه للعديد من لغات البرمجة مثل </a:t>
            </a:r>
            <a:r>
              <a:rPr lang="en-US" dirty="0"/>
              <a:t>php.</a:t>
            </a:r>
          </a:p>
          <a:p>
            <a:endParaRPr lang="en-US" dirty="0"/>
          </a:p>
          <a:p>
            <a:r>
              <a:rPr lang="ar-SA" b="1" dirty="0"/>
              <a:t>المخدم </a:t>
            </a:r>
            <a:r>
              <a:rPr lang="en-US" b="1" dirty="0"/>
              <a:t>IIS (Internet Information Services) </a:t>
            </a:r>
            <a:r>
              <a:rPr lang="ar-SA" dirty="0"/>
              <a:t>وهو مخدم </a:t>
            </a:r>
            <a:r>
              <a:rPr lang="en-US" dirty="0"/>
              <a:t>Microsoft </a:t>
            </a:r>
            <a:r>
              <a:rPr lang="ar-SA" dirty="0"/>
              <a:t>وبالتالي فهو يعمل على النظام </a:t>
            </a:r>
            <a:r>
              <a:rPr lang="en-US" dirty="0"/>
              <a:t>Windows </a:t>
            </a:r>
            <a:r>
              <a:rPr lang="ar-SA" dirty="0"/>
              <a:t>فقط. وهو المنافس </a:t>
            </a:r>
            <a:r>
              <a:rPr lang="ar-SA" dirty="0" err="1"/>
              <a:t>األقوى</a:t>
            </a:r>
            <a:r>
              <a:rPr lang="ar-SA" dirty="0"/>
              <a:t> للمخدم </a:t>
            </a:r>
            <a:r>
              <a:rPr lang="en-US" dirty="0"/>
              <a:t>Apache.</a:t>
            </a:r>
            <a:endParaRPr lang="ar-SY" dirty="0"/>
          </a:p>
          <a:p>
            <a:endParaRPr lang="ar-SY" dirty="0"/>
          </a:p>
          <a:p>
            <a:endParaRPr lang="ar-SY" dirty="0"/>
          </a:p>
          <a:p>
            <a:r>
              <a:rPr lang="ar-SY" b="1" dirty="0"/>
              <a:t>مخدم = خادم =</a:t>
            </a:r>
            <a:r>
              <a:rPr lang="ar-SY" b="1" baseline="0" dirty="0"/>
              <a:t> سيرفر </a:t>
            </a:r>
            <a:r>
              <a:rPr lang="en-US" b="1" baseline="0" dirty="0"/>
              <a:t>=</a:t>
            </a:r>
            <a:r>
              <a:rPr lang="ar-SY" b="1" baseline="0" dirty="0"/>
              <a:t> </a:t>
            </a:r>
            <a:r>
              <a:rPr lang="en-US" b="1" baseline="0" dirty="0"/>
              <a:t>server</a:t>
            </a:r>
            <a:endParaRPr lang="en-US" b="1"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11</a:t>
            </a:fld>
            <a:endParaRPr lang="ar-SY"/>
          </a:p>
        </p:txBody>
      </p:sp>
    </p:spTree>
    <p:extLst>
      <p:ext uri="{BB962C8B-B14F-4D97-AF65-F5344CB8AC3E}">
        <p14:creationId xmlns:p14="http://schemas.microsoft.com/office/powerpoint/2010/main" val="135952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dirty="0"/>
              <a:t>اذا بناء</a:t>
            </a:r>
            <a:r>
              <a:rPr lang="ar-SY" baseline="0" dirty="0"/>
              <a:t> موقع ويب يحتاج وجود طرفين و هما </a:t>
            </a:r>
            <a:r>
              <a:rPr lang="en-US" baseline="0" dirty="0"/>
              <a:t>client – server </a:t>
            </a:r>
            <a:endParaRPr lang="ar-SY" baseline="0" dirty="0"/>
          </a:p>
          <a:p>
            <a:r>
              <a:rPr lang="ar-SY" baseline="0" dirty="0"/>
              <a:t>ولكل منهم ادواته الخاصة  </a:t>
            </a:r>
          </a:p>
          <a:p>
            <a:r>
              <a:rPr lang="ar-SY" baseline="0" dirty="0"/>
              <a:t>حيث يتم تحزين كل الملفات الخاصة بالموقع في السيرفر ليتم ارسالها للزون عند طلبها </a:t>
            </a:r>
          </a:p>
          <a:p>
            <a:r>
              <a:rPr lang="ar-SY" baseline="0" dirty="0"/>
              <a:t>و عند استلامها من قبل الزون يقوم المتصفح الخاص به بعملية عرض للمعلومات </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12</a:t>
            </a:fld>
            <a:endParaRPr lang="ar-SY"/>
          </a:p>
        </p:txBody>
      </p:sp>
    </p:spTree>
    <p:extLst>
      <p:ext uri="{BB962C8B-B14F-4D97-AF65-F5344CB8AC3E}">
        <p14:creationId xmlns:p14="http://schemas.microsoft.com/office/powerpoint/2010/main" val="998073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dirty="0"/>
              <a:t>في</a:t>
            </a:r>
            <a:r>
              <a:rPr lang="ar-SY" baseline="0" dirty="0"/>
              <a:t> السيرفر تستخدم لغات برمجة للمعالجة المنطقية للداتا من أجل الحصول على معلومات مفيدة لعرضها للمستخدم </a:t>
            </a:r>
          </a:p>
          <a:p>
            <a:r>
              <a:rPr lang="ar-SY" baseline="0" dirty="0"/>
              <a:t>أما بالنسبة للزبون فيكون بحاجة إلى وجود المتصفح الذي يقوم بعملية </a:t>
            </a:r>
            <a:r>
              <a:rPr lang="ar-SY" baseline="0" dirty="0" err="1"/>
              <a:t>الرندر</a:t>
            </a:r>
            <a:r>
              <a:rPr lang="ar-SY" baseline="0" dirty="0"/>
              <a:t> «عرض» للمكونات الموجود في صفحة الويب المرسلة من قبل المخدم</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13</a:t>
            </a:fld>
            <a:endParaRPr lang="ar-SY"/>
          </a:p>
        </p:txBody>
      </p:sp>
    </p:spTree>
    <p:extLst>
      <p:ext uri="{BB962C8B-B14F-4D97-AF65-F5344CB8AC3E}">
        <p14:creationId xmlns:p14="http://schemas.microsoft.com/office/powerpoint/2010/main" val="2459342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الأدوات الأساسية من اجل بناء صفحة ويب :</a:t>
            </a:r>
          </a:p>
          <a:p>
            <a:r>
              <a:rPr lang="en-US" dirty="0"/>
              <a:t>(</a:t>
            </a:r>
            <a:r>
              <a:rPr lang="en-US" b="1" dirty="0"/>
              <a:t>HTML</a:t>
            </a:r>
            <a:r>
              <a:rPr lang="en-US" dirty="0"/>
              <a:t>) </a:t>
            </a:r>
            <a:r>
              <a:rPr lang="ar-SA" dirty="0"/>
              <a:t>: </a:t>
            </a:r>
            <a:r>
              <a:rPr lang="en-US" b="1" i="0" dirty="0" err="1">
                <a:solidFill>
                  <a:srgbClr val="333333"/>
                </a:solidFill>
                <a:effectLst/>
                <a:latin typeface="Arial" panose="020B0604020202020204" pitchFamily="34" charset="0"/>
              </a:rPr>
              <a:t>HyperText</a:t>
            </a:r>
            <a:r>
              <a:rPr lang="en-US" b="1" i="0" dirty="0">
                <a:solidFill>
                  <a:srgbClr val="333333"/>
                </a:solidFill>
                <a:effectLst/>
                <a:latin typeface="Arial" panose="020B0604020202020204" pitchFamily="34" charset="0"/>
              </a:rPr>
              <a:t> Markup Language</a:t>
            </a:r>
            <a:r>
              <a:rPr lang="ar-SA" b="1" i="0" dirty="0">
                <a:solidFill>
                  <a:srgbClr val="333333"/>
                </a:solidFill>
                <a:effectLst/>
                <a:latin typeface="Arial" panose="020B0604020202020204" pitchFamily="34" charset="0"/>
              </a:rPr>
              <a:t> </a:t>
            </a:r>
            <a:r>
              <a:rPr lang="ar-SA" b="0" i="0" dirty="0">
                <a:solidFill>
                  <a:srgbClr val="333333"/>
                </a:solidFill>
                <a:effectLst/>
                <a:latin typeface="Arial" panose="020B0604020202020204" pitchFamily="34" charset="0"/>
              </a:rPr>
              <a:t>:</a:t>
            </a:r>
            <a:r>
              <a:rPr lang="en-US" b="0" i="0" dirty="0">
                <a:solidFill>
                  <a:srgbClr val="333333"/>
                </a:solidFill>
                <a:effectLst/>
                <a:latin typeface="Arial" panose="020B0604020202020204" pitchFamily="34" charset="0"/>
              </a:rPr>
              <a:t> </a:t>
            </a:r>
            <a:r>
              <a:rPr lang="ar-SY" b="0" i="0" dirty="0">
                <a:solidFill>
                  <a:srgbClr val="333333"/>
                </a:solidFill>
                <a:effectLst/>
                <a:latin typeface="Arial" panose="020B0604020202020204" pitchFamily="34" charset="0"/>
              </a:rPr>
              <a:t>هي</a:t>
            </a:r>
            <a:r>
              <a:rPr lang="ar-SY" b="0" i="0" baseline="0" dirty="0">
                <a:solidFill>
                  <a:srgbClr val="333333"/>
                </a:solidFill>
                <a:effectLst/>
                <a:latin typeface="Arial" panose="020B0604020202020204" pitchFamily="34" charset="0"/>
              </a:rPr>
              <a:t> لغة توصيف </a:t>
            </a:r>
            <a:r>
              <a:rPr lang="ar-SA" b="0" i="0" dirty="0">
                <a:solidFill>
                  <a:srgbClr val="333333"/>
                </a:solidFill>
                <a:effectLst/>
                <a:latin typeface="Arial" panose="020B0604020202020204" pitchFamily="34" charset="0"/>
              </a:rPr>
              <a:t>تستخدم من أجل بناء عناصر صفحة الويب بشكل مجرد </a:t>
            </a:r>
            <a:endParaRPr lang="ar-SY" b="0" i="0" dirty="0">
              <a:solidFill>
                <a:srgbClr val="333333"/>
              </a:solidFill>
              <a:effectLst/>
              <a:latin typeface="Arial" panose="020B0604020202020204" pitchFamily="34" charset="0"/>
            </a:endParaRPr>
          </a:p>
          <a:p>
            <a:r>
              <a:rPr lang="en-US" b="1" i="0" dirty="0">
                <a:solidFill>
                  <a:srgbClr val="000000"/>
                </a:solidFill>
                <a:effectLst/>
                <a:latin typeface="Verdana" panose="020B0604030504040204" pitchFamily="34" charset="0"/>
              </a:rPr>
              <a:t>Cascading Style Sheets (CSS</a:t>
            </a:r>
            <a:r>
              <a:rPr lang="en-US" b="1" i="0" dirty="0">
                <a:solidFill>
                  <a:srgbClr val="333333"/>
                </a:solidFill>
                <a:effectLst/>
                <a:latin typeface="Arial" panose="020B0604020202020204" pitchFamily="34" charset="0"/>
              </a:rPr>
              <a:t>)</a:t>
            </a:r>
            <a:r>
              <a:rPr lang="ar-SA" b="1" i="0" dirty="0">
                <a:solidFill>
                  <a:srgbClr val="333333"/>
                </a:solidFill>
                <a:effectLst/>
                <a:latin typeface="Arial" panose="020B0604020202020204" pitchFamily="34" charset="0"/>
              </a:rPr>
              <a:t> </a:t>
            </a:r>
            <a:r>
              <a:rPr lang="ar-SA" b="0" i="0" dirty="0">
                <a:solidFill>
                  <a:srgbClr val="333333"/>
                </a:solidFill>
                <a:effectLst/>
                <a:latin typeface="Arial" panose="020B0604020202020204" pitchFamily="34" charset="0"/>
              </a:rPr>
              <a:t>: تستخدم للتحكم و تعديل خصائص العناصر المتعلقة بالمظهر مثل اللون و الخط و الحجم ....</a:t>
            </a:r>
            <a:endParaRPr lang="en-US" b="0" i="0" dirty="0">
              <a:solidFill>
                <a:srgbClr val="333333"/>
              </a:solidFill>
              <a:effectLst/>
              <a:latin typeface="Arial" panose="020B0604020202020204" pitchFamily="34" charset="0"/>
            </a:endParaRPr>
          </a:p>
          <a:p>
            <a:r>
              <a:rPr lang="ar-SA" b="0" i="0" dirty="0">
                <a:solidFill>
                  <a:srgbClr val="333333"/>
                </a:solidFill>
                <a:effectLst/>
                <a:latin typeface="Arial" panose="020B0604020202020204" pitchFamily="34" charset="0"/>
              </a:rPr>
              <a:t>سمي بأسلوب الصفحات المتتالية </a:t>
            </a:r>
            <a:r>
              <a:rPr lang="ar-SA" b="0" i="0" dirty="0" err="1">
                <a:solidFill>
                  <a:srgbClr val="333333"/>
                </a:solidFill>
                <a:effectLst/>
                <a:latin typeface="Arial" panose="020B0604020202020204" pitchFamily="34" charset="0"/>
              </a:rPr>
              <a:t>لانه</a:t>
            </a:r>
            <a:r>
              <a:rPr lang="ar-SA" b="0" i="0" dirty="0">
                <a:solidFill>
                  <a:srgbClr val="333333"/>
                </a:solidFill>
                <a:effectLst/>
                <a:latin typeface="Arial" panose="020B0604020202020204" pitchFamily="34" charset="0"/>
              </a:rPr>
              <a:t> يعرف  على 3 مستويات متدرجة يهيمن المستوى الأدنى على المستوى الأعلى  </a:t>
            </a:r>
          </a:p>
          <a:p>
            <a:r>
              <a:rPr lang="en-US" b="1" i="0" dirty="0">
                <a:solidFill>
                  <a:srgbClr val="333333"/>
                </a:solidFill>
                <a:effectLst/>
                <a:latin typeface="Arial" panose="020B0604020202020204" pitchFamily="34" charset="0"/>
              </a:rPr>
              <a:t>(JS) JavaScript  </a:t>
            </a:r>
            <a:r>
              <a:rPr lang="ar-SA" b="0" i="0" dirty="0">
                <a:solidFill>
                  <a:srgbClr val="333333"/>
                </a:solidFill>
                <a:effectLst/>
                <a:latin typeface="Arial" panose="020B0604020202020204" pitchFamily="34" charset="0"/>
              </a:rPr>
              <a:t>: لغة برمجة تستخدم للتحكم بالعناصر و خصائصها </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14</a:t>
            </a:fld>
            <a:endParaRPr lang="ar-SY"/>
          </a:p>
        </p:txBody>
      </p:sp>
    </p:spTree>
    <p:extLst>
      <p:ext uri="{BB962C8B-B14F-4D97-AF65-F5344CB8AC3E}">
        <p14:creationId xmlns:p14="http://schemas.microsoft.com/office/powerpoint/2010/main" val="4114500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b="0" i="0" dirty="0">
              <a:solidFill>
                <a:srgbClr val="333333"/>
              </a:solidFill>
              <a:effectLst/>
              <a:latin typeface="Arial" panose="020B0604020202020204" pitchFamily="34" charset="0"/>
            </a:endParaRPr>
          </a:p>
          <a:p>
            <a:pPr algn="l"/>
            <a:r>
              <a:rPr lang="en-US" b="0" i="0" dirty="0">
                <a:solidFill>
                  <a:srgbClr val="333333"/>
                </a:solidFill>
                <a:effectLst/>
                <a:latin typeface="Arial" panose="020B0604020202020204" pitchFamily="34" charset="0"/>
              </a:rPr>
              <a:t>"</a:t>
            </a:r>
            <a:r>
              <a:rPr lang="en-US" b="1" i="0" dirty="0">
                <a:solidFill>
                  <a:srgbClr val="333333"/>
                </a:solidFill>
                <a:effectLst/>
                <a:latin typeface="Arial" panose="020B0604020202020204" pitchFamily="34" charset="0"/>
              </a:rPr>
              <a:t>Hypertext</a:t>
            </a:r>
            <a:r>
              <a:rPr lang="en-US" b="0" i="0" dirty="0">
                <a:solidFill>
                  <a:srgbClr val="333333"/>
                </a:solidFill>
                <a:effectLst/>
                <a:latin typeface="Arial" panose="020B0604020202020204" pitchFamily="34" charset="0"/>
              </a:rPr>
              <a:t>" refers to links that connect web pages to one another, either within a single website or between websites</a:t>
            </a:r>
            <a:endParaRPr lang="ar-SA" b="0" i="0" dirty="0">
              <a:solidFill>
                <a:srgbClr val="333333"/>
              </a:solidFill>
              <a:effectLst/>
              <a:latin typeface="Arial" panose="020B0604020202020204" pitchFamily="34" charset="0"/>
            </a:endParaRPr>
          </a:p>
          <a:p>
            <a:pPr algn="l"/>
            <a:r>
              <a:rPr lang="en-US" b="0" i="0" dirty="0">
                <a:solidFill>
                  <a:srgbClr val="333333"/>
                </a:solidFill>
                <a:effectLst/>
                <a:latin typeface="Arial" panose="020B0604020202020204" pitchFamily="34" charset="0"/>
              </a:rPr>
              <a:t>HTML uses "</a:t>
            </a:r>
            <a:r>
              <a:rPr lang="en-US" b="1" i="0" dirty="0">
                <a:solidFill>
                  <a:srgbClr val="333333"/>
                </a:solidFill>
                <a:effectLst/>
                <a:latin typeface="Arial" panose="020B0604020202020204" pitchFamily="34" charset="0"/>
              </a:rPr>
              <a:t>markup</a:t>
            </a:r>
            <a:r>
              <a:rPr lang="en-US" b="0" i="0" dirty="0">
                <a:solidFill>
                  <a:srgbClr val="333333"/>
                </a:solidFill>
                <a:effectLst/>
                <a:latin typeface="Arial" panose="020B0604020202020204" pitchFamily="34" charset="0"/>
              </a:rPr>
              <a:t>" to annotate text, images, and other content for display in a Web browser.</a:t>
            </a:r>
            <a:endParaRPr lang="ar-SA" b="0" i="0" dirty="0">
              <a:solidFill>
                <a:srgbClr val="333333"/>
              </a:solidFill>
              <a:effectLst/>
              <a:latin typeface="Arial" panose="020B0604020202020204" pitchFamily="34" charset="0"/>
            </a:endParaRPr>
          </a:p>
          <a:p>
            <a:pPr algn="l"/>
            <a:r>
              <a:rPr lang="en-US" b="0" i="0" dirty="0">
                <a:solidFill>
                  <a:srgbClr val="333333"/>
                </a:solidFill>
                <a:effectLst/>
                <a:latin typeface="Arial" panose="020B0604020202020204" pitchFamily="34" charset="0"/>
              </a:rPr>
              <a:t>HTML markup includes special "elements" such as </a:t>
            </a:r>
            <a:r>
              <a:rPr lang="en-US" b="0" i="0" u="none" strike="noStrike" dirty="0">
                <a:solidFill>
                  <a:srgbClr val="3D7E9A"/>
                </a:solidFill>
                <a:effectLst/>
                <a:latin typeface="Arial" panose="020B0604020202020204" pitchFamily="34" charset="0"/>
                <a:hlinkClick r:id="rId3" tooltip="The HTML &lt;head&gt; element contains machine-readable information (metadata) about the document, like its title, scripts, and style sheets."/>
              </a:rPr>
              <a:t>&lt;head&gt;</a:t>
            </a:r>
            <a:r>
              <a:rPr lang="en-US" b="0" i="0" dirty="0">
                <a:solidFill>
                  <a:srgbClr val="333333"/>
                </a:solidFill>
                <a:effectLst/>
                <a:latin typeface="Arial" panose="020B0604020202020204" pitchFamily="34" charset="0"/>
              </a:rPr>
              <a:t>, </a:t>
            </a:r>
            <a:r>
              <a:rPr lang="en-US" b="0" i="0" u="none" strike="noStrike" dirty="0">
                <a:solidFill>
                  <a:srgbClr val="3D7E9A"/>
                </a:solidFill>
                <a:effectLst/>
                <a:latin typeface="Arial" panose="020B0604020202020204" pitchFamily="34" charset="0"/>
                <a:hlinkClick r:id="rId4" tooltip="The HTML Title element (&lt;title&gt;) defines the document's title that is shown in a browser's title bar or a page's tab."/>
              </a:rPr>
              <a:t>&lt;title&gt;</a:t>
            </a:r>
            <a:r>
              <a:rPr lang="en-US" b="0" i="0" dirty="0">
                <a:solidFill>
                  <a:srgbClr val="333333"/>
                </a:solidFill>
                <a:effectLst/>
                <a:latin typeface="Arial" panose="020B0604020202020204" pitchFamily="34" charset="0"/>
              </a:rPr>
              <a:t>, </a:t>
            </a:r>
            <a:r>
              <a:rPr lang="en-US" b="0" i="0" u="none" strike="noStrike" dirty="0">
                <a:solidFill>
                  <a:srgbClr val="3D7E9A"/>
                </a:solidFill>
                <a:effectLst/>
                <a:latin typeface="Arial" panose="020B0604020202020204" pitchFamily="34" charset="0"/>
                <a:hlinkClick r:id="rId5" tooltip="The HTML &lt;body&gt; Element represents the content of an HTML document. There can be only one &lt;body&gt; element in a document."/>
              </a:rPr>
              <a:t>&lt;body&gt;</a:t>
            </a:r>
            <a:r>
              <a:rPr lang="en-US" b="0" i="0" dirty="0">
                <a:solidFill>
                  <a:srgbClr val="333333"/>
                </a:solidFill>
                <a:effectLst/>
                <a:latin typeface="Arial" panose="020B0604020202020204" pitchFamily="34" charset="0"/>
              </a:rPr>
              <a:t>, </a:t>
            </a:r>
            <a:r>
              <a:rPr lang="en-US" b="0" i="0" u="none" strike="noStrike" dirty="0">
                <a:solidFill>
                  <a:srgbClr val="3D7E9A"/>
                </a:solidFill>
                <a:effectLst/>
                <a:latin typeface="Arial" panose="020B0604020202020204" pitchFamily="34" charset="0"/>
                <a:hlinkClick r:id="rId6" tooltip="The HTML &lt;header&gt; element represents introductory content, typically a group of introductory or navigational aids. It may contain some heading elements but also a logo, a search form, an author name, and other elements."/>
              </a:rPr>
              <a:t>&lt;header&gt;</a:t>
            </a:r>
            <a:r>
              <a:rPr lang="en-US" b="0" i="0" dirty="0">
                <a:solidFill>
                  <a:srgbClr val="333333"/>
                </a:solidFill>
                <a:effectLst/>
                <a:latin typeface="Arial" panose="020B0604020202020204" pitchFamily="34" charset="0"/>
              </a:rPr>
              <a:t>,……</a:t>
            </a:r>
          </a:p>
          <a:p>
            <a:pPr marL="171450" indent="-171450" algn="r" rtl="1">
              <a:buFont typeface="Arial" panose="020B0604020202020204" pitchFamily="34" charset="0"/>
              <a:buChar char="•"/>
            </a:pPr>
            <a:endParaRPr lang="ar-SY" sz="1200" dirty="0"/>
          </a:p>
          <a:p>
            <a:pPr marL="171450" indent="-171450" algn="r" rtl="1">
              <a:buFont typeface="Arial" panose="020B0604020202020204" pitchFamily="34" charset="0"/>
              <a:buChar char="•"/>
            </a:pPr>
            <a:endParaRPr lang="ar-SY" sz="1200" dirty="0"/>
          </a:p>
          <a:p>
            <a:pPr marL="171450" indent="-171450" algn="r" rtl="1">
              <a:buFont typeface="Arial" panose="020B0604020202020204" pitchFamily="34" charset="0"/>
              <a:buChar char="•"/>
            </a:pPr>
            <a:r>
              <a:rPr lang="ar-SY" sz="1200" dirty="0"/>
              <a:t>هي لغة توصيف و ليست لغة برمجة </a:t>
            </a:r>
          </a:p>
          <a:p>
            <a:pPr marL="171450" indent="-171450" algn="r" rtl="1">
              <a:buFont typeface="Arial" panose="020B0604020202020204" pitchFamily="34" charset="0"/>
              <a:buChar char="•"/>
            </a:pPr>
            <a:r>
              <a:rPr lang="ar-SY" sz="1200" dirty="0"/>
              <a:t>غير حساسة لحالة الأحرف </a:t>
            </a:r>
          </a:p>
          <a:p>
            <a:pPr marL="171450" indent="-171450" algn="r" rtl="1">
              <a:buFont typeface="Arial" panose="020B0604020202020204" pitchFamily="34" charset="0"/>
              <a:buChar char="•"/>
            </a:pPr>
            <a:r>
              <a:rPr lang="ar-SY" sz="1200" dirty="0"/>
              <a:t>يوصى باستخدام الأحرف الصغيرة </a:t>
            </a:r>
          </a:p>
          <a:p>
            <a:pPr marL="171450" indent="-171450" algn="r" rtl="1">
              <a:buFont typeface="Arial" panose="020B0604020202020204" pitchFamily="34" charset="0"/>
              <a:buChar char="•"/>
            </a:pPr>
            <a:r>
              <a:rPr lang="ar-SY" sz="1200" dirty="0"/>
              <a:t>لها عدة </a:t>
            </a:r>
            <a:r>
              <a:rPr lang="ar-SY" sz="1200" dirty="0" err="1"/>
              <a:t>اصدارت</a:t>
            </a:r>
            <a:r>
              <a:rPr lang="ar-SY" sz="1200" dirty="0"/>
              <a:t> و اخرها</a:t>
            </a:r>
            <a:r>
              <a:rPr lang="ar-SY" sz="1200" baseline="0" dirty="0"/>
              <a:t> </a:t>
            </a:r>
            <a:r>
              <a:rPr lang="en-US" sz="1200" b="1" baseline="0" dirty="0"/>
              <a:t>HTML5</a:t>
            </a:r>
            <a:endParaRPr lang="ar-SY" sz="1200" b="1" dirty="0"/>
          </a:p>
          <a:p>
            <a:pPr marL="171450" indent="-171450" algn="r" rtl="1">
              <a:buFont typeface="Arial" panose="020B0604020202020204" pitchFamily="34" charset="0"/>
              <a:buChar char="•"/>
            </a:pPr>
            <a:r>
              <a:rPr lang="ar-SY" sz="1200" dirty="0"/>
              <a:t>تستخدم</a:t>
            </a:r>
            <a:r>
              <a:rPr lang="ar-SY" sz="1200" baseline="0" dirty="0"/>
              <a:t> </a:t>
            </a:r>
            <a:r>
              <a:rPr lang="en-US" sz="1200" baseline="0" dirty="0"/>
              <a:t>tags</a:t>
            </a:r>
            <a:r>
              <a:rPr lang="ar-SY" sz="1200" baseline="0" dirty="0"/>
              <a:t> لتعريف عناصر صفحة الويب </a:t>
            </a:r>
            <a:endParaRPr lang="ar-SY" sz="1200" dirty="0"/>
          </a:p>
          <a:p>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15</a:t>
            </a:fld>
            <a:endParaRPr lang="ar-SY"/>
          </a:p>
        </p:txBody>
      </p:sp>
    </p:spTree>
    <p:extLst>
      <p:ext uri="{BB962C8B-B14F-4D97-AF65-F5344CB8AC3E}">
        <p14:creationId xmlns:p14="http://schemas.microsoft.com/office/powerpoint/2010/main" val="31293931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dirty="0"/>
              <a:t>لكل</a:t>
            </a:r>
            <a:r>
              <a:rPr lang="ar-SY" baseline="0" dirty="0"/>
              <a:t> عنصر </a:t>
            </a:r>
            <a:r>
              <a:rPr lang="en-US" baseline="0" dirty="0"/>
              <a:t>open tag &amp; close tag </a:t>
            </a:r>
          </a:p>
          <a:p>
            <a:r>
              <a:rPr lang="ar-SY" baseline="0" dirty="0"/>
              <a:t>بعض العناصر تكون </a:t>
            </a:r>
            <a:r>
              <a:rPr lang="en-US" baseline="0" dirty="0"/>
              <a:t>self closing </a:t>
            </a:r>
            <a:r>
              <a:rPr lang="ar-SY" baseline="0" dirty="0"/>
              <a:t> أي بدون</a:t>
            </a:r>
            <a:r>
              <a:rPr lang="en-US" baseline="0" dirty="0"/>
              <a:t>close tag </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16</a:t>
            </a:fld>
            <a:endParaRPr lang="ar-SY"/>
          </a:p>
        </p:txBody>
      </p:sp>
    </p:spTree>
    <p:extLst>
      <p:ext uri="{BB962C8B-B14F-4D97-AF65-F5344CB8AC3E}">
        <p14:creationId xmlns:p14="http://schemas.microsoft.com/office/powerpoint/2010/main" val="11361252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يمكن إضافة </a:t>
            </a:r>
            <a:r>
              <a:rPr lang="en-US" dirty="0"/>
              <a:t>attributes </a:t>
            </a:r>
            <a:r>
              <a:rPr lang="ar-SA" dirty="0"/>
              <a:t> لعناصر </a:t>
            </a:r>
            <a:r>
              <a:rPr lang="en-US" dirty="0"/>
              <a:t>html </a:t>
            </a:r>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17</a:t>
            </a:fld>
            <a:endParaRPr lang="ar-SY"/>
          </a:p>
        </p:txBody>
      </p:sp>
    </p:spTree>
    <p:extLst>
      <p:ext uri="{BB962C8B-B14F-4D97-AF65-F5344CB8AC3E}">
        <p14:creationId xmlns:p14="http://schemas.microsoft.com/office/powerpoint/2010/main" val="38755494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dirty="0"/>
              <a:t>بنية صفحة الويب </a:t>
            </a:r>
          </a:p>
          <a:p>
            <a:r>
              <a:rPr lang="ar-SY" dirty="0"/>
              <a:t>كل ما يكتب في </a:t>
            </a:r>
            <a:r>
              <a:rPr lang="en-US" dirty="0"/>
              <a:t>head</a:t>
            </a:r>
            <a:r>
              <a:rPr lang="en-US" baseline="0" dirty="0"/>
              <a:t> </a:t>
            </a:r>
            <a:r>
              <a:rPr lang="ar-SY" baseline="0" dirty="0"/>
              <a:t> لا يظهر في الصفحة و يكون عبارة عن روابط لملفات مرتبطة بالصفحة مثل </a:t>
            </a:r>
            <a:r>
              <a:rPr lang="en-US" baseline="0" dirty="0" err="1"/>
              <a:t>css</a:t>
            </a:r>
            <a:r>
              <a:rPr lang="en-US" baseline="0" dirty="0"/>
              <a:t> &amp; </a:t>
            </a:r>
            <a:r>
              <a:rPr lang="en-US" baseline="0" dirty="0" err="1"/>
              <a:t>js</a:t>
            </a:r>
            <a:endParaRPr lang="en-US" baseline="0" dirty="0"/>
          </a:p>
          <a:p>
            <a:r>
              <a:rPr lang="ar-SY" baseline="0" dirty="0"/>
              <a:t>كل ما يظهر للمستخدم يكون ضمن </a:t>
            </a:r>
            <a:r>
              <a:rPr lang="en-US" baseline="0" dirty="0"/>
              <a:t>body</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18</a:t>
            </a:fld>
            <a:endParaRPr lang="ar-SY"/>
          </a:p>
        </p:txBody>
      </p:sp>
    </p:spTree>
    <p:extLst>
      <p:ext uri="{BB962C8B-B14F-4D97-AF65-F5344CB8AC3E}">
        <p14:creationId xmlns:p14="http://schemas.microsoft.com/office/powerpoint/2010/main" val="20496244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en-US" dirty="0"/>
              <a:t>P : paragraph </a:t>
            </a:r>
            <a:r>
              <a:rPr lang="ar-SA" dirty="0"/>
              <a:t>:</a:t>
            </a:r>
          </a:p>
          <a:p>
            <a:r>
              <a:rPr lang="ar-SA" dirty="0"/>
              <a:t>يستخدم كحاوية لكتابة النصوص </a:t>
            </a:r>
            <a:endParaRPr lang="en-US"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19</a:t>
            </a:fld>
            <a:endParaRPr lang="ar-SY"/>
          </a:p>
        </p:txBody>
      </p:sp>
    </p:spTree>
    <p:extLst>
      <p:ext uri="{BB962C8B-B14F-4D97-AF65-F5344CB8AC3E}">
        <p14:creationId xmlns:p14="http://schemas.microsoft.com/office/powerpoint/2010/main" val="1053132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Y" sz="1200" b="0" i="0" u="none" strike="noStrike" kern="1200" baseline="0" dirty="0">
              <a:solidFill>
                <a:schemeClr val="tx1"/>
              </a:solidFill>
              <a:latin typeface="+mn-lt"/>
              <a:ea typeface="+mn-ea"/>
              <a:cs typeface="+mn-cs"/>
            </a:endParaRPr>
          </a:p>
          <a:p>
            <a:r>
              <a:rPr lang="ar-SY" sz="1200" b="0" i="0" u="none" strike="noStrike" kern="1200" baseline="0" dirty="0">
                <a:solidFill>
                  <a:schemeClr val="tx1"/>
                </a:solidFill>
                <a:latin typeface="+mn-lt"/>
                <a:ea typeface="+mn-ea"/>
                <a:cs typeface="+mn-cs"/>
              </a:rPr>
              <a:t>يجب </a:t>
            </a:r>
            <a:r>
              <a:rPr lang="ar-SY" sz="1200" b="1" i="0" u="none" strike="noStrike" kern="1200" baseline="0" dirty="0">
                <a:solidFill>
                  <a:schemeClr val="tx1"/>
                </a:solidFill>
                <a:latin typeface="+mn-lt"/>
                <a:ea typeface="+mn-ea"/>
                <a:cs typeface="+mn-cs"/>
              </a:rPr>
              <a:t>أن نميز جيداً بين الانترنت وبين الويب</a:t>
            </a:r>
            <a:r>
              <a:rPr lang="ar-SY" sz="1200" b="0" i="0" u="none" strike="noStrike" kern="1200" baseline="0" dirty="0">
                <a:solidFill>
                  <a:schemeClr val="tx1"/>
                </a:solidFill>
                <a:latin typeface="+mn-lt"/>
                <a:ea typeface="+mn-ea"/>
                <a:cs typeface="+mn-cs"/>
              </a:rPr>
              <a:t>.</a:t>
            </a:r>
          </a:p>
          <a:p>
            <a:r>
              <a:rPr lang="ar-SY" sz="1200" b="0" i="0" u="none" strike="noStrike" kern="1200" baseline="0" dirty="0">
                <a:solidFill>
                  <a:schemeClr val="tx1"/>
                </a:solidFill>
                <a:latin typeface="+mn-lt"/>
                <a:ea typeface="+mn-ea"/>
                <a:cs typeface="+mn-cs"/>
              </a:rPr>
              <a:t> إذ أن </a:t>
            </a:r>
            <a:r>
              <a:rPr lang="ar-SY" sz="1200" b="1" i="0" u="none" strike="noStrike" kern="1200" baseline="0" dirty="0">
                <a:solidFill>
                  <a:schemeClr val="tx1"/>
                </a:solidFill>
                <a:latin typeface="+mn-lt"/>
                <a:ea typeface="+mn-ea"/>
                <a:cs typeface="+mn-cs"/>
              </a:rPr>
              <a:t>الانترنت</a:t>
            </a:r>
            <a:r>
              <a:rPr lang="ar-SY" sz="1200" b="0" i="0" u="none" strike="noStrike" kern="1200" baseline="0" dirty="0">
                <a:solidFill>
                  <a:schemeClr val="tx1"/>
                </a:solidFill>
                <a:latin typeface="+mn-lt"/>
                <a:ea typeface="+mn-ea"/>
                <a:cs typeface="+mn-cs"/>
              </a:rPr>
              <a:t> هي مجموعة من</a:t>
            </a:r>
          </a:p>
          <a:p>
            <a:r>
              <a:rPr lang="ar-SY" sz="1200" b="0" i="0" u="none" strike="noStrike" kern="1200" baseline="0" dirty="0">
                <a:solidFill>
                  <a:schemeClr val="tx1"/>
                </a:solidFill>
                <a:latin typeface="+mn-lt"/>
                <a:ea typeface="+mn-ea"/>
                <a:cs typeface="+mn-cs"/>
              </a:rPr>
              <a:t>الحواسب والتجهيزات المرتبطة مع بعضها بحيث يُمكن لكل منها التخاطب مع</a:t>
            </a:r>
          </a:p>
          <a:p>
            <a:pPr marL="0" marR="0" indent="0" algn="r" defTabSz="914400" rtl="1" eaLnBrk="1" fontAlgn="auto" latinLnBrk="0" hangingPunct="1">
              <a:lnSpc>
                <a:spcPct val="100000"/>
              </a:lnSpc>
              <a:spcBef>
                <a:spcPts val="0"/>
              </a:spcBef>
              <a:spcAft>
                <a:spcPts val="0"/>
              </a:spcAft>
              <a:buClrTx/>
              <a:buSzTx/>
              <a:buFontTx/>
              <a:buNone/>
              <a:tabLst/>
              <a:defRPr/>
            </a:pPr>
            <a:r>
              <a:rPr lang="ar-SY" sz="1200" b="0" i="0" u="none" strike="noStrike" kern="1200" baseline="0" dirty="0">
                <a:solidFill>
                  <a:schemeClr val="tx1"/>
                </a:solidFill>
                <a:latin typeface="+mn-lt"/>
                <a:ea typeface="+mn-ea"/>
                <a:cs typeface="+mn-cs"/>
              </a:rPr>
              <a:t>الآخر عبر </a:t>
            </a:r>
            <a:r>
              <a:rPr lang="en-US" sz="1200" b="0" i="0" u="none" strike="noStrike" kern="1200" baseline="0" dirty="0">
                <a:solidFill>
                  <a:schemeClr val="tx1"/>
                </a:solidFill>
                <a:latin typeface="+mn-lt"/>
                <a:ea typeface="+mn-ea"/>
                <a:cs typeface="+mn-cs"/>
              </a:rPr>
              <a:t>Transmission Control Protocol/Internet Protocol (TCP/IP)</a:t>
            </a:r>
            <a:r>
              <a:rPr lang="ar-SY" sz="1200" b="0" i="0" u="none" strike="noStrike" kern="1200" baseline="0" dirty="0">
                <a:solidFill>
                  <a:schemeClr val="tx1"/>
                </a:solidFill>
                <a:latin typeface="+mn-lt"/>
                <a:ea typeface="+mn-ea"/>
                <a:cs typeface="+mn-cs"/>
              </a:rPr>
              <a:t>.</a:t>
            </a:r>
          </a:p>
          <a:p>
            <a:pPr marL="0" marR="0" indent="0" algn="r" defTabSz="914400" rtl="1" eaLnBrk="1" fontAlgn="auto" latinLnBrk="0" hangingPunct="1">
              <a:lnSpc>
                <a:spcPct val="100000"/>
              </a:lnSpc>
              <a:spcBef>
                <a:spcPts val="0"/>
              </a:spcBef>
              <a:spcAft>
                <a:spcPts val="0"/>
              </a:spcAft>
              <a:buClrTx/>
              <a:buSzTx/>
              <a:buFontTx/>
              <a:buNone/>
              <a:tabLst/>
              <a:defRPr/>
            </a:pPr>
            <a:endParaRPr lang="ar-SY" sz="1200" b="0" i="0" u="none" strike="noStrike" kern="1200" baseline="0" dirty="0">
              <a:solidFill>
                <a:schemeClr val="tx1"/>
              </a:solidFill>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r>
              <a:rPr lang="ar-SY" sz="1200" b="0" i="0" u="none" strike="noStrike" kern="1200" baseline="0" dirty="0">
                <a:solidFill>
                  <a:schemeClr val="tx1"/>
                </a:solidFill>
                <a:latin typeface="+mn-lt"/>
                <a:ea typeface="+mn-ea"/>
                <a:cs typeface="+mn-cs"/>
              </a:rPr>
              <a:t> أما </a:t>
            </a:r>
            <a:r>
              <a:rPr lang="ar-SY" sz="1200" b="1" i="0" u="none" strike="noStrike" kern="1200" baseline="0" dirty="0">
                <a:solidFill>
                  <a:schemeClr val="tx1"/>
                </a:solidFill>
                <a:latin typeface="+mn-lt"/>
                <a:ea typeface="+mn-ea"/>
                <a:cs typeface="+mn-cs"/>
              </a:rPr>
              <a:t>الويب</a:t>
            </a:r>
            <a:r>
              <a:rPr lang="ar-SY" sz="1200" b="0" i="0" u="none" strike="noStrike" kern="1200" baseline="0" dirty="0">
                <a:solidFill>
                  <a:schemeClr val="tx1"/>
                </a:solidFill>
                <a:latin typeface="+mn-lt"/>
                <a:ea typeface="+mn-ea"/>
                <a:cs typeface="+mn-cs"/>
              </a:rPr>
              <a:t> فهي مجموعة من البرمجيات والبروتوكولات التي تمّ وضعها على</a:t>
            </a:r>
          </a:p>
          <a:p>
            <a:r>
              <a:rPr lang="ar-SY" sz="1200" b="0" i="0" u="none" strike="noStrike" kern="1200" baseline="0" dirty="0">
                <a:solidFill>
                  <a:schemeClr val="tx1"/>
                </a:solidFill>
                <a:latin typeface="+mn-lt"/>
                <a:ea typeface="+mn-ea"/>
                <a:cs typeface="+mn-cs"/>
              </a:rPr>
              <a:t>حواسب الانترنت )تستخدم الويب البروتوكول </a:t>
            </a:r>
            <a:r>
              <a:rPr lang="en-US" sz="1200" b="0" i="0" u="none" strike="noStrike" kern="1200" baseline="0" dirty="0">
                <a:solidFill>
                  <a:schemeClr val="tx1"/>
                </a:solidFill>
                <a:latin typeface="+mn-lt"/>
                <a:ea typeface="+mn-ea"/>
                <a:cs typeface="+mn-cs"/>
              </a:rPr>
              <a:t>HTTP (. </a:t>
            </a:r>
            <a:r>
              <a:rPr lang="ar-SY" sz="1200" b="0" i="0" u="none" strike="noStrike" kern="1200" baseline="0" dirty="0">
                <a:solidFill>
                  <a:schemeClr val="tx1"/>
                </a:solidFill>
                <a:latin typeface="+mn-lt"/>
                <a:ea typeface="+mn-ea"/>
                <a:cs typeface="+mn-cs"/>
              </a:rPr>
              <a:t>وبهذا فإن الانترنت كانت</a:t>
            </a:r>
          </a:p>
          <a:p>
            <a:r>
              <a:rPr lang="ar-SY" sz="1200" b="0" i="0" u="none" strike="noStrike" kern="1200" baseline="0" dirty="0" err="1">
                <a:solidFill>
                  <a:schemeClr val="tx1"/>
                </a:solidFill>
                <a:latin typeface="+mn-lt"/>
                <a:ea typeface="+mn-ea"/>
                <a:cs typeface="+mn-cs"/>
              </a:rPr>
              <a:t>وماتازل</a:t>
            </a:r>
            <a:r>
              <a:rPr lang="ar-SY" sz="1200" b="0" i="0" u="none" strike="noStrike" kern="1200" baseline="0" dirty="0">
                <a:solidFill>
                  <a:schemeClr val="tx1"/>
                </a:solidFill>
                <a:latin typeface="+mn-lt"/>
                <a:ea typeface="+mn-ea"/>
                <a:cs typeface="+mn-cs"/>
              </a:rPr>
              <a:t> مفيدة قبل ظهور الويب، مع ملاحظة أن معظم البشر اليوم يستخدمون</a:t>
            </a:r>
          </a:p>
          <a:p>
            <a:r>
              <a:rPr lang="ar-SY" sz="1200" b="0" i="0" u="none" strike="noStrike" kern="1200" baseline="0" dirty="0">
                <a:solidFill>
                  <a:schemeClr val="tx1"/>
                </a:solidFill>
                <a:latin typeface="+mn-lt"/>
                <a:ea typeface="+mn-ea"/>
                <a:cs typeface="+mn-cs"/>
              </a:rPr>
              <a:t>الانترنت عبر الويب.</a:t>
            </a:r>
          </a:p>
          <a:p>
            <a:endParaRPr lang="ar-SY" sz="1200" b="0" i="0" u="none" strike="noStrike" kern="1200" baseline="0" dirty="0">
              <a:solidFill>
                <a:schemeClr val="tx1"/>
              </a:solidFill>
              <a:latin typeface="+mn-lt"/>
              <a:ea typeface="+mn-ea"/>
              <a:cs typeface="+mn-cs"/>
            </a:endParaRPr>
          </a:p>
          <a:p>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2</a:t>
            </a:fld>
            <a:endParaRPr lang="ar-SY"/>
          </a:p>
        </p:txBody>
      </p:sp>
    </p:spTree>
    <p:extLst>
      <p:ext uri="{BB962C8B-B14F-4D97-AF65-F5344CB8AC3E}">
        <p14:creationId xmlns:p14="http://schemas.microsoft.com/office/powerpoint/2010/main" val="20666520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يتم تجاهل الأسطر الفارغة و المسافات</a:t>
            </a:r>
            <a:endParaRPr lang="en-US"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20</a:t>
            </a:fld>
            <a:endParaRPr lang="ar-SY"/>
          </a:p>
        </p:txBody>
      </p:sp>
    </p:spTree>
    <p:extLst>
      <p:ext uri="{BB962C8B-B14F-4D97-AF65-F5344CB8AC3E}">
        <p14:creationId xmlns:p14="http://schemas.microsoft.com/office/powerpoint/2010/main" val="38143778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لوضع أسطر جديدة </a:t>
            </a:r>
            <a:endParaRPr lang="en-US"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21</a:t>
            </a:fld>
            <a:endParaRPr lang="ar-SY"/>
          </a:p>
        </p:txBody>
      </p:sp>
    </p:spTree>
    <p:extLst>
      <p:ext uri="{BB962C8B-B14F-4D97-AF65-F5344CB8AC3E}">
        <p14:creationId xmlns:p14="http://schemas.microsoft.com/office/powerpoint/2010/main" val="3619987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لفصل العناصر عن بعضها يمكن استخدام الخط الأفقي</a:t>
            </a:r>
            <a:endParaRPr lang="en-US"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22</a:t>
            </a:fld>
            <a:endParaRPr lang="ar-SY"/>
          </a:p>
        </p:txBody>
      </p:sp>
    </p:spTree>
    <p:extLst>
      <p:ext uri="{BB962C8B-B14F-4D97-AF65-F5344CB8AC3E}">
        <p14:creationId xmlns:p14="http://schemas.microsoft.com/office/powerpoint/2010/main" val="926460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يوجد أكثر من درجة للعناوين من 1 حتى 6 </a:t>
            </a:r>
          </a:p>
          <a:p>
            <a:r>
              <a:rPr lang="ar-SA" dirty="0"/>
              <a:t>يكون اكبرها </a:t>
            </a:r>
            <a:r>
              <a:rPr lang="en-US" dirty="0"/>
              <a:t>h1</a:t>
            </a:r>
            <a:endParaRPr lang="ar-SA" dirty="0"/>
          </a:p>
          <a:p>
            <a:r>
              <a:rPr lang="ar-SA" dirty="0"/>
              <a:t>و أصغرها </a:t>
            </a:r>
            <a:r>
              <a:rPr lang="en-US" dirty="0"/>
              <a:t>h6</a:t>
            </a: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23</a:t>
            </a:fld>
            <a:endParaRPr lang="ar-SY"/>
          </a:p>
        </p:txBody>
      </p:sp>
    </p:spTree>
    <p:extLst>
      <p:ext uri="{BB962C8B-B14F-4D97-AF65-F5344CB8AC3E}">
        <p14:creationId xmlns:p14="http://schemas.microsoft.com/office/powerpoint/2010/main" val="364191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يتم استخدام </a:t>
            </a:r>
            <a:r>
              <a:rPr lang="en-US" dirty="0"/>
              <a:t>a </a:t>
            </a:r>
            <a:r>
              <a:rPr lang="ar-SA" dirty="0"/>
              <a:t>(</a:t>
            </a:r>
            <a:r>
              <a:rPr lang="en-US" dirty="0"/>
              <a:t>link</a:t>
            </a:r>
            <a:r>
              <a:rPr lang="ar-SA" dirty="0"/>
              <a:t>) لربط صفحات الموقع مع بعضها أو الارتباط مع صفحات و مواقع أخرى </a:t>
            </a:r>
          </a:p>
          <a:p>
            <a:r>
              <a:rPr lang="ar-SA" dirty="0"/>
              <a:t>بحيث يتم تحديد الرابط الخاص بالصفحة الهدف عن طريق </a:t>
            </a:r>
            <a:r>
              <a:rPr lang="en-US" dirty="0" err="1"/>
              <a:t>href</a:t>
            </a:r>
            <a:endParaRPr lang="ar-SA" dirty="0"/>
          </a:p>
          <a:p>
            <a:endParaRPr lang="ar-SA"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24</a:t>
            </a:fld>
            <a:endParaRPr lang="ar-SY"/>
          </a:p>
        </p:txBody>
      </p:sp>
    </p:spTree>
    <p:extLst>
      <p:ext uri="{BB962C8B-B14F-4D97-AF65-F5344CB8AC3E}">
        <p14:creationId xmlns:p14="http://schemas.microsoft.com/office/powerpoint/2010/main" val="1423745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يمكن استخدام صورة بدلاً من استخدام نص كرابط لصفحة أخرى </a:t>
            </a:r>
          </a:p>
          <a:p>
            <a:endParaRPr lang="ar-SA"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25</a:t>
            </a:fld>
            <a:endParaRPr lang="ar-SY"/>
          </a:p>
        </p:txBody>
      </p:sp>
    </p:spTree>
    <p:extLst>
      <p:ext uri="{BB962C8B-B14F-4D97-AF65-F5344CB8AC3E}">
        <p14:creationId xmlns:p14="http://schemas.microsoft.com/office/powerpoint/2010/main" val="14644526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يمكن استخدام الروابط المطلقة أو النسبية:</a:t>
            </a:r>
          </a:p>
          <a:p>
            <a:r>
              <a:rPr lang="ar-SA" dirty="0"/>
              <a:t>الرابط المطلق : بحيث يكتب الرابط "كعنوان صفحة ويب كامل" و غالبا ما يستخدم في حالة طلب موقع خارجي </a:t>
            </a:r>
          </a:p>
          <a:p>
            <a:r>
              <a:rPr lang="ar-SA" dirty="0"/>
              <a:t>الرابط النسبي: يكتب الرابط بشكل نسبي انطلقاً من الصفحة الحالية </a:t>
            </a:r>
          </a:p>
          <a:p>
            <a:endParaRPr lang="ar-SA"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26</a:t>
            </a:fld>
            <a:endParaRPr lang="ar-SY"/>
          </a:p>
        </p:txBody>
      </p:sp>
    </p:spTree>
    <p:extLst>
      <p:ext uri="{BB962C8B-B14F-4D97-AF65-F5344CB8AC3E}">
        <p14:creationId xmlns:p14="http://schemas.microsoft.com/office/powerpoint/2010/main" val="16311889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في الروابط النسبية </a:t>
            </a:r>
            <a:br>
              <a:rPr lang="ar-SA" dirty="0"/>
            </a:br>
            <a:r>
              <a:rPr lang="ar-SA" dirty="0" err="1"/>
              <a:t>نستخدام</a:t>
            </a:r>
            <a:r>
              <a:rPr lang="ar-SA" dirty="0"/>
              <a:t> </a:t>
            </a:r>
            <a:r>
              <a:rPr lang="en-US" dirty="0"/>
              <a:t>“/”</a:t>
            </a:r>
            <a:r>
              <a:rPr lang="ar-SA" dirty="0"/>
              <a:t>  لفتح ملف "خطوة للأمام"</a:t>
            </a:r>
          </a:p>
          <a:p>
            <a:r>
              <a:rPr lang="ar-SA" dirty="0"/>
              <a:t>و “</a:t>
            </a:r>
            <a:r>
              <a:rPr lang="en-US" dirty="0"/>
              <a:t>../</a:t>
            </a:r>
            <a:r>
              <a:rPr lang="ar-SA" dirty="0"/>
              <a:t>“</a:t>
            </a:r>
            <a:r>
              <a:rPr lang="en-US" dirty="0"/>
              <a:t> </a:t>
            </a:r>
            <a:r>
              <a:rPr lang="ar-SA" dirty="0"/>
              <a:t> للرجوع للخلف  "خطوة للخلف"</a:t>
            </a:r>
          </a:p>
          <a:p>
            <a:endParaRPr lang="ar-SA" dirty="0"/>
          </a:p>
          <a:p>
            <a:endParaRPr lang="ar-SA"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27</a:t>
            </a:fld>
            <a:endParaRPr lang="ar-SY"/>
          </a:p>
        </p:txBody>
      </p:sp>
    </p:spTree>
    <p:extLst>
      <p:ext uri="{BB962C8B-B14F-4D97-AF65-F5344CB8AC3E}">
        <p14:creationId xmlns:p14="http://schemas.microsoft.com/office/powerpoint/2010/main" val="14022366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بشكل اعتيادي سيتم فتح الصفحة الجديدة في نفس نافذة المتصفح</a:t>
            </a:r>
          </a:p>
          <a:p>
            <a:r>
              <a:rPr lang="ar-SA" dirty="0"/>
              <a:t>و لكن يمكن فتح الصفحة الجديدة في تبويب جديد باستخدام </a:t>
            </a:r>
            <a:r>
              <a:rPr lang="en-US" dirty="0"/>
              <a:t>target="_blank"</a:t>
            </a:r>
            <a:endParaRPr lang="ar-SA"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28</a:t>
            </a:fld>
            <a:endParaRPr lang="ar-SY"/>
          </a:p>
        </p:txBody>
      </p:sp>
    </p:spTree>
    <p:extLst>
      <p:ext uri="{BB962C8B-B14F-4D97-AF65-F5344CB8AC3E}">
        <p14:creationId xmlns:p14="http://schemas.microsoft.com/office/powerpoint/2010/main" val="2903009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3</a:t>
            </a:fld>
            <a:endParaRPr lang="ar-SY"/>
          </a:p>
        </p:txBody>
      </p:sp>
    </p:spTree>
    <p:extLst>
      <p:ext uri="{BB962C8B-B14F-4D97-AF65-F5344CB8AC3E}">
        <p14:creationId xmlns:p14="http://schemas.microsoft.com/office/powerpoint/2010/main" val="1109766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ar-SY" dirty="0"/>
              <a:t>تفاصيل</a:t>
            </a:r>
            <a:r>
              <a:rPr lang="ar-SY" baseline="0" dirty="0"/>
              <a:t> الانترنت تدرس في مواد الشبكات الأن ما يهمنا هو الأساسيات التي تساعد في بناء الويب </a:t>
            </a:r>
            <a:endParaRPr lang="ar-SY" dirty="0"/>
          </a:p>
          <a:p>
            <a:r>
              <a:rPr lang="ar-SY" dirty="0"/>
              <a:t>كيف</a:t>
            </a:r>
            <a:r>
              <a:rPr lang="ar-SY" baseline="0" dirty="0"/>
              <a:t> يتم معرفة الأجهزة على شبكة الانترنت ؟</a:t>
            </a:r>
          </a:p>
          <a:p>
            <a:r>
              <a:rPr lang="ar-SY" baseline="0" dirty="0"/>
              <a:t>باستخدام معرف فريد لكل جهاز... </a:t>
            </a:r>
            <a:r>
              <a:rPr lang="en-US" baseline="0" dirty="0" err="1"/>
              <a:t>Ip</a:t>
            </a:r>
            <a:r>
              <a:rPr lang="en-US" baseline="0" dirty="0"/>
              <a:t> address</a:t>
            </a:r>
            <a:endParaRPr lang="ar-SY" baseline="0" dirty="0"/>
          </a:p>
          <a:p>
            <a:r>
              <a:rPr lang="ar-SY" sz="1200" b="0" i="0" u="none" strike="noStrike" kern="1200" baseline="0" dirty="0">
                <a:solidFill>
                  <a:schemeClr val="tx1"/>
                </a:solidFill>
                <a:latin typeface="+mn-lt"/>
                <a:ea typeface="+mn-ea"/>
                <a:cs typeface="+mn-cs"/>
              </a:rPr>
              <a:t>يتكون العنوان الفريد </a:t>
            </a:r>
            <a:r>
              <a:rPr lang="en-US" sz="1200" b="0" i="0" u="none" strike="noStrike" kern="1200" baseline="0" dirty="0">
                <a:solidFill>
                  <a:schemeClr val="tx1"/>
                </a:solidFill>
                <a:latin typeface="+mn-lt"/>
                <a:ea typeface="+mn-ea"/>
                <a:cs typeface="+mn-cs"/>
              </a:rPr>
              <a:t> Internet Protocol(IP) address </a:t>
            </a:r>
            <a:r>
              <a:rPr lang="ar-SY" sz="1200" b="0" i="0" u="none" strike="noStrike" kern="1200" baseline="0" dirty="0">
                <a:solidFill>
                  <a:schemeClr val="tx1"/>
                </a:solidFill>
                <a:latin typeface="+mn-lt"/>
                <a:ea typeface="+mn-ea"/>
                <a:cs typeface="+mn-cs"/>
              </a:rPr>
              <a:t> من 32 بت ويكتب عادة باستخدام أربعة أرقام  كل منها 8 بت </a:t>
            </a:r>
          </a:p>
          <a:p>
            <a:r>
              <a:rPr lang="ar-SY" sz="1200" b="0" i="0" u="none" strike="noStrike" kern="1200" baseline="0" dirty="0">
                <a:solidFill>
                  <a:schemeClr val="tx1"/>
                </a:solidFill>
                <a:latin typeface="+mn-lt"/>
                <a:ea typeface="+mn-ea"/>
                <a:cs typeface="+mn-cs"/>
              </a:rPr>
              <a:t>مثل </a:t>
            </a:r>
            <a:r>
              <a:rPr lang="en-US" sz="1200" b="0" i="0" u="none" strike="noStrike" kern="1200" baseline="0" dirty="0">
                <a:solidFill>
                  <a:schemeClr val="tx1"/>
                </a:solidFill>
                <a:latin typeface="+mn-lt"/>
                <a:ea typeface="+mn-ea"/>
                <a:cs typeface="+mn-cs"/>
              </a:rPr>
              <a:t>191.57.126.121 </a:t>
            </a:r>
            <a:r>
              <a:rPr lang="ar-SY" sz="1200" b="0" i="0" u="none" strike="noStrike" kern="1200" baseline="0" dirty="0">
                <a:solidFill>
                  <a:schemeClr val="tx1"/>
                </a:solidFill>
                <a:latin typeface="+mn-lt"/>
                <a:ea typeface="+mn-ea"/>
                <a:cs typeface="+mn-cs"/>
              </a:rPr>
              <a:t> و يتم عادة إعطاء مجال متسلسل من هذه الأرقام لكل منظمة  و التي تقوم بتوزيع الأرقام ضمن المجال على حواسبها .</a:t>
            </a:r>
          </a:p>
          <a:p>
            <a:r>
              <a:rPr lang="ar-SY" sz="1200" b="0" i="0" u="none" strike="noStrike" kern="1200" baseline="0" dirty="0">
                <a:solidFill>
                  <a:schemeClr val="tx1"/>
                </a:solidFill>
                <a:latin typeface="+mn-lt"/>
                <a:ea typeface="+mn-ea"/>
                <a:cs typeface="+mn-cs"/>
              </a:rPr>
              <a:t>مثال المجال الخاص بوزارة الدفاع الأمريكية </a:t>
            </a:r>
          </a:p>
          <a:p>
            <a:r>
              <a:rPr lang="ar-SY" sz="1200" b="0" i="0" u="none" strike="noStrike" kern="1200" baseline="0" dirty="0">
                <a:solidFill>
                  <a:schemeClr val="tx1"/>
                </a:solidFill>
                <a:latin typeface="+mn-lt"/>
                <a:ea typeface="+mn-ea"/>
                <a:cs typeface="+mn-cs"/>
              </a:rPr>
              <a:t>من </a:t>
            </a:r>
            <a:r>
              <a:rPr lang="en-US" sz="1200" b="0" i="0" u="none" strike="noStrike" kern="1200" baseline="0" dirty="0">
                <a:solidFill>
                  <a:schemeClr val="tx1"/>
                </a:solidFill>
                <a:latin typeface="+mn-lt"/>
                <a:ea typeface="+mn-ea"/>
                <a:cs typeface="+mn-cs"/>
              </a:rPr>
              <a:t>12.0.0.0   </a:t>
            </a:r>
            <a:r>
              <a:rPr lang="ar-SY" sz="1200" b="0" i="0" u="none" strike="noStrike" kern="1200" baseline="0" dirty="0">
                <a:solidFill>
                  <a:schemeClr val="tx1"/>
                </a:solidFill>
                <a:latin typeface="+mn-lt"/>
                <a:ea typeface="+mn-ea"/>
                <a:cs typeface="+mn-cs"/>
              </a:rPr>
              <a:t> حتى </a:t>
            </a:r>
            <a:r>
              <a:rPr lang="en-US" sz="1200" b="0" i="0" u="none" strike="noStrike" kern="1200" baseline="0" dirty="0">
                <a:solidFill>
                  <a:schemeClr val="tx1"/>
                </a:solidFill>
                <a:latin typeface="+mn-lt"/>
                <a:ea typeface="+mn-ea"/>
                <a:cs typeface="+mn-cs"/>
              </a:rPr>
              <a:t>12.255.255.255 </a:t>
            </a:r>
            <a:r>
              <a:rPr lang="ar-SY" sz="1200" b="0" i="0" u="none" strike="noStrike" kern="1200" baseline="0" dirty="0">
                <a:solidFill>
                  <a:schemeClr val="tx1"/>
                </a:solidFill>
                <a:latin typeface="+mn-lt"/>
                <a:ea typeface="+mn-ea"/>
                <a:cs typeface="+mn-cs"/>
              </a:rPr>
              <a:t> أي 16 مليون عنوان .</a:t>
            </a:r>
          </a:p>
          <a:p>
            <a:r>
              <a:rPr lang="ar-SY" sz="1200" b="0" i="0" u="none" strike="noStrike" kern="1200" baseline="0" dirty="0">
                <a:solidFill>
                  <a:schemeClr val="tx1"/>
                </a:solidFill>
                <a:latin typeface="+mn-lt"/>
                <a:ea typeface="+mn-ea"/>
                <a:cs typeface="+mn-cs"/>
              </a:rPr>
              <a:t>و مع تزايد الطلب على هذه  المجالات ظهر معيار </a:t>
            </a:r>
            <a:r>
              <a:rPr lang="en-US" sz="1200" b="0" i="0" u="none" strike="noStrike" kern="1200" baseline="0" dirty="0">
                <a:solidFill>
                  <a:schemeClr val="tx1"/>
                </a:solidFill>
                <a:latin typeface="+mn-lt"/>
                <a:ea typeface="+mn-ea"/>
                <a:cs typeface="+mn-cs"/>
              </a:rPr>
              <a:t>ipv6</a:t>
            </a:r>
            <a:r>
              <a:rPr lang="ar-SY" sz="1200" b="0" i="0" u="none" strike="noStrike" kern="1200" baseline="0" dirty="0">
                <a:solidFill>
                  <a:schemeClr val="tx1"/>
                </a:solidFill>
                <a:latin typeface="+mn-lt"/>
                <a:ea typeface="+mn-ea"/>
                <a:cs typeface="+mn-cs"/>
              </a:rPr>
              <a:t> لذي يوسع العنوان إلى 128 بت </a:t>
            </a:r>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4</a:t>
            </a:fld>
            <a:endParaRPr lang="ar-SY"/>
          </a:p>
        </p:txBody>
      </p:sp>
    </p:spTree>
    <p:extLst>
      <p:ext uri="{BB962C8B-B14F-4D97-AF65-F5344CB8AC3E}">
        <p14:creationId xmlns:p14="http://schemas.microsoft.com/office/powerpoint/2010/main" val="3242911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ar-SY" dirty="0"/>
              <a:t>تفاصيل</a:t>
            </a:r>
            <a:r>
              <a:rPr lang="ar-SY" baseline="0" dirty="0"/>
              <a:t> الانترنت تدرس في مواد الشبكات الأن ما يهمنا هو الأساسيات التي تساعد في بناء الويب </a:t>
            </a:r>
            <a:endParaRPr lang="ar-SY" dirty="0"/>
          </a:p>
          <a:p>
            <a:r>
              <a:rPr lang="ar-SY" dirty="0"/>
              <a:t>كيف</a:t>
            </a:r>
            <a:r>
              <a:rPr lang="ar-SY" baseline="0" dirty="0"/>
              <a:t> يتم معرفة الأجهزة على شبكة الانترنت ؟</a:t>
            </a:r>
          </a:p>
          <a:p>
            <a:r>
              <a:rPr lang="ar-SY" baseline="0" dirty="0"/>
              <a:t>باستخدام معرف فريد لكل جهاز... </a:t>
            </a:r>
            <a:r>
              <a:rPr lang="en-US" baseline="0" dirty="0" err="1"/>
              <a:t>Ip</a:t>
            </a:r>
            <a:r>
              <a:rPr lang="en-US" baseline="0" dirty="0"/>
              <a:t> address</a:t>
            </a:r>
            <a:endParaRPr lang="ar-SY" baseline="0" dirty="0"/>
          </a:p>
          <a:p>
            <a:r>
              <a:rPr lang="ar-SY" sz="1200" b="0" i="0" u="none" strike="noStrike" kern="1200" baseline="0" dirty="0">
                <a:solidFill>
                  <a:schemeClr val="tx1"/>
                </a:solidFill>
                <a:latin typeface="+mn-lt"/>
                <a:ea typeface="+mn-ea"/>
                <a:cs typeface="+mn-cs"/>
              </a:rPr>
              <a:t>يتكون العنوان الفريد </a:t>
            </a:r>
            <a:r>
              <a:rPr lang="en-US" sz="1200" b="0" i="0" u="none" strike="noStrike" kern="1200" baseline="0" dirty="0">
                <a:solidFill>
                  <a:schemeClr val="tx1"/>
                </a:solidFill>
                <a:latin typeface="+mn-lt"/>
                <a:ea typeface="+mn-ea"/>
                <a:cs typeface="+mn-cs"/>
              </a:rPr>
              <a:t> Internet Protocol(IP) address </a:t>
            </a:r>
            <a:r>
              <a:rPr lang="ar-SY" sz="1200" b="0" i="0" u="none" strike="noStrike" kern="1200" baseline="0" dirty="0">
                <a:solidFill>
                  <a:schemeClr val="tx1"/>
                </a:solidFill>
                <a:latin typeface="+mn-lt"/>
                <a:ea typeface="+mn-ea"/>
                <a:cs typeface="+mn-cs"/>
              </a:rPr>
              <a:t> من 32 بت ويكتب عادة باستخدام أربعة أرقام  كل منها 8 بت </a:t>
            </a:r>
          </a:p>
          <a:p>
            <a:r>
              <a:rPr lang="ar-SY" sz="1200" b="0" i="0" u="none" strike="noStrike" kern="1200" baseline="0" dirty="0">
                <a:solidFill>
                  <a:schemeClr val="tx1"/>
                </a:solidFill>
                <a:latin typeface="+mn-lt"/>
                <a:ea typeface="+mn-ea"/>
                <a:cs typeface="+mn-cs"/>
              </a:rPr>
              <a:t>مثل </a:t>
            </a:r>
            <a:r>
              <a:rPr lang="en-US" sz="1200" b="0" i="0" u="none" strike="noStrike" kern="1200" baseline="0" dirty="0">
                <a:solidFill>
                  <a:schemeClr val="tx1"/>
                </a:solidFill>
                <a:latin typeface="+mn-lt"/>
                <a:ea typeface="+mn-ea"/>
                <a:cs typeface="+mn-cs"/>
              </a:rPr>
              <a:t>191.57.126.121 </a:t>
            </a:r>
            <a:r>
              <a:rPr lang="ar-SY" sz="1200" b="0" i="0" u="none" strike="noStrike" kern="1200" baseline="0" dirty="0">
                <a:solidFill>
                  <a:schemeClr val="tx1"/>
                </a:solidFill>
                <a:latin typeface="+mn-lt"/>
                <a:ea typeface="+mn-ea"/>
                <a:cs typeface="+mn-cs"/>
              </a:rPr>
              <a:t> و يتم عادة إعصاء مجال متسلسل من هذه الأرقام لكل منظمة  و التي تقوم بتوزيع الأرقام ضمن المجال على حواسبها .</a:t>
            </a:r>
          </a:p>
          <a:p>
            <a:r>
              <a:rPr lang="ar-SY" sz="1200" b="0" i="0" u="none" strike="noStrike" kern="1200" baseline="0" dirty="0">
                <a:solidFill>
                  <a:schemeClr val="tx1"/>
                </a:solidFill>
                <a:latin typeface="+mn-lt"/>
                <a:ea typeface="+mn-ea"/>
                <a:cs typeface="+mn-cs"/>
              </a:rPr>
              <a:t>مثال المجال الخاص بوزارة الدفاع الأمريكية </a:t>
            </a:r>
          </a:p>
          <a:p>
            <a:r>
              <a:rPr lang="ar-SY" sz="1200" b="0" i="0" u="none" strike="noStrike" kern="1200" baseline="0" dirty="0">
                <a:solidFill>
                  <a:schemeClr val="tx1"/>
                </a:solidFill>
                <a:latin typeface="+mn-lt"/>
                <a:ea typeface="+mn-ea"/>
                <a:cs typeface="+mn-cs"/>
              </a:rPr>
              <a:t>من </a:t>
            </a:r>
            <a:r>
              <a:rPr lang="en-US" sz="1200" b="0" i="0" u="none" strike="noStrike" kern="1200" baseline="0" dirty="0">
                <a:solidFill>
                  <a:schemeClr val="tx1"/>
                </a:solidFill>
                <a:latin typeface="+mn-lt"/>
                <a:ea typeface="+mn-ea"/>
                <a:cs typeface="+mn-cs"/>
              </a:rPr>
              <a:t>12.0.0.0   </a:t>
            </a:r>
            <a:r>
              <a:rPr lang="ar-SY" sz="1200" b="0" i="0" u="none" strike="noStrike" kern="1200" baseline="0" dirty="0">
                <a:solidFill>
                  <a:schemeClr val="tx1"/>
                </a:solidFill>
                <a:latin typeface="+mn-lt"/>
                <a:ea typeface="+mn-ea"/>
                <a:cs typeface="+mn-cs"/>
              </a:rPr>
              <a:t> حتى </a:t>
            </a:r>
            <a:r>
              <a:rPr lang="en-US" sz="1200" b="0" i="0" u="none" strike="noStrike" kern="1200" baseline="0" dirty="0">
                <a:solidFill>
                  <a:schemeClr val="tx1"/>
                </a:solidFill>
                <a:latin typeface="+mn-lt"/>
                <a:ea typeface="+mn-ea"/>
                <a:cs typeface="+mn-cs"/>
              </a:rPr>
              <a:t>12.255.255.255 </a:t>
            </a:r>
            <a:r>
              <a:rPr lang="ar-SY" sz="1200" b="0" i="0" u="none" strike="noStrike" kern="1200" baseline="0" dirty="0">
                <a:solidFill>
                  <a:schemeClr val="tx1"/>
                </a:solidFill>
                <a:latin typeface="+mn-lt"/>
                <a:ea typeface="+mn-ea"/>
                <a:cs typeface="+mn-cs"/>
              </a:rPr>
              <a:t> أي 16 مليون عنوان .</a:t>
            </a:r>
          </a:p>
          <a:p>
            <a:r>
              <a:rPr lang="ar-SY" sz="1200" b="0" i="0" u="none" strike="noStrike" kern="1200" baseline="0" dirty="0">
                <a:solidFill>
                  <a:schemeClr val="tx1"/>
                </a:solidFill>
                <a:latin typeface="+mn-lt"/>
                <a:ea typeface="+mn-ea"/>
                <a:cs typeface="+mn-cs"/>
              </a:rPr>
              <a:t>و مع تزايد الطلب على هذه  المجالات ظهر معيار </a:t>
            </a:r>
            <a:r>
              <a:rPr lang="en-US" sz="1200" b="0" i="0" u="none" strike="noStrike" kern="1200" baseline="0" dirty="0">
                <a:solidFill>
                  <a:schemeClr val="tx1"/>
                </a:solidFill>
                <a:latin typeface="+mn-lt"/>
                <a:ea typeface="+mn-ea"/>
                <a:cs typeface="+mn-cs"/>
              </a:rPr>
              <a:t>ipv6</a:t>
            </a:r>
            <a:r>
              <a:rPr lang="ar-SY" sz="1200" b="0" i="0" u="none" strike="noStrike" kern="1200" baseline="0" dirty="0">
                <a:solidFill>
                  <a:schemeClr val="tx1"/>
                </a:solidFill>
                <a:latin typeface="+mn-lt"/>
                <a:ea typeface="+mn-ea"/>
                <a:cs typeface="+mn-cs"/>
              </a:rPr>
              <a:t> لذي يوسع العنوان إلى 128 بت </a:t>
            </a:r>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5</a:t>
            </a:fld>
            <a:endParaRPr lang="ar-SY"/>
          </a:p>
        </p:txBody>
      </p:sp>
    </p:spTree>
    <p:extLst>
      <p:ext uri="{BB962C8B-B14F-4D97-AF65-F5344CB8AC3E}">
        <p14:creationId xmlns:p14="http://schemas.microsoft.com/office/powerpoint/2010/main" val="3838695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sz="1200" b="1" i="0" kern="1200" dirty="0">
                <a:solidFill>
                  <a:schemeClr val="tx1"/>
                </a:solidFill>
                <a:effectLst/>
                <a:latin typeface="+mn-lt"/>
                <a:ea typeface="+mn-ea"/>
                <a:cs typeface="+mn-cs"/>
              </a:rPr>
              <a:t>اسم النطاق</a:t>
            </a:r>
            <a:r>
              <a:rPr lang="ar-SY" sz="1200" b="0" i="0" kern="1200" dirty="0">
                <a:solidFill>
                  <a:schemeClr val="tx1"/>
                </a:solidFill>
                <a:effectLst/>
                <a:latin typeface="+mn-lt"/>
                <a:ea typeface="+mn-ea"/>
                <a:cs typeface="+mn-cs"/>
              </a:rPr>
              <a:t> هو باختصار اسم يدل على عنوان </a:t>
            </a:r>
            <a:r>
              <a:rPr lang="ar-SY" sz="1200" b="0" i="0" u="none" strike="noStrike" kern="1200" dirty="0">
                <a:solidFill>
                  <a:schemeClr val="tx1"/>
                </a:solidFill>
                <a:effectLst/>
                <a:latin typeface="+mn-lt"/>
                <a:ea typeface="+mn-ea"/>
                <a:cs typeface="+mn-cs"/>
              </a:rPr>
              <a:t>بروتوكول</a:t>
            </a:r>
            <a:r>
              <a:rPr lang="ar-SY" sz="1200" b="0" i="0" u="none" strike="noStrike" kern="1200" baseline="0" dirty="0">
                <a:solidFill>
                  <a:schemeClr val="tx1"/>
                </a:solidFill>
                <a:effectLst/>
                <a:latin typeface="+mn-lt"/>
                <a:ea typeface="+mn-ea"/>
                <a:cs typeface="+mn-cs"/>
              </a:rPr>
              <a:t> </a:t>
            </a:r>
            <a:r>
              <a:rPr lang="ar-SY" sz="1200" b="0" i="0" u="none" strike="noStrike" kern="1200" dirty="0">
                <a:solidFill>
                  <a:schemeClr val="tx1"/>
                </a:solidFill>
                <a:effectLst/>
                <a:latin typeface="+mn-lt"/>
                <a:ea typeface="+mn-ea"/>
                <a:cs typeface="+mn-cs"/>
              </a:rPr>
              <a:t>الانترنت</a:t>
            </a:r>
            <a:r>
              <a:rPr lang="ar-SY" sz="1200" b="0" i="0" kern="1200" dirty="0">
                <a:solidFill>
                  <a:schemeClr val="tx1"/>
                </a:solidFill>
                <a:effectLst/>
                <a:latin typeface="+mn-lt"/>
                <a:ea typeface="+mn-ea"/>
                <a:cs typeface="+mn-cs"/>
              </a:rPr>
              <a:t> </a:t>
            </a:r>
            <a:r>
              <a:rPr lang="ar-SY" sz="1200" b="0" i="0" kern="1200" baseline="0" dirty="0">
                <a:solidFill>
                  <a:schemeClr val="tx1"/>
                </a:solidFill>
                <a:effectLst/>
                <a:latin typeface="+mn-lt"/>
                <a:ea typeface="+mn-ea"/>
                <a:cs typeface="+mn-cs"/>
              </a:rPr>
              <a:t> </a:t>
            </a:r>
            <a:r>
              <a:rPr lang="en-US" sz="1200" b="0" i="0" kern="1200" baseline="0" dirty="0">
                <a:solidFill>
                  <a:schemeClr val="tx1"/>
                </a:solidFill>
                <a:effectLst/>
                <a:latin typeface="+mn-lt"/>
                <a:ea typeface="+mn-ea"/>
                <a:cs typeface="+mn-cs"/>
              </a:rPr>
              <a:t>IP</a:t>
            </a:r>
            <a:r>
              <a:rPr lang="en-US" sz="1200" b="0" i="0" kern="1200" dirty="0">
                <a:solidFill>
                  <a:schemeClr val="tx1"/>
                </a:solidFill>
                <a:effectLst/>
                <a:latin typeface="+mn-lt"/>
                <a:ea typeface="+mn-ea"/>
                <a:cs typeface="+mn-cs"/>
              </a:rPr>
              <a:t> </a:t>
            </a:r>
            <a:r>
              <a:rPr lang="ar-SY" sz="1200" b="0" i="0" kern="1200" dirty="0">
                <a:solidFill>
                  <a:schemeClr val="tx1"/>
                </a:solidFill>
                <a:effectLst/>
                <a:latin typeface="+mn-lt"/>
                <a:ea typeface="+mn-ea"/>
                <a:cs typeface="+mn-cs"/>
              </a:rPr>
              <a:t> الخاص </a:t>
            </a:r>
            <a:r>
              <a:rPr lang="ar-SY" sz="1200" b="0" i="0" u="none" strike="noStrike" kern="1200" dirty="0">
                <a:solidFill>
                  <a:schemeClr val="tx1"/>
                </a:solidFill>
                <a:effectLst/>
                <a:latin typeface="+mn-lt"/>
                <a:ea typeface="+mn-ea"/>
                <a:cs typeface="+mn-cs"/>
              </a:rPr>
              <a:t>بالخادم</a:t>
            </a:r>
            <a:r>
              <a:rPr lang="ar-SY" sz="1200" b="0" i="0" kern="1200" dirty="0">
                <a:solidFill>
                  <a:schemeClr val="tx1"/>
                </a:solidFill>
                <a:effectLst/>
                <a:latin typeface="+mn-lt"/>
                <a:ea typeface="+mn-ea"/>
                <a:cs typeface="+mn-cs"/>
              </a:rPr>
              <a:t> الذي يحمل هذا الرقم وبحاسوب المتصل بالإنترنت.</a:t>
            </a:r>
          </a:p>
          <a:p>
            <a:r>
              <a:rPr lang="ar-SY" dirty="0"/>
              <a:t>و يكون اسم النطاق جزء من </a:t>
            </a:r>
            <a:r>
              <a:rPr lang="en-US" dirty="0"/>
              <a:t>URL</a:t>
            </a:r>
            <a:r>
              <a:rPr lang="en-US" baseline="0" dirty="0"/>
              <a:t> </a:t>
            </a:r>
            <a:r>
              <a:rPr lang="ar-SY" baseline="0" dirty="0"/>
              <a:t> الخاص بالموقع</a:t>
            </a:r>
          </a:p>
          <a:p>
            <a:endParaRPr lang="ar-SY" baseline="0" dirty="0"/>
          </a:p>
          <a:p>
            <a:r>
              <a:rPr lang="ar-SY" baseline="0" dirty="0"/>
              <a:t>يتم استخدام أسماء النطاقات لسهولة تذكرها مقارنةً بالأرقام</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6</a:t>
            </a:fld>
            <a:endParaRPr lang="ar-SY"/>
          </a:p>
        </p:txBody>
      </p:sp>
    </p:spTree>
    <p:extLst>
      <p:ext uri="{BB962C8B-B14F-4D97-AF65-F5344CB8AC3E}">
        <p14:creationId xmlns:p14="http://schemas.microsoft.com/office/powerpoint/2010/main" val="866029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dirty="0"/>
              <a:t>يتم</a:t>
            </a:r>
            <a:r>
              <a:rPr lang="ar-SY" baseline="0" dirty="0"/>
              <a:t> ربط </a:t>
            </a:r>
            <a:r>
              <a:rPr lang="en-US" baseline="0" dirty="0" err="1"/>
              <a:t>domin</a:t>
            </a:r>
            <a:r>
              <a:rPr lang="en-US" baseline="0" dirty="0"/>
              <a:t> name </a:t>
            </a:r>
            <a:r>
              <a:rPr lang="ar-SY" baseline="0" dirty="0"/>
              <a:t> بال </a:t>
            </a:r>
            <a:r>
              <a:rPr lang="en-US" baseline="0" dirty="0" err="1"/>
              <a:t>ip</a:t>
            </a:r>
            <a:r>
              <a:rPr lang="en-US" baseline="0" dirty="0"/>
              <a:t> </a:t>
            </a:r>
            <a:r>
              <a:rPr lang="ar-SY" baseline="0" dirty="0"/>
              <a:t> المقايل له عن طريق </a:t>
            </a:r>
            <a:r>
              <a:rPr lang="en-US" baseline="0" dirty="0"/>
              <a:t>DNS </a:t>
            </a:r>
            <a:r>
              <a:rPr lang="ar-SY" baseline="0" dirty="0"/>
              <a:t> </a:t>
            </a:r>
            <a:r>
              <a:rPr lang="en-US" sz="1200" b="1" i="0" kern="1200" dirty="0">
                <a:solidFill>
                  <a:schemeClr val="tx1"/>
                </a:solidFill>
                <a:effectLst/>
                <a:latin typeface="+mn-lt"/>
                <a:ea typeface="+mn-ea"/>
                <a:cs typeface="+mn-cs"/>
              </a:rPr>
              <a:t>Domain Name System</a:t>
            </a:r>
            <a:endParaRPr lang="ar-SY" sz="1200" b="1" i="0" kern="1200" dirty="0">
              <a:solidFill>
                <a:schemeClr val="tx1"/>
              </a:solidFill>
              <a:effectLst/>
              <a:latin typeface="+mn-lt"/>
              <a:ea typeface="+mn-ea"/>
              <a:cs typeface="+mn-cs"/>
            </a:endParaRPr>
          </a:p>
          <a:p>
            <a:r>
              <a:rPr lang="ar-SY" sz="1200" b="1" i="0" kern="1200" dirty="0">
                <a:solidFill>
                  <a:schemeClr val="tx1"/>
                </a:solidFill>
                <a:effectLst/>
                <a:latin typeface="+mn-lt"/>
                <a:ea typeface="+mn-ea"/>
                <a:cs typeface="+mn-cs"/>
              </a:rPr>
              <a:t>حيث أن المستخدم يقوم بطلب الموقع المطلوب عن طريق  اسم الدمين الخاص به ليتم</a:t>
            </a:r>
            <a:r>
              <a:rPr lang="ar-SY" sz="1200" b="1" i="0" kern="1200" baseline="0" dirty="0">
                <a:solidFill>
                  <a:schemeClr val="tx1"/>
                </a:solidFill>
                <a:effectLst/>
                <a:latin typeface="+mn-lt"/>
                <a:ea typeface="+mn-ea"/>
                <a:cs typeface="+mn-cs"/>
              </a:rPr>
              <a:t> استخراج ال </a:t>
            </a:r>
            <a:r>
              <a:rPr lang="en-US" sz="1200" b="1" i="0" kern="1200" baseline="0" dirty="0" err="1">
                <a:solidFill>
                  <a:schemeClr val="tx1"/>
                </a:solidFill>
                <a:effectLst/>
                <a:latin typeface="+mn-lt"/>
                <a:ea typeface="+mn-ea"/>
                <a:cs typeface="+mn-cs"/>
              </a:rPr>
              <a:t>iP</a:t>
            </a:r>
            <a:r>
              <a:rPr lang="en-US" sz="1200" b="1" i="0" kern="1200" baseline="0" dirty="0">
                <a:solidFill>
                  <a:schemeClr val="tx1"/>
                </a:solidFill>
                <a:effectLst/>
                <a:latin typeface="+mn-lt"/>
                <a:ea typeface="+mn-ea"/>
                <a:cs typeface="+mn-cs"/>
              </a:rPr>
              <a:t>  </a:t>
            </a:r>
            <a:r>
              <a:rPr lang="ar-SY" sz="1200" b="1" i="0" kern="1200" baseline="0" dirty="0">
                <a:solidFill>
                  <a:schemeClr val="tx1"/>
                </a:solidFill>
                <a:effectLst/>
                <a:latin typeface="+mn-lt"/>
                <a:ea typeface="+mn-ea"/>
                <a:cs typeface="+mn-cs"/>
              </a:rPr>
              <a:t> الخاص بالموقع من </a:t>
            </a:r>
            <a:r>
              <a:rPr lang="en-US" sz="1200" b="1" i="0" kern="1200" baseline="0" dirty="0">
                <a:solidFill>
                  <a:schemeClr val="tx1"/>
                </a:solidFill>
                <a:effectLst/>
                <a:latin typeface="+mn-lt"/>
                <a:ea typeface="+mn-ea"/>
                <a:cs typeface="+mn-cs"/>
              </a:rPr>
              <a:t>DNS</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7</a:t>
            </a:fld>
            <a:endParaRPr lang="ar-SY"/>
          </a:p>
        </p:txBody>
      </p:sp>
    </p:spTree>
    <p:extLst>
      <p:ext uri="{BB962C8B-B14F-4D97-AF65-F5344CB8AC3E}">
        <p14:creationId xmlns:p14="http://schemas.microsoft.com/office/powerpoint/2010/main" val="1926841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Y"/>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8</a:t>
            </a:fld>
            <a:endParaRPr lang="ar-SY"/>
          </a:p>
        </p:txBody>
      </p:sp>
    </p:spTree>
    <p:extLst>
      <p:ext uri="{BB962C8B-B14F-4D97-AF65-F5344CB8AC3E}">
        <p14:creationId xmlns:p14="http://schemas.microsoft.com/office/powerpoint/2010/main" val="1139389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يقوم المتصفح (الزبون) بطلب وثائق من المخدم و يقوم المخدم بتحديد الوثائق المطلوبة و ارسالها للمتصفح (( يمكن أن تكون الوثائق ساكنة أو نتيجة طلب تنفيذ برنامج ما على مخدم كما يمكن للمخدم طلب بيانات معينة من مستخدم المتصفح كبيانات التسجيل في الموقع مثلا ...))</a:t>
            </a:r>
            <a:endParaRPr lang="ar-SY" dirty="0"/>
          </a:p>
          <a:p>
            <a:endParaRPr lang="ar-SY" dirty="0"/>
          </a:p>
          <a:p>
            <a:r>
              <a:rPr lang="ar-SY" dirty="0"/>
              <a:t>المخدم هو حاسب ذو</a:t>
            </a:r>
            <a:r>
              <a:rPr lang="ar-SY" baseline="0" dirty="0"/>
              <a:t> قدرات كبيرة يمتاز بسرعة الاستجابة </a:t>
            </a:r>
            <a:endParaRPr lang="en-US"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9</a:t>
            </a:fld>
            <a:endParaRPr lang="ar-SY"/>
          </a:p>
        </p:txBody>
      </p:sp>
    </p:spTree>
    <p:extLst>
      <p:ext uri="{BB962C8B-B14F-4D97-AF65-F5344CB8AC3E}">
        <p14:creationId xmlns:p14="http://schemas.microsoft.com/office/powerpoint/2010/main" val="3338899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العنوان الرئيسي</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الثانوي الرئيسي</a:t>
            </a:r>
            <a:endParaRPr lang="en-US" dirty="0"/>
          </a:p>
        </p:txBody>
      </p:sp>
      <p:sp>
        <p:nvSpPr>
          <p:cNvPr id="4" name="Date Placeholder 3"/>
          <p:cNvSpPr>
            <a:spLocks noGrp="1"/>
          </p:cNvSpPr>
          <p:nvPr>
            <p:ph type="dt" sz="half" idx="10"/>
          </p:nvPr>
        </p:nvSpPr>
        <p:spPr/>
        <p:txBody>
          <a:bodyPr/>
          <a:lstStyle/>
          <a:p>
            <a:fld id="{3B88ACB1-6B07-4748-A2AF-A58E584E06E3}" type="datetimeFigureOut">
              <a:rPr lang="ar-SY" smtClean="0"/>
              <a:t>04/02/1442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214906859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Vertical Text Placeholder 2"/>
          <p:cNvSpPr>
            <a:spLocks noGrp="1"/>
          </p:cNvSpPr>
          <p:nvPr>
            <p:ph type="body" orient="vert" idx="1"/>
          </p:nvPr>
        </p:nvSpPr>
        <p:spPr/>
        <p:txBody>
          <a:bodyPr vert="eaVert"/>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3B88ACB1-6B07-4748-A2AF-A58E584E06E3}" type="datetimeFigureOut">
              <a:rPr lang="ar-SY" smtClean="0"/>
              <a:t>04/02/1442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33294941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ar-SA"/>
              <a:t>انقر لتحرير نمط العنوان الرئيسي</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3B88ACB1-6B07-4748-A2AF-A58E584E06E3}" type="datetimeFigureOut">
              <a:rPr lang="ar-SY" smtClean="0"/>
              <a:t>04/02/1442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20148132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Content Placeholder 2"/>
          <p:cNvSpPr>
            <a:spLocks noGrp="1"/>
          </p:cNvSpPr>
          <p:nvPr>
            <p:ph idx="1"/>
          </p:nvPr>
        </p:nvSpPr>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3B88ACB1-6B07-4748-A2AF-A58E584E06E3}" type="datetimeFigureOut">
              <a:rPr lang="ar-SY" smtClean="0"/>
              <a:t>04/02/1442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5293484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ar-SA"/>
              <a:t>انقر لتحرير نمط العنوان الرئيسي</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النص الرئيسي</a:t>
            </a:r>
          </a:p>
        </p:txBody>
      </p:sp>
      <p:sp>
        <p:nvSpPr>
          <p:cNvPr id="4" name="Date Placeholder 3"/>
          <p:cNvSpPr>
            <a:spLocks noGrp="1"/>
          </p:cNvSpPr>
          <p:nvPr>
            <p:ph type="dt" sz="half" idx="10"/>
          </p:nvPr>
        </p:nvSpPr>
        <p:spPr/>
        <p:txBody>
          <a:bodyPr/>
          <a:lstStyle/>
          <a:p>
            <a:fld id="{3B88ACB1-6B07-4748-A2AF-A58E584E06E3}" type="datetimeFigureOut">
              <a:rPr lang="ar-SY" smtClean="0"/>
              <a:t>04/02/1442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5526540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3B88ACB1-6B07-4748-A2AF-A58E584E06E3}" type="datetimeFigureOut">
              <a:rPr lang="ar-SY" smtClean="0"/>
              <a:t>04/02/1442</a:t>
            </a:fld>
            <a:endParaRPr lang="ar-SY"/>
          </a:p>
        </p:txBody>
      </p:sp>
      <p:sp>
        <p:nvSpPr>
          <p:cNvPr id="6" name="Footer Placeholder 5"/>
          <p:cNvSpPr>
            <a:spLocks noGrp="1"/>
          </p:cNvSpPr>
          <p:nvPr>
            <p:ph type="ftr" sz="quarter" idx="11"/>
          </p:nvPr>
        </p:nvSpPr>
        <p:spPr/>
        <p:txBody>
          <a:bodyPr/>
          <a:lstStyle/>
          <a:p>
            <a:endParaRPr lang="ar-SY"/>
          </a:p>
        </p:txBody>
      </p:sp>
      <p:sp>
        <p:nvSpPr>
          <p:cNvPr id="7" name="Slide Number Placeholder 6"/>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23325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ar-SA"/>
              <a:t>انقر لتحرير نمط العنوان الرئيسي</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النص الرئيسي</a:t>
            </a:r>
          </a:p>
        </p:txBody>
      </p:sp>
      <p:sp>
        <p:nvSpPr>
          <p:cNvPr id="4" name="Content Placeholder 3"/>
          <p:cNvSpPr>
            <a:spLocks noGrp="1"/>
          </p:cNvSpPr>
          <p:nvPr>
            <p:ph sz="half" idx="2"/>
          </p:nvPr>
        </p:nvSpPr>
        <p:spPr>
          <a:xfrm>
            <a:off x="839788" y="2505075"/>
            <a:ext cx="5157787" cy="3684588"/>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النص الرئيسي</a:t>
            </a:r>
          </a:p>
        </p:txBody>
      </p:sp>
      <p:sp>
        <p:nvSpPr>
          <p:cNvPr id="6" name="Content Placeholder 5"/>
          <p:cNvSpPr>
            <a:spLocks noGrp="1"/>
          </p:cNvSpPr>
          <p:nvPr>
            <p:ph sz="quarter" idx="4"/>
          </p:nvPr>
        </p:nvSpPr>
        <p:spPr>
          <a:xfrm>
            <a:off x="6172200" y="2505075"/>
            <a:ext cx="5183188" cy="3684588"/>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3B88ACB1-6B07-4748-A2AF-A58E584E06E3}" type="datetimeFigureOut">
              <a:rPr lang="ar-SY" smtClean="0"/>
              <a:t>04/02/1442</a:t>
            </a:fld>
            <a:endParaRPr lang="ar-SY"/>
          </a:p>
        </p:txBody>
      </p:sp>
      <p:sp>
        <p:nvSpPr>
          <p:cNvPr id="8" name="Footer Placeholder 7"/>
          <p:cNvSpPr>
            <a:spLocks noGrp="1"/>
          </p:cNvSpPr>
          <p:nvPr>
            <p:ph type="ftr" sz="quarter" idx="11"/>
          </p:nvPr>
        </p:nvSpPr>
        <p:spPr/>
        <p:txBody>
          <a:bodyPr/>
          <a:lstStyle/>
          <a:p>
            <a:endParaRPr lang="ar-SY"/>
          </a:p>
        </p:txBody>
      </p:sp>
      <p:sp>
        <p:nvSpPr>
          <p:cNvPr id="9" name="Slide Number Placeholder 8"/>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86420566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Date Placeholder 2"/>
          <p:cNvSpPr>
            <a:spLocks noGrp="1"/>
          </p:cNvSpPr>
          <p:nvPr>
            <p:ph type="dt" sz="half" idx="10"/>
          </p:nvPr>
        </p:nvSpPr>
        <p:spPr/>
        <p:txBody>
          <a:bodyPr/>
          <a:lstStyle/>
          <a:p>
            <a:fld id="{3B88ACB1-6B07-4748-A2AF-A58E584E06E3}" type="datetimeFigureOut">
              <a:rPr lang="ar-SY" smtClean="0"/>
              <a:t>04/02/1442</a:t>
            </a:fld>
            <a:endParaRPr lang="ar-SY"/>
          </a:p>
        </p:txBody>
      </p:sp>
      <p:sp>
        <p:nvSpPr>
          <p:cNvPr id="4" name="Footer Placeholder 3"/>
          <p:cNvSpPr>
            <a:spLocks noGrp="1"/>
          </p:cNvSpPr>
          <p:nvPr>
            <p:ph type="ftr" sz="quarter" idx="11"/>
          </p:nvPr>
        </p:nvSpPr>
        <p:spPr/>
        <p:txBody>
          <a:bodyPr/>
          <a:lstStyle/>
          <a:p>
            <a:endParaRPr lang="ar-SY"/>
          </a:p>
        </p:txBody>
      </p:sp>
      <p:sp>
        <p:nvSpPr>
          <p:cNvPr id="5" name="Slide Number Placeholder 4"/>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164635194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88ACB1-6B07-4748-A2AF-A58E584E06E3}" type="datetimeFigureOut">
              <a:rPr lang="ar-SY" smtClean="0"/>
              <a:t>04/02/1442</a:t>
            </a:fld>
            <a:endParaRPr lang="ar-SY"/>
          </a:p>
        </p:txBody>
      </p:sp>
      <p:sp>
        <p:nvSpPr>
          <p:cNvPr id="3" name="Footer Placeholder 2"/>
          <p:cNvSpPr>
            <a:spLocks noGrp="1"/>
          </p:cNvSpPr>
          <p:nvPr>
            <p:ph type="ftr" sz="quarter" idx="11"/>
          </p:nvPr>
        </p:nvSpPr>
        <p:spPr/>
        <p:txBody>
          <a:bodyPr/>
          <a:lstStyle/>
          <a:p>
            <a:endParaRPr lang="ar-SY"/>
          </a:p>
        </p:txBody>
      </p:sp>
      <p:sp>
        <p:nvSpPr>
          <p:cNvPr id="4" name="Slide Number Placeholder 3"/>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9588503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ar-SA"/>
              <a:t>انقر لتحرير نمط العنوان الرئيسي</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النص الرئيسي</a:t>
            </a:r>
          </a:p>
        </p:txBody>
      </p:sp>
      <p:sp>
        <p:nvSpPr>
          <p:cNvPr id="5" name="Date Placeholder 4"/>
          <p:cNvSpPr>
            <a:spLocks noGrp="1"/>
          </p:cNvSpPr>
          <p:nvPr>
            <p:ph type="dt" sz="half" idx="10"/>
          </p:nvPr>
        </p:nvSpPr>
        <p:spPr/>
        <p:txBody>
          <a:bodyPr/>
          <a:lstStyle/>
          <a:p>
            <a:fld id="{3B88ACB1-6B07-4748-A2AF-A58E584E06E3}" type="datetimeFigureOut">
              <a:rPr lang="ar-SY" smtClean="0"/>
              <a:t>04/02/1442</a:t>
            </a:fld>
            <a:endParaRPr lang="ar-SY"/>
          </a:p>
        </p:txBody>
      </p:sp>
      <p:sp>
        <p:nvSpPr>
          <p:cNvPr id="6" name="Footer Placeholder 5"/>
          <p:cNvSpPr>
            <a:spLocks noGrp="1"/>
          </p:cNvSpPr>
          <p:nvPr>
            <p:ph type="ftr" sz="quarter" idx="11"/>
          </p:nvPr>
        </p:nvSpPr>
        <p:spPr/>
        <p:txBody>
          <a:bodyPr/>
          <a:lstStyle/>
          <a:p>
            <a:endParaRPr lang="ar-SY"/>
          </a:p>
        </p:txBody>
      </p:sp>
      <p:sp>
        <p:nvSpPr>
          <p:cNvPr id="7" name="Slide Number Placeholder 6"/>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967423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ar-SA"/>
              <a:t>انقر لتحرير نمط العنوان الرئيسي</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النص الرئيسي</a:t>
            </a:r>
          </a:p>
        </p:txBody>
      </p:sp>
      <p:sp>
        <p:nvSpPr>
          <p:cNvPr id="5" name="Date Placeholder 4"/>
          <p:cNvSpPr>
            <a:spLocks noGrp="1"/>
          </p:cNvSpPr>
          <p:nvPr>
            <p:ph type="dt" sz="half" idx="10"/>
          </p:nvPr>
        </p:nvSpPr>
        <p:spPr/>
        <p:txBody>
          <a:bodyPr/>
          <a:lstStyle/>
          <a:p>
            <a:fld id="{3B88ACB1-6B07-4748-A2AF-A58E584E06E3}" type="datetimeFigureOut">
              <a:rPr lang="ar-SY" smtClean="0"/>
              <a:t>04/02/1442</a:t>
            </a:fld>
            <a:endParaRPr lang="ar-SY"/>
          </a:p>
        </p:txBody>
      </p:sp>
      <p:sp>
        <p:nvSpPr>
          <p:cNvPr id="6" name="Footer Placeholder 5"/>
          <p:cNvSpPr>
            <a:spLocks noGrp="1"/>
          </p:cNvSpPr>
          <p:nvPr>
            <p:ph type="ftr" sz="quarter" idx="11"/>
          </p:nvPr>
        </p:nvSpPr>
        <p:spPr/>
        <p:txBody>
          <a:bodyPr/>
          <a:lstStyle/>
          <a:p>
            <a:endParaRPr lang="ar-SY"/>
          </a:p>
        </p:txBody>
      </p:sp>
      <p:sp>
        <p:nvSpPr>
          <p:cNvPr id="7" name="Slide Number Placeholder 6"/>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253949329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ar-SA"/>
              <a:t>انقر لتحرير نمط العنوان الرئيسي</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88ACB1-6B07-4748-A2AF-A58E584E06E3}" type="datetimeFigureOut">
              <a:rPr lang="ar-SY" smtClean="0"/>
              <a:t>04/02/1442</a:t>
            </a:fld>
            <a:endParaRPr lang="ar-SY"/>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SY"/>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26B19F-D4BF-4F17-B306-9E391B9FADFA}" type="slidenum">
              <a:rPr lang="ar-SY" smtClean="0"/>
              <a:t>‹#›</a:t>
            </a:fld>
            <a:endParaRPr lang="ar-SY"/>
          </a:p>
        </p:txBody>
      </p:sp>
    </p:spTree>
    <p:extLst>
      <p:ext uri="{BB962C8B-B14F-4D97-AF65-F5344CB8AC3E}">
        <p14:creationId xmlns:p14="http://schemas.microsoft.com/office/powerpoint/2010/main" val="3974381884"/>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1419368" y="614150"/>
            <a:ext cx="9812740" cy="3193576"/>
          </a:xfrm>
        </p:spPr>
        <p:txBody>
          <a:bodyPr>
            <a:normAutofit/>
          </a:bodyPr>
          <a:lstStyle/>
          <a:p>
            <a:r>
              <a:rPr lang="ar-SY" sz="6600" b="1" dirty="0"/>
              <a:t>تقانات الإنترنت و برمجة الويب</a:t>
            </a:r>
            <a:endParaRPr lang="en-US" sz="6600" b="1" dirty="0"/>
          </a:p>
        </p:txBody>
      </p:sp>
      <p:sp>
        <p:nvSpPr>
          <p:cNvPr id="3" name="عنوان فرعي 2"/>
          <p:cNvSpPr>
            <a:spLocks noGrp="1"/>
          </p:cNvSpPr>
          <p:nvPr>
            <p:ph type="subTitle" idx="1"/>
          </p:nvPr>
        </p:nvSpPr>
        <p:spPr>
          <a:xfrm>
            <a:off x="203234" y="5883965"/>
            <a:ext cx="3056801" cy="477078"/>
          </a:xfrm>
        </p:spPr>
        <p:txBody>
          <a:bodyPr/>
          <a:lstStyle/>
          <a:p>
            <a:r>
              <a:rPr lang="ar-SY" b="1" dirty="0"/>
              <a:t>م . حيدر ابراهيم</a:t>
            </a:r>
          </a:p>
        </p:txBody>
      </p:sp>
    </p:spTree>
    <p:extLst>
      <p:ext uri="{BB962C8B-B14F-4D97-AF65-F5344CB8AC3E}">
        <p14:creationId xmlns:p14="http://schemas.microsoft.com/office/powerpoint/2010/main" val="37797899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38200" y="172898"/>
            <a:ext cx="10515600" cy="1325563"/>
          </a:xfrm>
        </p:spPr>
        <p:txBody>
          <a:bodyPr>
            <a:normAutofit/>
          </a:bodyPr>
          <a:lstStyle/>
          <a:p>
            <a:pPr algn="ctr"/>
            <a:r>
              <a:rPr lang="en-US" sz="4800" b="1" dirty="0">
                <a:latin typeface="Times New Roman" panose="02020603050405020304" pitchFamily="18" charset="0"/>
                <a:cs typeface="Times New Roman" panose="02020603050405020304" pitchFamily="18" charset="0"/>
              </a:rPr>
              <a:t>Web Browsers</a:t>
            </a:r>
            <a:endParaRPr lang="ar-SY" sz="4800" b="1" dirty="0">
              <a:latin typeface="Times New Roman" panose="02020603050405020304" pitchFamily="18" charset="0"/>
              <a:cs typeface="Times New Roman" panose="02020603050405020304" pitchFamily="18" charset="0"/>
            </a:endParaRPr>
          </a:p>
        </p:txBody>
      </p:sp>
      <p:pic>
        <p:nvPicPr>
          <p:cNvPr id="4" name="صورة 3"/>
          <p:cNvPicPr>
            <a:picLocks noChangeAspect="1"/>
          </p:cNvPicPr>
          <p:nvPr/>
        </p:nvPicPr>
        <p:blipFill>
          <a:blip r:embed="rId3"/>
          <a:stretch>
            <a:fillRect/>
          </a:stretch>
        </p:blipFill>
        <p:spPr>
          <a:xfrm>
            <a:off x="2079073" y="1205346"/>
            <a:ext cx="8033854" cy="5204402"/>
          </a:xfrm>
          <a:prstGeom prst="rect">
            <a:avLst/>
          </a:prstGeom>
        </p:spPr>
      </p:pic>
    </p:spTree>
    <p:extLst>
      <p:ext uri="{BB962C8B-B14F-4D97-AF65-F5344CB8AC3E}">
        <p14:creationId xmlns:p14="http://schemas.microsoft.com/office/powerpoint/2010/main" val="173324188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ABE6D8F-611E-4C3A-BF03-368EA85E2E4C}"/>
              </a:ext>
            </a:extLst>
          </p:cNvPr>
          <p:cNvSpPr>
            <a:spLocks noGrp="1"/>
          </p:cNvSpPr>
          <p:nvPr>
            <p:ph type="title"/>
          </p:nvPr>
        </p:nvSpPr>
        <p:spPr/>
        <p:txBody>
          <a:bodyPr>
            <a:normAutofit/>
          </a:bodyPr>
          <a:lstStyle/>
          <a:p>
            <a:pPr algn="ctr"/>
            <a:r>
              <a:rPr lang="en-US" sz="4800" b="1" dirty="0">
                <a:latin typeface="Times New Roman" panose="02020603050405020304" pitchFamily="18" charset="0"/>
                <a:cs typeface="Times New Roman" panose="02020603050405020304" pitchFamily="18" charset="0"/>
              </a:rPr>
              <a:t>Web Server</a:t>
            </a:r>
          </a:p>
        </p:txBody>
      </p:sp>
      <p:pic>
        <p:nvPicPr>
          <p:cNvPr id="10" name="صورة 9">
            <a:extLst>
              <a:ext uri="{FF2B5EF4-FFF2-40B4-BE49-F238E27FC236}">
                <a16:creationId xmlns:a16="http://schemas.microsoft.com/office/drawing/2014/main" id="{CDC21F2B-6FF8-4358-A469-D6EA8318A295}"/>
              </a:ext>
            </a:extLst>
          </p:cNvPr>
          <p:cNvPicPr>
            <a:picLocks noChangeAspect="1"/>
          </p:cNvPicPr>
          <p:nvPr/>
        </p:nvPicPr>
        <p:blipFill>
          <a:blip r:embed="rId3"/>
          <a:stretch>
            <a:fillRect/>
          </a:stretch>
        </p:blipFill>
        <p:spPr>
          <a:xfrm>
            <a:off x="1402080" y="2025050"/>
            <a:ext cx="9387840" cy="3755136"/>
          </a:xfrm>
          <a:prstGeom prst="rect">
            <a:avLst/>
          </a:prstGeom>
        </p:spPr>
      </p:pic>
    </p:spTree>
    <p:extLst>
      <p:ext uri="{BB962C8B-B14F-4D97-AF65-F5344CB8AC3E}">
        <p14:creationId xmlns:p14="http://schemas.microsoft.com/office/powerpoint/2010/main" val="393450219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453BCD2-7A68-48FC-AE50-605253AD70DE}"/>
              </a:ext>
            </a:extLst>
          </p:cNvPr>
          <p:cNvSpPr>
            <a:spLocks noGrp="1"/>
          </p:cNvSpPr>
          <p:nvPr>
            <p:ph type="title"/>
          </p:nvPr>
        </p:nvSpPr>
        <p:spPr/>
        <p:txBody>
          <a:bodyPr>
            <a:normAutofit/>
          </a:bodyPr>
          <a:lstStyle/>
          <a:p>
            <a:pPr algn="ctr"/>
            <a:r>
              <a:rPr lang="ar-SA" sz="4800" b="1" dirty="0">
                <a:latin typeface="Simplified Arabic" panose="02020603050405020304" pitchFamily="18" charset="-78"/>
                <a:cs typeface="Simplified Arabic" panose="02020603050405020304" pitchFamily="18" charset="-78"/>
              </a:rPr>
              <a:t>صفحات الويب </a:t>
            </a:r>
            <a:endParaRPr lang="en-US" sz="4800" b="1" dirty="0">
              <a:latin typeface="Simplified Arabic" panose="02020603050405020304" pitchFamily="18" charset="-78"/>
              <a:cs typeface="Simplified Arabic" panose="02020603050405020304" pitchFamily="18" charset="-78"/>
            </a:endParaRPr>
          </a:p>
        </p:txBody>
      </p:sp>
      <p:pic>
        <p:nvPicPr>
          <p:cNvPr id="6" name="صورة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4756" y="1335157"/>
            <a:ext cx="8302487" cy="5189054"/>
          </a:xfrm>
          <a:prstGeom prst="rect">
            <a:avLst/>
          </a:prstGeom>
        </p:spPr>
      </p:pic>
    </p:spTree>
    <p:extLst>
      <p:ext uri="{BB962C8B-B14F-4D97-AF65-F5344CB8AC3E}">
        <p14:creationId xmlns:p14="http://schemas.microsoft.com/office/powerpoint/2010/main" val="40645896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453BCD2-7A68-48FC-AE50-605253AD70DE}"/>
              </a:ext>
            </a:extLst>
          </p:cNvPr>
          <p:cNvSpPr>
            <a:spLocks noGrp="1"/>
          </p:cNvSpPr>
          <p:nvPr>
            <p:ph type="title"/>
          </p:nvPr>
        </p:nvSpPr>
        <p:spPr/>
        <p:txBody>
          <a:bodyPr>
            <a:normAutofit/>
          </a:bodyPr>
          <a:lstStyle/>
          <a:p>
            <a:pPr algn="ctr"/>
            <a:r>
              <a:rPr lang="ar-SA" sz="4800" b="1" dirty="0">
                <a:latin typeface="Simplified Arabic" panose="02020603050405020304" pitchFamily="18" charset="-78"/>
                <a:cs typeface="Simplified Arabic" panose="02020603050405020304" pitchFamily="18" charset="-78"/>
              </a:rPr>
              <a:t>صفحات الويب </a:t>
            </a:r>
            <a:endParaRPr lang="en-US" sz="4800" b="1" dirty="0">
              <a:latin typeface="Simplified Arabic" panose="02020603050405020304" pitchFamily="18" charset="-78"/>
              <a:cs typeface="Simplified Arabic" panose="02020603050405020304" pitchFamily="18" charset="-78"/>
            </a:endParaRPr>
          </a:p>
        </p:txBody>
      </p:sp>
      <p:pic>
        <p:nvPicPr>
          <p:cNvPr id="4" name="صورة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904" y="1538081"/>
            <a:ext cx="8786191" cy="4942232"/>
          </a:xfrm>
          <a:prstGeom prst="rect">
            <a:avLst/>
          </a:prstGeom>
        </p:spPr>
      </p:pic>
    </p:spTree>
    <p:extLst>
      <p:ext uri="{BB962C8B-B14F-4D97-AF65-F5344CB8AC3E}">
        <p14:creationId xmlns:p14="http://schemas.microsoft.com/office/powerpoint/2010/main" val="193464816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en-US" sz="4800" b="1" dirty="0">
                <a:latin typeface="Times New Roman" panose="02020603050405020304" pitchFamily="18" charset="0"/>
                <a:cs typeface="Times New Roman" panose="02020603050405020304" pitchFamily="18" charset="0"/>
              </a:rPr>
              <a:t>Front End</a:t>
            </a:r>
            <a:endParaRPr lang="ar-SY" sz="4800" b="1" dirty="0">
              <a:latin typeface="Times New Roman" panose="02020603050405020304" pitchFamily="18" charset="0"/>
              <a:cs typeface="Times New Roman" panose="02020603050405020304" pitchFamily="18" charset="0"/>
            </a:endParaRPr>
          </a:p>
        </p:txBody>
      </p:sp>
      <p:pic>
        <p:nvPicPr>
          <p:cNvPr id="5" name="صورة 4"/>
          <p:cNvPicPr>
            <a:picLocks noChangeAspect="1"/>
          </p:cNvPicPr>
          <p:nvPr/>
        </p:nvPicPr>
        <p:blipFill>
          <a:blip r:embed="rId3"/>
          <a:stretch>
            <a:fillRect/>
          </a:stretch>
        </p:blipFill>
        <p:spPr>
          <a:xfrm>
            <a:off x="2070652" y="1482350"/>
            <a:ext cx="8050695" cy="5196745"/>
          </a:xfrm>
          <a:prstGeom prst="rect">
            <a:avLst/>
          </a:prstGeom>
        </p:spPr>
      </p:pic>
    </p:spTree>
    <p:extLst>
      <p:ext uri="{BB962C8B-B14F-4D97-AF65-F5344CB8AC3E}">
        <p14:creationId xmlns:p14="http://schemas.microsoft.com/office/powerpoint/2010/main" val="15484924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38200" y="524151"/>
            <a:ext cx="10515600" cy="1325563"/>
          </a:xfrm>
        </p:spPr>
        <p:txBody>
          <a:bodyPr>
            <a:normAutofit fontScale="90000"/>
          </a:bodyPr>
          <a:lstStyle/>
          <a:p>
            <a:pPr algn="ctr"/>
            <a:r>
              <a:rPr lang="en-US" sz="4800" b="1" dirty="0">
                <a:latin typeface="Times New Roman" panose="02020603050405020304" pitchFamily="18" charset="0"/>
                <a:cs typeface="Times New Roman" panose="02020603050405020304" pitchFamily="18" charset="0"/>
              </a:rPr>
              <a:t>HTML</a:t>
            </a:r>
            <a:br>
              <a:rPr lang="ar-SY" sz="4800" b="1" dirty="0">
                <a:latin typeface="Times New Roman" panose="02020603050405020304" pitchFamily="18" charset="0"/>
                <a:cs typeface="Times New Roman" panose="02020603050405020304" pitchFamily="18" charset="0"/>
              </a:rPr>
            </a:br>
            <a:r>
              <a:rPr lang="en-US" b="1" dirty="0" err="1">
                <a:latin typeface="Times New Roman" panose="02020603050405020304" pitchFamily="18" charset="0"/>
                <a:cs typeface="Times New Roman" panose="02020603050405020304" pitchFamily="18" charset="0"/>
              </a:rPr>
              <a:t>HyperText</a:t>
            </a:r>
            <a:r>
              <a:rPr lang="en-US" b="1" dirty="0">
                <a:latin typeface="Times New Roman" panose="02020603050405020304" pitchFamily="18" charset="0"/>
                <a:cs typeface="Times New Roman" panose="02020603050405020304" pitchFamily="18" charset="0"/>
              </a:rPr>
              <a:t> Markup Language</a:t>
            </a:r>
            <a:r>
              <a:rPr lang="ar-SA" b="1" dirty="0">
                <a:latin typeface="Times New Roman" panose="02020603050405020304" pitchFamily="18" charset="0"/>
                <a:cs typeface="Times New Roman" panose="02020603050405020304" pitchFamily="18" charset="0"/>
              </a:rPr>
              <a:t> </a:t>
            </a:r>
            <a:br>
              <a:rPr lang="ar-SY" b="1" dirty="0">
                <a:latin typeface="Times New Roman" panose="02020603050405020304" pitchFamily="18" charset="0"/>
                <a:cs typeface="Times New Roman" panose="02020603050405020304" pitchFamily="18" charset="0"/>
              </a:rPr>
            </a:br>
            <a:endParaRPr lang="ar-SY" b="1" dirty="0">
              <a:latin typeface="Times New Roman" panose="02020603050405020304" pitchFamily="18" charset="0"/>
              <a:cs typeface="Times New Roman" panose="02020603050405020304" pitchFamily="18" charset="0"/>
            </a:endParaRPr>
          </a:p>
        </p:txBody>
      </p:sp>
      <p:pic>
        <p:nvPicPr>
          <p:cNvPr id="6" name="صورة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0745" y="1849714"/>
            <a:ext cx="7990510" cy="4494662"/>
          </a:xfrm>
          <a:prstGeom prst="rect">
            <a:avLst/>
          </a:prstGeom>
        </p:spPr>
      </p:pic>
    </p:spTree>
    <p:extLst>
      <p:ext uri="{BB962C8B-B14F-4D97-AF65-F5344CB8AC3E}">
        <p14:creationId xmlns:p14="http://schemas.microsoft.com/office/powerpoint/2010/main" val="21479933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748146" y="240672"/>
            <a:ext cx="10515600" cy="1325563"/>
          </a:xfrm>
        </p:spPr>
        <p:txBody>
          <a:bodyPr/>
          <a:lstStyle/>
          <a:p>
            <a:pPr algn="ctr"/>
            <a:r>
              <a:rPr lang="en-US" sz="4800" b="1" dirty="0">
                <a:latin typeface="Times New Roman" panose="02020603050405020304" pitchFamily="18" charset="0"/>
                <a:cs typeface="Times New Roman" panose="02020603050405020304" pitchFamily="18" charset="0"/>
              </a:rPr>
              <a:t>HTML  Tags </a:t>
            </a:r>
            <a:endParaRPr lang="ar-SY" b="1" dirty="0">
              <a:latin typeface="Times New Roman" panose="02020603050405020304" pitchFamily="18" charset="0"/>
              <a:cs typeface="Times New Roman" panose="02020603050405020304" pitchFamily="18" charset="0"/>
            </a:endParaRPr>
          </a:p>
        </p:txBody>
      </p:sp>
      <p:pic>
        <p:nvPicPr>
          <p:cNvPr id="4" name="عنصر نائب للمحتوى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2456" y="3968448"/>
            <a:ext cx="5743490" cy="1986097"/>
          </a:xfrm>
        </p:spPr>
      </p:pic>
      <p:pic>
        <p:nvPicPr>
          <p:cNvPr id="5" name="صورة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1275" y="1690688"/>
            <a:ext cx="7002264" cy="1847641"/>
          </a:xfrm>
          <a:prstGeom prst="rect">
            <a:avLst/>
          </a:prstGeom>
        </p:spPr>
      </p:pic>
      <p:pic>
        <p:nvPicPr>
          <p:cNvPr id="6" name="صورة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85560" y="3968448"/>
            <a:ext cx="5402249" cy="1986098"/>
          </a:xfrm>
          <a:prstGeom prst="rect">
            <a:avLst/>
          </a:prstGeom>
        </p:spPr>
      </p:pic>
    </p:spTree>
    <p:extLst>
      <p:ext uri="{BB962C8B-B14F-4D97-AF65-F5344CB8AC3E}">
        <p14:creationId xmlns:p14="http://schemas.microsoft.com/office/powerpoint/2010/main" val="347915565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748146" y="240672"/>
            <a:ext cx="10515600" cy="1325563"/>
          </a:xfrm>
        </p:spPr>
        <p:txBody>
          <a:bodyPr/>
          <a:lstStyle/>
          <a:p>
            <a:pPr algn="ctr"/>
            <a:r>
              <a:rPr lang="en-US" sz="4800" b="1" dirty="0">
                <a:latin typeface="Times New Roman" panose="02020603050405020304" pitchFamily="18" charset="0"/>
                <a:cs typeface="Times New Roman" panose="02020603050405020304" pitchFamily="18" charset="0"/>
              </a:rPr>
              <a:t>HTML  Attributes </a:t>
            </a:r>
            <a:endParaRPr lang="ar-SY" b="1" dirty="0">
              <a:latin typeface="Times New Roman" panose="02020603050405020304" pitchFamily="18" charset="0"/>
              <a:cs typeface="Times New Roman" panose="02020603050405020304" pitchFamily="18" charset="0"/>
            </a:endParaRPr>
          </a:p>
        </p:txBody>
      </p:sp>
      <p:pic>
        <p:nvPicPr>
          <p:cNvPr id="9" name="عنصر نائب للمحتوى 8">
            <a:extLst>
              <a:ext uri="{FF2B5EF4-FFF2-40B4-BE49-F238E27FC236}">
                <a16:creationId xmlns:a16="http://schemas.microsoft.com/office/drawing/2014/main" id="{B58E1CAF-B84C-4BCB-8BC6-3CD58F6A7A7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610" b="31759"/>
          <a:stretch/>
        </p:blipFill>
        <p:spPr>
          <a:xfrm>
            <a:off x="2050473" y="2432417"/>
            <a:ext cx="7758545" cy="2343066"/>
          </a:xfrm>
        </p:spPr>
      </p:pic>
    </p:spTree>
    <p:extLst>
      <p:ext uri="{BB962C8B-B14F-4D97-AF65-F5344CB8AC3E}">
        <p14:creationId xmlns:p14="http://schemas.microsoft.com/office/powerpoint/2010/main" val="169192688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9087E62-C074-44DD-88B6-10B6A5C59792}"/>
              </a:ext>
            </a:extLst>
          </p:cNvPr>
          <p:cNvSpPr>
            <a:spLocks noGrp="1"/>
          </p:cNvSpPr>
          <p:nvPr>
            <p:ph type="title"/>
          </p:nvPr>
        </p:nvSpPr>
        <p:spPr>
          <a:xfrm>
            <a:off x="838200" y="212292"/>
            <a:ext cx="10515600" cy="1325563"/>
          </a:xfrm>
        </p:spPr>
        <p:txBody>
          <a:bodyPr/>
          <a:lstStyle/>
          <a:p>
            <a:pPr algn="ctr"/>
            <a:r>
              <a:rPr lang="en-US" sz="4800" b="1" dirty="0">
                <a:latin typeface="Times New Roman" panose="02020603050405020304" pitchFamily="18" charset="0"/>
                <a:cs typeface="Times New Roman" panose="02020603050405020304" pitchFamily="18" charset="0"/>
              </a:rPr>
              <a:t>HTML</a:t>
            </a:r>
            <a:endParaRPr lang="en-US" b="1" dirty="0">
              <a:latin typeface="Times New Roman" panose="02020603050405020304" pitchFamily="18" charset="0"/>
              <a:cs typeface="Times New Roman" panose="02020603050405020304" pitchFamily="18" charset="0"/>
            </a:endParaRPr>
          </a:p>
        </p:txBody>
      </p:sp>
      <p:pic>
        <p:nvPicPr>
          <p:cNvPr id="4" name="صورة 3">
            <a:extLst>
              <a:ext uri="{FF2B5EF4-FFF2-40B4-BE49-F238E27FC236}">
                <a16:creationId xmlns:a16="http://schemas.microsoft.com/office/drawing/2014/main" id="{ABBF89EF-80EE-4382-94CE-0E51FAEAFAA2}"/>
              </a:ext>
            </a:extLst>
          </p:cNvPr>
          <p:cNvPicPr>
            <a:picLocks noChangeAspect="1"/>
          </p:cNvPicPr>
          <p:nvPr/>
        </p:nvPicPr>
        <p:blipFill>
          <a:blip r:embed="rId3"/>
          <a:stretch>
            <a:fillRect/>
          </a:stretch>
        </p:blipFill>
        <p:spPr>
          <a:xfrm>
            <a:off x="2618509" y="1690688"/>
            <a:ext cx="7536007" cy="4501144"/>
          </a:xfrm>
          <a:prstGeom prst="rect">
            <a:avLst/>
          </a:prstGeom>
        </p:spPr>
      </p:pic>
      <p:pic>
        <p:nvPicPr>
          <p:cNvPr id="5" name="صورة 4">
            <a:extLst>
              <a:ext uri="{FF2B5EF4-FFF2-40B4-BE49-F238E27FC236}">
                <a16:creationId xmlns:a16="http://schemas.microsoft.com/office/drawing/2014/main" id="{E1C0DBFA-4892-4CDC-84F0-6253AB3B58C9}"/>
              </a:ext>
            </a:extLst>
          </p:cNvPr>
          <p:cNvPicPr>
            <a:picLocks noChangeAspect="1"/>
          </p:cNvPicPr>
          <p:nvPr/>
        </p:nvPicPr>
        <p:blipFill>
          <a:blip r:embed="rId4"/>
          <a:stretch>
            <a:fillRect/>
          </a:stretch>
        </p:blipFill>
        <p:spPr>
          <a:xfrm>
            <a:off x="2409825" y="1537855"/>
            <a:ext cx="7744691" cy="5185040"/>
          </a:xfrm>
          <a:prstGeom prst="rect">
            <a:avLst/>
          </a:prstGeom>
        </p:spPr>
      </p:pic>
    </p:spTree>
    <p:extLst>
      <p:ext uri="{BB962C8B-B14F-4D97-AF65-F5344CB8AC3E}">
        <p14:creationId xmlns:p14="http://schemas.microsoft.com/office/powerpoint/2010/main" val="27647967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BE56A2F-8525-427B-B8BD-D2B1D8D7208B}"/>
              </a:ext>
            </a:extLst>
          </p:cNvPr>
          <p:cNvSpPr>
            <a:spLocks noGrp="1"/>
          </p:cNvSpPr>
          <p:nvPr>
            <p:ph type="title"/>
          </p:nvPr>
        </p:nvSpPr>
        <p:spPr>
          <a:xfrm>
            <a:off x="838200" y="-151203"/>
            <a:ext cx="10515600" cy="1325563"/>
          </a:xfrm>
        </p:spPr>
        <p:txBody>
          <a:bodyPr>
            <a:normAutofit/>
          </a:bodyPr>
          <a:lstStyle/>
          <a:p>
            <a:pPr algn="ctr"/>
            <a:r>
              <a:rPr lang="en-US" sz="4800" b="1" dirty="0">
                <a:latin typeface="Times New Roman" panose="02020603050405020304" pitchFamily="18" charset="0"/>
              </a:rPr>
              <a:t>P</a:t>
            </a:r>
            <a:r>
              <a:rPr lang="en-US" sz="4800" b="1" i="0" dirty="0">
                <a:effectLst/>
                <a:latin typeface="Times New Roman" panose="02020603050405020304" pitchFamily="18" charset="0"/>
              </a:rPr>
              <a:t>aragraph</a:t>
            </a:r>
            <a:r>
              <a:rPr lang="en-US" sz="2000" b="0" i="0" dirty="0">
                <a:solidFill>
                  <a:srgbClr val="000000"/>
                </a:solidFill>
                <a:effectLst/>
                <a:latin typeface="Times New Roman" panose="02020603050405020304" pitchFamily="18" charset="0"/>
              </a:rPr>
              <a:t> </a:t>
            </a:r>
            <a:endParaRPr lang="en-US" sz="4800" b="1" dirty="0">
              <a:latin typeface="Times New Roman" panose="02020603050405020304" pitchFamily="18" charset="0"/>
              <a:cs typeface="Times New Roman" panose="02020603050405020304" pitchFamily="18" charset="0"/>
            </a:endParaRPr>
          </a:p>
        </p:txBody>
      </p:sp>
      <p:pic>
        <p:nvPicPr>
          <p:cNvPr id="3" name="صورة 2">
            <a:extLst>
              <a:ext uri="{FF2B5EF4-FFF2-40B4-BE49-F238E27FC236}">
                <a16:creationId xmlns:a16="http://schemas.microsoft.com/office/drawing/2014/main" id="{C8566AE9-2920-4B9B-920D-4EBE8BE6AE30}"/>
              </a:ext>
            </a:extLst>
          </p:cNvPr>
          <p:cNvPicPr>
            <a:picLocks noChangeAspect="1"/>
          </p:cNvPicPr>
          <p:nvPr/>
        </p:nvPicPr>
        <p:blipFill>
          <a:blip r:embed="rId3"/>
          <a:stretch>
            <a:fillRect/>
          </a:stretch>
        </p:blipFill>
        <p:spPr>
          <a:xfrm>
            <a:off x="838200" y="4007573"/>
            <a:ext cx="4326514" cy="2675406"/>
          </a:xfrm>
          <a:prstGeom prst="rect">
            <a:avLst/>
          </a:prstGeom>
        </p:spPr>
      </p:pic>
      <p:pic>
        <p:nvPicPr>
          <p:cNvPr id="4" name="صورة 3">
            <a:extLst>
              <a:ext uri="{FF2B5EF4-FFF2-40B4-BE49-F238E27FC236}">
                <a16:creationId xmlns:a16="http://schemas.microsoft.com/office/drawing/2014/main" id="{E023CB37-3667-4DA1-8E91-87CB5C9BC261}"/>
              </a:ext>
            </a:extLst>
          </p:cNvPr>
          <p:cNvPicPr>
            <a:picLocks noChangeAspect="1"/>
          </p:cNvPicPr>
          <p:nvPr/>
        </p:nvPicPr>
        <p:blipFill>
          <a:blip r:embed="rId4"/>
          <a:stretch>
            <a:fillRect/>
          </a:stretch>
        </p:blipFill>
        <p:spPr>
          <a:xfrm>
            <a:off x="6740236" y="4980062"/>
            <a:ext cx="4326514" cy="1468274"/>
          </a:xfrm>
          <a:prstGeom prst="rect">
            <a:avLst/>
          </a:prstGeom>
        </p:spPr>
      </p:pic>
      <p:sp>
        <p:nvSpPr>
          <p:cNvPr id="7" name="مربع نص 6">
            <a:extLst>
              <a:ext uri="{FF2B5EF4-FFF2-40B4-BE49-F238E27FC236}">
                <a16:creationId xmlns:a16="http://schemas.microsoft.com/office/drawing/2014/main" id="{D6A5629F-8857-4256-A1CC-B57E988AED5E}"/>
              </a:ext>
            </a:extLst>
          </p:cNvPr>
          <p:cNvSpPr txBox="1"/>
          <p:nvPr/>
        </p:nvSpPr>
        <p:spPr>
          <a:xfrm>
            <a:off x="5853762" y="4360864"/>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9" name="مربع نص 8">
            <a:extLst>
              <a:ext uri="{FF2B5EF4-FFF2-40B4-BE49-F238E27FC236}">
                <a16:creationId xmlns:a16="http://schemas.microsoft.com/office/drawing/2014/main" id="{6512DDED-3254-40D5-981D-DDFAC764CCA0}"/>
              </a:ext>
            </a:extLst>
          </p:cNvPr>
          <p:cNvSpPr txBox="1"/>
          <p:nvPr/>
        </p:nvSpPr>
        <p:spPr>
          <a:xfrm>
            <a:off x="-245700" y="3510843"/>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10" name="صورة 9">
            <a:extLst>
              <a:ext uri="{FF2B5EF4-FFF2-40B4-BE49-F238E27FC236}">
                <a16:creationId xmlns:a16="http://schemas.microsoft.com/office/drawing/2014/main" id="{9EB63CE9-BE65-4B5C-91B4-D9FC7EA17897}"/>
              </a:ext>
            </a:extLst>
          </p:cNvPr>
          <p:cNvPicPr>
            <a:picLocks noChangeAspect="1"/>
          </p:cNvPicPr>
          <p:nvPr/>
        </p:nvPicPr>
        <p:blipFill>
          <a:blip r:embed="rId5"/>
          <a:stretch>
            <a:fillRect/>
          </a:stretch>
        </p:blipFill>
        <p:spPr>
          <a:xfrm>
            <a:off x="1421822" y="1123950"/>
            <a:ext cx="9348355" cy="2305050"/>
          </a:xfrm>
          <a:prstGeom prst="rect">
            <a:avLst/>
          </a:prstGeom>
        </p:spPr>
      </p:pic>
    </p:spTree>
    <p:extLst>
      <p:ext uri="{BB962C8B-B14F-4D97-AF65-F5344CB8AC3E}">
        <p14:creationId xmlns:p14="http://schemas.microsoft.com/office/powerpoint/2010/main" val="59531086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عنصر نائب للمحتوى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37728" y="1663392"/>
            <a:ext cx="8106415" cy="4557946"/>
          </a:xfrm>
        </p:spPr>
      </p:pic>
      <p:sp>
        <p:nvSpPr>
          <p:cNvPr id="6" name="عنوان 1"/>
          <p:cNvSpPr txBox="1">
            <a:spLocks/>
          </p:cNvSpPr>
          <p:nvPr/>
        </p:nvSpPr>
        <p:spPr>
          <a:xfrm>
            <a:off x="976952" y="337829"/>
            <a:ext cx="10515600" cy="1325563"/>
          </a:xfrm>
          <a:prstGeom prst="rect">
            <a:avLst/>
          </a:prstGeom>
        </p:spPr>
        <p:txBody>
          <a:bodyPr vert="horz" lIns="91440" tIns="45720" rIns="91440" bIns="45720" rtlCol="0" anchor="ctr">
            <a:normAutofit/>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ar-SY" sz="4800" b="1" dirty="0">
                <a:latin typeface="Simplified Arabic" panose="02020603050405020304" pitchFamily="18" charset="-78"/>
                <a:cs typeface="Simplified Arabic" panose="02020603050405020304" pitchFamily="18" charset="-78"/>
              </a:rPr>
              <a:t>الويب        </a:t>
            </a:r>
            <a:r>
              <a:rPr lang="en-US" sz="4800" b="1" dirty="0">
                <a:latin typeface="Simplified Arabic" panose="02020603050405020304" pitchFamily="18" charset="-78"/>
                <a:cs typeface="Simplified Arabic" panose="02020603050405020304" pitchFamily="18" charset="-78"/>
              </a:rPr>
              <a:t> </a:t>
            </a:r>
            <a:r>
              <a:rPr lang="en-US" sz="6000" b="1" dirty="0">
                <a:latin typeface="Simplified Arabic" panose="02020603050405020304" pitchFamily="18" charset="-78"/>
                <a:cs typeface="Simplified Arabic" panose="02020603050405020304" pitchFamily="18" charset="-78"/>
              </a:rPr>
              <a:t>X</a:t>
            </a:r>
            <a:r>
              <a:rPr lang="ar-SY" sz="6000" b="1" dirty="0">
                <a:latin typeface="Simplified Arabic" panose="02020603050405020304" pitchFamily="18" charset="-78"/>
                <a:cs typeface="Simplified Arabic" panose="02020603050405020304" pitchFamily="18" charset="-78"/>
              </a:rPr>
              <a:t>     </a:t>
            </a:r>
            <a:r>
              <a:rPr lang="ar-SY" sz="4800" b="1" dirty="0">
                <a:latin typeface="Simplified Arabic" panose="02020603050405020304" pitchFamily="18" charset="-78"/>
                <a:cs typeface="Simplified Arabic" panose="02020603050405020304" pitchFamily="18" charset="-78"/>
              </a:rPr>
              <a:t>الانترنت</a:t>
            </a:r>
          </a:p>
        </p:txBody>
      </p:sp>
    </p:spTree>
    <p:extLst>
      <p:ext uri="{BB962C8B-B14F-4D97-AF65-F5344CB8AC3E}">
        <p14:creationId xmlns:p14="http://schemas.microsoft.com/office/powerpoint/2010/main" val="25508005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صورة 3">
            <a:extLst>
              <a:ext uri="{FF2B5EF4-FFF2-40B4-BE49-F238E27FC236}">
                <a16:creationId xmlns:a16="http://schemas.microsoft.com/office/drawing/2014/main" id="{06526A9F-DEC4-4A6C-A5DE-34AA28442E9F}"/>
              </a:ext>
            </a:extLst>
          </p:cNvPr>
          <p:cNvPicPr>
            <a:picLocks noChangeAspect="1"/>
          </p:cNvPicPr>
          <p:nvPr/>
        </p:nvPicPr>
        <p:blipFill>
          <a:blip r:embed="rId3"/>
          <a:stretch>
            <a:fillRect/>
          </a:stretch>
        </p:blipFill>
        <p:spPr>
          <a:xfrm>
            <a:off x="20782" y="1968211"/>
            <a:ext cx="6115050" cy="4000500"/>
          </a:xfrm>
          <a:prstGeom prst="rect">
            <a:avLst/>
          </a:prstGeom>
        </p:spPr>
      </p:pic>
      <p:pic>
        <p:nvPicPr>
          <p:cNvPr id="5" name="صورة 4">
            <a:extLst>
              <a:ext uri="{FF2B5EF4-FFF2-40B4-BE49-F238E27FC236}">
                <a16:creationId xmlns:a16="http://schemas.microsoft.com/office/drawing/2014/main" id="{EDD666B2-6E72-4A74-929D-19797B04A739}"/>
              </a:ext>
            </a:extLst>
          </p:cNvPr>
          <p:cNvPicPr>
            <a:picLocks noChangeAspect="1"/>
          </p:cNvPicPr>
          <p:nvPr/>
        </p:nvPicPr>
        <p:blipFill>
          <a:blip r:embed="rId4"/>
          <a:stretch>
            <a:fillRect/>
          </a:stretch>
        </p:blipFill>
        <p:spPr>
          <a:xfrm>
            <a:off x="6162675" y="3387436"/>
            <a:ext cx="6029325" cy="1162050"/>
          </a:xfrm>
          <a:prstGeom prst="rect">
            <a:avLst/>
          </a:prstGeom>
        </p:spPr>
      </p:pic>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rmAutofit/>
          </a:bodyPr>
          <a:lstStyle/>
          <a:p>
            <a:pPr algn="ctr"/>
            <a:r>
              <a:rPr lang="en-US" sz="4800" b="1" dirty="0">
                <a:latin typeface="Times New Roman" panose="02020603050405020304" pitchFamily="18" charset="0"/>
              </a:rPr>
              <a:t>P</a:t>
            </a:r>
            <a:r>
              <a:rPr lang="en-US" sz="4800" b="1" i="0" dirty="0">
                <a:effectLst/>
                <a:latin typeface="Times New Roman" panose="02020603050405020304" pitchFamily="18" charset="0"/>
              </a:rPr>
              <a:t>aragraph</a:t>
            </a:r>
            <a:r>
              <a:rPr lang="en-US" sz="2000" b="0" i="0" dirty="0">
                <a:solidFill>
                  <a:srgbClr val="000000"/>
                </a:solidFill>
                <a:effectLst/>
                <a:latin typeface="Times New Roman" panose="02020603050405020304" pitchFamily="18" charset="0"/>
              </a:rPr>
              <a:t> </a:t>
            </a:r>
            <a:endParaRPr lang="en-US" sz="4800" b="1" dirty="0">
              <a:latin typeface="Times New Roman" panose="02020603050405020304" pitchFamily="18" charset="0"/>
              <a:cs typeface="Times New Roman" panose="02020603050405020304" pitchFamily="18" charset="0"/>
            </a:endParaRPr>
          </a:p>
        </p:txBody>
      </p:sp>
      <p:sp>
        <p:nvSpPr>
          <p:cNvPr id="8" name="مربع نص 7">
            <a:extLst>
              <a:ext uri="{FF2B5EF4-FFF2-40B4-BE49-F238E27FC236}">
                <a16:creationId xmlns:a16="http://schemas.microsoft.com/office/drawing/2014/main" id="{F79C5A59-0082-403E-9338-561C3DFA00FC}"/>
              </a:ext>
            </a:extLst>
          </p:cNvPr>
          <p:cNvSpPr txBox="1"/>
          <p:nvPr/>
        </p:nvSpPr>
        <p:spPr>
          <a:xfrm>
            <a:off x="6029326" y="2925771"/>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613929" y="146817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217630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i="0" dirty="0">
                <a:effectLst/>
                <a:latin typeface="Times New Roman" panose="02020603050405020304" pitchFamily="18" charset="0"/>
                <a:cs typeface="Times New Roman" panose="02020603050405020304" pitchFamily="18" charset="0"/>
              </a:rPr>
              <a:t>Line Breaks</a:t>
            </a:r>
            <a:endParaRPr lang="en-US" sz="4800" b="1" dirty="0">
              <a:latin typeface="Times New Roman" panose="02020603050405020304" pitchFamily="18" charset="0"/>
              <a:cs typeface="Times New Roman" panose="02020603050405020304" pitchFamily="18" charset="0"/>
            </a:endParaRPr>
          </a:p>
        </p:txBody>
      </p:sp>
      <p:sp>
        <p:nvSpPr>
          <p:cNvPr id="8" name="مربع نص 7">
            <a:extLst>
              <a:ext uri="{FF2B5EF4-FFF2-40B4-BE49-F238E27FC236}">
                <a16:creationId xmlns:a16="http://schemas.microsoft.com/office/drawing/2014/main" id="{F79C5A59-0082-403E-9338-561C3DFA00FC}"/>
              </a:ext>
            </a:extLst>
          </p:cNvPr>
          <p:cNvSpPr txBox="1"/>
          <p:nvPr/>
        </p:nvSpPr>
        <p:spPr>
          <a:xfrm>
            <a:off x="6092538" y="2794383"/>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3462" y="2736503"/>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9" name="صورة 8">
            <a:extLst>
              <a:ext uri="{FF2B5EF4-FFF2-40B4-BE49-F238E27FC236}">
                <a16:creationId xmlns:a16="http://schemas.microsoft.com/office/drawing/2014/main" id="{5938B89E-2807-4BB0-816C-36F9588E6983}"/>
              </a:ext>
            </a:extLst>
          </p:cNvPr>
          <p:cNvPicPr>
            <a:picLocks noChangeAspect="1"/>
          </p:cNvPicPr>
          <p:nvPr/>
        </p:nvPicPr>
        <p:blipFill>
          <a:blip r:embed="rId3"/>
          <a:stretch>
            <a:fillRect/>
          </a:stretch>
        </p:blipFill>
        <p:spPr>
          <a:xfrm>
            <a:off x="398269" y="3905866"/>
            <a:ext cx="6923426" cy="1622097"/>
          </a:xfrm>
          <a:prstGeom prst="rect">
            <a:avLst/>
          </a:prstGeom>
        </p:spPr>
      </p:pic>
      <p:pic>
        <p:nvPicPr>
          <p:cNvPr id="12" name="صورة 11">
            <a:extLst>
              <a:ext uri="{FF2B5EF4-FFF2-40B4-BE49-F238E27FC236}">
                <a16:creationId xmlns:a16="http://schemas.microsoft.com/office/drawing/2014/main" id="{9DA7C438-B6A3-4683-94D8-B3B7654D337B}"/>
              </a:ext>
            </a:extLst>
          </p:cNvPr>
          <p:cNvPicPr>
            <a:picLocks noChangeAspect="1"/>
          </p:cNvPicPr>
          <p:nvPr/>
        </p:nvPicPr>
        <p:blipFill>
          <a:blip r:embed="rId4"/>
          <a:stretch>
            <a:fillRect/>
          </a:stretch>
        </p:blipFill>
        <p:spPr>
          <a:xfrm>
            <a:off x="8172016" y="3311008"/>
            <a:ext cx="2800783" cy="2514089"/>
          </a:xfrm>
          <a:prstGeom prst="rect">
            <a:avLst/>
          </a:prstGeom>
        </p:spPr>
      </p:pic>
    </p:spTree>
    <p:extLst>
      <p:ext uri="{BB962C8B-B14F-4D97-AF65-F5344CB8AC3E}">
        <p14:creationId xmlns:p14="http://schemas.microsoft.com/office/powerpoint/2010/main" val="1423776012"/>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Horizontal Rules</a:t>
            </a:r>
          </a:p>
        </p:txBody>
      </p:sp>
      <p:sp>
        <p:nvSpPr>
          <p:cNvPr id="8" name="مربع نص 7">
            <a:extLst>
              <a:ext uri="{FF2B5EF4-FFF2-40B4-BE49-F238E27FC236}">
                <a16:creationId xmlns:a16="http://schemas.microsoft.com/office/drawing/2014/main" id="{F79C5A59-0082-403E-9338-561C3DFA00FC}"/>
              </a:ext>
            </a:extLst>
          </p:cNvPr>
          <p:cNvSpPr txBox="1"/>
          <p:nvPr/>
        </p:nvSpPr>
        <p:spPr>
          <a:xfrm>
            <a:off x="6021098" y="141959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474520" y="141959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2" name="صورة 1">
            <a:extLst>
              <a:ext uri="{FF2B5EF4-FFF2-40B4-BE49-F238E27FC236}">
                <a16:creationId xmlns:a16="http://schemas.microsoft.com/office/drawing/2014/main" id="{808F7610-E4F2-49DF-AE74-8DE11F37DB58}"/>
              </a:ext>
            </a:extLst>
          </p:cNvPr>
          <p:cNvPicPr>
            <a:picLocks noChangeAspect="1"/>
          </p:cNvPicPr>
          <p:nvPr/>
        </p:nvPicPr>
        <p:blipFill>
          <a:blip r:embed="rId3"/>
          <a:stretch>
            <a:fillRect/>
          </a:stretch>
        </p:blipFill>
        <p:spPr>
          <a:xfrm>
            <a:off x="785597" y="2396835"/>
            <a:ext cx="5477307" cy="3942145"/>
          </a:xfrm>
          <a:prstGeom prst="rect">
            <a:avLst/>
          </a:prstGeom>
        </p:spPr>
      </p:pic>
      <p:pic>
        <p:nvPicPr>
          <p:cNvPr id="3" name="صورة 2">
            <a:extLst>
              <a:ext uri="{FF2B5EF4-FFF2-40B4-BE49-F238E27FC236}">
                <a16:creationId xmlns:a16="http://schemas.microsoft.com/office/drawing/2014/main" id="{B86D681F-5A90-46D4-BEF3-29CEC9D96430}"/>
              </a:ext>
            </a:extLst>
          </p:cNvPr>
          <p:cNvPicPr>
            <a:picLocks noChangeAspect="1"/>
          </p:cNvPicPr>
          <p:nvPr/>
        </p:nvPicPr>
        <p:blipFill>
          <a:blip r:embed="rId4"/>
          <a:stretch>
            <a:fillRect/>
          </a:stretch>
        </p:blipFill>
        <p:spPr>
          <a:xfrm>
            <a:off x="6332175" y="3196615"/>
            <a:ext cx="5477307" cy="1973441"/>
          </a:xfrm>
          <a:prstGeom prst="rect">
            <a:avLst/>
          </a:prstGeom>
        </p:spPr>
      </p:pic>
    </p:spTree>
    <p:extLst>
      <p:ext uri="{BB962C8B-B14F-4D97-AF65-F5344CB8AC3E}">
        <p14:creationId xmlns:p14="http://schemas.microsoft.com/office/powerpoint/2010/main" val="57581635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Heading</a:t>
            </a:r>
          </a:p>
        </p:txBody>
      </p:sp>
      <p:sp>
        <p:nvSpPr>
          <p:cNvPr id="8" name="مربع نص 7">
            <a:extLst>
              <a:ext uri="{FF2B5EF4-FFF2-40B4-BE49-F238E27FC236}">
                <a16:creationId xmlns:a16="http://schemas.microsoft.com/office/drawing/2014/main" id="{F79C5A59-0082-403E-9338-561C3DFA00FC}"/>
              </a:ext>
            </a:extLst>
          </p:cNvPr>
          <p:cNvSpPr txBox="1"/>
          <p:nvPr/>
        </p:nvSpPr>
        <p:spPr>
          <a:xfrm>
            <a:off x="5453496" y="138085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224812" y="138085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4" name="صورة 3">
            <a:extLst>
              <a:ext uri="{FF2B5EF4-FFF2-40B4-BE49-F238E27FC236}">
                <a16:creationId xmlns:a16="http://schemas.microsoft.com/office/drawing/2014/main" id="{7251AC24-A662-4A79-84D2-8D803770FB5F}"/>
              </a:ext>
            </a:extLst>
          </p:cNvPr>
          <p:cNvPicPr>
            <a:picLocks noChangeAspect="1"/>
          </p:cNvPicPr>
          <p:nvPr/>
        </p:nvPicPr>
        <p:blipFill>
          <a:blip r:embed="rId3"/>
          <a:stretch>
            <a:fillRect/>
          </a:stretch>
        </p:blipFill>
        <p:spPr>
          <a:xfrm>
            <a:off x="838200" y="2263504"/>
            <a:ext cx="3973439" cy="4103111"/>
          </a:xfrm>
          <a:prstGeom prst="rect">
            <a:avLst/>
          </a:prstGeom>
        </p:spPr>
      </p:pic>
      <p:pic>
        <p:nvPicPr>
          <p:cNvPr id="5" name="صورة 4">
            <a:extLst>
              <a:ext uri="{FF2B5EF4-FFF2-40B4-BE49-F238E27FC236}">
                <a16:creationId xmlns:a16="http://schemas.microsoft.com/office/drawing/2014/main" id="{299013A0-FBC6-42D4-A2AA-43602BF9525D}"/>
              </a:ext>
            </a:extLst>
          </p:cNvPr>
          <p:cNvPicPr>
            <a:picLocks noChangeAspect="1"/>
          </p:cNvPicPr>
          <p:nvPr/>
        </p:nvPicPr>
        <p:blipFill>
          <a:blip r:embed="rId4"/>
          <a:stretch>
            <a:fillRect/>
          </a:stretch>
        </p:blipFill>
        <p:spPr>
          <a:xfrm>
            <a:off x="6719455" y="2263504"/>
            <a:ext cx="3567545" cy="4103111"/>
          </a:xfrm>
          <a:prstGeom prst="rect">
            <a:avLst/>
          </a:prstGeom>
        </p:spPr>
      </p:pic>
    </p:spTree>
    <p:extLst>
      <p:ext uri="{BB962C8B-B14F-4D97-AF65-F5344CB8AC3E}">
        <p14:creationId xmlns:p14="http://schemas.microsoft.com/office/powerpoint/2010/main" val="138760162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Links</a:t>
            </a:r>
          </a:p>
        </p:txBody>
      </p:sp>
      <p:sp>
        <p:nvSpPr>
          <p:cNvPr id="8" name="مربع نص 7">
            <a:extLst>
              <a:ext uri="{FF2B5EF4-FFF2-40B4-BE49-F238E27FC236}">
                <a16:creationId xmlns:a16="http://schemas.microsoft.com/office/drawing/2014/main" id="{F79C5A59-0082-403E-9338-561C3DFA00FC}"/>
              </a:ext>
            </a:extLst>
          </p:cNvPr>
          <p:cNvSpPr txBox="1"/>
          <p:nvPr/>
        </p:nvSpPr>
        <p:spPr>
          <a:xfrm>
            <a:off x="5453496" y="138085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224812" y="138085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3" name="صورة 2">
            <a:extLst>
              <a:ext uri="{FF2B5EF4-FFF2-40B4-BE49-F238E27FC236}">
                <a16:creationId xmlns:a16="http://schemas.microsoft.com/office/drawing/2014/main" id="{EB19E433-01CD-4B5A-9CE4-18D2A9A212F7}"/>
              </a:ext>
            </a:extLst>
          </p:cNvPr>
          <p:cNvPicPr>
            <a:picLocks noChangeAspect="1"/>
          </p:cNvPicPr>
          <p:nvPr/>
        </p:nvPicPr>
        <p:blipFill>
          <a:blip r:embed="rId3"/>
          <a:stretch>
            <a:fillRect/>
          </a:stretch>
        </p:blipFill>
        <p:spPr>
          <a:xfrm>
            <a:off x="6516510" y="2568314"/>
            <a:ext cx="4726998" cy="2447163"/>
          </a:xfrm>
          <a:prstGeom prst="rect">
            <a:avLst/>
          </a:prstGeom>
        </p:spPr>
      </p:pic>
      <p:pic>
        <p:nvPicPr>
          <p:cNvPr id="9" name="صورة 8">
            <a:extLst>
              <a:ext uri="{FF2B5EF4-FFF2-40B4-BE49-F238E27FC236}">
                <a16:creationId xmlns:a16="http://schemas.microsoft.com/office/drawing/2014/main" id="{91FAF112-4BBF-4A54-90EB-896042B757D5}"/>
              </a:ext>
            </a:extLst>
          </p:cNvPr>
          <p:cNvPicPr>
            <a:picLocks noChangeAspect="1"/>
          </p:cNvPicPr>
          <p:nvPr/>
        </p:nvPicPr>
        <p:blipFill>
          <a:blip r:embed="rId4"/>
          <a:stretch>
            <a:fillRect/>
          </a:stretch>
        </p:blipFill>
        <p:spPr>
          <a:xfrm>
            <a:off x="639041" y="2568314"/>
            <a:ext cx="5036450" cy="2444852"/>
          </a:xfrm>
          <a:prstGeom prst="rect">
            <a:avLst/>
          </a:prstGeom>
        </p:spPr>
      </p:pic>
    </p:spTree>
    <p:extLst>
      <p:ext uri="{BB962C8B-B14F-4D97-AF65-F5344CB8AC3E}">
        <p14:creationId xmlns:p14="http://schemas.microsoft.com/office/powerpoint/2010/main" val="1690054147"/>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Links</a:t>
            </a:r>
          </a:p>
        </p:txBody>
      </p:sp>
      <p:sp>
        <p:nvSpPr>
          <p:cNvPr id="8" name="مربع نص 7">
            <a:extLst>
              <a:ext uri="{FF2B5EF4-FFF2-40B4-BE49-F238E27FC236}">
                <a16:creationId xmlns:a16="http://schemas.microsoft.com/office/drawing/2014/main" id="{F79C5A59-0082-403E-9338-561C3DFA00FC}"/>
              </a:ext>
            </a:extLst>
          </p:cNvPr>
          <p:cNvSpPr txBox="1"/>
          <p:nvPr/>
        </p:nvSpPr>
        <p:spPr>
          <a:xfrm>
            <a:off x="5453496" y="138085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224812" y="138085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2" name="صورة 1">
            <a:extLst>
              <a:ext uri="{FF2B5EF4-FFF2-40B4-BE49-F238E27FC236}">
                <a16:creationId xmlns:a16="http://schemas.microsoft.com/office/drawing/2014/main" id="{8B3A8174-FE1E-44E6-A04E-619EAE98F849}"/>
              </a:ext>
            </a:extLst>
          </p:cNvPr>
          <p:cNvPicPr>
            <a:picLocks noChangeAspect="1"/>
          </p:cNvPicPr>
          <p:nvPr/>
        </p:nvPicPr>
        <p:blipFill>
          <a:blip r:embed="rId3"/>
          <a:stretch>
            <a:fillRect/>
          </a:stretch>
        </p:blipFill>
        <p:spPr>
          <a:xfrm>
            <a:off x="475579" y="2554590"/>
            <a:ext cx="5620421" cy="3128664"/>
          </a:xfrm>
          <a:prstGeom prst="rect">
            <a:avLst/>
          </a:prstGeom>
        </p:spPr>
      </p:pic>
      <p:pic>
        <p:nvPicPr>
          <p:cNvPr id="4" name="صورة 3">
            <a:extLst>
              <a:ext uri="{FF2B5EF4-FFF2-40B4-BE49-F238E27FC236}">
                <a16:creationId xmlns:a16="http://schemas.microsoft.com/office/drawing/2014/main" id="{AA5EA542-80FD-49F4-B3ED-2DE6351E89AD}"/>
              </a:ext>
            </a:extLst>
          </p:cNvPr>
          <p:cNvPicPr>
            <a:picLocks noChangeAspect="1"/>
          </p:cNvPicPr>
          <p:nvPr/>
        </p:nvPicPr>
        <p:blipFill>
          <a:blip r:embed="rId4"/>
          <a:stretch>
            <a:fillRect/>
          </a:stretch>
        </p:blipFill>
        <p:spPr>
          <a:xfrm>
            <a:off x="6609024" y="3016255"/>
            <a:ext cx="4744776" cy="2266792"/>
          </a:xfrm>
          <a:prstGeom prst="rect">
            <a:avLst/>
          </a:prstGeom>
        </p:spPr>
      </p:pic>
    </p:spTree>
    <p:extLst>
      <p:ext uri="{BB962C8B-B14F-4D97-AF65-F5344CB8AC3E}">
        <p14:creationId xmlns:p14="http://schemas.microsoft.com/office/powerpoint/2010/main" val="289720282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Links</a:t>
            </a:r>
          </a:p>
        </p:txBody>
      </p:sp>
      <p:sp>
        <p:nvSpPr>
          <p:cNvPr id="8" name="مربع نص 7">
            <a:extLst>
              <a:ext uri="{FF2B5EF4-FFF2-40B4-BE49-F238E27FC236}">
                <a16:creationId xmlns:a16="http://schemas.microsoft.com/office/drawing/2014/main" id="{F79C5A59-0082-403E-9338-561C3DFA00FC}"/>
              </a:ext>
            </a:extLst>
          </p:cNvPr>
          <p:cNvSpPr txBox="1"/>
          <p:nvPr/>
        </p:nvSpPr>
        <p:spPr>
          <a:xfrm>
            <a:off x="6142510" y="137302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224812" y="138085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3" name="صورة 2">
            <a:extLst>
              <a:ext uri="{FF2B5EF4-FFF2-40B4-BE49-F238E27FC236}">
                <a16:creationId xmlns:a16="http://schemas.microsoft.com/office/drawing/2014/main" id="{E346C269-78A8-4AB6-AC90-F1ED8338F653}"/>
              </a:ext>
            </a:extLst>
          </p:cNvPr>
          <p:cNvPicPr>
            <a:picLocks noChangeAspect="1"/>
          </p:cNvPicPr>
          <p:nvPr/>
        </p:nvPicPr>
        <p:blipFill>
          <a:blip r:embed="rId3"/>
          <a:stretch>
            <a:fillRect/>
          </a:stretch>
        </p:blipFill>
        <p:spPr>
          <a:xfrm>
            <a:off x="425163" y="2918171"/>
            <a:ext cx="6099462" cy="2558970"/>
          </a:xfrm>
          <a:prstGeom prst="rect">
            <a:avLst/>
          </a:prstGeom>
        </p:spPr>
      </p:pic>
      <p:pic>
        <p:nvPicPr>
          <p:cNvPr id="5" name="صورة 4">
            <a:extLst>
              <a:ext uri="{FF2B5EF4-FFF2-40B4-BE49-F238E27FC236}">
                <a16:creationId xmlns:a16="http://schemas.microsoft.com/office/drawing/2014/main" id="{2C186740-A461-4766-8B0B-2D678317F3CE}"/>
              </a:ext>
            </a:extLst>
          </p:cNvPr>
          <p:cNvPicPr>
            <a:picLocks noChangeAspect="1"/>
          </p:cNvPicPr>
          <p:nvPr/>
        </p:nvPicPr>
        <p:blipFill>
          <a:blip r:embed="rId4"/>
          <a:stretch>
            <a:fillRect/>
          </a:stretch>
        </p:blipFill>
        <p:spPr>
          <a:xfrm>
            <a:off x="7392310" y="2025956"/>
            <a:ext cx="3305455" cy="4343400"/>
          </a:xfrm>
          <a:prstGeom prst="rect">
            <a:avLst/>
          </a:prstGeom>
        </p:spPr>
      </p:pic>
    </p:spTree>
    <p:extLst>
      <p:ext uri="{BB962C8B-B14F-4D97-AF65-F5344CB8AC3E}">
        <p14:creationId xmlns:p14="http://schemas.microsoft.com/office/powerpoint/2010/main" val="239497532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Relative  Link</a:t>
            </a:r>
          </a:p>
        </p:txBody>
      </p:sp>
      <p:pic>
        <p:nvPicPr>
          <p:cNvPr id="4" name="صورة 3">
            <a:extLst>
              <a:ext uri="{FF2B5EF4-FFF2-40B4-BE49-F238E27FC236}">
                <a16:creationId xmlns:a16="http://schemas.microsoft.com/office/drawing/2014/main" id="{0BC072D0-6E7D-4936-BCE5-FDA1E6454D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4036" y="1325902"/>
            <a:ext cx="6483927" cy="4862945"/>
          </a:xfrm>
          <a:prstGeom prst="rect">
            <a:avLst/>
          </a:prstGeom>
        </p:spPr>
      </p:pic>
    </p:spTree>
    <p:extLst>
      <p:ext uri="{BB962C8B-B14F-4D97-AF65-F5344CB8AC3E}">
        <p14:creationId xmlns:p14="http://schemas.microsoft.com/office/powerpoint/2010/main" val="82680290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Links</a:t>
            </a:r>
          </a:p>
        </p:txBody>
      </p:sp>
      <p:sp>
        <p:nvSpPr>
          <p:cNvPr id="8" name="مربع نص 7">
            <a:extLst>
              <a:ext uri="{FF2B5EF4-FFF2-40B4-BE49-F238E27FC236}">
                <a16:creationId xmlns:a16="http://schemas.microsoft.com/office/drawing/2014/main" id="{F79C5A59-0082-403E-9338-561C3DFA00FC}"/>
              </a:ext>
            </a:extLst>
          </p:cNvPr>
          <p:cNvSpPr txBox="1"/>
          <p:nvPr/>
        </p:nvSpPr>
        <p:spPr>
          <a:xfrm>
            <a:off x="5453496" y="138085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224812" y="138085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2" name="صورة 1">
            <a:extLst>
              <a:ext uri="{FF2B5EF4-FFF2-40B4-BE49-F238E27FC236}">
                <a16:creationId xmlns:a16="http://schemas.microsoft.com/office/drawing/2014/main" id="{FE50414B-BAEF-4970-8C53-1A8B3E7AD083}"/>
              </a:ext>
            </a:extLst>
          </p:cNvPr>
          <p:cNvPicPr>
            <a:picLocks noChangeAspect="1"/>
          </p:cNvPicPr>
          <p:nvPr/>
        </p:nvPicPr>
        <p:blipFill>
          <a:blip r:embed="rId3"/>
          <a:stretch>
            <a:fillRect/>
          </a:stretch>
        </p:blipFill>
        <p:spPr>
          <a:xfrm>
            <a:off x="282287" y="2502267"/>
            <a:ext cx="6057900" cy="2513210"/>
          </a:xfrm>
          <a:prstGeom prst="rect">
            <a:avLst/>
          </a:prstGeom>
        </p:spPr>
      </p:pic>
      <p:pic>
        <p:nvPicPr>
          <p:cNvPr id="4" name="صورة 3">
            <a:extLst>
              <a:ext uri="{FF2B5EF4-FFF2-40B4-BE49-F238E27FC236}">
                <a16:creationId xmlns:a16="http://schemas.microsoft.com/office/drawing/2014/main" id="{C6875D00-2335-4EAE-9BAE-B858784D3180}"/>
              </a:ext>
            </a:extLst>
          </p:cNvPr>
          <p:cNvPicPr>
            <a:picLocks noChangeAspect="1"/>
          </p:cNvPicPr>
          <p:nvPr/>
        </p:nvPicPr>
        <p:blipFill>
          <a:blip r:embed="rId4"/>
          <a:stretch>
            <a:fillRect/>
          </a:stretch>
        </p:blipFill>
        <p:spPr>
          <a:xfrm>
            <a:off x="6670097" y="2502267"/>
            <a:ext cx="4882861" cy="2513209"/>
          </a:xfrm>
          <a:prstGeom prst="rect">
            <a:avLst/>
          </a:prstGeom>
        </p:spPr>
      </p:pic>
    </p:spTree>
    <p:extLst>
      <p:ext uri="{BB962C8B-B14F-4D97-AF65-F5344CB8AC3E}">
        <p14:creationId xmlns:p14="http://schemas.microsoft.com/office/powerpoint/2010/main" val="18736466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عنصر نائب للمحتوى 4"/>
          <p:cNvGraphicFramePr>
            <a:graphicFrameLocks noGrp="1"/>
          </p:cNvGraphicFramePr>
          <p:nvPr>
            <p:ph idx="1"/>
            <p:extLst>
              <p:ext uri="{D42A27DB-BD31-4B8C-83A1-F6EECF244321}">
                <p14:modId xmlns:p14="http://schemas.microsoft.com/office/powerpoint/2010/main" val="2807231300"/>
              </p:ext>
            </p:extLst>
          </p:nvPr>
        </p:nvGraphicFramePr>
        <p:xfrm>
          <a:off x="6202907" y="1734290"/>
          <a:ext cx="5257800" cy="3534361"/>
        </p:xfrm>
        <a:graphic>
          <a:graphicData uri="http://schemas.openxmlformats.org/drawingml/2006/table">
            <a:tbl>
              <a:tblPr rtl="1" firstRow="1" bandRow="1">
                <a:tableStyleId>{5940675A-B579-460E-94D1-54222C63F5DA}</a:tableStyleId>
              </a:tblPr>
              <a:tblGrid>
                <a:gridCol w="5257800">
                  <a:extLst>
                    <a:ext uri="{9D8B030D-6E8A-4147-A177-3AD203B41FA5}">
                      <a16:colId xmlns:a16="http://schemas.microsoft.com/office/drawing/2014/main" val="20000"/>
                    </a:ext>
                  </a:extLst>
                </a:gridCol>
              </a:tblGrid>
              <a:tr h="1268015">
                <a:tc>
                  <a:txBody>
                    <a:bodyPr/>
                    <a:lstStyle/>
                    <a:p>
                      <a:pPr algn="ctr" rtl="1"/>
                      <a:r>
                        <a:rPr lang="ar-SY" sz="2000" b="1" dirty="0"/>
                        <a:t>بداية</a:t>
                      </a:r>
                      <a:r>
                        <a:rPr lang="ar-SY" sz="2000" b="1" baseline="0" dirty="0"/>
                        <a:t> التسعينيات </a:t>
                      </a:r>
                      <a:endParaRPr lang="ar-SY" sz="2000" b="1" dirty="0"/>
                    </a:p>
                  </a:txBody>
                  <a:tcPr anchor="ctr"/>
                </a:tc>
                <a:extLst>
                  <a:ext uri="{0D108BD9-81ED-4DB2-BD59-A6C34878D82A}">
                    <a16:rowId xmlns:a16="http://schemas.microsoft.com/office/drawing/2014/main" val="10000"/>
                  </a:ext>
                </a:extLst>
              </a:tr>
              <a:tr h="1133173">
                <a:tc>
                  <a:txBody>
                    <a:bodyPr/>
                    <a:lstStyle/>
                    <a:p>
                      <a:pPr algn="ctr" rtl="1"/>
                      <a:r>
                        <a:rPr lang="ar-SY" sz="2000" b="1" dirty="0"/>
                        <a:t>تتألف من ملفات و مجلدات مخزنة على حواسب متنوعة</a:t>
                      </a:r>
                    </a:p>
                  </a:txBody>
                  <a:tcPr anchor="ctr"/>
                </a:tc>
                <a:extLst>
                  <a:ext uri="{0D108BD9-81ED-4DB2-BD59-A6C34878D82A}">
                    <a16:rowId xmlns:a16="http://schemas.microsoft.com/office/drawing/2014/main" val="10001"/>
                  </a:ext>
                </a:extLst>
              </a:tr>
              <a:tr h="1133173">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Y" sz="2000" b="1" dirty="0"/>
                        <a:t>تعمل</a:t>
                      </a:r>
                      <a:r>
                        <a:rPr lang="ar-SY" sz="2000" b="1" baseline="0" dirty="0"/>
                        <a:t> بالاعتماد على الانترنت </a:t>
                      </a:r>
                      <a:endParaRPr lang="ar-SY" sz="2000" b="1" dirty="0"/>
                    </a:p>
                    <a:p>
                      <a:pPr algn="ctr" rtl="1"/>
                      <a:endParaRPr lang="ar-SY" sz="2000" b="1" dirty="0"/>
                    </a:p>
                  </a:txBody>
                  <a:tcPr anchor="ctr"/>
                </a:tc>
                <a:extLst>
                  <a:ext uri="{0D108BD9-81ED-4DB2-BD59-A6C34878D82A}">
                    <a16:rowId xmlns:a16="http://schemas.microsoft.com/office/drawing/2014/main" val="10002"/>
                  </a:ext>
                </a:extLst>
              </a:tr>
            </a:tbl>
          </a:graphicData>
        </a:graphic>
      </p:graphicFrame>
      <p:sp>
        <p:nvSpPr>
          <p:cNvPr id="6" name="عنوان 1"/>
          <p:cNvSpPr txBox="1">
            <a:spLocks/>
          </p:cNvSpPr>
          <p:nvPr/>
        </p:nvSpPr>
        <p:spPr>
          <a:xfrm>
            <a:off x="649406" y="81887"/>
            <a:ext cx="10515600" cy="1325563"/>
          </a:xfrm>
          <a:prstGeom prst="rect">
            <a:avLst/>
          </a:prstGeom>
        </p:spPr>
        <p:txBody>
          <a:bodyPr vert="horz" lIns="91440" tIns="45720" rIns="91440" bIns="45720" rtlCol="0" anchor="ctr">
            <a:normAutofit/>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ar-SY" sz="4800" b="1" dirty="0">
                <a:latin typeface="Simplified Arabic" panose="02020603050405020304" pitchFamily="18" charset="-78"/>
                <a:cs typeface="Simplified Arabic" panose="02020603050405020304" pitchFamily="18" charset="-78"/>
              </a:rPr>
              <a:t>الويب        </a:t>
            </a:r>
            <a:r>
              <a:rPr lang="en-US" sz="4800" b="1" dirty="0">
                <a:latin typeface="Simplified Arabic" panose="02020603050405020304" pitchFamily="18" charset="-78"/>
                <a:cs typeface="Simplified Arabic" panose="02020603050405020304" pitchFamily="18" charset="-78"/>
              </a:rPr>
              <a:t> </a:t>
            </a:r>
            <a:r>
              <a:rPr lang="en-US" sz="6000" b="1" dirty="0">
                <a:latin typeface="Simplified Arabic" panose="02020603050405020304" pitchFamily="18" charset="-78"/>
                <a:cs typeface="Simplified Arabic" panose="02020603050405020304" pitchFamily="18" charset="-78"/>
              </a:rPr>
              <a:t>X</a:t>
            </a:r>
            <a:r>
              <a:rPr lang="ar-SY" sz="6000" b="1" dirty="0">
                <a:latin typeface="Simplified Arabic" panose="02020603050405020304" pitchFamily="18" charset="-78"/>
                <a:cs typeface="Simplified Arabic" panose="02020603050405020304" pitchFamily="18" charset="-78"/>
              </a:rPr>
              <a:t>     </a:t>
            </a:r>
            <a:r>
              <a:rPr lang="ar-SY" sz="4800" b="1" dirty="0">
                <a:latin typeface="Simplified Arabic" panose="02020603050405020304" pitchFamily="18" charset="-78"/>
                <a:cs typeface="Simplified Arabic" panose="02020603050405020304" pitchFamily="18" charset="-78"/>
              </a:rPr>
              <a:t>الانترنت</a:t>
            </a:r>
          </a:p>
        </p:txBody>
      </p:sp>
      <p:graphicFrame>
        <p:nvGraphicFramePr>
          <p:cNvPr id="8" name="جدول 7"/>
          <p:cNvGraphicFramePr>
            <a:graphicFrameLocks noGrp="1"/>
          </p:cNvGraphicFramePr>
          <p:nvPr>
            <p:extLst>
              <p:ext uri="{D42A27DB-BD31-4B8C-83A1-F6EECF244321}">
                <p14:modId xmlns:p14="http://schemas.microsoft.com/office/powerpoint/2010/main" val="2744358858"/>
              </p:ext>
            </p:extLst>
          </p:nvPr>
        </p:nvGraphicFramePr>
        <p:xfrm>
          <a:off x="677838" y="1747938"/>
          <a:ext cx="5257800" cy="3517540"/>
        </p:xfrm>
        <a:graphic>
          <a:graphicData uri="http://schemas.openxmlformats.org/drawingml/2006/table">
            <a:tbl>
              <a:tblPr rtl="1" firstRow="1" bandRow="1">
                <a:tableStyleId>{5940675A-B579-460E-94D1-54222C63F5DA}</a:tableStyleId>
              </a:tblPr>
              <a:tblGrid>
                <a:gridCol w="5257800">
                  <a:extLst>
                    <a:ext uri="{9D8B030D-6E8A-4147-A177-3AD203B41FA5}">
                      <a16:colId xmlns:a16="http://schemas.microsoft.com/office/drawing/2014/main" val="20000"/>
                    </a:ext>
                  </a:extLst>
                </a:gridCol>
              </a:tblGrid>
              <a:tr h="1251194">
                <a:tc>
                  <a:txBody>
                    <a:bodyPr/>
                    <a:lstStyle/>
                    <a:p>
                      <a:pPr algn="ctr" rtl="1"/>
                      <a:r>
                        <a:rPr lang="ar-SY" sz="2000" b="1" dirty="0"/>
                        <a:t>بداية</a:t>
                      </a:r>
                      <a:r>
                        <a:rPr lang="ar-SY" sz="2000" b="1" baseline="0" dirty="0"/>
                        <a:t> السبعينيات </a:t>
                      </a:r>
                      <a:endParaRPr lang="ar-SY" sz="2000" b="1" dirty="0"/>
                    </a:p>
                  </a:txBody>
                  <a:tcPr anchor="ctr"/>
                </a:tc>
                <a:extLst>
                  <a:ext uri="{0D108BD9-81ED-4DB2-BD59-A6C34878D82A}">
                    <a16:rowId xmlns:a16="http://schemas.microsoft.com/office/drawing/2014/main" val="10000"/>
                  </a:ext>
                </a:extLst>
              </a:tr>
              <a:tr h="1133173">
                <a:tc>
                  <a:txBody>
                    <a:bodyPr/>
                    <a:lstStyle/>
                    <a:p>
                      <a:pPr algn="ctr" rtl="1"/>
                      <a:r>
                        <a:rPr lang="ar-SY" sz="2000" b="1" dirty="0"/>
                        <a:t>تتألف من الشبكات</a:t>
                      </a:r>
                      <a:r>
                        <a:rPr lang="ar-SY" sz="2000" b="1" baseline="0" dirty="0"/>
                        <a:t> و مكوناتها (حواسب - أكبال ..)</a:t>
                      </a:r>
                      <a:endParaRPr lang="ar-SY" sz="2000" b="1" dirty="0"/>
                    </a:p>
                  </a:txBody>
                  <a:tcPr anchor="ctr"/>
                </a:tc>
                <a:extLst>
                  <a:ext uri="{0D108BD9-81ED-4DB2-BD59-A6C34878D82A}">
                    <a16:rowId xmlns:a16="http://schemas.microsoft.com/office/drawing/2014/main" val="10001"/>
                  </a:ext>
                </a:extLst>
              </a:tr>
              <a:tr h="1133173">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Y" sz="2000" b="1" dirty="0"/>
                        <a:t>هي الأساس</a:t>
                      </a:r>
                    </a:p>
                    <a:p>
                      <a:pPr algn="ctr" rtl="1"/>
                      <a:endParaRPr lang="ar-SY" sz="2000" b="1" dirty="0"/>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3603051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عنصر نائب للمحتوى 3"/>
          <p:cNvPicPr>
            <a:picLocks noGrp="1" noChangeAspect="1"/>
          </p:cNvPicPr>
          <p:nvPr>
            <p:ph idx="1"/>
          </p:nvPr>
        </p:nvPicPr>
        <p:blipFill>
          <a:blip r:embed="rId3"/>
          <a:stretch>
            <a:fillRect/>
          </a:stretch>
        </p:blipFill>
        <p:spPr>
          <a:xfrm>
            <a:off x="1744662" y="1825625"/>
            <a:ext cx="8702676" cy="4351338"/>
          </a:xfrm>
          <a:prstGeom prst="rect">
            <a:avLst/>
          </a:prstGeom>
        </p:spPr>
      </p:pic>
      <p:sp>
        <p:nvSpPr>
          <p:cNvPr id="5" name="عنوان 1"/>
          <p:cNvSpPr txBox="1">
            <a:spLocks/>
          </p:cNvSpPr>
          <p:nvPr/>
        </p:nvSpPr>
        <p:spPr>
          <a:xfrm>
            <a:off x="838200" y="551537"/>
            <a:ext cx="10515600" cy="1325563"/>
          </a:xfrm>
          <a:prstGeom prst="rect">
            <a:avLst/>
          </a:prstGeom>
        </p:spPr>
        <p:txBody>
          <a:bodyPr vert="horz" lIns="91440" tIns="45720" rIns="91440" bIns="45720" rtlCol="0" anchor="ctr">
            <a:normAutofit/>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err="1">
                <a:latin typeface="Times New Roman" panose="02020603050405020304" pitchFamily="18" charset="0"/>
                <a:cs typeface="Times New Roman" panose="02020603050405020304" pitchFamily="18" charset="0"/>
              </a:rPr>
              <a:t>Ip</a:t>
            </a:r>
            <a:r>
              <a:rPr lang="en-US" sz="4800" b="1" dirty="0">
                <a:latin typeface="Times New Roman" panose="02020603050405020304" pitchFamily="18" charset="0"/>
                <a:cs typeface="Times New Roman" panose="02020603050405020304" pitchFamily="18" charset="0"/>
              </a:rPr>
              <a:t> address</a:t>
            </a:r>
            <a:endParaRPr lang="ar-SY"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282683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sz="4800" b="1" dirty="0" err="1">
                <a:latin typeface="Times New Roman" panose="02020603050405020304" pitchFamily="18" charset="0"/>
                <a:cs typeface="Times New Roman" panose="02020603050405020304" pitchFamily="18" charset="0"/>
              </a:rPr>
              <a:t>Ip</a:t>
            </a:r>
            <a:r>
              <a:rPr lang="en-US" sz="4800" b="1" dirty="0">
                <a:latin typeface="Times New Roman" panose="02020603050405020304" pitchFamily="18" charset="0"/>
                <a:cs typeface="Times New Roman" panose="02020603050405020304" pitchFamily="18" charset="0"/>
              </a:rPr>
              <a:t> address</a:t>
            </a:r>
            <a:endParaRPr lang="ar-SY" sz="4800" b="1" dirty="0">
              <a:latin typeface="Times New Roman" panose="02020603050405020304" pitchFamily="18" charset="0"/>
              <a:cs typeface="Times New Roman" panose="02020603050405020304" pitchFamily="18" charset="0"/>
            </a:endParaRPr>
          </a:p>
        </p:txBody>
      </p:sp>
      <p:pic>
        <p:nvPicPr>
          <p:cNvPr id="9" name="صورة 8"/>
          <p:cNvPicPr>
            <a:picLocks noChangeAspect="1"/>
          </p:cNvPicPr>
          <p:nvPr/>
        </p:nvPicPr>
        <p:blipFill>
          <a:blip r:embed="rId3"/>
          <a:stretch>
            <a:fillRect/>
          </a:stretch>
        </p:blipFill>
        <p:spPr>
          <a:xfrm>
            <a:off x="1599164" y="1690688"/>
            <a:ext cx="9413392" cy="4811350"/>
          </a:xfrm>
          <a:prstGeom prst="rect">
            <a:avLst/>
          </a:prstGeom>
        </p:spPr>
      </p:pic>
    </p:spTree>
    <p:extLst>
      <p:ext uri="{BB962C8B-B14F-4D97-AF65-F5344CB8AC3E}">
        <p14:creationId xmlns:p14="http://schemas.microsoft.com/office/powerpoint/2010/main" val="235937901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en-US" sz="4800" b="1" dirty="0">
                <a:latin typeface="Times New Roman" panose="02020603050405020304" pitchFamily="18" charset="0"/>
                <a:cs typeface="Times New Roman" panose="02020603050405020304" pitchFamily="18" charset="0"/>
              </a:rPr>
              <a:t>Domain name</a:t>
            </a:r>
            <a:endParaRPr lang="ar-SY" sz="4800" b="1" dirty="0">
              <a:latin typeface="Times New Roman" panose="02020603050405020304" pitchFamily="18" charset="0"/>
              <a:cs typeface="Times New Roman" panose="02020603050405020304" pitchFamily="18" charset="0"/>
            </a:endParaRPr>
          </a:p>
        </p:txBody>
      </p:sp>
      <p:pic>
        <p:nvPicPr>
          <p:cNvPr id="3" name="صورة 2"/>
          <p:cNvPicPr>
            <a:picLocks noChangeAspect="1"/>
          </p:cNvPicPr>
          <p:nvPr/>
        </p:nvPicPr>
        <p:blipFill>
          <a:blip r:embed="rId3"/>
          <a:stretch>
            <a:fillRect/>
          </a:stretch>
        </p:blipFill>
        <p:spPr>
          <a:xfrm>
            <a:off x="2254525" y="1890422"/>
            <a:ext cx="7682949" cy="4609769"/>
          </a:xfrm>
          <a:prstGeom prst="rect">
            <a:avLst/>
          </a:prstGeom>
        </p:spPr>
      </p:pic>
    </p:spTree>
    <p:extLst>
      <p:ext uri="{BB962C8B-B14F-4D97-AF65-F5344CB8AC3E}">
        <p14:creationId xmlns:p14="http://schemas.microsoft.com/office/powerpoint/2010/main" val="30102720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97835" y="17940"/>
            <a:ext cx="10515600" cy="1325563"/>
          </a:xfrm>
        </p:spPr>
        <p:txBody>
          <a:bodyPr>
            <a:normAutofit/>
          </a:bodyPr>
          <a:lstStyle/>
          <a:p>
            <a:pPr algn="ctr"/>
            <a:r>
              <a:rPr lang="en-US" sz="4800" b="1" dirty="0">
                <a:latin typeface="Times New Roman" panose="02020603050405020304" pitchFamily="18" charset="0"/>
                <a:cs typeface="Times New Roman" panose="02020603050405020304" pitchFamily="18" charset="0"/>
              </a:rPr>
              <a:t>DNS </a:t>
            </a:r>
            <a:endParaRPr lang="ar-SY" sz="4800" b="1" dirty="0">
              <a:latin typeface="Times New Roman" panose="02020603050405020304" pitchFamily="18" charset="0"/>
              <a:cs typeface="Times New Roman" panose="02020603050405020304" pitchFamily="18" charset="0"/>
            </a:endParaRPr>
          </a:p>
        </p:txBody>
      </p:sp>
      <p:pic>
        <p:nvPicPr>
          <p:cNvPr id="4" name="صورة 3"/>
          <p:cNvPicPr>
            <a:picLocks noChangeAspect="1"/>
          </p:cNvPicPr>
          <p:nvPr/>
        </p:nvPicPr>
        <p:blipFill>
          <a:blip r:embed="rId3"/>
          <a:stretch>
            <a:fillRect/>
          </a:stretch>
        </p:blipFill>
        <p:spPr>
          <a:xfrm>
            <a:off x="2615854" y="1343503"/>
            <a:ext cx="7700963" cy="5253593"/>
          </a:xfrm>
          <a:prstGeom prst="rect">
            <a:avLst/>
          </a:prstGeom>
        </p:spPr>
      </p:pic>
    </p:spTree>
    <p:extLst>
      <p:ext uri="{BB962C8B-B14F-4D97-AF65-F5344CB8AC3E}">
        <p14:creationId xmlns:p14="http://schemas.microsoft.com/office/powerpoint/2010/main" val="46733237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en-US" sz="4800" b="1" dirty="0">
                <a:latin typeface="Times New Roman" panose="02020603050405020304" pitchFamily="18" charset="0"/>
                <a:cs typeface="Times New Roman" panose="02020603050405020304" pitchFamily="18" charset="0"/>
              </a:rPr>
              <a:t>Domain name</a:t>
            </a:r>
            <a:endParaRPr lang="ar-SY" sz="4800" b="1" dirty="0">
              <a:latin typeface="Times New Roman" panose="02020603050405020304" pitchFamily="18" charset="0"/>
              <a:cs typeface="Times New Roman" panose="02020603050405020304" pitchFamily="18" charset="0"/>
            </a:endParaRPr>
          </a:p>
        </p:txBody>
      </p:sp>
      <p:pic>
        <p:nvPicPr>
          <p:cNvPr id="4" name="صورة 3"/>
          <p:cNvPicPr>
            <a:picLocks noChangeAspect="1"/>
          </p:cNvPicPr>
          <p:nvPr/>
        </p:nvPicPr>
        <p:blipFill>
          <a:blip r:embed="rId3"/>
          <a:stretch>
            <a:fillRect/>
          </a:stretch>
        </p:blipFill>
        <p:spPr>
          <a:xfrm>
            <a:off x="2398643" y="1859246"/>
            <a:ext cx="8077200" cy="4250627"/>
          </a:xfrm>
          <a:prstGeom prst="rect">
            <a:avLst/>
          </a:prstGeom>
        </p:spPr>
      </p:pic>
    </p:spTree>
    <p:extLst>
      <p:ext uri="{BB962C8B-B14F-4D97-AF65-F5344CB8AC3E}">
        <p14:creationId xmlns:p14="http://schemas.microsoft.com/office/powerpoint/2010/main" val="25927833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38199" y="115949"/>
            <a:ext cx="10515600" cy="1325563"/>
          </a:xfrm>
        </p:spPr>
        <p:txBody>
          <a:bodyPr>
            <a:normAutofit/>
          </a:bodyPr>
          <a:lstStyle/>
          <a:p>
            <a:pPr algn="ctr"/>
            <a:r>
              <a:rPr lang="en-US" sz="4800" b="1" dirty="0">
                <a:latin typeface="Times New Roman" panose="02020603050405020304" pitchFamily="18" charset="0"/>
                <a:cs typeface="Times New Roman" panose="02020603050405020304" pitchFamily="18" charset="0"/>
              </a:rPr>
              <a:t>Client Server</a:t>
            </a:r>
            <a:endParaRPr lang="ar-SY" sz="4800" b="1" dirty="0">
              <a:latin typeface="Times New Roman" panose="02020603050405020304" pitchFamily="18" charset="0"/>
              <a:cs typeface="Times New Roman" panose="02020603050405020304" pitchFamily="18" charset="0"/>
            </a:endParaRPr>
          </a:p>
        </p:txBody>
      </p:sp>
      <p:pic>
        <p:nvPicPr>
          <p:cNvPr id="7" name="صورة 6"/>
          <p:cNvPicPr>
            <a:picLocks noChangeAspect="1"/>
          </p:cNvPicPr>
          <p:nvPr/>
        </p:nvPicPr>
        <p:blipFill>
          <a:blip r:embed="rId3"/>
          <a:stretch>
            <a:fillRect/>
          </a:stretch>
        </p:blipFill>
        <p:spPr>
          <a:xfrm>
            <a:off x="3074504" y="1441512"/>
            <a:ext cx="6381223" cy="5280754"/>
          </a:xfrm>
          <a:prstGeom prst="rect">
            <a:avLst/>
          </a:prstGeom>
        </p:spPr>
      </p:pic>
    </p:spTree>
    <p:extLst>
      <p:ext uri="{BB962C8B-B14F-4D97-AF65-F5344CB8AC3E}">
        <p14:creationId xmlns:p14="http://schemas.microsoft.com/office/powerpoint/2010/main" val="401360377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Office Theme">
  <a:themeElements>
    <a:clrScheme name="نسق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نسق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نسق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2171</TotalTime>
  <Words>1120</Words>
  <Application>Microsoft Office PowerPoint</Application>
  <PresentationFormat>شاشة عريضة</PresentationFormat>
  <Paragraphs>171</Paragraphs>
  <Slides>28</Slides>
  <Notes>28</Notes>
  <HiddenSlides>0</HiddenSlides>
  <MMClips>0</MMClips>
  <ScaleCrop>false</ScaleCrop>
  <HeadingPairs>
    <vt:vector size="6" baseType="variant">
      <vt:variant>
        <vt:lpstr>الخطوط المستخدمة</vt:lpstr>
      </vt:variant>
      <vt:variant>
        <vt:i4>6</vt:i4>
      </vt:variant>
      <vt:variant>
        <vt:lpstr>نسق</vt:lpstr>
      </vt:variant>
      <vt:variant>
        <vt:i4>1</vt:i4>
      </vt:variant>
      <vt:variant>
        <vt:lpstr>عناوين الشرائح</vt:lpstr>
      </vt:variant>
      <vt:variant>
        <vt:i4>28</vt:i4>
      </vt:variant>
    </vt:vector>
  </HeadingPairs>
  <TitlesOfParts>
    <vt:vector size="35" baseType="lpstr">
      <vt:lpstr>Arial</vt:lpstr>
      <vt:lpstr>Calibri</vt:lpstr>
      <vt:lpstr>Calibri Light</vt:lpstr>
      <vt:lpstr>Simplified Arabic</vt:lpstr>
      <vt:lpstr>Times New Roman</vt:lpstr>
      <vt:lpstr>Verdana</vt:lpstr>
      <vt:lpstr>Office Theme</vt:lpstr>
      <vt:lpstr>تقانات الإنترنت و برمجة الويب</vt:lpstr>
      <vt:lpstr>عرض تقديمي في PowerPoint</vt:lpstr>
      <vt:lpstr>عرض تقديمي في PowerPoint</vt:lpstr>
      <vt:lpstr>عرض تقديمي في PowerPoint</vt:lpstr>
      <vt:lpstr>Ip address</vt:lpstr>
      <vt:lpstr>Domain name</vt:lpstr>
      <vt:lpstr>DNS </vt:lpstr>
      <vt:lpstr>Domain name</vt:lpstr>
      <vt:lpstr>Client Server</vt:lpstr>
      <vt:lpstr>Web Browsers</vt:lpstr>
      <vt:lpstr>Web Server</vt:lpstr>
      <vt:lpstr>صفحات الويب </vt:lpstr>
      <vt:lpstr>صفحات الويب </vt:lpstr>
      <vt:lpstr>Front End</vt:lpstr>
      <vt:lpstr>HTML HyperText Markup Language  </vt:lpstr>
      <vt:lpstr>HTML  Tags </vt:lpstr>
      <vt:lpstr>HTML  Attributes </vt:lpstr>
      <vt:lpstr>HTML</vt:lpstr>
      <vt:lpstr>Paragraph </vt:lpstr>
      <vt:lpstr>Paragraph </vt:lpstr>
      <vt:lpstr>Line Breaks</vt:lpstr>
      <vt:lpstr>Horizontal Rules</vt:lpstr>
      <vt:lpstr>Heading</vt:lpstr>
      <vt:lpstr>HTML Links</vt:lpstr>
      <vt:lpstr>HTML Links</vt:lpstr>
      <vt:lpstr>HTML Links</vt:lpstr>
      <vt:lpstr>Relative  Link</vt:lpstr>
      <vt:lpstr>HTML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programming</dc:title>
  <dc:creator>HP</dc:creator>
  <cp:lastModifiedBy>Haider Ibrahem</cp:lastModifiedBy>
  <cp:revision>145</cp:revision>
  <cp:lastPrinted>2020-09-19T19:00:45Z</cp:lastPrinted>
  <dcterms:created xsi:type="dcterms:W3CDTF">2020-09-18T05:52:50Z</dcterms:created>
  <dcterms:modified xsi:type="dcterms:W3CDTF">2020-09-21T12:29:06Z</dcterms:modified>
</cp:coreProperties>
</file>