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19"/>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4043" autoAdjust="0"/>
  </p:normalViewPr>
  <p:slideViewPr>
    <p:cSldViewPr snapToGrid="0">
      <p:cViewPr varScale="1">
        <p:scale>
          <a:sx n="48" d="100"/>
          <a:sy n="48" d="100"/>
        </p:scale>
        <p:origin x="15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03/02/1442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err="1">
                <a:solidFill>
                  <a:srgbClr val="333333"/>
                </a:solidFill>
                <a:effectLst/>
                <a:latin typeface="Arial" panose="020B0604020202020204" pitchFamily="34" charset="0"/>
              </a:rPr>
              <a:t>HyperText</a:t>
            </a:r>
            <a:r>
              <a:rPr lang="en-US" b="1" i="0" dirty="0">
                <a:solidFill>
                  <a:srgbClr val="333333"/>
                </a:solidFill>
                <a:effectLst/>
                <a:latin typeface="Arial" panose="020B0604020202020204" pitchFamily="34" charset="0"/>
              </a:rPr>
              <a:t> Markup Language</a:t>
            </a:r>
            <a:r>
              <a:rPr lang="ar-SA" b="1" i="0" dirty="0">
                <a:solidFill>
                  <a:srgbClr val="333333"/>
                </a:solidFill>
                <a:effectLst/>
                <a:latin typeface="Arial" panose="020B0604020202020204" pitchFamily="34" charset="0"/>
              </a:rPr>
              <a:t> </a:t>
            </a:r>
            <a:r>
              <a:rPr lang="ar-SA" b="0" i="0" dirty="0" smtClean="0">
                <a:solidFill>
                  <a:srgbClr val="333333"/>
                </a:solidFill>
                <a:effectLst/>
                <a:latin typeface="Arial" panose="020B0604020202020204" pitchFamily="34" charset="0"/>
              </a:rPr>
              <a:t>:</a:t>
            </a:r>
            <a:r>
              <a:rPr lang="en-US" b="0" i="0" dirty="0" smtClean="0">
                <a:solidFill>
                  <a:srgbClr val="333333"/>
                </a:solidFill>
                <a:effectLst/>
                <a:latin typeface="Arial" panose="020B0604020202020204" pitchFamily="34" charset="0"/>
              </a:rPr>
              <a:t> </a:t>
            </a:r>
            <a:r>
              <a:rPr lang="ar-SY" b="0" i="0" dirty="0" smtClean="0">
                <a:solidFill>
                  <a:srgbClr val="333333"/>
                </a:solidFill>
                <a:effectLst/>
                <a:latin typeface="Arial" panose="020B0604020202020204" pitchFamily="34" charset="0"/>
              </a:rPr>
              <a:t>هي</a:t>
            </a:r>
            <a:r>
              <a:rPr lang="ar-SY" b="0" i="0" baseline="0" dirty="0" smtClean="0">
                <a:solidFill>
                  <a:srgbClr val="333333"/>
                </a:solidFill>
                <a:effectLst/>
                <a:latin typeface="Arial" panose="020B0604020202020204" pitchFamily="34" charset="0"/>
              </a:rPr>
              <a:t> لغة توصيف </a:t>
            </a:r>
            <a:r>
              <a:rPr lang="ar-SA" b="0" i="0" dirty="0" smtClean="0">
                <a:solidFill>
                  <a:srgbClr val="333333"/>
                </a:solidFill>
                <a:effectLst/>
                <a:latin typeface="Arial" panose="020B0604020202020204" pitchFamily="34" charset="0"/>
              </a:rPr>
              <a:t>تستخدم </a:t>
            </a:r>
            <a:r>
              <a:rPr lang="ar-SA" b="0" i="0" dirty="0">
                <a:solidFill>
                  <a:srgbClr val="333333"/>
                </a:solidFill>
                <a:effectLst/>
                <a:latin typeface="Arial" panose="020B0604020202020204" pitchFamily="34" charset="0"/>
              </a:rPr>
              <a:t>من أجل بناء عناصر صفحة الويب بشكل مجرد </a:t>
            </a:r>
            <a:endParaRPr lang="ar-SY" b="0" i="0" dirty="0" smtClean="0">
              <a:solidFill>
                <a:srgbClr val="333333"/>
              </a:solidFill>
              <a:effectLst/>
              <a:latin typeface="Arial" panose="020B0604020202020204" pitchFamily="34" charset="0"/>
            </a:endParaRPr>
          </a:p>
          <a:p>
            <a:r>
              <a:rPr lang="en-US" b="1" i="0" dirty="0" smtClean="0">
                <a:solidFill>
                  <a:srgbClr val="000000"/>
                </a:solidFill>
                <a:effectLst/>
                <a:latin typeface="Verdana" panose="020B0604030504040204" pitchFamily="34" charset="0"/>
              </a:rPr>
              <a:t>Cascading </a:t>
            </a:r>
            <a:r>
              <a:rPr lang="en-US" b="1" i="0" dirty="0">
                <a:solidFill>
                  <a:srgbClr val="000000"/>
                </a:solidFill>
                <a:effectLst/>
                <a:latin typeface="Verdana" panose="020B0604030504040204" pitchFamily="34" charset="0"/>
              </a:rPr>
              <a:t>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0" i="0" dirty="0" smtClean="0">
              <a:solidFill>
                <a:srgbClr val="333333"/>
              </a:solidFill>
              <a:effectLst/>
              <a:latin typeface="Arial" panose="020B0604020202020204" pitchFamily="34" charset="0"/>
            </a:endParaRPr>
          </a:p>
          <a:p>
            <a:pPr algn="l"/>
            <a:r>
              <a:rPr lang="en-US" b="0" i="0" dirty="0" smtClean="0">
                <a:solidFill>
                  <a:srgbClr val="333333"/>
                </a:solidFill>
                <a:effectLst/>
                <a:latin typeface="Arial" panose="020B0604020202020204" pitchFamily="34" charset="0"/>
              </a:rPr>
              <a:t>"</a:t>
            </a:r>
            <a:r>
              <a:rPr lang="en-US" b="1" i="0" dirty="0" smtClean="0">
                <a:solidFill>
                  <a:srgbClr val="333333"/>
                </a:solidFill>
                <a:effectLst/>
                <a:latin typeface="Arial" panose="020B0604020202020204" pitchFamily="34" charset="0"/>
              </a:rPr>
              <a:t>Hypertext</a:t>
            </a:r>
            <a:r>
              <a:rPr lang="en-US" b="0" i="0" dirty="0" smtClean="0">
                <a:solidFill>
                  <a:srgbClr val="333333"/>
                </a:solidFill>
                <a:effectLst/>
                <a:latin typeface="Arial" panose="020B0604020202020204" pitchFamily="34" charset="0"/>
              </a:rPr>
              <a:t>" refers to links that connect web pages to one another, either within a single website or between websites</a:t>
            </a:r>
            <a:endParaRPr lang="ar-SA" b="0" i="0" dirty="0" smtClean="0">
              <a:solidFill>
                <a:srgbClr val="333333"/>
              </a:solidFill>
              <a:effectLst/>
              <a:latin typeface="Arial" panose="020B0604020202020204" pitchFamily="34" charset="0"/>
            </a:endParaRPr>
          </a:p>
          <a:p>
            <a:pPr algn="l"/>
            <a:r>
              <a:rPr lang="en-US" b="0" i="0" dirty="0" smtClean="0">
                <a:solidFill>
                  <a:srgbClr val="333333"/>
                </a:solidFill>
                <a:effectLst/>
                <a:latin typeface="Arial" panose="020B0604020202020204" pitchFamily="34" charset="0"/>
              </a:rPr>
              <a:t>HTML uses "</a:t>
            </a:r>
            <a:r>
              <a:rPr lang="en-US" b="1" i="0" dirty="0" smtClean="0">
                <a:solidFill>
                  <a:srgbClr val="333333"/>
                </a:solidFill>
                <a:effectLst/>
                <a:latin typeface="Arial" panose="020B0604020202020204" pitchFamily="34" charset="0"/>
              </a:rPr>
              <a:t>markup</a:t>
            </a:r>
            <a:r>
              <a:rPr lang="en-US" b="0" i="0" dirty="0" smtClean="0">
                <a:solidFill>
                  <a:srgbClr val="333333"/>
                </a:solidFill>
                <a:effectLst/>
                <a:latin typeface="Arial" panose="020B0604020202020204" pitchFamily="34" charset="0"/>
              </a:rPr>
              <a:t>" to annotate text, images, and other content for display in a Web browser.</a:t>
            </a:r>
            <a:endParaRPr lang="ar-SA" b="0" i="0" dirty="0" smtClean="0">
              <a:solidFill>
                <a:srgbClr val="333333"/>
              </a:solidFill>
              <a:effectLst/>
              <a:latin typeface="Arial" panose="020B0604020202020204" pitchFamily="34" charset="0"/>
            </a:endParaRPr>
          </a:p>
          <a:p>
            <a:pPr algn="l"/>
            <a:r>
              <a:rPr lang="en-US" b="0" i="0" dirty="0" smtClean="0">
                <a:solidFill>
                  <a:srgbClr val="333333"/>
                </a:solidFill>
                <a:effectLst/>
                <a:latin typeface="Arial" panose="020B0604020202020204" pitchFamily="34" charset="0"/>
              </a:rPr>
              <a:t>HTML markup includes special "elements" such as </a:t>
            </a:r>
            <a:r>
              <a:rPr lang="en-US" b="0" i="0" u="none" strike="noStrike" dirty="0" smtClean="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smtClean="0">
                <a:solidFill>
                  <a:srgbClr val="333333"/>
                </a:solidFill>
                <a:effectLst/>
                <a:latin typeface="Arial" panose="020B0604020202020204" pitchFamily="34" charset="0"/>
              </a:rPr>
              <a:t>, </a:t>
            </a:r>
            <a:r>
              <a:rPr lang="en-US" b="0" i="0" u="none" strike="noStrike" dirty="0" smtClean="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smtClean="0">
                <a:solidFill>
                  <a:srgbClr val="333333"/>
                </a:solidFill>
                <a:effectLst/>
                <a:latin typeface="Arial" panose="020B0604020202020204" pitchFamily="34" charset="0"/>
              </a:rPr>
              <a:t>, </a:t>
            </a:r>
            <a:r>
              <a:rPr lang="en-US" b="0" i="0" u="none" strike="noStrike" dirty="0" smtClean="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smtClean="0">
                <a:solidFill>
                  <a:srgbClr val="333333"/>
                </a:solidFill>
                <a:effectLst/>
                <a:latin typeface="Arial" panose="020B0604020202020204" pitchFamily="34" charset="0"/>
              </a:rPr>
              <a:t>, </a:t>
            </a:r>
            <a:r>
              <a:rPr lang="en-US" b="0" i="0" u="none" strike="noStrike" dirty="0" smtClean="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smtClean="0">
                <a:solidFill>
                  <a:srgbClr val="333333"/>
                </a:solidFill>
                <a:effectLst/>
                <a:latin typeface="Arial" panose="020B0604020202020204" pitchFamily="34" charset="0"/>
              </a:rPr>
              <a:t>,……</a:t>
            </a:r>
          </a:p>
          <a:p>
            <a:pPr marL="171450" indent="-171450" algn="r" rtl="1">
              <a:buFont typeface="Arial" panose="020B0604020202020204" pitchFamily="34" charset="0"/>
              <a:buChar char="•"/>
            </a:pPr>
            <a:endParaRPr lang="ar-SY" sz="1200" dirty="0" smtClean="0"/>
          </a:p>
          <a:p>
            <a:pPr marL="171450" indent="-171450" algn="r" rtl="1">
              <a:buFont typeface="Arial" panose="020B0604020202020204" pitchFamily="34" charset="0"/>
              <a:buChar char="•"/>
            </a:pPr>
            <a:endParaRPr lang="ar-SY" sz="1200" dirty="0" smtClean="0"/>
          </a:p>
          <a:p>
            <a:pPr marL="171450" indent="-171450" algn="r" rtl="1">
              <a:buFont typeface="Arial" panose="020B0604020202020204" pitchFamily="34" charset="0"/>
              <a:buChar char="•"/>
            </a:pPr>
            <a:r>
              <a:rPr lang="ar-SY" sz="1200" dirty="0" smtClean="0"/>
              <a:t>هي لغة توصيف و ليست لغة برمجة </a:t>
            </a:r>
          </a:p>
          <a:p>
            <a:pPr marL="171450" indent="-171450" algn="r" rtl="1">
              <a:buFont typeface="Arial" panose="020B0604020202020204" pitchFamily="34" charset="0"/>
              <a:buChar char="•"/>
            </a:pPr>
            <a:r>
              <a:rPr lang="ar-SY" sz="1200" dirty="0" smtClean="0"/>
              <a:t>غير حساسة لحالة الأحرف </a:t>
            </a:r>
          </a:p>
          <a:p>
            <a:pPr marL="171450" indent="-171450" algn="r" rtl="1">
              <a:buFont typeface="Arial" panose="020B0604020202020204" pitchFamily="34" charset="0"/>
              <a:buChar char="•"/>
            </a:pPr>
            <a:r>
              <a:rPr lang="ar-SY" sz="1200" dirty="0" smtClean="0"/>
              <a:t>يوصى باستخدام الأحرف الصغيرة </a:t>
            </a:r>
          </a:p>
          <a:p>
            <a:pPr marL="171450" indent="-171450" algn="r" rtl="1">
              <a:buFont typeface="Arial" panose="020B0604020202020204" pitchFamily="34" charset="0"/>
              <a:buChar char="•"/>
            </a:pPr>
            <a:r>
              <a:rPr lang="ar-SY" sz="1200" dirty="0" smtClean="0"/>
              <a:t>لها عدة </a:t>
            </a:r>
            <a:r>
              <a:rPr lang="ar-SY" sz="1200" dirty="0" err="1" smtClean="0"/>
              <a:t>اصدارت</a:t>
            </a:r>
            <a:r>
              <a:rPr lang="ar-SY" sz="1200" dirty="0" smtClean="0"/>
              <a:t> و اخرها</a:t>
            </a:r>
            <a:r>
              <a:rPr lang="ar-SY" sz="1200" baseline="0" dirty="0" smtClean="0"/>
              <a:t> </a:t>
            </a:r>
            <a:r>
              <a:rPr lang="en-US" sz="1200" b="1" baseline="0" dirty="0" smtClean="0"/>
              <a:t>HTML5</a:t>
            </a:r>
            <a:endParaRPr lang="ar-SY" sz="1200" b="1" dirty="0" smtClean="0"/>
          </a:p>
          <a:p>
            <a:pPr marL="171450" indent="-171450" algn="r" rtl="1">
              <a:buFont typeface="Arial" panose="020B0604020202020204" pitchFamily="34" charset="0"/>
              <a:buChar char="•"/>
            </a:pPr>
            <a:r>
              <a:rPr lang="ar-SY" sz="1200" dirty="0" smtClean="0"/>
              <a:t>تستخدم</a:t>
            </a:r>
            <a:r>
              <a:rPr lang="ar-SY" sz="1200" baseline="0" dirty="0" smtClean="0"/>
              <a:t> </a:t>
            </a:r>
            <a:r>
              <a:rPr lang="en-US" sz="1200" baseline="0" dirty="0" smtClean="0"/>
              <a:t>tags</a:t>
            </a:r>
            <a:r>
              <a:rPr lang="ar-SY" sz="1200" baseline="0" dirty="0" smtClean="0"/>
              <a:t> لتعريف عناصر صفحة الويب </a:t>
            </a:r>
            <a:endParaRPr lang="ar-SY" sz="1200" dirty="0" smtClean="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15</a:t>
            </a:fld>
            <a:endParaRPr lang="ar-SY"/>
          </a:p>
        </p:txBody>
      </p:sp>
    </p:spTree>
    <p:extLst>
      <p:ext uri="{BB962C8B-B14F-4D97-AF65-F5344CB8AC3E}">
        <p14:creationId xmlns:p14="http://schemas.microsoft.com/office/powerpoint/2010/main" val="312939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smtClean="0"/>
              <a:t>لكل</a:t>
            </a:r>
            <a:r>
              <a:rPr lang="ar-SY" baseline="0" dirty="0" smtClean="0"/>
              <a:t> عنصر </a:t>
            </a:r>
            <a:r>
              <a:rPr lang="en-US" baseline="0" dirty="0" smtClean="0"/>
              <a:t>open tag &amp; close tag </a:t>
            </a:r>
          </a:p>
          <a:p>
            <a:r>
              <a:rPr lang="ar-SY" baseline="0" dirty="0" smtClean="0"/>
              <a:t>بعض العناصر تكون </a:t>
            </a:r>
            <a:r>
              <a:rPr lang="en-US" baseline="0" dirty="0" smtClean="0"/>
              <a:t>self closing </a:t>
            </a:r>
            <a:r>
              <a:rPr lang="ar-SY" baseline="0" dirty="0" smtClean="0"/>
              <a:t> أي بدون</a:t>
            </a:r>
            <a:r>
              <a:rPr lang="en-US" baseline="0" dirty="0" smtClean="0"/>
              <a:t>close tag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16</a:t>
            </a:fld>
            <a:endParaRPr lang="ar-SY"/>
          </a:p>
        </p:txBody>
      </p:sp>
    </p:spTree>
    <p:extLst>
      <p:ext uri="{BB962C8B-B14F-4D97-AF65-F5344CB8AC3E}">
        <p14:creationId xmlns:p14="http://schemas.microsoft.com/office/powerpoint/2010/main" val="113612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smtClean="0"/>
              <a:t>بنية صفحة الويب </a:t>
            </a:r>
          </a:p>
          <a:p>
            <a:r>
              <a:rPr lang="ar-SY" dirty="0" smtClean="0"/>
              <a:t>كل ما يكتب في </a:t>
            </a:r>
            <a:r>
              <a:rPr lang="en-US" dirty="0" smtClean="0"/>
              <a:t>head</a:t>
            </a:r>
            <a:r>
              <a:rPr lang="en-US" baseline="0" dirty="0" smtClean="0"/>
              <a:t> </a:t>
            </a:r>
            <a:r>
              <a:rPr lang="ar-SY" baseline="0" dirty="0" smtClean="0"/>
              <a:t> لا يظهر في الصفحة و يكون عبارة عن روابط لملفات مرتبطة بالصفحة مثل </a:t>
            </a:r>
            <a:r>
              <a:rPr lang="en-US" baseline="0" dirty="0" err="1" smtClean="0"/>
              <a:t>css</a:t>
            </a:r>
            <a:r>
              <a:rPr lang="en-US" baseline="0" dirty="0" smtClean="0"/>
              <a:t> &amp; </a:t>
            </a:r>
            <a:r>
              <a:rPr lang="en-US" baseline="0" dirty="0" err="1" smtClean="0"/>
              <a:t>js</a:t>
            </a:r>
            <a:endParaRPr lang="en-US" baseline="0" dirty="0" smtClean="0"/>
          </a:p>
          <a:p>
            <a:r>
              <a:rPr lang="ar-SY" baseline="0" dirty="0" smtClean="0"/>
              <a:t>كل ما يظهر للمستخدم يكون ضمن </a:t>
            </a:r>
            <a:r>
              <a:rPr lang="en-US" baseline="0" dirty="0" smtClean="0"/>
              <a:t>body</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17</a:t>
            </a:fld>
            <a:endParaRPr lang="ar-SY"/>
          </a:p>
        </p:txBody>
      </p:sp>
    </p:spTree>
    <p:extLst>
      <p:ext uri="{BB962C8B-B14F-4D97-AF65-F5344CB8AC3E}">
        <p14:creationId xmlns:p14="http://schemas.microsoft.com/office/powerpoint/2010/main" val="204962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03/02/1442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03/02/1442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03/02/1442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03/02/1442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03/02/1442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03/02/1442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03/02/1442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03/02/1442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t>Web Browsers</a:t>
            </a:r>
            <a:endParaRPr lang="ar-SY" sz="4800" b="1" dirty="0"/>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FABE6D8F-611E-4C3A-BF03-368EA85E2E4C}"/>
              </a:ext>
            </a:extLst>
          </p:cNvPr>
          <p:cNvSpPr>
            <a:spLocks noGrp="1"/>
          </p:cNvSpPr>
          <p:nvPr>
            <p:ph type="title"/>
          </p:nvPr>
        </p:nvSpPr>
        <p:spPr/>
        <p:txBody>
          <a:bodyPr>
            <a:normAutofit/>
          </a:bodyPr>
          <a:lstStyle/>
          <a:p>
            <a:pPr algn="ctr"/>
            <a:r>
              <a:rPr lang="en-US" sz="4800" b="1" dirty="0"/>
              <a:t>Web Server</a:t>
            </a:r>
          </a:p>
        </p:txBody>
      </p:sp>
      <p:pic>
        <p:nvPicPr>
          <p:cNvPr id="10" name="صورة 9">
            <a:extLst>
              <a:ext uri="{FF2B5EF4-FFF2-40B4-BE49-F238E27FC236}">
                <a16:creationId xmlns:a16="http://schemas.microsoft.com/office/drawing/2014/main" xmlns=""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t>Front End</a:t>
            </a:r>
            <a:endParaRPr lang="ar-SY" sz="4800" b="1" dirty="0"/>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524151"/>
            <a:ext cx="10515600" cy="1325563"/>
          </a:xfrm>
        </p:spPr>
        <p:txBody>
          <a:bodyPr>
            <a:normAutofit fontScale="90000"/>
          </a:bodyPr>
          <a:lstStyle/>
          <a:p>
            <a:pPr algn="ctr"/>
            <a:r>
              <a:rPr lang="en-US" sz="4800" b="1" dirty="0" smtClean="0"/>
              <a:t>HTML</a:t>
            </a:r>
            <a:r>
              <a:rPr lang="ar-SY" sz="4800" b="1" dirty="0" smtClean="0"/>
              <a:t/>
            </a:r>
            <a:br>
              <a:rPr lang="ar-SY" sz="4800" b="1" dirty="0" smtClean="0"/>
            </a:br>
            <a:r>
              <a:rPr lang="en-US" b="1" dirty="0" err="1">
                <a:latin typeface="Arial" panose="020B0604020202020204" pitchFamily="34" charset="0"/>
              </a:rPr>
              <a:t>HyperText</a:t>
            </a:r>
            <a:r>
              <a:rPr lang="en-US" b="1" dirty="0">
                <a:latin typeface="Arial" panose="020B0604020202020204" pitchFamily="34" charset="0"/>
              </a:rPr>
              <a:t> Markup Language</a:t>
            </a:r>
            <a:r>
              <a:rPr lang="ar-SA" b="1" dirty="0">
                <a:latin typeface="Arial" panose="020B0604020202020204" pitchFamily="34" charset="0"/>
              </a:rPr>
              <a:t> </a:t>
            </a:r>
            <a:r>
              <a:rPr lang="ar-SY" b="1" dirty="0"/>
              <a:t/>
            </a:r>
            <a:br>
              <a:rPr lang="ar-SY" b="1" dirty="0"/>
            </a:br>
            <a:endParaRPr lang="ar-SY" b="1" dirty="0"/>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745" y="1849714"/>
            <a:ext cx="7990510" cy="4494662"/>
          </a:xfrm>
          <a:prstGeom prst="rect">
            <a:avLst/>
          </a:prstGeom>
        </p:spPr>
      </p:pic>
    </p:spTree>
    <p:extLst>
      <p:ext uri="{BB962C8B-B14F-4D97-AF65-F5344CB8AC3E}">
        <p14:creationId xmlns:p14="http://schemas.microsoft.com/office/powerpoint/2010/main" val="214799338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a:t>HTML </a:t>
            </a:r>
            <a:r>
              <a:rPr lang="en-US" sz="4800" b="1" dirty="0" smtClean="0"/>
              <a:t> Tags </a:t>
            </a:r>
            <a:endParaRPr lang="ar-SY" b="1" dirty="0"/>
          </a:p>
        </p:txBody>
      </p:sp>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110" y="3968448"/>
            <a:ext cx="5743490" cy="1986097"/>
          </a:xfr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275" y="1690688"/>
            <a:ext cx="7002264" cy="1847641"/>
          </a:xfrm>
          <a:prstGeom prst="rect">
            <a:avLst/>
          </a:prstGeom>
        </p:spPr>
      </p:pic>
      <p:pic>
        <p:nvPicPr>
          <p:cNvPr id="6" name="صورة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5560" y="3968448"/>
            <a:ext cx="5402249" cy="1986098"/>
          </a:xfrm>
          <a:prstGeom prst="rect">
            <a:avLst/>
          </a:prstGeom>
        </p:spPr>
      </p:pic>
    </p:spTree>
    <p:extLst>
      <p:ext uri="{BB962C8B-B14F-4D97-AF65-F5344CB8AC3E}">
        <p14:creationId xmlns:p14="http://schemas.microsoft.com/office/powerpoint/2010/main" val="34791556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89087E62-C074-44DD-88B6-10B6A5C59792}"/>
              </a:ext>
            </a:extLst>
          </p:cNvPr>
          <p:cNvSpPr>
            <a:spLocks noGrp="1"/>
          </p:cNvSpPr>
          <p:nvPr>
            <p:ph type="title"/>
          </p:nvPr>
        </p:nvSpPr>
        <p:spPr/>
        <p:txBody>
          <a:bodyPr/>
          <a:lstStyle/>
          <a:p>
            <a:pPr algn="ctr"/>
            <a:r>
              <a:rPr lang="en-US" sz="4800" b="1" dirty="0"/>
              <a:t>HTML</a:t>
            </a:r>
            <a:endParaRPr lang="en-US" b="1" dirty="0"/>
          </a:p>
        </p:txBody>
      </p:sp>
      <p:pic>
        <p:nvPicPr>
          <p:cNvPr id="4" name="صورة 3">
            <a:extLst>
              <a:ext uri="{FF2B5EF4-FFF2-40B4-BE49-F238E27FC236}">
                <a16:creationId xmlns:a16="http://schemas.microsoft.com/office/drawing/2014/main" xmlns="" id="{ABBF89EF-80EE-4382-94CE-0E51FAEAFAA2}"/>
              </a:ext>
            </a:extLst>
          </p:cNvPr>
          <p:cNvPicPr>
            <a:picLocks noChangeAspect="1"/>
          </p:cNvPicPr>
          <p:nvPr/>
        </p:nvPicPr>
        <p:blipFill>
          <a:blip r:embed="rId3"/>
          <a:stretch>
            <a:fillRect/>
          </a:stretch>
        </p:blipFill>
        <p:spPr>
          <a:xfrm>
            <a:off x="2618509" y="1690688"/>
            <a:ext cx="7536007" cy="4501144"/>
          </a:xfrm>
          <a:prstGeom prst="rect">
            <a:avLst/>
          </a:prstGeom>
        </p:spPr>
      </p:pic>
      <p:pic>
        <p:nvPicPr>
          <p:cNvPr id="5" name="صورة 4">
            <a:extLst>
              <a:ext uri="{FF2B5EF4-FFF2-40B4-BE49-F238E27FC236}">
                <a16:creationId xmlns:a16="http://schemas.microsoft.com/office/drawing/2014/main" xmlns="" id="{E1C0DBFA-4892-4CDC-84F0-6253AB3B58C9}"/>
              </a:ext>
            </a:extLst>
          </p:cNvPr>
          <p:cNvPicPr>
            <a:picLocks noChangeAspect="1"/>
          </p:cNvPicPr>
          <p:nvPr/>
        </p:nvPicPr>
        <p:blipFill>
          <a:blip r:embed="rId4"/>
          <a:stretch>
            <a:fillRect/>
          </a:stretch>
        </p:blipFill>
        <p:spPr>
          <a:xfrm>
            <a:off x="2409825" y="1537855"/>
            <a:ext cx="7744691" cy="5185040"/>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t>الويب        </a:t>
            </a:r>
            <a:r>
              <a:rPr lang="en-US" sz="4800" b="1" dirty="0"/>
              <a:t> </a:t>
            </a:r>
            <a:r>
              <a:rPr lang="en-US" sz="6000" b="1" dirty="0"/>
              <a:t>X</a:t>
            </a:r>
            <a:r>
              <a:rPr lang="ar-SY" sz="6000" b="1" dirty="0"/>
              <a:t>     </a:t>
            </a:r>
            <a:r>
              <a:rPr lang="ar-SY" sz="4800" b="1" dirty="0"/>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xmlns=""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xmlns=""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xmlns=""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xmlns=""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t>الويب        </a:t>
            </a:r>
            <a:r>
              <a:rPr lang="en-US" sz="4800" b="1" dirty="0"/>
              <a:t> </a:t>
            </a:r>
            <a:r>
              <a:rPr lang="en-US" sz="6000" b="1" dirty="0"/>
              <a:t>X</a:t>
            </a:r>
            <a:r>
              <a:rPr lang="ar-SY" sz="6000" b="1" dirty="0"/>
              <a:t>     </a:t>
            </a:r>
            <a:r>
              <a:rPr lang="ar-SY" sz="4800" b="1" dirty="0"/>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xmlns=""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xmlns=""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xmlns=""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t>Ip</a:t>
            </a:r>
            <a:r>
              <a:rPr lang="en-US" sz="4800" b="1" dirty="0"/>
              <a:t> address</a:t>
            </a:r>
            <a:endParaRPr lang="ar-SY" b="1" dirty="0"/>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t>Ip</a:t>
            </a:r>
            <a:r>
              <a:rPr lang="en-US" sz="4800" b="1" dirty="0"/>
              <a:t> address</a:t>
            </a:r>
            <a:endParaRPr lang="ar-SY" sz="4800" b="1" dirty="0"/>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t>Domain name</a:t>
            </a:r>
            <a:endParaRPr lang="ar-SY" sz="4800" b="1" dirty="0"/>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t>DNS </a:t>
            </a:r>
            <a:endParaRPr lang="ar-SY" sz="4800" b="1" dirty="0"/>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t>Domain name</a:t>
            </a:r>
            <a:endParaRPr lang="ar-SY" sz="4800" b="1" dirty="0"/>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t>Client Server</a:t>
            </a:r>
            <a:endParaRPr lang="ar-SY" sz="4800" b="1" dirty="0"/>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1798</TotalTime>
  <Words>799</Words>
  <Application>Microsoft Office PowerPoint</Application>
  <PresentationFormat>ملء الشاشة</PresentationFormat>
  <Paragraphs>112</Paragraphs>
  <Slides>17</Slides>
  <Notes>17</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17</vt:i4>
      </vt:variant>
    </vt:vector>
  </HeadingPairs>
  <TitlesOfParts>
    <vt:vector size="24" baseType="lpstr">
      <vt:lpstr>Arial</vt:lpstr>
      <vt:lpstr>Calibri</vt:lpstr>
      <vt:lpstr>Calibri Light</vt:lpstr>
      <vt:lpstr>Simplified Arabic</vt:lpstr>
      <vt:lpstr>Times New Roman</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 HyperText Markup Language  </vt:lpstr>
      <vt:lpstr>HTML  Tags </vt:lpstr>
      <vt:lpstr>HTML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HP</cp:lastModifiedBy>
  <cp:revision>92</cp:revision>
  <cp:lastPrinted>2020-09-19T19:00:45Z</cp:lastPrinted>
  <dcterms:created xsi:type="dcterms:W3CDTF">2020-09-18T05:52:50Z</dcterms:created>
  <dcterms:modified xsi:type="dcterms:W3CDTF">2020-09-20T21:01:32Z</dcterms:modified>
</cp:coreProperties>
</file>