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40" r:id="rId1"/>
  </p:sldMasterIdLst>
  <p:notesMasterIdLst>
    <p:notesMasterId r:id="rId68"/>
  </p:notesMasterIdLst>
  <p:sldIdLst>
    <p:sldId id="256" r:id="rId2"/>
    <p:sldId id="257" r:id="rId3"/>
    <p:sldId id="258" r:id="rId4"/>
    <p:sldId id="260" r:id="rId5"/>
    <p:sldId id="259" r:id="rId6"/>
    <p:sldId id="263" r:id="rId7"/>
    <p:sldId id="261" r:id="rId8"/>
    <p:sldId id="262" r:id="rId9"/>
    <p:sldId id="265" r:id="rId10"/>
    <p:sldId id="264" r:id="rId11"/>
    <p:sldId id="266" r:id="rId12"/>
    <p:sldId id="267" r:id="rId13"/>
    <p:sldId id="268" r:id="rId14"/>
    <p:sldId id="269" r:id="rId15"/>
    <p:sldId id="271" r:id="rId16"/>
    <p:sldId id="272" r:id="rId17"/>
    <p:sldId id="279" r:id="rId18"/>
    <p:sldId id="270" r:id="rId19"/>
    <p:sldId id="273" r:id="rId20"/>
    <p:sldId id="274" r:id="rId21"/>
    <p:sldId id="275" r:id="rId22"/>
    <p:sldId id="277" r:id="rId23"/>
    <p:sldId id="291" r:id="rId24"/>
    <p:sldId id="276" r:id="rId25"/>
    <p:sldId id="278" r:id="rId26"/>
    <p:sldId id="281" r:id="rId27"/>
    <p:sldId id="282" r:id="rId28"/>
    <p:sldId id="283" r:id="rId29"/>
    <p:sldId id="280" r:id="rId30"/>
    <p:sldId id="284" r:id="rId31"/>
    <p:sldId id="286" r:id="rId32"/>
    <p:sldId id="287" r:id="rId33"/>
    <p:sldId id="288" r:id="rId34"/>
    <p:sldId id="289" r:id="rId35"/>
    <p:sldId id="290" r:id="rId36"/>
    <p:sldId id="292" r:id="rId37"/>
    <p:sldId id="293" r:id="rId38"/>
    <p:sldId id="294" r:id="rId39"/>
    <p:sldId id="295" r:id="rId40"/>
    <p:sldId id="307" r:id="rId41"/>
    <p:sldId id="308" r:id="rId42"/>
    <p:sldId id="296" r:id="rId43"/>
    <p:sldId id="297" r:id="rId44"/>
    <p:sldId id="299" r:id="rId45"/>
    <p:sldId id="298" r:id="rId46"/>
    <p:sldId id="300" r:id="rId47"/>
    <p:sldId id="304" r:id="rId48"/>
    <p:sldId id="305" r:id="rId49"/>
    <p:sldId id="302" r:id="rId50"/>
    <p:sldId id="303" r:id="rId51"/>
    <p:sldId id="301" r:id="rId52"/>
    <p:sldId id="306" r:id="rId53"/>
    <p:sldId id="309" r:id="rId54"/>
    <p:sldId id="314" r:id="rId55"/>
    <p:sldId id="313" r:id="rId56"/>
    <p:sldId id="310" r:id="rId57"/>
    <p:sldId id="312" r:id="rId58"/>
    <p:sldId id="311" r:id="rId59"/>
    <p:sldId id="315" r:id="rId60"/>
    <p:sldId id="316" r:id="rId61"/>
    <p:sldId id="317" r:id="rId62"/>
    <p:sldId id="318" r:id="rId63"/>
    <p:sldId id="319" r:id="rId64"/>
    <p:sldId id="320" r:id="rId65"/>
    <p:sldId id="321" r:id="rId66"/>
    <p:sldId id="322"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بلا نمط، شبكة جدول">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20" autoAdjust="0"/>
    <p:restoredTop sz="70962" autoAdjust="0"/>
  </p:normalViewPr>
  <p:slideViewPr>
    <p:cSldViewPr snapToGrid="0">
      <p:cViewPr varScale="1">
        <p:scale>
          <a:sx n="51" d="100"/>
          <a:sy n="51" d="100"/>
        </p:scale>
        <p:origin x="1776" y="78"/>
      </p:cViewPr>
      <p:guideLst/>
    </p:cSldViewPr>
  </p:slideViewPr>
  <p:notesTextViewPr>
    <p:cViewPr>
      <p:scale>
        <a:sx n="1" d="1"/>
        <a:sy n="1" d="1"/>
      </p:scale>
      <p:origin x="0" y="-24"/>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SY"/>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0A1A1DAE-EBF7-412C-A29B-AC6DBC49921F}" type="datetimeFigureOut">
              <a:rPr lang="ar-SY" smtClean="0"/>
              <a:t>09/02/1442</a:t>
            </a:fld>
            <a:endParaRPr lang="ar-SY"/>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SY"/>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SY"/>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SY"/>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CC320E0A-D0AF-4D7D-9A21-388A396A7CCB}" type="slidenum">
              <a:rPr lang="ar-SY" smtClean="0"/>
              <a:t>‹#›</a:t>
            </a:fld>
            <a:endParaRPr lang="ar-SY"/>
          </a:p>
        </p:txBody>
      </p:sp>
    </p:spTree>
    <p:extLst>
      <p:ext uri="{BB962C8B-B14F-4D97-AF65-F5344CB8AC3E}">
        <p14:creationId xmlns:p14="http://schemas.microsoft.com/office/powerpoint/2010/main" val="272727316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eveloper.mozilla.org/en-US/docs/Web/HTML/Element/head"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developer.mozilla.org/en-US/docs/Web/HTML/Element/header" TargetMode="External"/><Relationship Id="rId5" Type="http://schemas.openxmlformats.org/officeDocument/2006/relationships/hyperlink" Target="https://developer.mozilla.org/en-US/docs/Web/HTML/Element/body" TargetMode="External"/><Relationship Id="rId4" Type="http://schemas.openxmlformats.org/officeDocument/2006/relationships/hyperlink" Target="https://developer.mozilla.org/en-US/docs/Web/HTML/Element/title"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Y"/>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a:t>
            </a:fld>
            <a:endParaRPr lang="ar-SY"/>
          </a:p>
        </p:txBody>
      </p:sp>
    </p:spTree>
    <p:extLst>
      <p:ext uri="{BB962C8B-B14F-4D97-AF65-F5344CB8AC3E}">
        <p14:creationId xmlns:p14="http://schemas.microsoft.com/office/powerpoint/2010/main" val="977123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يعتمد الويب لتحقيق التواصل بين  المستعرض و المخدم على بروتوكول </a:t>
            </a:r>
            <a:endParaRPr lang="en-US" dirty="0"/>
          </a:p>
          <a:p>
            <a:r>
              <a:rPr lang="en-US" dirty="0"/>
              <a:t>HTTP (Hyper Text Transfer Protocol)</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10</a:t>
            </a:fld>
            <a:endParaRPr lang="ar-SY"/>
          </a:p>
        </p:txBody>
      </p:sp>
    </p:spTree>
    <p:extLst>
      <p:ext uri="{BB962C8B-B14F-4D97-AF65-F5344CB8AC3E}">
        <p14:creationId xmlns:p14="http://schemas.microsoft.com/office/powerpoint/2010/main" val="870209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en-US" dirty="0"/>
              <a:t> </a:t>
            </a:r>
            <a:r>
              <a:rPr lang="ar-SY" dirty="0"/>
              <a:t>يوجد</a:t>
            </a:r>
            <a:r>
              <a:rPr lang="ar-SY" baseline="0" dirty="0"/>
              <a:t> العديد من أنواع </a:t>
            </a:r>
            <a:r>
              <a:rPr lang="ar-SY" baseline="0" dirty="0" err="1"/>
              <a:t>المخدمات</a:t>
            </a:r>
            <a:r>
              <a:rPr lang="ar-SY" baseline="0" dirty="0"/>
              <a:t> و أشهرها </a:t>
            </a:r>
            <a:endParaRPr lang="en-US" dirty="0"/>
          </a:p>
          <a:p>
            <a:r>
              <a:rPr lang="ar-SA" b="1" dirty="0"/>
              <a:t>المخدم </a:t>
            </a:r>
            <a:r>
              <a:rPr lang="en-US" b="1" dirty="0"/>
              <a:t>Apache </a:t>
            </a:r>
            <a:r>
              <a:rPr lang="ar-SA" dirty="0"/>
              <a:t>و</a:t>
            </a:r>
            <a:r>
              <a:rPr lang="en-US" dirty="0"/>
              <a:t> </a:t>
            </a:r>
            <a:r>
              <a:rPr lang="ar-SA" dirty="0"/>
              <a:t>هو مخدم مجاني مفتوح المصدر يعمل على جميع أنظمة التشغيل. ويتميز </a:t>
            </a:r>
            <a:r>
              <a:rPr lang="ar-SA" dirty="0" err="1"/>
              <a:t>بوثوقيته</a:t>
            </a:r>
            <a:r>
              <a:rPr lang="ar-SA" dirty="0"/>
              <a:t> ودعمه للعديد من لغات البرمجة مثل </a:t>
            </a:r>
            <a:r>
              <a:rPr lang="en-US" dirty="0"/>
              <a:t>php.</a:t>
            </a:r>
          </a:p>
          <a:p>
            <a:endParaRPr lang="en-US" dirty="0"/>
          </a:p>
          <a:p>
            <a:r>
              <a:rPr lang="ar-SA" b="1" dirty="0"/>
              <a:t>المخدم </a:t>
            </a:r>
            <a:r>
              <a:rPr lang="en-US" b="1" dirty="0"/>
              <a:t>IIS (Internet Information Services) </a:t>
            </a:r>
            <a:r>
              <a:rPr lang="ar-SA" dirty="0"/>
              <a:t>وهو مخدم </a:t>
            </a:r>
            <a:r>
              <a:rPr lang="en-US" dirty="0"/>
              <a:t>Microsoft </a:t>
            </a:r>
            <a:r>
              <a:rPr lang="ar-SA" dirty="0"/>
              <a:t>وبالتالي فهو يعمل على النظام </a:t>
            </a:r>
            <a:r>
              <a:rPr lang="en-US" dirty="0"/>
              <a:t>Windows </a:t>
            </a:r>
            <a:r>
              <a:rPr lang="ar-SA" dirty="0"/>
              <a:t>فقط. وهو المنافس </a:t>
            </a:r>
            <a:r>
              <a:rPr lang="ar-SA" dirty="0" err="1"/>
              <a:t>األقوى</a:t>
            </a:r>
            <a:r>
              <a:rPr lang="ar-SA" dirty="0"/>
              <a:t> للمخدم </a:t>
            </a:r>
            <a:r>
              <a:rPr lang="en-US" dirty="0"/>
              <a:t>Apache.</a:t>
            </a:r>
            <a:endParaRPr lang="ar-SY" dirty="0"/>
          </a:p>
          <a:p>
            <a:endParaRPr lang="ar-SY" dirty="0"/>
          </a:p>
          <a:p>
            <a:endParaRPr lang="ar-SY" dirty="0"/>
          </a:p>
          <a:p>
            <a:r>
              <a:rPr lang="ar-SY" b="1" dirty="0"/>
              <a:t>مخدم = خادم =</a:t>
            </a:r>
            <a:r>
              <a:rPr lang="ar-SY" b="1" baseline="0" dirty="0"/>
              <a:t> سيرفر </a:t>
            </a:r>
            <a:r>
              <a:rPr lang="en-US" b="1" baseline="0" dirty="0"/>
              <a:t>=</a:t>
            </a:r>
            <a:r>
              <a:rPr lang="ar-SY" b="1" baseline="0" dirty="0"/>
              <a:t> </a:t>
            </a:r>
            <a:r>
              <a:rPr lang="en-US" b="1" baseline="0" dirty="0"/>
              <a:t>server</a:t>
            </a:r>
            <a:endParaRPr lang="en-US" b="1"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11</a:t>
            </a:fld>
            <a:endParaRPr lang="ar-SY"/>
          </a:p>
        </p:txBody>
      </p:sp>
    </p:spTree>
    <p:extLst>
      <p:ext uri="{BB962C8B-B14F-4D97-AF65-F5344CB8AC3E}">
        <p14:creationId xmlns:p14="http://schemas.microsoft.com/office/powerpoint/2010/main" val="135952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اذا بناء</a:t>
            </a:r>
            <a:r>
              <a:rPr lang="ar-SY" baseline="0" dirty="0"/>
              <a:t> موقع ويب يحتاج وجود طرفين و هما </a:t>
            </a:r>
            <a:r>
              <a:rPr lang="en-US" baseline="0" dirty="0"/>
              <a:t>client – server </a:t>
            </a:r>
            <a:endParaRPr lang="ar-SY" baseline="0" dirty="0"/>
          </a:p>
          <a:p>
            <a:r>
              <a:rPr lang="ar-SY" baseline="0" dirty="0"/>
              <a:t>ولكل منهم ادواته الخاصة  </a:t>
            </a:r>
          </a:p>
          <a:p>
            <a:r>
              <a:rPr lang="ar-SY" baseline="0" dirty="0"/>
              <a:t>حيث يتم تحزين كل الملفات الخاصة بالموقع في السيرفر ليتم ارسالها للزون عند طلبها </a:t>
            </a:r>
          </a:p>
          <a:p>
            <a:r>
              <a:rPr lang="ar-SY" baseline="0" dirty="0"/>
              <a:t>و عند استلامها من قبل الزون يقوم المتصفح الخاص به بعملية عرض للمعلومات </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12</a:t>
            </a:fld>
            <a:endParaRPr lang="ar-SY"/>
          </a:p>
        </p:txBody>
      </p:sp>
    </p:spTree>
    <p:extLst>
      <p:ext uri="{BB962C8B-B14F-4D97-AF65-F5344CB8AC3E}">
        <p14:creationId xmlns:p14="http://schemas.microsoft.com/office/powerpoint/2010/main" val="998073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في</a:t>
            </a:r>
            <a:r>
              <a:rPr lang="ar-SY" baseline="0" dirty="0"/>
              <a:t> السيرفر تستخدم لغات برمجة للمعالجة المنطقية للداتا من أجل الحصول على معلومات مفيدة لعرضها للمستخدم </a:t>
            </a:r>
          </a:p>
          <a:p>
            <a:r>
              <a:rPr lang="ar-SY" baseline="0" dirty="0"/>
              <a:t>أما بالنسبة للزبون فيكون بحاجة إلى وجود المتصفح الذي يقوم بعملية </a:t>
            </a:r>
            <a:r>
              <a:rPr lang="ar-SY" baseline="0" dirty="0" err="1"/>
              <a:t>الرندر</a:t>
            </a:r>
            <a:r>
              <a:rPr lang="ar-SY" baseline="0" dirty="0"/>
              <a:t> «عرض» للمكونات الموجود في صفحة الويب المرسلة من قبل المخدم</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13</a:t>
            </a:fld>
            <a:endParaRPr lang="ar-SY"/>
          </a:p>
        </p:txBody>
      </p:sp>
    </p:spTree>
    <p:extLst>
      <p:ext uri="{BB962C8B-B14F-4D97-AF65-F5344CB8AC3E}">
        <p14:creationId xmlns:p14="http://schemas.microsoft.com/office/powerpoint/2010/main" val="2459342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الأدوات الأساسية من اجل بناء صفحة ويب :</a:t>
            </a:r>
          </a:p>
          <a:p>
            <a:r>
              <a:rPr lang="en-US" dirty="0"/>
              <a:t>(</a:t>
            </a:r>
            <a:r>
              <a:rPr lang="en-US" b="1" dirty="0"/>
              <a:t>HTML</a:t>
            </a:r>
            <a:r>
              <a:rPr lang="en-US" dirty="0"/>
              <a:t>) </a:t>
            </a:r>
            <a:r>
              <a:rPr lang="ar-SA" dirty="0"/>
              <a:t>: </a:t>
            </a:r>
            <a:r>
              <a:rPr lang="en-US" b="1" i="0" dirty="0">
                <a:solidFill>
                  <a:srgbClr val="333333"/>
                </a:solidFill>
                <a:effectLst/>
                <a:latin typeface="Arial" panose="020B0604020202020204" pitchFamily="34" charset="0"/>
              </a:rPr>
              <a:t>HyperText Markup Language</a:t>
            </a:r>
            <a:r>
              <a:rPr lang="ar-SA" b="1" i="0" dirty="0">
                <a:solidFill>
                  <a:srgbClr val="333333"/>
                </a:solidFill>
                <a:effectLst/>
                <a:latin typeface="Arial" panose="020B0604020202020204" pitchFamily="34" charset="0"/>
              </a:rPr>
              <a:t> </a:t>
            </a:r>
            <a:r>
              <a:rPr lang="ar-SA" b="0" i="0" dirty="0">
                <a:solidFill>
                  <a:srgbClr val="333333"/>
                </a:solidFill>
                <a:effectLst/>
                <a:latin typeface="Arial" panose="020B0604020202020204" pitchFamily="34" charset="0"/>
              </a:rPr>
              <a:t>:</a:t>
            </a:r>
            <a:r>
              <a:rPr lang="en-US" b="0" i="0" dirty="0">
                <a:solidFill>
                  <a:srgbClr val="333333"/>
                </a:solidFill>
                <a:effectLst/>
                <a:latin typeface="Arial" panose="020B0604020202020204" pitchFamily="34" charset="0"/>
              </a:rPr>
              <a:t> </a:t>
            </a:r>
            <a:r>
              <a:rPr lang="ar-SY" b="0" i="0" dirty="0">
                <a:solidFill>
                  <a:srgbClr val="333333"/>
                </a:solidFill>
                <a:effectLst/>
                <a:latin typeface="Arial" panose="020B0604020202020204" pitchFamily="34" charset="0"/>
              </a:rPr>
              <a:t>هي</a:t>
            </a:r>
            <a:r>
              <a:rPr lang="ar-SY" b="0" i="0" baseline="0" dirty="0">
                <a:solidFill>
                  <a:srgbClr val="333333"/>
                </a:solidFill>
                <a:effectLst/>
                <a:latin typeface="Arial" panose="020B0604020202020204" pitchFamily="34" charset="0"/>
              </a:rPr>
              <a:t> لغة توصيف </a:t>
            </a:r>
            <a:r>
              <a:rPr lang="ar-SA" b="0" i="0" dirty="0">
                <a:solidFill>
                  <a:srgbClr val="333333"/>
                </a:solidFill>
                <a:effectLst/>
                <a:latin typeface="Arial" panose="020B0604020202020204" pitchFamily="34" charset="0"/>
              </a:rPr>
              <a:t>تستخدم من أجل بناء عناصر صفحة الويب بشكل مجرد </a:t>
            </a:r>
            <a:endParaRPr lang="ar-SY" b="0" i="0" dirty="0">
              <a:solidFill>
                <a:srgbClr val="333333"/>
              </a:solidFill>
              <a:effectLst/>
              <a:latin typeface="Arial" panose="020B0604020202020204" pitchFamily="34" charset="0"/>
            </a:endParaRPr>
          </a:p>
          <a:p>
            <a:r>
              <a:rPr lang="en-US" b="1" i="0" dirty="0">
                <a:solidFill>
                  <a:srgbClr val="000000"/>
                </a:solidFill>
                <a:effectLst/>
                <a:latin typeface="Verdana" panose="020B0604030504040204" pitchFamily="34" charset="0"/>
              </a:rPr>
              <a:t>Cascading Style Sheets (CSS</a:t>
            </a:r>
            <a:r>
              <a:rPr lang="en-US" b="1" i="0" dirty="0">
                <a:solidFill>
                  <a:srgbClr val="333333"/>
                </a:solidFill>
                <a:effectLst/>
                <a:latin typeface="Arial" panose="020B0604020202020204" pitchFamily="34" charset="0"/>
              </a:rPr>
              <a:t>)</a:t>
            </a:r>
            <a:r>
              <a:rPr lang="ar-SA" b="1" i="0" dirty="0">
                <a:solidFill>
                  <a:srgbClr val="333333"/>
                </a:solidFill>
                <a:effectLst/>
                <a:latin typeface="Arial" panose="020B0604020202020204" pitchFamily="34" charset="0"/>
              </a:rPr>
              <a:t> </a:t>
            </a:r>
            <a:r>
              <a:rPr lang="ar-SA" b="0" i="0" dirty="0">
                <a:solidFill>
                  <a:srgbClr val="333333"/>
                </a:solidFill>
                <a:effectLst/>
                <a:latin typeface="Arial" panose="020B0604020202020204" pitchFamily="34" charset="0"/>
              </a:rPr>
              <a:t>: تستخدم للتحكم و تعديل خصائص العناصر المتعلقة بالمظهر مثل اللون و الخط و الحجم ....</a:t>
            </a:r>
            <a:endParaRPr lang="en-US" b="0" i="0" dirty="0">
              <a:solidFill>
                <a:srgbClr val="333333"/>
              </a:solidFill>
              <a:effectLst/>
              <a:latin typeface="Arial" panose="020B0604020202020204" pitchFamily="34" charset="0"/>
            </a:endParaRPr>
          </a:p>
          <a:p>
            <a:r>
              <a:rPr lang="ar-SA" b="0" i="0" dirty="0">
                <a:solidFill>
                  <a:srgbClr val="333333"/>
                </a:solidFill>
                <a:effectLst/>
                <a:latin typeface="Arial" panose="020B0604020202020204" pitchFamily="34" charset="0"/>
              </a:rPr>
              <a:t>سمي بأسلوب الصفحات المتتالية </a:t>
            </a:r>
            <a:r>
              <a:rPr lang="ar-SA" b="0" i="0" dirty="0" err="1">
                <a:solidFill>
                  <a:srgbClr val="333333"/>
                </a:solidFill>
                <a:effectLst/>
                <a:latin typeface="Arial" panose="020B0604020202020204" pitchFamily="34" charset="0"/>
              </a:rPr>
              <a:t>لانه</a:t>
            </a:r>
            <a:r>
              <a:rPr lang="ar-SA" b="0" i="0" dirty="0">
                <a:solidFill>
                  <a:srgbClr val="333333"/>
                </a:solidFill>
                <a:effectLst/>
                <a:latin typeface="Arial" panose="020B0604020202020204" pitchFamily="34" charset="0"/>
              </a:rPr>
              <a:t> يعرف  على 3 مستويات متدرجة يهيمن المستوى الأدنى على المستوى الأعلى  </a:t>
            </a:r>
          </a:p>
          <a:p>
            <a:r>
              <a:rPr lang="en-US" b="1" i="0" dirty="0">
                <a:solidFill>
                  <a:srgbClr val="333333"/>
                </a:solidFill>
                <a:effectLst/>
                <a:latin typeface="Arial" panose="020B0604020202020204" pitchFamily="34" charset="0"/>
              </a:rPr>
              <a:t>(JS) JavaScript  </a:t>
            </a:r>
            <a:r>
              <a:rPr lang="ar-SA" b="0" i="0" dirty="0">
                <a:solidFill>
                  <a:srgbClr val="333333"/>
                </a:solidFill>
                <a:effectLst/>
                <a:latin typeface="Arial" panose="020B0604020202020204" pitchFamily="34" charset="0"/>
              </a:rPr>
              <a:t>: لغة برمجة تستخدم للتحكم بالعناصر و خصائصها </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14</a:t>
            </a:fld>
            <a:endParaRPr lang="ar-SY"/>
          </a:p>
        </p:txBody>
      </p:sp>
    </p:spTree>
    <p:extLst>
      <p:ext uri="{BB962C8B-B14F-4D97-AF65-F5344CB8AC3E}">
        <p14:creationId xmlns:p14="http://schemas.microsoft.com/office/powerpoint/2010/main" val="4114500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b="0" i="0" dirty="0">
              <a:solidFill>
                <a:srgbClr val="333333"/>
              </a:solidFill>
              <a:effectLst/>
              <a:latin typeface="Arial" panose="020B0604020202020204" pitchFamily="34" charset="0"/>
            </a:endParaRPr>
          </a:p>
          <a:p>
            <a:pPr algn="l"/>
            <a:r>
              <a:rPr lang="en-US" b="0" i="0" dirty="0">
                <a:solidFill>
                  <a:srgbClr val="333333"/>
                </a:solidFill>
                <a:effectLst/>
                <a:latin typeface="Arial" panose="020B0604020202020204" pitchFamily="34" charset="0"/>
              </a:rPr>
              <a:t>"</a:t>
            </a:r>
            <a:r>
              <a:rPr lang="en-US" b="1" i="0" dirty="0">
                <a:solidFill>
                  <a:srgbClr val="333333"/>
                </a:solidFill>
                <a:effectLst/>
                <a:latin typeface="Arial" panose="020B0604020202020204" pitchFamily="34" charset="0"/>
              </a:rPr>
              <a:t>Hypertext</a:t>
            </a:r>
            <a:r>
              <a:rPr lang="en-US" b="0" i="0" dirty="0">
                <a:solidFill>
                  <a:srgbClr val="333333"/>
                </a:solidFill>
                <a:effectLst/>
                <a:latin typeface="Arial" panose="020B0604020202020204" pitchFamily="34" charset="0"/>
              </a:rPr>
              <a:t>" refers to links that connect web pages to one another, either within a single website or between websites</a:t>
            </a:r>
            <a:endParaRPr lang="ar-SA" b="0" i="0" dirty="0">
              <a:solidFill>
                <a:srgbClr val="333333"/>
              </a:solidFill>
              <a:effectLst/>
              <a:latin typeface="Arial" panose="020B0604020202020204" pitchFamily="34" charset="0"/>
            </a:endParaRPr>
          </a:p>
          <a:p>
            <a:pPr algn="l"/>
            <a:r>
              <a:rPr lang="en-US" b="0" i="0" dirty="0">
                <a:solidFill>
                  <a:srgbClr val="333333"/>
                </a:solidFill>
                <a:effectLst/>
                <a:latin typeface="Arial" panose="020B0604020202020204" pitchFamily="34" charset="0"/>
              </a:rPr>
              <a:t>HTML uses "</a:t>
            </a:r>
            <a:r>
              <a:rPr lang="en-US" b="1" i="0" dirty="0">
                <a:solidFill>
                  <a:srgbClr val="333333"/>
                </a:solidFill>
                <a:effectLst/>
                <a:latin typeface="Arial" panose="020B0604020202020204" pitchFamily="34" charset="0"/>
              </a:rPr>
              <a:t>markup</a:t>
            </a:r>
            <a:r>
              <a:rPr lang="en-US" b="0" i="0" dirty="0">
                <a:solidFill>
                  <a:srgbClr val="333333"/>
                </a:solidFill>
                <a:effectLst/>
                <a:latin typeface="Arial" panose="020B0604020202020204" pitchFamily="34" charset="0"/>
              </a:rPr>
              <a:t>" to annotate text, images, and other content for display in a Web browser.</a:t>
            </a:r>
            <a:endParaRPr lang="ar-SA" b="0" i="0" dirty="0">
              <a:solidFill>
                <a:srgbClr val="333333"/>
              </a:solidFill>
              <a:effectLst/>
              <a:latin typeface="Arial" panose="020B0604020202020204" pitchFamily="34" charset="0"/>
            </a:endParaRPr>
          </a:p>
          <a:p>
            <a:pPr algn="l"/>
            <a:r>
              <a:rPr lang="en-US" b="0" i="0" dirty="0">
                <a:solidFill>
                  <a:srgbClr val="333333"/>
                </a:solidFill>
                <a:effectLst/>
                <a:latin typeface="Arial" panose="020B0604020202020204" pitchFamily="34" charset="0"/>
              </a:rPr>
              <a:t>HTML markup includes special "elements" such as </a:t>
            </a:r>
            <a:r>
              <a:rPr lang="en-US" b="0" i="0" u="none" strike="noStrike" dirty="0">
                <a:solidFill>
                  <a:srgbClr val="3D7E9A"/>
                </a:solidFill>
                <a:effectLst/>
                <a:latin typeface="Arial" panose="020B0604020202020204" pitchFamily="34" charset="0"/>
                <a:hlinkClick r:id="rId3" tooltip="The HTML &lt;head&gt; element contains machine-readable information (metadata) about the document, like its title, scripts, and style sheets."/>
              </a:rPr>
              <a:t>&lt;head&gt;</a:t>
            </a:r>
            <a:r>
              <a:rPr lang="en-US" b="0" i="0" dirty="0">
                <a:solidFill>
                  <a:srgbClr val="333333"/>
                </a:solidFill>
                <a:effectLst/>
                <a:latin typeface="Arial" panose="020B0604020202020204" pitchFamily="34" charset="0"/>
              </a:rPr>
              <a:t>, </a:t>
            </a:r>
            <a:r>
              <a:rPr lang="en-US" b="0" i="0" u="none" strike="noStrike" dirty="0">
                <a:solidFill>
                  <a:srgbClr val="3D7E9A"/>
                </a:solidFill>
                <a:effectLst/>
                <a:latin typeface="Arial" panose="020B0604020202020204" pitchFamily="34" charset="0"/>
                <a:hlinkClick r:id="rId4" tooltip="The HTML Title element (&lt;title&gt;) defines the document's title that is shown in a browser's title bar or a page's tab."/>
              </a:rPr>
              <a:t>&lt;title&gt;</a:t>
            </a:r>
            <a:r>
              <a:rPr lang="en-US" b="0" i="0" dirty="0">
                <a:solidFill>
                  <a:srgbClr val="333333"/>
                </a:solidFill>
                <a:effectLst/>
                <a:latin typeface="Arial" panose="020B0604020202020204" pitchFamily="34" charset="0"/>
              </a:rPr>
              <a:t>, </a:t>
            </a:r>
            <a:r>
              <a:rPr lang="en-US" b="0" i="0" u="none" strike="noStrike" dirty="0">
                <a:solidFill>
                  <a:srgbClr val="3D7E9A"/>
                </a:solidFill>
                <a:effectLst/>
                <a:latin typeface="Arial" panose="020B0604020202020204" pitchFamily="34" charset="0"/>
                <a:hlinkClick r:id="rId5" tooltip="The HTML &lt;body&gt; Element represents the content of an HTML document. There can be only one &lt;body&gt; element in a document."/>
              </a:rPr>
              <a:t>&lt;body&gt;</a:t>
            </a:r>
            <a:r>
              <a:rPr lang="en-US" b="0" i="0" dirty="0">
                <a:solidFill>
                  <a:srgbClr val="333333"/>
                </a:solidFill>
                <a:effectLst/>
                <a:latin typeface="Arial" panose="020B0604020202020204" pitchFamily="34" charset="0"/>
              </a:rPr>
              <a:t>, </a:t>
            </a:r>
            <a:r>
              <a:rPr lang="en-US" b="0" i="0" u="none" strike="noStrike" dirty="0">
                <a:solidFill>
                  <a:srgbClr val="3D7E9A"/>
                </a:solidFill>
                <a:effectLst/>
                <a:latin typeface="Arial" panose="020B0604020202020204" pitchFamily="34" charset="0"/>
                <a:hlinkClick r:id="rId6" tooltip="The HTML &lt;header&gt; element represents introductory content, typically a group of introductory or navigational aids. It may contain some heading elements but also a logo, a search form, an author name, and other elements."/>
              </a:rPr>
              <a:t>&lt;header&gt;</a:t>
            </a:r>
            <a:r>
              <a:rPr lang="en-US" b="0" i="0" dirty="0">
                <a:solidFill>
                  <a:srgbClr val="333333"/>
                </a:solidFill>
                <a:effectLst/>
                <a:latin typeface="Arial" panose="020B0604020202020204" pitchFamily="34" charset="0"/>
              </a:rPr>
              <a:t>,……</a:t>
            </a:r>
          </a:p>
          <a:p>
            <a:pPr marL="171450" indent="-171450" algn="r" rtl="1">
              <a:buFont typeface="Arial" panose="020B0604020202020204" pitchFamily="34" charset="0"/>
              <a:buChar char="•"/>
            </a:pPr>
            <a:endParaRPr lang="ar-SY" sz="1200" dirty="0"/>
          </a:p>
          <a:p>
            <a:pPr marL="171450" indent="-171450" algn="r" rtl="1">
              <a:buFont typeface="Arial" panose="020B0604020202020204" pitchFamily="34" charset="0"/>
              <a:buChar char="•"/>
            </a:pPr>
            <a:endParaRPr lang="ar-SY" sz="1200" dirty="0"/>
          </a:p>
          <a:p>
            <a:pPr marL="171450" indent="-171450" algn="r" rtl="1">
              <a:buFont typeface="Arial" panose="020B0604020202020204" pitchFamily="34" charset="0"/>
              <a:buChar char="•"/>
            </a:pPr>
            <a:r>
              <a:rPr lang="ar-SY" sz="1200" dirty="0"/>
              <a:t>هي لغة توصيف و ليست لغة برمجة </a:t>
            </a:r>
          </a:p>
          <a:p>
            <a:pPr marL="171450" indent="-171450" algn="r" rtl="1">
              <a:buFont typeface="Arial" panose="020B0604020202020204" pitchFamily="34" charset="0"/>
              <a:buChar char="•"/>
            </a:pPr>
            <a:r>
              <a:rPr lang="ar-SY" sz="1200" dirty="0"/>
              <a:t>غير حساسة لحالة الأحرف </a:t>
            </a:r>
          </a:p>
          <a:p>
            <a:pPr marL="171450" indent="-171450" algn="r" rtl="1">
              <a:buFont typeface="Arial" panose="020B0604020202020204" pitchFamily="34" charset="0"/>
              <a:buChar char="•"/>
            </a:pPr>
            <a:r>
              <a:rPr lang="ar-SY" sz="1200" dirty="0"/>
              <a:t>يوصى باستخدام الأحرف الصغيرة </a:t>
            </a:r>
          </a:p>
          <a:p>
            <a:pPr marL="171450" indent="-171450" algn="r" rtl="1">
              <a:buFont typeface="Arial" panose="020B0604020202020204" pitchFamily="34" charset="0"/>
              <a:buChar char="•"/>
            </a:pPr>
            <a:r>
              <a:rPr lang="ar-SY" sz="1200" dirty="0"/>
              <a:t>لها عدة </a:t>
            </a:r>
            <a:r>
              <a:rPr lang="ar-SY" sz="1200" dirty="0" err="1"/>
              <a:t>اصدارت</a:t>
            </a:r>
            <a:r>
              <a:rPr lang="ar-SY" sz="1200" dirty="0"/>
              <a:t> و اخرها</a:t>
            </a:r>
            <a:r>
              <a:rPr lang="ar-SY" sz="1200" baseline="0" dirty="0"/>
              <a:t> </a:t>
            </a:r>
            <a:r>
              <a:rPr lang="en-US" sz="1200" b="1" baseline="0" dirty="0"/>
              <a:t>HTML5</a:t>
            </a:r>
            <a:endParaRPr lang="ar-SY" sz="1200" b="1" dirty="0"/>
          </a:p>
          <a:p>
            <a:pPr marL="171450" indent="-171450" algn="r" rtl="1">
              <a:buFont typeface="Arial" panose="020B0604020202020204" pitchFamily="34" charset="0"/>
              <a:buChar char="•"/>
            </a:pPr>
            <a:r>
              <a:rPr lang="ar-SY" sz="1200" dirty="0"/>
              <a:t>تستخدم</a:t>
            </a:r>
            <a:r>
              <a:rPr lang="ar-SY" sz="1200" baseline="0" dirty="0"/>
              <a:t> </a:t>
            </a:r>
            <a:r>
              <a:rPr lang="en-US" sz="1200" baseline="0" dirty="0"/>
              <a:t>tags</a:t>
            </a:r>
            <a:r>
              <a:rPr lang="ar-SY" sz="1200" baseline="0" dirty="0"/>
              <a:t> لتعريف عناصر صفحة الويب </a:t>
            </a:r>
            <a:endParaRPr lang="ar-SY" sz="1200" dirty="0"/>
          </a:p>
          <a:p>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15</a:t>
            </a:fld>
            <a:endParaRPr lang="ar-SY"/>
          </a:p>
        </p:txBody>
      </p:sp>
    </p:spTree>
    <p:extLst>
      <p:ext uri="{BB962C8B-B14F-4D97-AF65-F5344CB8AC3E}">
        <p14:creationId xmlns:p14="http://schemas.microsoft.com/office/powerpoint/2010/main" val="3129393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لكل</a:t>
            </a:r>
            <a:r>
              <a:rPr lang="ar-SY" baseline="0" dirty="0"/>
              <a:t> عنصر </a:t>
            </a:r>
            <a:r>
              <a:rPr lang="en-US" baseline="0" dirty="0"/>
              <a:t>open tag &amp; close tag </a:t>
            </a:r>
          </a:p>
          <a:p>
            <a:r>
              <a:rPr lang="ar-SY" baseline="0" dirty="0"/>
              <a:t>بعض العناصر تكون </a:t>
            </a:r>
            <a:r>
              <a:rPr lang="en-US" baseline="0" dirty="0"/>
              <a:t>self closing </a:t>
            </a:r>
            <a:r>
              <a:rPr lang="ar-SY" baseline="0" dirty="0"/>
              <a:t> أي بدون</a:t>
            </a:r>
            <a:r>
              <a:rPr lang="en-US" baseline="0" dirty="0"/>
              <a:t>close tag </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16</a:t>
            </a:fld>
            <a:endParaRPr lang="ar-SY"/>
          </a:p>
        </p:txBody>
      </p:sp>
    </p:spTree>
    <p:extLst>
      <p:ext uri="{BB962C8B-B14F-4D97-AF65-F5344CB8AC3E}">
        <p14:creationId xmlns:p14="http://schemas.microsoft.com/office/powerpoint/2010/main" val="1136125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يمكن إضافة </a:t>
            </a:r>
            <a:r>
              <a:rPr lang="en-US" dirty="0"/>
              <a:t>attributes </a:t>
            </a:r>
            <a:r>
              <a:rPr lang="ar-SA" dirty="0"/>
              <a:t> لعناصر </a:t>
            </a:r>
            <a:r>
              <a:rPr lang="en-US" dirty="0"/>
              <a:t>html </a:t>
            </a:r>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17</a:t>
            </a:fld>
            <a:endParaRPr lang="ar-SY"/>
          </a:p>
        </p:txBody>
      </p:sp>
    </p:spTree>
    <p:extLst>
      <p:ext uri="{BB962C8B-B14F-4D97-AF65-F5344CB8AC3E}">
        <p14:creationId xmlns:p14="http://schemas.microsoft.com/office/powerpoint/2010/main" val="3875549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بنية صفحة الويب </a:t>
            </a:r>
          </a:p>
          <a:p>
            <a:r>
              <a:rPr lang="ar-SY" dirty="0"/>
              <a:t>كل ما يكتب في </a:t>
            </a:r>
            <a:r>
              <a:rPr lang="en-US" dirty="0"/>
              <a:t>head</a:t>
            </a:r>
            <a:r>
              <a:rPr lang="en-US" baseline="0" dirty="0"/>
              <a:t> </a:t>
            </a:r>
            <a:r>
              <a:rPr lang="ar-SY" baseline="0" dirty="0"/>
              <a:t> لا يظهر في الصفحة و يكون عبارة عن روابط لملفات مرتبطة بالصفحة مثل </a:t>
            </a:r>
            <a:r>
              <a:rPr lang="en-US" baseline="0" dirty="0" err="1"/>
              <a:t>css</a:t>
            </a:r>
            <a:r>
              <a:rPr lang="en-US" baseline="0" dirty="0"/>
              <a:t> &amp; </a:t>
            </a:r>
            <a:r>
              <a:rPr lang="en-US" baseline="0" dirty="0" err="1"/>
              <a:t>js</a:t>
            </a:r>
            <a:endParaRPr lang="en-US" baseline="0" dirty="0"/>
          </a:p>
          <a:p>
            <a:r>
              <a:rPr lang="ar-SY" baseline="0" dirty="0"/>
              <a:t>كل ما يظهر للمستخدم يكون ضمن </a:t>
            </a:r>
            <a:r>
              <a:rPr lang="en-US" baseline="0" dirty="0"/>
              <a:t>body</a:t>
            </a:r>
            <a:endParaRPr lang="ar-SA" baseline="0" dirty="0"/>
          </a:p>
          <a:p>
            <a:r>
              <a:rPr lang="ar-SA" baseline="0" dirty="0"/>
              <a:t>التعليقات في الصفحة لا تظهر </a:t>
            </a:r>
            <a:endParaRPr lang="en-US" baseline="0" dirty="0"/>
          </a:p>
          <a:p>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18</a:t>
            </a:fld>
            <a:endParaRPr lang="ar-SY"/>
          </a:p>
        </p:txBody>
      </p:sp>
    </p:spTree>
    <p:extLst>
      <p:ext uri="{BB962C8B-B14F-4D97-AF65-F5344CB8AC3E}">
        <p14:creationId xmlns:p14="http://schemas.microsoft.com/office/powerpoint/2010/main" val="20496244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en-US" dirty="0"/>
              <a:t>P : paragraph </a:t>
            </a:r>
            <a:r>
              <a:rPr lang="ar-SA" dirty="0"/>
              <a:t>:</a:t>
            </a:r>
          </a:p>
          <a:p>
            <a:r>
              <a:rPr lang="ar-SA" dirty="0"/>
              <a:t>يستخدم كحاوية لكتابة النصوص </a:t>
            </a:r>
            <a:endParaRPr lang="en-US" dirty="0"/>
          </a:p>
          <a:p>
            <a:endParaRPr lang="en-US" dirty="0"/>
          </a:p>
          <a:p>
            <a:pPr algn="l" rtl="0"/>
            <a:r>
              <a:rPr lang="en-US" dirty="0"/>
              <a:t>------</a:t>
            </a:r>
          </a:p>
          <a:p>
            <a:pPr algn="l" rtl="0"/>
            <a:r>
              <a:rPr lang="en-US" sz="2000" dirty="0">
                <a:latin typeface="Times New Roman" panose="02020603050405020304" pitchFamily="18" charset="0"/>
                <a:cs typeface="Times New Roman" panose="02020603050405020304" pitchFamily="18" charset="0"/>
              </a:rPr>
              <a:t>&lt;!DOCTYPE html&gt;</a:t>
            </a:r>
          </a:p>
          <a:p>
            <a:pPr algn="l" rtl="0"/>
            <a:r>
              <a:rPr lang="en-US" sz="2000" dirty="0">
                <a:latin typeface="Times New Roman" panose="02020603050405020304" pitchFamily="18" charset="0"/>
                <a:cs typeface="Times New Roman" panose="02020603050405020304" pitchFamily="18" charset="0"/>
              </a:rPr>
              <a:t>&lt;html&gt;</a:t>
            </a:r>
          </a:p>
          <a:p>
            <a:pPr lvl="1" algn="l" rtl="0"/>
            <a:r>
              <a:rPr lang="en-US" sz="2000" dirty="0">
                <a:latin typeface="Times New Roman" panose="02020603050405020304" pitchFamily="18" charset="0"/>
                <a:cs typeface="Times New Roman" panose="02020603050405020304" pitchFamily="18" charset="0"/>
              </a:rPr>
              <a:t>&lt;head&gt;</a:t>
            </a:r>
          </a:p>
          <a:p>
            <a:pPr lvl="1" algn="l" rtl="0"/>
            <a:r>
              <a:rPr lang="en-US" sz="2000" dirty="0">
                <a:latin typeface="Times New Roman" panose="02020603050405020304" pitchFamily="18" charset="0"/>
                <a:cs typeface="Times New Roman" panose="02020603050405020304" pitchFamily="18" charset="0"/>
              </a:rPr>
              <a:t>	&lt;title&gt;Page Title&lt;/title&gt;</a:t>
            </a:r>
          </a:p>
          <a:p>
            <a:pPr lvl="1" algn="l" rtl="0"/>
            <a:r>
              <a:rPr lang="en-US" sz="2000" dirty="0">
                <a:latin typeface="Times New Roman" panose="02020603050405020304" pitchFamily="18" charset="0"/>
                <a:cs typeface="Times New Roman" panose="02020603050405020304" pitchFamily="18" charset="0"/>
              </a:rPr>
              <a:t>&lt;/head&gt;</a:t>
            </a:r>
          </a:p>
          <a:p>
            <a:pPr lvl="1" algn="l" rtl="0"/>
            <a:r>
              <a:rPr lang="en-US" sz="2000" dirty="0">
                <a:latin typeface="Times New Roman" panose="02020603050405020304" pitchFamily="18" charset="0"/>
                <a:cs typeface="Times New Roman" panose="02020603050405020304" pitchFamily="18" charset="0"/>
              </a:rPr>
              <a:t>&lt;body&gt;</a:t>
            </a:r>
          </a:p>
          <a:p>
            <a:pPr lvl="2" algn="l" rtl="0"/>
            <a:r>
              <a:rPr lang="en-US" sz="2000" dirty="0">
                <a:latin typeface="Times New Roman" panose="02020603050405020304" pitchFamily="18" charset="0"/>
                <a:cs typeface="Times New Roman" panose="02020603050405020304" pitchFamily="18" charset="0"/>
              </a:rPr>
              <a:t>&lt;p&gt;This is a paragraph.&lt;/p&gt;</a:t>
            </a:r>
          </a:p>
          <a:p>
            <a:pPr lvl="1" algn="l" rtl="0"/>
            <a:r>
              <a:rPr lang="en-US" sz="2000" dirty="0">
                <a:latin typeface="Times New Roman" panose="02020603050405020304" pitchFamily="18" charset="0"/>
                <a:cs typeface="Times New Roman" panose="02020603050405020304" pitchFamily="18" charset="0"/>
              </a:rPr>
              <a:t>&lt;/body&gt;</a:t>
            </a:r>
          </a:p>
          <a:p>
            <a:pPr algn="l" rtl="0"/>
            <a:r>
              <a:rPr lang="en-US" sz="2000" dirty="0">
                <a:latin typeface="Times New Roman" panose="02020603050405020304" pitchFamily="18" charset="0"/>
                <a:cs typeface="Times New Roman" panose="02020603050405020304" pitchFamily="18" charset="0"/>
              </a:rPr>
              <a:t>&lt;/html&gt;</a:t>
            </a:r>
          </a:p>
          <a:p>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19</a:t>
            </a:fld>
            <a:endParaRPr lang="ar-SY"/>
          </a:p>
        </p:txBody>
      </p:sp>
    </p:spTree>
    <p:extLst>
      <p:ext uri="{BB962C8B-B14F-4D97-AF65-F5344CB8AC3E}">
        <p14:creationId xmlns:p14="http://schemas.microsoft.com/office/powerpoint/2010/main" val="1053132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Y" sz="1200" b="0" i="0" u="none" strike="noStrike" kern="1200" baseline="0" dirty="0">
              <a:solidFill>
                <a:schemeClr val="tx1"/>
              </a:solidFill>
              <a:latin typeface="+mn-lt"/>
              <a:ea typeface="+mn-ea"/>
              <a:cs typeface="+mn-cs"/>
            </a:endParaRPr>
          </a:p>
          <a:p>
            <a:r>
              <a:rPr lang="ar-SY" sz="1200" b="0" i="0" u="none" strike="noStrike" kern="1200" baseline="0" dirty="0">
                <a:solidFill>
                  <a:schemeClr val="tx1"/>
                </a:solidFill>
                <a:latin typeface="+mn-lt"/>
                <a:ea typeface="+mn-ea"/>
                <a:cs typeface="+mn-cs"/>
              </a:rPr>
              <a:t>يجب </a:t>
            </a:r>
            <a:r>
              <a:rPr lang="ar-SY" sz="1200" b="1" i="0" u="none" strike="noStrike" kern="1200" baseline="0" dirty="0">
                <a:solidFill>
                  <a:schemeClr val="tx1"/>
                </a:solidFill>
                <a:latin typeface="+mn-lt"/>
                <a:ea typeface="+mn-ea"/>
                <a:cs typeface="+mn-cs"/>
              </a:rPr>
              <a:t>أن نميز جيداً بين الانترنت وبين الويب</a:t>
            </a:r>
            <a:r>
              <a:rPr lang="ar-SY" sz="1200" b="0" i="0" u="none" strike="noStrike" kern="1200" baseline="0" dirty="0">
                <a:solidFill>
                  <a:schemeClr val="tx1"/>
                </a:solidFill>
                <a:latin typeface="+mn-lt"/>
                <a:ea typeface="+mn-ea"/>
                <a:cs typeface="+mn-cs"/>
              </a:rPr>
              <a:t>.</a:t>
            </a:r>
          </a:p>
          <a:p>
            <a:r>
              <a:rPr lang="ar-SY" sz="1200" b="0" i="0" u="none" strike="noStrike" kern="1200" baseline="0" dirty="0">
                <a:solidFill>
                  <a:schemeClr val="tx1"/>
                </a:solidFill>
                <a:latin typeface="+mn-lt"/>
                <a:ea typeface="+mn-ea"/>
                <a:cs typeface="+mn-cs"/>
              </a:rPr>
              <a:t> إذ أن </a:t>
            </a:r>
            <a:r>
              <a:rPr lang="ar-SY" sz="1200" b="1" i="0" u="none" strike="noStrike" kern="1200" baseline="0" dirty="0">
                <a:solidFill>
                  <a:schemeClr val="tx1"/>
                </a:solidFill>
                <a:latin typeface="+mn-lt"/>
                <a:ea typeface="+mn-ea"/>
                <a:cs typeface="+mn-cs"/>
              </a:rPr>
              <a:t>الانترنت</a:t>
            </a:r>
            <a:r>
              <a:rPr lang="ar-SY" sz="1200" b="0" i="0" u="none" strike="noStrike" kern="1200" baseline="0" dirty="0">
                <a:solidFill>
                  <a:schemeClr val="tx1"/>
                </a:solidFill>
                <a:latin typeface="+mn-lt"/>
                <a:ea typeface="+mn-ea"/>
                <a:cs typeface="+mn-cs"/>
              </a:rPr>
              <a:t> هي مجموعة من</a:t>
            </a:r>
          </a:p>
          <a:p>
            <a:r>
              <a:rPr lang="ar-SY" sz="1200" b="0" i="0" u="none" strike="noStrike" kern="1200" baseline="0" dirty="0">
                <a:solidFill>
                  <a:schemeClr val="tx1"/>
                </a:solidFill>
                <a:latin typeface="+mn-lt"/>
                <a:ea typeface="+mn-ea"/>
                <a:cs typeface="+mn-cs"/>
              </a:rPr>
              <a:t>الحواسب والتجهيزات المرتبطة مع بعضها بحيث يُمكن لكل منها التخاطب مع</a:t>
            </a:r>
          </a:p>
          <a:p>
            <a:pPr marL="0" marR="0" indent="0" algn="r" defTabSz="914400" rtl="1" eaLnBrk="1" fontAlgn="auto" latinLnBrk="0" hangingPunct="1">
              <a:lnSpc>
                <a:spcPct val="100000"/>
              </a:lnSpc>
              <a:spcBef>
                <a:spcPts val="0"/>
              </a:spcBef>
              <a:spcAft>
                <a:spcPts val="0"/>
              </a:spcAft>
              <a:buClrTx/>
              <a:buSzTx/>
              <a:buFontTx/>
              <a:buNone/>
              <a:tabLst/>
              <a:defRPr/>
            </a:pPr>
            <a:r>
              <a:rPr lang="ar-SY" sz="1200" b="0" i="0" u="none" strike="noStrike" kern="1200" baseline="0" dirty="0">
                <a:solidFill>
                  <a:schemeClr val="tx1"/>
                </a:solidFill>
                <a:latin typeface="+mn-lt"/>
                <a:ea typeface="+mn-ea"/>
                <a:cs typeface="+mn-cs"/>
              </a:rPr>
              <a:t>الآخر عبر </a:t>
            </a:r>
            <a:r>
              <a:rPr lang="en-US" sz="1200" b="0" i="0" u="none" strike="noStrike" kern="1200" baseline="0" dirty="0">
                <a:solidFill>
                  <a:schemeClr val="tx1"/>
                </a:solidFill>
                <a:latin typeface="+mn-lt"/>
                <a:ea typeface="+mn-ea"/>
                <a:cs typeface="+mn-cs"/>
              </a:rPr>
              <a:t>Transmission Control Protocol/Internet Protocol (TCP/IP)</a:t>
            </a:r>
            <a:r>
              <a:rPr lang="ar-SY" sz="1200" b="0" i="0" u="none" strike="noStrike" kern="1200" baseline="0" dirty="0">
                <a:solidFill>
                  <a:schemeClr val="tx1"/>
                </a:solidFill>
                <a:latin typeface="+mn-lt"/>
                <a:ea typeface="+mn-ea"/>
                <a:cs typeface="+mn-cs"/>
              </a:rPr>
              <a:t>.</a:t>
            </a:r>
          </a:p>
          <a:p>
            <a:pPr marL="0" marR="0" indent="0" algn="r" defTabSz="914400" rtl="1" eaLnBrk="1" fontAlgn="auto" latinLnBrk="0" hangingPunct="1">
              <a:lnSpc>
                <a:spcPct val="100000"/>
              </a:lnSpc>
              <a:spcBef>
                <a:spcPts val="0"/>
              </a:spcBef>
              <a:spcAft>
                <a:spcPts val="0"/>
              </a:spcAft>
              <a:buClrTx/>
              <a:buSzTx/>
              <a:buFontTx/>
              <a:buNone/>
              <a:tabLst/>
              <a:defRPr/>
            </a:pPr>
            <a:endParaRPr lang="ar-SY" sz="1200" b="0" i="0" u="none" strike="noStrike" kern="1200" baseline="0" dirty="0">
              <a:solidFill>
                <a:schemeClr val="tx1"/>
              </a:solidFill>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ar-SY" sz="1200" b="0" i="0" u="none" strike="noStrike" kern="1200" baseline="0" dirty="0">
                <a:solidFill>
                  <a:schemeClr val="tx1"/>
                </a:solidFill>
                <a:latin typeface="+mn-lt"/>
                <a:ea typeface="+mn-ea"/>
                <a:cs typeface="+mn-cs"/>
              </a:rPr>
              <a:t> أما </a:t>
            </a:r>
            <a:r>
              <a:rPr lang="ar-SY" sz="1200" b="1" i="0" u="none" strike="noStrike" kern="1200" baseline="0" dirty="0">
                <a:solidFill>
                  <a:schemeClr val="tx1"/>
                </a:solidFill>
                <a:latin typeface="+mn-lt"/>
                <a:ea typeface="+mn-ea"/>
                <a:cs typeface="+mn-cs"/>
              </a:rPr>
              <a:t>الويب</a:t>
            </a:r>
            <a:r>
              <a:rPr lang="ar-SY" sz="1200" b="0" i="0" u="none" strike="noStrike" kern="1200" baseline="0" dirty="0">
                <a:solidFill>
                  <a:schemeClr val="tx1"/>
                </a:solidFill>
                <a:latin typeface="+mn-lt"/>
                <a:ea typeface="+mn-ea"/>
                <a:cs typeface="+mn-cs"/>
              </a:rPr>
              <a:t> فهي مجموعة من البرمجيات والبروتوكولات التي تمّ وضعها على</a:t>
            </a:r>
          </a:p>
          <a:p>
            <a:r>
              <a:rPr lang="ar-SY" sz="1200" b="0" i="0" u="none" strike="noStrike" kern="1200" baseline="0" dirty="0">
                <a:solidFill>
                  <a:schemeClr val="tx1"/>
                </a:solidFill>
                <a:latin typeface="+mn-lt"/>
                <a:ea typeface="+mn-ea"/>
                <a:cs typeface="+mn-cs"/>
              </a:rPr>
              <a:t>حواسب الانترنت )تستخدم الويب البروتوكول </a:t>
            </a:r>
            <a:r>
              <a:rPr lang="en-US" sz="1200" b="0" i="0" u="none" strike="noStrike" kern="1200" baseline="0" dirty="0">
                <a:solidFill>
                  <a:schemeClr val="tx1"/>
                </a:solidFill>
                <a:latin typeface="+mn-lt"/>
                <a:ea typeface="+mn-ea"/>
                <a:cs typeface="+mn-cs"/>
              </a:rPr>
              <a:t>HTTP (. </a:t>
            </a:r>
            <a:r>
              <a:rPr lang="ar-SY" sz="1200" b="0" i="0" u="none" strike="noStrike" kern="1200" baseline="0" dirty="0">
                <a:solidFill>
                  <a:schemeClr val="tx1"/>
                </a:solidFill>
                <a:latin typeface="+mn-lt"/>
                <a:ea typeface="+mn-ea"/>
                <a:cs typeface="+mn-cs"/>
              </a:rPr>
              <a:t>وبهذا فإن الانترنت كانت</a:t>
            </a:r>
          </a:p>
          <a:p>
            <a:r>
              <a:rPr lang="ar-SY" sz="1200" b="0" i="0" u="none" strike="noStrike" kern="1200" baseline="0" dirty="0" err="1">
                <a:solidFill>
                  <a:schemeClr val="tx1"/>
                </a:solidFill>
                <a:latin typeface="+mn-lt"/>
                <a:ea typeface="+mn-ea"/>
                <a:cs typeface="+mn-cs"/>
              </a:rPr>
              <a:t>وماتازل</a:t>
            </a:r>
            <a:r>
              <a:rPr lang="ar-SY" sz="1200" b="0" i="0" u="none" strike="noStrike" kern="1200" baseline="0" dirty="0">
                <a:solidFill>
                  <a:schemeClr val="tx1"/>
                </a:solidFill>
                <a:latin typeface="+mn-lt"/>
                <a:ea typeface="+mn-ea"/>
                <a:cs typeface="+mn-cs"/>
              </a:rPr>
              <a:t> مفيدة قبل ظهور الويب، مع ملاحظة أن معظم البشر اليوم يستخدمون</a:t>
            </a:r>
          </a:p>
          <a:p>
            <a:r>
              <a:rPr lang="ar-SY" sz="1200" b="0" i="0" u="none" strike="noStrike" kern="1200" baseline="0" dirty="0">
                <a:solidFill>
                  <a:schemeClr val="tx1"/>
                </a:solidFill>
                <a:latin typeface="+mn-lt"/>
                <a:ea typeface="+mn-ea"/>
                <a:cs typeface="+mn-cs"/>
              </a:rPr>
              <a:t>الانترنت عبر الويب.</a:t>
            </a:r>
          </a:p>
          <a:p>
            <a:endParaRPr lang="ar-SY" sz="1200" b="0" i="0" u="none" strike="noStrike" kern="1200" baseline="0" dirty="0">
              <a:solidFill>
                <a:schemeClr val="tx1"/>
              </a:solidFill>
              <a:latin typeface="+mn-lt"/>
              <a:ea typeface="+mn-ea"/>
              <a:cs typeface="+mn-cs"/>
            </a:endParaRPr>
          </a:p>
          <a:p>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2</a:t>
            </a:fld>
            <a:endParaRPr lang="ar-SY"/>
          </a:p>
        </p:txBody>
      </p:sp>
    </p:spTree>
    <p:extLst>
      <p:ext uri="{BB962C8B-B14F-4D97-AF65-F5344CB8AC3E}">
        <p14:creationId xmlns:p14="http://schemas.microsoft.com/office/powerpoint/2010/main" val="2066652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يتم تجاهل الأسطر الفارغة و المسافات</a:t>
            </a:r>
            <a:endParaRPr lang="en-US" dirty="0"/>
          </a:p>
          <a:p>
            <a:pPr marL="0" marR="0" indent="0" algn="r" defTabSz="914400" rtl="1" eaLnBrk="1" fontAlgn="auto" latinLnBrk="0" hangingPunct="1">
              <a:lnSpc>
                <a:spcPct val="100000"/>
              </a:lnSpc>
              <a:spcBef>
                <a:spcPts val="0"/>
              </a:spcBef>
              <a:spcAft>
                <a:spcPts val="0"/>
              </a:spcAft>
              <a:buClrTx/>
              <a:buSzTx/>
              <a:buFontTx/>
              <a:buNone/>
              <a:tabLst/>
              <a:defRPr/>
            </a:pPr>
            <a:r>
              <a:rPr lang="ar-SA" dirty="0"/>
              <a:t>عدد الأسطر يعتمد على حجم الشاشة</a:t>
            </a:r>
            <a:endParaRPr lang="en-US" dirty="0"/>
          </a:p>
          <a:p>
            <a:endParaRPr lang="en-US" dirty="0"/>
          </a:p>
          <a:p>
            <a:r>
              <a:rPr lang="en-US" dirty="0"/>
              <a:t>--------</a:t>
            </a:r>
          </a:p>
          <a:p>
            <a:pPr algn="l" rtl="0"/>
            <a:r>
              <a:rPr lang="en-US" sz="2000" dirty="0"/>
              <a:t>&lt;body&gt;</a:t>
            </a:r>
          </a:p>
          <a:p>
            <a:pPr lvl="1" algn="l" rtl="0"/>
            <a:r>
              <a:rPr lang="en-US" sz="2000" dirty="0"/>
              <a:t>&lt;p&gt;</a:t>
            </a:r>
          </a:p>
          <a:p>
            <a:pPr lvl="2" algn="l" rtl="0"/>
            <a:r>
              <a:rPr lang="en-US" sz="2000" dirty="0"/>
              <a:t>This paragraph</a:t>
            </a:r>
          </a:p>
          <a:p>
            <a:pPr lvl="2" algn="l" rtl="0"/>
            <a:r>
              <a:rPr lang="en-US" sz="2000" dirty="0"/>
              <a:t>contains a lot of lines</a:t>
            </a:r>
          </a:p>
          <a:p>
            <a:pPr lvl="2" algn="l" rtl="0"/>
            <a:r>
              <a:rPr lang="en-US" sz="2000" dirty="0"/>
              <a:t>in the source code,</a:t>
            </a:r>
          </a:p>
          <a:p>
            <a:pPr lvl="2" algn="l" rtl="0"/>
            <a:r>
              <a:rPr lang="en-US" sz="2000" dirty="0"/>
              <a:t>but the browser </a:t>
            </a:r>
          </a:p>
          <a:p>
            <a:pPr lvl="2" algn="l" rtl="0"/>
            <a:r>
              <a:rPr lang="en-US" sz="2000" dirty="0"/>
              <a:t>ignores it.</a:t>
            </a:r>
          </a:p>
          <a:p>
            <a:pPr lvl="1" algn="l" rtl="0"/>
            <a:r>
              <a:rPr lang="en-US" sz="2000" dirty="0"/>
              <a:t>&lt;/p&gt;</a:t>
            </a:r>
          </a:p>
          <a:p>
            <a:pPr lvl="1" algn="l" rtl="0"/>
            <a:r>
              <a:rPr lang="en-US" sz="2000" dirty="0"/>
              <a:t>&lt;p&gt;</a:t>
            </a:r>
          </a:p>
          <a:p>
            <a:pPr lvl="2" algn="l" rtl="0"/>
            <a:r>
              <a:rPr lang="en-US" sz="2000" dirty="0"/>
              <a:t>This paragraph</a:t>
            </a:r>
          </a:p>
          <a:p>
            <a:pPr lvl="2" algn="l" rtl="0"/>
            <a:r>
              <a:rPr lang="en-US" sz="2000" dirty="0"/>
              <a:t>contains      a lot of spaces</a:t>
            </a:r>
          </a:p>
          <a:p>
            <a:pPr lvl="2" algn="l" rtl="0"/>
            <a:r>
              <a:rPr lang="en-US" sz="2000" dirty="0"/>
              <a:t>in the source     code,</a:t>
            </a:r>
          </a:p>
          <a:p>
            <a:pPr lvl="2" algn="l" rtl="0"/>
            <a:r>
              <a:rPr lang="en-US" sz="2000" dirty="0"/>
              <a:t>but the    browser </a:t>
            </a:r>
          </a:p>
          <a:p>
            <a:pPr lvl="2" algn="l" rtl="0"/>
            <a:r>
              <a:rPr lang="en-US" sz="2000" dirty="0"/>
              <a:t>ignores it.</a:t>
            </a:r>
          </a:p>
          <a:p>
            <a:pPr lvl="1" algn="l" rtl="0"/>
            <a:r>
              <a:rPr lang="en-US" sz="2000" dirty="0"/>
              <a:t>&lt;/p&gt;</a:t>
            </a:r>
          </a:p>
          <a:p>
            <a:pPr lvl="1" algn="l" rtl="0"/>
            <a:r>
              <a:rPr lang="en-US" sz="2000" dirty="0"/>
              <a:t>&lt;p&gt;</a:t>
            </a:r>
          </a:p>
          <a:p>
            <a:pPr lvl="2" algn="l" rtl="0"/>
            <a:r>
              <a:rPr lang="en-US" sz="2000" dirty="0"/>
              <a:t>The number of lines in a paragraph depends on the size of the browser window. If you resize the browser window, the number of lines in this paragraph will change.</a:t>
            </a:r>
          </a:p>
          <a:p>
            <a:pPr lvl="1" algn="l" rtl="0"/>
            <a:r>
              <a:rPr lang="en-US" sz="2000" dirty="0"/>
              <a:t>&lt;/p&gt;</a:t>
            </a:r>
          </a:p>
          <a:p>
            <a:pPr lvl="1" algn="l" rtl="0"/>
            <a:endParaRPr lang="en-US" sz="2000" dirty="0"/>
          </a:p>
          <a:p>
            <a:pPr lvl="1" algn="l" rtl="0"/>
            <a:endParaRPr lang="en-US" sz="2000" dirty="0"/>
          </a:p>
          <a:p>
            <a:pPr algn="l" rtl="0"/>
            <a:r>
              <a:rPr lang="en-US" sz="2000" dirty="0"/>
              <a:t>&lt;/body&gt;</a:t>
            </a:r>
          </a:p>
          <a:p>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20</a:t>
            </a:fld>
            <a:endParaRPr lang="ar-SY"/>
          </a:p>
        </p:txBody>
      </p:sp>
    </p:spTree>
    <p:extLst>
      <p:ext uri="{BB962C8B-B14F-4D97-AF65-F5344CB8AC3E}">
        <p14:creationId xmlns:p14="http://schemas.microsoft.com/office/powerpoint/2010/main" val="3814377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لوضع أسطر جديدة </a:t>
            </a:r>
            <a:endParaRPr lang="en-US" dirty="0"/>
          </a:p>
          <a:p>
            <a:endParaRPr lang="en-US" dirty="0"/>
          </a:p>
          <a:p>
            <a:r>
              <a:rPr lang="en-US"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&lt;p&gt;This is&lt;</a:t>
            </a:r>
            <a:r>
              <a:rPr lang="en-US" sz="1200" dirty="0" err="1"/>
              <a:t>br</a:t>
            </a:r>
            <a:r>
              <a:rPr lang="en-US" sz="1200" dirty="0"/>
              <a:t>&gt;a paragraph&lt;</a:t>
            </a:r>
            <a:r>
              <a:rPr lang="en-US" sz="1200" dirty="0" err="1"/>
              <a:t>br</a:t>
            </a:r>
            <a:r>
              <a:rPr lang="en-US" sz="1200" dirty="0"/>
              <a:t>&gt;with line breaks.&lt;/p&gt;</a:t>
            </a:r>
          </a:p>
          <a:p>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21</a:t>
            </a:fld>
            <a:endParaRPr lang="ar-SY"/>
          </a:p>
        </p:txBody>
      </p:sp>
    </p:spTree>
    <p:extLst>
      <p:ext uri="{BB962C8B-B14F-4D97-AF65-F5344CB8AC3E}">
        <p14:creationId xmlns:p14="http://schemas.microsoft.com/office/powerpoint/2010/main" val="3619987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لفصل العناصر عن بعضها يمكن استخدام الخط الأفقي</a:t>
            </a:r>
            <a:endParaRPr lang="en-US" dirty="0"/>
          </a:p>
          <a:p>
            <a:endParaRPr lang="en-US" dirty="0"/>
          </a:p>
          <a:p>
            <a:r>
              <a:rPr lang="en-US" dirty="0"/>
              <a:t>------------</a:t>
            </a:r>
          </a:p>
          <a:p>
            <a:endParaRPr lang="en-US" sz="1200" dirty="0"/>
          </a:p>
          <a:p>
            <a:pPr algn="l" rtl="0"/>
            <a:r>
              <a:rPr lang="en-US" sz="1200" dirty="0"/>
              <a:t>&lt;p&gt;This is some text.&lt;/p&gt;</a:t>
            </a:r>
          </a:p>
          <a:p>
            <a:pPr algn="l" rtl="0"/>
            <a:r>
              <a:rPr lang="en-US" sz="1200" dirty="0"/>
              <a:t>&lt;</a:t>
            </a:r>
            <a:r>
              <a:rPr lang="en-US" sz="1200" dirty="0" err="1"/>
              <a:t>hr</a:t>
            </a:r>
            <a:r>
              <a:rPr lang="en-US" sz="1200" dirty="0"/>
              <a:t>&gt;</a:t>
            </a:r>
          </a:p>
          <a:p>
            <a:pPr algn="l" rtl="0"/>
            <a:endParaRPr lang="en-US" sz="1200" dirty="0"/>
          </a:p>
          <a:p>
            <a:pPr algn="l" rtl="0"/>
            <a:r>
              <a:rPr lang="en-US" sz="1200" dirty="0"/>
              <a:t>&lt;p&gt;This is some other text.&lt;/p&gt;</a:t>
            </a:r>
          </a:p>
          <a:p>
            <a:pPr algn="l" rtl="0"/>
            <a:r>
              <a:rPr lang="en-US" sz="1200" dirty="0"/>
              <a:t>&lt;</a:t>
            </a:r>
            <a:r>
              <a:rPr lang="en-US" sz="1200" dirty="0" err="1"/>
              <a:t>hr</a:t>
            </a:r>
            <a:r>
              <a:rPr lang="en-US" sz="1200" dirty="0"/>
              <a:t>&gt;</a:t>
            </a:r>
          </a:p>
          <a:p>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22</a:t>
            </a:fld>
            <a:endParaRPr lang="ar-SY"/>
          </a:p>
        </p:txBody>
      </p:sp>
    </p:spTree>
    <p:extLst>
      <p:ext uri="{BB962C8B-B14F-4D97-AF65-F5344CB8AC3E}">
        <p14:creationId xmlns:p14="http://schemas.microsoft.com/office/powerpoint/2010/main" val="926460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يمكن وضع نصوص بصيغ خاصة</a:t>
            </a:r>
            <a:endParaRPr lang="en-US" dirty="0"/>
          </a:p>
          <a:p>
            <a:endParaRPr lang="en-US" dirty="0"/>
          </a:p>
          <a:p>
            <a:endParaRPr lang="en-US" dirty="0"/>
          </a:p>
          <a:p>
            <a:endParaRPr lang="en-US" dirty="0"/>
          </a:p>
          <a:p>
            <a:r>
              <a:rPr lang="en-US" dirty="0"/>
              <a:t>-----------</a:t>
            </a:r>
          </a:p>
          <a:p>
            <a:pPr algn="l" rtl="0"/>
            <a:r>
              <a:rPr lang="en-US" sz="1200" dirty="0"/>
              <a:t>&lt;p&gt;&lt;b&gt;This text is bold&lt;/b&gt;&lt;/p&gt;</a:t>
            </a:r>
          </a:p>
          <a:p>
            <a:pPr algn="l" rtl="0"/>
            <a:r>
              <a:rPr lang="en-US" sz="1200" dirty="0"/>
              <a:t>&lt;p&gt;&lt;</a:t>
            </a:r>
            <a:r>
              <a:rPr lang="en-US" sz="1200" dirty="0" err="1"/>
              <a:t>i</a:t>
            </a:r>
            <a:r>
              <a:rPr lang="en-US" sz="1200" dirty="0"/>
              <a:t>&gt;This text is italic&lt;/</a:t>
            </a:r>
            <a:r>
              <a:rPr lang="en-US" sz="1200" dirty="0" err="1"/>
              <a:t>i</a:t>
            </a:r>
            <a:r>
              <a:rPr lang="en-US" sz="1200" dirty="0"/>
              <a:t>&gt;&lt;/p&gt;</a:t>
            </a:r>
          </a:p>
          <a:p>
            <a:pPr algn="l" rtl="0"/>
            <a:r>
              <a:rPr lang="en-US" sz="1200" dirty="0"/>
              <a:t>&lt;p&gt;This is&lt;sub&gt; subscript&lt;/sub&gt; and &lt;sup&gt;superscript&lt;/sup&gt;&lt;/p&gt;</a:t>
            </a:r>
          </a:p>
          <a:p>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23</a:t>
            </a:fld>
            <a:endParaRPr lang="ar-SY"/>
          </a:p>
        </p:txBody>
      </p:sp>
    </p:spTree>
    <p:extLst>
      <p:ext uri="{BB962C8B-B14F-4D97-AF65-F5344CB8AC3E}">
        <p14:creationId xmlns:p14="http://schemas.microsoft.com/office/powerpoint/2010/main" val="1474853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يوجد أكثر من درجة للعناوين من 1 حتى 6 </a:t>
            </a:r>
          </a:p>
          <a:p>
            <a:r>
              <a:rPr lang="ar-SA" dirty="0"/>
              <a:t>يكون اكبرها </a:t>
            </a:r>
            <a:r>
              <a:rPr lang="en-US" dirty="0"/>
              <a:t>h1</a:t>
            </a:r>
            <a:endParaRPr lang="ar-SA" dirty="0"/>
          </a:p>
          <a:p>
            <a:r>
              <a:rPr lang="ar-SA" dirty="0"/>
              <a:t>و أصغرها </a:t>
            </a:r>
            <a:r>
              <a:rPr lang="en-US" dirty="0"/>
              <a:t>h6</a:t>
            </a:r>
            <a:endParaRPr lang="ar-SY" dirty="0"/>
          </a:p>
          <a:p>
            <a:endParaRPr lang="ar-SY" dirty="0"/>
          </a:p>
          <a:p>
            <a:r>
              <a:rPr lang="ar-SY" dirty="0"/>
              <a:t>-----------</a:t>
            </a:r>
          </a:p>
          <a:p>
            <a:pPr algn="l" rtl="0"/>
            <a:r>
              <a:rPr lang="en-US" sz="1200" dirty="0"/>
              <a:t>&lt;h1&gt;Heading 1&lt;/h1&gt;</a:t>
            </a:r>
          </a:p>
          <a:p>
            <a:pPr algn="l" rtl="0"/>
            <a:r>
              <a:rPr lang="en-US" sz="1200" dirty="0"/>
              <a:t>&lt;h2&gt;Heading 2&lt;/h2&gt;</a:t>
            </a:r>
          </a:p>
          <a:p>
            <a:pPr algn="l" rtl="0"/>
            <a:r>
              <a:rPr lang="en-US" sz="1200" dirty="0"/>
              <a:t>&lt;h3&gt;Heading 3&lt;/h3&gt;</a:t>
            </a:r>
          </a:p>
          <a:p>
            <a:pPr algn="l" rtl="0"/>
            <a:r>
              <a:rPr lang="en-US" sz="1200" dirty="0"/>
              <a:t>&lt;h4&gt;Heading 4&lt;/h4&gt;</a:t>
            </a:r>
          </a:p>
          <a:p>
            <a:pPr algn="l" rtl="0"/>
            <a:r>
              <a:rPr lang="en-US" sz="1200" dirty="0"/>
              <a:t>&lt;h5&gt;Heading 5&lt;/h5&gt;</a:t>
            </a:r>
          </a:p>
          <a:p>
            <a:pPr algn="l" rtl="0"/>
            <a:r>
              <a:rPr lang="en-US" sz="1200" dirty="0"/>
              <a:t>&lt;h6&gt;Heading 6&lt;/h6&gt;</a:t>
            </a:r>
          </a:p>
          <a:p>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24</a:t>
            </a:fld>
            <a:endParaRPr lang="ar-SY"/>
          </a:p>
        </p:txBody>
      </p:sp>
    </p:spTree>
    <p:extLst>
      <p:ext uri="{BB962C8B-B14F-4D97-AF65-F5344CB8AC3E}">
        <p14:creationId xmlns:p14="http://schemas.microsoft.com/office/powerpoint/2010/main" val="36419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يتم استخدام </a:t>
            </a:r>
            <a:r>
              <a:rPr lang="en-US" dirty="0"/>
              <a:t>a </a:t>
            </a:r>
            <a:r>
              <a:rPr lang="ar-SA" dirty="0"/>
              <a:t>(</a:t>
            </a:r>
            <a:r>
              <a:rPr lang="en-US" dirty="0"/>
              <a:t>link</a:t>
            </a:r>
            <a:r>
              <a:rPr lang="ar-SA" dirty="0"/>
              <a:t>) لربط صفحات الموقع مع بعضها أو الارتباط مع صفحات و مواقع أخرى </a:t>
            </a:r>
          </a:p>
          <a:p>
            <a:r>
              <a:rPr lang="ar-SA" dirty="0"/>
              <a:t>بحيث يتم تحديد الرابط الخاص بالصفحة الهدف عن طريق </a:t>
            </a:r>
            <a:r>
              <a:rPr lang="en-US" dirty="0" err="1"/>
              <a:t>href</a:t>
            </a:r>
            <a:endParaRPr lang="en-US" dirty="0"/>
          </a:p>
          <a:p>
            <a:endParaRPr lang="en-US" dirty="0"/>
          </a:p>
          <a:p>
            <a:pPr marL="0" marR="0" lvl="0" indent="0" algn="r" defTabSz="914400" rtl="1" eaLnBrk="1" fontAlgn="auto" latinLnBrk="0" hangingPunct="1">
              <a:lnSpc>
                <a:spcPct val="100000"/>
              </a:lnSpc>
              <a:spcBef>
                <a:spcPts val="0"/>
              </a:spcBef>
              <a:spcAft>
                <a:spcPts val="0"/>
              </a:spcAft>
              <a:buClrTx/>
              <a:buSzTx/>
              <a:buFontTx/>
              <a:buNone/>
              <a:tabLst/>
              <a:defRPr/>
            </a:pPr>
            <a:r>
              <a:rPr lang="ar-SA" dirty="0"/>
              <a:t>يمكن استخدام صورة بدلاً من استخدام نص كرابط لصفحة أخرى </a:t>
            </a:r>
            <a:endParaRPr lang="ar-SY" dirty="0"/>
          </a:p>
          <a:p>
            <a:pPr marL="0" marR="0" lvl="0" indent="0" algn="r" defTabSz="914400" rtl="1" eaLnBrk="1" fontAlgn="auto" latinLnBrk="0" hangingPunct="1">
              <a:lnSpc>
                <a:spcPct val="100000"/>
              </a:lnSpc>
              <a:spcBef>
                <a:spcPts val="0"/>
              </a:spcBef>
              <a:spcAft>
                <a:spcPts val="0"/>
              </a:spcAft>
              <a:buClrTx/>
              <a:buSzTx/>
              <a:buFontTx/>
              <a:buNone/>
              <a:tabLst/>
              <a:defRPr/>
            </a:pPr>
            <a:endParaRPr lang="ar-SY" dirty="0"/>
          </a:p>
          <a:p>
            <a:pPr marL="0" marR="0" lvl="0" indent="0" algn="r" defTabSz="914400" rtl="1" eaLnBrk="1" fontAlgn="auto" latinLnBrk="0" hangingPunct="1">
              <a:lnSpc>
                <a:spcPct val="100000"/>
              </a:lnSpc>
              <a:spcBef>
                <a:spcPts val="0"/>
              </a:spcBef>
              <a:spcAft>
                <a:spcPts val="0"/>
              </a:spcAft>
              <a:buClrTx/>
              <a:buSzTx/>
              <a:buFontTx/>
              <a:buNone/>
              <a:tabLst/>
              <a:defRPr/>
            </a:pPr>
            <a:endParaRPr lang="ar-SY" dirty="0"/>
          </a:p>
          <a:p>
            <a:pPr marL="0" marR="0" lvl="0" indent="0" algn="r" defTabSz="914400" rtl="1" eaLnBrk="1" fontAlgn="auto" latinLnBrk="0" hangingPunct="1">
              <a:lnSpc>
                <a:spcPct val="100000"/>
              </a:lnSpc>
              <a:spcBef>
                <a:spcPts val="0"/>
              </a:spcBef>
              <a:spcAft>
                <a:spcPts val="0"/>
              </a:spcAft>
              <a:buClrTx/>
              <a:buSzTx/>
              <a:buFontTx/>
              <a:buNone/>
              <a:tabLst/>
              <a:defRPr/>
            </a:pPr>
            <a:r>
              <a:rPr lang="ar-SY" dirty="0"/>
              <a:t>-------------</a:t>
            </a:r>
          </a:p>
          <a:p>
            <a:pPr algn="l" rtl="0"/>
            <a:r>
              <a:rPr lang="pt-BR" sz="1200" dirty="0"/>
              <a:t>&lt;h1&gt;HTML Links&lt;/h1&gt;</a:t>
            </a:r>
          </a:p>
          <a:p>
            <a:pPr algn="l" rtl="0"/>
            <a:endParaRPr lang="pt-BR" sz="1200" dirty="0"/>
          </a:p>
          <a:p>
            <a:pPr algn="l" rtl="0"/>
            <a:r>
              <a:rPr lang="pt-BR" sz="1200" dirty="0"/>
              <a:t>&lt;p&gt;&lt;a href="http://www.aspu.edu.sy/"&gt;Visit aspu website!&lt;/a&gt;&lt;/p&gt;</a:t>
            </a:r>
            <a:endParaRPr lang="ar-SA" dirty="0"/>
          </a:p>
          <a:p>
            <a:endParaRPr lang="ar-SA" dirty="0"/>
          </a:p>
          <a:p>
            <a:endParaRPr lang="ar-SA"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25</a:t>
            </a:fld>
            <a:endParaRPr lang="ar-SY"/>
          </a:p>
        </p:txBody>
      </p:sp>
    </p:spTree>
    <p:extLst>
      <p:ext uri="{BB962C8B-B14F-4D97-AF65-F5344CB8AC3E}">
        <p14:creationId xmlns:p14="http://schemas.microsoft.com/office/powerpoint/2010/main" val="142374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يمكن استخدام صورة بدلاً من استخدام نص كرابط لصفحة أخرى </a:t>
            </a:r>
          </a:p>
          <a:p>
            <a:endParaRPr lang="en-US" dirty="0"/>
          </a:p>
          <a:p>
            <a:endParaRPr lang="en-US" dirty="0"/>
          </a:p>
          <a:p>
            <a:r>
              <a:rPr lang="en-US" dirty="0"/>
              <a:t>---------------------</a:t>
            </a:r>
          </a:p>
          <a:p>
            <a:endParaRPr lang="en-US" dirty="0"/>
          </a:p>
          <a:p>
            <a:pPr algn="l" rtl="0"/>
            <a:r>
              <a:rPr lang="en-US" sz="1200" dirty="0"/>
              <a:t>&lt;h2&gt;Image as a Link&lt;/h2&gt;</a:t>
            </a:r>
          </a:p>
          <a:p>
            <a:pPr algn="l" rtl="0"/>
            <a:endParaRPr lang="en-US" sz="1200" dirty="0"/>
          </a:p>
          <a:p>
            <a:pPr algn="l" rtl="0"/>
            <a:r>
              <a:rPr lang="en-US" sz="1200" dirty="0"/>
              <a:t>&lt;p&gt;The image below is a link. Try to click on it.&lt;/p&gt;</a:t>
            </a:r>
          </a:p>
          <a:p>
            <a:pPr algn="l" rtl="0"/>
            <a:endParaRPr lang="en-US" sz="1200" dirty="0"/>
          </a:p>
          <a:p>
            <a:pPr algn="l" rtl="0"/>
            <a:r>
              <a:rPr lang="en-US" sz="1200" dirty="0"/>
              <a:t>&lt;a </a:t>
            </a:r>
            <a:r>
              <a:rPr lang="en-US" sz="1200" dirty="0" err="1"/>
              <a:t>href</a:t>
            </a:r>
            <a:r>
              <a:rPr lang="en-US" sz="1200" dirty="0"/>
              <a:t>="</a:t>
            </a:r>
            <a:r>
              <a:rPr lang="en-US" sz="1200" dirty="0" err="1"/>
              <a:t>default.php</a:t>
            </a:r>
            <a:r>
              <a:rPr lang="en-US" sz="1200" dirty="0"/>
              <a:t>"&gt;&lt;</a:t>
            </a:r>
            <a:r>
              <a:rPr lang="en-US" sz="1200" dirty="0" err="1"/>
              <a:t>img</a:t>
            </a:r>
            <a:r>
              <a:rPr lang="en-US" sz="1200" dirty="0"/>
              <a:t> </a:t>
            </a:r>
            <a:r>
              <a:rPr lang="en-US" sz="1200" dirty="0" err="1"/>
              <a:t>src</a:t>
            </a:r>
            <a:r>
              <a:rPr lang="en-US" sz="1200" dirty="0"/>
              <a:t>="smiley.gif" alt="HTML tutorial" style="width:42px;height:42px;"&gt;&lt;/a&gt;</a:t>
            </a:r>
          </a:p>
          <a:p>
            <a:endParaRPr lang="ar-SA"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26</a:t>
            </a:fld>
            <a:endParaRPr lang="ar-SY"/>
          </a:p>
        </p:txBody>
      </p:sp>
    </p:spTree>
    <p:extLst>
      <p:ext uri="{BB962C8B-B14F-4D97-AF65-F5344CB8AC3E}">
        <p14:creationId xmlns:p14="http://schemas.microsoft.com/office/powerpoint/2010/main" val="14644526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يمكن استخدام الروابط المطلقة أو النسبية:</a:t>
            </a:r>
          </a:p>
          <a:p>
            <a:r>
              <a:rPr lang="ar-SA" dirty="0"/>
              <a:t>الرابط المطلق : بحيث يكتب الرابط "كعنوان صفحة ويب كامل" و غالبا ما يستخدم في حالة طلب موقع خارجي </a:t>
            </a:r>
          </a:p>
          <a:p>
            <a:r>
              <a:rPr lang="ar-SA" dirty="0"/>
              <a:t>الرابط النسبي: يكتب الرابط بشكل نسبي انطلقاً من الصفحة الحالية </a:t>
            </a:r>
          </a:p>
          <a:p>
            <a:endParaRPr lang="en-US" dirty="0"/>
          </a:p>
          <a:p>
            <a:r>
              <a:rPr lang="en-US" dirty="0"/>
              <a:t>---------------</a:t>
            </a:r>
          </a:p>
          <a:p>
            <a:endParaRPr lang="en-US" dirty="0"/>
          </a:p>
          <a:p>
            <a:pPr algn="l" rtl="0"/>
            <a:endParaRPr lang="en-US" dirty="0"/>
          </a:p>
          <a:p>
            <a:pPr algn="l" rtl="0"/>
            <a:r>
              <a:rPr lang="en-US" sz="1200" dirty="0"/>
              <a:t>&lt;h2&gt;Absolute URLs&lt;/h2&gt;</a:t>
            </a:r>
          </a:p>
          <a:p>
            <a:pPr algn="l" rtl="0"/>
            <a:r>
              <a:rPr lang="en-US" sz="1200" dirty="0"/>
              <a:t>&lt;p&gt;&lt;a </a:t>
            </a:r>
            <a:r>
              <a:rPr lang="en-US" sz="1200" dirty="0" err="1"/>
              <a:t>href</a:t>
            </a:r>
            <a:r>
              <a:rPr lang="en-US" sz="1200" dirty="0"/>
              <a:t>="https://www.w3.org/"&gt;W3C&lt;/a&gt;&lt;/p&gt;</a:t>
            </a:r>
          </a:p>
          <a:p>
            <a:pPr algn="l" rtl="0"/>
            <a:r>
              <a:rPr lang="en-US" sz="1200" dirty="0"/>
              <a:t>&lt;p&gt;&lt;a </a:t>
            </a:r>
            <a:r>
              <a:rPr lang="en-US" sz="1200" dirty="0" err="1"/>
              <a:t>href</a:t>
            </a:r>
            <a:r>
              <a:rPr lang="en-US" sz="1200" dirty="0"/>
              <a:t>="https://www.google.com/"&gt;Google&lt;/a&gt;&lt;/p&gt;</a:t>
            </a:r>
          </a:p>
          <a:p>
            <a:pPr algn="l" rtl="0"/>
            <a:endParaRPr lang="en-US" sz="1200" dirty="0"/>
          </a:p>
          <a:p>
            <a:pPr algn="l" rtl="0"/>
            <a:r>
              <a:rPr lang="en-US" sz="1200" dirty="0"/>
              <a:t>&lt;h2&gt;Relative URLs&lt;/h2&gt;</a:t>
            </a:r>
          </a:p>
          <a:p>
            <a:pPr algn="l" rtl="0"/>
            <a:r>
              <a:rPr lang="en-US" sz="1200" dirty="0"/>
              <a:t>&lt;p&gt;&lt;a </a:t>
            </a:r>
            <a:r>
              <a:rPr lang="en-US" sz="1200" dirty="0" err="1"/>
              <a:t>href</a:t>
            </a:r>
            <a:r>
              <a:rPr lang="en-US" sz="1200" dirty="0"/>
              <a:t>="test.html"&gt;HTML Images&lt;/a&gt;&lt;/p&gt;</a:t>
            </a:r>
          </a:p>
          <a:p>
            <a:pPr algn="l" rtl="0"/>
            <a:r>
              <a:rPr lang="en-US" sz="1200" dirty="0"/>
              <a:t>&lt;p&gt;&lt;a </a:t>
            </a:r>
            <a:r>
              <a:rPr lang="en-US" sz="1200" dirty="0" err="1"/>
              <a:t>href</a:t>
            </a:r>
            <a:r>
              <a:rPr lang="en-US" sz="1200" dirty="0"/>
              <a:t>="/</a:t>
            </a:r>
            <a:r>
              <a:rPr lang="en-US" sz="1200" dirty="0" err="1"/>
              <a:t>css</a:t>
            </a:r>
            <a:r>
              <a:rPr lang="en-US" sz="1200" dirty="0"/>
              <a:t>/</a:t>
            </a:r>
            <a:r>
              <a:rPr lang="en-US" sz="1200" dirty="0" err="1"/>
              <a:t>css_tutorial.php</a:t>
            </a:r>
            <a:r>
              <a:rPr lang="en-US" sz="1200" dirty="0"/>
              <a:t>"&gt;CSS Tutorial&lt;/a&gt;&lt;/p&gt;</a:t>
            </a:r>
          </a:p>
          <a:p>
            <a:endParaRPr lang="ar-SA"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27</a:t>
            </a:fld>
            <a:endParaRPr lang="ar-SY"/>
          </a:p>
        </p:txBody>
      </p:sp>
    </p:spTree>
    <p:extLst>
      <p:ext uri="{BB962C8B-B14F-4D97-AF65-F5344CB8AC3E}">
        <p14:creationId xmlns:p14="http://schemas.microsoft.com/office/powerpoint/2010/main" val="16311889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في الروابط النسبية </a:t>
            </a:r>
            <a:br>
              <a:rPr lang="ar-SA" dirty="0"/>
            </a:br>
            <a:r>
              <a:rPr lang="ar-SA" dirty="0" err="1"/>
              <a:t>نستخدام</a:t>
            </a:r>
            <a:r>
              <a:rPr lang="ar-SA" dirty="0"/>
              <a:t> </a:t>
            </a:r>
            <a:r>
              <a:rPr lang="en-US" dirty="0"/>
              <a:t>“/”</a:t>
            </a:r>
            <a:r>
              <a:rPr lang="ar-SA" dirty="0"/>
              <a:t>  لفتح ملف "خطوة للأمام"</a:t>
            </a:r>
          </a:p>
          <a:p>
            <a:r>
              <a:rPr lang="ar-SA" dirty="0"/>
              <a:t>و “</a:t>
            </a:r>
            <a:r>
              <a:rPr lang="en-US" dirty="0"/>
              <a:t>../</a:t>
            </a:r>
            <a:r>
              <a:rPr lang="ar-SA" dirty="0"/>
              <a:t>“</a:t>
            </a:r>
            <a:r>
              <a:rPr lang="en-US" dirty="0"/>
              <a:t> </a:t>
            </a:r>
            <a:r>
              <a:rPr lang="ar-SA" dirty="0"/>
              <a:t> للرجوع للخلف  "خطوة للخلف"</a:t>
            </a:r>
          </a:p>
          <a:p>
            <a:endParaRPr lang="ar-SA" dirty="0"/>
          </a:p>
          <a:p>
            <a:endParaRPr lang="ar-SA"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28</a:t>
            </a:fld>
            <a:endParaRPr lang="ar-SY"/>
          </a:p>
        </p:txBody>
      </p:sp>
    </p:spTree>
    <p:extLst>
      <p:ext uri="{BB962C8B-B14F-4D97-AF65-F5344CB8AC3E}">
        <p14:creationId xmlns:p14="http://schemas.microsoft.com/office/powerpoint/2010/main" val="14022366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بشكل اعتيادي سيتم فتح الصفحة الجديدة في نفس نافذة المتصفح</a:t>
            </a:r>
          </a:p>
          <a:p>
            <a:r>
              <a:rPr lang="ar-SA" dirty="0"/>
              <a:t>و لكن يمكن فتح الصفحة الجديدة في تبويب جديد باستخدام </a:t>
            </a:r>
            <a:r>
              <a:rPr lang="en-US" dirty="0"/>
              <a:t>target="_blank"</a:t>
            </a:r>
            <a:endParaRPr lang="ar-SY" dirty="0"/>
          </a:p>
          <a:p>
            <a:endParaRPr lang="ar-SY" dirty="0"/>
          </a:p>
          <a:p>
            <a:r>
              <a:rPr lang="ar-SY" dirty="0"/>
              <a:t>----------</a:t>
            </a:r>
          </a:p>
          <a:p>
            <a:pPr algn="l" rtl="0"/>
            <a:r>
              <a:rPr lang="en-US" sz="1200" dirty="0"/>
              <a:t>&lt;h2&gt;The target Attribute&lt;/h2&gt;</a:t>
            </a:r>
          </a:p>
          <a:p>
            <a:pPr algn="l" rtl="0"/>
            <a:endParaRPr lang="en-US" sz="1200" dirty="0"/>
          </a:p>
          <a:p>
            <a:pPr algn="l" rtl="0"/>
            <a:r>
              <a:rPr lang="en-US" sz="1200" dirty="0"/>
              <a:t>&lt;a </a:t>
            </a:r>
            <a:r>
              <a:rPr lang="en-US" sz="1200" dirty="0" err="1"/>
              <a:t>href</a:t>
            </a:r>
            <a:r>
              <a:rPr lang="en-US" sz="1200" dirty="0"/>
              <a:t>="http://www.aspu.edu.sy/" target="_blank"&gt;Visit </a:t>
            </a:r>
            <a:r>
              <a:rPr lang="pt-BR" sz="1200" dirty="0"/>
              <a:t>aspu website!&lt;/</a:t>
            </a:r>
            <a:r>
              <a:rPr lang="en-US" sz="1200" dirty="0"/>
              <a:t>a&gt; </a:t>
            </a:r>
          </a:p>
          <a:p>
            <a:pPr algn="l" rtl="0"/>
            <a:endParaRPr lang="en-US" sz="1200" dirty="0"/>
          </a:p>
          <a:p>
            <a:pPr algn="l" rtl="0"/>
            <a:endParaRPr lang="en-US" sz="1200" dirty="0"/>
          </a:p>
          <a:p>
            <a:endParaRPr lang="ar-SA"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29</a:t>
            </a:fld>
            <a:endParaRPr lang="ar-SY"/>
          </a:p>
        </p:txBody>
      </p:sp>
    </p:spTree>
    <p:extLst>
      <p:ext uri="{BB962C8B-B14F-4D97-AF65-F5344CB8AC3E}">
        <p14:creationId xmlns:p14="http://schemas.microsoft.com/office/powerpoint/2010/main" val="2903009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3</a:t>
            </a:fld>
            <a:endParaRPr lang="ar-SY"/>
          </a:p>
        </p:txBody>
      </p:sp>
    </p:spTree>
    <p:extLst>
      <p:ext uri="{BB962C8B-B14F-4D97-AF65-F5344CB8AC3E}">
        <p14:creationId xmlns:p14="http://schemas.microsoft.com/office/powerpoint/2010/main" val="11097664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لعرض</a:t>
            </a:r>
            <a:r>
              <a:rPr lang="ar-SY" baseline="0" dirty="0"/>
              <a:t> صورة نستخدم </a:t>
            </a:r>
            <a:r>
              <a:rPr lang="ar-SY" baseline="0" dirty="0" err="1"/>
              <a:t>تاغ</a:t>
            </a:r>
            <a:r>
              <a:rPr lang="ar-SY" baseline="0" dirty="0"/>
              <a:t> </a:t>
            </a:r>
            <a:r>
              <a:rPr lang="en-US" baseline="0" dirty="0" err="1"/>
              <a:t>img</a:t>
            </a:r>
            <a:r>
              <a:rPr lang="en-US" baseline="0" dirty="0"/>
              <a:t>  </a:t>
            </a:r>
            <a:r>
              <a:rPr lang="ar-SY" baseline="0" dirty="0"/>
              <a:t>  :</a:t>
            </a:r>
          </a:p>
          <a:p>
            <a:r>
              <a:rPr lang="ar-SY" baseline="0" dirty="0"/>
              <a:t>يتم تحديد موقع الصورة المطلوبة : باستخدام  الواصفة </a:t>
            </a:r>
            <a:r>
              <a:rPr lang="en-US" baseline="0" dirty="0" err="1"/>
              <a:t>src</a:t>
            </a:r>
            <a:endParaRPr lang="en-US" baseline="0" dirty="0"/>
          </a:p>
          <a:p>
            <a:r>
              <a:rPr lang="ar-SY" baseline="0" dirty="0"/>
              <a:t>في حال وجود مشكلة في تحميل الصورة يتم عرض النص البديل المكتوب في الواصفة </a:t>
            </a:r>
            <a:r>
              <a:rPr lang="en-US" baseline="0" dirty="0"/>
              <a:t>alt</a:t>
            </a:r>
            <a:endParaRPr lang="ar-SY" baseline="0" dirty="0"/>
          </a:p>
          <a:p>
            <a:r>
              <a:rPr lang="ar-SY" baseline="0" dirty="0"/>
              <a:t>يمكن تحديد طول و عرض الصورة </a:t>
            </a:r>
          </a:p>
          <a:p>
            <a:endParaRPr lang="ar-SY" baseline="0" dirty="0"/>
          </a:p>
          <a:p>
            <a:endParaRPr lang="ar-SY" baseline="0" dirty="0"/>
          </a:p>
          <a:p>
            <a:endParaRPr lang="ar-SY" baseline="0" dirty="0"/>
          </a:p>
          <a:p>
            <a:r>
              <a:rPr lang="ar-SY" baseline="0" dirty="0"/>
              <a:t>----------------</a:t>
            </a:r>
          </a:p>
          <a:p>
            <a:pPr algn="l" rtl="0"/>
            <a:r>
              <a:rPr lang="en-US" sz="1200" dirty="0"/>
              <a:t>&lt;h2&gt;HTML Image&lt;/h2&gt;</a:t>
            </a:r>
          </a:p>
          <a:p>
            <a:pPr algn="l" rtl="0"/>
            <a:r>
              <a:rPr lang="en-US" sz="1200" dirty="0"/>
              <a:t>&lt;</a:t>
            </a:r>
            <a:r>
              <a:rPr lang="en-US" sz="1200" dirty="0" err="1"/>
              <a:t>img</a:t>
            </a:r>
            <a:r>
              <a:rPr lang="en-US" sz="1200" dirty="0"/>
              <a:t> </a:t>
            </a:r>
            <a:r>
              <a:rPr lang="en-US" sz="1200" dirty="0" err="1"/>
              <a:t>src</a:t>
            </a:r>
            <a:r>
              <a:rPr lang="en-US" sz="1200" dirty="0"/>
              <a:t>="pic_trulli.jpg" alt="</a:t>
            </a:r>
            <a:r>
              <a:rPr lang="en-US" sz="1200" dirty="0" err="1"/>
              <a:t>Trulli</a:t>
            </a:r>
            <a:r>
              <a:rPr lang="en-US" sz="1200" dirty="0"/>
              <a:t>" width="500" height="333"&gt;</a:t>
            </a:r>
          </a:p>
          <a:p>
            <a:endParaRPr lang="ar-SY"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30</a:t>
            </a:fld>
            <a:endParaRPr lang="ar-SY"/>
          </a:p>
        </p:txBody>
      </p:sp>
    </p:spTree>
    <p:extLst>
      <p:ext uri="{BB962C8B-B14F-4D97-AF65-F5344CB8AC3E}">
        <p14:creationId xmlns:p14="http://schemas.microsoft.com/office/powerpoint/2010/main" val="2588702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لعرض</a:t>
            </a:r>
            <a:r>
              <a:rPr lang="ar-SY" baseline="0" dirty="0"/>
              <a:t> صورة نستخدم </a:t>
            </a:r>
            <a:r>
              <a:rPr lang="ar-SY" baseline="0" dirty="0" err="1"/>
              <a:t>تاغ</a:t>
            </a:r>
            <a:r>
              <a:rPr lang="ar-SY" baseline="0" dirty="0"/>
              <a:t> </a:t>
            </a:r>
            <a:r>
              <a:rPr lang="en-US" baseline="0" dirty="0" err="1"/>
              <a:t>img</a:t>
            </a:r>
            <a:r>
              <a:rPr lang="en-US" baseline="0" dirty="0"/>
              <a:t>  </a:t>
            </a:r>
            <a:r>
              <a:rPr lang="ar-SY" baseline="0" dirty="0"/>
              <a:t>  :</a:t>
            </a:r>
          </a:p>
          <a:p>
            <a:r>
              <a:rPr lang="ar-SY" baseline="0" dirty="0"/>
              <a:t>يتم تحديد موقع الصورة المطلوبة : باستخدام  الواصفة </a:t>
            </a:r>
            <a:r>
              <a:rPr lang="en-US" baseline="0" dirty="0" err="1"/>
              <a:t>src</a:t>
            </a:r>
            <a:endParaRPr lang="en-US" baseline="0" dirty="0"/>
          </a:p>
          <a:p>
            <a:r>
              <a:rPr lang="ar-SY" baseline="0" dirty="0"/>
              <a:t>في حال وجود مشكلة في تحميل الصورة يتم عرض النص البديل المكتوب في الواصفة </a:t>
            </a:r>
            <a:r>
              <a:rPr lang="en-US" baseline="0" dirty="0"/>
              <a:t>alt</a:t>
            </a:r>
            <a:endParaRPr lang="ar-SY" baseline="0" dirty="0"/>
          </a:p>
          <a:p>
            <a:r>
              <a:rPr lang="ar-SY" baseline="0" dirty="0"/>
              <a:t>يمكن تحديد طول و عرض الصورة </a:t>
            </a:r>
          </a:p>
          <a:p>
            <a:r>
              <a:rPr lang="ar-SY" baseline="0" dirty="0"/>
              <a:t>في حال تم طلب صورة غير موجودة سيظهر النص البديل</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31</a:t>
            </a:fld>
            <a:endParaRPr lang="ar-SY"/>
          </a:p>
        </p:txBody>
      </p:sp>
    </p:spTree>
    <p:extLst>
      <p:ext uri="{BB962C8B-B14F-4D97-AF65-F5344CB8AC3E}">
        <p14:creationId xmlns:p14="http://schemas.microsoft.com/office/powerpoint/2010/main" val="2804038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القوائم</a:t>
            </a:r>
            <a:r>
              <a:rPr lang="en-US" baseline="0" dirty="0"/>
              <a:t>:</a:t>
            </a:r>
          </a:p>
          <a:p>
            <a:r>
              <a:rPr lang="ar-SA" baseline="0" dirty="0"/>
              <a:t>يوجد 3 أنواع للقوائم :</a:t>
            </a:r>
          </a:p>
          <a:p>
            <a:pPr marL="228600" indent="-228600">
              <a:buFont typeface="+mj-lt"/>
              <a:buAutoNum type="arabicPeriod"/>
            </a:pPr>
            <a:r>
              <a:rPr lang="ar-SA" baseline="0" dirty="0"/>
              <a:t>مرتبة</a:t>
            </a:r>
          </a:p>
          <a:p>
            <a:pPr marL="228600" indent="-228600">
              <a:buFont typeface="+mj-lt"/>
              <a:buAutoNum type="arabicPeriod"/>
            </a:pPr>
            <a:r>
              <a:rPr lang="ar-SA" baseline="0" dirty="0"/>
              <a:t>غير مرتبة </a:t>
            </a:r>
          </a:p>
          <a:p>
            <a:pPr marL="228600" indent="-228600">
              <a:buFont typeface="+mj-lt"/>
              <a:buAutoNum type="arabicPeriod"/>
            </a:pPr>
            <a:r>
              <a:rPr lang="ar-SA" baseline="0" dirty="0"/>
              <a:t>قوائم وصفية</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32</a:t>
            </a:fld>
            <a:endParaRPr lang="ar-SY"/>
          </a:p>
        </p:txBody>
      </p:sp>
    </p:spTree>
    <p:extLst>
      <p:ext uri="{BB962C8B-B14F-4D97-AF65-F5344CB8AC3E}">
        <p14:creationId xmlns:p14="http://schemas.microsoft.com/office/powerpoint/2010/main" val="36351171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القوائم الغير مرتبة </a:t>
            </a:r>
            <a:endParaRPr lang="en-US" baseline="0" dirty="0"/>
          </a:p>
          <a:p>
            <a:endParaRPr lang="en-US" baseline="0" dirty="0"/>
          </a:p>
          <a:p>
            <a:r>
              <a:rPr lang="en-US" baseline="0" dirty="0"/>
              <a:t>-----------</a:t>
            </a:r>
          </a:p>
          <a:p>
            <a:pPr algn="l" rtl="0"/>
            <a:r>
              <a:rPr lang="it-IT" sz="1200" dirty="0"/>
              <a:t>&lt;h2&gt;An unordered HTML list&lt;/h2&gt;</a:t>
            </a:r>
          </a:p>
          <a:p>
            <a:pPr algn="l" rtl="0"/>
            <a:endParaRPr lang="it-IT" sz="1200" dirty="0"/>
          </a:p>
          <a:p>
            <a:pPr algn="l" rtl="0"/>
            <a:r>
              <a:rPr lang="it-IT" sz="1200" dirty="0"/>
              <a:t>&lt;ul&gt;</a:t>
            </a:r>
          </a:p>
          <a:p>
            <a:pPr algn="l" rtl="0"/>
            <a:r>
              <a:rPr lang="it-IT" sz="1200" dirty="0"/>
              <a:t>  &lt;li&gt;Coffee&lt;/li&gt;</a:t>
            </a:r>
          </a:p>
          <a:p>
            <a:pPr algn="l" rtl="0"/>
            <a:r>
              <a:rPr lang="it-IT" sz="1200" dirty="0"/>
              <a:t>  &lt;li&gt;Tea&lt;/li&gt;</a:t>
            </a:r>
          </a:p>
          <a:p>
            <a:pPr algn="l" rtl="0"/>
            <a:r>
              <a:rPr lang="it-IT" sz="1200" dirty="0"/>
              <a:t>  &lt;li&gt;Milk&lt;/li&gt;</a:t>
            </a:r>
          </a:p>
          <a:p>
            <a:pPr algn="l" rtl="0"/>
            <a:r>
              <a:rPr lang="it-IT" sz="1200" dirty="0"/>
              <a:t>&lt;/ul&gt; </a:t>
            </a:r>
            <a:endParaRPr lang="en-US" sz="1200" dirty="0"/>
          </a:p>
          <a:p>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33</a:t>
            </a:fld>
            <a:endParaRPr lang="ar-SY"/>
          </a:p>
        </p:txBody>
      </p:sp>
    </p:spTree>
    <p:extLst>
      <p:ext uri="{BB962C8B-B14F-4D97-AF65-F5344CB8AC3E}">
        <p14:creationId xmlns:p14="http://schemas.microsoft.com/office/powerpoint/2010/main" val="29758718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القوائم مرتبة </a:t>
            </a:r>
            <a:endParaRPr lang="en-US" baseline="0" dirty="0"/>
          </a:p>
          <a:p>
            <a:endParaRPr lang="en-US" baseline="0" dirty="0"/>
          </a:p>
          <a:p>
            <a:r>
              <a:rPr lang="en-US" baseline="0" dirty="0"/>
              <a:t>----------</a:t>
            </a:r>
          </a:p>
          <a:p>
            <a:pPr algn="l" rtl="0"/>
            <a:r>
              <a:rPr lang="en-US" sz="1200" dirty="0"/>
              <a:t>&lt;h2&gt;An ordered HTML list&lt;/h2&gt;</a:t>
            </a:r>
          </a:p>
          <a:p>
            <a:pPr algn="l" rtl="0"/>
            <a:endParaRPr lang="en-US" sz="1200" dirty="0"/>
          </a:p>
          <a:p>
            <a:pPr algn="l" rtl="0"/>
            <a:r>
              <a:rPr lang="en-US" sz="1200" dirty="0"/>
              <a:t>&lt;</a:t>
            </a:r>
            <a:r>
              <a:rPr lang="en-US" sz="1200" dirty="0" err="1"/>
              <a:t>ol</a:t>
            </a:r>
            <a:r>
              <a:rPr lang="en-US" sz="1200" dirty="0"/>
              <a:t>&gt;</a:t>
            </a:r>
          </a:p>
          <a:p>
            <a:pPr algn="l" rtl="0"/>
            <a:r>
              <a:rPr lang="en-US" sz="1200" dirty="0"/>
              <a:t>  &lt;li&gt;Coffee&lt;/li&gt;</a:t>
            </a:r>
          </a:p>
          <a:p>
            <a:pPr algn="l" rtl="0"/>
            <a:r>
              <a:rPr lang="en-US" sz="1200" dirty="0"/>
              <a:t>  &lt;li&gt;Tea&lt;/li&gt;</a:t>
            </a:r>
          </a:p>
          <a:p>
            <a:pPr algn="l" rtl="0"/>
            <a:r>
              <a:rPr lang="en-US" sz="1200" dirty="0"/>
              <a:t>  &lt;li&gt;Milk&lt;/li&gt;</a:t>
            </a:r>
          </a:p>
          <a:p>
            <a:pPr algn="l" rtl="0"/>
            <a:r>
              <a:rPr lang="en-US" sz="1200" dirty="0"/>
              <a:t>&lt;/</a:t>
            </a:r>
            <a:r>
              <a:rPr lang="en-US" sz="1200" dirty="0" err="1"/>
              <a:t>ol</a:t>
            </a:r>
            <a:r>
              <a:rPr lang="en-US" sz="1200" dirty="0"/>
              <a:t>&gt;</a:t>
            </a:r>
          </a:p>
          <a:p>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34</a:t>
            </a:fld>
            <a:endParaRPr lang="ar-SY"/>
          </a:p>
        </p:txBody>
      </p:sp>
    </p:spTree>
    <p:extLst>
      <p:ext uri="{BB962C8B-B14F-4D97-AF65-F5344CB8AC3E}">
        <p14:creationId xmlns:p14="http://schemas.microsoft.com/office/powerpoint/2010/main" val="20591393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القوائم الوصفية </a:t>
            </a:r>
            <a:endParaRPr lang="en-US" baseline="0" dirty="0"/>
          </a:p>
          <a:p>
            <a:endParaRPr lang="en-US" baseline="0" dirty="0"/>
          </a:p>
          <a:p>
            <a:endParaRPr lang="en-US" baseline="0" dirty="0"/>
          </a:p>
          <a:p>
            <a:r>
              <a:rPr lang="en-US" baseline="0" dirty="0"/>
              <a:t>-----------</a:t>
            </a:r>
          </a:p>
          <a:p>
            <a:pPr algn="l" rtl="0"/>
            <a:r>
              <a:rPr lang="en-US" sz="1200" dirty="0"/>
              <a:t>&lt;h2&gt;A Description List&lt;/h2&gt;</a:t>
            </a:r>
          </a:p>
          <a:p>
            <a:pPr algn="l" rtl="0"/>
            <a:endParaRPr lang="en-US" sz="1200" dirty="0"/>
          </a:p>
          <a:p>
            <a:pPr algn="l" rtl="0"/>
            <a:r>
              <a:rPr lang="en-US" sz="1200" dirty="0"/>
              <a:t>&lt;dl&gt;</a:t>
            </a:r>
          </a:p>
          <a:p>
            <a:pPr algn="l" rtl="0"/>
            <a:r>
              <a:rPr lang="en-US" sz="1200" dirty="0"/>
              <a:t>  &lt;</a:t>
            </a:r>
            <a:r>
              <a:rPr lang="en-US" sz="1200" dirty="0" err="1"/>
              <a:t>dt</a:t>
            </a:r>
            <a:r>
              <a:rPr lang="en-US" sz="1200" dirty="0"/>
              <a:t>&gt;Coffee&lt;/</a:t>
            </a:r>
            <a:r>
              <a:rPr lang="en-US" sz="1200" dirty="0" err="1"/>
              <a:t>dt</a:t>
            </a:r>
            <a:r>
              <a:rPr lang="en-US" sz="1200" dirty="0"/>
              <a:t>&gt;</a:t>
            </a:r>
          </a:p>
          <a:p>
            <a:pPr algn="l" rtl="0"/>
            <a:r>
              <a:rPr lang="en-US" sz="1200" dirty="0"/>
              <a:t>  &lt;</a:t>
            </a:r>
            <a:r>
              <a:rPr lang="en-US" sz="1200" dirty="0" err="1"/>
              <a:t>dd</a:t>
            </a:r>
            <a:r>
              <a:rPr lang="en-US" sz="1200" dirty="0"/>
              <a:t>&gt;- black hot drink&lt;/</a:t>
            </a:r>
            <a:r>
              <a:rPr lang="en-US" sz="1200" dirty="0" err="1"/>
              <a:t>dd</a:t>
            </a:r>
            <a:r>
              <a:rPr lang="en-US" sz="1200" dirty="0"/>
              <a:t>&gt;</a:t>
            </a:r>
          </a:p>
          <a:p>
            <a:pPr algn="l" rtl="0"/>
            <a:r>
              <a:rPr lang="en-US" sz="1200" dirty="0"/>
              <a:t>  &lt;</a:t>
            </a:r>
            <a:r>
              <a:rPr lang="en-US" sz="1200" dirty="0" err="1"/>
              <a:t>dt</a:t>
            </a:r>
            <a:r>
              <a:rPr lang="en-US" sz="1200" dirty="0"/>
              <a:t>&gt;Milk&lt;/</a:t>
            </a:r>
            <a:r>
              <a:rPr lang="en-US" sz="1200" dirty="0" err="1"/>
              <a:t>dt</a:t>
            </a:r>
            <a:r>
              <a:rPr lang="en-US" sz="1200" dirty="0"/>
              <a:t>&gt;</a:t>
            </a:r>
          </a:p>
          <a:p>
            <a:pPr algn="l" rtl="0"/>
            <a:r>
              <a:rPr lang="en-US" sz="1200" dirty="0"/>
              <a:t>  &lt;</a:t>
            </a:r>
            <a:r>
              <a:rPr lang="en-US" sz="1200" dirty="0" err="1"/>
              <a:t>dd</a:t>
            </a:r>
            <a:r>
              <a:rPr lang="en-US" sz="1200" dirty="0"/>
              <a:t>&gt;- white cold drink&lt;/</a:t>
            </a:r>
            <a:r>
              <a:rPr lang="en-US" sz="1200" dirty="0" err="1"/>
              <a:t>dd</a:t>
            </a:r>
            <a:r>
              <a:rPr lang="en-US" sz="1200" dirty="0"/>
              <a:t>&gt;</a:t>
            </a:r>
          </a:p>
          <a:p>
            <a:pPr algn="l" rtl="0"/>
            <a:r>
              <a:rPr lang="en-US" sz="1200" dirty="0"/>
              <a:t>&lt;/dl&gt;</a:t>
            </a:r>
          </a:p>
          <a:p>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35</a:t>
            </a:fld>
            <a:endParaRPr lang="ar-SY"/>
          </a:p>
        </p:txBody>
      </p:sp>
    </p:spTree>
    <p:extLst>
      <p:ext uri="{BB962C8B-B14F-4D97-AF65-F5344CB8AC3E}">
        <p14:creationId xmlns:p14="http://schemas.microsoft.com/office/powerpoint/2010/main" val="23624872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يمكن إنشاء جدول باستخدام تاغ </a:t>
            </a:r>
            <a:r>
              <a:rPr lang="en-US" baseline="0" dirty="0"/>
              <a:t>Table</a:t>
            </a:r>
          </a:p>
          <a:p>
            <a:r>
              <a:rPr lang="ar-SA" baseline="0" dirty="0"/>
              <a:t>لإنشاء سطر نستخدم </a:t>
            </a:r>
            <a:r>
              <a:rPr lang="en-US" baseline="0" dirty="0"/>
              <a:t>tr</a:t>
            </a:r>
          </a:p>
          <a:p>
            <a:pPr marL="0" marR="0" lvl="0" indent="0" algn="r" defTabSz="914400" rtl="1" eaLnBrk="1" fontAlgn="auto" latinLnBrk="0" hangingPunct="1">
              <a:lnSpc>
                <a:spcPct val="100000"/>
              </a:lnSpc>
              <a:spcBef>
                <a:spcPts val="0"/>
              </a:spcBef>
              <a:spcAft>
                <a:spcPts val="0"/>
              </a:spcAft>
              <a:buClrTx/>
              <a:buSzTx/>
              <a:buFontTx/>
              <a:buNone/>
              <a:tabLst/>
              <a:defRPr/>
            </a:pPr>
            <a:r>
              <a:rPr lang="ar-SA" baseline="0" dirty="0"/>
              <a:t>لإنشاء ترويسة الأعمدة </a:t>
            </a:r>
            <a:r>
              <a:rPr lang="en-US" baseline="0" dirty="0" err="1"/>
              <a:t>th</a:t>
            </a:r>
            <a:endParaRPr lang="en-US" baseline="0" dirty="0"/>
          </a:p>
          <a:p>
            <a:r>
              <a:rPr lang="ar-SA" baseline="0" dirty="0"/>
              <a:t>لإنشاء عمود نستخدم </a:t>
            </a:r>
            <a:r>
              <a:rPr lang="en-US" baseline="0" dirty="0"/>
              <a:t>td</a:t>
            </a:r>
            <a:endParaRPr lang="ar-SY" baseline="0" dirty="0"/>
          </a:p>
          <a:p>
            <a:endParaRPr lang="ar-SY" baseline="0" dirty="0"/>
          </a:p>
          <a:p>
            <a:endParaRPr lang="ar-SY" baseline="0" dirty="0"/>
          </a:p>
          <a:p>
            <a:r>
              <a:rPr lang="ar-SY" baseline="0" dirty="0"/>
              <a:t>--------</a:t>
            </a:r>
          </a:p>
          <a:p>
            <a:pPr algn="l" rtl="0"/>
            <a:r>
              <a:rPr lang="en-US" dirty="0"/>
              <a:t>&lt;h2&gt;Basic HTML Table&lt;/h2&gt;</a:t>
            </a:r>
          </a:p>
          <a:p>
            <a:pPr algn="l" rtl="0"/>
            <a:endParaRPr lang="en-US" dirty="0"/>
          </a:p>
          <a:p>
            <a:pPr algn="l" rtl="0"/>
            <a:r>
              <a:rPr lang="en-US" dirty="0"/>
              <a:t>&lt;table &gt;</a:t>
            </a:r>
          </a:p>
          <a:p>
            <a:pPr algn="l" rtl="0"/>
            <a:r>
              <a:rPr lang="en-US" dirty="0"/>
              <a:t>  &lt;</a:t>
            </a:r>
            <a:r>
              <a:rPr lang="en-US" dirty="0" err="1"/>
              <a:t>tr</a:t>
            </a:r>
            <a:r>
              <a:rPr lang="en-US" dirty="0"/>
              <a:t>&gt;</a:t>
            </a:r>
          </a:p>
          <a:p>
            <a:pPr algn="l" rtl="0"/>
            <a:r>
              <a:rPr lang="en-US" dirty="0"/>
              <a:t>    &lt;</a:t>
            </a:r>
            <a:r>
              <a:rPr lang="en-US" dirty="0" err="1"/>
              <a:t>th</a:t>
            </a:r>
            <a:r>
              <a:rPr lang="en-US" dirty="0"/>
              <a:t>&gt;</a:t>
            </a:r>
            <a:r>
              <a:rPr lang="en-US" dirty="0" err="1"/>
              <a:t>Firstname</a:t>
            </a:r>
            <a:r>
              <a:rPr lang="en-US" dirty="0"/>
              <a:t>&lt;/</a:t>
            </a:r>
            <a:r>
              <a:rPr lang="en-US" dirty="0" err="1"/>
              <a:t>th</a:t>
            </a:r>
            <a:r>
              <a:rPr lang="en-US" dirty="0"/>
              <a:t>&gt;</a:t>
            </a:r>
          </a:p>
          <a:p>
            <a:pPr algn="l" rtl="0"/>
            <a:r>
              <a:rPr lang="en-US" dirty="0"/>
              <a:t>    &lt;</a:t>
            </a:r>
            <a:r>
              <a:rPr lang="en-US" dirty="0" err="1"/>
              <a:t>th</a:t>
            </a:r>
            <a:r>
              <a:rPr lang="en-US" dirty="0"/>
              <a:t>&gt;</a:t>
            </a:r>
            <a:r>
              <a:rPr lang="en-US" dirty="0" err="1"/>
              <a:t>Lastname</a:t>
            </a:r>
            <a:r>
              <a:rPr lang="en-US" dirty="0"/>
              <a:t>&lt;/</a:t>
            </a:r>
            <a:r>
              <a:rPr lang="en-US" dirty="0" err="1"/>
              <a:t>th</a:t>
            </a:r>
            <a:r>
              <a:rPr lang="en-US" dirty="0"/>
              <a:t>&gt; </a:t>
            </a:r>
          </a:p>
          <a:p>
            <a:pPr algn="l" rtl="0"/>
            <a:r>
              <a:rPr lang="en-US" dirty="0"/>
              <a:t>    &lt;</a:t>
            </a:r>
            <a:r>
              <a:rPr lang="en-US" dirty="0" err="1"/>
              <a:t>th</a:t>
            </a:r>
            <a:r>
              <a:rPr lang="en-US" dirty="0"/>
              <a:t>&gt;Age&lt;/</a:t>
            </a:r>
            <a:r>
              <a:rPr lang="en-US" dirty="0" err="1"/>
              <a:t>th</a:t>
            </a:r>
            <a:r>
              <a:rPr lang="en-US" dirty="0"/>
              <a:t>&gt;</a:t>
            </a:r>
          </a:p>
          <a:p>
            <a:pPr algn="l" rtl="0"/>
            <a:r>
              <a:rPr lang="en-US" dirty="0"/>
              <a:t>  &lt;/</a:t>
            </a:r>
            <a:r>
              <a:rPr lang="en-US" dirty="0" err="1"/>
              <a:t>tr</a:t>
            </a:r>
            <a:r>
              <a:rPr lang="en-US" dirty="0"/>
              <a:t>&gt;</a:t>
            </a:r>
          </a:p>
          <a:p>
            <a:pPr algn="l" rtl="0"/>
            <a:r>
              <a:rPr lang="en-US" dirty="0"/>
              <a:t>  &lt;</a:t>
            </a:r>
            <a:r>
              <a:rPr lang="en-US" dirty="0" err="1"/>
              <a:t>tr</a:t>
            </a:r>
            <a:r>
              <a:rPr lang="en-US" dirty="0"/>
              <a:t>&gt;</a:t>
            </a:r>
          </a:p>
          <a:p>
            <a:pPr algn="l" rtl="0"/>
            <a:r>
              <a:rPr lang="en-US" dirty="0"/>
              <a:t>    &lt;td&gt;Jill&lt;/td&gt;</a:t>
            </a:r>
          </a:p>
          <a:p>
            <a:pPr algn="l" rtl="0"/>
            <a:r>
              <a:rPr lang="en-US" dirty="0"/>
              <a:t>    &lt;td&gt;Smith&lt;/td&gt;</a:t>
            </a:r>
          </a:p>
          <a:p>
            <a:pPr algn="l" rtl="0"/>
            <a:r>
              <a:rPr lang="en-US" dirty="0"/>
              <a:t>    &lt;td&gt;50&lt;/td&gt;</a:t>
            </a:r>
          </a:p>
          <a:p>
            <a:pPr algn="l" rtl="0"/>
            <a:r>
              <a:rPr lang="en-US" dirty="0"/>
              <a:t>  &lt;/</a:t>
            </a:r>
            <a:r>
              <a:rPr lang="en-US" dirty="0" err="1"/>
              <a:t>tr</a:t>
            </a:r>
            <a:r>
              <a:rPr lang="en-US" dirty="0"/>
              <a:t>&gt;</a:t>
            </a:r>
          </a:p>
          <a:p>
            <a:pPr algn="l" rtl="0"/>
            <a:r>
              <a:rPr lang="en-US" dirty="0"/>
              <a:t>  &lt;</a:t>
            </a:r>
            <a:r>
              <a:rPr lang="en-US" dirty="0" err="1"/>
              <a:t>tr</a:t>
            </a:r>
            <a:r>
              <a:rPr lang="en-US" dirty="0"/>
              <a:t>&gt;</a:t>
            </a:r>
          </a:p>
          <a:p>
            <a:pPr algn="l" rtl="0"/>
            <a:r>
              <a:rPr lang="en-US" dirty="0"/>
              <a:t>    &lt;td&gt;Eve&lt;/td&gt;</a:t>
            </a:r>
          </a:p>
          <a:p>
            <a:pPr algn="l" rtl="0"/>
            <a:r>
              <a:rPr lang="en-US" dirty="0"/>
              <a:t>    &lt;td&gt;Jackson&lt;/td&gt;</a:t>
            </a:r>
          </a:p>
          <a:p>
            <a:pPr algn="l" rtl="0"/>
            <a:r>
              <a:rPr lang="en-US" dirty="0"/>
              <a:t>    &lt;td&gt;94&lt;/td&gt;</a:t>
            </a:r>
          </a:p>
          <a:p>
            <a:pPr algn="l" rtl="0"/>
            <a:r>
              <a:rPr lang="en-US" dirty="0"/>
              <a:t>  &lt;/</a:t>
            </a:r>
            <a:r>
              <a:rPr lang="en-US" dirty="0" err="1"/>
              <a:t>tr</a:t>
            </a:r>
            <a:r>
              <a:rPr lang="en-US" dirty="0"/>
              <a:t>&gt;</a:t>
            </a:r>
          </a:p>
          <a:p>
            <a:pPr algn="l" rtl="0"/>
            <a:r>
              <a:rPr lang="en-US" dirty="0"/>
              <a:t>  &lt;</a:t>
            </a:r>
            <a:r>
              <a:rPr lang="en-US" dirty="0" err="1"/>
              <a:t>tr</a:t>
            </a:r>
            <a:r>
              <a:rPr lang="en-US" dirty="0"/>
              <a:t>&gt;</a:t>
            </a:r>
          </a:p>
          <a:p>
            <a:pPr algn="l" rtl="0"/>
            <a:r>
              <a:rPr lang="en-US" dirty="0"/>
              <a:t>    &lt;td&gt;John&lt;/td&gt;</a:t>
            </a:r>
          </a:p>
          <a:p>
            <a:pPr algn="l" rtl="0"/>
            <a:r>
              <a:rPr lang="en-US" dirty="0"/>
              <a:t>    &lt;td&gt;Doe&lt;/td&gt;</a:t>
            </a:r>
          </a:p>
          <a:p>
            <a:pPr algn="l" rtl="0"/>
            <a:r>
              <a:rPr lang="en-US" dirty="0"/>
              <a:t>    &lt;td&gt;80&lt;/td&gt;</a:t>
            </a:r>
          </a:p>
          <a:p>
            <a:pPr algn="l" rtl="0"/>
            <a:r>
              <a:rPr lang="en-US" dirty="0"/>
              <a:t>  &lt;/</a:t>
            </a:r>
            <a:r>
              <a:rPr lang="en-US" dirty="0" err="1"/>
              <a:t>tr</a:t>
            </a:r>
            <a:r>
              <a:rPr lang="en-US" dirty="0"/>
              <a:t>&gt;</a:t>
            </a:r>
          </a:p>
          <a:p>
            <a:pPr algn="l" rtl="0"/>
            <a:r>
              <a:rPr lang="en-US" dirty="0"/>
              <a:t>&lt;/table&gt;</a:t>
            </a:r>
          </a:p>
          <a:p>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36</a:t>
            </a:fld>
            <a:endParaRPr lang="ar-SY"/>
          </a:p>
        </p:txBody>
      </p:sp>
    </p:spTree>
    <p:extLst>
      <p:ext uri="{BB962C8B-B14F-4D97-AF65-F5344CB8AC3E}">
        <p14:creationId xmlns:p14="http://schemas.microsoft.com/office/powerpoint/2010/main" val="25125011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يمكن وضع حدود للجدول باستخدام الواصفة </a:t>
            </a:r>
            <a:r>
              <a:rPr lang="en-US" baseline="0" dirty="0"/>
              <a:t>border </a:t>
            </a:r>
          </a:p>
          <a:p>
            <a:r>
              <a:rPr lang="ar-SA" baseline="0" dirty="0"/>
              <a:t>يتم تحديد حجم و نوع الحدود</a:t>
            </a:r>
            <a:endParaRPr lang="en-US" baseline="0" dirty="0"/>
          </a:p>
          <a:p>
            <a:r>
              <a:rPr lang="ar-SA" baseline="0" dirty="0"/>
              <a:t>يمكن تعديل خصائص الجدول باستخدام </a:t>
            </a:r>
            <a:r>
              <a:rPr lang="en-US" baseline="0" dirty="0"/>
              <a:t>CSS </a:t>
            </a:r>
            <a:r>
              <a:rPr lang="ar-SA" baseline="0" dirty="0"/>
              <a:t> لاحقاً</a:t>
            </a:r>
            <a:endParaRPr lang="en-US" baseline="0" dirty="0"/>
          </a:p>
          <a:p>
            <a:pPr algn="l" rtl="0"/>
            <a:r>
              <a:rPr lang="en-US" baseline="0" dirty="0"/>
              <a:t>--------------</a:t>
            </a:r>
          </a:p>
          <a:p>
            <a:pPr algn="l" rtl="0"/>
            <a:r>
              <a:rPr lang="en-US" dirty="0"/>
              <a:t>&lt;h2&gt;Basic HTML Table&lt;/h2&gt;</a:t>
            </a:r>
          </a:p>
          <a:p>
            <a:pPr algn="l" rtl="0"/>
            <a:endParaRPr lang="en-US" dirty="0"/>
          </a:p>
          <a:p>
            <a:pPr algn="l" rtl="0"/>
            <a:r>
              <a:rPr lang="en-US" dirty="0"/>
              <a:t>&lt;table border="1px solid"&gt;</a:t>
            </a:r>
          </a:p>
          <a:p>
            <a:pPr algn="l" rtl="0"/>
            <a:r>
              <a:rPr lang="en-US" dirty="0"/>
              <a:t>  &lt;</a:t>
            </a:r>
            <a:r>
              <a:rPr lang="en-US" dirty="0" err="1"/>
              <a:t>tr</a:t>
            </a:r>
            <a:r>
              <a:rPr lang="en-US" dirty="0"/>
              <a:t>&gt;</a:t>
            </a:r>
          </a:p>
          <a:p>
            <a:pPr algn="l" rtl="0"/>
            <a:r>
              <a:rPr lang="en-US" dirty="0"/>
              <a:t>    &lt;</a:t>
            </a:r>
            <a:r>
              <a:rPr lang="en-US" dirty="0" err="1"/>
              <a:t>th</a:t>
            </a:r>
            <a:r>
              <a:rPr lang="en-US" dirty="0"/>
              <a:t>&gt;</a:t>
            </a:r>
            <a:r>
              <a:rPr lang="en-US" dirty="0" err="1"/>
              <a:t>Firstname</a:t>
            </a:r>
            <a:r>
              <a:rPr lang="en-US" dirty="0"/>
              <a:t>&lt;/</a:t>
            </a:r>
            <a:r>
              <a:rPr lang="en-US" dirty="0" err="1"/>
              <a:t>th</a:t>
            </a:r>
            <a:r>
              <a:rPr lang="en-US" dirty="0"/>
              <a:t>&gt;</a:t>
            </a:r>
          </a:p>
          <a:p>
            <a:pPr algn="l" rtl="0"/>
            <a:r>
              <a:rPr lang="en-US" dirty="0"/>
              <a:t>    &lt;</a:t>
            </a:r>
            <a:r>
              <a:rPr lang="en-US" dirty="0" err="1"/>
              <a:t>th</a:t>
            </a:r>
            <a:r>
              <a:rPr lang="en-US" dirty="0"/>
              <a:t>&gt;</a:t>
            </a:r>
            <a:r>
              <a:rPr lang="en-US" dirty="0" err="1"/>
              <a:t>Lastname</a:t>
            </a:r>
            <a:r>
              <a:rPr lang="en-US" dirty="0"/>
              <a:t>&lt;/</a:t>
            </a:r>
            <a:r>
              <a:rPr lang="en-US" dirty="0" err="1"/>
              <a:t>th</a:t>
            </a:r>
            <a:r>
              <a:rPr lang="en-US" dirty="0"/>
              <a:t>&gt; </a:t>
            </a:r>
          </a:p>
          <a:p>
            <a:pPr algn="l" rtl="0"/>
            <a:r>
              <a:rPr lang="en-US" dirty="0"/>
              <a:t>    &lt;</a:t>
            </a:r>
            <a:r>
              <a:rPr lang="en-US" dirty="0" err="1"/>
              <a:t>th</a:t>
            </a:r>
            <a:r>
              <a:rPr lang="en-US" dirty="0"/>
              <a:t>&gt;Age&lt;/</a:t>
            </a:r>
            <a:r>
              <a:rPr lang="en-US" dirty="0" err="1"/>
              <a:t>th</a:t>
            </a:r>
            <a:r>
              <a:rPr lang="en-US" dirty="0"/>
              <a:t>&gt;</a:t>
            </a:r>
          </a:p>
          <a:p>
            <a:pPr algn="l" rtl="0"/>
            <a:r>
              <a:rPr lang="en-US" dirty="0"/>
              <a:t>  &lt;/</a:t>
            </a:r>
            <a:r>
              <a:rPr lang="en-US" dirty="0" err="1"/>
              <a:t>tr</a:t>
            </a:r>
            <a:r>
              <a:rPr lang="en-US" dirty="0"/>
              <a:t>&gt;</a:t>
            </a:r>
          </a:p>
          <a:p>
            <a:pPr algn="l" rtl="0"/>
            <a:r>
              <a:rPr lang="en-US" dirty="0"/>
              <a:t>  &lt;</a:t>
            </a:r>
            <a:r>
              <a:rPr lang="en-US" dirty="0" err="1"/>
              <a:t>tr</a:t>
            </a:r>
            <a:r>
              <a:rPr lang="en-US" dirty="0"/>
              <a:t>&gt;</a:t>
            </a:r>
          </a:p>
          <a:p>
            <a:pPr algn="l" rtl="0"/>
            <a:r>
              <a:rPr lang="en-US" dirty="0"/>
              <a:t>    &lt;td&gt;Jill&lt;/td&gt;</a:t>
            </a:r>
          </a:p>
          <a:p>
            <a:pPr algn="l" rtl="0"/>
            <a:r>
              <a:rPr lang="en-US" dirty="0"/>
              <a:t>    &lt;td&gt;Smith&lt;/td&gt;</a:t>
            </a:r>
          </a:p>
          <a:p>
            <a:pPr algn="l" rtl="0"/>
            <a:r>
              <a:rPr lang="en-US" dirty="0"/>
              <a:t>    &lt;td&gt;50&lt;/td&gt;</a:t>
            </a:r>
          </a:p>
          <a:p>
            <a:pPr algn="l" rtl="0"/>
            <a:r>
              <a:rPr lang="en-US" dirty="0"/>
              <a:t>  &lt;/</a:t>
            </a:r>
            <a:r>
              <a:rPr lang="en-US" dirty="0" err="1"/>
              <a:t>tr</a:t>
            </a:r>
            <a:r>
              <a:rPr lang="en-US" dirty="0"/>
              <a:t>&gt;</a:t>
            </a:r>
          </a:p>
          <a:p>
            <a:pPr algn="l" rtl="0"/>
            <a:r>
              <a:rPr lang="en-US" dirty="0"/>
              <a:t>  &lt;</a:t>
            </a:r>
            <a:r>
              <a:rPr lang="en-US" dirty="0" err="1"/>
              <a:t>tr</a:t>
            </a:r>
            <a:r>
              <a:rPr lang="en-US" dirty="0"/>
              <a:t>&gt;</a:t>
            </a:r>
          </a:p>
          <a:p>
            <a:pPr algn="l" rtl="0"/>
            <a:r>
              <a:rPr lang="en-US" dirty="0"/>
              <a:t>    &lt;td&gt;Eve&lt;/td&gt;</a:t>
            </a:r>
          </a:p>
          <a:p>
            <a:pPr algn="l" rtl="0"/>
            <a:r>
              <a:rPr lang="en-US" dirty="0"/>
              <a:t>    &lt;td&gt;Jackson&lt;/td&gt;</a:t>
            </a:r>
          </a:p>
          <a:p>
            <a:pPr algn="l" rtl="0"/>
            <a:r>
              <a:rPr lang="en-US" dirty="0"/>
              <a:t>    &lt;td&gt;94&lt;/td&gt;</a:t>
            </a:r>
          </a:p>
          <a:p>
            <a:pPr algn="l" rtl="0"/>
            <a:r>
              <a:rPr lang="en-US" dirty="0"/>
              <a:t>  &lt;/</a:t>
            </a:r>
            <a:r>
              <a:rPr lang="en-US" dirty="0" err="1"/>
              <a:t>tr</a:t>
            </a:r>
            <a:r>
              <a:rPr lang="en-US" dirty="0"/>
              <a:t>&gt;</a:t>
            </a:r>
          </a:p>
          <a:p>
            <a:pPr algn="l" rtl="0"/>
            <a:r>
              <a:rPr lang="en-US" dirty="0"/>
              <a:t>  &lt;</a:t>
            </a:r>
            <a:r>
              <a:rPr lang="en-US" dirty="0" err="1"/>
              <a:t>tr</a:t>
            </a:r>
            <a:r>
              <a:rPr lang="en-US" dirty="0"/>
              <a:t>&gt;</a:t>
            </a:r>
          </a:p>
          <a:p>
            <a:pPr algn="l" rtl="0"/>
            <a:r>
              <a:rPr lang="en-US" dirty="0"/>
              <a:t>    &lt;td&gt;John&lt;/td&gt;</a:t>
            </a:r>
          </a:p>
          <a:p>
            <a:pPr algn="l" rtl="0"/>
            <a:r>
              <a:rPr lang="en-US" dirty="0"/>
              <a:t>    &lt;td&gt;Doe&lt;/td&gt;</a:t>
            </a:r>
          </a:p>
          <a:p>
            <a:pPr algn="l" rtl="0"/>
            <a:r>
              <a:rPr lang="en-US" dirty="0"/>
              <a:t>    &lt;td&gt;80&lt;/td&gt;</a:t>
            </a:r>
          </a:p>
          <a:p>
            <a:pPr algn="l" rtl="0"/>
            <a:r>
              <a:rPr lang="en-US" dirty="0"/>
              <a:t>  &lt;/</a:t>
            </a:r>
            <a:r>
              <a:rPr lang="en-US" dirty="0" err="1"/>
              <a:t>tr</a:t>
            </a:r>
            <a:r>
              <a:rPr lang="en-US" dirty="0"/>
              <a:t>&gt;</a:t>
            </a:r>
          </a:p>
          <a:p>
            <a:pPr algn="l" rtl="0"/>
            <a:r>
              <a:rPr lang="en-US" dirty="0"/>
              <a:t>&lt;/table&gt;</a:t>
            </a:r>
          </a:p>
          <a:p>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37</a:t>
            </a:fld>
            <a:endParaRPr lang="ar-SY"/>
          </a:p>
        </p:txBody>
      </p:sp>
    </p:spTree>
    <p:extLst>
      <p:ext uri="{BB962C8B-B14F-4D97-AF65-F5344CB8AC3E}">
        <p14:creationId xmlns:p14="http://schemas.microsoft.com/office/powerpoint/2010/main" val="6849135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en-US" baseline="0" dirty="0" err="1"/>
              <a:t>Colspan</a:t>
            </a:r>
            <a:r>
              <a:rPr lang="ar-SA" baseline="0" dirty="0"/>
              <a:t> لجعل الخلية تمتد على أكثر من عمود </a:t>
            </a:r>
            <a:endParaRPr lang="en-US" baseline="0" dirty="0"/>
          </a:p>
          <a:p>
            <a:endParaRPr lang="en-US" baseline="0" dirty="0"/>
          </a:p>
          <a:p>
            <a:r>
              <a:rPr lang="en-US" baseline="0" dirty="0"/>
              <a:t>------</a:t>
            </a:r>
          </a:p>
          <a:p>
            <a:pPr algn="l" rtl="0"/>
            <a:r>
              <a:rPr lang="en-US" dirty="0"/>
              <a:t>&lt;head&gt;</a:t>
            </a:r>
          </a:p>
          <a:p>
            <a:pPr lvl="1" algn="l" rtl="0"/>
            <a:r>
              <a:rPr lang="en-US" dirty="0"/>
              <a:t>&lt;style&gt;</a:t>
            </a:r>
          </a:p>
          <a:p>
            <a:pPr lvl="2" algn="l" rtl="0"/>
            <a:r>
              <a:rPr lang="en-US" dirty="0"/>
              <a:t>table, </a:t>
            </a:r>
            <a:r>
              <a:rPr lang="en-US" dirty="0" err="1"/>
              <a:t>th</a:t>
            </a:r>
            <a:r>
              <a:rPr lang="en-US" dirty="0"/>
              <a:t>, td {</a:t>
            </a:r>
          </a:p>
          <a:p>
            <a:pPr lvl="2" algn="l" rtl="0"/>
            <a:r>
              <a:rPr lang="en-US" dirty="0"/>
              <a:t>  border: 1px solid black;</a:t>
            </a:r>
          </a:p>
          <a:p>
            <a:pPr lvl="2" algn="l" rtl="0"/>
            <a:r>
              <a:rPr lang="en-US" dirty="0"/>
              <a:t>  border-collapse: collapse;}</a:t>
            </a:r>
          </a:p>
          <a:p>
            <a:pPr lvl="2" algn="l" rtl="0"/>
            <a:r>
              <a:rPr lang="en-US" dirty="0" err="1"/>
              <a:t>th</a:t>
            </a:r>
            <a:r>
              <a:rPr lang="en-US" dirty="0"/>
              <a:t>, td {</a:t>
            </a:r>
          </a:p>
          <a:p>
            <a:pPr lvl="2" algn="l" rtl="0"/>
            <a:r>
              <a:rPr lang="en-US" dirty="0"/>
              <a:t>  padding: 5px;</a:t>
            </a:r>
          </a:p>
          <a:p>
            <a:pPr lvl="2" algn="l" rtl="0"/>
            <a:r>
              <a:rPr lang="en-US" dirty="0"/>
              <a:t>  text-align: left;    }</a:t>
            </a:r>
          </a:p>
          <a:p>
            <a:pPr lvl="1" algn="l" rtl="0"/>
            <a:r>
              <a:rPr lang="en-US" dirty="0"/>
              <a:t>&lt;/style&gt;</a:t>
            </a:r>
          </a:p>
          <a:p>
            <a:pPr algn="l" rtl="0"/>
            <a:r>
              <a:rPr lang="en-US" dirty="0"/>
              <a:t>&lt;/head&gt;</a:t>
            </a:r>
          </a:p>
          <a:p>
            <a:pPr algn="l" rtl="0"/>
            <a:r>
              <a:rPr lang="en-US" dirty="0"/>
              <a:t>&lt;body&gt;</a:t>
            </a:r>
          </a:p>
          <a:p>
            <a:pPr lvl="1" algn="l" rtl="0"/>
            <a:r>
              <a:rPr lang="en-US" dirty="0"/>
              <a:t>&lt;h2&gt;Cell that spans two columns&lt;/h2&gt;</a:t>
            </a:r>
          </a:p>
          <a:p>
            <a:pPr lvl="1" algn="l" rtl="0"/>
            <a:r>
              <a:rPr lang="en-US" dirty="0"/>
              <a:t>&lt;p&gt;To make a cell span more than one column, </a:t>
            </a:r>
          </a:p>
          <a:p>
            <a:pPr lvl="1" algn="l" rtl="0"/>
            <a:r>
              <a:rPr lang="en-US" dirty="0"/>
              <a:t>use the </a:t>
            </a:r>
            <a:r>
              <a:rPr lang="en-US" dirty="0" err="1"/>
              <a:t>colspan</a:t>
            </a:r>
            <a:r>
              <a:rPr lang="en-US" dirty="0"/>
              <a:t> attribute.&lt;/p&gt;</a:t>
            </a:r>
          </a:p>
          <a:p>
            <a:pPr lvl="1" algn="l" rtl="0"/>
            <a:r>
              <a:rPr lang="en-US" dirty="0"/>
              <a:t>&lt;table style="width:100%"&gt;</a:t>
            </a:r>
          </a:p>
          <a:p>
            <a:pPr lvl="2" algn="l" rtl="0"/>
            <a:r>
              <a:rPr lang="en-US" dirty="0"/>
              <a:t>  &lt;</a:t>
            </a:r>
            <a:r>
              <a:rPr lang="en-US" dirty="0" err="1"/>
              <a:t>tr</a:t>
            </a:r>
            <a:r>
              <a:rPr lang="en-US" dirty="0"/>
              <a:t>&gt;</a:t>
            </a:r>
          </a:p>
          <a:p>
            <a:pPr lvl="3" algn="l" rtl="0"/>
            <a:r>
              <a:rPr lang="en-US" dirty="0"/>
              <a:t>    &lt;</a:t>
            </a:r>
            <a:r>
              <a:rPr lang="en-US" dirty="0" err="1"/>
              <a:t>th</a:t>
            </a:r>
            <a:r>
              <a:rPr lang="en-US" dirty="0"/>
              <a:t>&gt;Name&lt;/</a:t>
            </a:r>
            <a:r>
              <a:rPr lang="en-US" dirty="0" err="1"/>
              <a:t>th</a:t>
            </a:r>
            <a:r>
              <a:rPr lang="en-US" dirty="0"/>
              <a:t>&gt;</a:t>
            </a:r>
          </a:p>
          <a:p>
            <a:pPr lvl="3" algn="l" rtl="0"/>
            <a:r>
              <a:rPr lang="en-US" dirty="0"/>
              <a:t>    &lt;</a:t>
            </a:r>
            <a:r>
              <a:rPr lang="en-US" dirty="0" err="1"/>
              <a:t>th</a:t>
            </a:r>
            <a:r>
              <a:rPr lang="en-US" dirty="0"/>
              <a:t> </a:t>
            </a:r>
            <a:r>
              <a:rPr lang="en-US" dirty="0" err="1"/>
              <a:t>colspan</a:t>
            </a:r>
            <a:r>
              <a:rPr lang="en-US" dirty="0"/>
              <a:t>="2"&gt;Telephone&lt;/</a:t>
            </a:r>
            <a:r>
              <a:rPr lang="en-US" dirty="0" err="1"/>
              <a:t>th</a:t>
            </a:r>
            <a:r>
              <a:rPr lang="en-US" dirty="0"/>
              <a:t>&gt;</a:t>
            </a:r>
          </a:p>
          <a:p>
            <a:pPr lvl="2" algn="l" rtl="0"/>
            <a:r>
              <a:rPr lang="en-US" dirty="0"/>
              <a:t>  &lt;/</a:t>
            </a:r>
            <a:r>
              <a:rPr lang="en-US" dirty="0" err="1"/>
              <a:t>tr</a:t>
            </a:r>
            <a:r>
              <a:rPr lang="en-US" dirty="0"/>
              <a:t>&gt;</a:t>
            </a:r>
          </a:p>
          <a:p>
            <a:pPr lvl="2" algn="l" rtl="0"/>
            <a:r>
              <a:rPr lang="en-US" dirty="0"/>
              <a:t>  &lt;</a:t>
            </a:r>
            <a:r>
              <a:rPr lang="en-US" dirty="0" err="1"/>
              <a:t>tr</a:t>
            </a:r>
            <a:r>
              <a:rPr lang="en-US" dirty="0"/>
              <a:t>&gt;</a:t>
            </a:r>
          </a:p>
          <a:p>
            <a:pPr lvl="3" algn="l" rtl="0"/>
            <a:r>
              <a:rPr lang="en-US" dirty="0"/>
              <a:t>    &lt;td&gt;Bill Gates&lt;/td&gt;</a:t>
            </a:r>
          </a:p>
          <a:p>
            <a:pPr lvl="3" algn="l" rtl="0"/>
            <a:r>
              <a:rPr lang="en-US" dirty="0"/>
              <a:t>    &lt;td&gt;55577854&lt;/td&gt;</a:t>
            </a:r>
          </a:p>
          <a:p>
            <a:pPr lvl="3" algn="l" rtl="0"/>
            <a:r>
              <a:rPr lang="en-US" dirty="0"/>
              <a:t>    &lt;td&gt;55577855&lt;/td&gt;</a:t>
            </a:r>
          </a:p>
          <a:p>
            <a:pPr lvl="2" algn="l" rtl="0"/>
            <a:r>
              <a:rPr lang="en-US" dirty="0"/>
              <a:t>  &lt;/</a:t>
            </a:r>
            <a:r>
              <a:rPr lang="en-US" dirty="0" err="1"/>
              <a:t>tr</a:t>
            </a:r>
            <a:r>
              <a:rPr lang="en-US" dirty="0"/>
              <a:t>&gt;</a:t>
            </a:r>
          </a:p>
          <a:p>
            <a:pPr algn="l" rtl="0"/>
            <a:r>
              <a:rPr lang="en-US" dirty="0"/>
              <a:t>&lt;/table&gt; &lt;/body&gt;</a:t>
            </a:r>
          </a:p>
          <a:p>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38</a:t>
            </a:fld>
            <a:endParaRPr lang="ar-SY"/>
          </a:p>
        </p:txBody>
      </p:sp>
    </p:spTree>
    <p:extLst>
      <p:ext uri="{BB962C8B-B14F-4D97-AF65-F5344CB8AC3E}">
        <p14:creationId xmlns:p14="http://schemas.microsoft.com/office/powerpoint/2010/main" val="22470777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b="0" i="0" dirty="0" err="1">
                <a:solidFill>
                  <a:srgbClr val="FF0000"/>
                </a:solidFill>
                <a:effectLst/>
                <a:latin typeface="Consolas" panose="020B0609020204030204" pitchFamily="49" charset="0"/>
              </a:rPr>
              <a:t>rowspan</a:t>
            </a:r>
            <a:r>
              <a:rPr lang="ar-SA" baseline="0" dirty="0"/>
              <a:t> لجعل الخلية تمتد على أكثر من سطر </a:t>
            </a:r>
          </a:p>
          <a:p>
            <a:endParaRPr lang="en-US" baseline="0" dirty="0"/>
          </a:p>
          <a:p>
            <a:r>
              <a:rPr lang="en-US" baseline="0" dirty="0"/>
              <a:t>---------------</a:t>
            </a:r>
          </a:p>
          <a:p>
            <a:pPr algn="l" rtl="0"/>
            <a:r>
              <a:rPr lang="en-US" sz="2000" dirty="0"/>
              <a:t>&lt;head&gt;</a:t>
            </a:r>
          </a:p>
          <a:p>
            <a:pPr algn="l" rtl="0"/>
            <a:r>
              <a:rPr lang="en-US" sz="2000" dirty="0"/>
              <a:t>&lt;style&gt;</a:t>
            </a:r>
          </a:p>
          <a:p>
            <a:pPr algn="l" rtl="0"/>
            <a:r>
              <a:rPr lang="en-US" sz="2000" dirty="0"/>
              <a:t>table, </a:t>
            </a:r>
            <a:r>
              <a:rPr lang="en-US" sz="2000" dirty="0" err="1"/>
              <a:t>th</a:t>
            </a:r>
            <a:r>
              <a:rPr lang="en-US" sz="2000" dirty="0"/>
              <a:t>, td {</a:t>
            </a:r>
          </a:p>
          <a:p>
            <a:pPr algn="l" rtl="0"/>
            <a:r>
              <a:rPr lang="en-US" sz="2000" dirty="0"/>
              <a:t>  border: 1px solid black;</a:t>
            </a:r>
          </a:p>
          <a:p>
            <a:pPr algn="l" rtl="0"/>
            <a:r>
              <a:rPr lang="en-US" sz="2000" dirty="0"/>
              <a:t>  border-collapse: collapse;</a:t>
            </a:r>
          </a:p>
          <a:p>
            <a:pPr algn="l" rtl="0"/>
            <a:r>
              <a:rPr lang="en-US" sz="2000" dirty="0"/>
              <a:t>}</a:t>
            </a:r>
          </a:p>
          <a:p>
            <a:pPr algn="l" rtl="0"/>
            <a:r>
              <a:rPr lang="en-US" sz="2000" dirty="0" err="1"/>
              <a:t>th</a:t>
            </a:r>
            <a:r>
              <a:rPr lang="en-US" sz="2000" dirty="0"/>
              <a:t>, td {</a:t>
            </a:r>
          </a:p>
          <a:p>
            <a:pPr algn="l" rtl="0"/>
            <a:r>
              <a:rPr lang="en-US" sz="2000" dirty="0"/>
              <a:t>  padding: 5px;</a:t>
            </a:r>
          </a:p>
          <a:p>
            <a:pPr algn="l" rtl="0"/>
            <a:r>
              <a:rPr lang="en-US" sz="2000" dirty="0"/>
              <a:t>  text-align: left;    </a:t>
            </a:r>
          </a:p>
          <a:p>
            <a:pPr algn="l" rtl="0"/>
            <a:r>
              <a:rPr lang="en-US" sz="2000" dirty="0"/>
              <a:t>}</a:t>
            </a:r>
          </a:p>
          <a:p>
            <a:pPr algn="l" rtl="0"/>
            <a:r>
              <a:rPr lang="en-US" sz="2000" dirty="0"/>
              <a:t>&lt;/style&gt;</a:t>
            </a:r>
          </a:p>
          <a:p>
            <a:pPr algn="l" rtl="0"/>
            <a:r>
              <a:rPr lang="en-US" sz="2000" dirty="0"/>
              <a:t>&lt;/head&gt;</a:t>
            </a:r>
          </a:p>
          <a:p>
            <a:pPr algn="l" rtl="0"/>
            <a:r>
              <a:rPr lang="en-US" sz="2000" dirty="0"/>
              <a:t>&lt;body&gt;</a:t>
            </a:r>
          </a:p>
          <a:p>
            <a:pPr algn="l" rtl="0"/>
            <a:endParaRPr lang="en-US" sz="2000" dirty="0"/>
          </a:p>
          <a:p>
            <a:pPr algn="l" rtl="0"/>
            <a:r>
              <a:rPr lang="en-US" sz="2000" dirty="0"/>
              <a:t>&lt;h2&gt;Cell that spans two rows&lt;/h2&gt;</a:t>
            </a:r>
          </a:p>
          <a:p>
            <a:pPr algn="l" rtl="0"/>
            <a:r>
              <a:rPr lang="en-US" sz="2000" dirty="0"/>
              <a:t>&lt;p&gt;To make a cell span more than one row, use the </a:t>
            </a:r>
            <a:r>
              <a:rPr lang="en-US" sz="2000" dirty="0" err="1"/>
              <a:t>rowspan</a:t>
            </a:r>
            <a:r>
              <a:rPr lang="en-US" sz="2000" dirty="0"/>
              <a:t> attribute.&lt;/p&gt;</a:t>
            </a:r>
          </a:p>
          <a:p>
            <a:pPr algn="l" rtl="0"/>
            <a:endParaRPr lang="en-US" sz="2000" dirty="0"/>
          </a:p>
          <a:p>
            <a:pPr algn="l" rtl="0"/>
            <a:r>
              <a:rPr lang="en-US" sz="2000" dirty="0"/>
              <a:t>&lt;table style="width:100%"&gt;</a:t>
            </a:r>
          </a:p>
          <a:p>
            <a:pPr algn="l" rtl="0"/>
            <a:r>
              <a:rPr lang="en-US" sz="2000" dirty="0"/>
              <a:t>  &lt;</a:t>
            </a:r>
            <a:r>
              <a:rPr lang="en-US" sz="2000" dirty="0" err="1"/>
              <a:t>tr</a:t>
            </a:r>
            <a:r>
              <a:rPr lang="en-US" sz="2000" dirty="0"/>
              <a:t>&gt;</a:t>
            </a:r>
          </a:p>
          <a:p>
            <a:pPr algn="l" rtl="0"/>
            <a:r>
              <a:rPr lang="en-US" sz="2000" dirty="0"/>
              <a:t>    &lt;</a:t>
            </a:r>
            <a:r>
              <a:rPr lang="en-US" sz="2000" dirty="0" err="1"/>
              <a:t>th</a:t>
            </a:r>
            <a:r>
              <a:rPr lang="en-US" sz="2000" dirty="0"/>
              <a:t>&gt;Name:&lt;/</a:t>
            </a:r>
            <a:r>
              <a:rPr lang="en-US" sz="2000" dirty="0" err="1"/>
              <a:t>th</a:t>
            </a:r>
            <a:r>
              <a:rPr lang="en-US" sz="2000" dirty="0"/>
              <a:t>&gt;</a:t>
            </a:r>
          </a:p>
          <a:p>
            <a:pPr algn="l" rtl="0"/>
            <a:r>
              <a:rPr lang="en-US" sz="2000" dirty="0"/>
              <a:t>    &lt;td&gt;Bill Gates&lt;/td&gt;</a:t>
            </a:r>
          </a:p>
          <a:p>
            <a:pPr algn="l" rtl="0"/>
            <a:r>
              <a:rPr lang="en-US" sz="2000" dirty="0"/>
              <a:t>  &lt;/</a:t>
            </a:r>
            <a:r>
              <a:rPr lang="en-US" sz="2000" dirty="0" err="1"/>
              <a:t>tr</a:t>
            </a:r>
            <a:r>
              <a:rPr lang="en-US" sz="2000" dirty="0"/>
              <a:t>&gt;</a:t>
            </a:r>
          </a:p>
          <a:p>
            <a:pPr algn="l" rtl="0"/>
            <a:r>
              <a:rPr lang="en-US" sz="2000" dirty="0"/>
              <a:t>  &lt;</a:t>
            </a:r>
            <a:r>
              <a:rPr lang="en-US" sz="2000" dirty="0" err="1"/>
              <a:t>tr</a:t>
            </a:r>
            <a:r>
              <a:rPr lang="en-US" sz="2000" dirty="0"/>
              <a:t>&gt;</a:t>
            </a:r>
          </a:p>
          <a:p>
            <a:pPr algn="l" rtl="0"/>
            <a:r>
              <a:rPr lang="en-US" sz="2000" dirty="0"/>
              <a:t>    &lt;</a:t>
            </a:r>
            <a:r>
              <a:rPr lang="en-US" sz="2000" dirty="0" err="1"/>
              <a:t>th</a:t>
            </a:r>
            <a:r>
              <a:rPr lang="en-US" sz="2000" dirty="0"/>
              <a:t> </a:t>
            </a:r>
            <a:r>
              <a:rPr lang="en-US" sz="2000" dirty="0" err="1"/>
              <a:t>rowspan</a:t>
            </a:r>
            <a:r>
              <a:rPr lang="en-US" sz="2000" dirty="0"/>
              <a:t>="2"&gt;Telephone:&lt;/</a:t>
            </a:r>
            <a:r>
              <a:rPr lang="en-US" sz="2000" dirty="0" err="1"/>
              <a:t>th</a:t>
            </a:r>
            <a:r>
              <a:rPr lang="en-US" sz="2000" dirty="0"/>
              <a:t>&gt;</a:t>
            </a:r>
          </a:p>
          <a:p>
            <a:pPr algn="l" rtl="0"/>
            <a:r>
              <a:rPr lang="en-US" sz="2000" dirty="0"/>
              <a:t>    &lt;td&gt;55577854&lt;/td&gt;</a:t>
            </a:r>
          </a:p>
          <a:p>
            <a:pPr algn="l" rtl="0"/>
            <a:r>
              <a:rPr lang="en-US" sz="2000" dirty="0"/>
              <a:t>  &lt;/</a:t>
            </a:r>
            <a:r>
              <a:rPr lang="en-US" sz="2000" dirty="0" err="1"/>
              <a:t>tr</a:t>
            </a:r>
            <a:r>
              <a:rPr lang="en-US" sz="2000" dirty="0"/>
              <a:t>&gt;</a:t>
            </a:r>
          </a:p>
          <a:p>
            <a:pPr algn="l" rtl="0"/>
            <a:r>
              <a:rPr lang="en-US" sz="2000" dirty="0"/>
              <a:t>  &lt;</a:t>
            </a:r>
            <a:r>
              <a:rPr lang="en-US" sz="2000" dirty="0" err="1"/>
              <a:t>tr</a:t>
            </a:r>
            <a:r>
              <a:rPr lang="en-US" sz="2000" dirty="0"/>
              <a:t>&gt;</a:t>
            </a:r>
          </a:p>
          <a:p>
            <a:pPr algn="l" rtl="0"/>
            <a:r>
              <a:rPr lang="en-US" sz="2000" dirty="0"/>
              <a:t>    &lt;td&gt;55577855&lt;/td&gt;</a:t>
            </a:r>
          </a:p>
          <a:p>
            <a:pPr algn="l" rtl="0"/>
            <a:r>
              <a:rPr lang="en-US" sz="2000" dirty="0"/>
              <a:t>  &lt;/</a:t>
            </a:r>
            <a:r>
              <a:rPr lang="en-US" sz="2000" dirty="0" err="1"/>
              <a:t>tr</a:t>
            </a:r>
            <a:r>
              <a:rPr lang="en-US" sz="2000" dirty="0"/>
              <a:t>&gt;</a:t>
            </a:r>
          </a:p>
          <a:p>
            <a:pPr algn="l" rtl="0"/>
            <a:r>
              <a:rPr lang="en-US" sz="2000" dirty="0"/>
              <a:t>&lt;/table&gt;</a:t>
            </a:r>
          </a:p>
          <a:p>
            <a:pPr algn="l" rtl="0"/>
            <a:endParaRPr lang="en-US" sz="2000" dirty="0"/>
          </a:p>
          <a:p>
            <a:pPr algn="l" rtl="0"/>
            <a:r>
              <a:rPr lang="en-US" sz="2000" dirty="0"/>
              <a:t>&lt;/body&gt;</a:t>
            </a:r>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39</a:t>
            </a:fld>
            <a:endParaRPr lang="ar-SY"/>
          </a:p>
        </p:txBody>
      </p:sp>
    </p:spTree>
    <p:extLst>
      <p:ext uri="{BB962C8B-B14F-4D97-AF65-F5344CB8AC3E}">
        <p14:creationId xmlns:p14="http://schemas.microsoft.com/office/powerpoint/2010/main" val="4075004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ar-SY" dirty="0"/>
              <a:t>تفاصيل</a:t>
            </a:r>
            <a:r>
              <a:rPr lang="ar-SY" baseline="0" dirty="0"/>
              <a:t> الانترنت تدرس في مواد الشبكات الأن ما يهمنا هو الأساسيات التي تساعد في بناء الويب </a:t>
            </a:r>
            <a:endParaRPr lang="ar-SY" dirty="0"/>
          </a:p>
          <a:p>
            <a:r>
              <a:rPr lang="ar-SY" dirty="0"/>
              <a:t>كيف</a:t>
            </a:r>
            <a:r>
              <a:rPr lang="ar-SY" baseline="0" dirty="0"/>
              <a:t> يتم معرفة الأجهزة على شبكة الانترنت ؟</a:t>
            </a:r>
          </a:p>
          <a:p>
            <a:r>
              <a:rPr lang="ar-SY" baseline="0" dirty="0"/>
              <a:t>باستخدام معرف فريد لكل جهاز... </a:t>
            </a:r>
            <a:r>
              <a:rPr lang="en-US" baseline="0" dirty="0" err="1"/>
              <a:t>Ip</a:t>
            </a:r>
            <a:r>
              <a:rPr lang="en-US" baseline="0" dirty="0"/>
              <a:t> address</a:t>
            </a:r>
            <a:endParaRPr lang="ar-SY" baseline="0" dirty="0"/>
          </a:p>
          <a:p>
            <a:r>
              <a:rPr lang="ar-SY" sz="1200" b="0" i="0" u="none" strike="noStrike" kern="1200" baseline="0" dirty="0">
                <a:solidFill>
                  <a:schemeClr val="tx1"/>
                </a:solidFill>
                <a:latin typeface="+mn-lt"/>
                <a:ea typeface="+mn-ea"/>
                <a:cs typeface="+mn-cs"/>
              </a:rPr>
              <a:t>يتكون العنوان الفريد </a:t>
            </a:r>
            <a:r>
              <a:rPr lang="en-US" sz="1200" b="0" i="0" u="none" strike="noStrike" kern="1200" baseline="0" dirty="0">
                <a:solidFill>
                  <a:schemeClr val="tx1"/>
                </a:solidFill>
                <a:latin typeface="+mn-lt"/>
                <a:ea typeface="+mn-ea"/>
                <a:cs typeface="+mn-cs"/>
              </a:rPr>
              <a:t> Internet Protocol(IP) address </a:t>
            </a:r>
            <a:r>
              <a:rPr lang="ar-SY" sz="1200" b="0" i="0" u="none" strike="noStrike" kern="1200" baseline="0" dirty="0">
                <a:solidFill>
                  <a:schemeClr val="tx1"/>
                </a:solidFill>
                <a:latin typeface="+mn-lt"/>
                <a:ea typeface="+mn-ea"/>
                <a:cs typeface="+mn-cs"/>
              </a:rPr>
              <a:t> من 32 بت ويكتب عادة باستخدام أربعة أرقام  كل منها 8 بت </a:t>
            </a:r>
          </a:p>
          <a:p>
            <a:r>
              <a:rPr lang="ar-SY" sz="1200" b="0" i="0" u="none" strike="noStrike" kern="1200" baseline="0" dirty="0">
                <a:solidFill>
                  <a:schemeClr val="tx1"/>
                </a:solidFill>
                <a:latin typeface="+mn-lt"/>
                <a:ea typeface="+mn-ea"/>
                <a:cs typeface="+mn-cs"/>
              </a:rPr>
              <a:t>مثل </a:t>
            </a:r>
            <a:r>
              <a:rPr lang="en-US" sz="1200" b="0" i="0" u="none" strike="noStrike" kern="1200" baseline="0" dirty="0">
                <a:solidFill>
                  <a:schemeClr val="tx1"/>
                </a:solidFill>
                <a:latin typeface="+mn-lt"/>
                <a:ea typeface="+mn-ea"/>
                <a:cs typeface="+mn-cs"/>
              </a:rPr>
              <a:t>191.57.126.121 </a:t>
            </a:r>
            <a:r>
              <a:rPr lang="ar-SY" sz="1200" b="0" i="0" u="none" strike="noStrike" kern="1200" baseline="0" dirty="0">
                <a:solidFill>
                  <a:schemeClr val="tx1"/>
                </a:solidFill>
                <a:latin typeface="+mn-lt"/>
                <a:ea typeface="+mn-ea"/>
                <a:cs typeface="+mn-cs"/>
              </a:rPr>
              <a:t> و يتم عادة إعطاء مجال متسلسل من هذه الأرقام لكل منظمة  و التي تقوم بتوزيع الأرقام ضمن المجال على حواسبها .</a:t>
            </a:r>
          </a:p>
          <a:p>
            <a:r>
              <a:rPr lang="ar-SY" sz="1200" b="0" i="0" u="none" strike="noStrike" kern="1200" baseline="0" dirty="0">
                <a:solidFill>
                  <a:schemeClr val="tx1"/>
                </a:solidFill>
                <a:latin typeface="+mn-lt"/>
                <a:ea typeface="+mn-ea"/>
                <a:cs typeface="+mn-cs"/>
              </a:rPr>
              <a:t>مثال المجال الخاص بوزارة الدفاع الأمريكية </a:t>
            </a:r>
          </a:p>
          <a:p>
            <a:r>
              <a:rPr lang="ar-SY" sz="1200" b="0" i="0" u="none" strike="noStrike" kern="1200" baseline="0" dirty="0">
                <a:solidFill>
                  <a:schemeClr val="tx1"/>
                </a:solidFill>
                <a:latin typeface="+mn-lt"/>
                <a:ea typeface="+mn-ea"/>
                <a:cs typeface="+mn-cs"/>
              </a:rPr>
              <a:t>من </a:t>
            </a:r>
            <a:r>
              <a:rPr lang="en-US" sz="1200" b="0" i="0" u="none" strike="noStrike" kern="1200" baseline="0" dirty="0">
                <a:solidFill>
                  <a:schemeClr val="tx1"/>
                </a:solidFill>
                <a:latin typeface="+mn-lt"/>
                <a:ea typeface="+mn-ea"/>
                <a:cs typeface="+mn-cs"/>
              </a:rPr>
              <a:t>12.0.0.0   </a:t>
            </a:r>
            <a:r>
              <a:rPr lang="ar-SY" sz="1200" b="0" i="0" u="none" strike="noStrike" kern="1200" baseline="0" dirty="0">
                <a:solidFill>
                  <a:schemeClr val="tx1"/>
                </a:solidFill>
                <a:latin typeface="+mn-lt"/>
                <a:ea typeface="+mn-ea"/>
                <a:cs typeface="+mn-cs"/>
              </a:rPr>
              <a:t> حتى </a:t>
            </a:r>
            <a:r>
              <a:rPr lang="en-US" sz="1200" b="0" i="0" u="none" strike="noStrike" kern="1200" baseline="0" dirty="0">
                <a:solidFill>
                  <a:schemeClr val="tx1"/>
                </a:solidFill>
                <a:latin typeface="+mn-lt"/>
                <a:ea typeface="+mn-ea"/>
                <a:cs typeface="+mn-cs"/>
              </a:rPr>
              <a:t>12.255.255.255 </a:t>
            </a:r>
            <a:r>
              <a:rPr lang="ar-SY" sz="1200" b="0" i="0" u="none" strike="noStrike" kern="1200" baseline="0" dirty="0">
                <a:solidFill>
                  <a:schemeClr val="tx1"/>
                </a:solidFill>
                <a:latin typeface="+mn-lt"/>
                <a:ea typeface="+mn-ea"/>
                <a:cs typeface="+mn-cs"/>
              </a:rPr>
              <a:t> أي 16 مليون عنوان .</a:t>
            </a:r>
          </a:p>
          <a:p>
            <a:r>
              <a:rPr lang="ar-SY" sz="1200" b="0" i="0" u="none" strike="noStrike" kern="1200" baseline="0" dirty="0">
                <a:solidFill>
                  <a:schemeClr val="tx1"/>
                </a:solidFill>
                <a:latin typeface="+mn-lt"/>
                <a:ea typeface="+mn-ea"/>
                <a:cs typeface="+mn-cs"/>
              </a:rPr>
              <a:t>و مع تزايد الطلب على هذه  المجالات ظهر معيار </a:t>
            </a:r>
            <a:r>
              <a:rPr lang="en-US" sz="1200" b="0" i="0" u="none" strike="noStrike" kern="1200" baseline="0" dirty="0">
                <a:solidFill>
                  <a:schemeClr val="tx1"/>
                </a:solidFill>
                <a:latin typeface="+mn-lt"/>
                <a:ea typeface="+mn-ea"/>
                <a:cs typeface="+mn-cs"/>
              </a:rPr>
              <a:t>ipv6</a:t>
            </a:r>
            <a:r>
              <a:rPr lang="ar-SY" sz="1200" b="0" i="0" u="none" strike="noStrike" kern="1200" baseline="0" dirty="0">
                <a:solidFill>
                  <a:schemeClr val="tx1"/>
                </a:solidFill>
                <a:latin typeface="+mn-lt"/>
                <a:ea typeface="+mn-ea"/>
                <a:cs typeface="+mn-cs"/>
              </a:rPr>
              <a:t> لذي يوسع العنوان إلى 128 بت </a:t>
            </a:r>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4</a:t>
            </a:fld>
            <a:endParaRPr lang="ar-SY"/>
          </a:p>
        </p:txBody>
      </p:sp>
    </p:spTree>
    <p:extLst>
      <p:ext uri="{BB962C8B-B14F-4D97-AF65-F5344CB8AC3E}">
        <p14:creationId xmlns:p14="http://schemas.microsoft.com/office/powerpoint/2010/main" val="32429118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Y" b="0" i="0" dirty="0">
                <a:solidFill>
                  <a:srgbClr val="FF0000"/>
                </a:solidFill>
                <a:effectLst/>
                <a:latin typeface="Consolas" panose="020B0609020204030204" pitchFamily="49" charset="0"/>
              </a:rPr>
              <a:t>يمكن</a:t>
            </a:r>
            <a:r>
              <a:rPr lang="ar-SY" b="0" i="0" baseline="0" dirty="0">
                <a:solidFill>
                  <a:srgbClr val="FF0000"/>
                </a:solidFill>
                <a:effectLst/>
                <a:latin typeface="Consolas" panose="020B0609020204030204" pitchFamily="49" charset="0"/>
              </a:rPr>
              <a:t> إضافة فيديو في صفحة الويب عن طريق </a:t>
            </a:r>
            <a:r>
              <a:rPr lang="ar-SY" b="0" i="0" baseline="0" dirty="0" err="1">
                <a:solidFill>
                  <a:srgbClr val="FF0000"/>
                </a:solidFill>
                <a:effectLst/>
                <a:latin typeface="Consolas" panose="020B0609020204030204" pitchFamily="49" charset="0"/>
              </a:rPr>
              <a:t>تاغ</a:t>
            </a:r>
            <a:r>
              <a:rPr lang="ar-SY" b="0" i="0" baseline="0" dirty="0">
                <a:solidFill>
                  <a:srgbClr val="FF0000"/>
                </a:solidFill>
                <a:effectLst/>
                <a:latin typeface="Consolas" panose="020B0609020204030204" pitchFamily="49" charset="0"/>
              </a:rPr>
              <a:t> </a:t>
            </a:r>
            <a:r>
              <a:rPr lang="en-US" b="0" i="0" baseline="0" dirty="0">
                <a:solidFill>
                  <a:srgbClr val="FF0000"/>
                </a:solidFill>
                <a:effectLst/>
                <a:latin typeface="Consolas" panose="020B0609020204030204" pitchFamily="49" charset="0"/>
              </a:rPr>
              <a:t>video</a:t>
            </a:r>
          </a:p>
          <a:p>
            <a:pPr marL="0" marR="0" lvl="0" indent="0" algn="r" defTabSz="914400" rtl="1" eaLnBrk="1" fontAlgn="auto" latinLnBrk="0" hangingPunct="1">
              <a:lnSpc>
                <a:spcPct val="100000"/>
              </a:lnSpc>
              <a:spcBef>
                <a:spcPts val="0"/>
              </a:spcBef>
              <a:spcAft>
                <a:spcPts val="0"/>
              </a:spcAft>
              <a:buClrTx/>
              <a:buSzTx/>
              <a:buFontTx/>
              <a:buNone/>
              <a:tabLst/>
              <a:defRPr/>
            </a:pPr>
            <a:r>
              <a:rPr lang="ar-SY" b="0" i="0" baseline="0" dirty="0">
                <a:solidFill>
                  <a:srgbClr val="FF0000"/>
                </a:solidFill>
                <a:effectLst/>
                <a:latin typeface="Consolas" panose="020B0609020204030204" pitchFamily="49" charset="0"/>
              </a:rPr>
              <a:t>له عدة واصفات </a:t>
            </a: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Controls</a:t>
            </a:r>
            <a:r>
              <a:rPr lang="ar-SY" sz="1200" b="0" i="0" kern="1200" dirty="0">
                <a:solidFill>
                  <a:schemeClr val="tx1"/>
                </a:solidFill>
                <a:effectLst/>
                <a:latin typeface="+mn-lt"/>
                <a:ea typeface="+mn-ea"/>
                <a:cs typeface="+mn-cs"/>
              </a:rPr>
              <a:t>: لإظهار عناصر التحكم</a:t>
            </a:r>
            <a:r>
              <a:rPr lang="ar-SY" sz="1200" b="0" i="0" kern="1200" baseline="0" dirty="0">
                <a:solidFill>
                  <a:schemeClr val="tx1"/>
                </a:solidFill>
                <a:effectLst/>
                <a:latin typeface="+mn-lt"/>
                <a:ea typeface="+mn-ea"/>
                <a:cs typeface="+mn-cs"/>
              </a:rPr>
              <a:t> بالفيديو للمستخدم</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FF0000"/>
              </a:solidFill>
              <a:effectLst/>
              <a:latin typeface="Consolas" panose="020B0609020204030204" pitchFamily="49" charset="0"/>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Autoplay</a:t>
            </a:r>
            <a:r>
              <a:rPr lang="ar-SY" sz="1200" b="0" i="0" kern="1200" baseline="0" dirty="0">
                <a:solidFill>
                  <a:schemeClr val="tx1"/>
                </a:solidFill>
                <a:effectLst/>
                <a:latin typeface="+mn-lt"/>
                <a:ea typeface="+mn-ea"/>
                <a:cs typeface="+mn-cs"/>
              </a:rPr>
              <a:t>: للتشغيل التلقائي </a:t>
            </a:r>
          </a:p>
          <a:p>
            <a:pPr marL="0" marR="0" lvl="0" indent="0" algn="r" defTabSz="914400" rtl="1" eaLnBrk="1" fontAlgn="auto" latinLnBrk="0" hangingPunct="1">
              <a:lnSpc>
                <a:spcPct val="100000"/>
              </a:lnSpc>
              <a:spcBef>
                <a:spcPts val="0"/>
              </a:spcBef>
              <a:spcAft>
                <a:spcPts val="0"/>
              </a:spcAft>
              <a:buClrTx/>
              <a:buSzTx/>
              <a:buFontTx/>
              <a:buNone/>
              <a:tabLst/>
              <a:defRPr/>
            </a:pPr>
            <a:endParaRPr lang="ar-SY" b="0" i="0" dirty="0">
              <a:solidFill>
                <a:srgbClr val="FF0000"/>
              </a:solidFill>
              <a:effectLst/>
              <a:latin typeface="Consolas" panose="020B0609020204030204" pitchFamily="49" charset="0"/>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&lt;source&gt;: </a:t>
            </a:r>
            <a:r>
              <a:rPr lang="ar-SY" sz="1200" b="0" i="0" kern="1200" dirty="0">
                <a:solidFill>
                  <a:schemeClr val="tx1"/>
                </a:solidFill>
                <a:effectLst/>
                <a:latin typeface="+mn-lt"/>
                <a:ea typeface="+mn-ea"/>
                <a:cs typeface="+mn-cs"/>
              </a:rPr>
              <a:t> لتحديد مصدر الفيديو و عادة</a:t>
            </a:r>
            <a:r>
              <a:rPr lang="ar-SY" sz="1200" b="0" i="0" kern="1200" baseline="0" dirty="0">
                <a:solidFill>
                  <a:schemeClr val="tx1"/>
                </a:solidFill>
                <a:effectLst/>
                <a:latin typeface="+mn-lt"/>
                <a:ea typeface="+mn-ea"/>
                <a:cs typeface="+mn-cs"/>
              </a:rPr>
              <a:t> يوضع أكثر من صيغة من أجل تنوع المتصفحات</a:t>
            </a:r>
          </a:p>
          <a:p>
            <a:pPr marL="0" marR="0" lvl="0" indent="0" algn="r" defTabSz="914400" rtl="1" eaLnBrk="1" fontAlgn="auto" latinLnBrk="0" hangingPunct="1">
              <a:lnSpc>
                <a:spcPct val="100000"/>
              </a:lnSpc>
              <a:spcBef>
                <a:spcPts val="0"/>
              </a:spcBef>
              <a:spcAft>
                <a:spcPts val="0"/>
              </a:spcAft>
              <a:buClrTx/>
              <a:buSzTx/>
              <a:buFontTx/>
              <a:buNone/>
              <a:tabLst/>
              <a:defRPr/>
            </a:pPr>
            <a:endParaRPr lang="ar-SY" sz="1200" b="0" i="0" kern="1200" baseline="0" dirty="0">
              <a:solidFill>
                <a:schemeClr val="tx1"/>
              </a:solidFill>
              <a:effectLst/>
              <a:latin typeface="+mn-lt"/>
              <a:ea typeface="+mn-ea"/>
              <a:cs typeface="+mn-cs"/>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ar-SY" sz="1200" b="0" i="0" kern="1200" baseline="0" dirty="0">
                <a:solidFill>
                  <a:schemeClr val="tx1"/>
                </a:solidFill>
                <a:effectLst/>
                <a:latin typeface="+mn-lt"/>
                <a:ea typeface="+mn-ea"/>
                <a:cs typeface="+mn-cs"/>
              </a:rPr>
              <a:t>في حال كان المتصفح لا يدعم </a:t>
            </a:r>
            <a:r>
              <a:rPr lang="en-US" sz="1200" b="0" i="0" kern="1200" baseline="0" dirty="0">
                <a:solidFill>
                  <a:schemeClr val="tx1"/>
                </a:solidFill>
                <a:effectLst/>
                <a:latin typeface="+mn-lt"/>
                <a:ea typeface="+mn-ea"/>
                <a:cs typeface="+mn-cs"/>
              </a:rPr>
              <a:t> video  </a:t>
            </a:r>
            <a:r>
              <a:rPr lang="ar-SY" sz="1200" b="0" i="0" kern="1200" baseline="0" dirty="0">
                <a:solidFill>
                  <a:schemeClr val="tx1"/>
                </a:solidFill>
                <a:effectLst/>
                <a:latin typeface="+mn-lt"/>
                <a:ea typeface="+mn-ea"/>
                <a:cs typeface="+mn-cs"/>
              </a:rPr>
              <a:t>ستظهر الرسالة للمستخدم</a:t>
            </a:r>
            <a:endParaRPr lang="en-US" b="0" i="0" dirty="0">
              <a:solidFill>
                <a:srgbClr val="FF0000"/>
              </a:solidFill>
              <a:effectLst/>
              <a:latin typeface="Consolas" panose="020B0609020204030204" pitchFamily="49" charset="0"/>
            </a:endParaRPr>
          </a:p>
          <a:p>
            <a:pPr marL="0" marR="0" lvl="0" indent="0" algn="r" defTabSz="914400" rtl="1" eaLnBrk="1" fontAlgn="auto" latinLnBrk="0" hangingPunct="1">
              <a:lnSpc>
                <a:spcPct val="100000"/>
              </a:lnSpc>
              <a:spcBef>
                <a:spcPts val="0"/>
              </a:spcBef>
              <a:spcAft>
                <a:spcPts val="0"/>
              </a:spcAft>
              <a:buClrTx/>
              <a:buSzTx/>
              <a:buFontTx/>
              <a:buNone/>
              <a:tabLst/>
              <a:defRPr/>
            </a:pPr>
            <a:endParaRPr lang="en-US" b="0" i="0" dirty="0">
              <a:solidFill>
                <a:srgbClr val="FF000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FF0000"/>
                </a:solidFill>
                <a:effectLs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FF000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FF0000"/>
                </a:solidFill>
                <a:effectLst/>
                <a:latin typeface="Consolas" panose="020B0609020204030204" pitchFamily="49" charset="0"/>
              </a:rPr>
              <a:t>&lt;video width="320" height="240" controls&gt;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FF0000"/>
                </a:solidFill>
                <a:effectLst/>
                <a:latin typeface="Consolas" panose="020B0609020204030204" pitchFamily="49" charset="0"/>
              </a:rPr>
              <a:t>  &lt;source </a:t>
            </a:r>
            <a:r>
              <a:rPr lang="en-US" b="0" i="0" dirty="0" err="1">
                <a:solidFill>
                  <a:srgbClr val="FF0000"/>
                </a:solidFill>
                <a:effectLst/>
                <a:latin typeface="Consolas" panose="020B0609020204030204" pitchFamily="49" charset="0"/>
              </a:rPr>
              <a:t>src</a:t>
            </a:r>
            <a:r>
              <a:rPr lang="en-US" b="0" i="0" dirty="0">
                <a:solidFill>
                  <a:srgbClr val="FF0000"/>
                </a:solidFill>
                <a:effectLst/>
                <a:latin typeface="Consolas" panose="020B0609020204030204" pitchFamily="49" charset="0"/>
              </a:rPr>
              <a:t>="movie.mp4" type="video/mp4"&gt;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FF0000"/>
                </a:solidFill>
                <a:effectLst/>
                <a:latin typeface="Consolas" panose="020B0609020204030204" pitchFamily="49" charset="0"/>
              </a:rPr>
              <a:t>  &lt;source </a:t>
            </a:r>
            <a:r>
              <a:rPr lang="en-US" b="0" i="0" dirty="0" err="1">
                <a:solidFill>
                  <a:srgbClr val="FF0000"/>
                </a:solidFill>
                <a:effectLst/>
                <a:latin typeface="Consolas" panose="020B0609020204030204" pitchFamily="49" charset="0"/>
              </a:rPr>
              <a:t>src</a:t>
            </a:r>
            <a:r>
              <a:rPr lang="en-US" b="0" i="0" dirty="0">
                <a:solidFill>
                  <a:srgbClr val="FF0000"/>
                </a:solidFill>
                <a:effectLst/>
                <a:latin typeface="Consolas" panose="020B0609020204030204" pitchFamily="49" charset="0"/>
              </a:rPr>
              <a:t>="movie.ogg" type="video/</a:t>
            </a:r>
            <a:r>
              <a:rPr lang="en-US" b="0" i="0" dirty="0" err="1">
                <a:solidFill>
                  <a:srgbClr val="FF0000"/>
                </a:solidFill>
                <a:effectLst/>
                <a:latin typeface="Consolas" panose="020B0609020204030204" pitchFamily="49" charset="0"/>
              </a:rPr>
              <a:t>ogg</a:t>
            </a:r>
            <a:r>
              <a:rPr lang="en-US" b="0" i="0" dirty="0">
                <a:solidFill>
                  <a:srgbClr val="FF0000"/>
                </a:solidFill>
                <a:effectLst/>
                <a:latin typeface="Consolas" panose="020B0609020204030204" pitchFamily="49" charset="0"/>
              </a:rPr>
              <a:t>"&gt;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FF0000"/>
                </a:solidFill>
                <a:effectLst/>
                <a:latin typeface="Consolas" panose="020B0609020204030204" pitchFamily="49" charset="0"/>
              </a:rPr>
              <a:t>  Your browser does not support the video tag.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FF0000"/>
                </a:solidFill>
                <a:effectLst/>
                <a:latin typeface="Consolas" panose="020B0609020204030204" pitchFamily="49" charset="0"/>
              </a:rPr>
              <a:t>&lt;/video&gt;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baseline="0" dirty="0">
              <a:solidFill>
                <a:srgbClr val="FF000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baseline="0" dirty="0">
                <a:solidFill>
                  <a:srgbClr val="FF0000"/>
                </a:solidFill>
                <a:effectLst/>
                <a:latin typeface="Consolas" panose="020B0609020204030204" pitchFamily="49" charset="0"/>
              </a:rPr>
              <a:t>---------------</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40</a:t>
            </a:fld>
            <a:endParaRPr lang="ar-SY"/>
          </a:p>
        </p:txBody>
      </p:sp>
    </p:spTree>
    <p:extLst>
      <p:ext uri="{BB962C8B-B14F-4D97-AF65-F5344CB8AC3E}">
        <p14:creationId xmlns:p14="http://schemas.microsoft.com/office/powerpoint/2010/main" val="35897211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Y" b="0" i="0" dirty="0">
                <a:solidFill>
                  <a:srgbClr val="FF0000"/>
                </a:solidFill>
                <a:effectLst/>
                <a:latin typeface="Consolas" panose="020B0609020204030204" pitchFamily="49" charset="0"/>
              </a:rPr>
              <a:t>يمكن</a:t>
            </a:r>
            <a:r>
              <a:rPr lang="ar-SY" b="0" i="0" baseline="0" dirty="0">
                <a:solidFill>
                  <a:srgbClr val="FF0000"/>
                </a:solidFill>
                <a:effectLst/>
                <a:latin typeface="Consolas" panose="020B0609020204030204" pitchFamily="49" charset="0"/>
              </a:rPr>
              <a:t> إضافة صوت  في صفحة الويب عن طريق </a:t>
            </a:r>
            <a:r>
              <a:rPr lang="ar-SY" b="0" i="0" baseline="0" dirty="0" err="1">
                <a:solidFill>
                  <a:srgbClr val="FF0000"/>
                </a:solidFill>
                <a:effectLst/>
                <a:latin typeface="Consolas" panose="020B0609020204030204" pitchFamily="49" charset="0"/>
              </a:rPr>
              <a:t>تاغ</a:t>
            </a:r>
            <a:r>
              <a:rPr lang="en-US" b="0" i="0" baseline="0" dirty="0">
                <a:solidFill>
                  <a:srgbClr val="FF0000"/>
                </a:solidFill>
                <a:effectLst/>
                <a:latin typeface="Consolas" panose="020B0609020204030204" pitchFamily="49" charset="0"/>
              </a:rPr>
              <a:t> audio </a:t>
            </a:r>
          </a:p>
          <a:p>
            <a:pPr marL="0" marR="0" lvl="0" indent="0" algn="r" defTabSz="914400" rtl="1" eaLnBrk="1" fontAlgn="auto" latinLnBrk="0" hangingPunct="1">
              <a:lnSpc>
                <a:spcPct val="100000"/>
              </a:lnSpc>
              <a:spcBef>
                <a:spcPts val="0"/>
              </a:spcBef>
              <a:spcAft>
                <a:spcPts val="0"/>
              </a:spcAft>
              <a:buClrTx/>
              <a:buSzTx/>
              <a:buFontTx/>
              <a:buNone/>
              <a:tabLst/>
              <a:defRPr/>
            </a:pPr>
            <a:r>
              <a:rPr lang="ar-SY" b="0" i="0" baseline="0" dirty="0">
                <a:solidFill>
                  <a:srgbClr val="FF0000"/>
                </a:solidFill>
                <a:effectLst/>
                <a:latin typeface="Consolas" panose="020B0609020204030204" pitchFamily="49" charset="0"/>
              </a:rPr>
              <a:t>له عدة واصفات </a:t>
            </a: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Controls</a:t>
            </a:r>
            <a:r>
              <a:rPr lang="ar-SY" sz="1200" b="0" i="0" kern="1200" dirty="0">
                <a:solidFill>
                  <a:schemeClr val="tx1"/>
                </a:solidFill>
                <a:effectLst/>
                <a:latin typeface="+mn-lt"/>
                <a:ea typeface="+mn-ea"/>
                <a:cs typeface="+mn-cs"/>
              </a:rPr>
              <a:t>: لإظهار عناصر التحكم</a:t>
            </a:r>
            <a:r>
              <a:rPr lang="ar-SY" sz="1200" b="0" i="0" kern="1200" baseline="0" dirty="0">
                <a:solidFill>
                  <a:schemeClr val="tx1"/>
                </a:solidFill>
                <a:effectLst/>
                <a:latin typeface="+mn-lt"/>
                <a:ea typeface="+mn-ea"/>
                <a:cs typeface="+mn-cs"/>
              </a:rPr>
              <a:t> بالصوت للمستخدم</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FF0000"/>
              </a:solidFill>
              <a:effectLst/>
              <a:latin typeface="Consolas" panose="020B0609020204030204" pitchFamily="49" charset="0"/>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Autoplay</a:t>
            </a:r>
            <a:r>
              <a:rPr lang="ar-SY" sz="1200" b="0" i="0" kern="1200" baseline="0" dirty="0">
                <a:solidFill>
                  <a:schemeClr val="tx1"/>
                </a:solidFill>
                <a:effectLst/>
                <a:latin typeface="+mn-lt"/>
                <a:ea typeface="+mn-ea"/>
                <a:cs typeface="+mn-cs"/>
              </a:rPr>
              <a:t>: للتشغيل التلقائي </a:t>
            </a:r>
          </a:p>
          <a:p>
            <a:pPr marL="0" marR="0" lvl="0" indent="0" algn="r" defTabSz="914400" rtl="1" eaLnBrk="1" fontAlgn="auto" latinLnBrk="0" hangingPunct="1">
              <a:lnSpc>
                <a:spcPct val="100000"/>
              </a:lnSpc>
              <a:spcBef>
                <a:spcPts val="0"/>
              </a:spcBef>
              <a:spcAft>
                <a:spcPts val="0"/>
              </a:spcAft>
              <a:buClrTx/>
              <a:buSzTx/>
              <a:buFontTx/>
              <a:buNone/>
              <a:tabLst/>
              <a:defRPr/>
            </a:pPr>
            <a:endParaRPr lang="ar-SY" b="0" i="0" dirty="0">
              <a:solidFill>
                <a:srgbClr val="FF0000"/>
              </a:solidFill>
              <a:effectLst/>
              <a:latin typeface="Consolas" panose="020B0609020204030204" pitchFamily="49" charset="0"/>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&lt;source&gt;: </a:t>
            </a:r>
            <a:r>
              <a:rPr lang="ar-SY" sz="1200" b="0" i="0" kern="1200" dirty="0">
                <a:solidFill>
                  <a:schemeClr val="tx1"/>
                </a:solidFill>
                <a:effectLst/>
                <a:latin typeface="+mn-lt"/>
                <a:ea typeface="+mn-ea"/>
                <a:cs typeface="+mn-cs"/>
              </a:rPr>
              <a:t> لتحديد مصدر الصوت و عادة</a:t>
            </a:r>
            <a:r>
              <a:rPr lang="ar-SY" sz="1200" b="0" i="0" kern="1200" baseline="0" dirty="0">
                <a:solidFill>
                  <a:schemeClr val="tx1"/>
                </a:solidFill>
                <a:effectLst/>
                <a:latin typeface="+mn-lt"/>
                <a:ea typeface="+mn-ea"/>
                <a:cs typeface="+mn-cs"/>
              </a:rPr>
              <a:t> يوضع أكثر من صيغة من أجل تنوع المتصفحات</a:t>
            </a:r>
          </a:p>
          <a:p>
            <a:pPr marL="0" marR="0" lvl="0" indent="0" algn="r" defTabSz="914400" rtl="1" eaLnBrk="1" fontAlgn="auto" latinLnBrk="0" hangingPunct="1">
              <a:lnSpc>
                <a:spcPct val="100000"/>
              </a:lnSpc>
              <a:spcBef>
                <a:spcPts val="0"/>
              </a:spcBef>
              <a:spcAft>
                <a:spcPts val="0"/>
              </a:spcAft>
              <a:buClrTx/>
              <a:buSzTx/>
              <a:buFontTx/>
              <a:buNone/>
              <a:tabLst/>
              <a:defRPr/>
            </a:pPr>
            <a:endParaRPr lang="ar-SY" sz="1200" b="0" i="0" kern="1200" baseline="0" dirty="0">
              <a:solidFill>
                <a:schemeClr val="tx1"/>
              </a:solidFill>
              <a:effectLst/>
              <a:latin typeface="+mn-lt"/>
              <a:ea typeface="+mn-ea"/>
              <a:cs typeface="+mn-cs"/>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ar-SY" sz="1200" b="0" i="0" kern="1200" baseline="0" dirty="0">
                <a:solidFill>
                  <a:schemeClr val="tx1"/>
                </a:solidFill>
                <a:effectLst/>
                <a:latin typeface="+mn-lt"/>
                <a:ea typeface="+mn-ea"/>
                <a:cs typeface="+mn-cs"/>
              </a:rPr>
              <a:t>في حال كان المتصفح لا يدعم </a:t>
            </a:r>
            <a:r>
              <a:rPr lang="en-US" sz="1200" b="0" i="0" kern="1200" baseline="0" dirty="0">
                <a:solidFill>
                  <a:schemeClr val="tx1"/>
                </a:solidFill>
                <a:effectLst/>
                <a:latin typeface="+mn-lt"/>
                <a:ea typeface="+mn-ea"/>
                <a:cs typeface="+mn-cs"/>
              </a:rPr>
              <a:t>audio </a:t>
            </a:r>
            <a:r>
              <a:rPr lang="ar-SY" sz="1200" b="0" i="0" kern="1200" baseline="0" dirty="0">
                <a:solidFill>
                  <a:schemeClr val="tx1"/>
                </a:solidFill>
                <a:effectLst/>
                <a:latin typeface="+mn-lt"/>
                <a:ea typeface="+mn-ea"/>
                <a:cs typeface="+mn-cs"/>
              </a:rPr>
              <a:t>ستظهر الرسالة للمستخدم</a:t>
            </a:r>
            <a:endParaRPr lang="en-US" b="0" i="0" dirty="0">
              <a:solidFill>
                <a:srgbClr val="FF000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FF0000"/>
                </a:solidFill>
                <a:effectLs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FF000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FF0000"/>
                </a:solidFill>
                <a:effectLst/>
                <a:latin typeface="Consolas" panose="020B0609020204030204" pitchFamily="49" charset="0"/>
              </a:rPr>
              <a:t>&lt;audio controls&gt;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FF0000"/>
                </a:solidFill>
                <a:effectLst/>
                <a:latin typeface="Consolas" panose="020B0609020204030204" pitchFamily="49" charset="0"/>
              </a:rPr>
              <a:t>  &lt;source </a:t>
            </a:r>
            <a:r>
              <a:rPr lang="en-US" b="0" i="0" dirty="0" err="1">
                <a:solidFill>
                  <a:srgbClr val="FF0000"/>
                </a:solidFill>
                <a:effectLst/>
                <a:latin typeface="Consolas" panose="020B0609020204030204" pitchFamily="49" charset="0"/>
              </a:rPr>
              <a:t>src</a:t>
            </a:r>
            <a:r>
              <a:rPr lang="en-US" b="0" i="0" dirty="0">
                <a:solidFill>
                  <a:srgbClr val="FF0000"/>
                </a:solidFill>
                <a:effectLst/>
                <a:latin typeface="Consolas" panose="020B0609020204030204" pitchFamily="49" charset="0"/>
              </a:rPr>
              <a:t>="horse.ogg" type="audio/</a:t>
            </a:r>
            <a:r>
              <a:rPr lang="en-US" b="0" i="0" dirty="0" err="1">
                <a:solidFill>
                  <a:srgbClr val="FF0000"/>
                </a:solidFill>
                <a:effectLst/>
                <a:latin typeface="Consolas" panose="020B0609020204030204" pitchFamily="49" charset="0"/>
              </a:rPr>
              <a:t>ogg</a:t>
            </a:r>
            <a:r>
              <a:rPr lang="en-US" b="0" i="0" dirty="0">
                <a:solidFill>
                  <a:srgbClr val="FF0000"/>
                </a:solidFill>
                <a:effectLst/>
                <a:latin typeface="Consolas" panose="020B0609020204030204" pitchFamily="49" charset="0"/>
              </a:rPr>
              <a:t>"&gt;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FF0000"/>
                </a:solidFill>
                <a:effectLst/>
                <a:latin typeface="Consolas" panose="020B0609020204030204" pitchFamily="49" charset="0"/>
              </a:rPr>
              <a:t>  &lt;source </a:t>
            </a:r>
            <a:r>
              <a:rPr lang="en-US" b="0" i="0" dirty="0" err="1">
                <a:solidFill>
                  <a:srgbClr val="FF0000"/>
                </a:solidFill>
                <a:effectLst/>
                <a:latin typeface="Consolas" panose="020B0609020204030204" pitchFamily="49" charset="0"/>
              </a:rPr>
              <a:t>src</a:t>
            </a:r>
            <a:r>
              <a:rPr lang="en-US" b="0" i="0" dirty="0">
                <a:solidFill>
                  <a:srgbClr val="FF0000"/>
                </a:solidFill>
                <a:effectLst/>
                <a:latin typeface="Consolas" panose="020B0609020204030204" pitchFamily="49" charset="0"/>
              </a:rPr>
              <a:t>="horse.mp3" type="audio/mpeg"&gt;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FF0000"/>
                </a:solidFill>
                <a:effectLst/>
                <a:latin typeface="Consolas" panose="020B0609020204030204" pitchFamily="49" charset="0"/>
              </a:rPr>
              <a:t>Your browser does not support the audio element.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FF0000"/>
                </a:solidFill>
                <a:effectLst/>
                <a:latin typeface="Consolas" panose="020B0609020204030204" pitchFamily="49" charset="0"/>
              </a:rPr>
              <a:t>&lt;/audio&gt;</a:t>
            </a:r>
            <a:endParaRPr lang="en-US" b="0" i="0" baseline="0" dirty="0">
              <a:solidFill>
                <a:srgbClr val="FF000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baseline="0" dirty="0">
                <a:solidFill>
                  <a:srgbClr val="FF0000"/>
                </a:solidFill>
                <a:effectLst/>
                <a:latin typeface="Consolas" panose="020B0609020204030204" pitchFamily="49" charset="0"/>
              </a:rPr>
              <a:t>---------------</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41</a:t>
            </a:fld>
            <a:endParaRPr lang="ar-SY"/>
          </a:p>
        </p:txBody>
      </p:sp>
    </p:spTree>
    <p:extLst>
      <p:ext uri="{BB962C8B-B14F-4D97-AF65-F5344CB8AC3E}">
        <p14:creationId xmlns:p14="http://schemas.microsoft.com/office/powerpoint/2010/main" val="54990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من أجل إرسال معلومات من قبل المستخدم للسيرفر .. لإجراء معالجات عليها </a:t>
            </a:r>
          </a:p>
          <a:p>
            <a:r>
              <a:rPr lang="ar-SA" baseline="0" dirty="0"/>
              <a:t>يكون الطلب </a:t>
            </a:r>
            <a:r>
              <a:rPr lang="en-US" baseline="0" dirty="0"/>
              <a:t>request </a:t>
            </a:r>
            <a:r>
              <a:rPr lang="ar-SA" baseline="0" dirty="0"/>
              <a:t> بنمط </a:t>
            </a:r>
            <a:r>
              <a:rPr lang="en-US" baseline="0" dirty="0"/>
              <a:t>http request </a:t>
            </a:r>
          </a:p>
          <a:p>
            <a:r>
              <a:rPr lang="ar-SA" baseline="0" dirty="0"/>
              <a:t>و هو الذي يتيح التواصل بين الزبون و المخدم</a:t>
            </a:r>
            <a:endParaRPr lang="en-US" baseline="0" dirty="0"/>
          </a:p>
          <a:p>
            <a:r>
              <a:rPr lang="en-US" baseline="0" dirty="0"/>
              <a:t>http request </a:t>
            </a:r>
            <a:r>
              <a:rPr lang="ar-SA" baseline="0" dirty="0"/>
              <a:t> يمثل بروتوكول الطلب و الاستجابة بين الزبون و المخدم</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42</a:t>
            </a:fld>
            <a:endParaRPr lang="ar-SY"/>
          </a:p>
        </p:txBody>
      </p:sp>
    </p:spTree>
    <p:extLst>
      <p:ext uri="{BB962C8B-B14F-4D97-AF65-F5344CB8AC3E}">
        <p14:creationId xmlns:p14="http://schemas.microsoft.com/office/powerpoint/2010/main" val="21905955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من أجل إرسال معلومات من قبل المستخدم للسيرفر .. لإجراء معالجات عليها </a:t>
            </a:r>
            <a:endParaRPr lang="en-US" baseline="0" dirty="0"/>
          </a:p>
          <a:p>
            <a:r>
              <a:rPr lang="en-US" baseline="0" dirty="0"/>
              <a:t>Action </a:t>
            </a:r>
            <a:r>
              <a:rPr lang="ar-SA" baseline="0" dirty="0"/>
              <a:t>: لتحديد وجهة المعالجة </a:t>
            </a:r>
          </a:p>
          <a:p>
            <a:r>
              <a:rPr lang="en-US" baseline="0" dirty="0"/>
              <a:t>Method</a:t>
            </a:r>
            <a:r>
              <a:rPr lang="ar-SA" baseline="0" dirty="0"/>
              <a:t>: لتحديد نمط ارسال المعلومات إلى السيرفر</a:t>
            </a:r>
            <a:endParaRPr lang="en-US" baseline="0" dirty="0"/>
          </a:p>
          <a:p>
            <a:r>
              <a:rPr lang="ar-SA" baseline="0" dirty="0"/>
              <a:t>يوجد طريقتين أساسيتين للإرسال</a:t>
            </a:r>
            <a:r>
              <a:rPr lang="en-US" baseline="0" dirty="0"/>
              <a:t> </a:t>
            </a:r>
            <a:r>
              <a:rPr lang="ar-SA" baseline="0" dirty="0"/>
              <a:t>:</a:t>
            </a:r>
          </a:p>
          <a:p>
            <a:r>
              <a:rPr lang="en-US" baseline="0" dirty="0"/>
              <a:t>Post</a:t>
            </a:r>
          </a:p>
          <a:p>
            <a:r>
              <a:rPr lang="en-US" baseline="0" dirty="0"/>
              <a:t>Get</a:t>
            </a:r>
            <a:endParaRPr lang="ar-SY" baseline="0" dirty="0"/>
          </a:p>
          <a:p>
            <a:r>
              <a:rPr lang="ar-SY" baseline="0" dirty="0"/>
              <a:t>----------------------</a:t>
            </a:r>
          </a:p>
          <a:p>
            <a:pPr algn="l" rtl="0"/>
            <a:r>
              <a:rPr lang="en-US" sz="1200" dirty="0"/>
              <a:t>&lt;h2&gt;HTML Forms&lt;/h2&gt;</a:t>
            </a:r>
          </a:p>
          <a:p>
            <a:pPr algn="l" rtl="0"/>
            <a:endParaRPr lang="en-US" sz="1200" dirty="0"/>
          </a:p>
          <a:p>
            <a:pPr algn="l" rtl="0"/>
            <a:r>
              <a:rPr lang="en-US" sz="1200" dirty="0"/>
              <a:t>&lt;form action="/</a:t>
            </a:r>
            <a:r>
              <a:rPr lang="en-US" sz="1200" dirty="0" err="1"/>
              <a:t>action_page.php</a:t>
            </a:r>
            <a:r>
              <a:rPr lang="en-US" sz="1200" dirty="0"/>
              <a:t>"&gt;</a:t>
            </a:r>
          </a:p>
          <a:p>
            <a:pPr algn="l" rtl="0"/>
            <a:r>
              <a:rPr lang="en-US" sz="1200" dirty="0"/>
              <a:t>  &lt;label for="</a:t>
            </a:r>
            <a:r>
              <a:rPr lang="en-US" sz="1200" dirty="0" err="1"/>
              <a:t>fname</a:t>
            </a:r>
            <a:r>
              <a:rPr lang="en-US" sz="1200" dirty="0"/>
              <a:t>"&gt;First name:&lt;/label&gt;&lt;</a:t>
            </a:r>
            <a:r>
              <a:rPr lang="en-US" sz="1200" dirty="0" err="1"/>
              <a:t>br</a:t>
            </a:r>
            <a:r>
              <a:rPr lang="en-US" sz="1200" dirty="0"/>
              <a:t>&gt;</a:t>
            </a:r>
          </a:p>
          <a:p>
            <a:pPr algn="l" rtl="0"/>
            <a:r>
              <a:rPr lang="en-US" sz="1200" dirty="0"/>
              <a:t>  &lt;input type="text" id="</a:t>
            </a:r>
            <a:r>
              <a:rPr lang="en-US" sz="1200" dirty="0" err="1"/>
              <a:t>fname</a:t>
            </a:r>
            <a:r>
              <a:rPr lang="en-US" sz="1200" dirty="0"/>
              <a:t>" name="</a:t>
            </a:r>
            <a:r>
              <a:rPr lang="en-US" sz="1200" dirty="0" err="1"/>
              <a:t>fname</a:t>
            </a:r>
            <a:r>
              <a:rPr lang="en-US" sz="1200" dirty="0"/>
              <a:t>" value="John"&gt;&lt;</a:t>
            </a:r>
            <a:r>
              <a:rPr lang="en-US" sz="1200" dirty="0" err="1"/>
              <a:t>br</a:t>
            </a:r>
            <a:r>
              <a:rPr lang="en-US" sz="1200" dirty="0"/>
              <a:t>&gt;</a:t>
            </a:r>
          </a:p>
          <a:p>
            <a:pPr algn="l" rtl="0"/>
            <a:endParaRPr lang="en-US" sz="1200" dirty="0"/>
          </a:p>
          <a:p>
            <a:pPr algn="l" rtl="0"/>
            <a:r>
              <a:rPr lang="en-US" sz="1200" dirty="0"/>
              <a:t>  &lt;input type="submit" value="Submit"&gt;</a:t>
            </a:r>
          </a:p>
          <a:p>
            <a:pPr algn="l" rtl="0"/>
            <a:r>
              <a:rPr lang="en-US" sz="1200" dirty="0"/>
              <a:t>&lt;/form&gt; </a:t>
            </a:r>
          </a:p>
          <a:p>
            <a:pPr algn="l" rtl="0"/>
            <a:endParaRPr lang="en-US" sz="1200" dirty="0"/>
          </a:p>
          <a:p>
            <a:pPr algn="l" rtl="0"/>
            <a:r>
              <a:rPr lang="en-US" sz="1200" dirty="0"/>
              <a:t>&lt;p&gt;If you click the "Submit" button, the form-data will be sent to a page called "/</a:t>
            </a:r>
            <a:r>
              <a:rPr lang="en-US" sz="1200" dirty="0" err="1"/>
              <a:t>action_page.php</a:t>
            </a:r>
            <a:r>
              <a:rPr lang="en-US" sz="1200" dirty="0"/>
              <a:t>".&lt;/p&gt;</a:t>
            </a:r>
          </a:p>
          <a:p>
            <a:pPr algn="l" rtl="0"/>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43</a:t>
            </a:fld>
            <a:endParaRPr lang="ar-SY"/>
          </a:p>
        </p:txBody>
      </p:sp>
    </p:spTree>
    <p:extLst>
      <p:ext uri="{BB962C8B-B14F-4D97-AF65-F5344CB8AC3E}">
        <p14:creationId xmlns:p14="http://schemas.microsoft.com/office/powerpoint/2010/main" val="758349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يتم ارسال المعلومات من خلال </a:t>
            </a:r>
            <a:r>
              <a:rPr lang="en-US" baseline="0" dirty="0"/>
              <a:t>URL </a:t>
            </a:r>
            <a:r>
              <a:rPr lang="ar-SA" baseline="0" dirty="0"/>
              <a:t>  بشكل أزواج </a:t>
            </a:r>
          </a:p>
          <a:p>
            <a:r>
              <a:rPr lang="en-US" baseline="0" dirty="0"/>
              <a:t>Name= value</a:t>
            </a:r>
            <a:endParaRPr lang="ar-SA" baseline="0" dirty="0"/>
          </a:p>
          <a:p>
            <a:r>
              <a:rPr lang="ar-SA" baseline="0" dirty="0"/>
              <a:t>عادة لا يتم استخدام </a:t>
            </a:r>
            <a:r>
              <a:rPr lang="en-US" baseline="0" dirty="0"/>
              <a:t>get</a:t>
            </a:r>
            <a:r>
              <a:rPr lang="ar-SA" baseline="0" dirty="0"/>
              <a:t> مع البيانات الحساسة</a:t>
            </a:r>
          </a:p>
          <a:p>
            <a:r>
              <a:rPr lang="ar-SA" baseline="0" dirty="0"/>
              <a:t>و تستخدم عادة لطلب معلومات من المخدم .</a:t>
            </a:r>
            <a:endParaRPr lang="en-US" baseline="0" dirty="0"/>
          </a:p>
          <a:p>
            <a:r>
              <a:rPr lang="ar-SA" baseline="0" dirty="0"/>
              <a:t>خصائص </a:t>
            </a:r>
            <a:r>
              <a:rPr lang="en-US" baseline="0" dirty="0"/>
              <a:t>get request </a:t>
            </a:r>
            <a:r>
              <a:rPr lang="ar-SA" baseline="0" dirty="0"/>
              <a:t>:</a:t>
            </a:r>
          </a:p>
          <a:p>
            <a:r>
              <a:rPr lang="ar-SA" baseline="0" dirty="0"/>
              <a:t>يمكن</a:t>
            </a:r>
            <a:r>
              <a:rPr lang="en-US" baseline="0" dirty="0"/>
              <a:t> </a:t>
            </a:r>
            <a:r>
              <a:rPr lang="ar-SA" baseline="0" dirty="0"/>
              <a:t> أن يخزن في الكاش</a:t>
            </a:r>
          </a:p>
          <a:p>
            <a:r>
              <a:rPr lang="ar-SA" baseline="0" dirty="0"/>
              <a:t>يخزن في تاريخ المتصفح </a:t>
            </a:r>
          </a:p>
          <a:p>
            <a:r>
              <a:rPr lang="ar-SA" baseline="0" dirty="0"/>
              <a:t>يوجد حد أعلى لحجم البيانات المرسلة </a:t>
            </a:r>
            <a:r>
              <a:rPr lang="en-US" b="0" i="0" dirty="0">
                <a:solidFill>
                  <a:srgbClr val="000000"/>
                </a:solidFill>
                <a:effectLst/>
                <a:latin typeface="Verdana" panose="020B0604030504040204" pitchFamily="34" charset="0"/>
              </a:rPr>
              <a:t>2048 characters</a:t>
            </a:r>
            <a:endParaRPr lang="en-US" baseline="0" dirty="0"/>
          </a:p>
          <a:p>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44</a:t>
            </a:fld>
            <a:endParaRPr lang="ar-SY"/>
          </a:p>
        </p:txBody>
      </p:sp>
    </p:spTree>
    <p:extLst>
      <p:ext uri="{BB962C8B-B14F-4D97-AF65-F5344CB8AC3E}">
        <p14:creationId xmlns:p14="http://schemas.microsoft.com/office/powerpoint/2010/main" val="40710963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baseline="0" dirty="0"/>
              <a:t>يتم ارسال </a:t>
            </a:r>
            <a:r>
              <a:rPr lang="en-US" baseline="0" dirty="0"/>
              <a:t>data </a:t>
            </a:r>
            <a:r>
              <a:rPr lang="ar-SA" baseline="0" dirty="0"/>
              <a:t> عبر </a:t>
            </a:r>
            <a:r>
              <a:rPr lang="en-US" baseline="0" dirty="0"/>
              <a:t> </a:t>
            </a:r>
            <a:r>
              <a:rPr lang="ar-SA" baseline="0" dirty="0"/>
              <a:t>“</a:t>
            </a:r>
            <a:r>
              <a:rPr lang="en-US" baseline="0" dirty="0"/>
              <a:t> </a:t>
            </a:r>
            <a:r>
              <a:rPr lang="en-US" b="0" i="0" dirty="0">
                <a:solidFill>
                  <a:srgbClr val="000000"/>
                </a:solidFill>
                <a:effectLst/>
                <a:latin typeface="Verdana" panose="020B0604030504040204" pitchFamily="34" charset="0"/>
              </a:rPr>
              <a:t>request body</a:t>
            </a:r>
            <a:r>
              <a:rPr lang="ar-SA" baseline="0" dirty="0"/>
              <a:t>“</a:t>
            </a:r>
            <a:endParaRPr lang="en-US" baseline="0" dirty="0"/>
          </a:p>
          <a:p>
            <a:r>
              <a:rPr lang="ar-SA" baseline="0" dirty="0"/>
              <a:t>و لا تظهر في ال</a:t>
            </a:r>
            <a:r>
              <a:rPr lang="en-US" baseline="0" dirty="0"/>
              <a:t> </a:t>
            </a:r>
            <a:r>
              <a:rPr lang="en-US" baseline="0" dirty="0" err="1"/>
              <a:t>url</a:t>
            </a:r>
            <a:r>
              <a:rPr lang="en-US" baseline="0" dirty="0"/>
              <a:t> </a:t>
            </a:r>
            <a:endParaRPr lang="ar-SA" baseline="0" dirty="0"/>
          </a:p>
          <a:p>
            <a:r>
              <a:rPr lang="ar-SA" baseline="0" dirty="0"/>
              <a:t>يستخدم للمعلومات الحساسة مثل "معلومات المستخدم"</a:t>
            </a:r>
            <a:endParaRPr lang="en-US" baseline="0" dirty="0"/>
          </a:p>
          <a:p>
            <a:r>
              <a:rPr lang="ar-SA" baseline="0" dirty="0"/>
              <a:t>خصائص </a:t>
            </a:r>
            <a:r>
              <a:rPr lang="en-US" baseline="0" dirty="0"/>
              <a:t>post request</a:t>
            </a:r>
            <a:r>
              <a:rPr lang="ar-SA" baseline="0" dirty="0"/>
              <a:t> :</a:t>
            </a:r>
          </a:p>
          <a:p>
            <a:r>
              <a:rPr lang="ar-SA" baseline="0" dirty="0"/>
              <a:t>لا تخزن في الكاش </a:t>
            </a:r>
          </a:p>
          <a:p>
            <a:r>
              <a:rPr lang="ar-SA" baseline="0" dirty="0"/>
              <a:t>لا تخزن في تاريخ المتصفح </a:t>
            </a:r>
            <a:endParaRPr lang="en-US" baseline="0" dirty="0"/>
          </a:p>
          <a:p>
            <a:r>
              <a:rPr lang="ar-SA" baseline="0" dirty="0"/>
              <a:t>لا يوجد حد أعلى لحجم البيانات المرسلة .</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45</a:t>
            </a:fld>
            <a:endParaRPr lang="ar-SY"/>
          </a:p>
        </p:txBody>
      </p:sp>
    </p:spTree>
    <p:extLst>
      <p:ext uri="{BB962C8B-B14F-4D97-AF65-F5344CB8AC3E}">
        <p14:creationId xmlns:p14="http://schemas.microsoft.com/office/powerpoint/2010/main" val="34896416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algn="r" rtl="1"/>
            <a:r>
              <a:rPr lang="ar-SY" sz="2000" dirty="0"/>
              <a:t>لكل</a:t>
            </a:r>
            <a:r>
              <a:rPr lang="ar-SY" sz="2000" baseline="0" dirty="0"/>
              <a:t> عنصر في الفورم عدد من الواصفات </a:t>
            </a:r>
            <a:r>
              <a:rPr lang="en-US" sz="2000" baseline="0" dirty="0"/>
              <a:t>attribute</a:t>
            </a:r>
            <a:endParaRPr lang="en-US" sz="2000" dirty="0"/>
          </a:p>
          <a:p>
            <a:pPr algn="l" rtl="0"/>
            <a:endParaRPr lang="en-US" sz="2000" dirty="0"/>
          </a:p>
          <a:p>
            <a:pPr algn="r" rtl="1"/>
            <a:r>
              <a:rPr lang="ar-SY" sz="2000" dirty="0"/>
              <a:t>أهمها </a:t>
            </a:r>
            <a:endParaRPr lang="en-US" sz="2000" dirty="0"/>
          </a:p>
          <a:p>
            <a:pPr marL="342900" indent="-342900" algn="r" rtl="1">
              <a:buFont typeface="Arial" panose="020B0604020202020204" pitchFamily="34" charset="0"/>
              <a:buChar char="•"/>
            </a:pPr>
            <a:r>
              <a:rPr lang="en-US" sz="2000" dirty="0"/>
              <a:t>Name</a:t>
            </a:r>
            <a:r>
              <a:rPr lang="ar-SY" sz="2000" dirty="0"/>
              <a:t> </a:t>
            </a:r>
            <a:endParaRPr lang="en-US" sz="2000" dirty="0"/>
          </a:p>
          <a:p>
            <a:pPr marL="342900" indent="-342900" algn="r" rtl="1">
              <a:buFont typeface="Arial" panose="020B0604020202020204" pitchFamily="34" charset="0"/>
              <a:buChar char="•"/>
            </a:pPr>
            <a:r>
              <a:rPr lang="en-US" sz="2000" dirty="0"/>
              <a:t>Value</a:t>
            </a:r>
          </a:p>
          <a:p>
            <a:pPr marL="342900" indent="-342900" algn="r" rtl="1">
              <a:buFont typeface="Arial" panose="020B0604020202020204" pitchFamily="34" charset="0"/>
              <a:buChar char="•"/>
            </a:pPr>
            <a:r>
              <a:rPr lang="en-US" sz="2000" dirty="0"/>
              <a:t>class</a:t>
            </a:r>
          </a:p>
          <a:p>
            <a:pPr marL="342900" indent="-342900" algn="r" rtl="1">
              <a:buFont typeface="Arial" panose="020B0604020202020204" pitchFamily="34" charset="0"/>
              <a:buChar char="•"/>
            </a:pPr>
            <a:r>
              <a:rPr lang="en-US" sz="2000" dirty="0"/>
              <a:t>Id</a:t>
            </a:r>
            <a:endParaRPr lang="ar-SY" sz="2000" dirty="0"/>
          </a:p>
          <a:p>
            <a:pPr marL="342900" indent="-342900" algn="r" rtl="1">
              <a:buFont typeface="Arial" panose="020B0604020202020204" pitchFamily="34" charset="0"/>
              <a:buChar char="•"/>
            </a:pPr>
            <a:endParaRPr lang="ar-SY" sz="2000" dirty="0"/>
          </a:p>
          <a:p>
            <a:pPr marL="0" indent="0" algn="r" rtl="1">
              <a:buFont typeface="Arial" panose="020B0604020202020204" pitchFamily="34" charset="0"/>
              <a:buNone/>
            </a:pPr>
            <a:r>
              <a:rPr lang="ar-SY" sz="2000" dirty="0"/>
              <a:t>----------------------</a:t>
            </a:r>
          </a:p>
          <a:p>
            <a:pPr marL="0" indent="0" algn="r" rtl="1">
              <a:buFont typeface="Arial" panose="020B0604020202020204" pitchFamily="34" charset="0"/>
              <a:buNone/>
            </a:pPr>
            <a:endParaRPr lang="en-US" sz="2000" dirty="0"/>
          </a:p>
          <a:p>
            <a:pPr algn="r" rtl="1"/>
            <a:endParaRPr lang="en-US" sz="2000" dirty="0"/>
          </a:p>
          <a:p>
            <a:pPr algn="l" rtl="0"/>
            <a:r>
              <a:rPr lang="en-US" sz="2000" dirty="0"/>
              <a:t>&lt;form action="/</a:t>
            </a:r>
            <a:r>
              <a:rPr lang="en-US" sz="2000" dirty="0" err="1"/>
              <a:t>action_page.php</a:t>
            </a:r>
            <a:r>
              <a:rPr lang="en-US" sz="2000" dirty="0"/>
              <a:t>"&gt;</a:t>
            </a:r>
          </a:p>
          <a:p>
            <a:pPr algn="l" rtl="0"/>
            <a:r>
              <a:rPr lang="en-US" sz="2000" dirty="0"/>
              <a:t>  </a:t>
            </a:r>
            <a:r>
              <a:rPr lang="en-US" sz="2000" baseline="0" dirty="0"/>
              <a:t>          </a:t>
            </a:r>
            <a:r>
              <a:rPr lang="en-US" sz="2000" dirty="0"/>
              <a:t>&lt;label&gt;name:&lt;/label&gt;&lt;</a:t>
            </a:r>
            <a:r>
              <a:rPr lang="en-US" sz="2000" dirty="0" err="1"/>
              <a:t>br</a:t>
            </a:r>
            <a:r>
              <a:rPr lang="en-US" sz="2000" dirty="0"/>
              <a:t>&gt;		</a:t>
            </a:r>
          </a:p>
          <a:p>
            <a:pPr lvl="1" algn="l" rtl="0"/>
            <a:r>
              <a:rPr lang="en-US" sz="2000" dirty="0"/>
              <a:t>  &lt;input type="text" id="name" name="name"&gt;&lt;</a:t>
            </a:r>
            <a:r>
              <a:rPr lang="en-US" sz="2000" dirty="0" err="1"/>
              <a:t>br</a:t>
            </a:r>
            <a:r>
              <a:rPr lang="en-US" sz="2000" dirty="0"/>
              <a:t>&gt;</a:t>
            </a:r>
          </a:p>
          <a:p>
            <a:pPr lvl="1" algn="l" rtl="0"/>
            <a:endParaRPr lang="en-US" sz="2000" dirty="0"/>
          </a:p>
          <a:p>
            <a:pPr lvl="1" algn="l" rtl="0"/>
            <a:endParaRPr lang="en-US" sz="2000" dirty="0"/>
          </a:p>
          <a:p>
            <a:pPr lvl="1" algn="l" rtl="0"/>
            <a:r>
              <a:rPr lang="en-US" sz="2000" dirty="0"/>
              <a:t>  &lt;label&gt;password:&lt;/label&gt;&lt;</a:t>
            </a:r>
            <a:r>
              <a:rPr lang="en-US" sz="2000" dirty="0" err="1"/>
              <a:t>br</a:t>
            </a:r>
            <a:r>
              <a:rPr lang="en-US" sz="2000" dirty="0"/>
              <a:t>&gt;</a:t>
            </a:r>
          </a:p>
          <a:p>
            <a:pPr lvl="1" algn="l" rtl="0"/>
            <a:r>
              <a:rPr lang="en-US" sz="2000" dirty="0"/>
              <a:t>  &lt;input type="text" id="password" name="password"&gt;&lt;</a:t>
            </a:r>
            <a:r>
              <a:rPr lang="en-US" sz="2000" dirty="0" err="1"/>
              <a:t>br</a:t>
            </a:r>
            <a:r>
              <a:rPr lang="en-US" sz="2000" dirty="0"/>
              <a:t>&gt;&lt;</a:t>
            </a:r>
            <a:r>
              <a:rPr lang="en-US" sz="2000" dirty="0" err="1"/>
              <a:t>br</a:t>
            </a:r>
            <a:r>
              <a:rPr lang="en-US" sz="2000" dirty="0"/>
              <a:t>&gt;</a:t>
            </a:r>
          </a:p>
          <a:p>
            <a:pPr lvl="1" algn="l" rtl="0"/>
            <a:r>
              <a:rPr lang="en-US" sz="2000" dirty="0"/>
              <a:t>  </a:t>
            </a:r>
          </a:p>
          <a:p>
            <a:pPr lvl="1" algn="l" rtl="0"/>
            <a:r>
              <a:rPr lang="en-US" sz="2000" dirty="0"/>
              <a:t>  &lt;label&gt;email:&lt;/label&gt;&lt;</a:t>
            </a:r>
            <a:r>
              <a:rPr lang="en-US" sz="2000" dirty="0" err="1"/>
              <a:t>br</a:t>
            </a:r>
            <a:r>
              <a:rPr lang="en-US" sz="2000" dirty="0"/>
              <a:t>&gt;</a:t>
            </a:r>
          </a:p>
          <a:p>
            <a:pPr lvl="1" algn="l" rtl="0"/>
            <a:r>
              <a:rPr lang="en-US" sz="2000" dirty="0"/>
              <a:t>  &lt;input type="email" id="email" name="email"&gt;&lt;</a:t>
            </a:r>
            <a:r>
              <a:rPr lang="en-US" sz="2000" dirty="0" err="1"/>
              <a:t>br</a:t>
            </a:r>
            <a:r>
              <a:rPr lang="en-US" sz="2000" dirty="0"/>
              <a:t>&gt;</a:t>
            </a:r>
          </a:p>
          <a:p>
            <a:pPr lvl="1" algn="l" rtl="0"/>
            <a:r>
              <a:rPr lang="en-US" sz="2000" dirty="0"/>
              <a:t>  </a:t>
            </a:r>
          </a:p>
          <a:p>
            <a:pPr lvl="1" algn="l" rtl="0"/>
            <a:r>
              <a:rPr lang="en-US" sz="2000" dirty="0"/>
              <a:t> &lt;label for="quantity"&gt;Quantity (between 1 and 5):&lt;/label&gt;</a:t>
            </a:r>
          </a:p>
          <a:p>
            <a:pPr lvl="1" algn="l" rtl="0"/>
            <a:r>
              <a:rPr lang="en-US" sz="2000" dirty="0"/>
              <a:t>  &lt;input type="number" id="quantity" name="quantity" min="1" max="5"&gt;</a:t>
            </a:r>
          </a:p>
          <a:p>
            <a:pPr lvl="1" algn="l" rtl="0"/>
            <a:r>
              <a:rPr lang="en-US" sz="2000" dirty="0"/>
              <a:t>  &lt;input type="submit" value="Submit"&gt;</a:t>
            </a:r>
          </a:p>
          <a:p>
            <a:pPr algn="l" rtl="0"/>
            <a:r>
              <a:rPr lang="en-US" sz="2000" dirty="0"/>
              <a:t>&lt;/form&gt;</a:t>
            </a:r>
            <a:endParaRPr lang="ar-SY" sz="2000" dirty="0"/>
          </a:p>
          <a:p>
            <a:pPr algn="l" rtl="0"/>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46</a:t>
            </a:fld>
            <a:endParaRPr lang="ar-SY"/>
          </a:p>
        </p:txBody>
      </p:sp>
    </p:spTree>
    <p:extLst>
      <p:ext uri="{BB962C8B-B14F-4D97-AF65-F5344CB8AC3E}">
        <p14:creationId xmlns:p14="http://schemas.microsoft.com/office/powerpoint/2010/main" val="34284898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algn="l" rtl="0"/>
            <a:r>
              <a:rPr lang="en-US" baseline="0" dirty="0"/>
              <a:t>&lt;h2&gt;The select Element&lt;/h2&gt;</a:t>
            </a:r>
          </a:p>
          <a:p>
            <a:pPr algn="l" rtl="0"/>
            <a:endParaRPr lang="en-US" baseline="0" dirty="0"/>
          </a:p>
          <a:p>
            <a:pPr algn="l" rtl="0"/>
            <a:r>
              <a:rPr lang="en-US" baseline="0" dirty="0"/>
              <a:t>&lt;p&gt;The select element defines a drop-down list:&lt;/p&gt;</a:t>
            </a:r>
          </a:p>
          <a:p>
            <a:pPr algn="l" rtl="0"/>
            <a:endParaRPr lang="en-US" baseline="0" dirty="0"/>
          </a:p>
          <a:p>
            <a:pPr algn="l" rtl="0"/>
            <a:r>
              <a:rPr lang="en-US" baseline="0" dirty="0"/>
              <a:t>&lt;form action="/</a:t>
            </a:r>
            <a:r>
              <a:rPr lang="en-US" baseline="0" dirty="0" err="1"/>
              <a:t>action_page.php</a:t>
            </a:r>
            <a:r>
              <a:rPr lang="en-US" baseline="0" dirty="0"/>
              <a:t>"&gt;</a:t>
            </a:r>
          </a:p>
          <a:p>
            <a:pPr algn="l" rtl="0"/>
            <a:r>
              <a:rPr lang="en-US" baseline="0" dirty="0"/>
              <a:t>  &lt;label for="cars"&gt;Choose a car:&lt;/label&gt;</a:t>
            </a:r>
          </a:p>
          <a:p>
            <a:pPr algn="l" rtl="0"/>
            <a:r>
              <a:rPr lang="en-US" baseline="0" dirty="0"/>
              <a:t>  &lt;select id="cars" name="cars"&gt;</a:t>
            </a:r>
          </a:p>
          <a:p>
            <a:pPr algn="l" rtl="0"/>
            <a:r>
              <a:rPr lang="en-US" baseline="0" dirty="0"/>
              <a:t>    &lt;option value="</a:t>
            </a:r>
            <a:r>
              <a:rPr lang="en-US" baseline="0" dirty="0" err="1"/>
              <a:t>volvo</a:t>
            </a:r>
            <a:r>
              <a:rPr lang="en-US" baseline="0" dirty="0"/>
              <a:t>"&gt;Volvo&lt;/option&gt;</a:t>
            </a:r>
          </a:p>
          <a:p>
            <a:pPr algn="l" rtl="0"/>
            <a:r>
              <a:rPr lang="en-US" baseline="0" dirty="0"/>
              <a:t>    &lt;option value="</a:t>
            </a:r>
            <a:r>
              <a:rPr lang="en-US" baseline="0" dirty="0" err="1"/>
              <a:t>saab</a:t>
            </a:r>
            <a:r>
              <a:rPr lang="en-US" baseline="0" dirty="0"/>
              <a:t>"&gt;Saab&lt;/option&gt;</a:t>
            </a:r>
          </a:p>
          <a:p>
            <a:pPr algn="l" rtl="0"/>
            <a:r>
              <a:rPr lang="en-US" baseline="0" dirty="0"/>
              <a:t>    &lt;option value="fiat"&gt;Fiat&lt;/option&gt;</a:t>
            </a:r>
          </a:p>
          <a:p>
            <a:pPr algn="l" rtl="0"/>
            <a:r>
              <a:rPr lang="en-US" baseline="0" dirty="0"/>
              <a:t>    &lt;option value="</a:t>
            </a:r>
            <a:r>
              <a:rPr lang="en-US" baseline="0" dirty="0" err="1"/>
              <a:t>audi</a:t>
            </a:r>
            <a:r>
              <a:rPr lang="en-US" baseline="0" dirty="0"/>
              <a:t>"&gt;Audi&lt;/option&gt;</a:t>
            </a:r>
          </a:p>
          <a:p>
            <a:pPr algn="l" rtl="0"/>
            <a:r>
              <a:rPr lang="en-US" baseline="0" dirty="0"/>
              <a:t>  &lt;/select&gt;</a:t>
            </a:r>
          </a:p>
          <a:p>
            <a:pPr algn="l" rtl="0"/>
            <a:r>
              <a:rPr lang="en-US" baseline="0" dirty="0"/>
              <a:t>  &lt;input type="submit"&gt;</a:t>
            </a:r>
          </a:p>
          <a:p>
            <a:pPr algn="l" rtl="0"/>
            <a:r>
              <a:rPr lang="en-US" baseline="0" dirty="0"/>
              <a:t>&lt;/form&gt;</a:t>
            </a:r>
          </a:p>
          <a:p>
            <a:pPr algn="l" rtl="0"/>
            <a:endParaRPr lang="en-US" baseline="0" dirty="0"/>
          </a:p>
          <a:p>
            <a:pPr algn="l" rtl="0"/>
            <a:r>
              <a:rPr lang="en-US" baseline="0" dirty="0"/>
              <a:t>-------------</a:t>
            </a:r>
          </a:p>
          <a:p>
            <a:pPr algn="l" rtl="0"/>
            <a:r>
              <a:rPr lang="en-US" baseline="0" dirty="0"/>
              <a:t>&lt;h2&gt;Allow Multiple </a:t>
            </a:r>
            <a:r>
              <a:rPr lang="en-US" baseline="0" dirty="0" err="1"/>
              <a:t>Seletcions</a:t>
            </a:r>
            <a:r>
              <a:rPr lang="en-US" baseline="0" dirty="0"/>
              <a:t>&lt;/h2&gt;</a:t>
            </a:r>
          </a:p>
          <a:p>
            <a:pPr algn="l" rtl="0"/>
            <a:endParaRPr lang="en-US" baseline="0" dirty="0"/>
          </a:p>
          <a:p>
            <a:pPr algn="l" rtl="0"/>
            <a:r>
              <a:rPr lang="en-US" baseline="0" dirty="0"/>
              <a:t>&lt;p&gt;Use the multiple attribute to allow the user to select more than one value.&lt;/p&gt;</a:t>
            </a:r>
          </a:p>
          <a:p>
            <a:pPr algn="l" rtl="0"/>
            <a:endParaRPr lang="en-US" baseline="0" dirty="0"/>
          </a:p>
          <a:p>
            <a:pPr algn="l" rtl="0"/>
            <a:r>
              <a:rPr lang="en-US" baseline="0" dirty="0"/>
              <a:t>&lt;form action="/</a:t>
            </a:r>
            <a:r>
              <a:rPr lang="en-US" baseline="0" dirty="0" err="1"/>
              <a:t>action_page.php</a:t>
            </a:r>
            <a:r>
              <a:rPr lang="en-US" baseline="0" dirty="0"/>
              <a:t>"&gt;</a:t>
            </a:r>
          </a:p>
          <a:p>
            <a:pPr algn="l" rtl="0"/>
            <a:r>
              <a:rPr lang="en-US" baseline="0" dirty="0"/>
              <a:t>  &lt;label for="cars"&gt;Choose a car:&lt;/label&gt;</a:t>
            </a:r>
          </a:p>
          <a:p>
            <a:pPr algn="l" rtl="0"/>
            <a:r>
              <a:rPr lang="en-US" baseline="0" dirty="0"/>
              <a:t>  &lt;select id="cars" name="cars" size="4" multiple&gt;</a:t>
            </a:r>
          </a:p>
          <a:p>
            <a:pPr algn="l" rtl="0"/>
            <a:r>
              <a:rPr lang="en-US" baseline="0" dirty="0"/>
              <a:t>    &lt;option value="</a:t>
            </a:r>
            <a:r>
              <a:rPr lang="en-US" baseline="0" dirty="0" err="1"/>
              <a:t>volvo</a:t>
            </a:r>
            <a:r>
              <a:rPr lang="en-US" baseline="0" dirty="0"/>
              <a:t>"&gt;Volvo&lt;/option&gt;</a:t>
            </a:r>
          </a:p>
          <a:p>
            <a:pPr algn="l" rtl="0"/>
            <a:r>
              <a:rPr lang="en-US" baseline="0" dirty="0"/>
              <a:t>    &lt;option value="</a:t>
            </a:r>
            <a:r>
              <a:rPr lang="en-US" baseline="0" dirty="0" err="1"/>
              <a:t>saab</a:t>
            </a:r>
            <a:r>
              <a:rPr lang="en-US" baseline="0" dirty="0"/>
              <a:t>"&gt;Saab&lt;/option&gt;</a:t>
            </a:r>
          </a:p>
          <a:p>
            <a:pPr algn="l" rtl="0"/>
            <a:r>
              <a:rPr lang="en-US" baseline="0" dirty="0"/>
              <a:t>    &lt;option value="fiat"&gt;Fiat&lt;/option&gt;</a:t>
            </a:r>
          </a:p>
          <a:p>
            <a:pPr algn="l" rtl="0"/>
            <a:r>
              <a:rPr lang="en-US" baseline="0" dirty="0"/>
              <a:t>    &lt;option value="</a:t>
            </a:r>
            <a:r>
              <a:rPr lang="en-US" baseline="0" dirty="0" err="1"/>
              <a:t>audi</a:t>
            </a:r>
            <a:r>
              <a:rPr lang="en-US" baseline="0" dirty="0"/>
              <a:t>"&gt;Audi&lt;/option&gt;</a:t>
            </a:r>
          </a:p>
          <a:p>
            <a:pPr algn="l" rtl="0"/>
            <a:r>
              <a:rPr lang="en-US" baseline="0" dirty="0"/>
              <a:t>  &lt;/select&gt;&lt;</a:t>
            </a:r>
            <a:r>
              <a:rPr lang="en-US" baseline="0" dirty="0" err="1"/>
              <a:t>br</a:t>
            </a:r>
            <a:r>
              <a:rPr lang="en-US" baseline="0" dirty="0"/>
              <a:t>&gt;&lt;</a:t>
            </a:r>
            <a:r>
              <a:rPr lang="en-US" baseline="0" dirty="0" err="1"/>
              <a:t>br</a:t>
            </a:r>
            <a:r>
              <a:rPr lang="en-US" baseline="0" dirty="0"/>
              <a:t>&gt;</a:t>
            </a:r>
          </a:p>
          <a:p>
            <a:pPr algn="l" rtl="0"/>
            <a:r>
              <a:rPr lang="en-US" baseline="0" dirty="0"/>
              <a:t>  &lt;input type="submit"&gt;</a:t>
            </a:r>
          </a:p>
          <a:p>
            <a:pPr algn="l" rtl="0"/>
            <a:r>
              <a:rPr lang="en-US" baseline="0" dirty="0"/>
              <a:t>&lt;/form&gt;</a:t>
            </a:r>
          </a:p>
          <a:p>
            <a:pPr algn="l" rtl="0"/>
            <a:endParaRPr lang="en-US" baseline="0" dirty="0"/>
          </a:p>
          <a:p>
            <a:pPr algn="l" rtl="0"/>
            <a:r>
              <a:rPr lang="en-US" baseline="0" dirty="0"/>
              <a:t>&lt;p&gt;Hold down the Ctrl (windows) / Command (Mac) button to select multiple options.&lt;/p&gt;</a:t>
            </a:r>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47</a:t>
            </a:fld>
            <a:endParaRPr lang="ar-SY"/>
          </a:p>
        </p:txBody>
      </p:sp>
    </p:spTree>
    <p:extLst>
      <p:ext uri="{BB962C8B-B14F-4D97-AF65-F5344CB8AC3E}">
        <p14:creationId xmlns:p14="http://schemas.microsoft.com/office/powerpoint/2010/main" val="2174393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algn="l" rtl="0"/>
            <a:r>
              <a:rPr lang="en-US" baseline="0" dirty="0"/>
              <a:t>&lt;h2&gt;</a:t>
            </a:r>
            <a:r>
              <a:rPr lang="en-US" baseline="0" dirty="0" err="1"/>
              <a:t>Textarea</a:t>
            </a:r>
            <a:r>
              <a:rPr lang="en-US" baseline="0" dirty="0"/>
              <a:t>&lt;/h2&gt;</a:t>
            </a:r>
          </a:p>
          <a:p>
            <a:pPr algn="l" rtl="0"/>
            <a:r>
              <a:rPr lang="en-US" baseline="0" dirty="0"/>
              <a:t>&lt;p&gt;The </a:t>
            </a:r>
            <a:r>
              <a:rPr lang="en-US" baseline="0" dirty="0" err="1"/>
              <a:t>textarea</a:t>
            </a:r>
            <a:r>
              <a:rPr lang="en-US" baseline="0" dirty="0"/>
              <a:t> element defines a multi-line input field.&lt;/p&gt;</a:t>
            </a:r>
          </a:p>
          <a:p>
            <a:pPr algn="l" rtl="0"/>
            <a:endParaRPr lang="en-US" baseline="0" dirty="0"/>
          </a:p>
          <a:p>
            <a:pPr algn="l" rtl="0"/>
            <a:r>
              <a:rPr lang="en-US" baseline="0" dirty="0"/>
              <a:t>&lt;form action="/</a:t>
            </a:r>
            <a:r>
              <a:rPr lang="en-US" baseline="0" dirty="0" err="1"/>
              <a:t>action_page.php</a:t>
            </a:r>
            <a:r>
              <a:rPr lang="en-US" baseline="0" dirty="0"/>
              <a:t>"&gt;</a:t>
            </a:r>
          </a:p>
          <a:p>
            <a:pPr algn="l" rtl="0"/>
            <a:r>
              <a:rPr lang="en-US" baseline="0" dirty="0"/>
              <a:t>  &lt;</a:t>
            </a:r>
            <a:r>
              <a:rPr lang="en-US" baseline="0" dirty="0" err="1"/>
              <a:t>textarea</a:t>
            </a:r>
            <a:r>
              <a:rPr lang="en-US" baseline="0" dirty="0"/>
              <a:t> name="message" rows="10" cols="30"&gt;The cat was playing in the garden.&lt;/</a:t>
            </a:r>
            <a:r>
              <a:rPr lang="en-US" baseline="0" dirty="0" err="1"/>
              <a:t>textarea</a:t>
            </a:r>
            <a:r>
              <a:rPr lang="en-US" baseline="0" dirty="0"/>
              <a:t>&gt;</a:t>
            </a:r>
          </a:p>
          <a:p>
            <a:pPr algn="l" rtl="0"/>
            <a:r>
              <a:rPr lang="en-US" baseline="0" dirty="0"/>
              <a:t>  &lt;</a:t>
            </a:r>
            <a:r>
              <a:rPr lang="en-US" baseline="0" dirty="0" err="1"/>
              <a:t>br</a:t>
            </a:r>
            <a:r>
              <a:rPr lang="en-US" baseline="0" dirty="0"/>
              <a:t>&gt;&lt;</a:t>
            </a:r>
            <a:r>
              <a:rPr lang="en-US" baseline="0" dirty="0" err="1"/>
              <a:t>br</a:t>
            </a:r>
            <a:r>
              <a:rPr lang="en-US" baseline="0" dirty="0"/>
              <a:t>&gt;</a:t>
            </a:r>
          </a:p>
          <a:p>
            <a:pPr algn="l" rtl="0"/>
            <a:r>
              <a:rPr lang="en-US" baseline="0" dirty="0"/>
              <a:t>  &lt;input type="submit"&gt;</a:t>
            </a:r>
          </a:p>
          <a:p>
            <a:pPr algn="l" rtl="0"/>
            <a:r>
              <a:rPr lang="en-US" baseline="0" dirty="0"/>
              <a:t>&lt;/form&gt;</a:t>
            </a:r>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48</a:t>
            </a:fld>
            <a:endParaRPr lang="ar-SY"/>
          </a:p>
        </p:txBody>
      </p:sp>
    </p:spTree>
    <p:extLst>
      <p:ext uri="{BB962C8B-B14F-4D97-AF65-F5344CB8AC3E}">
        <p14:creationId xmlns:p14="http://schemas.microsoft.com/office/powerpoint/2010/main" val="37263966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algn="l" rtl="0"/>
            <a:endParaRPr lang="en-US" baseline="0" dirty="0"/>
          </a:p>
          <a:p>
            <a:pPr algn="l" rtl="0"/>
            <a:r>
              <a:rPr lang="en-US" baseline="0" dirty="0"/>
              <a:t>&lt;h2&gt;Radio Buttons&lt;/h2&gt;</a:t>
            </a:r>
          </a:p>
          <a:p>
            <a:pPr algn="l" rtl="0"/>
            <a:endParaRPr lang="en-US" baseline="0" dirty="0"/>
          </a:p>
          <a:p>
            <a:pPr algn="l" rtl="0"/>
            <a:r>
              <a:rPr lang="en-US" baseline="0" dirty="0"/>
              <a:t>&lt;p&gt;The &lt;strong&gt;input type="radio"&lt;/strong&gt; defines a radio button:&lt;/p&gt;</a:t>
            </a:r>
          </a:p>
          <a:p>
            <a:pPr algn="l" rtl="0"/>
            <a:endParaRPr lang="en-US" baseline="0" dirty="0"/>
          </a:p>
          <a:p>
            <a:pPr algn="l" rtl="0"/>
            <a:r>
              <a:rPr lang="en-US" baseline="0" dirty="0"/>
              <a:t>&lt;form action="/</a:t>
            </a:r>
            <a:r>
              <a:rPr lang="en-US" baseline="0" dirty="0" err="1"/>
              <a:t>action_page.php</a:t>
            </a:r>
            <a:r>
              <a:rPr lang="en-US" baseline="0" dirty="0"/>
              <a:t>"&gt;</a:t>
            </a:r>
          </a:p>
          <a:p>
            <a:pPr algn="l" rtl="0"/>
            <a:r>
              <a:rPr lang="en-US" baseline="0" dirty="0"/>
              <a:t>  &lt;input type="radio" id="male" name="gender" value="male"&gt;</a:t>
            </a:r>
          </a:p>
          <a:p>
            <a:pPr algn="l" rtl="0"/>
            <a:r>
              <a:rPr lang="en-US" baseline="0" dirty="0"/>
              <a:t>  &lt;label for="male"&gt;Male&lt;/label&gt;&lt;</a:t>
            </a:r>
            <a:r>
              <a:rPr lang="en-US" baseline="0" dirty="0" err="1"/>
              <a:t>br</a:t>
            </a:r>
            <a:r>
              <a:rPr lang="en-US" baseline="0" dirty="0"/>
              <a:t>&gt;</a:t>
            </a:r>
          </a:p>
          <a:p>
            <a:pPr algn="l" rtl="0"/>
            <a:r>
              <a:rPr lang="en-US" baseline="0" dirty="0"/>
              <a:t>  &lt;input type="radio" id="female" name="gender" value="female"&gt;</a:t>
            </a:r>
          </a:p>
          <a:p>
            <a:pPr algn="l" rtl="0"/>
            <a:r>
              <a:rPr lang="en-US" baseline="0" dirty="0"/>
              <a:t>  &lt;label for="female"&gt;Female&lt;/label&gt;&lt;</a:t>
            </a:r>
            <a:r>
              <a:rPr lang="en-US" baseline="0" dirty="0" err="1"/>
              <a:t>br</a:t>
            </a:r>
            <a:r>
              <a:rPr lang="en-US" baseline="0" dirty="0"/>
              <a:t>&gt;</a:t>
            </a:r>
          </a:p>
          <a:p>
            <a:pPr algn="l" rtl="0"/>
            <a:r>
              <a:rPr lang="en-US" baseline="0" dirty="0"/>
              <a:t>  &lt;input type="radio" id="other" name="gender" value="other"&gt;</a:t>
            </a:r>
          </a:p>
          <a:p>
            <a:pPr algn="l" rtl="0"/>
            <a:r>
              <a:rPr lang="en-US" baseline="0" dirty="0"/>
              <a:t>  &lt;label for="other"&gt;Other&lt;/label&gt;&lt;</a:t>
            </a:r>
            <a:r>
              <a:rPr lang="en-US" baseline="0" dirty="0" err="1"/>
              <a:t>br</a:t>
            </a:r>
            <a:r>
              <a:rPr lang="en-US" baseline="0" dirty="0"/>
              <a:t>&gt;&lt;</a:t>
            </a:r>
            <a:r>
              <a:rPr lang="en-US" baseline="0" dirty="0" err="1"/>
              <a:t>br</a:t>
            </a:r>
            <a:r>
              <a:rPr lang="en-US" baseline="0" dirty="0"/>
              <a:t>&gt;</a:t>
            </a:r>
          </a:p>
          <a:p>
            <a:pPr algn="l" rtl="0"/>
            <a:r>
              <a:rPr lang="en-US" baseline="0" dirty="0"/>
              <a:t>  &lt;input type="submit" value="Submit"&gt;</a:t>
            </a:r>
          </a:p>
          <a:p>
            <a:pPr algn="l" rtl="0"/>
            <a:r>
              <a:rPr lang="en-US" baseline="0" dirty="0"/>
              <a:t>&lt;/form&gt; </a:t>
            </a:r>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49</a:t>
            </a:fld>
            <a:endParaRPr lang="ar-SY"/>
          </a:p>
        </p:txBody>
      </p:sp>
    </p:spTree>
    <p:extLst>
      <p:ext uri="{BB962C8B-B14F-4D97-AF65-F5344CB8AC3E}">
        <p14:creationId xmlns:p14="http://schemas.microsoft.com/office/powerpoint/2010/main" val="1347351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ar-SY" dirty="0"/>
              <a:t>تفاصيل</a:t>
            </a:r>
            <a:r>
              <a:rPr lang="ar-SY" baseline="0" dirty="0"/>
              <a:t> الانترنت تدرس في مواد الشبكات الأن ما يهمنا هو الأساسيات التي تساعد في بناء الويب </a:t>
            </a:r>
            <a:endParaRPr lang="ar-SY" dirty="0"/>
          </a:p>
          <a:p>
            <a:r>
              <a:rPr lang="ar-SY" dirty="0"/>
              <a:t>كيف</a:t>
            </a:r>
            <a:r>
              <a:rPr lang="ar-SY" baseline="0" dirty="0"/>
              <a:t> يتم معرفة الأجهزة على شبكة الانترنت ؟</a:t>
            </a:r>
          </a:p>
          <a:p>
            <a:r>
              <a:rPr lang="ar-SY" baseline="0" dirty="0"/>
              <a:t>باستخدام معرف فريد لكل جهاز... </a:t>
            </a:r>
            <a:r>
              <a:rPr lang="en-US" baseline="0" dirty="0" err="1"/>
              <a:t>Ip</a:t>
            </a:r>
            <a:r>
              <a:rPr lang="en-US" baseline="0" dirty="0"/>
              <a:t> address</a:t>
            </a:r>
            <a:endParaRPr lang="ar-SY" baseline="0" dirty="0"/>
          </a:p>
          <a:p>
            <a:r>
              <a:rPr lang="ar-SY" sz="1200" b="0" i="0" u="none" strike="noStrike" kern="1200" baseline="0" dirty="0">
                <a:solidFill>
                  <a:schemeClr val="tx1"/>
                </a:solidFill>
                <a:latin typeface="+mn-lt"/>
                <a:ea typeface="+mn-ea"/>
                <a:cs typeface="+mn-cs"/>
              </a:rPr>
              <a:t>يتكون العنوان الفريد </a:t>
            </a:r>
            <a:r>
              <a:rPr lang="en-US" sz="1200" b="0" i="0" u="none" strike="noStrike" kern="1200" baseline="0" dirty="0">
                <a:solidFill>
                  <a:schemeClr val="tx1"/>
                </a:solidFill>
                <a:latin typeface="+mn-lt"/>
                <a:ea typeface="+mn-ea"/>
                <a:cs typeface="+mn-cs"/>
              </a:rPr>
              <a:t> Internet Protocol(IP) address </a:t>
            </a:r>
            <a:r>
              <a:rPr lang="ar-SY" sz="1200" b="0" i="0" u="none" strike="noStrike" kern="1200" baseline="0" dirty="0">
                <a:solidFill>
                  <a:schemeClr val="tx1"/>
                </a:solidFill>
                <a:latin typeface="+mn-lt"/>
                <a:ea typeface="+mn-ea"/>
                <a:cs typeface="+mn-cs"/>
              </a:rPr>
              <a:t> من 32 بت ويكتب عادة باستخدام أربعة أرقام  كل منها 8 بت </a:t>
            </a:r>
          </a:p>
          <a:p>
            <a:r>
              <a:rPr lang="ar-SY" sz="1200" b="0" i="0" u="none" strike="noStrike" kern="1200" baseline="0" dirty="0">
                <a:solidFill>
                  <a:schemeClr val="tx1"/>
                </a:solidFill>
                <a:latin typeface="+mn-lt"/>
                <a:ea typeface="+mn-ea"/>
                <a:cs typeface="+mn-cs"/>
              </a:rPr>
              <a:t>مثل </a:t>
            </a:r>
            <a:r>
              <a:rPr lang="en-US" sz="1200" b="0" i="0" u="none" strike="noStrike" kern="1200" baseline="0" dirty="0">
                <a:solidFill>
                  <a:schemeClr val="tx1"/>
                </a:solidFill>
                <a:latin typeface="+mn-lt"/>
                <a:ea typeface="+mn-ea"/>
                <a:cs typeface="+mn-cs"/>
              </a:rPr>
              <a:t>191.57.126.121 </a:t>
            </a:r>
            <a:r>
              <a:rPr lang="ar-SY" sz="1200" b="0" i="0" u="none" strike="noStrike" kern="1200" baseline="0" dirty="0">
                <a:solidFill>
                  <a:schemeClr val="tx1"/>
                </a:solidFill>
                <a:latin typeface="+mn-lt"/>
                <a:ea typeface="+mn-ea"/>
                <a:cs typeface="+mn-cs"/>
              </a:rPr>
              <a:t> و يتم عادة إعصاء مجال متسلسل من هذه الأرقام لكل منظمة  و التي تقوم بتوزيع الأرقام ضمن المجال على حواسبها .</a:t>
            </a:r>
          </a:p>
          <a:p>
            <a:r>
              <a:rPr lang="ar-SY" sz="1200" b="0" i="0" u="none" strike="noStrike" kern="1200" baseline="0" dirty="0">
                <a:solidFill>
                  <a:schemeClr val="tx1"/>
                </a:solidFill>
                <a:latin typeface="+mn-lt"/>
                <a:ea typeface="+mn-ea"/>
                <a:cs typeface="+mn-cs"/>
              </a:rPr>
              <a:t>مثال المجال الخاص بوزارة الدفاع الأمريكية </a:t>
            </a:r>
          </a:p>
          <a:p>
            <a:r>
              <a:rPr lang="ar-SY" sz="1200" b="0" i="0" u="none" strike="noStrike" kern="1200" baseline="0" dirty="0">
                <a:solidFill>
                  <a:schemeClr val="tx1"/>
                </a:solidFill>
                <a:latin typeface="+mn-lt"/>
                <a:ea typeface="+mn-ea"/>
                <a:cs typeface="+mn-cs"/>
              </a:rPr>
              <a:t>من </a:t>
            </a:r>
            <a:r>
              <a:rPr lang="en-US" sz="1200" b="0" i="0" u="none" strike="noStrike" kern="1200" baseline="0" dirty="0">
                <a:solidFill>
                  <a:schemeClr val="tx1"/>
                </a:solidFill>
                <a:latin typeface="+mn-lt"/>
                <a:ea typeface="+mn-ea"/>
                <a:cs typeface="+mn-cs"/>
              </a:rPr>
              <a:t>12.0.0.0   </a:t>
            </a:r>
            <a:r>
              <a:rPr lang="ar-SY" sz="1200" b="0" i="0" u="none" strike="noStrike" kern="1200" baseline="0" dirty="0">
                <a:solidFill>
                  <a:schemeClr val="tx1"/>
                </a:solidFill>
                <a:latin typeface="+mn-lt"/>
                <a:ea typeface="+mn-ea"/>
                <a:cs typeface="+mn-cs"/>
              </a:rPr>
              <a:t> حتى </a:t>
            </a:r>
            <a:r>
              <a:rPr lang="en-US" sz="1200" b="0" i="0" u="none" strike="noStrike" kern="1200" baseline="0" dirty="0">
                <a:solidFill>
                  <a:schemeClr val="tx1"/>
                </a:solidFill>
                <a:latin typeface="+mn-lt"/>
                <a:ea typeface="+mn-ea"/>
                <a:cs typeface="+mn-cs"/>
              </a:rPr>
              <a:t>12.255.255.255 </a:t>
            </a:r>
            <a:r>
              <a:rPr lang="ar-SY" sz="1200" b="0" i="0" u="none" strike="noStrike" kern="1200" baseline="0" dirty="0">
                <a:solidFill>
                  <a:schemeClr val="tx1"/>
                </a:solidFill>
                <a:latin typeface="+mn-lt"/>
                <a:ea typeface="+mn-ea"/>
                <a:cs typeface="+mn-cs"/>
              </a:rPr>
              <a:t> أي 16 مليون عنوان .</a:t>
            </a:r>
          </a:p>
          <a:p>
            <a:r>
              <a:rPr lang="ar-SY" sz="1200" b="0" i="0" u="none" strike="noStrike" kern="1200" baseline="0" dirty="0">
                <a:solidFill>
                  <a:schemeClr val="tx1"/>
                </a:solidFill>
                <a:latin typeface="+mn-lt"/>
                <a:ea typeface="+mn-ea"/>
                <a:cs typeface="+mn-cs"/>
              </a:rPr>
              <a:t>و مع تزايد الطلب على هذه  المجالات ظهر معيار </a:t>
            </a:r>
            <a:r>
              <a:rPr lang="en-US" sz="1200" b="0" i="0" u="none" strike="noStrike" kern="1200" baseline="0" dirty="0">
                <a:solidFill>
                  <a:schemeClr val="tx1"/>
                </a:solidFill>
                <a:latin typeface="+mn-lt"/>
                <a:ea typeface="+mn-ea"/>
                <a:cs typeface="+mn-cs"/>
              </a:rPr>
              <a:t>ipv6</a:t>
            </a:r>
            <a:r>
              <a:rPr lang="ar-SY" sz="1200" b="0" i="0" u="none" strike="noStrike" kern="1200" baseline="0" dirty="0">
                <a:solidFill>
                  <a:schemeClr val="tx1"/>
                </a:solidFill>
                <a:latin typeface="+mn-lt"/>
                <a:ea typeface="+mn-ea"/>
                <a:cs typeface="+mn-cs"/>
              </a:rPr>
              <a:t> لذي يوسع العنوان إلى 128 بت </a:t>
            </a:r>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5</a:t>
            </a:fld>
            <a:endParaRPr lang="ar-SY"/>
          </a:p>
        </p:txBody>
      </p:sp>
    </p:spTree>
    <p:extLst>
      <p:ext uri="{BB962C8B-B14F-4D97-AF65-F5344CB8AC3E}">
        <p14:creationId xmlns:p14="http://schemas.microsoft.com/office/powerpoint/2010/main" val="38386950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algn="l" rtl="0"/>
            <a:endParaRPr lang="en-US" baseline="0" dirty="0"/>
          </a:p>
          <a:p>
            <a:pPr algn="l" rtl="0"/>
            <a:r>
              <a:rPr lang="en-US" baseline="0" dirty="0"/>
              <a:t>&lt;h2&gt;Checkboxes&lt;/h2&gt;</a:t>
            </a:r>
          </a:p>
          <a:p>
            <a:pPr algn="l" rtl="0"/>
            <a:r>
              <a:rPr lang="en-US" baseline="0" dirty="0"/>
              <a:t>&lt;p&gt;The &lt;strong&gt;input type="checkbox"&lt;/strong&gt; defines a checkbox:&lt;/p&gt;</a:t>
            </a:r>
          </a:p>
          <a:p>
            <a:pPr algn="l" rtl="0"/>
            <a:endParaRPr lang="en-US" baseline="0" dirty="0"/>
          </a:p>
          <a:p>
            <a:pPr algn="l" rtl="0"/>
            <a:r>
              <a:rPr lang="en-US" baseline="0" dirty="0"/>
              <a:t>&lt;form action="/</a:t>
            </a:r>
            <a:r>
              <a:rPr lang="en-US" baseline="0" dirty="0" err="1"/>
              <a:t>action_page.php</a:t>
            </a:r>
            <a:r>
              <a:rPr lang="en-US" baseline="0" dirty="0"/>
              <a:t>"&gt;</a:t>
            </a:r>
          </a:p>
          <a:p>
            <a:pPr algn="l" rtl="0"/>
            <a:r>
              <a:rPr lang="en-US" baseline="0" dirty="0"/>
              <a:t>  &lt;input type="checkbox" id="vehicle1" name="vehicle1" value="Bike"&gt;</a:t>
            </a:r>
          </a:p>
          <a:p>
            <a:pPr algn="l" rtl="0"/>
            <a:r>
              <a:rPr lang="en-US" baseline="0" dirty="0"/>
              <a:t>  &lt;label for="vehicle1"&gt; I have a bike&lt;/label&gt;&lt;</a:t>
            </a:r>
            <a:r>
              <a:rPr lang="en-US" baseline="0" dirty="0" err="1"/>
              <a:t>br</a:t>
            </a:r>
            <a:r>
              <a:rPr lang="en-US" baseline="0" dirty="0"/>
              <a:t>&gt;</a:t>
            </a:r>
          </a:p>
          <a:p>
            <a:pPr algn="l" rtl="0"/>
            <a:r>
              <a:rPr lang="en-US" baseline="0" dirty="0"/>
              <a:t>  &lt;input type="checkbox" id="vehicle2" name="vehicle2" value="Car"&gt;</a:t>
            </a:r>
          </a:p>
          <a:p>
            <a:pPr algn="l" rtl="0"/>
            <a:r>
              <a:rPr lang="en-US" baseline="0" dirty="0"/>
              <a:t>  &lt;label for="vehicle2"&gt; I have a car&lt;/label&gt;&lt;</a:t>
            </a:r>
            <a:r>
              <a:rPr lang="en-US" baseline="0" dirty="0" err="1"/>
              <a:t>br</a:t>
            </a:r>
            <a:r>
              <a:rPr lang="en-US" baseline="0" dirty="0"/>
              <a:t>&gt;</a:t>
            </a:r>
          </a:p>
          <a:p>
            <a:pPr algn="l" rtl="0"/>
            <a:r>
              <a:rPr lang="en-US" baseline="0" dirty="0"/>
              <a:t>  &lt;input type="checkbox" id="vehicle3" name="vehicle3" value="Boat"&gt;</a:t>
            </a:r>
          </a:p>
          <a:p>
            <a:pPr algn="l" rtl="0"/>
            <a:r>
              <a:rPr lang="en-US" baseline="0" dirty="0"/>
              <a:t>  &lt;label for="vehicle3"&gt; I have a boat&lt;/label&gt;&lt;</a:t>
            </a:r>
            <a:r>
              <a:rPr lang="en-US" baseline="0" dirty="0" err="1"/>
              <a:t>br</a:t>
            </a:r>
            <a:r>
              <a:rPr lang="en-US" baseline="0" dirty="0"/>
              <a:t>&gt;&lt;</a:t>
            </a:r>
            <a:r>
              <a:rPr lang="en-US" baseline="0" dirty="0" err="1"/>
              <a:t>br</a:t>
            </a:r>
            <a:r>
              <a:rPr lang="en-US" baseline="0" dirty="0"/>
              <a:t>&gt;</a:t>
            </a:r>
          </a:p>
          <a:p>
            <a:pPr algn="l" rtl="0"/>
            <a:r>
              <a:rPr lang="en-US" baseline="0" dirty="0"/>
              <a:t>  &lt;input type="submit" value="Submit"&gt;</a:t>
            </a:r>
          </a:p>
          <a:p>
            <a:pPr algn="l" rtl="0"/>
            <a:r>
              <a:rPr lang="en-US" baseline="0" dirty="0"/>
              <a:t>&lt;/form&gt; </a:t>
            </a:r>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50</a:t>
            </a:fld>
            <a:endParaRPr lang="ar-SY"/>
          </a:p>
        </p:txBody>
      </p:sp>
    </p:spTree>
    <p:extLst>
      <p:ext uri="{BB962C8B-B14F-4D97-AF65-F5344CB8AC3E}">
        <p14:creationId xmlns:p14="http://schemas.microsoft.com/office/powerpoint/2010/main" val="29061597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algn="l" rtl="0"/>
            <a:endParaRPr lang="en-US" baseline="0" dirty="0"/>
          </a:p>
          <a:p>
            <a:pPr algn="l" rtl="0"/>
            <a:r>
              <a:rPr lang="en-US" baseline="0" dirty="0"/>
              <a:t>&lt;h2&gt;Date Field&lt;/h2&gt;</a:t>
            </a:r>
          </a:p>
          <a:p>
            <a:pPr algn="l" rtl="0"/>
            <a:endParaRPr lang="en-US" baseline="0" dirty="0"/>
          </a:p>
          <a:p>
            <a:pPr algn="l" rtl="0"/>
            <a:r>
              <a:rPr lang="en-US" baseline="0" dirty="0"/>
              <a:t>&lt;p&gt;The &lt;strong&gt;input type="date"&lt;/strong&gt; is used for input fields that should contain a date.&lt;/p&gt;</a:t>
            </a:r>
          </a:p>
          <a:p>
            <a:pPr algn="l" rtl="0"/>
            <a:endParaRPr lang="en-US" baseline="0" dirty="0"/>
          </a:p>
          <a:p>
            <a:pPr algn="l" rtl="0"/>
            <a:r>
              <a:rPr lang="en-US" baseline="0" dirty="0"/>
              <a:t>&lt;form action="/</a:t>
            </a:r>
            <a:r>
              <a:rPr lang="en-US" baseline="0" dirty="0" err="1"/>
              <a:t>action_page.php</a:t>
            </a:r>
            <a:r>
              <a:rPr lang="en-US" baseline="0" dirty="0"/>
              <a:t>"&gt;</a:t>
            </a:r>
          </a:p>
          <a:p>
            <a:pPr algn="l" rtl="0"/>
            <a:r>
              <a:rPr lang="en-US" baseline="0" dirty="0"/>
              <a:t>  &lt;label for="birthday"&gt;Birthday:&lt;/label&gt;</a:t>
            </a:r>
          </a:p>
          <a:p>
            <a:pPr algn="l" rtl="0"/>
            <a:r>
              <a:rPr lang="en-US" baseline="0" dirty="0"/>
              <a:t>  &lt;input type="date" id="birthday" name="birthday"&gt;</a:t>
            </a:r>
          </a:p>
          <a:p>
            <a:pPr algn="l" rtl="0"/>
            <a:r>
              <a:rPr lang="en-US" baseline="0" dirty="0"/>
              <a:t>  &lt;input type="submit" value="Submit"&gt;</a:t>
            </a:r>
          </a:p>
          <a:p>
            <a:pPr algn="l" rtl="0"/>
            <a:r>
              <a:rPr lang="en-US" baseline="0" dirty="0"/>
              <a:t>&lt;/form&gt;</a:t>
            </a:r>
          </a:p>
          <a:p>
            <a:pPr algn="l" rtl="0"/>
            <a:endParaRPr lang="en-US" baseline="0" dirty="0"/>
          </a:p>
          <a:p>
            <a:pPr algn="l" rtl="0"/>
            <a:r>
              <a:rPr lang="en-US" baseline="0" dirty="0"/>
              <a:t>&lt;p&gt;&lt;strong&gt;Note:&lt;/strong&gt; type="date" is not supported in Safari or Internet Explorer 11 (or earlier).&lt;/p&gt;</a:t>
            </a:r>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51</a:t>
            </a:fld>
            <a:endParaRPr lang="ar-SY"/>
          </a:p>
        </p:txBody>
      </p:sp>
    </p:spTree>
    <p:extLst>
      <p:ext uri="{BB962C8B-B14F-4D97-AF65-F5344CB8AC3E}">
        <p14:creationId xmlns:p14="http://schemas.microsoft.com/office/powerpoint/2010/main" val="27451979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lvl="1" algn="l" rtl="0"/>
            <a:r>
              <a:rPr lang="en-US" baseline="0" dirty="0"/>
              <a:t>&lt;h1&gt;File upload&lt;/h1&gt;</a:t>
            </a:r>
          </a:p>
          <a:p>
            <a:pPr lvl="1" algn="l" rtl="0"/>
            <a:endParaRPr lang="en-US" baseline="0" dirty="0"/>
          </a:p>
          <a:p>
            <a:pPr lvl="1" algn="l" rtl="0"/>
            <a:r>
              <a:rPr lang="en-US" baseline="0" dirty="0">
                <a:solidFill>
                  <a:srgbClr val="FF0000"/>
                </a:solidFill>
              </a:rPr>
              <a:t>&lt;p&gt;Show a file-select field which allows a file to be chosen for upload:&lt;/p&gt;</a:t>
            </a:r>
          </a:p>
          <a:p>
            <a:pPr lvl="1" algn="l" rtl="0"/>
            <a:r>
              <a:rPr lang="en-US" baseline="0" dirty="0">
                <a:solidFill>
                  <a:srgbClr val="FF0000"/>
                </a:solidFill>
              </a:rPr>
              <a:t>&lt;form action="/</a:t>
            </a:r>
            <a:r>
              <a:rPr lang="en-US" baseline="0" dirty="0" err="1">
                <a:solidFill>
                  <a:srgbClr val="FF0000"/>
                </a:solidFill>
              </a:rPr>
              <a:t>action_page.php</a:t>
            </a:r>
            <a:r>
              <a:rPr lang="en-US" baseline="0" dirty="0">
                <a:solidFill>
                  <a:srgbClr val="FF0000"/>
                </a:solidFill>
              </a:rPr>
              <a:t>"&gt;</a:t>
            </a:r>
          </a:p>
          <a:p>
            <a:pPr lvl="1" algn="l" rtl="0"/>
            <a:r>
              <a:rPr lang="en-US" baseline="0" dirty="0">
                <a:solidFill>
                  <a:srgbClr val="FF0000"/>
                </a:solidFill>
              </a:rPr>
              <a:t>  &lt;label for="</a:t>
            </a:r>
            <a:r>
              <a:rPr lang="en-US" baseline="0" dirty="0" err="1">
                <a:solidFill>
                  <a:srgbClr val="FF0000"/>
                </a:solidFill>
              </a:rPr>
              <a:t>myfile</a:t>
            </a:r>
            <a:r>
              <a:rPr lang="en-US" baseline="0" dirty="0">
                <a:solidFill>
                  <a:srgbClr val="FF0000"/>
                </a:solidFill>
              </a:rPr>
              <a:t>"&gt;Select a file:&lt;/label&gt;</a:t>
            </a:r>
          </a:p>
          <a:p>
            <a:pPr lvl="1" algn="l" rtl="0"/>
            <a:r>
              <a:rPr lang="en-US" baseline="0" dirty="0">
                <a:solidFill>
                  <a:srgbClr val="FF0000"/>
                </a:solidFill>
              </a:rPr>
              <a:t>  &lt;input type="file" id="</a:t>
            </a:r>
            <a:r>
              <a:rPr lang="en-US" baseline="0" dirty="0" err="1">
                <a:solidFill>
                  <a:srgbClr val="FF0000"/>
                </a:solidFill>
              </a:rPr>
              <a:t>myfile</a:t>
            </a:r>
            <a:r>
              <a:rPr lang="en-US" baseline="0" dirty="0">
                <a:solidFill>
                  <a:srgbClr val="FF0000"/>
                </a:solidFill>
              </a:rPr>
              <a:t>" name="</a:t>
            </a:r>
            <a:r>
              <a:rPr lang="en-US" baseline="0" dirty="0" err="1">
                <a:solidFill>
                  <a:srgbClr val="FF0000"/>
                </a:solidFill>
              </a:rPr>
              <a:t>myfile</a:t>
            </a:r>
            <a:r>
              <a:rPr lang="en-US" baseline="0" dirty="0">
                <a:solidFill>
                  <a:srgbClr val="FF0000"/>
                </a:solidFill>
              </a:rPr>
              <a:t>"&gt;&lt;</a:t>
            </a:r>
            <a:r>
              <a:rPr lang="en-US" baseline="0" dirty="0" err="1">
                <a:solidFill>
                  <a:srgbClr val="FF0000"/>
                </a:solidFill>
              </a:rPr>
              <a:t>br</a:t>
            </a:r>
            <a:r>
              <a:rPr lang="en-US" baseline="0" dirty="0">
                <a:solidFill>
                  <a:srgbClr val="FF0000"/>
                </a:solidFill>
              </a:rPr>
              <a:t>&gt;&lt;</a:t>
            </a:r>
            <a:r>
              <a:rPr lang="en-US" baseline="0" dirty="0" err="1">
                <a:solidFill>
                  <a:srgbClr val="FF0000"/>
                </a:solidFill>
              </a:rPr>
              <a:t>br</a:t>
            </a:r>
            <a:r>
              <a:rPr lang="en-US" baseline="0" dirty="0">
                <a:solidFill>
                  <a:srgbClr val="FF0000"/>
                </a:solidFill>
              </a:rPr>
              <a:t>&gt;</a:t>
            </a:r>
          </a:p>
          <a:p>
            <a:pPr lvl="1" algn="l" rtl="0"/>
            <a:r>
              <a:rPr lang="en-US" baseline="0" dirty="0">
                <a:solidFill>
                  <a:srgbClr val="FF0000"/>
                </a:solidFill>
              </a:rPr>
              <a:t>  &lt;input type="submit" value="Submit"&gt;</a:t>
            </a:r>
          </a:p>
          <a:p>
            <a:pPr algn="l" rtl="0"/>
            <a:r>
              <a:rPr lang="en-US" baseline="0" dirty="0"/>
              <a:t>&lt;/form&gt;</a:t>
            </a:r>
            <a:endParaRPr lang="ar-SA" baseline="0"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52</a:t>
            </a:fld>
            <a:endParaRPr lang="ar-SY"/>
          </a:p>
        </p:txBody>
      </p:sp>
    </p:spTree>
    <p:extLst>
      <p:ext uri="{BB962C8B-B14F-4D97-AF65-F5344CB8AC3E}">
        <p14:creationId xmlns:p14="http://schemas.microsoft.com/office/powerpoint/2010/main" val="383202432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algn="r" rtl="0"/>
            <a:endParaRPr lang="ar-SA" b="0" i="0" baseline="0" dirty="0">
              <a:solidFill>
                <a:srgbClr val="000000"/>
              </a:solidFill>
              <a:effectLst/>
              <a:latin typeface="Verdana" panose="020B0604030504040204" pitchFamily="34" charset="0"/>
            </a:endParaRP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53</a:t>
            </a:fld>
            <a:endParaRPr lang="ar-SY"/>
          </a:p>
        </p:txBody>
      </p:sp>
    </p:spTree>
    <p:extLst>
      <p:ext uri="{BB962C8B-B14F-4D97-AF65-F5344CB8AC3E}">
        <p14:creationId xmlns:p14="http://schemas.microsoft.com/office/powerpoint/2010/main" val="237547044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algn="r" rtl="0"/>
            <a:endParaRPr lang="ar-SA" b="0" i="0" baseline="0" dirty="0">
              <a:solidFill>
                <a:srgbClr val="000000"/>
              </a:solidFill>
              <a:effectLst/>
              <a:latin typeface="Verdana" panose="020B0604030504040204" pitchFamily="34" charset="0"/>
            </a:endParaRP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54</a:t>
            </a:fld>
            <a:endParaRPr lang="ar-SY"/>
          </a:p>
        </p:txBody>
      </p:sp>
    </p:spTree>
    <p:extLst>
      <p:ext uri="{BB962C8B-B14F-4D97-AF65-F5344CB8AC3E}">
        <p14:creationId xmlns:p14="http://schemas.microsoft.com/office/powerpoint/2010/main" val="969493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algn="r" rtl="0"/>
            <a:r>
              <a:rPr lang="en-US" baseline="0" dirty="0"/>
              <a:t>CSS : </a:t>
            </a:r>
            <a:r>
              <a:rPr lang="en-US" b="1" i="0" dirty="0">
                <a:solidFill>
                  <a:srgbClr val="000000"/>
                </a:solidFill>
                <a:effectLst/>
                <a:latin typeface="Verdana" panose="020B0604030504040204" pitchFamily="34" charset="0"/>
              </a:rPr>
              <a:t>C</a:t>
            </a:r>
            <a:r>
              <a:rPr lang="en-US" b="0" i="0" dirty="0">
                <a:solidFill>
                  <a:srgbClr val="000000"/>
                </a:solidFill>
                <a:effectLst/>
                <a:latin typeface="Verdana" panose="020B0604030504040204" pitchFamily="34" charset="0"/>
              </a:rPr>
              <a:t>ascading </a:t>
            </a:r>
            <a:r>
              <a:rPr lang="en-US" b="1" i="0" dirty="0">
                <a:solidFill>
                  <a:srgbClr val="000000"/>
                </a:solidFill>
                <a:effectLst/>
                <a:latin typeface="Verdana" panose="020B0604030504040204" pitchFamily="34" charset="0"/>
              </a:rPr>
              <a:t>S</a:t>
            </a:r>
            <a:r>
              <a:rPr lang="en-US" b="0" i="0" dirty="0">
                <a:solidFill>
                  <a:srgbClr val="000000"/>
                </a:solidFill>
                <a:effectLst/>
                <a:latin typeface="Verdana" panose="020B0604030504040204" pitchFamily="34" charset="0"/>
              </a:rPr>
              <a:t>tyle </a:t>
            </a:r>
            <a:r>
              <a:rPr lang="en-US" b="1" i="0" dirty="0">
                <a:solidFill>
                  <a:srgbClr val="000000"/>
                </a:solidFill>
                <a:effectLst/>
                <a:latin typeface="Verdana" panose="020B0604030504040204" pitchFamily="34" charset="0"/>
              </a:rPr>
              <a:t>S</a:t>
            </a:r>
            <a:r>
              <a:rPr lang="en-US" b="0" i="0" dirty="0">
                <a:solidFill>
                  <a:srgbClr val="000000"/>
                </a:solidFill>
                <a:effectLst/>
                <a:latin typeface="Verdana" panose="020B0604030504040204" pitchFamily="34" charset="0"/>
              </a:rPr>
              <a:t>heets</a:t>
            </a:r>
          </a:p>
          <a:p>
            <a:pPr algn="r" rtl="0"/>
            <a:r>
              <a:rPr lang="ar-SA" b="0" i="0" baseline="0" dirty="0">
                <a:solidFill>
                  <a:srgbClr val="000000"/>
                </a:solidFill>
                <a:effectLst/>
                <a:latin typeface="Verdana" panose="020B0604030504040204" pitchFamily="34" charset="0"/>
              </a:rPr>
              <a:t>أسلوب الصفحات المتتالية</a:t>
            </a:r>
          </a:p>
          <a:p>
            <a:pPr algn="r" rtl="0"/>
            <a:r>
              <a:rPr lang="ar-SA" b="0" i="0" baseline="0" dirty="0">
                <a:solidFill>
                  <a:srgbClr val="000000"/>
                </a:solidFill>
                <a:effectLst/>
                <a:latin typeface="Verdana" panose="020B0604030504040204" pitchFamily="34" charset="0"/>
              </a:rPr>
              <a:t>أسلوب الصفحات : نمط إظهار الصفحة "المظهر"</a:t>
            </a:r>
          </a:p>
          <a:p>
            <a:pPr marL="0" marR="0" lvl="0" indent="0" algn="r" defTabSz="914400" rtl="0" eaLnBrk="1" fontAlgn="auto" latinLnBrk="0" hangingPunct="1">
              <a:lnSpc>
                <a:spcPct val="100000"/>
              </a:lnSpc>
              <a:spcBef>
                <a:spcPts val="0"/>
              </a:spcBef>
              <a:spcAft>
                <a:spcPts val="0"/>
              </a:spcAft>
              <a:buClrTx/>
              <a:buSzTx/>
              <a:buFontTx/>
              <a:buNone/>
              <a:tabLst/>
              <a:defRPr/>
            </a:pPr>
            <a:r>
              <a:rPr lang="ar-SA" b="0" i="0" baseline="0" dirty="0">
                <a:solidFill>
                  <a:srgbClr val="000000"/>
                </a:solidFill>
                <a:effectLst/>
                <a:latin typeface="Verdana" panose="020B0604030504040204" pitchFamily="34" charset="0"/>
              </a:rPr>
              <a:t>متتالي : لأنه يتيح تعريف أسلوب الصفحات </a:t>
            </a:r>
            <a:r>
              <a:rPr lang="ar-SA" b="0" i="0" dirty="0">
                <a:solidFill>
                  <a:srgbClr val="333333"/>
                </a:solidFill>
                <a:effectLst/>
                <a:latin typeface="Arial" panose="020B0604020202020204" pitchFamily="34" charset="0"/>
              </a:rPr>
              <a:t>على 3 مستويات متدرجة يهيمن المستوى الأدنى على المستوى الأعلى  </a:t>
            </a:r>
            <a:endParaRPr lang="en-US" b="0" i="0" dirty="0">
              <a:solidFill>
                <a:srgbClr val="333333"/>
              </a:solidFill>
              <a:effectLst/>
              <a:latin typeface="Arial" panose="020B0604020202020204" pitchFamily="34" charset="0"/>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i="0" dirty="0">
              <a:solidFill>
                <a:srgbClr val="333333"/>
              </a:solidFill>
              <a:effectLst/>
              <a:latin typeface="Arial" panose="020B0604020202020204" pitchFamily="34" charset="0"/>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ar-SA" b="0" i="0" dirty="0">
                <a:solidFill>
                  <a:srgbClr val="333333"/>
                </a:solidFill>
                <a:effectLst/>
                <a:latin typeface="Arial" panose="020B0604020202020204" pitchFamily="34" charset="0"/>
              </a:rPr>
              <a:t>باستخدام </a:t>
            </a:r>
            <a:r>
              <a:rPr lang="en-US" b="0" i="0" dirty="0">
                <a:solidFill>
                  <a:srgbClr val="333333"/>
                </a:solidFill>
                <a:effectLst/>
                <a:latin typeface="Arial" panose="020B0604020202020204" pitchFamily="34" charset="0"/>
              </a:rPr>
              <a:t>    CSS  </a:t>
            </a:r>
            <a:r>
              <a:rPr lang="ar-SA" b="0" i="0" dirty="0">
                <a:solidFill>
                  <a:srgbClr val="333333"/>
                </a:solidFill>
                <a:effectLst/>
                <a:latin typeface="Arial" panose="020B0604020202020204" pitchFamily="34" charset="0"/>
              </a:rPr>
              <a:t>:</a:t>
            </a:r>
          </a:p>
          <a:p>
            <a:pPr marL="0" marR="0" lvl="0" indent="0" algn="r" defTabSz="914400" rtl="1" eaLnBrk="1" fontAlgn="auto" latinLnBrk="0" hangingPunct="1">
              <a:lnSpc>
                <a:spcPct val="100000"/>
              </a:lnSpc>
              <a:spcBef>
                <a:spcPts val="0"/>
              </a:spcBef>
              <a:spcAft>
                <a:spcPts val="0"/>
              </a:spcAft>
              <a:buClrTx/>
              <a:buSzTx/>
              <a:buFontTx/>
              <a:buNone/>
              <a:tabLst/>
              <a:defRPr/>
            </a:pPr>
            <a:r>
              <a:rPr lang="ar-SA" b="0" i="0" dirty="0">
                <a:solidFill>
                  <a:srgbClr val="333333"/>
                </a:solidFill>
                <a:effectLst/>
                <a:latin typeface="Arial" panose="020B0604020202020204" pitchFamily="34" charset="0"/>
              </a:rPr>
              <a:t>نتحكم بمظهر صفحة الويب و كل عنصر فيها </a:t>
            </a:r>
          </a:p>
          <a:p>
            <a:pPr algn="r" rtl="0"/>
            <a:endParaRPr lang="ar-SA" b="0" i="0" baseline="0" dirty="0">
              <a:solidFill>
                <a:srgbClr val="000000"/>
              </a:solidFill>
              <a:effectLst/>
              <a:latin typeface="Verdana" panose="020B0604030504040204" pitchFamily="34" charset="0"/>
            </a:endParaRP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55</a:t>
            </a:fld>
            <a:endParaRPr lang="ar-SY"/>
          </a:p>
        </p:txBody>
      </p:sp>
    </p:spTree>
    <p:extLst>
      <p:ext uri="{BB962C8B-B14F-4D97-AF65-F5344CB8AC3E}">
        <p14:creationId xmlns:p14="http://schemas.microsoft.com/office/powerpoint/2010/main" val="329713832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algn="r" rtl="0"/>
            <a:endParaRPr lang="ar-SA" b="0" i="0" baseline="0" dirty="0">
              <a:solidFill>
                <a:srgbClr val="000000"/>
              </a:solidFill>
              <a:effectLst/>
              <a:latin typeface="Verdana" panose="020B0604030504040204" pitchFamily="34" charset="0"/>
            </a:endParaRP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56</a:t>
            </a:fld>
            <a:endParaRPr lang="ar-SY"/>
          </a:p>
        </p:txBody>
      </p:sp>
    </p:spTree>
    <p:extLst>
      <p:ext uri="{BB962C8B-B14F-4D97-AF65-F5344CB8AC3E}">
        <p14:creationId xmlns:p14="http://schemas.microsoft.com/office/powerpoint/2010/main" val="13731626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algn="r" rtl="0"/>
            <a:endParaRPr lang="ar-SA" b="0" i="0" baseline="0" dirty="0">
              <a:solidFill>
                <a:srgbClr val="000000"/>
              </a:solidFill>
              <a:effectLst/>
              <a:latin typeface="Verdana" panose="020B0604030504040204" pitchFamily="34" charset="0"/>
            </a:endParaRP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57</a:t>
            </a:fld>
            <a:endParaRPr lang="ar-SY"/>
          </a:p>
        </p:txBody>
      </p:sp>
    </p:spTree>
    <p:extLst>
      <p:ext uri="{BB962C8B-B14F-4D97-AF65-F5344CB8AC3E}">
        <p14:creationId xmlns:p14="http://schemas.microsoft.com/office/powerpoint/2010/main" val="4444304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algn="r" rtl="1"/>
            <a:r>
              <a:rPr lang="en-US" b="0" i="0" baseline="0" dirty="0">
                <a:solidFill>
                  <a:srgbClr val="000000"/>
                </a:solidFill>
                <a:effectLst/>
                <a:latin typeface="Verdana" panose="020B0604030504040204" pitchFamily="34" charset="0"/>
              </a:rPr>
              <a:t>Inline</a:t>
            </a:r>
            <a:r>
              <a:rPr lang="ar-SA" b="0" i="0" baseline="0" dirty="0">
                <a:solidFill>
                  <a:srgbClr val="000000"/>
                </a:solidFill>
                <a:effectLst/>
                <a:latin typeface="Verdana" panose="020B0604030504040204" pitchFamily="34" charset="0"/>
              </a:rPr>
              <a:t>: يكتب ضمن تاغ البداية للعنصر في ضمن الواصفة </a:t>
            </a:r>
            <a:r>
              <a:rPr lang="en-US" b="0" i="0" baseline="0" dirty="0">
                <a:solidFill>
                  <a:srgbClr val="000000"/>
                </a:solidFill>
                <a:effectLst/>
                <a:latin typeface="Verdana" panose="020B0604030504040204" pitchFamily="34" charset="0"/>
              </a:rPr>
              <a:t>style </a:t>
            </a:r>
            <a:r>
              <a:rPr lang="ar-SA" b="0" i="0" baseline="0" dirty="0">
                <a:solidFill>
                  <a:srgbClr val="000000"/>
                </a:solidFill>
                <a:effectLst/>
                <a:latin typeface="Verdana" panose="020B0604030504040204" pitchFamily="34" charset="0"/>
              </a:rPr>
              <a:t> و يكون خاص للعنصر </a:t>
            </a:r>
          </a:p>
          <a:p>
            <a:pPr algn="r" rtl="1"/>
            <a:r>
              <a:rPr lang="en-US" b="0" i="0" baseline="0" dirty="0">
                <a:solidFill>
                  <a:srgbClr val="000000"/>
                </a:solidFill>
                <a:effectLst/>
                <a:latin typeface="Verdana" panose="020B0604030504040204" pitchFamily="34" charset="0"/>
              </a:rPr>
              <a:t>Internal</a:t>
            </a:r>
            <a:r>
              <a:rPr lang="ar-SA" b="0" i="0" baseline="0" dirty="0">
                <a:solidFill>
                  <a:srgbClr val="000000"/>
                </a:solidFill>
                <a:effectLst/>
                <a:latin typeface="Verdana" panose="020B0604030504040204" pitchFamily="34" charset="0"/>
              </a:rPr>
              <a:t>: يكتب في </a:t>
            </a:r>
            <a:r>
              <a:rPr lang="en-US" b="0" i="0" baseline="0" dirty="0">
                <a:solidFill>
                  <a:srgbClr val="000000"/>
                </a:solidFill>
                <a:effectLst/>
                <a:latin typeface="Verdana" panose="020B0604030504040204" pitchFamily="34" charset="0"/>
              </a:rPr>
              <a:t>head </a:t>
            </a:r>
            <a:r>
              <a:rPr lang="ar-SA" b="0" i="0" baseline="0" dirty="0">
                <a:solidFill>
                  <a:srgbClr val="000000"/>
                </a:solidFill>
                <a:effectLst/>
                <a:latin typeface="Verdana" panose="020B0604030504040204" pitchFamily="34" charset="0"/>
              </a:rPr>
              <a:t> الخاص بالوثيقة ويكون خاص بعناصر الوثيقة </a:t>
            </a:r>
          </a:p>
          <a:p>
            <a:pPr algn="r" rtl="1"/>
            <a:r>
              <a:rPr lang="en-US" b="0" i="0" baseline="0" dirty="0">
                <a:solidFill>
                  <a:srgbClr val="000000"/>
                </a:solidFill>
                <a:effectLst/>
                <a:latin typeface="Verdana" panose="020B0604030504040204" pitchFamily="34" charset="0"/>
              </a:rPr>
              <a:t>External </a:t>
            </a:r>
            <a:r>
              <a:rPr lang="ar-SA" b="0" i="0" baseline="0" dirty="0">
                <a:solidFill>
                  <a:srgbClr val="000000"/>
                </a:solidFill>
                <a:effectLst/>
                <a:latin typeface="Verdana" panose="020B0604030504040204" pitchFamily="34" charset="0"/>
              </a:rPr>
              <a:t>: يكتب في ملف منفصل عن الوثيقة و قد يكون خاص بوثيقة واحدة او أكثر  و يتم ربطه عن طريق </a:t>
            </a:r>
            <a:r>
              <a:rPr lang="en-US" b="0" i="0" baseline="0" dirty="0">
                <a:solidFill>
                  <a:srgbClr val="000000"/>
                </a:solidFill>
                <a:effectLst/>
                <a:latin typeface="Verdana" panose="020B0604030504040204" pitchFamily="34" charset="0"/>
              </a:rPr>
              <a:t>Link </a:t>
            </a:r>
            <a:r>
              <a:rPr lang="ar-SA" b="0" i="0" baseline="0" dirty="0">
                <a:solidFill>
                  <a:srgbClr val="000000"/>
                </a:solidFill>
                <a:effectLst/>
                <a:latin typeface="Verdana" panose="020B0604030504040204" pitchFamily="34" charset="0"/>
              </a:rPr>
              <a:t> بالوثائق المطلوبة </a:t>
            </a:r>
            <a:endParaRPr lang="en-US" b="0" i="0" baseline="0" dirty="0">
              <a:solidFill>
                <a:srgbClr val="000000"/>
              </a:solidFill>
              <a:effectLst/>
              <a:latin typeface="Verdana" panose="020B0604030504040204" pitchFamily="34" charset="0"/>
            </a:endParaRPr>
          </a:p>
          <a:p>
            <a:pPr algn="r" rtl="1"/>
            <a:endParaRPr lang="en-US" b="0" i="0" baseline="0" dirty="0">
              <a:solidFill>
                <a:srgbClr val="000000"/>
              </a:solidFill>
              <a:effectLst/>
              <a:latin typeface="Verdana" panose="020B0604030504040204" pitchFamily="34" charset="0"/>
            </a:endParaRPr>
          </a:p>
          <a:p>
            <a:pPr algn="r" rtl="1"/>
            <a:r>
              <a:rPr lang="ar-SA" b="0" i="0" baseline="0" dirty="0">
                <a:solidFill>
                  <a:srgbClr val="000000"/>
                </a:solidFill>
                <a:effectLst/>
                <a:latin typeface="Verdana" panose="020B0604030504040204" pitchFamily="34" charset="0"/>
              </a:rPr>
              <a:t>و يكون </a:t>
            </a:r>
            <a:r>
              <a:rPr lang="en-US" b="0" i="0" baseline="0" dirty="0">
                <a:solidFill>
                  <a:srgbClr val="000000"/>
                </a:solidFill>
                <a:effectLst/>
                <a:latin typeface="Verdana" panose="020B0604030504040204" pitchFamily="34" charset="0"/>
              </a:rPr>
              <a:t>inline </a:t>
            </a:r>
            <a:r>
              <a:rPr lang="ar-SA" b="0" i="0" baseline="0" dirty="0">
                <a:solidFill>
                  <a:srgbClr val="000000"/>
                </a:solidFill>
                <a:effectLst/>
                <a:latin typeface="Verdana" panose="020B0604030504040204" pitchFamily="34" charset="0"/>
              </a:rPr>
              <a:t> صاحب الأولوية الأعلى </a:t>
            </a:r>
          </a:p>
          <a:p>
            <a:pPr algn="r" rtl="1"/>
            <a:endParaRPr lang="en-US" b="0" i="0" baseline="0" dirty="0">
              <a:solidFill>
                <a:srgbClr val="000000"/>
              </a:solidFill>
              <a:effectLst/>
              <a:latin typeface="Verdana" panose="020B0604030504040204" pitchFamily="34" charset="0"/>
            </a:endParaRP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58</a:t>
            </a:fld>
            <a:endParaRPr lang="ar-SY"/>
          </a:p>
        </p:txBody>
      </p:sp>
    </p:spTree>
    <p:extLst>
      <p:ext uri="{BB962C8B-B14F-4D97-AF65-F5344CB8AC3E}">
        <p14:creationId xmlns:p14="http://schemas.microsoft.com/office/powerpoint/2010/main" val="21426493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algn="r" rtl="0"/>
            <a:endParaRPr lang="ar-SA" b="0" i="0" baseline="0" dirty="0">
              <a:solidFill>
                <a:srgbClr val="000000"/>
              </a:solidFill>
              <a:effectLst/>
              <a:latin typeface="Verdana" panose="020B0604030504040204" pitchFamily="34" charset="0"/>
            </a:endParaRP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59</a:t>
            </a:fld>
            <a:endParaRPr lang="ar-SY"/>
          </a:p>
        </p:txBody>
      </p:sp>
    </p:spTree>
    <p:extLst>
      <p:ext uri="{BB962C8B-B14F-4D97-AF65-F5344CB8AC3E}">
        <p14:creationId xmlns:p14="http://schemas.microsoft.com/office/powerpoint/2010/main" val="2119088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sz="1200" b="1" i="0" kern="1200" dirty="0">
                <a:solidFill>
                  <a:schemeClr val="tx1"/>
                </a:solidFill>
                <a:effectLst/>
                <a:latin typeface="+mn-lt"/>
                <a:ea typeface="+mn-ea"/>
                <a:cs typeface="+mn-cs"/>
              </a:rPr>
              <a:t>اسم النطاق</a:t>
            </a:r>
            <a:r>
              <a:rPr lang="ar-SY" sz="1200" b="0" i="0" kern="1200" dirty="0">
                <a:solidFill>
                  <a:schemeClr val="tx1"/>
                </a:solidFill>
                <a:effectLst/>
                <a:latin typeface="+mn-lt"/>
                <a:ea typeface="+mn-ea"/>
                <a:cs typeface="+mn-cs"/>
              </a:rPr>
              <a:t> هو باختصار اسم يدل على عنوان </a:t>
            </a:r>
            <a:r>
              <a:rPr lang="ar-SY" sz="1200" b="0" i="0" u="none" strike="noStrike" kern="1200" dirty="0">
                <a:solidFill>
                  <a:schemeClr val="tx1"/>
                </a:solidFill>
                <a:effectLst/>
                <a:latin typeface="+mn-lt"/>
                <a:ea typeface="+mn-ea"/>
                <a:cs typeface="+mn-cs"/>
              </a:rPr>
              <a:t>بروتوكول</a:t>
            </a:r>
            <a:r>
              <a:rPr lang="ar-SY" sz="1200" b="0" i="0" u="none" strike="noStrike" kern="1200" baseline="0" dirty="0">
                <a:solidFill>
                  <a:schemeClr val="tx1"/>
                </a:solidFill>
                <a:effectLst/>
                <a:latin typeface="+mn-lt"/>
                <a:ea typeface="+mn-ea"/>
                <a:cs typeface="+mn-cs"/>
              </a:rPr>
              <a:t> </a:t>
            </a:r>
            <a:r>
              <a:rPr lang="ar-SY" sz="1200" b="0" i="0" u="none" strike="noStrike" kern="1200" dirty="0">
                <a:solidFill>
                  <a:schemeClr val="tx1"/>
                </a:solidFill>
                <a:effectLst/>
                <a:latin typeface="+mn-lt"/>
                <a:ea typeface="+mn-ea"/>
                <a:cs typeface="+mn-cs"/>
              </a:rPr>
              <a:t>الانترنت</a:t>
            </a:r>
            <a:r>
              <a:rPr lang="ar-SY" sz="1200" b="0" i="0" kern="1200" dirty="0">
                <a:solidFill>
                  <a:schemeClr val="tx1"/>
                </a:solidFill>
                <a:effectLst/>
                <a:latin typeface="+mn-lt"/>
                <a:ea typeface="+mn-ea"/>
                <a:cs typeface="+mn-cs"/>
              </a:rPr>
              <a:t> </a:t>
            </a:r>
            <a:r>
              <a:rPr lang="ar-SY" sz="1200" b="0" i="0" kern="1200" baseline="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IP</a:t>
            </a:r>
            <a:r>
              <a:rPr lang="en-US" sz="1200" b="0" i="0" kern="1200" dirty="0">
                <a:solidFill>
                  <a:schemeClr val="tx1"/>
                </a:solidFill>
                <a:effectLst/>
                <a:latin typeface="+mn-lt"/>
                <a:ea typeface="+mn-ea"/>
                <a:cs typeface="+mn-cs"/>
              </a:rPr>
              <a:t> </a:t>
            </a:r>
            <a:r>
              <a:rPr lang="ar-SY" sz="1200" b="0" i="0" kern="1200" dirty="0">
                <a:solidFill>
                  <a:schemeClr val="tx1"/>
                </a:solidFill>
                <a:effectLst/>
                <a:latin typeface="+mn-lt"/>
                <a:ea typeface="+mn-ea"/>
                <a:cs typeface="+mn-cs"/>
              </a:rPr>
              <a:t> الخاص </a:t>
            </a:r>
            <a:r>
              <a:rPr lang="ar-SY" sz="1200" b="0" i="0" u="none" strike="noStrike" kern="1200" dirty="0">
                <a:solidFill>
                  <a:schemeClr val="tx1"/>
                </a:solidFill>
                <a:effectLst/>
                <a:latin typeface="+mn-lt"/>
                <a:ea typeface="+mn-ea"/>
                <a:cs typeface="+mn-cs"/>
              </a:rPr>
              <a:t>بالخادم</a:t>
            </a:r>
            <a:r>
              <a:rPr lang="ar-SY" sz="1200" b="0" i="0" kern="1200" dirty="0">
                <a:solidFill>
                  <a:schemeClr val="tx1"/>
                </a:solidFill>
                <a:effectLst/>
                <a:latin typeface="+mn-lt"/>
                <a:ea typeface="+mn-ea"/>
                <a:cs typeface="+mn-cs"/>
              </a:rPr>
              <a:t> الذي يحمل هذا الرقم وبحاسوب المتصل بالإنترنت.</a:t>
            </a:r>
          </a:p>
          <a:p>
            <a:r>
              <a:rPr lang="ar-SY" dirty="0"/>
              <a:t>و يكون اسم النطاق جزء من </a:t>
            </a:r>
            <a:r>
              <a:rPr lang="en-US" dirty="0"/>
              <a:t>URL</a:t>
            </a:r>
            <a:r>
              <a:rPr lang="en-US" baseline="0" dirty="0"/>
              <a:t> </a:t>
            </a:r>
            <a:r>
              <a:rPr lang="ar-SY" baseline="0" dirty="0"/>
              <a:t> الخاص بالموقع</a:t>
            </a:r>
          </a:p>
          <a:p>
            <a:endParaRPr lang="ar-SY" baseline="0" dirty="0"/>
          </a:p>
          <a:p>
            <a:r>
              <a:rPr lang="ar-SY" baseline="0" dirty="0"/>
              <a:t>يتم استخدام أسماء النطاقات لسهولة تذكرها مقارنةً بالأرقام</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6</a:t>
            </a:fld>
            <a:endParaRPr lang="ar-SY"/>
          </a:p>
        </p:txBody>
      </p:sp>
    </p:spTree>
    <p:extLst>
      <p:ext uri="{BB962C8B-B14F-4D97-AF65-F5344CB8AC3E}">
        <p14:creationId xmlns:p14="http://schemas.microsoft.com/office/powerpoint/2010/main" val="8660296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algn="r" rtl="0"/>
            <a:r>
              <a:rPr lang="ar-SA" b="0" i="0" baseline="0" dirty="0">
                <a:solidFill>
                  <a:srgbClr val="000000"/>
                </a:solidFill>
                <a:effectLst/>
                <a:latin typeface="Verdana" panose="020B0604030504040204" pitchFamily="34" charset="0"/>
              </a:rPr>
              <a:t>عن طريق اسم </a:t>
            </a:r>
            <a:r>
              <a:rPr lang="ar-SA" b="0" i="0" baseline="0" dirty="0" err="1">
                <a:solidFill>
                  <a:srgbClr val="000000"/>
                </a:solidFill>
                <a:effectLst/>
                <a:latin typeface="Verdana" panose="020B0604030504040204" pitchFamily="34" charset="0"/>
              </a:rPr>
              <a:t>التاغ</a:t>
            </a:r>
            <a:r>
              <a:rPr lang="ar-SA" b="0" i="0" baseline="0" dirty="0">
                <a:solidFill>
                  <a:srgbClr val="000000"/>
                </a:solidFill>
                <a:effectLst/>
                <a:latin typeface="Verdana" panose="020B0604030504040204" pitchFamily="34" charset="0"/>
              </a:rPr>
              <a:t> </a:t>
            </a:r>
            <a:endParaRPr lang="en-US" b="0" i="0" baseline="0" dirty="0">
              <a:solidFill>
                <a:srgbClr val="000000"/>
              </a:solidFill>
              <a:effectLst/>
              <a:latin typeface="Verdana" panose="020B0604030504040204" pitchFamily="34" charset="0"/>
            </a:endParaRPr>
          </a:p>
          <a:p>
            <a:pPr algn="r" rtl="0"/>
            <a:endParaRPr lang="en-US" b="0" i="0" baseline="0" dirty="0">
              <a:solidFill>
                <a:srgbClr val="000000"/>
              </a:solidFill>
              <a:effectLst/>
              <a:latin typeface="Verdana" panose="020B0604030504040204" pitchFamily="34" charset="0"/>
            </a:endParaRPr>
          </a:p>
          <a:p>
            <a:pPr algn="r" rtl="0"/>
            <a:r>
              <a:rPr lang="en-US" b="0" i="0" baseline="0" dirty="0">
                <a:solidFill>
                  <a:srgbClr val="000000"/>
                </a:solidFill>
                <a:effectLst/>
                <a:latin typeface="Verdana" panose="020B0604030504040204" pitchFamily="34" charset="0"/>
              </a:rPr>
              <a:t>--------------------------</a:t>
            </a:r>
          </a:p>
          <a:p>
            <a:pPr algn="r" rtl="0"/>
            <a:endParaRPr lang="en-US" b="0" i="0" baseline="0" dirty="0">
              <a:solidFill>
                <a:srgbClr val="000000"/>
              </a:solidFill>
              <a:effectLst/>
              <a:latin typeface="Verdana" panose="020B0604030504040204" pitchFamily="34" charset="0"/>
            </a:endParaRPr>
          </a:p>
          <a:p>
            <a:pPr algn="l" rtl="0"/>
            <a:endParaRPr lang="en-US" b="0" i="0" baseline="0" dirty="0">
              <a:solidFill>
                <a:srgbClr val="000000"/>
              </a:solidFill>
              <a:effectLst/>
              <a:latin typeface="Verdana" panose="020B0604030504040204" pitchFamily="34" charset="0"/>
            </a:endParaRPr>
          </a:p>
          <a:p>
            <a:pPr algn="l" rtl="0"/>
            <a:r>
              <a:rPr lang="en-US" b="0" i="0" baseline="0" dirty="0">
                <a:solidFill>
                  <a:srgbClr val="000000"/>
                </a:solidFill>
                <a:effectLst/>
                <a:latin typeface="Verdana" panose="020B0604030504040204" pitchFamily="34" charset="0"/>
              </a:rPr>
              <a:t>&lt;head&gt;</a:t>
            </a:r>
          </a:p>
          <a:p>
            <a:pPr algn="l" rtl="0"/>
            <a:r>
              <a:rPr lang="en-US" b="0" i="0" baseline="0" dirty="0">
                <a:solidFill>
                  <a:srgbClr val="000000"/>
                </a:solidFill>
                <a:effectLst/>
                <a:latin typeface="Verdana" panose="020B0604030504040204" pitchFamily="34" charset="0"/>
              </a:rPr>
              <a:t>&lt;style&gt;</a:t>
            </a:r>
          </a:p>
          <a:p>
            <a:pPr algn="l" rtl="0"/>
            <a:r>
              <a:rPr lang="en-US" b="0" i="0" baseline="0" dirty="0">
                <a:solidFill>
                  <a:srgbClr val="000000"/>
                </a:solidFill>
                <a:effectLst/>
                <a:latin typeface="Verdana" panose="020B0604030504040204" pitchFamily="34" charset="0"/>
              </a:rPr>
              <a:t>p {</a:t>
            </a:r>
          </a:p>
          <a:p>
            <a:pPr algn="l" rtl="0"/>
            <a:r>
              <a:rPr lang="en-US" b="0" i="0" baseline="0" dirty="0">
                <a:solidFill>
                  <a:srgbClr val="000000"/>
                </a:solidFill>
                <a:effectLst/>
                <a:latin typeface="Verdana" panose="020B0604030504040204" pitchFamily="34" charset="0"/>
              </a:rPr>
              <a:t>  text-align: center;</a:t>
            </a:r>
          </a:p>
          <a:p>
            <a:pPr algn="l" rtl="0"/>
            <a:r>
              <a:rPr lang="en-US" b="0" i="0" baseline="0" dirty="0">
                <a:solidFill>
                  <a:srgbClr val="000000"/>
                </a:solidFill>
                <a:effectLst/>
                <a:latin typeface="Verdana" panose="020B0604030504040204" pitchFamily="34" charset="0"/>
              </a:rPr>
              <a:t>  color: red;</a:t>
            </a:r>
          </a:p>
          <a:p>
            <a:pPr algn="l" rtl="0"/>
            <a:r>
              <a:rPr lang="en-US" b="0" i="0" baseline="0" dirty="0">
                <a:solidFill>
                  <a:srgbClr val="000000"/>
                </a:solidFill>
                <a:effectLst/>
                <a:latin typeface="Verdana" panose="020B0604030504040204" pitchFamily="34" charset="0"/>
              </a:rPr>
              <a:t>} </a:t>
            </a:r>
          </a:p>
          <a:p>
            <a:pPr algn="l" rtl="0"/>
            <a:r>
              <a:rPr lang="en-US" b="0" i="0" baseline="0" dirty="0">
                <a:solidFill>
                  <a:srgbClr val="000000"/>
                </a:solidFill>
                <a:effectLst/>
                <a:latin typeface="Verdana" panose="020B0604030504040204" pitchFamily="34" charset="0"/>
              </a:rPr>
              <a:t>&lt;/style&gt;</a:t>
            </a:r>
          </a:p>
          <a:p>
            <a:pPr algn="l" rtl="0"/>
            <a:r>
              <a:rPr lang="en-US" b="0" i="0" baseline="0" dirty="0">
                <a:solidFill>
                  <a:srgbClr val="000000"/>
                </a:solidFill>
                <a:effectLst/>
                <a:latin typeface="Verdana" panose="020B0604030504040204" pitchFamily="34" charset="0"/>
              </a:rPr>
              <a:t>&lt;/head&gt;</a:t>
            </a:r>
          </a:p>
          <a:p>
            <a:pPr algn="l" rtl="0"/>
            <a:r>
              <a:rPr lang="en-US" b="0" i="0" baseline="0" dirty="0">
                <a:solidFill>
                  <a:srgbClr val="000000"/>
                </a:solidFill>
                <a:effectLst/>
                <a:latin typeface="Verdana" panose="020B0604030504040204" pitchFamily="34" charset="0"/>
              </a:rPr>
              <a:t>&lt;body&gt;</a:t>
            </a:r>
          </a:p>
          <a:p>
            <a:pPr algn="l" rtl="0"/>
            <a:endParaRPr lang="en-US" b="0" i="0" baseline="0" dirty="0">
              <a:solidFill>
                <a:srgbClr val="000000"/>
              </a:solidFill>
              <a:effectLst/>
              <a:latin typeface="Verdana" panose="020B0604030504040204" pitchFamily="34" charset="0"/>
            </a:endParaRPr>
          </a:p>
          <a:p>
            <a:pPr algn="l" rtl="0"/>
            <a:r>
              <a:rPr lang="en-US" b="0" i="0" baseline="0" dirty="0">
                <a:solidFill>
                  <a:srgbClr val="000000"/>
                </a:solidFill>
                <a:effectLst/>
                <a:latin typeface="Verdana" panose="020B0604030504040204" pitchFamily="34" charset="0"/>
              </a:rPr>
              <a:t>&lt;p&gt;Every paragraph will be affected by the style.&lt;/p&gt;</a:t>
            </a:r>
          </a:p>
          <a:p>
            <a:pPr algn="l" rtl="0"/>
            <a:r>
              <a:rPr lang="en-US" b="0" i="0" baseline="0" dirty="0">
                <a:solidFill>
                  <a:srgbClr val="000000"/>
                </a:solidFill>
                <a:effectLst/>
                <a:latin typeface="Verdana" panose="020B0604030504040204" pitchFamily="34" charset="0"/>
              </a:rPr>
              <a:t>&lt;p id="para1"&gt;Me too!&lt;/p&gt;</a:t>
            </a:r>
          </a:p>
          <a:p>
            <a:pPr algn="l" rtl="0"/>
            <a:r>
              <a:rPr lang="en-US" b="0" i="0" baseline="0" dirty="0">
                <a:solidFill>
                  <a:srgbClr val="000000"/>
                </a:solidFill>
                <a:effectLst/>
                <a:latin typeface="Verdana" panose="020B0604030504040204" pitchFamily="34" charset="0"/>
              </a:rPr>
              <a:t>&lt;p&gt;And me!&lt;/p&gt;</a:t>
            </a:r>
          </a:p>
          <a:p>
            <a:pPr algn="l" rtl="0"/>
            <a:endParaRPr lang="en-US" b="0" i="0" baseline="0" dirty="0">
              <a:solidFill>
                <a:srgbClr val="000000"/>
              </a:solidFill>
              <a:effectLst/>
              <a:latin typeface="Verdana" panose="020B0604030504040204" pitchFamily="34" charset="0"/>
            </a:endParaRPr>
          </a:p>
          <a:p>
            <a:pPr algn="l" rtl="0"/>
            <a:r>
              <a:rPr lang="en-US" b="0" i="0" baseline="0" dirty="0">
                <a:solidFill>
                  <a:srgbClr val="000000"/>
                </a:solidFill>
                <a:effectLst/>
                <a:latin typeface="Verdana" panose="020B0604030504040204" pitchFamily="34" charset="0"/>
              </a:rPr>
              <a:t>&lt;/body&gt;</a:t>
            </a:r>
            <a:endParaRPr lang="ar-SA" b="0" i="0" baseline="0" dirty="0">
              <a:solidFill>
                <a:srgbClr val="000000"/>
              </a:solidFill>
              <a:effectLst/>
              <a:latin typeface="Verdana" panose="020B0604030504040204" pitchFamily="34" charset="0"/>
            </a:endParaRP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60</a:t>
            </a:fld>
            <a:endParaRPr lang="ar-SY"/>
          </a:p>
        </p:txBody>
      </p:sp>
    </p:spTree>
    <p:extLst>
      <p:ext uri="{BB962C8B-B14F-4D97-AF65-F5344CB8AC3E}">
        <p14:creationId xmlns:p14="http://schemas.microsoft.com/office/powerpoint/2010/main" val="13551665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algn="r" rtl="0"/>
            <a:r>
              <a:rPr lang="ar-SA" b="0" i="0" baseline="0" dirty="0">
                <a:solidFill>
                  <a:srgbClr val="000000"/>
                </a:solidFill>
                <a:effectLst/>
                <a:latin typeface="Verdana" panose="020B0604030504040204" pitchFamily="34" charset="0"/>
              </a:rPr>
              <a:t>عن طريق المعرف الخاص </a:t>
            </a:r>
            <a:endParaRPr lang="en-US" b="0" i="0" baseline="0" dirty="0">
              <a:solidFill>
                <a:srgbClr val="000000"/>
              </a:solidFill>
              <a:effectLst/>
              <a:latin typeface="Verdana" panose="020B0604030504040204" pitchFamily="34" charset="0"/>
            </a:endParaRPr>
          </a:p>
          <a:p>
            <a:pPr algn="r" rtl="0"/>
            <a:r>
              <a:rPr lang="en-US" b="0" i="0" baseline="0" dirty="0">
                <a:solidFill>
                  <a:srgbClr val="000000"/>
                </a:solidFill>
                <a:effectLst/>
                <a:latin typeface="Verdana" panose="020B0604030504040204" pitchFamily="34" charset="0"/>
              </a:rPr>
              <a:t>Id </a:t>
            </a:r>
          </a:p>
          <a:p>
            <a:pPr algn="r" rtl="0"/>
            <a:r>
              <a:rPr lang="en-US" b="0" i="0" baseline="0" dirty="0">
                <a:solidFill>
                  <a:srgbClr val="000000"/>
                </a:solidFill>
                <a:effectLst/>
                <a:latin typeface="Verdana" panose="020B0604030504040204" pitchFamily="34" charset="0"/>
              </a:rPr>
              <a:t>------------------------------------</a:t>
            </a:r>
          </a:p>
          <a:p>
            <a:pPr algn="r" rtl="0"/>
            <a:endParaRPr lang="ar-SA" b="0" i="0" baseline="0" dirty="0">
              <a:solidFill>
                <a:srgbClr val="000000"/>
              </a:solidFill>
              <a:effectLst/>
              <a:latin typeface="Verdana" panose="020B0604030504040204" pitchFamily="34" charset="0"/>
            </a:endParaRPr>
          </a:p>
          <a:p>
            <a:pPr algn="l" rtl="0"/>
            <a:endParaRPr lang="ar-SA" b="0" i="0" baseline="0" dirty="0">
              <a:solidFill>
                <a:srgbClr val="000000"/>
              </a:solidFill>
              <a:effectLst/>
              <a:latin typeface="Verdana" panose="020B0604030504040204" pitchFamily="34" charset="0"/>
            </a:endParaRPr>
          </a:p>
          <a:p>
            <a:pPr algn="l" rtl="0"/>
            <a:r>
              <a:rPr lang="en-US" b="0" i="0" baseline="0" dirty="0">
                <a:solidFill>
                  <a:srgbClr val="000000"/>
                </a:solidFill>
                <a:effectLst/>
                <a:latin typeface="Verdana" panose="020B0604030504040204" pitchFamily="34" charset="0"/>
              </a:rPr>
              <a:t>&lt;!DOCTYPE html&gt;</a:t>
            </a:r>
          </a:p>
          <a:p>
            <a:pPr algn="l" rtl="0"/>
            <a:r>
              <a:rPr lang="en-US" b="0" i="0" baseline="0" dirty="0">
                <a:solidFill>
                  <a:srgbClr val="000000"/>
                </a:solidFill>
                <a:effectLst/>
                <a:latin typeface="Verdana" panose="020B0604030504040204" pitchFamily="34" charset="0"/>
              </a:rPr>
              <a:t>&lt;html&gt;</a:t>
            </a:r>
          </a:p>
          <a:p>
            <a:pPr algn="l" rtl="0"/>
            <a:r>
              <a:rPr lang="en-US" b="0" i="0" baseline="0" dirty="0">
                <a:solidFill>
                  <a:srgbClr val="000000"/>
                </a:solidFill>
                <a:effectLst/>
                <a:latin typeface="Verdana" panose="020B0604030504040204" pitchFamily="34" charset="0"/>
              </a:rPr>
              <a:t>&lt;head&gt;</a:t>
            </a:r>
          </a:p>
          <a:p>
            <a:pPr algn="l" rtl="0"/>
            <a:r>
              <a:rPr lang="en-US" b="0" i="0" baseline="0" dirty="0">
                <a:solidFill>
                  <a:srgbClr val="000000"/>
                </a:solidFill>
                <a:effectLst/>
                <a:latin typeface="Verdana" panose="020B0604030504040204" pitchFamily="34" charset="0"/>
              </a:rPr>
              <a:t>&lt;style&gt;</a:t>
            </a:r>
          </a:p>
          <a:p>
            <a:pPr algn="l" rtl="0"/>
            <a:r>
              <a:rPr lang="en-US" b="0" i="0" baseline="0" dirty="0">
                <a:solidFill>
                  <a:srgbClr val="000000"/>
                </a:solidFill>
                <a:effectLst/>
                <a:latin typeface="Verdana" panose="020B0604030504040204" pitchFamily="34" charset="0"/>
              </a:rPr>
              <a:t>#para1 {</a:t>
            </a:r>
          </a:p>
          <a:p>
            <a:pPr algn="l" rtl="0"/>
            <a:r>
              <a:rPr lang="en-US" b="0" i="0" baseline="0" dirty="0">
                <a:solidFill>
                  <a:srgbClr val="000000"/>
                </a:solidFill>
                <a:effectLst/>
                <a:latin typeface="Verdana" panose="020B0604030504040204" pitchFamily="34" charset="0"/>
              </a:rPr>
              <a:t>  text-align: center;</a:t>
            </a:r>
          </a:p>
          <a:p>
            <a:pPr algn="l" rtl="0"/>
            <a:r>
              <a:rPr lang="en-US" b="0" i="0" baseline="0" dirty="0">
                <a:solidFill>
                  <a:srgbClr val="000000"/>
                </a:solidFill>
                <a:effectLst/>
                <a:latin typeface="Verdana" panose="020B0604030504040204" pitchFamily="34" charset="0"/>
              </a:rPr>
              <a:t>  color: red;</a:t>
            </a:r>
          </a:p>
          <a:p>
            <a:pPr algn="l" rtl="0"/>
            <a:r>
              <a:rPr lang="en-US" b="0" i="0" baseline="0" dirty="0">
                <a:solidFill>
                  <a:srgbClr val="000000"/>
                </a:solidFill>
                <a:effectLst/>
                <a:latin typeface="Verdana" panose="020B0604030504040204" pitchFamily="34" charset="0"/>
              </a:rPr>
              <a:t>}</a:t>
            </a:r>
          </a:p>
          <a:p>
            <a:pPr algn="l" rtl="0"/>
            <a:r>
              <a:rPr lang="en-US" b="0" i="0" baseline="0" dirty="0">
                <a:solidFill>
                  <a:srgbClr val="000000"/>
                </a:solidFill>
                <a:effectLst/>
                <a:latin typeface="Verdana" panose="020B0604030504040204" pitchFamily="34" charset="0"/>
              </a:rPr>
              <a:t>&lt;/style&gt;</a:t>
            </a:r>
          </a:p>
          <a:p>
            <a:pPr algn="l" rtl="0"/>
            <a:r>
              <a:rPr lang="en-US" b="0" i="0" baseline="0" dirty="0">
                <a:solidFill>
                  <a:srgbClr val="000000"/>
                </a:solidFill>
                <a:effectLst/>
                <a:latin typeface="Verdana" panose="020B0604030504040204" pitchFamily="34" charset="0"/>
              </a:rPr>
              <a:t>&lt;/head&gt;</a:t>
            </a:r>
          </a:p>
          <a:p>
            <a:pPr algn="l" rtl="0"/>
            <a:r>
              <a:rPr lang="en-US" b="0" i="0" baseline="0" dirty="0">
                <a:solidFill>
                  <a:srgbClr val="000000"/>
                </a:solidFill>
                <a:effectLst/>
                <a:latin typeface="Verdana" panose="020B0604030504040204" pitchFamily="34" charset="0"/>
              </a:rPr>
              <a:t>&lt;body&gt;</a:t>
            </a:r>
          </a:p>
          <a:p>
            <a:pPr algn="l" rtl="0"/>
            <a:endParaRPr lang="en-US" b="0" i="0" baseline="0" dirty="0">
              <a:solidFill>
                <a:srgbClr val="000000"/>
              </a:solidFill>
              <a:effectLst/>
              <a:latin typeface="Verdana" panose="020B0604030504040204" pitchFamily="34" charset="0"/>
            </a:endParaRPr>
          </a:p>
          <a:p>
            <a:pPr algn="l" rtl="0"/>
            <a:r>
              <a:rPr lang="en-US" b="0" i="0" baseline="0" dirty="0">
                <a:solidFill>
                  <a:srgbClr val="000000"/>
                </a:solidFill>
                <a:effectLst/>
                <a:latin typeface="Verdana" panose="020B0604030504040204" pitchFamily="34" charset="0"/>
              </a:rPr>
              <a:t>&lt;p id="para1"&gt;Hello World!&lt;/p&gt;</a:t>
            </a:r>
          </a:p>
          <a:p>
            <a:pPr algn="l" rtl="0"/>
            <a:r>
              <a:rPr lang="en-US" b="0" i="0" baseline="0" dirty="0">
                <a:solidFill>
                  <a:srgbClr val="000000"/>
                </a:solidFill>
                <a:effectLst/>
                <a:latin typeface="Verdana" panose="020B0604030504040204" pitchFamily="34" charset="0"/>
              </a:rPr>
              <a:t>&lt;p&gt;This paragraph is not affected by the style.&lt;/p&gt;</a:t>
            </a:r>
          </a:p>
          <a:p>
            <a:pPr algn="l" rtl="0"/>
            <a:endParaRPr lang="en-US" b="0" i="0" baseline="0" dirty="0">
              <a:solidFill>
                <a:srgbClr val="000000"/>
              </a:solidFill>
              <a:effectLst/>
              <a:latin typeface="Verdana" panose="020B0604030504040204" pitchFamily="34" charset="0"/>
            </a:endParaRPr>
          </a:p>
          <a:p>
            <a:pPr algn="l" rtl="0"/>
            <a:r>
              <a:rPr lang="en-US" b="0" i="0" baseline="0" dirty="0">
                <a:solidFill>
                  <a:srgbClr val="000000"/>
                </a:solidFill>
                <a:effectLst/>
                <a:latin typeface="Verdana" panose="020B0604030504040204" pitchFamily="34" charset="0"/>
              </a:rPr>
              <a:t>&lt;/body&gt;</a:t>
            </a:r>
          </a:p>
          <a:p>
            <a:pPr algn="l" rtl="0"/>
            <a:r>
              <a:rPr lang="en-US" b="0" i="0" baseline="0" dirty="0">
                <a:solidFill>
                  <a:srgbClr val="000000"/>
                </a:solidFill>
                <a:effectLst/>
                <a:latin typeface="Verdana" panose="020B0604030504040204" pitchFamily="34" charset="0"/>
              </a:rPr>
              <a:t>&lt;/html&gt;</a:t>
            </a:r>
            <a:endParaRPr lang="ar-SA" b="0" i="0" baseline="0" dirty="0">
              <a:solidFill>
                <a:srgbClr val="000000"/>
              </a:solidFill>
              <a:effectLst/>
              <a:latin typeface="Verdana" panose="020B0604030504040204" pitchFamily="34" charset="0"/>
            </a:endParaRP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61</a:t>
            </a:fld>
            <a:endParaRPr lang="ar-SY"/>
          </a:p>
        </p:txBody>
      </p:sp>
    </p:spTree>
    <p:extLst>
      <p:ext uri="{BB962C8B-B14F-4D97-AF65-F5344CB8AC3E}">
        <p14:creationId xmlns:p14="http://schemas.microsoft.com/office/powerpoint/2010/main" val="20830708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algn="r" rtl="0"/>
            <a:r>
              <a:rPr lang="ar-SA" b="0" i="0" baseline="0" dirty="0">
                <a:solidFill>
                  <a:srgbClr val="000000"/>
                </a:solidFill>
                <a:effectLst/>
                <a:latin typeface="Verdana" panose="020B0604030504040204" pitchFamily="34" charset="0"/>
              </a:rPr>
              <a:t>عن طريق اسم الكلاس</a:t>
            </a:r>
            <a:endParaRPr lang="en-US" b="0" i="0" baseline="0" dirty="0">
              <a:solidFill>
                <a:srgbClr val="000000"/>
              </a:solidFill>
              <a:effectLst/>
              <a:latin typeface="Verdana" panose="020B0604030504040204" pitchFamily="34" charset="0"/>
            </a:endParaRPr>
          </a:p>
          <a:p>
            <a:pPr algn="r" rtl="0"/>
            <a:r>
              <a:rPr lang="en-US" b="0" i="0" baseline="0" dirty="0">
                <a:solidFill>
                  <a:srgbClr val="000000"/>
                </a:solidFill>
                <a:effectLst/>
                <a:latin typeface="Verdana" panose="020B0604030504040204" pitchFamily="34" charset="0"/>
              </a:rPr>
              <a:t>class </a:t>
            </a:r>
          </a:p>
          <a:p>
            <a:pPr algn="r" rtl="0"/>
            <a:r>
              <a:rPr lang="en-US" b="0" i="0" baseline="0" dirty="0">
                <a:solidFill>
                  <a:srgbClr val="000000"/>
                </a:solidFill>
                <a:effectLst/>
                <a:latin typeface="Verdana" panose="020B0604030504040204" pitchFamily="34" charset="0"/>
              </a:rPr>
              <a:t>------------------------------------</a:t>
            </a:r>
          </a:p>
          <a:p>
            <a:pPr algn="l" rtl="0"/>
            <a:r>
              <a:rPr lang="en-US" b="0" i="0" baseline="0" dirty="0">
                <a:solidFill>
                  <a:srgbClr val="000000"/>
                </a:solidFill>
                <a:effectLst/>
                <a:latin typeface="Verdana" panose="020B0604030504040204" pitchFamily="34" charset="0"/>
              </a:rPr>
              <a:t>&lt;!DOCTYPE html&gt;</a:t>
            </a:r>
          </a:p>
          <a:p>
            <a:pPr algn="l" rtl="0"/>
            <a:r>
              <a:rPr lang="en-US" b="0" i="0" baseline="0" dirty="0">
                <a:solidFill>
                  <a:srgbClr val="000000"/>
                </a:solidFill>
                <a:effectLst/>
                <a:latin typeface="Verdana" panose="020B0604030504040204" pitchFamily="34" charset="0"/>
              </a:rPr>
              <a:t>&lt;html&gt;</a:t>
            </a:r>
          </a:p>
          <a:p>
            <a:pPr algn="l" rtl="0"/>
            <a:r>
              <a:rPr lang="en-US" b="0" i="0" baseline="0" dirty="0">
                <a:solidFill>
                  <a:srgbClr val="000000"/>
                </a:solidFill>
                <a:effectLst/>
                <a:latin typeface="Verdana" panose="020B0604030504040204" pitchFamily="34" charset="0"/>
              </a:rPr>
              <a:t>&lt;head&gt;</a:t>
            </a:r>
          </a:p>
          <a:p>
            <a:pPr algn="l" rtl="0"/>
            <a:r>
              <a:rPr lang="en-US" b="0" i="0" baseline="0" dirty="0">
                <a:solidFill>
                  <a:srgbClr val="000000"/>
                </a:solidFill>
                <a:effectLst/>
                <a:latin typeface="Verdana" panose="020B0604030504040204" pitchFamily="34" charset="0"/>
              </a:rPr>
              <a:t>&lt;style&gt;</a:t>
            </a:r>
          </a:p>
          <a:p>
            <a:pPr algn="l" rtl="0"/>
            <a:r>
              <a:rPr lang="en-US" b="0" i="0" baseline="0" dirty="0">
                <a:solidFill>
                  <a:srgbClr val="000000"/>
                </a:solidFill>
                <a:effectLst/>
                <a:latin typeface="Verdana" panose="020B0604030504040204" pitchFamily="34" charset="0"/>
              </a:rPr>
              <a:t>.center {</a:t>
            </a:r>
          </a:p>
          <a:p>
            <a:pPr algn="l" rtl="0"/>
            <a:r>
              <a:rPr lang="en-US" b="0" i="0" baseline="0" dirty="0">
                <a:solidFill>
                  <a:srgbClr val="000000"/>
                </a:solidFill>
                <a:effectLst/>
                <a:latin typeface="Verdana" panose="020B0604030504040204" pitchFamily="34" charset="0"/>
              </a:rPr>
              <a:t>  text-align: center;</a:t>
            </a:r>
          </a:p>
          <a:p>
            <a:pPr algn="l" rtl="0"/>
            <a:r>
              <a:rPr lang="en-US" b="0" i="0" baseline="0" dirty="0">
                <a:solidFill>
                  <a:srgbClr val="000000"/>
                </a:solidFill>
                <a:effectLst/>
                <a:latin typeface="Verdana" panose="020B0604030504040204" pitchFamily="34" charset="0"/>
              </a:rPr>
              <a:t>  color: red;</a:t>
            </a:r>
          </a:p>
          <a:p>
            <a:pPr algn="l" rtl="0"/>
            <a:r>
              <a:rPr lang="en-US" b="0" i="0" baseline="0" dirty="0">
                <a:solidFill>
                  <a:srgbClr val="000000"/>
                </a:solidFill>
                <a:effectLst/>
                <a:latin typeface="Verdana" panose="020B0604030504040204" pitchFamily="34" charset="0"/>
              </a:rPr>
              <a:t>}</a:t>
            </a:r>
          </a:p>
          <a:p>
            <a:pPr algn="l" rtl="0"/>
            <a:r>
              <a:rPr lang="en-US" b="0" i="0" baseline="0" dirty="0">
                <a:solidFill>
                  <a:srgbClr val="000000"/>
                </a:solidFill>
                <a:effectLst/>
                <a:latin typeface="Verdana" panose="020B0604030504040204" pitchFamily="34" charset="0"/>
              </a:rPr>
              <a:t>&lt;/style&gt;</a:t>
            </a:r>
          </a:p>
          <a:p>
            <a:pPr algn="l" rtl="0"/>
            <a:r>
              <a:rPr lang="en-US" b="0" i="0" baseline="0" dirty="0">
                <a:solidFill>
                  <a:srgbClr val="000000"/>
                </a:solidFill>
                <a:effectLst/>
                <a:latin typeface="Verdana" panose="020B0604030504040204" pitchFamily="34" charset="0"/>
              </a:rPr>
              <a:t>&lt;/head&gt;</a:t>
            </a:r>
          </a:p>
          <a:p>
            <a:pPr algn="l" rtl="0"/>
            <a:r>
              <a:rPr lang="en-US" b="0" i="0" baseline="0" dirty="0">
                <a:solidFill>
                  <a:srgbClr val="000000"/>
                </a:solidFill>
                <a:effectLst/>
                <a:latin typeface="Verdana" panose="020B0604030504040204" pitchFamily="34" charset="0"/>
              </a:rPr>
              <a:t>&lt;body&gt;</a:t>
            </a:r>
          </a:p>
          <a:p>
            <a:pPr algn="l" rtl="0"/>
            <a:endParaRPr lang="en-US" b="0" i="0" baseline="0" dirty="0">
              <a:solidFill>
                <a:srgbClr val="000000"/>
              </a:solidFill>
              <a:effectLst/>
              <a:latin typeface="Verdana" panose="020B0604030504040204" pitchFamily="34" charset="0"/>
            </a:endParaRPr>
          </a:p>
          <a:p>
            <a:pPr algn="l" rtl="0"/>
            <a:r>
              <a:rPr lang="en-US" b="0" i="0" baseline="0" dirty="0">
                <a:solidFill>
                  <a:srgbClr val="000000"/>
                </a:solidFill>
                <a:effectLst/>
                <a:latin typeface="Verdana" panose="020B0604030504040204" pitchFamily="34" charset="0"/>
              </a:rPr>
              <a:t>&lt;h1 class="center"&gt;Red and center-aligned heading&lt;/h1&gt;</a:t>
            </a:r>
          </a:p>
          <a:p>
            <a:pPr algn="l" rtl="0"/>
            <a:r>
              <a:rPr lang="en-US" b="0" i="0" baseline="0" dirty="0">
                <a:solidFill>
                  <a:srgbClr val="000000"/>
                </a:solidFill>
                <a:effectLst/>
                <a:latin typeface="Verdana" panose="020B0604030504040204" pitchFamily="34" charset="0"/>
              </a:rPr>
              <a:t>&lt;p class="center"&gt;Red and center-aligned paragraph.&lt;/p&gt; </a:t>
            </a:r>
          </a:p>
          <a:p>
            <a:pPr algn="l" rtl="0"/>
            <a:r>
              <a:rPr lang="en-US" b="0" i="0" baseline="0" dirty="0">
                <a:solidFill>
                  <a:srgbClr val="000000"/>
                </a:solidFill>
                <a:effectLst/>
                <a:latin typeface="Verdana" panose="020B0604030504040204" pitchFamily="34" charset="0"/>
              </a:rPr>
              <a:t>&lt;p &gt;without class.&lt;/p&gt; </a:t>
            </a:r>
          </a:p>
          <a:p>
            <a:pPr algn="l" rtl="0"/>
            <a:endParaRPr lang="en-US" b="0" i="0" baseline="0" dirty="0">
              <a:solidFill>
                <a:srgbClr val="000000"/>
              </a:solidFill>
              <a:effectLst/>
              <a:latin typeface="Verdana" panose="020B0604030504040204" pitchFamily="34" charset="0"/>
            </a:endParaRPr>
          </a:p>
          <a:p>
            <a:pPr algn="l" rtl="0"/>
            <a:r>
              <a:rPr lang="en-US" b="0" i="0" baseline="0" dirty="0">
                <a:solidFill>
                  <a:srgbClr val="000000"/>
                </a:solidFill>
                <a:effectLst/>
                <a:latin typeface="Verdana" panose="020B0604030504040204" pitchFamily="34" charset="0"/>
              </a:rPr>
              <a:t>&lt;/body&gt;</a:t>
            </a:r>
          </a:p>
          <a:p>
            <a:pPr algn="l" rtl="0"/>
            <a:r>
              <a:rPr lang="en-US" b="0" i="0" baseline="0" dirty="0">
                <a:solidFill>
                  <a:srgbClr val="000000"/>
                </a:solidFill>
                <a:effectLst/>
                <a:latin typeface="Verdana" panose="020B0604030504040204" pitchFamily="34" charset="0"/>
              </a:rPr>
              <a:t>&lt;/html&gt;</a:t>
            </a:r>
            <a:endParaRPr lang="ar-SA" b="0" i="0" baseline="0" dirty="0">
              <a:solidFill>
                <a:srgbClr val="000000"/>
              </a:solidFill>
              <a:effectLst/>
              <a:latin typeface="Verdana" panose="020B0604030504040204" pitchFamily="34" charset="0"/>
            </a:endParaRP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62</a:t>
            </a:fld>
            <a:endParaRPr lang="ar-SY"/>
          </a:p>
        </p:txBody>
      </p:sp>
    </p:spTree>
    <p:extLst>
      <p:ext uri="{BB962C8B-B14F-4D97-AF65-F5344CB8AC3E}">
        <p14:creationId xmlns:p14="http://schemas.microsoft.com/office/powerpoint/2010/main" val="364407183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algn="r" rtl="0"/>
            <a:r>
              <a:rPr lang="ar-SA" b="0" i="0" baseline="0" dirty="0">
                <a:solidFill>
                  <a:srgbClr val="000000"/>
                </a:solidFill>
                <a:effectLst/>
                <a:latin typeface="Verdana" panose="020B0604030504040204" pitchFamily="34" charset="0"/>
              </a:rPr>
              <a:t>يمكن اختيار عنصر وفق اسم </a:t>
            </a:r>
            <a:r>
              <a:rPr lang="ar-SA" b="0" i="0" baseline="0" dirty="0" err="1">
                <a:solidFill>
                  <a:srgbClr val="000000"/>
                </a:solidFill>
                <a:effectLst/>
                <a:latin typeface="Verdana" panose="020B0604030504040204" pitchFamily="34" charset="0"/>
              </a:rPr>
              <a:t>التاغ</a:t>
            </a:r>
            <a:r>
              <a:rPr lang="ar-SA" b="0" i="0" baseline="0" dirty="0">
                <a:solidFill>
                  <a:srgbClr val="000000"/>
                </a:solidFill>
                <a:effectLst/>
                <a:latin typeface="Verdana" panose="020B0604030504040204" pitchFamily="34" charset="0"/>
              </a:rPr>
              <a:t> و الكلاس</a:t>
            </a:r>
            <a:endParaRPr lang="en-US" b="0" i="0" baseline="0" dirty="0">
              <a:solidFill>
                <a:srgbClr val="000000"/>
              </a:solidFill>
              <a:effectLst/>
              <a:latin typeface="Verdana" panose="020B0604030504040204" pitchFamily="34" charset="0"/>
            </a:endParaRPr>
          </a:p>
          <a:p>
            <a:pPr algn="l" rtl="0"/>
            <a:endParaRPr lang="en-US" b="0" i="0" baseline="0" dirty="0">
              <a:solidFill>
                <a:srgbClr val="000000"/>
              </a:solidFill>
              <a:effectLst/>
              <a:latin typeface="Verdana" panose="020B0604030504040204" pitchFamily="34" charset="0"/>
            </a:endParaRPr>
          </a:p>
          <a:p>
            <a:pPr algn="l" rtl="0"/>
            <a:r>
              <a:rPr lang="en-US" b="0" i="0" baseline="0" dirty="0">
                <a:solidFill>
                  <a:srgbClr val="000000"/>
                </a:solidFill>
                <a:effectLst/>
                <a:latin typeface="Verdana" panose="020B0604030504040204" pitchFamily="34" charset="0"/>
              </a:rPr>
              <a:t>&lt;!DOCTYPE html&gt;</a:t>
            </a:r>
          </a:p>
          <a:p>
            <a:pPr algn="l" rtl="0"/>
            <a:r>
              <a:rPr lang="en-US" b="0" i="0" baseline="0" dirty="0">
                <a:solidFill>
                  <a:srgbClr val="000000"/>
                </a:solidFill>
                <a:effectLst/>
                <a:latin typeface="Verdana" panose="020B0604030504040204" pitchFamily="34" charset="0"/>
              </a:rPr>
              <a:t>&lt;html&gt;</a:t>
            </a:r>
          </a:p>
          <a:p>
            <a:pPr algn="l" rtl="0"/>
            <a:r>
              <a:rPr lang="en-US" b="0" i="0" baseline="0" dirty="0">
                <a:solidFill>
                  <a:srgbClr val="000000"/>
                </a:solidFill>
                <a:effectLst/>
                <a:latin typeface="Verdana" panose="020B0604030504040204" pitchFamily="34" charset="0"/>
              </a:rPr>
              <a:t>&lt;head&gt;</a:t>
            </a:r>
          </a:p>
          <a:p>
            <a:pPr algn="l" rtl="0"/>
            <a:r>
              <a:rPr lang="en-US" b="0" i="0" baseline="0" dirty="0">
                <a:solidFill>
                  <a:srgbClr val="000000"/>
                </a:solidFill>
                <a:effectLst/>
                <a:latin typeface="Verdana" panose="020B0604030504040204" pitchFamily="34" charset="0"/>
              </a:rPr>
              <a:t>&lt;style&gt;</a:t>
            </a:r>
          </a:p>
          <a:p>
            <a:pPr algn="l" rtl="0"/>
            <a:r>
              <a:rPr lang="en-US" b="0" i="0" baseline="0" dirty="0" err="1">
                <a:solidFill>
                  <a:srgbClr val="000000"/>
                </a:solidFill>
                <a:effectLst/>
                <a:latin typeface="Verdana" panose="020B0604030504040204" pitchFamily="34" charset="0"/>
              </a:rPr>
              <a:t>p.center</a:t>
            </a:r>
            <a:r>
              <a:rPr lang="en-US" b="0" i="0" baseline="0" dirty="0">
                <a:solidFill>
                  <a:srgbClr val="000000"/>
                </a:solidFill>
                <a:effectLst/>
                <a:latin typeface="Verdana" panose="020B0604030504040204" pitchFamily="34" charset="0"/>
              </a:rPr>
              <a:t> {</a:t>
            </a:r>
          </a:p>
          <a:p>
            <a:pPr algn="l" rtl="0"/>
            <a:r>
              <a:rPr lang="en-US" b="0" i="0" baseline="0" dirty="0">
                <a:solidFill>
                  <a:srgbClr val="000000"/>
                </a:solidFill>
                <a:effectLst/>
                <a:latin typeface="Verdana" panose="020B0604030504040204" pitchFamily="34" charset="0"/>
              </a:rPr>
              <a:t>  text-align: center;</a:t>
            </a:r>
          </a:p>
          <a:p>
            <a:pPr algn="l" rtl="0"/>
            <a:r>
              <a:rPr lang="en-US" b="0" i="0" baseline="0" dirty="0">
                <a:solidFill>
                  <a:srgbClr val="000000"/>
                </a:solidFill>
                <a:effectLst/>
                <a:latin typeface="Verdana" panose="020B0604030504040204" pitchFamily="34" charset="0"/>
              </a:rPr>
              <a:t>  color: red;</a:t>
            </a:r>
          </a:p>
          <a:p>
            <a:pPr algn="l" rtl="0"/>
            <a:r>
              <a:rPr lang="en-US" b="0" i="0" baseline="0" dirty="0">
                <a:solidFill>
                  <a:srgbClr val="000000"/>
                </a:solidFill>
                <a:effectLst/>
                <a:latin typeface="Verdana" panose="020B0604030504040204" pitchFamily="34" charset="0"/>
              </a:rPr>
              <a:t>}</a:t>
            </a:r>
          </a:p>
          <a:p>
            <a:pPr algn="l" rtl="0"/>
            <a:r>
              <a:rPr lang="en-US" b="0" i="0" baseline="0" dirty="0">
                <a:solidFill>
                  <a:srgbClr val="000000"/>
                </a:solidFill>
                <a:effectLst/>
                <a:latin typeface="Verdana" panose="020B0604030504040204" pitchFamily="34" charset="0"/>
              </a:rPr>
              <a:t>&lt;/style&gt;</a:t>
            </a:r>
          </a:p>
          <a:p>
            <a:pPr algn="l" rtl="0"/>
            <a:r>
              <a:rPr lang="en-US" b="0" i="0" baseline="0" dirty="0">
                <a:solidFill>
                  <a:srgbClr val="000000"/>
                </a:solidFill>
                <a:effectLst/>
                <a:latin typeface="Verdana" panose="020B0604030504040204" pitchFamily="34" charset="0"/>
              </a:rPr>
              <a:t>&lt;/head&gt;</a:t>
            </a:r>
          </a:p>
          <a:p>
            <a:pPr algn="l" rtl="0"/>
            <a:r>
              <a:rPr lang="en-US" b="0" i="0" baseline="0" dirty="0">
                <a:solidFill>
                  <a:srgbClr val="000000"/>
                </a:solidFill>
                <a:effectLst/>
                <a:latin typeface="Verdana" panose="020B0604030504040204" pitchFamily="34" charset="0"/>
              </a:rPr>
              <a:t>&lt;body&gt;</a:t>
            </a:r>
          </a:p>
          <a:p>
            <a:pPr algn="l" rtl="0"/>
            <a:endParaRPr lang="en-US" b="0" i="0" baseline="0" dirty="0">
              <a:solidFill>
                <a:srgbClr val="000000"/>
              </a:solidFill>
              <a:effectLst/>
              <a:latin typeface="Verdana" panose="020B0604030504040204" pitchFamily="34" charset="0"/>
            </a:endParaRPr>
          </a:p>
          <a:p>
            <a:pPr algn="l" rtl="0"/>
            <a:r>
              <a:rPr lang="en-US" b="0" i="0" baseline="0" dirty="0">
                <a:solidFill>
                  <a:srgbClr val="000000"/>
                </a:solidFill>
                <a:effectLst/>
                <a:latin typeface="Verdana" panose="020B0604030504040204" pitchFamily="34" charset="0"/>
              </a:rPr>
              <a:t>&lt;h1 class="center"&gt;This heading will not be affected&lt;/h1&gt;</a:t>
            </a:r>
          </a:p>
          <a:p>
            <a:pPr algn="l" rtl="0"/>
            <a:r>
              <a:rPr lang="en-US" b="0" i="0" baseline="0" dirty="0">
                <a:solidFill>
                  <a:srgbClr val="000000"/>
                </a:solidFill>
                <a:effectLst/>
                <a:latin typeface="Verdana" panose="020B0604030504040204" pitchFamily="34" charset="0"/>
              </a:rPr>
              <a:t>&lt;p class="center"&gt;This paragraph will be red and center-aligned.&lt;/p&gt; </a:t>
            </a:r>
          </a:p>
          <a:p>
            <a:pPr algn="l" rtl="0"/>
            <a:endParaRPr lang="en-US" b="0" i="0" baseline="0" dirty="0">
              <a:solidFill>
                <a:srgbClr val="000000"/>
              </a:solidFill>
              <a:effectLst/>
              <a:latin typeface="Verdana" panose="020B0604030504040204" pitchFamily="34" charset="0"/>
            </a:endParaRPr>
          </a:p>
          <a:p>
            <a:pPr algn="l" rtl="0"/>
            <a:r>
              <a:rPr lang="en-US" b="0" i="0" baseline="0" dirty="0">
                <a:solidFill>
                  <a:srgbClr val="000000"/>
                </a:solidFill>
                <a:effectLst/>
                <a:latin typeface="Verdana" panose="020B0604030504040204" pitchFamily="34" charset="0"/>
              </a:rPr>
              <a:t>&lt;/body&gt;</a:t>
            </a:r>
          </a:p>
          <a:p>
            <a:pPr algn="l" rtl="0"/>
            <a:r>
              <a:rPr lang="en-US" b="0" i="0" baseline="0" dirty="0">
                <a:solidFill>
                  <a:srgbClr val="000000"/>
                </a:solidFill>
                <a:effectLst/>
                <a:latin typeface="Verdana" panose="020B0604030504040204" pitchFamily="34" charset="0"/>
              </a:rPr>
              <a:t>&lt;/html&gt;</a:t>
            </a:r>
            <a:endParaRPr lang="ar-SA" b="0" i="0" baseline="0" dirty="0">
              <a:solidFill>
                <a:srgbClr val="000000"/>
              </a:solidFill>
              <a:effectLst/>
              <a:latin typeface="Verdana" panose="020B0604030504040204" pitchFamily="34" charset="0"/>
            </a:endParaRP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63</a:t>
            </a:fld>
            <a:endParaRPr lang="ar-SY"/>
          </a:p>
        </p:txBody>
      </p:sp>
    </p:spTree>
    <p:extLst>
      <p:ext uri="{BB962C8B-B14F-4D97-AF65-F5344CB8AC3E}">
        <p14:creationId xmlns:p14="http://schemas.microsoft.com/office/powerpoint/2010/main" val="144734152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algn="r" rtl="0"/>
            <a:r>
              <a:rPr lang="ar-SA" b="0" i="0" baseline="0" dirty="0">
                <a:solidFill>
                  <a:srgbClr val="000000"/>
                </a:solidFill>
                <a:effectLst/>
                <a:latin typeface="Verdana" panose="020B0604030504040204" pitchFamily="34" charset="0"/>
              </a:rPr>
              <a:t>يمكن تحديد أكثر من كلاس للعنصر </a:t>
            </a:r>
            <a:endParaRPr lang="en-US" b="0" i="0" baseline="0" dirty="0">
              <a:solidFill>
                <a:srgbClr val="000000"/>
              </a:solidFill>
              <a:effectLst/>
              <a:latin typeface="Verdana" panose="020B0604030504040204" pitchFamily="34" charset="0"/>
            </a:endParaRPr>
          </a:p>
          <a:p>
            <a:pPr algn="r" rtl="0"/>
            <a:r>
              <a:rPr lang="en-US" b="0" i="0" baseline="0" dirty="0">
                <a:solidFill>
                  <a:srgbClr val="000000"/>
                </a:solidFill>
                <a:effectLst/>
                <a:latin typeface="Verdana" panose="020B0604030504040204" pitchFamily="34" charset="0"/>
              </a:rPr>
              <a:t>------------------------</a:t>
            </a:r>
          </a:p>
          <a:p>
            <a:pPr algn="r" rtl="0"/>
            <a:endParaRPr lang="en-US" b="0" i="0" baseline="0" dirty="0">
              <a:solidFill>
                <a:srgbClr val="000000"/>
              </a:solidFill>
              <a:effectLst/>
              <a:latin typeface="Verdana" panose="020B0604030504040204" pitchFamily="34" charset="0"/>
            </a:endParaRPr>
          </a:p>
          <a:p>
            <a:pPr algn="l" rtl="0"/>
            <a:r>
              <a:rPr lang="en-US" b="0" i="0" baseline="0" dirty="0">
                <a:solidFill>
                  <a:srgbClr val="000000"/>
                </a:solidFill>
                <a:effectLst/>
                <a:latin typeface="Verdana" panose="020B0604030504040204" pitchFamily="34" charset="0"/>
              </a:rPr>
              <a:t>&lt;!DOCTYPE html&gt;</a:t>
            </a:r>
          </a:p>
          <a:p>
            <a:pPr algn="l" rtl="0"/>
            <a:r>
              <a:rPr lang="en-US" b="0" i="0" baseline="0" dirty="0">
                <a:solidFill>
                  <a:srgbClr val="000000"/>
                </a:solidFill>
                <a:effectLst/>
                <a:latin typeface="Verdana" panose="020B0604030504040204" pitchFamily="34" charset="0"/>
              </a:rPr>
              <a:t>&lt;html&gt;</a:t>
            </a:r>
          </a:p>
          <a:p>
            <a:pPr algn="l" rtl="0"/>
            <a:r>
              <a:rPr lang="en-US" b="0" i="0" baseline="0" dirty="0">
                <a:solidFill>
                  <a:srgbClr val="000000"/>
                </a:solidFill>
                <a:effectLst/>
                <a:latin typeface="Verdana" panose="020B0604030504040204" pitchFamily="34" charset="0"/>
              </a:rPr>
              <a:t>&lt;head&gt;</a:t>
            </a:r>
          </a:p>
          <a:p>
            <a:pPr algn="l" rtl="0"/>
            <a:r>
              <a:rPr lang="en-US" b="0" i="0" baseline="0" dirty="0">
                <a:solidFill>
                  <a:srgbClr val="000000"/>
                </a:solidFill>
                <a:effectLst/>
                <a:latin typeface="Verdana" panose="020B0604030504040204" pitchFamily="34" charset="0"/>
              </a:rPr>
              <a:t>&lt;style&gt;</a:t>
            </a:r>
          </a:p>
          <a:p>
            <a:pPr algn="l" rtl="0"/>
            <a:r>
              <a:rPr lang="en-US" b="0" i="0" baseline="0" dirty="0" err="1">
                <a:solidFill>
                  <a:srgbClr val="000000"/>
                </a:solidFill>
                <a:effectLst/>
                <a:latin typeface="Verdana" panose="020B0604030504040204" pitchFamily="34" charset="0"/>
              </a:rPr>
              <a:t>p.center</a:t>
            </a:r>
            <a:r>
              <a:rPr lang="en-US" b="0" i="0" baseline="0" dirty="0">
                <a:solidFill>
                  <a:srgbClr val="000000"/>
                </a:solidFill>
                <a:effectLst/>
                <a:latin typeface="Verdana" panose="020B0604030504040204" pitchFamily="34" charset="0"/>
              </a:rPr>
              <a:t> {</a:t>
            </a:r>
          </a:p>
          <a:p>
            <a:pPr algn="l" rtl="0"/>
            <a:r>
              <a:rPr lang="en-US" b="0" i="0" baseline="0" dirty="0">
                <a:solidFill>
                  <a:srgbClr val="000000"/>
                </a:solidFill>
                <a:effectLst/>
                <a:latin typeface="Verdana" panose="020B0604030504040204" pitchFamily="34" charset="0"/>
              </a:rPr>
              <a:t>  text-align: center;</a:t>
            </a:r>
          </a:p>
          <a:p>
            <a:pPr algn="l" rtl="0"/>
            <a:r>
              <a:rPr lang="en-US" b="0" i="0" baseline="0" dirty="0">
                <a:solidFill>
                  <a:srgbClr val="000000"/>
                </a:solidFill>
                <a:effectLst/>
                <a:latin typeface="Verdana" panose="020B0604030504040204" pitchFamily="34" charset="0"/>
              </a:rPr>
              <a:t>  color: red;</a:t>
            </a:r>
          </a:p>
          <a:p>
            <a:pPr algn="l" rtl="0"/>
            <a:r>
              <a:rPr lang="en-US" b="0" i="0" baseline="0" dirty="0">
                <a:solidFill>
                  <a:srgbClr val="000000"/>
                </a:solidFill>
                <a:effectLst/>
                <a:latin typeface="Verdana" panose="020B0604030504040204" pitchFamily="34" charset="0"/>
              </a:rPr>
              <a:t>}</a:t>
            </a:r>
          </a:p>
          <a:p>
            <a:pPr algn="l" rtl="0"/>
            <a:r>
              <a:rPr lang="en-US" b="0" i="0" baseline="0" dirty="0">
                <a:solidFill>
                  <a:srgbClr val="000000"/>
                </a:solidFill>
                <a:effectLst/>
                <a:latin typeface="Verdana" panose="020B0604030504040204" pitchFamily="34" charset="0"/>
              </a:rPr>
              <a:t>&lt;/style&gt;</a:t>
            </a:r>
          </a:p>
          <a:p>
            <a:pPr algn="l" rtl="0"/>
            <a:r>
              <a:rPr lang="en-US" b="0" i="0" baseline="0" dirty="0">
                <a:solidFill>
                  <a:srgbClr val="000000"/>
                </a:solidFill>
                <a:effectLst/>
                <a:latin typeface="Verdana" panose="020B0604030504040204" pitchFamily="34" charset="0"/>
              </a:rPr>
              <a:t>&lt;/head&gt;</a:t>
            </a:r>
          </a:p>
          <a:p>
            <a:pPr algn="l" rtl="0"/>
            <a:r>
              <a:rPr lang="en-US" b="0" i="0" baseline="0" dirty="0">
                <a:solidFill>
                  <a:srgbClr val="000000"/>
                </a:solidFill>
                <a:effectLst/>
                <a:latin typeface="Verdana" panose="020B0604030504040204" pitchFamily="34" charset="0"/>
              </a:rPr>
              <a:t>&lt;body&gt;</a:t>
            </a:r>
          </a:p>
          <a:p>
            <a:pPr algn="l" rtl="0"/>
            <a:endParaRPr lang="en-US" b="0" i="0" baseline="0" dirty="0">
              <a:solidFill>
                <a:srgbClr val="000000"/>
              </a:solidFill>
              <a:effectLst/>
              <a:latin typeface="Verdana" panose="020B0604030504040204" pitchFamily="34" charset="0"/>
            </a:endParaRPr>
          </a:p>
          <a:p>
            <a:pPr algn="l" rtl="0"/>
            <a:r>
              <a:rPr lang="en-US" b="0" i="0" baseline="0" dirty="0">
                <a:solidFill>
                  <a:srgbClr val="000000"/>
                </a:solidFill>
                <a:effectLst/>
                <a:latin typeface="Verdana" panose="020B0604030504040204" pitchFamily="34" charset="0"/>
              </a:rPr>
              <a:t>&lt;h1 class="center"&gt;This heading will not be affected&lt;/h1&gt;</a:t>
            </a:r>
          </a:p>
          <a:p>
            <a:pPr algn="l" rtl="0"/>
            <a:r>
              <a:rPr lang="en-US" b="0" i="0" baseline="0" dirty="0">
                <a:solidFill>
                  <a:srgbClr val="000000"/>
                </a:solidFill>
                <a:effectLst/>
                <a:latin typeface="Verdana" panose="020B0604030504040204" pitchFamily="34" charset="0"/>
              </a:rPr>
              <a:t>&lt;p class="center"&gt;This paragraph will be red and center-aligned.&lt;/p&gt; </a:t>
            </a:r>
          </a:p>
          <a:p>
            <a:pPr algn="l" rtl="0"/>
            <a:endParaRPr lang="en-US" b="0" i="0" baseline="0" dirty="0">
              <a:solidFill>
                <a:srgbClr val="000000"/>
              </a:solidFill>
              <a:effectLst/>
              <a:latin typeface="Verdana" panose="020B0604030504040204" pitchFamily="34" charset="0"/>
            </a:endParaRPr>
          </a:p>
          <a:p>
            <a:pPr algn="l" rtl="0"/>
            <a:r>
              <a:rPr lang="en-US" b="0" i="0" baseline="0" dirty="0">
                <a:solidFill>
                  <a:srgbClr val="000000"/>
                </a:solidFill>
                <a:effectLst/>
                <a:latin typeface="Verdana" panose="020B0604030504040204" pitchFamily="34" charset="0"/>
              </a:rPr>
              <a:t>&lt;/body&gt;</a:t>
            </a:r>
          </a:p>
          <a:p>
            <a:pPr algn="l" rtl="0"/>
            <a:r>
              <a:rPr lang="en-US" b="0" i="0" baseline="0" dirty="0">
                <a:solidFill>
                  <a:srgbClr val="000000"/>
                </a:solidFill>
                <a:effectLst/>
                <a:latin typeface="Verdana" panose="020B0604030504040204" pitchFamily="34" charset="0"/>
              </a:rPr>
              <a:t>&lt;/html&gt;</a:t>
            </a:r>
            <a:endParaRPr lang="ar-SA" b="0" i="0" baseline="0" dirty="0">
              <a:solidFill>
                <a:srgbClr val="000000"/>
              </a:solidFill>
              <a:effectLst/>
              <a:latin typeface="Verdana" panose="020B0604030504040204" pitchFamily="34" charset="0"/>
            </a:endParaRP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64</a:t>
            </a:fld>
            <a:endParaRPr lang="ar-SY"/>
          </a:p>
        </p:txBody>
      </p:sp>
    </p:spTree>
    <p:extLst>
      <p:ext uri="{BB962C8B-B14F-4D97-AF65-F5344CB8AC3E}">
        <p14:creationId xmlns:p14="http://schemas.microsoft.com/office/powerpoint/2010/main" val="20646260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algn="r" rtl="0"/>
            <a:r>
              <a:rPr lang="en-US" b="0" i="0" dirty="0">
                <a:solidFill>
                  <a:srgbClr val="000000"/>
                </a:solidFill>
                <a:effectLst/>
                <a:latin typeface="Verdana" panose="020B0604030504040204" pitchFamily="34" charset="0"/>
              </a:rPr>
              <a:t>universal selector</a:t>
            </a:r>
          </a:p>
          <a:p>
            <a:pPr algn="r" rtl="0"/>
            <a:r>
              <a:rPr lang="ar-SA" b="0" i="0" baseline="0" dirty="0">
                <a:solidFill>
                  <a:srgbClr val="000000"/>
                </a:solidFill>
                <a:effectLst/>
                <a:latin typeface="Verdana" panose="020B0604030504040204" pitchFamily="34" charset="0"/>
              </a:rPr>
              <a:t>لتحديد كل العناصر في الصفحة</a:t>
            </a:r>
            <a:endParaRPr lang="en-US" b="0" i="0" baseline="0" dirty="0">
              <a:solidFill>
                <a:srgbClr val="000000"/>
              </a:solidFill>
              <a:effectLst/>
              <a:latin typeface="Verdana" panose="020B0604030504040204" pitchFamily="34" charset="0"/>
            </a:endParaRPr>
          </a:p>
          <a:p>
            <a:pPr algn="l" rtl="0"/>
            <a:endParaRPr lang="en-US" b="0" i="0" baseline="0" dirty="0">
              <a:solidFill>
                <a:srgbClr val="000000"/>
              </a:solidFill>
              <a:effectLst/>
              <a:latin typeface="Verdana" panose="020B0604030504040204" pitchFamily="34" charset="0"/>
            </a:endParaRPr>
          </a:p>
          <a:p>
            <a:pPr algn="l" rtl="0"/>
            <a:endParaRPr lang="en-US" b="0" i="0" baseline="0" dirty="0">
              <a:solidFill>
                <a:srgbClr val="000000"/>
              </a:solidFill>
              <a:effectLst/>
              <a:latin typeface="Verdana" panose="020B0604030504040204" pitchFamily="34" charset="0"/>
            </a:endParaRPr>
          </a:p>
          <a:p>
            <a:pPr algn="r" rtl="0"/>
            <a:r>
              <a:rPr lang="en-US" b="0" i="0" baseline="0" dirty="0">
                <a:solidFill>
                  <a:srgbClr val="000000"/>
                </a:solidFill>
                <a:effectLst/>
                <a:latin typeface="Verdana" panose="020B0604030504040204" pitchFamily="34" charset="0"/>
              </a:rPr>
              <a:t>-----------------------------------------------</a:t>
            </a:r>
          </a:p>
          <a:p>
            <a:pPr algn="r" rtl="0"/>
            <a:endParaRPr lang="en-US" b="0" i="0" baseline="0" dirty="0">
              <a:solidFill>
                <a:srgbClr val="000000"/>
              </a:solidFill>
              <a:effectLst/>
              <a:latin typeface="Verdana" panose="020B0604030504040204" pitchFamily="34" charset="0"/>
            </a:endParaRPr>
          </a:p>
          <a:p>
            <a:pPr algn="l" rtl="0"/>
            <a:endParaRPr lang="en-US" b="0" i="0" baseline="0" dirty="0">
              <a:solidFill>
                <a:srgbClr val="000000"/>
              </a:solidFill>
              <a:effectLst/>
              <a:latin typeface="Verdana" panose="020B0604030504040204" pitchFamily="34" charset="0"/>
            </a:endParaRPr>
          </a:p>
          <a:p>
            <a:pPr algn="l" rtl="0"/>
            <a:r>
              <a:rPr lang="en-US" b="0" i="0" baseline="0" dirty="0">
                <a:solidFill>
                  <a:srgbClr val="000000"/>
                </a:solidFill>
                <a:effectLst/>
                <a:latin typeface="Verdana" panose="020B0604030504040204" pitchFamily="34" charset="0"/>
              </a:rPr>
              <a:t>&lt;!DOCTYPE html&gt;</a:t>
            </a:r>
          </a:p>
          <a:p>
            <a:pPr algn="l" rtl="0"/>
            <a:r>
              <a:rPr lang="en-US" b="0" i="0" baseline="0" dirty="0">
                <a:solidFill>
                  <a:srgbClr val="000000"/>
                </a:solidFill>
                <a:effectLst/>
                <a:latin typeface="Verdana" panose="020B0604030504040204" pitchFamily="34" charset="0"/>
              </a:rPr>
              <a:t>&lt;html&gt;</a:t>
            </a:r>
          </a:p>
          <a:p>
            <a:pPr algn="l" rtl="0"/>
            <a:r>
              <a:rPr lang="en-US" b="0" i="0" baseline="0" dirty="0">
                <a:solidFill>
                  <a:srgbClr val="000000"/>
                </a:solidFill>
                <a:effectLst/>
                <a:latin typeface="Verdana" panose="020B0604030504040204" pitchFamily="34" charset="0"/>
              </a:rPr>
              <a:t>&lt;head&gt;</a:t>
            </a:r>
          </a:p>
          <a:p>
            <a:pPr algn="l" rtl="0"/>
            <a:r>
              <a:rPr lang="en-US" b="0" i="0" baseline="0" dirty="0">
                <a:solidFill>
                  <a:srgbClr val="000000"/>
                </a:solidFill>
                <a:effectLst/>
                <a:latin typeface="Verdana" panose="020B0604030504040204" pitchFamily="34" charset="0"/>
              </a:rPr>
              <a:t>&lt;style&gt;</a:t>
            </a:r>
          </a:p>
          <a:p>
            <a:pPr algn="l" rtl="0"/>
            <a:r>
              <a:rPr lang="en-US" b="0" i="0" baseline="0" dirty="0">
                <a:solidFill>
                  <a:srgbClr val="000000"/>
                </a:solidFill>
                <a:effectLst/>
                <a:latin typeface="Verdana" panose="020B0604030504040204" pitchFamily="34" charset="0"/>
              </a:rPr>
              <a:t>* {</a:t>
            </a:r>
          </a:p>
          <a:p>
            <a:pPr algn="l" rtl="0"/>
            <a:r>
              <a:rPr lang="en-US" b="0" i="0" baseline="0" dirty="0">
                <a:solidFill>
                  <a:srgbClr val="000000"/>
                </a:solidFill>
                <a:effectLst/>
                <a:latin typeface="Verdana" panose="020B0604030504040204" pitchFamily="34" charset="0"/>
              </a:rPr>
              <a:t>  text-align: center;</a:t>
            </a:r>
          </a:p>
          <a:p>
            <a:pPr algn="l" rtl="0"/>
            <a:r>
              <a:rPr lang="en-US" b="0" i="0" baseline="0" dirty="0">
                <a:solidFill>
                  <a:srgbClr val="000000"/>
                </a:solidFill>
                <a:effectLst/>
                <a:latin typeface="Verdana" panose="020B0604030504040204" pitchFamily="34" charset="0"/>
              </a:rPr>
              <a:t>  color: blue;</a:t>
            </a:r>
          </a:p>
          <a:p>
            <a:pPr algn="l" rtl="0"/>
            <a:r>
              <a:rPr lang="en-US" b="0" i="0" baseline="0" dirty="0">
                <a:solidFill>
                  <a:srgbClr val="000000"/>
                </a:solidFill>
                <a:effectLst/>
                <a:latin typeface="Verdana" panose="020B0604030504040204" pitchFamily="34" charset="0"/>
              </a:rPr>
              <a:t>}</a:t>
            </a:r>
          </a:p>
          <a:p>
            <a:pPr algn="l" rtl="0"/>
            <a:r>
              <a:rPr lang="en-US" b="0" i="0" baseline="0" dirty="0">
                <a:solidFill>
                  <a:srgbClr val="000000"/>
                </a:solidFill>
                <a:effectLst/>
                <a:latin typeface="Verdana" panose="020B0604030504040204" pitchFamily="34" charset="0"/>
              </a:rPr>
              <a:t>&lt;/style&gt;</a:t>
            </a:r>
          </a:p>
          <a:p>
            <a:pPr algn="l" rtl="0"/>
            <a:r>
              <a:rPr lang="en-US" b="0" i="0" baseline="0" dirty="0">
                <a:solidFill>
                  <a:srgbClr val="000000"/>
                </a:solidFill>
                <a:effectLst/>
                <a:latin typeface="Verdana" panose="020B0604030504040204" pitchFamily="34" charset="0"/>
              </a:rPr>
              <a:t>&lt;/head&gt;</a:t>
            </a:r>
          </a:p>
          <a:p>
            <a:pPr algn="l" rtl="0"/>
            <a:r>
              <a:rPr lang="en-US" b="0" i="0" baseline="0" dirty="0">
                <a:solidFill>
                  <a:srgbClr val="000000"/>
                </a:solidFill>
                <a:effectLst/>
                <a:latin typeface="Verdana" panose="020B0604030504040204" pitchFamily="34" charset="0"/>
              </a:rPr>
              <a:t>&lt;body&gt;</a:t>
            </a:r>
          </a:p>
          <a:p>
            <a:pPr algn="l" rtl="0"/>
            <a:endParaRPr lang="en-US" b="0" i="0" baseline="0" dirty="0">
              <a:solidFill>
                <a:srgbClr val="000000"/>
              </a:solidFill>
              <a:effectLst/>
              <a:latin typeface="Verdana" panose="020B0604030504040204" pitchFamily="34" charset="0"/>
            </a:endParaRPr>
          </a:p>
          <a:p>
            <a:pPr algn="l" rtl="0"/>
            <a:r>
              <a:rPr lang="en-US" b="0" i="0" baseline="0" dirty="0">
                <a:solidFill>
                  <a:srgbClr val="000000"/>
                </a:solidFill>
                <a:effectLst/>
                <a:latin typeface="Verdana" panose="020B0604030504040204" pitchFamily="34" charset="0"/>
              </a:rPr>
              <a:t>&lt;h1&gt;Hello world!&lt;/h1&gt;</a:t>
            </a:r>
          </a:p>
          <a:p>
            <a:pPr algn="l" rtl="0"/>
            <a:endParaRPr lang="en-US" b="0" i="0" baseline="0" dirty="0">
              <a:solidFill>
                <a:srgbClr val="000000"/>
              </a:solidFill>
              <a:effectLst/>
              <a:latin typeface="Verdana" panose="020B0604030504040204" pitchFamily="34" charset="0"/>
            </a:endParaRPr>
          </a:p>
          <a:p>
            <a:pPr algn="l" rtl="0"/>
            <a:r>
              <a:rPr lang="en-US" b="0" i="0" baseline="0" dirty="0">
                <a:solidFill>
                  <a:srgbClr val="000000"/>
                </a:solidFill>
                <a:effectLst/>
                <a:latin typeface="Verdana" panose="020B0604030504040204" pitchFamily="34" charset="0"/>
              </a:rPr>
              <a:t>&lt;p&gt;Every element on the page will be affected by the style.&lt;/p&gt;</a:t>
            </a:r>
          </a:p>
          <a:p>
            <a:pPr algn="l" rtl="0"/>
            <a:r>
              <a:rPr lang="en-US" b="0" i="0" baseline="0" dirty="0">
                <a:solidFill>
                  <a:srgbClr val="000000"/>
                </a:solidFill>
                <a:effectLst/>
                <a:latin typeface="Verdana" panose="020B0604030504040204" pitchFamily="34" charset="0"/>
              </a:rPr>
              <a:t>&lt;p id="para1"&gt;Me too!&lt;/p&gt;</a:t>
            </a:r>
          </a:p>
          <a:p>
            <a:pPr algn="l" rtl="0"/>
            <a:r>
              <a:rPr lang="en-US" b="0" i="0" baseline="0" dirty="0">
                <a:solidFill>
                  <a:srgbClr val="000000"/>
                </a:solidFill>
                <a:effectLst/>
                <a:latin typeface="Verdana" panose="020B0604030504040204" pitchFamily="34" charset="0"/>
              </a:rPr>
              <a:t>&lt;p&gt;And me!&lt;/p&gt;</a:t>
            </a:r>
          </a:p>
          <a:p>
            <a:pPr algn="l" rtl="0"/>
            <a:endParaRPr lang="en-US" b="0" i="0" baseline="0" dirty="0">
              <a:solidFill>
                <a:srgbClr val="000000"/>
              </a:solidFill>
              <a:effectLst/>
              <a:latin typeface="Verdana" panose="020B0604030504040204" pitchFamily="34" charset="0"/>
            </a:endParaRPr>
          </a:p>
          <a:p>
            <a:pPr algn="l" rtl="0"/>
            <a:r>
              <a:rPr lang="en-US" b="0" i="0" baseline="0" dirty="0">
                <a:solidFill>
                  <a:srgbClr val="000000"/>
                </a:solidFill>
                <a:effectLst/>
                <a:latin typeface="Verdana" panose="020B0604030504040204" pitchFamily="34" charset="0"/>
              </a:rPr>
              <a:t>&lt;/body&gt;</a:t>
            </a:r>
          </a:p>
          <a:p>
            <a:pPr algn="l" rtl="0"/>
            <a:r>
              <a:rPr lang="en-US" b="0" i="0" baseline="0" dirty="0">
                <a:solidFill>
                  <a:srgbClr val="000000"/>
                </a:solidFill>
                <a:effectLst/>
                <a:latin typeface="Verdana" panose="020B0604030504040204" pitchFamily="34" charset="0"/>
              </a:rPr>
              <a:t>&lt;/html&gt;</a:t>
            </a:r>
            <a:endParaRPr lang="ar-SA" b="0" i="0" baseline="0" dirty="0">
              <a:solidFill>
                <a:srgbClr val="000000"/>
              </a:solidFill>
              <a:effectLst/>
              <a:latin typeface="Verdana" panose="020B0604030504040204" pitchFamily="34" charset="0"/>
            </a:endParaRP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65</a:t>
            </a:fld>
            <a:endParaRPr lang="ar-SY"/>
          </a:p>
        </p:txBody>
      </p:sp>
    </p:spTree>
    <p:extLst>
      <p:ext uri="{BB962C8B-B14F-4D97-AF65-F5344CB8AC3E}">
        <p14:creationId xmlns:p14="http://schemas.microsoft.com/office/powerpoint/2010/main" val="29080940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algn="r" rtl="0"/>
            <a:r>
              <a:rPr lang="ar-SA" b="0" i="0" baseline="0" dirty="0">
                <a:solidFill>
                  <a:srgbClr val="000000"/>
                </a:solidFill>
                <a:effectLst/>
                <a:latin typeface="Verdana" panose="020B0604030504040204" pitchFamily="34" charset="0"/>
              </a:rPr>
              <a:t>لتحديد أكثر من عنصر نستخدم   الفاصلة</a:t>
            </a:r>
            <a:r>
              <a:rPr lang="en-US" b="0" i="0" baseline="0" dirty="0">
                <a:solidFill>
                  <a:srgbClr val="000000"/>
                </a:solidFill>
                <a:effectLst/>
                <a:latin typeface="Verdana" panose="020B0604030504040204" pitchFamily="34" charset="0"/>
              </a:rPr>
              <a:t> </a:t>
            </a:r>
            <a:endParaRPr lang="ar-SA" b="0" i="0" baseline="0" dirty="0">
              <a:solidFill>
                <a:srgbClr val="000000"/>
              </a:solidFill>
              <a:effectLst/>
              <a:latin typeface="Verdana" panose="020B0604030504040204" pitchFamily="34" charset="0"/>
            </a:endParaRPr>
          </a:p>
          <a:p>
            <a:pPr algn="r" rtl="1"/>
            <a:endParaRPr lang="ar-SA" b="0" i="0" baseline="0" dirty="0">
              <a:solidFill>
                <a:srgbClr val="000000"/>
              </a:solidFill>
              <a:effectLst/>
              <a:latin typeface="Verdana" panose="020B0604030504040204" pitchFamily="34" charset="0"/>
            </a:endParaRPr>
          </a:p>
          <a:p>
            <a:pPr algn="l" rtl="0"/>
            <a:r>
              <a:rPr lang="ar-SA" b="0" i="0" baseline="0" dirty="0">
                <a:solidFill>
                  <a:srgbClr val="000000"/>
                </a:solidFill>
                <a:effectLst/>
                <a:latin typeface="Verdana" panose="020B0604030504040204" pitchFamily="34" charset="0"/>
              </a:rPr>
              <a:t>------------------------------------------------</a:t>
            </a:r>
          </a:p>
          <a:p>
            <a:pPr algn="l" rtl="0"/>
            <a:endParaRPr lang="ar-SA" b="0" i="0" baseline="0" dirty="0">
              <a:solidFill>
                <a:srgbClr val="000000"/>
              </a:solidFill>
              <a:effectLst/>
              <a:latin typeface="Verdana" panose="020B0604030504040204" pitchFamily="34" charset="0"/>
            </a:endParaRPr>
          </a:p>
          <a:p>
            <a:pPr algn="l" rtl="0"/>
            <a:r>
              <a:rPr lang="en-US" b="0" i="0" baseline="0" dirty="0">
                <a:solidFill>
                  <a:srgbClr val="000000"/>
                </a:solidFill>
                <a:effectLst/>
                <a:latin typeface="Verdana" panose="020B0604030504040204" pitchFamily="34" charset="0"/>
              </a:rPr>
              <a:t>&lt;!DOCTYPE html&gt;</a:t>
            </a:r>
          </a:p>
          <a:p>
            <a:pPr algn="l" rtl="0"/>
            <a:r>
              <a:rPr lang="en-US" b="0" i="0" baseline="0" dirty="0">
                <a:solidFill>
                  <a:srgbClr val="000000"/>
                </a:solidFill>
                <a:effectLst/>
                <a:latin typeface="Verdana" panose="020B0604030504040204" pitchFamily="34" charset="0"/>
              </a:rPr>
              <a:t>&lt;html&gt;</a:t>
            </a:r>
          </a:p>
          <a:p>
            <a:pPr algn="l" rtl="0"/>
            <a:r>
              <a:rPr lang="en-US" b="0" i="0" baseline="0" dirty="0">
                <a:solidFill>
                  <a:srgbClr val="000000"/>
                </a:solidFill>
                <a:effectLst/>
                <a:latin typeface="Verdana" panose="020B0604030504040204" pitchFamily="34" charset="0"/>
              </a:rPr>
              <a:t>&lt;head&gt;</a:t>
            </a:r>
          </a:p>
          <a:p>
            <a:pPr algn="l" rtl="0"/>
            <a:r>
              <a:rPr lang="en-US" b="0" i="0" baseline="0" dirty="0">
                <a:solidFill>
                  <a:srgbClr val="000000"/>
                </a:solidFill>
                <a:effectLst/>
                <a:latin typeface="Verdana" panose="020B0604030504040204" pitchFamily="34" charset="0"/>
              </a:rPr>
              <a:t>&lt;style&gt;</a:t>
            </a:r>
          </a:p>
          <a:p>
            <a:pPr algn="l" rtl="0"/>
            <a:r>
              <a:rPr lang="en-US" b="0" i="0" baseline="0" dirty="0">
                <a:solidFill>
                  <a:srgbClr val="000000"/>
                </a:solidFill>
                <a:effectLst/>
                <a:latin typeface="Verdana" panose="020B0604030504040204" pitchFamily="34" charset="0"/>
              </a:rPr>
              <a:t>h1, h2, p {</a:t>
            </a:r>
          </a:p>
          <a:p>
            <a:pPr algn="l" rtl="0"/>
            <a:r>
              <a:rPr lang="en-US" b="0" i="0" baseline="0" dirty="0">
                <a:solidFill>
                  <a:srgbClr val="000000"/>
                </a:solidFill>
                <a:effectLst/>
                <a:latin typeface="Verdana" panose="020B0604030504040204" pitchFamily="34" charset="0"/>
              </a:rPr>
              <a:t>  text-align: center;</a:t>
            </a:r>
          </a:p>
          <a:p>
            <a:pPr algn="l" rtl="0"/>
            <a:r>
              <a:rPr lang="en-US" b="0" i="0" baseline="0" dirty="0">
                <a:solidFill>
                  <a:srgbClr val="000000"/>
                </a:solidFill>
                <a:effectLst/>
                <a:latin typeface="Verdana" panose="020B0604030504040204" pitchFamily="34" charset="0"/>
              </a:rPr>
              <a:t>  color: red;</a:t>
            </a:r>
          </a:p>
          <a:p>
            <a:pPr algn="l" rtl="0"/>
            <a:r>
              <a:rPr lang="en-US" b="0" i="0" baseline="0" dirty="0">
                <a:solidFill>
                  <a:srgbClr val="000000"/>
                </a:solidFill>
                <a:effectLst/>
                <a:latin typeface="Verdana" panose="020B0604030504040204" pitchFamily="34" charset="0"/>
              </a:rPr>
              <a:t>}</a:t>
            </a:r>
          </a:p>
          <a:p>
            <a:pPr algn="l" rtl="0"/>
            <a:r>
              <a:rPr lang="en-US" b="0" i="0" baseline="0" dirty="0">
                <a:solidFill>
                  <a:srgbClr val="000000"/>
                </a:solidFill>
                <a:effectLst/>
                <a:latin typeface="Verdana" panose="020B0604030504040204" pitchFamily="34" charset="0"/>
              </a:rPr>
              <a:t>&lt;/style&gt;</a:t>
            </a:r>
          </a:p>
          <a:p>
            <a:pPr algn="l" rtl="0"/>
            <a:r>
              <a:rPr lang="en-US" b="0" i="0" baseline="0" dirty="0">
                <a:solidFill>
                  <a:srgbClr val="000000"/>
                </a:solidFill>
                <a:effectLst/>
                <a:latin typeface="Verdana" panose="020B0604030504040204" pitchFamily="34" charset="0"/>
              </a:rPr>
              <a:t>&lt;/head&gt;</a:t>
            </a:r>
          </a:p>
          <a:p>
            <a:pPr algn="l" rtl="0"/>
            <a:r>
              <a:rPr lang="en-US" b="0" i="0" baseline="0" dirty="0">
                <a:solidFill>
                  <a:srgbClr val="000000"/>
                </a:solidFill>
                <a:effectLst/>
                <a:latin typeface="Verdana" panose="020B0604030504040204" pitchFamily="34" charset="0"/>
              </a:rPr>
              <a:t>&lt;body&gt;</a:t>
            </a:r>
          </a:p>
          <a:p>
            <a:pPr algn="l" rtl="0"/>
            <a:endParaRPr lang="en-US" b="0" i="0" baseline="0" dirty="0">
              <a:solidFill>
                <a:srgbClr val="000000"/>
              </a:solidFill>
              <a:effectLst/>
              <a:latin typeface="Verdana" panose="020B0604030504040204" pitchFamily="34" charset="0"/>
            </a:endParaRPr>
          </a:p>
          <a:p>
            <a:pPr algn="l" rtl="0"/>
            <a:r>
              <a:rPr lang="en-US" b="0" i="0" baseline="0" dirty="0">
                <a:solidFill>
                  <a:srgbClr val="000000"/>
                </a:solidFill>
                <a:effectLst/>
                <a:latin typeface="Verdana" panose="020B0604030504040204" pitchFamily="34" charset="0"/>
              </a:rPr>
              <a:t>&lt;h1&gt;Hello World!&lt;/h1&gt;</a:t>
            </a:r>
          </a:p>
          <a:p>
            <a:pPr algn="l" rtl="0"/>
            <a:r>
              <a:rPr lang="en-US" b="0" i="0" baseline="0" dirty="0">
                <a:solidFill>
                  <a:srgbClr val="000000"/>
                </a:solidFill>
                <a:effectLst/>
                <a:latin typeface="Verdana" panose="020B0604030504040204" pitchFamily="34" charset="0"/>
              </a:rPr>
              <a:t>&lt;h2&gt;Smaller heading!&lt;/h2&gt;</a:t>
            </a:r>
          </a:p>
          <a:p>
            <a:pPr algn="l" rtl="0"/>
            <a:r>
              <a:rPr lang="en-US" b="0" i="0" baseline="0" dirty="0">
                <a:solidFill>
                  <a:srgbClr val="000000"/>
                </a:solidFill>
                <a:effectLst/>
                <a:latin typeface="Verdana" panose="020B0604030504040204" pitchFamily="34" charset="0"/>
              </a:rPr>
              <a:t>&lt;p&gt;This is a paragraph.&lt;/p&gt;</a:t>
            </a:r>
          </a:p>
          <a:p>
            <a:pPr algn="l" rtl="0"/>
            <a:endParaRPr lang="en-US" b="0" i="0" baseline="0" dirty="0">
              <a:solidFill>
                <a:srgbClr val="000000"/>
              </a:solidFill>
              <a:effectLst/>
              <a:latin typeface="Verdana" panose="020B0604030504040204" pitchFamily="34" charset="0"/>
            </a:endParaRPr>
          </a:p>
          <a:p>
            <a:pPr algn="l" rtl="0"/>
            <a:r>
              <a:rPr lang="en-US" b="0" i="0" baseline="0" dirty="0">
                <a:solidFill>
                  <a:srgbClr val="000000"/>
                </a:solidFill>
                <a:effectLst/>
                <a:latin typeface="Verdana" panose="020B0604030504040204" pitchFamily="34" charset="0"/>
              </a:rPr>
              <a:t>&lt;/body&gt;</a:t>
            </a:r>
          </a:p>
          <a:p>
            <a:pPr algn="l" rtl="0"/>
            <a:r>
              <a:rPr lang="en-US" b="0" i="0" baseline="0" dirty="0">
                <a:solidFill>
                  <a:srgbClr val="000000"/>
                </a:solidFill>
                <a:effectLst/>
                <a:latin typeface="Verdana" panose="020B0604030504040204" pitchFamily="34" charset="0"/>
              </a:rPr>
              <a:t>&lt;/html&gt;</a:t>
            </a:r>
            <a:endParaRPr lang="ar-SA" b="0" i="0" baseline="0" dirty="0">
              <a:solidFill>
                <a:srgbClr val="000000"/>
              </a:solidFill>
              <a:effectLst/>
              <a:latin typeface="Verdana" panose="020B0604030504040204" pitchFamily="34" charset="0"/>
            </a:endParaRP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66</a:t>
            </a:fld>
            <a:endParaRPr lang="ar-SY"/>
          </a:p>
        </p:txBody>
      </p:sp>
    </p:spTree>
    <p:extLst>
      <p:ext uri="{BB962C8B-B14F-4D97-AF65-F5344CB8AC3E}">
        <p14:creationId xmlns:p14="http://schemas.microsoft.com/office/powerpoint/2010/main" val="696967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يتم</a:t>
            </a:r>
            <a:r>
              <a:rPr lang="ar-SY" baseline="0" dirty="0"/>
              <a:t> ربط </a:t>
            </a:r>
            <a:r>
              <a:rPr lang="en-US" baseline="0" dirty="0" err="1"/>
              <a:t>domin</a:t>
            </a:r>
            <a:r>
              <a:rPr lang="en-US" baseline="0" dirty="0"/>
              <a:t> name </a:t>
            </a:r>
            <a:r>
              <a:rPr lang="ar-SY" baseline="0" dirty="0"/>
              <a:t> بال </a:t>
            </a:r>
            <a:r>
              <a:rPr lang="en-US" baseline="0" dirty="0" err="1"/>
              <a:t>ip</a:t>
            </a:r>
            <a:r>
              <a:rPr lang="en-US" baseline="0" dirty="0"/>
              <a:t> </a:t>
            </a:r>
            <a:r>
              <a:rPr lang="ar-SY" baseline="0" dirty="0"/>
              <a:t> المقايل له عن طريق </a:t>
            </a:r>
            <a:r>
              <a:rPr lang="en-US" baseline="0" dirty="0"/>
              <a:t>DNS </a:t>
            </a:r>
            <a:r>
              <a:rPr lang="ar-SY" baseline="0" dirty="0"/>
              <a:t> </a:t>
            </a:r>
            <a:r>
              <a:rPr lang="en-US" sz="1200" b="1" i="0" kern="1200" dirty="0">
                <a:solidFill>
                  <a:schemeClr val="tx1"/>
                </a:solidFill>
                <a:effectLst/>
                <a:latin typeface="+mn-lt"/>
                <a:ea typeface="+mn-ea"/>
                <a:cs typeface="+mn-cs"/>
              </a:rPr>
              <a:t>Domain Name System</a:t>
            </a:r>
            <a:endParaRPr lang="ar-SY" sz="1200" b="1" i="0" kern="1200" dirty="0">
              <a:solidFill>
                <a:schemeClr val="tx1"/>
              </a:solidFill>
              <a:effectLst/>
              <a:latin typeface="+mn-lt"/>
              <a:ea typeface="+mn-ea"/>
              <a:cs typeface="+mn-cs"/>
            </a:endParaRPr>
          </a:p>
          <a:p>
            <a:r>
              <a:rPr lang="ar-SY" sz="1200" b="1" i="0" kern="1200" dirty="0">
                <a:solidFill>
                  <a:schemeClr val="tx1"/>
                </a:solidFill>
                <a:effectLst/>
                <a:latin typeface="+mn-lt"/>
                <a:ea typeface="+mn-ea"/>
                <a:cs typeface="+mn-cs"/>
              </a:rPr>
              <a:t>حيث أن المستخدم يقوم بطلب الموقع المطلوب عن طريق  اسم الدمين الخاص به ليتم</a:t>
            </a:r>
            <a:r>
              <a:rPr lang="ar-SY" sz="1200" b="1" i="0" kern="1200" baseline="0" dirty="0">
                <a:solidFill>
                  <a:schemeClr val="tx1"/>
                </a:solidFill>
                <a:effectLst/>
                <a:latin typeface="+mn-lt"/>
                <a:ea typeface="+mn-ea"/>
                <a:cs typeface="+mn-cs"/>
              </a:rPr>
              <a:t> استخراج ال </a:t>
            </a:r>
            <a:r>
              <a:rPr lang="en-US" sz="1200" b="1" i="0" kern="1200" baseline="0" dirty="0" err="1">
                <a:solidFill>
                  <a:schemeClr val="tx1"/>
                </a:solidFill>
                <a:effectLst/>
                <a:latin typeface="+mn-lt"/>
                <a:ea typeface="+mn-ea"/>
                <a:cs typeface="+mn-cs"/>
              </a:rPr>
              <a:t>iP</a:t>
            </a:r>
            <a:r>
              <a:rPr lang="en-US" sz="1200" b="1" i="0" kern="1200" baseline="0" dirty="0">
                <a:solidFill>
                  <a:schemeClr val="tx1"/>
                </a:solidFill>
                <a:effectLst/>
                <a:latin typeface="+mn-lt"/>
                <a:ea typeface="+mn-ea"/>
                <a:cs typeface="+mn-cs"/>
              </a:rPr>
              <a:t>  </a:t>
            </a:r>
            <a:r>
              <a:rPr lang="ar-SY" sz="1200" b="1" i="0" kern="1200" baseline="0" dirty="0">
                <a:solidFill>
                  <a:schemeClr val="tx1"/>
                </a:solidFill>
                <a:effectLst/>
                <a:latin typeface="+mn-lt"/>
                <a:ea typeface="+mn-ea"/>
                <a:cs typeface="+mn-cs"/>
              </a:rPr>
              <a:t> الخاص بالموقع من </a:t>
            </a:r>
            <a:r>
              <a:rPr lang="en-US" sz="1200" b="1" i="0" kern="1200" baseline="0" dirty="0">
                <a:solidFill>
                  <a:schemeClr val="tx1"/>
                </a:solidFill>
                <a:effectLst/>
                <a:latin typeface="+mn-lt"/>
                <a:ea typeface="+mn-ea"/>
                <a:cs typeface="+mn-cs"/>
              </a:rPr>
              <a:t>DNS</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7</a:t>
            </a:fld>
            <a:endParaRPr lang="ar-SY"/>
          </a:p>
        </p:txBody>
      </p:sp>
    </p:spTree>
    <p:extLst>
      <p:ext uri="{BB962C8B-B14F-4D97-AF65-F5344CB8AC3E}">
        <p14:creationId xmlns:p14="http://schemas.microsoft.com/office/powerpoint/2010/main" val="1926841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Y"/>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8</a:t>
            </a:fld>
            <a:endParaRPr lang="ar-SY"/>
          </a:p>
        </p:txBody>
      </p:sp>
    </p:spTree>
    <p:extLst>
      <p:ext uri="{BB962C8B-B14F-4D97-AF65-F5344CB8AC3E}">
        <p14:creationId xmlns:p14="http://schemas.microsoft.com/office/powerpoint/2010/main" val="1139389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يقوم المتصفح (الزبون) بطلب وثائق من المخدم و يقوم المخدم بتحديد الوثائق المطلوبة و ارسالها للمتصفح (( يمكن أن تكون الوثائق ساكنة أو نتيجة طلب تنفيذ برنامج ما على مخدم كما يمكن للمخدم طلب بيانات معينة من مستخدم المتصفح كبيانات التسجيل في الموقع مثلا ...))</a:t>
            </a:r>
            <a:endParaRPr lang="ar-SY" dirty="0"/>
          </a:p>
          <a:p>
            <a:endParaRPr lang="ar-SY" dirty="0"/>
          </a:p>
          <a:p>
            <a:r>
              <a:rPr lang="ar-SY" dirty="0"/>
              <a:t>المخدم هو حاسب ذو</a:t>
            </a:r>
            <a:r>
              <a:rPr lang="ar-SY" baseline="0" dirty="0"/>
              <a:t> قدرات كبيرة يمتاز بسرعة الاستجابة </a:t>
            </a:r>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9</a:t>
            </a:fld>
            <a:endParaRPr lang="ar-SY"/>
          </a:p>
        </p:txBody>
      </p:sp>
    </p:spTree>
    <p:extLst>
      <p:ext uri="{BB962C8B-B14F-4D97-AF65-F5344CB8AC3E}">
        <p14:creationId xmlns:p14="http://schemas.microsoft.com/office/powerpoint/2010/main" val="3338899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العنوان الرئيسي</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3B88ACB1-6B07-4748-A2AF-A58E584E06E3}" type="datetimeFigureOut">
              <a:rPr lang="ar-SY" smtClean="0"/>
              <a:t>09/02/1442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21490685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Vertical Text Placeholder 2"/>
          <p:cNvSpPr>
            <a:spLocks noGrp="1"/>
          </p:cNvSpPr>
          <p:nvPr>
            <p:ph type="body" orient="vert" idx="1"/>
          </p:nvPr>
        </p:nvSpPr>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3B88ACB1-6B07-4748-A2AF-A58E584E06E3}" type="datetimeFigureOut">
              <a:rPr lang="ar-SY" smtClean="0"/>
              <a:t>09/02/1442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33294941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ar-SA"/>
              <a:t>انقر لتحرير نمط العنوان الرئيسي</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3B88ACB1-6B07-4748-A2AF-A58E584E06E3}" type="datetimeFigureOut">
              <a:rPr lang="ar-SY" smtClean="0"/>
              <a:t>09/02/1442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2014813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Content Placeholder 2"/>
          <p:cNvSpPr>
            <a:spLocks noGrp="1"/>
          </p:cNvSpPr>
          <p:nvPr>
            <p:ph idx="1"/>
          </p:nvPr>
        </p:nvSpPr>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3B88ACB1-6B07-4748-A2AF-A58E584E06E3}" type="datetimeFigureOut">
              <a:rPr lang="ar-SY" smtClean="0"/>
              <a:t>09/02/1442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5293484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3B88ACB1-6B07-4748-A2AF-A58E584E06E3}" type="datetimeFigureOut">
              <a:rPr lang="ar-SY" smtClean="0"/>
              <a:t>09/02/1442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5526540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3B88ACB1-6B07-4748-A2AF-A58E584E06E3}" type="datetimeFigureOut">
              <a:rPr lang="ar-SY" smtClean="0"/>
              <a:t>09/02/1442</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23325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ar-SA"/>
              <a:t>انقر لتحرير نمط العنوان الرئيسي</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4" name="Content Placeholder 3"/>
          <p:cNvSpPr>
            <a:spLocks noGrp="1"/>
          </p:cNvSpPr>
          <p:nvPr>
            <p:ph sz="half" idx="2"/>
          </p:nvPr>
        </p:nvSpPr>
        <p:spPr>
          <a:xfrm>
            <a:off x="839788" y="2505075"/>
            <a:ext cx="5157787" cy="368458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6" name="Content Placeholder 5"/>
          <p:cNvSpPr>
            <a:spLocks noGrp="1"/>
          </p:cNvSpPr>
          <p:nvPr>
            <p:ph sz="quarter" idx="4"/>
          </p:nvPr>
        </p:nvSpPr>
        <p:spPr>
          <a:xfrm>
            <a:off x="6172200" y="2505075"/>
            <a:ext cx="5183188" cy="368458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3B88ACB1-6B07-4748-A2AF-A58E584E06E3}" type="datetimeFigureOut">
              <a:rPr lang="ar-SY" smtClean="0"/>
              <a:t>09/02/1442</a:t>
            </a:fld>
            <a:endParaRPr lang="ar-SY"/>
          </a:p>
        </p:txBody>
      </p:sp>
      <p:sp>
        <p:nvSpPr>
          <p:cNvPr id="8" name="Footer Placeholder 7"/>
          <p:cNvSpPr>
            <a:spLocks noGrp="1"/>
          </p:cNvSpPr>
          <p:nvPr>
            <p:ph type="ftr" sz="quarter" idx="11"/>
          </p:nvPr>
        </p:nvSpPr>
        <p:spPr/>
        <p:txBody>
          <a:bodyPr/>
          <a:lstStyle/>
          <a:p>
            <a:endParaRPr lang="ar-SY"/>
          </a:p>
        </p:txBody>
      </p:sp>
      <p:sp>
        <p:nvSpPr>
          <p:cNvPr id="9" name="Slide Number Placeholder 8"/>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8642056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Date Placeholder 2"/>
          <p:cNvSpPr>
            <a:spLocks noGrp="1"/>
          </p:cNvSpPr>
          <p:nvPr>
            <p:ph type="dt" sz="half" idx="10"/>
          </p:nvPr>
        </p:nvSpPr>
        <p:spPr/>
        <p:txBody>
          <a:bodyPr/>
          <a:lstStyle/>
          <a:p>
            <a:fld id="{3B88ACB1-6B07-4748-A2AF-A58E584E06E3}" type="datetimeFigureOut">
              <a:rPr lang="ar-SY" smtClean="0"/>
              <a:t>09/02/1442</a:t>
            </a:fld>
            <a:endParaRPr lang="ar-SY"/>
          </a:p>
        </p:txBody>
      </p:sp>
      <p:sp>
        <p:nvSpPr>
          <p:cNvPr id="4" name="Footer Placeholder 3"/>
          <p:cNvSpPr>
            <a:spLocks noGrp="1"/>
          </p:cNvSpPr>
          <p:nvPr>
            <p:ph type="ftr" sz="quarter" idx="11"/>
          </p:nvPr>
        </p:nvSpPr>
        <p:spPr/>
        <p:txBody>
          <a:bodyPr/>
          <a:lstStyle/>
          <a:p>
            <a:endParaRPr lang="ar-SY"/>
          </a:p>
        </p:txBody>
      </p:sp>
      <p:sp>
        <p:nvSpPr>
          <p:cNvPr id="5" name="Slide Number Placeholder 4"/>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164635194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88ACB1-6B07-4748-A2AF-A58E584E06E3}" type="datetimeFigureOut">
              <a:rPr lang="ar-SY" smtClean="0"/>
              <a:t>09/02/1442</a:t>
            </a:fld>
            <a:endParaRPr lang="ar-SY"/>
          </a:p>
        </p:txBody>
      </p:sp>
      <p:sp>
        <p:nvSpPr>
          <p:cNvPr id="3" name="Footer Placeholder 2"/>
          <p:cNvSpPr>
            <a:spLocks noGrp="1"/>
          </p:cNvSpPr>
          <p:nvPr>
            <p:ph type="ftr" sz="quarter" idx="11"/>
          </p:nvPr>
        </p:nvSpPr>
        <p:spPr/>
        <p:txBody>
          <a:bodyPr/>
          <a:lstStyle/>
          <a:p>
            <a:endParaRPr lang="ar-SY"/>
          </a:p>
        </p:txBody>
      </p:sp>
      <p:sp>
        <p:nvSpPr>
          <p:cNvPr id="4" name="Slide Number Placeholder 3"/>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9588503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ar-SA"/>
              <a:t>انقر لتحرير نمط العنوان الرئيسي</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النص الرئيسي</a:t>
            </a:r>
          </a:p>
        </p:txBody>
      </p:sp>
      <p:sp>
        <p:nvSpPr>
          <p:cNvPr id="5" name="Date Placeholder 4"/>
          <p:cNvSpPr>
            <a:spLocks noGrp="1"/>
          </p:cNvSpPr>
          <p:nvPr>
            <p:ph type="dt" sz="half" idx="10"/>
          </p:nvPr>
        </p:nvSpPr>
        <p:spPr/>
        <p:txBody>
          <a:bodyPr/>
          <a:lstStyle/>
          <a:p>
            <a:fld id="{3B88ACB1-6B07-4748-A2AF-A58E584E06E3}" type="datetimeFigureOut">
              <a:rPr lang="ar-SY" smtClean="0"/>
              <a:t>09/02/1442</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967423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ar-SA"/>
              <a:t>انقر لتحرير نمط العنوان الرئيسي</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النص الرئيسي</a:t>
            </a:r>
          </a:p>
        </p:txBody>
      </p:sp>
      <p:sp>
        <p:nvSpPr>
          <p:cNvPr id="5" name="Date Placeholder 4"/>
          <p:cNvSpPr>
            <a:spLocks noGrp="1"/>
          </p:cNvSpPr>
          <p:nvPr>
            <p:ph type="dt" sz="half" idx="10"/>
          </p:nvPr>
        </p:nvSpPr>
        <p:spPr/>
        <p:txBody>
          <a:bodyPr/>
          <a:lstStyle/>
          <a:p>
            <a:fld id="{3B88ACB1-6B07-4748-A2AF-A58E584E06E3}" type="datetimeFigureOut">
              <a:rPr lang="ar-SY" smtClean="0"/>
              <a:t>09/02/1442</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25394932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ar-SA"/>
              <a:t>انقر لتحرير نمط العنوان الرئيسي</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88ACB1-6B07-4748-A2AF-A58E584E06E3}" type="datetimeFigureOut">
              <a:rPr lang="ar-SY" smtClean="0"/>
              <a:t>09/02/1442</a:t>
            </a:fld>
            <a:endParaRPr lang="ar-SY"/>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SY"/>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6B19F-D4BF-4F17-B306-9E391B9FADFA}" type="slidenum">
              <a:rPr lang="ar-SY" smtClean="0"/>
              <a:t>‹#›</a:t>
            </a:fld>
            <a:endParaRPr lang="ar-SY"/>
          </a:p>
        </p:txBody>
      </p:sp>
    </p:spTree>
    <p:extLst>
      <p:ext uri="{BB962C8B-B14F-4D97-AF65-F5344CB8AC3E}">
        <p14:creationId xmlns:p14="http://schemas.microsoft.com/office/powerpoint/2010/main" val="3974381884"/>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4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4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4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4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4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4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4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5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5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53.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2.jp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96.png"/></Relationships>
</file>

<file path=ppt/slides/_rels/slide61.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98.png"/></Relationships>
</file>

<file path=ppt/slides/_rels/slide62.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63.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102.png"/></Relationships>
</file>

<file path=ppt/slides/_rels/slide64.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104.png"/></Relationships>
</file>

<file path=ppt/slides/_rels/slide65.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106.png"/></Relationships>
</file>

<file path=ppt/slides/_rels/slide66.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66.xml"/><Relationship Id="rId1" Type="http://schemas.openxmlformats.org/officeDocument/2006/relationships/slideLayout" Target="../slideLayouts/slideLayout2.xml"/><Relationship Id="rId5" Type="http://schemas.openxmlformats.org/officeDocument/2006/relationships/image" Target="../media/image109.png"/><Relationship Id="rId4" Type="http://schemas.openxmlformats.org/officeDocument/2006/relationships/image" Target="../media/image108.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1419368" y="614150"/>
            <a:ext cx="9812740" cy="3193576"/>
          </a:xfrm>
        </p:spPr>
        <p:txBody>
          <a:bodyPr>
            <a:normAutofit/>
          </a:bodyPr>
          <a:lstStyle/>
          <a:p>
            <a:r>
              <a:rPr lang="ar-SY" sz="6600" b="1" dirty="0"/>
              <a:t>تقانات الإنترنت و برمجة الويب</a:t>
            </a:r>
            <a:endParaRPr lang="en-US" sz="6600" b="1" dirty="0"/>
          </a:p>
        </p:txBody>
      </p:sp>
      <p:sp>
        <p:nvSpPr>
          <p:cNvPr id="3" name="عنوان فرعي 2"/>
          <p:cNvSpPr>
            <a:spLocks noGrp="1"/>
          </p:cNvSpPr>
          <p:nvPr>
            <p:ph type="subTitle" idx="1"/>
          </p:nvPr>
        </p:nvSpPr>
        <p:spPr>
          <a:xfrm>
            <a:off x="203234" y="5883965"/>
            <a:ext cx="3056801" cy="477078"/>
          </a:xfrm>
        </p:spPr>
        <p:txBody>
          <a:bodyPr/>
          <a:lstStyle/>
          <a:p>
            <a:r>
              <a:rPr lang="ar-SY" b="1" dirty="0"/>
              <a:t>م . حيدر ابراهيم</a:t>
            </a:r>
          </a:p>
        </p:txBody>
      </p:sp>
    </p:spTree>
    <p:extLst>
      <p:ext uri="{BB962C8B-B14F-4D97-AF65-F5344CB8AC3E}">
        <p14:creationId xmlns:p14="http://schemas.microsoft.com/office/powerpoint/2010/main" val="37797899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38200" y="172898"/>
            <a:ext cx="10515600" cy="1325563"/>
          </a:xfrm>
        </p:spPr>
        <p:txBody>
          <a:bodyPr>
            <a:normAutofit/>
          </a:bodyPr>
          <a:lstStyle/>
          <a:p>
            <a:pPr algn="ctr"/>
            <a:r>
              <a:rPr lang="en-US" sz="4800" b="1" dirty="0">
                <a:latin typeface="Times New Roman" panose="02020603050405020304" pitchFamily="18" charset="0"/>
                <a:cs typeface="Times New Roman" panose="02020603050405020304" pitchFamily="18" charset="0"/>
              </a:rPr>
              <a:t>Web Browsers</a:t>
            </a:r>
            <a:endParaRPr lang="ar-SY" sz="4800" b="1" dirty="0">
              <a:latin typeface="Times New Roman" panose="02020603050405020304" pitchFamily="18" charset="0"/>
              <a:cs typeface="Times New Roman" panose="02020603050405020304" pitchFamily="18" charset="0"/>
            </a:endParaRPr>
          </a:p>
        </p:txBody>
      </p:sp>
      <p:pic>
        <p:nvPicPr>
          <p:cNvPr id="4" name="صورة 3"/>
          <p:cNvPicPr>
            <a:picLocks noChangeAspect="1"/>
          </p:cNvPicPr>
          <p:nvPr/>
        </p:nvPicPr>
        <p:blipFill>
          <a:blip r:embed="rId3"/>
          <a:stretch>
            <a:fillRect/>
          </a:stretch>
        </p:blipFill>
        <p:spPr>
          <a:xfrm>
            <a:off x="2079073" y="1205346"/>
            <a:ext cx="8033854" cy="5204402"/>
          </a:xfrm>
          <a:prstGeom prst="rect">
            <a:avLst/>
          </a:prstGeom>
        </p:spPr>
      </p:pic>
    </p:spTree>
    <p:extLst>
      <p:ext uri="{BB962C8B-B14F-4D97-AF65-F5344CB8AC3E}">
        <p14:creationId xmlns:p14="http://schemas.microsoft.com/office/powerpoint/2010/main" val="17332418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ABE6D8F-611E-4C3A-BF03-368EA85E2E4C}"/>
              </a:ext>
            </a:extLst>
          </p:cNvPr>
          <p:cNvSpPr>
            <a:spLocks noGrp="1"/>
          </p:cNvSpPr>
          <p:nvPr>
            <p:ph type="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Web Server</a:t>
            </a:r>
          </a:p>
        </p:txBody>
      </p:sp>
      <p:pic>
        <p:nvPicPr>
          <p:cNvPr id="10" name="صورة 9">
            <a:extLst>
              <a:ext uri="{FF2B5EF4-FFF2-40B4-BE49-F238E27FC236}">
                <a16:creationId xmlns:a16="http://schemas.microsoft.com/office/drawing/2014/main" id="{CDC21F2B-6FF8-4358-A469-D6EA8318A295}"/>
              </a:ext>
            </a:extLst>
          </p:cNvPr>
          <p:cNvPicPr>
            <a:picLocks noChangeAspect="1"/>
          </p:cNvPicPr>
          <p:nvPr/>
        </p:nvPicPr>
        <p:blipFill>
          <a:blip r:embed="rId3"/>
          <a:stretch>
            <a:fillRect/>
          </a:stretch>
        </p:blipFill>
        <p:spPr>
          <a:xfrm>
            <a:off x="1402080" y="2025050"/>
            <a:ext cx="9387840" cy="3755136"/>
          </a:xfrm>
          <a:prstGeom prst="rect">
            <a:avLst/>
          </a:prstGeom>
        </p:spPr>
      </p:pic>
    </p:spTree>
    <p:extLst>
      <p:ext uri="{BB962C8B-B14F-4D97-AF65-F5344CB8AC3E}">
        <p14:creationId xmlns:p14="http://schemas.microsoft.com/office/powerpoint/2010/main" val="39345021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453BCD2-7A68-48FC-AE50-605253AD70DE}"/>
              </a:ext>
            </a:extLst>
          </p:cNvPr>
          <p:cNvSpPr>
            <a:spLocks noGrp="1"/>
          </p:cNvSpPr>
          <p:nvPr>
            <p:ph type="title"/>
          </p:nvPr>
        </p:nvSpPr>
        <p:spPr/>
        <p:txBody>
          <a:bodyPr>
            <a:normAutofit/>
          </a:bodyPr>
          <a:lstStyle/>
          <a:p>
            <a:pPr algn="ctr"/>
            <a:r>
              <a:rPr lang="ar-SA" sz="4800" b="1" dirty="0">
                <a:latin typeface="Simplified Arabic" panose="02020603050405020304" pitchFamily="18" charset="-78"/>
                <a:cs typeface="Simplified Arabic" panose="02020603050405020304" pitchFamily="18" charset="-78"/>
              </a:rPr>
              <a:t>صفحات الويب </a:t>
            </a:r>
            <a:endParaRPr lang="en-US" sz="4800" b="1" dirty="0">
              <a:latin typeface="Simplified Arabic" panose="02020603050405020304" pitchFamily="18" charset="-78"/>
              <a:cs typeface="Simplified Arabic" panose="02020603050405020304" pitchFamily="18" charset="-78"/>
            </a:endParaRPr>
          </a:p>
        </p:txBody>
      </p:sp>
      <p:pic>
        <p:nvPicPr>
          <p:cNvPr id="6" name="صورة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4756" y="1335157"/>
            <a:ext cx="8302487" cy="5189054"/>
          </a:xfrm>
          <a:prstGeom prst="rect">
            <a:avLst/>
          </a:prstGeom>
        </p:spPr>
      </p:pic>
    </p:spTree>
    <p:extLst>
      <p:ext uri="{BB962C8B-B14F-4D97-AF65-F5344CB8AC3E}">
        <p14:creationId xmlns:p14="http://schemas.microsoft.com/office/powerpoint/2010/main" val="40645896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453BCD2-7A68-48FC-AE50-605253AD70DE}"/>
              </a:ext>
            </a:extLst>
          </p:cNvPr>
          <p:cNvSpPr>
            <a:spLocks noGrp="1"/>
          </p:cNvSpPr>
          <p:nvPr>
            <p:ph type="title"/>
          </p:nvPr>
        </p:nvSpPr>
        <p:spPr/>
        <p:txBody>
          <a:bodyPr>
            <a:normAutofit/>
          </a:bodyPr>
          <a:lstStyle/>
          <a:p>
            <a:pPr algn="ctr"/>
            <a:r>
              <a:rPr lang="ar-SA" sz="4800" b="1" dirty="0">
                <a:latin typeface="Simplified Arabic" panose="02020603050405020304" pitchFamily="18" charset="-78"/>
                <a:cs typeface="Simplified Arabic" panose="02020603050405020304" pitchFamily="18" charset="-78"/>
              </a:rPr>
              <a:t>صفحات الويب </a:t>
            </a:r>
            <a:endParaRPr lang="en-US" sz="4800" b="1" dirty="0">
              <a:latin typeface="Simplified Arabic" panose="02020603050405020304" pitchFamily="18" charset="-78"/>
              <a:cs typeface="Simplified Arabic" panose="02020603050405020304" pitchFamily="18" charset="-78"/>
            </a:endParaRPr>
          </a:p>
        </p:txBody>
      </p:sp>
      <p:pic>
        <p:nvPicPr>
          <p:cNvPr id="4" name="صورة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904" y="1538081"/>
            <a:ext cx="8786191" cy="4942232"/>
          </a:xfrm>
          <a:prstGeom prst="rect">
            <a:avLst/>
          </a:prstGeom>
        </p:spPr>
      </p:pic>
    </p:spTree>
    <p:extLst>
      <p:ext uri="{BB962C8B-B14F-4D97-AF65-F5344CB8AC3E}">
        <p14:creationId xmlns:p14="http://schemas.microsoft.com/office/powerpoint/2010/main" val="19346481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Front End</a:t>
            </a:r>
            <a:endParaRPr lang="ar-SY" sz="4800" b="1" dirty="0">
              <a:latin typeface="Times New Roman" panose="02020603050405020304" pitchFamily="18" charset="0"/>
              <a:cs typeface="Times New Roman" panose="02020603050405020304" pitchFamily="18" charset="0"/>
            </a:endParaRPr>
          </a:p>
        </p:txBody>
      </p:sp>
      <p:pic>
        <p:nvPicPr>
          <p:cNvPr id="5" name="صورة 4"/>
          <p:cNvPicPr>
            <a:picLocks noChangeAspect="1"/>
          </p:cNvPicPr>
          <p:nvPr/>
        </p:nvPicPr>
        <p:blipFill>
          <a:blip r:embed="rId3"/>
          <a:stretch>
            <a:fillRect/>
          </a:stretch>
        </p:blipFill>
        <p:spPr>
          <a:xfrm>
            <a:off x="2070652" y="1482350"/>
            <a:ext cx="8050695" cy="5196745"/>
          </a:xfrm>
          <a:prstGeom prst="rect">
            <a:avLst/>
          </a:prstGeom>
        </p:spPr>
      </p:pic>
    </p:spTree>
    <p:extLst>
      <p:ext uri="{BB962C8B-B14F-4D97-AF65-F5344CB8AC3E}">
        <p14:creationId xmlns:p14="http://schemas.microsoft.com/office/powerpoint/2010/main" val="15484924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38200" y="524151"/>
            <a:ext cx="10515600" cy="1325563"/>
          </a:xfrm>
        </p:spPr>
        <p:txBody>
          <a:bodyPr>
            <a:normAutofit fontScale="90000"/>
          </a:bodyPr>
          <a:lstStyle/>
          <a:p>
            <a:pPr algn="ctr"/>
            <a:r>
              <a:rPr lang="en-US" sz="4800" b="1" dirty="0">
                <a:latin typeface="Times New Roman" panose="02020603050405020304" pitchFamily="18" charset="0"/>
                <a:cs typeface="Times New Roman" panose="02020603050405020304" pitchFamily="18" charset="0"/>
              </a:rPr>
              <a:t>HTML</a:t>
            </a:r>
            <a:br>
              <a:rPr lang="ar-SY" sz="4800"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HyperText Markup Language</a:t>
            </a:r>
            <a:r>
              <a:rPr lang="ar-SA" b="1" dirty="0">
                <a:latin typeface="Times New Roman" panose="02020603050405020304" pitchFamily="18" charset="0"/>
                <a:cs typeface="Times New Roman" panose="02020603050405020304" pitchFamily="18" charset="0"/>
              </a:rPr>
              <a:t> </a:t>
            </a:r>
            <a:br>
              <a:rPr lang="ar-SY" b="1" dirty="0">
                <a:latin typeface="Times New Roman" panose="02020603050405020304" pitchFamily="18" charset="0"/>
                <a:cs typeface="Times New Roman" panose="02020603050405020304" pitchFamily="18" charset="0"/>
              </a:rPr>
            </a:br>
            <a:endParaRPr lang="ar-SY" b="1" dirty="0">
              <a:latin typeface="Times New Roman" panose="02020603050405020304" pitchFamily="18" charset="0"/>
              <a:cs typeface="Times New Roman" panose="02020603050405020304" pitchFamily="18" charset="0"/>
            </a:endParaRPr>
          </a:p>
        </p:txBody>
      </p:sp>
      <p:pic>
        <p:nvPicPr>
          <p:cNvPr id="6" name="صورة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0745" y="1849714"/>
            <a:ext cx="7990510" cy="4494662"/>
          </a:xfrm>
          <a:prstGeom prst="rect">
            <a:avLst/>
          </a:prstGeom>
        </p:spPr>
      </p:pic>
    </p:spTree>
    <p:extLst>
      <p:ext uri="{BB962C8B-B14F-4D97-AF65-F5344CB8AC3E}">
        <p14:creationId xmlns:p14="http://schemas.microsoft.com/office/powerpoint/2010/main" val="21479933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748146" y="240672"/>
            <a:ext cx="10515600" cy="1325563"/>
          </a:xfrm>
        </p:spPr>
        <p:txBody>
          <a:bodyPr/>
          <a:lstStyle/>
          <a:p>
            <a:pPr algn="ctr"/>
            <a:r>
              <a:rPr lang="en-US" sz="4800" b="1" dirty="0">
                <a:latin typeface="Times New Roman" panose="02020603050405020304" pitchFamily="18" charset="0"/>
                <a:cs typeface="Times New Roman" panose="02020603050405020304" pitchFamily="18" charset="0"/>
              </a:rPr>
              <a:t>HTML  Tags </a:t>
            </a:r>
            <a:endParaRPr lang="ar-SY" b="1" dirty="0">
              <a:latin typeface="Times New Roman" panose="02020603050405020304" pitchFamily="18" charset="0"/>
              <a:cs typeface="Times New Roman" panose="02020603050405020304" pitchFamily="18" charset="0"/>
            </a:endParaRPr>
          </a:p>
        </p:txBody>
      </p:sp>
      <p:pic>
        <p:nvPicPr>
          <p:cNvPr id="4" name="عنصر نائب للمحتوى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2456" y="3968448"/>
            <a:ext cx="5743490" cy="1986097"/>
          </a:xfrm>
        </p:spPr>
      </p:pic>
      <p:pic>
        <p:nvPicPr>
          <p:cNvPr id="5" name="صورة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1275" y="1690688"/>
            <a:ext cx="7002264" cy="1847641"/>
          </a:xfrm>
          <a:prstGeom prst="rect">
            <a:avLst/>
          </a:prstGeom>
        </p:spPr>
      </p:pic>
      <p:pic>
        <p:nvPicPr>
          <p:cNvPr id="6" name="صورة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85560" y="3968448"/>
            <a:ext cx="5402249" cy="1986098"/>
          </a:xfrm>
          <a:prstGeom prst="rect">
            <a:avLst/>
          </a:prstGeom>
        </p:spPr>
      </p:pic>
    </p:spTree>
    <p:extLst>
      <p:ext uri="{BB962C8B-B14F-4D97-AF65-F5344CB8AC3E}">
        <p14:creationId xmlns:p14="http://schemas.microsoft.com/office/powerpoint/2010/main" val="34791556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748146" y="240672"/>
            <a:ext cx="10515600" cy="1325563"/>
          </a:xfrm>
        </p:spPr>
        <p:txBody>
          <a:bodyPr/>
          <a:lstStyle/>
          <a:p>
            <a:pPr algn="ctr"/>
            <a:r>
              <a:rPr lang="en-US" sz="4800" b="1" dirty="0">
                <a:latin typeface="Times New Roman" panose="02020603050405020304" pitchFamily="18" charset="0"/>
                <a:cs typeface="Times New Roman" panose="02020603050405020304" pitchFamily="18" charset="0"/>
              </a:rPr>
              <a:t>HTML  Attributes </a:t>
            </a:r>
            <a:endParaRPr lang="ar-SY" b="1" dirty="0">
              <a:latin typeface="Times New Roman" panose="02020603050405020304" pitchFamily="18" charset="0"/>
              <a:cs typeface="Times New Roman" panose="02020603050405020304" pitchFamily="18" charset="0"/>
            </a:endParaRPr>
          </a:p>
        </p:txBody>
      </p:sp>
      <p:pic>
        <p:nvPicPr>
          <p:cNvPr id="9" name="عنصر نائب للمحتوى 8">
            <a:extLst>
              <a:ext uri="{FF2B5EF4-FFF2-40B4-BE49-F238E27FC236}">
                <a16:creationId xmlns:a16="http://schemas.microsoft.com/office/drawing/2014/main" id="{B58E1CAF-B84C-4BCB-8BC6-3CD58F6A7A7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610" b="31759"/>
          <a:stretch/>
        </p:blipFill>
        <p:spPr>
          <a:xfrm>
            <a:off x="2050473" y="2432417"/>
            <a:ext cx="7758545" cy="2343066"/>
          </a:xfrm>
        </p:spPr>
      </p:pic>
    </p:spTree>
    <p:extLst>
      <p:ext uri="{BB962C8B-B14F-4D97-AF65-F5344CB8AC3E}">
        <p14:creationId xmlns:p14="http://schemas.microsoft.com/office/powerpoint/2010/main" val="169192688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9087E62-C074-44DD-88B6-10B6A5C59792}"/>
              </a:ext>
            </a:extLst>
          </p:cNvPr>
          <p:cNvSpPr>
            <a:spLocks noGrp="1"/>
          </p:cNvSpPr>
          <p:nvPr>
            <p:ph type="title"/>
          </p:nvPr>
        </p:nvSpPr>
        <p:spPr>
          <a:xfrm>
            <a:off x="838200" y="212292"/>
            <a:ext cx="10515600" cy="1325563"/>
          </a:xfrm>
        </p:spPr>
        <p:txBody>
          <a:bodyPr/>
          <a:lstStyle/>
          <a:p>
            <a:pPr algn="ctr"/>
            <a:r>
              <a:rPr lang="en-US" sz="4800" b="1" dirty="0">
                <a:latin typeface="Times New Roman" panose="02020603050405020304" pitchFamily="18" charset="0"/>
                <a:cs typeface="Times New Roman" panose="02020603050405020304" pitchFamily="18" charset="0"/>
              </a:rPr>
              <a:t>HTML</a:t>
            </a:r>
            <a:endParaRPr lang="en-US" b="1" dirty="0">
              <a:latin typeface="Times New Roman" panose="02020603050405020304" pitchFamily="18" charset="0"/>
              <a:cs typeface="Times New Roman" panose="02020603050405020304" pitchFamily="18" charset="0"/>
            </a:endParaRPr>
          </a:p>
        </p:txBody>
      </p:sp>
      <p:pic>
        <p:nvPicPr>
          <p:cNvPr id="3" name="صورة 2">
            <a:extLst>
              <a:ext uri="{FF2B5EF4-FFF2-40B4-BE49-F238E27FC236}">
                <a16:creationId xmlns:a16="http://schemas.microsoft.com/office/drawing/2014/main" id="{8BF49B94-E6D7-476D-9524-1B28AFE87A12}"/>
              </a:ext>
            </a:extLst>
          </p:cNvPr>
          <p:cNvPicPr>
            <a:picLocks noChangeAspect="1"/>
          </p:cNvPicPr>
          <p:nvPr/>
        </p:nvPicPr>
        <p:blipFill>
          <a:blip r:embed="rId3"/>
          <a:stretch>
            <a:fillRect/>
          </a:stretch>
        </p:blipFill>
        <p:spPr>
          <a:xfrm>
            <a:off x="303541" y="1870363"/>
            <a:ext cx="5792459" cy="3865419"/>
          </a:xfrm>
          <a:prstGeom prst="rect">
            <a:avLst/>
          </a:prstGeom>
        </p:spPr>
      </p:pic>
      <p:pic>
        <p:nvPicPr>
          <p:cNvPr id="6" name="صورة 5">
            <a:extLst>
              <a:ext uri="{FF2B5EF4-FFF2-40B4-BE49-F238E27FC236}">
                <a16:creationId xmlns:a16="http://schemas.microsoft.com/office/drawing/2014/main" id="{FC045066-93E8-4079-8F86-6BA8D0C849B9}"/>
              </a:ext>
            </a:extLst>
          </p:cNvPr>
          <p:cNvPicPr>
            <a:picLocks noChangeAspect="1"/>
          </p:cNvPicPr>
          <p:nvPr/>
        </p:nvPicPr>
        <p:blipFill>
          <a:blip r:embed="rId4"/>
          <a:stretch>
            <a:fillRect/>
          </a:stretch>
        </p:blipFill>
        <p:spPr>
          <a:xfrm>
            <a:off x="6767945" y="2244435"/>
            <a:ext cx="4225636" cy="3117273"/>
          </a:xfrm>
          <a:prstGeom prst="rect">
            <a:avLst/>
          </a:prstGeom>
        </p:spPr>
      </p:pic>
    </p:spTree>
    <p:extLst>
      <p:ext uri="{BB962C8B-B14F-4D97-AF65-F5344CB8AC3E}">
        <p14:creationId xmlns:p14="http://schemas.microsoft.com/office/powerpoint/2010/main" val="2764796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BE56A2F-8525-427B-B8BD-D2B1D8D7208B}"/>
              </a:ext>
            </a:extLst>
          </p:cNvPr>
          <p:cNvSpPr>
            <a:spLocks noGrp="1"/>
          </p:cNvSpPr>
          <p:nvPr>
            <p:ph type="title"/>
          </p:nvPr>
        </p:nvSpPr>
        <p:spPr>
          <a:xfrm>
            <a:off x="838200" y="-151203"/>
            <a:ext cx="10515600" cy="1325563"/>
          </a:xfrm>
        </p:spPr>
        <p:txBody>
          <a:bodyPr>
            <a:normAutofit/>
          </a:bodyPr>
          <a:lstStyle/>
          <a:p>
            <a:pPr algn="ctr"/>
            <a:r>
              <a:rPr lang="en-US" sz="4800" b="1" dirty="0">
                <a:latin typeface="Times New Roman" panose="02020603050405020304" pitchFamily="18" charset="0"/>
              </a:rPr>
              <a:t>P</a:t>
            </a:r>
            <a:r>
              <a:rPr lang="en-US" sz="4800" b="1" i="0" dirty="0">
                <a:effectLst/>
                <a:latin typeface="Times New Roman" panose="02020603050405020304" pitchFamily="18" charset="0"/>
              </a:rPr>
              <a:t>aragraph</a:t>
            </a:r>
            <a:r>
              <a:rPr lang="en-US" sz="2000" b="0" i="0" dirty="0">
                <a:solidFill>
                  <a:srgbClr val="000000"/>
                </a:solidFill>
                <a:effectLst/>
                <a:latin typeface="Times New Roman" panose="02020603050405020304" pitchFamily="18" charset="0"/>
              </a:rPr>
              <a:t> </a:t>
            </a:r>
            <a:endParaRPr lang="en-US" sz="4800" b="1" dirty="0">
              <a:latin typeface="Times New Roman" panose="02020603050405020304" pitchFamily="18" charset="0"/>
              <a:cs typeface="Times New Roman" panose="02020603050405020304" pitchFamily="18" charset="0"/>
            </a:endParaRPr>
          </a:p>
        </p:txBody>
      </p:sp>
      <p:pic>
        <p:nvPicPr>
          <p:cNvPr id="4" name="صورة 3">
            <a:extLst>
              <a:ext uri="{FF2B5EF4-FFF2-40B4-BE49-F238E27FC236}">
                <a16:creationId xmlns:a16="http://schemas.microsoft.com/office/drawing/2014/main" id="{E023CB37-3667-4DA1-8E91-87CB5C9BC261}"/>
              </a:ext>
            </a:extLst>
          </p:cNvPr>
          <p:cNvPicPr>
            <a:picLocks noChangeAspect="1"/>
          </p:cNvPicPr>
          <p:nvPr/>
        </p:nvPicPr>
        <p:blipFill>
          <a:blip r:embed="rId3"/>
          <a:stretch>
            <a:fillRect/>
          </a:stretch>
        </p:blipFill>
        <p:spPr>
          <a:xfrm>
            <a:off x="6740236" y="4980062"/>
            <a:ext cx="4326514" cy="1468274"/>
          </a:xfrm>
          <a:prstGeom prst="rect">
            <a:avLst/>
          </a:prstGeom>
        </p:spPr>
      </p:pic>
      <p:sp>
        <p:nvSpPr>
          <p:cNvPr id="7" name="مربع نص 6">
            <a:extLst>
              <a:ext uri="{FF2B5EF4-FFF2-40B4-BE49-F238E27FC236}">
                <a16:creationId xmlns:a16="http://schemas.microsoft.com/office/drawing/2014/main" id="{D6A5629F-8857-4256-A1CC-B57E988AED5E}"/>
              </a:ext>
            </a:extLst>
          </p:cNvPr>
          <p:cNvSpPr txBox="1"/>
          <p:nvPr/>
        </p:nvSpPr>
        <p:spPr>
          <a:xfrm>
            <a:off x="5853762" y="4340082"/>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9" name="مربع نص 8">
            <a:extLst>
              <a:ext uri="{FF2B5EF4-FFF2-40B4-BE49-F238E27FC236}">
                <a16:creationId xmlns:a16="http://schemas.microsoft.com/office/drawing/2014/main" id="{6512DDED-3254-40D5-981D-DDFAC764CCA0}"/>
              </a:ext>
            </a:extLst>
          </p:cNvPr>
          <p:cNvSpPr txBox="1"/>
          <p:nvPr/>
        </p:nvSpPr>
        <p:spPr>
          <a:xfrm>
            <a:off x="-3462" y="3444172"/>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10" name="صورة 9">
            <a:extLst>
              <a:ext uri="{FF2B5EF4-FFF2-40B4-BE49-F238E27FC236}">
                <a16:creationId xmlns:a16="http://schemas.microsoft.com/office/drawing/2014/main" id="{9EB63CE9-BE65-4B5C-91B4-D9FC7EA17897}"/>
              </a:ext>
            </a:extLst>
          </p:cNvPr>
          <p:cNvPicPr>
            <a:picLocks noChangeAspect="1"/>
          </p:cNvPicPr>
          <p:nvPr/>
        </p:nvPicPr>
        <p:blipFill>
          <a:blip r:embed="rId4"/>
          <a:stretch>
            <a:fillRect/>
          </a:stretch>
        </p:blipFill>
        <p:spPr>
          <a:xfrm>
            <a:off x="1137424" y="1123619"/>
            <a:ext cx="8718353" cy="2149709"/>
          </a:xfrm>
          <a:prstGeom prst="rect">
            <a:avLst/>
          </a:prstGeom>
        </p:spPr>
      </p:pic>
      <p:pic>
        <p:nvPicPr>
          <p:cNvPr id="8" name="صورة 7">
            <a:extLst>
              <a:ext uri="{FF2B5EF4-FFF2-40B4-BE49-F238E27FC236}">
                <a16:creationId xmlns:a16="http://schemas.microsoft.com/office/drawing/2014/main" id="{EAEE52F5-2A5F-44BC-925A-4E29AD733A83}"/>
              </a:ext>
            </a:extLst>
          </p:cNvPr>
          <p:cNvPicPr>
            <a:picLocks noChangeAspect="1"/>
          </p:cNvPicPr>
          <p:nvPr/>
        </p:nvPicPr>
        <p:blipFill>
          <a:blip r:embed="rId5"/>
          <a:stretch>
            <a:fillRect/>
          </a:stretch>
        </p:blipFill>
        <p:spPr>
          <a:xfrm>
            <a:off x="601765" y="4054351"/>
            <a:ext cx="3699795" cy="2393985"/>
          </a:xfrm>
          <a:prstGeom prst="rect">
            <a:avLst/>
          </a:prstGeom>
        </p:spPr>
      </p:pic>
    </p:spTree>
    <p:extLst>
      <p:ext uri="{BB962C8B-B14F-4D97-AF65-F5344CB8AC3E}">
        <p14:creationId xmlns:p14="http://schemas.microsoft.com/office/powerpoint/2010/main" val="5953108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عنصر نائب للمحتوى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37728" y="1663392"/>
            <a:ext cx="8106415" cy="4557946"/>
          </a:xfrm>
        </p:spPr>
      </p:pic>
      <p:sp>
        <p:nvSpPr>
          <p:cNvPr id="6" name="عنوان 1"/>
          <p:cNvSpPr txBox="1">
            <a:spLocks/>
          </p:cNvSpPr>
          <p:nvPr/>
        </p:nvSpPr>
        <p:spPr>
          <a:xfrm>
            <a:off x="976952" y="337829"/>
            <a:ext cx="10515600" cy="1325563"/>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ar-SY" sz="4800" b="1" dirty="0">
                <a:latin typeface="Simplified Arabic" panose="02020603050405020304" pitchFamily="18" charset="-78"/>
                <a:cs typeface="Simplified Arabic" panose="02020603050405020304" pitchFamily="18" charset="-78"/>
              </a:rPr>
              <a:t>الويب        </a:t>
            </a:r>
            <a:r>
              <a:rPr lang="en-US" sz="4800" b="1" dirty="0">
                <a:latin typeface="Simplified Arabic" panose="02020603050405020304" pitchFamily="18" charset="-78"/>
                <a:cs typeface="Simplified Arabic" panose="02020603050405020304" pitchFamily="18" charset="-78"/>
              </a:rPr>
              <a:t> </a:t>
            </a:r>
            <a:r>
              <a:rPr lang="en-US" sz="6000" b="1" dirty="0">
                <a:latin typeface="Simplified Arabic" panose="02020603050405020304" pitchFamily="18" charset="-78"/>
                <a:cs typeface="Simplified Arabic" panose="02020603050405020304" pitchFamily="18" charset="-78"/>
              </a:rPr>
              <a:t>X</a:t>
            </a:r>
            <a:r>
              <a:rPr lang="ar-SY" sz="6000" b="1" dirty="0">
                <a:latin typeface="Simplified Arabic" panose="02020603050405020304" pitchFamily="18" charset="-78"/>
                <a:cs typeface="Simplified Arabic" panose="02020603050405020304" pitchFamily="18" charset="-78"/>
              </a:rPr>
              <a:t>     </a:t>
            </a:r>
            <a:r>
              <a:rPr lang="ar-SY" sz="4800" b="1" dirty="0">
                <a:latin typeface="Simplified Arabic" panose="02020603050405020304" pitchFamily="18" charset="-78"/>
                <a:cs typeface="Simplified Arabic" panose="02020603050405020304" pitchFamily="18" charset="-78"/>
              </a:rPr>
              <a:t>الانترنت</a:t>
            </a:r>
          </a:p>
        </p:txBody>
      </p:sp>
    </p:spTree>
    <p:extLst>
      <p:ext uri="{BB962C8B-B14F-4D97-AF65-F5344CB8AC3E}">
        <p14:creationId xmlns:p14="http://schemas.microsoft.com/office/powerpoint/2010/main" val="25508005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rmAutofit/>
          </a:bodyPr>
          <a:lstStyle/>
          <a:p>
            <a:pPr algn="ctr"/>
            <a:r>
              <a:rPr lang="en-US" sz="4800" b="1" dirty="0">
                <a:latin typeface="Times New Roman" panose="02020603050405020304" pitchFamily="18" charset="0"/>
              </a:rPr>
              <a:t>P</a:t>
            </a:r>
            <a:r>
              <a:rPr lang="en-US" sz="4800" b="1" i="0" dirty="0">
                <a:effectLst/>
                <a:latin typeface="Times New Roman" panose="02020603050405020304" pitchFamily="18" charset="0"/>
              </a:rPr>
              <a:t>aragraph</a:t>
            </a:r>
            <a:r>
              <a:rPr lang="en-US" sz="2000" b="0" i="0" dirty="0">
                <a:solidFill>
                  <a:srgbClr val="000000"/>
                </a:solidFill>
                <a:effectLst/>
                <a:latin typeface="Times New Roman" panose="02020603050405020304" pitchFamily="18" charset="0"/>
              </a:rPr>
              <a:t> </a:t>
            </a:r>
            <a:endParaRPr lang="en-US" sz="4800" b="1" dirty="0">
              <a:latin typeface="Times New Roman" panose="02020603050405020304" pitchFamily="18" charset="0"/>
              <a:cs typeface="Times New Roman" panose="02020603050405020304" pitchFamily="18" charset="0"/>
            </a:endParaRP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540853" y="1314395"/>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613928" y="119897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7" name="صورة 6">
            <a:extLst>
              <a:ext uri="{FF2B5EF4-FFF2-40B4-BE49-F238E27FC236}">
                <a16:creationId xmlns:a16="http://schemas.microsoft.com/office/drawing/2014/main" id="{EDD666B2-6E72-4A74-929D-19797B04A739}"/>
              </a:ext>
            </a:extLst>
          </p:cNvPr>
          <p:cNvPicPr>
            <a:picLocks noChangeAspect="1"/>
          </p:cNvPicPr>
          <p:nvPr/>
        </p:nvPicPr>
        <p:blipFill>
          <a:blip r:embed="rId3"/>
          <a:stretch>
            <a:fillRect/>
          </a:stretch>
        </p:blipFill>
        <p:spPr>
          <a:xfrm>
            <a:off x="6162675" y="3387436"/>
            <a:ext cx="6029325" cy="1162050"/>
          </a:xfrm>
          <a:prstGeom prst="rect">
            <a:avLst/>
          </a:prstGeom>
        </p:spPr>
      </p:pic>
      <p:pic>
        <p:nvPicPr>
          <p:cNvPr id="11" name="صورة 10">
            <a:extLst>
              <a:ext uri="{FF2B5EF4-FFF2-40B4-BE49-F238E27FC236}">
                <a16:creationId xmlns:a16="http://schemas.microsoft.com/office/drawing/2014/main" id="{C93B5650-C804-4B55-9111-EBA3D7950E2E}"/>
              </a:ext>
            </a:extLst>
          </p:cNvPr>
          <p:cNvPicPr>
            <a:picLocks noChangeAspect="1"/>
          </p:cNvPicPr>
          <p:nvPr/>
        </p:nvPicPr>
        <p:blipFill>
          <a:blip r:embed="rId4"/>
          <a:stretch>
            <a:fillRect/>
          </a:stretch>
        </p:blipFill>
        <p:spPr>
          <a:xfrm>
            <a:off x="28575" y="2134465"/>
            <a:ext cx="6067425" cy="4057650"/>
          </a:xfrm>
          <a:prstGeom prst="rect">
            <a:avLst/>
          </a:prstGeom>
        </p:spPr>
      </p:pic>
    </p:spTree>
    <p:extLst>
      <p:ext uri="{BB962C8B-B14F-4D97-AF65-F5344CB8AC3E}">
        <p14:creationId xmlns:p14="http://schemas.microsoft.com/office/powerpoint/2010/main" val="247217630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i="0" dirty="0">
                <a:effectLst/>
                <a:latin typeface="Times New Roman" panose="02020603050405020304" pitchFamily="18" charset="0"/>
                <a:cs typeface="Times New Roman" panose="02020603050405020304" pitchFamily="18" charset="0"/>
              </a:rPr>
              <a:t>Line Breaks</a:t>
            </a:r>
            <a:endParaRPr lang="en-US" sz="4800" b="1" dirty="0">
              <a:latin typeface="Times New Roman" panose="02020603050405020304" pitchFamily="18" charset="0"/>
              <a:cs typeface="Times New Roman" panose="02020603050405020304" pitchFamily="18" charset="0"/>
            </a:endParaRPr>
          </a:p>
        </p:txBody>
      </p:sp>
      <p:sp>
        <p:nvSpPr>
          <p:cNvPr id="8" name="مربع نص 7">
            <a:extLst>
              <a:ext uri="{FF2B5EF4-FFF2-40B4-BE49-F238E27FC236}">
                <a16:creationId xmlns:a16="http://schemas.microsoft.com/office/drawing/2014/main" id="{F79C5A59-0082-403E-9338-561C3DFA00FC}"/>
              </a:ext>
            </a:extLst>
          </p:cNvPr>
          <p:cNvSpPr txBox="1"/>
          <p:nvPr/>
        </p:nvSpPr>
        <p:spPr>
          <a:xfrm>
            <a:off x="6092538" y="2794383"/>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3462" y="2736503"/>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12" name="صورة 11">
            <a:extLst>
              <a:ext uri="{FF2B5EF4-FFF2-40B4-BE49-F238E27FC236}">
                <a16:creationId xmlns:a16="http://schemas.microsoft.com/office/drawing/2014/main" id="{9DA7C438-B6A3-4683-94D8-B3B7654D337B}"/>
              </a:ext>
            </a:extLst>
          </p:cNvPr>
          <p:cNvPicPr>
            <a:picLocks noChangeAspect="1"/>
          </p:cNvPicPr>
          <p:nvPr/>
        </p:nvPicPr>
        <p:blipFill>
          <a:blip r:embed="rId3"/>
          <a:stretch>
            <a:fillRect/>
          </a:stretch>
        </p:blipFill>
        <p:spPr>
          <a:xfrm>
            <a:off x="8172016" y="3311008"/>
            <a:ext cx="2800783" cy="2514089"/>
          </a:xfrm>
          <a:prstGeom prst="rect">
            <a:avLst/>
          </a:prstGeom>
        </p:spPr>
      </p:pic>
      <p:pic>
        <p:nvPicPr>
          <p:cNvPr id="7" name="صورة 6">
            <a:extLst>
              <a:ext uri="{FF2B5EF4-FFF2-40B4-BE49-F238E27FC236}">
                <a16:creationId xmlns:a16="http://schemas.microsoft.com/office/drawing/2014/main" id="{5938B89E-2807-4BB0-816C-36F9588E6983}"/>
              </a:ext>
            </a:extLst>
          </p:cNvPr>
          <p:cNvPicPr>
            <a:picLocks noChangeAspect="1"/>
          </p:cNvPicPr>
          <p:nvPr/>
        </p:nvPicPr>
        <p:blipFill>
          <a:blip r:embed="rId4"/>
          <a:stretch>
            <a:fillRect/>
          </a:stretch>
        </p:blipFill>
        <p:spPr>
          <a:xfrm>
            <a:off x="398269" y="3905866"/>
            <a:ext cx="6923426" cy="1622097"/>
          </a:xfrm>
          <a:prstGeom prst="rect">
            <a:avLst/>
          </a:prstGeom>
        </p:spPr>
      </p:pic>
    </p:spTree>
    <p:extLst>
      <p:ext uri="{BB962C8B-B14F-4D97-AF65-F5344CB8AC3E}">
        <p14:creationId xmlns:p14="http://schemas.microsoft.com/office/powerpoint/2010/main" val="142377601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Horizontal Rules</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6021098" y="141959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474520" y="141959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3" name="صورة 2">
            <a:extLst>
              <a:ext uri="{FF2B5EF4-FFF2-40B4-BE49-F238E27FC236}">
                <a16:creationId xmlns:a16="http://schemas.microsoft.com/office/drawing/2014/main" id="{B86D681F-5A90-46D4-BEF3-29CEC9D96430}"/>
              </a:ext>
            </a:extLst>
          </p:cNvPr>
          <p:cNvPicPr>
            <a:picLocks noChangeAspect="1"/>
          </p:cNvPicPr>
          <p:nvPr/>
        </p:nvPicPr>
        <p:blipFill>
          <a:blip r:embed="rId3"/>
          <a:stretch>
            <a:fillRect/>
          </a:stretch>
        </p:blipFill>
        <p:spPr>
          <a:xfrm>
            <a:off x="6332175" y="3196615"/>
            <a:ext cx="5477307" cy="1973441"/>
          </a:xfrm>
          <a:prstGeom prst="rect">
            <a:avLst/>
          </a:prstGeom>
        </p:spPr>
      </p:pic>
      <p:pic>
        <p:nvPicPr>
          <p:cNvPr id="7" name="صورة 6">
            <a:extLst>
              <a:ext uri="{FF2B5EF4-FFF2-40B4-BE49-F238E27FC236}">
                <a16:creationId xmlns:a16="http://schemas.microsoft.com/office/drawing/2014/main" id="{808F7610-E4F2-49DF-AE74-8DE11F37DB58}"/>
              </a:ext>
            </a:extLst>
          </p:cNvPr>
          <p:cNvPicPr>
            <a:picLocks noChangeAspect="1"/>
          </p:cNvPicPr>
          <p:nvPr/>
        </p:nvPicPr>
        <p:blipFill>
          <a:blip r:embed="rId4"/>
          <a:stretch>
            <a:fillRect/>
          </a:stretch>
        </p:blipFill>
        <p:spPr>
          <a:xfrm>
            <a:off x="474520" y="2212262"/>
            <a:ext cx="5477307" cy="3942145"/>
          </a:xfrm>
          <a:prstGeom prst="rect">
            <a:avLst/>
          </a:prstGeom>
        </p:spPr>
      </p:pic>
    </p:spTree>
    <p:extLst>
      <p:ext uri="{BB962C8B-B14F-4D97-AF65-F5344CB8AC3E}">
        <p14:creationId xmlns:p14="http://schemas.microsoft.com/office/powerpoint/2010/main" val="57581635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Text Formatting</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439207" y="141959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474520" y="141959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5" name="صورة 4">
            <a:extLst>
              <a:ext uri="{FF2B5EF4-FFF2-40B4-BE49-F238E27FC236}">
                <a16:creationId xmlns:a16="http://schemas.microsoft.com/office/drawing/2014/main" id="{0D387C9C-F3C3-4AB4-A938-62D90F7D908B}"/>
              </a:ext>
            </a:extLst>
          </p:cNvPr>
          <p:cNvPicPr>
            <a:picLocks noChangeAspect="1"/>
          </p:cNvPicPr>
          <p:nvPr/>
        </p:nvPicPr>
        <p:blipFill>
          <a:blip r:embed="rId3"/>
          <a:stretch>
            <a:fillRect/>
          </a:stretch>
        </p:blipFill>
        <p:spPr>
          <a:xfrm>
            <a:off x="6573982" y="2438024"/>
            <a:ext cx="4403148" cy="2524428"/>
          </a:xfrm>
          <a:prstGeom prst="rect">
            <a:avLst/>
          </a:prstGeom>
        </p:spPr>
      </p:pic>
      <p:pic>
        <p:nvPicPr>
          <p:cNvPr id="7" name="صورة 6">
            <a:extLst>
              <a:ext uri="{FF2B5EF4-FFF2-40B4-BE49-F238E27FC236}">
                <a16:creationId xmlns:a16="http://schemas.microsoft.com/office/drawing/2014/main" id="{2131CCDF-61E3-45EA-83A8-D97E141345E8}"/>
              </a:ext>
            </a:extLst>
          </p:cNvPr>
          <p:cNvPicPr>
            <a:picLocks noChangeAspect="1"/>
          </p:cNvPicPr>
          <p:nvPr/>
        </p:nvPicPr>
        <p:blipFill>
          <a:blip r:embed="rId4"/>
          <a:stretch>
            <a:fillRect/>
          </a:stretch>
        </p:blipFill>
        <p:spPr>
          <a:xfrm>
            <a:off x="474520" y="2452309"/>
            <a:ext cx="5491439" cy="2524428"/>
          </a:xfrm>
          <a:prstGeom prst="rect">
            <a:avLst/>
          </a:prstGeom>
        </p:spPr>
      </p:pic>
    </p:spTree>
    <p:extLst>
      <p:ext uri="{BB962C8B-B14F-4D97-AF65-F5344CB8AC3E}">
        <p14:creationId xmlns:p14="http://schemas.microsoft.com/office/powerpoint/2010/main" val="365291835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Heading</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453496" y="138085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224812"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5" name="صورة 4">
            <a:extLst>
              <a:ext uri="{FF2B5EF4-FFF2-40B4-BE49-F238E27FC236}">
                <a16:creationId xmlns:a16="http://schemas.microsoft.com/office/drawing/2014/main" id="{299013A0-FBC6-42D4-A2AA-43602BF9525D}"/>
              </a:ext>
            </a:extLst>
          </p:cNvPr>
          <p:cNvPicPr>
            <a:picLocks noChangeAspect="1"/>
          </p:cNvPicPr>
          <p:nvPr/>
        </p:nvPicPr>
        <p:blipFill>
          <a:blip r:embed="rId3"/>
          <a:stretch>
            <a:fillRect/>
          </a:stretch>
        </p:blipFill>
        <p:spPr>
          <a:xfrm>
            <a:off x="6719455" y="2263504"/>
            <a:ext cx="3567545" cy="4103111"/>
          </a:xfrm>
          <a:prstGeom prst="rect">
            <a:avLst/>
          </a:prstGeom>
        </p:spPr>
      </p:pic>
      <p:pic>
        <p:nvPicPr>
          <p:cNvPr id="7" name="صورة 6">
            <a:extLst>
              <a:ext uri="{FF2B5EF4-FFF2-40B4-BE49-F238E27FC236}">
                <a16:creationId xmlns:a16="http://schemas.microsoft.com/office/drawing/2014/main" id="{7251AC24-A662-4A79-84D2-8D803770FB5F}"/>
              </a:ext>
            </a:extLst>
          </p:cNvPr>
          <p:cNvPicPr>
            <a:picLocks noChangeAspect="1"/>
          </p:cNvPicPr>
          <p:nvPr/>
        </p:nvPicPr>
        <p:blipFill>
          <a:blip r:embed="rId4"/>
          <a:stretch>
            <a:fillRect/>
          </a:stretch>
        </p:blipFill>
        <p:spPr>
          <a:xfrm>
            <a:off x="838200" y="2263504"/>
            <a:ext cx="3973439" cy="4103111"/>
          </a:xfrm>
          <a:prstGeom prst="rect">
            <a:avLst/>
          </a:prstGeom>
        </p:spPr>
      </p:pic>
    </p:spTree>
    <p:extLst>
      <p:ext uri="{BB962C8B-B14F-4D97-AF65-F5344CB8AC3E}">
        <p14:creationId xmlns:p14="http://schemas.microsoft.com/office/powerpoint/2010/main" val="13876016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Links</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453496" y="138085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224812"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4" name="صورة 3"/>
          <p:cNvPicPr>
            <a:picLocks noChangeAspect="1"/>
          </p:cNvPicPr>
          <p:nvPr/>
        </p:nvPicPr>
        <p:blipFill>
          <a:blip r:embed="rId3"/>
          <a:stretch>
            <a:fillRect/>
          </a:stretch>
        </p:blipFill>
        <p:spPr>
          <a:xfrm>
            <a:off x="329045" y="3420420"/>
            <a:ext cx="6532132" cy="1182060"/>
          </a:xfrm>
          <a:prstGeom prst="rect">
            <a:avLst/>
          </a:prstGeom>
        </p:spPr>
      </p:pic>
      <p:pic>
        <p:nvPicPr>
          <p:cNvPr id="5" name="صورة 4"/>
          <p:cNvPicPr>
            <a:picLocks noChangeAspect="1"/>
          </p:cNvPicPr>
          <p:nvPr/>
        </p:nvPicPr>
        <p:blipFill>
          <a:blip r:embed="rId4"/>
          <a:stretch>
            <a:fillRect/>
          </a:stretch>
        </p:blipFill>
        <p:spPr>
          <a:xfrm>
            <a:off x="7053522" y="3119135"/>
            <a:ext cx="3888798" cy="2054459"/>
          </a:xfrm>
          <a:prstGeom prst="rect">
            <a:avLst/>
          </a:prstGeom>
        </p:spPr>
      </p:pic>
    </p:spTree>
    <p:extLst>
      <p:ext uri="{BB962C8B-B14F-4D97-AF65-F5344CB8AC3E}">
        <p14:creationId xmlns:p14="http://schemas.microsoft.com/office/powerpoint/2010/main" val="169005414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Links</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453496" y="138085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224812"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4" name="صورة 3">
            <a:extLst>
              <a:ext uri="{FF2B5EF4-FFF2-40B4-BE49-F238E27FC236}">
                <a16:creationId xmlns:a16="http://schemas.microsoft.com/office/drawing/2014/main" id="{AA5EA542-80FD-49F4-B3ED-2DE6351E89AD}"/>
              </a:ext>
            </a:extLst>
          </p:cNvPr>
          <p:cNvPicPr>
            <a:picLocks noChangeAspect="1"/>
          </p:cNvPicPr>
          <p:nvPr/>
        </p:nvPicPr>
        <p:blipFill>
          <a:blip r:embed="rId3"/>
          <a:stretch>
            <a:fillRect/>
          </a:stretch>
        </p:blipFill>
        <p:spPr>
          <a:xfrm>
            <a:off x="6609024" y="3016255"/>
            <a:ext cx="4744776" cy="2266792"/>
          </a:xfrm>
          <a:prstGeom prst="rect">
            <a:avLst/>
          </a:prstGeom>
        </p:spPr>
      </p:pic>
      <p:pic>
        <p:nvPicPr>
          <p:cNvPr id="7" name="صورة 6">
            <a:extLst>
              <a:ext uri="{FF2B5EF4-FFF2-40B4-BE49-F238E27FC236}">
                <a16:creationId xmlns:a16="http://schemas.microsoft.com/office/drawing/2014/main" id="{8B3A8174-FE1E-44E6-A04E-619EAE98F849}"/>
              </a:ext>
            </a:extLst>
          </p:cNvPr>
          <p:cNvPicPr>
            <a:picLocks noChangeAspect="1"/>
          </p:cNvPicPr>
          <p:nvPr/>
        </p:nvPicPr>
        <p:blipFill>
          <a:blip r:embed="rId4"/>
          <a:stretch>
            <a:fillRect/>
          </a:stretch>
        </p:blipFill>
        <p:spPr>
          <a:xfrm>
            <a:off x="475579" y="2554590"/>
            <a:ext cx="5620421" cy="3128664"/>
          </a:xfrm>
          <a:prstGeom prst="rect">
            <a:avLst/>
          </a:prstGeom>
        </p:spPr>
      </p:pic>
    </p:spTree>
    <p:extLst>
      <p:ext uri="{BB962C8B-B14F-4D97-AF65-F5344CB8AC3E}">
        <p14:creationId xmlns:p14="http://schemas.microsoft.com/office/powerpoint/2010/main" val="28972028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Links</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6142510" y="137302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224812"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5" name="صورة 4">
            <a:extLst>
              <a:ext uri="{FF2B5EF4-FFF2-40B4-BE49-F238E27FC236}">
                <a16:creationId xmlns:a16="http://schemas.microsoft.com/office/drawing/2014/main" id="{2C186740-A461-4766-8B0B-2D678317F3CE}"/>
              </a:ext>
            </a:extLst>
          </p:cNvPr>
          <p:cNvPicPr>
            <a:picLocks noChangeAspect="1"/>
          </p:cNvPicPr>
          <p:nvPr/>
        </p:nvPicPr>
        <p:blipFill>
          <a:blip r:embed="rId3"/>
          <a:stretch>
            <a:fillRect/>
          </a:stretch>
        </p:blipFill>
        <p:spPr>
          <a:xfrm>
            <a:off x="7392310" y="2025956"/>
            <a:ext cx="3305455" cy="4343400"/>
          </a:xfrm>
          <a:prstGeom prst="rect">
            <a:avLst/>
          </a:prstGeom>
        </p:spPr>
      </p:pic>
      <p:pic>
        <p:nvPicPr>
          <p:cNvPr id="7" name="صورة 6">
            <a:extLst>
              <a:ext uri="{FF2B5EF4-FFF2-40B4-BE49-F238E27FC236}">
                <a16:creationId xmlns:a16="http://schemas.microsoft.com/office/drawing/2014/main" id="{E346C269-78A8-4AB6-AC90-F1ED8338F653}"/>
              </a:ext>
            </a:extLst>
          </p:cNvPr>
          <p:cNvPicPr>
            <a:picLocks noChangeAspect="1"/>
          </p:cNvPicPr>
          <p:nvPr/>
        </p:nvPicPr>
        <p:blipFill>
          <a:blip r:embed="rId4"/>
          <a:stretch>
            <a:fillRect/>
          </a:stretch>
        </p:blipFill>
        <p:spPr>
          <a:xfrm>
            <a:off x="425163" y="2918171"/>
            <a:ext cx="6099462" cy="2558970"/>
          </a:xfrm>
          <a:prstGeom prst="rect">
            <a:avLst/>
          </a:prstGeom>
        </p:spPr>
      </p:pic>
    </p:spTree>
    <p:extLst>
      <p:ext uri="{BB962C8B-B14F-4D97-AF65-F5344CB8AC3E}">
        <p14:creationId xmlns:p14="http://schemas.microsoft.com/office/powerpoint/2010/main" val="23949753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Relative  Link</a:t>
            </a:r>
          </a:p>
        </p:txBody>
      </p:sp>
      <p:pic>
        <p:nvPicPr>
          <p:cNvPr id="4" name="صورة 3">
            <a:extLst>
              <a:ext uri="{FF2B5EF4-FFF2-40B4-BE49-F238E27FC236}">
                <a16:creationId xmlns:a16="http://schemas.microsoft.com/office/drawing/2014/main" id="{0BC072D0-6E7D-4936-BCE5-FDA1E6454D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4036" y="1325902"/>
            <a:ext cx="6483927" cy="4862945"/>
          </a:xfrm>
          <a:prstGeom prst="rect">
            <a:avLst/>
          </a:prstGeom>
        </p:spPr>
      </p:pic>
    </p:spTree>
    <p:extLst>
      <p:ext uri="{BB962C8B-B14F-4D97-AF65-F5344CB8AC3E}">
        <p14:creationId xmlns:p14="http://schemas.microsoft.com/office/powerpoint/2010/main" val="82680290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Links</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453496" y="138085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224812"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4" name="صورة 3">
            <a:extLst>
              <a:ext uri="{FF2B5EF4-FFF2-40B4-BE49-F238E27FC236}">
                <a16:creationId xmlns:a16="http://schemas.microsoft.com/office/drawing/2014/main" id="{C6875D00-2335-4EAE-9BAE-B858784D3180}"/>
              </a:ext>
            </a:extLst>
          </p:cNvPr>
          <p:cNvPicPr>
            <a:picLocks noChangeAspect="1"/>
          </p:cNvPicPr>
          <p:nvPr/>
        </p:nvPicPr>
        <p:blipFill>
          <a:blip r:embed="rId3"/>
          <a:stretch>
            <a:fillRect/>
          </a:stretch>
        </p:blipFill>
        <p:spPr>
          <a:xfrm>
            <a:off x="6670097" y="2502267"/>
            <a:ext cx="4882861" cy="2513209"/>
          </a:xfrm>
          <a:prstGeom prst="rect">
            <a:avLst/>
          </a:prstGeom>
        </p:spPr>
      </p:pic>
      <p:pic>
        <p:nvPicPr>
          <p:cNvPr id="7" name="صورة 6">
            <a:extLst>
              <a:ext uri="{FF2B5EF4-FFF2-40B4-BE49-F238E27FC236}">
                <a16:creationId xmlns:a16="http://schemas.microsoft.com/office/drawing/2014/main" id="{FE50414B-BAEF-4970-8C53-1A8B3E7AD083}"/>
              </a:ext>
            </a:extLst>
          </p:cNvPr>
          <p:cNvPicPr>
            <a:picLocks noChangeAspect="1"/>
          </p:cNvPicPr>
          <p:nvPr/>
        </p:nvPicPr>
        <p:blipFill>
          <a:blip r:embed="rId4"/>
          <a:stretch>
            <a:fillRect/>
          </a:stretch>
        </p:blipFill>
        <p:spPr>
          <a:xfrm>
            <a:off x="282287" y="2502267"/>
            <a:ext cx="6057900" cy="2513210"/>
          </a:xfrm>
          <a:prstGeom prst="rect">
            <a:avLst/>
          </a:prstGeom>
        </p:spPr>
      </p:pic>
    </p:spTree>
    <p:extLst>
      <p:ext uri="{BB962C8B-B14F-4D97-AF65-F5344CB8AC3E}">
        <p14:creationId xmlns:p14="http://schemas.microsoft.com/office/powerpoint/2010/main" val="1873646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عنصر نائب للمحتوى 4"/>
          <p:cNvGraphicFramePr>
            <a:graphicFrameLocks noGrp="1"/>
          </p:cNvGraphicFramePr>
          <p:nvPr>
            <p:ph idx="1"/>
            <p:extLst>
              <p:ext uri="{D42A27DB-BD31-4B8C-83A1-F6EECF244321}">
                <p14:modId xmlns:p14="http://schemas.microsoft.com/office/powerpoint/2010/main" val="2807231300"/>
              </p:ext>
            </p:extLst>
          </p:nvPr>
        </p:nvGraphicFramePr>
        <p:xfrm>
          <a:off x="6202907" y="1734290"/>
          <a:ext cx="5257800" cy="3534361"/>
        </p:xfrm>
        <a:graphic>
          <a:graphicData uri="http://schemas.openxmlformats.org/drawingml/2006/table">
            <a:tbl>
              <a:tblPr rtl="1" firstRow="1" bandRow="1">
                <a:tableStyleId>{5940675A-B579-460E-94D1-54222C63F5DA}</a:tableStyleId>
              </a:tblPr>
              <a:tblGrid>
                <a:gridCol w="5257800">
                  <a:extLst>
                    <a:ext uri="{9D8B030D-6E8A-4147-A177-3AD203B41FA5}">
                      <a16:colId xmlns:a16="http://schemas.microsoft.com/office/drawing/2014/main" val="20000"/>
                    </a:ext>
                  </a:extLst>
                </a:gridCol>
              </a:tblGrid>
              <a:tr h="1268015">
                <a:tc>
                  <a:txBody>
                    <a:bodyPr/>
                    <a:lstStyle/>
                    <a:p>
                      <a:pPr algn="ctr" rtl="1"/>
                      <a:r>
                        <a:rPr lang="ar-SY" sz="2000" b="1" dirty="0"/>
                        <a:t>بداية</a:t>
                      </a:r>
                      <a:r>
                        <a:rPr lang="ar-SY" sz="2000" b="1" baseline="0" dirty="0"/>
                        <a:t> التسعينيات </a:t>
                      </a:r>
                      <a:endParaRPr lang="ar-SY" sz="2000" b="1" dirty="0"/>
                    </a:p>
                  </a:txBody>
                  <a:tcPr anchor="ctr"/>
                </a:tc>
                <a:extLst>
                  <a:ext uri="{0D108BD9-81ED-4DB2-BD59-A6C34878D82A}">
                    <a16:rowId xmlns:a16="http://schemas.microsoft.com/office/drawing/2014/main" val="10000"/>
                  </a:ext>
                </a:extLst>
              </a:tr>
              <a:tr h="1133173">
                <a:tc>
                  <a:txBody>
                    <a:bodyPr/>
                    <a:lstStyle/>
                    <a:p>
                      <a:pPr algn="ctr" rtl="1"/>
                      <a:r>
                        <a:rPr lang="ar-SY" sz="2000" b="1" dirty="0"/>
                        <a:t>تتألف من ملفات و مجلدات مخزنة على حواسب متنوعة</a:t>
                      </a:r>
                    </a:p>
                  </a:txBody>
                  <a:tcPr anchor="ctr"/>
                </a:tc>
                <a:extLst>
                  <a:ext uri="{0D108BD9-81ED-4DB2-BD59-A6C34878D82A}">
                    <a16:rowId xmlns:a16="http://schemas.microsoft.com/office/drawing/2014/main" val="10001"/>
                  </a:ext>
                </a:extLst>
              </a:tr>
              <a:tr h="1133173">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Y" sz="2000" b="1" dirty="0"/>
                        <a:t>تعمل</a:t>
                      </a:r>
                      <a:r>
                        <a:rPr lang="ar-SY" sz="2000" b="1" baseline="0" dirty="0"/>
                        <a:t> بالاعتماد على الانترنت </a:t>
                      </a:r>
                      <a:endParaRPr lang="ar-SY" sz="2000" b="1" dirty="0"/>
                    </a:p>
                    <a:p>
                      <a:pPr algn="ctr" rtl="1"/>
                      <a:endParaRPr lang="ar-SY" sz="2000" b="1" dirty="0"/>
                    </a:p>
                  </a:txBody>
                  <a:tcPr anchor="ctr"/>
                </a:tc>
                <a:extLst>
                  <a:ext uri="{0D108BD9-81ED-4DB2-BD59-A6C34878D82A}">
                    <a16:rowId xmlns:a16="http://schemas.microsoft.com/office/drawing/2014/main" val="10002"/>
                  </a:ext>
                </a:extLst>
              </a:tr>
            </a:tbl>
          </a:graphicData>
        </a:graphic>
      </p:graphicFrame>
      <p:sp>
        <p:nvSpPr>
          <p:cNvPr id="6" name="عنوان 1"/>
          <p:cNvSpPr txBox="1">
            <a:spLocks/>
          </p:cNvSpPr>
          <p:nvPr/>
        </p:nvSpPr>
        <p:spPr>
          <a:xfrm>
            <a:off x="649406" y="81887"/>
            <a:ext cx="10515600" cy="1325563"/>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ar-SY" sz="4800" b="1" dirty="0">
                <a:latin typeface="Simplified Arabic" panose="02020603050405020304" pitchFamily="18" charset="-78"/>
                <a:cs typeface="Simplified Arabic" panose="02020603050405020304" pitchFamily="18" charset="-78"/>
              </a:rPr>
              <a:t>الويب        </a:t>
            </a:r>
            <a:r>
              <a:rPr lang="en-US" sz="4800" b="1" dirty="0">
                <a:latin typeface="Simplified Arabic" panose="02020603050405020304" pitchFamily="18" charset="-78"/>
                <a:cs typeface="Simplified Arabic" panose="02020603050405020304" pitchFamily="18" charset="-78"/>
              </a:rPr>
              <a:t> </a:t>
            </a:r>
            <a:r>
              <a:rPr lang="en-US" sz="6000" b="1" dirty="0">
                <a:latin typeface="Simplified Arabic" panose="02020603050405020304" pitchFamily="18" charset="-78"/>
                <a:cs typeface="Simplified Arabic" panose="02020603050405020304" pitchFamily="18" charset="-78"/>
              </a:rPr>
              <a:t>X</a:t>
            </a:r>
            <a:r>
              <a:rPr lang="ar-SY" sz="6000" b="1" dirty="0">
                <a:latin typeface="Simplified Arabic" panose="02020603050405020304" pitchFamily="18" charset="-78"/>
                <a:cs typeface="Simplified Arabic" panose="02020603050405020304" pitchFamily="18" charset="-78"/>
              </a:rPr>
              <a:t>     </a:t>
            </a:r>
            <a:r>
              <a:rPr lang="ar-SY" sz="4800" b="1" dirty="0">
                <a:latin typeface="Simplified Arabic" panose="02020603050405020304" pitchFamily="18" charset="-78"/>
                <a:cs typeface="Simplified Arabic" panose="02020603050405020304" pitchFamily="18" charset="-78"/>
              </a:rPr>
              <a:t>الانترنت</a:t>
            </a:r>
          </a:p>
        </p:txBody>
      </p:sp>
      <p:graphicFrame>
        <p:nvGraphicFramePr>
          <p:cNvPr id="8" name="جدول 7"/>
          <p:cNvGraphicFramePr>
            <a:graphicFrameLocks noGrp="1"/>
          </p:cNvGraphicFramePr>
          <p:nvPr>
            <p:extLst>
              <p:ext uri="{D42A27DB-BD31-4B8C-83A1-F6EECF244321}">
                <p14:modId xmlns:p14="http://schemas.microsoft.com/office/powerpoint/2010/main" val="2744358858"/>
              </p:ext>
            </p:extLst>
          </p:nvPr>
        </p:nvGraphicFramePr>
        <p:xfrm>
          <a:off x="677838" y="1747938"/>
          <a:ext cx="5257800" cy="3517540"/>
        </p:xfrm>
        <a:graphic>
          <a:graphicData uri="http://schemas.openxmlformats.org/drawingml/2006/table">
            <a:tbl>
              <a:tblPr rtl="1" firstRow="1" bandRow="1">
                <a:tableStyleId>{5940675A-B579-460E-94D1-54222C63F5DA}</a:tableStyleId>
              </a:tblPr>
              <a:tblGrid>
                <a:gridCol w="5257800">
                  <a:extLst>
                    <a:ext uri="{9D8B030D-6E8A-4147-A177-3AD203B41FA5}">
                      <a16:colId xmlns:a16="http://schemas.microsoft.com/office/drawing/2014/main" val="20000"/>
                    </a:ext>
                  </a:extLst>
                </a:gridCol>
              </a:tblGrid>
              <a:tr h="1251194">
                <a:tc>
                  <a:txBody>
                    <a:bodyPr/>
                    <a:lstStyle/>
                    <a:p>
                      <a:pPr algn="ctr" rtl="1"/>
                      <a:r>
                        <a:rPr lang="ar-SY" sz="2000" b="1" dirty="0"/>
                        <a:t>بداية</a:t>
                      </a:r>
                      <a:r>
                        <a:rPr lang="ar-SY" sz="2000" b="1" baseline="0" dirty="0"/>
                        <a:t> السبعينيات </a:t>
                      </a:r>
                      <a:endParaRPr lang="ar-SY" sz="2000" b="1" dirty="0"/>
                    </a:p>
                  </a:txBody>
                  <a:tcPr anchor="ctr"/>
                </a:tc>
                <a:extLst>
                  <a:ext uri="{0D108BD9-81ED-4DB2-BD59-A6C34878D82A}">
                    <a16:rowId xmlns:a16="http://schemas.microsoft.com/office/drawing/2014/main" val="10000"/>
                  </a:ext>
                </a:extLst>
              </a:tr>
              <a:tr h="1133173">
                <a:tc>
                  <a:txBody>
                    <a:bodyPr/>
                    <a:lstStyle/>
                    <a:p>
                      <a:pPr algn="ctr" rtl="1"/>
                      <a:r>
                        <a:rPr lang="ar-SY" sz="2000" b="1" dirty="0"/>
                        <a:t>تتألف من الشبكات</a:t>
                      </a:r>
                      <a:r>
                        <a:rPr lang="ar-SY" sz="2000" b="1" baseline="0" dirty="0"/>
                        <a:t> و مكوناتها (حواسب - أكبال ..)</a:t>
                      </a:r>
                      <a:endParaRPr lang="ar-SY" sz="2000" b="1" dirty="0"/>
                    </a:p>
                  </a:txBody>
                  <a:tcPr anchor="ctr"/>
                </a:tc>
                <a:extLst>
                  <a:ext uri="{0D108BD9-81ED-4DB2-BD59-A6C34878D82A}">
                    <a16:rowId xmlns:a16="http://schemas.microsoft.com/office/drawing/2014/main" val="10001"/>
                  </a:ext>
                </a:extLst>
              </a:tr>
              <a:tr h="1133173">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Y" sz="2000" b="1" dirty="0"/>
                        <a:t>هي الأساس</a:t>
                      </a:r>
                    </a:p>
                    <a:p>
                      <a:pPr algn="ctr" rtl="1"/>
                      <a:endParaRPr lang="ar-SY" sz="2000" b="1" dirty="0"/>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360305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Images</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874650"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224812"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5" name="صورة 4"/>
          <p:cNvPicPr>
            <a:picLocks noChangeAspect="1"/>
          </p:cNvPicPr>
          <p:nvPr/>
        </p:nvPicPr>
        <p:blipFill>
          <a:blip r:embed="rId3"/>
          <a:stretch>
            <a:fillRect/>
          </a:stretch>
        </p:blipFill>
        <p:spPr>
          <a:xfrm>
            <a:off x="6487679" y="2100941"/>
            <a:ext cx="5514975" cy="4181475"/>
          </a:xfrm>
          <a:prstGeom prst="rect">
            <a:avLst/>
          </a:prstGeom>
        </p:spPr>
      </p:pic>
      <p:pic>
        <p:nvPicPr>
          <p:cNvPr id="7" name="صورة 6"/>
          <p:cNvPicPr>
            <a:picLocks noChangeAspect="1"/>
          </p:cNvPicPr>
          <p:nvPr/>
        </p:nvPicPr>
        <p:blipFill>
          <a:blip r:embed="rId4"/>
          <a:stretch>
            <a:fillRect/>
          </a:stretch>
        </p:blipFill>
        <p:spPr>
          <a:xfrm>
            <a:off x="159649" y="2706421"/>
            <a:ext cx="6082125" cy="1913795"/>
          </a:xfrm>
          <a:prstGeom prst="rect">
            <a:avLst/>
          </a:prstGeom>
        </p:spPr>
      </p:pic>
    </p:spTree>
    <p:extLst>
      <p:ext uri="{BB962C8B-B14F-4D97-AF65-F5344CB8AC3E}">
        <p14:creationId xmlns:p14="http://schemas.microsoft.com/office/powerpoint/2010/main" val="28251467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Images</a:t>
            </a:r>
          </a:p>
        </p:txBody>
      </p:sp>
      <p:sp>
        <p:nvSpPr>
          <p:cNvPr id="8" name="مربع نص 7">
            <a:extLst>
              <a:ext uri="{FF2B5EF4-FFF2-40B4-BE49-F238E27FC236}">
                <a16:creationId xmlns:a16="http://schemas.microsoft.com/office/drawing/2014/main" id="{F79C5A59-0082-403E-9338-561C3DFA00FC}"/>
              </a:ext>
            </a:extLst>
          </p:cNvPr>
          <p:cNvSpPr txBox="1"/>
          <p:nvPr/>
        </p:nvSpPr>
        <p:spPr>
          <a:xfrm>
            <a:off x="5874650"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CFEF47C-0831-4393-B358-F4F423116293}"/>
              </a:ext>
            </a:extLst>
          </p:cNvPr>
          <p:cNvSpPr txBox="1"/>
          <p:nvPr/>
        </p:nvSpPr>
        <p:spPr>
          <a:xfrm>
            <a:off x="0" y="1419191"/>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4" name="صورة 3"/>
          <p:cNvPicPr>
            <a:picLocks noChangeAspect="1"/>
          </p:cNvPicPr>
          <p:nvPr/>
        </p:nvPicPr>
        <p:blipFill>
          <a:blip r:embed="rId3"/>
          <a:stretch>
            <a:fillRect/>
          </a:stretch>
        </p:blipFill>
        <p:spPr>
          <a:xfrm>
            <a:off x="8002033" y="2807685"/>
            <a:ext cx="3134191" cy="1804071"/>
          </a:xfrm>
          <a:prstGeom prst="rect">
            <a:avLst/>
          </a:prstGeom>
        </p:spPr>
      </p:pic>
      <p:pic>
        <p:nvPicPr>
          <p:cNvPr id="12" name="صورة 11"/>
          <p:cNvPicPr>
            <a:picLocks noChangeAspect="1"/>
          </p:cNvPicPr>
          <p:nvPr/>
        </p:nvPicPr>
        <p:blipFill>
          <a:blip r:embed="rId4"/>
          <a:stretch>
            <a:fillRect/>
          </a:stretch>
        </p:blipFill>
        <p:spPr>
          <a:xfrm>
            <a:off x="242973" y="2807685"/>
            <a:ext cx="7193155" cy="1804071"/>
          </a:xfrm>
          <a:prstGeom prst="rect">
            <a:avLst/>
          </a:prstGeom>
        </p:spPr>
      </p:pic>
      <p:sp>
        <p:nvSpPr>
          <p:cNvPr id="11" name="مستطيل 10"/>
          <p:cNvSpPr/>
          <p:nvPr/>
        </p:nvSpPr>
        <p:spPr>
          <a:xfrm>
            <a:off x="838199" y="3617843"/>
            <a:ext cx="2441713" cy="44968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spTree>
    <p:extLst>
      <p:ext uri="{BB962C8B-B14F-4D97-AF65-F5344CB8AC3E}">
        <p14:creationId xmlns:p14="http://schemas.microsoft.com/office/powerpoint/2010/main" val="249211311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Lists</a:t>
            </a:r>
          </a:p>
        </p:txBody>
      </p:sp>
      <p:pic>
        <p:nvPicPr>
          <p:cNvPr id="9" name="صورة 8">
            <a:extLst>
              <a:ext uri="{FF2B5EF4-FFF2-40B4-BE49-F238E27FC236}">
                <a16:creationId xmlns:a16="http://schemas.microsoft.com/office/drawing/2014/main" id="{0A256C14-14B8-4877-9EB2-17C51711E58B}"/>
              </a:ext>
            </a:extLst>
          </p:cNvPr>
          <p:cNvPicPr>
            <a:picLocks noChangeAspect="1"/>
          </p:cNvPicPr>
          <p:nvPr/>
        </p:nvPicPr>
        <p:blipFill>
          <a:blip r:embed="rId3"/>
          <a:stretch>
            <a:fillRect/>
          </a:stretch>
        </p:blipFill>
        <p:spPr>
          <a:xfrm>
            <a:off x="6435801" y="2415288"/>
            <a:ext cx="4181448" cy="3053120"/>
          </a:xfrm>
          <a:prstGeom prst="rect">
            <a:avLst/>
          </a:prstGeom>
        </p:spPr>
      </p:pic>
      <p:pic>
        <p:nvPicPr>
          <p:cNvPr id="13" name="صورة 12">
            <a:extLst>
              <a:ext uri="{FF2B5EF4-FFF2-40B4-BE49-F238E27FC236}">
                <a16:creationId xmlns:a16="http://schemas.microsoft.com/office/drawing/2014/main" id="{B8454006-62AF-4752-8B67-A8287FC91DF5}"/>
              </a:ext>
            </a:extLst>
          </p:cNvPr>
          <p:cNvPicPr>
            <a:picLocks noChangeAspect="1"/>
          </p:cNvPicPr>
          <p:nvPr/>
        </p:nvPicPr>
        <p:blipFill>
          <a:blip r:embed="rId4"/>
          <a:stretch>
            <a:fillRect/>
          </a:stretch>
        </p:blipFill>
        <p:spPr>
          <a:xfrm>
            <a:off x="838200" y="1815625"/>
            <a:ext cx="4200707" cy="1835198"/>
          </a:xfrm>
          <a:prstGeom prst="rect">
            <a:avLst/>
          </a:prstGeom>
        </p:spPr>
      </p:pic>
      <p:pic>
        <p:nvPicPr>
          <p:cNvPr id="14" name="صورة 13">
            <a:extLst>
              <a:ext uri="{FF2B5EF4-FFF2-40B4-BE49-F238E27FC236}">
                <a16:creationId xmlns:a16="http://schemas.microsoft.com/office/drawing/2014/main" id="{478C24CB-5757-492F-B57F-40CDE1F46555}"/>
              </a:ext>
            </a:extLst>
          </p:cNvPr>
          <p:cNvPicPr>
            <a:picLocks noChangeAspect="1"/>
          </p:cNvPicPr>
          <p:nvPr/>
        </p:nvPicPr>
        <p:blipFill>
          <a:blip r:embed="rId5"/>
          <a:stretch>
            <a:fillRect/>
          </a:stretch>
        </p:blipFill>
        <p:spPr>
          <a:xfrm>
            <a:off x="838200" y="4212310"/>
            <a:ext cx="4181449" cy="1835199"/>
          </a:xfrm>
          <a:prstGeom prst="rect">
            <a:avLst/>
          </a:prstGeom>
        </p:spPr>
      </p:pic>
    </p:spTree>
    <p:extLst>
      <p:ext uri="{BB962C8B-B14F-4D97-AF65-F5344CB8AC3E}">
        <p14:creationId xmlns:p14="http://schemas.microsoft.com/office/powerpoint/2010/main" val="378119380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Lists</a:t>
            </a:r>
          </a:p>
        </p:txBody>
      </p:sp>
      <p:pic>
        <p:nvPicPr>
          <p:cNvPr id="3" name="صورة 2">
            <a:extLst>
              <a:ext uri="{FF2B5EF4-FFF2-40B4-BE49-F238E27FC236}">
                <a16:creationId xmlns:a16="http://schemas.microsoft.com/office/drawing/2014/main" id="{796DED52-8090-4AD9-8134-67E27FEAE5C5}"/>
              </a:ext>
            </a:extLst>
          </p:cNvPr>
          <p:cNvPicPr>
            <a:picLocks noChangeAspect="1"/>
          </p:cNvPicPr>
          <p:nvPr/>
        </p:nvPicPr>
        <p:blipFill>
          <a:blip r:embed="rId3"/>
          <a:stretch>
            <a:fillRect/>
          </a:stretch>
        </p:blipFill>
        <p:spPr>
          <a:xfrm>
            <a:off x="6064235" y="1816176"/>
            <a:ext cx="5514377" cy="2269379"/>
          </a:xfrm>
          <a:prstGeom prst="rect">
            <a:avLst/>
          </a:prstGeom>
        </p:spPr>
      </p:pic>
      <p:sp>
        <p:nvSpPr>
          <p:cNvPr id="4" name="مربع نص 3">
            <a:extLst>
              <a:ext uri="{FF2B5EF4-FFF2-40B4-BE49-F238E27FC236}">
                <a16:creationId xmlns:a16="http://schemas.microsoft.com/office/drawing/2014/main" id="{0AB3765B-25D4-4268-9F12-80BEFF6E9ED7}"/>
              </a:ext>
            </a:extLst>
          </p:cNvPr>
          <p:cNvSpPr txBox="1"/>
          <p:nvPr/>
        </p:nvSpPr>
        <p:spPr>
          <a:xfrm>
            <a:off x="5479150" y="1148925"/>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5" name="مربع نص 4">
            <a:extLst>
              <a:ext uri="{FF2B5EF4-FFF2-40B4-BE49-F238E27FC236}">
                <a16:creationId xmlns:a16="http://schemas.microsoft.com/office/drawing/2014/main" id="{842AF601-BC8D-4EED-9EEC-EE850A8D9160}"/>
              </a:ext>
            </a:extLst>
          </p:cNvPr>
          <p:cNvSpPr txBox="1"/>
          <p:nvPr/>
        </p:nvSpPr>
        <p:spPr>
          <a:xfrm>
            <a:off x="-35227" y="1148705"/>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sp>
        <p:nvSpPr>
          <p:cNvPr id="7" name="مربع نص 6">
            <a:extLst>
              <a:ext uri="{FF2B5EF4-FFF2-40B4-BE49-F238E27FC236}">
                <a16:creationId xmlns:a16="http://schemas.microsoft.com/office/drawing/2014/main" id="{88A53454-33BF-4BAD-BC31-5BB83476B32E}"/>
              </a:ext>
            </a:extLst>
          </p:cNvPr>
          <p:cNvSpPr txBox="1"/>
          <p:nvPr/>
        </p:nvSpPr>
        <p:spPr>
          <a:xfrm>
            <a:off x="2721961" y="4792450"/>
            <a:ext cx="6099462" cy="1261884"/>
          </a:xfrm>
          <a:prstGeom prst="rect">
            <a:avLst/>
          </a:prstGeom>
          <a:noFill/>
        </p:spPr>
        <p:txBody>
          <a:bodyPr wrap="square">
            <a:spAutoFit/>
          </a:bodyPr>
          <a:lstStyle/>
          <a:p>
            <a:pPr marR="0" lvl="0" indent="0" algn="ctr" fontAlgn="auto">
              <a:lnSpc>
                <a:spcPct val="100000"/>
              </a:lnSpc>
              <a:spcBef>
                <a:spcPts val="0"/>
              </a:spcBef>
              <a:spcAft>
                <a:spcPts val="0"/>
              </a:spcAft>
              <a:buClrTx/>
              <a:buSzTx/>
              <a:buFontTx/>
              <a:buNone/>
              <a:tabLst/>
              <a:defRPr/>
            </a:pPr>
            <a:r>
              <a:rPr lang="en-US" sz="3600" b="1" dirty="0">
                <a:latin typeface="Times New Roman" panose="02020603050405020304" pitchFamily="18" charset="0"/>
                <a:ea typeface="+mj-ea"/>
                <a:cs typeface="Times New Roman" panose="02020603050405020304" pitchFamily="18" charset="0"/>
              </a:rPr>
              <a:t>ul :Defines an unordered list</a:t>
            </a:r>
          </a:p>
          <a:p>
            <a:pPr algn="ctr"/>
            <a:r>
              <a:rPr lang="en-US" sz="4000" b="1" dirty="0">
                <a:latin typeface="Times New Roman" panose="02020603050405020304" pitchFamily="18" charset="0"/>
                <a:ea typeface="+mj-ea"/>
                <a:cs typeface="Times New Roman" panose="02020603050405020304" pitchFamily="18" charset="0"/>
              </a:rPr>
              <a:t>li : Defines a list item</a:t>
            </a:r>
          </a:p>
        </p:txBody>
      </p:sp>
      <p:pic>
        <p:nvPicPr>
          <p:cNvPr id="8" name="صورة 7">
            <a:extLst>
              <a:ext uri="{FF2B5EF4-FFF2-40B4-BE49-F238E27FC236}">
                <a16:creationId xmlns:a16="http://schemas.microsoft.com/office/drawing/2014/main" id="{2801BA17-D97E-4978-A64B-1FD329A5C7FD}"/>
              </a:ext>
            </a:extLst>
          </p:cNvPr>
          <p:cNvPicPr>
            <a:picLocks noChangeAspect="1"/>
          </p:cNvPicPr>
          <p:nvPr/>
        </p:nvPicPr>
        <p:blipFill>
          <a:blip r:embed="rId4"/>
          <a:stretch>
            <a:fillRect/>
          </a:stretch>
        </p:blipFill>
        <p:spPr>
          <a:xfrm>
            <a:off x="401782" y="1841423"/>
            <a:ext cx="5320954" cy="2254828"/>
          </a:xfrm>
          <a:prstGeom prst="rect">
            <a:avLst/>
          </a:prstGeom>
        </p:spPr>
      </p:pic>
    </p:spTree>
    <p:extLst>
      <p:ext uri="{BB962C8B-B14F-4D97-AF65-F5344CB8AC3E}">
        <p14:creationId xmlns:p14="http://schemas.microsoft.com/office/powerpoint/2010/main" val="39456069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Lists</a:t>
            </a:r>
          </a:p>
        </p:txBody>
      </p:sp>
      <p:sp>
        <p:nvSpPr>
          <p:cNvPr id="4" name="مربع نص 3">
            <a:extLst>
              <a:ext uri="{FF2B5EF4-FFF2-40B4-BE49-F238E27FC236}">
                <a16:creationId xmlns:a16="http://schemas.microsoft.com/office/drawing/2014/main" id="{0AB3765B-25D4-4268-9F12-80BEFF6E9ED7}"/>
              </a:ext>
            </a:extLst>
          </p:cNvPr>
          <p:cNvSpPr txBox="1"/>
          <p:nvPr/>
        </p:nvSpPr>
        <p:spPr>
          <a:xfrm>
            <a:off x="5566065" y="106822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5" name="مربع نص 4">
            <a:extLst>
              <a:ext uri="{FF2B5EF4-FFF2-40B4-BE49-F238E27FC236}">
                <a16:creationId xmlns:a16="http://schemas.microsoft.com/office/drawing/2014/main" id="{842AF601-BC8D-4EED-9EEC-EE850A8D9160}"/>
              </a:ext>
            </a:extLst>
          </p:cNvPr>
          <p:cNvSpPr txBox="1"/>
          <p:nvPr/>
        </p:nvSpPr>
        <p:spPr>
          <a:xfrm>
            <a:off x="155581" y="106822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8" name="صورة 7">
            <a:extLst>
              <a:ext uri="{FF2B5EF4-FFF2-40B4-BE49-F238E27FC236}">
                <a16:creationId xmlns:a16="http://schemas.microsoft.com/office/drawing/2014/main" id="{5E86CB01-BEC3-432B-AA0A-3A532BDB3E36}"/>
              </a:ext>
            </a:extLst>
          </p:cNvPr>
          <p:cNvPicPr>
            <a:picLocks noChangeAspect="1"/>
          </p:cNvPicPr>
          <p:nvPr/>
        </p:nvPicPr>
        <p:blipFill>
          <a:blip r:embed="rId3"/>
          <a:stretch>
            <a:fillRect/>
          </a:stretch>
        </p:blipFill>
        <p:spPr>
          <a:xfrm>
            <a:off x="6132085" y="1772547"/>
            <a:ext cx="5652912" cy="2456751"/>
          </a:xfrm>
          <a:prstGeom prst="rect">
            <a:avLst/>
          </a:prstGeom>
        </p:spPr>
      </p:pic>
      <p:sp>
        <p:nvSpPr>
          <p:cNvPr id="16" name="مربع نص 15">
            <a:extLst>
              <a:ext uri="{FF2B5EF4-FFF2-40B4-BE49-F238E27FC236}">
                <a16:creationId xmlns:a16="http://schemas.microsoft.com/office/drawing/2014/main" id="{EED95453-38C4-4F61-82EE-6CBE9B2540BE}"/>
              </a:ext>
            </a:extLst>
          </p:cNvPr>
          <p:cNvSpPr txBox="1"/>
          <p:nvPr/>
        </p:nvSpPr>
        <p:spPr>
          <a:xfrm>
            <a:off x="2859079" y="4735705"/>
            <a:ext cx="6099462" cy="1200329"/>
          </a:xfrm>
          <a:prstGeom prst="rect">
            <a:avLst/>
          </a:prstGeom>
          <a:noFill/>
        </p:spPr>
        <p:txBody>
          <a:bodyPr wrap="square">
            <a:spAutoFit/>
          </a:bodyPr>
          <a:lstStyle/>
          <a:p>
            <a:pPr algn="ctr">
              <a:defRPr/>
            </a:pPr>
            <a:r>
              <a:rPr lang="en-US" sz="3600" b="1" dirty="0">
                <a:latin typeface="Times New Roman" panose="02020603050405020304" pitchFamily="18" charset="0"/>
                <a:ea typeface="+mj-ea"/>
                <a:cs typeface="Times New Roman" panose="02020603050405020304" pitchFamily="18" charset="0"/>
              </a:rPr>
              <a:t>ol :Defines an ordered list</a:t>
            </a:r>
            <a:endParaRPr lang="ar-SA" sz="3600" b="1" dirty="0">
              <a:latin typeface="Times New Roman" panose="02020603050405020304" pitchFamily="18" charset="0"/>
              <a:ea typeface="+mj-ea"/>
              <a:cs typeface="Times New Roman" panose="02020603050405020304" pitchFamily="18" charset="0"/>
            </a:endParaRPr>
          </a:p>
          <a:p>
            <a:pPr marR="0" lvl="0" indent="0" algn="ctr" fontAlgn="auto">
              <a:lnSpc>
                <a:spcPct val="100000"/>
              </a:lnSpc>
              <a:spcBef>
                <a:spcPts val="0"/>
              </a:spcBef>
              <a:spcAft>
                <a:spcPts val="0"/>
              </a:spcAft>
              <a:buClrTx/>
              <a:buSzTx/>
              <a:buFontTx/>
              <a:buNone/>
              <a:tabLst/>
              <a:defRPr/>
            </a:pPr>
            <a:r>
              <a:rPr lang="en-US" sz="3600" b="1" dirty="0">
                <a:latin typeface="Times New Roman" panose="02020603050405020304" pitchFamily="18" charset="0"/>
                <a:ea typeface="+mj-ea"/>
                <a:cs typeface="Times New Roman" panose="02020603050405020304" pitchFamily="18" charset="0"/>
              </a:rPr>
              <a:t>li :Defines a list item</a:t>
            </a:r>
          </a:p>
        </p:txBody>
      </p:sp>
      <p:pic>
        <p:nvPicPr>
          <p:cNvPr id="10" name="صورة 9">
            <a:extLst>
              <a:ext uri="{FF2B5EF4-FFF2-40B4-BE49-F238E27FC236}">
                <a16:creationId xmlns:a16="http://schemas.microsoft.com/office/drawing/2014/main" id="{7422F9A3-1DAB-496F-A57C-4535351E35AF}"/>
              </a:ext>
            </a:extLst>
          </p:cNvPr>
          <p:cNvPicPr>
            <a:picLocks noChangeAspect="1"/>
          </p:cNvPicPr>
          <p:nvPr/>
        </p:nvPicPr>
        <p:blipFill>
          <a:blip r:embed="rId4"/>
          <a:stretch>
            <a:fillRect/>
          </a:stretch>
        </p:blipFill>
        <p:spPr>
          <a:xfrm>
            <a:off x="590267" y="1772546"/>
            <a:ext cx="5230091" cy="2456752"/>
          </a:xfrm>
          <a:prstGeom prst="rect">
            <a:avLst/>
          </a:prstGeom>
        </p:spPr>
      </p:pic>
    </p:spTree>
    <p:extLst>
      <p:ext uri="{BB962C8B-B14F-4D97-AF65-F5344CB8AC3E}">
        <p14:creationId xmlns:p14="http://schemas.microsoft.com/office/powerpoint/2010/main" val="21787589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Lists</a:t>
            </a:r>
          </a:p>
        </p:txBody>
      </p:sp>
      <p:sp>
        <p:nvSpPr>
          <p:cNvPr id="4" name="مربع نص 3">
            <a:extLst>
              <a:ext uri="{FF2B5EF4-FFF2-40B4-BE49-F238E27FC236}">
                <a16:creationId xmlns:a16="http://schemas.microsoft.com/office/drawing/2014/main" id="{0AB3765B-25D4-4268-9F12-80BEFF6E9ED7}"/>
              </a:ext>
            </a:extLst>
          </p:cNvPr>
          <p:cNvSpPr txBox="1"/>
          <p:nvPr/>
        </p:nvSpPr>
        <p:spPr>
          <a:xfrm>
            <a:off x="5860473" y="119897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5" name="مربع نص 4">
            <a:extLst>
              <a:ext uri="{FF2B5EF4-FFF2-40B4-BE49-F238E27FC236}">
                <a16:creationId xmlns:a16="http://schemas.microsoft.com/office/drawing/2014/main" id="{842AF601-BC8D-4EED-9EEC-EE850A8D9160}"/>
              </a:ext>
            </a:extLst>
          </p:cNvPr>
          <p:cNvSpPr txBox="1"/>
          <p:nvPr/>
        </p:nvSpPr>
        <p:spPr>
          <a:xfrm>
            <a:off x="-3462" y="1169262"/>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3" name="صورة 2">
            <a:extLst>
              <a:ext uri="{FF2B5EF4-FFF2-40B4-BE49-F238E27FC236}">
                <a16:creationId xmlns:a16="http://schemas.microsoft.com/office/drawing/2014/main" id="{82E82E9E-8D7C-4464-AB9D-4D7401089550}"/>
              </a:ext>
            </a:extLst>
          </p:cNvPr>
          <p:cNvPicPr>
            <a:picLocks noChangeAspect="1"/>
          </p:cNvPicPr>
          <p:nvPr/>
        </p:nvPicPr>
        <p:blipFill>
          <a:blip r:embed="rId3"/>
          <a:stretch>
            <a:fillRect/>
          </a:stretch>
        </p:blipFill>
        <p:spPr>
          <a:xfrm>
            <a:off x="6331529" y="1861758"/>
            <a:ext cx="4703616" cy="2834577"/>
          </a:xfrm>
          <a:prstGeom prst="rect">
            <a:avLst/>
          </a:prstGeom>
        </p:spPr>
      </p:pic>
      <p:sp>
        <p:nvSpPr>
          <p:cNvPr id="9" name="مربع نص 8">
            <a:extLst>
              <a:ext uri="{FF2B5EF4-FFF2-40B4-BE49-F238E27FC236}">
                <a16:creationId xmlns:a16="http://schemas.microsoft.com/office/drawing/2014/main" id="{6EAE7DD6-0A3B-48AC-9B29-504421B1B95B}"/>
              </a:ext>
            </a:extLst>
          </p:cNvPr>
          <p:cNvSpPr txBox="1"/>
          <p:nvPr/>
        </p:nvSpPr>
        <p:spPr>
          <a:xfrm>
            <a:off x="685800" y="4999426"/>
            <a:ext cx="10349345" cy="1754326"/>
          </a:xfrm>
          <a:prstGeom prst="rect">
            <a:avLst/>
          </a:prstGeom>
          <a:noFill/>
        </p:spPr>
        <p:txBody>
          <a:bodyPr wrap="square" rtlCol="0">
            <a:spAutoFit/>
          </a:bodyPr>
          <a:lstStyle/>
          <a:p>
            <a:pPr algn="ctr">
              <a:defRPr/>
            </a:pPr>
            <a:r>
              <a:rPr lang="en-US" sz="3600" b="1" dirty="0">
                <a:latin typeface="Times New Roman" panose="02020603050405020304" pitchFamily="18" charset="0"/>
                <a:ea typeface="+mj-ea"/>
                <a:cs typeface="Times New Roman" panose="02020603050405020304" pitchFamily="18" charset="0"/>
              </a:rPr>
              <a:t>dl : </a:t>
            </a:r>
            <a:r>
              <a:rPr lang="en-US" sz="3600" b="1" i="1" dirty="0">
                <a:latin typeface="Times New Roman" panose="02020603050405020304" pitchFamily="18" charset="0"/>
                <a:ea typeface="+mj-ea"/>
                <a:cs typeface="Times New Roman" panose="02020603050405020304" pitchFamily="18" charset="0"/>
              </a:rPr>
              <a:t>Defines</a:t>
            </a:r>
            <a:r>
              <a:rPr lang="en-US" sz="3600" b="1" dirty="0">
                <a:latin typeface="Times New Roman" panose="02020603050405020304" pitchFamily="18" charset="0"/>
                <a:ea typeface="+mj-ea"/>
                <a:cs typeface="Times New Roman" panose="02020603050405020304" pitchFamily="18" charset="0"/>
              </a:rPr>
              <a:t> a description list</a:t>
            </a:r>
          </a:p>
          <a:p>
            <a:pPr algn="ctr">
              <a:defRPr/>
            </a:pPr>
            <a:r>
              <a:rPr lang="en-US" sz="3600" b="1" dirty="0">
                <a:latin typeface="Times New Roman" panose="02020603050405020304" pitchFamily="18" charset="0"/>
                <a:ea typeface="+mj-ea"/>
                <a:cs typeface="Times New Roman" panose="02020603050405020304" pitchFamily="18" charset="0"/>
              </a:rPr>
              <a:t>dt : </a:t>
            </a:r>
            <a:r>
              <a:rPr lang="en-US" sz="3600" b="1" i="1" dirty="0">
                <a:latin typeface="Times New Roman" panose="02020603050405020304" pitchFamily="18" charset="0"/>
                <a:ea typeface="+mj-ea"/>
                <a:cs typeface="Times New Roman" panose="02020603050405020304" pitchFamily="18" charset="0"/>
              </a:rPr>
              <a:t>Defines</a:t>
            </a:r>
            <a:r>
              <a:rPr lang="en-US" sz="3600" b="1" dirty="0">
                <a:latin typeface="Times New Roman" panose="02020603050405020304" pitchFamily="18" charset="0"/>
                <a:ea typeface="+mj-ea"/>
                <a:cs typeface="Times New Roman" panose="02020603050405020304" pitchFamily="18" charset="0"/>
              </a:rPr>
              <a:t> a term in a description list</a:t>
            </a:r>
          </a:p>
          <a:p>
            <a:pPr algn="ctr">
              <a:defRPr/>
            </a:pPr>
            <a:r>
              <a:rPr lang="en-US" sz="3600" b="1" dirty="0">
                <a:latin typeface="Times New Roman" panose="02020603050405020304" pitchFamily="18" charset="0"/>
                <a:ea typeface="+mj-ea"/>
                <a:cs typeface="Times New Roman" panose="02020603050405020304" pitchFamily="18" charset="0"/>
              </a:rPr>
              <a:t>dd : </a:t>
            </a:r>
            <a:r>
              <a:rPr lang="en-US" sz="3600" b="1" i="1" dirty="0">
                <a:latin typeface="Times New Roman" panose="02020603050405020304" pitchFamily="18" charset="0"/>
                <a:ea typeface="+mj-ea"/>
                <a:cs typeface="Times New Roman" panose="02020603050405020304" pitchFamily="18" charset="0"/>
              </a:rPr>
              <a:t>Describes</a:t>
            </a:r>
            <a:r>
              <a:rPr lang="en-US" sz="3600" b="1" dirty="0">
                <a:latin typeface="Times New Roman" panose="02020603050405020304" pitchFamily="18" charset="0"/>
                <a:ea typeface="+mj-ea"/>
                <a:cs typeface="Times New Roman" panose="02020603050405020304" pitchFamily="18" charset="0"/>
              </a:rPr>
              <a:t> the term in a description list</a:t>
            </a:r>
          </a:p>
        </p:txBody>
      </p:sp>
      <p:pic>
        <p:nvPicPr>
          <p:cNvPr id="8" name="صورة 7">
            <a:extLst>
              <a:ext uri="{FF2B5EF4-FFF2-40B4-BE49-F238E27FC236}">
                <a16:creationId xmlns:a16="http://schemas.microsoft.com/office/drawing/2014/main" id="{1D6259D6-FB13-40E4-8207-99D95515078E}"/>
              </a:ext>
            </a:extLst>
          </p:cNvPr>
          <p:cNvPicPr>
            <a:picLocks noChangeAspect="1"/>
          </p:cNvPicPr>
          <p:nvPr/>
        </p:nvPicPr>
        <p:blipFill>
          <a:blip r:embed="rId4"/>
          <a:stretch>
            <a:fillRect/>
          </a:stretch>
        </p:blipFill>
        <p:spPr>
          <a:xfrm>
            <a:off x="407003" y="1861759"/>
            <a:ext cx="5453470" cy="2791476"/>
          </a:xfrm>
          <a:prstGeom prst="rect">
            <a:avLst/>
          </a:prstGeom>
        </p:spPr>
      </p:pic>
    </p:spTree>
    <p:extLst>
      <p:ext uri="{BB962C8B-B14F-4D97-AF65-F5344CB8AC3E}">
        <p14:creationId xmlns:p14="http://schemas.microsoft.com/office/powerpoint/2010/main" val="40857449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602673" y="-126585"/>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Table</a:t>
            </a:r>
          </a:p>
        </p:txBody>
      </p:sp>
      <p:sp>
        <p:nvSpPr>
          <p:cNvPr id="4" name="مربع نص 3">
            <a:extLst>
              <a:ext uri="{FF2B5EF4-FFF2-40B4-BE49-F238E27FC236}">
                <a16:creationId xmlns:a16="http://schemas.microsoft.com/office/drawing/2014/main" id="{0AB3765B-25D4-4268-9F12-80BEFF6E9ED7}"/>
              </a:ext>
            </a:extLst>
          </p:cNvPr>
          <p:cNvSpPr txBox="1"/>
          <p:nvPr/>
        </p:nvSpPr>
        <p:spPr>
          <a:xfrm>
            <a:off x="5860473" y="119897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pic>
        <p:nvPicPr>
          <p:cNvPr id="8" name="صورة 7">
            <a:extLst>
              <a:ext uri="{FF2B5EF4-FFF2-40B4-BE49-F238E27FC236}">
                <a16:creationId xmlns:a16="http://schemas.microsoft.com/office/drawing/2014/main" id="{BFA05AAA-119B-434A-AB24-A3A2B31206CE}"/>
              </a:ext>
            </a:extLst>
          </p:cNvPr>
          <p:cNvPicPr>
            <a:picLocks noChangeAspect="1"/>
          </p:cNvPicPr>
          <p:nvPr/>
        </p:nvPicPr>
        <p:blipFill>
          <a:blip r:embed="rId3"/>
          <a:stretch>
            <a:fillRect/>
          </a:stretch>
        </p:blipFill>
        <p:spPr>
          <a:xfrm>
            <a:off x="6711661" y="2739601"/>
            <a:ext cx="3609108" cy="2606578"/>
          </a:xfrm>
          <a:prstGeom prst="rect">
            <a:avLst/>
          </a:prstGeom>
        </p:spPr>
      </p:pic>
      <p:pic>
        <p:nvPicPr>
          <p:cNvPr id="7" name="صورة 6">
            <a:extLst>
              <a:ext uri="{FF2B5EF4-FFF2-40B4-BE49-F238E27FC236}">
                <a16:creationId xmlns:a16="http://schemas.microsoft.com/office/drawing/2014/main" id="{F1C7E18E-FEC7-4149-A5D0-BC4D9C89B66A}"/>
              </a:ext>
            </a:extLst>
          </p:cNvPr>
          <p:cNvPicPr>
            <a:picLocks noChangeAspect="1"/>
          </p:cNvPicPr>
          <p:nvPr/>
        </p:nvPicPr>
        <p:blipFill>
          <a:blip r:embed="rId4"/>
          <a:stretch>
            <a:fillRect/>
          </a:stretch>
        </p:blipFill>
        <p:spPr>
          <a:xfrm>
            <a:off x="602673" y="1660643"/>
            <a:ext cx="4618759" cy="5021605"/>
          </a:xfrm>
          <a:prstGeom prst="rect">
            <a:avLst/>
          </a:prstGeom>
        </p:spPr>
      </p:pic>
      <p:sp>
        <p:nvSpPr>
          <p:cNvPr id="10" name="مربع نص 9">
            <a:extLst>
              <a:ext uri="{FF2B5EF4-FFF2-40B4-BE49-F238E27FC236}">
                <a16:creationId xmlns:a16="http://schemas.microsoft.com/office/drawing/2014/main" id="{842AF601-BC8D-4EED-9EEC-EE850A8D9160}"/>
              </a:ext>
            </a:extLst>
          </p:cNvPr>
          <p:cNvSpPr txBox="1"/>
          <p:nvPr/>
        </p:nvSpPr>
        <p:spPr>
          <a:xfrm>
            <a:off x="-3462" y="1169262"/>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75588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Table</a:t>
            </a:r>
          </a:p>
        </p:txBody>
      </p:sp>
      <p:sp>
        <p:nvSpPr>
          <p:cNvPr id="4" name="مربع نص 3">
            <a:extLst>
              <a:ext uri="{FF2B5EF4-FFF2-40B4-BE49-F238E27FC236}">
                <a16:creationId xmlns:a16="http://schemas.microsoft.com/office/drawing/2014/main" id="{0AB3765B-25D4-4268-9F12-80BEFF6E9ED7}"/>
              </a:ext>
            </a:extLst>
          </p:cNvPr>
          <p:cNvSpPr txBox="1"/>
          <p:nvPr/>
        </p:nvSpPr>
        <p:spPr>
          <a:xfrm>
            <a:off x="5860473" y="119897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pic>
        <p:nvPicPr>
          <p:cNvPr id="3" name="صورة 2">
            <a:extLst>
              <a:ext uri="{FF2B5EF4-FFF2-40B4-BE49-F238E27FC236}">
                <a16:creationId xmlns:a16="http://schemas.microsoft.com/office/drawing/2014/main" id="{BCF4BB68-CD06-4A67-BA9D-9B3249953F43}"/>
              </a:ext>
            </a:extLst>
          </p:cNvPr>
          <p:cNvPicPr>
            <a:picLocks noChangeAspect="1"/>
          </p:cNvPicPr>
          <p:nvPr/>
        </p:nvPicPr>
        <p:blipFill>
          <a:blip r:embed="rId3"/>
          <a:stretch>
            <a:fillRect/>
          </a:stretch>
        </p:blipFill>
        <p:spPr>
          <a:xfrm>
            <a:off x="6726382" y="2192032"/>
            <a:ext cx="4627417" cy="3796855"/>
          </a:xfrm>
          <a:prstGeom prst="rect">
            <a:avLst/>
          </a:prstGeom>
        </p:spPr>
      </p:pic>
      <p:sp>
        <p:nvSpPr>
          <p:cNvPr id="7" name="مربع نص 6">
            <a:extLst>
              <a:ext uri="{FF2B5EF4-FFF2-40B4-BE49-F238E27FC236}">
                <a16:creationId xmlns:a16="http://schemas.microsoft.com/office/drawing/2014/main" id="{842AF601-BC8D-4EED-9EEC-EE850A8D9160}"/>
              </a:ext>
            </a:extLst>
          </p:cNvPr>
          <p:cNvSpPr txBox="1"/>
          <p:nvPr/>
        </p:nvSpPr>
        <p:spPr>
          <a:xfrm>
            <a:off x="-3462" y="1169262"/>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9" name="صورة 8">
            <a:extLst>
              <a:ext uri="{FF2B5EF4-FFF2-40B4-BE49-F238E27FC236}">
                <a16:creationId xmlns:a16="http://schemas.microsoft.com/office/drawing/2014/main" id="{BD1B5D40-25D3-4C6F-ABC8-453772D17536}"/>
              </a:ext>
            </a:extLst>
          </p:cNvPr>
          <p:cNvPicPr>
            <a:picLocks noChangeAspect="1"/>
          </p:cNvPicPr>
          <p:nvPr/>
        </p:nvPicPr>
        <p:blipFill>
          <a:blip r:embed="rId4"/>
          <a:stretch>
            <a:fillRect/>
          </a:stretch>
        </p:blipFill>
        <p:spPr>
          <a:xfrm>
            <a:off x="1233055" y="1660643"/>
            <a:ext cx="4232564" cy="4978178"/>
          </a:xfrm>
          <a:prstGeom prst="rect">
            <a:avLst/>
          </a:prstGeom>
        </p:spPr>
      </p:pic>
    </p:spTree>
    <p:extLst>
      <p:ext uri="{BB962C8B-B14F-4D97-AF65-F5344CB8AC3E}">
        <p14:creationId xmlns:p14="http://schemas.microsoft.com/office/powerpoint/2010/main" val="26356671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Table</a:t>
            </a:r>
          </a:p>
        </p:txBody>
      </p:sp>
      <p:sp>
        <p:nvSpPr>
          <p:cNvPr id="4" name="مربع نص 3">
            <a:extLst>
              <a:ext uri="{FF2B5EF4-FFF2-40B4-BE49-F238E27FC236}">
                <a16:creationId xmlns:a16="http://schemas.microsoft.com/office/drawing/2014/main" id="{0AB3765B-25D4-4268-9F12-80BEFF6E9ED7}"/>
              </a:ext>
            </a:extLst>
          </p:cNvPr>
          <p:cNvSpPr txBox="1"/>
          <p:nvPr/>
        </p:nvSpPr>
        <p:spPr>
          <a:xfrm>
            <a:off x="5860473" y="119897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pic>
        <p:nvPicPr>
          <p:cNvPr id="9" name="صورة 8">
            <a:extLst>
              <a:ext uri="{FF2B5EF4-FFF2-40B4-BE49-F238E27FC236}">
                <a16:creationId xmlns:a16="http://schemas.microsoft.com/office/drawing/2014/main" id="{08419883-D2E5-4B43-A4BA-D5A4444D7EF3}"/>
              </a:ext>
            </a:extLst>
          </p:cNvPr>
          <p:cNvPicPr>
            <a:picLocks noChangeAspect="1"/>
          </p:cNvPicPr>
          <p:nvPr/>
        </p:nvPicPr>
        <p:blipFill>
          <a:blip r:embed="rId3"/>
          <a:stretch>
            <a:fillRect/>
          </a:stretch>
        </p:blipFill>
        <p:spPr>
          <a:xfrm>
            <a:off x="6210299" y="2755373"/>
            <a:ext cx="5635335" cy="2232263"/>
          </a:xfrm>
          <a:prstGeom prst="rect">
            <a:avLst/>
          </a:prstGeom>
        </p:spPr>
      </p:pic>
      <p:pic>
        <p:nvPicPr>
          <p:cNvPr id="7" name="صورة 6">
            <a:extLst>
              <a:ext uri="{FF2B5EF4-FFF2-40B4-BE49-F238E27FC236}">
                <a16:creationId xmlns:a16="http://schemas.microsoft.com/office/drawing/2014/main" id="{B27E420C-F0E2-419A-A248-84B8E2D3442C}"/>
              </a:ext>
            </a:extLst>
          </p:cNvPr>
          <p:cNvPicPr>
            <a:picLocks noChangeAspect="1"/>
          </p:cNvPicPr>
          <p:nvPr/>
        </p:nvPicPr>
        <p:blipFill>
          <a:blip r:embed="rId4"/>
          <a:stretch>
            <a:fillRect/>
          </a:stretch>
        </p:blipFill>
        <p:spPr>
          <a:xfrm>
            <a:off x="232065" y="1660643"/>
            <a:ext cx="5863935" cy="4917762"/>
          </a:xfrm>
          <a:prstGeom prst="rect">
            <a:avLst/>
          </a:prstGeom>
        </p:spPr>
      </p:pic>
      <p:sp>
        <p:nvSpPr>
          <p:cNvPr id="8" name="مربع نص 7">
            <a:extLst>
              <a:ext uri="{FF2B5EF4-FFF2-40B4-BE49-F238E27FC236}">
                <a16:creationId xmlns:a16="http://schemas.microsoft.com/office/drawing/2014/main" id="{842AF601-BC8D-4EED-9EEC-EE850A8D9160}"/>
              </a:ext>
            </a:extLst>
          </p:cNvPr>
          <p:cNvSpPr txBox="1"/>
          <p:nvPr/>
        </p:nvSpPr>
        <p:spPr>
          <a:xfrm>
            <a:off x="-3462" y="1169262"/>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170959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Table</a:t>
            </a:r>
          </a:p>
        </p:txBody>
      </p:sp>
      <p:sp>
        <p:nvSpPr>
          <p:cNvPr id="4" name="مربع نص 3">
            <a:extLst>
              <a:ext uri="{FF2B5EF4-FFF2-40B4-BE49-F238E27FC236}">
                <a16:creationId xmlns:a16="http://schemas.microsoft.com/office/drawing/2014/main" id="{0AB3765B-25D4-4268-9F12-80BEFF6E9ED7}"/>
              </a:ext>
            </a:extLst>
          </p:cNvPr>
          <p:cNvSpPr txBox="1"/>
          <p:nvPr/>
        </p:nvSpPr>
        <p:spPr>
          <a:xfrm>
            <a:off x="5860473" y="119897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pic>
        <p:nvPicPr>
          <p:cNvPr id="3" name="صورة 2">
            <a:extLst>
              <a:ext uri="{FF2B5EF4-FFF2-40B4-BE49-F238E27FC236}">
                <a16:creationId xmlns:a16="http://schemas.microsoft.com/office/drawing/2014/main" id="{FB4C8D93-E5D9-4B32-BD47-849A0B4D0C51}"/>
              </a:ext>
            </a:extLst>
          </p:cNvPr>
          <p:cNvPicPr>
            <a:picLocks noChangeAspect="1"/>
          </p:cNvPicPr>
          <p:nvPr/>
        </p:nvPicPr>
        <p:blipFill>
          <a:blip r:embed="rId3"/>
          <a:stretch>
            <a:fillRect/>
          </a:stretch>
        </p:blipFill>
        <p:spPr>
          <a:xfrm>
            <a:off x="6120245" y="3080122"/>
            <a:ext cx="5863935" cy="2095725"/>
          </a:xfrm>
          <a:prstGeom prst="rect">
            <a:avLst/>
          </a:prstGeom>
        </p:spPr>
      </p:pic>
      <p:pic>
        <p:nvPicPr>
          <p:cNvPr id="5" name="صورة 4"/>
          <p:cNvPicPr>
            <a:picLocks noChangeAspect="1"/>
          </p:cNvPicPr>
          <p:nvPr/>
        </p:nvPicPr>
        <p:blipFill>
          <a:blip r:embed="rId4"/>
          <a:stretch>
            <a:fillRect/>
          </a:stretch>
        </p:blipFill>
        <p:spPr>
          <a:xfrm>
            <a:off x="298566" y="2058089"/>
            <a:ext cx="5543896" cy="4429198"/>
          </a:xfrm>
          <a:prstGeom prst="rect">
            <a:avLst/>
          </a:prstGeom>
        </p:spPr>
      </p:pic>
      <p:sp>
        <p:nvSpPr>
          <p:cNvPr id="10" name="مربع نص 9">
            <a:extLst>
              <a:ext uri="{FF2B5EF4-FFF2-40B4-BE49-F238E27FC236}">
                <a16:creationId xmlns:a16="http://schemas.microsoft.com/office/drawing/2014/main" id="{842AF601-BC8D-4EED-9EEC-EE850A8D9160}"/>
              </a:ext>
            </a:extLst>
          </p:cNvPr>
          <p:cNvSpPr txBox="1"/>
          <p:nvPr/>
        </p:nvSpPr>
        <p:spPr>
          <a:xfrm>
            <a:off x="20783" y="1397701"/>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444228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عنصر نائب للمحتوى 3"/>
          <p:cNvPicPr>
            <a:picLocks noGrp="1" noChangeAspect="1"/>
          </p:cNvPicPr>
          <p:nvPr>
            <p:ph idx="1"/>
          </p:nvPr>
        </p:nvPicPr>
        <p:blipFill>
          <a:blip r:embed="rId3"/>
          <a:stretch>
            <a:fillRect/>
          </a:stretch>
        </p:blipFill>
        <p:spPr>
          <a:xfrm>
            <a:off x="1744662" y="1825625"/>
            <a:ext cx="8702676" cy="4351338"/>
          </a:xfrm>
          <a:prstGeom prst="rect">
            <a:avLst/>
          </a:prstGeom>
        </p:spPr>
      </p:pic>
      <p:sp>
        <p:nvSpPr>
          <p:cNvPr id="5" name="عنوان 1"/>
          <p:cNvSpPr txBox="1">
            <a:spLocks/>
          </p:cNvSpPr>
          <p:nvPr/>
        </p:nvSpPr>
        <p:spPr>
          <a:xfrm>
            <a:off x="838200" y="551537"/>
            <a:ext cx="10515600" cy="1325563"/>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err="1">
                <a:latin typeface="Times New Roman" panose="02020603050405020304" pitchFamily="18" charset="0"/>
                <a:cs typeface="Times New Roman" panose="02020603050405020304" pitchFamily="18" charset="0"/>
              </a:rPr>
              <a:t>Ip</a:t>
            </a:r>
            <a:r>
              <a:rPr lang="en-US" sz="4800" b="1" dirty="0">
                <a:latin typeface="Times New Roman" panose="02020603050405020304" pitchFamily="18" charset="0"/>
                <a:cs typeface="Times New Roman" panose="02020603050405020304" pitchFamily="18" charset="0"/>
              </a:rPr>
              <a:t> address</a:t>
            </a:r>
            <a:endParaRPr lang="ar-SY"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28268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video  </a:t>
            </a:r>
          </a:p>
        </p:txBody>
      </p:sp>
      <p:sp>
        <p:nvSpPr>
          <p:cNvPr id="4" name="مربع نص 3">
            <a:extLst>
              <a:ext uri="{FF2B5EF4-FFF2-40B4-BE49-F238E27FC236}">
                <a16:creationId xmlns:a16="http://schemas.microsoft.com/office/drawing/2014/main" id="{0AB3765B-25D4-4268-9F12-80BEFF6E9ED7}"/>
              </a:ext>
            </a:extLst>
          </p:cNvPr>
          <p:cNvSpPr txBox="1"/>
          <p:nvPr/>
        </p:nvSpPr>
        <p:spPr>
          <a:xfrm>
            <a:off x="5860473" y="119897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42AF601-BC8D-4EED-9EEC-EE850A8D9160}"/>
              </a:ext>
            </a:extLst>
          </p:cNvPr>
          <p:cNvSpPr txBox="1"/>
          <p:nvPr/>
        </p:nvSpPr>
        <p:spPr>
          <a:xfrm>
            <a:off x="20783" y="1397701"/>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2" name="صورة 1"/>
          <p:cNvPicPr>
            <a:picLocks noChangeAspect="1"/>
          </p:cNvPicPr>
          <p:nvPr/>
        </p:nvPicPr>
        <p:blipFill>
          <a:blip r:embed="rId3"/>
          <a:stretch>
            <a:fillRect/>
          </a:stretch>
        </p:blipFill>
        <p:spPr>
          <a:xfrm>
            <a:off x="20783" y="2755373"/>
            <a:ext cx="6143525" cy="1482304"/>
          </a:xfrm>
          <a:prstGeom prst="rect">
            <a:avLst/>
          </a:prstGeom>
        </p:spPr>
      </p:pic>
      <p:pic>
        <p:nvPicPr>
          <p:cNvPr id="8" name="صورة 7"/>
          <p:cNvPicPr>
            <a:picLocks noChangeAspect="1"/>
          </p:cNvPicPr>
          <p:nvPr/>
        </p:nvPicPr>
        <p:blipFill>
          <a:blip r:embed="rId4"/>
          <a:stretch>
            <a:fillRect/>
          </a:stretch>
        </p:blipFill>
        <p:spPr>
          <a:xfrm>
            <a:off x="6781220" y="2282014"/>
            <a:ext cx="4257967" cy="3252808"/>
          </a:xfrm>
          <a:prstGeom prst="rect">
            <a:avLst/>
          </a:prstGeom>
        </p:spPr>
      </p:pic>
    </p:spTree>
    <p:extLst>
      <p:ext uri="{BB962C8B-B14F-4D97-AF65-F5344CB8AC3E}">
        <p14:creationId xmlns:p14="http://schemas.microsoft.com/office/powerpoint/2010/main" val="353856806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Audio  </a:t>
            </a:r>
          </a:p>
        </p:txBody>
      </p:sp>
      <p:sp>
        <p:nvSpPr>
          <p:cNvPr id="4" name="مربع نص 3">
            <a:extLst>
              <a:ext uri="{FF2B5EF4-FFF2-40B4-BE49-F238E27FC236}">
                <a16:creationId xmlns:a16="http://schemas.microsoft.com/office/drawing/2014/main" id="{0AB3765B-25D4-4268-9F12-80BEFF6E9ED7}"/>
              </a:ext>
            </a:extLst>
          </p:cNvPr>
          <p:cNvSpPr txBox="1"/>
          <p:nvPr/>
        </p:nvSpPr>
        <p:spPr>
          <a:xfrm>
            <a:off x="5860473" y="119897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id="{842AF601-BC8D-4EED-9EEC-EE850A8D9160}"/>
              </a:ext>
            </a:extLst>
          </p:cNvPr>
          <p:cNvSpPr txBox="1"/>
          <p:nvPr/>
        </p:nvSpPr>
        <p:spPr>
          <a:xfrm>
            <a:off x="20783" y="1397701"/>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3" name="صورة 2"/>
          <p:cNvPicPr>
            <a:picLocks noChangeAspect="1"/>
          </p:cNvPicPr>
          <p:nvPr/>
        </p:nvPicPr>
        <p:blipFill>
          <a:blip r:embed="rId3"/>
          <a:stretch>
            <a:fillRect/>
          </a:stretch>
        </p:blipFill>
        <p:spPr>
          <a:xfrm>
            <a:off x="447050" y="2755373"/>
            <a:ext cx="5413423" cy="1263132"/>
          </a:xfrm>
          <a:prstGeom prst="rect">
            <a:avLst/>
          </a:prstGeom>
        </p:spPr>
      </p:pic>
      <p:pic>
        <p:nvPicPr>
          <p:cNvPr id="5" name="صورة 4"/>
          <p:cNvPicPr>
            <a:picLocks noChangeAspect="1"/>
          </p:cNvPicPr>
          <p:nvPr/>
        </p:nvPicPr>
        <p:blipFill>
          <a:blip r:embed="rId4"/>
          <a:stretch>
            <a:fillRect/>
          </a:stretch>
        </p:blipFill>
        <p:spPr>
          <a:xfrm>
            <a:off x="6200729" y="2755373"/>
            <a:ext cx="5418949" cy="1255648"/>
          </a:xfrm>
          <a:prstGeom prst="rect">
            <a:avLst/>
          </a:prstGeom>
        </p:spPr>
      </p:pic>
    </p:spTree>
    <p:extLst>
      <p:ext uri="{BB962C8B-B14F-4D97-AF65-F5344CB8AC3E}">
        <p14:creationId xmlns:p14="http://schemas.microsoft.com/office/powerpoint/2010/main" val="32344344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Form</a:t>
            </a:r>
          </a:p>
        </p:txBody>
      </p:sp>
      <p:pic>
        <p:nvPicPr>
          <p:cNvPr id="8" name="صورة 7">
            <a:extLst>
              <a:ext uri="{FF2B5EF4-FFF2-40B4-BE49-F238E27FC236}">
                <a16:creationId xmlns:a16="http://schemas.microsoft.com/office/drawing/2014/main" id="{EF5D4DDE-E161-44EB-80DE-6C63279288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3545" y="1429811"/>
            <a:ext cx="8388928" cy="5018656"/>
          </a:xfrm>
          <a:prstGeom prst="rect">
            <a:avLst/>
          </a:prstGeom>
        </p:spPr>
      </p:pic>
    </p:spTree>
    <p:extLst>
      <p:ext uri="{BB962C8B-B14F-4D97-AF65-F5344CB8AC3E}">
        <p14:creationId xmlns:p14="http://schemas.microsoft.com/office/powerpoint/2010/main" val="220515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Form</a:t>
            </a:r>
          </a:p>
        </p:txBody>
      </p:sp>
      <p:pic>
        <p:nvPicPr>
          <p:cNvPr id="3" name="صورة 2">
            <a:extLst>
              <a:ext uri="{FF2B5EF4-FFF2-40B4-BE49-F238E27FC236}">
                <a16:creationId xmlns:a16="http://schemas.microsoft.com/office/drawing/2014/main" id="{89719E32-4A2B-4CE9-A785-EE37F5E05A34}"/>
              </a:ext>
            </a:extLst>
          </p:cNvPr>
          <p:cNvPicPr>
            <a:picLocks noChangeAspect="1"/>
          </p:cNvPicPr>
          <p:nvPr/>
        </p:nvPicPr>
        <p:blipFill>
          <a:blip r:embed="rId3"/>
          <a:stretch>
            <a:fillRect/>
          </a:stretch>
        </p:blipFill>
        <p:spPr>
          <a:xfrm>
            <a:off x="6096000" y="2261082"/>
            <a:ext cx="5733311" cy="2664207"/>
          </a:xfrm>
          <a:prstGeom prst="rect">
            <a:avLst/>
          </a:prstGeom>
        </p:spPr>
      </p:pic>
      <p:pic>
        <p:nvPicPr>
          <p:cNvPr id="5" name="صورة 4">
            <a:extLst>
              <a:ext uri="{FF2B5EF4-FFF2-40B4-BE49-F238E27FC236}">
                <a16:creationId xmlns:a16="http://schemas.microsoft.com/office/drawing/2014/main" id="{34D3BA68-5E8C-4FB6-B5B5-E511EA5DB27D}"/>
              </a:ext>
            </a:extLst>
          </p:cNvPr>
          <p:cNvPicPr>
            <a:picLocks noChangeAspect="1"/>
          </p:cNvPicPr>
          <p:nvPr/>
        </p:nvPicPr>
        <p:blipFill>
          <a:blip r:embed="rId4"/>
          <a:stretch>
            <a:fillRect/>
          </a:stretch>
        </p:blipFill>
        <p:spPr>
          <a:xfrm>
            <a:off x="0" y="2261082"/>
            <a:ext cx="5891333" cy="2737638"/>
          </a:xfrm>
          <a:prstGeom prst="rect">
            <a:avLst/>
          </a:prstGeom>
        </p:spPr>
      </p:pic>
      <p:sp>
        <p:nvSpPr>
          <p:cNvPr id="7" name="مربع نص 6">
            <a:extLst>
              <a:ext uri="{FF2B5EF4-FFF2-40B4-BE49-F238E27FC236}">
                <a16:creationId xmlns:a16="http://schemas.microsoft.com/office/drawing/2014/main" id="{0AB3765B-25D4-4268-9F12-80BEFF6E9ED7}"/>
              </a:ext>
            </a:extLst>
          </p:cNvPr>
          <p:cNvSpPr txBox="1"/>
          <p:nvPr/>
        </p:nvSpPr>
        <p:spPr>
          <a:xfrm>
            <a:off x="5729849" y="1367727"/>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8" name="مربع نص 7">
            <a:extLst>
              <a:ext uri="{FF2B5EF4-FFF2-40B4-BE49-F238E27FC236}">
                <a16:creationId xmlns:a16="http://schemas.microsoft.com/office/drawing/2014/main" id="{842AF601-BC8D-4EED-9EEC-EE850A8D9160}"/>
              </a:ext>
            </a:extLst>
          </p:cNvPr>
          <p:cNvSpPr txBox="1"/>
          <p:nvPr/>
        </p:nvSpPr>
        <p:spPr>
          <a:xfrm>
            <a:off x="20783" y="1397701"/>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29459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Form</a:t>
            </a:r>
          </a:p>
        </p:txBody>
      </p:sp>
      <p:pic>
        <p:nvPicPr>
          <p:cNvPr id="5" name="صورة 4">
            <a:extLst>
              <a:ext uri="{FF2B5EF4-FFF2-40B4-BE49-F238E27FC236}">
                <a16:creationId xmlns:a16="http://schemas.microsoft.com/office/drawing/2014/main" id="{F9B58E79-1702-49A3-9253-C8F8E611A86F}"/>
              </a:ext>
            </a:extLst>
          </p:cNvPr>
          <p:cNvPicPr>
            <a:picLocks noChangeAspect="1"/>
          </p:cNvPicPr>
          <p:nvPr/>
        </p:nvPicPr>
        <p:blipFill rotWithShape="1">
          <a:blip r:embed="rId3">
            <a:extLst>
              <a:ext uri="{28A0092B-C50C-407E-A947-70E740481C1C}">
                <a14:useLocalDpi xmlns:a14="http://schemas.microsoft.com/office/drawing/2010/main" val="0"/>
              </a:ext>
            </a:extLst>
          </a:blip>
          <a:srcRect b="60175"/>
          <a:stretch/>
        </p:blipFill>
        <p:spPr>
          <a:xfrm>
            <a:off x="694099" y="2237485"/>
            <a:ext cx="10803802" cy="2724486"/>
          </a:xfrm>
          <a:prstGeom prst="rect">
            <a:avLst/>
          </a:prstGeom>
        </p:spPr>
      </p:pic>
    </p:spTree>
    <p:extLst>
      <p:ext uri="{BB962C8B-B14F-4D97-AF65-F5344CB8AC3E}">
        <p14:creationId xmlns:p14="http://schemas.microsoft.com/office/powerpoint/2010/main" val="118144853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Form</a:t>
            </a:r>
          </a:p>
        </p:txBody>
      </p:sp>
      <p:pic>
        <p:nvPicPr>
          <p:cNvPr id="5" name="صورة 4">
            <a:extLst>
              <a:ext uri="{FF2B5EF4-FFF2-40B4-BE49-F238E27FC236}">
                <a16:creationId xmlns:a16="http://schemas.microsoft.com/office/drawing/2014/main" id="{F9B58E79-1702-49A3-9253-C8F8E611A86F}"/>
              </a:ext>
            </a:extLst>
          </p:cNvPr>
          <p:cNvPicPr>
            <a:picLocks noChangeAspect="1"/>
          </p:cNvPicPr>
          <p:nvPr/>
        </p:nvPicPr>
        <p:blipFill rotWithShape="1">
          <a:blip r:embed="rId3">
            <a:extLst>
              <a:ext uri="{28A0092B-C50C-407E-A947-70E740481C1C}">
                <a14:useLocalDpi xmlns:a14="http://schemas.microsoft.com/office/drawing/2010/main" val="0"/>
              </a:ext>
            </a:extLst>
          </a:blip>
          <a:srcRect t="39826" b="24459"/>
          <a:stretch/>
        </p:blipFill>
        <p:spPr>
          <a:xfrm>
            <a:off x="582407" y="1210921"/>
            <a:ext cx="11027185" cy="1802443"/>
          </a:xfrm>
          <a:prstGeom prst="rect">
            <a:avLst/>
          </a:prstGeom>
        </p:spPr>
      </p:pic>
      <p:pic>
        <p:nvPicPr>
          <p:cNvPr id="10" name="صورة 9">
            <a:extLst>
              <a:ext uri="{FF2B5EF4-FFF2-40B4-BE49-F238E27FC236}">
                <a16:creationId xmlns:a16="http://schemas.microsoft.com/office/drawing/2014/main" id="{1BA9C5A5-5471-4559-A93F-D2C8D380FEFA}"/>
              </a:ext>
            </a:extLst>
          </p:cNvPr>
          <p:cNvPicPr>
            <a:picLocks noChangeAspect="1"/>
          </p:cNvPicPr>
          <p:nvPr/>
        </p:nvPicPr>
        <p:blipFill>
          <a:blip r:embed="rId4"/>
          <a:stretch>
            <a:fillRect/>
          </a:stretch>
        </p:blipFill>
        <p:spPr>
          <a:xfrm>
            <a:off x="838200" y="3112622"/>
            <a:ext cx="10804297" cy="3641130"/>
          </a:xfrm>
          <a:prstGeom prst="rect">
            <a:avLst/>
          </a:prstGeom>
        </p:spPr>
      </p:pic>
    </p:spTree>
    <p:extLst>
      <p:ext uri="{BB962C8B-B14F-4D97-AF65-F5344CB8AC3E}">
        <p14:creationId xmlns:p14="http://schemas.microsoft.com/office/powerpoint/2010/main" val="23281890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Form</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Input</a:t>
            </a:r>
          </a:p>
        </p:txBody>
      </p:sp>
      <p:pic>
        <p:nvPicPr>
          <p:cNvPr id="12" name="صورة 11">
            <a:extLst>
              <a:ext uri="{FF2B5EF4-FFF2-40B4-BE49-F238E27FC236}">
                <a16:creationId xmlns:a16="http://schemas.microsoft.com/office/drawing/2014/main" id="{3620EF31-37BC-468E-AA34-3212782F14BC}"/>
              </a:ext>
            </a:extLst>
          </p:cNvPr>
          <p:cNvPicPr>
            <a:picLocks noChangeAspect="1"/>
          </p:cNvPicPr>
          <p:nvPr/>
        </p:nvPicPr>
        <p:blipFill>
          <a:blip r:embed="rId3"/>
          <a:stretch>
            <a:fillRect/>
          </a:stretch>
        </p:blipFill>
        <p:spPr>
          <a:xfrm>
            <a:off x="7406120" y="2148101"/>
            <a:ext cx="3698298" cy="3255172"/>
          </a:xfrm>
          <a:prstGeom prst="rect">
            <a:avLst/>
          </a:prstGeom>
        </p:spPr>
      </p:pic>
      <p:pic>
        <p:nvPicPr>
          <p:cNvPr id="5" name="صورة 4">
            <a:extLst>
              <a:ext uri="{FF2B5EF4-FFF2-40B4-BE49-F238E27FC236}">
                <a16:creationId xmlns:a16="http://schemas.microsoft.com/office/drawing/2014/main" id="{6CD8760D-8E0C-4881-A7BD-998EBAC32E4E}"/>
              </a:ext>
            </a:extLst>
          </p:cNvPr>
          <p:cNvPicPr>
            <a:picLocks noChangeAspect="1"/>
          </p:cNvPicPr>
          <p:nvPr/>
        </p:nvPicPr>
        <p:blipFill>
          <a:blip r:embed="rId4"/>
          <a:stretch>
            <a:fillRect/>
          </a:stretch>
        </p:blipFill>
        <p:spPr>
          <a:xfrm>
            <a:off x="166255" y="2138650"/>
            <a:ext cx="6537614" cy="3264623"/>
          </a:xfrm>
          <a:prstGeom prst="rect">
            <a:avLst/>
          </a:prstGeom>
        </p:spPr>
      </p:pic>
      <p:sp>
        <p:nvSpPr>
          <p:cNvPr id="7" name="مربع نص 6">
            <a:extLst>
              <a:ext uri="{FF2B5EF4-FFF2-40B4-BE49-F238E27FC236}">
                <a16:creationId xmlns:a16="http://schemas.microsoft.com/office/drawing/2014/main" id="{0AB3765B-25D4-4268-9F12-80BEFF6E9ED7}"/>
              </a:ext>
            </a:extLst>
          </p:cNvPr>
          <p:cNvSpPr txBox="1"/>
          <p:nvPr/>
        </p:nvSpPr>
        <p:spPr>
          <a:xfrm>
            <a:off x="5841812" y="1397700"/>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8" name="مربع نص 7">
            <a:extLst>
              <a:ext uri="{FF2B5EF4-FFF2-40B4-BE49-F238E27FC236}">
                <a16:creationId xmlns:a16="http://schemas.microsoft.com/office/drawing/2014/main" id="{842AF601-BC8D-4EED-9EEC-EE850A8D9160}"/>
              </a:ext>
            </a:extLst>
          </p:cNvPr>
          <p:cNvSpPr txBox="1"/>
          <p:nvPr/>
        </p:nvSpPr>
        <p:spPr>
          <a:xfrm>
            <a:off x="20783" y="1397701"/>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613302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Form</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Input</a:t>
            </a:r>
          </a:p>
        </p:txBody>
      </p:sp>
      <p:pic>
        <p:nvPicPr>
          <p:cNvPr id="3" name="صورة 2">
            <a:extLst>
              <a:ext uri="{FF2B5EF4-FFF2-40B4-BE49-F238E27FC236}">
                <a16:creationId xmlns:a16="http://schemas.microsoft.com/office/drawing/2014/main" id="{3719EA81-2C2B-4F43-9A43-5AA7E6C01D41}"/>
              </a:ext>
            </a:extLst>
          </p:cNvPr>
          <p:cNvPicPr>
            <a:picLocks noChangeAspect="1"/>
          </p:cNvPicPr>
          <p:nvPr/>
        </p:nvPicPr>
        <p:blipFill>
          <a:blip r:embed="rId3"/>
          <a:stretch>
            <a:fillRect/>
          </a:stretch>
        </p:blipFill>
        <p:spPr>
          <a:xfrm>
            <a:off x="207818" y="1580460"/>
            <a:ext cx="5237018" cy="2700595"/>
          </a:xfrm>
          <a:prstGeom prst="rect">
            <a:avLst/>
          </a:prstGeom>
        </p:spPr>
      </p:pic>
      <p:pic>
        <p:nvPicPr>
          <p:cNvPr id="4" name="صورة 3">
            <a:extLst>
              <a:ext uri="{FF2B5EF4-FFF2-40B4-BE49-F238E27FC236}">
                <a16:creationId xmlns:a16="http://schemas.microsoft.com/office/drawing/2014/main" id="{5B0E60E0-F8E7-47F8-9D06-856C9A071176}"/>
              </a:ext>
            </a:extLst>
          </p:cNvPr>
          <p:cNvPicPr>
            <a:picLocks noChangeAspect="1"/>
          </p:cNvPicPr>
          <p:nvPr/>
        </p:nvPicPr>
        <p:blipFill rotWithShape="1">
          <a:blip r:embed="rId4"/>
          <a:srcRect l="50000" t="25140" r="31818" b="62127"/>
          <a:stretch/>
        </p:blipFill>
        <p:spPr>
          <a:xfrm>
            <a:off x="5889174" y="1733215"/>
            <a:ext cx="5700154" cy="2244435"/>
          </a:xfrm>
          <a:prstGeom prst="rect">
            <a:avLst/>
          </a:prstGeom>
        </p:spPr>
      </p:pic>
      <p:pic>
        <p:nvPicPr>
          <p:cNvPr id="5" name="صورة 4">
            <a:extLst>
              <a:ext uri="{FF2B5EF4-FFF2-40B4-BE49-F238E27FC236}">
                <a16:creationId xmlns:a16="http://schemas.microsoft.com/office/drawing/2014/main" id="{20022537-7958-4C4F-9AA2-0CB523700F32}"/>
              </a:ext>
            </a:extLst>
          </p:cNvPr>
          <p:cNvPicPr>
            <a:picLocks noChangeAspect="1"/>
          </p:cNvPicPr>
          <p:nvPr/>
        </p:nvPicPr>
        <p:blipFill>
          <a:blip r:embed="rId5"/>
          <a:stretch>
            <a:fillRect/>
          </a:stretch>
        </p:blipFill>
        <p:spPr>
          <a:xfrm>
            <a:off x="207818" y="4371581"/>
            <a:ext cx="5237018" cy="2247900"/>
          </a:xfrm>
          <a:prstGeom prst="rect">
            <a:avLst/>
          </a:prstGeom>
        </p:spPr>
      </p:pic>
      <p:pic>
        <p:nvPicPr>
          <p:cNvPr id="7" name="صورة 6">
            <a:extLst>
              <a:ext uri="{FF2B5EF4-FFF2-40B4-BE49-F238E27FC236}">
                <a16:creationId xmlns:a16="http://schemas.microsoft.com/office/drawing/2014/main" id="{BE3E6C6C-3C78-4865-9B85-58227BF2D5C3}"/>
              </a:ext>
            </a:extLst>
          </p:cNvPr>
          <p:cNvPicPr>
            <a:picLocks noChangeAspect="1"/>
          </p:cNvPicPr>
          <p:nvPr/>
        </p:nvPicPr>
        <p:blipFill>
          <a:blip r:embed="rId6"/>
          <a:stretch>
            <a:fillRect/>
          </a:stretch>
        </p:blipFill>
        <p:spPr>
          <a:xfrm>
            <a:off x="5889174" y="4281055"/>
            <a:ext cx="5700154" cy="2327235"/>
          </a:xfrm>
          <a:prstGeom prst="rect">
            <a:avLst/>
          </a:prstGeom>
        </p:spPr>
      </p:pic>
      <p:sp>
        <p:nvSpPr>
          <p:cNvPr id="8" name="مربع نص 7">
            <a:extLst>
              <a:ext uri="{FF2B5EF4-FFF2-40B4-BE49-F238E27FC236}">
                <a16:creationId xmlns:a16="http://schemas.microsoft.com/office/drawing/2014/main" id="{0AB3765B-25D4-4268-9F12-80BEFF6E9ED7}"/>
              </a:ext>
            </a:extLst>
          </p:cNvPr>
          <p:cNvSpPr txBox="1"/>
          <p:nvPr/>
        </p:nvSpPr>
        <p:spPr>
          <a:xfrm>
            <a:off x="5571756" y="1210282"/>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9" name="مربع نص 8">
            <a:extLst>
              <a:ext uri="{FF2B5EF4-FFF2-40B4-BE49-F238E27FC236}">
                <a16:creationId xmlns:a16="http://schemas.microsoft.com/office/drawing/2014/main" id="{842AF601-BC8D-4EED-9EEC-EE850A8D9160}"/>
              </a:ext>
            </a:extLst>
          </p:cNvPr>
          <p:cNvSpPr txBox="1"/>
          <p:nvPr/>
        </p:nvSpPr>
        <p:spPr>
          <a:xfrm>
            <a:off x="-210288" y="1149014"/>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19688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Form</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Input</a:t>
            </a:r>
          </a:p>
        </p:txBody>
      </p:sp>
      <p:pic>
        <p:nvPicPr>
          <p:cNvPr id="2" name="صورة 1">
            <a:extLst>
              <a:ext uri="{FF2B5EF4-FFF2-40B4-BE49-F238E27FC236}">
                <a16:creationId xmlns:a16="http://schemas.microsoft.com/office/drawing/2014/main" id="{06D2F0C4-154A-4C56-B85B-7E7967F9961B}"/>
              </a:ext>
            </a:extLst>
          </p:cNvPr>
          <p:cNvPicPr>
            <a:picLocks noChangeAspect="1"/>
          </p:cNvPicPr>
          <p:nvPr/>
        </p:nvPicPr>
        <p:blipFill>
          <a:blip r:embed="rId3"/>
          <a:stretch>
            <a:fillRect/>
          </a:stretch>
        </p:blipFill>
        <p:spPr>
          <a:xfrm>
            <a:off x="207818" y="2400298"/>
            <a:ext cx="6903893" cy="2659381"/>
          </a:xfrm>
          <a:prstGeom prst="rect">
            <a:avLst/>
          </a:prstGeom>
        </p:spPr>
      </p:pic>
      <p:pic>
        <p:nvPicPr>
          <p:cNvPr id="8" name="صورة 7">
            <a:extLst>
              <a:ext uri="{FF2B5EF4-FFF2-40B4-BE49-F238E27FC236}">
                <a16:creationId xmlns:a16="http://schemas.microsoft.com/office/drawing/2014/main" id="{88653FA1-43FF-4080-8926-00794E3EB026}"/>
              </a:ext>
            </a:extLst>
          </p:cNvPr>
          <p:cNvPicPr>
            <a:picLocks noChangeAspect="1"/>
          </p:cNvPicPr>
          <p:nvPr/>
        </p:nvPicPr>
        <p:blipFill>
          <a:blip r:embed="rId4"/>
          <a:stretch>
            <a:fillRect/>
          </a:stretch>
        </p:blipFill>
        <p:spPr>
          <a:xfrm>
            <a:off x="7448461" y="2144131"/>
            <a:ext cx="4221307" cy="3857401"/>
          </a:xfrm>
          <a:prstGeom prst="rect">
            <a:avLst/>
          </a:prstGeom>
        </p:spPr>
      </p:pic>
      <p:sp>
        <p:nvSpPr>
          <p:cNvPr id="5" name="مربع نص 4">
            <a:extLst>
              <a:ext uri="{FF2B5EF4-FFF2-40B4-BE49-F238E27FC236}">
                <a16:creationId xmlns:a16="http://schemas.microsoft.com/office/drawing/2014/main" id="{0AB3765B-25D4-4268-9F12-80BEFF6E9ED7}"/>
              </a:ext>
            </a:extLst>
          </p:cNvPr>
          <p:cNvSpPr txBox="1"/>
          <p:nvPr/>
        </p:nvSpPr>
        <p:spPr>
          <a:xfrm>
            <a:off x="5860473" y="1479012"/>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7" name="مربع نص 6">
            <a:extLst>
              <a:ext uri="{FF2B5EF4-FFF2-40B4-BE49-F238E27FC236}">
                <a16:creationId xmlns:a16="http://schemas.microsoft.com/office/drawing/2014/main" id="{842AF601-BC8D-4EED-9EEC-EE850A8D9160}"/>
              </a:ext>
            </a:extLst>
          </p:cNvPr>
          <p:cNvSpPr txBox="1"/>
          <p:nvPr/>
        </p:nvSpPr>
        <p:spPr>
          <a:xfrm>
            <a:off x="0" y="145338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73307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Form</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Input</a:t>
            </a:r>
          </a:p>
        </p:txBody>
      </p:sp>
      <p:pic>
        <p:nvPicPr>
          <p:cNvPr id="2" name="صورة 1">
            <a:extLst>
              <a:ext uri="{FF2B5EF4-FFF2-40B4-BE49-F238E27FC236}">
                <a16:creationId xmlns:a16="http://schemas.microsoft.com/office/drawing/2014/main" id="{F35DE3AF-F484-4046-88A7-EE01028AE233}"/>
              </a:ext>
            </a:extLst>
          </p:cNvPr>
          <p:cNvPicPr>
            <a:picLocks noChangeAspect="1"/>
          </p:cNvPicPr>
          <p:nvPr/>
        </p:nvPicPr>
        <p:blipFill>
          <a:blip r:embed="rId3"/>
          <a:stretch>
            <a:fillRect/>
          </a:stretch>
        </p:blipFill>
        <p:spPr>
          <a:xfrm>
            <a:off x="481654" y="2280689"/>
            <a:ext cx="6473158" cy="2270529"/>
          </a:xfrm>
          <a:prstGeom prst="rect">
            <a:avLst/>
          </a:prstGeom>
        </p:spPr>
      </p:pic>
      <p:pic>
        <p:nvPicPr>
          <p:cNvPr id="3" name="صورة 2">
            <a:extLst>
              <a:ext uri="{FF2B5EF4-FFF2-40B4-BE49-F238E27FC236}">
                <a16:creationId xmlns:a16="http://schemas.microsoft.com/office/drawing/2014/main" id="{EFE7B8AF-A553-47BC-AED9-54D9F89BE199}"/>
              </a:ext>
            </a:extLst>
          </p:cNvPr>
          <p:cNvPicPr>
            <a:picLocks noChangeAspect="1"/>
          </p:cNvPicPr>
          <p:nvPr/>
        </p:nvPicPr>
        <p:blipFill>
          <a:blip r:embed="rId4"/>
          <a:stretch>
            <a:fillRect/>
          </a:stretch>
        </p:blipFill>
        <p:spPr>
          <a:xfrm>
            <a:off x="7740361" y="2280688"/>
            <a:ext cx="2811131" cy="2270529"/>
          </a:xfrm>
          <a:prstGeom prst="rect">
            <a:avLst/>
          </a:prstGeom>
        </p:spPr>
      </p:pic>
      <p:sp>
        <p:nvSpPr>
          <p:cNvPr id="5" name="مربع نص 4">
            <a:extLst>
              <a:ext uri="{FF2B5EF4-FFF2-40B4-BE49-F238E27FC236}">
                <a16:creationId xmlns:a16="http://schemas.microsoft.com/office/drawing/2014/main" id="{0AB3765B-25D4-4268-9F12-80BEFF6E9ED7}"/>
              </a:ext>
            </a:extLst>
          </p:cNvPr>
          <p:cNvSpPr txBox="1"/>
          <p:nvPr/>
        </p:nvSpPr>
        <p:spPr>
          <a:xfrm>
            <a:off x="5858351" y="1429811"/>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7" name="مربع نص 6">
            <a:extLst>
              <a:ext uri="{FF2B5EF4-FFF2-40B4-BE49-F238E27FC236}">
                <a16:creationId xmlns:a16="http://schemas.microsoft.com/office/drawing/2014/main" id="{842AF601-BC8D-4EED-9EEC-EE850A8D9160}"/>
              </a:ext>
            </a:extLst>
          </p:cNvPr>
          <p:cNvSpPr txBox="1"/>
          <p:nvPr/>
        </p:nvSpPr>
        <p:spPr>
          <a:xfrm>
            <a:off x="0" y="1492945"/>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26456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sz="4800" b="1" dirty="0" err="1">
                <a:latin typeface="Times New Roman" panose="02020603050405020304" pitchFamily="18" charset="0"/>
                <a:cs typeface="Times New Roman" panose="02020603050405020304" pitchFamily="18" charset="0"/>
              </a:rPr>
              <a:t>Ip</a:t>
            </a:r>
            <a:r>
              <a:rPr lang="en-US" sz="4800" b="1" dirty="0">
                <a:latin typeface="Times New Roman" panose="02020603050405020304" pitchFamily="18" charset="0"/>
                <a:cs typeface="Times New Roman" panose="02020603050405020304" pitchFamily="18" charset="0"/>
              </a:rPr>
              <a:t> address</a:t>
            </a:r>
            <a:endParaRPr lang="ar-SY" sz="4800" b="1" dirty="0">
              <a:latin typeface="Times New Roman" panose="02020603050405020304" pitchFamily="18" charset="0"/>
              <a:cs typeface="Times New Roman" panose="02020603050405020304" pitchFamily="18" charset="0"/>
            </a:endParaRPr>
          </a:p>
        </p:txBody>
      </p:sp>
      <p:pic>
        <p:nvPicPr>
          <p:cNvPr id="9" name="صورة 8"/>
          <p:cNvPicPr>
            <a:picLocks noChangeAspect="1"/>
          </p:cNvPicPr>
          <p:nvPr/>
        </p:nvPicPr>
        <p:blipFill>
          <a:blip r:embed="rId3"/>
          <a:stretch>
            <a:fillRect/>
          </a:stretch>
        </p:blipFill>
        <p:spPr>
          <a:xfrm>
            <a:off x="1599164" y="1690688"/>
            <a:ext cx="9413392" cy="4811350"/>
          </a:xfrm>
          <a:prstGeom prst="rect">
            <a:avLst/>
          </a:prstGeom>
        </p:spPr>
      </p:pic>
    </p:spTree>
    <p:extLst>
      <p:ext uri="{BB962C8B-B14F-4D97-AF65-F5344CB8AC3E}">
        <p14:creationId xmlns:p14="http://schemas.microsoft.com/office/powerpoint/2010/main" val="23593790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Form</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Input</a:t>
            </a:r>
          </a:p>
        </p:txBody>
      </p:sp>
      <p:pic>
        <p:nvPicPr>
          <p:cNvPr id="4" name="صورة 3">
            <a:extLst>
              <a:ext uri="{FF2B5EF4-FFF2-40B4-BE49-F238E27FC236}">
                <a16:creationId xmlns:a16="http://schemas.microsoft.com/office/drawing/2014/main" id="{75C6DAAD-7FF0-4B61-823E-75A4EF401FAE}"/>
              </a:ext>
            </a:extLst>
          </p:cNvPr>
          <p:cNvPicPr>
            <a:picLocks noChangeAspect="1"/>
          </p:cNvPicPr>
          <p:nvPr/>
        </p:nvPicPr>
        <p:blipFill>
          <a:blip r:embed="rId3"/>
          <a:stretch>
            <a:fillRect/>
          </a:stretch>
        </p:blipFill>
        <p:spPr>
          <a:xfrm>
            <a:off x="318752" y="2435946"/>
            <a:ext cx="7058791" cy="2323089"/>
          </a:xfrm>
          <a:prstGeom prst="rect">
            <a:avLst/>
          </a:prstGeom>
        </p:spPr>
      </p:pic>
      <p:pic>
        <p:nvPicPr>
          <p:cNvPr id="5" name="صورة 4">
            <a:extLst>
              <a:ext uri="{FF2B5EF4-FFF2-40B4-BE49-F238E27FC236}">
                <a16:creationId xmlns:a16="http://schemas.microsoft.com/office/drawing/2014/main" id="{BB53812A-B3B4-4774-90E5-4F9BF788DEDF}"/>
              </a:ext>
            </a:extLst>
          </p:cNvPr>
          <p:cNvPicPr>
            <a:picLocks noChangeAspect="1"/>
          </p:cNvPicPr>
          <p:nvPr/>
        </p:nvPicPr>
        <p:blipFill>
          <a:blip r:embed="rId4"/>
          <a:stretch>
            <a:fillRect/>
          </a:stretch>
        </p:blipFill>
        <p:spPr>
          <a:xfrm>
            <a:off x="7882369" y="2435946"/>
            <a:ext cx="3645461" cy="2323088"/>
          </a:xfrm>
          <a:prstGeom prst="rect">
            <a:avLst/>
          </a:prstGeom>
        </p:spPr>
      </p:pic>
      <p:sp>
        <p:nvSpPr>
          <p:cNvPr id="7" name="مربع نص 6">
            <a:extLst>
              <a:ext uri="{FF2B5EF4-FFF2-40B4-BE49-F238E27FC236}">
                <a16:creationId xmlns:a16="http://schemas.microsoft.com/office/drawing/2014/main" id="{0AB3765B-25D4-4268-9F12-80BEFF6E9ED7}"/>
              </a:ext>
            </a:extLst>
          </p:cNvPr>
          <p:cNvSpPr txBox="1"/>
          <p:nvPr/>
        </p:nvSpPr>
        <p:spPr>
          <a:xfrm>
            <a:off x="6071755" y="1397701"/>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8" name="مربع نص 7">
            <a:extLst>
              <a:ext uri="{FF2B5EF4-FFF2-40B4-BE49-F238E27FC236}">
                <a16:creationId xmlns:a16="http://schemas.microsoft.com/office/drawing/2014/main" id="{842AF601-BC8D-4EED-9EEC-EE850A8D9160}"/>
              </a:ext>
            </a:extLst>
          </p:cNvPr>
          <p:cNvSpPr txBox="1"/>
          <p:nvPr/>
        </p:nvSpPr>
        <p:spPr>
          <a:xfrm>
            <a:off x="20783" y="1397701"/>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88815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Form</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Input</a:t>
            </a:r>
          </a:p>
        </p:txBody>
      </p:sp>
      <p:pic>
        <p:nvPicPr>
          <p:cNvPr id="2" name="صورة 1"/>
          <p:cNvPicPr>
            <a:picLocks noChangeAspect="1"/>
          </p:cNvPicPr>
          <p:nvPr/>
        </p:nvPicPr>
        <p:blipFill>
          <a:blip r:embed="rId3"/>
          <a:stretch>
            <a:fillRect/>
          </a:stretch>
        </p:blipFill>
        <p:spPr>
          <a:xfrm>
            <a:off x="200413" y="2565043"/>
            <a:ext cx="6629595" cy="2193569"/>
          </a:xfrm>
          <a:prstGeom prst="rect">
            <a:avLst/>
          </a:prstGeom>
        </p:spPr>
      </p:pic>
      <p:sp>
        <p:nvSpPr>
          <p:cNvPr id="7" name="مربع نص 6">
            <a:extLst>
              <a:ext uri="{FF2B5EF4-FFF2-40B4-BE49-F238E27FC236}">
                <a16:creationId xmlns:a16="http://schemas.microsoft.com/office/drawing/2014/main" id="{0AB3765B-25D4-4268-9F12-80BEFF6E9ED7}"/>
              </a:ext>
            </a:extLst>
          </p:cNvPr>
          <p:cNvSpPr txBox="1"/>
          <p:nvPr/>
        </p:nvSpPr>
        <p:spPr>
          <a:xfrm>
            <a:off x="5860473" y="1397700"/>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8" name="مربع نص 7">
            <a:extLst>
              <a:ext uri="{FF2B5EF4-FFF2-40B4-BE49-F238E27FC236}">
                <a16:creationId xmlns:a16="http://schemas.microsoft.com/office/drawing/2014/main" id="{842AF601-BC8D-4EED-9EEC-EE850A8D9160}"/>
              </a:ext>
            </a:extLst>
          </p:cNvPr>
          <p:cNvSpPr txBox="1"/>
          <p:nvPr/>
        </p:nvSpPr>
        <p:spPr>
          <a:xfrm>
            <a:off x="20783" y="1397701"/>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9" name="صورة 8"/>
          <p:cNvPicPr>
            <a:picLocks noChangeAspect="1"/>
          </p:cNvPicPr>
          <p:nvPr/>
        </p:nvPicPr>
        <p:blipFill>
          <a:blip r:embed="rId4"/>
          <a:stretch>
            <a:fillRect/>
          </a:stretch>
        </p:blipFill>
        <p:spPr>
          <a:xfrm>
            <a:off x="6906803" y="2644152"/>
            <a:ext cx="5053132" cy="2035349"/>
          </a:xfrm>
          <a:prstGeom prst="rect">
            <a:avLst/>
          </a:prstGeom>
        </p:spPr>
      </p:pic>
    </p:spTree>
    <p:extLst>
      <p:ext uri="{BB962C8B-B14F-4D97-AF65-F5344CB8AC3E}">
        <p14:creationId xmlns:p14="http://schemas.microsoft.com/office/powerpoint/2010/main" val="24752081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Form</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Input</a:t>
            </a:r>
          </a:p>
        </p:txBody>
      </p:sp>
      <p:sp>
        <p:nvSpPr>
          <p:cNvPr id="7" name="مربع نص 6">
            <a:extLst>
              <a:ext uri="{FF2B5EF4-FFF2-40B4-BE49-F238E27FC236}">
                <a16:creationId xmlns:a16="http://schemas.microsoft.com/office/drawing/2014/main" id="{0AB3765B-25D4-4268-9F12-80BEFF6E9ED7}"/>
              </a:ext>
            </a:extLst>
          </p:cNvPr>
          <p:cNvSpPr txBox="1"/>
          <p:nvPr/>
        </p:nvSpPr>
        <p:spPr>
          <a:xfrm>
            <a:off x="5860473" y="1397700"/>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8" name="مربع نص 7">
            <a:extLst>
              <a:ext uri="{FF2B5EF4-FFF2-40B4-BE49-F238E27FC236}">
                <a16:creationId xmlns:a16="http://schemas.microsoft.com/office/drawing/2014/main" id="{842AF601-BC8D-4EED-9EEC-EE850A8D9160}"/>
              </a:ext>
            </a:extLst>
          </p:cNvPr>
          <p:cNvSpPr txBox="1"/>
          <p:nvPr/>
        </p:nvSpPr>
        <p:spPr>
          <a:xfrm>
            <a:off x="20783" y="1397701"/>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3" name="صورة 2"/>
          <p:cNvPicPr>
            <a:picLocks noChangeAspect="1"/>
          </p:cNvPicPr>
          <p:nvPr/>
        </p:nvPicPr>
        <p:blipFill>
          <a:blip r:embed="rId3"/>
          <a:stretch>
            <a:fillRect/>
          </a:stretch>
        </p:blipFill>
        <p:spPr>
          <a:xfrm>
            <a:off x="207395" y="2543218"/>
            <a:ext cx="6547969" cy="2136283"/>
          </a:xfrm>
          <a:prstGeom prst="rect">
            <a:avLst/>
          </a:prstGeom>
        </p:spPr>
      </p:pic>
      <p:pic>
        <p:nvPicPr>
          <p:cNvPr id="4" name="صورة 3"/>
          <p:cNvPicPr>
            <a:picLocks noChangeAspect="1"/>
          </p:cNvPicPr>
          <p:nvPr/>
        </p:nvPicPr>
        <p:blipFill>
          <a:blip r:embed="rId4"/>
          <a:stretch>
            <a:fillRect/>
          </a:stretch>
        </p:blipFill>
        <p:spPr>
          <a:xfrm>
            <a:off x="6935321" y="2723263"/>
            <a:ext cx="4818364" cy="1811415"/>
          </a:xfrm>
          <a:prstGeom prst="rect">
            <a:avLst/>
          </a:prstGeom>
        </p:spPr>
      </p:pic>
    </p:spTree>
    <p:extLst>
      <p:ext uri="{BB962C8B-B14F-4D97-AF65-F5344CB8AC3E}">
        <p14:creationId xmlns:p14="http://schemas.microsoft.com/office/powerpoint/2010/main" val="360503273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rtl="0"/>
            <a:r>
              <a:rPr lang="en-US" sz="4800" b="1" dirty="0">
                <a:latin typeface="Times New Roman" panose="02020603050405020304" pitchFamily="18" charset="0"/>
                <a:cs typeface="Times New Roman" panose="02020603050405020304" pitchFamily="18" charset="0"/>
              </a:rPr>
              <a:t>HTML Attribute</a:t>
            </a:r>
          </a:p>
        </p:txBody>
      </p:sp>
      <p:pic>
        <p:nvPicPr>
          <p:cNvPr id="5" name="صورة 4">
            <a:extLst>
              <a:ext uri="{FF2B5EF4-FFF2-40B4-BE49-F238E27FC236}">
                <a16:creationId xmlns:a16="http://schemas.microsoft.com/office/drawing/2014/main" id="{EED381AB-0FC4-41D7-8267-B31D8A2C867D}"/>
              </a:ext>
            </a:extLst>
          </p:cNvPr>
          <p:cNvPicPr>
            <a:picLocks noChangeAspect="1"/>
          </p:cNvPicPr>
          <p:nvPr/>
        </p:nvPicPr>
        <p:blipFill rotWithShape="1">
          <a:blip r:embed="rId3"/>
          <a:srcRect t="33129" b="28884"/>
          <a:stretch/>
        </p:blipFill>
        <p:spPr>
          <a:xfrm>
            <a:off x="2895600" y="1266297"/>
            <a:ext cx="6400800" cy="753003"/>
          </a:xfrm>
          <a:prstGeom prst="rect">
            <a:avLst/>
          </a:prstGeom>
        </p:spPr>
      </p:pic>
      <p:sp>
        <p:nvSpPr>
          <p:cNvPr id="11" name="مربع نص 10">
            <a:extLst>
              <a:ext uri="{FF2B5EF4-FFF2-40B4-BE49-F238E27FC236}">
                <a16:creationId xmlns:a16="http://schemas.microsoft.com/office/drawing/2014/main" id="{FD6AEB84-18C7-495F-8151-630A38C255B9}"/>
              </a:ext>
            </a:extLst>
          </p:cNvPr>
          <p:cNvSpPr txBox="1"/>
          <p:nvPr/>
        </p:nvSpPr>
        <p:spPr>
          <a:xfrm>
            <a:off x="1161664" y="3461472"/>
            <a:ext cx="4934336" cy="830997"/>
          </a:xfrm>
          <a:prstGeom prst="rect">
            <a:avLst/>
          </a:prstGeom>
          <a:noFill/>
          <a:ln>
            <a:solidFill>
              <a:srgbClr val="C00000"/>
            </a:solidFill>
          </a:ln>
        </p:spPr>
        <p:txBody>
          <a:bodyPr wrap="square" rtlCol="0">
            <a:spAutoFit/>
          </a:bodyPr>
          <a:lstStyle/>
          <a:p>
            <a:pPr marL="342900" indent="-342900" algn="r" rtl="1">
              <a:buFont typeface="Arial" panose="020B0604020202020204" pitchFamily="34" charset="0"/>
              <a:buChar char="•"/>
            </a:pPr>
            <a:r>
              <a:rPr lang="ar-SA" sz="2400" b="1" dirty="0">
                <a:cs typeface="+mj-cs"/>
              </a:rPr>
              <a:t>يستخدم لتحديد معرف خاص لكل عنصر</a:t>
            </a:r>
          </a:p>
          <a:p>
            <a:pPr marL="342900" indent="-342900" algn="r" rtl="1">
              <a:buFont typeface="Arial" panose="020B0604020202020204" pitchFamily="34" charset="0"/>
              <a:buChar char="•"/>
            </a:pPr>
            <a:r>
              <a:rPr lang="ar-SA" sz="2400" b="1" dirty="0">
                <a:cs typeface="+mj-cs"/>
              </a:rPr>
              <a:t>لا يجوز أن يكون نفس ال</a:t>
            </a:r>
            <a:r>
              <a:rPr lang="en-US" sz="2400" b="1" dirty="0">
                <a:cs typeface="+mj-cs"/>
              </a:rPr>
              <a:t>id </a:t>
            </a:r>
            <a:r>
              <a:rPr lang="ar-SA" sz="2400" b="1" dirty="0">
                <a:cs typeface="+mj-cs"/>
              </a:rPr>
              <a:t> لأكثر من عنصر </a:t>
            </a:r>
          </a:p>
        </p:txBody>
      </p:sp>
      <p:sp>
        <p:nvSpPr>
          <p:cNvPr id="12" name="مربع نص 11">
            <a:extLst>
              <a:ext uri="{FF2B5EF4-FFF2-40B4-BE49-F238E27FC236}">
                <a16:creationId xmlns:a16="http://schemas.microsoft.com/office/drawing/2014/main" id="{1D1BA0FF-03AB-4CF6-A420-AA447A5A05A2}"/>
              </a:ext>
            </a:extLst>
          </p:cNvPr>
          <p:cNvSpPr txBox="1"/>
          <p:nvPr/>
        </p:nvSpPr>
        <p:spPr>
          <a:xfrm>
            <a:off x="6591684" y="3276805"/>
            <a:ext cx="4438652" cy="1200329"/>
          </a:xfrm>
          <a:prstGeom prst="rect">
            <a:avLst/>
          </a:prstGeom>
          <a:noFill/>
          <a:ln>
            <a:solidFill>
              <a:schemeClr val="accent1"/>
            </a:solidFill>
          </a:ln>
        </p:spPr>
        <p:txBody>
          <a:bodyPr wrap="square" rtlCol="0">
            <a:spAutoFit/>
          </a:bodyPr>
          <a:lstStyle/>
          <a:p>
            <a:pPr marL="342900" indent="-342900" algn="r" rtl="1">
              <a:buFont typeface="Arial" panose="020B0604020202020204" pitchFamily="34" charset="0"/>
              <a:buChar char="•"/>
            </a:pPr>
            <a:r>
              <a:rPr lang="ar-SA" sz="2400" b="1" dirty="0">
                <a:cs typeface="+mj-cs"/>
              </a:rPr>
              <a:t>يستخدم لتحديد تصنيف للعناصر</a:t>
            </a:r>
          </a:p>
          <a:p>
            <a:pPr marL="342900" indent="-342900" algn="r" rtl="1">
              <a:buFont typeface="Arial" panose="020B0604020202020204" pitchFamily="34" charset="0"/>
              <a:buChar char="•"/>
            </a:pPr>
            <a:r>
              <a:rPr lang="ar-SA" sz="2400" b="1" dirty="0">
                <a:cs typeface="+mj-cs"/>
              </a:rPr>
              <a:t>يمكن استخدام الكلاس لأكثر من عنصر </a:t>
            </a:r>
          </a:p>
          <a:p>
            <a:pPr marL="342900" indent="-342900" algn="r" rtl="1">
              <a:buFont typeface="Arial" panose="020B0604020202020204" pitchFamily="34" charset="0"/>
              <a:buChar char="•"/>
            </a:pPr>
            <a:r>
              <a:rPr lang="ar-SA" sz="2400" b="1" dirty="0">
                <a:cs typeface="+mj-cs"/>
              </a:rPr>
              <a:t>يمكن أن يكون للعنصر أكثر من كلاس </a:t>
            </a:r>
            <a:endParaRPr lang="en-US" sz="2400" b="1" dirty="0">
              <a:cs typeface="+mj-cs"/>
            </a:endParaRPr>
          </a:p>
        </p:txBody>
      </p:sp>
      <p:sp>
        <p:nvSpPr>
          <p:cNvPr id="14" name="مربع نص 13">
            <a:extLst>
              <a:ext uri="{FF2B5EF4-FFF2-40B4-BE49-F238E27FC236}">
                <a16:creationId xmlns:a16="http://schemas.microsoft.com/office/drawing/2014/main" id="{1A203729-57A9-4276-A440-DD0FB314CAFC}"/>
              </a:ext>
            </a:extLst>
          </p:cNvPr>
          <p:cNvSpPr txBox="1"/>
          <p:nvPr/>
        </p:nvSpPr>
        <p:spPr>
          <a:xfrm>
            <a:off x="3124198" y="5256052"/>
            <a:ext cx="6096000" cy="1015663"/>
          </a:xfrm>
          <a:prstGeom prst="rect">
            <a:avLst/>
          </a:prstGeom>
          <a:noFill/>
        </p:spPr>
        <p:txBody>
          <a:bodyPr wrap="square">
            <a:spAutoFit/>
          </a:bodyPr>
          <a:lstStyle/>
          <a:p>
            <a:pPr algn="ctr"/>
            <a:r>
              <a:rPr lang="ar-SA" sz="2000" b="1" dirty="0">
                <a:cs typeface="+mj-cs"/>
              </a:rPr>
              <a:t>يمكن استخدامها لتحديد العناصر في</a:t>
            </a:r>
          </a:p>
          <a:p>
            <a:pPr algn="ctr"/>
            <a:r>
              <a:rPr lang="en-US" sz="2000" b="1" dirty="0">
                <a:cs typeface="+mj-cs"/>
              </a:rPr>
              <a:t>JavaScript </a:t>
            </a:r>
          </a:p>
          <a:p>
            <a:pPr algn="ctr"/>
            <a:r>
              <a:rPr lang="en-US" sz="2000" b="1" dirty="0">
                <a:cs typeface="+mj-cs"/>
              </a:rPr>
              <a:t>CSS</a:t>
            </a:r>
          </a:p>
        </p:txBody>
      </p:sp>
      <p:sp>
        <p:nvSpPr>
          <p:cNvPr id="16" name="مربع نص 15">
            <a:extLst>
              <a:ext uri="{FF2B5EF4-FFF2-40B4-BE49-F238E27FC236}">
                <a16:creationId xmlns:a16="http://schemas.microsoft.com/office/drawing/2014/main" id="{C74EF43C-B692-4B20-9397-966BE4868C38}"/>
              </a:ext>
            </a:extLst>
          </p:cNvPr>
          <p:cNvSpPr txBox="1"/>
          <p:nvPr/>
        </p:nvSpPr>
        <p:spPr>
          <a:xfrm>
            <a:off x="1161664" y="2555720"/>
            <a:ext cx="609600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&lt;h1 id=“ID"&gt;My Cities&lt;/h1&gt;</a:t>
            </a:r>
          </a:p>
        </p:txBody>
      </p:sp>
      <p:sp>
        <p:nvSpPr>
          <p:cNvPr id="18" name="مربع نص 17">
            <a:extLst>
              <a:ext uri="{FF2B5EF4-FFF2-40B4-BE49-F238E27FC236}">
                <a16:creationId xmlns:a16="http://schemas.microsoft.com/office/drawing/2014/main" id="{E6381323-CE6A-4382-991E-7554B0C72563}"/>
              </a:ext>
            </a:extLst>
          </p:cNvPr>
          <p:cNvSpPr txBox="1"/>
          <p:nvPr/>
        </p:nvSpPr>
        <p:spPr>
          <a:xfrm>
            <a:off x="6591684" y="2575830"/>
            <a:ext cx="609600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&lt;h1 class=“className1 className2"&gt; My Cities &lt;/h1&gt;</a:t>
            </a:r>
          </a:p>
        </p:txBody>
      </p:sp>
    </p:spTree>
    <p:extLst>
      <p:ext uri="{BB962C8B-B14F-4D97-AF65-F5344CB8AC3E}">
        <p14:creationId xmlns:p14="http://schemas.microsoft.com/office/powerpoint/2010/main" val="202919396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rtl="0"/>
            <a:r>
              <a:rPr lang="en-US" sz="4800" b="1" dirty="0">
                <a:latin typeface="Times New Roman" panose="02020603050405020304" pitchFamily="18" charset="0"/>
                <a:cs typeface="Times New Roman" panose="02020603050405020304" pitchFamily="18" charset="0"/>
              </a:rPr>
              <a:t>HTML display</a:t>
            </a:r>
            <a:r>
              <a:rPr lang="en-US" sz="2000" b="0" i="0" dirty="0">
                <a:solidFill>
                  <a:srgbClr val="000000"/>
                </a:solidFill>
                <a:effectLst/>
                <a:latin typeface="Verdana" panose="020B0604030504040204" pitchFamily="34" charset="0"/>
              </a:rPr>
              <a:t>  </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inline vs block</a:t>
            </a:r>
            <a:r>
              <a:rPr lang="en-US" sz="2000" b="0" i="0" dirty="0">
                <a:solidFill>
                  <a:srgbClr val="000000"/>
                </a:solidFill>
                <a:effectLst/>
                <a:latin typeface="Verdana" panose="020B0604030504040204" pitchFamily="34" charset="0"/>
              </a:rPr>
              <a:t> </a:t>
            </a:r>
            <a:endParaRPr lang="en-US" sz="4800" b="1" dirty="0">
              <a:latin typeface="Times New Roman" panose="02020603050405020304" pitchFamily="18" charset="0"/>
              <a:cs typeface="Times New Roman" panose="02020603050405020304" pitchFamily="18" charset="0"/>
            </a:endParaRPr>
          </a:p>
        </p:txBody>
      </p:sp>
      <p:pic>
        <p:nvPicPr>
          <p:cNvPr id="1026" name="Picture 2" descr="Block vs Inline Tags in HTML | Web design for beginners, Html for  beginners, Absolute beginners">
            <a:extLst>
              <a:ext uri="{FF2B5EF4-FFF2-40B4-BE49-F238E27FC236}">
                <a16:creationId xmlns:a16="http://schemas.microsoft.com/office/drawing/2014/main" id="{418CF11C-C9D5-45D0-A697-935C89EF48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9100" y="1686452"/>
            <a:ext cx="3733800" cy="4866748"/>
          </a:xfrm>
          <a:prstGeom prst="rect">
            <a:avLst/>
          </a:prstGeom>
          <a:noFill/>
          <a:extLst>
            <a:ext uri="{909E8E84-426E-40DD-AFC4-6F175D3DCCD1}">
              <a14:hiddenFill xmlns:a14="http://schemas.microsoft.com/office/drawing/2010/main">
                <a:solidFill>
                  <a:srgbClr val="FFFFFF"/>
                </a:solidFill>
              </a14:hiddenFill>
            </a:ext>
          </a:extLst>
        </p:spPr>
      </p:pic>
      <p:sp>
        <p:nvSpPr>
          <p:cNvPr id="9" name="مربع نص 8">
            <a:extLst>
              <a:ext uri="{FF2B5EF4-FFF2-40B4-BE49-F238E27FC236}">
                <a16:creationId xmlns:a16="http://schemas.microsoft.com/office/drawing/2014/main" id="{93872942-1093-47EF-8B79-50B18422A0DC}"/>
              </a:ext>
            </a:extLst>
          </p:cNvPr>
          <p:cNvSpPr txBox="1"/>
          <p:nvPr/>
        </p:nvSpPr>
        <p:spPr>
          <a:xfrm>
            <a:off x="6953250" y="1686452"/>
            <a:ext cx="6096000" cy="400110"/>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block</a:t>
            </a:r>
            <a:endParaRPr lang="en-US" dirty="0"/>
          </a:p>
        </p:txBody>
      </p:sp>
      <p:sp>
        <p:nvSpPr>
          <p:cNvPr id="13" name="مربع نص 12">
            <a:extLst>
              <a:ext uri="{FF2B5EF4-FFF2-40B4-BE49-F238E27FC236}">
                <a16:creationId xmlns:a16="http://schemas.microsoft.com/office/drawing/2014/main" id="{BEF2ED02-15EF-4E4F-BA09-1A7EF87F424D}"/>
              </a:ext>
            </a:extLst>
          </p:cNvPr>
          <p:cNvSpPr txBox="1"/>
          <p:nvPr/>
        </p:nvSpPr>
        <p:spPr>
          <a:xfrm>
            <a:off x="-1676399" y="1655674"/>
            <a:ext cx="7267574" cy="400110"/>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inline</a:t>
            </a:r>
            <a:endParaRPr lang="en-US" dirty="0"/>
          </a:p>
        </p:txBody>
      </p:sp>
      <p:sp>
        <p:nvSpPr>
          <p:cNvPr id="7" name="مربع نص 6">
            <a:extLst>
              <a:ext uri="{FF2B5EF4-FFF2-40B4-BE49-F238E27FC236}">
                <a16:creationId xmlns:a16="http://schemas.microsoft.com/office/drawing/2014/main" id="{8F8B5CF5-3C19-4A3A-8B91-8C7DB154BB00}"/>
              </a:ext>
            </a:extLst>
          </p:cNvPr>
          <p:cNvSpPr txBox="1"/>
          <p:nvPr/>
        </p:nvSpPr>
        <p:spPr>
          <a:xfrm>
            <a:off x="8629650" y="2647950"/>
            <a:ext cx="2724150" cy="2862322"/>
          </a:xfrm>
          <a:prstGeom prst="rect">
            <a:avLst/>
          </a:prstGeom>
          <a:noFill/>
        </p:spPr>
        <p:txBody>
          <a:bodyPr wrap="square" rtlCol="0">
            <a:spAutoFit/>
          </a:bodyPr>
          <a:lstStyle/>
          <a:p>
            <a:pPr marL="285750" indent="-285750" algn="r" rtl="1">
              <a:buFont typeface="Arial" panose="020B0604020202020204" pitchFamily="34" charset="0"/>
              <a:buChar char="•"/>
            </a:pPr>
            <a:r>
              <a:rPr lang="ar-SA" dirty="0"/>
              <a:t>دوماً يبدأ العنصر بسطر جديد</a:t>
            </a:r>
          </a:p>
          <a:p>
            <a:pPr marL="285750" indent="-285750" algn="r" rtl="1">
              <a:buFont typeface="Arial" panose="020B0604020202020204" pitchFamily="34" charset="0"/>
              <a:buChar char="•"/>
            </a:pPr>
            <a:r>
              <a:rPr lang="ar-SA" dirty="0"/>
              <a:t>يمتد لكامل العرض المتاح</a:t>
            </a:r>
          </a:p>
          <a:p>
            <a:pPr marL="285750" indent="-285750" algn="r" rtl="1">
              <a:buFont typeface="Arial" panose="020B0604020202020204" pitchFamily="34" charset="0"/>
              <a:buChar char="•"/>
            </a:pPr>
            <a:endParaRPr lang="ar-SA" dirty="0"/>
          </a:p>
          <a:p>
            <a:pPr algn="ctr" rtl="1"/>
            <a:r>
              <a:rPr lang="ar-SA" dirty="0"/>
              <a:t>مثال:</a:t>
            </a:r>
          </a:p>
          <a:p>
            <a:pPr algn="ctr" rtl="1"/>
            <a:r>
              <a:rPr lang="en-US" dirty="0"/>
              <a:t>table </a:t>
            </a:r>
          </a:p>
          <a:p>
            <a:pPr algn="ctr" rtl="1"/>
            <a:r>
              <a:rPr lang="en-US" dirty="0"/>
              <a:t>div </a:t>
            </a:r>
          </a:p>
          <a:p>
            <a:pPr algn="ctr" rtl="1"/>
            <a:r>
              <a:rPr lang="en-US" dirty="0"/>
              <a:t>ul </a:t>
            </a:r>
          </a:p>
          <a:p>
            <a:pPr algn="ctr" rtl="1"/>
            <a:r>
              <a:rPr lang="en-US" dirty="0" err="1"/>
              <a:t>ol</a:t>
            </a:r>
            <a:endParaRPr lang="en-US" dirty="0"/>
          </a:p>
          <a:p>
            <a:pPr algn="ctr" rtl="1"/>
            <a:r>
              <a:rPr lang="en-US" dirty="0"/>
              <a:t>form</a:t>
            </a:r>
            <a:endParaRPr lang="ar-SA" dirty="0"/>
          </a:p>
          <a:p>
            <a:pPr marL="285750" indent="-285750" algn="r" rtl="1">
              <a:buFont typeface="Arial" panose="020B0604020202020204" pitchFamily="34" charset="0"/>
              <a:buChar char="•"/>
            </a:pPr>
            <a:endParaRPr lang="en-US" dirty="0"/>
          </a:p>
        </p:txBody>
      </p:sp>
      <p:sp>
        <p:nvSpPr>
          <p:cNvPr id="14" name="مربع نص 13">
            <a:extLst>
              <a:ext uri="{FF2B5EF4-FFF2-40B4-BE49-F238E27FC236}">
                <a16:creationId xmlns:a16="http://schemas.microsoft.com/office/drawing/2014/main" id="{AD419A36-6A08-4135-9AE2-0D0CA77CAD43}"/>
              </a:ext>
            </a:extLst>
          </p:cNvPr>
          <p:cNvSpPr txBox="1"/>
          <p:nvPr/>
        </p:nvSpPr>
        <p:spPr>
          <a:xfrm>
            <a:off x="0" y="2647950"/>
            <a:ext cx="3562350" cy="2585323"/>
          </a:xfrm>
          <a:prstGeom prst="rect">
            <a:avLst/>
          </a:prstGeom>
          <a:noFill/>
        </p:spPr>
        <p:txBody>
          <a:bodyPr wrap="square">
            <a:spAutoFit/>
          </a:bodyPr>
          <a:lstStyle/>
          <a:p>
            <a:pPr marL="285750" indent="-285750" algn="r" rtl="1">
              <a:buFont typeface="Arial" panose="020B0604020202020204" pitchFamily="34" charset="0"/>
              <a:buChar char="•"/>
            </a:pPr>
            <a:r>
              <a:rPr lang="ar-SA" dirty="0"/>
              <a:t>لا يبدأ العنصر بسطر جديد</a:t>
            </a:r>
          </a:p>
          <a:p>
            <a:pPr marL="285750" indent="-285750" algn="r" rtl="1">
              <a:buFont typeface="Arial" panose="020B0604020202020204" pitchFamily="34" charset="0"/>
              <a:buChar char="•"/>
            </a:pPr>
            <a:r>
              <a:rPr lang="ar-SA" dirty="0"/>
              <a:t>يمتد حسب العرض المطلوب للمحتوى</a:t>
            </a:r>
            <a:endParaRPr lang="en-US" dirty="0"/>
          </a:p>
          <a:p>
            <a:pPr marL="285750" indent="-285750" algn="r" rtl="1">
              <a:buFont typeface="Arial" panose="020B0604020202020204" pitchFamily="34" charset="0"/>
              <a:buChar char="•"/>
            </a:pPr>
            <a:endParaRPr lang="en-US" dirty="0"/>
          </a:p>
          <a:p>
            <a:pPr algn="ctr" rtl="1"/>
            <a:r>
              <a:rPr lang="ar-SA" dirty="0"/>
              <a:t>مثال:</a:t>
            </a:r>
          </a:p>
          <a:p>
            <a:pPr algn="ctr" rtl="1"/>
            <a:r>
              <a:rPr lang="en-US" dirty="0"/>
              <a:t>a </a:t>
            </a:r>
          </a:p>
          <a:p>
            <a:pPr algn="ctr" rtl="1"/>
            <a:r>
              <a:rPr lang="en-US" dirty="0"/>
              <a:t>b  </a:t>
            </a:r>
          </a:p>
          <a:p>
            <a:pPr algn="ctr" rtl="1"/>
            <a:r>
              <a:rPr lang="en-US" dirty="0" err="1"/>
              <a:t>i</a:t>
            </a:r>
            <a:r>
              <a:rPr lang="en-US" dirty="0"/>
              <a:t>  </a:t>
            </a:r>
          </a:p>
          <a:p>
            <a:pPr algn="ctr" rtl="1"/>
            <a:r>
              <a:rPr lang="en-US" dirty="0"/>
              <a:t>sub</a:t>
            </a:r>
          </a:p>
          <a:p>
            <a:pPr algn="ctr" rtl="1"/>
            <a:r>
              <a:rPr lang="en-US" dirty="0"/>
              <a:t>span</a:t>
            </a:r>
          </a:p>
        </p:txBody>
      </p:sp>
    </p:spTree>
    <p:extLst>
      <p:ext uri="{BB962C8B-B14F-4D97-AF65-F5344CB8AC3E}">
        <p14:creationId xmlns:p14="http://schemas.microsoft.com/office/powerpoint/2010/main" val="415519321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CSS</a:t>
            </a:r>
          </a:p>
        </p:txBody>
      </p:sp>
      <p:pic>
        <p:nvPicPr>
          <p:cNvPr id="2" name="صورة 1">
            <a:extLst>
              <a:ext uri="{FF2B5EF4-FFF2-40B4-BE49-F238E27FC236}">
                <a16:creationId xmlns:a16="http://schemas.microsoft.com/office/drawing/2014/main" id="{522AB4BF-71BF-4B00-8409-003B5D4BA7A2}"/>
              </a:ext>
            </a:extLst>
          </p:cNvPr>
          <p:cNvPicPr>
            <a:picLocks noChangeAspect="1"/>
          </p:cNvPicPr>
          <p:nvPr/>
        </p:nvPicPr>
        <p:blipFill>
          <a:blip r:embed="rId3"/>
          <a:stretch>
            <a:fillRect/>
          </a:stretch>
        </p:blipFill>
        <p:spPr>
          <a:xfrm>
            <a:off x="1603846" y="1429811"/>
            <a:ext cx="8984307" cy="5028139"/>
          </a:xfrm>
          <a:prstGeom prst="rect">
            <a:avLst/>
          </a:prstGeom>
        </p:spPr>
      </p:pic>
    </p:spTree>
    <p:extLst>
      <p:ext uri="{BB962C8B-B14F-4D97-AF65-F5344CB8AC3E}">
        <p14:creationId xmlns:p14="http://schemas.microsoft.com/office/powerpoint/2010/main" val="3528958828"/>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0"/>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CSS</a:t>
            </a:r>
          </a:p>
        </p:txBody>
      </p:sp>
      <p:pic>
        <p:nvPicPr>
          <p:cNvPr id="7" name="صورة 6">
            <a:extLst>
              <a:ext uri="{FF2B5EF4-FFF2-40B4-BE49-F238E27FC236}">
                <a16:creationId xmlns:a16="http://schemas.microsoft.com/office/drawing/2014/main" id="{ED03ED8C-C2D8-4AB4-BFCF-A52770EDE63C}"/>
              </a:ext>
            </a:extLst>
          </p:cNvPr>
          <p:cNvPicPr>
            <a:picLocks noChangeAspect="1"/>
          </p:cNvPicPr>
          <p:nvPr/>
        </p:nvPicPr>
        <p:blipFill rotWithShape="1">
          <a:blip r:embed="rId3">
            <a:extLst>
              <a:ext uri="{28A0092B-C50C-407E-A947-70E740481C1C}">
                <a14:useLocalDpi xmlns:a14="http://schemas.microsoft.com/office/drawing/2010/main" val="0"/>
              </a:ext>
            </a:extLst>
          </a:blip>
          <a:srcRect l="9639" t="5395" r="9609" b="12643"/>
          <a:stretch/>
        </p:blipFill>
        <p:spPr>
          <a:xfrm>
            <a:off x="1134518" y="1115942"/>
            <a:ext cx="9922964" cy="5501592"/>
          </a:xfrm>
          <a:prstGeom prst="rect">
            <a:avLst/>
          </a:prstGeom>
        </p:spPr>
      </p:pic>
    </p:spTree>
    <p:extLst>
      <p:ext uri="{BB962C8B-B14F-4D97-AF65-F5344CB8AC3E}">
        <p14:creationId xmlns:p14="http://schemas.microsoft.com/office/powerpoint/2010/main" val="192594348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0"/>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CSS</a:t>
            </a:r>
          </a:p>
        </p:txBody>
      </p:sp>
      <p:pic>
        <p:nvPicPr>
          <p:cNvPr id="4" name="صورة 3">
            <a:extLst>
              <a:ext uri="{FF2B5EF4-FFF2-40B4-BE49-F238E27FC236}">
                <a16:creationId xmlns:a16="http://schemas.microsoft.com/office/drawing/2014/main" id="{692235CC-EAF1-47C4-A4F2-3E510A70B0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5790" y="1325563"/>
            <a:ext cx="8860420" cy="5324475"/>
          </a:xfrm>
          <a:prstGeom prst="rect">
            <a:avLst/>
          </a:prstGeom>
        </p:spPr>
      </p:pic>
    </p:spTree>
    <p:extLst>
      <p:ext uri="{BB962C8B-B14F-4D97-AF65-F5344CB8AC3E}">
        <p14:creationId xmlns:p14="http://schemas.microsoft.com/office/powerpoint/2010/main" val="106091360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571500" y="0"/>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CSS</a:t>
            </a:r>
          </a:p>
        </p:txBody>
      </p:sp>
      <p:pic>
        <p:nvPicPr>
          <p:cNvPr id="5" name="صورة 4">
            <a:extLst>
              <a:ext uri="{FF2B5EF4-FFF2-40B4-BE49-F238E27FC236}">
                <a16:creationId xmlns:a16="http://schemas.microsoft.com/office/drawing/2014/main" id="{E9C6A9CD-4B7C-4745-A4EF-DBF20E82DB8C}"/>
              </a:ext>
            </a:extLst>
          </p:cNvPr>
          <p:cNvPicPr>
            <a:picLocks noChangeAspect="1"/>
          </p:cNvPicPr>
          <p:nvPr/>
        </p:nvPicPr>
        <p:blipFill>
          <a:blip r:embed="rId3"/>
          <a:stretch>
            <a:fillRect/>
          </a:stretch>
        </p:blipFill>
        <p:spPr>
          <a:xfrm>
            <a:off x="2654174" y="1071561"/>
            <a:ext cx="6883652" cy="5495449"/>
          </a:xfrm>
          <a:prstGeom prst="rect">
            <a:avLst/>
          </a:prstGeom>
        </p:spPr>
      </p:pic>
    </p:spTree>
    <p:extLst>
      <p:ext uri="{BB962C8B-B14F-4D97-AF65-F5344CB8AC3E}">
        <p14:creationId xmlns:p14="http://schemas.microsoft.com/office/powerpoint/2010/main" val="62840737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0"/>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CSS Syntax</a:t>
            </a:r>
          </a:p>
        </p:txBody>
      </p:sp>
      <p:pic>
        <p:nvPicPr>
          <p:cNvPr id="3" name="صورة 2">
            <a:extLst>
              <a:ext uri="{FF2B5EF4-FFF2-40B4-BE49-F238E27FC236}">
                <a16:creationId xmlns:a16="http://schemas.microsoft.com/office/drawing/2014/main" id="{992CA56C-018B-41FC-BC5E-7C5BFE27B0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9300" y="1347217"/>
            <a:ext cx="7836104" cy="4485312"/>
          </a:xfrm>
          <a:prstGeom prst="rect">
            <a:avLst/>
          </a:prstGeom>
        </p:spPr>
      </p:pic>
      <p:sp>
        <p:nvSpPr>
          <p:cNvPr id="5" name="مربع نص 4">
            <a:extLst>
              <a:ext uri="{FF2B5EF4-FFF2-40B4-BE49-F238E27FC236}">
                <a16:creationId xmlns:a16="http://schemas.microsoft.com/office/drawing/2014/main" id="{CF02654F-D9FA-4C5F-8FE4-EF05CDC7EE6A}"/>
              </a:ext>
            </a:extLst>
          </p:cNvPr>
          <p:cNvSpPr txBox="1"/>
          <p:nvPr/>
        </p:nvSpPr>
        <p:spPr>
          <a:xfrm>
            <a:off x="2628900" y="5854184"/>
            <a:ext cx="6096000" cy="830997"/>
          </a:xfrm>
          <a:prstGeom prst="rect">
            <a:avLst/>
          </a:prstGeom>
          <a:noFill/>
        </p:spPr>
        <p:txBody>
          <a:bodyPr wrap="square">
            <a:spAutoFit/>
          </a:bodyPr>
          <a:lstStyle/>
          <a:p>
            <a:pPr algn="ctr"/>
            <a:r>
              <a:rPr lang="en-US" sz="3600" b="1" dirty="0"/>
              <a:t>/* </a:t>
            </a:r>
            <a:r>
              <a:rPr lang="en-US" sz="4800" b="1" dirty="0">
                <a:latin typeface="Times New Roman" panose="02020603050405020304" pitchFamily="18" charset="0"/>
                <a:ea typeface="+mj-ea"/>
                <a:cs typeface="Times New Roman" panose="02020603050405020304" pitchFamily="18" charset="0"/>
              </a:rPr>
              <a:t>comment</a:t>
            </a:r>
            <a:r>
              <a:rPr lang="en-US" sz="3600" b="0" i="0" dirty="0">
                <a:solidFill>
                  <a:srgbClr val="008000"/>
                </a:solidFill>
                <a:effectLst/>
                <a:latin typeface="Consolas" panose="020B0609020204030204" pitchFamily="49" charset="0"/>
              </a:rPr>
              <a:t> </a:t>
            </a:r>
            <a:r>
              <a:rPr lang="en-US" sz="3600" b="1" dirty="0"/>
              <a:t>*/</a:t>
            </a:r>
          </a:p>
        </p:txBody>
      </p:sp>
    </p:spTree>
    <p:extLst>
      <p:ext uri="{BB962C8B-B14F-4D97-AF65-F5344CB8AC3E}">
        <p14:creationId xmlns:p14="http://schemas.microsoft.com/office/powerpoint/2010/main" val="270949727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Domain name</a:t>
            </a:r>
            <a:endParaRPr lang="ar-SY" sz="4800" b="1" dirty="0">
              <a:latin typeface="Times New Roman" panose="02020603050405020304" pitchFamily="18" charset="0"/>
              <a:cs typeface="Times New Roman" panose="02020603050405020304" pitchFamily="18" charset="0"/>
            </a:endParaRPr>
          </a:p>
        </p:txBody>
      </p:sp>
      <p:pic>
        <p:nvPicPr>
          <p:cNvPr id="3" name="صورة 2"/>
          <p:cNvPicPr>
            <a:picLocks noChangeAspect="1"/>
          </p:cNvPicPr>
          <p:nvPr/>
        </p:nvPicPr>
        <p:blipFill>
          <a:blip r:embed="rId3"/>
          <a:stretch>
            <a:fillRect/>
          </a:stretch>
        </p:blipFill>
        <p:spPr>
          <a:xfrm>
            <a:off x="2254525" y="1890422"/>
            <a:ext cx="7682949" cy="4609769"/>
          </a:xfrm>
          <a:prstGeom prst="rect">
            <a:avLst/>
          </a:prstGeom>
        </p:spPr>
      </p:pic>
    </p:spTree>
    <p:extLst>
      <p:ext uri="{BB962C8B-B14F-4D97-AF65-F5344CB8AC3E}">
        <p14:creationId xmlns:p14="http://schemas.microsoft.com/office/powerpoint/2010/main" val="30102720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0"/>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CSS Selectors</a:t>
            </a:r>
          </a:p>
        </p:txBody>
      </p:sp>
      <p:pic>
        <p:nvPicPr>
          <p:cNvPr id="4" name="صورة 3">
            <a:extLst>
              <a:ext uri="{FF2B5EF4-FFF2-40B4-BE49-F238E27FC236}">
                <a16:creationId xmlns:a16="http://schemas.microsoft.com/office/drawing/2014/main" id="{8BAD52D3-E615-4864-819E-367E91F768FF}"/>
              </a:ext>
            </a:extLst>
          </p:cNvPr>
          <p:cNvPicPr>
            <a:picLocks noChangeAspect="1"/>
          </p:cNvPicPr>
          <p:nvPr/>
        </p:nvPicPr>
        <p:blipFill>
          <a:blip r:embed="rId3"/>
          <a:stretch>
            <a:fillRect/>
          </a:stretch>
        </p:blipFill>
        <p:spPr>
          <a:xfrm>
            <a:off x="171449" y="2300286"/>
            <a:ext cx="5816494" cy="3395663"/>
          </a:xfrm>
          <a:prstGeom prst="rect">
            <a:avLst/>
          </a:prstGeom>
        </p:spPr>
      </p:pic>
      <p:pic>
        <p:nvPicPr>
          <p:cNvPr id="5" name="صورة 4">
            <a:extLst>
              <a:ext uri="{FF2B5EF4-FFF2-40B4-BE49-F238E27FC236}">
                <a16:creationId xmlns:a16="http://schemas.microsoft.com/office/drawing/2014/main" id="{A65E15C7-9EC1-42E9-ABE9-769BC8BADCCC}"/>
              </a:ext>
            </a:extLst>
          </p:cNvPr>
          <p:cNvPicPr>
            <a:picLocks noChangeAspect="1"/>
          </p:cNvPicPr>
          <p:nvPr/>
        </p:nvPicPr>
        <p:blipFill>
          <a:blip r:embed="rId4"/>
          <a:stretch>
            <a:fillRect/>
          </a:stretch>
        </p:blipFill>
        <p:spPr>
          <a:xfrm>
            <a:off x="6096000" y="3335335"/>
            <a:ext cx="5816494" cy="1325563"/>
          </a:xfrm>
          <a:prstGeom prst="rect">
            <a:avLst/>
          </a:prstGeom>
        </p:spPr>
      </p:pic>
      <p:sp>
        <p:nvSpPr>
          <p:cNvPr id="7" name="عنوان 1">
            <a:extLst>
              <a:ext uri="{FF2B5EF4-FFF2-40B4-BE49-F238E27FC236}">
                <a16:creationId xmlns:a16="http://schemas.microsoft.com/office/drawing/2014/main" id="{9A1CAED3-D17C-45FA-92C0-4AADDB57EDD9}"/>
              </a:ext>
            </a:extLst>
          </p:cNvPr>
          <p:cNvSpPr txBox="1">
            <a:spLocks/>
          </p:cNvSpPr>
          <p:nvPr/>
        </p:nvSpPr>
        <p:spPr>
          <a:xfrm>
            <a:off x="730143" y="974723"/>
            <a:ext cx="10515600" cy="1325563"/>
          </a:xfrm>
          <a:prstGeom prst="rect">
            <a:avLst/>
          </a:prstGeom>
        </p:spPr>
        <p:txBody>
          <a:bodyPr vert="horz" lIns="91440" tIns="45720" rIns="91440" bIns="45720" rtlCol="0" anchor="ctr">
            <a:no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200" b="1" dirty="0">
                <a:latin typeface="Times New Roman" panose="02020603050405020304" pitchFamily="18" charset="0"/>
                <a:cs typeface="Times New Roman" panose="02020603050405020304" pitchFamily="18" charset="0"/>
              </a:rPr>
              <a:t>By Element Name</a:t>
            </a:r>
          </a:p>
        </p:txBody>
      </p:sp>
    </p:spTree>
    <p:extLst>
      <p:ext uri="{BB962C8B-B14F-4D97-AF65-F5344CB8AC3E}">
        <p14:creationId xmlns:p14="http://schemas.microsoft.com/office/powerpoint/2010/main" val="284749938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0"/>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CSS Selectors</a:t>
            </a:r>
          </a:p>
        </p:txBody>
      </p:sp>
      <p:sp>
        <p:nvSpPr>
          <p:cNvPr id="7" name="عنوان 1">
            <a:extLst>
              <a:ext uri="{FF2B5EF4-FFF2-40B4-BE49-F238E27FC236}">
                <a16:creationId xmlns:a16="http://schemas.microsoft.com/office/drawing/2014/main" id="{9A1CAED3-D17C-45FA-92C0-4AADDB57EDD9}"/>
              </a:ext>
            </a:extLst>
          </p:cNvPr>
          <p:cNvSpPr txBox="1">
            <a:spLocks/>
          </p:cNvSpPr>
          <p:nvPr/>
        </p:nvSpPr>
        <p:spPr>
          <a:xfrm>
            <a:off x="730143" y="974723"/>
            <a:ext cx="10515600" cy="1325563"/>
          </a:xfrm>
          <a:prstGeom prst="rect">
            <a:avLst/>
          </a:prstGeom>
        </p:spPr>
        <p:txBody>
          <a:bodyPr vert="horz" lIns="91440" tIns="45720" rIns="91440" bIns="45720" rtlCol="0" anchor="ctr">
            <a:no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200" b="1" dirty="0">
                <a:latin typeface="Times New Roman" panose="02020603050405020304" pitchFamily="18" charset="0"/>
                <a:cs typeface="Times New Roman" panose="02020603050405020304" pitchFamily="18" charset="0"/>
              </a:rPr>
              <a:t>By     #ID</a:t>
            </a:r>
          </a:p>
        </p:txBody>
      </p:sp>
      <p:pic>
        <p:nvPicPr>
          <p:cNvPr id="2" name="صورة 1">
            <a:extLst>
              <a:ext uri="{FF2B5EF4-FFF2-40B4-BE49-F238E27FC236}">
                <a16:creationId xmlns:a16="http://schemas.microsoft.com/office/drawing/2014/main" id="{D579C65F-6A1C-4679-9877-0DDC8499ADBB}"/>
              </a:ext>
            </a:extLst>
          </p:cNvPr>
          <p:cNvPicPr>
            <a:picLocks noChangeAspect="1"/>
          </p:cNvPicPr>
          <p:nvPr/>
        </p:nvPicPr>
        <p:blipFill>
          <a:blip r:embed="rId3"/>
          <a:stretch>
            <a:fillRect/>
          </a:stretch>
        </p:blipFill>
        <p:spPr>
          <a:xfrm>
            <a:off x="222035" y="2071690"/>
            <a:ext cx="6197815" cy="3415841"/>
          </a:xfrm>
          <a:prstGeom prst="rect">
            <a:avLst/>
          </a:prstGeom>
        </p:spPr>
      </p:pic>
      <p:pic>
        <p:nvPicPr>
          <p:cNvPr id="3" name="صورة 2">
            <a:extLst>
              <a:ext uri="{FF2B5EF4-FFF2-40B4-BE49-F238E27FC236}">
                <a16:creationId xmlns:a16="http://schemas.microsoft.com/office/drawing/2014/main" id="{7B89D1FF-BFC8-410B-8541-DADD50501CB7}"/>
              </a:ext>
            </a:extLst>
          </p:cNvPr>
          <p:cNvPicPr>
            <a:picLocks noChangeAspect="1"/>
          </p:cNvPicPr>
          <p:nvPr/>
        </p:nvPicPr>
        <p:blipFill>
          <a:blip r:embed="rId4"/>
          <a:stretch>
            <a:fillRect/>
          </a:stretch>
        </p:blipFill>
        <p:spPr>
          <a:xfrm>
            <a:off x="6572250" y="3230337"/>
            <a:ext cx="5397715" cy="1098545"/>
          </a:xfrm>
          <a:prstGeom prst="rect">
            <a:avLst/>
          </a:prstGeom>
        </p:spPr>
      </p:pic>
    </p:spTree>
    <p:extLst>
      <p:ext uri="{BB962C8B-B14F-4D97-AF65-F5344CB8AC3E}">
        <p14:creationId xmlns:p14="http://schemas.microsoft.com/office/powerpoint/2010/main" val="74485213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0"/>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CSS Selectors</a:t>
            </a:r>
          </a:p>
        </p:txBody>
      </p:sp>
      <p:sp>
        <p:nvSpPr>
          <p:cNvPr id="7" name="عنوان 1">
            <a:extLst>
              <a:ext uri="{FF2B5EF4-FFF2-40B4-BE49-F238E27FC236}">
                <a16:creationId xmlns:a16="http://schemas.microsoft.com/office/drawing/2014/main" id="{9A1CAED3-D17C-45FA-92C0-4AADDB57EDD9}"/>
              </a:ext>
            </a:extLst>
          </p:cNvPr>
          <p:cNvSpPr txBox="1">
            <a:spLocks/>
          </p:cNvSpPr>
          <p:nvPr/>
        </p:nvSpPr>
        <p:spPr>
          <a:xfrm>
            <a:off x="730143" y="974723"/>
            <a:ext cx="10515600" cy="1325563"/>
          </a:xfrm>
          <a:prstGeom prst="rect">
            <a:avLst/>
          </a:prstGeom>
        </p:spPr>
        <p:txBody>
          <a:bodyPr vert="horz" lIns="91440" tIns="45720" rIns="91440" bIns="45720" rtlCol="0" anchor="ctr">
            <a:no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200" b="1" dirty="0">
                <a:latin typeface="Times New Roman" panose="02020603050405020304" pitchFamily="18" charset="0"/>
                <a:cs typeface="Times New Roman" panose="02020603050405020304" pitchFamily="18" charset="0"/>
              </a:rPr>
              <a:t>By     .</a:t>
            </a:r>
            <a:r>
              <a:rPr lang="en-US" sz="2200" b="1" dirty="0" err="1">
                <a:latin typeface="Times New Roman" panose="02020603050405020304" pitchFamily="18" charset="0"/>
                <a:cs typeface="Times New Roman" panose="02020603050405020304" pitchFamily="18" charset="0"/>
              </a:rPr>
              <a:t>className</a:t>
            </a:r>
            <a:endParaRPr lang="en-US" sz="2200" b="1" dirty="0">
              <a:latin typeface="Times New Roman" panose="02020603050405020304" pitchFamily="18" charset="0"/>
              <a:cs typeface="Times New Roman" panose="02020603050405020304" pitchFamily="18" charset="0"/>
            </a:endParaRPr>
          </a:p>
        </p:txBody>
      </p:sp>
      <p:pic>
        <p:nvPicPr>
          <p:cNvPr id="4" name="صورة 3">
            <a:extLst>
              <a:ext uri="{FF2B5EF4-FFF2-40B4-BE49-F238E27FC236}">
                <a16:creationId xmlns:a16="http://schemas.microsoft.com/office/drawing/2014/main" id="{D3FC1BBC-854C-4C43-A6D3-70C7C5035692}"/>
              </a:ext>
            </a:extLst>
          </p:cNvPr>
          <p:cNvPicPr>
            <a:picLocks noChangeAspect="1"/>
          </p:cNvPicPr>
          <p:nvPr/>
        </p:nvPicPr>
        <p:blipFill>
          <a:blip r:embed="rId3"/>
          <a:stretch>
            <a:fillRect/>
          </a:stretch>
        </p:blipFill>
        <p:spPr>
          <a:xfrm>
            <a:off x="328612" y="2274884"/>
            <a:ext cx="4865958" cy="2754316"/>
          </a:xfrm>
          <a:prstGeom prst="rect">
            <a:avLst/>
          </a:prstGeom>
        </p:spPr>
      </p:pic>
      <p:pic>
        <p:nvPicPr>
          <p:cNvPr id="5" name="صورة 4">
            <a:extLst>
              <a:ext uri="{FF2B5EF4-FFF2-40B4-BE49-F238E27FC236}">
                <a16:creationId xmlns:a16="http://schemas.microsoft.com/office/drawing/2014/main" id="{D8B02E54-A429-476A-B4D5-5FCD9671A9FB}"/>
              </a:ext>
            </a:extLst>
          </p:cNvPr>
          <p:cNvPicPr>
            <a:picLocks noChangeAspect="1"/>
          </p:cNvPicPr>
          <p:nvPr/>
        </p:nvPicPr>
        <p:blipFill>
          <a:blip r:embed="rId4"/>
          <a:stretch>
            <a:fillRect/>
          </a:stretch>
        </p:blipFill>
        <p:spPr>
          <a:xfrm>
            <a:off x="5438775" y="3210714"/>
            <a:ext cx="6153150" cy="1171575"/>
          </a:xfrm>
          <a:prstGeom prst="rect">
            <a:avLst/>
          </a:prstGeom>
        </p:spPr>
      </p:pic>
    </p:spTree>
    <p:extLst>
      <p:ext uri="{BB962C8B-B14F-4D97-AF65-F5344CB8AC3E}">
        <p14:creationId xmlns:p14="http://schemas.microsoft.com/office/powerpoint/2010/main" val="292116799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0"/>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CSS Selectors</a:t>
            </a:r>
          </a:p>
        </p:txBody>
      </p:sp>
      <p:pic>
        <p:nvPicPr>
          <p:cNvPr id="2" name="صورة 1">
            <a:extLst>
              <a:ext uri="{FF2B5EF4-FFF2-40B4-BE49-F238E27FC236}">
                <a16:creationId xmlns:a16="http://schemas.microsoft.com/office/drawing/2014/main" id="{ACEEF3CB-D043-47EE-82A5-66D58808F97B}"/>
              </a:ext>
            </a:extLst>
          </p:cNvPr>
          <p:cNvPicPr>
            <a:picLocks noChangeAspect="1"/>
          </p:cNvPicPr>
          <p:nvPr/>
        </p:nvPicPr>
        <p:blipFill>
          <a:blip r:embed="rId3"/>
          <a:stretch>
            <a:fillRect/>
          </a:stretch>
        </p:blipFill>
        <p:spPr>
          <a:xfrm>
            <a:off x="280840" y="2162174"/>
            <a:ext cx="5779124" cy="2447926"/>
          </a:xfrm>
          <a:prstGeom prst="rect">
            <a:avLst/>
          </a:prstGeom>
        </p:spPr>
      </p:pic>
      <p:pic>
        <p:nvPicPr>
          <p:cNvPr id="3" name="صورة 2">
            <a:extLst>
              <a:ext uri="{FF2B5EF4-FFF2-40B4-BE49-F238E27FC236}">
                <a16:creationId xmlns:a16="http://schemas.microsoft.com/office/drawing/2014/main" id="{E4ADA9F0-276B-4771-8E5F-19BA3B5F92AE}"/>
              </a:ext>
            </a:extLst>
          </p:cNvPr>
          <p:cNvPicPr>
            <a:picLocks noChangeAspect="1"/>
          </p:cNvPicPr>
          <p:nvPr/>
        </p:nvPicPr>
        <p:blipFill>
          <a:blip r:embed="rId4"/>
          <a:stretch>
            <a:fillRect/>
          </a:stretch>
        </p:blipFill>
        <p:spPr>
          <a:xfrm>
            <a:off x="6132038" y="2723356"/>
            <a:ext cx="5779124" cy="1325562"/>
          </a:xfrm>
          <a:prstGeom prst="rect">
            <a:avLst/>
          </a:prstGeom>
        </p:spPr>
      </p:pic>
    </p:spTree>
    <p:extLst>
      <p:ext uri="{BB962C8B-B14F-4D97-AF65-F5344CB8AC3E}">
        <p14:creationId xmlns:p14="http://schemas.microsoft.com/office/powerpoint/2010/main" val="2796547036"/>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0"/>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CSS Selectors</a:t>
            </a:r>
          </a:p>
        </p:txBody>
      </p:sp>
      <p:pic>
        <p:nvPicPr>
          <p:cNvPr id="4" name="صورة 3">
            <a:extLst>
              <a:ext uri="{FF2B5EF4-FFF2-40B4-BE49-F238E27FC236}">
                <a16:creationId xmlns:a16="http://schemas.microsoft.com/office/drawing/2014/main" id="{7222F244-8867-4022-90A3-2D48A55363A8}"/>
              </a:ext>
            </a:extLst>
          </p:cNvPr>
          <p:cNvPicPr>
            <a:picLocks noChangeAspect="1"/>
          </p:cNvPicPr>
          <p:nvPr/>
        </p:nvPicPr>
        <p:blipFill>
          <a:blip r:embed="rId3"/>
          <a:stretch>
            <a:fillRect/>
          </a:stretch>
        </p:blipFill>
        <p:spPr>
          <a:xfrm>
            <a:off x="180975" y="2243137"/>
            <a:ext cx="5468290" cy="3214688"/>
          </a:xfrm>
          <a:prstGeom prst="rect">
            <a:avLst/>
          </a:prstGeom>
        </p:spPr>
      </p:pic>
      <p:pic>
        <p:nvPicPr>
          <p:cNvPr id="5" name="صورة 4">
            <a:extLst>
              <a:ext uri="{FF2B5EF4-FFF2-40B4-BE49-F238E27FC236}">
                <a16:creationId xmlns:a16="http://schemas.microsoft.com/office/drawing/2014/main" id="{EF3EA581-DE38-4835-AF8B-2E7226CC0049}"/>
              </a:ext>
            </a:extLst>
          </p:cNvPr>
          <p:cNvPicPr>
            <a:picLocks noChangeAspect="1"/>
          </p:cNvPicPr>
          <p:nvPr/>
        </p:nvPicPr>
        <p:blipFill>
          <a:blip r:embed="rId4"/>
          <a:stretch>
            <a:fillRect/>
          </a:stretch>
        </p:blipFill>
        <p:spPr>
          <a:xfrm>
            <a:off x="5781675" y="2812256"/>
            <a:ext cx="6229350" cy="2076450"/>
          </a:xfrm>
          <a:prstGeom prst="rect">
            <a:avLst/>
          </a:prstGeom>
        </p:spPr>
      </p:pic>
    </p:spTree>
    <p:extLst>
      <p:ext uri="{BB962C8B-B14F-4D97-AF65-F5344CB8AC3E}">
        <p14:creationId xmlns:p14="http://schemas.microsoft.com/office/powerpoint/2010/main" val="25188492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0"/>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CSS Selectors</a:t>
            </a:r>
          </a:p>
        </p:txBody>
      </p:sp>
      <p:pic>
        <p:nvPicPr>
          <p:cNvPr id="2" name="صورة 1">
            <a:extLst>
              <a:ext uri="{FF2B5EF4-FFF2-40B4-BE49-F238E27FC236}">
                <a16:creationId xmlns:a16="http://schemas.microsoft.com/office/drawing/2014/main" id="{79D49BB9-0E8A-4FDB-BAE9-50DCF89FEFF7}"/>
              </a:ext>
            </a:extLst>
          </p:cNvPr>
          <p:cNvPicPr>
            <a:picLocks noChangeAspect="1"/>
          </p:cNvPicPr>
          <p:nvPr/>
        </p:nvPicPr>
        <p:blipFill>
          <a:blip r:embed="rId3"/>
          <a:stretch>
            <a:fillRect/>
          </a:stretch>
        </p:blipFill>
        <p:spPr>
          <a:xfrm>
            <a:off x="214312" y="2100262"/>
            <a:ext cx="5287328" cy="2909888"/>
          </a:xfrm>
          <a:prstGeom prst="rect">
            <a:avLst/>
          </a:prstGeom>
        </p:spPr>
      </p:pic>
      <p:pic>
        <p:nvPicPr>
          <p:cNvPr id="3" name="صورة 2">
            <a:extLst>
              <a:ext uri="{FF2B5EF4-FFF2-40B4-BE49-F238E27FC236}">
                <a16:creationId xmlns:a16="http://schemas.microsoft.com/office/drawing/2014/main" id="{5F54C9D8-C1C9-442F-ABCB-8FE85E7FDDB7}"/>
              </a:ext>
            </a:extLst>
          </p:cNvPr>
          <p:cNvPicPr>
            <a:picLocks noChangeAspect="1"/>
          </p:cNvPicPr>
          <p:nvPr/>
        </p:nvPicPr>
        <p:blipFill>
          <a:blip r:embed="rId4"/>
          <a:stretch>
            <a:fillRect/>
          </a:stretch>
        </p:blipFill>
        <p:spPr>
          <a:xfrm>
            <a:off x="5605463" y="2681287"/>
            <a:ext cx="6372225" cy="1495425"/>
          </a:xfrm>
          <a:prstGeom prst="rect">
            <a:avLst/>
          </a:prstGeom>
        </p:spPr>
      </p:pic>
    </p:spTree>
    <p:extLst>
      <p:ext uri="{BB962C8B-B14F-4D97-AF65-F5344CB8AC3E}">
        <p14:creationId xmlns:p14="http://schemas.microsoft.com/office/powerpoint/2010/main" val="743244739"/>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C45EC975-48AC-44AB-8E07-23FA12C6B678}"/>
              </a:ext>
            </a:extLst>
          </p:cNvPr>
          <p:cNvSpPr>
            <a:spLocks noGrp="1"/>
          </p:cNvSpPr>
          <p:nvPr>
            <p:ph type="title"/>
          </p:nvPr>
        </p:nvSpPr>
        <p:spPr>
          <a:xfrm>
            <a:off x="838200" y="0"/>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CSS Selectors</a:t>
            </a:r>
          </a:p>
        </p:txBody>
      </p:sp>
      <p:pic>
        <p:nvPicPr>
          <p:cNvPr id="4" name="صورة 3">
            <a:extLst>
              <a:ext uri="{FF2B5EF4-FFF2-40B4-BE49-F238E27FC236}">
                <a16:creationId xmlns:a16="http://schemas.microsoft.com/office/drawing/2014/main" id="{3F72FCE7-88D7-4F75-83DE-72DC1782B538}"/>
              </a:ext>
            </a:extLst>
          </p:cNvPr>
          <p:cNvPicPr>
            <a:picLocks noChangeAspect="1"/>
          </p:cNvPicPr>
          <p:nvPr/>
        </p:nvPicPr>
        <p:blipFill>
          <a:blip r:embed="rId3"/>
          <a:stretch>
            <a:fillRect/>
          </a:stretch>
        </p:blipFill>
        <p:spPr>
          <a:xfrm>
            <a:off x="4500562" y="4817210"/>
            <a:ext cx="3190875" cy="1733315"/>
          </a:xfrm>
          <a:prstGeom prst="rect">
            <a:avLst/>
          </a:prstGeom>
        </p:spPr>
      </p:pic>
      <p:pic>
        <p:nvPicPr>
          <p:cNvPr id="5" name="صورة 4">
            <a:extLst>
              <a:ext uri="{FF2B5EF4-FFF2-40B4-BE49-F238E27FC236}">
                <a16:creationId xmlns:a16="http://schemas.microsoft.com/office/drawing/2014/main" id="{6A2B987C-DA31-4690-A0F3-1BAB40F45036}"/>
              </a:ext>
            </a:extLst>
          </p:cNvPr>
          <p:cNvPicPr>
            <a:picLocks noChangeAspect="1"/>
          </p:cNvPicPr>
          <p:nvPr/>
        </p:nvPicPr>
        <p:blipFill>
          <a:blip r:embed="rId4"/>
          <a:stretch>
            <a:fillRect/>
          </a:stretch>
        </p:blipFill>
        <p:spPr>
          <a:xfrm>
            <a:off x="1807238" y="2001886"/>
            <a:ext cx="3031462" cy="1879507"/>
          </a:xfrm>
          <a:prstGeom prst="rect">
            <a:avLst/>
          </a:prstGeom>
        </p:spPr>
      </p:pic>
      <p:pic>
        <p:nvPicPr>
          <p:cNvPr id="7" name="صورة 6">
            <a:extLst>
              <a:ext uri="{FF2B5EF4-FFF2-40B4-BE49-F238E27FC236}">
                <a16:creationId xmlns:a16="http://schemas.microsoft.com/office/drawing/2014/main" id="{85A752EE-36B1-4F91-AC61-CAFB488B3104}"/>
              </a:ext>
            </a:extLst>
          </p:cNvPr>
          <p:cNvPicPr>
            <a:picLocks noChangeAspect="1"/>
          </p:cNvPicPr>
          <p:nvPr/>
        </p:nvPicPr>
        <p:blipFill>
          <a:blip r:embed="rId5"/>
          <a:stretch>
            <a:fillRect/>
          </a:stretch>
        </p:blipFill>
        <p:spPr>
          <a:xfrm>
            <a:off x="8282964" y="1288094"/>
            <a:ext cx="2566630" cy="3529116"/>
          </a:xfrm>
          <a:prstGeom prst="rect">
            <a:avLst/>
          </a:prstGeom>
        </p:spPr>
      </p:pic>
    </p:spTree>
    <p:extLst>
      <p:ext uri="{BB962C8B-B14F-4D97-AF65-F5344CB8AC3E}">
        <p14:creationId xmlns:p14="http://schemas.microsoft.com/office/powerpoint/2010/main" val="99901460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97835" y="17940"/>
            <a:ext cx="10515600" cy="1325563"/>
          </a:xfrm>
        </p:spPr>
        <p:txBody>
          <a:bodyPr>
            <a:normAutofit/>
          </a:bodyPr>
          <a:lstStyle/>
          <a:p>
            <a:pPr algn="ctr"/>
            <a:r>
              <a:rPr lang="en-US" sz="4800" b="1" dirty="0">
                <a:latin typeface="Times New Roman" panose="02020603050405020304" pitchFamily="18" charset="0"/>
                <a:cs typeface="Times New Roman" panose="02020603050405020304" pitchFamily="18" charset="0"/>
              </a:rPr>
              <a:t>DNS </a:t>
            </a:r>
            <a:endParaRPr lang="ar-SY" sz="4800" b="1" dirty="0">
              <a:latin typeface="Times New Roman" panose="02020603050405020304" pitchFamily="18" charset="0"/>
              <a:cs typeface="Times New Roman" panose="02020603050405020304" pitchFamily="18" charset="0"/>
            </a:endParaRPr>
          </a:p>
        </p:txBody>
      </p:sp>
      <p:pic>
        <p:nvPicPr>
          <p:cNvPr id="4" name="صورة 3"/>
          <p:cNvPicPr>
            <a:picLocks noChangeAspect="1"/>
          </p:cNvPicPr>
          <p:nvPr/>
        </p:nvPicPr>
        <p:blipFill>
          <a:blip r:embed="rId3"/>
          <a:stretch>
            <a:fillRect/>
          </a:stretch>
        </p:blipFill>
        <p:spPr>
          <a:xfrm>
            <a:off x="2615854" y="1343503"/>
            <a:ext cx="7700963" cy="5253593"/>
          </a:xfrm>
          <a:prstGeom prst="rect">
            <a:avLst/>
          </a:prstGeom>
        </p:spPr>
      </p:pic>
    </p:spTree>
    <p:extLst>
      <p:ext uri="{BB962C8B-B14F-4D97-AF65-F5344CB8AC3E}">
        <p14:creationId xmlns:p14="http://schemas.microsoft.com/office/powerpoint/2010/main" val="46733237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Domain name</a:t>
            </a:r>
            <a:endParaRPr lang="ar-SY" sz="4800" b="1" dirty="0">
              <a:latin typeface="Times New Roman" panose="02020603050405020304" pitchFamily="18" charset="0"/>
              <a:cs typeface="Times New Roman" panose="02020603050405020304" pitchFamily="18" charset="0"/>
            </a:endParaRPr>
          </a:p>
        </p:txBody>
      </p:sp>
      <p:pic>
        <p:nvPicPr>
          <p:cNvPr id="4" name="صورة 3"/>
          <p:cNvPicPr>
            <a:picLocks noChangeAspect="1"/>
          </p:cNvPicPr>
          <p:nvPr/>
        </p:nvPicPr>
        <p:blipFill>
          <a:blip r:embed="rId3"/>
          <a:stretch>
            <a:fillRect/>
          </a:stretch>
        </p:blipFill>
        <p:spPr>
          <a:xfrm>
            <a:off x="2398643" y="1859246"/>
            <a:ext cx="8077200" cy="4250627"/>
          </a:xfrm>
          <a:prstGeom prst="rect">
            <a:avLst/>
          </a:prstGeom>
        </p:spPr>
      </p:pic>
    </p:spTree>
    <p:extLst>
      <p:ext uri="{BB962C8B-B14F-4D97-AF65-F5344CB8AC3E}">
        <p14:creationId xmlns:p14="http://schemas.microsoft.com/office/powerpoint/2010/main" val="2592783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38199" y="115949"/>
            <a:ext cx="10515600" cy="1325563"/>
          </a:xfrm>
        </p:spPr>
        <p:txBody>
          <a:bodyPr>
            <a:normAutofit/>
          </a:bodyPr>
          <a:lstStyle/>
          <a:p>
            <a:pPr algn="ctr"/>
            <a:r>
              <a:rPr lang="en-US" sz="4800" b="1" dirty="0">
                <a:latin typeface="Times New Roman" panose="02020603050405020304" pitchFamily="18" charset="0"/>
                <a:cs typeface="Times New Roman" panose="02020603050405020304" pitchFamily="18" charset="0"/>
              </a:rPr>
              <a:t>Client Server</a:t>
            </a:r>
            <a:endParaRPr lang="ar-SY" sz="4800" b="1" dirty="0">
              <a:latin typeface="Times New Roman" panose="02020603050405020304" pitchFamily="18" charset="0"/>
              <a:cs typeface="Times New Roman" panose="02020603050405020304" pitchFamily="18" charset="0"/>
            </a:endParaRPr>
          </a:p>
        </p:txBody>
      </p:sp>
      <p:pic>
        <p:nvPicPr>
          <p:cNvPr id="7" name="صورة 6"/>
          <p:cNvPicPr>
            <a:picLocks noChangeAspect="1"/>
          </p:cNvPicPr>
          <p:nvPr/>
        </p:nvPicPr>
        <p:blipFill>
          <a:blip r:embed="rId3"/>
          <a:stretch>
            <a:fillRect/>
          </a:stretch>
        </p:blipFill>
        <p:spPr>
          <a:xfrm>
            <a:off x="3074504" y="1441512"/>
            <a:ext cx="6381223" cy="5280754"/>
          </a:xfrm>
          <a:prstGeom prst="rect">
            <a:avLst/>
          </a:prstGeom>
        </p:spPr>
      </p:pic>
    </p:spTree>
    <p:extLst>
      <p:ext uri="{BB962C8B-B14F-4D97-AF65-F5344CB8AC3E}">
        <p14:creationId xmlns:p14="http://schemas.microsoft.com/office/powerpoint/2010/main" val="401360377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Office Theme">
  <a:themeElements>
    <a:clrScheme name="نسق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نسق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نسق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4315</TotalTime>
  <Words>5061</Words>
  <Application>Microsoft Office PowerPoint</Application>
  <PresentationFormat>شاشة عريضة</PresentationFormat>
  <Paragraphs>947</Paragraphs>
  <Slides>66</Slides>
  <Notes>66</Notes>
  <HiddenSlides>0</HiddenSlides>
  <MMClips>0</MMClips>
  <ScaleCrop>false</ScaleCrop>
  <HeadingPairs>
    <vt:vector size="6" baseType="variant">
      <vt:variant>
        <vt:lpstr>الخطوط المستخدمة</vt:lpstr>
      </vt:variant>
      <vt:variant>
        <vt:i4>7</vt:i4>
      </vt:variant>
      <vt:variant>
        <vt:lpstr>نسق</vt:lpstr>
      </vt:variant>
      <vt:variant>
        <vt:i4>1</vt:i4>
      </vt:variant>
      <vt:variant>
        <vt:lpstr>عناوين الشرائح</vt:lpstr>
      </vt:variant>
      <vt:variant>
        <vt:i4>66</vt:i4>
      </vt:variant>
    </vt:vector>
  </HeadingPairs>
  <TitlesOfParts>
    <vt:vector size="74" baseType="lpstr">
      <vt:lpstr>Arial</vt:lpstr>
      <vt:lpstr>Calibri</vt:lpstr>
      <vt:lpstr>Calibri Light</vt:lpstr>
      <vt:lpstr>Consolas</vt:lpstr>
      <vt:lpstr>Simplified Arabic</vt:lpstr>
      <vt:lpstr>Times New Roman</vt:lpstr>
      <vt:lpstr>Verdana</vt:lpstr>
      <vt:lpstr>Office Theme</vt:lpstr>
      <vt:lpstr>تقانات الإنترنت و برمجة الويب</vt:lpstr>
      <vt:lpstr>عرض تقديمي في PowerPoint</vt:lpstr>
      <vt:lpstr>عرض تقديمي في PowerPoint</vt:lpstr>
      <vt:lpstr>عرض تقديمي في PowerPoint</vt:lpstr>
      <vt:lpstr>Ip address</vt:lpstr>
      <vt:lpstr>Domain name</vt:lpstr>
      <vt:lpstr>DNS </vt:lpstr>
      <vt:lpstr>Domain name</vt:lpstr>
      <vt:lpstr>Client Server</vt:lpstr>
      <vt:lpstr>Web Browsers</vt:lpstr>
      <vt:lpstr>Web Server</vt:lpstr>
      <vt:lpstr>صفحات الويب </vt:lpstr>
      <vt:lpstr>صفحات الويب </vt:lpstr>
      <vt:lpstr>Front End</vt:lpstr>
      <vt:lpstr>HTML HyperText Markup Language  </vt:lpstr>
      <vt:lpstr>HTML  Tags </vt:lpstr>
      <vt:lpstr>HTML  Attributes </vt:lpstr>
      <vt:lpstr>HTML</vt:lpstr>
      <vt:lpstr>Paragraph </vt:lpstr>
      <vt:lpstr>Paragraph </vt:lpstr>
      <vt:lpstr>Line Breaks</vt:lpstr>
      <vt:lpstr>Horizontal Rules</vt:lpstr>
      <vt:lpstr>Text Formatting</vt:lpstr>
      <vt:lpstr>Heading</vt:lpstr>
      <vt:lpstr>HTML Links</vt:lpstr>
      <vt:lpstr>HTML Links</vt:lpstr>
      <vt:lpstr>HTML Links</vt:lpstr>
      <vt:lpstr>Relative  Link</vt:lpstr>
      <vt:lpstr>HTML Links</vt:lpstr>
      <vt:lpstr>HTML Images</vt:lpstr>
      <vt:lpstr>HTML Images</vt:lpstr>
      <vt:lpstr>HTML Lists</vt:lpstr>
      <vt:lpstr>HTML Lists</vt:lpstr>
      <vt:lpstr>HTML Lists</vt:lpstr>
      <vt:lpstr>HTML Lists</vt:lpstr>
      <vt:lpstr>HTML  Table</vt:lpstr>
      <vt:lpstr>HTML  Table</vt:lpstr>
      <vt:lpstr>HTML  Table</vt:lpstr>
      <vt:lpstr>HTML  Table</vt:lpstr>
      <vt:lpstr>HTML video  </vt:lpstr>
      <vt:lpstr>HTML Audio  </vt:lpstr>
      <vt:lpstr>HTML  Form</vt:lpstr>
      <vt:lpstr>HTML  Form</vt:lpstr>
      <vt:lpstr>HTML  Form</vt:lpstr>
      <vt:lpstr>HTML  Form</vt:lpstr>
      <vt:lpstr>HTML  Form Input</vt:lpstr>
      <vt:lpstr>HTML  Form Input</vt:lpstr>
      <vt:lpstr>HTML  Form Input</vt:lpstr>
      <vt:lpstr>HTML  Form Input</vt:lpstr>
      <vt:lpstr>HTML  Form Input</vt:lpstr>
      <vt:lpstr>HTML  Form Input</vt:lpstr>
      <vt:lpstr>HTML  Form Input</vt:lpstr>
      <vt:lpstr>HTML Attribute</vt:lpstr>
      <vt:lpstr>HTML display   inline vs block </vt:lpstr>
      <vt:lpstr>CSS</vt:lpstr>
      <vt:lpstr>CSS</vt:lpstr>
      <vt:lpstr>CSS</vt:lpstr>
      <vt:lpstr>CSS</vt:lpstr>
      <vt:lpstr>CSS Syntax</vt:lpstr>
      <vt:lpstr>CSS Selectors</vt:lpstr>
      <vt:lpstr>CSS Selectors</vt:lpstr>
      <vt:lpstr>CSS Selectors</vt:lpstr>
      <vt:lpstr>CSS Selectors</vt:lpstr>
      <vt:lpstr>CSS Selectors</vt:lpstr>
      <vt:lpstr>CSS Selectors</vt:lpstr>
      <vt:lpstr>CSS Selectors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programming</dc:title>
  <dc:creator>HP</dc:creator>
  <cp:lastModifiedBy>Haider Ibrahem</cp:lastModifiedBy>
  <cp:revision>394</cp:revision>
  <cp:lastPrinted>2020-09-19T19:00:45Z</cp:lastPrinted>
  <dcterms:created xsi:type="dcterms:W3CDTF">2020-09-18T05:52:50Z</dcterms:created>
  <dcterms:modified xsi:type="dcterms:W3CDTF">2020-09-26T12:45:57Z</dcterms:modified>
</cp:coreProperties>
</file>