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notesMasterIdLst>
    <p:notesMasterId r:id="rId15"/>
  </p:notesMasterIdLst>
  <p:sldIdLst>
    <p:sldId id="256" r:id="rId2"/>
    <p:sldId id="257" r:id="rId3"/>
    <p:sldId id="258" r:id="rId4"/>
    <p:sldId id="260" r:id="rId5"/>
    <p:sldId id="263" r:id="rId6"/>
    <p:sldId id="261" r:id="rId7"/>
    <p:sldId id="264" r:id="rId8"/>
    <p:sldId id="265" r:id="rId9"/>
    <p:sldId id="262" r:id="rId10"/>
    <p:sldId id="266" r:id="rId11"/>
    <p:sldId id="269" r:id="rId12"/>
    <p:sldId id="267" r:id="rId13"/>
    <p:sldId id="268" r:id="rId14"/>
  </p:sldIdLst>
  <p:sldSz cx="12192000" cy="6858000"/>
  <p:notesSz cx="6858000" cy="9144000"/>
  <p:defaultTextStyle>
    <a:defPPr>
      <a:defRPr lang="ar-SY"/>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960" autoAdjust="0"/>
    <p:restoredTop sz="57350" autoAdjust="0"/>
  </p:normalViewPr>
  <p:slideViewPr>
    <p:cSldViewPr snapToGrid="0">
      <p:cViewPr varScale="1">
        <p:scale>
          <a:sx n="42" d="100"/>
          <a:sy n="42" d="100"/>
        </p:scale>
        <p:origin x="173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Y"/>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340FC04E-ED3F-42E6-9EE1-F8FBEEA8D8CA}" type="datetimeFigureOut">
              <a:rPr lang="ar-SY" smtClean="0"/>
              <a:t>15/02/1442</a:t>
            </a:fld>
            <a:endParaRPr lang="ar-SY"/>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Y"/>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Y"/>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Y"/>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1F65426-7D3F-4CDA-BA16-BB3B584B9638}" type="slidenum">
              <a:rPr lang="ar-SY" smtClean="0"/>
              <a:t>‹#›</a:t>
            </a:fld>
            <a:endParaRPr lang="ar-SY"/>
          </a:p>
        </p:txBody>
      </p:sp>
    </p:spTree>
    <p:extLst>
      <p:ext uri="{BB962C8B-B14F-4D97-AF65-F5344CB8AC3E}">
        <p14:creationId xmlns:p14="http://schemas.microsoft.com/office/powerpoint/2010/main" val="268208018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sz="1200" dirty="0" smtClean="0"/>
              <a:t>ما الفرق بين المعطيات </a:t>
            </a:r>
            <a:r>
              <a:rPr lang="ar-SY" sz="1200" dirty="0" err="1" smtClean="0"/>
              <a:t>المهيكلة</a:t>
            </a:r>
            <a:r>
              <a:rPr lang="ar-SY" sz="1200" dirty="0" smtClean="0"/>
              <a:t> والمعطيات الغير </a:t>
            </a:r>
            <a:r>
              <a:rPr lang="ar-SY" sz="1200" dirty="0" err="1" smtClean="0"/>
              <a:t>مهيكلة</a:t>
            </a:r>
            <a:endParaRPr lang="ar-SY" sz="1200" dirty="0" smtClean="0"/>
          </a:p>
          <a:p>
            <a:pPr marL="342900" indent="-342900">
              <a:buFont typeface="Arial" panose="020B0604020202020204" pitchFamily="34" charset="0"/>
              <a:buChar char="•"/>
            </a:pPr>
            <a:r>
              <a:rPr lang="ar-SY" sz="1200" dirty="0" smtClean="0"/>
              <a:t> غير </a:t>
            </a:r>
            <a:r>
              <a:rPr lang="ar-SY" sz="1200" dirty="0" err="1" smtClean="0"/>
              <a:t>المهيكلة</a:t>
            </a:r>
            <a:r>
              <a:rPr lang="ar-SY" sz="1200" dirty="0" smtClean="0"/>
              <a:t> </a:t>
            </a:r>
            <a:r>
              <a:rPr lang="ar-SY" sz="1200" dirty="0" smtClean="0">
                <a:latin typeface="Simplified Arabic" panose="02020603050405020304" pitchFamily="18" charset="-78"/>
                <a:cs typeface="Simplified Arabic" panose="02020603050405020304" pitchFamily="18" charset="-78"/>
              </a:rPr>
              <a:t>مثل</a:t>
            </a:r>
            <a:r>
              <a:rPr lang="ar-SY" sz="1200" dirty="0" smtClean="0"/>
              <a:t> الملف العادي (غير منظمة )</a:t>
            </a:r>
          </a:p>
          <a:p>
            <a:pPr marL="342900" indent="-342900">
              <a:buFont typeface="Arial" panose="020B0604020202020204" pitchFamily="34" charset="0"/>
              <a:buChar char="•"/>
            </a:pPr>
            <a:r>
              <a:rPr lang="ar-SY" sz="1200" dirty="0" smtClean="0"/>
              <a:t> حيث يدل كل عامود على شيء معين  </a:t>
            </a:r>
            <a:r>
              <a:rPr lang="ar-SY" sz="1200" dirty="0" err="1" smtClean="0"/>
              <a:t>Excelالمهيكلة</a:t>
            </a:r>
            <a:r>
              <a:rPr lang="ar-SY" sz="1200" dirty="0" smtClean="0"/>
              <a:t> مثل ملف من برنامج</a:t>
            </a:r>
          </a:p>
          <a:p>
            <a:pPr marL="342900" indent="-342900">
              <a:buFont typeface="Arial" panose="020B0604020202020204" pitchFamily="34" charset="0"/>
              <a:buChar char="•"/>
            </a:pPr>
            <a:r>
              <a:rPr lang="ar-SY" sz="1200" dirty="0" smtClean="0"/>
              <a:t> غير متكررة يمكن للمعطيات أن تكون متكررة ولكن ضمن قيود وضوابط معين</a:t>
            </a:r>
          </a:p>
          <a:p>
            <a:endParaRPr lang="ar-SY" dirty="0"/>
          </a:p>
        </p:txBody>
      </p:sp>
      <p:sp>
        <p:nvSpPr>
          <p:cNvPr id="4" name="عنصر نائب لرقم الشريحة 3"/>
          <p:cNvSpPr>
            <a:spLocks noGrp="1"/>
          </p:cNvSpPr>
          <p:nvPr>
            <p:ph type="sldNum" sz="quarter" idx="10"/>
          </p:nvPr>
        </p:nvSpPr>
        <p:spPr/>
        <p:txBody>
          <a:bodyPr/>
          <a:lstStyle/>
          <a:p>
            <a:fld id="{B1F65426-7D3F-4CDA-BA16-BB3B584B9638}" type="slidenum">
              <a:rPr lang="ar-SY" smtClean="0"/>
              <a:t>2</a:t>
            </a:fld>
            <a:endParaRPr lang="ar-SY"/>
          </a:p>
        </p:txBody>
      </p:sp>
    </p:spTree>
    <p:extLst>
      <p:ext uri="{BB962C8B-B14F-4D97-AF65-F5344CB8AC3E}">
        <p14:creationId xmlns:p14="http://schemas.microsoft.com/office/powerpoint/2010/main" val="2041946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عنصر نائب لرقم الشريحة 3"/>
          <p:cNvSpPr>
            <a:spLocks noGrp="1"/>
          </p:cNvSpPr>
          <p:nvPr>
            <p:ph type="sldNum" sz="quarter" idx="10"/>
          </p:nvPr>
        </p:nvSpPr>
        <p:spPr/>
        <p:txBody>
          <a:bodyPr/>
          <a:lstStyle/>
          <a:p>
            <a:fld id="{B1F65426-7D3F-4CDA-BA16-BB3B584B9638}" type="slidenum">
              <a:rPr lang="ar-SY" smtClean="0"/>
              <a:t>11</a:t>
            </a:fld>
            <a:endParaRPr lang="ar-SY"/>
          </a:p>
        </p:txBody>
      </p:sp>
    </p:spTree>
    <p:extLst>
      <p:ext uri="{BB962C8B-B14F-4D97-AF65-F5344CB8AC3E}">
        <p14:creationId xmlns:p14="http://schemas.microsoft.com/office/powerpoint/2010/main" val="895970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عنصر نائب لرقم الشريحة 3"/>
          <p:cNvSpPr>
            <a:spLocks noGrp="1"/>
          </p:cNvSpPr>
          <p:nvPr>
            <p:ph type="sldNum" sz="quarter" idx="10"/>
          </p:nvPr>
        </p:nvSpPr>
        <p:spPr/>
        <p:txBody>
          <a:bodyPr/>
          <a:lstStyle/>
          <a:p>
            <a:fld id="{B1F65426-7D3F-4CDA-BA16-BB3B584B9638}" type="slidenum">
              <a:rPr lang="ar-SY" smtClean="0"/>
              <a:t>12</a:t>
            </a:fld>
            <a:endParaRPr lang="ar-SY"/>
          </a:p>
        </p:txBody>
      </p:sp>
    </p:spTree>
    <p:extLst>
      <p:ext uri="{BB962C8B-B14F-4D97-AF65-F5344CB8AC3E}">
        <p14:creationId xmlns:p14="http://schemas.microsoft.com/office/powerpoint/2010/main" val="1793798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عنصر نائب لرقم الشريحة 3"/>
          <p:cNvSpPr>
            <a:spLocks noGrp="1"/>
          </p:cNvSpPr>
          <p:nvPr>
            <p:ph type="sldNum" sz="quarter" idx="10"/>
          </p:nvPr>
        </p:nvSpPr>
        <p:spPr/>
        <p:txBody>
          <a:bodyPr/>
          <a:lstStyle/>
          <a:p>
            <a:fld id="{B1F65426-7D3F-4CDA-BA16-BB3B584B9638}" type="slidenum">
              <a:rPr lang="ar-SY" smtClean="0"/>
              <a:t>13</a:t>
            </a:fld>
            <a:endParaRPr lang="ar-SY"/>
          </a:p>
        </p:txBody>
      </p:sp>
    </p:spTree>
    <p:extLst>
      <p:ext uri="{BB962C8B-B14F-4D97-AF65-F5344CB8AC3E}">
        <p14:creationId xmlns:p14="http://schemas.microsoft.com/office/powerpoint/2010/main" val="496748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Y" dirty="0" smtClean="0"/>
              <a:t>الهدف الأساسي لنظم إدارة قواعد المعطيات هو توفير محيط عمل ملائم وفعال يمّكن من تخزين المعلومات ضمن • قاعدة المعطيات واسترجاعها لاحقاً</a:t>
            </a:r>
          </a:p>
          <a:p>
            <a:pPr marL="0" marR="0" indent="0" algn="r" defTabSz="914400" rtl="1" eaLnBrk="1" fontAlgn="auto" latinLnBrk="0" hangingPunct="1">
              <a:lnSpc>
                <a:spcPct val="100000"/>
              </a:lnSpc>
              <a:spcBef>
                <a:spcPts val="0"/>
              </a:spcBef>
              <a:spcAft>
                <a:spcPts val="0"/>
              </a:spcAft>
              <a:buClrTx/>
              <a:buSzTx/>
              <a:buFontTx/>
              <a:buNone/>
              <a:tabLst/>
              <a:defRPr/>
            </a:pPr>
            <a:endParaRPr lang="ar-SY" dirty="0" smtClean="0"/>
          </a:p>
          <a:p>
            <a:pPr marL="0" marR="0" indent="0" algn="r" defTabSz="914400" rtl="1" eaLnBrk="1" fontAlgn="auto" latinLnBrk="0" hangingPunct="1">
              <a:lnSpc>
                <a:spcPct val="100000"/>
              </a:lnSpc>
              <a:spcBef>
                <a:spcPts val="0"/>
              </a:spcBef>
              <a:spcAft>
                <a:spcPts val="0"/>
              </a:spcAft>
              <a:buClrTx/>
              <a:buSzTx/>
              <a:buFontTx/>
              <a:buNone/>
              <a:tabLst/>
              <a:defRPr/>
            </a:pPr>
            <a:endParaRPr lang="ar-SY"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ar-SY" sz="1200" kern="1200" dirty="0" smtClean="0">
                <a:solidFill>
                  <a:schemeClr val="tx1"/>
                </a:solidFill>
                <a:effectLst/>
                <a:latin typeface="+mn-lt"/>
                <a:ea typeface="+mn-ea"/>
                <a:cs typeface="+mn-cs"/>
              </a:rPr>
              <a:t>نظام إدارة قواعد البيانات هو البرنامج الذي يتم من خلاله استرجاع البيانات، أو الإضافة أو التعديل عليها، أو حذفها، حيث يقوم البرنامج بالربط بين المستخدم وبين محرك قاعدة البيانات، لأداء تلك المهمة.</a:t>
            </a:r>
            <a:endParaRPr lang="en-US" sz="120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ar-SY" dirty="0" smtClean="0"/>
          </a:p>
          <a:p>
            <a:endParaRPr lang="ar-SY" dirty="0"/>
          </a:p>
        </p:txBody>
      </p:sp>
      <p:sp>
        <p:nvSpPr>
          <p:cNvPr id="4" name="عنصر نائب لرقم الشريحة 3"/>
          <p:cNvSpPr>
            <a:spLocks noGrp="1"/>
          </p:cNvSpPr>
          <p:nvPr>
            <p:ph type="sldNum" sz="quarter" idx="10"/>
          </p:nvPr>
        </p:nvSpPr>
        <p:spPr/>
        <p:txBody>
          <a:bodyPr/>
          <a:lstStyle/>
          <a:p>
            <a:fld id="{B1F65426-7D3F-4CDA-BA16-BB3B584B9638}" type="slidenum">
              <a:rPr lang="ar-SY" smtClean="0"/>
              <a:t>3</a:t>
            </a:fld>
            <a:endParaRPr lang="ar-SY"/>
          </a:p>
        </p:txBody>
      </p:sp>
    </p:spTree>
    <p:extLst>
      <p:ext uri="{BB962C8B-B14F-4D97-AF65-F5344CB8AC3E}">
        <p14:creationId xmlns:p14="http://schemas.microsoft.com/office/powerpoint/2010/main" val="4058376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Y" dirty="0" smtClean="0"/>
              <a:t>يوجد</a:t>
            </a:r>
            <a:r>
              <a:rPr lang="ar-SY" baseline="0" dirty="0" smtClean="0"/>
              <a:t> عدة أنواع لنظم إدارة قواعد المعطيات و أشهرها</a:t>
            </a:r>
          </a:p>
          <a:p>
            <a:pPr marL="171450" marR="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Sql</a:t>
            </a:r>
            <a:r>
              <a:rPr lang="en-US" baseline="0" dirty="0" smtClean="0"/>
              <a:t> Server</a:t>
            </a:r>
          </a:p>
          <a:p>
            <a:pPr marL="171450" marR="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ORACLE</a:t>
            </a:r>
          </a:p>
          <a:p>
            <a:pPr marL="171450" marR="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phpMyAdmin</a:t>
            </a:r>
            <a:endParaRPr lang="ar-SY" dirty="0" smtClean="0"/>
          </a:p>
          <a:p>
            <a:endParaRPr lang="ar-SY" dirty="0" smtClean="0"/>
          </a:p>
          <a:p>
            <a:r>
              <a:rPr lang="ar-SY" dirty="0" smtClean="0"/>
              <a:t>من فوائد</a:t>
            </a:r>
            <a:r>
              <a:rPr lang="en-US" dirty="0" smtClean="0"/>
              <a:t>DBMS</a:t>
            </a:r>
            <a:r>
              <a:rPr lang="en-US" baseline="0" dirty="0" smtClean="0"/>
              <a:t> </a:t>
            </a:r>
            <a:r>
              <a:rPr lang="ar-SY" baseline="0" dirty="0" smtClean="0"/>
              <a:t> :</a:t>
            </a:r>
          </a:p>
          <a:p>
            <a:pPr marL="171450" indent="-171450">
              <a:buFont typeface="Arial" panose="020B0604020202020204" pitchFamily="34" charset="0"/>
              <a:buChar char="•"/>
            </a:pPr>
            <a:r>
              <a:rPr lang="ar-SY" baseline="0" dirty="0" smtClean="0"/>
              <a:t>التعامل مع المعطيات بواسطة برامج تقوم بالوصول إلى هذه المعطيات من مستوى عال  من التجريد، لا يظهر الطريقة الفعلية للتخزين، ولا يحتاج إلى معرفة كافة التفاصيل المتعلقة ببنية القاعدة ومحتوياتها الشاملة</a:t>
            </a:r>
          </a:p>
          <a:p>
            <a:pPr marL="171450" indent="-171450">
              <a:buFont typeface="Arial" panose="020B0604020202020204" pitchFamily="34" charset="0"/>
              <a:buChar char="•"/>
            </a:pPr>
            <a:r>
              <a:rPr lang="ar-SY" baseline="0" dirty="0" smtClean="0"/>
              <a:t>تخفيف الأعباء الملقاة على عاتق المبرمجين </a:t>
            </a:r>
          </a:p>
          <a:p>
            <a:pPr marL="171450" indent="-171450">
              <a:buFont typeface="Arial" panose="020B0604020202020204" pitchFamily="34" charset="0"/>
              <a:buChar char="•"/>
            </a:pPr>
            <a:r>
              <a:rPr lang="ar-SY" baseline="0" dirty="0" smtClean="0"/>
              <a:t>معالجة المعطيات بواسطة لغات غير إجرائية </a:t>
            </a:r>
          </a:p>
          <a:p>
            <a:pPr marL="628650" lvl="1" indent="-171450">
              <a:buFont typeface="Arial" panose="020B0604020202020204" pitchFamily="34" charset="0"/>
              <a:buChar char="•"/>
            </a:pPr>
            <a:r>
              <a:rPr lang="ar-SY" baseline="0" dirty="0" smtClean="0"/>
              <a:t>لغة يستطيع المستثمر بواسطتها أن يسأل قاعدة المعطيات أو يعدّل تلك المعطيات دون تحديد خوارزمية الوصول إلى المعطيات </a:t>
            </a:r>
          </a:p>
          <a:p>
            <a:pPr marL="628650" lvl="1" indent="-171450">
              <a:buFont typeface="Arial" panose="020B0604020202020204" pitchFamily="34" charset="0"/>
              <a:buChar char="•"/>
            </a:pPr>
            <a:r>
              <a:rPr lang="ar-SY" baseline="0" dirty="0" smtClean="0"/>
              <a:t> اللغة المستخدمة هي لغة </a:t>
            </a:r>
            <a:r>
              <a:rPr lang="en-US" baseline="0" dirty="0" smtClean="0"/>
              <a:t>SQL </a:t>
            </a:r>
            <a:r>
              <a:rPr lang="ar-SY" baseline="0" dirty="0" smtClean="0"/>
              <a:t> حيث نقوم بكاتبة المهمة المطلوبة دون تحديد خوارزمية العمل</a:t>
            </a:r>
          </a:p>
          <a:p>
            <a:pPr marL="171450" indent="-171450">
              <a:buFont typeface="Arial" panose="020B0604020202020204" pitchFamily="34" charset="0"/>
              <a:buChar char="•"/>
            </a:pPr>
            <a:endParaRPr lang="ar-SY" baseline="0" dirty="0" smtClean="0"/>
          </a:p>
          <a:p>
            <a:pPr marL="171450" indent="-171450">
              <a:buFont typeface="Arial" panose="020B0604020202020204" pitchFamily="34" charset="0"/>
              <a:buChar char="•"/>
            </a:pPr>
            <a:r>
              <a:rPr lang="ar-SY" baseline="0" dirty="0" smtClean="0"/>
              <a:t>الوصول إلى المعطيات بفعالية حيث تتنافس كل نظم إدارة المعطيات لتحقيق الفعالية بشكل أفضل</a:t>
            </a:r>
          </a:p>
          <a:p>
            <a:pPr marL="628650" lvl="1" indent="-171450">
              <a:buFont typeface="Arial" panose="020B0604020202020204" pitchFamily="34" charset="0"/>
              <a:buChar char="•"/>
            </a:pPr>
            <a:r>
              <a:rPr lang="ar-SY" baseline="0" dirty="0" smtClean="0"/>
              <a:t> زيادة عدد الإجراءات التي تنفذ في ثانية واحدة </a:t>
            </a:r>
          </a:p>
          <a:p>
            <a:pPr marL="628650" lvl="1" indent="-171450">
              <a:buFont typeface="Arial" panose="020B0604020202020204" pitchFamily="34" charset="0"/>
              <a:buChar char="•"/>
            </a:pPr>
            <a:r>
              <a:rPr lang="ar-SY" baseline="0" dirty="0" smtClean="0"/>
              <a:t> زيادة عدد المستخدمين الذين يستطيعون الوصول إلى المعطيات بآن واحد </a:t>
            </a:r>
          </a:p>
          <a:p>
            <a:pPr marL="628650" lvl="1" indent="-171450">
              <a:buFont typeface="Arial" panose="020B0604020202020204" pitchFamily="34" charset="0"/>
              <a:buChar char="•"/>
            </a:pPr>
            <a:r>
              <a:rPr lang="ar-SY" baseline="0" dirty="0" smtClean="0"/>
              <a:t> إنقاص زمن الاستجابة</a:t>
            </a:r>
          </a:p>
          <a:p>
            <a:pPr marL="628650" lvl="1" indent="-171450">
              <a:buFont typeface="Arial" panose="020B0604020202020204" pitchFamily="34" charset="0"/>
              <a:buChar char="•"/>
            </a:pPr>
            <a:endParaRPr lang="ar-SY" baseline="0" dirty="0" smtClean="0"/>
          </a:p>
          <a:p>
            <a:pPr marL="628650" lvl="1" indent="-171450">
              <a:buFont typeface="Arial" panose="020B0604020202020204" pitchFamily="34" charset="0"/>
              <a:buChar char="•"/>
            </a:pPr>
            <a:endParaRPr lang="ar-SY" baseline="0" dirty="0" smtClean="0"/>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dirty="0" smtClean="0"/>
              <a:t>تكامل المعطيات</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dirty="0" smtClean="0"/>
              <a:t> وهي مجموعة من الشروط يجب أن تمر فيها البيانات عند الإدخال وترفض البيانات المدخلة إن لم تحققها وهذا يضمن عدم وجود معطيات خاطئة : تحقيق أنواع عديدة من شروط التكامل .مثل</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dirty="0" smtClean="0"/>
              <a:t> تكامل وحدات المعطيات   :لا يمكن فتح حساب مصرفي لزبون دون معرفة عنوانه</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dirty="0" smtClean="0"/>
              <a:t> التكامل المرجعي   :لا يمكن إجراء عمليات مصرفية على حساب قبل فتح الحساب (حساب غير موجود )!يجب أن نملك مرجع تعود إليه المعطيات • . ل.س </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dirty="0" smtClean="0"/>
              <a:t>شروط التكامل المعَّرفة من قبل المستخدم  :الرصيد أكبر من 250 </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dirty="0" smtClean="0"/>
              <a:t>تعريف شروط التكامل من قبل المستخدم وذلك بحسب المسألة (لا نقبل طالب عمره أقل من 5سنوات</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dirty="0" smtClean="0"/>
              <a:t> كشف وإيقاف جميع العمليات التي قد تؤدي إلى الإخلال بهذه الشروط</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ar-SY" dirty="0" smtClean="0"/>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dirty="0" smtClean="0"/>
              <a:t>أمن</a:t>
            </a:r>
            <a:r>
              <a:rPr lang="ar-SY" baseline="0" dirty="0" smtClean="0"/>
              <a:t> المعطيات:</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dirty="0" smtClean="0"/>
              <a:t>حماية بعض المعطيات الخاصة، بحيث أن مجموعة محددة هي فقط التي تستطيع الوصول إلى تلك المعطيات على سبيل المثال لا يستطيع مدير قسم • معين الاطلاع على رواتب كامل الموظفين في الشركة.</a:t>
            </a:r>
          </a:p>
          <a:p>
            <a:pPr marL="628650" lvl="1" indent="-171450">
              <a:buFont typeface="Arial" panose="020B0604020202020204" pitchFamily="34" charset="0"/>
              <a:buChar char="•"/>
            </a:pPr>
            <a:endParaRPr lang="en-US" baseline="0" dirty="0" smtClean="0"/>
          </a:p>
        </p:txBody>
      </p:sp>
      <p:sp>
        <p:nvSpPr>
          <p:cNvPr id="4" name="عنصر نائب لرقم الشريحة 3"/>
          <p:cNvSpPr>
            <a:spLocks noGrp="1"/>
          </p:cNvSpPr>
          <p:nvPr>
            <p:ph type="sldNum" sz="quarter" idx="10"/>
          </p:nvPr>
        </p:nvSpPr>
        <p:spPr/>
        <p:txBody>
          <a:bodyPr/>
          <a:lstStyle/>
          <a:p>
            <a:fld id="{B1F65426-7D3F-4CDA-BA16-BB3B584B9638}" type="slidenum">
              <a:rPr lang="ar-SY" smtClean="0"/>
              <a:t>4</a:t>
            </a:fld>
            <a:endParaRPr lang="ar-SY"/>
          </a:p>
        </p:txBody>
      </p:sp>
    </p:spTree>
    <p:extLst>
      <p:ext uri="{BB962C8B-B14F-4D97-AF65-F5344CB8AC3E}">
        <p14:creationId xmlns:p14="http://schemas.microsoft.com/office/powerpoint/2010/main" val="884692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dirty="0" smtClean="0"/>
          </a:p>
          <a:p>
            <a:r>
              <a:rPr lang="ar-SY" dirty="0" smtClean="0"/>
              <a:t>من فوائد</a:t>
            </a:r>
            <a:r>
              <a:rPr lang="en-US" dirty="0" smtClean="0"/>
              <a:t>DBMS</a:t>
            </a:r>
            <a:r>
              <a:rPr lang="en-US" baseline="0" dirty="0" smtClean="0"/>
              <a:t> </a:t>
            </a:r>
            <a:r>
              <a:rPr lang="ar-SY" baseline="0" dirty="0" smtClean="0"/>
              <a:t> :</a:t>
            </a:r>
          </a:p>
          <a:p>
            <a:pPr marL="171450" indent="-171450">
              <a:buFont typeface="Arial" panose="020B0604020202020204" pitchFamily="34" charset="0"/>
              <a:buChar char="•"/>
            </a:pPr>
            <a:r>
              <a:rPr lang="ar-SY" baseline="0" dirty="0" smtClean="0"/>
              <a:t>التعامل مع المعطيات بواسطة برامج تقوم بالوصول إلى هذه المعطيات من مستوى عال  من التجريد، لا يظهر الطريقة الفعلية للتخزين، ولا يحتاج إلى معرفة كافة التفاصيل المتعلقة ببنية القاعدة ومحتوياتها الشاملة</a:t>
            </a:r>
          </a:p>
          <a:p>
            <a:pPr marL="171450" indent="-171450">
              <a:buFont typeface="Arial" panose="020B0604020202020204" pitchFamily="34" charset="0"/>
              <a:buChar char="•"/>
            </a:pPr>
            <a:r>
              <a:rPr lang="ar-SY" baseline="0" dirty="0" smtClean="0"/>
              <a:t>تخفيف الأعباء الملقاة على عاتق المبرمجين </a:t>
            </a:r>
          </a:p>
        </p:txBody>
      </p:sp>
      <p:sp>
        <p:nvSpPr>
          <p:cNvPr id="4" name="عنصر نائب لرقم الشريحة 3"/>
          <p:cNvSpPr>
            <a:spLocks noGrp="1"/>
          </p:cNvSpPr>
          <p:nvPr>
            <p:ph type="sldNum" sz="quarter" idx="10"/>
          </p:nvPr>
        </p:nvSpPr>
        <p:spPr/>
        <p:txBody>
          <a:bodyPr/>
          <a:lstStyle/>
          <a:p>
            <a:fld id="{B1F65426-7D3F-4CDA-BA16-BB3B584B9638}" type="slidenum">
              <a:rPr lang="ar-SY" smtClean="0"/>
              <a:t>5</a:t>
            </a:fld>
            <a:endParaRPr lang="ar-SY"/>
          </a:p>
        </p:txBody>
      </p:sp>
    </p:spTree>
    <p:extLst>
      <p:ext uri="{BB962C8B-B14F-4D97-AF65-F5344CB8AC3E}">
        <p14:creationId xmlns:p14="http://schemas.microsoft.com/office/powerpoint/2010/main" val="465868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dirty="0" smtClean="0"/>
          </a:p>
          <a:p>
            <a:r>
              <a:rPr lang="ar-SY" dirty="0" smtClean="0"/>
              <a:t>من فوائد</a:t>
            </a:r>
            <a:r>
              <a:rPr lang="en-US" dirty="0" smtClean="0"/>
              <a:t>DBMS</a:t>
            </a:r>
            <a:r>
              <a:rPr lang="en-US" baseline="0" dirty="0" smtClean="0"/>
              <a:t> </a:t>
            </a:r>
            <a:r>
              <a:rPr lang="ar-SY" baseline="0" dirty="0" smtClean="0"/>
              <a:t> :</a:t>
            </a:r>
          </a:p>
          <a:p>
            <a:pPr marL="171450" indent="-171450">
              <a:buFont typeface="Arial" panose="020B0604020202020204" pitchFamily="34" charset="0"/>
              <a:buChar char="•"/>
            </a:pPr>
            <a:r>
              <a:rPr lang="ar-SY" baseline="0" dirty="0" smtClean="0"/>
              <a:t>معالجة المعطيات بواسطة لغات غير إجرائية </a:t>
            </a:r>
          </a:p>
          <a:p>
            <a:pPr marL="628650" lvl="1" indent="-171450">
              <a:buFont typeface="Arial" panose="020B0604020202020204" pitchFamily="34" charset="0"/>
              <a:buChar char="•"/>
            </a:pPr>
            <a:r>
              <a:rPr lang="ar-SY" baseline="0" dirty="0" smtClean="0"/>
              <a:t>لغة يستطيع المستثمر بواسطتها أن يسأل قاعدة المعطيات أو يعدّل تلك المعطيات دون تحديد خوارزمية الوصول إلى المعطيات </a:t>
            </a:r>
          </a:p>
          <a:p>
            <a:pPr marL="628650" lvl="1" indent="-171450">
              <a:buFont typeface="Arial" panose="020B0604020202020204" pitchFamily="34" charset="0"/>
              <a:buChar char="•"/>
            </a:pPr>
            <a:r>
              <a:rPr lang="ar-SY" baseline="0" dirty="0" smtClean="0"/>
              <a:t> اللغة المستخدمة هي لغة </a:t>
            </a:r>
            <a:r>
              <a:rPr lang="en-US" baseline="0" dirty="0" smtClean="0"/>
              <a:t>SQL </a:t>
            </a:r>
            <a:r>
              <a:rPr lang="ar-SY" baseline="0" dirty="0" smtClean="0"/>
              <a:t> حيث نقوم بكاتبة المهمة المطلوبة دون تحديد خوارزمية العمل</a:t>
            </a:r>
          </a:p>
          <a:p>
            <a:pPr marL="171450" indent="-171450">
              <a:buFont typeface="Arial" panose="020B0604020202020204" pitchFamily="34" charset="0"/>
              <a:buChar char="•"/>
            </a:pPr>
            <a:endParaRPr lang="ar-SY" baseline="0" dirty="0" smtClean="0"/>
          </a:p>
          <a:p>
            <a:pPr marL="171450" indent="-171450">
              <a:buFont typeface="Arial" panose="020B0604020202020204" pitchFamily="34" charset="0"/>
              <a:buChar char="•"/>
            </a:pPr>
            <a:r>
              <a:rPr lang="ar-SY" baseline="0" dirty="0" smtClean="0"/>
              <a:t>الوصول إلى المعطيات بفعالية حيث تتنافس كل نظم إدارة المعطيات لتحقيق الفعالية بشكل أفضل</a:t>
            </a:r>
          </a:p>
          <a:p>
            <a:pPr marL="628650" lvl="1" indent="-171450">
              <a:buFont typeface="Arial" panose="020B0604020202020204" pitchFamily="34" charset="0"/>
              <a:buChar char="•"/>
            </a:pPr>
            <a:r>
              <a:rPr lang="ar-SY" baseline="0" dirty="0" smtClean="0"/>
              <a:t> زيادة عدد الإجراءات التي تنفذ في ثانية واحدة </a:t>
            </a:r>
          </a:p>
          <a:p>
            <a:pPr marL="628650" lvl="1" indent="-171450">
              <a:buFont typeface="Arial" panose="020B0604020202020204" pitchFamily="34" charset="0"/>
              <a:buChar char="•"/>
            </a:pPr>
            <a:r>
              <a:rPr lang="ar-SY" baseline="0" dirty="0" smtClean="0"/>
              <a:t> زيادة عدد المستخدمين الذين يستطيعون الوصول إلى المعطيات بآن واحد </a:t>
            </a:r>
          </a:p>
          <a:p>
            <a:pPr marL="628650" lvl="1" indent="-171450">
              <a:buFont typeface="Arial" panose="020B0604020202020204" pitchFamily="34" charset="0"/>
              <a:buChar char="•"/>
            </a:pPr>
            <a:r>
              <a:rPr lang="ar-SY" baseline="0" dirty="0" smtClean="0"/>
              <a:t> إنقاص زمن الاستجابة</a:t>
            </a:r>
          </a:p>
          <a:p>
            <a:pPr marL="628650" lvl="1" indent="-171450">
              <a:buFont typeface="Arial" panose="020B0604020202020204" pitchFamily="34" charset="0"/>
              <a:buChar char="•"/>
            </a:pPr>
            <a:endParaRPr lang="ar-SY" baseline="0" dirty="0" smtClean="0"/>
          </a:p>
        </p:txBody>
      </p:sp>
      <p:sp>
        <p:nvSpPr>
          <p:cNvPr id="4" name="عنصر نائب لرقم الشريحة 3"/>
          <p:cNvSpPr>
            <a:spLocks noGrp="1"/>
          </p:cNvSpPr>
          <p:nvPr>
            <p:ph type="sldNum" sz="quarter" idx="10"/>
          </p:nvPr>
        </p:nvSpPr>
        <p:spPr/>
        <p:txBody>
          <a:bodyPr/>
          <a:lstStyle/>
          <a:p>
            <a:fld id="{B1F65426-7D3F-4CDA-BA16-BB3B584B9638}" type="slidenum">
              <a:rPr lang="ar-SY" smtClean="0"/>
              <a:t>6</a:t>
            </a:fld>
            <a:endParaRPr lang="ar-SY"/>
          </a:p>
        </p:txBody>
      </p:sp>
    </p:spTree>
    <p:extLst>
      <p:ext uri="{BB962C8B-B14F-4D97-AF65-F5344CB8AC3E}">
        <p14:creationId xmlns:p14="http://schemas.microsoft.com/office/powerpoint/2010/main" val="321241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dirty="0" smtClean="0"/>
          </a:p>
          <a:p>
            <a:r>
              <a:rPr lang="ar-SY" dirty="0" smtClean="0"/>
              <a:t>من فوائد</a:t>
            </a:r>
            <a:r>
              <a:rPr lang="en-US" dirty="0" smtClean="0"/>
              <a:t>DBMS</a:t>
            </a:r>
            <a:r>
              <a:rPr lang="en-US" baseline="0" dirty="0" smtClean="0"/>
              <a:t> </a:t>
            </a:r>
            <a:r>
              <a:rPr lang="ar-SY" baseline="0" dirty="0" smtClean="0"/>
              <a:t> :</a:t>
            </a:r>
          </a:p>
          <a:p>
            <a:r>
              <a:rPr lang="ar-SY" baseline="0" dirty="0" smtClean="0"/>
              <a:t>وضع شروط من أجل تكامل البيانات  </a:t>
            </a:r>
            <a:r>
              <a:rPr lang="ar-SY" dirty="0" smtClean="0"/>
              <a:t>وهي مجموعة من الشروط يجب أن تمر فيها البيانات عند الإدخال وترفض البيانات المدخلة إن لم تحققها وهذا يضمن عدم وجود معطيات خاطئة : تحقيق أنواع عديدة من شروط التكامل </a:t>
            </a:r>
            <a:endParaRPr lang="ar-SY" baseline="0" dirty="0" smtClean="0"/>
          </a:p>
          <a:p>
            <a:pPr marL="457200" lvl="1" indent="0">
              <a:buFont typeface="Arial" panose="020B0604020202020204" pitchFamily="34" charset="0"/>
              <a:buNone/>
            </a:pPr>
            <a:endParaRPr lang="ar-SY" baseline="0" dirty="0" smtClean="0"/>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dirty="0" smtClean="0"/>
              <a:t>مثال:</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dirty="0" smtClean="0"/>
              <a:t> وهي مجموعة من الشروط يجب أن تمر فيها البيانات عند الإدخال وترفض البيانات المدخلة إن لم تحققها وهذا يضمن عدم وجود معطيات خاطئة : تحقيق أنواع عديدة من شروط التكامل .مثل</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dirty="0" smtClean="0"/>
              <a:t> تكامل وحدات المعطيات   :لا يمكن فتح حساب مصرفي لزبون دون معرفة عنوانه</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dirty="0" smtClean="0"/>
              <a:t> التكامل المرجعي   :لا يمكن إجراء عمليات مصرفية على حساب قبل فتح الحساب (حساب غير موجود )!يجب أن نملك مرجع تعود إليه المعطيات • . ل.س </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dirty="0" smtClean="0"/>
              <a:t>شروط التكامل المعَّرفة من قبل المستخدم  :الرصيد أكبر من 250 </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dirty="0" smtClean="0"/>
              <a:t>تعريف شروط التكامل من قبل المستخدم وذلك بحسب المسألة (لا نقبل طالب عمره أقل من 5سنوات</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dirty="0" smtClean="0"/>
              <a:t> كشف وإيقاف جميع العمليات التي قد تؤدي إلى الإخلال بهذه الشروط</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ar-SY" dirty="0" smtClean="0"/>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dirty="0" smtClean="0"/>
              <a:t>أمن</a:t>
            </a:r>
            <a:r>
              <a:rPr lang="ar-SY" baseline="0" dirty="0" smtClean="0"/>
              <a:t> المعطيات:</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dirty="0" smtClean="0"/>
              <a:t>حماية بعض المعطيات الخاصة، بحيث أن مجموعة محددة هي فقط التي تستطيع الوصول إلى تلك المعطيات على سبيل المثال لا يستطيع مدير قسم • معين الاطلاع على رواتب كامل الموظفين في الشركة.</a:t>
            </a:r>
          </a:p>
          <a:p>
            <a:pPr marL="628650" lvl="1" indent="-171450">
              <a:buFont typeface="Arial" panose="020B0604020202020204" pitchFamily="34" charset="0"/>
              <a:buChar char="•"/>
            </a:pPr>
            <a:endParaRPr lang="en-US"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عنصر نائب لرقم الشريحة 3"/>
          <p:cNvSpPr>
            <a:spLocks noGrp="1"/>
          </p:cNvSpPr>
          <p:nvPr>
            <p:ph type="sldNum" sz="quarter" idx="10"/>
          </p:nvPr>
        </p:nvSpPr>
        <p:spPr/>
        <p:txBody>
          <a:bodyPr/>
          <a:lstStyle/>
          <a:p>
            <a:fld id="{B1F65426-7D3F-4CDA-BA16-BB3B584B9638}" type="slidenum">
              <a:rPr lang="ar-SY" smtClean="0"/>
              <a:t>7</a:t>
            </a:fld>
            <a:endParaRPr lang="ar-SY"/>
          </a:p>
        </p:txBody>
      </p:sp>
    </p:spTree>
    <p:extLst>
      <p:ext uri="{BB962C8B-B14F-4D97-AF65-F5344CB8AC3E}">
        <p14:creationId xmlns:p14="http://schemas.microsoft.com/office/powerpoint/2010/main" val="4283860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dirty="0" smtClean="0"/>
          </a:p>
          <a:p>
            <a:r>
              <a:rPr lang="ar-SY" dirty="0" smtClean="0"/>
              <a:t>من فوائد</a:t>
            </a:r>
            <a:r>
              <a:rPr lang="en-US" dirty="0" smtClean="0"/>
              <a:t>DBMS</a:t>
            </a:r>
            <a:r>
              <a:rPr lang="en-US" baseline="0" dirty="0" smtClean="0"/>
              <a:t> </a:t>
            </a:r>
            <a:r>
              <a:rPr lang="ar-SY" baseline="0" dirty="0" smtClean="0"/>
              <a:t> :</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dirty="0" smtClean="0"/>
              <a:t>أمن</a:t>
            </a:r>
            <a:r>
              <a:rPr lang="ar-SY" baseline="0" dirty="0" smtClean="0"/>
              <a:t> المعطيات:</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dirty="0" smtClean="0"/>
              <a:t>حماية بعض المعطيات الخاصة، بحيث أن مجموعة محددة هي فقط التي تستطيع الوصول إلى تلك المعطيات على سبيل المثال لا يستطيع مدير قسم • معين الاطلاع على رواتب كامل الموظفين في الشركة.</a:t>
            </a:r>
          </a:p>
          <a:p>
            <a:pPr marL="628650" lvl="1" indent="-171450">
              <a:buFont typeface="Arial" panose="020B0604020202020204" pitchFamily="34" charset="0"/>
              <a:buChar char="•"/>
            </a:pPr>
            <a:endParaRPr lang="en-US"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عنصر نائب لرقم الشريحة 3"/>
          <p:cNvSpPr>
            <a:spLocks noGrp="1"/>
          </p:cNvSpPr>
          <p:nvPr>
            <p:ph type="sldNum" sz="quarter" idx="10"/>
          </p:nvPr>
        </p:nvSpPr>
        <p:spPr/>
        <p:txBody>
          <a:bodyPr/>
          <a:lstStyle/>
          <a:p>
            <a:fld id="{B1F65426-7D3F-4CDA-BA16-BB3B584B9638}" type="slidenum">
              <a:rPr lang="ar-SY" smtClean="0"/>
              <a:t>8</a:t>
            </a:fld>
            <a:endParaRPr lang="ar-SY"/>
          </a:p>
        </p:txBody>
      </p:sp>
    </p:spTree>
    <p:extLst>
      <p:ext uri="{BB962C8B-B14F-4D97-AF65-F5344CB8AC3E}">
        <p14:creationId xmlns:p14="http://schemas.microsoft.com/office/powerpoint/2010/main" val="467133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baseline="0" dirty="0" smtClean="0"/>
              <a:t> </a:t>
            </a:r>
            <a:r>
              <a:rPr lang="en-US" b="1" baseline="0" dirty="0" smtClean="0"/>
              <a:t>Conceptual schema </a:t>
            </a:r>
            <a:r>
              <a:rPr lang="ar-SY" b="1" baseline="0" dirty="0" smtClean="0"/>
              <a:t>المخطط </a:t>
            </a:r>
            <a:r>
              <a:rPr lang="ar-SY" b="1" baseline="0" dirty="0" err="1" smtClean="0"/>
              <a:t>المفاهيمي</a:t>
            </a:r>
            <a:r>
              <a:rPr lang="ar-SY" baseline="0" dirty="0" smtClean="0"/>
              <a:t> :</a:t>
            </a:r>
          </a:p>
          <a:p>
            <a:pPr marL="0" marR="0" indent="0" algn="r" defTabSz="914400" rtl="1" eaLnBrk="1" fontAlgn="auto" latinLnBrk="0" hangingPunct="1">
              <a:lnSpc>
                <a:spcPct val="100000"/>
              </a:lnSpc>
              <a:spcBef>
                <a:spcPts val="0"/>
              </a:spcBef>
              <a:spcAft>
                <a:spcPts val="0"/>
              </a:spcAft>
              <a:buClrTx/>
              <a:buSzTx/>
              <a:buFontTx/>
              <a:buNone/>
              <a:tabLst/>
              <a:defRPr/>
            </a:pPr>
            <a:r>
              <a:rPr lang="ar-SY" baseline="0" dirty="0" smtClean="0"/>
              <a:t>تجريد للواقع (على شكل كيانات وعلاقات ) يبين عناصر المعلومات التي </a:t>
            </a:r>
            <a:r>
              <a:rPr lang="ar-SY" baseline="0" dirty="0" err="1" smtClean="0"/>
              <a:t>ستحويها</a:t>
            </a:r>
            <a:r>
              <a:rPr lang="ar-SY" baseline="0" dirty="0" smtClean="0"/>
              <a:t> قاعدة المعطيات</a:t>
            </a:r>
          </a:p>
          <a:p>
            <a:pPr marL="0" marR="0" indent="0" algn="r" defTabSz="914400" rtl="1" eaLnBrk="1" fontAlgn="auto" latinLnBrk="0" hangingPunct="1">
              <a:lnSpc>
                <a:spcPct val="100000"/>
              </a:lnSpc>
              <a:spcBef>
                <a:spcPts val="0"/>
              </a:spcBef>
              <a:spcAft>
                <a:spcPts val="0"/>
              </a:spcAft>
              <a:buClrTx/>
              <a:buSzTx/>
              <a:buFontTx/>
              <a:buNone/>
              <a:tabLst/>
              <a:defRPr/>
            </a:pPr>
            <a:r>
              <a:rPr lang="ar-SY" baseline="0" dirty="0" smtClean="0"/>
              <a:t> • يبنى هذا المخطط بعد دراسة وتحليل واقع العمل والمعلومات (الوثائق ) المخزنة وتحديد ارتباطات هذه ُ المتداولة المعلومات بالإجراءات المتبعة </a:t>
            </a:r>
            <a:r>
              <a:rPr lang="ar-SY" baseline="0" dirty="0" smtClean="0"/>
              <a:t>في المؤسسة </a:t>
            </a:r>
          </a:p>
          <a:p>
            <a:pPr marL="0" marR="0" indent="0" algn="r" defTabSz="914400" rtl="1" eaLnBrk="1" fontAlgn="auto" latinLnBrk="0" hangingPunct="1">
              <a:lnSpc>
                <a:spcPct val="100000"/>
              </a:lnSpc>
              <a:spcBef>
                <a:spcPts val="0"/>
              </a:spcBef>
              <a:spcAft>
                <a:spcPts val="0"/>
              </a:spcAft>
              <a:buClrTx/>
              <a:buSzTx/>
              <a:buFontTx/>
              <a:buNone/>
              <a:tabLst/>
              <a:defRPr/>
            </a:pPr>
            <a:r>
              <a:rPr lang="ar-SY" baseline="0" dirty="0" smtClean="0"/>
              <a:t> هناك طرق معيارية لتمثيل المخطط المفاهيم أشهرها </a:t>
            </a:r>
            <a:r>
              <a:rPr lang="en-US" baseline="0" dirty="0" smtClean="0"/>
              <a:t>ERD</a:t>
            </a:r>
            <a:endParaRPr lang="ar-SY"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endParaRPr lang="ar-SY"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endParaRPr lang="en-US"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ar-SY" baseline="0" dirty="0" smtClean="0"/>
              <a:t>المخطط المنطقي </a:t>
            </a:r>
            <a:r>
              <a:rPr lang="en-US" b="1" baseline="0" dirty="0" smtClean="0"/>
              <a:t>Logical schema </a:t>
            </a:r>
            <a:endParaRPr lang="ar-SY" b="1"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ar-SY" baseline="0" dirty="0" smtClean="0"/>
              <a:t>تمثيل معياري للمعطيات يعكس طبيعتها وخصائصها وارتباطاته</a:t>
            </a:r>
          </a:p>
          <a:p>
            <a:pPr marL="0" marR="0" indent="0" algn="r" defTabSz="914400" rtl="1" eaLnBrk="1" fontAlgn="auto" latinLnBrk="0" hangingPunct="1">
              <a:lnSpc>
                <a:spcPct val="100000"/>
              </a:lnSpc>
              <a:spcBef>
                <a:spcPts val="0"/>
              </a:spcBef>
              <a:spcAft>
                <a:spcPts val="0"/>
              </a:spcAft>
              <a:buClrTx/>
              <a:buSzTx/>
              <a:buFontTx/>
              <a:buNone/>
              <a:tabLst/>
              <a:defRPr/>
            </a:pPr>
            <a:r>
              <a:rPr lang="ar-SY" baseline="0" dirty="0" smtClean="0"/>
              <a:t>يعتمد المخطط المنطقي على النموذج </a:t>
            </a:r>
            <a:r>
              <a:rPr lang="en-US" baseline="0" dirty="0" smtClean="0"/>
              <a:t>Model</a:t>
            </a:r>
            <a:r>
              <a:rPr lang="ar-SY" baseline="0" dirty="0" smtClean="0"/>
              <a:t> </a:t>
            </a:r>
            <a:r>
              <a:rPr lang="ar-SY" baseline="0" dirty="0" smtClean="0"/>
              <a:t>  الذي </a:t>
            </a:r>
            <a:r>
              <a:rPr lang="ar-SY" baseline="0" dirty="0" err="1" smtClean="0"/>
              <a:t>يتيحه</a:t>
            </a:r>
            <a:r>
              <a:rPr lang="ar-SY" baseline="0" dirty="0" smtClean="0"/>
              <a:t> نظام إدارة قواعد المعطيات (هرمي، شبكي، علاقاتي، غرضي التوجه) </a:t>
            </a:r>
          </a:p>
          <a:p>
            <a:pPr marL="0" marR="0" indent="0" algn="r" defTabSz="914400" rtl="1" eaLnBrk="1" fontAlgn="auto" latinLnBrk="0" hangingPunct="1">
              <a:lnSpc>
                <a:spcPct val="100000"/>
              </a:lnSpc>
              <a:spcBef>
                <a:spcPts val="0"/>
              </a:spcBef>
              <a:spcAft>
                <a:spcPts val="0"/>
              </a:spcAft>
              <a:buClrTx/>
              <a:buSzTx/>
              <a:buFontTx/>
              <a:buNone/>
              <a:tabLst/>
              <a:defRPr/>
            </a:pPr>
            <a:endParaRPr lang="ar-SY"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ar-SY" baseline="0" dirty="0" smtClean="0"/>
              <a:t>يتضمن المخطط المنطقي</a:t>
            </a:r>
          </a:p>
          <a:p>
            <a:pPr marL="171450" marR="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baseline="0" dirty="0" smtClean="0"/>
              <a:t>  أنماط المعطيات البسيطة والمركبة</a:t>
            </a:r>
          </a:p>
          <a:p>
            <a:pPr marL="171450" marR="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baseline="0" dirty="0" smtClean="0"/>
              <a:t> الارتباطات بين هذه الأنماط</a:t>
            </a:r>
          </a:p>
          <a:p>
            <a:pPr marL="171450" marR="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baseline="0" dirty="0" smtClean="0"/>
              <a:t> قواعد تكامل المعطيات</a:t>
            </a:r>
          </a:p>
          <a:p>
            <a:pPr marL="171450" marR="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Y" baseline="0" dirty="0" smtClean="0"/>
              <a:t>  </a:t>
            </a:r>
            <a:r>
              <a:rPr lang="ar-SY" baseline="0" dirty="0" err="1" smtClean="0"/>
              <a:t>سماحيات</a:t>
            </a:r>
            <a:r>
              <a:rPr lang="ar-SY" baseline="0" dirty="0" smtClean="0"/>
              <a:t> الوصول إلى المعطيات</a:t>
            </a:r>
          </a:p>
          <a:p>
            <a:pPr marL="171450" marR="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ar-SY" baseline="0" dirty="0" smtClean="0"/>
          </a:p>
          <a:p>
            <a:pPr marL="0" marR="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Physical</a:t>
            </a:r>
            <a:r>
              <a:rPr lang="en-US" baseline="0" dirty="0" smtClean="0"/>
              <a:t> </a:t>
            </a:r>
            <a:r>
              <a:rPr lang="ar-SY" baseline="0" dirty="0" smtClean="0"/>
              <a:t>:</a:t>
            </a:r>
          </a:p>
          <a:p>
            <a:pPr marL="0" marR="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ar-SY" baseline="0" dirty="0" smtClean="0"/>
              <a:t> بنية التخزين التي ستحوي المعطيات فعلي</a:t>
            </a:r>
          </a:p>
          <a:p>
            <a:pPr marL="0" marR="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ar-SY" baseline="0" dirty="0" smtClean="0"/>
              <a:t>في معظم الأحيان لا يحتاج المطور للتدخل في المستوى الداخلي لأن نظام إدارة قواعد المعطيات يقوم بذلك.</a:t>
            </a:r>
            <a:endParaRPr lang="en-US" baseline="0" dirty="0" smtClean="0"/>
          </a:p>
        </p:txBody>
      </p:sp>
      <p:sp>
        <p:nvSpPr>
          <p:cNvPr id="4" name="عنصر نائب لرقم الشريحة 3"/>
          <p:cNvSpPr>
            <a:spLocks noGrp="1"/>
          </p:cNvSpPr>
          <p:nvPr>
            <p:ph type="sldNum" sz="quarter" idx="10"/>
          </p:nvPr>
        </p:nvSpPr>
        <p:spPr/>
        <p:txBody>
          <a:bodyPr/>
          <a:lstStyle/>
          <a:p>
            <a:fld id="{B1F65426-7D3F-4CDA-BA16-BB3B584B9638}" type="slidenum">
              <a:rPr lang="ar-SY" smtClean="0"/>
              <a:t>9</a:t>
            </a:fld>
            <a:endParaRPr lang="ar-SY"/>
          </a:p>
        </p:txBody>
      </p:sp>
    </p:spTree>
    <p:extLst>
      <p:ext uri="{BB962C8B-B14F-4D97-AF65-F5344CB8AC3E}">
        <p14:creationId xmlns:p14="http://schemas.microsoft.com/office/powerpoint/2010/main" val="2859969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عنصر نائب لرقم الشريحة 3"/>
          <p:cNvSpPr>
            <a:spLocks noGrp="1"/>
          </p:cNvSpPr>
          <p:nvPr>
            <p:ph type="sldNum" sz="quarter" idx="10"/>
          </p:nvPr>
        </p:nvSpPr>
        <p:spPr/>
        <p:txBody>
          <a:bodyPr/>
          <a:lstStyle/>
          <a:p>
            <a:fld id="{B1F65426-7D3F-4CDA-BA16-BB3B584B9638}" type="slidenum">
              <a:rPr lang="ar-SY" smtClean="0"/>
              <a:t>10</a:t>
            </a:fld>
            <a:endParaRPr lang="ar-SY"/>
          </a:p>
        </p:txBody>
      </p:sp>
    </p:spTree>
    <p:extLst>
      <p:ext uri="{BB962C8B-B14F-4D97-AF65-F5344CB8AC3E}">
        <p14:creationId xmlns:p14="http://schemas.microsoft.com/office/powerpoint/2010/main" val="3260648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A590D891-A62E-456F-8525-C9C213184B77}" type="datetimeFigureOut">
              <a:rPr lang="ar-SY" smtClean="0"/>
              <a:t>15/02/1442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BFC93B65-7B6D-4639-BA35-2976F7A78B04}" type="slidenum">
              <a:rPr lang="ar-SY" smtClean="0"/>
              <a:t>‹#›</a:t>
            </a:fld>
            <a:endParaRPr lang="ar-SY"/>
          </a:p>
        </p:txBody>
      </p:sp>
    </p:spTree>
    <p:extLst>
      <p:ext uri="{BB962C8B-B14F-4D97-AF65-F5344CB8AC3E}">
        <p14:creationId xmlns:p14="http://schemas.microsoft.com/office/powerpoint/2010/main" val="174968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A590D891-A62E-456F-8525-C9C213184B77}" type="datetimeFigureOut">
              <a:rPr lang="ar-SY" smtClean="0"/>
              <a:t>15/02/1442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BFC93B65-7B6D-4639-BA35-2976F7A78B04}" type="slidenum">
              <a:rPr lang="ar-SY" smtClean="0"/>
              <a:t>‹#›</a:t>
            </a:fld>
            <a:endParaRPr lang="ar-SY"/>
          </a:p>
        </p:txBody>
      </p:sp>
    </p:spTree>
    <p:extLst>
      <p:ext uri="{BB962C8B-B14F-4D97-AF65-F5344CB8AC3E}">
        <p14:creationId xmlns:p14="http://schemas.microsoft.com/office/powerpoint/2010/main" val="1126911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A590D891-A62E-456F-8525-C9C213184B77}" type="datetimeFigureOut">
              <a:rPr lang="ar-SY" smtClean="0"/>
              <a:t>15/02/1442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BFC93B65-7B6D-4639-BA35-2976F7A78B04}" type="slidenum">
              <a:rPr lang="ar-SY" smtClean="0"/>
              <a:t>‹#›</a:t>
            </a:fld>
            <a:endParaRPr lang="ar-SY"/>
          </a:p>
        </p:txBody>
      </p:sp>
    </p:spTree>
    <p:extLst>
      <p:ext uri="{BB962C8B-B14F-4D97-AF65-F5344CB8AC3E}">
        <p14:creationId xmlns:p14="http://schemas.microsoft.com/office/powerpoint/2010/main" val="387342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A590D891-A62E-456F-8525-C9C213184B77}" type="datetimeFigureOut">
              <a:rPr lang="ar-SY" smtClean="0"/>
              <a:t>15/02/1442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BFC93B65-7B6D-4639-BA35-2976F7A78B04}" type="slidenum">
              <a:rPr lang="ar-SY" smtClean="0"/>
              <a:t>‹#›</a:t>
            </a:fld>
            <a:endParaRPr lang="ar-SY"/>
          </a:p>
        </p:txBody>
      </p:sp>
    </p:spTree>
    <p:extLst>
      <p:ext uri="{BB962C8B-B14F-4D97-AF65-F5344CB8AC3E}">
        <p14:creationId xmlns:p14="http://schemas.microsoft.com/office/powerpoint/2010/main" val="347617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A590D891-A62E-456F-8525-C9C213184B77}" type="datetimeFigureOut">
              <a:rPr lang="ar-SY" smtClean="0"/>
              <a:t>15/02/1442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BFC93B65-7B6D-4639-BA35-2976F7A78B04}" type="slidenum">
              <a:rPr lang="ar-SY" smtClean="0"/>
              <a:t>‹#›</a:t>
            </a:fld>
            <a:endParaRPr lang="ar-SY"/>
          </a:p>
        </p:txBody>
      </p:sp>
    </p:spTree>
    <p:extLst>
      <p:ext uri="{BB962C8B-B14F-4D97-AF65-F5344CB8AC3E}">
        <p14:creationId xmlns:p14="http://schemas.microsoft.com/office/powerpoint/2010/main" val="725391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fld id="{A590D891-A62E-456F-8525-C9C213184B77}" type="datetimeFigureOut">
              <a:rPr lang="ar-SY" smtClean="0"/>
              <a:t>15/02/1442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BFC93B65-7B6D-4639-BA35-2976F7A78B04}" type="slidenum">
              <a:rPr lang="ar-SY" smtClean="0"/>
              <a:t>‹#›</a:t>
            </a:fld>
            <a:endParaRPr lang="ar-SY"/>
          </a:p>
        </p:txBody>
      </p:sp>
    </p:spTree>
    <p:extLst>
      <p:ext uri="{BB962C8B-B14F-4D97-AF65-F5344CB8AC3E}">
        <p14:creationId xmlns:p14="http://schemas.microsoft.com/office/powerpoint/2010/main" val="3192353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4" name="Content Placeholder 3"/>
          <p:cNvSpPr>
            <a:spLocks noGrp="1"/>
          </p:cNvSpPr>
          <p:nvPr>
            <p:ph sz="half" idx="2"/>
          </p:nvPr>
        </p:nvSpPr>
        <p:spPr>
          <a:xfrm>
            <a:off x="839788" y="2505075"/>
            <a:ext cx="5157787" cy="3684588"/>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6" name="Content Placeholder 5"/>
          <p:cNvSpPr>
            <a:spLocks noGrp="1"/>
          </p:cNvSpPr>
          <p:nvPr>
            <p:ph sz="quarter" idx="4"/>
          </p:nvPr>
        </p:nvSpPr>
        <p:spPr>
          <a:xfrm>
            <a:off x="6172200" y="2505075"/>
            <a:ext cx="5183188" cy="3684588"/>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A590D891-A62E-456F-8525-C9C213184B77}" type="datetimeFigureOut">
              <a:rPr lang="ar-SY" smtClean="0"/>
              <a:t>15/02/1442</a:t>
            </a:fld>
            <a:endParaRPr lang="ar-SY"/>
          </a:p>
        </p:txBody>
      </p:sp>
      <p:sp>
        <p:nvSpPr>
          <p:cNvPr id="8" name="Footer Placeholder 7"/>
          <p:cNvSpPr>
            <a:spLocks noGrp="1"/>
          </p:cNvSpPr>
          <p:nvPr>
            <p:ph type="ftr" sz="quarter" idx="11"/>
          </p:nvPr>
        </p:nvSpPr>
        <p:spPr/>
        <p:txBody>
          <a:bodyPr/>
          <a:lstStyle/>
          <a:p>
            <a:endParaRPr lang="ar-SY"/>
          </a:p>
        </p:txBody>
      </p:sp>
      <p:sp>
        <p:nvSpPr>
          <p:cNvPr id="9" name="Slide Number Placeholder 8"/>
          <p:cNvSpPr>
            <a:spLocks noGrp="1"/>
          </p:cNvSpPr>
          <p:nvPr>
            <p:ph type="sldNum" sz="quarter" idx="12"/>
          </p:nvPr>
        </p:nvSpPr>
        <p:spPr/>
        <p:txBody>
          <a:bodyPr/>
          <a:lstStyle/>
          <a:p>
            <a:fld id="{BFC93B65-7B6D-4639-BA35-2976F7A78B04}" type="slidenum">
              <a:rPr lang="ar-SY" smtClean="0"/>
              <a:t>‹#›</a:t>
            </a:fld>
            <a:endParaRPr lang="ar-SY"/>
          </a:p>
        </p:txBody>
      </p:sp>
    </p:spTree>
    <p:extLst>
      <p:ext uri="{BB962C8B-B14F-4D97-AF65-F5344CB8AC3E}">
        <p14:creationId xmlns:p14="http://schemas.microsoft.com/office/powerpoint/2010/main" val="7762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A590D891-A62E-456F-8525-C9C213184B77}" type="datetimeFigureOut">
              <a:rPr lang="ar-SY" smtClean="0"/>
              <a:t>15/02/1442</a:t>
            </a:fld>
            <a:endParaRPr lang="ar-SY"/>
          </a:p>
        </p:txBody>
      </p:sp>
      <p:sp>
        <p:nvSpPr>
          <p:cNvPr id="4" name="Footer Placeholder 3"/>
          <p:cNvSpPr>
            <a:spLocks noGrp="1"/>
          </p:cNvSpPr>
          <p:nvPr>
            <p:ph type="ftr" sz="quarter" idx="11"/>
          </p:nvPr>
        </p:nvSpPr>
        <p:spPr/>
        <p:txBody>
          <a:bodyPr/>
          <a:lstStyle/>
          <a:p>
            <a:endParaRPr lang="ar-SY"/>
          </a:p>
        </p:txBody>
      </p:sp>
      <p:sp>
        <p:nvSpPr>
          <p:cNvPr id="5" name="Slide Number Placeholder 4"/>
          <p:cNvSpPr>
            <a:spLocks noGrp="1"/>
          </p:cNvSpPr>
          <p:nvPr>
            <p:ph type="sldNum" sz="quarter" idx="12"/>
          </p:nvPr>
        </p:nvSpPr>
        <p:spPr/>
        <p:txBody>
          <a:bodyPr/>
          <a:lstStyle/>
          <a:p>
            <a:fld id="{BFC93B65-7B6D-4639-BA35-2976F7A78B04}" type="slidenum">
              <a:rPr lang="ar-SY" smtClean="0"/>
              <a:t>‹#›</a:t>
            </a:fld>
            <a:endParaRPr lang="ar-SY"/>
          </a:p>
        </p:txBody>
      </p:sp>
    </p:spTree>
    <p:extLst>
      <p:ext uri="{BB962C8B-B14F-4D97-AF65-F5344CB8AC3E}">
        <p14:creationId xmlns:p14="http://schemas.microsoft.com/office/powerpoint/2010/main" val="1326169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0D891-A62E-456F-8525-C9C213184B77}" type="datetimeFigureOut">
              <a:rPr lang="ar-SY" smtClean="0"/>
              <a:t>15/02/1442</a:t>
            </a:fld>
            <a:endParaRPr lang="ar-SY"/>
          </a:p>
        </p:txBody>
      </p:sp>
      <p:sp>
        <p:nvSpPr>
          <p:cNvPr id="3" name="Footer Placeholder 2"/>
          <p:cNvSpPr>
            <a:spLocks noGrp="1"/>
          </p:cNvSpPr>
          <p:nvPr>
            <p:ph type="ftr" sz="quarter" idx="11"/>
          </p:nvPr>
        </p:nvSpPr>
        <p:spPr/>
        <p:txBody>
          <a:bodyPr/>
          <a:lstStyle/>
          <a:p>
            <a:endParaRPr lang="ar-SY"/>
          </a:p>
        </p:txBody>
      </p:sp>
      <p:sp>
        <p:nvSpPr>
          <p:cNvPr id="4" name="Slide Number Placeholder 3"/>
          <p:cNvSpPr>
            <a:spLocks noGrp="1"/>
          </p:cNvSpPr>
          <p:nvPr>
            <p:ph type="sldNum" sz="quarter" idx="12"/>
          </p:nvPr>
        </p:nvSpPr>
        <p:spPr/>
        <p:txBody>
          <a:bodyPr/>
          <a:lstStyle/>
          <a:p>
            <a:fld id="{BFC93B65-7B6D-4639-BA35-2976F7A78B04}" type="slidenum">
              <a:rPr lang="ar-SY" smtClean="0"/>
              <a:t>‹#›</a:t>
            </a:fld>
            <a:endParaRPr lang="ar-SY"/>
          </a:p>
        </p:txBody>
      </p:sp>
    </p:spTree>
    <p:extLst>
      <p:ext uri="{BB962C8B-B14F-4D97-AF65-F5344CB8AC3E}">
        <p14:creationId xmlns:p14="http://schemas.microsoft.com/office/powerpoint/2010/main" val="3678167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A590D891-A62E-456F-8525-C9C213184B77}" type="datetimeFigureOut">
              <a:rPr lang="ar-SY" smtClean="0"/>
              <a:t>15/02/1442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BFC93B65-7B6D-4639-BA35-2976F7A78B04}" type="slidenum">
              <a:rPr lang="ar-SY" smtClean="0"/>
              <a:t>‹#›</a:t>
            </a:fld>
            <a:endParaRPr lang="ar-SY"/>
          </a:p>
        </p:txBody>
      </p:sp>
    </p:spTree>
    <p:extLst>
      <p:ext uri="{BB962C8B-B14F-4D97-AF65-F5344CB8AC3E}">
        <p14:creationId xmlns:p14="http://schemas.microsoft.com/office/powerpoint/2010/main" val="3472099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A590D891-A62E-456F-8525-C9C213184B77}" type="datetimeFigureOut">
              <a:rPr lang="ar-SY" smtClean="0"/>
              <a:t>15/02/1442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BFC93B65-7B6D-4639-BA35-2976F7A78B04}" type="slidenum">
              <a:rPr lang="ar-SY" smtClean="0"/>
              <a:t>‹#›</a:t>
            </a:fld>
            <a:endParaRPr lang="ar-SY"/>
          </a:p>
        </p:txBody>
      </p:sp>
    </p:spTree>
    <p:extLst>
      <p:ext uri="{BB962C8B-B14F-4D97-AF65-F5344CB8AC3E}">
        <p14:creationId xmlns:p14="http://schemas.microsoft.com/office/powerpoint/2010/main" val="1152278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90D891-A62E-456F-8525-C9C213184B77}" type="datetimeFigureOut">
              <a:rPr lang="ar-SY" smtClean="0"/>
              <a:t>15/02/1442</a:t>
            </a:fld>
            <a:endParaRPr lang="ar-S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93B65-7B6D-4639-BA35-2976F7A78B04}" type="slidenum">
              <a:rPr lang="ar-SY" smtClean="0"/>
              <a:t>‹#›</a:t>
            </a:fld>
            <a:endParaRPr lang="ar-SY"/>
          </a:p>
        </p:txBody>
      </p:sp>
    </p:spTree>
    <p:extLst>
      <p:ext uri="{BB962C8B-B14F-4D97-AF65-F5344CB8AC3E}">
        <p14:creationId xmlns:p14="http://schemas.microsoft.com/office/powerpoint/2010/main" val="134551597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149927" y="1454872"/>
            <a:ext cx="9144000" cy="2387600"/>
          </a:xfrm>
        </p:spPr>
        <p:txBody>
          <a:bodyPr anchor="ctr">
            <a:normAutofit/>
          </a:bodyPr>
          <a:lstStyle/>
          <a:p>
            <a:r>
              <a:rPr lang="ar-SY" sz="7200" dirty="0" smtClean="0">
                <a:latin typeface="Simplified Arabic" panose="02020603050405020304" pitchFamily="18" charset="-78"/>
                <a:cs typeface="Simplified Arabic" panose="02020603050405020304" pitchFamily="18" charset="-78"/>
              </a:rPr>
              <a:t>قواعد المعطيات 1</a:t>
            </a:r>
            <a:endParaRPr lang="ar-SY" sz="7200" dirty="0">
              <a:latin typeface="Simplified Arabic" panose="02020603050405020304" pitchFamily="18" charset="-78"/>
              <a:cs typeface="Simplified Arabic" panose="02020603050405020304" pitchFamily="18" charset="-78"/>
            </a:endParaRPr>
          </a:p>
        </p:txBody>
      </p:sp>
      <p:sp>
        <p:nvSpPr>
          <p:cNvPr id="3" name="عنوان فرعي 2"/>
          <p:cNvSpPr>
            <a:spLocks noGrp="1"/>
          </p:cNvSpPr>
          <p:nvPr>
            <p:ph type="subTitle" idx="1"/>
          </p:nvPr>
        </p:nvSpPr>
        <p:spPr>
          <a:xfrm>
            <a:off x="858982" y="5569527"/>
            <a:ext cx="1731818" cy="477982"/>
          </a:xfrm>
        </p:spPr>
        <p:txBody>
          <a:bodyPr>
            <a:normAutofit fontScale="92500"/>
          </a:bodyPr>
          <a:lstStyle/>
          <a:p>
            <a:r>
              <a:rPr lang="ar-SY" dirty="0" smtClean="0">
                <a:latin typeface="Simplified Arabic" panose="02020603050405020304" pitchFamily="18" charset="-78"/>
                <a:cs typeface="Simplified Arabic" panose="02020603050405020304" pitchFamily="18" charset="-78"/>
              </a:rPr>
              <a:t>م . حيدر ابراهيم</a:t>
            </a:r>
            <a:endParaRPr lang="ar-SY" dirty="0">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1858131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0"/>
            <a:ext cx="10515600" cy="1325563"/>
          </a:xfrm>
        </p:spPr>
        <p:txBody>
          <a:bodyPr/>
          <a:lstStyle/>
          <a:p>
            <a:pPr algn="ctr"/>
            <a:r>
              <a:rPr lang="en-US" sz="4800" b="1" dirty="0" smtClean="0"/>
              <a:t>ERD</a:t>
            </a:r>
            <a:endParaRPr lang="ar-SY" sz="4800" b="1" dirty="0"/>
          </a:p>
        </p:txBody>
      </p:sp>
      <p:pic>
        <p:nvPicPr>
          <p:cNvPr id="5" name="صورة 4"/>
          <p:cNvPicPr>
            <a:picLocks noChangeAspect="1"/>
          </p:cNvPicPr>
          <p:nvPr/>
        </p:nvPicPr>
        <p:blipFill>
          <a:blip r:embed="rId3"/>
          <a:stretch>
            <a:fillRect/>
          </a:stretch>
        </p:blipFill>
        <p:spPr>
          <a:xfrm>
            <a:off x="902261" y="1744980"/>
            <a:ext cx="10451539" cy="4175760"/>
          </a:xfrm>
          <a:prstGeom prst="rect">
            <a:avLst/>
          </a:prstGeom>
        </p:spPr>
      </p:pic>
    </p:spTree>
    <p:extLst>
      <p:ext uri="{BB962C8B-B14F-4D97-AF65-F5344CB8AC3E}">
        <p14:creationId xmlns:p14="http://schemas.microsoft.com/office/powerpoint/2010/main" val="1987128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0"/>
            <a:ext cx="10515600" cy="1325563"/>
          </a:xfrm>
        </p:spPr>
        <p:txBody>
          <a:bodyPr/>
          <a:lstStyle/>
          <a:p>
            <a:pPr algn="ctr"/>
            <a:r>
              <a:rPr lang="en-US" sz="4800" b="1" dirty="0" smtClean="0"/>
              <a:t>ERD</a:t>
            </a:r>
            <a:endParaRPr lang="ar-SY" sz="4800" b="1" dirty="0"/>
          </a:p>
        </p:txBody>
      </p:sp>
      <p:pic>
        <p:nvPicPr>
          <p:cNvPr id="8194" name="Picture 2" descr="Entity Relationship Diagrams (ERDs) – Lucidchart"/>
          <p:cNvPicPr>
            <a:picLocks noChangeAspect="1" noChangeArrowheads="1"/>
          </p:cNvPicPr>
          <p:nvPr/>
        </p:nvPicPr>
        <p:blipFill rotWithShape="1">
          <a:blip r:embed="rId3">
            <a:extLst>
              <a:ext uri="{28A0092B-C50C-407E-A947-70E740481C1C}">
                <a14:useLocalDpi xmlns:a14="http://schemas.microsoft.com/office/drawing/2010/main" val="0"/>
              </a:ext>
            </a:extLst>
          </a:blip>
          <a:srcRect t="14917"/>
          <a:stretch/>
        </p:blipFill>
        <p:spPr bwMode="auto">
          <a:xfrm>
            <a:off x="2081847" y="1119823"/>
            <a:ext cx="8822373" cy="5527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918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0"/>
            <a:ext cx="10515600" cy="1325563"/>
          </a:xfrm>
        </p:spPr>
        <p:txBody>
          <a:bodyPr/>
          <a:lstStyle/>
          <a:p>
            <a:pPr algn="ctr"/>
            <a:r>
              <a:rPr lang="en-US" sz="4800" b="1" dirty="0" smtClean="0"/>
              <a:t>ERD</a:t>
            </a:r>
            <a:endParaRPr lang="ar-SY" sz="4800" b="1" dirty="0"/>
          </a:p>
        </p:txBody>
      </p:sp>
      <p:pic>
        <p:nvPicPr>
          <p:cNvPr id="3" name="صورة 2"/>
          <p:cNvPicPr>
            <a:picLocks noChangeAspect="1"/>
          </p:cNvPicPr>
          <p:nvPr/>
        </p:nvPicPr>
        <p:blipFill>
          <a:blip r:embed="rId3"/>
          <a:stretch>
            <a:fillRect/>
          </a:stretch>
        </p:blipFill>
        <p:spPr>
          <a:xfrm>
            <a:off x="259322" y="1915477"/>
            <a:ext cx="11673356" cy="4371023"/>
          </a:xfrm>
          <a:prstGeom prst="rect">
            <a:avLst/>
          </a:prstGeom>
        </p:spPr>
      </p:pic>
    </p:spTree>
    <p:extLst>
      <p:ext uri="{BB962C8B-B14F-4D97-AF65-F5344CB8AC3E}">
        <p14:creationId xmlns:p14="http://schemas.microsoft.com/office/powerpoint/2010/main" val="2401242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0"/>
            <a:ext cx="10515600" cy="1325563"/>
          </a:xfrm>
        </p:spPr>
        <p:txBody>
          <a:bodyPr/>
          <a:lstStyle/>
          <a:p>
            <a:pPr algn="ctr"/>
            <a:r>
              <a:rPr lang="en-US" sz="4800" b="1" dirty="0" smtClean="0"/>
              <a:t>ERD</a:t>
            </a:r>
            <a:endParaRPr lang="ar-SY" sz="4800" b="1" dirty="0"/>
          </a:p>
        </p:txBody>
      </p:sp>
      <p:pic>
        <p:nvPicPr>
          <p:cNvPr id="4" name="صورة 3"/>
          <p:cNvPicPr>
            <a:picLocks noChangeAspect="1"/>
          </p:cNvPicPr>
          <p:nvPr/>
        </p:nvPicPr>
        <p:blipFill>
          <a:blip r:embed="rId3"/>
          <a:stretch>
            <a:fillRect/>
          </a:stretch>
        </p:blipFill>
        <p:spPr>
          <a:xfrm>
            <a:off x="373485" y="1702117"/>
            <a:ext cx="11445030" cy="4264343"/>
          </a:xfrm>
          <a:prstGeom prst="rect">
            <a:avLst/>
          </a:prstGeom>
        </p:spPr>
      </p:pic>
    </p:spTree>
    <p:extLst>
      <p:ext uri="{BB962C8B-B14F-4D97-AF65-F5344CB8AC3E}">
        <p14:creationId xmlns:p14="http://schemas.microsoft.com/office/powerpoint/2010/main" val="2340554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sz="4800" dirty="0" smtClean="0">
                <a:latin typeface="Simplified Arabic" panose="02020603050405020304" pitchFamily="18" charset="-78"/>
                <a:cs typeface="Simplified Arabic" panose="02020603050405020304" pitchFamily="18" charset="-78"/>
              </a:rPr>
              <a:t>تعريف قواعد المعطيات</a:t>
            </a:r>
            <a:endParaRPr lang="ar-SY" sz="4800" dirty="0">
              <a:latin typeface="Simplified Arabic" panose="02020603050405020304" pitchFamily="18" charset="-78"/>
              <a:cs typeface="Simplified Arabic" panose="02020603050405020304" pitchFamily="18" charset="-78"/>
            </a:endParaRPr>
          </a:p>
        </p:txBody>
      </p:sp>
      <p:sp>
        <p:nvSpPr>
          <p:cNvPr id="3" name="مستطيل 2"/>
          <p:cNvSpPr/>
          <p:nvPr/>
        </p:nvSpPr>
        <p:spPr>
          <a:xfrm>
            <a:off x="1828798" y="1690809"/>
            <a:ext cx="9212581" cy="830997"/>
          </a:xfrm>
          <a:prstGeom prst="rect">
            <a:avLst/>
          </a:prstGeom>
        </p:spPr>
        <p:txBody>
          <a:bodyPr wrap="square">
            <a:spAutoFit/>
          </a:bodyPr>
          <a:lstStyle/>
          <a:p>
            <a:r>
              <a:rPr lang="ar-SY" sz="2400" dirty="0">
                <a:latin typeface="Simplified Arabic" panose="02020603050405020304" pitchFamily="18" charset="-78"/>
                <a:cs typeface="Simplified Arabic" panose="02020603050405020304" pitchFamily="18" charset="-78"/>
              </a:rPr>
              <a:t>قاعدة المعطيات "مجموعة من المعطيات </a:t>
            </a:r>
            <a:r>
              <a:rPr lang="ar-SY" sz="2400" dirty="0" err="1" smtClean="0">
                <a:latin typeface="Simplified Arabic" panose="02020603050405020304" pitchFamily="18" charset="-78"/>
                <a:cs typeface="Simplified Arabic" panose="02020603050405020304" pitchFamily="18" charset="-78"/>
              </a:rPr>
              <a:t>المهيكلة</a:t>
            </a:r>
            <a:r>
              <a:rPr lang="ar-SY" sz="2400" dirty="0" smtClean="0">
                <a:latin typeface="Simplified Arabic" panose="02020603050405020304" pitchFamily="18" charset="-78"/>
                <a:cs typeface="Simplified Arabic" panose="02020603050405020304" pitchFamily="18" charset="-78"/>
              </a:rPr>
              <a:t> غير </a:t>
            </a:r>
            <a:r>
              <a:rPr lang="ar-SY" sz="2400" dirty="0">
                <a:latin typeface="Simplified Arabic" panose="02020603050405020304" pitchFamily="18" charset="-78"/>
                <a:cs typeface="Simplified Arabic" panose="02020603050405020304" pitchFamily="18" charset="-78"/>
              </a:rPr>
              <a:t>المتكررة، المسجلة على وسط تخزين يسمح </a:t>
            </a:r>
            <a:r>
              <a:rPr lang="ar-SY" sz="2400" dirty="0" smtClean="0">
                <a:latin typeface="Simplified Arabic" panose="02020603050405020304" pitchFamily="18" charset="-78"/>
                <a:cs typeface="Simplified Arabic" panose="02020603050405020304" pitchFamily="18" charset="-78"/>
              </a:rPr>
              <a:t>بالوصول إليها </a:t>
            </a:r>
            <a:r>
              <a:rPr lang="ar-SY" sz="2400" dirty="0">
                <a:latin typeface="Simplified Arabic" panose="02020603050405020304" pitchFamily="18" charset="-78"/>
                <a:cs typeface="Simplified Arabic" panose="02020603050405020304" pitchFamily="18" charset="-78"/>
              </a:rPr>
              <a:t>من </a:t>
            </a:r>
            <a:r>
              <a:rPr lang="ar-SY" sz="2400" dirty="0" smtClean="0">
                <a:latin typeface="Simplified Arabic" panose="02020603050405020304" pitchFamily="18" charset="-78"/>
                <a:cs typeface="Simplified Arabic" panose="02020603050405020304" pitchFamily="18" charset="-78"/>
              </a:rPr>
              <a:t> </a:t>
            </a:r>
            <a:r>
              <a:rPr lang="ar-SY" sz="2400" dirty="0">
                <a:latin typeface="Simplified Arabic" panose="02020603050405020304" pitchFamily="18" charset="-78"/>
                <a:cs typeface="Simplified Arabic" panose="02020603050405020304" pitchFamily="18" charset="-78"/>
              </a:rPr>
              <a:t>قبل عدة برامج تطبيقية</a:t>
            </a:r>
          </a:p>
        </p:txBody>
      </p:sp>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6559" y="2732133"/>
            <a:ext cx="6278881" cy="3689513"/>
          </a:xfrm>
          <a:prstGeom prst="rect">
            <a:avLst/>
          </a:prstGeom>
        </p:spPr>
      </p:pic>
    </p:spTree>
    <p:extLst>
      <p:ext uri="{BB962C8B-B14F-4D97-AF65-F5344CB8AC3E}">
        <p14:creationId xmlns:p14="http://schemas.microsoft.com/office/powerpoint/2010/main" val="279284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0"/>
            <a:ext cx="10515600" cy="1325563"/>
          </a:xfrm>
        </p:spPr>
        <p:txBody>
          <a:bodyPr/>
          <a:lstStyle/>
          <a:p>
            <a:pPr algn="ctr"/>
            <a:r>
              <a:rPr lang="en-US" sz="4800" b="1" dirty="0" smtClean="0"/>
              <a:t>DBMS</a:t>
            </a:r>
            <a:endParaRPr lang="ar-SY" b="1" dirty="0"/>
          </a:p>
        </p:txBody>
      </p:sp>
      <p:sp>
        <p:nvSpPr>
          <p:cNvPr id="3" name="مستطيل 2"/>
          <p:cNvSpPr/>
          <p:nvPr/>
        </p:nvSpPr>
        <p:spPr>
          <a:xfrm>
            <a:off x="0" y="1275189"/>
            <a:ext cx="12024360" cy="830997"/>
          </a:xfrm>
          <a:prstGeom prst="rect">
            <a:avLst/>
          </a:prstGeom>
        </p:spPr>
        <p:txBody>
          <a:bodyPr wrap="square">
            <a:spAutoFit/>
          </a:bodyPr>
          <a:lstStyle/>
          <a:p>
            <a:r>
              <a:rPr lang="ar-SY" sz="2400" dirty="0">
                <a:latin typeface="Simplified Arabic" panose="02020603050405020304" pitchFamily="18" charset="-78"/>
                <a:cs typeface="Simplified Arabic" panose="02020603050405020304" pitchFamily="18" charset="-78"/>
              </a:rPr>
              <a:t>نظام إدارة قواعد </a:t>
            </a:r>
            <a:r>
              <a:rPr lang="ar-SY" sz="2400" dirty="0" smtClean="0">
                <a:latin typeface="Simplified Arabic" panose="02020603050405020304" pitchFamily="18" charset="-78"/>
                <a:cs typeface="Simplified Arabic" panose="02020603050405020304" pitchFamily="18" charset="-78"/>
              </a:rPr>
              <a:t>المعطيات  </a:t>
            </a:r>
            <a:r>
              <a:rPr lang="ar-SY" sz="2400" dirty="0" err="1" smtClean="0">
                <a:latin typeface="Simplified Arabic" panose="02020603050405020304" pitchFamily="18" charset="-78"/>
                <a:cs typeface="Simplified Arabic" panose="02020603050405020304" pitchFamily="18" charset="-78"/>
              </a:rPr>
              <a:t>Data</a:t>
            </a:r>
            <a:r>
              <a:rPr lang="ar-SY" sz="2400" dirty="0" smtClean="0">
                <a:latin typeface="Simplified Arabic" panose="02020603050405020304" pitchFamily="18" charset="-78"/>
                <a:cs typeface="Simplified Arabic" panose="02020603050405020304" pitchFamily="18" charset="-78"/>
              </a:rPr>
              <a:t> </a:t>
            </a:r>
            <a:r>
              <a:rPr lang="ar-SY" sz="2400" dirty="0" err="1">
                <a:latin typeface="Simplified Arabic" panose="02020603050405020304" pitchFamily="18" charset="-78"/>
                <a:cs typeface="Simplified Arabic" panose="02020603050405020304" pitchFamily="18" charset="-78"/>
              </a:rPr>
              <a:t>Base</a:t>
            </a:r>
            <a:r>
              <a:rPr lang="ar-SY" sz="2400" dirty="0">
                <a:latin typeface="Simplified Arabic" panose="02020603050405020304" pitchFamily="18" charset="-78"/>
                <a:cs typeface="Simplified Arabic" panose="02020603050405020304" pitchFamily="18" charset="-78"/>
              </a:rPr>
              <a:t> </a:t>
            </a:r>
            <a:r>
              <a:rPr lang="ar-SY" sz="2400" dirty="0" err="1">
                <a:latin typeface="Simplified Arabic" panose="02020603050405020304" pitchFamily="18" charset="-78"/>
                <a:cs typeface="Simplified Arabic" panose="02020603050405020304" pitchFamily="18" charset="-78"/>
              </a:rPr>
              <a:t>Management</a:t>
            </a:r>
            <a:r>
              <a:rPr lang="ar-SY" sz="2400" dirty="0">
                <a:latin typeface="Simplified Arabic" panose="02020603050405020304" pitchFamily="18" charset="-78"/>
                <a:cs typeface="Simplified Arabic" panose="02020603050405020304" pitchFamily="18" charset="-78"/>
              </a:rPr>
              <a:t> </a:t>
            </a:r>
            <a:r>
              <a:rPr lang="ar-SY" sz="2400" dirty="0" err="1">
                <a:latin typeface="Simplified Arabic" panose="02020603050405020304" pitchFamily="18" charset="-78"/>
                <a:cs typeface="Simplified Arabic" panose="02020603050405020304" pitchFamily="18" charset="-78"/>
              </a:rPr>
              <a:t>Systems</a:t>
            </a:r>
            <a:r>
              <a:rPr lang="ar-SY" sz="2400" dirty="0">
                <a:latin typeface="Simplified Arabic" panose="02020603050405020304" pitchFamily="18" charset="-78"/>
                <a:cs typeface="Simplified Arabic" panose="02020603050405020304" pitchFamily="18" charset="-78"/>
              </a:rPr>
              <a:t> تجمع من </a:t>
            </a:r>
            <a:r>
              <a:rPr lang="ar-SY" sz="2400" dirty="0" smtClean="0">
                <a:latin typeface="Simplified Arabic" panose="02020603050405020304" pitchFamily="18" charset="-78"/>
                <a:cs typeface="Simplified Arabic" panose="02020603050405020304" pitchFamily="18" charset="-78"/>
              </a:rPr>
              <a:t> المعطيات المرتبطة </a:t>
            </a:r>
            <a:r>
              <a:rPr lang="ar-SY" sz="2400" dirty="0">
                <a:latin typeface="Simplified Arabic" panose="02020603050405020304" pitchFamily="18" charset="-78"/>
                <a:cs typeface="Simplified Arabic" panose="02020603050405020304" pitchFamily="18" charset="-78"/>
              </a:rPr>
              <a:t>فيما بينها، ومجموعة من </a:t>
            </a:r>
            <a:r>
              <a:rPr lang="ar-SY" sz="2400" dirty="0" smtClean="0">
                <a:latin typeface="Simplified Arabic" panose="02020603050405020304" pitchFamily="18" charset="-78"/>
                <a:cs typeface="Simplified Arabic" panose="02020603050405020304" pitchFamily="18" charset="-78"/>
              </a:rPr>
              <a:t>البرامج التي </a:t>
            </a:r>
            <a:r>
              <a:rPr lang="ar-SY" sz="2400" dirty="0">
                <a:latin typeface="Simplified Arabic" panose="02020603050405020304" pitchFamily="18" charset="-78"/>
                <a:cs typeface="Simplified Arabic" panose="02020603050405020304" pitchFamily="18" charset="-78"/>
              </a:rPr>
              <a:t>توفر الوصول إلى هذه المعطيات</a:t>
            </a:r>
          </a:p>
        </p:txBody>
      </p:sp>
      <p:pic>
        <p:nvPicPr>
          <p:cNvPr id="5" name="صورة 4"/>
          <p:cNvPicPr>
            <a:picLocks noChangeAspect="1"/>
          </p:cNvPicPr>
          <p:nvPr/>
        </p:nvPicPr>
        <p:blipFill>
          <a:blip r:embed="rId3"/>
          <a:stretch>
            <a:fillRect/>
          </a:stretch>
        </p:blipFill>
        <p:spPr>
          <a:xfrm>
            <a:off x="2354580" y="2106186"/>
            <a:ext cx="7482840" cy="4568850"/>
          </a:xfrm>
          <a:prstGeom prst="rect">
            <a:avLst/>
          </a:prstGeom>
        </p:spPr>
      </p:pic>
    </p:spTree>
    <p:extLst>
      <p:ext uri="{BB962C8B-B14F-4D97-AF65-F5344CB8AC3E}">
        <p14:creationId xmlns:p14="http://schemas.microsoft.com/office/powerpoint/2010/main" val="1939921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0"/>
            <a:ext cx="10515600" cy="1325563"/>
          </a:xfrm>
        </p:spPr>
        <p:txBody>
          <a:bodyPr/>
          <a:lstStyle/>
          <a:p>
            <a:pPr algn="ctr"/>
            <a:r>
              <a:rPr lang="en-US" sz="4800" b="1" dirty="0"/>
              <a:t>DBMS types</a:t>
            </a:r>
            <a:endParaRPr lang="ar-SY" b="1" dirty="0"/>
          </a:p>
        </p:txBody>
      </p:sp>
      <p:sp>
        <p:nvSpPr>
          <p:cNvPr id="3" name="مستطيل 2"/>
          <p:cNvSpPr/>
          <p:nvPr/>
        </p:nvSpPr>
        <p:spPr>
          <a:xfrm>
            <a:off x="0" y="1275189"/>
            <a:ext cx="12024360" cy="830997"/>
          </a:xfrm>
          <a:prstGeom prst="rect">
            <a:avLst/>
          </a:prstGeom>
        </p:spPr>
        <p:txBody>
          <a:bodyPr wrap="square">
            <a:spAutoFit/>
          </a:bodyPr>
          <a:lstStyle/>
          <a:p>
            <a:r>
              <a:rPr lang="ar-SY" sz="2400" dirty="0">
                <a:latin typeface="Simplified Arabic" panose="02020603050405020304" pitchFamily="18" charset="-78"/>
                <a:cs typeface="Simplified Arabic" panose="02020603050405020304" pitchFamily="18" charset="-78"/>
              </a:rPr>
              <a:t>نظام إدارة قواعد </a:t>
            </a:r>
            <a:r>
              <a:rPr lang="ar-SY" sz="2400" dirty="0" smtClean="0">
                <a:latin typeface="Simplified Arabic" panose="02020603050405020304" pitchFamily="18" charset="-78"/>
                <a:cs typeface="Simplified Arabic" panose="02020603050405020304" pitchFamily="18" charset="-78"/>
              </a:rPr>
              <a:t>المعطيات  </a:t>
            </a:r>
            <a:r>
              <a:rPr lang="ar-SY" sz="2400" dirty="0" err="1" smtClean="0">
                <a:latin typeface="Simplified Arabic" panose="02020603050405020304" pitchFamily="18" charset="-78"/>
                <a:cs typeface="Simplified Arabic" panose="02020603050405020304" pitchFamily="18" charset="-78"/>
              </a:rPr>
              <a:t>Data</a:t>
            </a:r>
            <a:r>
              <a:rPr lang="ar-SY" sz="2400" dirty="0" smtClean="0">
                <a:latin typeface="Simplified Arabic" panose="02020603050405020304" pitchFamily="18" charset="-78"/>
                <a:cs typeface="Simplified Arabic" panose="02020603050405020304" pitchFamily="18" charset="-78"/>
              </a:rPr>
              <a:t> </a:t>
            </a:r>
            <a:r>
              <a:rPr lang="ar-SY" sz="2400" dirty="0" err="1">
                <a:latin typeface="Simplified Arabic" panose="02020603050405020304" pitchFamily="18" charset="-78"/>
                <a:cs typeface="Simplified Arabic" panose="02020603050405020304" pitchFamily="18" charset="-78"/>
              </a:rPr>
              <a:t>Base</a:t>
            </a:r>
            <a:r>
              <a:rPr lang="ar-SY" sz="2400" dirty="0">
                <a:latin typeface="Simplified Arabic" panose="02020603050405020304" pitchFamily="18" charset="-78"/>
                <a:cs typeface="Simplified Arabic" panose="02020603050405020304" pitchFamily="18" charset="-78"/>
              </a:rPr>
              <a:t> </a:t>
            </a:r>
            <a:r>
              <a:rPr lang="ar-SY" sz="2400" dirty="0" err="1">
                <a:latin typeface="Simplified Arabic" panose="02020603050405020304" pitchFamily="18" charset="-78"/>
                <a:cs typeface="Simplified Arabic" panose="02020603050405020304" pitchFamily="18" charset="-78"/>
              </a:rPr>
              <a:t>Management</a:t>
            </a:r>
            <a:r>
              <a:rPr lang="ar-SY" sz="2400" dirty="0">
                <a:latin typeface="Simplified Arabic" panose="02020603050405020304" pitchFamily="18" charset="-78"/>
                <a:cs typeface="Simplified Arabic" panose="02020603050405020304" pitchFamily="18" charset="-78"/>
              </a:rPr>
              <a:t> </a:t>
            </a:r>
            <a:r>
              <a:rPr lang="ar-SY" sz="2400" dirty="0" err="1">
                <a:latin typeface="Simplified Arabic" panose="02020603050405020304" pitchFamily="18" charset="-78"/>
                <a:cs typeface="Simplified Arabic" panose="02020603050405020304" pitchFamily="18" charset="-78"/>
              </a:rPr>
              <a:t>Systems</a:t>
            </a:r>
            <a:r>
              <a:rPr lang="ar-SY" sz="2400" dirty="0">
                <a:latin typeface="Simplified Arabic" panose="02020603050405020304" pitchFamily="18" charset="-78"/>
                <a:cs typeface="Simplified Arabic" panose="02020603050405020304" pitchFamily="18" charset="-78"/>
              </a:rPr>
              <a:t> تجمع من </a:t>
            </a:r>
            <a:r>
              <a:rPr lang="ar-SY" sz="2400" dirty="0" smtClean="0">
                <a:latin typeface="Simplified Arabic" panose="02020603050405020304" pitchFamily="18" charset="-78"/>
                <a:cs typeface="Simplified Arabic" panose="02020603050405020304" pitchFamily="18" charset="-78"/>
              </a:rPr>
              <a:t> المعطيات المرتبطة </a:t>
            </a:r>
            <a:r>
              <a:rPr lang="ar-SY" sz="2400" dirty="0">
                <a:latin typeface="Simplified Arabic" panose="02020603050405020304" pitchFamily="18" charset="-78"/>
                <a:cs typeface="Simplified Arabic" panose="02020603050405020304" pitchFamily="18" charset="-78"/>
              </a:rPr>
              <a:t>فيما بينها، ومجموعة من </a:t>
            </a:r>
            <a:r>
              <a:rPr lang="ar-SY" sz="2400" dirty="0" smtClean="0">
                <a:latin typeface="Simplified Arabic" panose="02020603050405020304" pitchFamily="18" charset="-78"/>
                <a:cs typeface="Simplified Arabic" panose="02020603050405020304" pitchFamily="18" charset="-78"/>
              </a:rPr>
              <a:t>البرامج التي </a:t>
            </a:r>
            <a:r>
              <a:rPr lang="ar-SY" sz="2400" dirty="0">
                <a:latin typeface="Simplified Arabic" panose="02020603050405020304" pitchFamily="18" charset="-78"/>
                <a:cs typeface="Simplified Arabic" panose="02020603050405020304" pitchFamily="18" charset="-78"/>
              </a:rPr>
              <a:t>توفر الوصول إلى هذه المعطيات</a:t>
            </a:r>
          </a:p>
        </p:txBody>
      </p:sp>
      <p:pic>
        <p:nvPicPr>
          <p:cNvPr id="1028" name="Picture 4" descr="Sql And Me | My Experiments with SQLServer | Microsoft SQL Server Hel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5" y="2106186"/>
            <a:ext cx="6931025" cy="182140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Oracle - Cloud Wa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8717" y="3381375"/>
            <a:ext cx="4119245" cy="204937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hpMyAdmi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78635" y="4319445"/>
            <a:ext cx="4233545" cy="2222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514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0"/>
            <a:ext cx="10515600" cy="1325563"/>
          </a:xfrm>
        </p:spPr>
        <p:txBody>
          <a:bodyPr/>
          <a:lstStyle/>
          <a:p>
            <a:pPr algn="ctr"/>
            <a:r>
              <a:rPr lang="ar-SY" sz="4800" b="1" dirty="0"/>
              <a:t>من فوائد</a:t>
            </a:r>
            <a:r>
              <a:rPr lang="en-US" sz="4800" b="1" dirty="0"/>
              <a:t>DBMS </a:t>
            </a:r>
            <a:r>
              <a:rPr lang="ar-SY" sz="4800" b="1" dirty="0"/>
              <a:t> :</a:t>
            </a:r>
          </a:p>
        </p:txBody>
      </p:sp>
      <p:pic>
        <p:nvPicPr>
          <p:cNvPr id="2052" name="Picture 4" descr="15 Best Free Database Software that Manage Your Data Bet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977" y="1508126"/>
            <a:ext cx="8234045" cy="4843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244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0"/>
            <a:ext cx="10515600" cy="1325563"/>
          </a:xfrm>
        </p:spPr>
        <p:txBody>
          <a:bodyPr/>
          <a:lstStyle/>
          <a:p>
            <a:pPr algn="ctr"/>
            <a:r>
              <a:rPr lang="ar-SY" sz="4800" b="1" dirty="0"/>
              <a:t>من فوائد</a:t>
            </a:r>
            <a:r>
              <a:rPr lang="en-US" sz="4800" b="1" dirty="0"/>
              <a:t>DBMS </a:t>
            </a:r>
            <a:r>
              <a:rPr lang="ar-SY" sz="4800" b="1" dirty="0"/>
              <a:t> :</a:t>
            </a:r>
          </a:p>
        </p:txBody>
      </p:sp>
      <p:sp>
        <p:nvSpPr>
          <p:cNvPr id="5" name="مستطيل 4"/>
          <p:cNvSpPr/>
          <p:nvPr/>
        </p:nvSpPr>
        <p:spPr>
          <a:xfrm>
            <a:off x="1272540" y="2144375"/>
            <a:ext cx="8207704" cy="1200329"/>
          </a:xfrm>
          <a:prstGeom prst="rect">
            <a:avLst/>
          </a:prstGeom>
        </p:spPr>
        <p:txBody>
          <a:bodyPr wrap="square">
            <a:spAutoFit/>
          </a:bodyPr>
          <a:lstStyle/>
          <a:p>
            <a:pPr algn="l"/>
            <a:r>
              <a:rPr lang="en-US" sz="2400" dirty="0">
                <a:cs typeface="+mj-cs"/>
              </a:rPr>
              <a:t>SELECT *  </a:t>
            </a:r>
          </a:p>
          <a:p>
            <a:pPr algn="l"/>
            <a:r>
              <a:rPr lang="en-US" sz="2400" dirty="0">
                <a:cs typeface="+mj-cs"/>
              </a:rPr>
              <a:t>FROM </a:t>
            </a:r>
            <a:r>
              <a:rPr lang="en-US" sz="2400" dirty="0" smtClean="0">
                <a:cs typeface="+mj-cs"/>
              </a:rPr>
              <a:t>Employee  </a:t>
            </a:r>
            <a:endParaRPr lang="en-US" sz="2400" dirty="0">
              <a:cs typeface="+mj-cs"/>
            </a:endParaRPr>
          </a:p>
          <a:p>
            <a:pPr algn="l"/>
            <a:r>
              <a:rPr lang="en-US" sz="2400" dirty="0">
                <a:cs typeface="+mj-cs"/>
              </a:rPr>
              <a:t>ORDER BY </a:t>
            </a:r>
            <a:r>
              <a:rPr lang="en-US" sz="2400" dirty="0" err="1">
                <a:cs typeface="+mj-cs"/>
              </a:rPr>
              <a:t>LastName</a:t>
            </a:r>
            <a:r>
              <a:rPr lang="en-US" sz="2400" dirty="0">
                <a:cs typeface="+mj-cs"/>
              </a:rPr>
              <a:t>; </a:t>
            </a:r>
            <a:endParaRPr lang="ar-SY" sz="2400" dirty="0">
              <a:cs typeface="+mj-cs"/>
            </a:endParaRPr>
          </a:p>
        </p:txBody>
      </p:sp>
      <p:sp>
        <p:nvSpPr>
          <p:cNvPr id="6" name="مستطيل 5"/>
          <p:cNvSpPr/>
          <p:nvPr/>
        </p:nvSpPr>
        <p:spPr>
          <a:xfrm>
            <a:off x="1272540" y="4120792"/>
            <a:ext cx="9982200" cy="1569660"/>
          </a:xfrm>
          <a:prstGeom prst="rect">
            <a:avLst/>
          </a:prstGeom>
        </p:spPr>
        <p:txBody>
          <a:bodyPr wrap="square">
            <a:spAutoFit/>
          </a:bodyPr>
          <a:lstStyle/>
          <a:p>
            <a:pPr algn="l"/>
            <a:r>
              <a:rPr lang="en-US" sz="2400" dirty="0">
                <a:latin typeface="SFMono-Regular"/>
                <a:cs typeface="+mj-cs"/>
              </a:rPr>
              <a:t>SELECT </a:t>
            </a:r>
            <a:r>
              <a:rPr lang="en-US" sz="2400" dirty="0" err="1">
                <a:latin typeface="SFMono-Regular"/>
                <a:cs typeface="+mj-cs"/>
              </a:rPr>
              <a:t>FirstName</a:t>
            </a:r>
            <a:r>
              <a:rPr lang="en-US" sz="2400" dirty="0">
                <a:latin typeface="SFMono-Regular"/>
                <a:cs typeface="+mj-cs"/>
              </a:rPr>
              <a:t>, </a:t>
            </a:r>
            <a:r>
              <a:rPr lang="en-US" sz="2400" dirty="0" err="1">
                <a:latin typeface="SFMono-Regular"/>
                <a:cs typeface="+mj-cs"/>
              </a:rPr>
              <a:t>LastName</a:t>
            </a:r>
            <a:r>
              <a:rPr lang="en-US" sz="2400" dirty="0">
                <a:latin typeface="SFMono-Regular"/>
                <a:cs typeface="+mj-cs"/>
              </a:rPr>
              <a:t>, </a:t>
            </a:r>
            <a:r>
              <a:rPr lang="en-US" sz="2400" dirty="0" err="1">
                <a:latin typeface="SFMono-Regular"/>
                <a:cs typeface="+mj-cs"/>
              </a:rPr>
              <a:t>StartDate</a:t>
            </a:r>
            <a:r>
              <a:rPr lang="en-US" sz="2400" dirty="0">
                <a:latin typeface="SFMono-Regular"/>
                <a:cs typeface="+mj-cs"/>
              </a:rPr>
              <a:t> </a:t>
            </a:r>
            <a:endParaRPr lang="en-US" sz="2400" dirty="0" smtClean="0">
              <a:latin typeface="SFMono-Regular"/>
              <a:cs typeface="+mj-cs"/>
            </a:endParaRPr>
          </a:p>
          <a:p>
            <a:pPr algn="l"/>
            <a:r>
              <a:rPr lang="en-US" sz="2400" dirty="0" smtClean="0">
                <a:latin typeface="SFMono-Regular"/>
                <a:cs typeface="+mj-cs"/>
              </a:rPr>
              <a:t>FROM Employee </a:t>
            </a:r>
          </a:p>
          <a:p>
            <a:pPr algn="l"/>
            <a:r>
              <a:rPr lang="en-US" sz="2400" dirty="0" smtClean="0">
                <a:latin typeface="SFMono-Regular"/>
                <a:cs typeface="+mj-cs"/>
              </a:rPr>
              <a:t>WHERE </a:t>
            </a:r>
            <a:r>
              <a:rPr lang="en-US" sz="2400" dirty="0" err="1">
                <a:latin typeface="SFMono-Regular"/>
                <a:cs typeface="+mj-cs"/>
              </a:rPr>
              <a:t>EndDate</a:t>
            </a:r>
            <a:r>
              <a:rPr lang="en-US" sz="2400" dirty="0">
                <a:latin typeface="SFMono-Regular"/>
                <a:cs typeface="+mj-cs"/>
              </a:rPr>
              <a:t> IS NOT NULL AND </a:t>
            </a:r>
            <a:r>
              <a:rPr lang="en-US" sz="2400" dirty="0" err="1">
                <a:latin typeface="SFMono-Regular"/>
                <a:cs typeface="+mj-cs"/>
              </a:rPr>
              <a:t>MaritalStatus</a:t>
            </a:r>
            <a:r>
              <a:rPr lang="en-US" sz="2400" dirty="0">
                <a:latin typeface="SFMono-Regular"/>
                <a:cs typeface="+mj-cs"/>
              </a:rPr>
              <a:t> = 'M' </a:t>
            </a:r>
            <a:endParaRPr lang="en-US" sz="2400" dirty="0" smtClean="0">
              <a:latin typeface="SFMono-Regular"/>
              <a:cs typeface="+mj-cs"/>
            </a:endParaRPr>
          </a:p>
          <a:p>
            <a:pPr algn="l"/>
            <a:r>
              <a:rPr lang="en-US" sz="2400" dirty="0" smtClean="0">
                <a:latin typeface="SFMono-Regular"/>
                <a:cs typeface="+mj-cs"/>
              </a:rPr>
              <a:t>ORDER </a:t>
            </a:r>
            <a:r>
              <a:rPr lang="en-US" sz="2400" dirty="0">
                <a:latin typeface="SFMono-Regular"/>
                <a:cs typeface="+mj-cs"/>
              </a:rPr>
              <a:t>BY </a:t>
            </a:r>
            <a:r>
              <a:rPr lang="en-US" sz="2400" dirty="0" err="1">
                <a:latin typeface="SFMono-Regular"/>
                <a:cs typeface="+mj-cs"/>
              </a:rPr>
              <a:t>LastName</a:t>
            </a:r>
            <a:r>
              <a:rPr lang="en-US" sz="2400" dirty="0">
                <a:latin typeface="SFMono-Regular"/>
                <a:cs typeface="+mj-cs"/>
              </a:rPr>
              <a:t>;</a:t>
            </a:r>
            <a:endParaRPr lang="ar-SY" sz="2400" dirty="0">
              <a:cs typeface="+mj-cs"/>
            </a:endParaRPr>
          </a:p>
        </p:txBody>
      </p:sp>
    </p:spTree>
    <p:extLst>
      <p:ext uri="{BB962C8B-B14F-4D97-AF65-F5344CB8AC3E}">
        <p14:creationId xmlns:p14="http://schemas.microsoft.com/office/powerpoint/2010/main" val="593498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0"/>
            <a:ext cx="10515600" cy="1325563"/>
          </a:xfrm>
        </p:spPr>
        <p:txBody>
          <a:bodyPr/>
          <a:lstStyle/>
          <a:p>
            <a:pPr algn="ctr"/>
            <a:r>
              <a:rPr lang="ar-SY" sz="4800" b="1" dirty="0"/>
              <a:t>من فوائد</a:t>
            </a:r>
            <a:r>
              <a:rPr lang="en-US" sz="4800" b="1" dirty="0"/>
              <a:t>DBMS </a:t>
            </a:r>
            <a:r>
              <a:rPr lang="ar-SY" sz="4800" b="1" dirty="0"/>
              <a:t> :</a:t>
            </a:r>
          </a:p>
        </p:txBody>
      </p:sp>
      <p:pic>
        <p:nvPicPr>
          <p:cNvPr id="3" name="صورة 2"/>
          <p:cNvPicPr>
            <a:picLocks noChangeAspect="1"/>
          </p:cNvPicPr>
          <p:nvPr/>
        </p:nvPicPr>
        <p:blipFill>
          <a:blip r:embed="rId3"/>
          <a:stretch>
            <a:fillRect/>
          </a:stretch>
        </p:blipFill>
        <p:spPr>
          <a:xfrm>
            <a:off x="1439426" y="1698307"/>
            <a:ext cx="9313148" cy="4108133"/>
          </a:xfrm>
          <a:prstGeom prst="rect">
            <a:avLst/>
          </a:prstGeom>
        </p:spPr>
      </p:pic>
    </p:spTree>
    <p:extLst>
      <p:ext uri="{BB962C8B-B14F-4D97-AF65-F5344CB8AC3E}">
        <p14:creationId xmlns:p14="http://schemas.microsoft.com/office/powerpoint/2010/main" val="246616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0"/>
            <a:ext cx="10515600" cy="1325563"/>
          </a:xfrm>
        </p:spPr>
        <p:txBody>
          <a:bodyPr/>
          <a:lstStyle/>
          <a:p>
            <a:pPr algn="ctr"/>
            <a:r>
              <a:rPr lang="ar-SY" sz="4800" b="1" dirty="0"/>
              <a:t>من فوائد</a:t>
            </a:r>
            <a:r>
              <a:rPr lang="en-US" sz="4800" b="1" dirty="0"/>
              <a:t>DBMS </a:t>
            </a:r>
            <a:r>
              <a:rPr lang="ar-SY" sz="4800" b="1" dirty="0"/>
              <a:t> :</a:t>
            </a:r>
          </a:p>
        </p:txBody>
      </p:sp>
      <p:pic>
        <p:nvPicPr>
          <p:cNvPr id="4098" name="Picture 2" descr="Key Challenges Companies Face With Big Data Security - SmartData Collecti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0497" y="1325563"/>
            <a:ext cx="6771005" cy="4859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203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0"/>
            <a:ext cx="10515600" cy="1325563"/>
          </a:xfrm>
        </p:spPr>
        <p:txBody>
          <a:bodyPr/>
          <a:lstStyle/>
          <a:p>
            <a:pPr algn="ctr"/>
            <a:r>
              <a:rPr lang="ar-SY" sz="4800" b="1" dirty="0" smtClean="0"/>
              <a:t>مستويات توصيف قواعد المعطيات</a:t>
            </a:r>
            <a:endParaRPr lang="ar-SY" sz="4800" b="1" dirty="0"/>
          </a:p>
        </p:txBody>
      </p:sp>
      <p:pic>
        <p:nvPicPr>
          <p:cNvPr id="4" name="صورة 3"/>
          <p:cNvPicPr>
            <a:picLocks noChangeAspect="1"/>
          </p:cNvPicPr>
          <p:nvPr/>
        </p:nvPicPr>
        <p:blipFill>
          <a:blip r:embed="rId3"/>
          <a:stretch>
            <a:fillRect/>
          </a:stretch>
        </p:blipFill>
        <p:spPr>
          <a:xfrm>
            <a:off x="1296339" y="1555432"/>
            <a:ext cx="9599322" cy="4868228"/>
          </a:xfrm>
          <a:prstGeom prst="rect">
            <a:avLst/>
          </a:prstGeom>
        </p:spPr>
      </p:pic>
    </p:spTree>
    <p:extLst>
      <p:ext uri="{BB962C8B-B14F-4D97-AF65-F5344CB8AC3E}">
        <p14:creationId xmlns:p14="http://schemas.microsoft.com/office/powerpoint/2010/main" val="21511073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نسق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نسق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نسق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581</TotalTime>
  <Words>1037</Words>
  <Application>Microsoft Office PowerPoint</Application>
  <PresentationFormat>شاشة عريضة</PresentationFormat>
  <Paragraphs>123</Paragraphs>
  <Slides>13</Slides>
  <Notes>12</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13</vt:i4>
      </vt:variant>
    </vt:vector>
  </HeadingPairs>
  <TitlesOfParts>
    <vt:vector size="20" baseType="lpstr">
      <vt:lpstr>Arial</vt:lpstr>
      <vt:lpstr>Calibri</vt:lpstr>
      <vt:lpstr>Calibri Light</vt:lpstr>
      <vt:lpstr>SFMono-Regular</vt:lpstr>
      <vt:lpstr>Simplified Arabic</vt:lpstr>
      <vt:lpstr>Times New Roman</vt:lpstr>
      <vt:lpstr>Office Theme</vt:lpstr>
      <vt:lpstr>قواعد المعطيات 1</vt:lpstr>
      <vt:lpstr>تعريف قواعد المعطيات</vt:lpstr>
      <vt:lpstr>DBMS</vt:lpstr>
      <vt:lpstr>DBMS types</vt:lpstr>
      <vt:lpstr>من فوائدDBMS  :</vt:lpstr>
      <vt:lpstr>من فوائدDBMS  :</vt:lpstr>
      <vt:lpstr>من فوائدDBMS  :</vt:lpstr>
      <vt:lpstr>من فوائدDBMS  :</vt:lpstr>
      <vt:lpstr>مستويات توصيف قواعد المعطيات</vt:lpstr>
      <vt:lpstr>ERD</vt:lpstr>
      <vt:lpstr>ERD</vt:lpstr>
      <vt:lpstr>ERD</vt:lpstr>
      <vt:lpstr>ERD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haider ibrahem</dc:creator>
  <cp:lastModifiedBy>haider ibrahem</cp:lastModifiedBy>
  <cp:revision>63</cp:revision>
  <dcterms:created xsi:type="dcterms:W3CDTF">2020-10-02T09:47:58Z</dcterms:created>
  <dcterms:modified xsi:type="dcterms:W3CDTF">2020-10-02T19:32:00Z</dcterms:modified>
</cp:coreProperties>
</file>