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58" r:id="rId5"/>
    <p:sldId id="289" r:id="rId6"/>
    <p:sldId id="259" r:id="rId7"/>
    <p:sldId id="297" r:id="rId8"/>
    <p:sldId id="298" r:id="rId9"/>
    <p:sldId id="300" r:id="rId10"/>
    <p:sldId id="299" r:id="rId11"/>
    <p:sldId id="301" r:id="rId12"/>
    <p:sldId id="302" r:id="rId13"/>
    <p:sldId id="294" r:id="rId14"/>
    <p:sldId id="295" r:id="rId15"/>
    <p:sldId id="263" r:id="rId16"/>
    <p:sldId id="271" r:id="rId17"/>
    <p:sldId id="276" r:id="rId18"/>
    <p:sldId id="272" r:id="rId19"/>
    <p:sldId id="274" r:id="rId20"/>
    <p:sldId id="292" r:id="rId21"/>
    <p:sldId id="273" r:id="rId22"/>
    <p:sldId id="275" r:id="rId23"/>
    <p:sldId id="290" r:id="rId24"/>
    <p:sldId id="277" r:id="rId25"/>
    <p:sldId id="278" r:id="rId26"/>
    <p:sldId id="279" r:id="rId27"/>
    <p:sldId id="291" r:id="rId28"/>
    <p:sldId id="296" r:id="rId29"/>
    <p:sldId id="293" r:id="rId30"/>
    <p:sldId id="26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863F5D-D308-4A80-9992-2A1605814C9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B580FD-7F04-4930-8840-8C62102E668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10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3F5D-D308-4A80-9992-2A1605814C9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0FD-7F04-4930-8840-8C62102E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3F5D-D308-4A80-9992-2A1605814C9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0FD-7F04-4930-8840-8C62102E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2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3F5D-D308-4A80-9992-2A1605814C9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0FD-7F04-4930-8840-8C62102E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6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3F5D-D308-4A80-9992-2A1605814C9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0FD-7F04-4930-8840-8C62102E668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08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3F5D-D308-4A80-9992-2A1605814C9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0FD-7F04-4930-8840-8C62102E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2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3F5D-D308-4A80-9992-2A1605814C9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0FD-7F04-4930-8840-8C62102E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3F5D-D308-4A80-9992-2A1605814C9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0FD-7F04-4930-8840-8C62102E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1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3F5D-D308-4A80-9992-2A1605814C9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0FD-7F04-4930-8840-8C62102E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4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3F5D-D308-4A80-9992-2A1605814C9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0FD-7F04-4930-8840-8C62102E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9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63F5D-D308-4A80-9992-2A1605814C9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80FD-7F04-4930-8840-8C62102E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3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D863F5D-D308-4A80-9992-2A1605814C9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0B580FD-7F04-4930-8840-8C62102E6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39/ssrn.4158415" TargetMode="External"/><Relationship Id="rId2" Type="http://schemas.openxmlformats.org/officeDocument/2006/relationships/hyperlink" Target="https://doi.org/10.1155/2022/85347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blastchar/telco-customer-churn?resource=download" TargetMode="External"/><Relationship Id="rId5" Type="http://schemas.openxmlformats.org/officeDocument/2006/relationships/hyperlink" Target="https://doi.org/10.3390/fi14030094" TargetMode="External"/><Relationship Id="rId4" Type="http://schemas.openxmlformats.org/officeDocument/2006/relationships/hyperlink" Target="https://ijisae.org/index.php/IJISAE/article/view/213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A0EB-8E85-2B0D-FB00-DEDFD3F6E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439162"/>
            <a:ext cx="10782300" cy="3352800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Predicting Customer Churn in Telecommunication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C1B25-93C5-C356-25FD-869A79CDF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047" y="4138653"/>
            <a:ext cx="9903905" cy="245430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u="sng" dirty="0"/>
              <a:t>Candidate</a:t>
            </a:r>
            <a:r>
              <a:rPr lang="en-US" b="1" u="sng" dirty="0"/>
              <a:t>: </a:t>
            </a:r>
          </a:p>
          <a:p>
            <a:pPr algn="ctr"/>
            <a:r>
              <a:rPr lang="en-US" dirty="0"/>
              <a:t>Syed Haider Ali</a:t>
            </a:r>
          </a:p>
          <a:p>
            <a:pPr algn="ctr"/>
            <a:endParaRPr lang="en-US" dirty="0"/>
          </a:p>
          <a:p>
            <a:pPr algn="ctr"/>
            <a:r>
              <a:rPr lang="en-US" sz="2800" b="1" u="sng" dirty="0"/>
              <a:t>Supervisor: </a:t>
            </a:r>
          </a:p>
          <a:p>
            <a:pPr algn="ctr"/>
            <a:r>
              <a:rPr lang="en-US" dirty="0" err="1"/>
              <a:t>Hamidreza</a:t>
            </a:r>
            <a:r>
              <a:rPr lang="en-US" dirty="0"/>
              <a:t> </a:t>
            </a:r>
            <a:r>
              <a:rPr lang="en-US" dirty="0" err="1"/>
              <a:t>Khaleghzadeh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65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434D-4720-DCC4-01AB-BCE0A822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#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FFA9-5859-BD61-05A5-F145C2103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DECE6-B2E5-FC76-6A4D-057564267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91" y="1805100"/>
            <a:ext cx="7121887" cy="45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8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434D-4720-DCC4-01AB-BCE0A822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#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FFA9-5859-BD61-05A5-F145C2103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1C4D98-9209-1311-A39A-DA556688F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95" y="1797900"/>
            <a:ext cx="7284479" cy="45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757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434D-4720-DCC4-01AB-BCE0A822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#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FFA9-5859-BD61-05A5-F145C2103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8CDC02-1B4A-664E-C63A-C630B7093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16" y="1740676"/>
            <a:ext cx="5954367" cy="455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93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F0CE38-8547-CB7F-CB42-1FF68773C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60017B-85C8-F6BA-5D24-59EC55445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8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93457-B136-E729-A719-4D499E78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6796-8908-A9DF-59AA-F24820C3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7043 rows and 21 columns</a:t>
            </a:r>
          </a:p>
          <a:p>
            <a:r>
              <a:rPr lang="en-US" dirty="0"/>
              <a:t>3 numerical and 18 categorical variables</a:t>
            </a:r>
          </a:p>
          <a:p>
            <a:r>
              <a:rPr lang="en-US" dirty="0"/>
              <a:t>Telco Customer Churn. (n.d.).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C8814-2012-1317-7C92-28E8E4E4B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078" y="1068273"/>
            <a:ext cx="4105607" cy="51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0907-A559-6AB9-A064-DDDC4EF7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B90F-FB11-2DEA-12B9-F5A592C3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data for training purposes</a:t>
            </a:r>
          </a:p>
          <a:p>
            <a:r>
              <a:rPr lang="en-US" dirty="0"/>
              <a:t>Steps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Removing missing values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Remove empty cells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Dropping duplicates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Drop irrelevant columns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Encoding categorical data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Remove class imbalance</a:t>
            </a:r>
          </a:p>
        </p:txBody>
      </p:sp>
      <p:pic>
        <p:nvPicPr>
          <p:cNvPr id="4102" name="Picture 6" descr="17 Data Preparation Icons - Free in SVG, PNG, ICO - IconScout">
            <a:extLst>
              <a:ext uri="{FF2B5EF4-FFF2-40B4-BE49-F238E27FC236}">
                <a16:creationId xmlns:a16="http://schemas.microsoft.com/office/drawing/2014/main" id="{4AD2A73B-53E2-9C3C-CB5B-43564A832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471" y="330973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503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3D5C-8F87-6DCF-67D2-2F82ED5A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FADB-3CA4-2226-B1F2-1CEFF24B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missing values exist</a:t>
            </a:r>
          </a:p>
        </p:txBody>
      </p:sp>
      <p:pic>
        <p:nvPicPr>
          <p:cNvPr id="2052" name="Picture 4" descr="Filter - Free commerce icons">
            <a:extLst>
              <a:ext uri="{FF2B5EF4-FFF2-40B4-BE49-F238E27FC236}">
                <a16:creationId xmlns:a16="http://schemas.microsoft.com/office/drawing/2014/main" id="{9EF13C9B-A5A6-806A-BAC1-EBF8C6512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17" y="518400"/>
            <a:ext cx="2358000" cy="23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7CA876-F095-6DB2-CADC-828EC8BD9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89" y="1881187"/>
            <a:ext cx="31718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26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3D5C-8F87-6DCF-67D2-2F82ED5A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empty cells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FADB-3CA4-2226-B1F2-1CEFF24B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blank cells in Total Charges</a:t>
            </a:r>
          </a:p>
        </p:txBody>
      </p:sp>
      <p:pic>
        <p:nvPicPr>
          <p:cNvPr id="4" name="Picture 4" descr="Filter - Free commerce icons">
            <a:extLst>
              <a:ext uri="{FF2B5EF4-FFF2-40B4-BE49-F238E27FC236}">
                <a16:creationId xmlns:a16="http://schemas.microsoft.com/office/drawing/2014/main" id="{8FD90D5A-DB00-8C4D-E9AA-34029EAE9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17" y="518400"/>
            <a:ext cx="2358000" cy="23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C24298-170F-DAC1-D34C-C7EB2A9BE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610" y="2526117"/>
            <a:ext cx="4543007" cy="39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6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3D5C-8F87-6DCF-67D2-2F82ED5A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FADB-3CA4-2226-B1F2-1CEFF24B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22 duplicates are removed.</a:t>
            </a:r>
          </a:p>
        </p:txBody>
      </p:sp>
      <p:pic>
        <p:nvPicPr>
          <p:cNvPr id="4" name="Picture 4" descr="Filter - Free commerce icons">
            <a:extLst>
              <a:ext uri="{FF2B5EF4-FFF2-40B4-BE49-F238E27FC236}">
                <a16:creationId xmlns:a16="http://schemas.microsoft.com/office/drawing/2014/main" id="{9E2847DB-6297-23EC-9B09-A069EF85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17" y="518400"/>
            <a:ext cx="2358000" cy="23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C05F67-F727-8953-DAC2-EE78D894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257" y="3311641"/>
            <a:ext cx="6050360" cy="13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96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3D5C-8F87-6DCF-67D2-2F82ED5A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irrelevant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FADB-3CA4-2226-B1F2-1CEFF24B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ID is dropped</a:t>
            </a:r>
          </a:p>
        </p:txBody>
      </p:sp>
      <p:pic>
        <p:nvPicPr>
          <p:cNvPr id="4" name="Picture 4" descr="Filter - Free commerce icons">
            <a:extLst>
              <a:ext uri="{FF2B5EF4-FFF2-40B4-BE49-F238E27FC236}">
                <a16:creationId xmlns:a16="http://schemas.microsoft.com/office/drawing/2014/main" id="{E2F811BC-666C-AC7F-DD51-8C4BBCA90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17" y="518400"/>
            <a:ext cx="2358000" cy="23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8C9A0-A1C8-7B5A-32DF-386CCF7F3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91" y="3649938"/>
            <a:ext cx="8436726" cy="10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2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0188-DE6B-557E-0A6C-87CB296E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EF86-B344-1F76-DC23-A119DDED0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Previous Work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Patterns in dataset</a:t>
            </a:r>
          </a:p>
          <a:p>
            <a:r>
              <a:rPr lang="en-US" dirty="0"/>
              <a:t>Modeling</a:t>
            </a:r>
          </a:p>
          <a:p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79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3D5C-8F87-6DCF-67D2-2F82ED5A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FADB-3CA4-2226-B1F2-1CEFF24B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one hot encoder and column transformer</a:t>
            </a:r>
          </a:p>
        </p:txBody>
      </p:sp>
      <p:pic>
        <p:nvPicPr>
          <p:cNvPr id="4" name="Picture 4" descr="Filter - Free commerce icons">
            <a:extLst>
              <a:ext uri="{FF2B5EF4-FFF2-40B4-BE49-F238E27FC236}">
                <a16:creationId xmlns:a16="http://schemas.microsoft.com/office/drawing/2014/main" id="{938FD820-1635-D20B-93EC-8D5475D1F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17" y="518400"/>
            <a:ext cx="2358000" cy="23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66F0E7-EA73-4D16-A563-6ED51EF04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7171" y="2911278"/>
            <a:ext cx="10411829" cy="242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3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3D5C-8F87-6DCF-67D2-2F82ED5A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FADB-3CA4-2226-B1F2-1CEFF24B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Filter - Free commerce icons">
            <a:extLst>
              <a:ext uri="{FF2B5EF4-FFF2-40B4-BE49-F238E27FC236}">
                <a16:creationId xmlns:a16="http://schemas.microsoft.com/office/drawing/2014/main" id="{938FD820-1635-D20B-93EC-8D5475D1F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17" y="518400"/>
            <a:ext cx="2358000" cy="23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E45B8-89AD-E824-ABA0-78E74E70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17" y="1821015"/>
            <a:ext cx="5943600" cy="47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5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3D5C-8F87-6DCF-67D2-2F82ED5A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FADB-3CA4-2226-B1F2-1CEFF24B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 descr="Filter - Free commerce icons">
            <a:extLst>
              <a:ext uri="{FF2B5EF4-FFF2-40B4-BE49-F238E27FC236}">
                <a16:creationId xmlns:a16="http://schemas.microsoft.com/office/drawing/2014/main" id="{85538423-01BC-B99D-D6BE-AC4BD13F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17" y="518400"/>
            <a:ext cx="2358000" cy="23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CE6751-B50A-0EB5-514A-0EFE0CBA4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908" y="3425687"/>
            <a:ext cx="4876492" cy="23580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AB46EF8-E5BC-56A4-66A4-F3A96E115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70773"/>
            <a:ext cx="4513671" cy="34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7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F0CE38-8547-CB7F-CB42-1FF68773C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60017B-85C8-F6BA-5D24-59EC55445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11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4AF1-72EE-F24D-BCD9-C8498869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9FE2-0000-B336-115E-EB79E6C0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85.8% accuracy</a:t>
            </a:r>
          </a:p>
          <a:p>
            <a:r>
              <a:rPr lang="en-US" dirty="0"/>
              <a:t>86.4% after hyperparameter optimization</a:t>
            </a:r>
          </a:p>
          <a:p>
            <a:endParaRPr lang="en-US" dirty="0"/>
          </a:p>
        </p:txBody>
      </p:sp>
      <p:pic>
        <p:nvPicPr>
          <p:cNvPr id="3074" name="Picture 2" descr="Machine learning model&quot; Icon - Download for free – Iconduck">
            <a:extLst>
              <a:ext uri="{FF2B5EF4-FFF2-40B4-BE49-F238E27FC236}">
                <a16:creationId xmlns:a16="http://schemas.microsoft.com/office/drawing/2014/main" id="{BC354304-109B-55CF-0AB2-52E9B6FD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000" y="600986"/>
            <a:ext cx="1998000" cy="19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F8366E-C988-9150-A829-CEE95A0CC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8627"/>
              </p:ext>
            </p:extLst>
          </p:nvPr>
        </p:nvGraphicFramePr>
        <p:xfrm>
          <a:off x="2463126" y="4076700"/>
          <a:ext cx="7265748" cy="161386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21398">
                  <a:extLst>
                    <a:ext uri="{9D8B030D-6E8A-4147-A177-3AD203B41FA5}">
                      <a16:colId xmlns:a16="http://schemas.microsoft.com/office/drawing/2014/main" val="2295130342"/>
                    </a:ext>
                  </a:extLst>
                </a:gridCol>
                <a:gridCol w="2422175">
                  <a:extLst>
                    <a:ext uri="{9D8B030D-6E8A-4147-A177-3AD203B41FA5}">
                      <a16:colId xmlns:a16="http://schemas.microsoft.com/office/drawing/2014/main" val="1277099698"/>
                    </a:ext>
                  </a:extLst>
                </a:gridCol>
                <a:gridCol w="2422175">
                  <a:extLst>
                    <a:ext uri="{9D8B030D-6E8A-4147-A177-3AD203B41FA5}">
                      <a16:colId xmlns:a16="http://schemas.microsoft.com/office/drawing/2014/main" val="2453439782"/>
                    </a:ext>
                  </a:extLst>
                </a:gridCol>
              </a:tblGrid>
              <a:tr h="537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451" marR="86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True Positive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451" marR="86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False Positive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451" marR="86451" marT="0" marB="0"/>
                </a:tc>
                <a:extLst>
                  <a:ext uri="{0D108BD9-81ED-4DB2-BD59-A6C34878D82A}">
                    <a16:rowId xmlns:a16="http://schemas.microsoft.com/office/drawing/2014/main" val="1681999898"/>
                  </a:ext>
                </a:extLst>
              </a:tr>
              <a:tr h="537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True Negative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451" marR="86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1358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451" marR="86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171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451" marR="86451" marT="0" marB="0"/>
                </a:tc>
                <a:extLst>
                  <a:ext uri="{0D108BD9-81ED-4DB2-BD59-A6C34878D82A}">
                    <a16:rowId xmlns:a16="http://schemas.microsoft.com/office/drawing/2014/main" val="225729848"/>
                  </a:ext>
                </a:extLst>
              </a:tr>
              <a:tr h="537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False Negative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451" marR="86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451" marR="8645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1278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6451" marR="86451" marT="0" marB="0"/>
                </a:tc>
                <a:extLst>
                  <a:ext uri="{0D108BD9-81ED-4DB2-BD59-A6C34878D82A}">
                    <a16:rowId xmlns:a16="http://schemas.microsoft.com/office/drawing/2014/main" val="1984195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136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4AF1-72EE-F24D-BCD9-C8498869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9FE2-0000-B336-115E-EB79E6C0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86.5% accuracy</a:t>
            </a:r>
          </a:p>
          <a:p>
            <a:r>
              <a:rPr lang="en-US" dirty="0"/>
              <a:t>86.91% accuracy after hyperparameter optimization</a:t>
            </a:r>
          </a:p>
        </p:txBody>
      </p:sp>
      <p:pic>
        <p:nvPicPr>
          <p:cNvPr id="4" name="Picture 2" descr="Machine learning model&quot; Icon - Download for free – Iconduck">
            <a:extLst>
              <a:ext uri="{FF2B5EF4-FFF2-40B4-BE49-F238E27FC236}">
                <a16:creationId xmlns:a16="http://schemas.microsoft.com/office/drawing/2014/main" id="{6522D75D-9D3F-7918-DD23-E6EA8DD6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000" y="600986"/>
            <a:ext cx="1998000" cy="19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6941C2-B5FA-9C0F-ABDB-3514C6938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79282"/>
              </p:ext>
            </p:extLst>
          </p:nvPr>
        </p:nvGraphicFramePr>
        <p:xfrm>
          <a:off x="2463126" y="4203660"/>
          <a:ext cx="7265748" cy="161386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21398">
                  <a:extLst>
                    <a:ext uri="{9D8B030D-6E8A-4147-A177-3AD203B41FA5}">
                      <a16:colId xmlns:a16="http://schemas.microsoft.com/office/drawing/2014/main" val="3708537439"/>
                    </a:ext>
                  </a:extLst>
                </a:gridCol>
                <a:gridCol w="2422175">
                  <a:extLst>
                    <a:ext uri="{9D8B030D-6E8A-4147-A177-3AD203B41FA5}">
                      <a16:colId xmlns:a16="http://schemas.microsoft.com/office/drawing/2014/main" val="3355661399"/>
                    </a:ext>
                  </a:extLst>
                </a:gridCol>
                <a:gridCol w="2422175">
                  <a:extLst>
                    <a:ext uri="{9D8B030D-6E8A-4147-A177-3AD203B41FA5}">
                      <a16:colId xmlns:a16="http://schemas.microsoft.com/office/drawing/2014/main" val="1184516610"/>
                    </a:ext>
                  </a:extLst>
                </a:gridCol>
              </a:tblGrid>
              <a:tr h="5379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True Positive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False Positive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361158"/>
                  </a:ext>
                </a:extLst>
              </a:tr>
              <a:tr h="537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True Negative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1311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7933780"/>
                  </a:ext>
                </a:extLst>
              </a:tr>
              <a:tr h="537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False Negative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1364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0012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518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4AF1-72EE-F24D-BCD9-C8498869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9FE2-0000-B336-115E-EB79E6C0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86.8% accuracy</a:t>
            </a:r>
          </a:p>
          <a:p>
            <a:r>
              <a:rPr lang="en-US" dirty="0"/>
              <a:t>86.2% accuracy after hyperparameter optimization</a:t>
            </a:r>
          </a:p>
          <a:p>
            <a:endParaRPr lang="en-US" dirty="0"/>
          </a:p>
        </p:txBody>
      </p:sp>
      <p:pic>
        <p:nvPicPr>
          <p:cNvPr id="4" name="Picture 2" descr="Machine learning model&quot; Icon - Download for free – Iconduck">
            <a:extLst>
              <a:ext uri="{FF2B5EF4-FFF2-40B4-BE49-F238E27FC236}">
                <a16:creationId xmlns:a16="http://schemas.microsoft.com/office/drawing/2014/main" id="{C9FEC47E-37AC-D70D-472D-F8F5E0C5D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000" y="600986"/>
            <a:ext cx="1998000" cy="19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C251E2-00D8-9DB7-1240-E59DF4CA8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56262"/>
              </p:ext>
            </p:extLst>
          </p:nvPr>
        </p:nvGraphicFramePr>
        <p:xfrm>
          <a:off x="2463126" y="4076700"/>
          <a:ext cx="7265748" cy="161386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421398">
                  <a:extLst>
                    <a:ext uri="{9D8B030D-6E8A-4147-A177-3AD203B41FA5}">
                      <a16:colId xmlns:a16="http://schemas.microsoft.com/office/drawing/2014/main" val="1398771317"/>
                    </a:ext>
                  </a:extLst>
                </a:gridCol>
                <a:gridCol w="2422175">
                  <a:extLst>
                    <a:ext uri="{9D8B030D-6E8A-4147-A177-3AD203B41FA5}">
                      <a16:colId xmlns:a16="http://schemas.microsoft.com/office/drawing/2014/main" val="3897862189"/>
                    </a:ext>
                  </a:extLst>
                </a:gridCol>
                <a:gridCol w="2422175">
                  <a:extLst>
                    <a:ext uri="{9D8B030D-6E8A-4147-A177-3AD203B41FA5}">
                      <a16:colId xmlns:a16="http://schemas.microsoft.com/office/drawing/2014/main" val="4025860948"/>
                    </a:ext>
                  </a:extLst>
                </a:gridCol>
              </a:tblGrid>
              <a:tr h="537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True Positive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False Positive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0520467"/>
                  </a:ext>
                </a:extLst>
              </a:tr>
              <a:tr h="537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True Negative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1370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1535527"/>
                  </a:ext>
                </a:extLst>
              </a:tr>
              <a:tr h="537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False Negative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1326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3466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033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D26B-4F4B-F4BC-DD5B-DDCF6DF3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D9F563-0C2A-F4DC-2B38-E273E88FF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71018"/>
              </p:ext>
            </p:extLst>
          </p:nvPr>
        </p:nvGraphicFramePr>
        <p:xfrm>
          <a:off x="1444487" y="2676939"/>
          <a:ext cx="9574032" cy="199866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822232">
                  <a:extLst>
                    <a:ext uri="{9D8B030D-6E8A-4147-A177-3AD203B41FA5}">
                      <a16:colId xmlns:a16="http://schemas.microsoft.com/office/drawing/2014/main" val="1126625839"/>
                    </a:ext>
                  </a:extLst>
                </a:gridCol>
                <a:gridCol w="2597134">
                  <a:extLst>
                    <a:ext uri="{9D8B030D-6E8A-4147-A177-3AD203B41FA5}">
                      <a16:colId xmlns:a16="http://schemas.microsoft.com/office/drawing/2014/main" val="1090956224"/>
                    </a:ext>
                  </a:extLst>
                </a:gridCol>
                <a:gridCol w="2025146">
                  <a:extLst>
                    <a:ext uri="{9D8B030D-6E8A-4147-A177-3AD203B41FA5}">
                      <a16:colId xmlns:a16="http://schemas.microsoft.com/office/drawing/2014/main" val="357777139"/>
                    </a:ext>
                  </a:extLst>
                </a:gridCol>
                <a:gridCol w="1798090">
                  <a:extLst>
                    <a:ext uri="{9D8B030D-6E8A-4147-A177-3AD203B41FA5}">
                      <a16:colId xmlns:a16="http://schemas.microsoft.com/office/drawing/2014/main" val="381459359"/>
                    </a:ext>
                  </a:extLst>
                </a:gridCol>
                <a:gridCol w="2331430">
                  <a:extLst>
                    <a:ext uri="{9D8B030D-6E8A-4147-A177-3AD203B41FA5}">
                      <a16:colId xmlns:a16="http://schemas.microsoft.com/office/drawing/2014/main" val="2602487441"/>
                    </a:ext>
                  </a:extLst>
                </a:gridCol>
              </a:tblGrid>
              <a:tr h="639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Model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Base Accuracy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Accuracy after optimization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Difference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3813342"/>
                  </a:ext>
                </a:extLst>
              </a:tr>
              <a:tr h="4531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Random Forest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85.8%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86.4%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0.6%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58162"/>
                  </a:ext>
                </a:extLst>
              </a:tr>
              <a:tr h="4531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Gradient Boosted Trees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86.5%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86.9%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0.4%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790393"/>
                  </a:ext>
                </a:extLst>
              </a:tr>
              <a:tr h="4531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XGBoost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86.8%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86.2%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- 0.6%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13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21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F0CE38-8547-CB7F-CB42-1FF68773C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60017B-85C8-F6BA-5D24-59EC55445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09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E704-DDBA-8E48-BD37-AFE74B4B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D86FB-83BD-F95B-6E96-0CD55569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features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Contract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Tenure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Total Charges</a:t>
            </a:r>
          </a:p>
          <a:p>
            <a:r>
              <a:rPr lang="en-US" dirty="0"/>
              <a:t>Future work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Hyperparameter tuning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Real time data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68F49-6F98-7495-EF04-24C51F4AE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42" y="2057400"/>
            <a:ext cx="6878393" cy="3866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106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D95E-D13A-EF71-EB09-86497591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59777"/>
            <a:ext cx="10772775" cy="165819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03B5-2EAB-1AAD-01E3-5508C852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customer churn?</a:t>
            </a:r>
          </a:p>
          <a:p>
            <a:r>
              <a:rPr lang="en-US" dirty="0"/>
              <a:t>Telecommunication industries spending on solutions that predict customer churn.</a:t>
            </a:r>
          </a:p>
          <a:p>
            <a:r>
              <a:rPr lang="en-US" dirty="0"/>
              <a:t>Provide promotions and offers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hurn - A Complete Guide - Questback">
            <a:extLst>
              <a:ext uri="{FF2B5EF4-FFF2-40B4-BE49-F238E27FC236}">
                <a16:creationId xmlns:a16="http://schemas.microsoft.com/office/drawing/2014/main" id="{D40A0972-40DF-ED9C-58DD-7F833202C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4" b="15103"/>
          <a:stretch/>
        </p:blipFill>
        <p:spPr bwMode="auto">
          <a:xfrm>
            <a:off x="6001995" y="3981712"/>
            <a:ext cx="5499652" cy="23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Role Of eLearning In The Telecom Industry - eLearning Industry">
            <a:extLst>
              <a:ext uri="{FF2B5EF4-FFF2-40B4-BE49-F238E27FC236}">
                <a16:creationId xmlns:a16="http://schemas.microsoft.com/office/drawing/2014/main" id="{BF130D42-E826-D591-3BE9-3CE08D3A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961834"/>
            <a:ext cx="4111489" cy="230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032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CAA8-7146-A703-E448-E3E68E87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7F05-7863-0794-18B7-F4D8530C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Edwine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N., Wang, W., Song, W.,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Ssebuggwawo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D. (2022). Detecting the Risk of Customer Churn in Telecom Sector: A Comparative Study.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Mathematical Problems in Engineering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2022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1–16.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https://doi.org/10.1155/2022/8534739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Wagh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S. K.,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Wagh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K. S. (2022). Customer Churn Prediction in Telecom Sector Using Machine Learning Techniques.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SSRN Electronic Journal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https://doi.org/10.2139/ssrn.4158415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Ly, T. V., &amp; Son, D. V. T. (2022). Churn prediction in telecommunication industry using kernel Support Vector Machines.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PloS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one, 17(5), e0267935.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Jain , H. 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Khunteta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A. ., &amp; Srivastava, S. . (2022). Telecom Churn Prediction Using an Ensemble Approach with Feature Engineering and Importance. International Journal of Intelligent Systems and Applications in Engineering, 10(3), 22–33. Retrieved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https://ijisae.org/index.php/IJISAE/article/view/2134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Zhang, T., Moro, S., &amp; Ramos, R. F. (2022). A Data-Driven Approach to Improve Customer Churn Prediction Based on Telecom Customer Segmentation. Future Internet, 14(3), 94.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5"/>
              </a:rPr>
              <a:t>https://doi.org/10.3390/fi14030094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Telco Customer Churn. (n.d.). Www.kaggle.com. Retrieved November 2, 2022,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6"/>
              </a:rPr>
              <a:t>https://www.kaggle.com/datasets/blastchar/telco-customer-churn?resource=download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9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27DA-632D-65F8-1137-EE0330C9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A251-8205-58D0-2D78-4890536E7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Wide range of machine learning models (single, ensemble, etc.)</a:t>
            </a:r>
          </a:p>
          <a:p>
            <a:r>
              <a:rPr lang="en-US" dirty="0"/>
              <a:t>Fundamental steps </a:t>
            </a:r>
          </a:p>
          <a:p>
            <a:pPr lvl="1"/>
            <a:r>
              <a:rPr lang="en-US" dirty="0"/>
              <a:t>Correct data preprocessing steps</a:t>
            </a:r>
          </a:p>
          <a:p>
            <a:pPr lvl="1"/>
            <a:r>
              <a:rPr lang="en-US" dirty="0"/>
              <a:t>Correct ML model</a:t>
            </a:r>
          </a:p>
          <a:p>
            <a:r>
              <a:rPr lang="en-US" dirty="0"/>
              <a:t>Top scoring performance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B648BE-6917-6837-5EB5-CF9AD43012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10690"/>
              </p:ext>
            </p:extLst>
          </p:nvPr>
        </p:nvGraphicFramePr>
        <p:xfrm>
          <a:off x="2279374" y="4176092"/>
          <a:ext cx="8362122" cy="226446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949328">
                  <a:extLst>
                    <a:ext uri="{9D8B030D-6E8A-4147-A177-3AD203B41FA5}">
                      <a16:colId xmlns:a16="http://schemas.microsoft.com/office/drawing/2014/main" val="1126625839"/>
                    </a:ext>
                  </a:extLst>
                </a:gridCol>
                <a:gridCol w="2998584">
                  <a:extLst>
                    <a:ext uri="{9D8B030D-6E8A-4147-A177-3AD203B41FA5}">
                      <a16:colId xmlns:a16="http://schemas.microsoft.com/office/drawing/2014/main" val="1090956224"/>
                    </a:ext>
                  </a:extLst>
                </a:gridCol>
                <a:gridCol w="2338182">
                  <a:extLst>
                    <a:ext uri="{9D8B030D-6E8A-4147-A177-3AD203B41FA5}">
                      <a16:colId xmlns:a16="http://schemas.microsoft.com/office/drawing/2014/main" val="357777139"/>
                    </a:ext>
                  </a:extLst>
                </a:gridCol>
                <a:gridCol w="2076028">
                  <a:extLst>
                    <a:ext uri="{9D8B030D-6E8A-4147-A177-3AD203B41FA5}">
                      <a16:colId xmlns:a16="http://schemas.microsoft.com/office/drawing/2014/main" val="381459359"/>
                    </a:ext>
                  </a:extLst>
                </a:gridCol>
              </a:tblGrid>
              <a:tr h="4806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Model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Accuracy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Model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3813342"/>
                  </a:ext>
                </a:extLst>
              </a:tr>
              <a:tr h="340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Edwine</a:t>
                      </a:r>
                      <a:r>
                        <a:rPr lang="en-US" sz="1400" dirty="0"/>
                        <a:t> et al., 2022)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Random Forest +  GS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58162"/>
                  </a:ext>
                </a:extLst>
              </a:tr>
              <a:tr h="340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Wagh</a:t>
                      </a:r>
                      <a:r>
                        <a:rPr lang="en-US" sz="1400" dirty="0"/>
                        <a:t> &amp; </a:t>
                      </a:r>
                      <a:r>
                        <a:rPr lang="en-US" sz="1400" dirty="0" err="1"/>
                        <a:t>Wagh</a:t>
                      </a:r>
                      <a:r>
                        <a:rPr lang="en-US" sz="1400" dirty="0"/>
                        <a:t>, 2022)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99%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Random Forest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4790393"/>
                  </a:ext>
                </a:extLst>
              </a:tr>
              <a:tr h="4208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/>
                        <a:t>(</a:t>
                      </a:r>
                      <a:r>
                        <a:rPr lang="es-ES" sz="1400" dirty="0" err="1"/>
                        <a:t>Ly</a:t>
                      </a:r>
                      <a:r>
                        <a:rPr lang="es-ES" sz="1400" dirty="0"/>
                        <a:t>, T. V., &amp; Son, 2022)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98.9%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Support Vector Machines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13809"/>
                  </a:ext>
                </a:extLst>
              </a:tr>
              <a:tr h="340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/>
                        <a:t>(Jain et al. 2022)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97%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Gradient Boosted Trees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272953"/>
                  </a:ext>
                </a:extLst>
              </a:tr>
              <a:tr h="3407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/>
                        <a:t>(Zhang et al., 2022)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93.94%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728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8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20F3D-63FF-F3E8-C4AE-B90C7D5DA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829BC5-4127-0262-BE01-A2B3A1F14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9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0907-A559-6AB9-A064-DDDC4EF7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3B90F-FB11-2DEA-12B9-F5A592C36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model</a:t>
            </a:r>
          </a:p>
          <a:p>
            <a:r>
              <a:rPr lang="en-US" dirty="0"/>
              <a:t>6-phase cyclic methodology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Business Understanding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Data Understanding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Modeling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Evaluation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Deployment</a:t>
            </a:r>
          </a:p>
        </p:txBody>
      </p:sp>
      <p:pic>
        <p:nvPicPr>
          <p:cNvPr id="1028" name="Picture 4" descr="What is CRISP DM? - Data Science Process Alliance">
            <a:extLst>
              <a:ext uri="{FF2B5EF4-FFF2-40B4-BE49-F238E27FC236}">
                <a16:creationId xmlns:a16="http://schemas.microsoft.com/office/drawing/2014/main" id="{7F40272F-2BE1-C6BA-C173-6268034B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32" y="940904"/>
            <a:ext cx="6488168" cy="530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78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20F3D-63FF-F3E8-C4AE-B90C7D5DA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829BC5-4127-0262-BE01-A2B3A1F14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434D-4720-DCC4-01AB-BCE0A822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#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FFA9-5859-BD61-05A5-F145C2103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635CA-9AF1-30EB-1742-F390703F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59" y="1965960"/>
            <a:ext cx="6235455" cy="42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434D-4720-DCC4-01AB-BCE0A822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#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1FFA9-5859-BD61-05A5-F145C2103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52C49-4B2B-1806-A4A7-DAA3E541C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3"/>
          <a:stretch/>
        </p:blipFill>
        <p:spPr bwMode="auto">
          <a:xfrm>
            <a:off x="2758916" y="2057400"/>
            <a:ext cx="6641038" cy="4359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975021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479</TotalTime>
  <Words>681</Words>
  <Application>Microsoft Office PowerPoint</Application>
  <PresentationFormat>Widescreen</PresentationFormat>
  <Paragraphs>165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Corbel</vt:lpstr>
      <vt:lpstr>Times New Roman</vt:lpstr>
      <vt:lpstr>Basis</vt:lpstr>
      <vt:lpstr>Predicting Customer Churn in Telecommunication Industry</vt:lpstr>
      <vt:lpstr>Agenda</vt:lpstr>
      <vt:lpstr>Introduction</vt:lpstr>
      <vt:lpstr>Previous work</vt:lpstr>
      <vt:lpstr>Methodology</vt:lpstr>
      <vt:lpstr>CRISP-DM</vt:lpstr>
      <vt:lpstr>DATA EXPLORATION</vt:lpstr>
      <vt:lpstr>Visualisation # 1</vt:lpstr>
      <vt:lpstr>Visualisation # 2</vt:lpstr>
      <vt:lpstr>Visualisation # 3</vt:lpstr>
      <vt:lpstr>Visualisation # 4</vt:lpstr>
      <vt:lpstr>Visualisation # 5</vt:lpstr>
      <vt:lpstr>Data preparation</vt:lpstr>
      <vt:lpstr>Dataset</vt:lpstr>
      <vt:lpstr>Data Preparation</vt:lpstr>
      <vt:lpstr>Remove missing values</vt:lpstr>
      <vt:lpstr>Remove empty cells</vt:lpstr>
      <vt:lpstr>Dropping duplicates</vt:lpstr>
      <vt:lpstr>Drop irrelevant columns</vt:lpstr>
      <vt:lpstr>Encoding categorical data</vt:lpstr>
      <vt:lpstr>Encoding categorical data</vt:lpstr>
      <vt:lpstr>Remove class imbalance</vt:lpstr>
      <vt:lpstr>Modeling</vt:lpstr>
      <vt:lpstr>Random Forest</vt:lpstr>
      <vt:lpstr>Gradient Boosted Trees</vt:lpstr>
      <vt:lpstr>XGBoost</vt:lpstr>
      <vt:lpstr>Summary</vt:lpstr>
      <vt:lpstr>CONCLUSION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in Telecommunication History</dc:title>
  <dc:creator>Haider Ali</dc:creator>
  <cp:lastModifiedBy>Haider Ali</cp:lastModifiedBy>
  <cp:revision>11</cp:revision>
  <dcterms:created xsi:type="dcterms:W3CDTF">2023-01-08T18:47:43Z</dcterms:created>
  <dcterms:modified xsi:type="dcterms:W3CDTF">2023-01-14T10:17:17Z</dcterms:modified>
</cp:coreProperties>
</file>