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1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4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1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0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1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6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5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3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9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0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9E0411-9825-41A9-9135-A90F57415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0AFABF-5172-4716-BE58-6C3FC7637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7FD0-E278-77CA-1482-818DB9D3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1" y="2099733"/>
            <a:ext cx="8941522" cy="2677648"/>
          </a:xfrm>
        </p:spPr>
        <p:txBody>
          <a:bodyPr/>
          <a:lstStyle/>
          <a:p>
            <a:r>
              <a:rPr lang="en-GB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FEF9F-E320-8C6D-BAD4-11DDFB18E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023" y="4763068"/>
            <a:ext cx="8825658" cy="861420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Haider Abedi – Junior DevOps Consultant</a:t>
            </a:r>
          </a:p>
        </p:txBody>
      </p:sp>
      <p:pic>
        <p:nvPicPr>
          <p:cNvPr id="2050" name="Picture 2" descr="spartaglobal | Linktree">
            <a:extLst>
              <a:ext uri="{FF2B5EF4-FFF2-40B4-BE49-F238E27FC236}">
                <a16:creationId xmlns:a16="http://schemas.microsoft.com/office/drawing/2014/main" id="{51CEFD29-D2CA-D957-9D09-BB08A3BF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08" y="5077461"/>
            <a:ext cx="1288473" cy="1288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6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222B-0CDC-D4E9-DE09-04D4B44F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4A5D-7778-4C6B-0699-C6BF21AC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Cloud Computing &amp; The Benefits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AWS Global Structure  - Cloud Service Provider</a:t>
            </a:r>
          </a:p>
          <a:p>
            <a:endParaRPr lang="en-GB" dirty="0"/>
          </a:p>
          <a:p>
            <a:r>
              <a:rPr lang="en-GB" dirty="0"/>
              <a:t>Cloud Service Models – SAAS, PAAS, IAAS</a:t>
            </a:r>
          </a:p>
          <a:p>
            <a:endParaRPr lang="en-GB" dirty="0"/>
          </a:p>
          <a:p>
            <a:r>
              <a:rPr lang="en-GB" dirty="0"/>
              <a:t>Summary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1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315A-5EFA-B375-7B82-0400F87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536" y="979605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Cloud Computing &amp; The Benefits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D0C04-FCF3-1941-A2D6-65230F4D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85" y="2377913"/>
            <a:ext cx="5677701" cy="3975385"/>
          </a:xfrm>
        </p:spPr>
        <p:txBody>
          <a:bodyPr>
            <a:normAutofit/>
          </a:bodyPr>
          <a:lstStyle/>
          <a:p>
            <a:r>
              <a:rPr lang="en-GB" dirty="0"/>
              <a:t>Simply a  concept that sees the delivery of computing services—including servers, storage, databases, networking, software, analytics, and intelligence—over the Internet (“the cloud”).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to offer faster innovation, flexible resources, and economies of scale.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C6177-E722-42E1-D1ED-C9D616F9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52" y="2658229"/>
            <a:ext cx="5532912" cy="33197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1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3532-E2CD-196B-3D5D-FEC02794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18" y="955855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Amazon Web Services (AWS)</a:t>
            </a:r>
          </a:p>
        </p:txBody>
      </p:sp>
      <p:pic>
        <p:nvPicPr>
          <p:cNvPr id="4098" name="Picture 2" descr="aws-regions-availability-zones">
            <a:extLst>
              <a:ext uri="{FF2B5EF4-FFF2-40B4-BE49-F238E27FC236}">
                <a16:creationId xmlns:a16="http://schemas.microsoft.com/office/drawing/2014/main" id="{B477E1C7-F9B0-12C8-8BF7-684E9B7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" t="-2701" r="183" b="2625"/>
          <a:stretch/>
        </p:blipFill>
        <p:spPr bwMode="auto">
          <a:xfrm>
            <a:off x="1902501" y="2183045"/>
            <a:ext cx="8079180" cy="4514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CFD4-C983-0618-83E7-94F81A87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As A Service (SAAS)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0296-E8E1-498B-7405-1AEAD7BA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30" y="2381003"/>
            <a:ext cx="7745602" cy="37585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Cloud provider completely develops and maintains cloud application software, provides automatic software updates, and makes software available to its customers via the internet (browser) on a pay-as-you-go basis.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500" dirty="0"/>
              <a:t>Pros:</a:t>
            </a:r>
          </a:p>
          <a:p>
            <a:pPr lvl="1"/>
            <a:r>
              <a:rPr lang="en-GB" dirty="0"/>
              <a:t> </a:t>
            </a:r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Access data anywhere</a:t>
            </a:r>
          </a:p>
          <a:p>
            <a:pPr lvl="1"/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 Pay only for what you use. </a:t>
            </a:r>
          </a:p>
          <a:p>
            <a:pPr lvl="1"/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 Use free client software.</a:t>
            </a:r>
            <a:endParaRPr lang="en-GB" dirty="0"/>
          </a:p>
          <a:p>
            <a:r>
              <a:rPr lang="en-GB" sz="1500" dirty="0"/>
              <a:t>Cons:</a:t>
            </a:r>
          </a:p>
          <a:p>
            <a:pPr lvl="1"/>
            <a:r>
              <a:rPr lang="en-GB" dirty="0"/>
              <a:t> </a:t>
            </a:r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Loss of control</a:t>
            </a:r>
          </a:p>
          <a:p>
            <a:pPr lvl="1"/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 Insufficient Data Security</a:t>
            </a:r>
          </a:p>
          <a:p>
            <a:pPr lvl="1"/>
            <a:r>
              <a:rPr lang="en-GB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 Restricted Data Mobility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2FBF-C65A-49A8-7C4E-594889F40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702" t="23290" r="8803" b="14197"/>
          <a:stretch/>
        </p:blipFill>
        <p:spPr>
          <a:xfrm>
            <a:off x="7588803" y="3363685"/>
            <a:ext cx="4108862" cy="1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5ED-9629-0536-4792-EE73CA00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Platform As A Service 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F9-6155-8B92-408D-231629D7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41" y="2606633"/>
            <a:ext cx="6979643" cy="33894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Complete development and deployment environment in the cloud. </a:t>
            </a:r>
          </a:p>
          <a:p>
            <a:r>
              <a:rPr lang="en-GB" dirty="0"/>
              <a:t>Purchases resources you utilise on a pay-as-you-go basis and access them over a secure Internet connection.</a:t>
            </a:r>
          </a:p>
          <a:p>
            <a:endParaRPr lang="en-GB" sz="1400" dirty="0">
              <a:latin typeface="+mj-lt"/>
            </a:endParaRPr>
          </a:p>
          <a:p>
            <a:r>
              <a:rPr lang="en-GB" sz="1500" dirty="0">
                <a:latin typeface="+mj-lt"/>
              </a:rPr>
              <a:t>Pros: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effectLst/>
                <a:latin typeface="+mj-lt"/>
              </a:rPr>
              <a:t>Cut coding time 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effectLst/>
                <a:latin typeface="+mj-lt"/>
              </a:rPr>
              <a:t>Support geographically distributed development</a:t>
            </a:r>
          </a:p>
          <a:p>
            <a:pPr lvl="1"/>
            <a:r>
              <a:rPr lang="en-GB" sz="1400" b="1" dirty="0">
                <a:solidFill>
                  <a:schemeClr val="tx1"/>
                </a:solidFill>
                <a:latin typeface="+mj-lt"/>
              </a:rPr>
              <a:t>Develop for multiple platforms – including mobile – more easily</a:t>
            </a:r>
          </a:p>
          <a:p>
            <a:r>
              <a:rPr lang="en-GB" sz="1500" dirty="0">
                <a:latin typeface="+mj-lt"/>
              </a:rPr>
              <a:t>Cons:</a:t>
            </a:r>
          </a:p>
          <a:p>
            <a:pPr lvl="1"/>
            <a:r>
              <a:rPr lang="en-GB" sz="1400" b="1" dirty="0">
                <a:solidFill>
                  <a:schemeClr val="tx1"/>
                </a:solidFill>
                <a:latin typeface="+mj-lt"/>
              </a:rPr>
              <a:t>Security Risks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effectLst/>
                <a:latin typeface="+mj-lt"/>
              </a:rPr>
              <a:t>Compatibility Issues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paas – Master From Us">
            <a:extLst>
              <a:ext uri="{FF2B5EF4-FFF2-40B4-BE49-F238E27FC236}">
                <a16:creationId xmlns:a16="http://schemas.microsoft.com/office/drawing/2014/main" id="{FA43C978-198E-D912-638C-4681741B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83" y="3616036"/>
            <a:ext cx="457176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BC9C-1A11-574C-6DE4-EECDE3B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Infrastructure As A Service (IAAS)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1D11-8CBF-E716-CCCD-1ACB3443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8" y="2514434"/>
            <a:ext cx="8825659" cy="37082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Cloud model that offers essential compute, storage, and networking resources on demand, on a pay-as-you-go basis. </a:t>
            </a:r>
          </a:p>
          <a:p>
            <a:endParaRPr lang="en-GB" dirty="0"/>
          </a:p>
          <a:p>
            <a:r>
              <a:rPr lang="en-GB" dirty="0"/>
              <a:t>Pros:</a:t>
            </a:r>
          </a:p>
          <a:p>
            <a:pPr lvl="1"/>
            <a:r>
              <a:rPr lang="en-GB" sz="1300" b="1" i="0" dirty="0">
                <a:solidFill>
                  <a:srgbClr val="2E2E33"/>
                </a:solidFill>
                <a:effectLst/>
                <a:latin typeface="+mj-lt"/>
              </a:rPr>
              <a:t>Reduces capital expenditures and optimises costs</a:t>
            </a:r>
          </a:p>
          <a:p>
            <a:pPr lvl="1"/>
            <a:r>
              <a:rPr lang="en-GB" sz="1300" b="1" i="0" dirty="0">
                <a:solidFill>
                  <a:srgbClr val="2E2E33"/>
                </a:solidFill>
                <a:effectLst/>
                <a:latin typeface="+mj-lt"/>
              </a:rPr>
              <a:t>Enhances security</a:t>
            </a:r>
          </a:p>
          <a:p>
            <a:pPr lvl="1"/>
            <a:r>
              <a:rPr lang="en-GB" sz="1300" b="1" i="0" dirty="0">
                <a:solidFill>
                  <a:srgbClr val="2E2E33"/>
                </a:solidFill>
                <a:effectLst/>
                <a:latin typeface="+mj-lt"/>
              </a:rPr>
              <a:t>Increases scale and performance of IT workload</a:t>
            </a:r>
          </a:p>
          <a:p>
            <a:pPr lvl="1"/>
            <a:endParaRPr lang="en-GB" sz="1300" dirty="0">
              <a:latin typeface="+mj-lt"/>
            </a:endParaRPr>
          </a:p>
          <a:p>
            <a:r>
              <a:rPr lang="en-GB" sz="1500" dirty="0">
                <a:latin typeface="+mj-lt"/>
              </a:rPr>
              <a:t>Cons:</a:t>
            </a:r>
          </a:p>
          <a:p>
            <a:pPr lvl="1"/>
            <a:r>
              <a:rPr lang="en-GB" sz="1300" b="1" i="0" dirty="0">
                <a:solidFill>
                  <a:srgbClr val="2E2E33"/>
                </a:solidFill>
                <a:effectLst/>
                <a:latin typeface="+mj-lt"/>
              </a:rPr>
              <a:t>Upgrade and maintenance </a:t>
            </a:r>
          </a:p>
          <a:p>
            <a:pPr lvl="1"/>
            <a:r>
              <a:rPr lang="en-GB" sz="1300" b="1" i="0" dirty="0">
                <a:solidFill>
                  <a:srgbClr val="2E2E33"/>
                </a:solidFill>
                <a:effectLst/>
                <a:latin typeface="+mj-lt"/>
              </a:rPr>
              <a:t>Over dependency</a:t>
            </a:r>
          </a:p>
          <a:p>
            <a:pPr lvl="1"/>
            <a:r>
              <a:rPr lang="en-GB" sz="1300" b="1" i="0" dirty="0">
                <a:solidFill>
                  <a:srgbClr val="333333"/>
                </a:solidFill>
                <a:effectLst/>
                <a:latin typeface="+mj-lt"/>
              </a:rPr>
              <a:t>Security Risks</a:t>
            </a:r>
          </a:p>
          <a:p>
            <a:pPr lvl="1"/>
            <a:endParaRPr lang="en-GB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GB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pic>
        <p:nvPicPr>
          <p:cNvPr id="7170" name="Picture 2" descr="What companies would benefit most by using Infrastructure as a Service (IaaS)  instead of buying their own IT infrastructure? - Quora">
            <a:extLst>
              <a:ext uri="{FF2B5EF4-FFF2-40B4-BE49-F238E27FC236}">
                <a16:creationId xmlns:a16="http://schemas.microsoft.com/office/drawing/2014/main" id="{D1CDE8DB-CAAB-B442-065B-66E10CD4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82" y="3136569"/>
            <a:ext cx="4349461" cy="23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1600-9A4B-06FB-95AE-178D7535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73F49E-DC6F-7EC9-6F34-D9D6B6715093}"/>
              </a:ext>
            </a:extLst>
          </p:cNvPr>
          <p:cNvSpPr txBox="1">
            <a:spLocks/>
          </p:cNvSpPr>
          <p:nvPr/>
        </p:nvSpPr>
        <p:spPr>
          <a:xfrm>
            <a:off x="524198" y="2710378"/>
            <a:ext cx="5455028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Worldwide organisations are adopting cloud (serverless) computing due to its great benefits hence it’s the future of the technological industry.</a:t>
            </a:r>
          </a:p>
          <a:p>
            <a:r>
              <a:rPr lang="en-GB" dirty="0"/>
              <a:t>Providers like AWS are key players in shaping  cloud computing and helping with data migrations in organisations.</a:t>
            </a:r>
          </a:p>
          <a:p>
            <a:r>
              <a:rPr lang="en-GB" dirty="0"/>
              <a:t>Cloud service providers provide a selection of models for organisations to have the flexibility to choose from as per their requirements.  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PaaS vs IaaS vs SaaS — differences, pros, and cons | Artifakt Blog">
            <a:extLst>
              <a:ext uri="{FF2B5EF4-FFF2-40B4-BE49-F238E27FC236}">
                <a16:creationId xmlns:a16="http://schemas.microsoft.com/office/drawing/2014/main" id="{6CFBA8C5-4552-B00C-1A4B-37CAA388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49" y="2390207"/>
            <a:ext cx="6096000" cy="39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0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342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Ion Boardroom</vt:lpstr>
      <vt:lpstr>Cloud Computing</vt:lpstr>
      <vt:lpstr>Agenda</vt:lpstr>
      <vt:lpstr>Cloud Computing &amp; The Benefits </vt:lpstr>
      <vt:lpstr>Amazon Web Services (AWS)</vt:lpstr>
      <vt:lpstr>Software As A Service (SAAS)</vt:lpstr>
      <vt:lpstr>Platform As A Service (PAAS)</vt:lpstr>
      <vt:lpstr>Infrastructure As A Service (IAAS)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Syed Haider Abedi</dc:creator>
  <cp:lastModifiedBy>Syed Haider Abedi</cp:lastModifiedBy>
  <cp:revision>8</cp:revision>
  <dcterms:created xsi:type="dcterms:W3CDTF">2022-08-19T14:09:18Z</dcterms:created>
  <dcterms:modified xsi:type="dcterms:W3CDTF">2022-08-22T07:21:32Z</dcterms:modified>
</cp:coreProperties>
</file>