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Bugaki" panose="020B0604020202020204" charset="0"/>
      <p:regular r:id="rId11"/>
    </p:embeddedFont>
    <p:embeddedFont>
      <p:font typeface="Calibri" panose="020F0502020204030204" pitchFamily="34" charset="0"/>
      <p:regular r:id="rId12"/>
      <p:bold r:id="rId13"/>
      <p:italic r:id="rId14"/>
      <p:boldItalic r:id="rId15"/>
    </p:embeddedFont>
    <p:embeddedFont>
      <p:font typeface="Linux Biolinum"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10.svg"/><Relationship Id="rId10"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2.svg"/><Relationship Id="rId7" Type="http://schemas.openxmlformats.org/officeDocument/2006/relationships/image" Target="../media/image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6.svg"/><Relationship Id="rId7"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5F1"/>
        </a:solidFill>
        <a:effectLst/>
      </p:bgPr>
    </p:bg>
    <p:spTree>
      <p:nvGrpSpPr>
        <p:cNvPr id="1" name=""/>
        <p:cNvGrpSpPr/>
        <p:nvPr/>
      </p:nvGrpSpPr>
      <p:grpSpPr>
        <a:xfrm>
          <a:off x="0" y="0"/>
          <a:ext cx="0" cy="0"/>
          <a:chOff x="0" y="0"/>
          <a:chExt cx="0" cy="0"/>
        </a:xfrm>
      </p:grpSpPr>
      <p:sp>
        <p:nvSpPr>
          <p:cNvPr id="2" name="Freeform 2"/>
          <p:cNvSpPr/>
          <p:nvPr/>
        </p:nvSpPr>
        <p:spPr>
          <a:xfrm>
            <a:off x="1982165" y="1028700"/>
            <a:ext cx="14323671" cy="8229600"/>
          </a:xfrm>
          <a:custGeom>
            <a:avLst/>
            <a:gdLst/>
            <a:ahLst/>
            <a:cxnLst/>
            <a:rect l="l" t="t" r="r" b="b"/>
            <a:pathLst>
              <a:path w="14323671" h="8229600">
                <a:moveTo>
                  <a:pt x="0" y="0"/>
                </a:moveTo>
                <a:lnTo>
                  <a:pt x="14323670" y="0"/>
                </a:lnTo>
                <a:lnTo>
                  <a:pt x="1432367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95250" y="-123825"/>
            <a:ext cx="2584153" cy="2584153"/>
          </a:xfrm>
          <a:custGeom>
            <a:avLst/>
            <a:gdLst/>
            <a:ahLst/>
            <a:cxnLst/>
            <a:rect l="l" t="t" r="r" b="b"/>
            <a:pathLst>
              <a:path w="2584153" h="2584153">
                <a:moveTo>
                  <a:pt x="0" y="0"/>
                </a:moveTo>
                <a:lnTo>
                  <a:pt x="2584153" y="0"/>
                </a:lnTo>
                <a:lnTo>
                  <a:pt x="2584153" y="2584153"/>
                </a:lnTo>
                <a:lnTo>
                  <a:pt x="0" y="25841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5328011" flipH="1">
            <a:off x="15839767" y="7833368"/>
            <a:ext cx="2570016" cy="2570016"/>
          </a:xfrm>
          <a:custGeom>
            <a:avLst/>
            <a:gdLst/>
            <a:ahLst/>
            <a:cxnLst/>
            <a:rect l="l" t="t" r="r" b="b"/>
            <a:pathLst>
              <a:path w="2570016" h="2570016">
                <a:moveTo>
                  <a:pt x="2570017" y="0"/>
                </a:moveTo>
                <a:lnTo>
                  <a:pt x="0" y="0"/>
                </a:lnTo>
                <a:lnTo>
                  <a:pt x="0" y="2570017"/>
                </a:lnTo>
                <a:lnTo>
                  <a:pt x="2570017" y="2570017"/>
                </a:lnTo>
                <a:lnTo>
                  <a:pt x="2570017"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95250" y="92583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TextBox 6"/>
          <p:cNvSpPr txBox="1"/>
          <p:nvPr/>
        </p:nvSpPr>
        <p:spPr>
          <a:xfrm>
            <a:off x="3337430" y="2830185"/>
            <a:ext cx="11613140" cy="4617105"/>
          </a:xfrm>
          <a:prstGeom prst="rect">
            <a:avLst/>
          </a:prstGeom>
        </p:spPr>
        <p:txBody>
          <a:bodyPr lIns="0" tIns="0" rIns="0" bIns="0" rtlCol="0" anchor="t">
            <a:spAutoFit/>
          </a:bodyPr>
          <a:lstStyle/>
          <a:p>
            <a:pPr algn="ctr">
              <a:lnSpc>
                <a:spcPts val="5900"/>
              </a:lnSpc>
            </a:pPr>
            <a:r>
              <a:rPr lang="en-US" sz="5900" u="sng">
                <a:solidFill>
                  <a:srgbClr val="45526C"/>
                </a:solidFill>
                <a:latin typeface="Bugaki"/>
              </a:rPr>
              <a:t>DIGITAL IMAGE PROCESSING PROJECT</a:t>
            </a:r>
          </a:p>
          <a:p>
            <a:pPr algn="ctr">
              <a:lnSpc>
                <a:spcPts val="5900"/>
              </a:lnSpc>
            </a:pPr>
            <a:endParaRPr lang="en-US" sz="5900" u="sng">
              <a:solidFill>
                <a:srgbClr val="45526C"/>
              </a:solidFill>
              <a:latin typeface="Bugaki"/>
            </a:endParaRPr>
          </a:p>
          <a:p>
            <a:pPr algn="ctr">
              <a:lnSpc>
                <a:spcPts val="5900"/>
              </a:lnSpc>
            </a:pPr>
            <a:endParaRPr lang="en-US" sz="5900" u="sng">
              <a:solidFill>
                <a:srgbClr val="45526C"/>
              </a:solidFill>
              <a:latin typeface="Bugaki"/>
            </a:endParaRPr>
          </a:p>
          <a:p>
            <a:pPr algn="ctr">
              <a:lnSpc>
                <a:spcPts val="5900"/>
              </a:lnSpc>
            </a:pPr>
            <a:r>
              <a:rPr lang="en-US" sz="5900">
                <a:solidFill>
                  <a:srgbClr val="45526C"/>
                </a:solidFill>
                <a:latin typeface="Bugaki"/>
              </a:rPr>
              <a:t>LICENSE PLATE RECOGNITION SYSTEM</a:t>
            </a:r>
          </a:p>
        </p:txBody>
      </p:sp>
      <p:sp>
        <p:nvSpPr>
          <p:cNvPr id="7" name="Freeform 7"/>
          <p:cNvSpPr/>
          <p:nvPr/>
        </p:nvSpPr>
        <p:spPr>
          <a:xfrm>
            <a:off x="14173200" y="-30861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5F1"/>
        </a:solidFill>
        <a:effectLst/>
      </p:bgPr>
    </p:bg>
    <p:spTree>
      <p:nvGrpSpPr>
        <p:cNvPr id="1" name=""/>
        <p:cNvGrpSpPr/>
        <p:nvPr/>
      </p:nvGrpSpPr>
      <p:grpSpPr>
        <a:xfrm>
          <a:off x="0" y="0"/>
          <a:ext cx="0" cy="0"/>
          <a:chOff x="0" y="0"/>
          <a:chExt cx="0" cy="0"/>
        </a:xfrm>
      </p:grpSpPr>
      <p:sp>
        <p:nvSpPr>
          <p:cNvPr id="2" name="Freeform 2"/>
          <p:cNvSpPr/>
          <p:nvPr/>
        </p:nvSpPr>
        <p:spPr>
          <a:xfrm>
            <a:off x="1982165" y="1028700"/>
            <a:ext cx="14323671" cy="8229600"/>
          </a:xfrm>
          <a:custGeom>
            <a:avLst/>
            <a:gdLst/>
            <a:ahLst/>
            <a:cxnLst/>
            <a:rect l="l" t="t" r="r" b="b"/>
            <a:pathLst>
              <a:path w="14323671" h="8229600">
                <a:moveTo>
                  <a:pt x="0" y="0"/>
                </a:moveTo>
                <a:lnTo>
                  <a:pt x="14323670" y="0"/>
                </a:lnTo>
                <a:lnTo>
                  <a:pt x="1432367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5525001" y="1634829"/>
            <a:ext cx="7237999" cy="825500"/>
          </a:xfrm>
          <a:prstGeom prst="rect">
            <a:avLst/>
          </a:prstGeom>
        </p:spPr>
        <p:txBody>
          <a:bodyPr lIns="0" tIns="0" rIns="0" bIns="0" rtlCol="0" anchor="t">
            <a:spAutoFit/>
          </a:bodyPr>
          <a:lstStyle/>
          <a:p>
            <a:pPr algn="ctr">
              <a:lnSpc>
                <a:spcPts val="5499"/>
              </a:lnSpc>
            </a:pPr>
            <a:r>
              <a:rPr lang="en-US" sz="5499">
                <a:solidFill>
                  <a:srgbClr val="45526C"/>
                </a:solidFill>
                <a:latin typeface="Bugaki"/>
              </a:rPr>
              <a:t>OUR TEAM</a:t>
            </a:r>
          </a:p>
        </p:txBody>
      </p:sp>
      <p:sp>
        <p:nvSpPr>
          <p:cNvPr id="4" name="Freeform 4"/>
          <p:cNvSpPr/>
          <p:nvPr/>
        </p:nvSpPr>
        <p:spPr>
          <a:xfrm>
            <a:off x="3414847" y="2782888"/>
            <a:ext cx="4220308" cy="4114800"/>
          </a:xfrm>
          <a:custGeom>
            <a:avLst/>
            <a:gdLst/>
            <a:ahLst/>
            <a:cxnLst/>
            <a:rect l="l" t="t" r="r" b="b"/>
            <a:pathLst>
              <a:path w="4220308" h="4114800">
                <a:moveTo>
                  <a:pt x="0" y="0"/>
                </a:moveTo>
                <a:lnTo>
                  <a:pt x="4220308" y="0"/>
                </a:lnTo>
                <a:lnTo>
                  <a:pt x="42203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0652845" y="2782888"/>
            <a:ext cx="4220308" cy="4114800"/>
          </a:xfrm>
          <a:custGeom>
            <a:avLst/>
            <a:gdLst/>
            <a:ahLst/>
            <a:cxnLst/>
            <a:rect l="l" t="t" r="r" b="b"/>
            <a:pathLst>
              <a:path w="4220308" h="4114800">
                <a:moveTo>
                  <a:pt x="0" y="0"/>
                </a:moveTo>
                <a:lnTo>
                  <a:pt x="4220308" y="0"/>
                </a:lnTo>
                <a:lnTo>
                  <a:pt x="42203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TextBox 6"/>
          <p:cNvSpPr txBox="1"/>
          <p:nvPr/>
        </p:nvSpPr>
        <p:spPr>
          <a:xfrm>
            <a:off x="3414847" y="6964363"/>
            <a:ext cx="4220308" cy="539750"/>
          </a:xfrm>
          <a:prstGeom prst="rect">
            <a:avLst/>
          </a:prstGeom>
        </p:spPr>
        <p:txBody>
          <a:bodyPr lIns="0" tIns="0" rIns="0" bIns="0" rtlCol="0" anchor="t">
            <a:spAutoFit/>
          </a:bodyPr>
          <a:lstStyle/>
          <a:p>
            <a:pPr algn="ctr">
              <a:lnSpc>
                <a:spcPts val="3999"/>
              </a:lnSpc>
            </a:pPr>
            <a:r>
              <a:rPr lang="en-US" sz="3999">
                <a:solidFill>
                  <a:srgbClr val="45526C"/>
                </a:solidFill>
                <a:latin typeface="Linux Biolinum"/>
              </a:rPr>
              <a:t>Haider Ali Kayani</a:t>
            </a:r>
          </a:p>
        </p:txBody>
      </p:sp>
      <p:sp>
        <p:nvSpPr>
          <p:cNvPr id="7" name="TextBox 7"/>
          <p:cNvSpPr txBox="1"/>
          <p:nvPr/>
        </p:nvSpPr>
        <p:spPr>
          <a:xfrm>
            <a:off x="10652845" y="6964363"/>
            <a:ext cx="4220308" cy="539750"/>
          </a:xfrm>
          <a:prstGeom prst="rect">
            <a:avLst/>
          </a:prstGeom>
        </p:spPr>
        <p:txBody>
          <a:bodyPr lIns="0" tIns="0" rIns="0" bIns="0" rtlCol="0" anchor="t">
            <a:spAutoFit/>
          </a:bodyPr>
          <a:lstStyle/>
          <a:p>
            <a:pPr algn="ctr">
              <a:lnSpc>
                <a:spcPts val="3999"/>
              </a:lnSpc>
            </a:pPr>
            <a:r>
              <a:rPr lang="en-US" sz="3999">
                <a:solidFill>
                  <a:srgbClr val="45526C"/>
                </a:solidFill>
                <a:latin typeface="Linux Biolinum"/>
              </a:rPr>
              <a:t>Laiba Shafqat</a:t>
            </a:r>
          </a:p>
        </p:txBody>
      </p:sp>
      <p:sp>
        <p:nvSpPr>
          <p:cNvPr id="8" name="Freeform 8"/>
          <p:cNvSpPr/>
          <p:nvPr/>
        </p:nvSpPr>
        <p:spPr>
          <a:xfrm>
            <a:off x="-95250" y="-123825"/>
            <a:ext cx="2584153" cy="2584153"/>
          </a:xfrm>
          <a:custGeom>
            <a:avLst/>
            <a:gdLst/>
            <a:ahLst/>
            <a:cxnLst/>
            <a:rect l="l" t="t" r="r" b="b"/>
            <a:pathLst>
              <a:path w="2584153" h="2584153">
                <a:moveTo>
                  <a:pt x="0" y="0"/>
                </a:moveTo>
                <a:lnTo>
                  <a:pt x="2584153" y="0"/>
                </a:lnTo>
                <a:lnTo>
                  <a:pt x="2584153" y="2584153"/>
                </a:lnTo>
                <a:lnTo>
                  <a:pt x="0" y="258415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rot="5328011" flipH="1">
            <a:off x="15839767" y="7833368"/>
            <a:ext cx="2570016" cy="2570016"/>
          </a:xfrm>
          <a:custGeom>
            <a:avLst/>
            <a:gdLst/>
            <a:ahLst/>
            <a:cxnLst/>
            <a:rect l="l" t="t" r="r" b="b"/>
            <a:pathLst>
              <a:path w="2570016" h="2570016">
                <a:moveTo>
                  <a:pt x="2570017" y="0"/>
                </a:moveTo>
                <a:lnTo>
                  <a:pt x="0" y="0"/>
                </a:lnTo>
                <a:lnTo>
                  <a:pt x="0" y="2570017"/>
                </a:lnTo>
                <a:lnTo>
                  <a:pt x="2570017" y="2570017"/>
                </a:lnTo>
                <a:lnTo>
                  <a:pt x="2570017"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95250" y="92583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1" name="Freeform 11"/>
          <p:cNvSpPr/>
          <p:nvPr/>
        </p:nvSpPr>
        <p:spPr>
          <a:xfrm>
            <a:off x="14173200" y="-30861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5F1"/>
        </a:solidFill>
        <a:effectLst/>
      </p:bgPr>
    </p:bg>
    <p:spTree>
      <p:nvGrpSpPr>
        <p:cNvPr id="1" name=""/>
        <p:cNvGrpSpPr/>
        <p:nvPr/>
      </p:nvGrpSpPr>
      <p:grpSpPr>
        <a:xfrm>
          <a:off x="0" y="0"/>
          <a:ext cx="0" cy="0"/>
          <a:chOff x="0" y="0"/>
          <a:chExt cx="0" cy="0"/>
        </a:xfrm>
      </p:grpSpPr>
      <p:sp>
        <p:nvSpPr>
          <p:cNvPr id="2" name="Freeform 2"/>
          <p:cNvSpPr/>
          <p:nvPr/>
        </p:nvSpPr>
        <p:spPr>
          <a:xfrm>
            <a:off x="1982165" y="1028700"/>
            <a:ext cx="14323671" cy="8229600"/>
          </a:xfrm>
          <a:custGeom>
            <a:avLst/>
            <a:gdLst/>
            <a:ahLst/>
            <a:cxnLst/>
            <a:rect l="l" t="t" r="r" b="b"/>
            <a:pathLst>
              <a:path w="14323671" h="8229600">
                <a:moveTo>
                  <a:pt x="0" y="0"/>
                </a:moveTo>
                <a:lnTo>
                  <a:pt x="14323670" y="0"/>
                </a:lnTo>
                <a:lnTo>
                  <a:pt x="1432367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4114800" y="2052341"/>
            <a:ext cx="10058400" cy="825500"/>
          </a:xfrm>
          <a:prstGeom prst="rect">
            <a:avLst/>
          </a:prstGeom>
        </p:spPr>
        <p:txBody>
          <a:bodyPr lIns="0" tIns="0" rIns="0" bIns="0" rtlCol="0" anchor="t">
            <a:spAutoFit/>
          </a:bodyPr>
          <a:lstStyle/>
          <a:p>
            <a:pPr algn="ctr">
              <a:lnSpc>
                <a:spcPts val="5499"/>
              </a:lnSpc>
            </a:pPr>
            <a:r>
              <a:rPr lang="en-US" sz="5499">
                <a:solidFill>
                  <a:srgbClr val="45526C"/>
                </a:solidFill>
                <a:latin typeface="Bugaki"/>
              </a:rPr>
              <a:t>INTRODUCTION</a:t>
            </a:r>
          </a:p>
        </p:txBody>
      </p:sp>
      <p:sp>
        <p:nvSpPr>
          <p:cNvPr id="4" name="TextBox 4"/>
          <p:cNvSpPr txBox="1"/>
          <p:nvPr/>
        </p:nvSpPr>
        <p:spPr>
          <a:xfrm>
            <a:off x="2986047" y="3733800"/>
            <a:ext cx="12315906" cy="3467100"/>
          </a:xfrm>
          <a:prstGeom prst="rect">
            <a:avLst/>
          </a:prstGeom>
        </p:spPr>
        <p:txBody>
          <a:bodyPr lIns="0" tIns="0" rIns="0" bIns="0" rtlCol="0" anchor="t">
            <a:spAutoFit/>
          </a:bodyPr>
          <a:lstStyle/>
          <a:p>
            <a:pPr algn="ctr">
              <a:lnSpc>
                <a:spcPts val="4500"/>
              </a:lnSpc>
            </a:pPr>
            <a:r>
              <a:rPr lang="en-US" sz="4500" dirty="0">
                <a:solidFill>
                  <a:srgbClr val="45526C"/>
                </a:solidFill>
                <a:latin typeface="Linux Biolinum"/>
              </a:rPr>
              <a:t>Using the power of Digital Image Processing, this project delves into the world of License Plate Recognition. Our system employs several techniques - grayscale conversion, edge detection, contour analysis, and OCR - to detect and extract license plate information from images.</a:t>
            </a:r>
          </a:p>
        </p:txBody>
      </p:sp>
      <p:sp>
        <p:nvSpPr>
          <p:cNvPr id="5" name="Freeform 5"/>
          <p:cNvSpPr/>
          <p:nvPr/>
        </p:nvSpPr>
        <p:spPr>
          <a:xfrm>
            <a:off x="-95250" y="-123825"/>
            <a:ext cx="2584153" cy="2584153"/>
          </a:xfrm>
          <a:custGeom>
            <a:avLst/>
            <a:gdLst/>
            <a:ahLst/>
            <a:cxnLst/>
            <a:rect l="l" t="t" r="r" b="b"/>
            <a:pathLst>
              <a:path w="2584153" h="2584153">
                <a:moveTo>
                  <a:pt x="0" y="0"/>
                </a:moveTo>
                <a:lnTo>
                  <a:pt x="2584153" y="0"/>
                </a:lnTo>
                <a:lnTo>
                  <a:pt x="2584153" y="2584153"/>
                </a:lnTo>
                <a:lnTo>
                  <a:pt x="0" y="25841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rot="5328011" flipH="1">
            <a:off x="15839767" y="7833368"/>
            <a:ext cx="2570016" cy="2570016"/>
          </a:xfrm>
          <a:custGeom>
            <a:avLst/>
            <a:gdLst/>
            <a:ahLst/>
            <a:cxnLst/>
            <a:rect l="l" t="t" r="r" b="b"/>
            <a:pathLst>
              <a:path w="2570016" h="2570016">
                <a:moveTo>
                  <a:pt x="2570017" y="0"/>
                </a:moveTo>
                <a:lnTo>
                  <a:pt x="0" y="0"/>
                </a:lnTo>
                <a:lnTo>
                  <a:pt x="0" y="2570017"/>
                </a:lnTo>
                <a:lnTo>
                  <a:pt x="2570017" y="2570017"/>
                </a:lnTo>
                <a:lnTo>
                  <a:pt x="2570017"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95250" y="92583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4173200" y="-30861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5F1"/>
        </a:solidFill>
        <a:effectLst/>
      </p:bgPr>
    </p:bg>
    <p:spTree>
      <p:nvGrpSpPr>
        <p:cNvPr id="1" name=""/>
        <p:cNvGrpSpPr/>
        <p:nvPr/>
      </p:nvGrpSpPr>
      <p:grpSpPr>
        <a:xfrm>
          <a:off x="0" y="0"/>
          <a:ext cx="0" cy="0"/>
          <a:chOff x="0" y="0"/>
          <a:chExt cx="0" cy="0"/>
        </a:xfrm>
      </p:grpSpPr>
      <p:sp>
        <p:nvSpPr>
          <p:cNvPr id="2" name="Freeform 2"/>
          <p:cNvSpPr/>
          <p:nvPr/>
        </p:nvSpPr>
        <p:spPr>
          <a:xfrm>
            <a:off x="2136882" y="2342318"/>
            <a:ext cx="6662119" cy="6516764"/>
          </a:xfrm>
          <a:custGeom>
            <a:avLst/>
            <a:gdLst/>
            <a:ahLst/>
            <a:cxnLst/>
            <a:rect l="l" t="t" r="r" b="b"/>
            <a:pathLst>
              <a:path w="6662119" h="6516764">
                <a:moveTo>
                  <a:pt x="0" y="0"/>
                </a:moveTo>
                <a:lnTo>
                  <a:pt x="6662120" y="0"/>
                </a:lnTo>
                <a:lnTo>
                  <a:pt x="6662120" y="6516764"/>
                </a:lnTo>
                <a:lnTo>
                  <a:pt x="0" y="65167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4114800" y="644458"/>
            <a:ext cx="10058400" cy="1520825"/>
          </a:xfrm>
          <a:prstGeom prst="rect">
            <a:avLst/>
          </a:prstGeom>
        </p:spPr>
        <p:txBody>
          <a:bodyPr lIns="0" tIns="0" rIns="0" bIns="0" rtlCol="0" anchor="t">
            <a:spAutoFit/>
          </a:bodyPr>
          <a:lstStyle/>
          <a:p>
            <a:pPr algn="ctr">
              <a:lnSpc>
                <a:spcPts val="5499"/>
              </a:lnSpc>
            </a:pPr>
            <a:r>
              <a:rPr lang="en-US" sz="5499">
                <a:solidFill>
                  <a:srgbClr val="45526C"/>
                </a:solidFill>
                <a:latin typeface="Bugaki"/>
              </a:rPr>
              <a:t>PROJECT OVERVIEW AND PROCESS</a:t>
            </a:r>
          </a:p>
        </p:txBody>
      </p:sp>
      <p:sp>
        <p:nvSpPr>
          <p:cNvPr id="4" name="Freeform 4"/>
          <p:cNvSpPr/>
          <p:nvPr/>
        </p:nvSpPr>
        <p:spPr>
          <a:xfrm>
            <a:off x="9488998" y="2342318"/>
            <a:ext cx="6662119" cy="6516764"/>
          </a:xfrm>
          <a:custGeom>
            <a:avLst/>
            <a:gdLst/>
            <a:ahLst/>
            <a:cxnLst/>
            <a:rect l="l" t="t" r="r" b="b"/>
            <a:pathLst>
              <a:path w="6662119" h="6516764">
                <a:moveTo>
                  <a:pt x="0" y="0"/>
                </a:moveTo>
                <a:lnTo>
                  <a:pt x="6662120" y="0"/>
                </a:lnTo>
                <a:lnTo>
                  <a:pt x="6662120" y="6516764"/>
                </a:lnTo>
                <a:lnTo>
                  <a:pt x="0" y="65167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2604265" y="3465512"/>
            <a:ext cx="5727355" cy="4229100"/>
          </a:xfrm>
          <a:prstGeom prst="rect">
            <a:avLst/>
          </a:prstGeom>
        </p:spPr>
        <p:txBody>
          <a:bodyPr lIns="0" tIns="0" rIns="0" bIns="0" rtlCol="0" anchor="t">
            <a:spAutoFit/>
          </a:bodyPr>
          <a:lstStyle/>
          <a:p>
            <a:pPr algn="ctr">
              <a:lnSpc>
                <a:spcPts val="3000"/>
              </a:lnSpc>
            </a:pPr>
            <a:r>
              <a:rPr lang="en-US" sz="3000">
                <a:solidFill>
                  <a:srgbClr val="45526C"/>
                </a:solidFill>
                <a:latin typeface="Linux Biolinum"/>
              </a:rPr>
              <a:t> Using Python's OpenCV library and EasyOCR, this project encompasses a multi-stage process. Initially, the image undergoes preprocessing steps, including conversion to grayscale, edge detection using the Canny algorithm, and contour identification. These steps pave the way for localization of the license plate within the image.</a:t>
            </a:r>
          </a:p>
        </p:txBody>
      </p:sp>
      <p:sp>
        <p:nvSpPr>
          <p:cNvPr id="6" name="TextBox 6"/>
          <p:cNvSpPr txBox="1"/>
          <p:nvPr/>
        </p:nvSpPr>
        <p:spPr>
          <a:xfrm>
            <a:off x="10062482" y="3465512"/>
            <a:ext cx="5515152" cy="4229100"/>
          </a:xfrm>
          <a:prstGeom prst="rect">
            <a:avLst/>
          </a:prstGeom>
        </p:spPr>
        <p:txBody>
          <a:bodyPr lIns="0" tIns="0" rIns="0" bIns="0" rtlCol="0" anchor="t">
            <a:spAutoFit/>
          </a:bodyPr>
          <a:lstStyle/>
          <a:p>
            <a:pPr algn="ctr">
              <a:lnSpc>
                <a:spcPts val="3000"/>
              </a:lnSpc>
            </a:pPr>
            <a:r>
              <a:rPr lang="en-US" sz="3000" dirty="0">
                <a:solidFill>
                  <a:srgbClr val="45526C"/>
                </a:solidFill>
                <a:latin typeface="Linux Biolinum"/>
              </a:rPr>
              <a:t>Then, the system applies a mask to isolate the license plate area, followed by cropping to extract the plate's content. Employing </a:t>
            </a:r>
            <a:r>
              <a:rPr lang="en-US" sz="3000" dirty="0" err="1">
                <a:solidFill>
                  <a:srgbClr val="45526C"/>
                </a:solidFill>
                <a:latin typeface="Linux Biolinum"/>
              </a:rPr>
              <a:t>EasyOCR</a:t>
            </a:r>
            <a:r>
              <a:rPr lang="en-US" sz="3000" dirty="0">
                <a:solidFill>
                  <a:srgbClr val="45526C"/>
                </a:solidFill>
                <a:latin typeface="Linux Biolinum"/>
              </a:rPr>
              <a:t>, text recognition is performed on this cropped section, allowing for the retrieval of plate information. The final output is an enhanced image, annotated with the recognized license plate characters.</a:t>
            </a:r>
          </a:p>
        </p:txBody>
      </p:sp>
      <p:sp>
        <p:nvSpPr>
          <p:cNvPr id="7" name="Freeform 7"/>
          <p:cNvSpPr/>
          <p:nvPr/>
        </p:nvSpPr>
        <p:spPr>
          <a:xfrm>
            <a:off x="-95250" y="-123825"/>
            <a:ext cx="2584153" cy="2584153"/>
          </a:xfrm>
          <a:custGeom>
            <a:avLst/>
            <a:gdLst/>
            <a:ahLst/>
            <a:cxnLst/>
            <a:rect l="l" t="t" r="r" b="b"/>
            <a:pathLst>
              <a:path w="2584153" h="2584153">
                <a:moveTo>
                  <a:pt x="0" y="0"/>
                </a:moveTo>
                <a:lnTo>
                  <a:pt x="2584153" y="0"/>
                </a:lnTo>
                <a:lnTo>
                  <a:pt x="2584153" y="2584153"/>
                </a:lnTo>
                <a:lnTo>
                  <a:pt x="0" y="25841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rot="5328011" flipH="1">
            <a:off x="15839767" y="7833368"/>
            <a:ext cx="2570016" cy="2570016"/>
          </a:xfrm>
          <a:custGeom>
            <a:avLst/>
            <a:gdLst/>
            <a:ahLst/>
            <a:cxnLst/>
            <a:rect l="l" t="t" r="r" b="b"/>
            <a:pathLst>
              <a:path w="2570016" h="2570016">
                <a:moveTo>
                  <a:pt x="2570017" y="0"/>
                </a:moveTo>
                <a:lnTo>
                  <a:pt x="0" y="0"/>
                </a:lnTo>
                <a:lnTo>
                  <a:pt x="0" y="2570017"/>
                </a:lnTo>
                <a:lnTo>
                  <a:pt x="2570017" y="2570017"/>
                </a:lnTo>
                <a:lnTo>
                  <a:pt x="2570017"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9" name="Freeform 9"/>
          <p:cNvSpPr/>
          <p:nvPr/>
        </p:nvSpPr>
        <p:spPr>
          <a:xfrm>
            <a:off x="-95250" y="92583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0" name="Freeform 10"/>
          <p:cNvSpPr/>
          <p:nvPr/>
        </p:nvSpPr>
        <p:spPr>
          <a:xfrm>
            <a:off x="14173200" y="-30861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5F1"/>
        </a:solidFill>
        <a:effectLst/>
      </p:bgPr>
    </p:bg>
    <p:spTree>
      <p:nvGrpSpPr>
        <p:cNvPr id="1" name=""/>
        <p:cNvGrpSpPr/>
        <p:nvPr/>
      </p:nvGrpSpPr>
      <p:grpSpPr>
        <a:xfrm>
          <a:off x="0" y="0"/>
          <a:ext cx="0" cy="0"/>
          <a:chOff x="0" y="0"/>
          <a:chExt cx="0" cy="0"/>
        </a:xfrm>
      </p:grpSpPr>
      <p:sp>
        <p:nvSpPr>
          <p:cNvPr id="2" name="Freeform 2"/>
          <p:cNvSpPr/>
          <p:nvPr/>
        </p:nvSpPr>
        <p:spPr>
          <a:xfrm>
            <a:off x="-95250" y="-123825"/>
            <a:ext cx="2584153" cy="2584153"/>
          </a:xfrm>
          <a:custGeom>
            <a:avLst/>
            <a:gdLst/>
            <a:ahLst/>
            <a:cxnLst/>
            <a:rect l="l" t="t" r="r" b="b"/>
            <a:pathLst>
              <a:path w="2584153" h="2584153">
                <a:moveTo>
                  <a:pt x="0" y="0"/>
                </a:moveTo>
                <a:lnTo>
                  <a:pt x="2584153" y="0"/>
                </a:lnTo>
                <a:lnTo>
                  <a:pt x="2584153" y="2584153"/>
                </a:lnTo>
                <a:lnTo>
                  <a:pt x="0" y="25841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5328011" flipH="1">
            <a:off x="15839767" y="7833368"/>
            <a:ext cx="2570016" cy="2570016"/>
          </a:xfrm>
          <a:custGeom>
            <a:avLst/>
            <a:gdLst/>
            <a:ahLst/>
            <a:cxnLst/>
            <a:rect l="l" t="t" r="r" b="b"/>
            <a:pathLst>
              <a:path w="2570016" h="2570016">
                <a:moveTo>
                  <a:pt x="2570017" y="0"/>
                </a:moveTo>
                <a:lnTo>
                  <a:pt x="0" y="0"/>
                </a:lnTo>
                <a:lnTo>
                  <a:pt x="0" y="2570017"/>
                </a:lnTo>
                <a:lnTo>
                  <a:pt x="2570017" y="2570017"/>
                </a:lnTo>
                <a:lnTo>
                  <a:pt x="257001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95250" y="92583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4173200" y="-30861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2488903" y="2326301"/>
            <a:ext cx="6018879" cy="6931999"/>
          </a:xfrm>
          <a:custGeom>
            <a:avLst/>
            <a:gdLst/>
            <a:ahLst/>
            <a:cxnLst/>
            <a:rect l="l" t="t" r="r" b="b"/>
            <a:pathLst>
              <a:path w="6018879" h="6931999">
                <a:moveTo>
                  <a:pt x="0" y="0"/>
                </a:moveTo>
                <a:lnTo>
                  <a:pt x="6018879" y="0"/>
                </a:lnTo>
                <a:lnTo>
                  <a:pt x="6018879" y="6931999"/>
                </a:lnTo>
                <a:lnTo>
                  <a:pt x="0" y="6931999"/>
                </a:lnTo>
                <a:lnTo>
                  <a:pt x="0" y="0"/>
                </a:lnTo>
                <a:close/>
              </a:path>
            </a:pathLst>
          </a:custGeom>
          <a:blipFill>
            <a:blip r:embed="rId8"/>
            <a:stretch>
              <a:fillRect/>
            </a:stretch>
          </a:blipFill>
        </p:spPr>
        <p:txBody>
          <a:bodyPr/>
          <a:lstStyle/>
          <a:p>
            <a:endParaRPr lang="en-US"/>
          </a:p>
        </p:txBody>
      </p:sp>
      <p:sp>
        <p:nvSpPr>
          <p:cNvPr id="7" name="Freeform 7"/>
          <p:cNvSpPr/>
          <p:nvPr/>
        </p:nvSpPr>
        <p:spPr>
          <a:xfrm>
            <a:off x="10059546" y="2326301"/>
            <a:ext cx="5433660" cy="6792075"/>
          </a:xfrm>
          <a:custGeom>
            <a:avLst/>
            <a:gdLst/>
            <a:ahLst/>
            <a:cxnLst/>
            <a:rect l="l" t="t" r="r" b="b"/>
            <a:pathLst>
              <a:path w="5433660" h="6792075">
                <a:moveTo>
                  <a:pt x="0" y="0"/>
                </a:moveTo>
                <a:lnTo>
                  <a:pt x="5433661" y="0"/>
                </a:lnTo>
                <a:lnTo>
                  <a:pt x="5433661" y="6792075"/>
                </a:lnTo>
                <a:lnTo>
                  <a:pt x="0" y="6792075"/>
                </a:lnTo>
                <a:lnTo>
                  <a:pt x="0" y="0"/>
                </a:lnTo>
                <a:close/>
              </a:path>
            </a:pathLst>
          </a:custGeom>
          <a:blipFill>
            <a:blip r:embed="rId9"/>
            <a:stretch>
              <a:fillRect/>
            </a:stretch>
          </a:blipFill>
        </p:spPr>
        <p:txBody>
          <a:bodyPr/>
          <a:lstStyle/>
          <a:p>
            <a:endParaRPr lang="en-US"/>
          </a:p>
        </p:txBody>
      </p:sp>
      <p:sp>
        <p:nvSpPr>
          <p:cNvPr id="8" name="TextBox 8"/>
          <p:cNvSpPr txBox="1"/>
          <p:nvPr/>
        </p:nvSpPr>
        <p:spPr>
          <a:xfrm>
            <a:off x="4114800" y="1038225"/>
            <a:ext cx="10058400" cy="825500"/>
          </a:xfrm>
          <a:prstGeom prst="rect">
            <a:avLst/>
          </a:prstGeom>
        </p:spPr>
        <p:txBody>
          <a:bodyPr lIns="0" tIns="0" rIns="0" bIns="0" rtlCol="0" anchor="t">
            <a:spAutoFit/>
          </a:bodyPr>
          <a:lstStyle/>
          <a:p>
            <a:pPr algn="ctr">
              <a:lnSpc>
                <a:spcPts val="5499"/>
              </a:lnSpc>
            </a:pPr>
            <a:r>
              <a:rPr lang="en-US" sz="5499">
                <a:solidFill>
                  <a:srgbClr val="45526C"/>
                </a:solidFill>
                <a:latin typeface="Bugaki"/>
              </a:rPr>
              <a:t>RESULT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5F1"/>
        </a:solidFill>
        <a:effectLst/>
      </p:bgPr>
    </p:bg>
    <p:spTree>
      <p:nvGrpSpPr>
        <p:cNvPr id="1" name=""/>
        <p:cNvGrpSpPr/>
        <p:nvPr/>
      </p:nvGrpSpPr>
      <p:grpSpPr>
        <a:xfrm>
          <a:off x="0" y="0"/>
          <a:ext cx="0" cy="0"/>
          <a:chOff x="0" y="0"/>
          <a:chExt cx="0" cy="0"/>
        </a:xfrm>
      </p:grpSpPr>
      <p:sp>
        <p:nvSpPr>
          <p:cNvPr id="2" name="Freeform 2"/>
          <p:cNvSpPr/>
          <p:nvPr/>
        </p:nvSpPr>
        <p:spPr>
          <a:xfrm>
            <a:off x="-95250" y="92583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4173200" y="-30861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962150" y="2162027"/>
            <a:ext cx="6072691" cy="6797972"/>
          </a:xfrm>
          <a:custGeom>
            <a:avLst/>
            <a:gdLst/>
            <a:ahLst/>
            <a:cxnLst/>
            <a:rect l="l" t="t" r="r" b="b"/>
            <a:pathLst>
              <a:path w="6072691" h="6797972">
                <a:moveTo>
                  <a:pt x="0" y="0"/>
                </a:moveTo>
                <a:lnTo>
                  <a:pt x="6072691" y="0"/>
                </a:lnTo>
                <a:lnTo>
                  <a:pt x="6072691" y="6797971"/>
                </a:lnTo>
                <a:lnTo>
                  <a:pt x="0" y="6797971"/>
                </a:lnTo>
                <a:lnTo>
                  <a:pt x="0" y="0"/>
                </a:lnTo>
                <a:close/>
              </a:path>
            </a:pathLst>
          </a:custGeom>
          <a:blipFill>
            <a:blip r:embed="rId6"/>
            <a:stretch>
              <a:fillRect/>
            </a:stretch>
          </a:blipFill>
        </p:spPr>
        <p:txBody>
          <a:bodyPr/>
          <a:lstStyle/>
          <a:p>
            <a:endParaRPr lang="en-US"/>
          </a:p>
        </p:txBody>
      </p:sp>
      <p:sp>
        <p:nvSpPr>
          <p:cNvPr id="5" name="Freeform 5"/>
          <p:cNvSpPr/>
          <p:nvPr/>
        </p:nvSpPr>
        <p:spPr>
          <a:xfrm>
            <a:off x="-95250" y="-123825"/>
            <a:ext cx="2584153" cy="2584153"/>
          </a:xfrm>
          <a:custGeom>
            <a:avLst/>
            <a:gdLst/>
            <a:ahLst/>
            <a:cxnLst/>
            <a:rect l="l" t="t" r="r" b="b"/>
            <a:pathLst>
              <a:path w="2584153" h="2584153">
                <a:moveTo>
                  <a:pt x="0" y="0"/>
                </a:moveTo>
                <a:lnTo>
                  <a:pt x="2584153" y="0"/>
                </a:lnTo>
                <a:lnTo>
                  <a:pt x="2584153" y="2584153"/>
                </a:lnTo>
                <a:lnTo>
                  <a:pt x="0" y="25841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Freeform 6"/>
          <p:cNvSpPr/>
          <p:nvPr/>
        </p:nvSpPr>
        <p:spPr>
          <a:xfrm>
            <a:off x="8561594" y="2460328"/>
            <a:ext cx="9190149" cy="5654529"/>
          </a:xfrm>
          <a:custGeom>
            <a:avLst/>
            <a:gdLst/>
            <a:ahLst/>
            <a:cxnLst/>
            <a:rect l="l" t="t" r="r" b="b"/>
            <a:pathLst>
              <a:path w="9190149" h="5654529">
                <a:moveTo>
                  <a:pt x="0" y="0"/>
                </a:moveTo>
                <a:lnTo>
                  <a:pt x="9190149" y="0"/>
                </a:lnTo>
                <a:lnTo>
                  <a:pt x="9190149" y="5654529"/>
                </a:lnTo>
                <a:lnTo>
                  <a:pt x="0" y="5654529"/>
                </a:lnTo>
                <a:lnTo>
                  <a:pt x="0" y="0"/>
                </a:lnTo>
                <a:close/>
              </a:path>
            </a:pathLst>
          </a:custGeom>
          <a:blipFill>
            <a:blip r:embed="rId9"/>
            <a:stretch>
              <a:fillRect/>
            </a:stretch>
          </a:blipFill>
        </p:spPr>
        <p:txBody>
          <a:bodyPr/>
          <a:lstStyle/>
          <a:p>
            <a:endParaRPr lang="en-US"/>
          </a:p>
        </p:txBody>
      </p:sp>
      <p:sp>
        <p:nvSpPr>
          <p:cNvPr id="7" name="Freeform 7"/>
          <p:cNvSpPr/>
          <p:nvPr/>
        </p:nvSpPr>
        <p:spPr>
          <a:xfrm rot="5328011" flipH="1">
            <a:off x="15839767" y="7833368"/>
            <a:ext cx="2570016" cy="2570016"/>
          </a:xfrm>
          <a:custGeom>
            <a:avLst/>
            <a:gdLst/>
            <a:ahLst/>
            <a:cxnLst/>
            <a:rect l="l" t="t" r="r" b="b"/>
            <a:pathLst>
              <a:path w="2570016" h="2570016">
                <a:moveTo>
                  <a:pt x="2570017" y="0"/>
                </a:moveTo>
                <a:lnTo>
                  <a:pt x="0" y="0"/>
                </a:lnTo>
                <a:lnTo>
                  <a:pt x="0" y="2570017"/>
                </a:lnTo>
                <a:lnTo>
                  <a:pt x="2570017" y="2570017"/>
                </a:lnTo>
                <a:lnTo>
                  <a:pt x="2570017"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8" name="TextBox 8"/>
          <p:cNvSpPr txBox="1"/>
          <p:nvPr/>
        </p:nvSpPr>
        <p:spPr>
          <a:xfrm>
            <a:off x="4114800" y="1038225"/>
            <a:ext cx="10058400" cy="825500"/>
          </a:xfrm>
          <a:prstGeom prst="rect">
            <a:avLst/>
          </a:prstGeom>
        </p:spPr>
        <p:txBody>
          <a:bodyPr lIns="0" tIns="0" rIns="0" bIns="0" rtlCol="0" anchor="t">
            <a:spAutoFit/>
          </a:bodyPr>
          <a:lstStyle/>
          <a:p>
            <a:pPr algn="ctr">
              <a:lnSpc>
                <a:spcPts val="5499"/>
              </a:lnSpc>
            </a:pPr>
            <a:r>
              <a:rPr lang="en-US" sz="5499">
                <a:solidFill>
                  <a:srgbClr val="45526C"/>
                </a:solidFill>
                <a:latin typeface="Bugaki"/>
              </a:rPr>
              <a:t>RESULT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5F1"/>
        </a:solidFill>
        <a:effectLst/>
      </p:bgPr>
    </p:bg>
    <p:spTree>
      <p:nvGrpSpPr>
        <p:cNvPr id="1" name=""/>
        <p:cNvGrpSpPr/>
        <p:nvPr/>
      </p:nvGrpSpPr>
      <p:grpSpPr>
        <a:xfrm>
          <a:off x="0" y="0"/>
          <a:ext cx="0" cy="0"/>
          <a:chOff x="0" y="0"/>
          <a:chExt cx="0" cy="0"/>
        </a:xfrm>
      </p:grpSpPr>
      <p:sp>
        <p:nvSpPr>
          <p:cNvPr id="2" name="Freeform 2"/>
          <p:cNvSpPr/>
          <p:nvPr/>
        </p:nvSpPr>
        <p:spPr>
          <a:xfrm>
            <a:off x="-95250" y="-123825"/>
            <a:ext cx="2584153" cy="2584153"/>
          </a:xfrm>
          <a:custGeom>
            <a:avLst/>
            <a:gdLst/>
            <a:ahLst/>
            <a:cxnLst/>
            <a:rect l="l" t="t" r="r" b="b"/>
            <a:pathLst>
              <a:path w="2584153" h="2584153">
                <a:moveTo>
                  <a:pt x="0" y="0"/>
                </a:moveTo>
                <a:lnTo>
                  <a:pt x="2584153" y="0"/>
                </a:lnTo>
                <a:lnTo>
                  <a:pt x="2584153" y="2584153"/>
                </a:lnTo>
                <a:lnTo>
                  <a:pt x="0" y="25841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5328011" flipH="1">
            <a:off x="15839767" y="7833368"/>
            <a:ext cx="2570016" cy="2570016"/>
          </a:xfrm>
          <a:custGeom>
            <a:avLst/>
            <a:gdLst/>
            <a:ahLst/>
            <a:cxnLst/>
            <a:rect l="l" t="t" r="r" b="b"/>
            <a:pathLst>
              <a:path w="2570016" h="2570016">
                <a:moveTo>
                  <a:pt x="2570017" y="0"/>
                </a:moveTo>
                <a:lnTo>
                  <a:pt x="0" y="0"/>
                </a:lnTo>
                <a:lnTo>
                  <a:pt x="0" y="2570017"/>
                </a:lnTo>
                <a:lnTo>
                  <a:pt x="2570017" y="2570017"/>
                </a:lnTo>
                <a:lnTo>
                  <a:pt x="257001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95250" y="92583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4173200" y="-30861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2488903" y="1863725"/>
            <a:ext cx="5980640" cy="7077303"/>
          </a:xfrm>
          <a:custGeom>
            <a:avLst/>
            <a:gdLst/>
            <a:ahLst/>
            <a:cxnLst/>
            <a:rect l="l" t="t" r="r" b="b"/>
            <a:pathLst>
              <a:path w="5980640" h="7077303">
                <a:moveTo>
                  <a:pt x="0" y="0"/>
                </a:moveTo>
                <a:lnTo>
                  <a:pt x="5980641" y="0"/>
                </a:lnTo>
                <a:lnTo>
                  <a:pt x="5980641" y="7077303"/>
                </a:lnTo>
                <a:lnTo>
                  <a:pt x="0" y="7077303"/>
                </a:lnTo>
                <a:lnTo>
                  <a:pt x="0" y="0"/>
                </a:lnTo>
                <a:close/>
              </a:path>
            </a:pathLst>
          </a:custGeom>
          <a:blipFill>
            <a:blip r:embed="rId8"/>
            <a:stretch>
              <a:fillRect/>
            </a:stretch>
          </a:blipFill>
        </p:spPr>
        <p:txBody>
          <a:bodyPr/>
          <a:lstStyle/>
          <a:p>
            <a:endParaRPr lang="en-US"/>
          </a:p>
        </p:txBody>
      </p:sp>
      <p:sp>
        <p:nvSpPr>
          <p:cNvPr id="7" name="Freeform 7"/>
          <p:cNvSpPr/>
          <p:nvPr/>
        </p:nvSpPr>
        <p:spPr>
          <a:xfrm>
            <a:off x="8971727" y="4555234"/>
            <a:ext cx="8866002" cy="1176531"/>
          </a:xfrm>
          <a:custGeom>
            <a:avLst/>
            <a:gdLst/>
            <a:ahLst/>
            <a:cxnLst/>
            <a:rect l="l" t="t" r="r" b="b"/>
            <a:pathLst>
              <a:path w="8866002" h="1176531">
                <a:moveTo>
                  <a:pt x="0" y="0"/>
                </a:moveTo>
                <a:lnTo>
                  <a:pt x="8866002" y="0"/>
                </a:lnTo>
                <a:lnTo>
                  <a:pt x="8866002" y="1176532"/>
                </a:lnTo>
                <a:lnTo>
                  <a:pt x="0" y="1176532"/>
                </a:lnTo>
                <a:lnTo>
                  <a:pt x="0" y="0"/>
                </a:lnTo>
                <a:close/>
              </a:path>
            </a:pathLst>
          </a:custGeom>
          <a:blipFill>
            <a:blip r:embed="rId9"/>
            <a:stretch>
              <a:fillRect/>
            </a:stretch>
          </a:blipFill>
        </p:spPr>
        <p:txBody>
          <a:bodyPr/>
          <a:lstStyle/>
          <a:p>
            <a:endParaRPr lang="en-US"/>
          </a:p>
        </p:txBody>
      </p:sp>
      <p:sp>
        <p:nvSpPr>
          <p:cNvPr id="8" name="TextBox 8"/>
          <p:cNvSpPr txBox="1"/>
          <p:nvPr/>
        </p:nvSpPr>
        <p:spPr>
          <a:xfrm>
            <a:off x="4114800" y="1038225"/>
            <a:ext cx="10058400" cy="825500"/>
          </a:xfrm>
          <a:prstGeom prst="rect">
            <a:avLst/>
          </a:prstGeom>
        </p:spPr>
        <p:txBody>
          <a:bodyPr lIns="0" tIns="0" rIns="0" bIns="0" rtlCol="0" anchor="t">
            <a:spAutoFit/>
          </a:bodyPr>
          <a:lstStyle/>
          <a:p>
            <a:pPr algn="ctr">
              <a:lnSpc>
                <a:spcPts val="5499"/>
              </a:lnSpc>
            </a:pPr>
            <a:r>
              <a:rPr lang="en-US" sz="5499">
                <a:solidFill>
                  <a:srgbClr val="45526C"/>
                </a:solidFill>
                <a:latin typeface="Bugaki"/>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5F1"/>
        </a:solidFill>
        <a:effectLst/>
      </p:bgPr>
    </p:bg>
    <p:spTree>
      <p:nvGrpSpPr>
        <p:cNvPr id="1" name=""/>
        <p:cNvGrpSpPr/>
        <p:nvPr/>
      </p:nvGrpSpPr>
      <p:grpSpPr>
        <a:xfrm>
          <a:off x="0" y="0"/>
          <a:ext cx="0" cy="0"/>
          <a:chOff x="0" y="0"/>
          <a:chExt cx="0" cy="0"/>
        </a:xfrm>
      </p:grpSpPr>
      <p:sp>
        <p:nvSpPr>
          <p:cNvPr id="2" name="Freeform 2"/>
          <p:cNvSpPr/>
          <p:nvPr/>
        </p:nvSpPr>
        <p:spPr>
          <a:xfrm>
            <a:off x="1982165" y="1028700"/>
            <a:ext cx="14323671" cy="8229600"/>
          </a:xfrm>
          <a:custGeom>
            <a:avLst/>
            <a:gdLst/>
            <a:ahLst/>
            <a:cxnLst/>
            <a:rect l="l" t="t" r="r" b="b"/>
            <a:pathLst>
              <a:path w="14323671" h="8229600">
                <a:moveTo>
                  <a:pt x="0" y="0"/>
                </a:moveTo>
                <a:lnTo>
                  <a:pt x="14323670" y="0"/>
                </a:lnTo>
                <a:lnTo>
                  <a:pt x="1432367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4114800" y="2052341"/>
            <a:ext cx="10058400" cy="825500"/>
          </a:xfrm>
          <a:prstGeom prst="rect">
            <a:avLst/>
          </a:prstGeom>
        </p:spPr>
        <p:txBody>
          <a:bodyPr lIns="0" tIns="0" rIns="0" bIns="0" rtlCol="0" anchor="t">
            <a:spAutoFit/>
          </a:bodyPr>
          <a:lstStyle/>
          <a:p>
            <a:pPr algn="ctr">
              <a:lnSpc>
                <a:spcPts val="5499"/>
              </a:lnSpc>
            </a:pPr>
            <a:r>
              <a:rPr lang="en-US" sz="5499">
                <a:solidFill>
                  <a:srgbClr val="45526C"/>
                </a:solidFill>
                <a:latin typeface="Bugaki"/>
              </a:rPr>
              <a:t>CONCLUSION</a:t>
            </a:r>
          </a:p>
        </p:txBody>
      </p:sp>
      <p:sp>
        <p:nvSpPr>
          <p:cNvPr id="4" name="TextBox 4"/>
          <p:cNvSpPr txBox="1"/>
          <p:nvPr/>
        </p:nvSpPr>
        <p:spPr>
          <a:xfrm>
            <a:off x="2986047" y="3569301"/>
            <a:ext cx="12315906" cy="4038600"/>
          </a:xfrm>
          <a:prstGeom prst="rect">
            <a:avLst/>
          </a:prstGeom>
        </p:spPr>
        <p:txBody>
          <a:bodyPr lIns="0" tIns="0" rIns="0" bIns="0" rtlCol="0" anchor="t">
            <a:spAutoFit/>
          </a:bodyPr>
          <a:lstStyle/>
          <a:p>
            <a:pPr algn="ctr">
              <a:lnSpc>
                <a:spcPts val="4500"/>
              </a:lnSpc>
            </a:pPr>
            <a:r>
              <a:rPr lang="en-US" sz="4500">
                <a:solidFill>
                  <a:srgbClr val="45526C"/>
                </a:solidFill>
                <a:latin typeface="Linux Biolinum"/>
              </a:rPr>
              <a:t>Our exploration into License Plate Recognition showcases the power of computer vision techniques. This project demonstrates the effectiveness of automating plate identification using advanced algorithms. With numerous applications, this technology highlights the potential for innovation. </a:t>
            </a:r>
          </a:p>
        </p:txBody>
      </p:sp>
      <p:sp>
        <p:nvSpPr>
          <p:cNvPr id="5" name="Freeform 5"/>
          <p:cNvSpPr/>
          <p:nvPr/>
        </p:nvSpPr>
        <p:spPr>
          <a:xfrm>
            <a:off x="-95250" y="-123825"/>
            <a:ext cx="2584153" cy="2584153"/>
          </a:xfrm>
          <a:custGeom>
            <a:avLst/>
            <a:gdLst/>
            <a:ahLst/>
            <a:cxnLst/>
            <a:rect l="l" t="t" r="r" b="b"/>
            <a:pathLst>
              <a:path w="2584153" h="2584153">
                <a:moveTo>
                  <a:pt x="0" y="0"/>
                </a:moveTo>
                <a:lnTo>
                  <a:pt x="2584153" y="0"/>
                </a:lnTo>
                <a:lnTo>
                  <a:pt x="2584153" y="2584153"/>
                </a:lnTo>
                <a:lnTo>
                  <a:pt x="0" y="25841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rot="5328011" flipH="1">
            <a:off x="15839767" y="7833368"/>
            <a:ext cx="2570016" cy="2570016"/>
          </a:xfrm>
          <a:custGeom>
            <a:avLst/>
            <a:gdLst/>
            <a:ahLst/>
            <a:cxnLst/>
            <a:rect l="l" t="t" r="r" b="b"/>
            <a:pathLst>
              <a:path w="2570016" h="2570016">
                <a:moveTo>
                  <a:pt x="2570017" y="0"/>
                </a:moveTo>
                <a:lnTo>
                  <a:pt x="0" y="0"/>
                </a:lnTo>
                <a:lnTo>
                  <a:pt x="0" y="2570017"/>
                </a:lnTo>
                <a:lnTo>
                  <a:pt x="2570017" y="2570017"/>
                </a:lnTo>
                <a:lnTo>
                  <a:pt x="2570017"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95250" y="92583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14173200" y="-30861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5F1"/>
        </a:solidFill>
        <a:effectLst/>
      </p:bgPr>
    </p:bg>
    <p:spTree>
      <p:nvGrpSpPr>
        <p:cNvPr id="1" name=""/>
        <p:cNvGrpSpPr/>
        <p:nvPr/>
      </p:nvGrpSpPr>
      <p:grpSpPr>
        <a:xfrm>
          <a:off x="0" y="0"/>
          <a:ext cx="0" cy="0"/>
          <a:chOff x="0" y="0"/>
          <a:chExt cx="0" cy="0"/>
        </a:xfrm>
      </p:grpSpPr>
      <p:sp>
        <p:nvSpPr>
          <p:cNvPr id="2" name="Freeform 2"/>
          <p:cNvSpPr/>
          <p:nvPr/>
        </p:nvSpPr>
        <p:spPr>
          <a:xfrm>
            <a:off x="1982165" y="1028700"/>
            <a:ext cx="14323671" cy="8229600"/>
          </a:xfrm>
          <a:custGeom>
            <a:avLst/>
            <a:gdLst/>
            <a:ahLst/>
            <a:cxnLst/>
            <a:rect l="l" t="t" r="r" b="b"/>
            <a:pathLst>
              <a:path w="14323671" h="8229600">
                <a:moveTo>
                  <a:pt x="0" y="0"/>
                </a:moveTo>
                <a:lnTo>
                  <a:pt x="14323670" y="0"/>
                </a:lnTo>
                <a:lnTo>
                  <a:pt x="14323670" y="8229600"/>
                </a:lnTo>
                <a:lnTo>
                  <a:pt x="0" y="8229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95250" y="-123825"/>
            <a:ext cx="2584153" cy="2584153"/>
          </a:xfrm>
          <a:custGeom>
            <a:avLst/>
            <a:gdLst/>
            <a:ahLst/>
            <a:cxnLst/>
            <a:rect l="l" t="t" r="r" b="b"/>
            <a:pathLst>
              <a:path w="2584153" h="2584153">
                <a:moveTo>
                  <a:pt x="0" y="0"/>
                </a:moveTo>
                <a:lnTo>
                  <a:pt x="2584153" y="0"/>
                </a:lnTo>
                <a:lnTo>
                  <a:pt x="2584153" y="2584153"/>
                </a:lnTo>
                <a:lnTo>
                  <a:pt x="0" y="25841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5328011" flipH="1">
            <a:off x="15839767" y="7833368"/>
            <a:ext cx="2570016" cy="2570016"/>
          </a:xfrm>
          <a:custGeom>
            <a:avLst/>
            <a:gdLst/>
            <a:ahLst/>
            <a:cxnLst/>
            <a:rect l="l" t="t" r="r" b="b"/>
            <a:pathLst>
              <a:path w="2570016" h="2570016">
                <a:moveTo>
                  <a:pt x="2570017" y="0"/>
                </a:moveTo>
                <a:lnTo>
                  <a:pt x="0" y="0"/>
                </a:lnTo>
                <a:lnTo>
                  <a:pt x="0" y="2570017"/>
                </a:lnTo>
                <a:lnTo>
                  <a:pt x="2570017" y="2570017"/>
                </a:lnTo>
                <a:lnTo>
                  <a:pt x="2570017"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95250" y="92583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TextBox 6"/>
          <p:cNvSpPr txBox="1"/>
          <p:nvPr/>
        </p:nvSpPr>
        <p:spPr>
          <a:xfrm>
            <a:off x="2474858" y="4451668"/>
            <a:ext cx="13338284" cy="1383664"/>
          </a:xfrm>
          <a:prstGeom prst="rect">
            <a:avLst/>
          </a:prstGeom>
        </p:spPr>
        <p:txBody>
          <a:bodyPr lIns="0" tIns="0" rIns="0" bIns="0" rtlCol="0" anchor="t">
            <a:spAutoFit/>
          </a:bodyPr>
          <a:lstStyle/>
          <a:p>
            <a:pPr algn="ctr">
              <a:lnSpc>
                <a:spcPts val="9099"/>
              </a:lnSpc>
            </a:pPr>
            <a:r>
              <a:rPr lang="en-US" sz="9099">
                <a:solidFill>
                  <a:srgbClr val="45526C"/>
                </a:solidFill>
                <a:latin typeface="Bugaki"/>
              </a:rPr>
              <a:t>THANK YOU </a:t>
            </a:r>
          </a:p>
        </p:txBody>
      </p:sp>
      <p:sp>
        <p:nvSpPr>
          <p:cNvPr id="7" name="Freeform 7"/>
          <p:cNvSpPr/>
          <p:nvPr/>
        </p:nvSpPr>
        <p:spPr>
          <a:xfrm>
            <a:off x="14173200" y="-30861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225</Words>
  <Application>Microsoft Office PowerPoint</Application>
  <PresentationFormat>Custom</PresentationFormat>
  <Paragraphs>18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Bugaki</vt:lpstr>
      <vt:lpstr>Arial</vt:lpstr>
      <vt:lpstr>Linux Biolinum</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Projecct</dc:title>
  <cp:lastModifiedBy>Haider Kayani</cp:lastModifiedBy>
  <cp:revision>3</cp:revision>
  <dcterms:created xsi:type="dcterms:W3CDTF">2006-08-16T00:00:00Z</dcterms:created>
  <dcterms:modified xsi:type="dcterms:W3CDTF">2023-12-20T09:49:33Z</dcterms:modified>
  <dc:identifier>DAF3gVzVtWs</dc:identifier>
</cp:coreProperties>
</file>