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  <p:sldMasterId id="2147483827" r:id="rId3"/>
  </p:sldMasterIdLst>
  <p:notesMasterIdLst>
    <p:notesMasterId r:id="rId21"/>
  </p:notesMasterIdLst>
  <p:sldIdLst>
    <p:sldId id="256" r:id="rId4"/>
    <p:sldId id="320" r:id="rId5"/>
    <p:sldId id="319" r:id="rId6"/>
    <p:sldId id="321" r:id="rId7"/>
    <p:sldId id="323" r:id="rId8"/>
    <p:sldId id="324" r:id="rId9"/>
    <p:sldId id="325" r:id="rId10"/>
    <p:sldId id="313" r:id="rId11"/>
    <p:sldId id="318" r:id="rId12"/>
    <p:sldId id="260" r:id="rId13"/>
    <p:sldId id="328" r:id="rId14"/>
    <p:sldId id="329" r:id="rId15"/>
    <p:sldId id="258" r:id="rId16"/>
    <p:sldId id="259" r:id="rId17"/>
    <p:sldId id="257" r:id="rId18"/>
    <p:sldId id="262" r:id="rId19"/>
    <p:sldId id="330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0-4C42-852B-715FFA1E611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0-4C42-852B-715FFA1E6111}"/>
              </c:ext>
            </c:extLst>
          </c:dPt>
          <c:cat>
            <c:strRef>
              <c:f>Sheet1!$A$2:$A$3</c:f>
              <c:strCache>
                <c:ptCount val="2"/>
                <c:pt idx="0">
                  <c:v>REST API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A0-4C42-852B-715FFA1E6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P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0B-4F30-ACE5-B7D1FC736BC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0B-4F30-ACE5-B7D1FC736BC1}"/>
              </c:ext>
            </c:extLst>
          </c:dPt>
          <c:cat>
            <c:strRef>
              <c:f>Sheet1!$A$2:$A$3</c:f>
              <c:strCache>
                <c:ptCount val="2"/>
                <c:pt idx="0">
                  <c:v>GraphQL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0B-4F30-ACE5-B7D1FC736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P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B333E-9453-4F7F-8C50-49F2321E1B40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539E-DF06-4EA6-B9D4-6AC3AB13A2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535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849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0153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401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159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7465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835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399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64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04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81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94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32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406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DCB6-343F-4FFE-AD87-EF74F5AB4CEA}" type="datetimeFigureOut">
              <a:rPr lang="en-PK" smtClean="0"/>
              <a:t>06/08/2024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39E-1DEA-4EE0-872B-1274FCD62C4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783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395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464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864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71422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1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82" r:id="rId4"/>
    <p:sldLayoutId id="2147483683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4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0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494" y="3044142"/>
            <a:ext cx="10972800" cy="1515296"/>
          </a:xfrm>
        </p:spPr>
        <p:txBody>
          <a:bodyPr/>
          <a:lstStyle/>
          <a:p>
            <a:r>
              <a:rPr lang="en-US" b="1" dirty="0"/>
              <a:t>Mastering GraphQL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Haider</a:t>
            </a:r>
          </a:p>
        </p:txBody>
      </p:sp>
      <p:pic>
        <p:nvPicPr>
          <p:cNvPr id="10" name="Picture 9" descr="A pink logo with dots&#10;&#10;Description automatically generated">
            <a:extLst>
              <a:ext uri="{FF2B5EF4-FFF2-40B4-BE49-F238E27FC236}">
                <a16:creationId xmlns:a16="http://schemas.microsoft.com/office/drawing/2014/main" id="{37491DF2-1C5E-B33F-DA85-EBFDD70604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8" b="5554"/>
          <a:stretch/>
        </p:blipFill>
        <p:spPr>
          <a:xfrm>
            <a:off x="3028454" y="113222"/>
            <a:ext cx="3924333" cy="35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2E77-189F-33B0-CD95-8F9E38C0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of GraphQL</a:t>
            </a:r>
            <a:endParaRPr lang="en-PK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13506-D471-4ED3-62CF-48946122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516" y="1381941"/>
            <a:ext cx="4151797" cy="593840"/>
          </a:xfrm>
        </p:spPr>
        <p:txBody>
          <a:bodyPr/>
          <a:lstStyle/>
          <a:p>
            <a:r>
              <a:rPr lang="en-US" dirty="0"/>
              <a:t>Query Types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285D7-D0BC-94F0-C8D6-F0C4BCE6B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516" y="1993488"/>
            <a:ext cx="4153571" cy="883256"/>
          </a:xfrm>
        </p:spPr>
        <p:txBody>
          <a:bodyPr/>
          <a:lstStyle/>
          <a:p>
            <a:r>
              <a:rPr lang="en-US" dirty="0"/>
              <a:t>The Query type in GraphQL allows clients to ask for specific data from the server, defining what data can be requested and how it is structured.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30D59-1590-483E-E3A6-50838BFA732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349937" y="1424748"/>
            <a:ext cx="4151797" cy="593840"/>
          </a:xfrm>
        </p:spPr>
        <p:txBody>
          <a:bodyPr/>
          <a:lstStyle/>
          <a:p>
            <a:r>
              <a:rPr lang="en-US" dirty="0"/>
              <a:t>Mutation Types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70F5EF-FA21-E550-86D0-DC9F5154BF5F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349937" y="2036295"/>
            <a:ext cx="4153571" cy="883256"/>
          </a:xfrm>
        </p:spPr>
        <p:txBody>
          <a:bodyPr/>
          <a:lstStyle/>
          <a:p>
            <a:r>
              <a:rPr lang="en-US" dirty="0"/>
              <a:t>The Mutation type in GraphQL allows clients to modify data on the server, defining operations for creating, updating, or deleting data.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D40719-CAB0-F944-6A59-70F34F9BB6C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40743" y="3208672"/>
            <a:ext cx="4151798" cy="593840"/>
          </a:xfrm>
        </p:spPr>
        <p:txBody>
          <a:bodyPr/>
          <a:lstStyle/>
          <a:p>
            <a:r>
              <a:rPr lang="en-US" dirty="0"/>
              <a:t>Subscription Type</a:t>
            </a:r>
            <a:endParaRPr lang="en-P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825780-9437-4238-FFAE-131DCAF0770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740742" y="3820219"/>
            <a:ext cx="4153571" cy="883256"/>
          </a:xfrm>
        </p:spPr>
        <p:txBody>
          <a:bodyPr/>
          <a:lstStyle/>
          <a:p>
            <a:r>
              <a:rPr lang="en-US" dirty="0"/>
              <a:t>The Subscription type in GraphQL enables clients to receive real-time updates from the server whenever specified data changes</a:t>
            </a:r>
            <a:r>
              <a:rPr lang="en-US" sz="1400" dirty="0"/>
              <a:t>.</a:t>
            </a:r>
            <a:endParaRPr lang="en-PK" sz="14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AA50B19-EAE7-2EB3-5BCB-D288E9AC51A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12465" b="12465"/>
          <a:stretch>
            <a:fillRect/>
          </a:stretch>
        </p:blipFill>
        <p:spPr>
          <a:xfrm>
            <a:off x="4990940" y="3938450"/>
            <a:ext cx="4510794" cy="2149849"/>
          </a:xfrm>
        </p:spPr>
      </p:pic>
    </p:spTree>
    <p:extLst>
      <p:ext uri="{BB962C8B-B14F-4D97-AF65-F5344CB8AC3E}">
        <p14:creationId xmlns:p14="http://schemas.microsoft.com/office/powerpoint/2010/main" val="80443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7E19-B66D-019D-5CEE-431D1DB2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336"/>
          </a:xfrm>
        </p:spPr>
        <p:txBody>
          <a:bodyPr/>
          <a:lstStyle/>
          <a:p>
            <a:r>
              <a:rPr lang="en-US" b="1" dirty="0"/>
              <a:t>Operations of GraphQL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B19F-8374-A8EF-16EA-33D8B2B1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583936"/>
            <a:ext cx="4185623" cy="576262"/>
          </a:xfrm>
        </p:spPr>
        <p:txBody>
          <a:bodyPr/>
          <a:lstStyle/>
          <a:p>
            <a:r>
              <a:rPr lang="en-US" sz="2000" b="1" dirty="0"/>
              <a:t>Fragmentation:</a:t>
            </a:r>
            <a:endParaRPr lang="en-PK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7F075-C964-1C11-7B44-08E0601E4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3" y="2188967"/>
            <a:ext cx="4185623" cy="330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Fragmentation in GraphQL allows for the reuse of common query parts across multiple queries to avoid redundancy.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Fragments simplify large queries, making them more readable.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facilitate easier updates to queries by changing the fragment.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8644E-E3CC-A507-A082-E9F39D992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37825" y="1662713"/>
            <a:ext cx="4185618" cy="460970"/>
          </a:xfrm>
        </p:spPr>
        <p:txBody>
          <a:bodyPr/>
          <a:lstStyle/>
          <a:p>
            <a:r>
              <a:rPr lang="en-US" sz="2000" b="1" dirty="0"/>
              <a:t>Introspection:</a:t>
            </a:r>
            <a:endParaRPr lang="en-PK" sz="2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F26E2-8579-C04C-2B28-028E5E5C4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7820" y="2188967"/>
            <a:ext cx="4185623" cy="32710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Introspection in GraphQL provides a mechanism for querying the schema itself, enabling tools to understand and interact with the API's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Introspection queries let you see the API's schema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PK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hey help you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the available types and fields.</a:t>
            </a:r>
          </a:p>
          <a:p>
            <a:pPr>
              <a:buFont typeface="Wingdings" panose="05000000000000000000" pitchFamily="2" charset="2"/>
              <a:buChar char="Ø"/>
            </a:pPr>
            <a:endParaRPr lang="en-PK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2223F94-63DC-8A2A-D632-388A35766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4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0CBD-C1EC-6B4C-4B9E-8B3CEA1C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Caching in GraphQL: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A0C9-501F-5DF8-A98A-F23DC408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57" y="161657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Automatic caching isn't supported for GraphQL APIs because the flexible queries make caching unpredictable.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Five methods to solve caching problem in GraphQL: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Server-Side Caching (Apollo Server, Data Loader, Redis)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Client-Side Caching (Apollo Client)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Cache Control Headers (Use HTTP headers)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Persisted Query (Use Query Storage)</a:t>
            </a:r>
          </a:p>
        </p:txBody>
      </p:sp>
    </p:spTree>
    <p:extLst>
      <p:ext uri="{BB962C8B-B14F-4D97-AF65-F5344CB8AC3E}">
        <p14:creationId xmlns:p14="http://schemas.microsoft.com/office/powerpoint/2010/main" val="32338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D30F-A28F-15FC-37F1-0D8E8EFD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GraphQL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DD64-2745-03F7-9FC3-3B4AC1F1338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61999" y="2259105"/>
            <a:ext cx="3452196" cy="593840"/>
          </a:xfrm>
        </p:spPr>
        <p:txBody>
          <a:bodyPr/>
          <a:lstStyle/>
          <a:p>
            <a:r>
              <a:rPr lang="en-US" dirty="0"/>
              <a:t>Efficient Data Retrieval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A5A4B-F5A3-B2C7-6718-BBF4AAF92B87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61999" y="2825186"/>
            <a:ext cx="7861140" cy="880299"/>
          </a:xfrm>
        </p:spPr>
        <p:txBody>
          <a:bodyPr/>
          <a:lstStyle/>
          <a:p>
            <a:r>
              <a:rPr lang="en-US" dirty="0"/>
              <a:t>GraphQL allows clients to request only the specific data they need, reducing over-fetching and minimizing network transfer. This leads to faster and more efficient data retrieval processes.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2D72E-DDC6-1267-AE56-88B86AD780D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1999" y="3636052"/>
            <a:ext cx="3452196" cy="593840"/>
          </a:xfrm>
        </p:spPr>
        <p:txBody>
          <a:bodyPr/>
          <a:lstStyle/>
          <a:p>
            <a:r>
              <a:rPr lang="en-US" dirty="0"/>
              <a:t>Flexibility in Queries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981E9-CA56-0BFA-D074-B22035A49C0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62001" y="4257810"/>
            <a:ext cx="7861138" cy="830639"/>
          </a:xfrm>
        </p:spPr>
        <p:txBody>
          <a:bodyPr/>
          <a:lstStyle/>
          <a:p>
            <a:r>
              <a:rPr lang="en-US" dirty="0"/>
              <a:t>With GraphQL, clients can define the structure of responses, enabling flexible querying based on application requirements. This dynamic approach enhances development flexibility and adaptability.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BBFAD3-1E13-F31B-4311-E8D7CDE67AB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9" y="896647"/>
            <a:ext cx="3452196" cy="593840"/>
          </a:xfrm>
        </p:spPr>
        <p:txBody>
          <a:bodyPr/>
          <a:lstStyle/>
          <a:p>
            <a:r>
              <a:rPr lang="en-US" dirty="0"/>
              <a:t>Reduced Over-fetching</a:t>
            </a:r>
            <a:endParaRPr lang="en-P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850AB5-9C1D-855E-32AB-5AED037B3B60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9" y="1497281"/>
            <a:ext cx="7861141" cy="734684"/>
          </a:xfrm>
        </p:spPr>
        <p:txBody>
          <a:bodyPr/>
          <a:lstStyle/>
          <a:p>
            <a:r>
              <a:rPr lang="en-US" dirty="0"/>
              <a:t>By specifying the exact data requirements in queries, GraphQL eliminates over-fetching issues where unnecessary data is retrieved. This optimization improves network efficiency and application performance.</a:t>
            </a:r>
            <a:endParaRPr lang="en-PK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2D42DA0-BDBA-A4D8-D9F3-E7895376638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</a:blip>
          <a:srcRect l="3941" r="3941"/>
          <a:stretch>
            <a:fillRect/>
          </a:stretch>
        </p:blipFill>
        <p:spPr>
          <a:xfrm>
            <a:off x="1770927" y="5954967"/>
            <a:ext cx="5604535" cy="539496"/>
          </a:xfrm>
        </p:spPr>
      </p:pic>
    </p:spTree>
    <p:extLst>
      <p:ext uri="{BB962C8B-B14F-4D97-AF65-F5344CB8AC3E}">
        <p14:creationId xmlns:p14="http://schemas.microsoft.com/office/powerpoint/2010/main" val="274808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1042-642C-6749-3010-F59C3143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8106137" cy="949499"/>
          </a:xfrm>
        </p:spPr>
        <p:txBody>
          <a:bodyPr/>
          <a:lstStyle/>
          <a:p>
            <a:r>
              <a:rPr lang="en-US" dirty="0"/>
              <a:t>Disadvantages of GraphQL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2F93-F9FB-598C-21DB-AA1D3A71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114007"/>
            <a:ext cx="6922301" cy="562749"/>
          </a:xfrm>
        </p:spPr>
        <p:txBody>
          <a:bodyPr/>
          <a:lstStyle/>
          <a:p>
            <a:r>
              <a:rPr lang="en-US"/>
              <a:t>Steep Learning Curve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246D5-15FC-43C5-C9E0-D11930940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1680948"/>
            <a:ext cx="6922300" cy="837012"/>
          </a:xfrm>
        </p:spPr>
        <p:txBody>
          <a:bodyPr/>
          <a:lstStyle/>
          <a:p>
            <a:r>
              <a:rPr lang="en-US" dirty="0"/>
              <a:t>GraphQL's advanced features and unique syntax can pose a challenge for beginners, requiring time and effort to grasp complex concepts such as schemas, resolvers, and type definitions.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CBF965-CB5D-9F07-93C8-124BB25E465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35593" y="2387930"/>
            <a:ext cx="6736768" cy="622646"/>
          </a:xfrm>
        </p:spPr>
        <p:txBody>
          <a:bodyPr/>
          <a:lstStyle/>
          <a:p>
            <a:r>
              <a:rPr lang="en-US" dirty="0"/>
              <a:t>Performance Concerns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2556A-B8F4-CA51-BA2B-8B81B94FB1E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935593" y="3064669"/>
            <a:ext cx="6736767" cy="926101"/>
          </a:xfrm>
        </p:spPr>
        <p:txBody>
          <a:bodyPr/>
          <a:lstStyle/>
          <a:p>
            <a:r>
              <a:rPr lang="en-US" dirty="0"/>
              <a:t>In some cases, GraphQL queries may lead to inefficient data fetching or N+1 query problems if not optimized properly. Monitoring and optimizing queries are essential to prevent performance bottlenecks.</a:t>
            </a:r>
            <a:endParaRPr lang="en-P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BEC05C-A639-47DE-DFD8-33CFE8CBE49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911555"/>
            <a:ext cx="6504852" cy="581992"/>
          </a:xfrm>
        </p:spPr>
        <p:txBody>
          <a:bodyPr/>
          <a:lstStyle/>
          <a:p>
            <a:r>
              <a:rPr lang="en-US" dirty="0"/>
              <a:t>Error Handling Complexity</a:t>
            </a:r>
            <a:endParaRPr lang="en-P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9E3656-73B7-18B3-6970-3552A8531857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6" y="4493547"/>
            <a:ext cx="6504851" cy="865633"/>
          </a:xfrm>
        </p:spPr>
        <p:txBody>
          <a:bodyPr/>
          <a:lstStyle/>
          <a:p>
            <a:r>
              <a:rPr lang="en-US" dirty="0"/>
              <a:t>Handling errors in GraphQL can be intricate due to the decentralized nature of queries and mutations. Implementing robust error handling strategies is crucial for maintaining data integrity and application stability.</a:t>
            </a:r>
            <a:endParaRPr lang="en-P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772FD5-04EB-EF7F-5815-69E3024A33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Photos provided by Unsplash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89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995AB0A-6A2B-5C9A-F198-0D8B1A89382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lum bright="70000" contrast="-70000"/>
          </a:blip>
          <a:srcRect l="16667" r="16667"/>
          <a:stretch>
            <a:fillRect/>
          </a:stretch>
        </p:blipFill>
        <p:spPr>
          <a:xfrm rot="21171808">
            <a:off x="5640184" y="1570595"/>
            <a:ext cx="4182929" cy="418292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F44C6-6476-F61E-7FAE-72629B08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8"/>
            <a:ext cx="8708020" cy="805014"/>
          </a:xfrm>
        </p:spPr>
        <p:txBody>
          <a:bodyPr/>
          <a:lstStyle/>
          <a:p>
            <a:r>
              <a:rPr lang="en-US" b="1" dirty="0"/>
              <a:t>Best Writing Practices in GraphQL</a:t>
            </a:r>
            <a:endParaRPr lang="en-PK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A6FF-664C-CA6F-9997-2585BAEA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467" y="869743"/>
            <a:ext cx="6970824" cy="593840"/>
          </a:xfrm>
        </p:spPr>
        <p:txBody>
          <a:bodyPr/>
          <a:lstStyle/>
          <a:p>
            <a:r>
              <a:rPr lang="en-US" b="1" dirty="0"/>
              <a:t>Define Schema Carefully: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774E0-5833-1AA8-B33F-5DD685E28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553" y="1458140"/>
            <a:ext cx="6970825" cy="702959"/>
          </a:xfrm>
        </p:spPr>
        <p:txBody>
          <a:bodyPr/>
          <a:lstStyle/>
          <a:p>
            <a:r>
              <a:rPr lang="en-US" dirty="0"/>
              <a:t>Create a well-structured and comprehensive schema to serve as the single source of truth.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87882-2C57-E48D-7F7D-0200D40D42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75462" y="2122519"/>
            <a:ext cx="6139069" cy="395086"/>
          </a:xfrm>
        </p:spPr>
        <p:txBody>
          <a:bodyPr/>
          <a:lstStyle/>
          <a:p>
            <a:r>
              <a:rPr lang="en-US" b="1" dirty="0"/>
              <a:t>Use Aliases and Fragments: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652E76-85BE-6B73-04AE-F329F42DF0C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099549" y="2503280"/>
            <a:ext cx="6139068" cy="702960"/>
          </a:xfrm>
        </p:spPr>
        <p:txBody>
          <a:bodyPr/>
          <a:lstStyle/>
          <a:p>
            <a:r>
              <a:rPr lang="en-US" dirty="0"/>
              <a:t>Optimize queries with aliases and fragments to reduce redundancy and improve readability.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BF135-0481-20C0-FD06-426487C6611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75465" y="3157725"/>
            <a:ext cx="6970823" cy="395086"/>
          </a:xfrm>
        </p:spPr>
        <p:txBody>
          <a:bodyPr/>
          <a:lstStyle/>
          <a:p>
            <a:r>
              <a:rPr lang="en-US" b="1" dirty="0"/>
              <a:t>Implement Proper Error Handling:</a:t>
            </a:r>
            <a:endParaRPr lang="en-P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E96252-F974-B928-01BF-3B140B5260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099553" y="3538206"/>
            <a:ext cx="6970822" cy="702960"/>
          </a:xfrm>
        </p:spPr>
        <p:txBody>
          <a:bodyPr/>
          <a:lstStyle/>
          <a:p>
            <a:r>
              <a:rPr lang="en-US" dirty="0"/>
              <a:t>Ensure robust error handling for both client and server to enhance debugging and user experience.</a:t>
            </a:r>
            <a:endParaRPr lang="en-PK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AC7F13E-C599-C0B6-1C9E-01951D30A4FF}"/>
              </a:ext>
            </a:extLst>
          </p:cNvPr>
          <p:cNvSpPr txBox="1">
            <a:spLocks/>
          </p:cNvSpPr>
          <p:nvPr/>
        </p:nvSpPr>
        <p:spPr>
          <a:xfrm>
            <a:off x="775468" y="4135783"/>
            <a:ext cx="6970824" cy="395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Batching and Caching: </a:t>
            </a:r>
            <a:endParaRPr lang="en-PK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564A10B-DF98-3836-E0FB-1BDA42FBCE8A}"/>
              </a:ext>
            </a:extLst>
          </p:cNvPr>
          <p:cNvSpPr txBox="1">
            <a:spLocks/>
          </p:cNvSpPr>
          <p:nvPr/>
        </p:nvSpPr>
        <p:spPr>
          <a:xfrm>
            <a:off x="1099554" y="4560151"/>
            <a:ext cx="6970825" cy="702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Utilize batching and caching mechanisms to optimize performance and reduce server load.</a:t>
            </a:r>
            <a:endParaRPr lang="en-PK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1007A85-404C-B27E-FB7D-178B96B782EF}"/>
              </a:ext>
            </a:extLst>
          </p:cNvPr>
          <p:cNvSpPr txBox="1">
            <a:spLocks/>
          </p:cNvSpPr>
          <p:nvPr/>
        </p:nvSpPr>
        <p:spPr>
          <a:xfrm>
            <a:off x="775467" y="5160141"/>
            <a:ext cx="6139069" cy="4448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Secure Your Endpoint:</a:t>
            </a:r>
            <a:endParaRPr lang="en-PK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925AFE8-F57D-04A7-EC42-643E33F5E242}"/>
              </a:ext>
            </a:extLst>
          </p:cNvPr>
          <p:cNvSpPr txBox="1">
            <a:spLocks/>
          </p:cNvSpPr>
          <p:nvPr/>
        </p:nvSpPr>
        <p:spPr>
          <a:xfrm>
            <a:off x="1099555" y="5634321"/>
            <a:ext cx="6139068" cy="702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Apply authentication, authorization, and rate limiting to protect    your GraphQL endpoint from abuse and unauthorized access.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3845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E8FC-61C8-9D3C-89C0-A0F7231A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</p:spPr>
        <p:txBody>
          <a:bodyPr/>
          <a:lstStyle/>
          <a:p>
            <a:r>
              <a:rPr lang="en-US"/>
              <a:t>Conclusion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120C3-67A8-F52F-6338-19CBD9541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61999" y="2482850"/>
            <a:ext cx="3451225" cy="593725"/>
          </a:xfrm>
        </p:spPr>
        <p:txBody>
          <a:bodyPr/>
          <a:lstStyle/>
          <a:p>
            <a:r>
              <a:rPr lang="en-US" dirty="0"/>
              <a:t>Key Takeaways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993D-2417-75F2-21A7-9FE63B367DF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61999" y="3090269"/>
            <a:ext cx="8127356" cy="830263"/>
          </a:xfrm>
        </p:spPr>
        <p:txBody>
          <a:bodyPr/>
          <a:lstStyle/>
          <a:p>
            <a:r>
              <a:rPr lang="en-US" dirty="0"/>
              <a:t>Mastering GraphQL involves leveraging best writing practices, understanding the advantages and disadvantages, exploring different field types, and embracing real-time subscriptions for enhanced application functionality.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99154-BD73-F812-2BD0-7E5D5CA4A6F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1998" y="3814590"/>
            <a:ext cx="3451225" cy="593725"/>
          </a:xfrm>
        </p:spPr>
        <p:txBody>
          <a:bodyPr/>
          <a:lstStyle/>
          <a:p>
            <a:r>
              <a:rPr lang="en-US" dirty="0"/>
              <a:t>Embracing Best Practices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E9B896-9221-2AC8-AFC5-EBC6EC87E144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61997" y="4467052"/>
            <a:ext cx="8127358" cy="830263"/>
          </a:xfrm>
        </p:spPr>
        <p:txBody>
          <a:bodyPr/>
          <a:lstStyle/>
          <a:p>
            <a:r>
              <a:rPr lang="en-US" dirty="0"/>
              <a:t>Adhering to best practices in GraphQL development leads to more efficient and maintainable codebases, improving collaboration, scalability, and performance in software projects.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006E86-DAA2-B122-E705-C5D7F6FA4E75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9" y="1170781"/>
            <a:ext cx="3452813" cy="593725"/>
          </a:xfrm>
        </p:spPr>
        <p:txBody>
          <a:bodyPr/>
          <a:lstStyle/>
          <a:p>
            <a:r>
              <a:rPr lang="en-US" dirty="0"/>
              <a:t>Continued Exploration</a:t>
            </a:r>
            <a:endParaRPr lang="en-P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6370E2-30AD-DC29-4528-6794C376625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9" y="1782170"/>
            <a:ext cx="8127358" cy="830263"/>
          </a:xfrm>
        </p:spPr>
        <p:txBody>
          <a:bodyPr/>
          <a:lstStyle/>
          <a:p>
            <a:r>
              <a:rPr lang="en-US" dirty="0"/>
              <a:t>Encourage further exploration and learning in GraphQL to unlock its full potential and stay updated on new developments and advancements in the GraphQL ecosystem for future projects and innovations.</a:t>
            </a:r>
            <a:endParaRPr lang="en-PK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3D95D0B-4C3B-5596-DCDA-0055BB4A337B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941" r="3941"/>
          <a:stretch/>
        </p:blipFill>
        <p:spPr>
          <a:xfrm>
            <a:off x="609601" y="5692775"/>
            <a:ext cx="5085144" cy="593725"/>
          </a:xfrm>
        </p:spPr>
      </p:pic>
    </p:spTree>
    <p:extLst>
      <p:ext uri="{BB962C8B-B14F-4D97-AF65-F5344CB8AC3E}">
        <p14:creationId xmlns:p14="http://schemas.microsoft.com/office/powerpoint/2010/main" val="225486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C8BAFF-75F7-5B2C-6EA0-32D3AAB30FD7}"/>
              </a:ext>
            </a:extLst>
          </p:cNvPr>
          <p:cNvSpPr/>
          <p:nvPr/>
        </p:nvSpPr>
        <p:spPr>
          <a:xfrm>
            <a:off x="2595803" y="2527496"/>
            <a:ext cx="59586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GB" sz="80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Thank You…!</a:t>
            </a:r>
            <a:endParaRPr lang="en-GB" sz="80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69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FECD-7662-4A7B-0EBC-8246E5A1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b="1" dirty="0"/>
              <a:t>Contents:</a:t>
            </a:r>
            <a:endParaRPr lang="en-PK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4718E4-E681-2AF5-45A9-EA020CF4E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4277" y="962527"/>
            <a:ext cx="4690078" cy="52553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5143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</a:t>
            </a:r>
          </a:p>
          <a:p>
            <a:pPr marL="5143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We Need GraphQL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5143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PK" sz="1800" b="1" dirty="0">
                <a:latin typeface="Arial" panose="020B0604020202020204" pitchFamily="34" charset="0"/>
              </a:rPr>
              <a:t> Best Features</a:t>
            </a:r>
            <a:endParaRPr kumimoji="0" lang="en-PK" altLang="en-PK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5143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REST vs GraphQL</a:t>
            </a:r>
          </a:p>
          <a:p>
            <a:pPr marL="5143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Operations of the GraphQL </a:t>
            </a:r>
            <a:endParaRPr kumimoji="0" lang="en-PK" altLang="en-PK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5143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Caching in GraphQL</a:t>
            </a:r>
          </a:p>
          <a:p>
            <a:pPr marL="5143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Advantages vs Disadvantages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5143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Writing Practices for GraphQL 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51435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PK" sz="1800" b="1" dirty="0">
                <a:latin typeface="Arial" panose="020B0604020202020204" pitchFamily="34" charset="0"/>
              </a:rPr>
              <a:t>Conclusion</a:t>
            </a:r>
            <a:endParaRPr kumimoji="0" lang="en-PK" altLang="en-PK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 descr="A pink logo with dots&#10;&#10;Description automatically generated">
            <a:extLst>
              <a:ext uri="{FF2B5EF4-FFF2-40B4-BE49-F238E27FC236}">
                <a16:creationId xmlns:a16="http://schemas.microsoft.com/office/drawing/2014/main" id="{C7957264-8110-4F43-544D-643D586B72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8" b="5554"/>
          <a:stretch/>
        </p:blipFill>
        <p:spPr>
          <a:xfrm>
            <a:off x="5194847" y="1674278"/>
            <a:ext cx="3924333" cy="35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5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7340-5B04-966D-37F1-6B5FE700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GraphQL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04D7-46CF-4B13-4F90-2D6481DE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“GraphQL is a query language for APIs that allows clients to request exactly the data they need, avoiding over-fetching and under-fetching. It uses a clear schema to ensure accurate and efficient data retrieval.”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91552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47C0-E363-1EF1-DA64-084221F4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119" y="1869950"/>
            <a:ext cx="3680559" cy="31181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Why we need GraphQL?</a:t>
            </a:r>
          </a:p>
        </p:txBody>
      </p:sp>
      <p:pic>
        <p:nvPicPr>
          <p:cNvPr id="66" name="Picture 65" descr="A white person with a red question mark&#10;&#10;Description automatically generated">
            <a:extLst>
              <a:ext uri="{FF2B5EF4-FFF2-40B4-BE49-F238E27FC236}">
                <a16:creationId xmlns:a16="http://schemas.microsoft.com/office/drawing/2014/main" id="{3F7AE4EE-2E8B-6B15-1C96-8CF2E50F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41" y="1725580"/>
            <a:ext cx="2847562" cy="38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910-BD88-D7CF-B1E8-49851C1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Reasons:</a:t>
            </a:r>
            <a:endParaRPr lang="en-PK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2340C-7ED3-3ED4-1EFA-14239EF8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999" y="1261914"/>
            <a:ext cx="6922301" cy="562749"/>
          </a:xfrm>
        </p:spPr>
        <p:txBody>
          <a:bodyPr/>
          <a:lstStyle/>
          <a:p>
            <a:r>
              <a:rPr lang="en-US" b="1" dirty="0"/>
              <a:t>Precise Data Requests</a:t>
            </a:r>
            <a:r>
              <a:rPr lang="en-US" dirty="0"/>
              <a:t>: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C8498-8F28-75EB-0CEF-87461948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001" y="1829758"/>
            <a:ext cx="6922300" cy="837012"/>
          </a:xfrm>
        </p:spPr>
        <p:txBody>
          <a:bodyPr/>
          <a:lstStyle/>
          <a:p>
            <a:r>
              <a:rPr lang="en-US" dirty="0"/>
              <a:t>GraphQL allows clients to request exactly the data they need in one go, avoiding problems of over-fetching or under-fetching that can occur with traditional APIs.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905207-FB26-8BF0-9B9C-97DAAD33777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8304" y="2768766"/>
            <a:ext cx="6736768" cy="622646"/>
          </a:xfrm>
        </p:spPr>
        <p:txBody>
          <a:bodyPr/>
          <a:lstStyle/>
          <a:p>
            <a:r>
              <a:rPr lang="en-US" b="1" dirty="0"/>
              <a:t>Strongly Typed Schema</a:t>
            </a:r>
            <a:r>
              <a:rPr lang="en-US" dirty="0"/>
              <a:t>: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F1835D-43F1-6E25-D273-A0D0DA1F993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08305" y="3380728"/>
            <a:ext cx="6736767" cy="926101"/>
          </a:xfrm>
        </p:spPr>
        <p:txBody>
          <a:bodyPr/>
          <a:lstStyle/>
          <a:p>
            <a:r>
              <a:rPr lang="en-US" dirty="0"/>
              <a:t>It uses a clear and detailed schema to define what data is available and how to access it, which helps prevent errors and makes development more efficient.</a:t>
            </a:r>
            <a:endParaRPr lang="en-P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CA583-8619-C16B-E29F-7D7E1CCE76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8000" y="4414150"/>
            <a:ext cx="6922301" cy="581992"/>
          </a:xfrm>
        </p:spPr>
        <p:txBody>
          <a:bodyPr/>
          <a:lstStyle/>
          <a:p>
            <a:r>
              <a:rPr lang="en-US" b="1" dirty="0"/>
              <a:t>Efficient Data Handling</a:t>
            </a:r>
            <a:r>
              <a:rPr lang="en-US" dirty="0"/>
              <a:t>: </a:t>
            </a:r>
            <a:endParaRPr lang="en-P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59E3F9-F82C-C800-F622-4961378CBB25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720032" y="5042536"/>
            <a:ext cx="6504851" cy="865633"/>
          </a:xfrm>
        </p:spPr>
        <p:txBody>
          <a:bodyPr/>
          <a:lstStyle/>
          <a:p>
            <a:r>
              <a:rPr lang="en-US" dirty="0"/>
              <a:t>GraphQL enables fetching multiple resources and nested data in a single request, simplifying client-side logic and reducing the number of network requests needed.</a:t>
            </a:r>
            <a:endParaRPr lang="en-P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F80354-B331-8905-6A1A-19C176AAAB4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0320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3A8C-5BD0-6A3C-AB8A-1C4931AA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8"/>
            <a:ext cx="10972800" cy="801042"/>
          </a:xfrm>
        </p:spPr>
        <p:txBody>
          <a:bodyPr/>
          <a:lstStyle/>
          <a:p>
            <a:r>
              <a:rPr lang="en-US" b="1" dirty="0"/>
              <a:t> Features of the GraphQL</a:t>
            </a:r>
            <a:endParaRPr lang="en-PK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30944-1140-1763-160F-71A1D344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600" y="1427549"/>
            <a:ext cx="6922301" cy="4405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Customizable Responses</a:t>
            </a:r>
            <a:endParaRPr lang="en-P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8EEA49-3CCB-4780-103E-ECEAD9069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052937"/>
            <a:ext cx="6922300" cy="5240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Pagination</a:t>
            </a:r>
            <a:endParaRPr lang="en-PK" sz="20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E8BC11-C40B-DD92-3FB2-5D96E25E241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60665" y="3067936"/>
            <a:ext cx="6922299" cy="5028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Filtering</a:t>
            </a:r>
            <a:endParaRPr lang="en-PK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87FD7D6-2334-B074-D20C-D673B6EB983C}"/>
              </a:ext>
            </a:extLst>
          </p:cNvPr>
          <p:cNvSpPr txBox="1">
            <a:spLocks/>
          </p:cNvSpPr>
          <p:nvPr/>
        </p:nvSpPr>
        <p:spPr>
          <a:xfrm>
            <a:off x="960665" y="2450114"/>
            <a:ext cx="6922299" cy="581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Sorting</a:t>
            </a:r>
            <a:endParaRPr lang="en-PK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B8849-8F7C-259E-D771-E827C70960EB}"/>
              </a:ext>
            </a:extLst>
          </p:cNvPr>
          <p:cNvSpPr txBox="1">
            <a:spLocks/>
          </p:cNvSpPr>
          <p:nvPr/>
        </p:nvSpPr>
        <p:spPr>
          <a:xfrm>
            <a:off x="960665" y="3570756"/>
            <a:ext cx="6922299" cy="581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Efficiency in Data Fetching</a:t>
            </a:r>
            <a:r>
              <a:rPr lang="en-US" dirty="0"/>
              <a:t>:</a:t>
            </a:r>
            <a:endParaRPr lang="en-PK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232988E-8AA9-098B-48C2-3CEC1DE22E52}"/>
              </a:ext>
            </a:extLst>
          </p:cNvPr>
          <p:cNvSpPr txBox="1">
            <a:spLocks/>
          </p:cNvSpPr>
          <p:nvPr/>
        </p:nvSpPr>
        <p:spPr>
          <a:xfrm>
            <a:off x="960665" y="4152748"/>
            <a:ext cx="6922299" cy="581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Single Endpoint Advantage</a:t>
            </a:r>
            <a:r>
              <a:rPr lang="en-US" dirty="0"/>
              <a:t>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2530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36F1-9BA2-4712-581B-D2423338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810"/>
          </a:xfrm>
        </p:spPr>
        <p:txBody>
          <a:bodyPr/>
          <a:lstStyle/>
          <a:p>
            <a:r>
              <a:rPr lang="en-US" b="1" dirty="0"/>
              <a:t>GRAPHQL VS REST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17A8-4B12-B84A-11EC-AF6C78672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805651"/>
            <a:ext cx="4184035" cy="2939969"/>
          </a:xfrm>
        </p:spPr>
        <p:txBody>
          <a:bodyPr>
            <a:normAutofit/>
          </a:bodyPr>
          <a:lstStyle/>
          <a:p>
            <a:r>
              <a:rPr lang="en-US" sz="2000" dirty="0"/>
              <a:t>GraphQL is a query language</a:t>
            </a:r>
          </a:p>
          <a:p>
            <a:r>
              <a:rPr lang="en-US" sz="2000" dirty="0"/>
              <a:t>Single Endpoint</a:t>
            </a:r>
          </a:p>
          <a:p>
            <a:r>
              <a:rPr lang="en-US" sz="2000" dirty="0"/>
              <a:t>Client driven architecture</a:t>
            </a:r>
          </a:p>
          <a:p>
            <a:r>
              <a:rPr lang="en-US" sz="2000" dirty="0"/>
              <a:t>No automatic caching available on API versioning</a:t>
            </a:r>
          </a:p>
          <a:p>
            <a:r>
              <a:rPr lang="en-US" sz="2000" dirty="0"/>
              <a:t>JSON representation only</a:t>
            </a:r>
            <a:endParaRPr lang="en-PK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B0485-3E76-78CA-FB7A-2A8DAC31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805651"/>
            <a:ext cx="4184034" cy="2939969"/>
          </a:xfrm>
        </p:spPr>
        <p:txBody>
          <a:bodyPr/>
          <a:lstStyle/>
          <a:p>
            <a:r>
              <a:rPr lang="en-US" sz="2000" dirty="0"/>
              <a:t>Rest is an architectural pattern</a:t>
            </a:r>
          </a:p>
          <a:p>
            <a:r>
              <a:rPr lang="en-US" sz="2000" dirty="0"/>
              <a:t>Multiple Endpoints</a:t>
            </a:r>
          </a:p>
          <a:p>
            <a:r>
              <a:rPr lang="en-US" sz="2000" dirty="0"/>
              <a:t>Server driven architecture</a:t>
            </a:r>
          </a:p>
          <a:p>
            <a:r>
              <a:rPr lang="en-US" sz="2000" dirty="0"/>
              <a:t>Uses caching automatically and uses multiple API versioning</a:t>
            </a:r>
          </a:p>
          <a:p>
            <a:r>
              <a:rPr lang="en-US" sz="2000" dirty="0"/>
              <a:t>Supports multiple data formats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8649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1976-877D-7F2F-3F2A-3D478F55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570051"/>
            <a:ext cx="7661275" cy="602673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Key Differences</a:t>
            </a:r>
            <a:endParaRPr lang="en-PK" sz="3600" b="1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AB642-9D80-87AC-4D67-DEFAB77A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5E912-BCE2-5FC0-0393-A2259795FD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450" y="1958686"/>
            <a:ext cx="9165176" cy="7814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REST API follows a stateless server-client model where data is typically fetched from dedicated endpoints. In contrast, GraphQL enables clients to request specific data structures in a single query, enhancing efficiency and reducing over-fetching.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05F00-ED17-6355-D158-0DF3D317C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935" y="1417307"/>
            <a:ext cx="2127769" cy="431911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Handling</a:t>
            </a:r>
            <a:endParaRPr lang="en-P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32AEAB-7B09-B6B8-C5FD-8B396E56F0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151" y="2741626"/>
            <a:ext cx="3283527" cy="602673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Structure</a:t>
            </a:r>
            <a:endParaRPr lang="en-P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EEE05-4F89-935B-57A4-B6429B8FAE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113" y="4322354"/>
            <a:ext cx="3283527" cy="602673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 Flexibility</a:t>
            </a:r>
            <a:endParaRPr lang="en-P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A7F200-B30C-6C20-8031-E74CB6576D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5150" y="3396354"/>
            <a:ext cx="8726048" cy="924491"/>
          </a:xfrm>
        </p:spPr>
        <p:txBody>
          <a:bodyPr/>
          <a:lstStyle/>
          <a:p>
            <a:r>
              <a:rPr lang="en-US" dirty="0"/>
              <a:t>REST API responses are fixed to what the server provides, leading to potential over-fetching or under-fetching of data. GraphQL, on the other hand, allows clients to define the response structure, obtaining exactly the data needed.</a:t>
            </a:r>
            <a:endParaRPr lang="en-P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721193-4B9C-662B-7718-6020A344BF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113" y="4925027"/>
            <a:ext cx="8931918" cy="924491"/>
          </a:xfrm>
        </p:spPr>
        <p:txBody>
          <a:bodyPr/>
          <a:lstStyle/>
          <a:p>
            <a:r>
              <a:rPr lang="en-US" dirty="0"/>
              <a:t>REST API performance can be impacted by multiple endpoints requests. GraphQL optimizes performance by fetching all required data in a single request, reducing network overhead and improving speed.</a:t>
            </a:r>
            <a:endParaRPr lang="en-PK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5EB79C6-CD1F-E234-55D3-EEB9690B29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12465" b="12465"/>
          <a:stretch>
            <a:fillRect/>
          </a:stretch>
        </p:blipFill>
        <p:spPr>
          <a:xfrm>
            <a:off x="5949083" y="193103"/>
            <a:ext cx="2641580" cy="12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1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2036010375"/>
              </p:ext>
            </p:extLst>
          </p:nvPr>
        </p:nvGraphicFramePr>
        <p:xfrm>
          <a:off x="292791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523249179"/>
              </p:ext>
            </p:extLst>
          </p:nvPr>
        </p:nvGraphicFramePr>
        <p:xfrm>
          <a:off x="653471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cs typeface="Calibri"/>
              </a:rPr>
              <a:pPr algn="ctr"/>
              <a:t>9</a:t>
            </a:fld>
            <a:endParaRPr lang="en-US" sz="105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47608-ED46-4DBC-BB62-8D42AD95B7D9}"/>
              </a:ext>
            </a:extLst>
          </p:cNvPr>
          <p:cNvSpPr txBox="1"/>
          <p:nvPr/>
        </p:nvSpPr>
        <p:spPr>
          <a:xfrm>
            <a:off x="469900" y="565487"/>
            <a:ext cx="8333772" cy="646331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Performance Metrics</a:t>
            </a:r>
            <a:endParaRPr lang="en-PK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553CF-B481-4271-84CE-F38757323BF4}"/>
              </a:ext>
            </a:extLst>
          </p:cNvPr>
          <p:cNvSpPr txBox="1"/>
          <p:nvPr/>
        </p:nvSpPr>
        <p:spPr>
          <a:xfrm>
            <a:off x="337241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PK" sz="2400">
                <a:latin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9EDAA-E62F-4A31-8855-70E6599F7DBB}"/>
              </a:ext>
            </a:extLst>
          </p:cNvPr>
          <p:cNvSpPr txBox="1"/>
          <p:nvPr/>
        </p:nvSpPr>
        <p:spPr>
          <a:xfrm>
            <a:off x="697921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PK" sz="2400">
                <a:latin typeface="Calibri"/>
                <a:cs typeface="Calibri"/>
              </a:rPr>
              <a:t>40%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5E516-5DBD-4818-BA6F-960619307A7C}"/>
              </a:ext>
            </a:extLst>
          </p:cNvPr>
          <p:cNvSpPr txBox="1"/>
          <p:nvPr/>
        </p:nvSpPr>
        <p:spPr>
          <a:xfrm>
            <a:off x="2305610" y="3943365"/>
            <a:ext cx="3060700" cy="40011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 API Performance</a:t>
            </a:r>
            <a:endParaRPr lang="en-P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677A-B83B-48E1-AD0F-FE18E52F917C}"/>
              </a:ext>
            </a:extLst>
          </p:cNvPr>
          <p:cNvSpPr txBox="1"/>
          <p:nvPr/>
        </p:nvSpPr>
        <p:spPr>
          <a:xfrm>
            <a:off x="2452705" y="4413325"/>
            <a:ext cx="3060700" cy="156966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REST API traditionally leads to higher network overhead due to multiple endpoint requests, impacting response times. However, caching mechanisms can aid in improving performance.</a:t>
            </a:r>
            <a:endParaRPr lang="en-PK" sz="1600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66C0C-A85B-48A0-8C0E-6B13B3D18C61}"/>
              </a:ext>
            </a:extLst>
          </p:cNvPr>
          <p:cNvSpPr txBox="1"/>
          <p:nvPr/>
        </p:nvSpPr>
        <p:spPr>
          <a:xfrm>
            <a:off x="5912410" y="3949715"/>
            <a:ext cx="3060700" cy="40011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 Performance</a:t>
            </a:r>
            <a:endParaRPr lang="en-P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115F4-8927-48E4-A2D8-2798FE45F2B0}"/>
              </a:ext>
            </a:extLst>
          </p:cNvPr>
          <p:cNvSpPr txBox="1"/>
          <p:nvPr/>
        </p:nvSpPr>
        <p:spPr>
          <a:xfrm>
            <a:off x="6132329" y="4413325"/>
            <a:ext cx="3060700" cy="156966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GraphQL's ability to fetch precise data in a single request enhances performance by reducing network latency. Its efficient query mechanism can lead to faster response times.</a:t>
            </a:r>
            <a:endParaRPr lang="en-PK" sz="1600" dirty="0">
              <a:latin typeface="Calibri"/>
              <a:cs typeface="Calibri"/>
            </a:endParaRPr>
          </a:p>
        </p:txBody>
      </p:sp>
      <p:pic>
        <p:nvPicPr>
          <p:cNvPr id="15" name="Picture 14" descr="A cartoon character holding a bottle&#10;&#10;Description automatically generated">
            <a:extLst>
              <a:ext uri="{FF2B5EF4-FFF2-40B4-BE49-F238E27FC236}">
                <a16:creationId xmlns:a16="http://schemas.microsoft.com/office/drawing/2014/main" id="{511BF925-27D1-4917-41B2-1D6E807CDE8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0" y="18393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0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5B5DD6-FA6F-4FB7-B8A7-499578CB4430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1068</Words>
  <Application>Microsoft Office PowerPoint</Application>
  <PresentationFormat>Widescreen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Roboto</vt:lpstr>
      <vt:lpstr>Trebuchet MS</vt:lpstr>
      <vt:lpstr>Wingdings</vt:lpstr>
      <vt:lpstr>Wingdings 3</vt:lpstr>
      <vt:lpstr>Drift</vt:lpstr>
      <vt:lpstr>Midnight</vt:lpstr>
      <vt:lpstr>Facet</vt:lpstr>
      <vt:lpstr>Mastering GraphQL</vt:lpstr>
      <vt:lpstr>Contents:</vt:lpstr>
      <vt:lpstr>Introduction to GraphQL</vt:lpstr>
      <vt:lpstr>Why we need GraphQL?</vt:lpstr>
      <vt:lpstr>Reasons:</vt:lpstr>
      <vt:lpstr> Features of the GraphQL</vt:lpstr>
      <vt:lpstr>GRAPHQL VS REST </vt:lpstr>
      <vt:lpstr>Key Differences</vt:lpstr>
      <vt:lpstr>PowerPoint Presentation</vt:lpstr>
      <vt:lpstr>Operations of GraphQL</vt:lpstr>
      <vt:lpstr>Operations of GraphQL</vt:lpstr>
      <vt:lpstr>Caching in GraphQL:</vt:lpstr>
      <vt:lpstr>Advantages of GraphQL</vt:lpstr>
      <vt:lpstr>Disadvantages of GraphQL</vt:lpstr>
      <vt:lpstr>Best Writing Practices in GraphQL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9</cp:revision>
  <dcterms:created xsi:type="dcterms:W3CDTF">2024-07-25T12:29:23Z</dcterms:created>
  <dcterms:modified xsi:type="dcterms:W3CDTF">2024-08-06T12:14:47Z</dcterms:modified>
</cp:coreProperties>
</file>