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handoutMasterIdLst>
    <p:handoutMasterId r:id="rId17"/>
  </p:handoutMasterIdLst>
  <p:sldIdLst>
    <p:sldId id="256" r:id="rId4"/>
    <p:sldId id="309" r:id="rId5"/>
    <p:sldId id="310" r:id="rId6"/>
    <p:sldId id="308" r:id="rId7"/>
    <p:sldId id="257" r:id="rId8"/>
    <p:sldId id="301" r:id="rId9"/>
    <p:sldId id="302" r:id="rId10"/>
    <p:sldId id="303" r:id="rId11"/>
    <p:sldId id="304" r:id="rId12"/>
    <p:sldId id="305" r:id="rId13"/>
    <p:sldId id="311" r:id="rId14"/>
    <p:sldId id="307" r:id="rId15"/>
    <p:sldId id="278"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6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03" d="100"/>
          <a:sy n="103" d="100"/>
        </p:scale>
        <p:origin x="-390" y="-7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319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C6207E-9F80-47E6-9D9F-8EC0BA78C7CB}" type="datetimeFigureOut">
              <a:rPr lang="ko-KR" altLang="en-US" smtClean="0"/>
              <a:t>2019-08-20</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04DD82-1994-47EE-ADA5-627A24E117C3}" type="slidenum">
              <a:rPr lang="ko-KR" altLang="en-US" smtClean="0"/>
              <a:t>‹#›</a:t>
            </a:fld>
            <a:endParaRPr lang="ko-KR" altLang="en-US" dirty="0"/>
          </a:p>
        </p:txBody>
      </p:sp>
    </p:spTree>
    <p:extLst>
      <p:ext uri="{BB962C8B-B14F-4D97-AF65-F5344CB8AC3E}">
        <p14:creationId xmlns:p14="http://schemas.microsoft.com/office/powerpoint/2010/main" val="7441649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ound Same Side Corner Rectangle 2"/>
          <p:cNvSpPr/>
          <p:nvPr userDrawn="1"/>
        </p:nvSpPr>
        <p:spPr>
          <a:xfrm rot="5400000">
            <a:off x="1614457" y="838342"/>
            <a:ext cx="1847142" cy="5076057"/>
          </a:xfrm>
          <a:prstGeom prst="round2Same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Arial" pitchFamily="34" charset="0"/>
              <a:cs typeface="Arial" pitchFamily="34" charset="0"/>
            </a:endParaRPr>
          </a:p>
        </p:txBody>
      </p:sp>
      <p:sp>
        <p:nvSpPr>
          <p:cNvPr id="12" name="Text Placeholder 3"/>
          <p:cNvSpPr>
            <a:spLocks noGrp="1"/>
          </p:cNvSpPr>
          <p:nvPr>
            <p:ph type="body" sz="quarter" idx="12" hasCustomPrompt="1"/>
          </p:nvPr>
        </p:nvSpPr>
        <p:spPr>
          <a:xfrm>
            <a:off x="467545" y="3795438"/>
            <a:ext cx="4320480" cy="288032"/>
          </a:xfrm>
          <a:prstGeom prst="rect">
            <a:avLst/>
          </a:prstGeom>
        </p:spPr>
        <p:txBody>
          <a:bodyPr/>
          <a:lstStyle>
            <a:lvl1pPr marL="0" indent="0" algn="l">
              <a:buFontTx/>
              <a:buNone/>
              <a:defRPr sz="1200">
                <a:solidFill>
                  <a:schemeClr val="bg1"/>
                </a:solidFill>
                <a:latin typeface="+mn-lt"/>
                <a:cs typeface="Arial" pitchFamily="34" charset="0"/>
              </a:defRPr>
            </a:lvl1pPr>
          </a:lstStyle>
          <a:p>
            <a:pPr lvl="0"/>
            <a:r>
              <a:rPr lang="en-US" altLang="ko-KR" dirty="0"/>
              <a:t>Insert the title of your subtitle Here</a:t>
            </a:r>
          </a:p>
        </p:txBody>
      </p:sp>
      <p:sp>
        <p:nvSpPr>
          <p:cNvPr id="7" name="Text Placeholder 9">
            <a:extLst>
              <a:ext uri="{FF2B5EF4-FFF2-40B4-BE49-F238E27FC236}">
                <a16:creationId xmlns="" xmlns:a16="http://schemas.microsoft.com/office/drawing/2014/main" id="{89F8A4B7-E6C8-4208-8AC6-ED1D61D10B7F}"/>
              </a:ext>
            </a:extLst>
          </p:cNvPr>
          <p:cNvSpPr>
            <a:spLocks noGrp="1"/>
          </p:cNvSpPr>
          <p:nvPr>
            <p:ph type="body" sz="quarter" idx="10" hasCustomPrompt="1"/>
          </p:nvPr>
        </p:nvSpPr>
        <p:spPr>
          <a:xfrm>
            <a:off x="467545" y="2715767"/>
            <a:ext cx="4320480" cy="1080120"/>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t>FREE</a:t>
            </a:r>
          </a:p>
          <a:p>
            <a:pPr lvl="0"/>
            <a:r>
              <a:rPr lang="en-US" altLang="ko-KR" dirty="0"/>
              <a:t>PPT TEMPLATES</a:t>
            </a:r>
          </a:p>
        </p:txBody>
      </p:sp>
    </p:spTree>
    <p:extLst>
      <p:ext uri="{BB962C8B-B14F-4D97-AF65-F5344CB8AC3E}">
        <p14:creationId xmlns:p14="http://schemas.microsoft.com/office/powerpoint/2010/main" val="193626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userDrawn="1"/>
        </p:nvSpPr>
        <p:spPr>
          <a:xfrm>
            <a:off x="552185" y="1280248"/>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8" name="Rectangle 17"/>
          <p:cNvSpPr/>
          <p:nvPr userDrawn="1"/>
        </p:nvSpPr>
        <p:spPr>
          <a:xfrm>
            <a:off x="2582135" y="1280248"/>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ectangle 19"/>
          <p:cNvSpPr/>
          <p:nvPr userDrawn="1"/>
        </p:nvSpPr>
        <p:spPr>
          <a:xfrm>
            <a:off x="4612085" y="1280248"/>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Rectangle 21"/>
          <p:cNvSpPr/>
          <p:nvPr userDrawn="1"/>
        </p:nvSpPr>
        <p:spPr>
          <a:xfrm>
            <a:off x="6642034" y="1280248"/>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그림 개체 틀 24">
            <a:extLst>
              <a:ext uri="{FF2B5EF4-FFF2-40B4-BE49-F238E27FC236}">
                <a16:creationId xmlns="" xmlns:a16="http://schemas.microsoft.com/office/drawing/2014/main" id="{BB44E593-372B-413A-8040-FDB1E70931B5}"/>
              </a:ext>
            </a:extLst>
          </p:cNvPr>
          <p:cNvSpPr>
            <a:spLocks noGrp="1"/>
          </p:cNvSpPr>
          <p:nvPr>
            <p:ph type="pic" idx="16" hasCustomPrompt="1"/>
          </p:nvPr>
        </p:nvSpPr>
        <p:spPr>
          <a:xfrm>
            <a:off x="6748653" y="1422652"/>
            <a:ext cx="1730766"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6" name="그림 개체 틀 25">
            <a:extLst>
              <a:ext uri="{FF2B5EF4-FFF2-40B4-BE49-F238E27FC236}">
                <a16:creationId xmlns="" xmlns:a16="http://schemas.microsoft.com/office/drawing/2014/main" id="{1D2964A4-4427-44D0-BD50-F1BFC9524811}"/>
              </a:ext>
            </a:extLst>
          </p:cNvPr>
          <p:cNvSpPr>
            <a:spLocks noGrp="1"/>
          </p:cNvSpPr>
          <p:nvPr>
            <p:ph type="pic" idx="15" hasCustomPrompt="1"/>
          </p:nvPr>
        </p:nvSpPr>
        <p:spPr>
          <a:xfrm>
            <a:off x="4718274" y="1422652"/>
            <a:ext cx="1730766"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7" name="그림 개체 틀 26">
            <a:extLst>
              <a:ext uri="{FF2B5EF4-FFF2-40B4-BE49-F238E27FC236}">
                <a16:creationId xmlns="" xmlns:a16="http://schemas.microsoft.com/office/drawing/2014/main" id="{57B5A4E7-0D2A-4557-B263-5CA93A4351A6}"/>
              </a:ext>
            </a:extLst>
          </p:cNvPr>
          <p:cNvSpPr>
            <a:spLocks noGrp="1"/>
          </p:cNvSpPr>
          <p:nvPr>
            <p:ph type="pic" idx="14" hasCustomPrompt="1"/>
          </p:nvPr>
        </p:nvSpPr>
        <p:spPr>
          <a:xfrm>
            <a:off x="2687895" y="1422652"/>
            <a:ext cx="1730766"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8" name="그림 개체 틀 27">
            <a:extLst>
              <a:ext uri="{FF2B5EF4-FFF2-40B4-BE49-F238E27FC236}">
                <a16:creationId xmlns="" xmlns:a16="http://schemas.microsoft.com/office/drawing/2014/main" id="{B132F25B-77D1-4C5A-B77A-647542047EAB}"/>
              </a:ext>
            </a:extLst>
          </p:cNvPr>
          <p:cNvSpPr>
            <a:spLocks noGrp="1"/>
          </p:cNvSpPr>
          <p:nvPr>
            <p:ph type="pic" idx="13" hasCustomPrompt="1"/>
          </p:nvPr>
        </p:nvSpPr>
        <p:spPr>
          <a:xfrm>
            <a:off x="657517" y="1422652"/>
            <a:ext cx="1730766" cy="1909596"/>
          </a:xfrm>
          <a:custGeom>
            <a:avLst/>
            <a:gdLst>
              <a:gd name="connsiteX0" fmla="*/ 304075 w 1730767"/>
              <a:gd name="connsiteY0" fmla="*/ 0 h 1909596"/>
              <a:gd name="connsiteX1" fmla="*/ 1730767 w 1730767"/>
              <a:gd name="connsiteY1" fmla="*/ 1596 h 1909596"/>
              <a:gd name="connsiteX2" fmla="*/ 1730767 w 1730767"/>
              <a:gd name="connsiteY2" fmla="*/ 1579897 h 1909596"/>
              <a:gd name="connsiteX3" fmla="*/ 1401355 w 1730767"/>
              <a:gd name="connsiteY3" fmla="*/ 1906073 h 1909596"/>
              <a:gd name="connsiteX4" fmla="*/ 2576 w 1730767"/>
              <a:gd name="connsiteY4" fmla="*/ 1909596 h 1909596"/>
              <a:gd name="connsiteX5" fmla="*/ 0 w 1730767"/>
              <a:gd name="connsiteY5"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0767" h="1909596">
                <a:moveTo>
                  <a:pt x="304075" y="0"/>
                </a:move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19045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Rectangle 11"/>
          <p:cNvSpPr/>
          <p:nvPr userDrawn="1"/>
        </p:nvSpPr>
        <p:spPr>
          <a:xfrm>
            <a:off x="527931" y="1248643"/>
            <a:ext cx="1008000" cy="10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 hasCustomPrompt="1"/>
          </p:nvPr>
        </p:nvSpPr>
        <p:spPr>
          <a:xfrm>
            <a:off x="1535931" y="124864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Rectangle 13"/>
          <p:cNvSpPr/>
          <p:nvPr userDrawn="1"/>
        </p:nvSpPr>
        <p:spPr>
          <a:xfrm>
            <a:off x="540032" y="2725713"/>
            <a:ext cx="1008000" cy="10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Picture Placeholder 2"/>
          <p:cNvSpPr>
            <a:spLocks noGrp="1"/>
          </p:cNvSpPr>
          <p:nvPr>
            <p:ph type="pic" idx="10" hasCustomPrompt="1"/>
          </p:nvPr>
        </p:nvSpPr>
        <p:spPr>
          <a:xfrm>
            <a:off x="1548032" y="272571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Rectangle 15"/>
          <p:cNvSpPr/>
          <p:nvPr userDrawn="1"/>
        </p:nvSpPr>
        <p:spPr>
          <a:xfrm>
            <a:off x="4703947" y="1248643"/>
            <a:ext cx="1008000" cy="100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Picture Placeholder 2"/>
          <p:cNvSpPr>
            <a:spLocks noGrp="1"/>
          </p:cNvSpPr>
          <p:nvPr>
            <p:ph type="pic" idx="11" hasCustomPrompt="1"/>
          </p:nvPr>
        </p:nvSpPr>
        <p:spPr>
          <a:xfrm>
            <a:off x="5711947" y="124864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Rectangle 17"/>
          <p:cNvSpPr/>
          <p:nvPr userDrawn="1"/>
        </p:nvSpPr>
        <p:spPr>
          <a:xfrm>
            <a:off x="4718450" y="2725713"/>
            <a:ext cx="1008000" cy="10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Picture Placeholder 2"/>
          <p:cNvSpPr>
            <a:spLocks noGrp="1"/>
          </p:cNvSpPr>
          <p:nvPr>
            <p:ph type="pic" idx="12" hasCustomPrompt="1"/>
          </p:nvPr>
        </p:nvSpPr>
        <p:spPr>
          <a:xfrm>
            <a:off x="5726450" y="2725713"/>
            <a:ext cx="2880000" cy="100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114523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Picture with Caption">
    <p:spTree>
      <p:nvGrpSpPr>
        <p:cNvPr id="1" name=""/>
        <p:cNvGrpSpPr/>
        <p:nvPr/>
      </p:nvGrpSpPr>
      <p:grpSpPr>
        <a:xfrm>
          <a:off x="0" y="0"/>
          <a:ext cx="0" cy="0"/>
          <a:chOff x="0" y="0"/>
          <a:chExt cx="0" cy="0"/>
        </a:xfrm>
      </p:grpSpPr>
      <p:sp>
        <p:nvSpPr>
          <p:cNvPr id="4" name="Title 2"/>
          <p:cNvSpPr>
            <a:spLocks noGrp="1"/>
          </p:cNvSpPr>
          <p:nvPr>
            <p:ph type="title"/>
          </p:nvPr>
        </p:nvSpPr>
        <p:spPr>
          <a:xfrm>
            <a:off x="0" y="0"/>
            <a:ext cx="9144000" cy="771550"/>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5" name="Picture Placeholder 2"/>
          <p:cNvSpPr>
            <a:spLocks noGrp="1"/>
          </p:cNvSpPr>
          <p:nvPr>
            <p:ph type="pic" idx="1" hasCustomPrompt="1"/>
          </p:nvPr>
        </p:nvSpPr>
        <p:spPr>
          <a:xfrm>
            <a:off x="533121" y="843559"/>
            <a:ext cx="8077769" cy="2160240"/>
          </a:xfrm>
          <a:prstGeom prst="rect">
            <a:avLst/>
          </a:prstGeom>
          <a:solidFill>
            <a:schemeClr val="bg1">
              <a:lumMod val="95000"/>
            </a:schemeClr>
          </a:solidFill>
        </p:spPr>
        <p:txBody>
          <a:bodyPr anchor="ctr"/>
          <a:lstStyle>
            <a:lvl1pPr marL="0" indent="0" algn="ctr">
              <a:buNone/>
              <a:defRPr sz="14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3424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9556" y="1448650"/>
            <a:ext cx="4680521"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539556" y="476651"/>
            <a:ext cx="4680073" cy="972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Picture Placeholder 2"/>
          <p:cNvSpPr>
            <a:spLocks noGrp="1"/>
          </p:cNvSpPr>
          <p:nvPr>
            <p:ph type="pic" idx="10" hasCustomPrompt="1"/>
          </p:nvPr>
        </p:nvSpPr>
        <p:spPr>
          <a:xfrm>
            <a:off x="5219623"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56800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539552" y="1082651"/>
            <a:ext cx="1944217" cy="360793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10" name="Picture Placeholder 2"/>
          <p:cNvSpPr>
            <a:spLocks noGrp="1"/>
          </p:cNvSpPr>
          <p:nvPr>
            <p:ph type="pic" idx="10" hasCustomPrompt="1"/>
          </p:nvPr>
        </p:nvSpPr>
        <p:spPr>
          <a:xfrm>
            <a:off x="2549262" y="1089965"/>
            <a:ext cx="1944217" cy="24055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1" hasCustomPrompt="1"/>
          </p:nvPr>
        </p:nvSpPr>
        <p:spPr>
          <a:xfrm>
            <a:off x="4558974" y="1089965"/>
            <a:ext cx="1944217" cy="154647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6568684" y="1089965"/>
            <a:ext cx="1944217" cy="360062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2549262" y="3547872"/>
            <a:ext cx="1944000" cy="11427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ectangle 13"/>
          <p:cNvSpPr/>
          <p:nvPr userDrawn="1"/>
        </p:nvSpPr>
        <p:spPr>
          <a:xfrm>
            <a:off x="4558974" y="2677366"/>
            <a:ext cx="1944000" cy="201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61019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8"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pic>
        <p:nvPicPr>
          <p:cNvPr id="9"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524" y="2458794"/>
            <a:ext cx="4752528" cy="2417215"/>
          </a:xfrm>
          <a:prstGeom prst="rect">
            <a:avLst/>
          </a:prstGeom>
          <a:noFill/>
          <a:extLst>
            <a:ext uri="{909E8E84-426E-40DD-AFC4-6F175D3DCCD1}">
              <a14:hiddenFill xmlns:a14="http://schemas.microsoft.com/office/drawing/2010/main">
                <a:solidFill>
                  <a:srgbClr val="FFFFFF"/>
                </a:solidFill>
              </a14:hiddenFill>
            </a:ext>
          </a:extLst>
        </p:spPr>
      </p:pic>
      <p:sp>
        <p:nvSpPr>
          <p:cNvPr id="10" name="Picture Placeholder 2"/>
          <p:cNvSpPr>
            <a:spLocks noGrp="1"/>
          </p:cNvSpPr>
          <p:nvPr>
            <p:ph type="pic" idx="1" hasCustomPrompt="1"/>
          </p:nvPr>
        </p:nvSpPr>
        <p:spPr>
          <a:xfrm>
            <a:off x="1119217" y="2765639"/>
            <a:ext cx="2255849" cy="16834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pic>
        <p:nvPicPr>
          <p:cNvPr id="12"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3709" y="1036591"/>
            <a:ext cx="4752528" cy="2417215"/>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0" hasCustomPrompt="1"/>
          </p:nvPr>
        </p:nvSpPr>
        <p:spPr>
          <a:xfrm>
            <a:off x="5873448" y="1335139"/>
            <a:ext cx="2255849" cy="16917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614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11" name="그림 개체 틀 10">
            <a:extLst>
              <a:ext uri="{FF2B5EF4-FFF2-40B4-BE49-F238E27FC236}">
                <a16:creationId xmlns="" xmlns:a16="http://schemas.microsoft.com/office/drawing/2014/main" id="{081DBF75-458C-441B-A489-6D6FCA166165}"/>
              </a:ext>
            </a:extLst>
          </p:cNvPr>
          <p:cNvSpPr>
            <a:spLocks noGrp="1"/>
          </p:cNvSpPr>
          <p:nvPr>
            <p:ph type="pic" idx="12" hasCustomPrompt="1"/>
          </p:nvPr>
        </p:nvSpPr>
        <p:spPr>
          <a:xfrm>
            <a:off x="4898090" y="0"/>
            <a:ext cx="4245915" cy="1995686"/>
          </a:xfrm>
          <a:custGeom>
            <a:avLst/>
            <a:gdLst>
              <a:gd name="connsiteX0" fmla="*/ 970059 w 4245915"/>
              <a:gd name="connsiteY0" fmla="*/ 0 h 1995686"/>
              <a:gd name="connsiteX1" fmla="*/ 4245915 w 4245915"/>
              <a:gd name="connsiteY1" fmla="*/ 0 h 1995686"/>
              <a:gd name="connsiteX2" fmla="*/ 4245915 w 4245915"/>
              <a:gd name="connsiteY2" fmla="*/ 1995686 h 1995686"/>
              <a:gd name="connsiteX3" fmla="*/ 0 w 4245915"/>
              <a:gd name="connsiteY3" fmla="*/ 1987734 h 1995686"/>
            </a:gdLst>
            <a:ahLst/>
            <a:cxnLst>
              <a:cxn ang="0">
                <a:pos x="connsiteX0" y="connsiteY0"/>
              </a:cxn>
              <a:cxn ang="0">
                <a:pos x="connsiteX1" y="connsiteY1"/>
              </a:cxn>
              <a:cxn ang="0">
                <a:pos x="connsiteX2" y="connsiteY2"/>
              </a:cxn>
              <a:cxn ang="0">
                <a:pos x="connsiteX3" y="connsiteY3"/>
              </a:cxn>
            </a:cxnLst>
            <a:rect l="l" t="t" r="r" b="b"/>
            <a:pathLst>
              <a:path w="4245915" h="1995686">
                <a:moveTo>
                  <a:pt x="970059" y="0"/>
                </a:moveTo>
                <a:lnTo>
                  <a:pt x="4245915" y="0"/>
                </a:lnTo>
                <a:lnTo>
                  <a:pt x="4245915" y="1995686"/>
                </a:lnTo>
                <a:lnTo>
                  <a:pt x="0" y="1987734"/>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그림 개체 틀 11">
            <a:extLst>
              <a:ext uri="{FF2B5EF4-FFF2-40B4-BE49-F238E27FC236}">
                <a16:creationId xmlns="" xmlns:a16="http://schemas.microsoft.com/office/drawing/2014/main" id="{0659651E-89BE-4ED6-8279-2A076B50460A}"/>
              </a:ext>
            </a:extLst>
          </p:cNvPr>
          <p:cNvSpPr>
            <a:spLocks noGrp="1"/>
          </p:cNvSpPr>
          <p:nvPr>
            <p:ph type="pic" idx="11" hasCustomPrompt="1"/>
          </p:nvPr>
        </p:nvSpPr>
        <p:spPr>
          <a:xfrm>
            <a:off x="4" y="0"/>
            <a:ext cx="5737154" cy="5143500"/>
          </a:xfrm>
          <a:custGeom>
            <a:avLst/>
            <a:gdLst>
              <a:gd name="connsiteX0" fmla="*/ 0 w 5737154"/>
              <a:gd name="connsiteY0" fmla="*/ 0 h 5143500"/>
              <a:gd name="connsiteX1" fmla="*/ 5737154 w 5737154"/>
              <a:gd name="connsiteY1" fmla="*/ 0 h 5143500"/>
              <a:gd name="connsiteX2" fmla="*/ 3168882 w 5737154"/>
              <a:gd name="connsiteY2" fmla="*/ 5143500 h 5143500"/>
              <a:gd name="connsiteX3" fmla="*/ 0 w 5737154"/>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5737154" h="5143500">
                <a:moveTo>
                  <a:pt x="0" y="0"/>
                </a:moveTo>
                <a:lnTo>
                  <a:pt x="5737154" y="0"/>
                </a:lnTo>
                <a:lnTo>
                  <a:pt x="3168882" y="5143500"/>
                </a:lnTo>
                <a:lnTo>
                  <a:pt x="0" y="51435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 name="Rectangle 1"/>
          <p:cNvSpPr/>
          <p:nvPr userDrawn="1"/>
        </p:nvSpPr>
        <p:spPr>
          <a:xfrm>
            <a:off x="3323651" y="2091193"/>
            <a:ext cx="5820354" cy="3052307"/>
          </a:xfrm>
          <a:custGeom>
            <a:avLst/>
            <a:gdLst>
              <a:gd name="connsiteX0" fmla="*/ 0 w 4261899"/>
              <a:gd name="connsiteY0" fmla="*/ 0 h 3052307"/>
              <a:gd name="connsiteX1" fmla="*/ 4261899 w 4261899"/>
              <a:gd name="connsiteY1" fmla="*/ 0 h 3052307"/>
              <a:gd name="connsiteX2" fmla="*/ 4261899 w 4261899"/>
              <a:gd name="connsiteY2" fmla="*/ 3052307 h 3052307"/>
              <a:gd name="connsiteX3" fmla="*/ 0 w 4261899"/>
              <a:gd name="connsiteY3" fmla="*/ 3052307 h 3052307"/>
              <a:gd name="connsiteX4" fmla="*/ 0 w 4261899"/>
              <a:gd name="connsiteY4" fmla="*/ 0 h 3052307"/>
              <a:gd name="connsiteX0" fmla="*/ 1558455 w 5820354"/>
              <a:gd name="connsiteY0" fmla="*/ 0 h 3052307"/>
              <a:gd name="connsiteX1" fmla="*/ 5820354 w 5820354"/>
              <a:gd name="connsiteY1" fmla="*/ 0 h 3052307"/>
              <a:gd name="connsiteX2" fmla="*/ 5820354 w 5820354"/>
              <a:gd name="connsiteY2" fmla="*/ 3052307 h 3052307"/>
              <a:gd name="connsiteX3" fmla="*/ 0 w 5820354"/>
              <a:gd name="connsiteY3" fmla="*/ 3052307 h 3052307"/>
              <a:gd name="connsiteX4" fmla="*/ 1558455 w 5820354"/>
              <a:gd name="connsiteY4" fmla="*/ 0 h 3052307"/>
              <a:gd name="connsiteX0" fmla="*/ 1518698 w 5820354"/>
              <a:gd name="connsiteY0" fmla="*/ 7952 h 3052307"/>
              <a:gd name="connsiteX1" fmla="*/ 5820354 w 5820354"/>
              <a:gd name="connsiteY1" fmla="*/ 0 h 3052307"/>
              <a:gd name="connsiteX2" fmla="*/ 5820354 w 5820354"/>
              <a:gd name="connsiteY2" fmla="*/ 3052307 h 3052307"/>
              <a:gd name="connsiteX3" fmla="*/ 0 w 5820354"/>
              <a:gd name="connsiteY3" fmla="*/ 3052307 h 3052307"/>
              <a:gd name="connsiteX4" fmla="*/ 1518698 w 5820354"/>
              <a:gd name="connsiteY4" fmla="*/ 7952 h 305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0354" h="3052307">
                <a:moveTo>
                  <a:pt x="1518698" y="7952"/>
                </a:moveTo>
                <a:lnTo>
                  <a:pt x="5820354" y="0"/>
                </a:lnTo>
                <a:lnTo>
                  <a:pt x="5820354" y="3052307"/>
                </a:lnTo>
                <a:lnTo>
                  <a:pt x="0" y="3052307"/>
                </a:lnTo>
                <a:lnTo>
                  <a:pt x="1518698" y="79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001718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8244000"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0" hasCustomPrompt="1"/>
          </p:nvPr>
        </p:nvSpPr>
        <p:spPr>
          <a:xfrm>
            <a:off x="0" y="0"/>
            <a:ext cx="2483769" cy="357986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4916268"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7706295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8" name="Picture Placeholder 2"/>
          <p:cNvSpPr>
            <a:spLocks noGrp="1"/>
          </p:cNvSpPr>
          <p:nvPr>
            <p:ph type="pic" idx="1" hasCustomPrompt="1"/>
          </p:nvPr>
        </p:nvSpPr>
        <p:spPr>
          <a:xfrm>
            <a:off x="540003" y="2849094"/>
            <a:ext cx="4680521" cy="18193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540003" y="468003"/>
            <a:ext cx="4680521" cy="23286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74041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
        <p:nvSpPr>
          <p:cNvPr id="8"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2" name="Rectangle 1"/>
          <p:cNvSpPr/>
          <p:nvPr userDrawn="1"/>
        </p:nvSpPr>
        <p:spPr>
          <a:xfrm>
            <a:off x="540000" y="2570956"/>
            <a:ext cx="8064000" cy="7208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Picture Placeholder 2"/>
          <p:cNvSpPr>
            <a:spLocks noGrp="1"/>
          </p:cNvSpPr>
          <p:nvPr>
            <p:ph type="pic" idx="1" hasCustomPrompt="1"/>
          </p:nvPr>
        </p:nvSpPr>
        <p:spPr>
          <a:xfrm>
            <a:off x="540000" y="1167542"/>
            <a:ext cx="4032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0" hasCustomPrompt="1"/>
          </p:nvPr>
        </p:nvSpPr>
        <p:spPr>
          <a:xfrm>
            <a:off x="4572000" y="3291830"/>
            <a:ext cx="4032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324456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hasCustomPrompt="1"/>
          </p:nvPr>
        </p:nvSpPr>
        <p:spPr>
          <a:xfrm>
            <a:off x="2001657" y="3407728"/>
            <a:ext cx="5148064" cy="576064"/>
          </a:xfrm>
          <a:prstGeom prst="rect">
            <a:avLst/>
          </a:prstGeom>
        </p:spPr>
        <p:txBody>
          <a:bodyPr anchor="ctr"/>
          <a:lstStyle>
            <a:lvl1pPr marL="0" indent="0" algn="ctr">
              <a:buFontTx/>
              <a:buNone/>
              <a:defRPr b="1">
                <a:solidFill>
                  <a:schemeClr val="tx1">
                    <a:lumMod val="75000"/>
                    <a:lumOff val="25000"/>
                  </a:schemeClr>
                </a:solidFill>
                <a:latin typeface="+mj-lt"/>
                <a:cs typeface="Arial" pitchFamily="34" charset="0"/>
              </a:defRPr>
            </a:lvl1pPr>
          </a:lstStyle>
          <a:p>
            <a:r>
              <a:rPr lang="en-US" altLang="ko-KR" dirty="0"/>
              <a:t>Thank you</a:t>
            </a:r>
            <a:endParaRPr lang="ko-KR" altLang="en-US" dirty="0"/>
          </a:p>
        </p:txBody>
      </p:sp>
      <p:sp>
        <p:nvSpPr>
          <p:cNvPr id="3" name="Text Placeholder 2"/>
          <p:cNvSpPr>
            <a:spLocks noGrp="1"/>
          </p:cNvSpPr>
          <p:nvPr>
            <p:ph type="body" sz="quarter" idx="11" hasCustomPrompt="1"/>
          </p:nvPr>
        </p:nvSpPr>
        <p:spPr>
          <a:xfrm>
            <a:off x="2001657" y="3939902"/>
            <a:ext cx="5148064" cy="288032"/>
          </a:xfrm>
          <a:prstGeom prst="rect">
            <a:avLst/>
          </a:prstGeom>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07957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strike="noStrike"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13" y="1131592"/>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mn-lt"/>
            </a:endParaRPr>
          </a:p>
        </p:txBody>
      </p:sp>
      <p:sp>
        <p:nvSpPr>
          <p:cNvPr id="15" name="Rounded Rectangle 14"/>
          <p:cNvSpPr/>
          <p:nvPr userDrawn="1"/>
        </p:nvSpPr>
        <p:spPr>
          <a:xfrm>
            <a:off x="531937" y="1347503"/>
            <a:ext cx="108521"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mn-lt"/>
            </a:endParaRPr>
          </a:p>
        </p:txBody>
      </p:sp>
      <p:sp>
        <p:nvSpPr>
          <p:cNvPr id="16" name="Half Frame 15"/>
          <p:cNvSpPr/>
          <p:nvPr userDrawn="1"/>
        </p:nvSpPr>
        <p:spPr>
          <a:xfrm rot="5400000">
            <a:off x="2592648" y="1238204"/>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229449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4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ext Placeholder 9"/>
          <p:cNvSpPr txBox="1">
            <a:spLocks/>
          </p:cNvSpPr>
          <p:nvPr userDrawn="1"/>
        </p:nvSpPr>
        <p:spPr>
          <a:xfrm>
            <a:off x="3995936" y="3291830"/>
            <a:ext cx="5148064" cy="576064"/>
          </a:xfrm>
          <a:prstGeom prst="rect">
            <a:avLst/>
          </a:prstGeom>
        </p:spPr>
        <p:txBody>
          <a:bodyPr anchor="ctr"/>
          <a:lstStyle>
            <a:lvl1pPr marL="0" indent="0" algn="l" defTabSz="914400" rtl="0" eaLnBrk="1" latinLnBrk="1" hangingPunct="1">
              <a:spcBef>
                <a:spcPct val="20000"/>
              </a:spcBef>
              <a:buFont typeface="Arial" pitchFamily="34" charset="0"/>
              <a:buNone/>
              <a:defRPr sz="3200" b="0" kern="1200" baseline="0">
                <a:solidFill>
                  <a:schemeClr val="bg1"/>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600" dirty="0">
                <a:solidFill>
                  <a:schemeClr val="tx1">
                    <a:lumMod val="75000"/>
                    <a:lumOff val="25000"/>
                  </a:schemeClr>
                </a:solidFill>
                <a:latin typeface="+mj-lt"/>
              </a:rPr>
              <a:t>SECTION BREAK</a:t>
            </a:r>
          </a:p>
        </p:txBody>
      </p:sp>
      <p:sp>
        <p:nvSpPr>
          <p:cNvPr id="4" name="Text Placeholder 9"/>
          <p:cNvSpPr txBox="1">
            <a:spLocks/>
          </p:cNvSpPr>
          <p:nvPr userDrawn="1"/>
        </p:nvSpPr>
        <p:spPr>
          <a:xfrm>
            <a:off x="3995936" y="3867894"/>
            <a:ext cx="5148064"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solidFill>
                  <a:schemeClr val="tx1">
                    <a:lumMod val="75000"/>
                    <a:lumOff val="25000"/>
                  </a:schemeClr>
                </a:solidFill>
                <a:latin typeface="+mn-lt"/>
              </a:rPr>
              <a:t>Insert the title of your subtitle Here</a:t>
            </a:r>
          </a:p>
        </p:txBody>
      </p:sp>
    </p:spTree>
    <p:extLst>
      <p:ext uri="{BB962C8B-B14F-4D97-AF65-F5344CB8AC3E}">
        <p14:creationId xmlns:p14="http://schemas.microsoft.com/office/powerpoint/2010/main" val="74631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57904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11901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4" name="Rectangle 3"/>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5" name="Isosceles Triangle 4"/>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492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553999"/>
            <a:ext cx="9144000"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4" name="Rectangle 3"/>
          <p:cNvSpPr/>
          <p:nvPr userDrawn="1"/>
        </p:nvSpPr>
        <p:spPr>
          <a:xfrm>
            <a:off x="0" y="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266800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p:cNvSpPr/>
          <p:nvPr userDrawn="1"/>
        </p:nvSpPr>
        <p:spPr>
          <a:xfrm>
            <a:off x="0" y="4603500"/>
            <a:ext cx="9144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251520" y="0"/>
            <a:ext cx="8892480" cy="884466"/>
          </a:xfrm>
          <a:prstGeom prst="rect">
            <a:avLst/>
          </a:prstGeom>
        </p:spPr>
        <p:txBody>
          <a:bodyPr anchor="ctr"/>
          <a:lstStyle>
            <a:lvl1pPr algn="l">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
        <p:nvSpPr>
          <p:cNvPr id="5" name="Rectangle 4"/>
          <p:cNvSpPr/>
          <p:nvPr userDrawn="1"/>
        </p:nvSpPr>
        <p:spPr>
          <a:xfrm>
            <a:off x="0" y="879574"/>
            <a:ext cx="9144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Tree>
    <p:extLst>
      <p:ext uri="{BB962C8B-B14F-4D97-AF65-F5344CB8AC3E}">
        <p14:creationId xmlns:p14="http://schemas.microsoft.com/office/powerpoint/2010/main" val="163622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ectangle 1"/>
          <p:cNvSpPr/>
          <p:nvPr userDrawn="1"/>
        </p:nvSpPr>
        <p:spPr>
          <a:xfrm>
            <a:off x="0" y="3435846"/>
            <a:ext cx="9144000" cy="17076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Title 2"/>
          <p:cNvSpPr>
            <a:spLocks noGrp="1"/>
          </p:cNvSpPr>
          <p:nvPr>
            <p:ph type="title"/>
          </p:nvPr>
        </p:nvSpPr>
        <p:spPr>
          <a:xfrm>
            <a:off x="0" y="0"/>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grpSp>
        <p:nvGrpSpPr>
          <p:cNvPr id="6" name="Group 5"/>
          <p:cNvGrpSpPr/>
          <p:nvPr userDrawn="1"/>
        </p:nvGrpSpPr>
        <p:grpSpPr>
          <a:xfrm>
            <a:off x="0" y="0"/>
            <a:ext cx="9144000" cy="248304"/>
            <a:chOff x="0" y="0"/>
            <a:chExt cx="9144000" cy="248304"/>
          </a:xfrm>
          <a:solidFill>
            <a:schemeClr val="accent1"/>
          </a:solidFill>
        </p:grpSpPr>
        <p:sp>
          <p:nvSpPr>
            <p:cNvPr id="7" name="Rectangle 6"/>
            <p:cNvSpPr/>
            <p:nvPr userDrawn="1"/>
          </p:nvSpPr>
          <p:spPr>
            <a:xfrm>
              <a:off x="0" y="0"/>
              <a:ext cx="9144000"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8" name="Isosceles Triangle 7"/>
            <p:cNvSpPr/>
            <p:nvPr userDrawn="1"/>
          </p:nvSpPr>
          <p:spPr>
            <a:xfrm rot="10800000">
              <a:off x="4427984" y="1"/>
              <a:ext cx="288032" cy="2483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22030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221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25760" y="151587"/>
            <a:ext cx="8892480" cy="48403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2"/>
          <p:cNvSpPr>
            <a:spLocks noGrp="1"/>
          </p:cNvSpPr>
          <p:nvPr>
            <p:ph type="title"/>
          </p:nvPr>
        </p:nvSpPr>
        <p:spPr>
          <a:xfrm>
            <a:off x="0" y="143118"/>
            <a:ext cx="9144000" cy="884466"/>
          </a:xfrm>
          <a:prstGeom prst="rect">
            <a:avLst/>
          </a:prstGeom>
        </p:spPr>
        <p:txBody>
          <a:bodyPr anchor="ctr"/>
          <a:lstStyle>
            <a:lvl1pPr algn="ctr">
              <a:defRPr sz="3600" b="1">
                <a:solidFill>
                  <a:schemeClr val="tx1">
                    <a:lumMod val="75000"/>
                    <a:lumOff val="25000"/>
                  </a:schemeClr>
                </a:solidFill>
                <a:latin typeface="+mj-lt"/>
                <a:cs typeface="Arial" pitchFamily="34" charset="0"/>
              </a:defRPr>
            </a:lvl1pPr>
          </a:lstStyle>
          <a:p>
            <a:r>
              <a:rPr lang="en-US" dirty="0"/>
              <a:t> </a:t>
            </a:r>
            <a:r>
              <a:rPr lang="en-US" altLang="ko-KR" dirty="0"/>
              <a:t>Free PPT _ Click to add title</a:t>
            </a:r>
            <a:endParaRPr lang="en-US" dirty="0"/>
          </a:p>
        </p:txBody>
      </p:sp>
    </p:spTree>
    <p:extLst>
      <p:ext uri="{BB962C8B-B14F-4D97-AF65-F5344CB8AC3E}">
        <p14:creationId xmlns:p14="http://schemas.microsoft.com/office/powerpoint/2010/main" val="42383909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749557"/>
      </p:ext>
    </p:extLst>
  </p:cSld>
  <p:clrMap bg1="lt1" tx1="dk1" bg2="lt2" tx2="dk2" accent1="accent1" accent2="accent2" accent3="accent3" accent4="accent4" accent5="accent5" accent6="accent6" hlink="hlink" folHlink="folHlink"/>
  <p:sldLayoutIdLst>
    <p:sldLayoutId id="2147483662" r:id="rId1"/>
    <p:sldLayoutId id="2147483669" r:id="rId2"/>
    <p:sldLayoutId id="214748369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634490"/>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65" r:id="rId3"/>
    <p:sldLayoutId id="2147483687" r:id="rId4"/>
    <p:sldLayoutId id="2147483668" r:id="rId5"/>
    <p:sldLayoutId id="2147483688" r:id="rId6"/>
    <p:sldLayoutId id="2147483684" r:id="rId7"/>
    <p:sldLayoutId id="2147483686" r:id="rId8"/>
    <p:sldLayoutId id="2147483683" r:id="rId9"/>
    <p:sldLayoutId id="2147483670" r:id="rId10"/>
    <p:sldLayoutId id="2147483673" r:id="rId11"/>
    <p:sldLayoutId id="2147483674" r:id="rId12"/>
    <p:sldLayoutId id="2147483675" r:id="rId13"/>
    <p:sldLayoutId id="2147483679" r:id="rId14"/>
    <p:sldLayoutId id="2147483676" r:id="rId15"/>
    <p:sldLayoutId id="2147483677" r:id="rId16"/>
    <p:sldLayoutId id="2147483690"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305565"/>
      </p:ext>
    </p:extLst>
  </p:cSld>
  <p:clrMap bg1="lt1" tx1="dk1" bg2="lt2" tx2="dk2" accent1="accent1" accent2="accent2" accent3="accent3" accent4="accent4" accent5="accent5" accent6="accent6" hlink="hlink" folHlink="folHlink"/>
  <p:sldLayoutIdLst>
    <p:sldLayoutId id="214748368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0"/>
          </p:nvPr>
        </p:nvSpPr>
        <p:spPr>
          <a:xfrm>
            <a:off x="467545" y="2715766"/>
            <a:ext cx="4320480" cy="1440160"/>
          </a:xfrm>
        </p:spPr>
        <p:txBody>
          <a:bodyPr/>
          <a:lstStyle/>
          <a:p>
            <a:pPr>
              <a:lnSpc>
                <a:spcPct val="150000"/>
              </a:lnSpc>
            </a:pPr>
            <a:r>
              <a:rPr lang="id-ID" sz="1200" dirty="0">
                <a:latin typeface="Arial Rounded MT Bold" pitchFamily="34" charset="0"/>
              </a:rPr>
              <a:t>M. AFRIZAL SEPTIANSYAH</a:t>
            </a:r>
          </a:p>
          <a:p>
            <a:pPr>
              <a:lnSpc>
                <a:spcPct val="150000"/>
              </a:lnSpc>
            </a:pPr>
            <a:r>
              <a:rPr lang="id-ID" sz="1200" dirty="0">
                <a:latin typeface="Arial Rounded MT Bold" pitchFamily="34" charset="0"/>
              </a:rPr>
              <a:t>HAIDI NURHADINATA</a:t>
            </a:r>
          </a:p>
          <a:p>
            <a:pPr>
              <a:lnSpc>
                <a:spcPct val="150000"/>
              </a:lnSpc>
            </a:pPr>
            <a:r>
              <a:rPr lang="id-ID" sz="1200" dirty="0">
                <a:latin typeface="Arial Rounded MT Bold" pitchFamily="34" charset="0"/>
              </a:rPr>
              <a:t>GUNAWAN FATTAHILLAH UTOMO</a:t>
            </a:r>
          </a:p>
          <a:p>
            <a:pPr>
              <a:lnSpc>
                <a:spcPct val="150000"/>
              </a:lnSpc>
            </a:pPr>
            <a:r>
              <a:rPr lang="id-ID" sz="1200" dirty="0">
                <a:latin typeface="Arial Rounded MT Bold" pitchFamily="34" charset="0"/>
              </a:rPr>
              <a:t>LUTHFI BAYU SYUFIATMA</a:t>
            </a:r>
          </a:p>
          <a:p>
            <a:pPr fontAlgn="auto">
              <a:lnSpc>
                <a:spcPct val="100000"/>
              </a:lnSpc>
              <a:spcBef>
                <a:spcPts val="0"/>
              </a:spcBef>
              <a:spcAft>
                <a:spcPts val="0"/>
              </a:spcAft>
              <a:defRPr/>
            </a:pPr>
            <a:endParaRPr lang="en-US" altLang="ko-KR" sz="1200" b="1" dirty="0">
              <a:solidFill>
                <a:schemeClr val="tx1">
                  <a:lumMod val="75000"/>
                  <a:lumOff val="25000"/>
                </a:schemeClr>
              </a:solidFill>
            </a:endParaRPr>
          </a:p>
        </p:txBody>
      </p:sp>
      <p:pic>
        <p:nvPicPr>
          <p:cNvPr id="1026" name="Picture 2" descr="D:\powerpoint bukalapak\bukalapakfo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007" y="-20538"/>
            <a:ext cx="4086226" cy="12954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251524" y="1419622"/>
            <a:ext cx="8424937" cy="504056"/>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SENTIMEN ANALISIS TWITTER PADA E-COMMERCE BUKALAPAK</a:t>
            </a:r>
            <a:endParaRPr lang="id-ID" dirty="0"/>
          </a:p>
        </p:txBody>
      </p:sp>
    </p:spTree>
    <p:extLst>
      <p:ext uri="{BB962C8B-B14F-4D97-AF65-F5344CB8AC3E}">
        <p14:creationId xmlns:p14="http://schemas.microsoft.com/office/powerpoint/2010/main" val="1464163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a:solidFill>
                  <a:schemeClr val="accent1"/>
                </a:solidFill>
              </a:rPr>
              <a:t>ANALISIS DATA</a:t>
            </a:r>
            <a:endParaRPr lang="ko-KR" altLang="en-US" dirty="0"/>
          </a:p>
        </p:txBody>
      </p:sp>
      <p:sp>
        <p:nvSpPr>
          <p:cNvPr id="34" name="TextBox 33"/>
          <p:cNvSpPr txBox="1"/>
          <p:nvPr/>
        </p:nvSpPr>
        <p:spPr>
          <a:xfrm>
            <a:off x="323532" y="1419625"/>
            <a:ext cx="8424937" cy="276999"/>
          </a:xfrm>
          <a:prstGeom prst="rect">
            <a:avLst/>
          </a:prstGeom>
          <a:noFill/>
        </p:spPr>
        <p:txBody>
          <a:bodyPr wrap="square" rtlCol="0">
            <a:spAutoFit/>
          </a:bodyPr>
          <a:lstStyle/>
          <a:p>
            <a:pPr algn="just"/>
            <a:endParaRPr lang="id-ID" sz="1200" dirty="0"/>
          </a:p>
        </p:txBody>
      </p:sp>
      <p:sp>
        <p:nvSpPr>
          <p:cNvPr id="5" name="TextBox 4"/>
          <p:cNvSpPr txBox="1"/>
          <p:nvPr/>
        </p:nvSpPr>
        <p:spPr>
          <a:xfrm>
            <a:off x="323532" y="1419622"/>
            <a:ext cx="8424937" cy="1938992"/>
          </a:xfrm>
          <a:prstGeom prst="rect">
            <a:avLst/>
          </a:prstGeom>
          <a:noFill/>
        </p:spPr>
        <p:txBody>
          <a:bodyPr wrap="square" rtlCol="0">
            <a:spAutoFit/>
          </a:bodyPr>
          <a:lstStyle/>
          <a:p>
            <a:pPr lvl="2"/>
            <a:r>
              <a:rPr lang="id-ID" sz="1200" dirty="0" smtClean="0"/>
              <a:t>Adapun </a:t>
            </a:r>
            <a:r>
              <a:rPr lang="id-ID" sz="1200" dirty="0" smtClean="0"/>
              <a:t>hasil awal </a:t>
            </a:r>
            <a:r>
              <a:rPr lang="id-ID" sz="1200" dirty="0"/>
              <a:t>yang di dapat dari penelitian ini sebagai</a:t>
            </a:r>
          </a:p>
          <a:p>
            <a:pPr lvl="2"/>
            <a:r>
              <a:rPr lang="id-ID" sz="1200" dirty="0"/>
              <a:t>berikut. Total dari seluruh data yang diinput adalah 2970</a:t>
            </a:r>
          </a:p>
          <a:p>
            <a:pPr lvl="2"/>
            <a:r>
              <a:rPr lang="id-ID" sz="1200" dirty="0"/>
              <a:t>data. Hasil dari pengolahan data tersebut menghasilkan</a:t>
            </a:r>
          </a:p>
          <a:p>
            <a:pPr lvl="2"/>
            <a:r>
              <a:rPr lang="id-ID" sz="1200" dirty="0"/>
              <a:t>nilai netral lebih tinggi dari yang lainnya. Dengan</a:t>
            </a:r>
          </a:p>
          <a:p>
            <a:pPr lvl="2"/>
            <a:r>
              <a:rPr lang="id-ID" sz="1200" dirty="0"/>
              <a:t>presentase sebagai berikut </a:t>
            </a:r>
            <a:r>
              <a:rPr lang="id-ID" sz="1200" dirty="0" smtClean="0"/>
              <a:t>:</a:t>
            </a:r>
          </a:p>
          <a:p>
            <a:pPr lvl="2"/>
            <a:r>
              <a:rPr lang="id-ID" sz="1200" dirty="0" smtClean="0"/>
              <a:t>(analisis sentimen awal)</a:t>
            </a:r>
            <a:endParaRPr lang="id-ID" sz="1200" dirty="0"/>
          </a:p>
          <a:p>
            <a:pPr lvl="5"/>
            <a:r>
              <a:rPr lang="id-ID" sz="1200" dirty="0"/>
              <a:t>Positif </a:t>
            </a:r>
            <a:r>
              <a:rPr lang="id-ID" sz="1200" dirty="0" smtClean="0"/>
              <a:t>  : 941/2970 x100= 31,68%</a:t>
            </a:r>
            <a:endParaRPr lang="id-ID" sz="1200" dirty="0"/>
          </a:p>
          <a:p>
            <a:pPr lvl="5"/>
            <a:r>
              <a:rPr lang="id-ID" sz="1200" dirty="0"/>
              <a:t>Netral </a:t>
            </a:r>
            <a:r>
              <a:rPr lang="id-ID" sz="1200" dirty="0" smtClean="0"/>
              <a:t>  : 1894/2970x100= 63,77%</a:t>
            </a:r>
            <a:endParaRPr lang="id-ID" sz="1200" dirty="0"/>
          </a:p>
          <a:p>
            <a:pPr lvl="5"/>
            <a:r>
              <a:rPr lang="id-ID" sz="1200" dirty="0" smtClean="0"/>
              <a:t>Negatif : 135/2970 x100=  4,55%</a:t>
            </a:r>
            <a:endParaRPr lang="id-ID" sz="1200" dirty="0"/>
          </a:p>
          <a:p>
            <a:endParaRPr lang="id-ID" sz="1200" dirty="0" smtClean="0"/>
          </a:p>
        </p:txBody>
      </p:sp>
      <p:sp>
        <p:nvSpPr>
          <p:cNvPr id="6" name="Parallelogram 30">
            <a:extLst>
              <a:ext uri="{FF2B5EF4-FFF2-40B4-BE49-F238E27FC236}">
                <a16:creationId xmlns="" xmlns:a16="http://schemas.microsoft.com/office/drawing/2014/main" id="{8E20C5C8-85F8-4064-B92A-E3DCFFA11F0D}"/>
              </a:ext>
            </a:extLst>
          </p:cNvPr>
          <p:cNvSpPr/>
          <p:nvPr/>
        </p:nvSpPr>
        <p:spPr>
          <a:xfrm flipH="1">
            <a:off x="899598" y="1275606"/>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2001821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smtClean="0">
                <a:solidFill>
                  <a:schemeClr val="accent1"/>
                </a:solidFill>
              </a:rPr>
              <a:t>HASIL </a:t>
            </a:r>
            <a:r>
              <a:rPr lang="id-ID" altLang="ko-KR" dirty="0" smtClean="0">
                <a:solidFill>
                  <a:schemeClr val="accent1"/>
                </a:solidFill>
              </a:rPr>
              <a:t>ANALISIS DATA(OUTPUT)</a:t>
            </a:r>
            <a:endParaRPr lang="ko-KR" altLang="en-US" dirty="0"/>
          </a:p>
        </p:txBody>
      </p:sp>
      <p:sp>
        <p:nvSpPr>
          <p:cNvPr id="34" name="TextBox 33"/>
          <p:cNvSpPr txBox="1"/>
          <p:nvPr/>
        </p:nvSpPr>
        <p:spPr>
          <a:xfrm>
            <a:off x="323532" y="1419625"/>
            <a:ext cx="8424937" cy="276999"/>
          </a:xfrm>
          <a:prstGeom prst="rect">
            <a:avLst/>
          </a:prstGeom>
          <a:noFill/>
        </p:spPr>
        <p:txBody>
          <a:bodyPr wrap="square" rtlCol="0">
            <a:spAutoFit/>
          </a:bodyPr>
          <a:lstStyle/>
          <a:p>
            <a:pPr algn="just"/>
            <a:endParaRPr lang="id-ID" sz="1200" dirty="0"/>
          </a:p>
        </p:txBody>
      </p:sp>
      <p:sp>
        <p:nvSpPr>
          <p:cNvPr id="6" name="Parallelogram 30">
            <a:extLst>
              <a:ext uri="{FF2B5EF4-FFF2-40B4-BE49-F238E27FC236}">
                <a16:creationId xmlns="" xmlns:a16="http://schemas.microsoft.com/office/drawing/2014/main" id="{8E20C5C8-85F8-4064-B92A-E3DCFFA11F0D}"/>
              </a:ext>
            </a:extLst>
          </p:cNvPr>
          <p:cNvSpPr/>
          <p:nvPr/>
        </p:nvSpPr>
        <p:spPr>
          <a:xfrm flipH="1">
            <a:off x="899598" y="1275606"/>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1026" name="Picture 2" descr="D:\powerpoint bukalapak\WhatsApp Image 2019-08-20 at 09.32.05.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818897"/>
            <a:ext cx="3709978" cy="21930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powerpoint bukalapak\WhatsApp Image 2019-08-20 at 09.32.1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3919" y="1818896"/>
            <a:ext cx="3984550" cy="21210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644008" y="4299942"/>
            <a:ext cx="4104461" cy="276999"/>
          </a:xfrm>
          <a:prstGeom prst="rect">
            <a:avLst/>
          </a:prstGeom>
          <a:noFill/>
        </p:spPr>
        <p:txBody>
          <a:bodyPr wrap="square" rtlCol="0">
            <a:spAutoFit/>
          </a:bodyPr>
          <a:lstStyle/>
          <a:p>
            <a:pPr lvl="2"/>
            <a:r>
              <a:rPr lang="id-ID" sz="1200" dirty="0" smtClean="0"/>
              <a:t>DI AMBIL DARI 70 DATA SAMPLE</a:t>
            </a:r>
            <a:endParaRPr lang="id-ID" dirty="0"/>
          </a:p>
        </p:txBody>
      </p:sp>
    </p:spTree>
    <p:extLst>
      <p:ext uri="{BB962C8B-B14F-4D97-AF65-F5344CB8AC3E}">
        <p14:creationId xmlns:p14="http://schemas.microsoft.com/office/powerpoint/2010/main" val="2864279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smtClean="0">
                <a:solidFill>
                  <a:schemeClr val="accent1"/>
                </a:solidFill>
              </a:rPr>
              <a:t>KESIMPULAN DAN SARAN</a:t>
            </a:r>
            <a:endParaRPr lang="ko-KR" altLang="en-US" dirty="0"/>
          </a:p>
        </p:txBody>
      </p:sp>
      <p:sp>
        <p:nvSpPr>
          <p:cNvPr id="34" name="TextBox 33"/>
          <p:cNvSpPr txBox="1"/>
          <p:nvPr/>
        </p:nvSpPr>
        <p:spPr>
          <a:xfrm>
            <a:off x="323532" y="1419625"/>
            <a:ext cx="8424937" cy="276999"/>
          </a:xfrm>
          <a:prstGeom prst="rect">
            <a:avLst/>
          </a:prstGeom>
          <a:noFill/>
        </p:spPr>
        <p:txBody>
          <a:bodyPr wrap="square" rtlCol="0">
            <a:spAutoFit/>
          </a:bodyPr>
          <a:lstStyle/>
          <a:p>
            <a:pPr algn="just"/>
            <a:endParaRPr lang="id-ID" sz="1200" dirty="0"/>
          </a:p>
        </p:txBody>
      </p:sp>
      <p:sp>
        <p:nvSpPr>
          <p:cNvPr id="6" name="TextBox 5"/>
          <p:cNvSpPr txBox="1"/>
          <p:nvPr/>
        </p:nvSpPr>
        <p:spPr>
          <a:xfrm>
            <a:off x="1547668" y="1203598"/>
            <a:ext cx="6120681" cy="2616101"/>
          </a:xfrm>
          <a:prstGeom prst="rect">
            <a:avLst/>
          </a:prstGeom>
          <a:noFill/>
        </p:spPr>
        <p:txBody>
          <a:bodyPr wrap="square" rtlCol="0">
            <a:spAutoFit/>
          </a:bodyPr>
          <a:lstStyle/>
          <a:p>
            <a:pPr algn="ctr"/>
            <a:r>
              <a:rPr lang="id-ID" dirty="0" smtClean="0"/>
              <a:t>Berdasarkan data yang sudah di analisa maka di </a:t>
            </a:r>
          </a:p>
          <a:p>
            <a:pPr algn="ctr"/>
            <a:r>
              <a:rPr lang="id-ID" dirty="0" smtClean="0"/>
              <a:t>dapatkanlah jumlah sentimen dari sampling 70 </a:t>
            </a:r>
          </a:p>
          <a:p>
            <a:pPr algn="ctr"/>
            <a:r>
              <a:rPr lang="id-ID" dirty="0" smtClean="0"/>
              <a:t>data sebagai berikut :</a:t>
            </a:r>
          </a:p>
          <a:p>
            <a:pPr algn="ctr"/>
            <a:endParaRPr lang="id-ID" dirty="0" smtClean="0"/>
          </a:p>
          <a:p>
            <a:pPr lvl="4"/>
            <a:r>
              <a:rPr lang="id-ID" sz="1400" dirty="0"/>
              <a:t>Positif   : </a:t>
            </a:r>
            <a:r>
              <a:rPr lang="id-ID" sz="1400" dirty="0" smtClean="0"/>
              <a:t>13/70 </a:t>
            </a:r>
            <a:r>
              <a:rPr lang="id-ID" sz="1400" dirty="0"/>
              <a:t>x100= </a:t>
            </a:r>
            <a:r>
              <a:rPr lang="id-ID" sz="1400" dirty="0" smtClean="0"/>
              <a:t>18,57%</a:t>
            </a:r>
            <a:endParaRPr lang="id-ID" sz="1400" dirty="0"/>
          </a:p>
          <a:p>
            <a:pPr lvl="4"/>
            <a:r>
              <a:rPr lang="id-ID" sz="1400" dirty="0"/>
              <a:t>Netral   : </a:t>
            </a:r>
            <a:r>
              <a:rPr lang="id-ID" sz="1400" dirty="0" smtClean="0"/>
              <a:t>55/70x100</a:t>
            </a:r>
            <a:r>
              <a:rPr lang="id-ID" sz="1400" dirty="0"/>
              <a:t>= </a:t>
            </a:r>
            <a:r>
              <a:rPr lang="id-ID" sz="1400" dirty="0" smtClean="0"/>
              <a:t>78,57%</a:t>
            </a:r>
            <a:endParaRPr lang="id-ID" sz="1400" dirty="0"/>
          </a:p>
          <a:p>
            <a:pPr lvl="4"/>
            <a:r>
              <a:rPr lang="id-ID" sz="1400" dirty="0"/>
              <a:t>Negatif : </a:t>
            </a:r>
            <a:r>
              <a:rPr lang="id-ID" sz="1400" dirty="0" smtClean="0"/>
              <a:t>2/70 </a:t>
            </a:r>
            <a:r>
              <a:rPr lang="id-ID" sz="1400" dirty="0"/>
              <a:t>x100=  </a:t>
            </a:r>
            <a:r>
              <a:rPr lang="id-ID" sz="1400" dirty="0" smtClean="0"/>
              <a:t>2,86%</a:t>
            </a:r>
            <a:endParaRPr lang="id-ID" sz="1400" dirty="0"/>
          </a:p>
          <a:p>
            <a:pPr algn="ctr"/>
            <a:endParaRPr lang="id-ID" dirty="0"/>
          </a:p>
          <a:p>
            <a:pPr algn="ctr"/>
            <a:r>
              <a:rPr lang="id-ID" sz="1400" dirty="0" smtClean="0"/>
              <a:t>Saran : Pengembangan dan peningkatan untuk layanan  di bukalapak </a:t>
            </a:r>
          </a:p>
          <a:p>
            <a:pPr algn="ctr"/>
            <a:r>
              <a:rPr lang="id-ID" sz="1400" dirty="0" smtClean="0"/>
              <a:t>Berdasarkan perbandingan data sentiment positif dan negatif yang di dapat</a:t>
            </a:r>
            <a:r>
              <a:rPr lang="id-ID" dirty="0" smtClean="0"/>
              <a:t>  </a:t>
            </a:r>
            <a:endParaRPr lang="id-ID" dirty="0"/>
          </a:p>
        </p:txBody>
      </p:sp>
      <p:sp>
        <p:nvSpPr>
          <p:cNvPr id="5" name="Rectangle 7">
            <a:extLst>
              <a:ext uri="{FF2B5EF4-FFF2-40B4-BE49-F238E27FC236}">
                <a16:creationId xmlns="" xmlns:a16="http://schemas.microsoft.com/office/drawing/2014/main" id="{D1AF80DF-ADD1-41B7-9D5A-53602186586A}"/>
              </a:ext>
            </a:extLst>
          </p:cNvPr>
          <p:cNvSpPr/>
          <p:nvPr/>
        </p:nvSpPr>
        <p:spPr>
          <a:xfrm rot="18900000">
            <a:off x="1582774" y="1144100"/>
            <a:ext cx="154108" cy="343323"/>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Tree>
    <p:extLst>
      <p:ext uri="{BB962C8B-B14F-4D97-AF65-F5344CB8AC3E}">
        <p14:creationId xmlns:p14="http://schemas.microsoft.com/office/powerpoint/2010/main" val="3930596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955479"/>
            <a:ext cx="9144000" cy="151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6" name="Title 1"/>
          <p:cNvSpPr txBox="1">
            <a:spLocks/>
          </p:cNvSpPr>
          <p:nvPr/>
        </p:nvSpPr>
        <p:spPr>
          <a:xfrm>
            <a:off x="1828380" y="3297304"/>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a:t>
            </a:r>
            <a:r>
              <a:rPr lang="en-US" altLang="ko-KR" dirty="0" smtClean="0">
                <a:solidFill>
                  <a:schemeClr val="bg1"/>
                </a:solidFill>
                <a:latin typeface="+mj-lt"/>
              </a:rPr>
              <a:t>you</a:t>
            </a:r>
            <a:r>
              <a:rPr lang="id-ID" altLang="ko-KR" dirty="0" smtClean="0">
                <a:solidFill>
                  <a:schemeClr val="bg1"/>
                </a:solidFill>
                <a:latin typeface="+mj-lt"/>
              </a:rPr>
              <a:t>n </a:t>
            </a:r>
            <a:endParaRPr lang="ko-KR" altLang="en-US" dirty="0">
              <a:solidFill>
                <a:schemeClr val="bg1"/>
              </a:solidFill>
              <a:latin typeface="+mj-lt"/>
            </a:endParaRPr>
          </a:p>
        </p:txBody>
      </p:sp>
    </p:spTree>
    <p:extLst>
      <p:ext uri="{BB962C8B-B14F-4D97-AF65-F5344CB8AC3E}">
        <p14:creationId xmlns:p14="http://schemas.microsoft.com/office/powerpoint/2010/main" val="1735950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id-ID"/>
          </a:p>
        </p:txBody>
      </p:sp>
      <p:sp>
        <p:nvSpPr>
          <p:cNvPr id="3" name="Text Placeholder 2"/>
          <p:cNvSpPr>
            <a:spLocks noGrp="1"/>
          </p:cNvSpPr>
          <p:nvPr>
            <p:ph type="body" sz="quarter" idx="11"/>
          </p:nvPr>
        </p:nvSpPr>
        <p:spPr/>
        <p:txBody>
          <a:bodyPr/>
          <a:lstStyle/>
          <a:p>
            <a:endParaRPr lang="id-ID"/>
          </a:p>
        </p:txBody>
      </p:sp>
      <p:pic>
        <p:nvPicPr>
          <p:cNvPr id="1026" name="Picture 2" descr="D:\powerpoint bukalapak\unicor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157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id-ID"/>
          </a:p>
        </p:txBody>
      </p:sp>
      <p:pic>
        <p:nvPicPr>
          <p:cNvPr id="2050" name="Picture 2" descr="D:\powerpoint bukalapak\unicorn to decacorn.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0860"/>
            <a:ext cx="3888432" cy="51899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powerpoint bukalapak\investor asing unicorn indonesia.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0539"/>
            <a:ext cx="3590738" cy="522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001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a:solidFill>
                  <a:schemeClr val="accent1"/>
                </a:solidFill>
              </a:rPr>
              <a:t>Latar Belakang</a:t>
            </a:r>
            <a:endParaRPr lang="ko-KR" altLang="en-US" dirty="0"/>
          </a:p>
        </p:txBody>
      </p:sp>
      <p:sp>
        <p:nvSpPr>
          <p:cNvPr id="34" name="TextBox 33"/>
          <p:cNvSpPr txBox="1"/>
          <p:nvPr/>
        </p:nvSpPr>
        <p:spPr>
          <a:xfrm>
            <a:off x="323532" y="1419623"/>
            <a:ext cx="8424937" cy="2308324"/>
          </a:xfrm>
          <a:prstGeom prst="rect">
            <a:avLst/>
          </a:prstGeom>
          <a:noFill/>
        </p:spPr>
        <p:txBody>
          <a:bodyPr wrap="square" rtlCol="0">
            <a:spAutoFit/>
          </a:bodyPr>
          <a:lstStyle/>
          <a:p>
            <a:pPr algn="just"/>
            <a:r>
              <a:rPr lang="id-ID" sz="1200" dirty="0" smtClean="0"/>
              <a:t>Perkembangan </a:t>
            </a:r>
            <a:r>
              <a:rPr lang="id-ID" sz="1200" dirty="0"/>
              <a:t>internet menyebabkan terbentuknya dunia baru yang disebut dunia maya. </a:t>
            </a:r>
            <a:endParaRPr lang="id-ID" sz="1200" dirty="0" smtClean="0"/>
          </a:p>
          <a:p>
            <a:pPr algn="just"/>
            <a:r>
              <a:rPr lang="id-ID" sz="1200" dirty="0" smtClean="0"/>
              <a:t>Di </a:t>
            </a:r>
            <a:r>
              <a:rPr lang="id-ID" sz="1200" dirty="0"/>
              <a:t>dunia maya,setiap individu memiliki hak dan kemampuan untuk berinteraksi dengan individu lain tanpa batasan apapun yang dapat menghalanginya. </a:t>
            </a:r>
            <a:endParaRPr lang="id-ID" sz="1200" dirty="0" smtClean="0"/>
          </a:p>
          <a:p>
            <a:pPr algn="just"/>
            <a:r>
              <a:rPr lang="id-ID" sz="1200" dirty="0" smtClean="0"/>
              <a:t>Globalisasi </a:t>
            </a:r>
            <a:r>
              <a:rPr lang="id-ID" sz="1200" dirty="0"/>
              <a:t>yang sempurna sebenarnya telah berjalan di dunia maya yang menghubungkan seluruh komunitas </a:t>
            </a:r>
            <a:r>
              <a:rPr lang="id-ID" sz="1200" dirty="0" smtClean="0"/>
              <a:t>digital. Dari </a:t>
            </a:r>
            <a:r>
              <a:rPr lang="id-ID" sz="1200" dirty="0"/>
              <a:t>seluruh aspek kehidupan manusia yang terkena dampak kehadiran internet, </a:t>
            </a:r>
            <a:r>
              <a:rPr lang="id-ID" sz="1200" dirty="0" smtClean="0"/>
              <a:t>sektor serta </a:t>
            </a:r>
            <a:r>
              <a:rPr lang="id-ID" sz="1200" dirty="0"/>
              <a:t>paling cepat tumbuh.</a:t>
            </a:r>
          </a:p>
          <a:p>
            <a:pPr algn="just"/>
            <a:r>
              <a:rPr lang="id-ID" sz="1200" dirty="0"/>
              <a:t>Mobilitas manusia yang tinggi menuntut dunia perdagangan mampu menyediakan layanan jasa dan barang dengan cepat sesuai permintaan konsumen. </a:t>
            </a:r>
            <a:endParaRPr lang="id-ID" sz="1200" dirty="0" smtClean="0"/>
          </a:p>
          <a:p>
            <a:pPr algn="just"/>
            <a:r>
              <a:rPr lang="id-ID" sz="1200" dirty="0" smtClean="0"/>
              <a:t>Untuk </a:t>
            </a:r>
            <a:r>
              <a:rPr lang="id-ID" sz="1200" dirty="0"/>
              <a:t>mengatasi masalah tersebut, kini muncul transaksi yang menggunakan media internet untuk menghubungkan produsen dan konsumen. Transaksi bisnis melalui internet lebih dikenal dengan nama e-business dan e-commerce. </a:t>
            </a:r>
            <a:endParaRPr lang="id-ID" sz="1200" dirty="0" smtClean="0"/>
          </a:p>
          <a:p>
            <a:pPr algn="just"/>
            <a:r>
              <a:rPr lang="id-ID" sz="1200" dirty="0" smtClean="0"/>
              <a:t>Melalui </a:t>
            </a:r>
            <a:r>
              <a:rPr lang="id-ID" sz="1200" dirty="0"/>
              <a:t>e-commerce, seluruh manusia di muka bumi memiliki kesempatan dan peluang yang sama untuk bersaing dan </a:t>
            </a:r>
            <a:endParaRPr lang="id-ID" sz="1200" dirty="0" smtClean="0"/>
          </a:p>
          <a:p>
            <a:pPr algn="just"/>
            <a:r>
              <a:rPr lang="id-ID" sz="1200" dirty="0" smtClean="0"/>
              <a:t>berhasil </a:t>
            </a:r>
            <a:r>
              <a:rPr lang="id-ID" sz="1200" dirty="0"/>
              <a:t>berbisnis di dunia maya. Oleh karena itu, kami akan mencoba membahas apa dan </a:t>
            </a:r>
            <a:r>
              <a:rPr lang="id-ID" sz="1200" dirty="0" smtClean="0"/>
              <a:t>bagaimana</a:t>
            </a:r>
          </a:p>
          <a:p>
            <a:pPr algn="just"/>
            <a:r>
              <a:rPr lang="id-ID" sz="1200" smtClean="0"/>
              <a:t>e-commerce </a:t>
            </a:r>
            <a:r>
              <a:rPr lang="id-ID" sz="1200" dirty="0"/>
              <a:t>tersebut.</a:t>
            </a:r>
          </a:p>
        </p:txBody>
      </p:sp>
    </p:spTree>
    <p:extLst>
      <p:ext uri="{BB962C8B-B14F-4D97-AF65-F5344CB8AC3E}">
        <p14:creationId xmlns:p14="http://schemas.microsoft.com/office/powerpoint/2010/main" val="3794775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a:solidFill>
                  <a:schemeClr val="accent1"/>
                </a:solidFill>
              </a:rPr>
              <a:t>Latar Belakang</a:t>
            </a:r>
            <a:endParaRPr lang="ko-KR" altLang="en-US" dirty="0"/>
          </a:p>
        </p:txBody>
      </p:sp>
      <p:pic>
        <p:nvPicPr>
          <p:cNvPr id="2050" name="Picture 2" descr="D:\powerpoint bukalapak\dukungan-kepada-cuitan-achmad-zaky-ceo-bukalap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876" y="844649"/>
            <a:ext cx="6667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09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accent1"/>
                </a:solidFill>
              </a:rPr>
              <a:t>Tujuan dan manfaat</a:t>
            </a:r>
            <a:endParaRPr lang="ko-KR" altLang="en-US" dirty="0"/>
          </a:p>
        </p:txBody>
      </p:sp>
      <p:sp>
        <p:nvSpPr>
          <p:cNvPr id="4" name="TextBox 3"/>
          <p:cNvSpPr txBox="1"/>
          <p:nvPr/>
        </p:nvSpPr>
        <p:spPr>
          <a:xfrm>
            <a:off x="323532" y="1401180"/>
            <a:ext cx="8424937" cy="1938992"/>
          </a:xfrm>
          <a:prstGeom prst="rect">
            <a:avLst/>
          </a:prstGeom>
          <a:noFill/>
        </p:spPr>
        <p:txBody>
          <a:bodyPr wrap="square" rtlCol="0">
            <a:spAutoFit/>
          </a:bodyPr>
          <a:lstStyle/>
          <a:p>
            <a:pPr algn="just"/>
            <a:r>
              <a:rPr lang="id-ID" sz="1200" dirty="0" smtClean="0"/>
              <a:t>    TUJUAN</a:t>
            </a:r>
          </a:p>
          <a:p>
            <a:pPr algn="just"/>
            <a:endParaRPr lang="id-ID" sz="1200" dirty="0" smtClean="0"/>
          </a:p>
          <a:p>
            <a:pPr marL="171450" indent="-171450" algn="just">
              <a:buFont typeface="Arial" pitchFamily="34" charset="0"/>
              <a:buChar char="•"/>
            </a:pPr>
            <a:r>
              <a:rPr lang="id-ID" sz="1200" dirty="0" smtClean="0"/>
              <a:t>Melakukan analisa terhadap netizen twitter tentang cuitan (komentar) terhadap Bukalapak </a:t>
            </a:r>
          </a:p>
          <a:p>
            <a:pPr marL="171450" indent="-171450" algn="just">
              <a:buFont typeface="Arial" pitchFamily="34" charset="0"/>
              <a:buChar char="•"/>
            </a:pPr>
            <a:r>
              <a:rPr lang="id-ID" sz="1200" dirty="0" smtClean="0"/>
              <a:t>Mengidentifikasi informasi yang bermanfaat dan tidak bermanfaat terhadap bukalapak</a:t>
            </a:r>
          </a:p>
          <a:p>
            <a:pPr marL="171450" indent="-171450" algn="just">
              <a:buFont typeface="Arial" pitchFamily="34" charset="0"/>
              <a:buChar char="•"/>
            </a:pPr>
            <a:r>
              <a:rPr lang="id-ID" sz="1200" dirty="0" smtClean="0"/>
              <a:t>Membuat analisis dan metode komentar netizen twitter terhadap bukalapak</a:t>
            </a:r>
          </a:p>
          <a:p>
            <a:pPr algn="just"/>
            <a:endParaRPr lang="id-ID" sz="1200" dirty="0"/>
          </a:p>
          <a:p>
            <a:pPr algn="just"/>
            <a:r>
              <a:rPr lang="id-ID" sz="1200" dirty="0" smtClean="0"/>
              <a:t>    MANFAAT</a:t>
            </a:r>
          </a:p>
          <a:p>
            <a:pPr algn="just"/>
            <a:endParaRPr lang="id-ID" sz="1200" dirty="0"/>
          </a:p>
          <a:p>
            <a:pPr marL="171450" indent="-171450" algn="just">
              <a:buFont typeface="Arial" pitchFamily="34" charset="0"/>
              <a:buChar char="•"/>
            </a:pPr>
            <a:r>
              <a:rPr lang="id-ID" sz="1200" dirty="0" smtClean="0"/>
              <a:t>Membantu menemukan komentar yang positif dan negatif </a:t>
            </a:r>
          </a:p>
          <a:p>
            <a:pPr marL="171450" indent="-171450" algn="just">
              <a:buFont typeface="Arial" pitchFamily="34" charset="0"/>
              <a:buChar char="•"/>
            </a:pPr>
            <a:r>
              <a:rPr lang="id-ID" sz="1200" dirty="0" smtClean="0"/>
              <a:t>Mengetahui seberapa banyak komentar positif dan negatif</a:t>
            </a:r>
            <a:endParaRPr lang="id-ID" sz="1200" dirty="0"/>
          </a:p>
        </p:txBody>
      </p:sp>
      <p:sp>
        <p:nvSpPr>
          <p:cNvPr id="5" name="Rounded Rectangle 2">
            <a:extLst>
              <a:ext uri="{FF2B5EF4-FFF2-40B4-BE49-F238E27FC236}">
                <a16:creationId xmlns:a16="http://schemas.microsoft.com/office/drawing/2014/main" xmlns="" id="{9DDD9C03-365E-4B0E-92B6-12B21751449C}"/>
              </a:ext>
            </a:extLst>
          </p:cNvPr>
          <p:cNvSpPr/>
          <p:nvPr/>
        </p:nvSpPr>
        <p:spPr>
          <a:xfrm>
            <a:off x="179515" y="1401180"/>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 name="Rounded Rectangle 2">
            <a:extLst>
              <a:ext uri="{FF2B5EF4-FFF2-40B4-BE49-F238E27FC236}">
                <a16:creationId xmlns:a16="http://schemas.microsoft.com/office/drawing/2014/main" xmlns="" id="{9DDD9C03-365E-4B0E-92B6-12B21751449C}"/>
              </a:ext>
            </a:extLst>
          </p:cNvPr>
          <p:cNvSpPr/>
          <p:nvPr/>
        </p:nvSpPr>
        <p:spPr>
          <a:xfrm>
            <a:off x="179515" y="2499742"/>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409171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accent1"/>
                </a:solidFill>
              </a:rPr>
              <a:t>SUMBER DATA</a:t>
            </a:r>
            <a:endParaRPr lang="ko-KR" altLang="en-US" dirty="0"/>
          </a:p>
        </p:txBody>
      </p:sp>
      <p:sp>
        <p:nvSpPr>
          <p:cNvPr id="34" name="TextBox 33"/>
          <p:cNvSpPr txBox="1"/>
          <p:nvPr/>
        </p:nvSpPr>
        <p:spPr>
          <a:xfrm>
            <a:off x="323532" y="1419625"/>
            <a:ext cx="8424937" cy="276999"/>
          </a:xfrm>
          <a:prstGeom prst="rect">
            <a:avLst/>
          </a:prstGeom>
          <a:noFill/>
        </p:spPr>
        <p:txBody>
          <a:bodyPr wrap="square" rtlCol="0">
            <a:spAutoFit/>
          </a:bodyPr>
          <a:lstStyle/>
          <a:p>
            <a:pPr algn="just"/>
            <a:endParaRPr lang="id-ID" sz="1200" dirty="0"/>
          </a:p>
        </p:txBody>
      </p:sp>
      <p:sp>
        <p:nvSpPr>
          <p:cNvPr id="4" name="TextBox 3"/>
          <p:cNvSpPr txBox="1"/>
          <p:nvPr/>
        </p:nvSpPr>
        <p:spPr>
          <a:xfrm>
            <a:off x="323532" y="1419625"/>
            <a:ext cx="8424937" cy="1015663"/>
          </a:xfrm>
          <a:prstGeom prst="rect">
            <a:avLst/>
          </a:prstGeom>
          <a:noFill/>
        </p:spPr>
        <p:txBody>
          <a:bodyPr wrap="square" rtlCol="0">
            <a:spAutoFit/>
          </a:bodyPr>
          <a:lstStyle/>
          <a:p>
            <a:pPr algn="just"/>
            <a:r>
              <a:rPr lang="id-ID" sz="1200" dirty="0" smtClean="0"/>
              <a:t>     TWITTER</a:t>
            </a:r>
          </a:p>
          <a:p>
            <a:pPr algn="just"/>
            <a:endParaRPr lang="id-ID" sz="1200" dirty="0"/>
          </a:p>
          <a:p>
            <a:pPr marL="171450" indent="-171450" algn="just">
              <a:buFont typeface="Arial" pitchFamily="34" charset="0"/>
              <a:buChar char="•"/>
            </a:pPr>
            <a:r>
              <a:rPr lang="id-ID" sz="1200" dirty="0" smtClean="0"/>
              <a:t>Membuat dan mendapatkan API Twitter</a:t>
            </a:r>
          </a:p>
          <a:p>
            <a:pPr marL="171450" indent="-171450" algn="just">
              <a:buFont typeface="Arial" pitchFamily="34" charset="0"/>
              <a:buChar char="•"/>
            </a:pPr>
            <a:r>
              <a:rPr lang="id-ID" sz="1200" dirty="0" smtClean="0"/>
              <a:t>Crawling Twitter</a:t>
            </a:r>
          </a:p>
          <a:p>
            <a:pPr marL="171450" indent="-171450" algn="just">
              <a:buFont typeface="Arial" pitchFamily="34" charset="0"/>
              <a:buChar char="•"/>
            </a:pPr>
            <a:r>
              <a:rPr lang="id-ID" sz="1200" dirty="0" smtClean="0"/>
              <a:t>Data berupa file csv</a:t>
            </a:r>
            <a:endParaRPr lang="id-ID" sz="1200" dirty="0"/>
          </a:p>
        </p:txBody>
      </p:sp>
      <p:sp>
        <p:nvSpPr>
          <p:cNvPr id="5" name="Rounded Rectangle 2">
            <a:extLst>
              <a:ext uri="{FF2B5EF4-FFF2-40B4-BE49-F238E27FC236}">
                <a16:creationId xmlns:a16="http://schemas.microsoft.com/office/drawing/2014/main" xmlns="" id="{9DDD9C03-365E-4B0E-92B6-12B21751449C}"/>
              </a:ext>
            </a:extLst>
          </p:cNvPr>
          <p:cNvSpPr/>
          <p:nvPr/>
        </p:nvSpPr>
        <p:spPr>
          <a:xfrm>
            <a:off x="179515" y="1375517"/>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1556650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sz="2800" dirty="0">
                <a:solidFill>
                  <a:schemeClr val="accent1"/>
                </a:solidFill>
              </a:rPr>
              <a:t>METODE PENGUMPULAN DATA DAN ANALISIS DATA</a:t>
            </a:r>
            <a:endParaRPr lang="ko-KR" altLang="en-US" sz="2800" dirty="0"/>
          </a:p>
        </p:txBody>
      </p:sp>
      <p:pic>
        <p:nvPicPr>
          <p:cNvPr id="2050" name="Picture 2" descr="D:\powerpoint bukalapak\flwch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059582"/>
            <a:ext cx="2693963" cy="324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67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ko-KR" dirty="0">
                <a:solidFill>
                  <a:schemeClr val="accent1"/>
                </a:solidFill>
              </a:rPr>
              <a:t>ANALISIS DATA</a:t>
            </a:r>
            <a:endParaRPr lang="ko-KR" altLang="en-US" dirty="0"/>
          </a:p>
        </p:txBody>
      </p:sp>
      <p:sp>
        <p:nvSpPr>
          <p:cNvPr id="34" name="TextBox 33"/>
          <p:cNvSpPr txBox="1"/>
          <p:nvPr/>
        </p:nvSpPr>
        <p:spPr>
          <a:xfrm>
            <a:off x="323532" y="1419625"/>
            <a:ext cx="8424937" cy="276999"/>
          </a:xfrm>
          <a:prstGeom prst="rect">
            <a:avLst/>
          </a:prstGeom>
          <a:noFill/>
        </p:spPr>
        <p:txBody>
          <a:bodyPr wrap="square" rtlCol="0">
            <a:spAutoFit/>
          </a:bodyPr>
          <a:lstStyle/>
          <a:p>
            <a:pPr algn="just"/>
            <a:endParaRPr lang="id-ID" sz="1200" dirty="0"/>
          </a:p>
        </p:txBody>
      </p:sp>
      <p:sp>
        <p:nvSpPr>
          <p:cNvPr id="3" name="Rectangle 2"/>
          <p:cNvSpPr/>
          <p:nvPr/>
        </p:nvSpPr>
        <p:spPr>
          <a:xfrm>
            <a:off x="467548" y="1066547"/>
            <a:ext cx="8136905" cy="2585323"/>
          </a:xfrm>
          <a:prstGeom prst="rect">
            <a:avLst/>
          </a:prstGeom>
        </p:spPr>
        <p:txBody>
          <a:bodyPr wrap="square">
            <a:spAutoFit/>
          </a:bodyPr>
          <a:lstStyle/>
          <a:p>
            <a:r>
              <a:rPr lang="id-ID" dirty="0"/>
              <a:t>Sentimen analisis yaitu studi mengenai sikap emosi, pendapat, penilaian, pandangan dari sekumpulan teks yang fokusnya adalah mengekstraksi, mengidentifikasi atau menemukan karakteristik sentimen dalam unit teks menggunakan metode NLP( natural language processing), statistik atau machine learning</a:t>
            </a:r>
            <a:r>
              <a:rPr lang="id-ID" dirty="0" smtClean="0"/>
              <a:t>.</a:t>
            </a:r>
          </a:p>
          <a:p>
            <a:endParaRPr lang="id-ID" dirty="0"/>
          </a:p>
          <a:p>
            <a:r>
              <a:rPr lang="id-ID" dirty="0"/>
              <a:t>Sentimen analisis merupakan proses klasifikasi dokumen tekstual kedalam beberapa kelas seperti sentimen positif dan negatif serta besarnya pengaruh dan manfaat dari sentimen analisis menyebabkan penelitian ataupun aplikasi mengenai sentimen analisis.</a:t>
            </a:r>
          </a:p>
        </p:txBody>
      </p:sp>
    </p:spTree>
    <p:extLst>
      <p:ext uri="{BB962C8B-B14F-4D97-AF65-F5344CB8AC3E}">
        <p14:creationId xmlns:p14="http://schemas.microsoft.com/office/powerpoint/2010/main" val="170680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5463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7">
      <a:dk1>
        <a:sysClr val="windowText" lastClr="000000"/>
      </a:dk1>
      <a:lt1>
        <a:sysClr val="window" lastClr="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459</Words>
  <Application>Microsoft Office PowerPoint</Application>
  <PresentationFormat>On-screen Show (16:9)</PresentationFormat>
  <Paragraphs>61</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Cover and End Slide Master</vt:lpstr>
      <vt:lpstr>Contents Slide Master</vt:lpstr>
      <vt:lpstr>Section Break Slide Master</vt:lpstr>
      <vt:lpstr>PowerPoint Presentation</vt:lpstr>
      <vt:lpstr>PowerPoint Presentation</vt:lpstr>
      <vt:lpstr>PowerPoint Presentation</vt:lpstr>
      <vt:lpstr>Latar Belakang</vt:lpstr>
      <vt:lpstr>Latar Belakang</vt:lpstr>
      <vt:lpstr>Tujuan dan manfaat</vt:lpstr>
      <vt:lpstr>SUMBER DATA</vt:lpstr>
      <vt:lpstr>METODE PENGUMPULAN DATA DAN ANALISIS DATA</vt:lpstr>
      <vt:lpstr>ANALISIS DATA</vt:lpstr>
      <vt:lpstr>ANALISIS DATA</vt:lpstr>
      <vt:lpstr>HASIL ANALISIS DATA(OUTPUT)</vt:lpstr>
      <vt:lpstr>KESIMPULAN DAN SARAN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ACER 131</cp:lastModifiedBy>
  <cp:revision>99</cp:revision>
  <dcterms:created xsi:type="dcterms:W3CDTF">2016-11-18T00:34:11Z</dcterms:created>
  <dcterms:modified xsi:type="dcterms:W3CDTF">2019-08-20T04:10:21Z</dcterms:modified>
</cp:coreProperties>
</file>