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70" r:id="rId14"/>
    <p:sldId id="272" r:id="rId15"/>
    <p:sldId id="273" r:id="rId16"/>
    <p:sldId id="283" r:id="rId17"/>
    <p:sldId id="257" r:id="rId18"/>
    <p:sldId id="279" r:id="rId19"/>
    <p:sldId id="278" r:id="rId20"/>
    <p:sldId id="275" r:id="rId21"/>
    <p:sldId id="271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hyperlink" Target="https://gitee.com/contras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-for-windows.github.io/" TargetMode="External"/><Relationship Id="rId1" Type="http://schemas.openxmlformats.org/officeDocument/2006/relationships/hyperlink" Target="https://git-scm.com/downloa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stackoverflow.com/questions/tagged/git" TargetMode="External"/><Relationship Id="rId1" Type="http://schemas.openxmlformats.org/officeDocument/2006/relationships/hyperlink" Target="https://github.com/AntBranch/awesome-github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5380" y="2524125"/>
            <a:ext cx="4333240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差异比较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git diff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git diff --cached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查看提交历史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git log -p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git log --follow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git log --stat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git log --deco</a:t>
            </a:r>
            <a:endParaRPr lang="en-US" altLang="zh-CN"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603625" y="3291840"/>
            <a:ext cx="4585335" cy="2964815"/>
            <a:chOff x="6371" y="5223"/>
            <a:chExt cx="6561" cy="450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371" y="5223"/>
              <a:ext cx="2039" cy="2061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52" y="5242"/>
              <a:ext cx="1983" cy="2118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94" y="5260"/>
              <a:ext cx="2039" cy="202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45" y="7629"/>
              <a:ext cx="2057" cy="20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24" y="7592"/>
              <a:ext cx="2057" cy="21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回退 </a:t>
            </a:r>
            <a:r>
              <a:rPr lang="en-US" altLang="zh-CN"/>
              <a:t>git reset</a:t>
            </a:r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git reset --soft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git reset --hard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commit id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HEAD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HEAD^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远程仓库 </a:t>
            </a:r>
            <a:r>
              <a:rPr lang="en-US" altLang="zh-CN"/>
              <a:t>git remote</a:t>
            </a:r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git clone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origin 标识你所克隆的原始仓库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git remote add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git pull/push</a:t>
            </a:r>
            <a:endParaRPr lang="en-US" altLang="zh-CN">
              <a:sym typeface="+mn-ea"/>
            </a:endParaRPr>
          </a:p>
        </p:txBody>
      </p:sp>
      <p:pic>
        <p:nvPicPr>
          <p:cNvPr id="3" name="图片 2" descr="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635" y="3949065"/>
            <a:ext cx="7619365" cy="21621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</a:t>
            </a:r>
            <a:r>
              <a:rPr lang="zh-CN" altLang="en-US"/>
              <a:t>分支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git branch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git checkout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git stash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98620" y="1825625"/>
            <a:ext cx="4396740" cy="131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>
                <a:sym typeface="+mn-ea"/>
              </a:rPr>
              <a:t>利用分支进行开发流程</a:t>
            </a:r>
            <a:endParaRPr lang="en-US" altLang="zh-CN" sz="2800">
              <a:sym typeface="+mn-ea"/>
            </a:endParaRPr>
          </a:p>
          <a:p>
            <a:pPr marL="685800" lvl="1" indent="-228600" algn="l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</a:pPr>
            <a:r>
              <a:rPr lang="en-US" altLang="zh-CN" sz="2400">
                <a:sym typeface="+mn-ea"/>
              </a:rPr>
              <a:t>长期分支</a:t>
            </a:r>
            <a:endParaRPr lang="en-US" altLang="zh-CN" sz="2400">
              <a:sym typeface="+mn-ea"/>
            </a:endParaRPr>
          </a:p>
          <a:p>
            <a:pPr marL="685800" lvl="1" indent="-228600" algn="l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</a:pPr>
            <a:r>
              <a:rPr lang="en-US" altLang="zh-CN" sz="2400">
                <a:sym typeface="+mn-ea"/>
              </a:rPr>
              <a:t>feature 分支</a:t>
            </a:r>
            <a:endParaRPr lang="en-US" altLang="zh-CN" sz="2400"/>
          </a:p>
        </p:txBody>
      </p:sp>
      <p:pic>
        <p:nvPicPr>
          <p:cNvPr id="5" name="图片 4" descr="166109-588644ba9ef509b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450" y="3140710"/>
            <a:ext cx="7785735" cy="3673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分支合并 </a:t>
            </a:r>
            <a:r>
              <a:rPr lang="en-US" altLang="zh-CN"/>
              <a:t>git merge</a:t>
            </a:r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fast forward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055" y="2626995"/>
            <a:ext cx="4237990" cy="36760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705" y="4061460"/>
            <a:ext cx="4426585" cy="21158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045" y="1618615"/>
            <a:ext cx="3156585" cy="24428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图形工具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gitk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Tcl/Tk </a:t>
            </a:r>
            <a:r>
              <a:rPr lang="zh-CN" altLang="en-US">
                <a:sym typeface="+mn-ea"/>
              </a:rPr>
              <a:t>开发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gitg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GTK+</a:t>
            </a:r>
            <a:r>
              <a:rPr lang="zh-CN" altLang="en-US">
                <a:sym typeface="+mn-ea"/>
              </a:rPr>
              <a:t>实现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qgit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Qt</a:t>
            </a:r>
            <a:r>
              <a:rPr lang="zh-CN" altLang="en-US">
                <a:sym typeface="+mn-ea"/>
              </a:rPr>
              <a:t>实现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githu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5415" y="2680970"/>
            <a:ext cx="3772535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social coding</a:t>
            </a:r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学习开源项目代码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多人协作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向开源项目贡献代码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180000">
            <a:off x="628650" y="4148455"/>
            <a:ext cx="3618865" cy="2028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20000">
            <a:off x="5066665" y="4153535"/>
            <a:ext cx="3709670" cy="20015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多人协作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8255" y="1489710"/>
            <a:ext cx="4047490" cy="48094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贡献代码 </a:t>
            </a:r>
            <a:r>
              <a:rPr lang="en-US" altLang="zh-CN"/>
              <a:t>pull request</a:t>
            </a:r>
            <a:endParaRPr lang="en-US" altLang="zh-CN"/>
          </a:p>
        </p:txBody>
      </p:sp>
      <p:pic>
        <p:nvPicPr>
          <p:cNvPr id="4" name="图片 3" descr="pull requ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5135" y="1508125"/>
            <a:ext cx="5714365" cy="46570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分布式版本控制系统</a:t>
            </a:r>
            <a:endParaRPr lang="zh-CN" altLang="en-US"/>
          </a:p>
        </p:txBody>
      </p:sp>
      <p:pic>
        <p:nvPicPr>
          <p:cNvPr id="4" name="图片 3" descr="file-rena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734310"/>
            <a:ext cx="3733165" cy="2533650"/>
          </a:xfrm>
          <a:prstGeom prst="rect">
            <a:avLst/>
          </a:prstGeom>
        </p:spPr>
      </p:pic>
      <p:pic>
        <p:nvPicPr>
          <p:cNvPr id="5" name="图片 4" descr="集中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120" y="1545590"/>
            <a:ext cx="2963545" cy="2141855"/>
          </a:xfrm>
          <a:prstGeom prst="rect">
            <a:avLst/>
          </a:prstGeom>
        </p:spPr>
      </p:pic>
      <p:pic>
        <p:nvPicPr>
          <p:cNvPr id="6" name="图片 5" descr="分布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120" y="4052570"/>
            <a:ext cx="2974340" cy="255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226435" y="6229985"/>
            <a:ext cx="2691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1" action="ppaction://hlinkfile"/>
              </a:rPr>
              <a:t>https://gitee.com/contrast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30" y="1839595"/>
            <a:ext cx="7038340" cy="43903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210" y="655320"/>
            <a:ext cx="2227580" cy="8115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诞生</a:t>
            </a:r>
            <a:endParaRPr lang="en-US" altLang="zh-CN"/>
          </a:p>
        </p:txBody>
      </p:sp>
      <p:pic>
        <p:nvPicPr>
          <p:cNvPr id="4" name="内容占位符 3" descr="Linus_Torvalds" title="Linus_Torvald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54625" y="1691005"/>
            <a:ext cx="312864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55360" y="6132830"/>
            <a:ext cx="15271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Linus Torvalds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462661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1991年创建了开源的Linux</a:t>
            </a:r>
            <a:endParaRPr lang="en-US" altLang="zh-CN"/>
          </a:p>
          <a:p>
            <a:r>
              <a:rPr lang="en-US" altLang="zh-CN"/>
              <a:t>2002年以前，手工方式合并代码</a:t>
            </a:r>
            <a:endParaRPr lang="en-US" altLang="zh-CN"/>
          </a:p>
          <a:p>
            <a:r>
              <a:rPr lang="en-US" altLang="zh-CN"/>
              <a:t>BitMover授权Linux社区免费使用BitKeeper控制系统</a:t>
            </a:r>
            <a:endParaRPr lang="en-US" altLang="zh-CN"/>
          </a:p>
          <a:p>
            <a:r>
              <a:rPr lang="en-US" altLang="zh-CN"/>
              <a:t>2005</a:t>
            </a:r>
            <a:r>
              <a:rPr lang="zh-CN" altLang="en-US"/>
              <a:t>年，</a:t>
            </a:r>
            <a:r>
              <a:rPr lang="en-US" altLang="zh-CN"/>
              <a:t>花了两周时间自己用C写了一个分布式版本控制系统</a:t>
            </a:r>
            <a:endParaRPr lang="en-US" altLang="zh-CN"/>
          </a:p>
          <a:p>
            <a:r>
              <a:rPr lang="en-US" altLang="zh-CN"/>
              <a:t>2008年，GitHub网站上线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Linux</a:t>
            </a:r>
            <a:endParaRPr lang="en-US" altLang="zh-CN"/>
          </a:p>
          <a:p>
            <a:pPr lvl="1"/>
            <a:r>
              <a:rPr lang="en-US" altLang="zh-CN"/>
              <a:t>sudo apt-get install git</a:t>
            </a:r>
            <a:endParaRPr lang="en-US" altLang="zh-CN"/>
          </a:p>
          <a:p>
            <a:pPr lvl="1"/>
            <a:r>
              <a:rPr lang="en-US" altLang="zh-CN"/>
              <a:t>源码安装 </a:t>
            </a:r>
            <a:r>
              <a:rPr lang="en-US" altLang="zh-CN">
                <a:sym typeface="+mn-ea"/>
                <a:hlinkClick r:id="rId1" action="ppaction://hlinkfile"/>
              </a:rPr>
              <a:t>https://git-scm.com/download</a:t>
            </a:r>
            <a:endParaRPr lang="en-US" altLang="zh-CN"/>
          </a:p>
          <a:p>
            <a:r>
              <a:rPr lang="en-US" altLang="zh-CN"/>
              <a:t>Mac OS</a:t>
            </a:r>
            <a:endParaRPr lang="en-US" altLang="zh-CN"/>
          </a:p>
          <a:p>
            <a:pPr lvl="1"/>
            <a:r>
              <a:rPr lang="en-US" altLang="zh-CN"/>
              <a:t>从AppStore安装Xcode，Xcode集成了Git</a:t>
            </a:r>
            <a:endParaRPr lang="en-US" altLang="zh-CN"/>
          </a:p>
          <a:p>
            <a:r>
              <a:rPr lang="en-US" altLang="zh-CN"/>
              <a:t>Windows</a:t>
            </a:r>
            <a:endParaRPr lang="en-US" altLang="zh-CN"/>
          </a:p>
          <a:p>
            <a:pPr lvl="1"/>
            <a:r>
              <a:rPr lang="en-US" altLang="zh-CN"/>
              <a:t>Cygwin</a:t>
            </a:r>
            <a:endParaRPr lang="en-US" altLang="zh-CN"/>
          </a:p>
          <a:p>
            <a:pPr lvl="1"/>
            <a:r>
              <a:rPr lang="en-US" altLang="zh-CN"/>
              <a:t>msysgit </a:t>
            </a:r>
            <a:r>
              <a:rPr lang="en-US" altLang="zh-CN">
                <a:hlinkClick r:id="rId2" action="ppaction://hlinkfile"/>
              </a:rPr>
              <a:t>https://git-for-windows.github.io</a:t>
            </a:r>
            <a:endParaRPr lang="en-US" altLang="zh-CN">
              <a:hlinkClick r:id="rId2" action="ppaction://hlinkfile"/>
            </a:endParaRPr>
          </a:p>
          <a:p>
            <a:pPr lvl="1"/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设置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/etc/gitconfig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适用</a:t>
            </a:r>
            <a:r>
              <a:rPr lang="zh-CN" altLang="en-US">
                <a:sym typeface="+mn-ea"/>
              </a:rPr>
              <a:t>于</a:t>
            </a:r>
            <a:r>
              <a:rPr lang="en-US" altLang="zh-CN"/>
              <a:t>系统中所有用户</a:t>
            </a:r>
            <a:endParaRPr lang="en-US" altLang="zh-CN"/>
          </a:p>
          <a:p>
            <a:r>
              <a:rPr lang="en-US" altLang="zh-CN"/>
              <a:t>~/.gitconfig</a:t>
            </a:r>
            <a:endParaRPr lang="en-US" altLang="zh-CN"/>
          </a:p>
          <a:p>
            <a:pPr lvl="1"/>
            <a:r>
              <a:rPr lang="en-US" altLang="zh-CN"/>
              <a:t>适用于该用户</a:t>
            </a:r>
            <a:endParaRPr lang="en-US" altLang="zh-CN"/>
          </a:p>
          <a:p>
            <a:r>
              <a:rPr lang="en-US" altLang="zh-CN"/>
              <a:t>.git/config</a:t>
            </a:r>
            <a:endParaRPr lang="en-US" altLang="zh-CN"/>
          </a:p>
          <a:p>
            <a:pPr lvl="1"/>
            <a:r>
              <a:rPr lang="en-US" altLang="zh-CN"/>
              <a:t>适用于该项目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配置用户信息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git config --system user.name "John Doe"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git config --global user.email johndoe@example.com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帮助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git help &lt;verb&gt;</a:t>
            </a:r>
            <a:endParaRPr lang="en-US" altLang="zh-CN"/>
          </a:p>
          <a:p>
            <a:r>
              <a:rPr lang="en-US" altLang="zh-CN"/>
              <a:t>git &lt;verb&gt; --help</a:t>
            </a:r>
            <a:endParaRPr lang="en-US" altLang="zh-CN"/>
          </a:p>
          <a:p>
            <a:r>
              <a:rPr lang="en-US" altLang="zh-CN"/>
              <a:t>man git &lt;verb&gt;</a:t>
            </a:r>
            <a:endParaRPr lang="en-US" altLang="zh-CN"/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  <a:hlinkClick r:id="rId1" action="ppaction://hlinkfile"/>
              </a:rPr>
              <a:t>https://github.com/AntBranch/awesome-github</a:t>
            </a:r>
            <a:endParaRPr lang="en-US" altLang="zh-CN">
              <a:sym typeface="+mn-ea"/>
              <a:hlinkClick r:id="rId1" action="ppaction://hlinkfile"/>
            </a:endParaRPr>
          </a:p>
          <a:p>
            <a:r>
              <a:rPr lang="en-US" altLang="zh-CN">
                <a:sym typeface="+mn-ea"/>
                <a:hlinkClick r:id="rId2" action="ppaction://hlinkfile"/>
              </a:rPr>
              <a:t>https://stackoverflow.com/questions/tagged/git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创建仓库 </a:t>
            </a:r>
            <a:r>
              <a:rPr lang="en-US" altLang="zh-CN"/>
              <a:t>git init</a:t>
            </a:r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将</a:t>
            </a:r>
            <a:r>
              <a:rPr lang="en-US" altLang="zh-CN"/>
              <a:t>目录里面的所有文件都</a:t>
            </a:r>
            <a:r>
              <a:rPr lang="zh-CN" altLang="en-US"/>
              <a:t>用</a:t>
            </a:r>
            <a:r>
              <a:rPr lang="en-US" altLang="zh-CN"/>
              <a:t>Git管理起来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.git </a:t>
            </a:r>
            <a:r>
              <a:rPr lang="zh-CN" altLang="en-US"/>
              <a:t>目录</a:t>
            </a:r>
            <a:endParaRPr lang="zh-CN" altLang="en-US"/>
          </a:p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文件的三种状态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已提交 </a:t>
            </a:r>
            <a:r>
              <a:rPr lang="en-US" altLang="zh-CN"/>
              <a:t>committed</a:t>
            </a:r>
            <a:endParaRPr lang="en-US" altLang="zh-CN"/>
          </a:p>
          <a:p>
            <a:pPr lvl="1"/>
            <a:r>
              <a:rPr lang="en-US" altLang="zh-CN"/>
              <a:t>已经被保存在本地数据库中</a:t>
            </a:r>
            <a:endParaRPr lang="en-US" altLang="zh-CN"/>
          </a:p>
          <a:p>
            <a:r>
              <a:rPr lang="zh-CN" altLang="en-US"/>
              <a:t>已</a:t>
            </a:r>
            <a:r>
              <a:rPr lang="zh-CN" altLang="en-US">
                <a:sym typeface="+mn-ea"/>
              </a:rPr>
              <a:t>暂存 </a:t>
            </a:r>
            <a:r>
              <a:rPr lang="en-US" altLang="zh-CN">
                <a:sym typeface="+mn-ea"/>
              </a:rPr>
              <a:t>modified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把已修改的文件放在下次提交时要保存的清单中</a:t>
            </a:r>
            <a:endParaRPr lang="en-US" altLang="zh-CN">
              <a:sym typeface="+mn-ea"/>
            </a:endParaRPr>
          </a:p>
          <a:p>
            <a:r>
              <a:rPr lang="zh-CN" altLang="en-US"/>
              <a:t>已</a:t>
            </a:r>
            <a:r>
              <a:rPr lang="zh-CN" altLang="en-US">
                <a:sym typeface="+mn-ea"/>
              </a:rPr>
              <a:t>修改 </a:t>
            </a:r>
            <a:r>
              <a:rPr lang="en-US" altLang="zh-CN">
                <a:sym typeface="+mn-ea"/>
              </a:rPr>
              <a:t>staged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git status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git log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3240" y="3710940"/>
            <a:ext cx="5952490" cy="27616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基本的 </a:t>
            </a:r>
            <a:r>
              <a:rPr lang="en-US" altLang="zh-CN"/>
              <a:t>git </a:t>
            </a:r>
            <a:r>
              <a:rPr lang="zh-CN" altLang="en-US"/>
              <a:t>工作流程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28650" y="1825625"/>
            <a:ext cx="788606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altLang="zh-CN">
                <a:sym typeface="+mn-ea"/>
              </a:rPr>
              <a:t>在工作目录中修改某些文件。</a:t>
            </a:r>
            <a:endParaRPr lang="en-US" altLang="zh-CN"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>
                <a:sym typeface="+mn-ea"/>
              </a:rPr>
              <a:t>将</a:t>
            </a:r>
            <a:r>
              <a:rPr lang="en-US" altLang="zh-CN">
                <a:sym typeface="+mn-ea"/>
              </a:rPr>
              <a:t>修改后的文件保存到暂存区域。</a:t>
            </a:r>
            <a:endParaRPr lang="en-US" altLang="zh-CN">
              <a:sym typeface="+mn-ea"/>
            </a:endParaRPr>
          </a:p>
          <a:p>
            <a:pPr marL="514350" indent="-514350">
              <a:buAutoNum type="arabicPeriod"/>
            </a:pPr>
            <a:r>
              <a:rPr lang="en-US" altLang="zh-CN">
                <a:sym typeface="+mn-ea"/>
              </a:rPr>
              <a:t>提交更新，将保存在暂存区域的文件快照永久转储到 Git 目录中。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1229</Words>
  <Application>WPS 演示</Application>
  <PresentationFormat>宽屏</PresentationFormat>
  <Paragraphs>143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git简介</vt:lpstr>
      <vt:lpstr>git诞生</vt:lpstr>
      <vt:lpstr>git安装</vt:lpstr>
      <vt:lpstr>git设置</vt:lpstr>
      <vt:lpstr>git帮助</vt:lpstr>
      <vt:lpstr>创建仓库 git init</vt:lpstr>
      <vt:lpstr>文件的三种状态</vt:lpstr>
      <vt:lpstr>基本的 git 工作流程</vt:lpstr>
      <vt:lpstr>差异比较</vt:lpstr>
      <vt:lpstr>回退 git reset</vt:lpstr>
      <vt:lpstr>远程仓库 git remote</vt:lpstr>
      <vt:lpstr>git 分支</vt:lpstr>
      <vt:lpstr>分支合并 git merge</vt:lpstr>
      <vt:lpstr>分支合并 git merge</vt:lpstr>
      <vt:lpstr>PowerPoint 演示文稿</vt:lpstr>
      <vt:lpstr>social coding</vt:lpstr>
      <vt:lpstr>多人协作</vt:lpstr>
      <vt:lpstr>贡献代码 pull request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Y400</cp:lastModifiedBy>
  <cp:revision>104</cp:revision>
  <dcterms:created xsi:type="dcterms:W3CDTF">2015-05-05T08:02:00Z</dcterms:created>
  <dcterms:modified xsi:type="dcterms:W3CDTF">2017-09-10T12:28:29Z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