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306" r:id="rId14"/>
    <p:sldId id="268" r:id="rId15"/>
    <p:sldId id="269" r:id="rId16"/>
    <p:sldId id="270" r:id="rId17"/>
    <p:sldId id="303" r:id="rId18"/>
    <p:sldId id="304" r:id="rId19"/>
    <p:sldId id="305" r:id="rId20"/>
    <p:sldId id="291" r:id="rId21"/>
    <p:sldId id="283" r:id="rId22"/>
    <p:sldId id="284" r:id="rId23"/>
    <p:sldId id="285" r:id="rId24"/>
    <p:sldId id="334" r:id="rId25"/>
    <p:sldId id="286" r:id="rId26"/>
    <p:sldId id="287" r:id="rId27"/>
    <p:sldId id="288" r:id="rId28"/>
    <p:sldId id="271" r:id="rId29"/>
    <p:sldId id="272" r:id="rId30"/>
    <p:sldId id="293" r:id="rId31"/>
    <p:sldId id="351" r:id="rId32"/>
    <p:sldId id="294" r:id="rId33"/>
    <p:sldId id="295" r:id="rId34"/>
    <p:sldId id="302" r:id="rId35"/>
    <p:sldId id="296" r:id="rId36"/>
    <p:sldId id="297" r:id="rId37"/>
    <p:sldId id="298" r:id="rId38"/>
    <p:sldId id="278" r:id="rId3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676"/>
    <a:srgbClr val="1159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1.wmf"/><Relationship Id="rId1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6.wmf"/><Relationship Id="rId1" Type="http://schemas.openxmlformats.org/officeDocument/2006/relationships/oleObject" Target="../embeddings/oleObject3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5" name="图片 4" descr="Firs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6735" y="459740"/>
            <a:ext cx="8049895" cy="504888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73735" y="319405"/>
            <a:ext cx="3756660" cy="7010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bg1"/>
                </a:solidFill>
              </a:rPr>
              <a:t>研究背景与意义</a:t>
            </a:r>
            <a:endParaRPr lang="zh-CN" altLang="en-US" sz="4000" b="1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73150" y="1858010"/>
            <a:ext cx="6838950" cy="40570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fontAlgn="auto">
              <a:spcAft>
                <a:spcPts val="1200"/>
              </a:spcAft>
              <a:buFont typeface="Wingdings" panose="05000000000000000000" charset="0"/>
              <a:buChar char="Ø"/>
            </a:pPr>
            <a:r>
              <a:rPr lang="zh-CN" altLang="en-US" sz="2400">
                <a:solidFill>
                  <a:srgbClr val="005676"/>
                </a:solidFill>
              </a:rPr>
              <a:t>Most modern malware infections happen </a:t>
            </a:r>
            <a:r>
              <a:rPr lang="en-US" altLang="zh-CN" sz="2400">
                <a:solidFill>
                  <a:srgbClr val="005676"/>
                </a:solidFill>
              </a:rPr>
              <a:t>via </a:t>
            </a:r>
            <a:r>
              <a:rPr lang="zh-CN" altLang="en-US" sz="2400">
                <a:solidFill>
                  <a:srgbClr val="005676"/>
                </a:solidFill>
              </a:rPr>
              <a:t>the </a:t>
            </a:r>
            <a:r>
              <a:rPr lang="zh-CN" altLang="en-US" sz="2400" b="1">
                <a:solidFill>
                  <a:srgbClr val="005676"/>
                </a:solidFill>
              </a:rPr>
              <a:t>browser</a:t>
            </a:r>
            <a:r>
              <a:rPr lang="en-US" altLang="zh-CN" sz="2400">
                <a:solidFill>
                  <a:srgbClr val="005676"/>
                </a:solidFill>
              </a:rPr>
              <a:t>, typically triggered by </a:t>
            </a:r>
            <a:r>
              <a:rPr lang="en-US" altLang="zh-CN" sz="2400" b="1">
                <a:solidFill>
                  <a:srgbClr val="005676"/>
                </a:solidFill>
              </a:rPr>
              <a:t>social engineering</a:t>
            </a:r>
            <a:endParaRPr lang="en-US" altLang="zh-CN" sz="2400" b="1">
              <a:solidFill>
                <a:srgbClr val="005676"/>
              </a:solidFill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2400">
                <a:solidFill>
                  <a:srgbClr val="005676"/>
                </a:solidFill>
              </a:rPr>
              <a:t>Because social engineering (SE) attacks target users, rather than systems, current defense solutions are often </a:t>
            </a:r>
            <a:r>
              <a:rPr lang="en-US" altLang="zh-CN" sz="2400" b="1">
                <a:solidFill>
                  <a:srgbClr val="005676"/>
                </a:solidFill>
              </a:rPr>
              <a:t>unable to accurately detect</a:t>
            </a:r>
            <a:r>
              <a:rPr lang="en-US" altLang="zh-CN" sz="2400">
                <a:solidFill>
                  <a:srgbClr val="005676"/>
                </a:solidFill>
              </a:rPr>
              <a:t> them.</a:t>
            </a:r>
            <a:endParaRPr lang="en-US" altLang="zh-CN" sz="2400">
              <a:solidFill>
                <a:srgbClr val="005676"/>
              </a:solidFill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en-US" altLang="zh-CN" sz="2400">
              <a:solidFill>
                <a:srgbClr val="005676"/>
              </a:solidFill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en-US" altLang="zh-CN" sz="2400">
              <a:solidFill>
                <a:srgbClr val="005676"/>
              </a:solidFill>
            </a:endParaRPr>
          </a:p>
          <a:p>
            <a:pPr marL="285750" indent="-285750" fontAlgn="auto">
              <a:spcAft>
                <a:spcPts val="1200"/>
              </a:spcAft>
              <a:buFont typeface="Wingdings" panose="05000000000000000000" charset="0"/>
              <a:buChar char="Ø"/>
            </a:pPr>
            <a:r>
              <a:rPr lang="en-US" altLang="zh-CN" sz="2400">
                <a:solidFill>
                  <a:srgbClr val="005676"/>
                </a:solidFill>
              </a:rPr>
              <a:t>shed light on the </a:t>
            </a:r>
            <a:r>
              <a:rPr lang="en-US" altLang="zh-CN" sz="2400" b="1">
                <a:solidFill>
                  <a:srgbClr val="005676"/>
                </a:solidFill>
              </a:rPr>
              <a:t>tactics </a:t>
            </a:r>
            <a:r>
              <a:rPr lang="en-US" altLang="zh-CN" sz="2400">
                <a:solidFill>
                  <a:srgbClr val="005676"/>
                </a:solidFill>
              </a:rPr>
              <a:t>used in modern attacks</a:t>
            </a:r>
            <a:endParaRPr lang="en-US" altLang="zh-CN" sz="2400">
              <a:solidFill>
                <a:srgbClr val="005676"/>
              </a:solidFill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2400">
                <a:solidFill>
                  <a:srgbClr val="005676"/>
                </a:solidFill>
              </a:rPr>
              <a:t>gather precious </a:t>
            </a:r>
            <a:r>
              <a:rPr lang="en-US" altLang="zh-CN" sz="2400" b="1">
                <a:solidFill>
                  <a:srgbClr val="005676"/>
                </a:solidFill>
              </a:rPr>
              <a:t>information </a:t>
            </a:r>
            <a:r>
              <a:rPr lang="en-US" altLang="zh-CN" sz="2400">
                <a:solidFill>
                  <a:srgbClr val="005676"/>
                </a:solidFill>
              </a:rPr>
              <a:t>that may be used to better train users against future SE attacks</a:t>
            </a:r>
            <a:endParaRPr lang="en-US" altLang="zh-CN" sz="2400">
              <a:solidFill>
                <a:srgbClr val="005676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73735" y="319405"/>
            <a:ext cx="3756660" cy="7010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bg1"/>
                </a:solidFill>
              </a:rPr>
              <a:t>研究现状与趋势</a:t>
            </a:r>
            <a:endParaRPr lang="en-US" altLang="zh-CN" sz="4000" b="1">
              <a:solidFill>
                <a:schemeClr val="bg1"/>
              </a:solidFill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480185" y="1583055"/>
          <a:ext cx="5430520" cy="4756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4371975" imgH="3829050" progId="Paint.Picture">
                  <p:embed/>
                </p:oleObj>
              </mc:Choice>
              <mc:Fallback>
                <p:oleObj name="" r:id="rId1" imgW="4371975" imgH="382905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1480185" y="1583055"/>
                        <a:ext cx="5430520" cy="47567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73735" y="319405"/>
            <a:ext cx="3756660" cy="7010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bg1"/>
                </a:solidFill>
              </a:rPr>
              <a:t>研究现状与趋势</a:t>
            </a:r>
            <a:endParaRPr lang="en-US" altLang="zh-CN" sz="4000" b="1">
              <a:solidFill>
                <a:schemeClr val="bg1"/>
              </a:solidFill>
            </a:endParaRPr>
          </a:p>
        </p:txBody>
      </p:sp>
      <p:graphicFrame>
        <p:nvGraphicFramePr>
          <p:cNvPr id="6" name="对象 5"/>
          <p:cNvGraphicFramePr/>
          <p:nvPr/>
        </p:nvGraphicFramePr>
        <p:xfrm>
          <a:off x="1178560" y="1962150"/>
          <a:ext cx="6786880" cy="396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6781800" imgH="3962400" progId="Paint.Picture">
                  <p:embed/>
                </p:oleObj>
              </mc:Choice>
              <mc:Fallback>
                <p:oleObj name="" r:id="rId1" imgW="6781800" imgH="3962400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1178560" y="1962150"/>
                        <a:ext cx="6786880" cy="3965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73735" y="319405"/>
            <a:ext cx="3246120" cy="7010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bg1"/>
                </a:solidFill>
              </a:rPr>
              <a:t>论文研究内容</a:t>
            </a:r>
            <a:endParaRPr lang="zh-CN" altLang="en-US" sz="4000" b="1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2530" y="2146300"/>
            <a:ext cx="6759575" cy="30175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3200">
                <a:solidFill>
                  <a:srgbClr val="005676"/>
                </a:solidFill>
              </a:rPr>
              <a:t> </a:t>
            </a:r>
            <a:r>
              <a:rPr lang="zh-CN" altLang="en-US" sz="3200">
                <a:solidFill>
                  <a:srgbClr val="005676"/>
                </a:solidFill>
              </a:rPr>
              <a:t>Categorizing SE Download Tactics</a:t>
            </a:r>
            <a:endParaRPr lang="zh-CN" altLang="en-US" sz="3200">
              <a:solidFill>
                <a:srgbClr val="005676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3200">
                <a:solidFill>
                  <a:srgbClr val="005676"/>
                </a:solidFill>
                <a:sym typeface="+mn-ea"/>
              </a:rPr>
              <a:t> Collecting and Labeling SE Attacks</a:t>
            </a:r>
            <a:endParaRPr lang="zh-CN" altLang="en-US" sz="3200">
              <a:solidFill>
                <a:srgbClr val="005676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3200">
                <a:solidFill>
                  <a:srgbClr val="005676"/>
                </a:solidFill>
              </a:rPr>
              <a:t> Measuring SE Download Properties</a:t>
            </a:r>
            <a:endParaRPr lang="zh-CN" altLang="en-US" sz="3200">
              <a:solidFill>
                <a:srgbClr val="005676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3200">
                <a:solidFill>
                  <a:srgbClr val="005676"/>
                </a:solidFill>
              </a:rPr>
              <a:t> Detecting SE Download Attacks</a:t>
            </a:r>
            <a:endParaRPr lang="zh-CN" altLang="en-US" sz="3200">
              <a:solidFill>
                <a:srgbClr val="005676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73735" y="319405"/>
            <a:ext cx="3246120" cy="7010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bg1"/>
                </a:solidFill>
              </a:rPr>
              <a:t>论文研究内容</a:t>
            </a:r>
            <a:endParaRPr lang="zh-CN" altLang="en-US" sz="4000" b="1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410" y="2643505"/>
            <a:ext cx="8933180" cy="30473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73735" y="1539875"/>
            <a:ext cx="565848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200">
                <a:solidFill>
                  <a:srgbClr val="005676"/>
                </a:solidFill>
                <a:sym typeface="+mn-ea"/>
              </a:rPr>
              <a:t>Categorizing SE Download Tactics</a:t>
            </a:r>
            <a:endParaRPr lang="zh-CN" altLang="en-US" sz="3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73735" y="319405"/>
            <a:ext cx="3246120" cy="7010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bg1"/>
                </a:solidFill>
              </a:rPr>
              <a:t>论文研究内容</a:t>
            </a:r>
            <a:endParaRPr lang="zh-CN" altLang="en-US" sz="4000" b="1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73735" y="1539875"/>
            <a:ext cx="574738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3200">
                <a:solidFill>
                  <a:srgbClr val="005676"/>
                </a:solidFill>
                <a:sym typeface="+mn-ea"/>
              </a:rPr>
              <a:t>Collecting and Labeling SE Attacks</a:t>
            </a:r>
            <a:endParaRPr lang="zh-CN" altLang="en-US" sz="3200"/>
          </a:p>
        </p:txBody>
      </p:sp>
      <p:sp>
        <p:nvSpPr>
          <p:cNvPr id="5" name="文本框 4"/>
          <p:cNvSpPr txBox="1"/>
          <p:nvPr/>
        </p:nvSpPr>
        <p:spPr>
          <a:xfrm>
            <a:off x="1403350" y="2183130"/>
            <a:ext cx="6337300" cy="26860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spcAft>
                <a:spcPts val="1200"/>
              </a:spcAft>
            </a:pPr>
            <a:r>
              <a:rPr lang="zh-CN" altLang="en-US" sz="2800">
                <a:solidFill>
                  <a:srgbClr val="005676"/>
                </a:solidFill>
              </a:rPr>
              <a:t>Data Collection Approach</a:t>
            </a:r>
            <a:endParaRPr lang="zh-CN" altLang="en-US" sz="2800">
              <a:solidFill>
                <a:srgbClr val="005676"/>
              </a:solidFill>
            </a:endParaRPr>
          </a:p>
          <a:p>
            <a:pPr marL="342900" indent="-342900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zh-CN" altLang="en-US" sz="2000">
                <a:solidFill>
                  <a:srgbClr val="005676"/>
                </a:solidFill>
              </a:rPr>
              <a:t>monitor all web traffc at </a:t>
            </a:r>
            <a:r>
              <a:rPr lang="zh-CN" altLang="en-US" sz="2000" b="1">
                <a:solidFill>
                  <a:srgbClr val="005676"/>
                </a:solidFill>
              </a:rPr>
              <a:t>the edge</a:t>
            </a:r>
            <a:r>
              <a:rPr lang="zh-CN" altLang="en-US" sz="2000">
                <a:solidFill>
                  <a:srgbClr val="005676"/>
                </a:solidFill>
              </a:rPr>
              <a:t> of a large network</a:t>
            </a:r>
            <a:endParaRPr lang="zh-CN" altLang="en-US" sz="2000">
              <a:solidFill>
                <a:srgbClr val="005676"/>
              </a:solidFill>
            </a:endParaRPr>
          </a:p>
          <a:p>
            <a:pPr marL="558800" lvl="0" indent="-342900" fontAlgn="auto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rgbClr val="005676"/>
                </a:solidFill>
              </a:rPr>
              <a:t>on a large academic network serving </a:t>
            </a:r>
            <a:r>
              <a:rPr lang="zh-CN" altLang="en-US" sz="2000" b="1">
                <a:solidFill>
                  <a:srgbClr val="005676"/>
                </a:solidFill>
              </a:rPr>
              <a:t>tens of thousands</a:t>
            </a:r>
            <a:r>
              <a:rPr lang="zh-CN" altLang="en-US" sz="2000">
                <a:solidFill>
                  <a:srgbClr val="005676"/>
                </a:solidFill>
              </a:rPr>
              <a:t> users for a period of </a:t>
            </a:r>
            <a:r>
              <a:rPr lang="zh-CN" altLang="en-US" sz="2000" b="1">
                <a:solidFill>
                  <a:srgbClr val="005676"/>
                </a:solidFill>
              </a:rPr>
              <a:t>two months</a:t>
            </a:r>
            <a:endParaRPr lang="zh-CN" altLang="en-US" sz="2000" b="1">
              <a:solidFill>
                <a:srgbClr val="005676"/>
              </a:solidFill>
            </a:endParaRPr>
          </a:p>
          <a:p>
            <a:pPr marL="342900" indent="-342900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zh-CN" altLang="en-US" sz="2000">
                <a:solidFill>
                  <a:srgbClr val="005676"/>
                </a:solidFill>
              </a:rPr>
              <a:t>recording </a:t>
            </a:r>
            <a:r>
              <a:rPr lang="zh-CN" altLang="en-US" sz="2000" b="1">
                <a:solidFill>
                  <a:srgbClr val="005676"/>
                </a:solidFill>
              </a:rPr>
              <a:t>all traffc </a:t>
            </a:r>
            <a:r>
              <a:rPr lang="zh-CN" altLang="en-US" sz="2000">
                <a:solidFill>
                  <a:srgbClr val="005676"/>
                </a:solidFill>
              </a:rPr>
              <a:t>related to the download of exe fles</a:t>
            </a:r>
            <a:endParaRPr lang="zh-CN" altLang="en-US" sz="2000">
              <a:solidFill>
                <a:srgbClr val="005676"/>
              </a:solidFill>
            </a:endParaRPr>
          </a:p>
          <a:p>
            <a:pPr marL="342900" indent="-342900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zh-CN" altLang="en-US" sz="2000">
                <a:solidFill>
                  <a:srgbClr val="005676"/>
                </a:solidFill>
              </a:rPr>
              <a:t>automatic </a:t>
            </a:r>
            <a:r>
              <a:rPr lang="zh-CN" altLang="en-US" sz="2000" b="1">
                <a:solidFill>
                  <a:srgbClr val="005676"/>
                </a:solidFill>
              </a:rPr>
              <a:t>download path</a:t>
            </a:r>
            <a:r>
              <a:rPr lang="zh-CN" altLang="en-US" sz="2000">
                <a:solidFill>
                  <a:srgbClr val="005676"/>
                </a:solidFill>
              </a:rPr>
              <a:t> </a:t>
            </a:r>
            <a:r>
              <a:rPr lang="zh-CN" altLang="en-US" sz="2000" b="1">
                <a:solidFill>
                  <a:srgbClr val="005676"/>
                </a:solidFill>
              </a:rPr>
              <a:t>traceback</a:t>
            </a:r>
            <a:endParaRPr lang="zh-CN" altLang="en-US" sz="2000" b="1">
              <a:solidFill>
                <a:srgbClr val="005676"/>
              </a:solidFill>
            </a:endParaRPr>
          </a:p>
          <a:p>
            <a:pPr marL="342900" indent="-342900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zh-CN" altLang="en-US" sz="2000">
                <a:solidFill>
                  <a:srgbClr val="005676"/>
                </a:solidFill>
              </a:rPr>
              <a:t>a conservative </a:t>
            </a:r>
            <a:r>
              <a:rPr lang="zh-CN" altLang="en-US" sz="2000" b="1">
                <a:solidFill>
                  <a:srgbClr val="005676"/>
                </a:solidFill>
              </a:rPr>
              <a:t>whitelist</a:t>
            </a:r>
            <a:endParaRPr lang="zh-CN" altLang="en-US" sz="2000" b="1">
              <a:solidFill>
                <a:srgbClr val="005676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03350" y="5182870"/>
            <a:ext cx="5664200" cy="426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>
              <a:lnSpc>
                <a:spcPct val="110000"/>
              </a:lnSpc>
              <a:buFont typeface="Wingdings" panose="05000000000000000000" charset="0"/>
              <a:buNone/>
            </a:pPr>
            <a:r>
              <a:rPr lang="zh-CN" altLang="en-US" sz="2000" b="1">
                <a:solidFill>
                  <a:srgbClr val="005676"/>
                </a:solidFill>
              </a:rPr>
              <a:t>collected a total of 35,638 executable downloads</a:t>
            </a:r>
            <a:endParaRPr lang="zh-CN" altLang="en-US" sz="2000" b="1">
              <a:solidFill>
                <a:srgbClr val="005676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73735" y="319405"/>
            <a:ext cx="3246120" cy="7010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bg1"/>
                </a:solidFill>
              </a:rPr>
              <a:t>论文研究内容</a:t>
            </a:r>
            <a:endParaRPr lang="zh-CN" altLang="en-US" sz="4000" b="1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73735" y="1539875"/>
            <a:ext cx="574738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3200">
                <a:solidFill>
                  <a:srgbClr val="005676"/>
                </a:solidFill>
                <a:sym typeface="+mn-ea"/>
              </a:rPr>
              <a:t>Collecting and Labeling SE Attacks</a:t>
            </a:r>
            <a:endParaRPr lang="zh-CN" altLang="en-US" sz="3200"/>
          </a:p>
        </p:txBody>
      </p:sp>
      <p:sp>
        <p:nvSpPr>
          <p:cNvPr id="5" name="文本框 4"/>
          <p:cNvSpPr txBox="1"/>
          <p:nvPr/>
        </p:nvSpPr>
        <p:spPr>
          <a:xfrm>
            <a:off x="1403350" y="2139315"/>
            <a:ext cx="6337300" cy="2045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spcAft>
                <a:spcPts val="0"/>
              </a:spcAft>
            </a:pPr>
            <a:r>
              <a:rPr lang="zh-CN" altLang="en-US" sz="2800">
                <a:solidFill>
                  <a:srgbClr val="005676"/>
                </a:solidFill>
              </a:rPr>
              <a:t>Automatic Data Filtering</a:t>
            </a:r>
            <a:endParaRPr lang="zh-CN" altLang="en-US" sz="2800">
              <a:solidFill>
                <a:srgbClr val="005676"/>
              </a:solidFill>
            </a:endParaRPr>
          </a:p>
          <a:p>
            <a:pPr fontAlgn="auto">
              <a:spcAft>
                <a:spcPts val="1200"/>
              </a:spcAft>
            </a:pPr>
            <a:r>
              <a:rPr lang="zh-CN" altLang="en-US" sz="2400">
                <a:solidFill>
                  <a:srgbClr val="005676"/>
                </a:solidFill>
                <a:sym typeface="+mn-ea"/>
              </a:rPr>
              <a:t>          identify and flter out update downloads</a:t>
            </a:r>
            <a:endParaRPr lang="zh-CN" altLang="en-US" sz="2400">
              <a:solidFill>
                <a:srgbClr val="005676"/>
              </a:solidFill>
              <a:sym typeface="+mn-ea"/>
            </a:endParaRPr>
          </a:p>
          <a:p>
            <a:pPr marL="342900" indent="-342900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zh-CN" altLang="en-US" sz="2000">
                <a:solidFill>
                  <a:srgbClr val="005676"/>
                </a:solidFill>
              </a:rPr>
              <a:t>examine the </a:t>
            </a:r>
            <a:r>
              <a:rPr lang="zh-CN" altLang="en-US" sz="2000" b="1">
                <a:solidFill>
                  <a:srgbClr val="005676"/>
                </a:solidFill>
              </a:rPr>
              <a:t>length </a:t>
            </a:r>
            <a:r>
              <a:rPr lang="zh-CN" altLang="en-US" sz="2000">
                <a:solidFill>
                  <a:srgbClr val="005676"/>
                </a:solidFill>
              </a:rPr>
              <a:t>of the download path</a:t>
            </a:r>
            <a:endParaRPr lang="zh-CN" altLang="en-US" sz="2000">
              <a:solidFill>
                <a:srgbClr val="005676"/>
              </a:solidFill>
            </a:endParaRPr>
          </a:p>
          <a:p>
            <a:pPr marL="342900" indent="-342900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zh-CN" altLang="en-US" sz="2000">
                <a:solidFill>
                  <a:srgbClr val="005676"/>
                </a:solidFill>
              </a:rPr>
              <a:t>review the </a:t>
            </a:r>
            <a:r>
              <a:rPr lang="zh-CN" altLang="en-US" sz="2000" b="1">
                <a:solidFill>
                  <a:srgbClr val="005676"/>
                </a:solidFill>
              </a:rPr>
              <a:t>useragent </a:t>
            </a:r>
            <a:r>
              <a:rPr lang="zh-CN" altLang="en-US" sz="2000">
                <a:solidFill>
                  <a:srgbClr val="005676"/>
                </a:solidFill>
              </a:rPr>
              <a:t>string observed in the HTTP requests on the download path</a:t>
            </a:r>
            <a:endParaRPr lang="zh-CN" altLang="en-US" sz="2000">
              <a:solidFill>
                <a:srgbClr val="005676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03350" y="4457065"/>
            <a:ext cx="6337300" cy="7620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>
              <a:lnSpc>
                <a:spcPct val="110000"/>
              </a:lnSpc>
              <a:buFont typeface="Wingdings" panose="05000000000000000000" charset="0"/>
              <a:buNone/>
            </a:pPr>
            <a:r>
              <a:rPr lang="zh-CN" altLang="en-US" sz="2000" b="1">
                <a:solidFill>
                  <a:srgbClr val="005676"/>
                </a:solidFill>
                <a:sym typeface="+mn-ea"/>
              </a:rPr>
              <a:t>a total of 13,762 software download events </a:t>
            </a:r>
            <a:r>
              <a:rPr lang="en-US" altLang="zh-CN" sz="2000" b="1">
                <a:solidFill>
                  <a:srgbClr val="005676"/>
                </a:solidFill>
                <a:sym typeface="+mn-ea"/>
              </a:rPr>
              <a:t>(the exe files and download paths) </a:t>
            </a:r>
            <a:r>
              <a:rPr lang="zh-CN" altLang="en-US" sz="2000" b="1">
                <a:solidFill>
                  <a:srgbClr val="005676"/>
                </a:solidFill>
                <a:sym typeface="+mn-ea"/>
              </a:rPr>
              <a:t>that required further analysis</a:t>
            </a:r>
            <a:endParaRPr lang="zh-CN" altLang="en-US" sz="2000" b="1">
              <a:solidFill>
                <a:srgbClr val="005676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73735" y="319405"/>
            <a:ext cx="3246120" cy="7010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bg1"/>
                </a:solidFill>
              </a:rPr>
              <a:t>论文研究内容</a:t>
            </a:r>
            <a:endParaRPr lang="zh-CN" altLang="en-US" sz="4000" b="1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73735" y="1539875"/>
            <a:ext cx="574738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3200">
                <a:solidFill>
                  <a:srgbClr val="005676"/>
                </a:solidFill>
                <a:sym typeface="+mn-ea"/>
              </a:rPr>
              <a:t>Collecting and Labeling SE Attacks</a:t>
            </a:r>
            <a:endParaRPr lang="zh-CN" altLang="en-US" sz="3200"/>
          </a:p>
        </p:txBody>
      </p:sp>
      <p:sp>
        <p:nvSpPr>
          <p:cNvPr id="7" name="文本框 6"/>
          <p:cNvSpPr txBox="1"/>
          <p:nvPr/>
        </p:nvSpPr>
        <p:spPr>
          <a:xfrm>
            <a:off x="1403350" y="2143125"/>
            <a:ext cx="6664960" cy="20916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spcAft>
                <a:spcPts val="1200"/>
              </a:spcAft>
            </a:pPr>
            <a:r>
              <a:rPr lang="zh-CN" altLang="en-US" sz="2800">
                <a:solidFill>
                  <a:srgbClr val="005676"/>
                </a:solidFill>
              </a:rPr>
              <a:t>Analysis of Software Download Events</a:t>
            </a:r>
            <a:endParaRPr lang="zh-CN" altLang="en-US" sz="2400">
              <a:solidFill>
                <a:srgbClr val="005676"/>
              </a:solidFill>
              <a:sym typeface="+mn-ea"/>
            </a:endParaRPr>
          </a:p>
          <a:p>
            <a:pPr marL="342900" indent="-342900" fontAlgn="auto">
              <a:lnSpc>
                <a:spcPct val="110000"/>
              </a:lnSpc>
              <a:spcAft>
                <a:spcPts val="600"/>
              </a:spcAft>
              <a:buFont typeface="Wingdings" panose="05000000000000000000" charset="0"/>
              <a:buChar char="Ø"/>
            </a:pPr>
            <a:r>
              <a:rPr lang="zh-CN" altLang="en-US" sz="2000">
                <a:solidFill>
                  <a:srgbClr val="005676"/>
                </a:solidFill>
              </a:rPr>
              <a:t>identify a number of </a:t>
            </a:r>
            <a:r>
              <a:rPr lang="zh-CN" altLang="en-US" sz="2000" b="1">
                <a:solidFill>
                  <a:srgbClr val="005676"/>
                </a:solidFill>
              </a:rPr>
              <a:t>statistical features</a:t>
            </a:r>
            <a:r>
              <a:rPr lang="zh-CN" altLang="en-US" sz="2000">
                <a:solidFill>
                  <a:srgbClr val="005676"/>
                </a:solidFill>
              </a:rPr>
              <a:t> to identify and automatically </a:t>
            </a:r>
            <a:r>
              <a:rPr lang="zh-CN" altLang="en-US" sz="2000" b="1">
                <a:solidFill>
                  <a:srgbClr val="005676"/>
                </a:solidFill>
              </a:rPr>
              <a:t>clusters </a:t>
            </a:r>
            <a:r>
              <a:rPr lang="zh-CN" altLang="en-US" sz="2000">
                <a:solidFill>
                  <a:srgbClr val="005676"/>
                </a:solidFill>
              </a:rPr>
              <a:t>similar download events</a:t>
            </a:r>
            <a:endParaRPr lang="zh-CN" altLang="en-US" sz="2000">
              <a:solidFill>
                <a:srgbClr val="005676"/>
              </a:solidFill>
            </a:endParaRPr>
          </a:p>
          <a:p>
            <a:pPr marL="558800" lvl="0" indent="-342900" fontAlgn="auto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rgbClr val="005676"/>
                </a:solidFill>
              </a:rPr>
              <a:t>to </a:t>
            </a:r>
            <a:r>
              <a:rPr lang="zh-CN" altLang="en-US" sz="2000" b="1">
                <a:solidFill>
                  <a:srgbClr val="005676"/>
                </a:solidFill>
              </a:rPr>
              <a:t>reduce the time</a:t>
            </a:r>
            <a:r>
              <a:rPr lang="zh-CN" altLang="en-US" sz="2000">
                <a:solidFill>
                  <a:srgbClr val="005676"/>
                </a:solidFill>
              </a:rPr>
              <a:t> needed to </a:t>
            </a:r>
            <a:r>
              <a:rPr lang="zh-CN" altLang="en-US" sz="2000">
                <a:solidFill>
                  <a:srgbClr val="005676"/>
                </a:solidFill>
                <a:sym typeface="+mn-ea"/>
              </a:rPr>
              <a:t>further </a:t>
            </a:r>
            <a:r>
              <a:rPr lang="zh-CN" altLang="en-US" sz="2000">
                <a:solidFill>
                  <a:srgbClr val="005676"/>
                </a:solidFill>
              </a:rPr>
              <a:t>analyze</a:t>
            </a:r>
            <a:endParaRPr lang="zh-CN" altLang="en-US" sz="2000">
              <a:solidFill>
                <a:srgbClr val="005676"/>
              </a:solidFill>
            </a:endParaRPr>
          </a:p>
          <a:p>
            <a:pPr marL="558800" lvl="0" indent="-342900" fontAlgn="auto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rgbClr val="005676"/>
                </a:solidFill>
              </a:rPr>
              <a:t>minimize the impact of possible </a:t>
            </a:r>
            <a:r>
              <a:rPr lang="zh-CN" altLang="en-US" sz="2000" b="1">
                <a:solidFill>
                  <a:srgbClr val="005676"/>
                </a:solidFill>
              </a:rPr>
              <a:t>noise</a:t>
            </a:r>
            <a:endParaRPr lang="zh-CN" altLang="en-US" sz="2000" b="1">
              <a:solidFill>
                <a:srgbClr val="005676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03350" y="5985510"/>
            <a:ext cx="4135120" cy="426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>
              <a:lnSpc>
                <a:spcPct val="110000"/>
              </a:lnSpc>
              <a:buFont typeface="Wingdings" panose="05000000000000000000" charset="0"/>
              <a:buNone/>
            </a:pPr>
            <a:r>
              <a:rPr lang="zh-CN" altLang="en-US" sz="2000" b="1">
                <a:solidFill>
                  <a:srgbClr val="005676"/>
                </a:solidFill>
                <a:sym typeface="+mn-ea"/>
              </a:rPr>
              <a:t>This process produced 1,205 clusters </a:t>
            </a:r>
            <a:endParaRPr lang="zh-CN" altLang="en-US" sz="2000" b="1">
              <a:solidFill>
                <a:srgbClr val="005676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403350" y="4393565"/>
            <a:ext cx="7461250" cy="1432560"/>
            <a:chOff x="2210" y="8513"/>
            <a:chExt cx="11750" cy="2256"/>
          </a:xfrm>
        </p:grpSpPr>
        <p:sp>
          <p:nvSpPr>
            <p:cNvPr id="9" name="文本框 8"/>
            <p:cNvSpPr txBox="1"/>
            <p:nvPr/>
          </p:nvSpPr>
          <p:spPr>
            <a:xfrm>
              <a:off x="2210" y="8513"/>
              <a:ext cx="6545" cy="2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marL="558800" indent="-342900" algn="l">
                <a:lnSpc>
                  <a:spcPct val="110000"/>
                </a:lnSpc>
                <a:buClrTx/>
                <a:buSzPct val="66000"/>
                <a:buFont typeface="Wingdings" panose="05000000000000000000" charset="0"/>
                <a:buChar char="u"/>
              </a:pPr>
              <a:r>
                <a:rPr lang="zh-CN" altLang="en-US" sz="2000">
                  <a:solidFill>
                    <a:srgbClr val="005676"/>
                  </a:solidFill>
                </a:rPr>
                <a:t>Filename Similarity</a:t>
              </a:r>
              <a:endParaRPr lang="zh-CN" altLang="en-US" sz="2000">
                <a:solidFill>
                  <a:srgbClr val="005676"/>
                </a:solidFill>
              </a:endParaRPr>
            </a:p>
            <a:p>
              <a:pPr marL="558800" indent="-342900" algn="l">
                <a:lnSpc>
                  <a:spcPct val="110000"/>
                </a:lnSpc>
                <a:buClrTx/>
                <a:buSzPct val="66000"/>
                <a:buFont typeface="Wingdings" panose="05000000000000000000" charset="0"/>
                <a:buChar char="u"/>
              </a:pPr>
              <a:r>
                <a:rPr lang="zh-CN" altLang="en-US" sz="2000">
                  <a:solidFill>
                    <a:srgbClr val="005676"/>
                  </a:solidFill>
                </a:rPr>
                <a:t>File Size Similarity</a:t>
              </a:r>
              <a:endParaRPr lang="zh-CN" altLang="en-US" sz="2000">
                <a:solidFill>
                  <a:srgbClr val="005676"/>
                </a:solidFill>
              </a:endParaRPr>
            </a:p>
            <a:p>
              <a:pPr marL="558800" indent="-342900" algn="l">
                <a:lnSpc>
                  <a:spcPct val="110000"/>
                </a:lnSpc>
                <a:buClrTx/>
                <a:buSzPct val="66000"/>
                <a:buFont typeface="Wingdings" panose="05000000000000000000" charset="0"/>
                <a:buChar char="u"/>
              </a:pPr>
              <a:r>
                <a:rPr lang="zh-CN" altLang="en-US" sz="2000">
                  <a:solidFill>
                    <a:srgbClr val="005676"/>
                  </a:solidFill>
                </a:rPr>
                <a:t>URL Structure Similarity</a:t>
              </a:r>
              <a:endParaRPr lang="zh-CN" altLang="en-US" sz="2000">
                <a:solidFill>
                  <a:srgbClr val="005676"/>
                </a:solidFill>
              </a:endParaRPr>
            </a:p>
            <a:p>
              <a:pPr marL="558800" indent="-342900" algn="l">
                <a:lnSpc>
                  <a:spcPct val="110000"/>
                </a:lnSpc>
                <a:buClrTx/>
                <a:buSzPct val="66000"/>
                <a:buFont typeface="Wingdings" panose="05000000000000000000" charset="0"/>
                <a:buChar char="u"/>
              </a:pPr>
              <a:r>
                <a:rPr lang="zh-CN" altLang="en-US" sz="2000">
                  <a:solidFill>
                    <a:srgbClr val="005676"/>
                  </a:solidFill>
                </a:rPr>
                <a:t>HTTP Response Header Similarity</a:t>
              </a:r>
              <a:endParaRPr lang="zh-CN" altLang="en-US" sz="2000">
                <a:solidFill>
                  <a:srgbClr val="005676"/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8235" y="8513"/>
              <a:ext cx="5725" cy="17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marL="558800" indent="-342900" algn="l">
                <a:lnSpc>
                  <a:spcPct val="110000"/>
                </a:lnSpc>
                <a:buClrTx/>
                <a:buSzPct val="66000"/>
                <a:buFont typeface="Wingdings" panose="05000000000000000000" charset="0"/>
                <a:buChar char="u"/>
              </a:pPr>
              <a:r>
                <a:rPr lang="zh-CN" altLang="en-US" sz="2000">
                  <a:solidFill>
                    <a:srgbClr val="005676"/>
                  </a:solidFill>
                </a:rPr>
                <a:t>Domain Name Similarity</a:t>
              </a:r>
              <a:endParaRPr lang="zh-CN" altLang="en-US" sz="2000">
                <a:solidFill>
                  <a:srgbClr val="005676"/>
                </a:solidFill>
              </a:endParaRPr>
            </a:p>
            <a:p>
              <a:pPr marL="558800" indent="-342900" algn="l">
                <a:lnSpc>
                  <a:spcPct val="110000"/>
                </a:lnSpc>
                <a:buClrTx/>
                <a:buSzPct val="66000"/>
                <a:buFont typeface="Wingdings" panose="05000000000000000000" charset="0"/>
                <a:buChar char="u"/>
              </a:pPr>
              <a:r>
                <a:rPr lang="zh-CN" altLang="en-US" sz="2000">
                  <a:solidFill>
                    <a:srgbClr val="005676"/>
                  </a:solidFill>
                </a:rPr>
                <a:t>Shared Domain Predecessor</a:t>
              </a:r>
              <a:endParaRPr lang="zh-CN" altLang="en-US" sz="2000">
                <a:solidFill>
                  <a:srgbClr val="005676"/>
                </a:solidFill>
              </a:endParaRPr>
            </a:p>
            <a:p>
              <a:pPr marL="558800" indent="-342900" algn="l">
                <a:lnSpc>
                  <a:spcPct val="110000"/>
                </a:lnSpc>
                <a:buClrTx/>
                <a:buSzPct val="66000"/>
                <a:buFont typeface="Wingdings" panose="05000000000000000000" charset="0"/>
                <a:buChar char="u"/>
              </a:pPr>
              <a:r>
                <a:rPr lang="zh-CN" altLang="en-US" sz="2000">
                  <a:solidFill>
                    <a:srgbClr val="005676"/>
                  </a:solidFill>
                </a:rPr>
                <a:t>Shared Hosting</a:t>
              </a:r>
              <a:endParaRPr lang="zh-CN" altLang="en-US" sz="2000">
                <a:solidFill>
                  <a:srgbClr val="005676"/>
                </a:solidFill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73735" y="319405"/>
            <a:ext cx="3246120" cy="7010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bg1"/>
                </a:solidFill>
              </a:rPr>
              <a:t>论文研究内容</a:t>
            </a:r>
            <a:endParaRPr lang="zh-CN" altLang="en-US" sz="4000" b="1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73735" y="1539875"/>
            <a:ext cx="574738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3200">
                <a:solidFill>
                  <a:srgbClr val="005676"/>
                </a:solidFill>
                <a:sym typeface="+mn-ea"/>
              </a:rPr>
              <a:t>Collecting and Labeling SE Attacks</a:t>
            </a:r>
            <a:endParaRPr lang="zh-CN" altLang="en-US" sz="3200"/>
          </a:p>
        </p:txBody>
      </p:sp>
      <p:sp>
        <p:nvSpPr>
          <p:cNvPr id="2" name="文本框 1"/>
          <p:cNvSpPr txBox="1"/>
          <p:nvPr/>
        </p:nvSpPr>
        <p:spPr>
          <a:xfrm>
            <a:off x="1403350" y="5632450"/>
            <a:ext cx="6207760" cy="7620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>
              <a:lnSpc>
                <a:spcPct val="110000"/>
              </a:lnSpc>
              <a:buFont typeface="Wingdings" panose="05000000000000000000" charset="0"/>
              <a:buNone/>
            </a:pPr>
            <a:r>
              <a:rPr lang="zh-CN" altLang="en-US" sz="2000" b="1">
                <a:solidFill>
                  <a:srgbClr val="005676"/>
                </a:solidFill>
                <a:sym typeface="+mn-ea"/>
              </a:rPr>
              <a:t>we labeled 136 clusters as social engineering</a:t>
            </a:r>
            <a:r>
              <a:rPr lang="en-US" altLang="zh-CN" sz="2000" b="1">
                <a:solidFill>
                  <a:srgbClr val="005676"/>
                </a:solidFill>
                <a:sym typeface="+mn-ea"/>
              </a:rPr>
              <a:t>, these clusters included a total of 2,004 SE download attacks</a:t>
            </a:r>
            <a:endParaRPr lang="en-US" altLang="zh-CN" sz="2000" b="1">
              <a:solidFill>
                <a:srgbClr val="005676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03350" y="2171065"/>
            <a:ext cx="7309485" cy="16802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spcAft>
                <a:spcPts val="1200"/>
              </a:spcAft>
            </a:pPr>
            <a:r>
              <a:rPr lang="zh-CN" altLang="en-US" sz="2800">
                <a:solidFill>
                  <a:srgbClr val="005676"/>
                </a:solidFill>
              </a:rPr>
              <a:t>Labeling SE Download Attacks</a:t>
            </a:r>
            <a:endParaRPr lang="zh-CN" altLang="en-US" sz="2800">
              <a:solidFill>
                <a:srgbClr val="005676"/>
              </a:solidFill>
            </a:endParaRPr>
          </a:p>
          <a:p>
            <a:pPr marL="342900" indent="-342900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zh-CN" altLang="en-US" sz="2000">
                <a:solidFill>
                  <a:srgbClr val="005676"/>
                </a:solidFill>
              </a:rPr>
              <a:t>each cluster was manually reviewed by </a:t>
            </a:r>
            <a:r>
              <a:rPr lang="zh-CN" altLang="en-US" sz="2000" b="1">
                <a:solidFill>
                  <a:srgbClr val="005676"/>
                </a:solidFill>
              </a:rPr>
              <a:t>randomly sampling 10%</a:t>
            </a:r>
            <a:endParaRPr lang="zh-CN" altLang="en-US" sz="2000" b="1">
              <a:solidFill>
                <a:srgbClr val="005676"/>
              </a:solidFill>
            </a:endParaRPr>
          </a:p>
          <a:p>
            <a:pPr marL="342900" indent="-342900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zh-CN" altLang="en-US" sz="2000">
                <a:solidFill>
                  <a:srgbClr val="005676"/>
                </a:solidFill>
              </a:rPr>
              <a:t>performing a detailed </a:t>
            </a:r>
            <a:r>
              <a:rPr lang="zh-CN" altLang="en-US" sz="2000" b="1">
                <a:solidFill>
                  <a:srgbClr val="005676"/>
                </a:solidFill>
              </a:rPr>
              <a:t>manual analysis</a:t>
            </a:r>
            <a:r>
              <a:rPr lang="zh-CN" altLang="en-US" sz="2000">
                <a:solidFill>
                  <a:srgbClr val="005676"/>
                </a:solidFill>
              </a:rPr>
              <a:t> in this sample set</a:t>
            </a:r>
            <a:endParaRPr lang="zh-CN" altLang="en-US" sz="2000">
              <a:solidFill>
                <a:srgbClr val="005676"/>
              </a:solidFill>
            </a:endParaRPr>
          </a:p>
          <a:p>
            <a:pPr marL="342900" indent="-342900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zh-CN" altLang="en-US" sz="2000">
                <a:solidFill>
                  <a:srgbClr val="005676"/>
                </a:solidFill>
              </a:rPr>
              <a:t>make use of </a:t>
            </a:r>
            <a:r>
              <a:rPr lang="zh-CN" altLang="en-US" sz="2000" b="1">
                <a:solidFill>
                  <a:srgbClr val="005676"/>
                </a:solidFill>
              </a:rPr>
              <a:t>antivirus (AV)</a:t>
            </a:r>
            <a:r>
              <a:rPr lang="zh-CN" altLang="en-US" sz="2000">
                <a:solidFill>
                  <a:srgbClr val="005676"/>
                </a:solidFill>
              </a:rPr>
              <a:t> labels for confrmation purposes</a:t>
            </a:r>
            <a:endParaRPr lang="zh-CN" altLang="en-US" sz="2000">
              <a:solidFill>
                <a:srgbClr val="005676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403350" y="4199890"/>
            <a:ext cx="7389495" cy="1097280"/>
            <a:chOff x="2210" y="8513"/>
            <a:chExt cx="11637" cy="1728"/>
          </a:xfrm>
        </p:grpSpPr>
        <p:sp>
          <p:nvSpPr>
            <p:cNvPr id="9" name="文本框 8"/>
            <p:cNvSpPr txBox="1"/>
            <p:nvPr/>
          </p:nvSpPr>
          <p:spPr>
            <a:xfrm>
              <a:off x="2210" y="8513"/>
              <a:ext cx="9777" cy="17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marL="558800" indent="-342900" algn="l">
                <a:lnSpc>
                  <a:spcPct val="110000"/>
                </a:lnSpc>
                <a:buClrTx/>
                <a:buSzPct val="66000"/>
                <a:buFont typeface="Wingdings" panose="05000000000000000000" charset="0"/>
                <a:buChar char="u"/>
              </a:pPr>
              <a:r>
                <a:rPr lang="zh-CN" altLang="en-US" sz="2000" b="1">
                  <a:solidFill>
                    <a:srgbClr val="005676"/>
                  </a:solidFill>
                </a:rPr>
                <a:t>SE download attack</a:t>
              </a:r>
              <a:endParaRPr lang="zh-CN" altLang="en-US" sz="2000" b="1">
                <a:solidFill>
                  <a:srgbClr val="005676"/>
                </a:solidFill>
              </a:endParaRPr>
            </a:p>
            <a:p>
              <a:pPr marL="558800" indent="-342900" algn="l">
                <a:lnSpc>
                  <a:spcPct val="110000"/>
                </a:lnSpc>
                <a:buClrTx/>
                <a:buSzPct val="66000"/>
                <a:buFont typeface="Wingdings" panose="05000000000000000000" charset="0"/>
                <a:buChar char="u"/>
              </a:pPr>
              <a:r>
                <a:rPr lang="zh-CN" altLang="en-US" sz="2000">
                  <a:solidFill>
                    <a:srgbClr val="005676"/>
                  </a:solidFill>
                </a:rPr>
                <a:t>benign downloads</a:t>
              </a:r>
              <a:endParaRPr lang="zh-CN" altLang="en-US" sz="2000">
                <a:solidFill>
                  <a:srgbClr val="005676"/>
                </a:solidFill>
              </a:endParaRPr>
            </a:p>
            <a:p>
              <a:pPr marL="558800" indent="-342900" algn="l">
                <a:lnSpc>
                  <a:spcPct val="110000"/>
                </a:lnSpc>
                <a:buClrTx/>
                <a:buSzPct val="66000"/>
                <a:buFont typeface="Wingdings" panose="05000000000000000000" charset="0"/>
                <a:buChar char="u"/>
              </a:pPr>
              <a:r>
                <a:rPr lang="zh-CN" altLang="en-US" sz="2000">
                  <a:solidFill>
                    <a:srgbClr val="005676"/>
                  </a:solidFill>
                </a:rPr>
                <a:t>malware downloads triggered by drive-by downloads</a:t>
              </a:r>
              <a:endParaRPr lang="zh-CN" altLang="en-US" sz="2000">
                <a:solidFill>
                  <a:srgbClr val="005676"/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8235" y="8513"/>
              <a:ext cx="5612" cy="17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marL="558800" indent="-342900" algn="l">
                <a:lnSpc>
                  <a:spcPct val="110000"/>
                </a:lnSpc>
                <a:buClrTx/>
                <a:buSzPct val="66000"/>
                <a:buFont typeface="Wingdings" panose="05000000000000000000" charset="0"/>
                <a:buChar char="u"/>
              </a:pPr>
              <a:r>
                <a:rPr lang="zh-CN" altLang="en-US" sz="2000">
                  <a:solidFill>
                    <a:srgbClr val="005676"/>
                  </a:solidFill>
                </a:rPr>
                <a:t>benign software updates</a:t>
              </a:r>
              <a:endParaRPr lang="zh-CN" altLang="en-US" sz="2000">
                <a:solidFill>
                  <a:srgbClr val="005676"/>
                </a:solidFill>
              </a:endParaRPr>
            </a:p>
            <a:p>
              <a:pPr marL="558800" indent="-342900" algn="l">
                <a:lnSpc>
                  <a:spcPct val="110000"/>
                </a:lnSpc>
                <a:buClrTx/>
                <a:buSzPct val="66000"/>
                <a:buFont typeface="Wingdings" panose="05000000000000000000" charset="0"/>
                <a:buChar char="u"/>
              </a:pPr>
              <a:r>
                <a:rPr lang="zh-CN" altLang="en-US" sz="2000">
                  <a:solidFill>
                    <a:srgbClr val="005676"/>
                  </a:solidFill>
                  <a:sym typeface="+mn-ea"/>
                </a:rPr>
                <a:t>malicious software updates</a:t>
              </a:r>
              <a:endParaRPr lang="zh-CN" altLang="en-US" sz="2000">
                <a:solidFill>
                  <a:srgbClr val="005676"/>
                </a:solidFill>
              </a:endParaRPr>
            </a:p>
            <a:p>
              <a:pPr marL="558800" indent="-342900" algn="l">
                <a:lnSpc>
                  <a:spcPct val="110000"/>
                </a:lnSpc>
                <a:buClrTx/>
                <a:buSzPct val="66000"/>
                <a:buFont typeface="Wingdings" panose="05000000000000000000" charset="0"/>
                <a:buChar char="u"/>
              </a:pPr>
              <a:endParaRPr lang="zh-CN" altLang="en-US" sz="2000">
                <a:solidFill>
                  <a:srgbClr val="005676"/>
                </a:solidFill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73735" y="319405"/>
            <a:ext cx="3246120" cy="7010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bg1"/>
                </a:solidFill>
              </a:rPr>
              <a:t>论文研究内容</a:t>
            </a:r>
            <a:endParaRPr lang="zh-CN" altLang="en-US" sz="4000" b="1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73735" y="1539875"/>
            <a:ext cx="598995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3200">
                <a:solidFill>
                  <a:srgbClr val="005676"/>
                </a:solidFill>
                <a:sym typeface="+mn-ea"/>
              </a:rPr>
              <a:t>Measuring SE Download Properties</a:t>
            </a:r>
            <a:endParaRPr lang="zh-CN" altLang="en-US" sz="3200"/>
          </a:p>
        </p:txBody>
      </p:sp>
      <p:grpSp>
        <p:nvGrpSpPr>
          <p:cNvPr id="14" name="组合 13"/>
          <p:cNvGrpSpPr/>
          <p:nvPr/>
        </p:nvGrpSpPr>
        <p:grpSpPr>
          <a:xfrm>
            <a:off x="1007745" y="2950210"/>
            <a:ext cx="7127875" cy="2964180"/>
            <a:chOff x="1675" y="3875"/>
            <a:chExt cx="11225" cy="4668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845" y="4600"/>
              <a:ext cx="10886" cy="3943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1675" y="3875"/>
              <a:ext cx="11225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400">
                  <a:solidFill>
                    <a:srgbClr val="005676"/>
                  </a:solidFill>
                </a:rPr>
                <a:t>Popularity of SE Tactics for Gaining the User</a:t>
              </a:r>
              <a:r>
                <a:rPr lang="en-US" altLang="zh-CN" sz="2400">
                  <a:solidFill>
                    <a:srgbClr val="005676"/>
                  </a:solidFill>
                </a:rPr>
                <a:t>‘</a:t>
              </a:r>
              <a:r>
                <a:rPr lang="zh-CN" altLang="en-US" sz="2400">
                  <a:solidFill>
                    <a:srgbClr val="005676"/>
                  </a:solidFill>
                </a:rPr>
                <a:t>s Attention</a:t>
              </a:r>
              <a:endParaRPr lang="zh-CN" altLang="en-US" sz="2400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217295" y="2123440"/>
            <a:ext cx="611378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rgbClr val="005676"/>
                </a:solidFill>
              </a:rPr>
              <a:t>Popularity of SE Download Attacks</a:t>
            </a:r>
            <a:endParaRPr lang="zh-CN" altLang="en-US" sz="2800">
              <a:solidFill>
                <a:srgbClr val="00567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73735" y="319405"/>
            <a:ext cx="2225040" cy="7010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000" b="1">
                <a:solidFill>
                  <a:schemeClr val="bg1"/>
                </a:solidFill>
              </a:rPr>
              <a:t>汇报大纲</a:t>
            </a:r>
            <a:endParaRPr lang="zh-CN" altLang="en-US" sz="4000" b="1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60550" y="1924050"/>
            <a:ext cx="4150360" cy="3749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3200" b="1">
                <a:solidFill>
                  <a:srgbClr val="005676"/>
                </a:solidFill>
              </a:rPr>
              <a:t>作者及所属单位</a:t>
            </a:r>
            <a:endParaRPr lang="zh-CN" altLang="en-US" sz="3200" b="1">
              <a:solidFill>
                <a:srgbClr val="005676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3200" b="1">
                <a:solidFill>
                  <a:srgbClr val="005676"/>
                </a:solidFill>
              </a:rPr>
              <a:t>研究背景与意义</a:t>
            </a:r>
            <a:endParaRPr lang="zh-CN" altLang="en-US" sz="3200" b="1">
              <a:solidFill>
                <a:srgbClr val="005676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3200" b="1">
                <a:solidFill>
                  <a:srgbClr val="005676"/>
                </a:solidFill>
              </a:rPr>
              <a:t>研究现状与趋势</a:t>
            </a:r>
            <a:endParaRPr lang="zh-CN" altLang="en-US" sz="3200" b="1">
              <a:solidFill>
                <a:srgbClr val="005676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3200" b="1">
                <a:solidFill>
                  <a:srgbClr val="005676"/>
                </a:solidFill>
              </a:rPr>
              <a:t>论文研究内容</a:t>
            </a:r>
            <a:endParaRPr lang="zh-CN" altLang="en-US" sz="3200" b="1">
              <a:solidFill>
                <a:srgbClr val="005676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3200" b="1">
                <a:solidFill>
                  <a:srgbClr val="005676"/>
                </a:solidFill>
              </a:rPr>
              <a:t>对比相关论文</a:t>
            </a:r>
            <a:endParaRPr lang="zh-CN" altLang="en-US" sz="3200" b="1">
              <a:solidFill>
                <a:srgbClr val="005676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73735" y="319405"/>
            <a:ext cx="3246120" cy="7010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bg1"/>
                </a:solidFill>
              </a:rPr>
              <a:t>论文研究内容</a:t>
            </a:r>
            <a:endParaRPr lang="zh-CN" altLang="en-US" sz="4000" b="1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73735" y="1539875"/>
            <a:ext cx="598995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3200">
                <a:solidFill>
                  <a:srgbClr val="005676"/>
                </a:solidFill>
                <a:sym typeface="+mn-ea"/>
              </a:rPr>
              <a:t>Measuring SE Download Properties</a:t>
            </a:r>
            <a:endParaRPr lang="zh-CN" altLang="en-US" sz="3200"/>
          </a:p>
        </p:txBody>
      </p:sp>
      <p:grpSp>
        <p:nvGrpSpPr>
          <p:cNvPr id="7" name="组合 6"/>
          <p:cNvGrpSpPr/>
          <p:nvPr/>
        </p:nvGrpSpPr>
        <p:grpSpPr>
          <a:xfrm rot="0">
            <a:off x="291465" y="2693670"/>
            <a:ext cx="8561705" cy="3949065"/>
            <a:chOff x="459" y="3885"/>
            <a:chExt cx="13483" cy="6219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59" y="4690"/>
              <a:ext cx="13483" cy="5414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2808" y="3885"/>
              <a:ext cx="8785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sz="2400">
                  <a:solidFill>
                    <a:srgbClr val="005676"/>
                  </a:solidFill>
                </a:rPr>
                <a:t>Popularity of SE Tactics for Tricking the User</a:t>
              </a:r>
              <a:endParaRPr lang="zh-CN" altLang="en-US" sz="2400">
                <a:solidFill>
                  <a:srgbClr val="005676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217295" y="2123440"/>
            <a:ext cx="611378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rgbClr val="005676"/>
                </a:solidFill>
              </a:rPr>
              <a:t>Popularity of SE Download Attacks</a:t>
            </a:r>
            <a:endParaRPr lang="zh-CN" altLang="en-US" sz="2800">
              <a:solidFill>
                <a:srgbClr val="005676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73735" y="319405"/>
            <a:ext cx="3246120" cy="7010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bg1"/>
                </a:solidFill>
              </a:rPr>
              <a:t>论文研究内容</a:t>
            </a:r>
            <a:endParaRPr lang="zh-CN" altLang="en-US" sz="4000" b="1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73735" y="1539875"/>
            <a:ext cx="598995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3200">
                <a:solidFill>
                  <a:srgbClr val="005676"/>
                </a:solidFill>
                <a:sym typeface="+mn-ea"/>
              </a:rPr>
              <a:t>Measuring SE Download Properties</a:t>
            </a:r>
            <a:endParaRPr lang="zh-CN" altLang="en-US" sz="3200"/>
          </a:p>
        </p:txBody>
      </p:sp>
      <p:grpSp>
        <p:nvGrpSpPr>
          <p:cNvPr id="8" name="组合 7"/>
          <p:cNvGrpSpPr/>
          <p:nvPr/>
        </p:nvGrpSpPr>
        <p:grpSpPr>
          <a:xfrm>
            <a:off x="43815" y="3090545"/>
            <a:ext cx="9056370" cy="2621915"/>
            <a:chOff x="69" y="3907"/>
            <a:chExt cx="14262" cy="4129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9" y="4632"/>
              <a:ext cx="14263" cy="3405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4175" y="3907"/>
              <a:ext cx="6050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sz="2400">
                  <a:solidFill>
                    <a:srgbClr val="005676"/>
                  </a:solidFill>
                </a:rPr>
                <a:t>Top 5 Ad Entry Point Domains</a:t>
              </a:r>
              <a:endParaRPr lang="zh-CN" altLang="en-US" sz="2400">
                <a:solidFill>
                  <a:srgbClr val="005676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207135" y="2123440"/>
            <a:ext cx="611378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rgbClr val="005676"/>
                </a:solidFill>
              </a:rPr>
              <a:t>Ad-based SE Download Delivery Paths</a:t>
            </a:r>
            <a:endParaRPr lang="zh-CN" altLang="en-US" sz="2800">
              <a:solidFill>
                <a:srgbClr val="005676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73735" y="319405"/>
            <a:ext cx="3246120" cy="7010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bg1"/>
                </a:solidFill>
              </a:rPr>
              <a:t>论文研究内容</a:t>
            </a:r>
            <a:endParaRPr lang="zh-CN" altLang="en-US" sz="4000" b="1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73735" y="1539875"/>
            <a:ext cx="598995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3200">
                <a:solidFill>
                  <a:srgbClr val="005676"/>
                </a:solidFill>
                <a:sym typeface="+mn-ea"/>
              </a:rPr>
              <a:t>Measuring SE Download Properties</a:t>
            </a:r>
            <a:endParaRPr lang="zh-CN" altLang="en-US" sz="3200"/>
          </a:p>
        </p:txBody>
      </p:sp>
      <p:sp>
        <p:nvSpPr>
          <p:cNvPr id="9" name="文本框 8"/>
          <p:cNvSpPr txBox="1"/>
          <p:nvPr/>
        </p:nvSpPr>
        <p:spPr>
          <a:xfrm>
            <a:off x="1207135" y="2123440"/>
            <a:ext cx="611378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rgbClr val="005676"/>
                </a:solidFill>
              </a:rPr>
              <a:t>Ad-based SE Download Delivery Paths</a:t>
            </a:r>
            <a:endParaRPr lang="zh-CN" altLang="en-US" sz="2800">
              <a:solidFill>
                <a:srgbClr val="005676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27885" y="3103245"/>
            <a:ext cx="488886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>
                <a:solidFill>
                  <a:srgbClr val="005676"/>
                </a:solidFill>
              </a:rPr>
              <a:t>Top 5 ad-driven SE download domains</a:t>
            </a:r>
            <a:endParaRPr lang="zh-CN" altLang="en-US" sz="2400">
              <a:solidFill>
                <a:srgbClr val="005676"/>
              </a:solidFill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58420" y="3563620"/>
          <a:ext cx="9027160" cy="195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11229975" imgH="2428875" progId="Paint.Picture">
                  <p:embed/>
                </p:oleObj>
              </mc:Choice>
              <mc:Fallback>
                <p:oleObj name="" r:id="rId1" imgW="11229975" imgH="2428875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58420" y="3563620"/>
                        <a:ext cx="9027160" cy="1952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896110" y="5790565"/>
            <a:ext cx="4735830" cy="7035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>
                <a:solidFill>
                  <a:srgbClr val="005676"/>
                </a:solidFill>
              </a:rPr>
              <a:t>measure the </a:t>
            </a:r>
            <a:r>
              <a:rPr lang="en-US" altLang="zh-CN" sz="2000" b="1">
                <a:solidFill>
                  <a:srgbClr val="005676"/>
                </a:solidFill>
              </a:rPr>
              <a:t>“</a:t>
            </a:r>
            <a:r>
              <a:rPr lang="zh-CN" altLang="en-US" sz="2000" b="1">
                <a:solidFill>
                  <a:srgbClr val="005676"/>
                </a:solidFill>
              </a:rPr>
              <a:t>age</a:t>
            </a:r>
            <a:r>
              <a:rPr lang="en-US" altLang="zh-CN" sz="2000" b="1">
                <a:solidFill>
                  <a:srgbClr val="005676"/>
                </a:solidFill>
              </a:rPr>
              <a:t>”</a:t>
            </a:r>
            <a:r>
              <a:rPr lang="zh-CN" altLang="en-US" sz="2000" b="1">
                <a:solidFill>
                  <a:srgbClr val="005676"/>
                </a:solidFill>
              </a:rPr>
              <a:t> of these domains by  a  DNS database (pDNS-DB)</a:t>
            </a: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73735" y="319405"/>
            <a:ext cx="3246120" cy="7010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bg1"/>
                </a:solidFill>
              </a:rPr>
              <a:t>论文研究内容</a:t>
            </a:r>
            <a:endParaRPr lang="zh-CN" altLang="en-US" sz="4000" b="1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73735" y="1539875"/>
            <a:ext cx="598995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3200">
                <a:solidFill>
                  <a:srgbClr val="005676"/>
                </a:solidFill>
                <a:sym typeface="+mn-ea"/>
              </a:rPr>
              <a:t>Measuring SE Download Properties</a:t>
            </a:r>
            <a:endParaRPr lang="zh-CN" altLang="en-US" sz="3200"/>
          </a:p>
        </p:txBody>
      </p:sp>
      <p:sp>
        <p:nvSpPr>
          <p:cNvPr id="9" name="文本框 8"/>
          <p:cNvSpPr txBox="1"/>
          <p:nvPr/>
        </p:nvSpPr>
        <p:spPr>
          <a:xfrm>
            <a:off x="1207135" y="2123440"/>
            <a:ext cx="6113780" cy="3356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spcAft>
                <a:spcPts val="1200"/>
              </a:spcAft>
            </a:pPr>
            <a:r>
              <a:rPr lang="zh-CN" altLang="en-US" sz="2800">
                <a:solidFill>
                  <a:srgbClr val="005676"/>
                </a:solidFill>
              </a:rPr>
              <a:t>Benign Ad Based Downloads</a:t>
            </a:r>
            <a:endParaRPr lang="zh-CN" altLang="en-US" sz="2800">
              <a:solidFill>
                <a:srgbClr val="005676"/>
              </a:solidFill>
            </a:endParaRPr>
          </a:p>
          <a:p>
            <a:pPr marL="342900" indent="-342900" algn="l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zh-CN" altLang="en-US" sz="2000">
                <a:solidFill>
                  <a:srgbClr val="005676"/>
                </a:solidFill>
              </a:rPr>
              <a:t>If an </a:t>
            </a:r>
            <a:r>
              <a:rPr lang="zh-CN" altLang="en-US" sz="2000" b="1">
                <a:solidFill>
                  <a:srgbClr val="005676"/>
                </a:solidFill>
              </a:rPr>
              <a:t>AdBlock</a:t>
            </a:r>
            <a:r>
              <a:rPr lang="zh-CN" altLang="en-US" sz="2000">
                <a:solidFill>
                  <a:srgbClr val="005676"/>
                </a:solidFill>
              </a:rPr>
              <a:t> rule matches the download path, we label that benign software download as ad-driven</a:t>
            </a:r>
            <a:endParaRPr lang="zh-CN" altLang="en-US" sz="2000">
              <a:solidFill>
                <a:srgbClr val="005676"/>
              </a:solidFill>
            </a:endParaRPr>
          </a:p>
          <a:p>
            <a:pPr marL="342900" indent="-342900" algn="l">
              <a:lnSpc>
                <a:spcPct val="110000"/>
              </a:lnSpc>
              <a:buFont typeface="Wingdings" panose="05000000000000000000" charset="0"/>
              <a:buChar char="Ø"/>
            </a:pPr>
            <a:endParaRPr lang="zh-CN" altLang="en-US" sz="2000">
              <a:solidFill>
                <a:srgbClr val="005676"/>
              </a:solidFill>
            </a:endParaRPr>
          </a:p>
          <a:p>
            <a:pPr marL="342900" indent="-342900" algn="l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zh-CN" altLang="en-US" sz="2000">
                <a:solidFill>
                  <a:srgbClr val="005676"/>
                </a:solidFill>
              </a:rPr>
              <a:t>7% of all benign downloads </a:t>
            </a:r>
            <a:endParaRPr lang="zh-CN" altLang="en-US" sz="2000">
              <a:solidFill>
                <a:srgbClr val="005676"/>
              </a:solidFill>
            </a:endParaRPr>
          </a:p>
          <a:p>
            <a:pPr indent="0" algn="l">
              <a:lnSpc>
                <a:spcPct val="110000"/>
              </a:lnSpc>
              <a:buFont typeface="Wingdings" panose="05000000000000000000" charset="0"/>
              <a:buNone/>
            </a:pPr>
            <a:r>
              <a:rPr lang="zh-CN" altLang="en-US" sz="2000">
                <a:solidFill>
                  <a:srgbClr val="005676"/>
                </a:solidFill>
              </a:rPr>
              <a:t>      are ad</a:t>
            </a:r>
            <a:r>
              <a:rPr lang="en-US" altLang="zh-CN" sz="2000">
                <a:solidFill>
                  <a:srgbClr val="005676"/>
                </a:solidFill>
              </a:rPr>
              <a:t>-</a:t>
            </a:r>
            <a:r>
              <a:rPr lang="zh-CN" altLang="en-US" sz="2000">
                <a:solidFill>
                  <a:srgbClr val="005676"/>
                </a:solidFill>
              </a:rPr>
              <a:t>based</a:t>
            </a:r>
            <a:endParaRPr lang="zh-CN" altLang="en-US" sz="2000">
              <a:solidFill>
                <a:srgbClr val="005676"/>
              </a:solidFill>
            </a:endParaRPr>
          </a:p>
          <a:p>
            <a:pPr indent="0" algn="l">
              <a:lnSpc>
                <a:spcPct val="110000"/>
              </a:lnSpc>
              <a:buFont typeface="Wingdings" panose="05000000000000000000" charset="0"/>
              <a:buNone/>
            </a:pPr>
            <a:endParaRPr lang="zh-CN" altLang="en-US" sz="2000">
              <a:solidFill>
                <a:srgbClr val="005676"/>
              </a:solidFill>
            </a:endParaRPr>
          </a:p>
          <a:p>
            <a:pPr marL="342900" indent="-342900" algn="l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zh-CN" altLang="en-US" sz="2000">
                <a:solidFill>
                  <a:srgbClr val="005676"/>
                </a:solidFill>
              </a:rPr>
              <a:t>40% chance that an ad-based </a:t>
            </a:r>
            <a:endParaRPr lang="zh-CN" altLang="en-US" sz="2000">
              <a:solidFill>
                <a:srgbClr val="005676"/>
              </a:solidFill>
            </a:endParaRPr>
          </a:p>
          <a:p>
            <a:pPr indent="0" algn="l">
              <a:lnSpc>
                <a:spcPct val="110000"/>
              </a:lnSpc>
              <a:buFont typeface="Wingdings" panose="05000000000000000000" charset="0"/>
              <a:buNone/>
            </a:pPr>
            <a:r>
              <a:rPr lang="zh-CN" altLang="en-US" sz="2000">
                <a:solidFill>
                  <a:srgbClr val="005676"/>
                </a:solidFill>
              </a:rPr>
              <a:t>      download is benign</a:t>
            </a:r>
            <a:endParaRPr lang="zh-CN" altLang="en-US" sz="2000">
              <a:solidFill>
                <a:srgbClr val="005676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41240" y="3538220"/>
            <a:ext cx="3314700" cy="299593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73735" y="319405"/>
            <a:ext cx="3246120" cy="7010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bg1"/>
                </a:solidFill>
              </a:rPr>
              <a:t>论文研究内容</a:t>
            </a:r>
            <a:endParaRPr lang="zh-CN" altLang="en-US" sz="4000" b="1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73735" y="1539875"/>
            <a:ext cx="530796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3200">
                <a:solidFill>
                  <a:srgbClr val="005676"/>
                </a:solidFill>
                <a:sym typeface="+mn-ea"/>
              </a:rPr>
              <a:t>Detecting SE Download Attacks</a:t>
            </a:r>
            <a:endParaRPr lang="zh-CN" altLang="en-US" sz="3200"/>
          </a:p>
        </p:txBody>
      </p:sp>
      <p:sp>
        <p:nvSpPr>
          <p:cNvPr id="9" name="文本框 8"/>
          <p:cNvSpPr txBox="1"/>
          <p:nvPr/>
        </p:nvSpPr>
        <p:spPr>
          <a:xfrm>
            <a:off x="1207135" y="2123440"/>
            <a:ext cx="6113780" cy="1009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spcAft>
                <a:spcPts val="1200"/>
              </a:spcAft>
            </a:pPr>
            <a:r>
              <a:rPr lang="zh-CN" altLang="en-US" sz="2800">
                <a:solidFill>
                  <a:srgbClr val="005676"/>
                </a:solidFill>
              </a:rPr>
              <a:t>Antivirus Detection</a:t>
            </a:r>
            <a:endParaRPr lang="zh-CN" altLang="en-US" sz="2800">
              <a:solidFill>
                <a:srgbClr val="005676"/>
              </a:solidFill>
            </a:endParaRPr>
          </a:p>
          <a:p>
            <a:pPr indent="0" algn="l">
              <a:lnSpc>
                <a:spcPct val="110000"/>
              </a:lnSpc>
              <a:buFont typeface="Wingdings" panose="05000000000000000000" charset="0"/>
              <a:buNone/>
            </a:pPr>
            <a:endParaRPr lang="zh-CN" altLang="en-US" sz="2000">
              <a:solidFill>
                <a:srgbClr val="005676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985" y="2909570"/>
            <a:ext cx="8876030" cy="33902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80" y="6061710"/>
            <a:ext cx="1409700" cy="23812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73735" y="319405"/>
            <a:ext cx="3246120" cy="7010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bg1"/>
                </a:solidFill>
              </a:rPr>
              <a:t>论文研究内容</a:t>
            </a:r>
            <a:endParaRPr lang="zh-CN" altLang="en-US" sz="4000" b="1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73735" y="1539875"/>
            <a:ext cx="530796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3200">
                <a:solidFill>
                  <a:srgbClr val="005676"/>
                </a:solidFill>
                <a:sym typeface="+mn-ea"/>
              </a:rPr>
              <a:t>Detecting SE Download Attacks</a:t>
            </a:r>
            <a:endParaRPr lang="zh-CN" altLang="en-US" sz="3200"/>
          </a:p>
        </p:txBody>
      </p:sp>
      <p:sp>
        <p:nvSpPr>
          <p:cNvPr id="9" name="文本框 8"/>
          <p:cNvSpPr txBox="1"/>
          <p:nvPr/>
        </p:nvSpPr>
        <p:spPr>
          <a:xfrm>
            <a:off x="1207135" y="2123440"/>
            <a:ext cx="7493635" cy="23507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spcAft>
                <a:spcPts val="1200"/>
              </a:spcAft>
            </a:pPr>
            <a:r>
              <a:rPr lang="zh-CN" altLang="en-US" sz="2800">
                <a:solidFill>
                  <a:srgbClr val="005676"/>
                </a:solidFill>
              </a:rPr>
              <a:t>SE Detection Classifer</a:t>
            </a:r>
            <a:endParaRPr lang="zh-CN" altLang="en-US" sz="2800">
              <a:solidFill>
                <a:srgbClr val="005676"/>
              </a:solidFill>
            </a:endParaRPr>
          </a:p>
          <a:p>
            <a:pPr marL="342900" indent="-342900" algn="l" fontAlgn="auto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zh-CN" altLang="en-US" sz="2000">
                <a:solidFill>
                  <a:srgbClr val="005676"/>
                </a:solidFill>
              </a:rPr>
              <a:t>devise </a:t>
            </a:r>
            <a:r>
              <a:rPr lang="zh-CN" altLang="en-US" sz="2000" b="1">
                <a:solidFill>
                  <a:srgbClr val="005676"/>
                </a:solidFill>
              </a:rPr>
              <a:t>a set of statistical features</a:t>
            </a:r>
            <a:r>
              <a:rPr lang="zh-CN" altLang="en-US" sz="2000">
                <a:solidFill>
                  <a:srgbClr val="005676"/>
                </a:solidFill>
              </a:rPr>
              <a:t> that can be used to accurately detect </a:t>
            </a:r>
            <a:r>
              <a:rPr lang="zh-CN" altLang="en-US" sz="2000" b="1">
                <a:solidFill>
                  <a:srgbClr val="005676"/>
                </a:solidFill>
              </a:rPr>
              <a:t>ad-driven</a:t>
            </a:r>
            <a:r>
              <a:rPr lang="zh-CN" altLang="en-US" sz="2000">
                <a:solidFill>
                  <a:srgbClr val="005676"/>
                </a:solidFill>
              </a:rPr>
              <a:t> SE downloads</a:t>
            </a:r>
            <a:endParaRPr lang="zh-CN" altLang="en-US" sz="2000" b="1">
              <a:solidFill>
                <a:srgbClr val="005676"/>
              </a:solidFill>
            </a:endParaRPr>
          </a:p>
          <a:p>
            <a:pPr marL="342900" indent="-342900" algn="l" fontAlgn="auto">
              <a:lnSpc>
                <a:spcPct val="110000"/>
              </a:lnSpc>
              <a:buFont typeface="Wingdings" panose="05000000000000000000" charset="0"/>
              <a:buChar char="Ø"/>
            </a:pPr>
            <a:endParaRPr lang="zh-CN" altLang="en-US" sz="2000">
              <a:solidFill>
                <a:srgbClr val="005676"/>
              </a:solidFill>
            </a:endParaRPr>
          </a:p>
          <a:p>
            <a:pPr marL="457200" indent="-457200" algn="l" fontAlgn="auto">
              <a:lnSpc>
                <a:spcPct val="110000"/>
              </a:lnSpc>
              <a:buFont typeface="+mj-lt"/>
              <a:buAutoNum type="arabicPeriod"/>
            </a:pPr>
            <a:r>
              <a:rPr lang="zh-CN" altLang="en-US" sz="2000">
                <a:solidFill>
                  <a:srgbClr val="005676"/>
                </a:solidFill>
              </a:rPr>
              <a:t>translate the download path into a </a:t>
            </a:r>
            <a:r>
              <a:rPr lang="zh-CN" altLang="en-US" sz="2000" b="1">
                <a:solidFill>
                  <a:srgbClr val="005676"/>
                </a:solidFill>
                <a:sym typeface="+mn-ea"/>
              </a:rPr>
              <a:t>feature </a:t>
            </a:r>
            <a:r>
              <a:rPr lang="zh-CN" altLang="en-US" sz="2000" b="1">
                <a:solidFill>
                  <a:srgbClr val="005676"/>
                </a:solidFill>
              </a:rPr>
              <a:t>vector</a:t>
            </a:r>
            <a:endParaRPr lang="zh-CN" altLang="en-US" sz="2000" b="1">
              <a:solidFill>
                <a:srgbClr val="005676"/>
              </a:solidFill>
            </a:endParaRPr>
          </a:p>
          <a:p>
            <a:pPr marL="457200" indent="-457200" algn="l" fontAlgn="auto">
              <a:lnSpc>
                <a:spcPct val="110000"/>
              </a:lnSpc>
              <a:buFont typeface="+mj-lt"/>
              <a:buAutoNum type="arabicPeriod"/>
            </a:pPr>
            <a:r>
              <a:rPr lang="zh-CN" altLang="en-US" sz="2000" b="1">
                <a:solidFill>
                  <a:srgbClr val="005676"/>
                </a:solidFill>
              </a:rPr>
              <a:t>train a statistical classifer</a:t>
            </a:r>
            <a:r>
              <a:rPr lang="zh-CN" altLang="en-US" sz="2000">
                <a:solidFill>
                  <a:srgbClr val="005676"/>
                </a:solidFill>
              </a:rPr>
              <a:t> using the Random Forest algorithm</a:t>
            </a:r>
            <a:endParaRPr lang="zh-CN" altLang="en-US" sz="2000">
              <a:solidFill>
                <a:srgbClr val="005676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200150" y="4881880"/>
            <a:ext cx="7500620" cy="1465580"/>
            <a:chOff x="1901" y="7775"/>
            <a:chExt cx="11812" cy="2308"/>
          </a:xfrm>
        </p:grpSpPr>
        <p:sp>
          <p:nvSpPr>
            <p:cNvPr id="2" name="文本框 1"/>
            <p:cNvSpPr txBox="1"/>
            <p:nvPr/>
          </p:nvSpPr>
          <p:spPr>
            <a:xfrm>
              <a:off x="1901" y="7775"/>
              <a:ext cx="6114" cy="23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 fontAlgn="auto">
                <a:spcAft>
                  <a:spcPts val="0"/>
                </a:spcAft>
              </a:pPr>
              <a:r>
                <a:rPr lang="zh-CN" altLang="en-US" sz="2400">
                  <a:solidFill>
                    <a:srgbClr val="005676"/>
                  </a:solidFill>
                </a:rPr>
                <a:t>Ad Chain Features</a:t>
              </a:r>
              <a:endParaRPr lang="zh-CN" altLang="en-US" sz="2400">
                <a:solidFill>
                  <a:srgbClr val="005676"/>
                </a:solidFill>
              </a:endParaRPr>
            </a:p>
            <a:p>
              <a:pPr marL="342900" indent="-342900" algn="l">
                <a:lnSpc>
                  <a:spcPct val="110000"/>
                </a:lnSpc>
                <a:buClrTx/>
                <a:buSzPct val="60000"/>
                <a:buFont typeface="Wingdings" panose="05000000000000000000" charset="0"/>
                <a:buChar char="u"/>
              </a:pPr>
              <a:r>
                <a:rPr lang="zh-CN" altLang="en-US" sz="2000">
                  <a:solidFill>
                    <a:srgbClr val="005676"/>
                  </a:solidFill>
                </a:rPr>
                <a:t>Ad-Driven</a:t>
              </a:r>
              <a:endParaRPr lang="zh-CN" altLang="en-US" sz="2000">
                <a:solidFill>
                  <a:srgbClr val="005676"/>
                </a:solidFill>
              </a:endParaRPr>
            </a:p>
            <a:p>
              <a:pPr marL="342900" indent="-342900" algn="l">
                <a:lnSpc>
                  <a:spcPct val="110000"/>
                </a:lnSpc>
                <a:buClrTx/>
                <a:buSzPct val="60000"/>
                <a:buFont typeface="Wingdings" panose="05000000000000000000" charset="0"/>
                <a:buChar char="u"/>
              </a:pPr>
              <a:r>
                <a:rPr lang="zh-CN" altLang="en-US" sz="2000">
                  <a:solidFill>
                    <a:srgbClr val="005676"/>
                  </a:solidFill>
                </a:rPr>
                <a:t>Minimum Ad Domain Age</a:t>
              </a:r>
              <a:endParaRPr lang="zh-CN" altLang="en-US" sz="2000">
                <a:solidFill>
                  <a:srgbClr val="005676"/>
                </a:solidFill>
              </a:endParaRPr>
            </a:p>
            <a:p>
              <a:pPr marL="342900" indent="-342900" algn="l">
                <a:lnSpc>
                  <a:spcPct val="110000"/>
                </a:lnSpc>
                <a:buClrTx/>
                <a:buSzPct val="60000"/>
                <a:buFont typeface="Wingdings" panose="05000000000000000000" charset="0"/>
                <a:buChar char="u"/>
              </a:pPr>
              <a:r>
                <a:rPr lang="zh-CN" altLang="en-US" sz="2000">
                  <a:solidFill>
                    <a:srgbClr val="005676"/>
                  </a:solidFill>
                </a:rPr>
                <a:t>Maximum Ad Domain Popularity</a:t>
              </a:r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8015" y="7775"/>
              <a:ext cx="5698" cy="17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 fontAlgn="auto">
                <a:spcAft>
                  <a:spcPts val="0"/>
                </a:spcAft>
              </a:pPr>
              <a:r>
                <a:rPr lang="zh-CN" altLang="en-US" sz="2400">
                  <a:solidFill>
                    <a:srgbClr val="005676"/>
                  </a:solidFill>
                </a:rPr>
                <a:t>Download URL Features</a:t>
              </a:r>
              <a:endParaRPr lang="zh-CN" altLang="en-US" sz="2400">
                <a:solidFill>
                  <a:srgbClr val="005676"/>
                </a:solidFill>
              </a:endParaRPr>
            </a:p>
            <a:p>
              <a:pPr marL="342900" indent="-342900" algn="l" fontAlgn="auto">
                <a:lnSpc>
                  <a:spcPct val="110000"/>
                </a:lnSpc>
                <a:buClrTx/>
                <a:buSzPct val="60000"/>
                <a:buFont typeface="Wingdings" panose="05000000000000000000" charset="0"/>
                <a:buChar char="u"/>
              </a:pPr>
              <a:r>
                <a:rPr lang="zh-CN" altLang="en-US" sz="2000">
                  <a:solidFill>
                    <a:srgbClr val="005676"/>
                  </a:solidFill>
                </a:rPr>
                <a:t>Download Domain Age</a:t>
              </a:r>
              <a:endParaRPr lang="zh-CN" altLang="en-US" sz="2000">
                <a:solidFill>
                  <a:srgbClr val="005676"/>
                </a:solidFill>
              </a:endParaRPr>
            </a:p>
            <a:p>
              <a:pPr marL="342900" indent="-342900" algn="l" fontAlgn="auto">
                <a:lnSpc>
                  <a:spcPct val="110000"/>
                </a:lnSpc>
                <a:buClrTx/>
                <a:buSzPct val="60000"/>
                <a:buFont typeface="Wingdings" panose="05000000000000000000" charset="0"/>
                <a:buChar char="u"/>
              </a:pPr>
              <a:r>
                <a:rPr lang="zh-CN" altLang="en-US" sz="2000">
                  <a:solidFill>
                    <a:srgbClr val="005676"/>
                  </a:solidFill>
                </a:rPr>
                <a:t>Download Domain Alexa Rank</a:t>
              </a:r>
              <a:endParaRPr lang="zh-CN" altLang="en-US"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73735" y="319405"/>
            <a:ext cx="3246120" cy="7010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bg1"/>
                </a:solidFill>
              </a:rPr>
              <a:t>论文研究内容</a:t>
            </a:r>
            <a:endParaRPr lang="zh-CN" altLang="en-US" sz="4000" b="1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73735" y="1539875"/>
            <a:ext cx="530796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3200">
                <a:solidFill>
                  <a:srgbClr val="005676"/>
                </a:solidFill>
                <a:sym typeface="+mn-ea"/>
              </a:rPr>
              <a:t>Detecting SE Download Attacks</a:t>
            </a:r>
            <a:endParaRPr lang="zh-CN" altLang="en-US" sz="3200"/>
          </a:p>
        </p:txBody>
      </p:sp>
      <p:sp>
        <p:nvSpPr>
          <p:cNvPr id="9" name="文本框 8"/>
          <p:cNvSpPr txBox="1"/>
          <p:nvPr/>
        </p:nvSpPr>
        <p:spPr>
          <a:xfrm>
            <a:off x="1207135" y="2123440"/>
            <a:ext cx="7493635" cy="16802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spcAft>
                <a:spcPts val="1200"/>
              </a:spcAft>
            </a:pPr>
            <a:r>
              <a:rPr lang="zh-CN" altLang="en-US" sz="2800">
                <a:solidFill>
                  <a:srgbClr val="005676"/>
                </a:solidFill>
              </a:rPr>
              <a:t>Evaluating the SE Detection Classifer</a:t>
            </a:r>
            <a:endParaRPr lang="zh-CN" altLang="en-US" sz="2800">
              <a:solidFill>
                <a:srgbClr val="005676"/>
              </a:solidFill>
            </a:endParaRPr>
          </a:p>
          <a:p>
            <a:pPr marL="342900" indent="-342900" algn="l" fontAlgn="auto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en-US" altLang="zh-CN" sz="2000">
                <a:solidFill>
                  <a:srgbClr val="005676"/>
                </a:solidFill>
              </a:rPr>
              <a:t>First Dataset,  train the classifer </a:t>
            </a:r>
            <a:endParaRPr lang="en-US" altLang="zh-CN" sz="2000">
              <a:solidFill>
                <a:srgbClr val="005676"/>
              </a:solidFill>
            </a:endParaRPr>
          </a:p>
          <a:p>
            <a:pPr marL="342900" indent="-342900" algn="l" fontAlgn="auto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en-US" altLang="zh-CN" sz="2000">
                <a:solidFill>
                  <a:srgbClr val="005676"/>
                </a:solidFill>
              </a:rPr>
              <a:t>Second Dataset, test the classifer</a:t>
            </a:r>
            <a:endParaRPr lang="en-US" altLang="zh-CN" sz="2000">
              <a:solidFill>
                <a:srgbClr val="005676"/>
              </a:solidFill>
            </a:endParaRPr>
          </a:p>
          <a:p>
            <a:pPr marL="800100" lvl="1" indent="-342900" algn="l" fontAlgn="auto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005676"/>
                </a:solidFill>
              </a:rPr>
              <a:t>collected from the same deployment network</a:t>
            </a:r>
            <a:endParaRPr lang="en-US" altLang="zh-CN" sz="2000">
              <a:solidFill>
                <a:srgbClr val="005676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7820" y="4265295"/>
            <a:ext cx="5928995" cy="151193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076950" y="5407660"/>
            <a:ext cx="1059180" cy="40386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73735" y="319405"/>
            <a:ext cx="3246120" cy="7010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bg1"/>
                </a:solidFill>
              </a:rPr>
              <a:t>对比相关论文</a:t>
            </a:r>
            <a:endParaRPr lang="zh-CN" altLang="en-US" sz="4000" b="1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79450" y="1771650"/>
            <a:ext cx="7785735" cy="4422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 fontAlgn="auto">
              <a:spcAft>
                <a:spcPts val="1200"/>
              </a:spcAft>
              <a:buFont typeface="Wingdings" panose="05000000000000000000" charset="0"/>
              <a:buChar char="Ø"/>
            </a:pPr>
            <a:r>
              <a:rPr lang="zh-CN" altLang="en-US" sz="2400">
                <a:solidFill>
                  <a:srgbClr val="005676"/>
                </a:solidFill>
              </a:rPr>
              <a:t>ABRAHAM, S., AND CHENGALUR-SMITH, I. An overview of social engineering malware: Trends, tactics, and implications. Technology in Society 32, 3 (2010), 183</a:t>
            </a:r>
            <a:r>
              <a:rPr lang="en-US" altLang="zh-CN" sz="2400">
                <a:solidFill>
                  <a:srgbClr val="005676"/>
                </a:solidFill>
              </a:rPr>
              <a:t>-</a:t>
            </a:r>
            <a:r>
              <a:rPr lang="zh-CN" altLang="en-US" sz="2400">
                <a:solidFill>
                  <a:srgbClr val="005676"/>
                </a:solidFill>
              </a:rPr>
              <a:t>196.</a:t>
            </a:r>
            <a:endParaRPr lang="zh-CN" altLang="en-US" sz="2400">
              <a:solidFill>
                <a:srgbClr val="005676"/>
              </a:solidFill>
            </a:endParaRPr>
          </a:p>
          <a:p>
            <a:pPr marL="285750" indent="-285750" algn="l" fontAlgn="auto">
              <a:spcAft>
                <a:spcPts val="1200"/>
              </a:spcAft>
              <a:buFont typeface="Wingdings" panose="05000000000000000000" charset="0"/>
              <a:buChar char="Ø"/>
            </a:pPr>
            <a:r>
              <a:rPr lang="zh-CN" altLang="en-US" sz="2400">
                <a:solidFill>
                  <a:srgbClr val="005676"/>
                </a:solidFill>
              </a:rPr>
              <a:t>NELMS, T., PERDISCI, R., ANTONAKAKIS, M., AND AHAMAD, M. Webwitness: Investigating, categorizing, and mitigating malware download paths. In Proceedings of the 24th USENIX Conference on Security Symposium (Berkeley, CA, USA, 2015), SEC</a:t>
            </a:r>
            <a:r>
              <a:rPr lang="en-US" altLang="zh-CN" sz="2400">
                <a:solidFill>
                  <a:srgbClr val="005676"/>
                </a:solidFill>
              </a:rPr>
              <a:t>‘</a:t>
            </a:r>
            <a:r>
              <a:rPr lang="zh-CN" altLang="en-US" sz="2400">
                <a:solidFill>
                  <a:srgbClr val="005676"/>
                </a:solidFill>
              </a:rPr>
              <a:t>15, USENIX Association, pp. 1025</a:t>
            </a:r>
            <a:r>
              <a:rPr lang="en-US" altLang="zh-CN" sz="2400">
                <a:solidFill>
                  <a:srgbClr val="005676"/>
                </a:solidFill>
              </a:rPr>
              <a:t>-</a:t>
            </a:r>
            <a:r>
              <a:rPr lang="zh-CN" altLang="en-US" sz="2400">
                <a:solidFill>
                  <a:srgbClr val="005676"/>
                </a:solidFill>
              </a:rPr>
              <a:t>1040</a:t>
            </a:r>
            <a:r>
              <a:rPr lang="en-US" altLang="zh-CN" sz="2400">
                <a:solidFill>
                  <a:srgbClr val="005676"/>
                </a:solidFill>
              </a:rPr>
              <a:t>.</a:t>
            </a:r>
            <a:endParaRPr lang="en-US" altLang="zh-CN" sz="2400">
              <a:solidFill>
                <a:srgbClr val="005676"/>
              </a:solidFill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 sz="2400">
                <a:solidFill>
                  <a:srgbClr val="005676"/>
                </a:solidFill>
              </a:rPr>
              <a:t>RAJAB, M. A., BALLARD, L., LUTZ, N., MAVROMMATIS, P., AND PROVOS, N. Camp: Content-agnostic malware protection</a:t>
            </a:r>
            <a:r>
              <a:rPr lang="en-US" altLang="zh-CN" sz="2400">
                <a:solidFill>
                  <a:srgbClr val="005676"/>
                </a:solidFill>
              </a:rPr>
              <a:t>.</a:t>
            </a:r>
            <a:endParaRPr lang="en-US" altLang="zh-CN" sz="2400">
              <a:solidFill>
                <a:srgbClr val="005676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73735" y="319405"/>
            <a:ext cx="3246120" cy="7010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bg1"/>
                </a:solidFill>
              </a:rPr>
              <a:t>对比相关论文</a:t>
            </a:r>
            <a:endParaRPr lang="zh-CN" altLang="en-US" sz="4000" b="1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73735" y="1451610"/>
            <a:ext cx="582866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>
                <a:solidFill>
                  <a:srgbClr val="005676"/>
                </a:solidFill>
                <a:sym typeface="+mn-ea"/>
              </a:rPr>
              <a:t>An </a:t>
            </a:r>
            <a:r>
              <a:rPr lang="zh-CN" altLang="en-US" sz="2800" b="1">
                <a:solidFill>
                  <a:srgbClr val="005676"/>
                </a:solidFill>
                <a:sym typeface="+mn-ea"/>
              </a:rPr>
              <a:t>overview </a:t>
            </a:r>
            <a:r>
              <a:rPr lang="zh-CN" altLang="en-US" sz="2400" b="1">
                <a:solidFill>
                  <a:srgbClr val="005676"/>
                </a:solidFill>
                <a:sym typeface="+mn-ea"/>
              </a:rPr>
              <a:t>of social engineering malware</a:t>
            </a:r>
            <a:endParaRPr lang="zh-CN" altLang="en-US" sz="2400" b="1">
              <a:solidFill>
                <a:srgbClr val="005676"/>
              </a:solidFill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6720" y="2202180"/>
            <a:ext cx="5749925" cy="326199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696720" y="5678805"/>
            <a:ext cx="592582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000" b="1">
                <a:solidFill>
                  <a:srgbClr val="005676"/>
                </a:solidFill>
              </a:rPr>
              <a:t>all of them relied on social engineering to be activated！</a:t>
            </a:r>
            <a:endParaRPr lang="zh-CN" altLang="en-US" sz="2000" b="1">
              <a:solidFill>
                <a:srgbClr val="005676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73735" y="319405"/>
            <a:ext cx="3246120" cy="7010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bg1"/>
                </a:solidFill>
              </a:rPr>
              <a:t>对比相关论文</a:t>
            </a:r>
            <a:endParaRPr lang="zh-CN" altLang="en-US" sz="4000" b="1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73735" y="1451610"/>
            <a:ext cx="582866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>
                <a:solidFill>
                  <a:srgbClr val="005676"/>
                </a:solidFill>
                <a:sym typeface="+mn-ea"/>
              </a:rPr>
              <a:t>An </a:t>
            </a:r>
            <a:r>
              <a:rPr lang="zh-CN" altLang="en-US" sz="2800" b="1">
                <a:solidFill>
                  <a:srgbClr val="005676"/>
                </a:solidFill>
                <a:sym typeface="+mn-ea"/>
              </a:rPr>
              <a:t>overview </a:t>
            </a:r>
            <a:r>
              <a:rPr lang="zh-CN" altLang="en-US" sz="2400" b="1">
                <a:solidFill>
                  <a:srgbClr val="005676"/>
                </a:solidFill>
                <a:sym typeface="+mn-ea"/>
              </a:rPr>
              <a:t>of social engineering malware</a:t>
            </a:r>
            <a:endParaRPr lang="zh-CN" altLang="en-US" sz="2400" b="1">
              <a:solidFill>
                <a:srgbClr val="005676"/>
              </a:solidFill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6440" y="2532380"/>
            <a:ext cx="5151120" cy="32423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73735" y="319405"/>
            <a:ext cx="3756660" cy="7010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bg1"/>
                </a:solidFill>
              </a:rPr>
              <a:t>作者及所属单位</a:t>
            </a:r>
            <a:endParaRPr lang="zh-CN" altLang="en-US" sz="4000" b="1">
              <a:solidFill>
                <a:schemeClr val="bg1"/>
              </a:solidFill>
            </a:endParaRPr>
          </a:p>
        </p:txBody>
      </p:sp>
      <p:pic>
        <p:nvPicPr>
          <p:cNvPr id="85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7016925" y="1712865"/>
            <a:ext cx="1369440" cy="1470600"/>
          </a:xfrm>
          <a:prstGeom prst="rect">
            <a:avLst/>
          </a:prstGeom>
          <a:ln>
            <a:noFill/>
          </a:ln>
        </p:spPr>
      </p:pic>
      <p:sp>
        <p:nvSpPr>
          <p:cNvPr id="83" name="TextShape 2"/>
          <p:cNvSpPr txBox="1"/>
          <p:nvPr/>
        </p:nvSpPr>
        <p:spPr>
          <a:xfrm>
            <a:off x="501650" y="1927225"/>
            <a:ext cx="8425815" cy="4866005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535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zh-CN" sz="2400" b="0" strike="noStrike" spc="-1">
                <a:solidFill>
                  <a:srgbClr val="005676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姓名：Terry Nelms </a:t>
            </a:r>
            <a:endParaRPr lang="zh-CN" sz="2400" b="0" strike="noStrike" spc="-1">
              <a:solidFill>
                <a:srgbClr val="005676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3535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zh-CN" sz="2400" b="0" strike="noStrike" spc="-1">
                <a:solidFill>
                  <a:srgbClr val="005676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单位：Georgia Institute of Technology </a:t>
            </a:r>
            <a:endParaRPr lang="zh-CN" sz="2400" b="0" strike="noStrike" spc="-1">
              <a:solidFill>
                <a:srgbClr val="005676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635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None/>
            </a:pPr>
            <a:r>
              <a:rPr lang="zh-CN" sz="2400" b="0" strike="noStrike" spc="-1">
                <a:solidFill>
                  <a:srgbClr val="005676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                Damballa</a:t>
            </a:r>
            <a:r>
              <a:rPr lang="en-US" altLang="zh-CN" sz="2400" b="0" strike="noStrike" spc="-1">
                <a:solidFill>
                  <a:srgbClr val="005676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, Inc</a:t>
            </a:r>
            <a:endParaRPr lang="en-US" altLang="zh-CN" sz="2400" b="0" strike="noStrike" spc="-1">
              <a:solidFill>
                <a:srgbClr val="005676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3535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zh-CN" sz="2400" spc="-1">
                <a:solidFill>
                  <a:srgbClr val="005676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  <a:sym typeface="+mn-ea"/>
              </a:rPr>
              <a:t>电子邮箱：tnelms@gatech.edu</a:t>
            </a:r>
            <a:endParaRPr lang="zh-CN" sz="2400" b="0" strike="noStrike" spc="-1">
              <a:solidFill>
                <a:srgbClr val="005676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3535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zh-CN" sz="2400" b="0" strike="noStrike" spc="-1">
                <a:solidFill>
                  <a:srgbClr val="005676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个人主页：https://www.researchgate.net/profile/Terry_Nelms </a:t>
            </a:r>
            <a:endParaRPr lang="zh-CN" sz="2400" b="0" strike="noStrike" spc="-1">
              <a:solidFill>
                <a:srgbClr val="005676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3535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zh-CN" sz="2400" b="0" strike="noStrike" spc="-1">
                <a:solidFill>
                  <a:srgbClr val="005676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研究方向：</a:t>
            </a:r>
            <a:endParaRPr lang="zh-CN" sz="2400" b="0" strike="noStrike" spc="-1">
              <a:solidFill>
                <a:srgbClr val="005676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800735" lvl="1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sz="2400" b="0" strike="noStrike" spc="-1">
                <a:solidFill>
                  <a:srgbClr val="005676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基于多核处理器的网络数据高速处理</a:t>
            </a:r>
            <a:endParaRPr lang="zh-CN" sz="2400" b="0" strike="noStrike" spc="-1">
              <a:solidFill>
                <a:srgbClr val="005676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800735" lvl="1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sz="2400" b="0" strike="noStrike" spc="-1">
                <a:solidFill>
                  <a:srgbClr val="005676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网络数据包的内容审查</a:t>
            </a:r>
            <a:endParaRPr lang="zh-CN" sz="2400" b="0" strike="noStrike" spc="-1">
              <a:solidFill>
                <a:srgbClr val="005676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800735" lvl="1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sz="2400" b="0" strike="noStrike" spc="-1">
                <a:solidFill>
                  <a:srgbClr val="005676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浏览器交互过程的</a:t>
            </a:r>
            <a:r>
              <a:rPr lang="zh-CN" sz="2400" spc="-1">
                <a:solidFill>
                  <a:srgbClr val="005676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  <a:sym typeface="+mn-ea"/>
              </a:rPr>
              <a:t>重构</a:t>
            </a:r>
            <a:endParaRPr lang="zh-CN" sz="2400" spc="-1">
              <a:solidFill>
                <a:srgbClr val="005676"/>
              </a:solidFill>
              <a:uFill>
                <a:solidFill>
                  <a:srgbClr val="FFFFFF"/>
                </a:solidFill>
              </a:uFill>
              <a:latin typeface="Calibri" panose="020F0502020204030204"/>
              <a:sym typeface="+mn-ea"/>
            </a:endParaRPr>
          </a:p>
          <a:p>
            <a:pPr marL="800735" lvl="1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sz="2400" b="0" strike="noStrike" spc="-1">
                <a:solidFill>
                  <a:srgbClr val="005676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恶意软件下载的检测</a:t>
            </a:r>
            <a:endParaRPr lang="en-US" altLang="zh-CN" sz="2400" b="0" strike="noStrike" spc="-1">
              <a:solidFill>
                <a:srgbClr val="005676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73735" y="319405"/>
            <a:ext cx="3246120" cy="7010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bg1"/>
                </a:solidFill>
              </a:rPr>
              <a:t>对比相关论文</a:t>
            </a:r>
            <a:endParaRPr lang="zh-CN" altLang="en-US" sz="4000" b="1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73735" y="1451610"/>
            <a:ext cx="582866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>
                <a:solidFill>
                  <a:srgbClr val="005676"/>
                </a:solidFill>
                <a:sym typeface="+mn-ea"/>
              </a:rPr>
              <a:t>An </a:t>
            </a:r>
            <a:r>
              <a:rPr lang="zh-CN" altLang="en-US" sz="2800" b="1">
                <a:solidFill>
                  <a:srgbClr val="005676"/>
                </a:solidFill>
                <a:sym typeface="+mn-ea"/>
              </a:rPr>
              <a:t>overview </a:t>
            </a:r>
            <a:r>
              <a:rPr lang="zh-CN" altLang="en-US" sz="2400" b="1">
                <a:solidFill>
                  <a:srgbClr val="005676"/>
                </a:solidFill>
                <a:sym typeface="+mn-ea"/>
              </a:rPr>
              <a:t>of social engineering malware</a:t>
            </a:r>
            <a:endParaRPr lang="zh-CN" altLang="en-US" sz="2400" b="1">
              <a:solidFill>
                <a:srgbClr val="005676"/>
              </a:solidFill>
              <a:sym typeface="+mn-ea"/>
            </a:endParaRPr>
          </a:p>
        </p:txBody>
      </p:sp>
      <p:pic>
        <p:nvPicPr>
          <p:cNvPr id="2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171450" y="2091690"/>
            <a:ext cx="8801100" cy="471614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919480" y="4501515"/>
            <a:ext cx="1003300" cy="27876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96185" y="3330575"/>
            <a:ext cx="1183640" cy="60007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73735" y="319405"/>
            <a:ext cx="3246120" cy="7010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bg1"/>
                </a:solidFill>
              </a:rPr>
              <a:t>对比相关论文</a:t>
            </a:r>
            <a:endParaRPr lang="zh-CN" altLang="en-US" sz="4000" b="1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73735" y="1451610"/>
            <a:ext cx="582866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>
                <a:solidFill>
                  <a:srgbClr val="005676"/>
                </a:solidFill>
                <a:sym typeface="+mn-ea"/>
              </a:rPr>
              <a:t>An </a:t>
            </a:r>
            <a:r>
              <a:rPr lang="zh-CN" altLang="en-US" sz="2800" b="1">
                <a:solidFill>
                  <a:srgbClr val="005676"/>
                </a:solidFill>
                <a:sym typeface="+mn-ea"/>
              </a:rPr>
              <a:t>overview </a:t>
            </a:r>
            <a:r>
              <a:rPr lang="zh-CN" altLang="en-US" sz="2400" b="1">
                <a:solidFill>
                  <a:srgbClr val="005676"/>
                </a:solidFill>
                <a:sym typeface="+mn-ea"/>
              </a:rPr>
              <a:t>of social engineering malware</a:t>
            </a:r>
            <a:endParaRPr lang="zh-CN" altLang="en-US" sz="2400" b="1">
              <a:solidFill>
                <a:srgbClr val="005676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07135" y="2123440"/>
            <a:ext cx="5765800" cy="4697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spcAft>
                <a:spcPts val="1200"/>
              </a:spcAft>
            </a:pPr>
            <a:r>
              <a:rPr lang="zh-CN" altLang="en-US" sz="2800">
                <a:solidFill>
                  <a:srgbClr val="005676"/>
                </a:solidFill>
              </a:rPr>
              <a:t>Social engineering </a:t>
            </a:r>
            <a:r>
              <a:rPr lang="en-US" altLang="zh-CN" sz="2800">
                <a:solidFill>
                  <a:srgbClr val="005676"/>
                </a:solidFill>
              </a:rPr>
              <a:t>t</a:t>
            </a:r>
            <a:r>
              <a:rPr lang="zh-CN" altLang="en-US" sz="2800">
                <a:solidFill>
                  <a:srgbClr val="005676"/>
                </a:solidFill>
              </a:rPr>
              <a:t>actics</a:t>
            </a:r>
            <a:endParaRPr lang="zh-CN" altLang="en-US" sz="2800">
              <a:solidFill>
                <a:srgbClr val="005676"/>
              </a:solidFill>
            </a:endParaRPr>
          </a:p>
          <a:p>
            <a:pPr marL="342900" indent="-342900" algn="l" fontAlgn="auto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en-US" altLang="zh-CN" sz="2000">
                <a:solidFill>
                  <a:srgbClr val="005676"/>
                </a:solidFill>
              </a:rPr>
              <a:t>Psychological ploys</a:t>
            </a:r>
            <a:endParaRPr lang="en-US" altLang="zh-CN" sz="2000">
              <a:solidFill>
                <a:srgbClr val="005676"/>
              </a:solidFill>
            </a:endParaRPr>
          </a:p>
          <a:p>
            <a:pPr marL="800100" lvl="1" indent="-342900" algn="l" fontAlgn="auto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005676"/>
                </a:solidFill>
              </a:rPr>
              <a:t>Curiosity, empathy, and excitement</a:t>
            </a:r>
            <a:endParaRPr lang="en-US" altLang="zh-CN" sz="2000">
              <a:solidFill>
                <a:srgbClr val="005676"/>
              </a:solidFill>
            </a:endParaRPr>
          </a:p>
          <a:p>
            <a:pPr marL="800100" lvl="1" indent="-342900" algn="l" fontAlgn="auto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005676"/>
                </a:solidFill>
              </a:rPr>
              <a:t>Fear</a:t>
            </a:r>
            <a:endParaRPr lang="en-US" altLang="zh-CN" sz="2000">
              <a:solidFill>
                <a:srgbClr val="005676"/>
              </a:solidFill>
            </a:endParaRPr>
          </a:p>
          <a:p>
            <a:pPr marL="800100" lvl="1" indent="-342900" algn="l" fontAlgn="auto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005676"/>
                </a:solidFill>
              </a:rPr>
              <a:t>Greed</a:t>
            </a:r>
            <a:endParaRPr lang="en-US" altLang="zh-CN" sz="2000">
              <a:solidFill>
                <a:srgbClr val="005676"/>
              </a:solidFill>
            </a:endParaRPr>
          </a:p>
          <a:p>
            <a:pPr marL="342900" indent="-342900" algn="l" fontAlgn="auto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en-US" altLang="zh-CN" sz="2000">
                <a:solidFill>
                  <a:srgbClr val="005676"/>
                </a:solidFill>
              </a:rPr>
              <a:t>Targeted attacks</a:t>
            </a:r>
            <a:endParaRPr lang="en-US" altLang="zh-CN" sz="2000">
              <a:solidFill>
                <a:srgbClr val="005676"/>
              </a:solidFill>
            </a:endParaRPr>
          </a:p>
          <a:p>
            <a:pPr marL="800100" lvl="1" indent="-342900" algn="l" fontAlgn="auto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005676"/>
                </a:solidFill>
              </a:rPr>
              <a:t>College students</a:t>
            </a:r>
            <a:endParaRPr lang="en-US" altLang="zh-CN" sz="2000">
              <a:solidFill>
                <a:srgbClr val="005676"/>
              </a:solidFill>
            </a:endParaRPr>
          </a:p>
          <a:p>
            <a:pPr marL="800100" lvl="1" indent="-342900" algn="l" fontAlgn="auto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005676"/>
                </a:solidFill>
              </a:rPr>
              <a:t>Corporate executives</a:t>
            </a:r>
            <a:endParaRPr lang="en-US" altLang="zh-CN" sz="2000">
              <a:solidFill>
                <a:srgbClr val="005676"/>
              </a:solidFill>
            </a:endParaRPr>
          </a:p>
          <a:p>
            <a:pPr marL="800100" lvl="1" indent="-342900" algn="l" fontAlgn="auto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005676"/>
                </a:solidFill>
              </a:rPr>
              <a:t>Countries, religious groups, and sects</a:t>
            </a:r>
            <a:endParaRPr lang="en-US" altLang="zh-CN" sz="2000">
              <a:solidFill>
                <a:srgbClr val="005676"/>
              </a:solidFill>
            </a:endParaRPr>
          </a:p>
          <a:p>
            <a:pPr marL="342900" indent="-342900" algn="l" fontAlgn="auto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en-US" altLang="zh-CN" sz="2000">
                <a:solidFill>
                  <a:srgbClr val="005676"/>
                </a:solidFill>
              </a:rPr>
              <a:t>Technical tactics</a:t>
            </a:r>
            <a:endParaRPr lang="en-US" altLang="zh-CN" sz="2000">
              <a:solidFill>
                <a:srgbClr val="005676"/>
              </a:solidFill>
            </a:endParaRPr>
          </a:p>
          <a:p>
            <a:pPr marL="800100" lvl="1" indent="-342900" algn="l" fontAlgn="auto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005676"/>
                </a:solidFill>
              </a:rPr>
              <a:t>Combating existing protection mechanisms</a:t>
            </a:r>
            <a:endParaRPr lang="en-US" altLang="zh-CN" sz="2000">
              <a:solidFill>
                <a:srgbClr val="005676"/>
              </a:solidFill>
            </a:endParaRPr>
          </a:p>
          <a:p>
            <a:pPr marL="800100" lvl="1" indent="-342900" algn="l" fontAlgn="auto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005676"/>
                </a:solidFill>
              </a:rPr>
              <a:t>Fast-Flux</a:t>
            </a:r>
            <a:endParaRPr lang="en-US" altLang="zh-CN" sz="2000">
              <a:solidFill>
                <a:srgbClr val="005676"/>
              </a:solidFill>
            </a:endParaRPr>
          </a:p>
          <a:p>
            <a:pPr marL="800100" lvl="1" indent="-342900" algn="l" fontAlgn="auto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005676"/>
                </a:solidFill>
              </a:rPr>
              <a:t>Deactivating security tools</a:t>
            </a:r>
            <a:endParaRPr lang="en-US" altLang="zh-CN" sz="2000">
              <a:solidFill>
                <a:srgbClr val="005676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73735" y="319405"/>
            <a:ext cx="3246120" cy="7010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bg1"/>
                </a:solidFill>
              </a:rPr>
              <a:t>对比相关论文</a:t>
            </a:r>
            <a:endParaRPr lang="zh-CN" altLang="en-US" sz="4000" b="1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73735" y="1451610"/>
            <a:ext cx="8367395" cy="44513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300" b="1">
                <a:solidFill>
                  <a:srgbClr val="005676"/>
                </a:solidFill>
                <a:sym typeface="+mn-ea"/>
              </a:rPr>
              <a:t>Investigating, categorizing, and mitigating malware download paths</a:t>
            </a:r>
            <a:endParaRPr lang="zh-CN" altLang="en-US" sz="2300" b="1">
              <a:solidFill>
                <a:srgbClr val="005676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07135" y="2123440"/>
            <a:ext cx="5765800" cy="16802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spcAft>
                <a:spcPts val="1200"/>
              </a:spcAft>
            </a:pPr>
            <a:r>
              <a:rPr lang="zh-CN" altLang="en-US" sz="2800">
                <a:solidFill>
                  <a:srgbClr val="005676"/>
                </a:solidFill>
              </a:rPr>
              <a:t>The trace-back algorithm</a:t>
            </a:r>
            <a:endParaRPr lang="zh-CN" altLang="en-US" sz="2800">
              <a:solidFill>
                <a:srgbClr val="005676"/>
              </a:solidFill>
            </a:endParaRPr>
          </a:p>
          <a:p>
            <a:pPr marL="342900" indent="-342900" algn="l" fontAlgn="auto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en-US" altLang="zh-CN" sz="2000">
                <a:solidFill>
                  <a:srgbClr val="005676"/>
                </a:solidFill>
              </a:rPr>
              <a:t>Automatically provide context to attacks</a:t>
            </a:r>
            <a:endParaRPr lang="en-US" altLang="zh-CN" sz="2000">
              <a:solidFill>
                <a:srgbClr val="005676"/>
              </a:solidFill>
            </a:endParaRPr>
          </a:p>
          <a:p>
            <a:pPr marL="800100" lvl="1" indent="-342900" algn="l" fontAlgn="auto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005676"/>
                </a:solidFill>
              </a:rPr>
              <a:t>Reconstruct download path</a:t>
            </a:r>
            <a:endParaRPr lang="en-US" altLang="zh-CN" sz="2000">
              <a:solidFill>
                <a:srgbClr val="005676"/>
              </a:solidFill>
            </a:endParaRPr>
          </a:p>
          <a:p>
            <a:pPr marL="800100" lvl="1" indent="-342900" algn="l" fontAlgn="auto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005676"/>
                </a:solidFill>
              </a:rPr>
              <a:t>Identify download cause</a:t>
            </a:r>
            <a:endParaRPr lang="en-US" altLang="zh-CN" sz="2000">
              <a:solidFill>
                <a:srgbClr val="005676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0335" y="3803650"/>
            <a:ext cx="6323965" cy="298704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73735" y="319405"/>
            <a:ext cx="3246120" cy="7010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bg1"/>
                </a:solidFill>
              </a:rPr>
              <a:t>对比相关论文</a:t>
            </a:r>
            <a:endParaRPr lang="zh-CN" altLang="en-US" sz="4000" b="1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73735" y="1451610"/>
            <a:ext cx="8367395" cy="44513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300" b="1">
                <a:solidFill>
                  <a:srgbClr val="005676"/>
                </a:solidFill>
                <a:sym typeface="+mn-ea"/>
              </a:rPr>
              <a:t>Investigating, categorizing, and mitigating malware download paths</a:t>
            </a:r>
            <a:endParaRPr lang="zh-CN" altLang="en-US" sz="2300" b="1">
              <a:solidFill>
                <a:srgbClr val="005676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07135" y="2123440"/>
            <a:ext cx="7508240" cy="31127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spcAft>
                <a:spcPts val="1200"/>
              </a:spcAft>
            </a:pPr>
            <a:r>
              <a:rPr lang="zh-CN" altLang="en-US" sz="2800">
                <a:solidFill>
                  <a:srgbClr val="005676"/>
                </a:solidFill>
              </a:rPr>
              <a:t>The trace-back algorithm</a:t>
            </a:r>
            <a:endParaRPr lang="zh-CN" altLang="en-US" sz="2800">
              <a:solidFill>
                <a:srgbClr val="005676"/>
              </a:solidFill>
            </a:endParaRPr>
          </a:p>
          <a:p>
            <a:pPr marL="342900" indent="-342900" fontAlgn="auto">
              <a:spcAft>
                <a:spcPts val="600"/>
              </a:spcAft>
              <a:buFont typeface="Wingdings" panose="05000000000000000000" charset="0"/>
              <a:buChar char="Ø"/>
            </a:pPr>
            <a:r>
              <a:rPr lang="en-US" altLang="zh-CN" sz="2000">
                <a:solidFill>
                  <a:srgbClr val="005676"/>
                </a:solidFill>
              </a:rPr>
              <a:t>construct a weighted directed graph</a:t>
            </a:r>
            <a:endParaRPr lang="en-US" altLang="zh-CN" sz="2000">
              <a:solidFill>
                <a:srgbClr val="005676"/>
              </a:solidFill>
            </a:endParaRPr>
          </a:p>
          <a:p>
            <a:pPr marL="800100" lvl="1" indent="-342900" fontAlgn="auto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005676"/>
                </a:solidFill>
              </a:rPr>
              <a:t>The </a:t>
            </a:r>
            <a:r>
              <a:rPr lang="en-US" altLang="zh-CN" sz="2000" b="1">
                <a:solidFill>
                  <a:srgbClr val="005676"/>
                </a:solidFill>
              </a:rPr>
              <a:t>vertices </a:t>
            </a:r>
            <a:r>
              <a:rPr lang="en-US" altLang="zh-CN" sz="2000">
                <a:solidFill>
                  <a:srgbClr val="005676"/>
                </a:solidFill>
              </a:rPr>
              <a:t>are HTTP transactions</a:t>
            </a:r>
            <a:endParaRPr lang="en-US" altLang="zh-CN" sz="2000">
              <a:solidFill>
                <a:srgbClr val="005676"/>
              </a:solidFill>
            </a:endParaRPr>
          </a:p>
          <a:p>
            <a:pPr marL="800100" lvl="1" indent="-342900" fontAlgn="auto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005676"/>
                </a:solidFill>
              </a:rPr>
              <a:t>The </a:t>
            </a:r>
            <a:r>
              <a:rPr lang="en-US" altLang="zh-CN" sz="2000" b="1">
                <a:solidFill>
                  <a:srgbClr val="005676"/>
                </a:solidFill>
              </a:rPr>
              <a:t>edges </a:t>
            </a:r>
            <a:r>
              <a:rPr lang="en-US" altLang="zh-CN" sz="2000">
                <a:solidFill>
                  <a:srgbClr val="005676"/>
                </a:solidFill>
              </a:rPr>
              <a:t>represent the relation “probable source of” for pairs of HTTP transactions</a:t>
            </a:r>
            <a:endParaRPr lang="en-US" altLang="zh-CN" sz="2000">
              <a:solidFill>
                <a:srgbClr val="005676"/>
              </a:solidFill>
            </a:endParaRPr>
          </a:p>
          <a:p>
            <a:pPr marL="800100" lvl="1" indent="-342900" fontAlgn="auto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005676"/>
                </a:solidFill>
              </a:rPr>
              <a:t>Each edge has a </a:t>
            </a:r>
            <a:r>
              <a:rPr lang="en-US" altLang="zh-CN" sz="2000" b="1">
                <a:solidFill>
                  <a:srgbClr val="005676"/>
                </a:solidFill>
              </a:rPr>
              <a:t>weight </a:t>
            </a:r>
            <a:r>
              <a:rPr lang="en-US" altLang="zh-CN" sz="2000">
                <a:solidFill>
                  <a:srgbClr val="005676"/>
                </a:solidFill>
              </a:rPr>
              <a:t>that expresses the level of confidence we have on the “link” between two nodes</a:t>
            </a:r>
            <a:endParaRPr lang="en-US" altLang="zh-CN" sz="2000">
              <a:solidFill>
                <a:srgbClr val="005676"/>
              </a:solidFill>
            </a:endParaRPr>
          </a:p>
          <a:p>
            <a:pPr marL="342900" lvl="1" indent="-342900" algn="l" fontAlgn="auto">
              <a:spcAft>
                <a:spcPts val="600"/>
              </a:spcAft>
              <a:buFont typeface="Wingdings" panose="05000000000000000000" charset="0"/>
              <a:buChar char="Ø"/>
            </a:pPr>
            <a:r>
              <a:rPr lang="en-US" altLang="zh-CN" sz="2000">
                <a:solidFill>
                  <a:srgbClr val="005676"/>
                </a:solidFill>
              </a:rPr>
              <a:t>use a greedy algorithm to construct an “backtrace path”</a:t>
            </a:r>
            <a:endParaRPr lang="en-US" altLang="zh-CN" sz="2000">
              <a:solidFill>
                <a:srgbClr val="005676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73735" y="319405"/>
            <a:ext cx="3246120" cy="7010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bg1"/>
                </a:solidFill>
              </a:rPr>
              <a:t>对比相关论文</a:t>
            </a:r>
            <a:endParaRPr lang="zh-CN" altLang="en-US" sz="4000" b="1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73735" y="1451610"/>
            <a:ext cx="8367395" cy="44513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300" b="1">
                <a:solidFill>
                  <a:srgbClr val="005676"/>
                </a:solidFill>
                <a:sym typeface="+mn-ea"/>
              </a:rPr>
              <a:t>Investigating, categorizing, and mitigating malware download paths</a:t>
            </a:r>
            <a:endParaRPr lang="zh-CN" altLang="en-US" sz="2300" b="1">
              <a:solidFill>
                <a:srgbClr val="005676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07135" y="2123440"/>
            <a:ext cx="7508240" cy="4027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spcAft>
                <a:spcPts val="1200"/>
              </a:spcAft>
            </a:pPr>
            <a:r>
              <a:rPr lang="zh-CN" altLang="en-US" sz="2800">
                <a:solidFill>
                  <a:srgbClr val="005676"/>
                </a:solidFill>
              </a:rPr>
              <a:t>The trace-back algorithm</a:t>
            </a:r>
            <a:endParaRPr lang="zh-CN" altLang="en-US" sz="2800">
              <a:solidFill>
                <a:srgbClr val="005676"/>
              </a:solidFill>
            </a:endParaRPr>
          </a:p>
          <a:p>
            <a:pPr marL="342900" indent="-342900" fontAlgn="auto">
              <a:spcAft>
                <a:spcPts val="600"/>
              </a:spcAft>
              <a:buFont typeface="Wingdings" panose="05000000000000000000" charset="0"/>
              <a:buChar char="Ø"/>
            </a:pPr>
            <a:r>
              <a:rPr lang="en-US" altLang="zh-CN" sz="2000">
                <a:solidFill>
                  <a:srgbClr val="005676"/>
                </a:solidFill>
              </a:rPr>
              <a:t>an </a:t>
            </a:r>
            <a:r>
              <a:rPr lang="en-US" altLang="zh-CN" sz="2000" b="1">
                <a:solidFill>
                  <a:srgbClr val="005676"/>
                </a:solidFill>
              </a:rPr>
              <a:t>edge </a:t>
            </a:r>
            <a:r>
              <a:rPr lang="en-US" altLang="zh-CN" sz="2000">
                <a:solidFill>
                  <a:srgbClr val="005676"/>
                </a:solidFill>
              </a:rPr>
              <a:t>is created if any of the seven features is satisfied</a:t>
            </a:r>
            <a:endParaRPr lang="en-US" altLang="zh-CN" sz="2000">
              <a:solidFill>
                <a:srgbClr val="005676"/>
              </a:solidFill>
            </a:endParaRPr>
          </a:p>
          <a:p>
            <a:pPr marL="342900" indent="-342900" fontAlgn="auto">
              <a:spcAft>
                <a:spcPts val="600"/>
              </a:spcAft>
              <a:buFont typeface="Wingdings" panose="05000000000000000000" charset="0"/>
              <a:buChar char="Ø"/>
            </a:pPr>
            <a:r>
              <a:rPr lang="en-US" altLang="zh-CN" sz="2000">
                <a:solidFill>
                  <a:srgbClr val="005676"/>
                </a:solidFill>
              </a:rPr>
              <a:t>associate a </a:t>
            </a:r>
            <a:r>
              <a:rPr lang="en-US" altLang="zh-CN" sz="2000" b="1">
                <a:solidFill>
                  <a:srgbClr val="005676"/>
                </a:solidFill>
              </a:rPr>
              <a:t>weight </a:t>
            </a:r>
            <a:r>
              <a:rPr lang="en-US" altLang="zh-CN" sz="2000">
                <a:solidFill>
                  <a:srgbClr val="005676"/>
                </a:solidFill>
              </a:rPr>
              <a:t>to each of the seven features</a:t>
            </a:r>
            <a:endParaRPr lang="en-US" altLang="zh-CN" sz="2000">
              <a:solidFill>
                <a:srgbClr val="005676"/>
              </a:solidFill>
            </a:endParaRPr>
          </a:p>
          <a:p>
            <a:pPr marL="800100" lvl="1" indent="-342900" fontAlgn="auto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005676"/>
                </a:solidFill>
              </a:rPr>
              <a:t>Location ( we = 7 )</a:t>
            </a:r>
            <a:endParaRPr lang="en-US" altLang="zh-CN" sz="2000">
              <a:solidFill>
                <a:srgbClr val="005676"/>
              </a:solidFill>
            </a:endParaRPr>
          </a:p>
          <a:p>
            <a:pPr marL="800100" lvl="1" indent="-342900" fontAlgn="auto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005676"/>
                </a:solidFill>
              </a:rPr>
              <a:t>Referrer</a:t>
            </a:r>
            <a:r>
              <a:rPr lang="en-US" altLang="zh-CN" sz="2000">
                <a:solidFill>
                  <a:srgbClr val="005676"/>
                </a:solidFill>
                <a:sym typeface="+mn-ea"/>
              </a:rPr>
              <a:t> ( we = 6 )</a:t>
            </a:r>
            <a:endParaRPr lang="en-US" altLang="zh-CN" sz="2000">
              <a:solidFill>
                <a:srgbClr val="005676"/>
              </a:solidFill>
            </a:endParaRPr>
          </a:p>
          <a:p>
            <a:pPr marL="800100" lvl="1" indent="-342900" fontAlgn="auto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005676"/>
                </a:solidFill>
              </a:rPr>
              <a:t>Domain-in-URL</a:t>
            </a:r>
            <a:r>
              <a:rPr lang="en-US" altLang="zh-CN" sz="2000">
                <a:solidFill>
                  <a:srgbClr val="005676"/>
                </a:solidFill>
                <a:sym typeface="+mn-ea"/>
              </a:rPr>
              <a:t> ( we = 5 )</a:t>
            </a:r>
            <a:endParaRPr lang="en-US" altLang="zh-CN" sz="2000">
              <a:solidFill>
                <a:srgbClr val="005676"/>
              </a:solidFill>
            </a:endParaRPr>
          </a:p>
          <a:p>
            <a:pPr marL="800100" lvl="1" indent="-342900" fontAlgn="auto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005676"/>
                </a:solidFill>
              </a:rPr>
              <a:t>URL-in-Content</a:t>
            </a:r>
            <a:r>
              <a:rPr lang="en-US" altLang="zh-CN" sz="2000">
                <a:solidFill>
                  <a:srgbClr val="005676"/>
                </a:solidFill>
                <a:sym typeface="+mn-ea"/>
              </a:rPr>
              <a:t> ( we = 4 )</a:t>
            </a:r>
            <a:endParaRPr lang="en-US" altLang="zh-CN" sz="2000">
              <a:solidFill>
                <a:srgbClr val="005676"/>
              </a:solidFill>
            </a:endParaRPr>
          </a:p>
          <a:p>
            <a:pPr marL="800100" lvl="1" indent="-342900" fontAlgn="auto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005676"/>
                </a:solidFill>
              </a:rPr>
              <a:t>Same-Domain</a:t>
            </a:r>
            <a:r>
              <a:rPr lang="en-US" altLang="zh-CN" sz="2000">
                <a:solidFill>
                  <a:srgbClr val="005676"/>
                </a:solidFill>
                <a:sym typeface="+mn-ea"/>
              </a:rPr>
              <a:t> ( we = 3 )</a:t>
            </a:r>
            <a:endParaRPr lang="en-US" altLang="zh-CN" sz="2000">
              <a:solidFill>
                <a:srgbClr val="005676"/>
              </a:solidFill>
            </a:endParaRPr>
          </a:p>
          <a:p>
            <a:pPr marL="800100" lvl="1" indent="-342900" fontAlgn="auto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005676"/>
                </a:solidFill>
              </a:rPr>
              <a:t>Commonly Exploitable Content</a:t>
            </a:r>
            <a:r>
              <a:rPr lang="en-US" altLang="zh-CN" sz="2000">
                <a:solidFill>
                  <a:srgbClr val="005676"/>
                </a:solidFill>
                <a:sym typeface="+mn-ea"/>
              </a:rPr>
              <a:t> ( we = 2 )</a:t>
            </a:r>
            <a:endParaRPr lang="en-US" altLang="zh-CN" sz="2000">
              <a:solidFill>
                <a:srgbClr val="005676"/>
              </a:solidFill>
            </a:endParaRPr>
          </a:p>
          <a:p>
            <a:pPr marL="800100" lvl="1" indent="-342900" fontAlgn="auto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005676"/>
                </a:solidFill>
              </a:rPr>
              <a:t>Ad-to-Ad</a:t>
            </a:r>
            <a:r>
              <a:rPr lang="en-US" altLang="zh-CN" sz="2000">
                <a:solidFill>
                  <a:srgbClr val="005676"/>
                </a:solidFill>
                <a:sym typeface="+mn-ea"/>
              </a:rPr>
              <a:t> ( we = 1 )</a:t>
            </a:r>
            <a:endParaRPr lang="en-US" altLang="zh-CN" sz="2000">
              <a:solidFill>
                <a:srgbClr val="005676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73735" y="319405"/>
            <a:ext cx="3246120" cy="7010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bg1"/>
                </a:solidFill>
              </a:rPr>
              <a:t>对比相关论文</a:t>
            </a:r>
            <a:endParaRPr lang="zh-CN" altLang="en-US" sz="4000" b="1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73735" y="1451610"/>
            <a:ext cx="4699000" cy="44513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300" b="1">
                <a:solidFill>
                  <a:srgbClr val="005676"/>
                </a:solidFill>
                <a:sym typeface="+mn-ea"/>
              </a:rPr>
              <a:t>Content-agnostic malware protection</a:t>
            </a:r>
            <a:endParaRPr lang="zh-CN" altLang="en-US" sz="2300" b="1">
              <a:solidFill>
                <a:srgbClr val="005676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40915" y="2151380"/>
            <a:ext cx="313182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spcAft>
                <a:spcPts val="1200"/>
              </a:spcAft>
            </a:pPr>
            <a:r>
              <a:rPr lang="zh-CN" altLang="en-US" sz="2800">
                <a:solidFill>
                  <a:srgbClr val="005676"/>
                </a:solidFill>
              </a:rPr>
              <a:t>System Architecture</a:t>
            </a:r>
            <a:endParaRPr lang="en-US" altLang="zh-CN" sz="2000">
              <a:solidFill>
                <a:srgbClr val="005676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1830" y="2787650"/>
            <a:ext cx="7799705" cy="394335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73735" y="319405"/>
            <a:ext cx="3246120" cy="7010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bg1"/>
                </a:solidFill>
              </a:rPr>
              <a:t>对比相关论文</a:t>
            </a:r>
            <a:endParaRPr lang="zh-CN" altLang="en-US" sz="4000" b="1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73735" y="1451610"/>
            <a:ext cx="4699000" cy="44513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300" b="1">
                <a:solidFill>
                  <a:srgbClr val="005676"/>
                </a:solidFill>
                <a:sym typeface="+mn-ea"/>
              </a:rPr>
              <a:t>Content-agnostic malware protection</a:t>
            </a:r>
            <a:endParaRPr lang="zh-CN" altLang="en-US" sz="2300" b="1">
              <a:solidFill>
                <a:srgbClr val="005676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07135" y="2123440"/>
            <a:ext cx="7508240" cy="26555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spcAft>
                <a:spcPts val="1200"/>
              </a:spcAft>
            </a:pPr>
            <a:r>
              <a:rPr lang="zh-CN" altLang="en-US" sz="2800">
                <a:solidFill>
                  <a:srgbClr val="005676"/>
                </a:solidFill>
              </a:rPr>
              <a:t>REPUTATION SYSTEM</a:t>
            </a:r>
            <a:endParaRPr lang="zh-CN" altLang="en-US" sz="2800">
              <a:solidFill>
                <a:srgbClr val="005676"/>
              </a:solidFill>
            </a:endParaRPr>
          </a:p>
          <a:p>
            <a:pPr marL="342900" indent="-342900" fontAlgn="auto">
              <a:spcAft>
                <a:spcPts val="600"/>
              </a:spcAft>
              <a:buFont typeface="Wingdings" panose="05000000000000000000" charset="0"/>
              <a:buChar char="Ø"/>
            </a:pPr>
            <a:r>
              <a:rPr lang="en-US" altLang="zh-CN" sz="2000">
                <a:solidFill>
                  <a:srgbClr val="005676"/>
                </a:solidFill>
              </a:rPr>
              <a:t>Feature Extraction</a:t>
            </a:r>
            <a:endParaRPr lang="en-US" altLang="zh-CN" sz="2000">
              <a:solidFill>
                <a:srgbClr val="005676"/>
              </a:solidFill>
            </a:endParaRPr>
          </a:p>
          <a:p>
            <a:pPr marL="800100" lvl="1" indent="-34290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005676"/>
                </a:solidFill>
              </a:rPr>
              <a:t>IP addresses</a:t>
            </a:r>
            <a:endParaRPr lang="en-US" altLang="zh-CN" sz="2000">
              <a:solidFill>
                <a:srgbClr val="005676"/>
              </a:solidFill>
            </a:endParaRPr>
          </a:p>
          <a:p>
            <a:pPr marL="800100" lvl="1" indent="-34290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005676"/>
                </a:solidFill>
              </a:rPr>
              <a:t>URL-based</a:t>
            </a:r>
            <a:endParaRPr lang="en-US" altLang="zh-CN" sz="2000">
              <a:solidFill>
                <a:srgbClr val="005676"/>
              </a:solidFill>
            </a:endParaRPr>
          </a:p>
          <a:p>
            <a:pPr marL="800100" lvl="1" indent="-34290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005676"/>
                </a:solidFill>
              </a:rPr>
              <a:t>signature-based</a:t>
            </a:r>
            <a:endParaRPr lang="en-US" altLang="zh-CN" sz="2000">
              <a:solidFill>
                <a:srgbClr val="005676"/>
              </a:solidFill>
            </a:endParaRPr>
          </a:p>
          <a:p>
            <a:pPr marL="342900" indent="-342900" fontAlgn="auto">
              <a:spcAft>
                <a:spcPts val="600"/>
              </a:spcAft>
              <a:buFont typeface="Wingdings" panose="05000000000000000000" charset="0"/>
              <a:buChar char="Ø"/>
            </a:pPr>
            <a:r>
              <a:rPr lang="en-US" altLang="zh-CN" sz="2000">
                <a:solidFill>
                  <a:srgbClr val="005676"/>
                </a:solidFill>
              </a:rPr>
              <a:t>Aggregate Computation</a:t>
            </a:r>
            <a:endParaRPr lang="en-US" altLang="zh-CN" sz="2000">
              <a:solidFill>
                <a:srgbClr val="005676"/>
              </a:solidFill>
            </a:endParaRPr>
          </a:p>
          <a:p>
            <a:pPr marL="342900" indent="-342900" fontAlgn="auto">
              <a:spcAft>
                <a:spcPts val="600"/>
              </a:spcAft>
              <a:buFont typeface="Wingdings" panose="05000000000000000000" charset="0"/>
              <a:buChar char="Ø"/>
            </a:pPr>
            <a:r>
              <a:rPr lang="en-US" altLang="zh-CN" sz="2000">
                <a:solidFill>
                  <a:srgbClr val="005676"/>
                </a:solidFill>
              </a:rPr>
              <a:t>Reputation Decision</a:t>
            </a:r>
            <a:endParaRPr lang="en-US" altLang="zh-CN" sz="2000">
              <a:solidFill>
                <a:srgbClr val="005676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2010" y="4779010"/>
            <a:ext cx="7460615" cy="204406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73735" y="319405"/>
            <a:ext cx="254063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 b="1">
                <a:solidFill>
                  <a:schemeClr val="bg1"/>
                </a:solidFill>
              </a:rPr>
              <a:t>Questions?</a:t>
            </a:r>
            <a:endParaRPr lang="en-US" altLang="zh-CN" sz="4000" b="1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2530" y="2146300"/>
            <a:ext cx="6759575" cy="30175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3200">
                <a:solidFill>
                  <a:srgbClr val="005676"/>
                </a:solidFill>
              </a:rPr>
              <a:t> </a:t>
            </a:r>
            <a:r>
              <a:rPr lang="zh-CN" altLang="en-US" sz="3200">
                <a:solidFill>
                  <a:srgbClr val="005676"/>
                </a:solidFill>
              </a:rPr>
              <a:t>Categorizing SE Download Tactics</a:t>
            </a:r>
            <a:endParaRPr lang="zh-CN" altLang="en-US" sz="3200">
              <a:solidFill>
                <a:srgbClr val="005676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3200">
                <a:solidFill>
                  <a:srgbClr val="005676"/>
                </a:solidFill>
                <a:sym typeface="+mn-ea"/>
              </a:rPr>
              <a:t> Collecting and Labeling SE Attacks</a:t>
            </a:r>
            <a:endParaRPr lang="zh-CN" altLang="en-US" sz="3200">
              <a:solidFill>
                <a:srgbClr val="005676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3200">
                <a:solidFill>
                  <a:srgbClr val="005676"/>
                </a:solidFill>
              </a:rPr>
              <a:t> Measuring SE Download Properties</a:t>
            </a:r>
            <a:endParaRPr lang="zh-CN" altLang="en-US" sz="3200">
              <a:solidFill>
                <a:srgbClr val="005676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3200">
                <a:solidFill>
                  <a:srgbClr val="005676"/>
                </a:solidFill>
              </a:rPr>
              <a:t> Detecting SE Download Attacks</a:t>
            </a:r>
            <a:endParaRPr lang="zh-CN" altLang="en-US" sz="3200">
              <a:solidFill>
                <a:srgbClr val="00567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73735" y="319405"/>
            <a:ext cx="3756660" cy="7010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bg1"/>
                </a:solidFill>
              </a:rPr>
              <a:t>作者及所属单位</a:t>
            </a:r>
            <a:endParaRPr lang="zh-CN" altLang="en-US" sz="4000" b="1">
              <a:solidFill>
                <a:schemeClr val="bg1"/>
              </a:solidFill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488315" y="1492250"/>
            <a:ext cx="8425815" cy="4866005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635" indent="0" fontAlgn="auto">
              <a:lnSpc>
                <a:spcPct val="150000"/>
              </a:lnSpc>
              <a:spcAft>
                <a:spcPts val="1200"/>
              </a:spcAft>
              <a:buClr>
                <a:srgbClr val="000000"/>
              </a:buClr>
              <a:buFont typeface="Arial" panose="020B0604020202020204"/>
              <a:buNone/>
            </a:pPr>
            <a:r>
              <a:rPr lang="zh-CN" sz="2400" b="1" spc="-1">
                <a:solidFill>
                  <a:srgbClr val="005676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  <a:sym typeface="+mn-ea"/>
              </a:rPr>
              <a:t>近期相关论文：</a:t>
            </a:r>
            <a:endParaRPr lang="zh-CN" sz="2400" b="1" strike="noStrike" spc="-1">
              <a:solidFill>
                <a:srgbClr val="005676"/>
              </a:solidFill>
              <a:uFill>
                <a:solidFill>
                  <a:srgbClr val="FFFFFF"/>
                </a:solidFill>
              </a:uFill>
              <a:latin typeface="Calibri" panose="020F0502020204030204"/>
              <a:sym typeface="+mn-ea"/>
            </a:endParaRPr>
          </a:p>
          <a:p>
            <a:pPr marL="457200" indent="-456565" fontAlgn="auto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zh-CN" spc="-1">
                <a:solidFill>
                  <a:srgbClr val="005676"/>
                </a:solidFill>
                <a:uFill>
                  <a:solidFill>
                    <a:srgbClr val="FFFFFF"/>
                  </a:solidFill>
                </a:u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Nelms T, Perdisci R, Antonakakis M, et al. WebWitness: investigating, categorizing, and mitigating </a:t>
            </a:r>
            <a:r>
              <a:rPr lang="zh-CN" b="1" spc="-1">
                <a:solidFill>
                  <a:srgbClr val="005676"/>
                </a:solidFill>
                <a:uFill>
                  <a:solidFill>
                    <a:srgbClr val="FFFFFF"/>
                  </a:solidFill>
                </a:u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malware download</a:t>
            </a:r>
            <a:r>
              <a:rPr lang="zh-CN" spc="-1">
                <a:solidFill>
                  <a:srgbClr val="005676"/>
                </a:solidFill>
                <a:uFill>
                  <a:solidFill>
                    <a:srgbClr val="FFFFFF"/>
                  </a:solidFill>
                </a:u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paths[C]//24th USENIX Security Symposium (USENIX Security 15). 2015: 1025-1040.</a:t>
            </a:r>
            <a:endParaRPr lang="zh-CN" sz="1600" b="0" strike="noStrike" spc="-1">
              <a:solidFill>
                <a:srgbClr val="005676"/>
              </a:solidFill>
              <a:uFill>
                <a:solidFill>
                  <a:srgbClr val="FFFFFF"/>
                </a:solidFill>
              </a:u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457200" indent="-456565" fontAlgn="auto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zh-CN" spc="-1">
                <a:solidFill>
                  <a:srgbClr val="005676"/>
                </a:solidFill>
                <a:uFill>
                  <a:solidFill>
                    <a:srgbClr val="FFFFFF"/>
                  </a:solidFill>
                </a:u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Neasbitt C, Perdisci R, Li K, et al. Clickminer: Towards forensic </a:t>
            </a:r>
            <a:r>
              <a:rPr lang="zh-CN" b="1" spc="-1">
                <a:solidFill>
                  <a:srgbClr val="005676"/>
                </a:solidFill>
                <a:uFill>
                  <a:solidFill>
                    <a:srgbClr val="FFFFFF"/>
                  </a:solidFill>
                </a:u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reconstruction of user-browser interactions from network traces</a:t>
            </a:r>
            <a:r>
              <a:rPr lang="zh-CN" spc="-1">
                <a:solidFill>
                  <a:srgbClr val="005676"/>
                </a:solidFill>
                <a:uFill>
                  <a:solidFill>
                    <a:srgbClr val="FFFFFF"/>
                  </a:solidFill>
                </a:u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[C]//Proceedings of the 2014 ACM SIGSAC Conference on Computer and Communications Security. ACM, 2014: 1244-1255.</a:t>
            </a:r>
            <a:endParaRPr lang="zh-CN" sz="1600" b="0" strike="noStrike" spc="-1">
              <a:solidFill>
                <a:srgbClr val="005676"/>
              </a:solidFill>
              <a:uFill>
                <a:solidFill>
                  <a:srgbClr val="FFFFFF"/>
                </a:solidFill>
              </a:u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457200" indent="-456565" fontAlgn="auto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zh-CN" spc="-1">
                <a:solidFill>
                  <a:srgbClr val="005676"/>
                </a:solidFill>
                <a:uFill>
                  <a:solidFill>
                    <a:srgbClr val="FFFFFF"/>
                  </a:solidFill>
                </a:u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Battestilli L, Nelms T, Hunter S W, et al. High-performing scale-out solution for </a:t>
            </a:r>
            <a:r>
              <a:rPr lang="zh-CN" b="1" spc="-1">
                <a:solidFill>
                  <a:srgbClr val="005676"/>
                </a:solidFill>
                <a:uFill>
                  <a:solidFill>
                    <a:srgbClr val="FFFFFF"/>
                  </a:solidFill>
                </a:u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deep packet processing</a:t>
            </a:r>
            <a:r>
              <a:rPr lang="zh-CN" spc="-1">
                <a:solidFill>
                  <a:srgbClr val="005676"/>
                </a:solidFill>
                <a:uFill>
                  <a:solidFill>
                    <a:srgbClr val="FFFFFF"/>
                  </a:solidFill>
                </a:u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via adaptive load</a:t>
            </a:r>
            <a:r>
              <a:rPr lang="en-US" altLang="zh-CN" spc="-1">
                <a:solidFill>
                  <a:srgbClr val="005676"/>
                </a:solidFill>
                <a:uFill>
                  <a:solidFill>
                    <a:srgbClr val="FFFFFF"/>
                  </a:solidFill>
                </a:u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</a:t>
            </a:r>
            <a:r>
              <a:rPr lang="zh-CN" spc="-1">
                <a:solidFill>
                  <a:srgbClr val="005676"/>
                </a:solidFill>
                <a:uFill>
                  <a:solidFill>
                    <a:srgbClr val="FFFFFF"/>
                  </a:solidFill>
                </a:u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balancing[C]//Local &amp; Metropolitan Area Networks (LANMAN), 2011 18th IEEE Workshop on. IEEE, 2011: 1-6.</a:t>
            </a:r>
            <a:endParaRPr lang="zh-CN" sz="1600" b="0" strike="noStrike" spc="-1">
              <a:solidFill>
                <a:srgbClr val="005676"/>
              </a:solidFill>
              <a:uFill>
                <a:solidFill>
                  <a:srgbClr val="FFFFFF"/>
                </a:solidFill>
              </a:u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457200" indent="-456565">
              <a:lnSpc>
                <a:spcPct val="100000"/>
              </a:lnSpc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zh-CN" spc="-1">
                <a:solidFill>
                  <a:srgbClr val="005676"/>
                </a:solidFill>
                <a:uFill>
                  <a:solidFill>
                    <a:srgbClr val="FFFFFF"/>
                  </a:solidFill>
                </a:u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Nelms T, Ahamad M. Packet scheduling for </a:t>
            </a:r>
            <a:r>
              <a:rPr lang="zh-CN" b="1" spc="-1">
                <a:solidFill>
                  <a:srgbClr val="005676"/>
                </a:solidFill>
                <a:uFill>
                  <a:solidFill>
                    <a:srgbClr val="FFFFFF"/>
                  </a:solidFill>
                </a:u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deep packet inspection </a:t>
            </a:r>
            <a:r>
              <a:rPr lang="zh-CN" spc="-1">
                <a:solidFill>
                  <a:srgbClr val="005676"/>
                </a:solidFill>
                <a:uFill>
                  <a:solidFill>
                    <a:srgbClr val="FFFFFF"/>
                  </a:solidFill>
                </a:u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on multi-core architectures[C]//Proceedings of the 6th ACM/IEEE Symposium on Architectures for Networking and Communications Systems. ACM, 2010: 21.</a:t>
            </a:r>
            <a:endParaRPr lang="zh-CN" sz="1600" b="0" strike="noStrike" spc="-1">
              <a:solidFill>
                <a:srgbClr val="005676"/>
              </a:solidFill>
              <a:uFill>
                <a:solidFill>
                  <a:srgbClr val="FFFFFF"/>
                </a:solidFill>
              </a:u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3535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Char char="Ø"/>
            </a:pPr>
            <a:endParaRPr lang="zh-CN" altLang="zh-CN" sz="1600" b="0" strike="noStrike" spc="-1">
              <a:solidFill>
                <a:srgbClr val="005676"/>
              </a:solidFill>
              <a:uFill>
                <a:solidFill>
                  <a:srgbClr val="FFFFFF"/>
                </a:solidFill>
              </a:u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73735" y="319405"/>
            <a:ext cx="3756660" cy="7010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bg1"/>
                </a:solidFill>
              </a:rPr>
              <a:t>作者及所属单位</a:t>
            </a:r>
            <a:endParaRPr lang="zh-CN" altLang="en-US" sz="4000" b="1">
              <a:solidFill>
                <a:schemeClr val="bg1"/>
              </a:solidFill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488315" y="1846580"/>
            <a:ext cx="8425815" cy="4866005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635" indent="0" fontAlgn="auto">
              <a:lnSpc>
                <a:spcPct val="90000"/>
              </a:lnSpc>
              <a:spcAft>
                <a:spcPts val="1200"/>
              </a:spcAft>
              <a:buClr>
                <a:srgbClr val="000000"/>
              </a:buClr>
              <a:buFont typeface="Arial" panose="020B0604020202020204"/>
              <a:buNone/>
            </a:pPr>
            <a:r>
              <a:rPr lang="zh-CN" sz="2800" b="1" spc="-1">
                <a:solidFill>
                  <a:srgbClr val="005676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  <a:sym typeface="+mn-ea"/>
              </a:rPr>
              <a:t>单位信息</a:t>
            </a:r>
            <a:endParaRPr lang="zh-CN" sz="2800" b="1" strike="noStrike" spc="-1">
              <a:solidFill>
                <a:srgbClr val="005676"/>
              </a:solidFill>
              <a:uFill>
                <a:solidFill>
                  <a:srgbClr val="FFFFFF"/>
                </a:solidFill>
              </a:uFill>
              <a:latin typeface="Calibri" panose="020F0502020204030204"/>
              <a:sym typeface="+mn-ea"/>
            </a:endParaRPr>
          </a:p>
          <a:p>
            <a:pPr marL="743585" lvl="1" indent="-285750">
              <a:lnSpc>
                <a:spcPct val="150000"/>
              </a:lnSpc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zh-CN" sz="2400" spc="-1">
                <a:solidFill>
                  <a:srgbClr val="005676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  <a:sym typeface="+mn-ea"/>
              </a:rPr>
              <a:t>在2017泰晤士高等教育世界大学排名中</a:t>
            </a:r>
            <a:endParaRPr lang="zh-CN" sz="2400" spc="-1">
              <a:solidFill>
                <a:srgbClr val="005676"/>
              </a:solidFill>
              <a:uFill>
                <a:solidFill>
                  <a:srgbClr val="FFFFFF"/>
                </a:solidFill>
              </a:uFill>
              <a:latin typeface="Calibri" panose="020F0502020204030204"/>
              <a:sym typeface="+mn-ea"/>
            </a:endParaRPr>
          </a:p>
          <a:p>
            <a:pPr marL="457835" lvl="1" indent="0">
              <a:lnSpc>
                <a:spcPct val="150000"/>
              </a:lnSpc>
              <a:buClr>
                <a:srgbClr val="000000"/>
              </a:buClr>
              <a:buFont typeface="Wingdings" panose="05000000000000000000" charset="0"/>
              <a:buNone/>
            </a:pPr>
            <a:r>
              <a:rPr lang="zh-CN" sz="2400" spc="-1">
                <a:solidFill>
                  <a:srgbClr val="005676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  <a:sym typeface="+mn-ea"/>
              </a:rPr>
              <a:t>     Georgia Institute of Technology排名世界第33</a:t>
            </a:r>
            <a:endParaRPr lang="zh-CN" sz="2400" spc="-1">
              <a:solidFill>
                <a:srgbClr val="005676"/>
              </a:solidFill>
              <a:uFill>
                <a:solidFill>
                  <a:srgbClr val="FFFFFF"/>
                </a:solidFill>
              </a:uFill>
              <a:latin typeface="Calibri" panose="020F0502020204030204"/>
              <a:sym typeface="+mn-ea"/>
            </a:endParaRPr>
          </a:p>
          <a:p>
            <a:pPr marL="457835" lvl="1" indent="0">
              <a:lnSpc>
                <a:spcPct val="150000"/>
              </a:lnSpc>
              <a:buClr>
                <a:srgbClr val="000000"/>
              </a:buClr>
              <a:buFont typeface="Wingdings" panose="05000000000000000000" charset="0"/>
              <a:buNone/>
            </a:pPr>
            <a:r>
              <a:rPr lang="zh-CN" sz="2400" spc="-1">
                <a:solidFill>
                  <a:srgbClr val="005676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  <a:sym typeface="+mn-ea"/>
              </a:rPr>
              <a:t>     清华大学排名第35</a:t>
            </a:r>
            <a:endParaRPr lang="zh-CN" sz="2400" b="0" strike="noStrike" spc="-1">
              <a:solidFill>
                <a:srgbClr val="005676"/>
              </a:solidFill>
              <a:uFill>
                <a:solidFill>
                  <a:srgbClr val="FFFFFF"/>
                </a:solidFill>
              </a:uFill>
              <a:latin typeface="Calibri" panose="020F0502020204030204"/>
              <a:sym typeface="+mn-ea"/>
            </a:endParaRPr>
          </a:p>
          <a:p>
            <a:pPr marL="743585" lvl="1" indent="-285750">
              <a:lnSpc>
                <a:spcPct val="150000"/>
              </a:lnSpc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zh-CN" sz="2400" spc="-1">
                <a:solidFill>
                  <a:srgbClr val="005676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  <a:sym typeface="+mn-ea"/>
              </a:rPr>
              <a:t>在网络安全领域，</a:t>
            </a:r>
            <a:endParaRPr lang="zh-CN" sz="2400" spc="-1">
              <a:solidFill>
                <a:srgbClr val="005676"/>
              </a:solidFill>
              <a:uFill>
                <a:solidFill>
                  <a:srgbClr val="FFFFFF"/>
                </a:solidFill>
              </a:uFill>
              <a:latin typeface="Calibri" panose="020F0502020204030204"/>
              <a:sym typeface="+mn-ea"/>
            </a:endParaRPr>
          </a:p>
          <a:p>
            <a:pPr marL="457835" lvl="1" indent="0">
              <a:lnSpc>
                <a:spcPct val="150000"/>
              </a:lnSpc>
              <a:buClr>
                <a:srgbClr val="000000"/>
              </a:buClr>
              <a:buFont typeface="Wingdings" panose="05000000000000000000" charset="0"/>
              <a:buNone/>
            </a:pPr>
            <a:r>
              <a:rPr lang="zh-CN" sz="2400" spc="-1">
                <a:solidFill>
                  <a:srgbClr val="005676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  <a:sym typeface="+mn-ea"/>
              </a:rPr>
              <a:t>    该校在美国排名第9</a:t>
            </a:r>
            <a:endParaRPr lang="zh-CN" altLang="zh-CN" sz="2400" b="0" strike="noStrike" spc="-1">
              <a:solidFill>
                <a:srgbClr val="005676"/>
              </a:solidFill>
              <a:uFill>
                <a:solidFill>
                  <a:srgbClr val="FFFFFF"/>
                </a:solidFill>
              </a:uFill>
              <a:latin typeface="Calibri" panose="020F0502020204030204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91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4430395" y="3696470"/>
            <a:ext cx="3893760" cy="2453760"/>
          </a:xfrm>
          <a:prstGeom prst="rect">
            <a:avLst/>
          </a:prstGeom>
          <a:ln>
            <a:noFill/>
          </a:ln>
        </p:spPr>
      </p:pic>
      <p:pic>
        <p:nvPicPr>
          <p:cNvPr id="93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6723670" y="1250250"/>
            <a:ext cx="1820520" cy="1820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73735" y="319405"/>
            <a:ext cx="3756660" cy="7010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bg1"/>
                </a:solidFill>
              </a:rPr>
              <a:t>作者及所属单位</a:t>
            </a:r>
            <a:endParaRPr lang="zh-CN" altLang="en-US" sz="4000" b="1">
              <a:solidFill>
                <a:schemeClr val="bg1"/>
              </a:solidFill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488315" y="1301750"/>
            <a:ext cx="8425815" cy="4866005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635" indent="0" fontAlgn="auto">
              <a:lnSpc>
                <a:spcPct val="90000"/>
              </a:lnSpc>
              <a:spcAft>
                <a:spcPts val="1200"/>
              </a:spcAft>
              <a:buClr>
                <a:srgbClr val="000000"/>
              </a:buClr>
              <a:buFont typeface="Arial" panose="020B0604020202020204"/>
              <a:buNone/>
            </a:pPr>
            <a:endParaRPr lang="zh-CN" sz="2800" b="1" spc="-1">
              <a:solidFill>
                <a:srgbClr val="005676"/>
              </a:solidFill>
              <a:uFill>
                <a:solidFill>
                  <a:srgbClr val="FFFFFF"/>
                </a:solidFill>
              </a:uFill>
              <a:latin typeface="Calibri" panose="020F0502020204030204"/>
              <a:sym typeface="+mn-ea"/>
            </a:endParaRPr>
          </a:p>
          <a:p>
            <a:pPr marL="635" indent="0" fontAlgn="auto">
              <a:lnSpc>
                <a:spcPct val="90000"/>
              </a:lnSpc>
              <a:spcAft>
                <a:spcPts val="2400"/>
              </a:spcAft>
              <a:buClr>
                <a:srgbClr val="000000"/>
              </a:buClr>
              <a:buFont typeface="Arial" panose="020B0604020202020204"/>
              <a:buNone/>
            </a:pPr>
            <a:r>
              <a:rPr lang="zh-CN" sz="2800" b="1" spc="-1">
                <a:solidFill>
                  <a:srgbClr val="005676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  <a:sym typeface="+mn-ea"/>
              </a:rPr>
              <a:t>单位信息</a:t>
            </a:r>
            <a:endParaRPr lang="zh-CN" sz="2800" b="1" strike="noStrike" spc="-1">
              <a:solidFill>
                <a:srgbClr val="005676"/>
              </a:solidFill>
              <a:uFill>
                <a:solidFill>
                  <a:srgbClr val="FFFFFF"/>
                </a:solidFill>
              </a:uFill>
              <a:latin typeface="Calibri" panose="020F0502020204030204"/>
              <a:sym typeface="+mn-ea"/>
            </a:endParaRPr>
          </a:p>
          <a:p>
            <a:pPr marL="457200" indent="-456565" algn="l">
              <a:lnSpc>
                <a:spcPct val="130000"/>
              </a:lnSpc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zh-CN" sz="2000" spc="-1">
                <a:solidFill>
                  <a:srgbClr val="005676"/>
                </a:solidFill>
                <a:uFill>
                  <a:solidFill>
                    <a:srgbClr val="FFFFFF"/>
                  </a:solidFill>
                </a:u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Damballa is an American computer security company focused on advanced cyber threats such as </a:t>
            </a:r>
            <a:r>
              <a:rPr lang="zh-CN" sz="2000" b="1" spc="-1">
                <a:solidFill>
                  <a:srgbClr val="005676"/>
                </a:solidFill>
                <a:uFill>
                  <a:solidFill>
                    <a:srgbClr val="FFFFFF"/>
                  </a:solidFill>
                </a:u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zero-day attacks</a:t>
            </a:r>
            <a:r>
              <a:rPr lang="zh-CN" sz="2000" spc="-1">
                <a:solidFill>
                  <a:srgbClr val="005676"/>
                </a:solidFill>
                <a:uFill>
                  <a:solidFill>
                    <a:srgbClr val="FFFFFF"/>
                  </a:solidFill>
                </a:u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and </a:t>
            </a:r>
            <a:r>
              <a:rPr lang="zh-CN" sz="2000" b="1" spc="-1">
                <a:solidFill>
                  <a:srgbClr val="005676"/>
                </a:solidFill>
                <a:uFill>
                  <a:solidFill>
                    <a:srgbClr val="FFFFFF"/>
                  </a:solidFill>
                </a:u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advanced persistent threats</a:t>
            </a:r>
            <a:r>
              <a:rPr lang="zh-CN" sz="2000" spc="-1">
                <a:solidFill>
                  <a:srgbClr val="005676"/>
                </a:solidFill>
                <a:uFill>
                  <a:solidFill>
                    <a:srgbClr val="FFFFFF"/>
                  </a:solidFill>
                </a:u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(APT).</a:t>
            </a:r>
            <a:endParaRPr lang="zh-CN" sz="2000" spc="-1">
              <a:solidFill>
                <a:srgbClr val="005676"/>
              </a:solidFill>
              <a:uFill>
                <a:solidFill>
                  <a:srgbClr val="FFFFFF"/>
                </a:solidFill>
              </a:u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457200" indent="-456565" algn="l">
              <a:lnSpc>
                <a:spcPct val="130000"/>
              </a:lnSpc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zh-CN" sz="2000" spc="-1">
                <a:solidFill>
                  <a:srgbClr val="005676"/>
                </a:solidFill>
                <a:uFill>
                  <a:solidFill>
                    <a:srgbClr val="FFFFFF"/>
                  </a:solidFill>
                </a:u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The company</a:t>
            </a:r>
            <a:r>
              <a:rPr lang="en-US" altLang="zh-CN" sz="2000" spc="-1">
                <a:solidFill>
                  <a:srgbClr val="005676"/>
                </a:solidFill>
                <a:uFill>
                  <a:solidFill>
                    <a:srgbClr val="FFFFFF"/>
                  </a:solidFill>
                </a:u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'</a:t>
            </a:r>
            <a:r>
              <a:rPr lang="zh-CN" sz="2000" spc="-1">
                <a:solidFill>
                  <a:srgbClr val="005676"/>
                </a:solidFill>
                <a:uFill>
                  <a:solidFill>
                    <a:srgbClr val="FFFFFF"/>
                  </a:solidFill>
                </a:u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 system uses massive data sets and machine learning to </a:t>
            </a:r>
            <a:r>
              <a:rPr lang="zh-CN" sz="2000" b="1" spc="-1">
                <a:solidFill>
                  <a:srgbClr val="005676"/>
                </a:solidFill>
                <a:uFill>
                  <a:solidFill>
                    <a:srgbClr val="FFFFFF"/>
                  </a:solidFill>
                </a:u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identify malicious activity</a:t>
            </a:r>
            <a:r>
              <a:rPr lang="zh-CN" sz="2000" spc="-1">
                <a:solidFill>
                  <a:srgbClr val="005676"/>
                </a:solidFill>
                <a:uFill>
                  <a:solidFill>
                    <a:srgbClr val="FFFFFF"/>
                  </a:solidFill>
                </a:u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based on network behavior, content analysis and threat intelligence. The system constantly “trains” on new data, which enables it to detect previously unknown threats.</a:t>
            </a:r>
            <a:endParaRPr lang="zh-CN" altLang="zh-CN" sz="2000" b="0" strike="noStrike" spc="-1">
              <a:solidFill>
                <a:srgbClr val="005676"/>
              </a:solidFill>
              <a:uFill>
                <a:solidFill>
                  <a:srgbClr val="FFFFFF"/>
                </a:solidFill>
              </a:u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96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6612730" y="1479590"/>
            <a:ext cx="2004480" cy="968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73735" y="319405"/>
            <a:ext cx="3756660" cy="7010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bg1"/>
                </a:solidFill>
              </a:rPr>
              <a:t>作者及所属单位</a:t>
            </a:r>
            <a:endParaRPr lang="zh-CN" altLang="en-US" sz="4000" b="1">
              <a:solidFill>
                <a:schemeClr val="bg1"/>
              </a:solidFill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501650" y="1927225"/>
            <a:ext cx="8557260" cy="4866005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535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zh-CN" sz="2400" b="0" strike="noStrike" spc="-1">
                <a:solidFill>
                  <a:srgbClr val="005676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姓名：Robnerto Perdisci</a:t>
            </a:r>
            <a:endParaRPr lang="zh-CN" sz="2400" b="0" strike="noStrike" spc="-1">
              <a:solidFill>
                <a:srgbClr val="005676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3535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zh-CN" sz="2400" b="0" strike="noStrike" spc="-1">
                <a:solidFill>
                  <a:srgbClr val="005676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职称：Associate Professor</a:t>
            </a:r>
            <a:endParaRPr lang="zh-CN" sz="2400" b="0" strike="noStrike" spc="-1">
              <a:solidFill>
                <a:srgbClr val="005676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3535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zh-CN" sz="2400" b="0" strike="noStrike" spc="-1">
                <a:solidFill>
                  <a:srgbClr val="005676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单位：Department of Computer Science, </a:t>
            </a:r>
            <a:endParaRPr lang="zh-CN" sz="2400" b="0" strike="noStrike" spc="-1">
              <a:solidFill>
                <a:srgbClr val="005676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635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None/>
            </a:pPr>
            <a:r>
              <a:rPr lang="zh-CN" sz="2400" b="0" strike="noStrike" spc="-1">
                <a:solidFill>
                  <a:srgbClr val="005676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                Georgia Institute of Technology</a:t>
            </a:r>
            <a:endParaRPr lang="zh-CN" sz="2400" b="0" strike="noStrike" spc="-1">
              <a:solidFill>
                <a:srgbClr val="005676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3535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zh-CN" sz="2400" spc="-1">
                <a:solidFill>
                  <a:srgbClr val="005676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  <a:sym typeface="+mn-ea"/>
              </a:rPr>
              <a:t>电子邮箱：perdisci@cs.uga.edu</a:t>
            </a:r>
            <a:endParaRPr lang="zh-CN" sz="2400" spc="-1">
              <a:solidFill>
                <a:srgbClr val="005676"/>
              </a:solidFill>
              <a:uFill>
                <a:solidFill>
                  <a:srgbClr val="FFFFFF"/>
                </a:solidFill>
              </a:uFill>
              <a:latin typeface="Calibri" panose="020F0502020204030204"/>
              <a:sym typeface="+mn-ea"/>
            </a:endParaRPr>
          </a:p>
          <a:p>
            <a:pPr marL="343535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zh-CN" sz="2400" b="0" strike="noStrike" spc="-1">
                <a:solidFill>
                  <a:srgbClr val="005676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个人主页：http://roberto.perdisci.com/</a:t>
            </a:r>
            <a:endParaRPr lang="zh-CN" sz="2400" b="0" strike="noStrike" spc="-1">
              <a:solidFill>
                <a:srgbClr val="005676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3535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zh-CN" sz="2400" b="0" strike="noStrike" spc="-1">
                <a:solidFill>
                  <a:srgbClr val="005676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研究方向：</a:t>
            </a:r>
            <a:endParaRPr lang="zh-CN" sz="2400" b="0" strike="noStrike" spc="-1">
              <a:solidFill>
                <a:srgbClr val="005676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800735" lvl="1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zh-CN" sz="2400" b="0" strike="noStrike" spc="-1">
                <a:solidFill>
                  <a:srgbClr val="005676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基于浏览器的网络攻击</a:t>
            </a:r>
            <a:endParaRPr lang="en-US" altLang="zh-CN" sz="2400" b="0" strike="noStrike" spc="-1">
              <a:solidFill>
                <a:srgbClr val="005676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800735" lvl="1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zh-CN" sz="2400" b="0" strike="noStrike" spc="-1">
                <a:solidFill>
                  <a:srgbClr val="005676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浏览器访问踪迹</a:t>
            </a:r>
            <a:r>
              <a:rPr lang="zh-CN" altLang="en-US" sz="2400" b="0" strike="noStrike" spc="-1">
                <a:solidFill>
                  <a:srgbClr val="005676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的</a:t>
            </a:r>
            <a:r>
              <a:rPr lang="en-US" altLang="zh-CN" sz="2400" spc="-1">
                <a:solidFill>
                  <a:srgbClr val="005676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  <a:sym typeface="+mn-ea"/>
              </a:rPr>
              <a:t>重构</a:t>
            </a:r>
            <a:endParaRPr lang="en-US" altLang="zh-CN" sz="2400" b="0" strike="noStrike" spc="-1">
              <a:solidFill>
                <a:srgbClr val="005676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800735" lvl="1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zh-CN" sz="2400" b="0" strike="noStrike" spc="-1">
                <a:solidFill>
                  <a:srgbClr val="005676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恶意软件下载</a:t>
            </a:r>
            <a:r>
              <a:rPr lang="zh-CN" altLang="en-US" sz="2400" b="0" strike="noStrike" spc="-1">
                <a:solidFill>
                  <a:srgbClr val="005676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的检测</a:t>
            </a:r>
            <a:endParaRPr lang="zh-CN" altLang="en-US" sz="2400" b="0" strike="noStrike" spc="-1">
              <a:solidFill>
                <a:srgbClr val="005676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pic>
        <p:nvPicPr>
          <p:cNvPr id="99" name="图片 4"/>
          <p:cNvPicPr/>
          <p:nvPr/>
        </p:nvPicPr>
        <p:blipFill>
          <a:blip r:embed="rId1"/>
          <a:stretch>
            <a:fillRect/>
          </a:stretch>
        </p:blipFill>
        <p:spPr>
          <a:xfrm>
            <a:off x="6810300" y="1460415"/>
            <a:ext cx="1640880" cy="1721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73735" y="319405"/>
            <a:ext cx="3756660" cy="7010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bg1"/>
                </a:solidFill>
              </a:rPr>
              <a:t>作者及所属单位</a:t>
            </a:r>
            <a:endParaRPr lang="zh-CN" altLang="en-US" sz="4000" b="1">
              <a:solidFill>
                <a:schemeClr val="bg1"/>
              </a:solidFill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501650" y="1927225"/>
            <a:ext cx="8557260" cy="4866005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535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zh-CN" sz="2400" b="0" strike="noStrike" spc="-1">
                <a:solidFill>
                  <a:srgbClr val="005676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姓名：Manos Antonakakis</a:t>
            </a:r>
            <a:endParaRPr lang="zh-CN" sz="2400" b="0" strike="noStrike" spc="-1">
              <a:solidFill>
                <a:srgbClr val="005676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3535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zh-CN" sz="2400" b="0" strike="noStrike" spc="-1">
                <a:solidFill>
                  <a:srgbClr val="005676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职称：Associate Professor</a:t>
            </a:r>
            <a:endParaRPr lang="zh-CN" sz="2400" b="0" strike="noStrike" spc="-1">
              <a:solidFill>
                <a:srgbClr val="005676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3535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zh-CN" sz="2400" b="0" strike="noStrike" spc="-1">
                <a:solidFill>
                  <a:srgbClr val="005676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单位：School of Electrical and Computer Engineering</a:t>
            </a:r>
            <a:r>
              <a:rPr lang="en-US" altLang="zh-CN" sz="2400" b="0" strike="noStrike" spc="-1">
                <a:solidFill>
                  <a:srgbClr val="005676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,</a:t>
            </a:r>
            <a:endParaRPr lang="en-US" altLang="zh-CN" sz="2400" b="0" strike="noStrike" spc="-1">
              <a:solidFill>
                <a:srgbClr val="005676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635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None/>
            </a:pPr>
            <a:r>
              <a:rPr lang="zh-CN" sz="2400" b="0" strike="noStrike" spc="-1">
                <a:solidFill>
                  <a:srgbClr val="005676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                Georgia Institute of Technology</a:t>
            </a:r>
            <a:endParaRPr lang="zh-CN" sz="2400" b="0" strike="noStrike" spc="-1">
              <a:solidFill>
                <a:srgbClr val="005676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3535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zh-CN" sz="2400" spc="-1">
                <a:solidFill>
                  <a:srgbClr val="005676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  <a:sym typeface="+mn-ea"/>
              </a:rPr>
              <a:t>电子邮箱：manos@anTonaKakiS.oRg</a:t>
            </a:r>
            <a:endParaRPr lang="zh-CN" sz="2400" spc="-1">
              <a:solidFill>
                <a:srgbClr val="005676"/>
              </a:solidFill>
              <a:uFill>
                <a:solidFill>
                  <a:srgbClr val="FFFFFF"/>
                </a:solidFill>
              </a:uFill>
              <a:latin typeface="Calibri" panose="020F0502020204030204"/>
              <a:sym typeface="+mn-ea"/>
            </a:endParaRPr>
          </a:p>
          <a:p>
            <a:pPr marL="343535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zh-CN" sz="2400" b="0" strike="noStrike" spc="-1">
                <a:solidFill>
                  <a:srgbClr val="005676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个人主页：http://www.antonakakis.org/</a:t>
            </a:r>
            <a:endParaRPr lang="zh-CN" sz="2400" b="0" strike="noStrike" spc="-1">
              <a:solidFill>
                <a:srgbClr val="005676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3535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zh-CN" sz="2400" b="0" strike="noStrike" spc="-1">
                <a:solidFill>
                  <a:srgbClr val="005676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研究方向：</a:t>
            </a:r>
            <a:endParaRPr lang="zh-CN" sz="2400" b="0" strike="noStrike" spc="-1">
              <a:solidFill>
                <a:srgbClr val="005676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800735" lvl="1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zh-CN" sz="2400" b="0" strike="noStrike" spc="-1">
                <a:solidFill>
                  <a:srgbClr val="005676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DSN安全</a:t>
            </a:r>
            <a:endParaRPr lang="en-US" altLang="zh-CN" sz="2400" b="0" strike="noStrike" spc="-1">
              <a:solidFill>
                <a:srgbClr val="005676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800735" lvl="1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zh-CN" sz="2400" b="0" strike="noStrike" spc="-1">
                <a:solidFill>
                  <a:srgbClr val="005676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恶意软件下载</a:t>
            </a:r>
            <a:r>
              <a:rPr lang="zh-CN" altLang="en-US" sz="2400" b="0" strike="noStrike" spc="-1">
                <a:solidFill>
                  <a:srgbClr val="005676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的检测</a:t>
            </a:r>
            <a:endParaRPr lang="zh-CN" altLang="en-US" sz="2400" b="0" strike="noStrike" spc="-1">
              <a:solidFill>
                <a:srgbClr val="005676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pic>
        <p:nvPicPr>
          <p:cNvPr id="105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7104660" y="1333200"/>
            <a:ext cx="1336680" cy="1613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73735" y="319405"/>
            <a:ext cx="3756660" cy="7010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bg1"/>
                </a:solidFill>
              </a:rPr>
              <a:t>作者及所属单位</a:t>
            </a:r>
            <a:endParaRPr lang="zh-CN" altLang="en-US" sz="4000" b="1">
              <a:solidFill>
                <a:schemeClr val="bg1"/>
              </a:solidFill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501650" y="1927225"/>
            <a:ext cx="8557260" cy="4866005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535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zh-CN" sz="2400" b="0" strike="noStrike" spc="-1">
                <a:solidFill>
                  <a:srgbClr val="005676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姓名：Mustaque Ahamad</a:t>
            </a:r>
            <a:endParaRPr lang="zh-CN" sz="2400" b="0" strike="noStrike" spc="-1">
              <a:solidFill>
                <a:srgbClr val="005676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3535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zh-CN" sz="2400" b="0" strike="noStrike" spc="-1">
                <a:solidFill>
                  <a:srgbClr val="005676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职称：Professor</a:t>
            </a:r>
            <a:endParaRPr lang="zh-CN" sz="2400" b="0" strike="noStrike" spc="-1">
              <a:solidFill>
                <a:srgbClr val="005676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3535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zh-CN" sz="2400" b="0" strike="noStrike" spc="-1">
                <a:solidFill>
                  <a:srgbClr val="005676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单位：College of Computing</a:t>
            </a:r>
            <a:r>
              <a:rPr lang="en-US" altLang="zh-CN" sz="2400" b="0" strike="noStrike" spc="-1">
                <a:solidFill>
                  <a:srgbClr val="005676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,</a:t>
            </a:r>
            <a:endParaRPr lang="en-US" altLang="zh-CN" sz="2400" b="0" strike="noStrike" spc="-1">
              <a:solidFill>
                <a:srgbClr val="005676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635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None/>
            </a:pPr>
            <a:r>
              <a:rPr lang="zh-CN" sz="2400" b="0" strike="noStrike" spc="-1">
                <a:solidFill>
                  <a:srgbClr val="005676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                Georgia Institute of Technology</a:t>
            </a:r>
            <a:endParaRPr lang="zh-CN" sz="2400" b="0" strike="noStrike" spc="-1">
              <a:solidFill>
                <a:srgbClr val="005676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3535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zh-CN" sz="2400" spc="-1">
                <a:solidFill>
                  <a:srgbClr val="005676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  <a:sym typeface="+mn-ea"/>
              </a:rPr>
              <a:t>电子邮箱：mustaq@cc.gatech.edu</a:t>
            </a:r>
            <a:endParaRPr lang="zh-CN" sz="2400" spc="-1">
              <a:solidFill>
                <a:srgbClr val="005676"/>
              </a:solidFill>
              <a:uFill>
                <a:solidFill>
                  <a:srgbClr val="FFFFFF"/>
                </a:solidFill>
              </a:uFill>
              <a:latin typeface="Calibri" panose="020F0502020204030204"/>
              <a:sym typeface="+mn-ea"/>
            </a:endParaRPr>
          </a:p>
          <a:p>
            <a:pPr marL="343535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zh-CN" sz="2400" b="0" strike="noStrike" spc="-1">
                <a:solidFill>
                  <a:srgbClr val="005676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个人主页：http://www.cc.gatech.edu/mustaq/</a:t>
            </a:r>
            <a:endParaRPr lang="zh-CN" sz="2400" b="0" strike="noStrike" spc="-1">
              <a:solidFill>
                <a:srgbClr val="005676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3535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zh-CN" sz="2400" b="0" strike="noStrike" spc="-1">
                <a:solidFill>
                  <a:srgbClr val="005676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研究方向：</a:t>
            </a:r>
            <a:endParaRPr lang="zh-CN" sz="2400" b="0" strike="noStrike" spc="-1">
              <a:solidFill>
                <a:srgbClr val="005676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800735" lvl="1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zh-CN" sz="2400" b="0" strike="noStrike" spc="-1">
                <a:solidFill>
                  <a:srgbClr val="005676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电子医疗数据的安全性</a:t>
            </a:r>
            <a:endParaRPr lang="en-US" altLang="zh-CN" sz="2400" b="0" strike="noStrike" spc="-1">
              <a:solidFill>
                <a:srgbClr val="005676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800735" lvl="1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zh-CN" sz="2400" b="0" strike="noStrike" spc="-1">
                <a:solidFill>
                  <a:srgbClr val="005676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恶意软件下载</a:t>
            </a:r>
            <a:r>
              <a:rPr lang="zh-CN" altLang="en-US" sz="2400" b="0" strike="noStrike" spc="-1">
                <a:solidFill>
                  <a:srgbClr val="005676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的检测</a:t>
            </a:r>
            <a:endParaRPr lang="zh-CN" altLang="en-US" sz="2400" b="0" strike="noStrike" spc="-1">
              <a:solidFill>
                <a:srgbClr val="005676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pic>
        <p:nvPicPr>
          <p:cNvPr id="111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6822720" y="1516825"/>
            <a:ext cx="1419840" cy="1732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8323</Words>
  <Application>WPS 演示</Application>
  <PresentationFormat>宽屏</PresentationFormat>
  <Paragraphs>349</Paragraphs>
  <Slides>37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37</vt:i4>
      </vt:variant>
    </vt:vector>
  </HeadingPairs>
  <TitlesOfParts>
    <vt:vector size="50" baseType="lpstr">
      <vt:lpstr>Arial</vt:lpstr>
      <vt:lpstr>宋体</vt:lpstr>
      <vt:lpstr>Wingdings</vt:lpstr>
      <vt:lpstr>Wingdings</vt:lpstr>
      <vt:lpstr>Calibri</vt:lpstr>
      <vt:lpstr>Arial</vt:lpstr>
      <vt:lpstr>Calibri</vt:lpstr>
      <vt:lpstr>微软雅黑</vt:lpstr>
      <vt:lpstr>Calibri Light</vt:lpstr>
      <vt:lpstr>Office 主题</vt:lpstr>
      <vt:lpstr>Paint.Picture</vt:lpstr>
      <vt:lpstr>Paint.Picture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Y400</dc:creator>
  <cp:lastModifiedBy>Y400</cp:lastModifiedBy>
  <cp:revision>177</cp:revision>
  <dcterms:created xsi:type="dcterms:W3CDTF">2016-12-04T00:32:00Z</dcterms:created>
  <dcterms:modified xsi:type="dcterms:W3CDTF">2017-01-17T01:40:32Z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