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6" r:id="rId14"/>
    <p:sldId id="268" r:id="rId15"/>
    <p:sldId id="269" r:id="rId16"/>
    <p:sldId id="270" r:id="rId17"/>
    <p:sldId id="303" r:id="rId18"/>
    <p:sldId id="304" r:id="rId19"/>
    <p:sldId id="305" r:id="rId20"/>
    <p:sldId id="291" r:id="rId21"/>
    <p:sldId id="283" r:id="rId22"/>
    <p:sldId id="284" r:id="rId23"/>
    <p:sldId id="285" r:id="rId24"/>
    <p:sldId id="334" r:id="rId25"/>
    <p:sldId id="286" r:id="rId26"/>
    <p:sldId id="287" r:id="rId27"/>
    <p:sldId id="288" r:id="rId28"/>
    <p:sldId id="271" r:id="rId29"/>
    <p:sldId id="272" r:id="rId30"/>
    <p:sldId id="293" r:id="rId31"/>
    <p:sldId id="351" r:id="rId32"/>
    <p:sldId id="294" r:id="rId33"/>
    <p:sldId id="295" r:id="rId34"/>
    <p:sldId id="302" r:id="rId35"/>
    <p:sldId id="296" r:id="rId36"/>
    <p:sldId id="297" r:id="rId37"/>
    <p:sldId id="298" r:id="rId38"/>
    <p:sldId id="27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76"/>
    <a:srgbClr val="115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Fir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459740"/>
            <a:ext cx="8049895" cy="50488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2380" y="5657215"/>
            <a:ext cx="6619240" cy="716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fontAlgn="auto">
              <a:spcAft>
                <a:spcPts val="600"/>
              </a:spcAft>
            </a:pPr>
            <a:r>
              <a:rPr lang="zh-CN" altLang="en-US" b="1">
                <a:solidFill>
                  <a:srgbClr val="005676"/>
                </a:solidFill>
              </a:rPr>
              <a:t>小组成员：潘凌翔（汇报）、苟建国、彭岩、</a:t>
            </a:r>
            <a:r>
              <a:rPr lang="zh-CN" altLang="en-US" b="1">
                <a:solidFill>
                  <a:srgbClr val="005676"/>
                </a:solidFill>
                <a:sym typeface="+mn-ea"/>
              </a:rPr>
              <a:t>张祺、</a:t>
            </a:r>
            <a:r>
              <a:rPr lang="zh-CN" altLang="en-US" b="1">
                <a:solidFill>
                  <a:srgbClr val="005676"/>
                </a:solidFill>
              </a:rPr>
              <a:t>谢莹、韩丹</a:t>
            </a:r>
            <a:endParaRPr lang="zh-CN" altLang="en-US" b="1">
              <a:solidFill>
                <a:srgbClr val="005676"/>
              </a:solidFill>
            </a:endParaRPr>
          </a:p>
          <a:p>
            <a:pPr algn="ctr"/>
            <a:r>
              <a:rPr lang="en-US" altLang="zh-CN" b="1">
                <a:solidFill>
                  <a:srgbClr val="005676"/>
                </a:solidFill>
              </a:rPr>
              <a:t>EMAIL: 13552386672@139.com</a:t>
            </a:r>
            <a:endParaRPr lang="en-US" altLang="zh-CN" b="1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研究背景与意义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0" y="1858010"/>
            <a:ext cx="6838950" cy="4057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5676"/>
                </a:solidFill>
              </a:rPr>
              <a:t>Most modern malware infections happen </a:t>
            </a:r>
            <a:r>
              <a:rPr lang="en-US" altLang="zh-CN" sz="2400">
                <a:solidFill>
                  <a:srgbClr val="005676"/>
                </a:solidFill>
              </a:rPr>
              <a:t>via </a:t>
            </a:r>
            <a:r>
              <a:rPr lang="zh-CN" altLang="en-US" sz="2400">
                <a:solidFill>
                  <a:srgbClr val="005676"/>
                </a:solidFill>
              </a:rPr>
              <a:t>the </a:t>
            </a:r>
            <a:r>
              <a:rPr lang="zh-CN" altLang="en-US" sz="2400" b="1">
                <a:solidFill>
                  <a:srgbClr val="005676"/>
                </a:solidFill>
              </a:rPr>
              <a:t>browser</a:t>
            </a:r>
            <a:r>
              <a:rPr lang="en-US" altLang="zh-CN" sz="2400">
                <a:solidFill>
                  <a:srgbClr val="005676"/>
                </a:solidFill>
              </a:rPr>
              <a:t>, typically triggered by </a:t>
            </a:r>
            <a:r>
              <a:rPr lang="en-US" altLang="zh-CN" sz="2400" b="1">
                <a:solidFill>
                  <a:srgbClr val="005676"/>
                </a:solidFill>
              </a:rPr>
              <a:t>social engineering</a:t>
            </a:r>
            <a:endParaRPr lang="en-US" altLang="zh-CN" sz="2400" b="1">
              <a:solidFill>
                <a:srgbClr val="005676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005676"/>
                </a:solidFill>
              </a:rPr>
              <a:t>Because social engineering (SE) attacks target users, rather than systems, current defense solutions are often </a:t>
            </a:r>
            <a:r>
              <a:rPr lang="en-US" altLang="zh-CN" sz="2400" b="1">
                <a:solidFill>
                  <a:srgbClr val="005676"/>
                </a:solidFill>
              </a:rPr>
              <a:t>unable to accurately detect</a:t>
            </a:r>
            <a:r>
              <a:rPr lang="en-US" altLang="zh-CN" sz="2400">
                <a:solidFill>
                  <a:srgbClr val="005676"/>
                </a:solidFill>
              </a:rPr>
              <a:t> them.</a:t>
            </a:r>
            <a:endParaRPr lang="en-US" altLang="zh-CN" sz="2400">
              <a:solidFill>
                <a:srgbClr val="005676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2400">
              <a:solidFill>
                <a:srgbClr val="005676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2400">
              <a:solidFill>
                <a:srgbClr val="005676"/>
              </a:solidFill>
            </a:endParaRPr>
          </a:p>
          <a:p>
            <a:pPr marL="285750" indent="-285750" fontAlgn="auto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005676"/>
                </a:solidFill>
              </a:rPr>
              <a:t>shed light on the </a:t>
            </a:r>
            <a:r>
              <a:rPr lang="en-US" altLang="zh-CN" sz="2400" b="1">
                <a:solidFill>
                  <a:srgbClr val="005676"/>
                </a:solidFill>
              </a:rPr>
              <a:t>tactics </a:t>
            </a:r>
            <a:r>
              <a:rPr lang="en-US" altLang="zh-CN" sz="2400">
                <a:solidFill>
                  <a:srgbClr val="005676"/>
                </a:solidFill>
              </a:rPr>
              <a:t>used in modern attacks</a:t>
            </a:r>
            <a:endParaRPr lang="en-US" altLang="zh-CN" sz="2400">
              <a:solidFill>
                <a:srgbClr val="005676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005676"/>
                </a:solidFill>
              </a:rPr>
              <a:t>gather precious </a:t>
            </a:r>
            <a:r>
              <a:rPr lang="en-US" altLang="zh-CN" sz="2400" b="1">
                <a:solidFill>
                  <a:srgbClr val="005676"/>
                </a:solidFill>
              </a:rPr>
              <a:t>information </a:t>
            </a:r>
            <a:r>
              <a:rPr lang="en-US" altLang="zh-CN" sz="2400">
                <a:solidFill>
                  <a:srgbClr val="005676"/>
                </a:solidFill>
              </a:rPr>
              <a:t>that may be used to better train users against future SE attacks</a:t>
            </a:r>
            <a:endParaRPr lang="en-US" altLang="zh-CN" sz="24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研究现状与趋势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80185" y="1583055"/>
          <a:ext cx="5430520" cy="475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371975" imgH="3829050" progId="Paint.Picture">
                  <p:embed/>
                </p:oleObj>
              </mc:Choice>
              <mc:Fallback>
                <p:oleObj name="" r:id="rId1" imgW="4371975" imgH="3829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480185" y="1583055"/>
                        <a:ext cx="5430520" cy="475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研究现状与趋势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178560" y="1962150"/>
          <a:ext cx="6786880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6781800" imgH="3962400" progId="Paint.Picture">
                  <p:embed/>
                </p:oleObj>
              </mc:Choice>
              <mc:Fallback>
                <p:oleObj name="" r:id="rId1" imgW="6781800" imgH="39624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178560" y="1962150"/>
                        <a:ext cx="6786880" cy="396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2530" y="2146300"/>
            <a:ext cx="6759575" cy="3017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3200">
                <a:solidFill>
                  <a:srgbClr val="005676"/>
                </a:solidFill>
              </a:rPr>
              <a:t> </a:t>
            </a:r>
            <a:r>
              <a:rPr lang="zh-CN" altLang="en-US" sz="3200">
                <a:solidFill>
                  <a:srgbClr val="005676"/>
                </a:solidFill>
              </a:rPr>
              <a:t>Categorizing SE Download Tactics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  <a:sym typeface="+mn-ea"/>
              </a:rPr>
              <a:t> Collecting and Labeling SE Attacks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</a:rPr>
              <a:t> Measuring SE Download Properties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</a:rPr>
              <a:t> Detecting SE Download Attacks</a:t>
            </a:r>
            <a:endParaRPr lang="zh-CN" altLang="en-US" sz="32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2643505"/>
            <a:ext cx="8933180" cy="304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735" y="1539875"/>
            <a:ext cx="56584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rgbClr val="005676"/>
                </a:solidFill>
                <a:sym typeface="+mn-ea"/>
              </a:rPr>
              <a:t>Categorizing SE Download Tactics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747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Collecting and Labeling SE Attacks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403350" y="2183130"/>
            <a:ext cx="6337300" cy="2686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Data Collection Approach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monitor all web traffc at </a:t>
            </a:r>
            <a:r>
              <a:rPr lang="zh-CN" altLang="en-US" sz="2000" b="1">
                <a:solidFill>
                  <a:srgbClr val="005676"/>
                </a:solidFill>
              </a:rPr>
              <a:t>the edge</a:t>
            </a:r>
            <a:r>
              <a:rPr lang="zh-CN" altLang="en-US" sz="2000">
                <a:solidFill>
                  <a:srgbClr val="005676"/>
                </a:solidFill>
              </a:rPr>
              <a:t> of a large network</a:t>
            </a:r>
            <a:endParaRPr lang="zh-CN" altLang="en-US" sz="2000">
              <a:solidFill>
                <a:srgbClr val="005676"/>
              </a:solidFill>
            </a:endParaRPr>
          </a:p>
          <a:p>
            <a:pPr marL="558800" lvl="0" indent="-342900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5676"/>
                </a:solidFill>
              </a:rPr>
              <a:t>on a large academic network serving </a:t>
            </a:r>
            <a:r>
              <a:rPr lang="zh-CN" altLang="en-US" sz="2000" b="1">
                <a:solidFill>
                  <a:srgbClr val="005676"/>
                </a:solidFill>
              </a:rPr>
              <a:t>tens of thousands</a:t>
            </a:r>
            <a:r>
              <a:rPr lang="zh-CN" altLang="en-US" sz="2000">
                <a:solidFill>
                  <a:srgbClr val="005676"/>
                </a:solidFill>
              </a:rPr>
              <a:t> users for a period of </a:t>
            </a:r>
            <a:r>
              <a:rPr lang="zh-CN" altLang="en-US" sz="2000" b="1">
                <a:solidFill>
                  <a:srgbClr val="005676"/>
                </a:solidFill>
              </a:rPr>
              <a:t>two months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recording </a:t>
            </a:r>
            <a:r>
              <a:rPr lang="zh-CN" altLang="en-US" sz="2000" b="1">
                <a:solidFill>
                  <a:srgbClr val="005676"/>
                </a:solidFill>
              </a:rPr>
              <a:t>all traffc </a:t>
            </a:r>
            <a:r>
              <a:rPr lang="zh-CN" altLang="en-US" sz="2000">
                <a:solidFill>
                  <a:srgbClr val="005676"/>
                </a:solidFill>
              </a:rPr>
              <a:t>related to the download of exe fles</a:t>
            </a:r>
            <a:endParaRPr lang="zh-CN" altLang="en-US" sz="20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automatic </a:t>
            </a:r>
            <a:r>
              <a:rPr lang="zh-CN" altLang="en-US" sz="2000" b="1">
                <a:solidFill>
                  <a:srgbClr val="005676"/>
                </a:solidFill>
              </a:rPr>
              <a:t>download path</a:t>
            </a:r>
            <a:r>
              <a:rPr lang="zh-CN" altLang="en-US" sz="2000">
                <a:solidFill>
                  <a:srgbClr val="005676"/>
                </a:solidFill>
              </a:rPr>
              <a:t> </a:t>
            </a:r>
            <a:r>
              <a:rPr lang="zh-CN" altLang="en-US" sz="2000" b="1">
                <a:solidFill>
                  <a:srgbClr val="005676"/>
                </a:solidFill>
              </a:rPr>
              <a:t>traceback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a conservative </a:t>
            </a:r>
            <a:r>
              <a:rPr lang="zh-CN" altLang="en-US" sz="2000" b="1">
                <a:solidFill>
                  <a:srgbClr val="005676"/>
                </a:solidFill>
              </a:rPr>
              <a:t>whitelist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3350" y="5182870"/>
            <a:ext cx="5664200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5676"/>
                </a:solidFill>
              </a:rPr>
              <a:t>collected a total of 35,638 executable downloads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747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Collecting and Labeling SE Attacks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403350" y="2139315"/>
            <a:ext cx="6337300" cy="2045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0"/>
              </a:spcAft>
            </a:pPr>
            <a:r>
              <a:rPr lang="zh-CN" altLang="en-US" sz="2800">
                <a:solidFill>
                  <a:srgbClr val="005676"/>
                </a:solidFill>
              </a:rPr>
              <a:t>Automatic Data Filtering</a:t>
            </a:r>
            <a:endParaRPr lang="zh-CN" altLang="en-US" sz="2800">
              <a:solidFill>
                <a:srgbClr val="005676"/>
              </a:solidFill>
            </a:endParaRPr>
          </a:p>
          <a:p>
            <a:pPr fontAlgn="auto">
              <a:spcAft>
                <a:spcPts val="1200"/>
              </a:spcAft>
            </a:pPr>
            <a:r>
              <a:rPr lang="zh-CN" altLang="en-US" sz="2400">
                <a:solidFill>
                  <a:srgbClr val="005676"/>
                </a:solidFill>
                <a:sym typeface="+mn-ea"/>
              </a:rPr>
              <a:t>          identify and flter out update downloads</a:t>
            </a:r>
            <a:endParaRPr lang="zh-CN" altLang="en-US" sz="2400">
              <a:solidFill>
                <a:srgbClr val="005676"/>
              </a:solidFill>
              <a:sym typeface="+mn-ea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examine the </a:t>
            </a:r>
            <a:r>
              <a:rPr lang="zh-CN" altLang="en-US" sz="2000" b="1">
                <a:solidFill>
                  <a:srgbClr val="005676"/>
                </a:solidFill>
              </a:rPr>
              <a:t>length </a:t>
            </a:r>
            <a:r>
              <a:rPr lang="zh-CN" altLang="en-US" sz="2000">
                <a:solidFill>
                  <a:srgbClr val="005676"/>
                </a:solidFill>
              </a:rPr>
              <a:t>of the download path</a:t>
            </a:r>
            <a:endParaRPr lang="zh-CN" altLang="en-US" sz="20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review the </a:t>
            </a:r>
            <a:r>
              <a:rPr lang="zh-CN" altLang="en-US" sz="2000" b="1">
                <a:solidFill>
                  <a:srgbClr val="005676"/>
                </a:solidFill>
              </a:rPr>
              <a:t>useragent </a:t>
            </a:r>
            <a:r>
              <a:rPr lang="zh-CN" altLang="en-US" sz="2000">
                <a:solidFill>
                  <a:srgbClr val="005676"/>
                </a:solidFill>
              </a:rPr>
              <a:t>string observed in the HTTP requests on the download path</a:t>
            </a:r>
            <a:endParaRPr lang="zh-CN" altLang="en-US" sz="2000">
              <a:solidFill>
                <a:srgbClr val="00567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350" y="4457065"/>
            <a:ext cx="6337300" cy="76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5676"/>
                </a:solidFill>
                <a:sym typeface="+mn-ea"/>
              </a:rPr>
              <a:t>a total of 13,762 software download events </a:t>
            </a:r>
            <a:r>
              <a:rPr lang="en-US" altLang="zh-CN" sz="2000" b="1">
                <a:solidFill>
                  <a:srgbClr val="005676"/>
                </a:solidFill>
                <a:sym typeface="+mn-ea"/>
              </a:rPr>
              <a:t>(the exe files and download paths) </a:t>
            </a:r>
            <a:r>
              <a:rPr lang="zh-CN" altLang="en-US" sz="2000" b="1">
                <a:solidFill>
                  <a:srgbClr val="005676"/>
                </a:solidFill>
                <a:sym typeface="+mn-ea"/>
              </a:rPr>
              <a:t>that required further analysis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747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Collecting and Labeling SE Attacks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1403350" y="2143125"/>
            <a:ext cx="6664960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Analysis of Software Download Events</a:t>
            </a:r>
            <a:endParaRPr lang="zh-CN" altLang="en-US" sz="2400">
              <a:solidFill>
                <a:srgbClr val="005676"/>
              </a:solidFill>
              <a:sym typeface="+mn-ea"/>
            </a:endParaRPr>
          </a:p>
          <a:p>
            <a:pPr marL="342900" indent="-342900" fontAlgn="auto">
              <a:lnSpc>
                <a:spcPct val="110000"/>
              </a:lnSpc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identify a number of </a:t>
            </a:r>
            <a:r>
              <a:rPr lang="zh-CN" altLang="en-US" sz="2000" b="1">
                <a:solidFill>
                  <a:srgbClr val="005676"/>
                </a:solidFill>
              </a:rPr>
              <a:t>statistical features</a:t>
            </a:r>
            <a:r>
              <a:rPr lang="zh-CN" altLang="en-US" sz="2000">
                <a:solidFill>
                  <a:srgbClr val="005676"/>
                </a:solidFill>
              </a:rPr>
              <a:t> to identify and automatically </a:t>
            </a:r>
            <a:r>
              <a:rPr lang="zh-CN" altLang="en-US" sz="2000" b="1">
                <a:solidFill>
                  <a:srgbClr val="005676"/>
                </a:solidFill>
              </a:rPr>
              <a:t>clusters </a:t>
            </a:r>
            <a:r>
              <a:rPr lang="zh-CN" altLang="en-US" sz="2000">
                <a:solidFill>
                  <a:srgbClr val="005676"/>
                </a:solidFill>
              </a:rPr>
              <a:t>similar download events</a:t>
            </a:r>
            <a:endParaRPr lang="zh-CN" altLang="en-US" sz="2000">
              <a:solidFill>
                <a:srgbClr val="005676"/>
              </a:solidFill>
            </a:endParaRPr>
          </a:p>
          <a:p>
            <a:pPr marL="558800" lvl="0" indent="-342900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5676"/>
                </a:solidFill>
              </a:rPr>
              <a:t>to </a:t>
            </a:r>
            <a:r>
              <a:rPr lang="zh-CN" altLang="en-US" sz="2000" b="1">
                <a:solidFill>
                  <a:srgbClr val="005676"/>
                </a:solidFill>
              </a:rPr>
              <a:t>reduce the time</a:t>
            </a:r>
            <a:r>
              <a:rPr lang="zh-CN" altLang="en-US" sz="2000">
                <a:solidFill>
                  <a:srgbClr val="005676"/>
                </a:solidFill>
              </a:rPr>
              <a:t> needed to </a:t>
            </a:r>
            <a:r>
              <a:rPr lang="zh-CN" altLang="en-US" sz="2000">
                <a:solidFill>
                  <a:srgbClr val="005676"/>
                </a:solidFill>
                <a:sym typeface="+mn-ea"/>
              </a:rPr>
              <a:t>further </a:t>
            </a:r>
            <a:r>
              <a:rPr lang="zh-CN" altLang="en-US" sz="2000">
                <a:solidFill>
                  <a:srgbClr val="005676"/>
                </a:solidFill>
              </a:rPr>
              <a:t>analyze</a:t>
            </a:r>
            <a:endParaRPr lang="zh-CN" altLang="en-US" sz="2000">
              <a:solidFill>
                <a:srgbClr val="005676"/>
              </a:solidFill>
            </a:endParaRPr>
          </a:p>
          <a:p>
            <a:pPr marL="558800" lvl="0" indent="-342900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5676"/>
                </a:solidFill>
              </a:rPr>
              <a:t>minimize the impact of possible </a:t>
            </a:r>
            <a:r>
              <a:rPr lang="zh-CN" altLang="en-US" sz="2000" b="1">
                <a:solidFill>
                  <a:srgbClr val="005676"/>
                </a:solidFill>
              </a:rPr>
              <a:t>noise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350" y="5985510"/>
            <a:ext cx="4135120" cy="42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5676"/>
                </a:solidFill>
                <a:sym typeface="+mn-ea"/>
              </a:rPr>
              <a:t>This process produced 1,205 clusters 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3350" y="4393565"/>
            <a:ext cx="7461250" cy="1432560"/>
            <a:chOff x="2210" y="8513"/>
            <a:chExt cx="11750" cy="2256"/>
          </a:xfrm>
        </p:grpSpPr>
        <p:sp>
          <p:nvSpPr>
            <p:cNvPr id="9" name="文本框 8"/>
            <p:cNvSpPr txBox="1"/>
            <p:nvPr/>
          </p:nvSpPr>
          <p:spPr>
            <a:xfrm>
              <a:off x="2210" y="8513"/>
              <a:ext cx="6545" cy="2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Filename Similarity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File Size Similarity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URL Structure Similarity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HTTP Response Header Similarity</a:t>
              </a:r>
              <a:endParaRPr lang="zh-CN" altLang="en-US" sz="2000">
                <a:solidFill>
                  <a:srgbClr val="005676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35" y="8513"/>
              <a:ext cx="5725" cy="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Domain Name Similarity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Shared Domain Predecessor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Shared Hosting</a:t>
              </a:r>
              <a:endParaRPr lang="zh-CN" altLang="en-US" sz="2000">
                <a:solidFill>
                  <a:srgbClr val="005676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7473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Collecting and Labeling SE Attacks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1403350" y="5632450"/>
            <a:ext cx="6207760" cy="76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005676"/>
                </a:solidFill>
                <a:sym typeface="+mn-ea"/>
              </a:rPr>
              <a:t>we labeled 136 clusters as social engineering</a:t>
            </a:r>
            <a:r>
              <a:rPr lang="en-US" altLang="zh-CN" sz="2000" b="1">
                <a:solidFill>
                  <a:srgbClr val="005676"/>
                </a:solidFill>
                <a:sym typeface="+mn-ea"/>
              </a:rPr>
              <a:t>, these clusters included a total of 2,004 SE download attacks</a:t>
            </a:r>
            <a:endParaRPr lang="en-US" altLang="zh-CN" sz="20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350" y="2171065"/>
            <a:ext cx="7309485" cy="1680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Labeling SE Download Attacks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each cluster was manually reviewed by </a:t>
            </a:r>
            <a:r>
              <a:rPr lang="zh-CN" altLang="en-US" sz="2000" b="1">
                <a:solidFill>
                  <a:srgbClr val="005676"/>
                </a:solidFill>
              </a:rPr>
              <a:t>randomly sampling 10%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performing a detailed </a:t>
            </a:r>
            <a:r>
              <a:rPr lang="zh-CN" altLang="en-US" sz="2000" b="1">
                <a:solidFill>
                  <a:srgbClr val="005676"/>
                </a:solidFill>
              </a:rPr>
              <a:t>manual analysis</a:t>
            </a:r>
            <a:r>
              <a:rPr lang="zh-CN" altLang="en-US" sz="2000">
                <a:solidFill>
                  <a:srgbClr val="005676"/>
                </a:solidFill>
              </a:rPr>
              <a:t> in this sample set</a:t>
            </a:r>
            <a:endParaRPr lang="zh-CN" altLang="en-US" sz="2000">
              <a:solidFill>
                <a:srgbClr val="005676"/>
              </a:solidFill>
            </a:endParaRPr>
          </a:p>
          <a:p>
            <a:pPr marL="342900" indent="-34290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make use of </a:t>
            </a:r>
            <a:r>
              <a:rPr lang="zh-CN" altLang="en-US" sz="2000" b="1">
                <a:solidFill>
                  <a:srgbClr val="005676"/>
                </a:solidFill>
              </a:rPr>
              <a:t>antivirus (AV)</a:t>
            </a:r>
            <a:r>
              <a:rPr lang="zh-CN" altLang="en-US" sz="2000">
                <a:solidFill>
                  <a:srgbClr val="005676"/>
                </a:solidFill>
              </a:rPr>
              <a:t> labels for confrmation purposes</a:t>
            </a:r>
            <a:endParaRPr lang="zh-CN" altLang="en-US" sz="2000">
              <a:solidFill>
                <a:srgbClr val="005676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3350" y="4199890"/>
            <a:ext cx="7389495" cy="1097280"/>
            <a:chOff x="2210" y="8513"/>
            <a:chExt cx="11637" cy="1728"/>
          </a:xfrm>
        </p:grpSpPr>
        <p:sp>
          <p:nvSpPr>
            <p:cNvPr id="9" name="文本框 8"/>
            <p:cNvSpPr txBox="1"/>
            <p:nvPr/>
          </p:nvSpPr>
          <p:spPr>
            <a:xfrm>
              <a:off x="2210" y="8513"/>
              <a:ext cx="9777" cy="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 b="1">
                  <a:solidFill>
                    <a:srgbClr val="005676"/>
                  </a:solidFill>
                </a:rPr>
                <a:t>SE download attack</a:t>
              </a:r>
              <a:endParaRPr lang="zh-CN" altLang="en-US" sz="2000" b="1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benign downloads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malware downloads triggered by drive-by downloads</a:t>
              </a:r>
              <a:endParaRPr lang="zh-CN" altLang="en-US" sz="2000">
                <a:solidFill>
                  <a:srgbClr val="005676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235" y="8513"/>
              <a:ext cx="5612" cy="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benign software updates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  <a:sym typeface="+mn-ea"/>
                </a:rPr>
                <a:t>malicious software updates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558800" indent="-342900" algn="l">
                <a:lnSpc>
                  <a:spcPct val="110000"/>
                </a:lnSpc>
                <a:buClrTx/>
                <a:buSzPct val="66000"/>
                <a:buFont typeface="Wingdings" panose="05000000000000000000" charset="0"/>
                <a:buChar char="u"/>
              </a:pPr>
              <a:endParaRPr lang="zh-CN" altLang="en-US" sz="2000">
                <a:solidFill>
                  <a:srgbClr val="005676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grpSp>
        <p:nvGrpSpPr>
          <p:cNvPr id="14" name="组合 13"/>
          <p:cNvGrpSpPr/>
          <p:nvPr/>
        </p:nvGrpSpPr>
        <p:grpSpPr>
          <a:xfrm>
            <a:off x="1007745" y="2950210"/>
            <a:ext cx="7127875" cy="2964180"/>
            <a:chOff x="1675" y="3875"/>
            <a:chExt cx="11225" cy="466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45" y="4600"/>
              <a:ext cx="10886" cy="3943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675" y="3875"/>
              <a:ext cx="1122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>
                  <a:solidFill>
                    <a:srgbClr val="005676"/>
                  </a:solidFill>
                </a:rPr>
                <a:t>Popularity of SE Tactics for Gaining the User</a:t>
              </a:r>
              <a:r>
                <a:rPr lang="en-US" altLang="zh-CN" sz="2400">
                  <a:solidFill>
                    <a:srgbClr val="005676"/>
                  </a:solidFill>
                </a:rPr>
                <a:t>‘</a:t>
              </a:r>
              <a:r>
                <a:rPr lang="zh-CN" altLang="en-US" sz="2400">
                  <a:solidFill>
                    <a:srgbClr val="005676"/>
                  </a:solidFill>
                </a:rPr>
                <a:t>s Attention</a:t>
              </a:r>
              <a:endParaRPr lang="zh-CN" altLang="en-US" sz="24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17295" y="2123440"/>
            <a:ext cx="6113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5676"/>
                </a:solidFill>
              </a:rPr>
              <a:t>Popularity of SE Download Attacks</a:t>
            </a:r>
            <a:endParaRPr lang="zh-CN" altLang="en-US" sz="28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222504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</a:rPr>
              <a:t>汇报大纲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0550" y="1924050"/>
            <a:ext cx="415036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作者及所属单位</a:t>
            </a:r>
            <a:endParaRPr lang="zh-CN" altLang="en-US" sz="3200" b="1">
              <a:solidFill>
                <a:srgbClr val="00567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研究背景与意义</a:t>
            </a:r>
            <a:endParaRPr lang="zh-CN" altLang="en-US" sz="3200" b="1">
              <a:solidFill>
                <a:srgbClr val="00567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研究现状与趋势</a:t>
            </a:r>
            <a:endParaRPr lang="zh-CN" altLang="en-US" sz="3200" b="1">
              <a:solidFill>
                <a:srgbClr val="00567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论文研究内容</a:t>
            </a:r>
            <a:endParaRPr lang="zh-CN" altLang="en-US" sz="3200" b="1">
              <a:solidFill>
                <a:srgbClr val="00567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5676"/>
                </a:solidFill>
              </a:rPr>
              <a:t>对比相关论文</a:t>
            </a:r>
            <a:endParaRPr lang="zh-CN" altLang="en-US" sz="3200" b="1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grpSp>
        <p:nvGrpSpPr>
          <p:cNvPr id="7" name="组合 6"/>
          <p:cNvGrpSpPr/>
          <p:nvPr/>
        </p:nvGrpSpPr>
        <p:grpSpPr>
          <a:xfrm rot="0">
            <a:off x="291465" y="2693670"/>
            <a:ext cx="8561705" cy="3949065"/>
            <a:chOff x="459" y="3885"/>
            <a:chExt cx="13483" cy="62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9" y="4690"/>
              <a:ext cx="13483" cy="541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808" y="3885"/>
              <a:ext cx="878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solidFill>
                    <a:srgbClr val="005676"/>
                  </a:solidFill>
                </a:rPr>
                <a:t>Popularity of SE Tactics for Tricking the User</a:t>
              </a:r>
              <a:endParaRPr lang="zh-CN" altLang="en-US" sz="2400">
                <a:solidFill>
                  <a:srgbClr val="005676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17295" y="2123440"/>
            <a:ext cx="6113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5676"/>
                </a:solidFill>
              </a:rPr>
              <a:t>Popularity of SE Download Attacks</a:t>
            </a:r>
            <a:endParaRPr lang="zh-CN" altLang="en-US" sz="28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grpSp>
        <p:nvGrpSpPr>
          <p:cNvPr id="8" name="组合 7"/>
          <p:cNvGrpSpPr/>
          <p:nvPr/>
        </p:nvGrpSpPr>
        <p:grpSpPr>
          <a:xfrm>
            <a:off x="43815" y="3090545"/>
            <a:ext cx="9056370" cy="2621915"/>
            <a:chOff x="69" y="3907"/>
            <a:chExt cx="14262" cy="41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" y="4632"/>
              <a:ext cx="14263" cy="340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175" y="3907"/>
              <a:ext cx="605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solidFill>
                    <a:srgbClr val="005676"/>
                  </a:solidFill>
                </a:rPr>
                <a:t>Top 5 Ad Entry Point Domains</a:t>
              </a:r>
              <a:endParaRPr lang="zh-CN" altLang="en-US" sz="2400">
                <a:solidFill>
                  <a:srgbClr val="005676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07135" y="2123440"/>
            <a:ext cx="6113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5676"/>
                </a:solidFill>
              </a:rPr>
              <a:t>Ad-based SE Download Delivery Paths</a:t>
            </a:r>
            <a:endParaRPr lang="zh-CN" altLang="en-US" sz="28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6113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005676"/>
                </a:solidFill>
              </a:rPr>
              <a:t>Ad-based SE Download Delivery Paths</a:t>
            </a:r>
            <a:endParaRPr lang="zh-CN" altLang="en-US" sz="2800">
              <a:solidFill>
                <a:srgbClr val="00567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7885" y="3103245"/>
            <a:ext cx="48888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rgbClr val="005676"/>
                </a:solidFill>
              </a:rPr>
              <a:t>Top 5 ad-driven SE download domains</a:t>
            </a:r>
            <a:endParaRPr lang="zh-CN" altLang="en-US" sz="2400">
              <a:solidFill>
                <a:srgbClr val="005676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420" y="3563620"/>
          <a:ext cx="902716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229975" imgH="2428875" progId="Paint.Picture">
                  <p:embed/>
                </p:oleObj>
              </mc:Choice>
              <mc:Fallback>
                <p:oleObj name="" r:id="rId1" imgW="11229975" imgH="24288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8420" y="3563620"/>
                        <a:ext cx="9027160" cy="195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896110" y="5790565"/>
            <a:ext cx="4735830" cy="703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5676"/>
                </a:solidFill>
              </a:rPr>
              <a:t>measure the </a:t>
            </a:r>
            <a:r>
              <a:rPr lang="en-US" altLang="zh-CN" sz="2000" b="1">
                <a:solidFill>
                  <a:srgbClr val="005676"/>
                </a:solidFill>
              </a:rPr>
              <a:t>“</a:t>
            </a:r>
            <a:r>
              <a:rPr lang="zh-CN" altLang="en-US" sz="2000" b="1">
                <a:solidFill>
                  <a:srgbClr val="005676"/>
                </a:solidFill>
              </a:rPr>
              <a:t>age</a:t>
            </a:r>
            <a:r>
              <a:rPr lang="en-US" altLang="zh-CN" sz="2000" b="1">
                <a:solidFill>
                  <a:srgbClr val="005676"/>
                </a:solidFill>
              </a:rPr>
              <a:t>”</a:t>
            </a:r>
            <a:r>
              <a:rPr lang="zh-CN" altLang="en-US" sz="2000" b="1">
                <a:solidFill>
                  <a:srgbClr val="005676"/>
                </a:solidFill>
              </a:rPr>
              <a:t> of these domains by  a  DNS database (pDNS-DB)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989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Measuring SE Download Properties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6113780" cy="3356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Benign Ad Based Downloads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If an </a:t>
            </a:r>
            <a:r>
              <a:rPr lang="zh-CN" altLang="en-US" sz="2000" b="1">
                <a:solidFill>
                  <a:srgbClr val="005676"/>
                </a:solidFill>
              </a:rPr>
              <a:t>AdBlock</a:t>
            </a:r>
            <a:r>
              <a:rPr lang="zh-CN" altLang="en-US" sz="2000">
                <a:solidFill>
                  <a:srgbClr val="005676"/>
                </a:solidFill>
              </a:rPr>
              <a:t> rule matches the download path, we label that benign software download as ad-driven</a:t>
            </a:r>
            <a:endParaRPr lang="zh-CN" altLang="en-US" sz="2000">
              <a:solidFill>
                <a:srgbClr val="005676"/>
              </a:solidFill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rgbClr val="005676"/>
              </a:solidFill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7% of all benign downloads </a:t>
            </a:r>
            <a:endParaRPr lang="zh-CN" altLang="en-US" sz="2000">
              <a:solidFill>
                <a:srgbClr val="005676"/>
              </a:solidFill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5676"/>
                </a:solidFill>
              </a:rPr>
              <a:t>      are ad</a:t>
            </a:r>
            <a:r>
              <a:rPr lang="en-US" altLang="zh-CN" sz="2000">
                <a:solidFill>
                  <a:srgbClr val="005676"/>
                </a:solidFill>
              </a:rPr>
              <a:t>-</a:t>
            </a:r>
            <a:r>
              <a:rPr lang="zh-CN" altLang="en-US" sz="2000">
                <a:solidFill>
                  <a:srgbClr val="005676"/>
                </a:solidFill>
              </a:rPr>
              <a:t>based</a:t>
            </a:r>
            <a:endParaRPr lang="zh-CN" altLang="en-US" sz="2000">
              <a:solidFill>
                <a:srgbClr val="005676"/>
              </a:solidFill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rgbClr val="005676"/>
              </a:solidFill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40% chance that an ad-based </a:t>
            </a:r>
            <a:endParaRPr lang="zh-CN" altLang="en-US" sz="2000">
              <a:solidFill>
                <a:srgbClr val="005676"/>
              </a:solidFill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005676"/>
                </a:solidFill>
              </a:rPr>
              <a:t>      download is benign</a:t>
            </a:r>
            <a:endParaRPr lang="zh-CN" altLang="en-US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1240" y="3538220"/>
            <a:ext cx="3314700" cy="29959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307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Detecting SE Download Attacks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6113780" cy="100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Antivirus Detection</a:t>
            </a:r>
            <a:endParaRPr lang="zh-CN" altLang="en-US" sz="2800">
              <a:solidFill>
                <a:srgbClr val="005676"/>
              </a:solidFill>
            </a:endParaRP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2909570"/>
            <a:ext cx="8876030" cy="3390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6061710"/>
            <a:ext cx="140970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307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Detecting SE Download Attacks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7493635" cy="2350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SE Detection Classifer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005676"/>
                </a:solidFill>
              </a:rPr>
              <a:t>devise </a:t>
            </a:r>
            <a:r>
              <a:rPr lang="zh-CN" altLang="en-US" sz="2000" b="1">
                <a:solidFill>
                  <a:srgbClr val="005676"/>
                </a:solidFill>
              </a:rPr>
              <a:t>a set of statistical features</a:t>
            </a:r>
            <a:r>
              <a:rPr lang="zh-CN" altLang="en-US" sz="2000">
                <a:solidFill>
                  <a:srgbClr val="005676"/>
                </a:solidFill>
              </a:rPr>
              <a:t> that can be used to accurately detect </a:t>
            </a:r>
            <a:r>
              <a:rPr lang="zh-CN" altLang="en-US" sz="2000" b="1">
                <a:solidFill>
                  <a:srgbClr val="005676"/>
                </a:solidFill>
              </a:rPr>
              <a:t>ad-driven</a:t>
            </a:r>
            <a:r>
              <a:rPr lang="zh-CN" altLang="en-US" sz="2000">
                <a:solidFill>
                  <a:srgbClr val="005676"/>
                </a:solidFill>
              </a:rPr>
              <a:t> SE downloads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endParaRPr lang="zh-CN" altLang="en-US" sz="2000">
              <a:solidFill>
                <a:srgbClr val="005676"/>
              </a:solidFill>
            </a:endParaRPr>
          </a:p>
          <a:p>
            <a:pPr marL="457200" indent="-457200" algn="l" fontAlgn="auto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>
                <a:solidFill>
                  <a:srgbClr val="005676"/>
                </a:solidFill>
              </a:rPr>
              <a:t>translate the download path into a </a:t>
            </a:r>
            <a:r>
              <a:rPr lang="zh-CN" altLang="en-US" sz="2000" b="1">
                <a:solidFill>
                  <a:srgbClr val="005676"/>
                </a:solidFill>
                <a:sym typeface="+mn-ea"/>
              </a:rPr>
              <a:t>feature </a:t>
            </a:r>
            <a:r>
              <a:rPr lang="zh-CN" altLang="en-US" sz="2000" b="1">
                <a:solidFill>
                  <a:srgbClr val="005676"/>
                </a:solidFill>
              </a:rPr>
              <a:t>vector</a:t>
            </a:r>
            <a:endParaRPr lang="zh-CN" altLang="en-US" sz="2000" b="1">
              <a:solidFill>
                <a:srgbClr val="005676"/>
              </a:solidFill>
            </a:endParaRPr>
          </a:p>
          <a:p>
            <a:pPr marL="457200" indent="-457200" algn="l" fontAlgn="auto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000" b="1">
                <a:solidFill>
                  <a:srgbClr val="005676"/>
                </a:solidFill>
              </a:rPr>
              <a:t>train a statistical classifer</a:t>
            </a:r>
            <a:r>
              <a:rPr lang="zh-CN" altLang="en-US" sz="2000">
                <a:solidFill>
                  <a:srgbClr val="005676"/>
                </a:solidFill>
              </a:rPr>
              <a:t> using the Random Forest algorithm</a:t>
            </a:r>
            <a:endParaRPr lang="zh-CN" altLang="en-US" sz="2000">
              <a:solidFill>
                <a:srgbClr val="005676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00150" y="4881880"/>
            <a:ext cx="7500620" cy="1465580"/>
            <a:chOff x="1901" y="7775"/>
            <a:chExt cx="11812" cy="2308"/>
          </a:xfrm>
        </p:grpSpPr>
        <p:sp>
          <p:nvSpPr>
            <p:cNvPr id="2" name="文本框 1"/>
            <p:cNvSpPr txBox="1"/>
            <p:nvPr/>
          </p:nvSpPr>
          <p:spPr>
            <a:xfrm>
              <a:off x="1901" y="7775"/>
              <a:ext cx="6114" cy="2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 fontAlgn="auto">
                <a:spcAft>
                  <a:spcPts val="0"/>
                </a:spcAft>
              </a:pPr>
              <a:r>
                <a:rPr lang="zh-CN" altLang="en-US" sz="2400">
                  <a:solidFill>
                    <a:srgbClr val="005676"/>
                  </a:solidFill>
                </a:rPr>
                <a:t>Ad Chain Features</a:t>
              </a:r>
              <a:endParaRPr lang="zh-CN" altLang="en-US" sz="2400">
                <a:solidFill>
                  <a:srgbClr val="005676"/>
                </a:solidFill>
              </a:endParaRPr>
            </a:p>
            <a:p>
              <a:pPr marL="342900" indent="-342900" algn="l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Ad-Driven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342900" indent="-342900" algn="l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Minimum Ad Domain Age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342900" indent="-342900" algn="l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Maximum Ad Domain Popularity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15" y="7775"/>
              <a:ext cx="5698" cy="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 fontAlgn="auto">
                <a:spcAft>
                  <a:spcPts val="0"/>
                </a:spcAft>
              </a:pPr>
              <a:r>
                <a:rPr lang="zh-CN" altLang="en-US" sz="2400">
                  <a:solidFill>
                    <a:srgbClr val="005676"/>
                  </a:solidFill>
                </a:rPr>
                <a:t>Download URL Features</a:t>
              </a:r>
              <a:endParaRPr lang="zh-CN" altLang="en-US" sz="2400">
                <a:solidFill>
                  <a:srgbClr val="005676"/>
                </a:solidFill>
              </a:endParaRPr>
            </a:p>
            <a:p>
              <a:pPr marL="342900" indent="-342900" algn="l" fontAlgn="auto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Download Domain Age</a:t>
              </a:r>
              <a:endParaRPr lang="zh-CN" altLang="en-US" sz="2000">
                <a:solidFill>
                  <a:srgbClr val="005676"/>
                </a:solidFill>
              </a:endParaRPr>
            </a:p>
            <a:p>
              <a:pPr marL="342900" indent="-342900" algn="l" fontAlgn="auto">
                <a:lnSpc>
                  <a:spcPct val="110000"/>
                </a:lnSpc>
                <a:buClrTx/>
                <a:buSzPct val="60000"/>
                <a:buFont typeface="Wingdings" panose="05000000000000000000" charset="0"/>
                <a:buChar char="u"/>
              </a:pPr>
              <a:r>
                <a:rPr lang="zh-CN" altLang="en-US" sz="2000">
                  <a:solidFill>
                    <a:srgbClr val="005676"/>
                  </a:solidFill>
                </a:rPr>
                <a:t>Download Domain Alexa Rank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论文研究内容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39875"/>
            <a:ext cx="5307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>
                <a:solidFill>
                  <a:srgbClr val="005676"/>
                </a:solidFill>
                <a:sym typeface="+mn-ea"/>
              </a:rPr>
              <a:t>Detecting SE Download Attacks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1207135" y="2123440"/>
            <a:ext cx="7493635" cy="1680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Evaluating the SE Detection Classifer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First Dataset,  train the classifer 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Second Dataset, test the classifer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collected from the same deployment network</a:t>
            </a:r>
            <a:endParaRPr lang="en-US" altLang="zh-CN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820" y="4265295"/>
            <a:ext cx="5928995" cy="15119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76950" y="5407660"/>
            <a:ext cx="1059180" cy="4038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450" y="1771650"/>
            <a:ext cx="7785735" cy="442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5676"/>
                </a:solidFill>
              </a:rPr>
              <a:t>ABRAHAM, S., AND CHENGALUR-SMITH, I. An overview of social engineering malware: Trends, tactics, and implications. Technology in Society 32, 3 (2010), 183</a:t>
            </a:r>
            <a:r>
              <a:rPr lang="en-US" altLang="zh-CN" sz="2400">
                <a:solidFill>
                  <a:srgbClr val="005676"/>
                </a:solidFill>
              </a:rPr>
              <a:t>-</a:t>
            </a:r>
            <a:r>
              <a:rPr lang="zh-CN" altLang="en-US" sz="2400">
                <a:solidFill>
                  <a:srgbClr val="005676"/>
                </a:solidFill>
              </a:rPr>
              <a:t>196.</a:t>
            </a:r>
            <a:endParaRPr lang="zh-CN" altLang="en-US" sz="2400">
              <a:solidFill>
                <a:srgbClr val="005676"/>
              </a:solidFill>
            </a:endParaRPr>
          </a:p>
          <a:p>
            <a:pPr marL="285750" indent="-285750" algn="l" fontAlgn="auto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5676"/>
                </a:solidFill>
              </a:rPr>
              <a:t>NELMS, T., PERDISCI, R., ANTONAKAKIS, M., AND AHAMAD, M. Webwitness: Investigating, categorizing, and mitigating malware download paths. In Proceedings of the 24th USENIX Conference on Security Symposium (Berkeley, CA, USA, 2015), SEC</a:t>
            </a:r>
            <a:r>
              <a:rPr lang="en-US" altLang="zh-CN" sz="2400">
                <a:solidFill>
                  <a:srgbClr val="005676"/>
                </a:solidFill>
              </a:rPr>
              <a:t>‘</a:t>
            </a:r>
            <a:r>
              <a:rPr lang="zh-CN" altLang="en-US" sz="2400">
                <a:solidFill>
                  <a:srgbClr val="005676"/>
                </a:solidFill>
              </a:rPr>
              <a:t>15, USENIX Association, pp. 1025</a:t>
            </a:r>
            <a:r>
              <a:rPr lang="en-US" altLang="zh-CN" sz="2400">
                <a:solidFill>
                  <a:srgbClr val="005676"/>
                </a:solidFill>
              </a:rPr>
              <a:t>-</a:t>
            </a:r>
            <a:r>
              <a:rPr lang="zh-CN" altLang="en-US" sz="2400">
                <a:solidFill>
                  <a:srgbClr val="005676"/>
                </a:solidFill>
              </a:rPr>
              <a:t>1040</a:t>
            </a:r>
            <a:r>
              <a:rPr lang="en-US" altLang="zh-CN" sz="2400">
                <a:solidFill>
                  <a:srgbClr val="005676"/>
                </a:solidFill>
              </a:rPr>
              <a:t>.</a:t>
            </a:r>
            <a:endParaRPr lang="en-US" altLang="zh-CN" sz="2400">
              <a:solidFill>
                <a:srgbClr val="005676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005676"/>
                </a:solidFill>
              </a:rPr>
              <a:t>RAJAB, M. A., BALLARD, L., LUTZ, N., MAVROMMATIS, P., AND PROVOS, N. Camp: Content-agnostic malware protection</a:t>
            </a:r>
            <a:r>
              <a:rPr lang="en-US" altLang="zh-CN" sz="2400">
                <a:solidFill>
                  <a:srgbClr val="005676"/>
                </a:solidFill>
              </a:rPr>
              <a:t>.</a:t>
            </a:r>
            <a:endParaRPr lang="en-US" altLang="zh-CN" sz="24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5828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676"/>
                </a:solidFill>
                <a:sym typeface="+mn-ea"/>
              </a:rPr>
              <a:t>An </a:t>
            </a:r>
            <a:r>
              <a:rPr lang="zh-CN" altLang="en-US" sz="2800" b="1">
                <a:solidFill>
                  <a:srgbClr val="005676"/>
                </a:solidFill>
                <a:sym typeface="+mn-ea"/>
              </a:rPr>
              <a:t>overview </a:t>
            </a:r>
            <a:r>
              <a:rPr lang="zh-CN" altLang="en-US" sz="2400" b="1">
                <a:solidFill>
                  <a:srgbClr val="005676"/>
                </a:solidFill>
                <a:sym typeface="+mn-ea"/>
              </a:rPr>
              <a:t>of social engineering malware</a:t>
            </a:r>
            <a:endParaRPr lang="zh-CN" altLang="en-US" sz="2400" b="1">
              <a:solidFill>
                <a:srgbClr val="005676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2202180"/>
            <a:ext cx="5749925" cy="3261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96720" y="5678805"/>
            <a:ext cx="59258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rgbClr val="005676"/>
                </a:solidFill>
              </a:rPr>
              <a:t>all of them relied on social engineering to be activated！</a:t>
            </a:r>
            <a:endParaRPr lang="zh-CN" altLang="en-US" sz="2000" b="1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5828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676"/>
                </a:solidFill>
                <a:sym typeface="+mn-ea"/>
              </a:rPr>
              <a:t>An </a:t>
            </a:r>
            <a:r>
              <a:rPr lang="zh-CN" altLang="en-US" sz="2800" b="1">
                <a:solidFill>
                  <a:srgbClr val="005676"/>
                </a:solidFill>
                <a:sym typeface="+mn-ea"/>
              </a:rPr>
              <a:t>overview </a:t>
            </a:r>
            <a:r>
              <a:rPr lang="zh-CN" altLang="en-US" sz="2400" b="1">
                <a:solidFill>
                  <a:srgbClr val="005676"/>
                </a:solidFill>
                <a:sym typeface="+mn-ea"/>
              </a:rPr>
              <a:t>of social engineering malware</a:t>
            </a:r>
            <a:endParaRPr lang="zh-CN" altLang="en-US" sz="2400" b="1">
              <a:solidFill>
                <a:srgbClr val="005676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2532380"/>
            <a:ext cx="5151120" cy="3242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pic>
        <p:nvPicPr>
          <p:cNvPr id="85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016925" y="1712865"/>
            <a:ext cx="1369440" cy="1470600"/>
          </a:xfrm>
          <a:prstGeom prst="rect">
            <a:avLst/>
          </a:prstGeom>
          <a:ln>
            <a:noFill/>
          </a:ln>
        </p:spPr>
      </p:pic>
      <p:sp>
        <p:nvSpPr>
          <p:cNvPr id="83" name="TextShape 2"/>
          <p:cNvSpPr txBox="1"/>
          <p:nvPr/>
        </p:nvSpPr>
        <p:spPr>
          <a:xfrm>
            <a:off x="501650" y="1927225"/>
            <a:ext cx="8425815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姓名：Terry Nelms 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单位：Georgia Institute of Technology 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Damballa</a:t>
            </a: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 Inc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电子邮箱：tnelms@gatech.edu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个人主页：https://www.researchgate.net/profile/Terry_Nelms 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研究方向：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基于多核处理器的网络数据高速处理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网络数据包的内容审查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浏览器交互过程的</a:t>
            </a: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重构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恶意软件下载的检测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5828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676"/>
                </a:solidFill>
                <a:sym typeface="+mn-ea"/>
              </a:rPr>
              <a:t>An </a:t>
            </a:r>
            <a:r>
              <a:rPr lang="zh-CN" altLang="en-US" sz="2800" b="1">
                <a:solidFill>
                  <a:srgbClr val="005676"/>
                </a:solidFill>
                <a:sym typeface="+mn-ea"/>
              </a:rPr>
              <a:t>overview </a:t>
            </a:r>
            <a:r>
              <a:rPr lang="zh-CN" altLang="en-US" sz="2400" b="1">
                <a:solidFill>
                  <a:srgbClr val="005676"/>
                </a:solidFill>
                <a:sym typeface="+mn-ea"/>
              </a:rPr>
              <a:t>of social engineering malware</a:t>
            </a:r>
            <a:endParaRPr lang="zh-CN" altLang="en-US" sz="2400" b="1">
              <a:solidFill>
                <a:srgbClr val="005676"/>
              </a:solidFill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" y="2091690"/>
            <a:ext cx="8801100" cy="47161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9480" y="4501515"/>
            <a:ext cx="1003300" cy="2787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6185" y="3330575"/>
            <a:ext cx="1183640" cy="6000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5828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005676"/>
                </a:solidFill>
                <a:sym typeface="+mn-ea"/>
              </a:rPr>
              <a:t>An </a:t>
            </a:r>
            <a:r>
              <a:rPr lang="zh-CN" altLang="en-US" sz="2800" b="1">
                <a:solidFill>
                  <a:srgbClr val="005676"/>
                </a:solidFill>
                <a:sym typeface="+mn-ea"/>
              </a:rPr>
              <a:t>overview </a:t>
            </a:r>
            <a:r>
              <a:rPr lang="zh-CN" altLang="en-US" sz="2400" b="1">
                <a:solidFill>
                  <a:srgbClr val="005676"/>
                </a:solidFill>
                <a:sym typeface="+mn-ea"/>
              </a:rPr>
              <a:t>of social engineering malware</a:t>
            </a:r>
            <a:endParaRPr lang="zh-CN" altLang="en-US" sz="24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7135" y="2123440"/>
            <a:ext cx="5765800" cy="4697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Social engineering </a:t>
            </a:r>
            <a:r>
              <a:rPr lang="en-US" altLang="zh-CN" sz="2800">
                <a:solidFill>
                  <a:srgbClr val="005676"/>
                </a:solidFill>
              </a:rPr>
              <a:t>t</a:t>
            </a:r>
            <a:r>
              <a:rPr lang="zh-CN" altLang="en-US" sz="2800">
                <a:solidFill>
                  <a:srgbClr val="005676"/>
                </a:solidFill>
              </a:rPr>
              <a:t>actics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Psychological ploys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Curiosity, empathy, and excitement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Fear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Greed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Targeted attacks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College students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Corporate executives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Countries, religious groups, and sects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Technical tactics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Combating existing protection mechanisms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Fast-Flux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Deactivating security tools</a:t>
            </a:r>
            <a:endParaRPr lang="en-US" altLang="zh-CN" sz="20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8367395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Investigating, categorizing, and mitigating malware download paths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7135" y="2123440"/>
            <a:ext cx="5765800" cy="1680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The trace-back algorithm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algn="l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Automatically provide context to attacks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Reconstruct download path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algn="l" fontAlgn="auto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Identify download cause</a:t>
            </a:r>
            <a:endParaRPr lang="en-US" altLang="zh-CN" sz="2000">
              <a:solidFill>
                <a:srgbClr val="00567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335" y="3803650"/>
            <a:ext cx="6323965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8367395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Investigating, categorizing, and mitigating malware download paths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7135" y="2123440"/>
            <a:ext cx="7508240" cy="3112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The trace-back algorithm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construct a weighted directed graph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The </a:t>
            </a:r>
            <a:r>
              <a:rPr lang="en-US" altLang="zh-CN" sz="2000" b="1">
                <a:solidFill>
                  <a:srgbClr val="005676"/>
                </a:solidFill>
              </a:rPr>
              <a:t>vertices </a:t>
            </a:r>
            <a:r>
              <a:rPr lang="en-US" altLang="zh-CN" sz="2000">
                <a:solidFill>
                  <a:srgbClr val="005676"/>
                </a:solidFill>
              </a:rPr>
              <a:t>are HTTP transactions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The </a:t>
            </a:r>
            <a:r>
              <a:rPr lang="en-US" altLang="zh-CN" sz="2000" b="1">
                <a:solidFill>
                  <a:srgbClr val="005676"/>
                </a:solidFill>
              </a:rPr>
              <a:t>edges </a:t>
            </a:r>
            <a:r>
              <a:rPr lang="en-US" altLang="zh-CN" sz="2000">
                <a:solidFill>
                  <a:srgbClr val="005676"/>
                </a:solidFill>
              </a:rPr>
              <a:t>represent the relation “probable source of” for pairs of HTTP transactions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Each edge has a </a:t>
            </a:r>
            <a:r>
              <a:rPr lang="en-US" altLang="zh-CN" sz="2000" b="1">
                <a:solidFill>
                  <a:srgbClr val="005676"/>
                </a:solidFill>
              </a:rPr>
              <a:t>weight </a:t>
            </a:r>
            <a:r>
              <a:rPr lang="en-US" altLang="zh-CN" sz="2000">
                <a:solidFill>
                  <a:srgbClr val="005676"/>
                </a:solidFill>
              </a:rPr>
              <a:t>that expresses the level of confidence we have on the “link” between two nodes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lvl="1" indent="-342900" algn="l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use a greedy algorithm to construct an “backtrace path”</a:t>
            </a:r>
            <a:endParaRPr lang="en-US" altLang="zh-CN" sz="20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8367395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Investigating, categorizing, and mitigating malware download paths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7135" y="2123440"/>
            <a:ext cx="7508240" cy="4027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The trace-back algorithm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an </a:t>
            </a:r>
            <a:r>
              <a:rPr lang="en-US" altLang="zh-CN" sz="2000" b="1">
                <a:solidFill>
                  <a:srgbClr val="005676"/>
                </a:solidFill>
              </a:rPr>
              <a:t>edge </a:t>
            </a:r>
            <a:r>
              <a:rPr lang="en-US" altLang="zh-CN" sz="2000">
                <a:solidFill>
                  <a:srgbClr val="005676"/>
                </a:solidFill>
              </a:rPr>
              <a:t>is created if any of the seven features is satisfied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associate a </a:t>
            </a:r>
            <a:r>
              <a:rPr lang="en-US" altLang="zh-CN" sz="2000" b="1">
                <a:solidFill>
                  <a:srgbClr val="005676"/>
                </a:solidFill>
              </a:rPr>
              <a:t>weight </a:t>
            </a:r>
            <a:r>
              <a:rPr lang="en-US" altLang="zh-CN" sz="2000">
                <a:solidFill>
                  <a:srgbClr val="005676"/>
                </a:solidFill>
              </a:rPr>
              <a:t>to each of the seven features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Location ( we = 7 )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Referrer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6 )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Domain-in-URL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5 )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URL-in-Content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4 )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Same-Domain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3 )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Commonly Exploitable Content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2 )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Ad-to-Ad</a:t>
            </a:r>
            <a:r>
              <a:rPr lang="en-US" altLang="zh-CN" sz="2000">
                <a:solidFill>
                  <a:srgbClr val="005676"/>
                </a:solidFill>
                <a:sym typeface="+mn-ea"/>
              </a:rPr>
              <a:t> ( we = 1 )</a:t>
            </a:r>
            <a:endParaRPr lang="en-US" altLang="zh-CN" sz="20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4699000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Content-agnostic malware protection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0915" y="2151380"/>
            <a:ext cx="31318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System Architecture</a:t>
            </a:r>
            <a:endParaRPr lang="en-US" altLang="zh-CN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787650"/>
            <a:ext cx="779970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24612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对比相关论文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735" y="1451610"/>
            <a:ext cx="4699000" cy="445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300" b="1">
                <a:solidFill>
                  <a:srgbClr val="005676"/>
                </a:solidFill>
                <a:sym typeface="+mn-ea"/>
              </a:rPr>
              <a:t>Content-agnostic malware protection</a:t>
            </a:r>
            <a:endParaRPr lang="zh-CN" altLang="en-US" sz="2300" b="1">
              <a:solidFill>
                <a:srgbClr val="005676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7135" y="2123440"/>
            <a:ext cx="7508240" cy="2655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spcAft>
                <a:spcPts val="1200"/>
              </a:spcAft>
            </a:pPr>
            <a:r>
              <a:rPr lang="zh-CN" altLang="en-US" sz="2800">
                <a:solidFill>
                  <a:srgbClr val="005676"/>
                </a:solidFill>
              </a:rPr>
              <a:t>REPUTATION SYSTEM</a:t>
            </a:r>
            <a:endParaRPr lang="zh-CN" altLang="en-US" sz="28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Feature Extraction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IP addresses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URL-based</a:t>
            </a:r>
            <a:endParaRPr lang="en-US" altLang="zh-CN" sz="2000">
              <a:solidFill>
                <a:srgbClr val="005676"/>
              </a:solidFill>
            </a:endParaRPr>
          </a:p>
          <a:p>
            <a:pPr marL="8001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5676"/>
                </a:solidFill>
              </a:rPr>
              <a:t>signature-based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Aggregate Computation</a:t>
            </a:r>
            <a:endParaRPr lang="en-US" altLang="zh-CN" sz="2000">
              <a:solidFill>
                <a:srgbClr val="005676"/>
              </a:solidFill>
            </a:endParaRPr>
          </a:p>
          <a:p>
            <a:pPr marL="342900" indent="-342900" fontAlgn="auto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>
                <a:solidFill>
                  <a:srgbClr val="005676"/>
                </a:solidFill>
              </a:rPr>
              <a:t>Reputation Decision</a:t>
            </a:r>
            <a:endParaRPr lang="en-US" altLang="zh-CN" sz="2000">
              <a:solidFill>
                <a:srgbClr val="00567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4779010"/>
            <a:ext cx="7460615" cy="20440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25406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</a:rPr>
              <a:t>Questions?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2530" y="2146300"/>
            <a:ext cx="6759575" cy="3017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3200">
                <a:solidFill>
                  <a:srgbClr val="005676"/>
                </a:solidFill>
              </a:rPr>
              <a:t> </a:t>
            </a:r>
            <a:r>
              <a:rPr lang="zh-CN" altLang="en-US" sz="3200">
                <a:solidFill>
                  <a:srgbClr val="005676"/>
                </a:solidFill>
              </a:rPr>
              <a:t>Categorizing SE Download Tactics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  <a:sym typeface="+mn-ea"/>
              </a:rPr>
              <a:t> Collecting and Labeling SE Attacks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</a:rPr>
              <a:t> Measuring SE Download Properties</a:t>
            </a:r>
            <a:endParaRPr lang="zh-CN" altLang="en-US" sz="3200">
              <a:solidFill>
                <a:srgbClr val="00567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>
                <a:solidFill>
                  <a:srgbClr val="005676"/>
                </a:solidFill>
              </a:rPr>
              <a:t> Detecting SE Download Attacks</a:t>
            </a:r>
            <a:endParaRPr lang="zh-CN" altLang="en-US" sz="3200">
              <a:solidFill>
                <a:srgbClr val="00567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8315" y="1492250"/>
            <a:ext cx="8425815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35" indent="0" fontAlgn="auto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sz="24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近期相关论文：</a:t>
            </a:r>
            <a:endParaRPr lang="zh-CN" sz="2400" b="1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200" indent="-456565" fontAlgn="auto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Nelms T, Perdisci R, Antonakakis M, et al. WebWitness: investigating, categorizing, and mitigating </a:t>
            </a:r>
            <a:r>
              <a:rPr lang="zh-CN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malware download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paths[C]//24th USENIX Security Symposium (USENIX Security 15). 2015: 1025-1040.</a:t>
            </a:r>
            <a:endParaRPr 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6565" fontAlgn="auto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Neasbitt C, Perdisci R, Li K, et al. Clickminer: Towards forensic </a:t>
            </a:r>
            <a:r>
              <a:rPr lang="zh-CN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reconstruction of user-browser interactions from network traces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[C]//Proceedings of the 2014 ACM SIGSAC Conference on Computer and Communications Security. ACM, 2014: 1244-1255.</a:t>
            </a:r>
            <a:endParaRPr 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6565" fontAlgn="auto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Battestilli L, Nelms T, Hunter S W, et al. High-performing scale-out solution for </a:t>
            </a:r>
            <a:r>
              <a:rPr lang="zh-CN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deep packet processing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via adaptive load</a:t>
            </a:r>
            <a:r>
              <a:rPr lang="en-US" alt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balancing[C]//Local &amp; Metropolitan Area Networks (LANMAN), 2011 18th IEEE Workshop on. IEEE, 2011: 1-6.</a:t>
            </a:r>
            <a:endParaRPr 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Nelms T, Ahamad M. Packet scheduling for </a:t>
            </a:r>
            <a:r>
              <a:rPr lang="zh-CN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deep packet inspection </a:t>
            </a:r>
            <a:r>
              <a:rPr lang="zh-CN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on multi-core architectures[C]//Proceedings of the 6th ACM/IEEE Symposium on Architectures for Networking and Communications Systems. ACM, 2010: 21.</a:t>
            </a:r>
            <a:endParaRPr 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endParaRPr lang="zh-CN" altLang="zh-CN" sz="16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8315" y="1846580"/>
            <a:ext cx="8425815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35" indent="0" fontAlgn="auto">
              <a:lnSpc>
                <a:spcPct val="90000"/>
              </a:lnSpc>
              <a:spcAft>
                <a:spcPts val="120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sz="28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单位信息</a:t>
            </a:r>
            <a:endParaRPr lang="zh-CN" sz="2800" b="1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743585"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在2017泰晤士高等教育世界大学排名中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835" lvl="1" indent="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     Georgia Institute of Technology排名世界第33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835" lvl="1" indent="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     清华大学排名第35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743585" lvl="1" indent="-28575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在网络安全领域，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835" lvl="1" indent="0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    该校在美国排名第9</a:t>
            </a:r>
            <a:endParaRPr lang="zh-CN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1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430395" y="3696470"/>
            <a:ext cx="3893760" cy="2453760"/>
          </a:xfrm>
          <a:prstGeom prst="rect">
            <a:avLst/>
          </a:prstGeom>
          <a:ln>
            <a:noFill/>
          </a:ln>
        </p:spPr>
      </p:pic>
      <p:pic>
        <p:nvPicPr>
          <p:cNvPr id="93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23670" y="1250250"/>
            <a:ext cx="1820520" cy="182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8315" y="1301750"/>
            <a:ext cx="8425815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35" indent="0" fontAlgn="auto">
              <a:lnSpc>
                <a:spcPct val="90000"/>
              </a:lnSpc>
              <a:spcAft>
                <a:spcPts val="1200"/>
              </a:spcAft>
              <a:buClr>
                <a:srgbClr val="000000"/>
              </a:buClr>
              <a:buFont typeface="Arial" panose="020B0604020202020204"/>
              <a:buNone/>
            </a:pPr>
            <a:endParaRPr lang="zh-CN" sz="2800" b="1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635" indent="0" fontAlgn="auto">
              <a:lnSpc>
                <a:spcPct val="90000"/>
              </a:lnSpc>
              <a:spcAft>
                <a:spcPts val="240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zh-CN" sz="28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单位信息</a:t>
            </a:r>
            <a:endParaRPr lang="zh-CN" sz="2800" b="1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457200" indent="-456565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Damballa is an American computer security company focused on advanced cyber threats such as </a:t>
            </a:r>
            <a:r>
              <a:rPr lang="zh-CN" sz="20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zero-day attacks</a:t>
            </a: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and </a:t>
            </a:r>
            <a:r>
              <a:rPr lang="zh-CN" sz="20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advanced persistent threats</a:t>
            </a: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(APT).</a:t>
            </a:r>
            <a:endParaRPr lang="zh-CN" sz="20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6565" algn="l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The company</a:t>
            </a:r>
            <a:r>
              <a:rPr lang="en-US" alt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'</a:t>
            </a: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 system uses massive data sets and machine learning to </a:t>
            </a:r>
            <a:r>
              <a:rPr lang="zh-CN" sz="2000" b="1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identify malicious activity</a:t>
            </a:r>
            <a:r>
              <a:rPr lang="zh-CN" sz="20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based on network behavior, content analysis and threat intelligence. The system constantly “trains” on new data, which enables it to detect previously unknown threats.</a:t>
            </a:r>
            <a:endParaRPr lang="zh-CN" altLang="zh-CN" sz="20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6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612730" y="1479590"/>
            <a:ext cx="2004480" cy="9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1650" y="1927225"/>
            <a:ext cx="8557260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姓名：Robnerto Perdisci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职称：Associate Professor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单位：Department of Computer Science, 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Georgia Institute of Technology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电子邮箱：perdisci@cs.uga.edu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个人主页：http://roberto.perdisci.com/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研究方向：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基于浏览器的网络攻击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浏览器访问踪迹</a:t>
            </a:r>
            <a:r>
              <a:rPr lang="zh-CN" altLang="en-US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的</a:t>
            </a:r>
            <a:r>
              <a:rPr lang="en-US" alt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重构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恶意软件下载</a:t>
            </a:r>
            <a:r>
              <a:rPr lang="zh-CN" altLang="en-US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的检测</a:t>
            </a:r>
            <a:endParaRPr lang="zh-CN" altLang="en-US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99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10300" y="1460415"/>
            <a:ext cx="1640880" cy="172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1650" y="1927225"/>
            <a:ext cx="8557260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姓名：Manos Antonakakis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职称：Associate Professor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单位：School of Electrical and Computer Engineering</a:t>
            </a: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Georgia Institute of Technology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电子邮箱：manos@anTonaKakiS.oRg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个人主页：http://www.antonakakis.org/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研究方向：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DSN安全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恶意软件下载</a:t>
            </a:r>
            <a:r>
              <a:rPr lang="zh-CN" altLang="en-US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的检测</a:t>
            </a:r>
            <a:endParaRPr lang="zh-CN" altLang="en-US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05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04660" y="1333200"/>
            <a:ext cx="1336680" cy="1613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73735" y="319405"/>
            <a:ext cx="375666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</a:rPr>
              <a:t>作者及所属单位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1650" y="1927225"/>
            <a:ext cx="8557260" cy="486600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姓名：Mustaque Ahamad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职称：Professor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单位：College of Computing</a:t>
            </a: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,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63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                  Georgia Institute of Technology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电子邮箱：mustaq@cc.gatech.edu</a:t>
            </a:r>
            <a:endParaRPr lang="zh-CN" sz="2400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个人主页：http://www.cc.gatech.edu/mustaq/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43535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研究方向：</a:t>
            </a:r>
            <a:endParaRPr 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电子医疗数据的安全性</a:t>
            </a:r>
            <a:endParaRPr lang="en-US" altLang="zh-CN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00735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恶意软件下载</a:t>
            </a:r>
            <a:r>
              <a:rPr lang="zh-CN" altLang="en-US" sz="2400" b="0" strike="noStrike" spc="-1">
                <a:solidFill>
                  <a:srgbClr val="005676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的检测</a:t>
            </a:r>
            <a:endParaRPr lang="zh-CN" altLang="en-US" sz="2400" b="0" strike="noStrike" spc="-1">
              <a:solidFill>
                <a:srgbClr val="005676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111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22720" y="1516825"/>
            <a:ext cx="1419840" cy="173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8377</Words>
  <Application>WPS 演示</Application>
  <PresentationFormat>宽屏</PresentationFormat>
  <Paragraphs>352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Wingdings</vt:lpstr>
      <vt:lpstr>Calibri</vt:lpstr>
      <vt:lpstr>Arial</vt:lpstr>
      <vt:lpstr>Calibri Light</vt:lpstr>
      <vt:lpstr>Calibri</vt:lpstr>
      <vt:lpstr>微软雅黑</vt:lpstr>
      <vt:lpstr>Arial Unicode MS</vt:lpstr>
      <vt:lpstr>Office 主题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Y400</dc:creator>
  <cp:lastModifiedBy>Y400</cp:lastModifiedBy>
  <cp:revision>176</cp:revision>
  <dcterms:created xsi:type="dcterms:W3CDTF">2016-12-04T00:32:00Z</dcterms:created>
  <dcterms:modified xsi:type="dcterms:W3CDTF">2016-12-06T11:42:37Z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