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5"/>
  </p:notesMasterIdLst>
  <p:sldIdLst>
    <p:sldId id="257" r:id="rId2"/>
    <p:sldId id="258" r:id="rId3"/>
    <p:sldId id="259" r:id="rId4"/>
    <p:sldId id="260" r:id="rId5"/>
    <p:sldId id="261" r:id="rId6"/>
    <p:sldId id="262" r:id="rId7"/>
    <p:sldId id="263" r:id="rId8"/>
    <p:sldId id="264" r:id="rId9"/>
    <p:sldId id="266" r:id="rId10"/>
    <p:sldId id="268" r:id="rId11"/>
    <p:sldId id="270" r:id="rId12"/>
    <p:sldId id="271"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98" r:id="rId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autoAdjust="0"/>
    <p:restoredTop sz="94679" autoAdjust="0"/>
  </p:normalViewPr>
  <p:slideViewPr>
    <p:cSldViewPr>
      <p:cViewPr varScale="1">
        <p:scale>
          <a:sx n="87" d="100"/>
          <a:sy n="87" d="100"/>
        </p:scale>
        <p:origin x="-1330" y="-86"/>
      </p:cViewPr>
      <p:guideLst>
        <p:guide orient="horz" pos="2160"/>
        <p:guide pos="2880"/>
      </p:guideLst>
    </p:cSldViewPr>
  </p:slideViewPr>
  <p:outlineViewPr>
    <p:cViewPr>
      <p:scale>
        <a:sx n="33" d="100"/>
        <a:sy n="33" d="100"/>
      </p:scale>
      <p:origin x="108" y="30666"/>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AC1942-8C1C-4142-9113-C00651CD9D7A}" type="datetimeFigureOut">
              <a:rPr lang="zh-CN" altLang="en-US" smtClean="0"/>
              <a:pPr/>
              <a:t>2016/9/13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2DABB6-86FE-4A4D-8E3C-2A9CD0D8B00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371F6656-E4B5-4EF2-A012-7AE7AF07DCBF}" type="slidenum">
              <a:rPr lang="en-US" altLang="zh-CN" smtClean="0"/>
              <a:pPr/>
              <a:t>9</a:t>
            </a:fld>
            <a:endParaRPr lang="en-US" altLang="zh-CN"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r>
              <a:rPr lang="en-US" altLang="zh-CN" smtClean="0">
                <a:latin typeface="Times-Roman"/>
              </a:rPr>
              <a:t>The requirements of information security within an organization have undergone two major changes in the last several decades. Before the widespread use of data processing equipment,the security of information felt to be valuable to an organization was provided primarily by physical </a:t>
            </a:r>
            <a:r>
              <a:rPr lang="en-US" altLang="zh-CN" smtClean="0"/>
              <a:t>(eg. rugged filing cabinets with locks) and administrative mechanisms (eg. Personnel screening procedures during hiring process).</a:t>
            </a:r>
          </a:p>
          <a:p>
            <a:pPr eaLnBrk="1" hangingPunct="1"/>
            <a:r>
              <a:rPr lang="en-US" altLang="zh-CN" smtClean="0"/>
              <a:t>Growing computer use implies a need for automated tools for protecting files and other information stored on it. This is especially the case for a shared system, such as a time-sharing system, and even more so for systems that can be accessed over a public telephone network, data network, or the Internet.</a:t>
            </a:r>
          </a:p>
          <a:p>
            <a:pPr eaLnBrk="1" hangingPunct="1"/>
            <a:r>
              <a:rPr lang="en-US" altLang="zh-CN" smtClean="0">
                <a:latin typeface="Times-Roman"/>
              </a:rPr>
              <a:t>The second major change that affected security is the introduction of distributed systems and the use of networks and communications facilities for carrying data between terminal user and computer and between computer and computer. Network security measures are needed to protect data during their transmission.</a:t>
            </a:r>
            <a:endParaRPr lang="en-US" altLang="zh-CN" smtClean="0"/>
          </a:p>
          <a:p>
            <a:pPr eaLnBrk="1" hangingPunct="1"/>
            <a:endParaRPr lang="en-US" altLang="zh-CN" smtClean="0"/>
          </a:p>
          <a:p>
            <a:pPr eaLnBrk="1" hangingPunct="1"/>
            <a:endParaRPr lang="en-AU"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2FD30DA8-B053-4A40-9A8E-25DD2B66C79D}" type="slidenum">
              <a:rPr lang="en-US" altLang="zh-CN" smtClean="0"/>
              <a:pPr/>
              <a:t>13</a:t>
            </a:fld>
            <a:endParaRPr lang="en-US" altLang="zh-CN"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r>
              <a:rPr lang="en-US" altLang="zh-CN" smtClean="0"/>
              <a:t>Expand on definition and use of “security attack”, as detailed above.</a:t>
            </a:r>
          </a:p>
          <a:p>
            <a:pPr eaLnBrk="1" hangingPunct="1"/>
            <a:r>
              <a:rPr lang="en-US" altLang="zh-CN" smtClean="0"/>
              <a:t>See Stallings Table 1.1 for definitions of threat and attack.</a:t>
            </a:r>
            <a:endParaRPr lang="en-AU"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753FCF64-5919-4A00-8C60-B24FF5D92BD7}" type="slidenum">
              <a:rPr lang="en-US" altLang="zh-CN" smtClean="0"/>
              <a:pPr/>
              <a:t>23</a:t>
            </a:fld>
            <a:endParaRPr lang="en-US" altLang="zh-CN"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r>
              <a:rPr lang="en-US" altLang="zh-CN" smtClean="0"/>
              <a:t>See Table 1.4 for details of the 5 Security Service categories and the 14 specific services.</a:t>
            </a:r>
          </a:p>
          <a:p>
            <a:pPr eaLnBrk="1" hangingPunct="1"/>
            <a:endParaRPr lang="zh-CN" altLang="en-AU"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898E1C82-872E-4060-B791-FAB185F16DA0}" type="slidenum">
              <a:rPr lang="en-US" altLang="zh-CN" smtClean="0"/>
              <a:pPr/>
              <a:t>24</a:t>
            </a:fld>
            <a:endParaRPr lang="en-US" altLang="zh-CN"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r>
              <a:rPr lang="en-US" altLang="zh-CN" smtClean="0"/>
              <a:t>Now introduce “Security Mechanism” which are the specific means of implementing one or more security services.</a:t>
            </a:r>
          </a:p>
          <a:p>
            <a:pPr eaLnBrk="1" hangingPunct="1"/>
            <a:r>
              <a:rPr lang="en-US" altLang="zh-CN" smtClean="0"/>
              <a:t>Note these mechanisms span a wide range of technical components, but one aspect seen in many is the use of cryptographic techniques.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2F6D09E4-BD7A-4A9A-935A-6D63A066776C}" type="slidenum">
              <a:rPr lang="en-US" altLang="zh-CN" smtClean="0"/>
              <a:pPr/>
              <a:t>25</a:t>
            </a:fld>
            <a:endParaRPr lang="en-US" altLang="zh-CN"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altLang="zh-CN" smtClean="0"/>
              <a:t>Some examples of mechanisms from X.800. Note that the “</a:t>
            </a:r>
            <a:r>
              <a:rPr lang="en-AU" altLang="zh-CN" smtClean="0"/>
              <a:t>specific security mechanisms” are protocol layer specific, whilst the “pervasive security mechanisms” are not. </a:t>
            </a:r>
            <a:r>
              <a:rPr lang="en-US" altLang="zh-CN" smtClean="0"/>
              <a:t>We will meet some of these mechanisms in much greater detail later.</a:t>
            </a:r>
          </a:p>
          <a:p>
            <a:pPr eaLnBrk="1" hangingPunct="1"/>
            <a:r>
              <a:rPr lang="en-US" altLang="zh-CN" smtClean="0"/>
              <a:t>See Stallings Table 1.3 for details of these mechanisms in X.800, and Table 1.4 for the relationship between services and mechanisms.</a:t>
            </a:r>
            <a:endParaRPr lang="en-AU"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4875DD02-22B8-4E46-B5FD-352F91C5878A}" type="slidenum">
              <a:rPr lang="en-US" altLang="zh-CN" smtClean="0"/>
              <a:pPr/>
              <a:t>31</a:t>
            </a:fld>
            <a:endParaRPr lang="en-US" altLang="zh-CN"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r>
              <a:rPr lang="en-AU" altLang="zh-CN" smtClean="0"/>
              <a:t>The second, illustrated in Figure 1.6, model is concerned with controlled access to information or resources on a computer system, in the presence of possible opponents. Here appropriate controls are needed on the access and within the system, to provide suitable security. Some cryptographic techniques are useful here also.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423592D1-C07F-41BE-B36B-1A8306354F1C}" type="slidenum">
              <a:rPr lang="en-US" altLang="zh-CN" smtClean="0"/>
              <a:pPr/>
              <a:t>32</a:t>
            </a:fld>
            <a:endParaRPr lang="en-US" altLang="zh-CN"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r>
              <a:rPr lang="en-US" altLang="zh-CN" smtClean="0"/>
              <a:t>Detail here the tasks needed to use this model.</a:t>
            </a:r>
          </a:p>
          <a:p>
            <a:pPr eaLnBrk="1" hangingPunct="1"/>
            <a:r>
              <a:rPr lang="en-US" altLang="zh-CN" smtClean="0"/>
              <a:t>Note that trusted computer systems (discussed in Ch 20 can be useful here).</a:t>
            </a:r>
          </a:p>
          <a:p>
            <a:pPr eaLnBrk="1" hangingPunct="1"/>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pic>
        <p:nvPicPr>
          <p:cNvPr id="13" name="Picture 40" descr="bg-buttom"/>
          <p:cNvPicPr>
            <a:picLocks noChangeAspect="1" noChangeArrowheads="1"/>
          </p:cNvPicPr>
          <p:nvPr userDrawn="1"/>
        </p:nvPicPr>
        <p:blipFill>
          <a:blip r:embed="rId3" cstate="print">
            <a:lum bright="18000" contrast="6000"/>
          </a:blip>
          <a:srcRect/>
          <a:stretch>
            <a:fillRect/>
          </a:stretch>
        </p:blipFill>
        <p:spPr bwMode="auto">
          <a:xfrm>
            <a:off x="4572000" y="571480"/>
            <a:ext cx="3889375" cy="1149350"/>
          </a:xfrm>
          <a:prstGeom prst="rect">
            <a:avLst/>
          </a:prstGeom>
          <a:noFill/>
          <a:ln w="9525">
            <a:noFill/>
            <a:miter lim="800000"/>
            <a:headEnd/>
            <a:tailEnd/>
          </a:ln>
        </p:spPr>
      </p:pic>
      <p:pic>
        <p:nvPicPr>
          <p:cNvPr id="14" name="图片 1" descr="ustc标志2"/>
          <p:cNvPicPr>
            <a:picLocks noChangeAspect="1" noChangeArrowheads="1"/>
          </p:cNvPicPr>
          <p:nvPr userDrawn="1"/>
        </p:nvPicPr>
        <p:blipFill>
          <a:blip r:embed="rId4" cstate="print"/>
          <a:srcRect/>
          <a:stretch>
            <a:fillRect/>
          </a:stretch>
        </p:blipFill>
        <p:spPr bwMode="auto">
          <a:xfrm>
            <a:off x="714348" y="714356"/>
            <a:ext cx="1008063" cy="1008062"/>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BE2672E2-A160-472D-8EEE-79097D6B924C}" type="datetime1">
              <a:rPr lang="zh-CN" altLang="en-US" smtClean="0"/>
              <a:pPr/>
              <a:t>2016/9/13</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8529EE09-798D-4760-8768-969530E7F427}"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7C3E7649-F06E-4730-B3AF-431FFBBECEC0}" type="datetime1">
              <a:rPr lang="zh-CN" altLang="en-US" smtClean="0"/>
              <a:pPr/>
              <a:t>2016/9/13</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8529EE09-798D-4760-8768-969530E7F427}"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719263"/>
            <a:ext cx="8229600" cy="21288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 y="4000500"/>
            <a:ext cx="8229600" cy="21304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fld id="{D3E0DE55-1AE8-43D0-B704-FF9D0135B684}" type="datetime1">
              <a:rPr lang="zh-CN" altLang="en-US" smtClean="0"/>
              <a:pPr>
                <a:defRPr/>
              </a:pPr>
              <a:t>2016/9/13</a:t>
            </a:fld>
            <a:r>
              <a:rPr lang="zh-CN" altLang="en-US" smtClean="0"/>
              <a:t> </a:t>
            </a:r>
            <a:r>
              <a:rPr lang="en-US" altLang="zh-CN" dirty="0" smtClean="0"/>
              <a:t>mfy@ustc.edu.cn</a:t>
            </a:r>
            <a:endParaRPr lang="en-US" altLang="zh-CN" dirty="0"/>
          </a:p>
        </p:txBody>
      </p:sp>
      <p:sp>
        <p:nvSpPr>
          <p:cNvPr id="6" name="Rectangle 6"/>
          <p:cNvSpPr>
            <a:spLocks noGrp="1" noChangeArrowheads="1"/>
          </p:cNvSpPr>
          <p:nvPr>
            <p:ph type="ftr" sz="quarter" idx="11"/>
          </p:nvPr>
        </p:nvSpPr>
        <p:spPr/>
        <p:txBody>
          <a:bodyPr/>
          <a:lstStyle>
            <a:lvl1pPr>
              <a:defRPr/>
            </a:lvl1pPr>
          </a:lstStyle>
          <a:p>
            <a:pPr>
              <a:defRPr/>
            </a:pPr>
            <a:r>
              <a:rPr lang="en-US" altLang="zh-CN"/>
              <a:t>Cryptography and Network Security - 1</a:t>
            </a:r>
          </a:p>
        </p:txBody>
      </p:sp>
      <p:sp>
        <p:nvSpPr>
          <p:cNvPr id="7" name="Rectangle 7"/>
          <p:cNvSpPr>
            <a:spLocks noGrp="1" noChangeArrowheads="1"/>
          </p:cNvSpPr>
          <p:nvPr>
            <p:ph type="sldNum" sz="quarter" idx="12"/>
          </p:nvPr>
        </p:nvSpPr>
        <p:spPr/>
        <p:txBody>
          <a:bodyPr/>
          <a:lstStyle>
            <a:lvl1pPr>
              <a:defRPr/>
            </a:lvl1pPr>
          </a:lstStyle>
          <a:p>
            <a:pPr>
              <a:defRPr/>
            </a:pPr>
            <a:fld id="{965D63D6-C739-4753-80F3-E1F7CAC29D7C}" type="slidenum">
              <a:rPr lang="en-US" altLang="zh-CN" smtClean="0"/>
              <a:pPr>
                <a:defRPr/>
              </a:pPr>
              <a:t>‹#›</a:t>
            </a:fld>
            <a:r>
              <a:rPr lang="en-US" altLang="zh-CN" dirty="0" smtClean="0"/>
              <a:t>/42</a:t>
            </a:r>
            <a:endParaRPr lang="en-US" altLang="zh-CN"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标题 6"/>
          <p:cNvSpPr>
            <a:spLocks noGrp="1"/>
          </p:cNvSpPr>
          <p:nvPr>
            <p:ph type="title"/>
          </p:nvPr>
        </p:nvSpPr>
        <p:spPr/>
        <p:txBody>
          <a:bodyPr rtlCol="0"/>
          <a:lstStyle>
            <a:extLst/>
          </a:lstStyle>
          <a:p>
            <a:r>
              <a:rPr kumimoji="0" lang="zh-CN" altLang="en-US" dirty="0" smtClean="0"/>
              <a:t>单击此处编辑母版标题样式</a:t>
            </a:r>
            <a:endParaRPr kumimoji="0" lang="en-US" dirty="0"/>
          </a:p>
        </p:txBody>
      </p:sp>
      <p:sp>
        <p:nvSpPr>
          <p:cNvPr id="23" name="页脚占位符 18"/>
          <p:cNvSpPr txBox="1">
            <a:spLocks/>
          </p:cNvSpPr>
          <p:nvPr userDrawn="1"/>
        </p:nvSpPr>
        <p:spPr>
          <a:xfrm>
            <a:off x="3440867" y="6409750"/>
            <a:ext cx="2350681" cy="365125"/>
          </a:xfrm>
          <a:prstGeom prst="rect">
            <a:avLst/>
          </a:prstGeom>
        </p:spPr>
        <p:txBody>
          <a:bodyPr vert="horz" anchor="b" anchorCtr="1"/>
          <a:lstStyle>
            <a:lvl1pPr>
              <a:defRPr baseline="0">
                <a:solidFill>
                  <a:schemeClr val="accent1">
                    <a:tint val="20000"/>
                  </a:schemeClr>
                </a:solidFill>
              </a:defRPr>
            </a:lvl1pPr>
            <a:extLst/>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schemeClr val="bg2">
                    <a:lumMod val="50000"/>
                  </a:schemeClr>
                </a:solidFill>
                <a:effectLst/>
                <a:uLnTx/>
                <a:uFillTx/>
                <a:latin typeface="宋体" pitchFamily="2" charset="-122"/>
                <a:ea typeface="宋体" pitchFamily="2" charset="-122"/>
                <a:cs typeface="+mn-cs"/>
              </a:rPr>
              <a:t>现代密码学理论与实践</a:t>
            </a:r>
            <a:endParaRPr kumimoji="0" lang="zh-CN" altLang="en-US" sz="1400" b="1" i="0" u="none" strike="noStrike" kern="1200" cap="none" spc="0" normalizeH="0" baseline="0" noProof="0" dirty="0">
              <a:ln>
                <a:noFill/>
              </a:ln>
              <a:solidFill>
                <a:schemeClr val="bg2">
                  <a:lumMod val="50000"/>
                </a:schemeClr>
              </a:solidFill>
              <a:effectLst/>
              <a:uLnTx/>
              <a:uFillTx/>
              <a:latin typeface="宋体" pitchFamily="2" charset="-122"/>
              <a:ea typeface="宋体" pitchFamily="2" charset="-122"/>
              <a:cs typeface="+mn-cs"/>
            </a:endParaRPr>
          </a:p>
        </p:txBody>
      </p:sp>
      <p:sp>
        <p:nvSpPr>
          <p:cNvPr id="24" name="灯片编号占位符 26"/>
          <p:cNvSpPr txBox="1">
            <a:spLocks/>
          </p:cNvSpPr>
          <p:nvPr userDrawn="1"/>
        </p:nvSpPr>
        <p:spPr>
          <a:xfrm>
            <a:off x="7858148" y="6369833"/>
            <a:ext cx="869319" cy="365125"/>
          </a:xfrm>
          <a:prstGeom prst="rect">
            <a:avLst/>
          </a:prstGeom>
        </p:spPr>
        <p:txBody>
          <a:bodyPr vert="horz" anchor="b"/>
          <a:lstStyle>
            <a:lvl1pPr>
              <a:defRPr>
                <a:solidFill>
                  <a:srgbClr val="FFFFFF"/>
                </a:solidFill>
              </a:defRPr>
            </a:lvl1pPr>
            <a:extLst/>
          </a:lstStyle>
          <a:p>
            <a:pPr marL="0" marR="0" lvl="0" indent="0" algn="r" defTabSz="914400" rtl="0" eaLnBrk="1" fontAlgn="auto" latinLnBrk="0" hangingPunct="1">
              <a:lnSpc>
                <a:spcPct val="100000"/>
              </a:lnSpc>
              <a:spcBef>
                <a:spcPts val="0"/>
              </a:spcBef>
              <a:spcAft>
                <a:spcPts val="0"/>
              </a:spcAft>
              <a:buClrTx/>
              <a:buSzTx/>
              <a:buFontTx/>
              <a:buNone/>
              <a:tabLst/>
              <a:defRPr/>
            </a:pPr>
            <a:fld id="{8529EE09-798D-4760-8768-969530E7F427}" type="slidenum">
              <a:rPr kumimoji="0" lang="zh-CN" altLang="en-US" sz="1400" b="1" i="0" u="none" strike="noStrike" kern="1200" cap="none" spc="0" normalizeH="0" baseline="0" noProof="0" smtClean="0">
                <a:ln>
                  <a:noFill/>
                </a:ln>
                <a:solidFill>
                  <a:schemeClr val="bg2">
                    <a:lumMod val="50000"/>
                  </a:schemeClr>
                </a:solidFill>
                <a:effectLst/>
                <a:uLnTx/>
                <a:uFillTx/>
                <a:latin typeface="宋体" pitchFamily="2" charset="-122"/>
                <a:ea typeface="宋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r>
              <a:rPr kumimoji="0" lang="en-US" altLang="zh-CN" sz="1400" b="1" i="0" u="none" strike="noStrike" kern="1200" cap="none" spc="0" normalizeH="0" baseline="0" noProof="0" dirty="0" smtClean="0">
                <a:ln>
                  <a:noFill/>
                </a:ln>
                <a:solidFill>
                  <a:schemeClr val="bg2">
                    <a:lumMod val="50000"/>
                  </a:schemeClr>
                </a:solidFill>
                <a:effectLst/>
                <a:uLnTx/>
                <a:uFillTx/>
                <a:latin typeface="宋体" pitchFamily="2" charset="-122"/>
                <a:ea typeface="宋体" pitchFamily="2" charset="-122"/>
                <a:cs typeface="+mn-cs"/>
              </a:rPr>
              <a:t>/42</a:t>
            </a:r>
            <a:endParaRPr kumimoji="0" lang="zh-CN" altLang="en-US" sz="1400" b="1" i="0" u="none" strike="noStrike" kern="1200" cap="none" spc="0" normalizeH="0" baseline="0" noProof="0" dirty="0">
              <a:ln>
                <a:noFill/>
              </a:ln>
              <a:solidFill>
                <a:schemeClr val="bg2">
                  <a:lumMod val="50000"/>
                </a:schemeClr>
              </a:solidFill>
              <a:effectLst/>
              <a:uLnTx/>
              <a:uFillTx/>
              <a:latin typeface="宋体" pitchFamily="2" charset="-122"/>
              <a:ea typeface="宋体" pitchFamily="2" charset="-122"/>
              <a:cs typeface="+mn-cs"/>
            </a:endParaRPr>
          </a:p>
        </p:txBody>
      </p:sp>
      <p:sp>
        <p:nvSpPr>
          <p:cNvPr id="25" name="页脚占位符 18"/>
          <p:cNvSpPr txBox="1">
            <a:spLocks/>
          </p:cNvSpPr>
          <p:nvPr userDrawn="1"/>
        </p:nvSpPr>
        <p:spPr>
          <a:xfrm>
            <a:off x="298536" y="6393771"/>
            <a:ext cx="1701696" cy="365125"/>
          </a:xfrm>
          <a:prstGeom prst="rect">
            <a:avLst/>
          </a:prstGeom>
        </p:spPr>
        <p:txBody>
          <a:bodyPr vert="horz" anchor="b" anchorCtr="1"/>
          <a:lstStyle>
            <a:lvl1pPr>
              <a:defRPr>
                <a:solidFill>
                  <a:schemeClr val="accent1">
                    <a:tint val="20000"/>
                  </a:schemeClr>
                </a:solidFill>
              </a:defRPr>
            </a:lvl1pPr>
            <a:extLst/>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smtClean="0">
                <a:ln>
                  <a:noFill/>
                </a:ln>
                <a:solidFill>
                  <a:schemeClr val="bg2"/>
                </a:solidFill>
                <a:effectLst>
                  <a:outerShdw blurRad="38100" dist="38100" dir="2700000" algn="tl">
                    <a:srgbClr val="000000">
                      <a:alpha val="43137"/>
                    </a:srgbClr>
                  </a:outerShdw>
                </a:effectLst>
                <a:uLnTx/>
                <a:uFillTx/>
                <a:latin typeface="方正姚体" pitchFamily="2" charset="-122"/>
                <a:ea typeface="方正姚体" pitchFamily="2" charset="-122"/>
                <a:cs typeface="+mn-cs"/>
              </a:rPr>
              <a:t>mfy@ustc.edu.cn</a:t>
            </a:r>
            <a:endParaRPr kumimoji="0" lang="zh-CN" altLang="en-US" sz="1400" b="1" i="0" u="none" strike="noStrike" kern="1200" cap="none" spc="0" normalizeH="0" baseline="0" noProof="0" dirty="0">
              <a:ln>
                <a:noFill/>
              </a:ln>
              <a:solidFill>
                <a:schemeClr val="bg2"/>
              </a:solidFill>
              <a:effectLst>
                <a:outerShdw blurRad="38100" dist="38100" dir="2700000" algn="tl">
                  <a:srgbClr val="000000">
                    <a:alpha val="43137"/>
                  </a:srgbClr>
                </a:outerShdw>
              </a:effectLst>
              <a:uLnTx/>
              <a:uFillTx/>
              <a:latin typeface="方正姚体" pitchFamily="2" charset="-122"/>
              <a:ea typeface="方正姚体" pitchFamily="2" charset="-122"/>
              <a:cs typeface="+mn-cs"/>
            </a:endParaRPr>
          </a:p>
        </p:txBody>
      </p:sp>
      <p:pic>
        <p:nvPicPr>
          <p:cNvPr id="26" name="Picture 40" descr="bg-buttom"/>
          <p:cNvPicPr>
            <a:picLocks noChangeAspect="1" noChangeArrowheads="1"/>
          </p:cNvPicPr>
          <p:nvPr userDrawn="1"/>
        </p:nvPicPr>
        <p:blipFill>
          <a:blip r:embed="rId2" cstate="print">
            <a:lum bright="18000" contrast="6000"/>
          </a:blip>
          <a:srcRect/>
          <a:stretch>
            <a:fillRect/>
          </a:stretch>
        </p:blipFill>
        <p:spPr bwMode="auto">
          <a:xfrm>
            <a:off x="4798189" y="5250575"/>
            <a:ext cx="3889375" cy="1149350"/>
          </a:xfrm>
          <a:prstGeom prst="rect">
            <a:avLst/>
          </a:prstGeom>
          <a:noFill/>
          <a:ln w="9525">
            <a:noFill/>
            <a:miter lim="800000"/>
            <a:headEnd/>
            <a:tailEnd/>
          </a:ln>
        </p:spPr>
      </p:pic>
      <p:pic>
        <p:nvPicPr>
          <p:cNvPr id="27" name="图片 1" descr="ustc标志2"/>
          <p:cNvPicPr>
            <a:picLocks noChangeAspect="1" noChangeArrowheads="1"/>
          </p:cNvPicPr>
          <p:nvPr userDrawn="1"/>
        </p:nvPicPr>
        <p:blipFill>
          <a:blip r:embed="rId3" cstate="print"/>
          <a:srcRect/>
          <a:stretch>
            <a:fillRect/>
          </a:stretch>
        </p:blipFill>
        <p:spPr bwMode="auto">
          <a:xfrm>
            <a:off x="7679271" y="277986"/>
            <a:ext cx="1008063" cy="1008062"/>
          </a:xfrm>
          <a:prstGeom prst="rect">
            <a:avLst/>
          </a:prstGeom>
          <a:noFill/>
          <a:ln w="9525">
            <a:noFill/>
            <a:miter lim="800000"/>
            <a:headEnd/>
            <a:tailEnd/>
          </a:ln>
        </p:spPr>
      </p:pic>
      <p:sp>
        <p:nvSpPr>
          <p:cNvPr id="9" name="标题 6"/>
          <p:cNvSpPr txBox="1">
            <a:spLocks/>
          </p:cNvSpPr>
          <p:nvPr userDrawn="1"/>
        </p:nvSpPr>
        <p:spPr>
          <a:xfrm>
            <a:off x="214282" y="5572148"/>
            <a:ext cx="4714876" cy="857248"/>
          </a:xfrm>
          <a:prstGeom prst="rect">
            <a:avLst/>
          </a:prstGeom>
        </p:spPr>
        <p:txBody>
          <a:bodyPr vert="horz" bIns="0" rtlCol="0" anchor="ctr">
            <a:noAutofit/>
            <a:scene3d>
              <a:camera prst="orthographicFront"/>
              <a:lightRig rig="soft" dir="t"/>
            </a:scene3d>
            <a:sp3d prstMaterial="softEdge">
              <a:bevelT w="25400" h="25400"/>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2400" b="0" i="0" u="none" strike="noStrike" kern="1200" cap="none" spc="0" normalizeH="0" baseline="0" noProof="0" dirty="0" smtClean="0">
                <a:ln>
                  <a:noFill/>
                </a:ln>
                <a:solidFill>
                  <a:srgbClr val="EAF9FC"/>
                </a:solidFill>
                <a:effectLst/>
                <a:uLnTx/>
                <a:uFillTx/>
                <a:latin typeface="华文行楷" pitchFamily="2" charset="-122"/>
                <a:ea typeface="华文行楷" pitchFamily="2" charset="-122"/>
                <a:cs typeface="+mj-cs"/>
              </a:rPr>
              <a:t>School of Computer </a:t>
            </a:r>
            <a:r>
              <a:rPr kumimoji="0" lang="en-US" altLang="zh-CN" sz="2400" b="0" i="0" u="none" strike="noStrike" kern="1200" cap="none" spc="0" normalizeH="0" baseline="0" noProof="0" dirty="0" err="1" smtClean="0">
                <a:ln>
                  <a:noFill/>
                </a:ln>
                <a:solidFill>
                  <a:srgbClr val="EAF9FC"/>
                </a:solidFill>
                <a:effectLst/>
                <a:uLnTx/>
                <a:uFillTx/>
                <a:latin typeface="华文行楷" pitchFamily="2" charset="-122"/>
                <a:ea typeface="华文行楷" pitchFamily="2" charset="-122"/>
                <a:cs typeface="+mj-cs"/>
              </a:rPr>
              <a:t>Science&amp;Technology</a:t>
            </a:r>
            <a:r>
              <a:rPr kumimoji="0" lang="en-US" altLang="zh-CN" sz="2400" b="0" i="0" u="none" strike="noStrike" kern="1200" cap="none" spc="0" normalizeH="0" baseline="0" noProof="0" dirty="0" smtClean="0">
                <a:ln>
                  <a:noFill/>
                </a:ln>
                <a:solidFill>
                  <a:srgbClr val="EAF9FC"/>
                </a:solidFill>
                <a:effectLst/>
                <a:uLnTx/>
                <a:uFillTx/>
                <a:latin typeface="华文行楷" pitchFamily="2" charset="-122"/>
                <a:ea typeface="华文行楷" pitchFamily="2" charset="-122"/>
                <a:cs typeface="+mj-cs"/>
              </a:rPr>
              <a:t>, USTC</a:t>
            </a:r>
            <a:endParaRPr kumimoji="0" lang="en-US" sz="2400" b="0" i="0" u="none" strike="noStrike" kern="1200" cap="none" spc="0" normalizeH="0" baseline="0" noProof="0" dirty="0">
              <a:ln>
                <a:noFill/>
              </a:ln>
              <a:solidFill>
                <a:srgbClr val="EAF9FC"/>
              </a:solidFill>
              <a:effectLst/>
              <a:uLnTx/>
              <a:uFillTx/>
              <a:latin typeface="华文行楷" pitchFamily="2" charset="-122"/>
              <a:ea typeface="华文行楷" pitchFamily="2" charset="-122"/>
              <a:cs typeface="+mj-cs"/>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DD5C350B-4A99-44CA-BD3F-436C35E879F6}" type="datetime1">
              <a:rPr lang="zh-CN" altLang="en-US" smtClean="0"/>
              <a:pPr/>
              <a:t>2016/9/13</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8529EE09-798D-4760-8768-969530E7F427}"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FCF8DEF0-057E-4D05-B964-8893A04D16A7}" type="datetime1">
              <a:rPr lang="zh-CN" altLang="en-US" smtClean="0"/>
              <a:pPr/>
              <a:t>2016/9/13</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8529EE09-798D-4760-8768-969530E7F427}" type="slidenum">
              <a:rPr lang="zh-CN" altLang="en-US" smtClean="0"/>
              <a:pPr/>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084F31DF-5A6A-4D7D-9A32-641C4740AECB}" type="datetime1">
              <a:rPr lang="zh-CN" altLang="en-US" smtClean="0"/>
              <a:pPr/>
              <a:t>2016/9/13</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8529EE09-798D-4760-8768-969530E7F427}"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16C110CD-E9AF-4815-B982-C71DD1412174}" type="datetime1">
              <a:rPr lang="zh-CN" altLang="en-US" smtClean="0"/>
              <a:pPr/>
              <a:t>2016/9/13</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8529EE09-798D-4760-8768-969530E7F427}" type="slidenum">
              <a:rPr lang="zh-CN" altLang="en-US" smtClean="0"/>
              <a:pPr/>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D7F353DC-7D66-42D5-937A-32A6B2054C9E}" type="datetime1">
              <a:rPr lang="zh-CN" altLang="en-US" smtClean="0"/>
              <a:pPr/>
              <a:t>2016/9/13</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8529EE09-798D-4760-8768-969530E7F427}"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DE34FA82-BD38-41DB-AC70-DB508FBEA257}" type="datetime1">
              <a:rPr lang="zh-CN" altLang="en-US" smtClean="0"/>
              <a:pPr/>
              <a:t>2016/9/13</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8529EE09-798D-4760-8768-969530E7F427}"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83B2A7F5-0A7F-4523-A068-C452A85F3F86}" type="datetime1">
              <a:rPr lang="zh-CN" altLang="en-US" smtClean="0"/>
              <a:pPr/>
              <a:t>2016/9/13</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8529EE09-798D-4760-8768-969530E7F427}"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BA9FF3C-F009-474B-8AF4-0142DC10200A}" type="datetime1">
              <a:rPr lang="zh-CN" altLang="en-US" smtClean="0"/>
              <a:pPr/>
              <a:t>2016/9/13</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529EE09-798D-4760-8768-969530E7F42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fy@ustc.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17.xml"/><Relationship Id="rId1" Type="http://schemas.openxmlformats.org/officeDocument/2006/relationships/slideLayout" Target="../slideLayouts/slideLayout2.xml"/><Relationship Id="rId6" Type="http://schemas.openxmlformats.org/officeDocument/2006/relationships/slide" Target="slide29.xml"/><Relationship Id="rId5" Type="http://schemas.openxmlformats.org/officeDocument/2006/relationships/slide" Target="slide25.xml"/><Relationship Id="rId4" Type="http://schemas.openxmlformats.org/officeDocument/2006/relationships/slide" Target="slide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mailto:mfy@ustc.edu.c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p:cNvSpPr>
            <a:spLocks noGrp="1" noChangeArrowheads="1"/>
          </p:cNvSpPr>
          <p:nvPr>
            <p:ph type="ctrTitle"/>
          </p:nvPr>
        </p:nvSpPr>
        <p:spPr>
          <a:xfrm>
            <a:off x="1304949" y="1414462"/>
            <a:ext cx="6696075" cy="1871662"/>
          </a:xfrm>
        </p:spPr>
        <p:txBody>
          <a:bodyPr/>
          <a:lstStyle/>
          <a:p>
            <a:pPr algn="ctr" eaLnBrk="1" hangingPunct="1"/>
            <a:r>
              <a:rPr lang="zh-CN" altLang="en-US" sz="4400" dirty="0" smtClean="0">
                <a:solidFill>
                  <a:srgbClr val="FF0000"/>
                </a:solidFill>
              </a:rPr>
              <a:t>现代密码学理论与实践</a:t>
            </a:r>
            <a:r>
              <a:rPr lang="zh-CN" altLang="en-US" sz="3200" dirty="0" smtClean="0">
                <a:solidFill>
                  <a:srgbClr val="FF0000"/>
                </a:solidFill>
              </a:rPr>
              <a:t/>
            </a:r>
            <a:br>
              <a:rPr lang="zh-CN" altLang="en-US" sz="3200" dirty="0" smtClean="0">
                <a:solidFill>
                  <a:srgbClr val="FF0000"/>
                </a:solidFill>
              </a:rPr>
            </a:br>
            <a:r>
              <a:rPr lang="zh-CN" altLang="en-US" sz="4000" dirty="0" smtClean="0">
                <a:solidFill>
                  <a:srgbClr val="FF0000"/>
                </a:solidFill>
              </a:rPr>
              <a:t>第</a:t>
            </a:r>
            <a:r>
              <a:rPr lang="en-US" altLang="zh-CN" sz="4000" dirty="0" smtClean="0">
                <a:solidFill>
                  <a:srgbClr val="FF0000"/>
                </a:solidFill>
              </a:rPr>
              <a:t>1</a:t>
            </a:r>
            <a:r>
              <a:rPr lang="zh-CN" altLang="en-US" sz="4000" dirty="0" smtClean="0">
                <a:solidFill>
                  <a:srgbClr val="FF0000"/>
                </a:solidFill>
              </a:rPr>
              <a:t>章 引言</a:t>
            </a:r>
          </a:p>
        </p:txBody>
      </p:sp>
      <p:sp>
        <p:nvSpPr>
          <p:cNvPr id="7174" name="Rectangle 3"/>
          <p:cNvSpPr>
            <a:spLocks noGrp="1" noChangeArrowheads="1"/>
          </p:cNvSpPr>
          <p:nvPr>
            <p:ph type="subTitle" idx="1"/>
          </p:nvPr>
        </p:nvSpPr>
        <p:spPr>
          <a:xfrm>
            <a:off x="1142976" y="3571876"/>
            <a:ext cx="6551612" cy="2683623"/>
          </a:xfrm>
        </p:spPr>
        <p:txBody>
          <a:bodyPr/>
          <a:lstStyle/>
          <a:p>
            <a:pPr eaLnBrk="1" hangingPunct="1">
              <a:lnSpc>
                <a:spcPct val="90000"/>
              </a:lnSpc>
            </a:pPr>
            <a:r>
              <a:rPr lang="zh-CN" altLang="en-US" sz="2700" dirty="0" smtClean="0"/>
              <a:t>苗付友</a:t>
            </a:r>
          </a:p>
          <a:p>
            <a:pPr eaLnBrk="1" hangingPunct="1">
              <a:lnSpc>
                <a:spcPct val="90000"/>
              </a:lnSpc>
            </a:pPr>
            <a:r>
              <a:rPr lang="en-US" altLang="zh-CN" sz="2700" dirty="0" smtClean="0">
                <a:hlinkClick r:id="rId2"/>
              </a:rPr>
              <a:t>mfy@ustc.edu.cn</a:t>
            </a:r>
            <a:endParaRPr lang="en-US" altLang="zh-CN" sz="2700" dirty="0" smtClean="0"/>
          </a:p>
          <a:p>
            <a:pPr eaLnBrk="1" hangingPunct="1">
              <a:lnSpc>
                <a:spcPct val="90000"/>
              </a:lnSpc>
            </a:pPr>
            <a:r>
              <a:rPr lang="en-US" altLang="zh-CN" sz="2700" dirty="0" smtClean="0"/>
              <a:t>2016</a:t>
            </a:r>
            <a:r>
              <a:rPr lang="zh-CN" altLang="en-US" sz="2700" dirty="0" smtClean="0"/>
              <a:t>年</a:t>
            </a:r>
            <a:r>
              <a:rPr lang="en-US" altLang="zh-CN" sz="2700" dirty="0" smtClean="0"/>
              <a:t>9</a:t>
            </a:r>
            <a:r>
              <a:rPr lang="zh-CN" altLang="en-US" sz="2700" dirty="0" smtClean="0"/>
              <a:t>月</a:t>
            </a:r>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Rectangle 3"/>
          <p:cNvSpPr>
            <a:spLocks noGrp="1" noChangeArrowheads="1"/>
          </p:cNvSpPr>
          <p:nvPr>
            <p:ph idx="1"/>
          </p:nvPr>
        </p:nvSpPr>
        <p:spPr>
          <a:xfrm>
            <a:off x="468313" y="1557338"/>
            <a:ext cx="7775575" cy="4319587"/>
          </a:xfrm>
        </p:spPr>
        <p:txBody>
          <a:bodyPr>
            <a:normAutofit/>
          </a:bodyPr>
          <a:lstStyle/>
          <a:p>
            <a:pPr eaLnBrk="1" hangingPunct="1">
              <a:lnSpc>
                <a:spcPct val="90000"/>
              </a:lnSpc>
            </a:pPr>
            <a:r>
              <a:rPr lang="zh-CN" altLang="en-US" dirty="0" smtClean="0"/>
              <a:t>网络互联安全包括阻止、防止、检测和纠正信息传输和存储中出现的安全问题的措施</a:t>
            </a:r>
          </a:p>
          <a:p>
            <a:pPr eaLnBrk="1" hangingPunct="1">
              <a:lnSpc>
                <a:spcPct val="90000"/>
              </a:lnSpc>
            </a:pPr>
            <a:r>
              <a:rPr lang="zh-CN" altLang="en-US" dirty="0" smtClean="0"/>
              <a:t>网络互联安全的复杂性</a:t>
            </a:r>
          </a:p>
          <a:p>
            <a:pPr lvl="1" eaLnBrk="1" hangingPunct="1">
              <a:lnSpc>
                <a:spcPct val="90000"/>
              </a:lnSpc>
            </a:pPr>
            <a:r>
              <a:rPr lang="zh-CN" altLang="en-US" dirty="0" smtClean="0"/>
              <a:t>安全涉及到通信和网络</a:t>
            </a:r>
          </a:p>
          <a:p>
            <a:pPr lvl="1" eaLnBrk="1" hangingPunct="1">
              <a:lnSpc>
                <a:spcPct val="90000"/>
              </a:lnSpc>
            </a:pPr>
            <a:r>
              <a:rPr lang="zh-CN" altLang="en-US" dirty="0" smtClean="0"/>
              <a:t>安全机制或算法必须考虑各种各样潜在攻击</a:t>
            </a:r>
          </a:p>
          <a:p>
            <a:pPr lvl="1" eaLnBrk="1" hangingPunct="1">
              <a:lnSpc>
                <a:spcPct val="90000"/>
              </a:lnSpc>
            </a:pPr>
            <a:r>
              <a:rPr lang="zh-CN" altLang="en-US" dirty="0" smtClean="0"/>
              <a:t>要从可能存在哪些攻击方法来确定所需的安全机制</a:t>
            </a:r>
          </a:p>
          <a:p>
            <a:pPr lvl="1" eaLnBrk="1" hangingPunct="1">
              <a:lnSpc>
                <a:spcPct val="90000"/>
              </a:lnSpc>
            </a:pPr>
            <a:r>
              <a:rPr lang="zh-CN" altLang="en-US" dirty="0" smtClean="0"/>
              <a:t>安全机制的应用部署位置</a:t>
            </a:r>
          </a:p>
          <a:p>
            <a:pPr lvl="1" eaLnBrk="1" hangingPunct="1">
              <a:lnSpc>
                <a:spcPct val="90000"/>
              </a:lnSpc>
            </a:pPr>
            <a:r>
              <a:rPr lang="zh-CN" altLang="en-US" dirty="0" smtClean="0"/>
              <a:t>秘密信息的产生、分配和保护等问题</a:t>
            </a:r>
          </a:p>
        </p:txBody>
      </p:sp>
      <p:sp>
        <p:nvSpPr>
          <p:cNvPr id="18437" name="Rectangle 2"/>
          <p:cNvSpPr>
            <a:spLocks noGrp="1" noChangeArrowheads="1"/>
          </p:cNvSpPr>
          <p:nvPr>
            <p:ph type="title"/>
          </p:nvPr>
        </p:nvSpPr>
        <p:spPr>
          <a:xfrm>
            <a:off x="457200" y="333375"/>
            <a:ext cx="7543800" cy="979488"/>
          </a:xfrm>
        </p:spPr>
        <p:txBody>
          <a:bodyPr/>
          <a:lstStyle/>
          <a:p>
            <a:pPr eaLnBrk="1" hangingPunct="1"/>
            <a:r>
              <a:rPr lang="zh-CN" altLang="en-US" sz="3800" dirty="0" smtClean="0"/>
              <a:t>网络互联安全</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Rectangle 3"/>
          <p:cNvSpPr>
            <a:spLocks noGrp="1" noChangeArrowheads="1"/>
          </p:cNvSpPr>
          <p:nvPr>
            <p:ph idx="1"/>
          </p:nvPr>
        </p:nvSpPr>
        <p:spPr>
          <a:xfrm>
            <a:off x="468313" y="1628775"/>
            <a:ext cx="8229600" cy="4411663"/>
          </a:xfrm>
        </p:spPr>
        <p:txBody>
          <a:bodyPr/>
          <a:lstStyle/>
          <a:p>
            <a:pPr eaLnBrk="1" hangingPunct="1">
              <a:lnSpc>
                <a:spcPct val="90000"/>
              </a:lnSpc>
            </a:pPr>
            <a:r>
              <a:rPr lang="zh-CN" altLang="en-US" sz="2800" dirty="0" smtClean="0"/>
              <a:t>本章要点</a:t>
            </a:r>
          </a:p>
          <a:p>
            <a:pPr lvl="1">
              <a:lnSpc>
                <a:spcPct val="90000"/>
              </a:lnSpc>
            </a:pPr>
            <a:r>
              <a:rPr lang="en-US" altLang="zh-CN" sz="2400" dirty="0" smtClean="0"/>
              <a:t>OSI (Open Systems Interconnection)</a:t>
            </a:r>
            <a:r>
              <a:rPr lang="zh-CN" altLang="en-US" sz="2400" dirty="0" smtClean="0"/>
              <a:t>安全结构，提供了定义安全攻击、机制和服务的系统框架</a:t>
            </a:r>
            <a:r>
              <a:rPr lang="zh-CN" altLang="en-US" sz="2400" dirty="0" smtClean="0"/>
              <a:t>。</a:t>
            </a:r>
            <a:r>
              <a:rPr lang="en-US" altLang="zh-CN" sz="2400" dirty="0" smtClean="0"/>
              <a:t>(</a:t>
            </a:r>
            <a:r>
              <a:rPr lang="en-US" altLang="zh-CN" sz="2400" dirty="0" smtClean="0"/>
              <a:t> </a:t>
            </a:r>
            <a:r>
              <a:rPr lang="en-US" altLang="zh-CN" sz="2400" dirty="0" smtClean="0"/>
              <a:t>ITU-T X.800 OSI</a:t>
            </a:r>
            <a:r>
              <a:rPr lang="zh-CN" altLang="en-US" sz="2400" dirty="0" smtClean="0"/>
              <a:t>安全</a:t>
            </a:r>
            <a:r>
              <a:rPr lang="zh-CN" altLang="en-US" sz="2400" dirty="0" smtClean="0"/>
              <a:t>框架</a:t>
            </a:r>
            <a:r>
              <a:rPr lang="en-US" altLang="zh-CN" sz="2400" dirty="0" smtClean="0"/>
              <a:t>)</a:t>
            </a:r>
          </a:p>
          <a:p>
            <a:pPr lvl="1">
              <a:lnSpc>
                <a:spcPct val="90000"/>
              </a:lnSpc>
            </a:pPr>
            <a:r>
              <a:rPr lang="zh-CN" altLang="en-US" sz="2400" b="1" dirty="0" smtClean="0">
                <a:solidFill>
                  <a:srgbClr val="0070C0"/>
                </a:solidFill>
              </a:rPr>
              <a:t>安全</a:t>
            </a:r>
            <a:r>
              <a:rPr lang="zh-CN" altLang="en-US" sz="2400" b="1" dirty="0" smtClean="0">
                <a:solidFill>
                  <a:srgbClr val="0070C0"/>
                </a:solidFill>
              </a:rPr>
              <a:t>攻击</a:t>
            </a:r>
            <a:r>
              <a:rPr lang="zh-CN" altLang="en-US" sz="2400" dirty="0" smtClean="0"/>
              <a:t>分为被动攻击和主动攻击。被动攻击包括非授权阅读消息、文件以及流量分析；主动攻击包括对消息和文件的修改以及拒绝服务。</a:t>
            </a:r>
          </a:p>
          <a:p>
            <a:pPr lvl="1" eaLnBrk="1" hangingPunct="1">
              <a:lnSpc>
                <a:spcPct val="90000"/>
              </a:lnSpc>
            </a:pPr>
            <a:r>
              <a:rPr lang="zh-CN" altLang="en-US" sz="2400" b="1" dirty="0" smtClean="0">
                <a:solidFill>
                  <a:srgbClr val="0070C0"/>
                </a:solidFill>
              </a:rPr>
              <a:t>安全机制</a:t>
            </a:r>
            <a:r>
              <a:rPr lang="zh-CN" altLang="en-US" sz="2400" dirty="0" smtClean="0"/>
              <a:t>是一种处理过程，或含有该处理过程的设备，用来检测、阻止攻击或者从攻击状态里恢复为正常。这种机制如加密算法、数字签名和认证协议。</a:t>
            </a:r>
          </a:p>
          <a:p>
            <a:pPr lvl="1" eaLnBrk="1" hangingPunct="1">
              <a:lnSpc>
                <a:spcPct val="90000"/>
              </a:lnSpc>
            </a:pPr>
            <a:r>
              <a:rPr lang="zh-CN" altLang="en-US" sz="2400" b="1" dirty="0" smtClean="0">
                <a:solidFill>
                  <a:srgbClr val="0070C0"/>
                </a:solidFill>
              </a:rPr>
              <a:t>安全服务</a:t>
            </a:r>
            <a:r>
              <a:rPr lang="zh-CN" altLang="en-US" sz="2400" dirty="0" smtClean="0"/>
              <a:t>包括认证、访问控制、数据保密性、数据完整性、不可否认性以及可用性。</a:t>
            </a:r>
          </a:p>
        </p:txBody>
      </p:sp>
      <p:sp>
        <p:nvSpPr>
          <p:cNvPr id="20485" name="Rectangle 2"/>
          <p:cNvSpPr>
            <a:spLocks noGrp="1" noChangeArrowheads="1"/>
          </p:cNvSpPr>
          <p:nvPr>
            <p:ph type="title"/>
          </p:nvPr>
        </p:nvSpPr>
        <p:spPr/>
        <p:txBody>
          <a:bodyPr/>
          <a:lstStyle/>
          <a:p>
            <a:pPr eaLnBrk="1" hangingPunct="1"/>
            <a:r>
              <a:rPr lang="zh-CN" altLang="en-US" sz="3800" dirty="0" smtClean="0"/>
              <a:t>第</a:t>
            </a:r>
            <a:r>
              <a:rPr lang="en-US" altLang="zh-CN" sz="3800" dirty="0" smtClean="0"/>
              <a:t>1</a:t>
            </a:r>
            <a:r>
              <a:rPr lang="zh-CN" altLang="en-US" sz="3800" dirty="0" smtClean="0"/>
              <a:t>章  引言</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内容占位符 2"/>
          <p:cNvSpPr>
            <a:spLocks noGrp="1"/>
          </p:cNvSpPr>
          <p:nvPr>
            <p:ph idx="1"/>
          </p:nvPr>
        </p:nvSpPr>
        <p:spPr/>
        <p:txBody>
          <a:bodyPr/>
          <a:lstStyle/>
          <a:p>
            <a:r>
              <a:rPr lang="en-US" altLang="zh-CN" sz="3200" dirty="0" smtClean="0">
                <a:hlinkClick r:id="rId2" action="ppaction://hlinksldjump"/>
              </a:rPr>
              <a:t>1.1 OSI</a:t>
            </a:r>
            <a:r>
              <a:rPr lang="zh-CN" altLang="en-US" sz="3200" dirty="0" smtClean="0">
                <a:latin typeface="Comic Sans MS" pitchFamily="66" charset="0"/>
                <a:hlinkClick r:id="rId2" action="ppaction://hlinksldjump"/>
              </a:rPr>
              <a:t>安全框架</a:t>
            </a:r>
            <a:endParaRPr lang="en-US" altLang="zh-CN" sz="3200" dirty="0" smtClean="0">
              <a:latin typeface="Comic Sans MS" pitchFamily="66" charset="0"/>
            </a:endParaRPr>
          </a:p>
          <a:p>
            <a:r>
              <a:rPr lang="en-AU" altLang="zh-CN" dirty="0" smtClean="0">
                <a:hlinkClick r:id="rId3" action="ppaction://hlinksldjump"/>
              </a:rPr>
              <a:t>1.2 </a:t>
            </a:r>
            <a:r>
              <a:rPr lang="zh-CN" altLang="en-AU" dirty="0" smtClean="0">
                <a:latin typeface="Comic Sans MS" pitchFamily="66" charset="0"/>
                <a:hlinkClick r:id="rId3" action="ppaction://hlinksldjump"/>
              </a:rPr>
              <a:t>安全攻击</a:t>
            </a:r>
            <a:endParaRPr lang="en-US" altLang="zh-CN" dirty="0" smtClean="0">
              <a:latin typeface="Comic Sans MS" pitchFamily="66" charset="0"/>
            </a:endParaRPr>
          </a:p>
          <a:p>
            <a:r>
              <a:rPr lang="en-US" altLang="zh-CN" dirty="0" smtClean="0">
                <a:hlinkClick r:id="rId4" action="ppaction://hlinksldjump"/>
              </a:rPr>
              <a:t>1.3 </a:t>
            </a:r>
            <a:r>
              <a:rPr lang="zh-CN" altLang="en-US" dirty="0" smtClean="0">
                <a:latin typeface="Comic Sans MS" pitchFamily="66" charset="0"/>
                <a:hlinkClick r:id="rId4" action="ppaction://hlinksldjump"/>
              </a:rPr>
              <a:t>安全服务</a:t>
            </a:r>
            <a:endParaRPr lang="en-US" altLang="zh-CN" dirty="0" smtClean="0">
              <a:latin typeface="Comic Sans MS" pitchFamily="66" charset="0"/>
            </a:endParaRPr>
          </a:p>
          <a:p>
            <a:r>
              <a:rPr lang="en-US" altLang="zh-CN" dirty="0" smtClean="0">
                <a:hlinkClick r:id="rId5" action="ppaction://hlinksldjump"/>
              </a:rPr>
              <a:t>1.4 </a:t>
            </a:r>
            <a:r>
              <a:rPr lang="zh-CN" altLang="en-US" dirty="0" smtClean="0">
                <a:latin typeface="Comic Sans MS" pitchFamily="66" charset="0"/>
                <a:hlinkClick r:id="rId5" action="ppaction://hlinksldjump"/>
              </a:rPr>
              <a:t>安全机制</a:t>
            </a:r>
            <a:endParaRPr lang="en-US" altLang="zh-CN" dirty="0" smtClean="0">
              <a:latin typeface="Comic Sans MS" pitchFamily="66" charset="0"/>
            </a:endParaRPr>
          </a:p>
          <a:p>
            <a:r>
              <a:rPr lang="en-US" altLang="zh-CN" dirty="0" smtClean="0">
                <a:hlinkClick r:id="rId6" action="ppaction://hlinksldjump"/>
              </a:rPr>
              <a:t>1.5</a:t>
            </a:r>
            <a:r>
              <a:rPr lang="en-US" altLang="zh-CN" b="1" dirty="0" smtClean="0">
                <a:latin typeface="Comic Sans MS" pitchFamily="66" charset="0"/>
                <a:hlinkClick r:id="rId6" action="ppaction://hlinksldjump"/>
              </a:rPr>
              <a:t> </a:t>
            </a:r>
            <a:r>
              <a:rPr lang="zh-CN" altLang="en-US" dirty="0" smtClean="0">
                <a:latin typeface="Comic Sans MS" pitchFamily="66" charset="0"/>
                <a:hlinkClick r:id="rId6" action="ppaction://hlinksldjump"/>
              </a:rPr>
              <a:t>网络安全模型</a:t>
            </a:r>
            <a:endParaRPr lang="zh-CN" altLang="en-US" dirty="0" smtClean="0"/>
          </a:p>
        </p:txBody>
      </p:sp>
      <p:sp>
        <p:nvSpPr>
          <p:cNvPr id="21506" name="标题 1"/>
          <p:cNvSpPr>
            <a:spLocks noGrp="1"/>
          </p:cNvSpPr>
          <p:nvPr>
            <p:ph type="title"/>
          </p:nvPr>
        </p:nvSpPr>
        <p:spPr/>
        <p:txBody>
          <a:bodyPr/>
          <a:lstStyle/>
          <a:p>
            <a:r>
              <a:rPr lang="zh-CN" altLang="en-US" dirty="0" smtClean="0"/>
              <a:t>提纲</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4" name="Rectangle 3"/>
          <p:cNvSpPr>
            <a:spLocks noGrp="1" noChangeArrowheads="1"/>
          </p:cNvSpPr>
          <p:nvPr>
            <p:ph idx="1"/>
          </p:nvPr>
        </p:nvSpPr>
        <p:spPr>
          <a:xfrm>
            <a:off x="539750" y="1412875"/>
            <a:ext cx="7848600" cy="4608513"/>
          </a:xfrm>
        </p:spPr>
        <p:txBody>
          <a:bodyPr/>
          <a:lstStyle/>
          <a:p>
            <a:pPr eaLnBrk="1" hangingPunct="1">
              <a:lnSpc>
                <a:spcPct val="95000"/>
              </a:lnSpc>
            </a:pPr>
            <a:r>
              <a:rPr lang="zh-CN" altLang="en-AU" sz="2600" dirty="0" smtClean="0"/>
              <a:t>对任何机构的信息资源进行破坏的行为即安全攻击</a:t>
            </a:r>
          </a:p>
          <a:p>
            <a:pPr eaLnBrk="1" hangingPunct="1">
              <a:lnSpc>
                <a:spcPct val="95000"/>
              </a:lnSpc>
            </a:pPr>
            <a:r>
              <a:rPr lang="zh-CN" altLang="en-AU" sz="2600" dirty="0" smtClean="0"/>
              <a:t>信息安全就是要检测和防范这种攻击行为</a:t>
            </a:r>
          </a:p>
          <a:p>
            <a:pPr eaLnBrk="1" hangingPunct="1">
              <a:lnSpc>
                <a:spcPct val="95000"/>
              </a:lnSpc>
            </a:pPr>
            <a:r>
              <a:rPr lang="zh-CN" altLang="en-US" sz="2600" dirty="0" smtClean="0"/>
              <a:t>通常</a:t>
            </a:r>
            <a:r>
              <a:rPr lang="en-US" altLang="zh-CN" sz="2600" i="1" dirty="0" smtClean="0"/>
              <a:t>threat</a:t>
            </a:r>
            <a:r>
              <a:rPr lang="zh-CN" altLang="en-US" sz="2600" dirty="0" smtClean="0"/>
              <a:t>和</a:t>
            </a:r>
            <a:r>
              <a:rPr lang="en-US" altLang="zh-CN" sz="2600" i="1" dirty="0" smtClean="0"/>
              <a:t>attack</a:t>
            </a:r>
            <a:r>
              <a:rPr lang="zh-CN" altLang="en-US" sz="2600" dirty="0" smtClean="0"/>
              <a:t>指的是同样的事情</a:t>
            </a:r>
          </a:p>
          <a:p>
            <a:pPr eaLnBrk="1" hangingPunct="1">
              <a:lnSpc>
                <a:spcPct val="95000"/>
              </a:lnSpc>
            </a:pPr>
            <a:r>
              <a:rPr lang="zh-CN" altLang="en-US" sz="2600" dirty="0" smtClean="0"/>
              <a:t>安全攻击的行为范围很广</a:t>
            </a:r>
          </a:p>
          <a:p>
            <a:pPr eaLnBrk="1" hangingPunct="1">
              <a:lnSpc>
                <a:spcPct val="95000"/>
              </a:lnSpc>
            </a:pPr>
            <a:r>
              <a:rPr lang="zh-CN" altLang="en-US" sz="2600" dirty="0" smtClean="0"/>
              <a:t>通常有两大类安全攻击</a:t>
            </a:r>
          </a:p>
          <a:p>
            <a:pPr lvl="1" eaLnBrk="1" hangingPunct="1">
              <a:lnSpc>
                <a:spcPct val="95000"/>
              </a:lnSpc>
            </a:pPr>
            <a:r>
              <a:rPr lang="zh-CN" altLang="en-US" sz="2400" dirty="0" smtClean="0"/>
              <a:t>被动攻击：对传输进行窃听和监测，通信和信息不受影响，用户感觉不到攻击存在，攻击通常是窃听或流量分析，判断通信性质</a:t>
            </a:r>
          </a:p>
          <a:p>
            <a:pPr lvl="1" eaLnBrk="1" hangingPunct="1">
              <a:lnSpc>
                <a:spcPct val="95000"/>
              </a:lnSpc>
            </a:pPr>
            <a:r>
              <a:rPr lang="zh-CN" altLang="en-US" sz="2400" dirty="0" smtClean="0"/>
              <a:t>主动攻击：攻击者破坏通信过程，拦截、修改、伪造、丢弃信息、拒绝服务或假冒合法用户</a:t>
            </a:r>
            <a:endParaRPr lang="zh-CN" altLang="en-AU" sz="2400" dirty="0" smtClean="0"/>
          </a:p>
        </p:txBody>
      </p:sp>
      <p:sp>
        <p:nvSpPr>
          <p:cNvPr id="27653" name="Rectangle 2"/>
          <p:cNvSpPr>
            <a:spLocks noGrp="1" noChangeArrowheads="1"/>
          </p:cNvSpPr>
          <p:nvPr>
            <p:ph type="title"/>
          </p:nvPr>
        </p:nvSpPr>
        <p:spPr>
          <a:xfrm>
            <a:off x="457200" y="333375"/>
            <a:ext cx="7543800" cy="863600"/>
          </a:xfrm>
        </p:spPr>
        <p:txBody>
          <a:bodyPr/>
          <a:lstStyle/>
          <a:p>
            <a:pPr eaLnBrk="1" hangingPunct="1"/>
            <a:r>
              <a:rPr lang="en-AU" altLang="zh-CN" dirty="0" smtClean="0"/>
              <a:t>1.2 </a:t>
            </a:r>
            <a:r>
              <a:rPr lang="zh-CN" altLang="en-AU" dirty="0" smtClean="0">
                <a:latin typeface="Comic Sans MS" pitchFamily="66" charset="0"/>
              </a:rPr>
              <a:t>安全攻击</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3"/>
          <p:cNvSpPr>
            <a:spLocks noGrp="1" noChangeArrowheads="1"/>
          </p:cNvSpPr>
          <p:nvPr>
            <p:ph idx="1"/>
          </p:nvPr>
        </p:nvSpPr>
        <p:spPr/>
        <p:txBody>
          <a:bodyPr/>
          <a:lstStyle/>
          <a:p>
            <a:pPr eaLnBrk="1" hangingPunct="1"/>
            <a:endParaRPr lang="zh-CN" altLang="zh-CN" smtClean="0"/>
          </a:p>
        </p:txBody>
      </p:sp>
      <p:sp>
        <p:nvSpPr>
          <p:cNvPr id="28677" name="Rectangle 2"/>
          <p:cNvSpPr>
            <a:spLocks noGrp="1" noChangeArrowheads="1"/>
          </p:cNvSpPr>
          <p:nvPr>
            <p:ph type="title"/>
          </p:nvPr>
        </p:nvSpPr>
        <p:spPr>
          <a:xfrm>
            <a:off x="395288" y="620713"/>
            <a:ext cx="7993062" cy="792162"/>
          </a:xfrm>
        </p:spPr>
        <p:txBody>
          <a:bodyPr>
            <a:normAutofit fontScale="90000"/>
          </a:bodyPr>
          <a:lstStyle/>
          <a:p>
            <a:pPr eaLnBrk="1" hangingPunct="1"/>
            <a:r>
              <a:rPr lang="en-US" altLang="zh-CN" sz="2800" dirty="0" smtClean="0"/>
              <a:t>Passive Attack--release of contents</a:t>
            </a:r>
            <a:r>
              <a:rPr lang="en-US" altLang="zh-CN" sz="3500" b="1" dirty="0" smtClean="0">
                <a:latin typeface="Comic Sans MS" pitchFamily="66" charset="0"/>
              </a:rPr>
              <a:t/>
            </a:r>
            <a:br>
              <a:rPr lang="en-US" altLang="zh-CN" sz="3500" b="1" dirty="0" smtClean="0">
                <a:latin typeface="Comic Sans MS" pitchFamily="66" charset="0"/>
              </a:rPr>
            </a:br>
            <a:r>
              <a:rPr lang="zh-CN" altLang="en-US" sz="3200" dirty="0" smtClean="0">
                <a:latin typeface="Comic Sans MS" pitchFamily="66" charset="0"/>
              </a:rPr>
              <a:t>被动攻击之消息内容的泄漏</a:t>
            </a:r>
          </a:p>
        </p:txBody>
      </p:sp>
      <p:pic>
        <p:nvPicPr>
          <p:cNvPr id="28679" name="Picture 4"/>
          <p:cNvPicPr>
            <a:picLocks noChangeAspect="1" noChangeArrowheads="1"/>
          </p:cNvPicPr>
          <p:nvPr/>
        </p:nvPicPr>
        <p:blipFill>
          <a:blip r:embed="rId2" cstate="print"/>
          <a:srcRect/>
          <a:stretch>
            <a:fillRect/>
          </a:stretch>
        </p:blipFill>
        <p:spPr bwMode="auto">
          <a:xfrm>
            <a:off x="827088" y="1484313"/>
            <a:ext cx="7127875" cy="4271962"/>
          </a:xfrm>
          <a:prstGeom prst="rect">
            <a:avLst/>
          </a:prstGeom>
          <a:noFill/>
          <a:ln w="9525" algn="ctr">
            <a:noFill/>
            <a:miter lim="800000"/>
            <a:headEnd/>
            <a:tailEnd/>
          </a:ln>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2" name="Rectangle 3"/>
          <p:cNvSpPr>
            <a:spLocks noGrp="1" noChangeArrowheads="1"/>
          </p:cNvSpPr>
          <p:nvPr>
            <p:ph idx="1"/>
          </p:nvPr>
        </p:nvSpPr>
        <p:spPr/>
        <p:txBody>
          <a:bodyPr/>
          <a:lstStyle/>
          <a:p>
            <a:pPr eaLnBrk="1" hangingPunct="1"/>
            <a:endParaRPr lang="zh-CN" altLang="zh-CN" smtClean="0"/>
          </a:p>
        </p:txBody>
      </p:sp>
      <p:sp>
        <p:nvSpPr>
          <p:cNvPr id="29701" name="Rectangle 2"/>
          <p:cNvSpPr>
            <a:spLocks noGrp="1" noChangeArrowheads="1"/>
          </p:cNvSpPr>
          <p:nvPr>
            <p:ph type="title"/>
          </p:nvPr>
        </p:nvSpPr>
        <p:spPr>
          <a:xfrm>
            <a:off x="323850" y="476250"/>
            <a:ext cx="7777163" cy="863600"/>
          </a:xfrm>
        </p:spPr>
        <p:txBody>
          <a:bodyPr>
            <a:normAutofit fontScale="90000"/>
          </a:bodyPr>
          <a:lstStyle/>
          <a:p>
            <a:pPr eaLnBrk="1" hangingPunct="1"/>
            <a:r>
              <a:rPr lang="en-US" altLang="zh-CN" sz="3200" dirty="0" smtClean="0"/>
              <a:t>Passive Attack—traffic analysis</a:t>
            </a:r>
            <a:r>
              <a:rPr lang="en-US" altLang="zh-CN" sz="3500" dirty="0" smtClean="0">
                <a:latin typeface="Comic Sans MS" pitchFamily="66" charset="0"/>
              </a:rPr>
              <a:t/>
            </a:r>
            <a:br>
              <a:rPr lang="en-US" altLang="zh-CN" sz="3500" dirty="0" smtClean="0">
                <a:latin typeface="Comic Sans MS" pitchFamily="66" charset="0"/>
              </a:rPr>
            </a:br>
            <a:r>
              <a:rPr lang="zh-CN" altLang="en-US" sz="3200" dirty="0" smtClean="0">
                <a:latin typeface="Comic Sans MS" pitchFamily="66" charset="0"/>
              </a:rPr>
              <a:t>被动攻击之流量分析</a:t>
            </a:r>
          </a:p>
        </p:txBody>
      </p:sp>
      <p:pic>
        <p:nvPicPr>
          <p:cNvPr id="29703" name="Picture 4"/>
          <p:cNvPicPr>
            <a:picLocks noChangeAspect="1" noChangeArrowheads="1"/>
          </p:cNvPicPr>
          <p:nvPr/>
        </p:nvPicPr>
        <p:blipFill>
          <a:blip r:embed="rId2" cstate="print"/>
          <a:srcRect/>
          <a:stretch>
            <a:fillRect/>
          </a:stretch>
        </p:blipFill>
        <p:spPr bwMode="auto">
          <a:xfrm>
            <a:off x="684213" y="1412875"/>
            <a:ext cx="7199312" cy="4341813"/>
          </a:xfrm>
          <a:prstGeom prst="rect">
            <a:avLst/>
          </a:prstGeom>
          <a:noFill/>
          <a:ln w="9525" algn="ctr">
            <a:noFill/>
            <a:miter lim="800000"/>
            <a:headEnd/>
            <a:tailEnd/>
          </a:ln>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6" name="Rectangle 3"/>
          <p:cNvSpPr>
            <a:spLocks noGrp="1" noChangeArrowheads="1"/>
          </p:cNvSpPr>
          <p:nvPr>
            <p:ph idx="1"/>
          </p:nvPr>
        </p:nvSpPr>
        <p:spPr/>
        <p:txBody>
          <a:bodyPr/>
          <a:lstStyle/>
          <a:p>
            <a:pPr eaLnBrk="1" hangingPunct="1"/>
            <a:endParaRPr lang="zh-CN" altLang="zh-CN" smtClean="0"/>
          </a:p>
        </p:txBody>
      </p:sp>
      <p:sp>
        <p:nvSpPr>
          <p:cNvPr id="30725" name="Rectangle 2"/>
          <p:cNvSpPr>
            <a:spLocks noGrp="1" noChangeArrowheads="1"/>
          </p:cNvSpPr>
          <p:nvPr>
            <p:ph type="title"/>
          </p:nvPr>
        </p:nvSpPr>
        <p:spPr>
          <a:xfrm>
            <a:off x="395288" y="260350"/>
            <a:ext cx="7543800" cy="1074738"/>
          </a:xfrm>
        </p:spPr>
        <p:txBody>
          <a:bodyPr>
            <a:normAutofit fontScale="90000"/>
          </a:bodyPr>
          <a:lstStyle/>
          <a:p>
            <a:pPr eaLnBrk="1" hangingPunct="1"/>
            <a:r>
              <a:rPr lang="en-US" altLang="zh-CN" sz="3600" dirty="0" smtClean="0"/>
              <a:t>Active Attack—Masquerade</a:t>
            </a:r>
            <a:r>
              <a:rPr lang="en-US" altLang="zh-CN" sz="3200" b="1" dirty="0" smtClean="0">
                <a:latin typeface="Comic Sans MS" pitchFamily="66" charset="0"/>
              </a:rPr>
              <a:t/>
            </a:r>
            <a:br>
              <a:rPr lang="en-US" altLang="zh-CN" sz="3200" b="1" dirty="0" smtClean="0">
                <a:latin typeface="Comic Sans MS" pitchFamily="66" charset="0"/>
              </a:rPr>
            </a:br>
            <a:r>
              <a:rPr lang="zh-CN" altLang="en-US" sz="3200" dirty="0" smtClean="0">
                <a:latin typeface="Comic Sans MS" pitchFamily="66" charset="0"/>
              </a:rPr>
              <a:t>主动攻击之伪装</a:t>
            </a:r>
          </a:p>
        </p:txBody>
      </p:sp>
      <p:pic>
        <p:nvPicPr>
          <p:cNvPr id="30727" name="Picture 4"/>
          <p:cNvPicPr>
            <a:picLocks noChangeAspect="1" noChangeArrowheads="1"/>
          </p:cNvPicPr>
          <p:nvPr/>
        </p:nvPicPr>
        <p:blipFill>
          <a:blip r:embed="rId2" cstate="print"/>
          <a:srcRect/>
          <a:stretch>
            <a:fillRect/>
          </a:stretch>
        </p:blipFill>
        <p:spPr bwMode="auto">
          <a:xfrm>
            <a:off x="755650" y="1412875"/>
            <a:ext cx="7200900" cy="4313238"/>
          </a:xfrm>
          <a:prstGeom prst="rect">
            <a:avLst/>
          </a:prstGeom>
          <a:noFill/>
          <a:ln w="9525" algn="ctr">
            <a:noFill/>
            <a:miter lim="800000"/>
            <a:headEnd/>
            <a:tailEnd/>
          </a:ln>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0" name="Rectangle 3"/>
          <p:cNvSpPr>
            <a:spLocks noGrp="1" noChangeArrowheads="1"/>
          </p:cNvSpPr>
          <p:nvPr>
            <p:ph idx="1"/>
          </p:nvPr>
        </p:nvSpPr>
        <p:spPr/>
        <p:txBody>
          <a:bodyPr/>
          <a:lstStyle/>
          <a:p>
            <a:pPr eaLnBrk="1" hangingPunct="1"/>
            <a:endParaRPr lang="zh-CN" altLang="zh-CN" smtClean="0"/>
          </a:p>
        </p:txBody>
      </p:sp>
      <p:sp>
        <p:nvSpPr>
          <p:cNvPr id="31749" name="Rectangle 2"/>
          <p:cNvSpPr>
            <a:spLocks noGrp="1" noChangeArrowheads="1"/>
          </p:cNvSpPr>
          <p:nvPr>
            <p:ph type="title"/>
          </p:nvPr>
        </p:nvSpPr>
        <p:spPr>
          <a:xfrm>
            <a:off x="457200" y="122238"/>
            <a:ext cx="7543800" cy="1219200"/>
          </a:xfrm>
        </p:spPr>
        <p:txBody>
          <a:bodyPr/>
          <a:lstStyle/>
          <a:p>
            <a:pPr eaLnBrk="1" hangingPunct="1"/>
            <a:r>
              <a:rPr lang="en-US" altLang="zh-CN" sz="3600" dirty="0" smtClean="0"/>
              <a:t>Active Attack—Replay</a:t>
            </a:r>
            <a:r>
              <a:rPr lang="en-US" altLang="zh-CN" sz="3200" dirty="0" smtClean="0"/>
              <a:t/>
            </a:r>
            <a:br>
              <a:rPr lang="en-US" altLang="zh-CN" sz="3200" dirty="0" smtClean="0"/>
            </a:br>
            <a:r>
              <a:rPr lang="zh-CN" altLang="en-US" sz="3200" dirty="0" smtClean="0"/>
              <a:t>主动攻击之重放</a:t>
            </a:r>
          </a:p>
        </p:txBody>
      </p:sp>
      <p:pic>
        <p:nvPicPr>
          <p:cNvPr id="31751" name="Picture 4"/>
          <p:cNvPicPr>
            <a:picLocks noChangeAspect="1" noChangeArrowheads="1"/>
          </p:cNvPicPr>
          <p:nvPr/>
        </p:nvPicPr>
        <p:blipFill>
          <a:blip r:embed="rId2" cstate="print"/>
          <a:srcRect/>
          <a:stretch>
            <a:fillRect/>
          </a:stretch>
        </p:blipFill>
        <p:spPr bwMode="auto">
          <a:xfrm>
            <a:off x="827088" y="1484313"/>
            <a:ext cx="7127875" cy="4278312"/>
          </a:xfrm>
          <a:prstGeom prst="rect">
            <a:avLst/>
          </a:prstGeom>
          <a:noFill/>
          <a:ln w="9525" algn="ctr">
            <a:noFill/>
            <a:miter lim="800000"/>
            <a:headEnd/>
            <a:tailEnd/>
          </a:ln>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4" name="Rectangle 3"/>
          <p:cNvSpPr>
            <a:spLocks noGrp="1" noChangeArrowheads="1"/>
          </p:cNvSpPr>
          <p:nvPr>
            <p:ph idx="1"/>
          </p:nvPr>
        </p:nvSpPr>
        <p:spPr>
          <a:xfrm>
            <a:off x="395288" y="1557338"/>
            <a:ext cx="8229600" cy="4411662"/>
          </a:xfrm>
        </p:spPr>
        <p:txBody>
          <a:bodyPr/>
          <a:lstStyle/>
          <a:p>
            <a:pPr eaLnBrk="1" hangingPunct="1"/>
            <a:endParaRPr lang="zh-CN" altLang="zh-CN" smtClean="0"/>
          </a:p>
        </p:txBody>
      </p:sp>
      <p:sp>
        <p:nvSpPr>
          <p:cNvPr id="32773" name="Rectangle 2"/>
          <p:cNvSpPr>
            <a:spLocks noGrp="1" noChangeArrowheads="1"/>
          </p:cNvSpPr>
          <p:nvPr>
            <p:ph type="title"/>
          </p:nvPr>
        </p:nvSpPr>
        <p:spPr>
          <a:xfrm>
            <a:off x="500034" y="500042"/>
            <a:ext cx="7993063" cy="682625"/>
          </a:xfrm>
        </p:spPr>
        <p:txBody>
          <a:bodyPr>
            <a:normAutofit fontScale="90000"/>
          </a:bodyPr>
          <a:lstStyle/>
          <a:p>
            <a:pPr eaLnBrk="1" hangingPunct="1"/>
            <a:r>
              <a:rPr lang="en-US" altLang="zh-CN" sz="2600" dirty="0" smtClean="0"/>
              <a:t>Active Attack—Modification of messages</a:t>
            </a:r>
            <a:br>
              <a:rPr lang="en-US" altLang="zh-CN" sz="2600" dirty="0" smtClean="0"/>
            </a:br>
            <a:r>
              <a:rPr lang="zh-CN" altLang="en-US" sz="3200" dirty="0" smtClean="0"/>
              <a:t>主动攻击之消息修改</a:t>
            </a:r>
          </a:p>
        </p:txBody>
      </p:sp>
      <p:pic>
        <p:nvPicPr>
          <p:cNvPr id="32775" name="Picture 4"/>
          <p:cNvPicPr>
            <a:picLocks noChangeAspect="1" noChangeArrowheads="1"/>
          </p:cNvPicPr>
          <p:nvPr/>
        </p:nvPicPr>
        <p:blipFill>
          <a:blip r:embed="rId2" cstate="print"/>
          <a:srcRect/>
          <a:stretch>
            <a:fillRect/>
          </a:stretch>
        </p:blipFill>
        <p:spPr bwMode="auto">
          <a:xfrm>
            <a:off x="827088" y="1341438"/>
            <a:ext cx="7127875" cy="4333875"/>
          </a:xfrm>
          <a:prstGeom prst="rect">
            <a:avLst/>
          </a:prstGeom>
          <a:noFill/>
          <a:ln w="9525" algn="ctr">
            <a:noFill/>
            <a:miter lim="800000"/>
            <a:headEnd/>
            <a:tailEnd/>
          </a:ln>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8" name="Rectangle 3"/>
          <p:cNvSpPr>
            <a:spLocks noGrp="1" noChangeArrowheads="1"/>
          </p:cNvSpPr>
          <p:nvPr>
            <p:ph idx="1"/>
          </p:nvPr>
        </p:nvSpPr>
        <p:spPr/>
        <p:txBody>
          <a:bodyPr/>
          <a:lstStyle/>
          <a:p>
            <a:pPr eaLnBrk="1" hangingPunct="1"/>
            <a:endParaRPr lang="zh-CN" altLang="zh-CN" smtClean="0"/>
          </a:p>
        </p:txBody>
      </p:sp>
      <p:sp>
        <p:nvSpPr>
          <p:cNvPr id="33797" name="Rectangle 2"/>
          <p:cNvSpPr>
            <a:spLocks noGrp="1" noChangeArrowheads="1"/>
          </p:cNvSpPr>
          <p:nvPr>
            <p:ph type="title"/>
          </p:nvPr>
        </p:nvSpPr>
        <p:spPr>
          <a:xfrm>
            <a:off x="395288" y="476250"/>
            <a:ext cx="8064500" cy="863600"/>
          </a:xfrm>
        </p:spPr>
        <p:txBody>
          <a:bodyPr>
            <a:normAutofit fontScale="90000"/>
          </a:bodyPr>
          <a:lstStyle/>
          <a:p>
            <a:pPr eaLnBrk="1" hangingPunct="1"/>
            <a:r>
              <a:rPr lang="en-US" altLang="zh-CN" sz="3200" dirty="0" smtClean="0"/>
              <a:t>Active Attack—Denial of Service</a:t>
            </a:r>
            <a:br>
              <a:rPr lang="en-US" altLang="zh-CN" sz="3200" dirty="0" smtClean="0"/>
            </a:br>
            <a:r>
              <a:rPr lang="zh-CN" altLang="en-US" sz="3200" dirty="0" smtClean="0"/>
              <a:t>主动攻击之拒绝服务</a:t>
            </a:r>
          </a:p>
        </p:txBody>
      </p:sp>
      <p:pic>
        <p:nvPicPr>
          <p:cNvPr id="33799" name="Picture 4"/>
          <p:cNvPicPr>
            <a:picLocks noChangeAspect="1" noChangeArrowheads="1"/>
          </p:cNvPicPr>
          <p:nvPr/>
        </p:nvPicPr>
        <p:blipFill>
          <a:blip r:embed="rId2" cstate="print"/>
          <a:srcRect/>
          <a:stretch>
            <a:fillRect/>
          </a:stretch>
        </p:blipFill>
        <p:spPr bwMode="auto">
          <a:xfrm>
            <a:off x="827088" y="1341438"/>
            <a:ext cx="6696075" cy="4357687"/>
          </a:xfrm>
          <a:prstGeom prst="rect">
            <a:avLst/>
          </a:prstGeom>
          <a:noFill/>
          <a:ln w="9525" algn="ctr">
            <a:noFill/>
            <a:miter lim="800000"/>
            <a:headEnd/>
            <a:tailEnd/>
          </a:ln>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3"/>
          <p:cNvSpPr>
            <a:spLocks noGrp="1" noChangeArrowheads="1"/>
          </p:cNvSpPr>
          <p:nvPr>
            <p:ph idx="1"/>
          </p:nvPr>
        </p:nvSpPr>
        <p:spPr>
          <a:xfrm>
            <a:off x="539750" y="1557338"/>
            <a:ext cx="8093075" cy="4319587"/>
          </a:xfrm>
        </p:spPr>
        <p:txBody>
          <a:bodyPr/>
          <a:lstStyle/>
          <a:p>
            <a:pPr eaLnBrk="1" hangingPunct="1">
              <a:buFont typeface="Wingdings" pitchFamily="2" charset="2"/>
              <a:buNone/>
            </a:pPr>
            <a:r>
              <a:rPr lang="en-US" altLang="zh-CN" dirty="0" smtClean="0"/>
              <a:t>1. </a:t>
            </a:r>
            <a:r>
              <a:rPr lang="zh-CN" altLang="en-US" dirty="0" smtClean="0"/>
              <a:t>课程目的</a:t>
            </a:r>
          </a:p>
          <a:p>
            <a:pPr lvl="1" eaLnBrk="1" hangingPunct="1">
              <a:buFont typeface="Wingdings" pitchFamily="2" charset="2"/>
              <a:buNone/>
            </a:pPr>
            <a:r>
              <a:rPr lang="zh-CN" altLang="en-US" sz="2200" dirty="0" smtClean="0"/>
              <a:t>   让学生了解和掌握密码学和信息安全方面的基本知识，具备工程应用方面的能力，为今后进一步从事密码学和信息安全方面的研究及应用打下基础。</a:t>
            </a:r>
          </a:p>
          <a:p>
            <a:pPr eaLnBrk="1" hangingPunct="1">
              <a:buFont typeface="Wingdings" pitchFamily="2" charset="2"/>
              <a:buNone/>
            </a:pPr>
            <a:r>
              <a:rPr lang="en-US" altLang="zh-CN" dirty="0" smtClean="0"/>
              <a:t>2. </a:t>
            </a:r>
            <a:r>
              <a:rPr lang="zh-CN" altLang="en-US" dirty="0" smtClean="0"/>
              <a:t>课程要求</a:t>
            </a:r>
          </a:p>
          <a:p>
            <a:pPr lvl="1" eaLnBrk="1" hangingPunct="1">
              <a:buFont typeface="Wingdings" pitchFamily="2" charset="2"/>
              <a:buNone/>
            </a:pPr>
            <a:r>
              <a:rPr lang="zh-CN" altLang="en-US" sz="2200" dirty="0" smtClean="0"/>
              <a:t>   要求学生对密码学和信息安全研究领域的现状及基础有基本了解，对该领域的研究范围、对象、基本概念和基本方法等有所掌握，并学会应用典型的密码学方法解决一些实际问题，特别是掌握公开密钥密码体系，应用于现在的计算机安全和网络安全。</a:t>
            </a:r>
            <a:r>
              <a:rPr lang="zh-CN" altLang="en-US" sz="2000" dirty="0" smtClean="0"/>
              <a:t> </a:t>
            </a:r>
          </a:p>
        </p:txBody>
      </p:sp>
      <p:sp>
        <p:nvSpPr>
          <p:cNvPr id="8197" name="Rectangle 2"/>
          <p:cNvSpPr>
            <a:spLocks noGrp="1" noChangeArrowheads="1"/>
          </p:cNvSpPr>
          <p:nvPr>
            <p:ph type="title"/>
          </p:nvPr>
        </p:nvSpPr>
        <p:spPr>
          <a:xfrm>
            <a:off x="536575" y="257175"/>
            <a:ext cx="6069013" cy="868363"/>
          </a:xfrm>
        </p:spPr>
        <p:txBody>
          <a:bodyPr/>
          <a:lstStyle/>
          <a:p>
            <a:pPr eaLnBrk="1" hangingPunct="1"/>
            <a:r>
              <a:rPr lang="zh-CN" altLang="en-US" sz="3800" dirty="0" smtClean="0"/>
              <a:t>课程的简单介绍</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5"/>
          <p:cNvSpPr>
            <a:spLocks noGrp="1" noChangeArrowheads="1"/>
          </p:cNvSpPr>
          <p:nvPr>
            <p:ph type="title"/>
          </p:nvPr>
        </p:nvSpPr>
        <p:spPr>
          <a:xfrm>
            <a:off x="395288" y="260350"/>
            <a:ext cx="7543800" cy="720725"/>
          </a:xfrm>
        </p:spPr>
        <p:txBody>
          <a:bodyPr>
            <a:normAutofit/>
          </a:bodyPr>
          <a:lstStyle/>
          <a:p>
            <a:pPr eaLnBrk="1" hangingPunct="1"/>
            <a:r>
              <a:rPr lang="zh-CN" altLang="en-US" dirty="0" smtClean="0"/>
              <a:t>对安全属性的攻击总结</a:t>
            </a:r>
          </a:p>
        </p:txBody>
      </p:sp>
      <p:sp>
        <p:nvSpPr>
          <p:cNvPr id="34823" name="Rectangle 6"/>
          <p:cNvSpPr>
            <a:spLocks noGrp="1" noChangeArrowheads="1"/>
          </p:cNvSpPr>
          <p:nvPr>
            <p:ph type="body" sz="half" idx="1"/>
          </p:nvPr>
        </p:nvSpPr>
        <p:spPr>
          <a:xfrm>
            <a:off x="395288" y="1052513"/>
            <a:ext cx="8229600" cy="1800225"/>
          </a:xfrm>
        </p:spPr>
        <p:txBody>
          <a:bodyPr/>
          <a:lstStyle/>
          <a:p>
            <a:pPr eaLnBrk="1" hangingPunct="1">
              <a:lnSpc>
                <a:spcPct val="70000"/>
              </a:lnSpc>
            </a:pPr>
            <a:r>
              <a:rPr lang="en-US" altLang="zh-CN" sz="2600" b="1" dirty="0" smtClean="0"/>
              <a:t>Interruption:</a:t>
            </a:r>
            <a:r>
              <a:rPr lang="en-US" altLang="zh-CN" sz="2600" dirty="0" smtClean="0"/>
              <a:t> </a:t>
            </a:r>
            <a:r>
              <a:rPr lang="zh-CN" altLang="en-US" sz="2600" dirty="0" smtClean="0"/>
              <a:t>对</a:t>
            </a:r>
            <a:r>
              <a:rPr lang="en-US" altLang="zh-CN" sz="2600" dirty="0" smtClean="0"/>
              <a:t>availability</a:t>
            </a:r>
            <a:r>
              <a:rPr lang="zh-CN" altLang="en-US" sz="2600" dirty="0" smtClean="0"/>
              <a:t>的攻击</a:t>
            </a:r>
          </a:p>
          <a:p>
            <a:pPr eaLnBrk="1" hangingPunct="1">
              <a:lnSpc>
                <a:spcPct val="70000"/>
              </a:lnSpc>
            </a:pPr>
            <a:r>
              <a:rPr lang="en-US" altLang="zh-CN" sz="2600" b="1" dirty="0" smtClean="0"/>
              <a:t>Interception:</a:t>
            </a:r>
            <a:r>
              <a:rPr lang="en-US" altLang="zh-CN" sz="2600" dirty="0" smtClean="0"/>
              <a:t> </a:t>
            </a:r>
            <a:r>
              <a:rPr lang="zh-CN" altLang="en-US" sz="2600" dirty="0" smtClean="0"/>
              <a:t>对</a:t>
            </a:r>
            <a:r>
              <a:rPr lang="en-US" altLang="zh-CN" sz="2600" dirty="0" smtClean="0"/>
              <a:t>confidentiality</a:t>
            </a:r>
            <a:r>
              <a:rPr lang="zh-CN" altLang="en-US" sz="2600" dirty="0" smtClean="0"/>
              <a:t>的攻击</a:t>
            </a:r>
          </a:p>
          <a:p>
            <a:pPr eaLnBrk="1" hangingPunct="1">
              <a:lnSpc>
                <a:spcPct val="70000"/>
              </a:lnSpc>
            </a:pPr>
            <a:r>
              <a:rPr lang="en-US" altLang="zh-CN" sz="2600" b="1" dirty="0" smtClean="0"/>
              <a:t>Modification:</a:t>
            </a:r>
            <a:r>
              <a:rPr lang="en-US" altLang="zh-CN" sz="2600" dirty="0" smtClean="0"/>
              <a:t> </a:t>
            </a:r>
            <a:r>
              <a:rPr lang="zh-CN" altLang="en-US" sz="2600" dirty="0" smtClean="0"/>
              <a:t>对</a:t>
            </a:r>
            <a:r>
              <a:rPr lang="en-US" altLang="zh-CN" sz="2600" dirty="0" smtClean="0"/>
              <a:t>integrity</a:t>
            </a:r>
            <a:r>
              <a:rPr lang="zh-CN" altLang="en-US" sz="2600" dirty="0" smtClean="0"/>
              <a:t>的攻击</a:t>
            </a:r>
          </a:p>
          <a:p>
            <a:pPr eaLnBrk="1" hangingPunct="1">
              <a:lnSpc>
                <a:spcPct val="70000"/>
              </a:lnSpc>
            </a:pPr>
            <a:r>
              <a:rPr lang="en-US" altLang="zh-CN" sz="2600" b="1" dirty="0" smtClean="0"/>
              <a:t>Fabrication:</a:t>
            </a:r>
            <a:r>
              <a:rPr lang="en-US" altLang="zh-CN" sz="2600" dirty="0" smtClean="0"/>
              <a:t> </a:t>
            </a:r>
            <a:r>
              <a:rPr lang="zh-CN" altLang="en-US" sz="2600" dirty="0" smtClean="0"/>
              <a:t>对</a:t>
            </a:r>
            <a:r>
              <a:rPr lang="en-US" altLang="zh-CN" sz="2600" dirty="0" smtClean="0"/>
              <a:t>authenticity</a:t>
            </a:r>
            <a:r>
              <a:rPr lang="zh-CN" altLang="en-US" sz="2600" dirty="0" smtClean="0"/>
              <a:t>的攻击</a:t>
            </a:r>
          </a:p>
        </p:txBody>
      </p:sp>
      <p:pic>
        <p:nvPicPr>
          <p:cNvPr id="34822" name="Picture 2"/>
          <p:cNvPicPr>
            <a:picLocks noGrp="1" noChangeAspect="1" noChangeArrowheads="1"/>
          </p:cNvPicPr>
          <p:nvPr>
            <p:ph sz="half" idx="2"/>
          </p:nvPr>
        </p:nvPicPr>
        <p:blipFill>
          <a:blip r:embed="rId2" cstate="print"/>
          <a:srcRect/>
          <a:stretch>
            <a:fillRect/>
          </a:stretch>
        </p:blipFill>
        <p:spPr>
          <a:xfrm>
            <a:off x="1835150" y="2565400"/>
            <a:ext cx="5041900" cy="3814763"/>
          </a:xfrm>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6" name="Rectangle 3"/>
          <p:cNvSpPr>
            <a:spLocks noGrp="1" noChangeArrowheads="1"/>
          </p:cNvSpPr>
          <p:nvPr>
            <p:ph idx="1"/>
          </p:nvPr>
        </p:nvSpPr>
        <p:spPr>
          <a:xfrm>
            <a:off x="457200" y="1628775"/>
            <a:ext cx="8229600" cy="4502150"/>
          </a:xfrm>
        </p:spPr>
        <p:txBody>
          <a:bodyPr/>
          <a:lstStyle/>
          <a:p>
            <a:pPr eaLnBrk="1" hangingPunct="1">
              <a:spcBef>
                <a:spcPct val="40000"/>
              </a:spcBef>
            </a:pPr>
            <a:r>
              <a:rPr lang="en-US" altLang="zh-CN" sz="2600" dirty="0" smtClean="0"/>
              <a:t>X.800</a:t>
            </a:r>
            <a:r>
              <a:rPr lang="zh-CN" altLang="en-US" sz="2600" dirty="0" smtClean="0"/>
              <a:t>将安全服务定义为通信开放系统协议层提供的服务，从而保证系统或数据传输有足够的安全性</a:t>
            </a:r>
          </a:p>
          <a:p>
            <a:pPr eaLnBrk="1" hangingPunct="1">
              <a:spcBef>
                <a:spcPct val="40000"/>
              </a:spcBef>
            </a:pPr>
            <a:r>
              <a:rPr lang="en-US" altLang="zh-CN" sz="2600" dirty="0" smtClean="0"/>
              <a:t>RFC2828</a:t>
            </a:r>
            <a:r>
              <a:rPr lang="zh-CN" altLang="en-US" sz="2600" dirty="0" smtClean="0"/>
              <a:t>定义安全服务为：一种由系统提供的对系统资源进行特殊保护的处理或通信服务；安全服务通过安全机制来实现安全策略</a:t>
            </a:r>
          </a:p>
          <a:p>
            <a:pPr eaLnBrk="1" hangingPunct="1">
              <a:spcBef>
                <a:spcPct val="40000"/>
              </a:spcBef>
            </a:pPr>
            <a:r>
              <a:rPr lang="en-US" altLang="zh-CN" sz="2600" dirty="0" smtClean="0"/>
              <a:t>X.800</a:t>
            </a:r>
            <a:r>
              <a:rPr lang="zh-CN" altLang="en-US" sz="2600" dirty="0" smtClean="0"/>
              <a:t>将安全服务分为</a:t>
            </a:r>
            <a:r>
              <a:rPr lang="en-US" altLang="zh-CN" sz="2600" dirty="0" smtClean="0"/>
              <a:t>5</a:t>
            </a:r>
            <a:r>
              <a:rPr lang="zh-CN" altLang="en-US" sz="2600" dirty="0" smtClean="0"/>
              <a:t>类共</a:t>
            </a:r>
            <a:r>
              <a:rPr lang="en-US" altLang="zh-CN" sz="2600" dirty="0" smtClean="0"/>
              <a:t>14</a:t>
            </a:r>
            <a:r>
              <a:rPr lang="zh-CN" altLang="en-US" sz="2600" dirty="0" smtClean="0"/>
              <a:t>个特定服务</a:t>
            </a:r>
          </a:p>
          <a:p>
            <a:pPr lvl="1" eaLnBrk="1" hangingPunct="1">
              <a:spcBef>
                <a:spcPct val="40000"/>
              </a:spcBef>
            </a:pPr>
            <a:r>
              <a:rPr lang="zh-CN" altLang="en-US" sz="2200" dirty="0" smtClean="0"/>
              <a:t>认证、访问控制、数据保密性、数据完整性、不可否认性</a:t>
            </a:r>
          </a:p>
        </p:txBody>
      </p:sp>
      <p:sp>
        <p:nvSpPr>
          <p:cNvPr id="35845" name="Rectangle 2"/>
          <p:cNvSpPr>
            <a:spLocks noGrp="1" noChangeArrowheads="1"/>
          </p:cNvSpPr>
          <p:nvPr>
            <p:ph type="title"/>
          </p:nvPr>
        </p:nvSpPr>
        <p:spPr>
          <a:xfrm>
            <a:off x="468313" y="260350"/>
            <a:ext cx="7543800" cy="930275"/>
          </a:xfrm>
        </p:spPr>
        <p:txBody>
          <a:bodyPr/>
          <a:lstStyle/>
          <a:p>
            <a:pPr eaLnBrk="1" hangingPunct="1"/>
            <a:r>
              <a:rPr lang="en-US" altLang="zh-CN" dirty="0" smtClean="0"/>
              <a:t>1.3 </a:t>
            </a:r>
            <a:r>
              <a:rPr lang="zh-CN" altLang="en-US" dirty="0" smtClean="0">
                <a:latin typeface="Comic Sans MS" pitchFamily="66" charset="0"/>
              </a:rPr>
              <a:t>安全服务</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0" name="Rectangle 3"/>
          <p:cNvSpPr>
            <a:spLocks noGrp="1" noChangeArrowheads="1"/>
          </p:cNvSpPr>
          <p:nvPr>
            <p:ph idx="1"/>
          </p:nvPr>
        </p:nvSpPr>
        <p:spPr/>
        <p:txBody>
          <a:bodyPr/>
          <a:lstStyle/>
          <a:p>
            <a:pPr eaLnBrk="1" hangingPunct="1"/>
            <a:endParaRPr lang="zh-CN" altLang="zh-CN" smtClean="0"/>
          </a:p>
        </p:txBody>
      </p:sp>
      <p:sp>
        <p:nvSpPr>
          <p:cNvPr id="36869" name="Rectangle 2"/>
          <p:cNvSpPr>
            <a:spLocks noGrp="1" noChangeArrowheads="1"/>
          </p:cNvSpPr>
          <p:nvPr>
            <p:ph type="title"/>
          </p:nvPr>
        </p:nvSpPr>
        <p:spPr/>
        <p:txBody>
          <a:bodyPr/>
          <a:lstStyle/>
          <a:p>
            <a:pPr eaLnBrk="1" hangingPunct="1"/>
            <a:endParaRPr lang="zh-CN" altLang="zh-CN" dirty="0" smtClean="0"/>
          </a:p>
        </p:txBody>
      </p:sp>
      <p:pic>
        <p:nvPicPr>
          <p:cNvPr id="36871" name="Picture 4"/>
          <p:cNvPicPr>
            <a:picLocks noChangeAspect="1" noChangeArrowheads="1"/>
          </p:cNvPicPr>
          <p:nvPr/>
        </p:nvPicPr>
        <p:blipFill>
          <a:blip r:embed="rId2" cstate="print"/>
          <a:srcRect/>
          <a:stretch>
            <a:fillRect/>
          </a:stretch>
        </p:blipFill>
        <p:spPr bwMode="auto">
          <a:xfrm>
            <a:off x="1116013" y="0"/>
            <a:ext cx="5340350" cy="6858000"/>
          </a:xfrm>
          <a:prstGeom prst="rect">
            <a:avLst/>
          </a:prstGeom>
          <a:noFill/>
          <a:ln w="9525" algn="ctr">
            <a:noFill/>
            <a:miter lim="800000"/>
            <a:headEnd/>
            <a:tailEnd/>
          </a:ln>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4" name="Rectangle 3"/>
          <p:cNvSpPr>
            <a:spLocks noGrp="1" noChangeArrowheads="1"/>
          </p:cNvSpPr>
          <p:nvPr>
            <p:ph idx="1"/>
          </p:nvPr>
        </p:nvSpPr>
        <p:spPr>
          <a:xfrm>
            <a:off x="323850" y="1268413"/>
            <a:ext cx="8462963" cy="4968875"/>
          </a:xfrm>
        </p:spPr>
        <p:txBody>
          <a:bodyPr/>
          <a:lstStyle/>
          <a:p>
            <a:pPr eaLnBrk="1" hangingPunct="1">
              <a:lnSpc>
                <a:spcPct val="95000"/>
              </a:lnSpc>
            </a:pPr>
            <a:r>
              <a:rPr lang="en-US" altLang="zh-CN" sz="2600" dirty="0" smtClean="0"/>
              <a:t>Authentication</a:t>
            </a:r>
            <a:r>
              <a:rPr lang="zh-CN" altLang="en-US" sz="2600" dirty="0" smtClean="0"/>
              <a:t>认证 </a:t>
            </a:r>
            <a:r>
              <a:rPr lang="en-US" altLang="zh-CN" sz="2600" dirty="0" smtClean="0"/>
              <a:t>– </a:t>
            </a:r>
            <a:r>
              <a:rPr lang="zh-CN" altLang="en-AU" sz="2600" dirty="0" smtClean="0"/>
              <a:t>确保通信实体是合法和真实的，包括</a:t>
            </a:r>
            <a:r>
              <a:rPr lang="zh-CN" altLang="en-US" sz="2600" dirty="0" smtClean="0"/>
              <a:t>通信中对</a:t>
            </a:r>
            <a:r>
              <a:rPr lang="zh-CN" altLang="en-AU" sz="2600" dirty="0" smtClean="0"/>
              <a:t>等实体认证和数据源认证</a:t>
            </a:r>
          </a:p>
          <a:p>
            <a:pPr eaLnBrk="1" hangingPunct="1">
              <a:lnSpc>
                <a:spcPct val="95000"/>
              </a:lnSpc>
            </a:pPr>
            <a:r>
              <a:rPr lang="en-US" altLang="zh-CN" sz="2600" dirty="0" smtClean="0"/>
              <a:t>Access Control</a:t>
            </a:r>
            <a:r>
              <a:rPr lang="zh-CN" altLang="en-US" sz="2600" dirty="0" smtClean="0"/>
              <a:t>访问控制 </a:t>
            </a:r>
            <a:r>
              <a:rPr lang="en-US" altLang="zh-CN" sz="2600" dirty="0" smtClean="0"/>
              <a:t>– </a:t>
            </a:r>
            <a:r>
              <a:rPr lang="zh-CN" altLang="en-AU" sz="2600" dirty="0" smtClean="0"/>
              <a:t>防止资源非授权使用</a:t>
            </a:r>
          </a:p>
          <a:p>
            <a:pPr eaLnBrk="1" hangingPunct="1">
              <a:lnSpc>
                <a:spcPct val="95000"/>
              </a:lnSpc>
            </a:pPr>
            <a:r>
              <a:rPr lang="en-US" altLang="zh-CN" sz="2600" dirty="0" smtClean="0"/>
              <a:t>Data Confidentiality</a:t>
            </a:r>
            <a:r>
              <a:rPr lang="zh-CN" altLang="en-US" sz="2600" dirty="0" smtClean="0"/>
              <a:t>数据保密性 </a:t>
            </a:r>
            <a:r>
              <a:rPr lang="en-US" altLang="zh-CN" sz="2600" dirty="0" smtClean="0"/>
              <a:t>– </a:t>
            </a:r>
            <a:r>
              <a:rPr lang="zh-CN" altLang="en-AU" sz="2600" dirty="0" smtClean="0"/>
              <a:t>保护数据免于非授权泄漏，并防止流量分析</a:t>
            </a:r>
          </a:p>
          <a:p>
            <a:pPr eaLnBrk="1" hangingPunct="1">
              <a:lnSpc>
                <a:spcPct val="95000"/>
              </a:lnSpc>
            </a:pPr>
            <a:r>
              <a:rPr lang="en-US" altLang="zh-CN" sz="2600" dirty="0" smtClean="0"/>
              <a:t>Data Integrity</a:t>
            </a:r>
            <a:r>
              <a:rPr lang="zh-CN" altLang="en-US" sz="2600" dirty="0" smtClean="0"/>
              <a:t>数据完整性</a:t>
            </a:r>
            <a:r>
              <a:rPr lang="zh-CN" altLang="en-US" sz="2600" b="1" dirty="0" smtClean="0"/>
              <a:t> </a:t>
            </a:r>
            <a:r>
              <a:rPr lang="en-US" altLang="zh-CN" sz="2600" dirty="0" smtClean="0"/>
              <a:t>– </a:t>
            </a:r>
            <a:r>
              <a:rPr lang="zh-CN" altLang="en-AU" sz="2600" dirty="0" smtClean="0"/>
              <a:t>确保接收到的数据是由授权用户发出的</a:t>
            </a:r>
            <a:r>
              <a:rPr lang="zh-CN" altLang="en-US" sz="2600" dirty="0" smtClean="0"/>
              <a:t>（如针对重放攻击）</a:t>
            </a:r>
            <a:r>
              <a:rPr lang="zh-CN" altLang="en-AU" sz="2600" dirty="0" smtClean="0"/>
              <a:t>或者是未被修改过</a:t>
            </a:r>
            <a:r>
              <a:rPr lang="zh-CN" altLang="en-US" sz="2600" dirty="0" smtClean="0"/>
              <a:t>的</a:t>
            </a:r>
            <a:endParaRPr lang="zh-CN" altLang="en-AU" sz="2600" dirty="0" smtClean="0"/>
          </a:p>
          <a:p>
            <a:pPr eaLnBrk="1" hangingPunct="1">
              <a:lnSpc>
                <a:spcPct val="95000"/>
              </a:lnSpc>
            </a:pPr>
            <a:r>
              <a:rPr lang="en-US" altLang="zh-CN" sz="2600" dirty="0" smtClean="0"/>
              <a:t>Non-Repudiation</a:t>
            </a:r>
            <a:r>
              <a:rPr lang="zh-CN" altLang="en-AU" sz="2600" dirty="0" smtClean="0"/>
              <a:t>不可否认性</a:t>
            </a:r>
            <a:r>
              <a:rPr lang="en-US" altLang="zh-CN" sz="2600" dirty="0" smtClean="0"/>
              <a:t>– </a:t>
            </a:r>
            <a:r>
              <a:rPr lang="zh-CN" altLang="en-AU" sz="2600" dirty="0" smtClean="0"/>
              <a:t>防止通信方对通信行为的否认，包括源不可否认性和宿不可否认性</a:t>
            </a:r>
          </a:p>
          <a:p>
            <a:pPr eaLnBrk="1" hangingPunct="1">
              <a:lnSpc>
                <a:spcPct val="95000"/>
              </a:lnSpc>
            </a:pPr>
            <a:r>
              <a:rPr lang="en-AU" altLang="zh-CN" sz="2600" dirty="0" smtClean="0"/>
              <a:t>Availability Service – </a:t>
            </a:r>
            <a:r>
              <a:rPr lang="zh-CN" altLang="en-AU" sz="2600" dirty="0" smtClean="0"/>
              <a:t>系统或系统资源能够按照要求根据系统性能规范被授权系统的实体访问和使用</a:t>
            </a:r>
            <a:endParaRPr lang="en-AU" altLang="zh-CN" sz="2600" dirty="0" smtClean="0"/>
          </a:p>
        </p:txBody>
      </p:sp>
      <p:sp>
        <p:nvSpPr>
          <p:cNvPr id="37893" name="Rectangle 2"/>
          <p:cNvSpPr>
            <a:spLocks noGrp="1" noChangeArrowheads="1"/>
          </p:cNvSpPr>
          <p:nvPr>
            <p:ph type="title"/>
          </p:nvPr>
        </p:nvSpPr>
        <p:spPr>
          <a:xfrm>
            <a:off x="536575" y="239713"/>
            <a:ext cx="7335838" cy="812800"/>
          </a:xfrm>
        </p:spPr>
        <p:txBody>
          <a:bodyPr/>
          <a:lstStyle/>
          <a:p>
            <a:pPr eaLnBrk="1" hangingPunct="1"/>
            <a:r>
              <a:rPr lang="en-US" altLang="zh-CN" dirty="0" smtClean="0"/>
              <a:t>Security Services (X.800)</a:t>
            </a:r>
            <a:endParaRPr lang="en-AU" altLang="zh-CN" dirty="0"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8" name="Rectangle 3"/>
          <p:cNvSpPr>
            <a:spLocks noGrp="1" noChangeArrowheads="1"/>
          </p:cNvSpPr>
          <p:nvPr>
            <p:ph idx="1"/>
          </p:nvPr>
        </p:nvSpPr>
        <p:spPr>
          <a:xfrm>
            <a:off x="611188" y="1341438"/>
            <a:ext cx="7993062" cy="4829175"/>
          </a:xfrm>
        </p:spPr>
        <p:txBody>
          <a:bodyPr/>
          <a:lstStyle/>
          <a:p>
            <a:pPr eaLnBrk="1" hangingPunct="1"/>
            <a:r>
              <a:rPr lang="zh-CN" altLang="en-US" sz="2800" dirty="0" smtClean="0"/>
              <a:t>安全机制是用来检测、防止安全攻击，或从安全攻击中恢复的机制</a:t>
            </a:r>
          </a:p>
          <a:p>
            <a:pPr eaLnBrk="1" hangingPunct="1"/>
            <a:r>
              <a:rPr lang="zh-CN" altLang="en-AU" sz="2800" dirty="0" smtClean="0"/>
              <a:t>单一的安全机制不能保证所需的所有安全服务</a:t>
            </a:r>
          </a:p>
          <a:p>
            <a:pPr eaLnBrk="1" hangingPunct="1"/>
            <a:r>
              <a:rPr lang="zh-CN" altLang="en-US" sz="2800" dirty="0" smtClean="0"/>
              <a:t>最重要的安全机制之一就是密码编码机制</a:t>
            </a:r>
            <a:endParaRPr lang="zh-CN" altLang="en-AU" sz="2800" dirty="0" smtClean="0"/>
          </a:p>
          <a:p>
            <a:pPr eaLnBrk="1" hangingPunct="1"/>
            <a:r>
              <a:rPr lang="zh-CN" altLang="en-US" sz="2800" dirty="0" smtClean="0"/>
              <a:t>本课程的目标集中在密码编码机制</a:t>
            </a:r>
            <a:endParaRPr lang="zh-CN" altLang="en-AU" sz="2800" dirty="0" smtClean="0"/>
          </a:p>
        </p:txBody>
      </p:sp>
      <p:sp>
        <p:nvSpPr>
          <p:cNvPr id="38917" name="Rectangle 2"/>
          <p:cNvSpPr>
            <a:spLocks noGrp="1" noChangeArrowheads="1"/>
          </p:cNvSpPr>
          <p:nvPr>
            <p:ph type="title"/>
          </p:nvPr>
        </p:nvSpPr>
        <p:spPr>
          <a:xfrm>
            <a:off x="457200" y="122238"/>
            <a:ext cx="7543800" cy="1074737"/>
          </a:xfrm>
        </p:spPr>
        <p:txBody>
          <a:bodyPr/>
          <a:lstStyle/>
          <a:p>
            <a:pPr eaLnBrk="1" hangingPunct="1"/>
            <a:r>
              <a:rPr lang="en-US" altLang="zh-CN" dirty="0" smtClean="0"/>
              <a:t>1.4 </a:t>
            </a:r>
            <a:r>
              <a:rPr lang="zh-CN" altLang="en-US" dirty="0" smtClean="0">
                <a:latin typeface="Comic Sans MS" pitchFamily="66" charset="0"/>
              </a:rPr>
              <a:t>安全机制</a:t>
            </a:r>
            <a:endParaRPr lang="zh-CN" altLang="en-AU" dirty="0" smtClean="0">
              <a:latin typeface="Comic Sans MS" pitchFamily="66" charset="0"/>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2" name="Rectangle 3"/>
          <p:cNvSpPr>
            <a:spLocks noGrp="1" noChangeArrowheads="1"/>
          </p:cNvSpPr>
          <p:nvPr>
            <p:ph idx="1"/>
          </p:nvPr>
        </p:nvSpPr>
        <p:spPr>
          <a:xfrm>
            <a:off x="468313" y="1341438"/>
            <a:ext cx="7993062" cy="4876800"/>
          </a:xfrm>
        </p:spPr>
        <p:txBody>
          <a:bodyPr>
            <a:normAutofit/>
          </a:bodyPr>
          <a:lstStyle/>
          <a:p>
            <a:pPr eaLnBrk="1" hangingPunct="1">
              <a:lnSpc>
                <a:spcPct val="90000"/>
              </a:lnSpc>
            </a:pPr>
            <a:r>
              <a:rPr lang="zh-CN" altLang="en-AU" sz="3400" dirty="0" smtClean="0"/>
              <a:t>特定安全机制</a:t>
            </a:r>
          </a:p>
          <a:p>
            <a:pPr lvl="1" eaLnBrk="1" hangingPunct="1">
              <a:lnSpc>
                <a:spcPct val="95000"/>
              </a:lnSpc>
            </a:pPr>
            <a:r>
              <a:rPr lang="en-US" altLang="zh-CN" dirty="0" err="1" smtClean="0"/>
              <a:t>Encipherment</a:t>
            </a:r>
            <a:r>
              <a:rPr lang="en-US" altLang="zh-CN" dirty="0" smtClean="0"/>
              <a:t>(</a:t>
            </a:r>
            <a:r>
              <a:rPr lang="zh-CN" altLang="en-US" dirty="0" smtClean="0"/>
              <a:t>加密</a:t>
            </a:r>
            <a:r>
              <a:rPr lang="en-US" altLang="zh-CN" dirty="0" smtClean="0"/>
              <a:t>), digital signatures(</a:t>
            </a:r>
            <a:r>
              <a:rPr lang="zh-CN" altLang="en-US" dirty="0" smtClean="0"/>
              <a:t>数字签名</a:t>
            </a:r>
            <a:r>
              <a:rPr lang="en-US" altLang="zh-CN" dirty="0" smtClean="0"/>
              <a:t>), access controls(</a:t>
            </a:r>
            <a:r>
              <a:rPr lang="zh-CN" altLang="en-US" dirty="0" smtClean="0"/>
              <a:t>访问控制</a:t>
            </a:r>
            <a:r>
              <a:rPr lang="en-US" altLang="zh-CN" dirty="0" smtClean="0"/>
              <a:t>), data integrity(</a:t>
            </a:r>
            <a:r>
              <a:rPr lang="zh-CN" altLang="en-US" dirty="0" smtClean="0"/>
              <a:t>数据完整性</a:t>
            </a:r>
            <a:r>
              <a:rPr lang="en-US" altLang="zh-CN" dirty="0" smtClean="0"/>
              <a:t>), authentication exchange(</a:t>
            </a:r>
            <a:r>
              <a:rPr lang="zh-CN" altLang="en-US" dirty="0" smtClean="0"/>
              <a:t>认证交换</a:t>
            </a:r>
            <a:r>
              <a:rPr lang="en-US" altLang="zh-CN" dirty="0" smtClean="0"/>
              <a:t>), traffic padding(</a:t>
            </a:r>
            <a:r>
              <a:rPr lang="zh-CN" altLang="en-US" dirty="0" smtClean="0"/>
              <a:t>通信填充</a:t>
            </a:r>
            <a:r>
              <a:rPr lang="en-US" altLang="zh-CN" dirty="0" smtClean="0"/>
              <a:t>), routing control(</a:t>
            </a:r>
            <a:r>
              <a:rPr lang="zh-CN" altLang="en-US" dirty="0" smtClean="0"/>
              <a:t>路由控制</a:t>
            </a:r>
            <a:r>
              <a:rPr lang="en-US" altLang="zh-CN" dirty="0" smtClean="0"/>
              <a:t>), notarization(</a:t>
            </a:r>
            <a:r>
              <a:rPr lang="zh-CN" altLang="en-US" dirty="0" smtClean="0"/>
              <a:t>公证</a:t>
            </a:r>
            <a:r>
              <a:rPr lang="en-US" altLang="zh-CN" dirty="0" smtClean="0"/>
              <a:t>)</a:t>
            </a:r>
            <a:endParaRPr lang="en-AU" altLang="zh-CN" dirty="0" smtClean="0"/>
          </a:p>
          <a:p>
            <a:pPr eaLnBrk="1" hangingPunct="1">
              <a:lnSpc>
                <a:spcPct val="90000"/>
              </a:lnSpc>
            </a:pPr>
            <a:r>
              <a:rPr lang="zh-CN" altLang="en-AU" sz="3400" dirty="0" smtClean="0"/>
              <a:t>普适的安全机制</a:t>
            </a:r>
          </a:p>
          <a:p>
            <a:pPr lvl="1" eaLnBrk="1" hangingPunct="1">
              <a:lnSpc>
                <a:spcPct val="95000"/>
              </a:lnSpc>
            </a:pPr>
            <a:r>
              <a:rPr lang="en-US" altLang="zh-CN" dirty="0" smtClean="0"/>
              <a:t>trusted functionality(</a:t>
            </a:r>
            <a:r>
              <a:rPr lang="zh-CN" altLang="en-US" dirty="0" smtClean="0"/>
              <a:t>可信功能</a:t>
            </a:r>
            <a:r>
              <a:rPr lang="en-US" altLang="zh-CN" dirty="0" smtClean="0"/>
              <a:t>), security labels(</a:t>
            </a:r>
            <a:r>
              <a:rPr lang="zh-CN" altLang="en-US" dirty="0" smtClean="0"/>
              <a:t>安全标识</a:t>
            </a:r>
            <a:r>
              <a:rPr lang="en-US" altLang="zh-CN" dirty="0" smtClean="0"/>
              <a:t>), event detection(</a:t>
            </a:r>
            <a:r>
              <a:rPr lang="zh-CN" altLang="en-US" dirty="0" smtClean="0"/>
              <a:t>事件检测</a:t>
            </a:r>
            <a:r>
              <a:rPr lang="en-US" altLang="zh-CN" dirty="0" smtClean="0"/>
              <a:t>), security audit trails(</a:t>
            </a:r>
            <a:r>
              <a:rPr lang="zh-CN" altLang="en-US" dirty="0" smtClean="0"/>
              <a:t>安全审计追踪</a:t>
            </a:r>
            <a:r>
              <a:rPr lang="en-US" altLang="zh-CN" dirty="0" smtClean="0"/>
              <a:t>), security recovery(</a:t>
            </a:r>
            <a:r>
              <a:rPr lang="zh-CN" altLang="en-US" dirty="0" smtClean="0"/>
              <a:t>安全恢复</a:t>
            </a:r>
            <a:r>
              <a:rPr lang="en-US" altLang="zh-CN" dirty="0" smtClean="0"/>
              <a:t>)</a:t>
            </a:r>
            <a:endParaRPr lang="en-AU" altLang="zh-CN" dirty="0" smtClean="0"/>
          </a:p>
        </p:txBody>
      </p:sp>
      <p:sp>
        <p:nvSpPr>
          <p:cNvPr id="39941" name="Rectangle 2"/>
          <p:cNvSpPr>
            <a:spLocks noGrp="1" noChangeArrowheads="1"/>
          </p:cNvSpPr>
          <p:nvPr>
            <p:ph type="title"/>
          </p:nvPr>
        </p:nvSpPr>
        <p:spPr>
          <a:xfrm>
            <a:off x="395288" y="404813"/>
            <a:ext cx="7920037" cy="720725"/>
          </a:xfrm>
        </p:spPr>
        <p:txBody>
          <a:bodyPr/>
          <a:lstStyle/>
          <a:p>
            <a:pPr eaLnBrk="1" hangingPunct="1"/>
            <a:r>
              <a:rPr lang="en-US" altLang="zh-CN" sz="3700" dirty="0" smtClean="0"/>
              <a:t>Security Mechanisms (X.800)</a:t>
            </a:r>
            <a:endParaRPr lang="en-AU" altLang="zh-CN" sz="3700" dirty="0" smtClean="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6" name="Rectangle 3"/>
          <p:cNvSpPr>
            <a:spLocks noGrp="1" noChangeArrowheads="1"/>
          </p:cNvSpPr>
          <p:nvPr>
            <p:ph idx="1"/>
          </p:nvPr>
        </p:nvSpPr>
        <p:spPr/>
        <p:txBody>
          <a:bodyPr/>
          <a:lstStyle/>
          <a:p>
            <a:pPr eaLnBrk="1" hangingPunct="1"/>
            <a:endParaRPr lang="zh-CN" altLang="zh-CN" smtClean="0"/>
          </a:p>
        </p:txBody>
      </p:sp>
      <p:sp>
        <p:nvSpPr>
          <p:cNvPr id="40965" name="Rectangle 2"/>
          <p:cNvSpPr>
            <a:spLocks noGrp="1" noChangeArrowheads="1"/>
          </p:cNvSpPr>
          <p:nvPr>
            <p:ph type="title"/>
          </p:nvPr>
        </p:nvSpPr>
        <p:spPr/>
        <p:txBody>
          <a:bodyPr/>
          <a:lstStyle/>
          <a:p>
            <a:pPr eaLnBrk="1" hangingPunct="1"/>
            <a:endParaRPr lang="zh-CN" altLang="zh-CN" dirty="0" smtClean="0"/>
          </a:p>
        </p:txBody>
      </p:sp>
      <p:pic>
        <p:nvPicPr>
          <p:cNvPr id="40967" name="Picture 5"/>
          <p:cNvPicPr>
            <a:picLocks noChangeAspect="1" noChangeArrowheads="1"/>
          </p:cNvPicPr>
          <p:nvPr/>
        </p:nvPicPr>
        <p:blipFill>
          <a:blip r:embed="rId2" cstate="print"/>
          <a:srcRect/>
          <a:stretch>
            <a:fillRect/>
          </a:stretch>
        </p:blipFill>
        <p:spPr bwMode="auto">
          <a:xfrm>
            <a:off x="1449388" y="0"/>
            <a:ext cx="5300662" cy="6858000"/>
          </a:xfrm>
          <a:prstGeom prst="rect">
            <a:avLst/>
          </a:prstGeom>
          <a:noFill/>
          <a:ln w="9525" algn="ctr">
            <a:noFill/>
            <a:miter lim="800000"/>
            <a:headEnd/>
            <a:tailEnd/>
          </a:ln>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0" name="Rectangle 3"/>
          <p:cNvSpPr>
            <a:spLocks noGrp="1" noChangeArrowheads="1"/>
          </p:cNvSpPr>
          <p:nvPr>
            <p:ph idx="1"/>
          </p:nvPr>
        </p:nvSpPr>
        <p:spPr/>
        <p:txBody>
          <a:bodyPr/>
          <a:lstStyle/>
          <a:p>
            <a:pPr eaLnBrk="1" hangingPunct="1"/>
            <a:endParaRPr lang="zh-CN" altLang="zh-CN" smtClean="0"/>
          </a:p>
        </p:txBody>
      </p:sp>
      <p:sp>
        <p:nvSpPr>
          <p:cNvPr id="41989" name="Rectangle 2"/>
          <p:cNvSpPr>
            <a:spLocks noGrp="1" noChangeArrowheads="1"/>
          </p:cNvSpPr>
          <p:nvPr>
            <p:ph type="title"/>
          </p:nvPr>
        </p:nvSpPr>
        <p:spPr>
          <a:xfrm>
            <a:off x="395288" y="333375"/>
            <a:ext cx="7543800" cy="858838"/>
          </a:xfrm>
        </p:spPr>
        <p:txBody>
          <a:bodyPr/>
          <a:lstStyle/>
          <a:p>
            <a:pPr eaLnBrk="1" hangingPunct="1"/>
            <a:r>
              <a:rPr lang="zh-CN" altLang="en-US" sz="3400" b="1" dirty="0" smtClean="0"/>
              <a:t>安全服务与安全机制之间的关系</a:t>
            </a:r>
          </a:p>
        </p:txBody>
      </p:sp>
      <p:pic>
        <p:nvPicPr>
          <p:cNvPr id="41991" name="Picture 6"/>
          <p:cNvPicPr>
            <a:picLocks noChangeAspect="1" noChangeArrowheads="1"/>
          </p:cNvPicPr>
          <p:nvPr/>
        </p:nvPicPr>
        <p:blipFill>
          <a:blip r:embed="rId2" cstate="print"/>
          <a:srcRect/>
          <a:stretch>
            <a:fillRect/>
          </a:stretch>
        </p:blipFill>
        <p:spPr bwMode="auto">
          <a:xfrm>
            <a:off x="188913" y="1735138"/>
            <a:ext cx="8764587" cy="3386137"/>
          </a:xfrm>
          <a:prstGeom prst="rect">
            <a:avLst/>
          </a:prstGeom>
          <a:noFill/>
          <a:ln w="9525" algn="ctr">
            <a:noFill/>
            <a:miter lim="800000"/>
            <a:headEnd/>
            <a:tailEnd/>
          </a:ln>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2"/>
          <p:cNvSpPr>
            <a:spLocks noGrp="1" noChangeArrowheads="1"/>
          </p:cNvSpPr>
          <p:nvPr>
            <p:ph type="title"/>
          </p:nvPr>
        </p:nvSpPr>
        <p:spPr>
          <a:xfrm>
            <a:off x="395288" y="260350"/>
            <a:ext cx="7920037" cy="1008063"/>
          </a:xfrm>
        </p:spPr>
        <p:txBody>
          <a:bodyPr/>
          <a:lstStyle/>
          <a:p>
            <a:pPr eaLnBrk="1" hangingPunct="1"/>
            <a:r>
              <a:rPr lang="en-US" altLang="zh-CN" dirty="0" smtClean="0"/>
              <a:t>1.5</a:t>
            </a:r>
            <a:r>
              <a:rPr lang="en-US" altLang="zh-CN" b="1" dirty="0" smtClean="0">
                <a:latin typeface="Comic Sans MS" pitchFamily="66" charset="0"/>
              </a:rPr>
              <a:t> </a:t>
            </a:r>
            <a:r>
              <a:rPr lang="zh-CN" altLang="en-US" dirty="0" smtClean="0">
                <a:latin typeface="Comic Sans MS" pitchFamily="66" charset="0"/>
              </a:rPr>
              <a:t>网络安全模型</a:t>
            </a:r>
          </a:p>
        </p:txBody>
      </p:sp>
      <p:sp>
        <p:nvSpPr>
          <p:cNvPr id="43014" name="Rectangle 3"/>
          <p:cNvSpPr>
            <a:spLocks noGrp="1" noChangeArrowheads="1"/>
          </p:cNvSpPr>
          <p:nvPr>
            <p:ph type="body" sz="half" idx="1"/>
          </p:nvPr>
        </p:nvSpPr>
        <p:spPr>
          <a:xfrm>
            <a:off x="539750" y="1484313"/>
            <a:ext cx="8223250" cy="4681537"/>
          </a:xfrm>
        </p:spPr>
        <p:txBody>
          <a:bodyPr>
            <a:normAutofit/>
          </a:bodyPr>
          <a:lstStyle/>
          <a:p>
            <a:pPr eaLnBrk="1" hangingPunct="1">
              <a:lnSpc>
                <a:spcPct val="95000"/>
              </a:lnSpc>
            </a:pPr>
            <a:r>
              <a:rPr lang="zh-CN" altLang="en-US" sz="2400" dirty="0" smtClean="0"/>
              <a:t>在需要保护信息传输以防攻击者威胁消息的保密性、真实性等的时候，就会涉及信息安全，用来保证安全的方法</a:t>
            </a:r>
            <a:r>
              <a:rPr lang="zh-CN" altLang="en-US" sz="2400" dirty="0" smtClean="0">
                <a:solidFill>
                  <a:srgbClr val="0070C0"/>
                </a:solidFill>
              </a:rPr>
              <a:t>往往</a:t>
            </a:r>
            <a:r>
              <a:rPr lang="zh-CN" altLang="en-US" sz="2400" dirty="0" smtClean="0"/>
              <a:t>都包含两个方面：</a:t>
            </a:r>
          </a:p>
          <a:p>
            <a:pPr lvl="1" eaLnBrk="1" hangingPunct="1">
              <a:lnSpc>
                <a:spcPct val="95000"/>
              </a:lnSpc>
            </a:pPr>
            <a:r>
              <a:rPr lang="zh-CN" altLang="en-US" sz="1800" dirty="0" smtClean="0">
                <a:solidFill>
                  <a:srgbClr val="0070C0"/>
                </a:solidFill>
              </a:rPr>
              <a:t>被发送信息的安全相关变换</a:t>
            </a:r>
            <a:r>
              <a:rPr lang="zh-CN" altLang="en-US" sz="1800" dirty="0" smtClean="0"/>
              <a:t>，如对消息加密，打乱消息使得攻击者不能读懂消息，或者将基于消息的编码附于消息后，用于验证发送方的身份。</a:t>
            </a:r>
          </a:p>
          <a:p>
            <a:pPr lvl="1" eaLnBrk="1" hangingPunct="1">
              <a:lnSpc>
                <a:spcPct val="95000"/>
              </a:lnSpc>
            </a:pPr>
            <a:r>
              <a:rPr lang="zh-CN" altLang="en-US" sz="1800" dirty="0" smtClean="0">
                <a:solidFill>
                  <a:srgbClr val="0070C0"/>
                </a:solidFill>
              </a:rPr>
              <a:t>双方共享某些秘密信息</a:t>
            </a:r>
            <a:r>
              <a:rPr lang="zh-CN" altLang="en-US" sz="1800" dirty="0" smtClean="0"/>
              <a:t>，并希望这些信息不为攻击者所知。如加密密钥，配合加密算法在消息传输之前将消息加密，在接收端将消息解密。</a:t>
            </a:r>
            <a:endParaRPr lang="en-US" altLang="zh-CN" sz="1800" dirty="0" smtClean="0"/>
          </a:p>
          <a:p>
            <a:pPr lvl="1" eaLnBrk="1" hangingPunct="1">
              <a:lnSpc>
                <a:spcPct val="95000"/>
              </a:lnSpc>
            </a:pPr>
            <a:r>
              <a:rPr lang="zh-CN" altLang="en-US" sz="1800" dirty="0" smtClean="0">
                <a:solidFill>
                  <a:srgbClr val="FF0000"/>
                </a:solidFill>
              </a:rPr>
              <a:t>特例：</a:t>
            </a:r>
            <a:r>
              <a:rPr lang="en-US" altLang="zh-CN" sz="1800" dirty="0" smtClean="0">
                <a:solidFill>
                  <a:srgbClr val="FF0000"/>
                </a:solidFill>
              </a:rPr>
              <a:t>(</a:t>
            </a:r>
            <a:r>
              <a:rPr lang="zh-CN" altLang="en-US" sz="1800" dirty="0" smtClean="0">
                <a:solidFill>
                  <a:srgbClr val="0070C0"/>
                </a:solidFill>
              </a:rPr>
              <a:t>也可以</a:t>
            </a:r>
            <a:r>
              <a:rPr lang="zh-CN" altLang="en-US" sz="1800" dirty="0" smtClean="0">
                <a:solidFill>
                  <a:srgbClr val="0070C0"/>
                </a:solidFill>
              </a:rPr>
              <a:t>通过</a:t>
            </a:r>
            <a:r>
              <a:rPr lang="zh-CN" altLang="en-US" sz="1800" dirty="0" smtClean="0">
                <a:solidFill>
                  <a:srgbClr val="0070C0"/>
                </a:solidFill>
              </a:rPr>
              <a:t>通信替代秘密信息的共享（类似公钥的功能）</a:t>
            </a:r>
            <a:r>
              <a:rPr lang="en-US" altLang="zh-CN" sz="1800" dirty="0" smtClean="0">
                <a:solidFill>
                  <a:srgbClr val="0070C0"/>
                </a:solidFill>
              </a:rPr>
              <a:t>-</a:t>
            </a:r>
            <a:r>
              <a:rPr lang="zh-CN" altLang="en-US" sz="1800" dirty="0" smtClean="0">
                <a:solidFill>
                  <a:srgbClr val="0070C0"/>
                </a:solidFill>
              </a:rPr>
              <a:t>两个人共用一辆自行车，每人一把私用的锁具。如何两个人不见面共用一辆自行车，确保两人都不在时自行车处于上锁状态</a:t>
            </a:r>
            <a:r>
              <a:rPr lang="zh-CN" altLang="en-US" sz="1800" dirty="0" smtClean="0">
                <a:solidFill>
                  <a:srgbClr val="0070C0"/>
                </a:solidFill>
              </a:rPr>
              <a:t>。</a:t>
            </a:r>
            <a:r>
              <a:rPr lang="en-US" altLang="zh-CN" sz="1800" dirty="0" smtClean="0">
                <a:solidFill>
                  <a:srgbClr val="FF0000"/>
                </a:solidFill>
              </a:rPr>
              <a:t>)</a:t>
            </a:r>
            <a:endParaRPr lang="zh-CN" altLang="en-US" sz="1800" dirty="0" smtClean="0">
              <a:solidFill>
                <a:srgbClr val="FF0000"/>
              </a:solidFill>
            </a:endParaRPr>
          </a:p>
          <a:p>
            <a:pPr eaLnBrk="1" hangingPunct="1">
              <a:lnSpc>
                <a:spcPct val="95000"/>
              </a:lnSpc>
            </a:pPr>
            <a:r>
              <a:rPr lang="zh-CN" altLang="en-US" sz="2400" dirty="0" smtClean="0"/>
              <a:t>为实现安全传输，可能需要可信第三方，例如，由第三方负责将秘密信息分配给通信双方，而对攻击者保密，或者当通信双方</a:t>
            </a:r>
            <a:r>
              <a:rPr lang="zh-CN" altLang="en-US" sz="2400" dirty="0" smtClean="0"/>
              <a:t>就信息</a:t>
            </a:r>
            <a:r>
              <a:rPr lang="zh-CN" altLang="en-US" sz="2400" dirty="0" smtClean="0"/>
              <a:t>传输的真实性发生争执时，由第三方来仲裁。</a:t>
            </a:r>
          </a:p>
        </p:txBody>
      </p:sp>
      <p:sp>
        <p:nvSpPr>
          <p:cNvPr id="43010" name="日期占位符 4"/>
          <p:cNvSpPr>
            <a:spLocks noGrp="1"/>
          </p:cNvSpPr>
          <p:nvPr>
            <p:ph type="dt" sz="half" idx="10"/>
          </p:nvPr>
        </p:nvSpPr>
        <p:spPr>
          <a:noFill/>
        </p:spPr>
        <p:txBody>
          <a:bodyPr/>
          <a:lstStyle/>
          <a:p>
            <a:fld id="{7E0CF672-8814-4203-91F7-F0CD7F8358F1}" type="datetime1">
              <a:rPr lang="zh-CN" altLang="en-US" smtClean="0"/>
              <a:pPr/>
              <a:t>2016/9/13</a:t>
            </a:fld>
            <a:endParaRPr lang="en-US" altLang="zh-CN" smtClean="0"/>
          </a:p>
        </p:txBody>
      </p:sp>
      <p:sp>
        <p:nvSpPr>
          <p:cNvPr id="43011" name="页脚占位符 5"/>
          <p:cNvSpPr>
            <a:spLocks noGrp="1"/>
          </p:cNvSpPr>
          <p:nvPr>
            <p:ph type="ftr" sz="quarter" idx="11"/>
          </p:nvPr>
        </p:nvSpPr>
        <p:spPr>
          <a:noFill/>
        </p:spPr>
        <p:txBody>
          <a:bodyPr/>
          <a:lstStyle/>
          <a:p>
            <a:r>
              <a:rPr lang="en-US" altLang="zh-CN" smtClean="0"/>
              <a:t>Cryptography and Network Security - 1</a:t>
            </a:r>
          </a:p>
        </p:txBody>
      </p:sp>
      <p:sp>
        <p:nvSpPr>
          <p:cNvPr id="43012" name="灯片编号占位符 6"/>
          <p:cNvSpPr>
            <a:spLocks noGrp="1"/>
          </p:cNvSpPr>
          <p:nvPr>
            <p:ph type="sldNum" sz="quarter" idx="12"/>
          </p:nvPr>
        </p:nvSpPr>
        <p:spPr>
          <a:xfrm>
            <a:off x="8286776" y="6407944"/>
            <a:ext cx="583380" cy="365125"/>
          </a:xfrm>
          <a:noFill/>
        </p:spPr>
        <p:txBody>
          <a:bodyPr/>
          <a:lstStyle/>
          <a:p>
            <a:fld id="{73EAD8FA-8429-40C2-A795-3BFCFD524CC0}" type="slidenum">
              <a:rPr lang="en-US" altLang="zh-CN" smtClean="0"/>
              <a:pPr/>
              <a:t>28</a:t>
            </a:fld>
            <a:r>
              <a:rPr lang="en-US" altLang="zh-CN" dirty="0" smtClean="0"/>
              <a:t>/42</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8" name="Rectangle 3"/>
          <p:cNvSpPr>
            <a:spLocks noGrp="1" noChangeArrowheads="1"/>
          </p:cNvSpPr>
          <p:nvPr>
            <p:ph idx="1"/>
          </p:nvPr>
        </p:nvSpPr>
        <p:spPr/>
        <p:txBody>
          <a:bodyPr/>
          <a:lstStyle/>
          <a:p>
            <a:pPr eaLnBrk="1" hangingPunct="1"/>
            <a:endParaRPr lang="zh-CN" altLang="zh-CN" dirty="0" smtClean="0"/>
          </a:p>
        </p:txBody>
      </p:sp>
      <p:sp>
        <p:nvSpPr>
          <p:cNvPr id="44037" name="Rectangle 2"/>
          <p:cNvSpPr>
            <a:spLocks noGrp="1" noChangeArrowheads="1"/>
          </p:cNvSpPr>
          <p:nvPr>
            <p:ph type="title"/>
          </p:nvPr>
        </p:nvSpPr>
        <p:spPr>
          <a:xfrm>
            <a:off x="457200" y="122238"/>
            <a:ext cx="7543800" cy="858837"/>
          </a:xfrm>
        </p:spPr>
        <p:txBody>
          <a:bodyPr/>
          <a:lstStyle/>
          <a:p>
            <a:pPr eaLnBrk="1" hangingPunct="1"/>
            <a:r>
              <a:rPr lang="zh-CN" altLang="en-US" dirty="0" smtClean="0"/>
              <a:t>网络安全模型</a:t>
            </a:r>
          </a:p>
        </p:txBody>
      </p:sp>
      <p:pic>
        <p:nvPicPr>
          <p:cNvPr id="44039" name="Picture 4"/>
          <p:cNvPicPr>
            <a:picLocks noChangeAspect="1" noChangeArrowheads="1"/>
          </p:cNvPicPr>
          <p:nvPr/>
        </p:nvPicPr>
        <p:blipFill>
          <a:blip r:embed="rId2" cstate="print"/>
          <a:srcRect/>
          <a:stretch>
            <a:fillRect/>
          </a:stretch>
        </p:blipFill>
        <p:spPr bwMode="auto">
          <a:xfrm>
            <a:off x="642910" y="1185304"/>
            <a:ext cx="7143800" cy="4491164"/>
          </a:xfrm>
          <a:prstGeom prst="rect">
            <a:avLst/>
          </a:prstGeom>
          <a:noFill/>
          <a:ln w="9525" algn="ctr">
            <a:noFill/>
            <a:miter lim="800000"/>
            <a:headEnd/>
            <a:tailEnd/>
          </a:ln>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idx="1"/>
          </p:nvPr>
        </p:nvSpPr>
        <p:spPr>
          <a:xfrm>
            <a:off x="611188" y="1628775"/>
            <a:ext cx="7989887" cy="4465638"/>
          </a:xfrm>
        </p:spPr>
        <p:txBody>
          <a:bodyPr/>
          <a:lstStyle/>
          <a:p>
            <a:pPr eaLnBrk="1" hangingPunct="1">
              <a:buFont typeface="Wingdings" pitchFamily="2" charset="2"/>
              <a:buNone/>
              <a:defRPr/>
            </a:pPr>
            <a:r>
              <a:rPr lang="en-US" altLang="zh-CN" dirty="0" smtClean="0"/>
              <a:t>3. </a:t>
            </a:r>
            <a:r>
              <a:rPr lang="zh-CN" altLang="en-US" dirty="0" smtClean="0"/>
              <a:t>课程内容</a:t>
            </a:r>
          </a:p>
          <a:p>
            <a:pPr lvl="1" eaLnBrk="1" hangingPunct="1">
              <a:defRPr/>
            </a:pPr>
            <a:r>
              <a:rPr lang="zh-CN" altLang="en-US" dirty="0" smtClean="0">
                <a:solidFill>
                  <a:srgbClr val="6800D0"/>
                </a:solidFill>
              </a:rPr>
              <a:t>基本概念</a:t>
            </a:r>
            <a:r>
              <a:rPr lang="en-US" altLang="zh-CN" dirty="0" smtClean="0">
                <a:solidFill>
                  <a:srgbClr val="6800D0"/>
                </a:solidFill>
              </a:rPr>
              <a:t>(</a:t>
            </a:r>
            <a:r>
              <a:rPr lang="zh-CN" altLang="en-US" dirty="0" smtClean="0">
                <a:solidFill>
                  <a:srgbClr val="6800D0"/>
                </a:solidFill>
              </a:rPr>
              <a:t>数论基础等</a:t>
            </a:r>
            <a:r>
              <a:rPr lang="en-US" altLang="zh-CN" dirty="0" smtClean="0">
                <a:solidFill>
                  <a:srgbClr val="6800D0"/>
                </a:solidFill>
              </a:rPr>
              <a:t>)</a:t>
            </a:r>
          </a:p>
          <a:p>
            <a:pPr lvl="1" eaLnBrk="1" hangingPunct="1">
              <a:defRPr/>
            </a:pPr>
            <a:r>
              <a:rPr lang="zh-CN" altLang="en-US" dirty="0" smtClean="0">
                <a:solidFill>
                  <a:srgbClr val="6800D0"/>
                </a:solidFill>
              </a:rPr>
              <a:t>数据加密技术</a:t>
            </a:r>
            <a:r>
              <a:rPr lang="en-US" altLang="zh-CN" dirty="0" smtClean="0">
                <a:solidFill>
                  <a:srgbClr val="6800D0"/>
                </a:solidFill>
              </a:rPr>
              <a:t>(</a:t>
            </a:r>
            <a:r>
              <a:rPr lang="zh-CN" altLang="en-US" dirty="0" smtClean="0">
                <a:solidFill>
                  <a:srgbClr val="6800D0"/>
                </a:solidFill>
              </a:rPr>
              <a:t>对称的和非对称的密码系统</a:t>
            </a:r>
            <a:r>
              <a:rPr lang="en-US" altLang="zh-CN" dirty="0" smtClean="0">
                <a:solidFill>
                  <a:srgbClr val="6800D0"/>
                </a:solidFill>
              </a:rPr>
              <a:t>)</a:t>
            </a:r>
          </a:p>
          <a:p>
            <a:pPr lvl="1" eaLnBrk="1" hangingPunct="1">
              <a:defRPr/>
            </a:pPr>
            <a:r>
              <a:rPr lang="zh-CN" altLang="en-US" dirty="0" smtClean="0">
                <a:solidFill>
                  <a:srgbClr val="6800D0"/>
                </a:solidFill>
              </a:rPr>
              <a:t>密钥的产生、分享和管理</a:t>
            </a:r>
          </a:p>
          <a:p>
            <a:pPr lvl="1" eaLnBrk="1" hangingPunct="1">
              <a:defRPr/>
            </a:pPr>
            <a:r>
              <a:rPr lang="zh-CN" altLang="en-US" dirty="0" smtClean="0">
                <a:solidFill>
                  <a:srgbClr val="6800D0"/>
                </a:solidFill>
              </a:rPr>
              <a:t>数据的完整性保护</a:t>
            </a:r>
          </a:p>
          <a:p>
            <a:pPr lvl="1" eaLnBrk="1" hangingPunct="1">
              <a:defRPr/>
            </a:pPr>
            <a:r>
              <a:rPr lang="zh-CN" altLang="en-US" dirty="0" smtClean="0">
                <a:solidFill>
                  <a:srgbClr val="6800D0"/>
                </a:solidFill>
              </a:rPr>
              <a:t>身份认证、数字签名、数据鉴别和</a:t>
            </a:r>
            <a:r>
              <a:rPr lang="zh-CN" altLang="en-US" dirty="0" smtClean="0">
                <a:solidFill>
                  <a:srgbClr val="6800D0"/>
                </a:solidFill>
              </a:rPr>
              <a:t>应用</a:t>
            </a:r>
            <a:endParaRPr lang="zh-CN" altLang="en-US" dirty="0" smtClean="0">
              <a:solidFill>
                <a:srgbClr val="6800D0"/>
              </a:solidFill>
            </a:endParaRPr>
          </a:p>
        </p:txBody>
      </p:sp>
      <p:sp>
        <p:nvSpPr>
          <p:cNvPr id="9222" name="Rectangle 3"/>
          <p:cNvSpPr>
            <a:spLocks noGrp="1" noChangeArrowheads="1"/>
          </p:cNvSpPr>
          <p:nvPr>
            <p:ph type="title"/>
          </p:nvPr>
        </p:nvSpPr>
        <p:spPr>
          <a:xfrm>
            <a:off x="457200" y="122238"/>
            <a:ext cx="7543800" cy="1074737"/>
          </a:xfrm>
        </p:spPr>
        <p:txBody>
          <a:bodyPr/>
          <a:lstStyle/>
          <a:p>
            <a:pPr eaLnBrk="1" hangingPunct="1"/>
            <a:r>
              <a:rPr lang="zh-CN" altLang="en-US" sz="3800" dirty="0" smtClean="0"/>
              <a:t>课程的简单介绍</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2" name="Rectangle 3"/>
          <p:cNvSpPr>
            <a:spLocks noGrp="1" noChangeArrowheads="1"/>
          </p:cNvSpPr>
          <p:nvPr>
            <p:ph idx="1"/>
          </p:nvPr>
        </p:nvSpPr>
        <p:spPr>
          <a:xfrm>
            <a:off x="611188" y="1628775"/>
            <a:ext cx="7767637" cy="4083050"/>
          </a:xfrm>
        </p:spPr>
        <p:txBody>
          <a:bodyPr/>
          <a:lstStyle/>
          <a:p>
            <a:pPr eaLnBrk="1" hangingPunct="1"/>
            <a:r>
              <a:rPr lang="zh-CN" altLang="en-AU" sz="2800" dirty="0" smtClean="0"/>
              <a:t>设计一个算法，执行与安全相关的变换，该算法是攻击者无法攻破的；</a:t>
            </a:r>
          </a:p>
          <a:p>
            <a:pPr eaLnBrk="1" hangingPunct="1"/>
            <a:r>
              <a:rPr lang="zh-CN" altLang="en-AU" sz="2800" dirty="0" smtClean="0"/>
              <a:t>产生算法所使用的秘密信息；</a:t>
            </a:r>
          </a:p>
          <a:p>
            <a:pPr eaLnBrk="1" hangingPunct="1"/>
            <a:r>
              <a:rPr lang="zh-CN" altLang="en-AU" sz="2800" dirty="0" smtClean="0"/>
              <a:t>设计分配和共享秘密信息的方法；</a:t>
            </a:r>
          </a:p>
          <a:p>
            <a:pPr eaLnBrk="1" hangingPunct="1"/>
            <a:r>
              <a:rPr lang="zh-CN" altLang="en-AU" sz="2800" dirty="0" smtClean="0"/>
              <a:t>指定通信双方使用的协议，该协议利用安全算法和秘密信息实现安全服务。</a:t>
            </a:r>
          </a:p>
        </p:txBody>
      </p:sp>
      <p:sp>
        <p:nvSpPr>
          <p:cNvPr id="45061" name="Rectangle 2"/>
          <p:cNvSpPr>
            <a:spLocks noGrp="1" noChangeArrowheads="1"/>
          </p:cNvSpPr>
          <p:nvPr>
            <p:ph type="title"/>
          </p:nvPr>
        </p:nvSpPr>
        <p:spPr>
          <a:xfrm>
            <a:off x="539750" y="404813"/>
            <a:ext cx="7416800" cy="874712"/>
          </a:xfrm>
        </p:spPr>
        <p:txBody>
          <a:bodyPr/>
          <a:lstStyle/>
          <a:p>
            <a:pPr eaLnBrk="1" hangingPunct="1"/>
            <a:r>
              <a:rPr lang="zh-CN" altLang="en-US" dirty="0" smtClean="0">
                <a:latin typeface="Comic Sans MS" pitchFamily="66" charset="0"/>
              </a:rPr>
              <a:t>设计安全服务的内容</a:t>
            </a:r>
            <a:endParaRPr lang="zh-CN" altLang="en-AU" dirty="0" smtClean="0">
              <a:latin typeface="Comic Sans MS" pitchFamily="66" charset="0"/>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2"/>
          <p:cNvSpPr>
            <a:spLocks noGrp="1" noChangeArrowheads="1"/>
          </p:cNvSpPr>
          <p:nvPr>
            <p:ph type="title"/>
          </p:nvPr>
        </p:nvSpPr>
        <p:spPr>
          <a:xfrm>
            <a:off x="468313" y="333375"/>
            <a:ext cx="7543800" cy="863600"/>
          </a:xfrm>
        </p:spPr>
        <p:txBody>
          <a:bodyPr/>
          <a:lstStyle/>
          <a:p>
            <a:pPr eaLnBrk="1" hangingPunct="1"/>
            <a:r>
              <a:rPr lang="zh-CN" altLang="en-US" dirty="0" smtClean="0">
                <a:latin typeface="Comic Sans MS" pitchFamily="66" charset="0"/>
              </a:rPr>
              <a:t>网络访问安全模型</a:t>
            </a:r>
            <a:endParaRPr lang="zh-CN" altLang="en-AU" dirty="0" smtClean="0">
              <a:latin typeface="Comic Sans MS" pitchFamily="66" charset="0"/>
            </a:endParaRPr>
          </a:p>
        </p:txBody>
      </p:sp>
      <p:sp>
        <p:nvSpPr>
          <p:cNvPr id="46086" name="Rectangle 6"/>
          <p:cNvSpPr>
            <a:spLocks noGrp="1" noChangeArrowheads="1"/>
          </p:cNvSpPr>
          <p:nvPr>
            <p:ph type="body" sz="half" idx="1"/>
          </p:nvPr>
        </p:nvSpPr>
        <p:spPr>
          <a:xfrm>
            <a:off x="468313" y="1484313"/>
            <a:ext cx="8229600" cy="1584325"/>
          </a:xfrm>
        </p:spPr>
        <p:txBody>
          <a:bodyPr/>
          <a:lstStyle/>
          <a:p>
            <a:pPr eaLnBrk="1" hangingPunct="1"/>
            <a:r>
              <a:rPr lang="zh-CN" altLang="en-US" sz="2600" dirty="0" smtClean="0"/>
              <a:t>对付有害访问所需的安全机制为两类</a:t>
            </a:r>
          </a:p>
          <a:p>
            <a:pPr lvl="1" eaLnBrk="1" hangingPunct="1"/>
            <a:r>
              <a:rPr lang="zh-CN" altLang="en-US" sz="2200" dirty="0" smtClean="0"/>
              <a:t>门卫功能，包括基于口令的登录过程</a:t>
            </a:r>
          </a:p>
          <a:p>
            <a:pPr lvl="1" eaLnBrk="1" hangingPunct="1"/>
            <a:r>
              <a:rPr lang="zh-CN" altLang="en-US" sz="2200" dirty="0" smtClean="0"/>
              <a:t>监控程序，负责检测和拒绝蠕虫、病毒以及其他攻击</a:t>
            </a:r>
          </a:p>
        </p:txBody>
      </p:sp>
      <p:sp>
        <p:nvSpPr>
          <p:cNvPr id="46082" name="日期占位符 4"/>
          <p:cNvSpPr>
            <a:spLocks noGrp="1"/>
          </p:cNvSpPr>
          <p:nvPr>
            <p:ph type="dt" sz="half" idx="10"/>
          </p:nvPr>
        </p:nvSpPr>
        <p:spPr>
          <a:xfrm>
            <a:off x="7317255" y="6407944"/>
            <a:ext cx="916802" cy="365760"/>
          </a:xfrm>
          <a:noFill/>
        </p:spPr>
        <p:txBody>
          <a:bodyPr/>
          <a:lstStyle/>
          <a:p>
            <a:fld id="{6E08916C-DFCA-4A69-987C-7B3F6F1AF898}" type="datetime1">
              <a:rPr lang="zh-CN" altLang="en-US" smtClean="0"/>
              <a:pPr/>
              <a:t>2016/9/13</a:t>
            </a:fld>
            <a:endParaRPr lang="en-US" altLang="zh-CN" dirty="0" smtClean="0"/>
          </a:p>
        </p:txBody>
      </p:sp>
      <p:sp>
        <p:nvSpPr>
          <p:cNvPr id="46083" name="页脚占位符 5"/>
          <p:cNvSpPr>
            <a:spLocks noGrp="1"/>
          </p:cNvSpPr>
          <p:nvPr>
            <p:ph type="ftr" sz="quarter" idx="11"/>
          </p:nvPr>
        </p:nvSpPr>
        <p:spPr>
          <a:xfrm>
            <a:off x="4071934" y="6407944"/>
            <a:ext cx="2658819" cy="365125"/>
          </a:xfrm>
          <a:noFill/>
        </p:spPr>
        <p:txBody>
          <a:bodyPr/>
          <a:lstStyle/>
          <a:p>
            <a:r>
              <a:rPr lang="en-US" altLang="zh-CN" dirty="0" smtClean="0"/>
              <a:t>Cryptography and Network Security - 1</a:t>
            </a:r>
          </a:p>
        </p:txBody>
      </p:sp>
      <p:sp>
        <p:nvSpPr>
          <p:cNvPr id="46084" name="灯片编号占位符 6"/>
          <p:cNvSpPr>
            <a:spLocks noGrp="1"/>
          </p:cNvSpPr>
          <p:nvPr>
            <p:ph type="sldNum" sz="quarter" idx="12"/>
          </p:nvPr>
        </p:nvSpPr>
        <p:spPr>
          <a:xfrm>
            <a:off x="8501090" y="6407944"/>
            <a:ext cx="511942" cy="365125"/>
          </a:xfrm>
          <a:noFill/>
        </p:spPr>
        <p:txBody>
          <a:bodyPr/>
          <a:lstStyle/>
          <a:p>
            <a:fld id="{0D4FD6BB-0BE5-41E6-A611-47479D3EF487}" type="slidenum">
              <a:rPr lang="en-US" altLang="zh-CN" smtClean="0"/>
              <a:pPr/>
              <a:t>31</a:t>
            </a:fld>
            <a:r>
              <a:rPr lang="en-US" altLang="zh-CN" dirty="0" smtClean="0"/>
              <a:t>/42</a:t>
            </a:r>
          </a:p>
        </p:txBody>
      </p:sp>
      <p:pic>
        <p:nvPicPr>
          <p:cNvPr id="46087" name="Picture 5"/>
          <p:cNvPicPr>
            <a:picLocks noChangeAspect="1" noChangeArrowheads="1"/>
          </p:cNvPicPr>
          <p:nvPr/>
        </p:nvPicPr>
        <p:blipFill>
          <a:blip r:embed="rId3" cstate="print"/>
          <a:srcRect/>
          <a:stretch>
            <a:fillRect/>
          </a:stretch>
        </p:blipFill>
        <p:spPr bwMode="auto">
          <a:xfrm>
            <a:off x="1071538" y="2709686"/>
            <a:ext cx="5980787" cy="3150931"/>
          </a:xfrm>
          <a:prstGeom prst="rect">
            <a:avLst/>
          </a:prstGeom>
          <a:noFill/>
          <a:ln w="9525" algn="ctr">
            <a:noFill/>
            <a:miter lim="800000"/>
            <a:headEnd/>
            <a:tailEnd/>
          </a:ln>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10" name="Rectangle 3"/>
          <p:cNvSpPr>
            <a:spLocks noGrp="1" noChangeArrowheads="1"/>
          </p:cNvSpPr>
          <p:nvPr>
            <p:ph idx="1"/>
          </p:nvPr>
        </p:nvSpPr>
        <p:spPr>
          <a:xfrm>
            <a:off x="468313" y="1557338"/>
            <a:ext cx="7991475" cy="4411662"/>
          </a:xfrm>
        </p:spPr>
        <p:txBody>
          <a:bodyPr/>
          <a:lstStyle/>
          <a:p>
            <a:pPr marL="609600" indent="-609600" eaLnBrk="1" hangingPunct="1"/>
            <a:r>
              <a:rPr lang="zh-CN" altLang="en-AU" dirty="0" smtClean="0"/>
              <a:t>使用网络安全访问模型要求 </a:t>
            </a:r>
          </a:p>
          <a:p>
            <a:pPr marL="990600" lvl="1" indent="-533400" eaLnBrk="1" hangingPunct="1">
              <a:buClr>
                <a:schemeClr val="tx1"/>
              </a:buClr>
              <a:buSzPct val="85000"/>
              <a:buFont typeface="Wingdings" pitchFamily="2" charset="2"/>
              <a:buChar char="Ø"/>
            </a:pPr>
            <a:r>
              <a:rPr lang="zh-CN" altLang="en-AU" dirty="0" smtClean="0"/>
              <a:t>选择适当的网守功能</a:t>
            </a:r>
            <a:r>
              <a:rPr lang="en-AU" altLang="zh-CN" dirty="0" smtClean="0"/>
              <a:t>(gatekeeper functions)</a:t>
            </a:r>
            <a:r>
              <a:rPr lang="zh-CN" altLang="en-AU" dirty="0" smtClean="0"/>
              <a:t>来</a:t>
            </a:r>
            <a:r>
              <a:rPr lang="zh-CN" altLang="en-AU" dirty="0" smtClean="0">
                <a:solidFill>
                  <a:srgbClr val="FF0000"/>
                </a:solidFill>
              </a:rPr>
              <a:t>识别用户</a:t>
            </a:r>
            <a:r>
              <a:rPr lang="en-AU" altLang="zh-CN" dirty="0" smtClean="0">
                <a:solidFill>
                  <a:srgbClr val="FF0000"/>
                </a:solidFill>
              </a:rPr>
              <a:t> </a:t>
            </a:r>
          </a:p>
          <a:p>
            <a:pPr marL="990600" lvl="1" indent="-533400" eaLnBrk="1" hangingPunct="1">
              <a:buClr>
                <a:schemeClr val="tx1"/>
              </a:buClr>
              <a:buSzPct val="85000"/>
              <a:buFont typeface="Wingdings" pitchFamily="2" charset="2"/>
              <a:buChar char="Ø"/>
            </a:pPr>
            <a:r>
              <a:rPr lang="zh-CN" altLang="en-AU" dirty="0" smtClean="0"/>
              <a:t>实现</a:t>
            </a:r>
            <a:r>
              <a:rPr lang="zh-CN" altLang="en-AU" dirty="0" smtClean="0">
                <a:solidFill>
                  <a:srgbClr val="FF0000"/>
                </a:solidFill>
              </a:rPr>
              <a:t>安全控制</a:t>
            </a:r>
            <a:r>
              <a:rPr lang="zh-CN" altLang="en-AU" dirty="0" smtClean="0"/>
              <a:t>来确保只有授权用户可以访问指定的信息和资源</a:t>
            </a:r>
            <a:endParaRPr lang="en-AU" altLang="zh-CN" dirty="0" smtClean="0"/>
          </a:p>
          <a:p>
            <a:pPr marL="609600" indent="-609600" eaLnBrk="1" hangingPunct="1"/>
            <a:r>
              <a:rPr lang="zh-CN" altLang="en-AU" dirty="0" smtClean="0"/>
              <a:t>可信计算机系统可以用来实现这样的模型和目标 </a:t>
            </a:r>
          </a:p>
          <a:p>
            <a:pPr marL="609600" indent="-609600" eaLnBrk="1" hangingPunct="1">
              <a:buFont typeface="Wingdings" pitchFamily="2" charset="2"/>
              <a:buNone/>
            </a:pPr>
            <a:endParaRPr lang="en-AU" altLang="zh-CN" dirty="0" smtClean="0"/>
          </a:p>
        </p:txBody>
      </p:sp>
      <p:sp>
        <p:nvSpPr>
          <p:cNvPr id="47109" name="Rectangle 2"/>
          <p:cNvSpPr>
            <a:spLocks noGrp="1" noChangeArrowheads="1"/>
          </p:cNvSpPr>
          <p:nvPr>
            <p:ph type="title"/>
          </p:nvPr>
        </p:nvSpPr>
        <p:spPr>
          <a:xfrm>
            <a:off x="323850" y="404813"/>
            <a:ext cx="8351838" cy="720725"/>
          </a:xfrm>
        </p:spPr>
        <p:txBody>
          <a:bodyPr>
            <a:normAutofit/>
          </a:bodyPr>
          <a:lstStyle/>
          <a:p>
            <a:pPr eaLnBrk="1" hangingPunct="1"/>
            <a:r>
              <a:rPr lang="zh-CN" altLang="en-US" dirty="0" smtClean="0">
                <a:latin typeface="Comic Sans MS" pitchFamily="66" charset="0"/>
              </a:rPr>
              <a:t>网络访问安全模型</a:t>
            </a:r>
            <a:endParaRPr lang="en-AU" altLang="zh-CN" dirty="0" smtClean="0">
              <a:latin typeface="Comic Sans MS" pitchFamily="66" charset="0"/>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内容占位符 2"/>
          <p:cNvSpPr>
            <a:spLocks noGrp="1"/>
          </p:cNvSpPr>
          <p:nvPr>
            <p:ph idx="1"/>
          </p:nvPr>
        </p:nvSpPr>
        <p:spPr/>
        <p:txBody>
          <a:bodyPr/>
          <a:lstStyle/>
          <a:p>
            <a:endParaRPr lang="zh-CN" altLang="en-US" smtClean="0"/>
          </a:p>
        </p:txBody>
      </p:sp>
      <p:sp>
        <p:nvSpPr>
          <p:cNvPr id="50178" name="标题 1"/>
          <p:cNvSpPr>
            <a:spLocks noGrp="1"/>
          </p:cNvSpPr>
          <p:nvPr>
            <p:ph type="title"/>
          </p:nvPr>
        </p:nvSpPr>
        <p:spPr/>
        <p:txBody>
          <a:bodyPr/>
          <a:lstStyle/>
          <a:p>
            <a:r>
              <a:rPr lang="zh-CN" altLang="en-US" dirty="0" smtClean="0"/>
              <a:t>可信计算架构</a:t>
            </a:r>
            <a:r>
              <a:rPr lang="en-US" altLang="zh-CN" dirty="0" smtClean="0"/>
              <a:t>…</a:t>
            </a:r>
            <a:endParaRPr lang="zh-CN" altLang="en-US" dirty="0"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2"/>
          <p:cNvSpPr>
            <a:spLocks noGrp="1" noChangeArrowheads="1"/>
          </p:cNvSpPr>
          <p:nvPr>
            <p:ph idx="1"/>
          </p:nvPr>
        </p:nvSpPr>
        <p:spPr>
          <a:xfrm>
            <a:off x="395288" y="1484313"/>
            <a:ext cx="8137525" cy="4392612"/>
          </a:xfrm>
        </p:spPr>
        <p:txBody>
          <a:bodyPr/>
          <a:lstStyle/>
          <a:p>
            <a:pPr eaLnBrk="1" hangingPunct="1">
              <a:lnSpc>
                <a:spcPct val="90000"/>
              </a:lnSpc>
              <a:buFont typeface="Wingdings" pitchFamily="2" charset="2"/>
              <a:buNone/>
            </a:pPr>
            <a:r>
              <a:rPr lang="en-US" altLang="zh-CN" sz="2600" dirty="0" smtClean="0"/>
              <a:t>4. </a:t>
            </a:r>
            <a:r>
              <a:rPr lang="zh-CN" altLang="en-US" sz="2600" dirty="0" smtClean="0"/>
              <a:t>参考书 </a:t>
            </a:r>
          </a:p>
          <a:p>
            <a:pPr lvl="1" eaLnBrk="1" hangingPunct="1">
              <a:lnSpc>
                <a:spcPct val="90000"/>
              </a:lnSpc>
            </a:pPr>
            <a:r>
              <a:rPr lang="zh-CN" altLang="en-US" sz="2200" dirty="0" smtClean="0"/>
              <a:t>密码编码学与网络安全：原理与实践</a:t>
            </a:r>
            <a:r>
              <a:rPr lang="en-US" altLang="zh-CN" sz="2200" dirty="0" smtClean="0"/>
              <a:t>(</a:t>
            </a:r>
            <a:r>
              <a:rPr lang="zh-CN" altLang="en-US" sz="2200" dirty="0" smtClean="0"/>
              <a:t>第五版</a:t>
            </a:r>
            <a:r>
              <a:rPr lang="en-US" altLang="zh-CN" sz="2200" dirty="0" smtClean="0"/>
              <a:t>)(</a:t>
            </a:r>
            <a:r>
              <a:rPr lang="zh-CN" altLang="en-US" sz="2200" dirty="0" smtClean="0"/>
              <a:t>英文版</a:t>
            </a:r>
            <a:r>
              <a:rPr lang="en-US" altLang="zh-CN" sz="2200" dirty="0" smtClean="0"/>
              <a:t>)</a:t>
            </a:r>
            <a:r>
              <a:rPr lang="zh-CN" altLang="en-US" sz="2200" dirty="0" smtClean="0"/>
              <a:t>，</a:t>
            </a:r>
            <a:r>
              <a:rPr lang="en-US" altLang="zh-CN" sz="2200" dirty="0" smtClean="0"/>
              <a:t>William Stallings, </a:t>
            </a:r>
            <a:r>
              <a:rPr lang="zh-CN" altLang="en-US" sz="2200" dirty="0" smtClean="0"/>
              <a:t>电子工业出版社，</a:t>
            </a:r>
            <a:r>
              <a:rPr lang="en-US" altLang="zh-CN" sz="2200" dirty="0" smtClean="0"/>
              <a:t>2011.7.</a:t>
            </a:r>
          </a:p>
          <a:p>
            <a:pPr lvl="1" eaLnBrk="1" hangingPunct="1">
              <a:lnSpc>
                <a:spcPct val="90000"/>
              </a:lnSpc>
            </a:pPr>
            <a:r>
              <a:rPr lang="zh-CN" altLang="en-US" sz="2200" dirty="0" smtClean="0"/>
              <a:t>通信网的安全－理论与技术，王育民等，西安电子科技大学出版社，</a:t>
            </a:r>
            <a:r>
              <a:rPr lang="en-US" altLang="zh-CN" sz="2200" dirty="0" smtClean="0"/>
              <a:t>1999.4</a:t>
            </a:r>
          </a:p>
          <a:p>
            <a:pPr lvl="1" eaLnBrk="1" hangingPunct="1">
              <a:lnSpc>
                <a:spcPct val="90000"/>
              </a:lnSpc>
            </a:pPr>
            <a:r>
              <a:rPr lang="en-US" altLang="zh-CN" sz="2200" dirty="0" smtClean="0"/>
              <a:t>Applied Cryptography—Protocols, Algorithms, and Source Code in C, Sec. ED. Bruce </a:t>
            </a:r>
            <a:r>
              <a:rPr lang="en-US" altLang="zh-CN" sz="2200" dirty="0" err="1" smtClean="0"/>
              <a:t>Schneier</a:t>
            </a:r>
            <a:r>
              <a:rPr lang="en-US" altLang="zh-CN" sz="2200" dirty="0" smtClean="0"/>
              <a:t>, </a:t>
            </a:r>
            <a:r>
              <a:rPr lang="zh-CN" altLang="en-US" sz="2200" dirty="0" smtClean="0"/>
              <a:t>机械工业出版社，</a:t>
            </a:r>
            <a:r>
              <a:rPr lang="en-US" altLang="zh-CN" sz="2200" smtClean="0"/>
              <a:t>2001.1</a:t>
            </a:r>
          </a:p>
          <a:p>
            <a:pPr lvl="1" eaLnBrk="1" hangingPunct="1">
              <a:lnSpc>
                <a:spcPct val="90000"/>
              </a:lnSpc>
            </a:pPr>
            <a:endParaRPr lang="en-US" altLang="zh-CN" sz="2200" dirty="0" smtClean="0"/>
          </a:p>
          <a:p>
            <a:pPr eaLnBrk="1" hangingPunct="1">
              <a:lnSpc>
                <a:spcPct val="70000"/>
              </a:lnSpc>
              <a:buFont typeface="Wingdings" pitchFamily="2" charset="2"/>
              <a:buNone/>
            </a:pPr>
            <a:r>
              <a:rPr lang="en-US" altLang="zh-CN" sz="2600" dirty="0" smtClean="0"/>
              <a:t>5. </a:t>
            </a:r>
            <a:r>
              <a:rPr lang="zh-CN" altLang="en-US" sz="2600" dirty="0" smtClean="0"/>
              <a:t>学时和学分</a:t>
            </a:r>
          </a:p>
          <a:p>
            <a:pPr eaLnBrk="1" hangingPunct="1">
              <a:lnSpc>
                <a:spcPct val="70000"/>
              </a:lnSpc>
              <a:buFont typeface="Wingdings" pitchFamily="2" charset="2"/>
              <a:buNone/>
            </a:pPr>
            <a:r>
              <a:rPr lang="zh-CN" altLang="en-US" sz="2900" dirty="0" smtClean="0"/>
              <a:t>     </a:t>
            </a:r>
            <a:r>
              <a:rPr lang="en-US" altLang="zh-CN" sz="2200" dirty="0" smtClean="0"/>
              <a:t>60</a:t>
            </a:r>
            <a:r>
              <a:rPr lang="zh-CN" altLang="en-US" sz="2200" dirty="0" smtClean="0"/>
              <a:t>学时，</a:t>
            </a:r>
            <a:r>
              <a:rPr lang="en-US" altLang="zh-CN" sz="2200" dirty="0" smtClean="0"/>
              <a:t>3</a:t>
            </a:r>
            <a:r>
              <a:rPr lang="zh-CN" altLang="en-US" sz="2200" dirty="0" smtClean="0"/>
              <a:t>学分，授课</a:t>
            </a:r>
            <a:r>
              <a:rPr lang="en-US" altLang="zh-CN" sz="2200" dirty="0" smtClean="0"/>
              <a:t>18</a:t>
            </a:r>
            <a:r>
              <a:rPr lang="zh-CN" altLang="en-US" sz="2200" dirty="0" smtClean="0"/>
              <a:t>周</a:t>
            </a:r>
            <a:endParaRPr lang="en-US" altLang="zh-CN" sz="2200" dirty="0" smtClean="0"/>
          </a:p>
        </p:txBody>
      </p:sp>
      <p:sp>
        <p:nvSpPr>
          <p:cNvPr id="10246" name="Rectangle 3"/>
          <p:cNvSpPr>
            <a:spLocks noGrp="1" noChangeArrowheads="1"/>
          </p:cNvSpPr>
          <p:nvPr>
            <p:ph type="title"/>
          </p:nvPr>
        </p:nvSpPr>
        <p:spPr>
          <a:xfrm>
            <a:off x="468313" y="260350"/>
            <a:ext cx="7543800" cy="814388"/>
          </a:xfrm>
        </p:spPr>
        <p:txBody>
          <a:bodyPr/>
          <a:lstStyle/>
          <a:p>
            <a:pPr eaLnBrk="1" hangingPunct="1"/>
            <a:r>
              <a:rPr lang="zh-CN" altLang="en-US" sz="3800" dirty="0" smtClean="0"/>
              <a:t>课程的简单介绍</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p:cNvSpPr>
            <a:spLocks noGrp="1" noChangeArrowheads="1"/>
          </p:cNvSpPr>
          <p:nvPr>
            <p:ph idx="1"/>
          </p:nvPr>
        </p:nvSpPr>
        <p:spPr>
          <a:xfrm>
            <a:off x="611188" y="1484313"/>
            <a:ext cx="7921625" cy="4392612"/>
          </a:xfrm>
        </p:spPr>
        <p:txBody>
          <a:bodyPr/>
          <a:lstStyle/>
          <a:p>
            <a:pPr eaLnBrk="1" hangingPunct="1">
              <a:lnSpc>
                <a:spcPct val="70000"/>
              </a:lnSpc>
              <a:buFont typeface="Wingdings" pitchFamily="2" charset="2"/>
              <a:buNone/>
            </a:pPr>
            <a:r>
              <a:rPr lang="en-US" altLang="zh-CN" sz="2800" dirty="0" smtClean="0"/>
              <a:t>6. </a:t>
            </a:r>
            <a:r>
              <a:rPr lang="zh-CN" altLang="en-US" sz="2800" dirty="0" smtClean="0"/>
              <a:t>作业和测验</a:t>
            </a:r>
          </a:p>
          <a:p>
            <a:pPr eaLnBrk="1" hangingPunct="1">
              <a:spcBef>
                <a:spcPct val="5000"/>
              </a:spcBef>
              <a:buFont typeface="Wingdings" pitchFamily="2" charset="2"/>
              <a:buNone/>
            </a:pPr>
            <a:r>
              <a:rPr lang="zh-CN" altLang="en-US" sz="2900" dirty="0" smtClean="0"/>
              <a:t>    </a:t>
            </a:r>
            <a:r>
              <a:rPr lang="zh-CN" altLang="en-US" sz="2500" dirty="0" smtClean="0"/>
              <a:t>不定期布置作业和课堂测验，不交、迟交或抄袭的按</a:t>
            </a:r>
            <a:r>
              <a:rPr lang="en-US" altLang="zh-CN" sz="2500" dirty="0" smtClean="0"/>
              <a:t>0</a:t>
            </a:r>
            <a:r>
              <a:rPr lang="zh-CN" altLang="en-US" sz="2500" dirty="0" smtClean="0"/>
              <a:t>分记，不接受电子版作业</a:t>
            </a:r>
          </a:p>
          <a:p>
            <a:pPr eaLnBrk="1" hangingPunct="1">
              <a:lnSpc>
                <a:spcPct val="70000"/>
              </a:lnSpc>
              <a:buFont typeface="Wingdings" pitchFamily="2" charset="2"/>
              <a:buNone/>
            </a:pPr>
            <a:r>
              <a:rPr lang="en-US" altLang="zh-CN" sz="2800" dirty="0" smtClean="0"/>
              <a:t>7. </a:t>
            </a:r>
            <a:r>
              <a:rPr lang="zh-CN" altLang="en-US" sz="2800" dirty="0" smtClean="0"/>
              <a:t>成绩计算</a:t>
            </a:r>
          </a:p>
          <a:p>
            <a:pPr eaLnBrk="1" hangingPunct="1">
              <a:lnSpc>
                <a:spcPct val="70000"/>
              </a:lnSpc>
              <a:buFont typeface="Wingdings" pitchFamily="2" charset="2"/>
              <a:buNone/>
            </a:pPr>
            <a:r>
              <a:rPr lang="zh-CN" altLang="en-US" sz="2500" dirty="0" smtClean="0"/>
              <a:t>     作业和测验：</a:t>
            </a:r>
            <a:r>
              <a:rPr lang="en-US" altLang="zh-CN" sz="2500" dirty="0" smtClean="0"/>
              <a:t>30%</a:t>
            </a:r>
          </a:p>
          <a:p>
            <a:pPr eaLnBrk="1" hangingPunct="1">
              <a:lnSpc>
                <a:spcPct val="70000"/>
              </a:lnSpc>
              <a:buFont typeface="Wingdings" pitchFamily="2" charset="2"/>
              <a:buNone/>
            </a:pPr>
            <a:r>
              <a:rPr lang="en-US" altLang="zh-CN" sz="2500" dirty="0" smtClean="0"/>
              <a:t>     </a:t>
            </a:r>
            <a:r>
              <a:rPr lang="zh-CN" altLang="en-US" sz="2500" dirty="0" smtClean="0"/>
              <a:t>期末考试：</a:t>
            </a:r>
            <a:r>
              <a:rPr lang="en-US" altLang="zh-CN" sz="2500" dirty="0" smtClean="0"/>
              <a:t>70%</a:t>
            </a:r>
          </a:p>
          <a:p>
            <a:pPr eaLnBrk="1" hangingPunct="1">
              <a:lnSpc>
                <a:spcPct val="70000"/>
              </a:lnSpc>
              <a:buFont typeface="Wingdings" pitchFamily="2" charset="2"/>
              <a:buNone/>
            </a:pPr>
            <a:r>
              <a:rPr lang="en-US" altLang="zh-CN" sz="2800" dirty="0" smtClean="0"/>
              <a:t>8. </a:t>
            </a:r>
            <a:r>
              <a:rPr lang="zh-CN" altLang="en-US" sz="2800" dirty="0" smtClean="0"/>
              <a:t>联系办法</a:t>
            </a:r>
            <a:r>
              <a:rPr lang="zh-CN" altLang="en-US" sz="2500" dirty="0" smtClean="0"/>
              <a:t>     </a:t>
            </a:r>
            <a:endParaRPr lang="en-US" altLang="zh-CN" sz="2100" dirty="0" smtClean="0"/>
          </a:p>
          <a:p>
            <a:pPr eaLnBrk="1" hangingPunct="1">
              <a:lnSpc>
                <a:spcPct val="70000"/>
              </a:lnSpc>
              <a:buFont typeface="Wingdings" pitchFamily="2" charset="2"/>
              <a:buNone/>
            </a:pPr>
            <a:r>
              <a:rPr lang="en-US" altLang="zh-CN" sz="2500" dirty="0" smtClean="0"/>
              <a:t>     </a:t>
            </a:r>
            <a:r>
              <a:rPr lang="zh-CN" altLang="en-US" sz="2500" dirty="0" smtClean="0"/>
              <a:t>苗付友</a:t>
            </a:r>
            <a:r>
              <a:rPr lang="zh-CN" altLang="en-US" sz="2900" dirty="0" smtClean="0"/>
              <a:t>  </a:t>
            </a:r>
            <a:r>
              <a:rPr lang="en-US" altLang="zh-CN" sz="2300" dirty="0" smtClean="0"/>
              <a:t>13866166896  </a:t>
            </a:r>
            <a:r>
              <a:rPr lang="en-US" altLang="zh-CN" sz="2300" dirty="0" smtClean="0">
                <a:hlinkClick r:id="rId2"/>
              </a:rPr>
              <a:t>mfy@ustc.edu.cn</a:t>
            </a:r>
            <a:endParaRPr lang="en-US" altLang="zh-CN" sz="2300" dirty="0" smtClean="0"/>
          </a:p>
          <a:p>
            <a:pPr eaLnBrk="1" hangingPunct="1">
              <a:lnSpc>
                <a:spcPct val="70000"/>
              </a:lnSpc>
              <a:buFont typeface="Wingdings" pitchFamily="2" charset="2"/>
              <a:buNone/>
            </a:pPr>
            <a:r>
              <a:rPr lang="zh-CN" altLang="en-US" sz="2500" dirty="0" smtClean="0"/>
              <a:t>     </a:t>
            </a:r>
            <a:endParaRPr lang="en-US" altLang="zh-CN" sz="2300" dirty="0" smtClean="0"/>
          </a:p>
          <a:p>
            <a:pPr eaLnBrk="1" hangingPunct="1">
              <a:lnSpc>
                <a:spcPct val="70000"/>
              </a:lnSpc>
              <a:buFont typeface="Wingdings" pitchFamily="2" charset="2"/>
              <a:buNone/>
            </a:pPr>
            <a:r>
              <a:rPr lang="en-US" altLang="zh-CN" sz="2800" dirty="0" smtClean="0"/>
              <a:t>9. </a:t>
            </a:r>
            <a:r>
              <a:rPr lang="zh-CN" altLang="en-US" sz="2900" dirty="0" smtClean="0"/>
              <a:t>电子文档：</a:t>
            </a:r>
            <a:r>
              <a:rPr lang="en-US" altLang="zh-CN" sz="2300" dirty="0" smtClean="0"/>
              <a:t>staff.ustc.edu.cn/~</a:t>
            </a:r>
            <a:r>
              <a:rPr lang="en-US" altLang="zh-CN" sz="2300" dirty="0" err="1" smtClean="0"/>
              <a:t>mfy</a:t>
            </a:r>
            <a:r>
              <a:rPr lang="en-US" altLang="zh-CN" sz="2300" dirty="0" smtClean="0"/>
              <a:t>/crypto.htm</a:t>
            </a:r>
          </a:p>
        </p:txBody>
      </p:sp>
      <p:sp>
        <p:nvSpPr>
          <p:cNvPr id="11270" name="Rectangle 3"/>
          <p:cNvSpPr>
            <a:spLocks noGrp="1" noChangeArrowheads="1"/>
          </p:cNvSpPr>
          <p:nvPr>
            <p:ph type="title"/>
          </p:nvPr>
        </p:nvSpPr>
        <p:spPr>
          <a:xfrm>
            <a:off x="457200" y="122238"/>
            <a:ext cx="7543800" cy="1003300"/>
          </a:xfrm>
        </p:spPr>
        <p:txBody>
          <a:bodyPr/>
          <a:lstStyle/>
          <a:p>
            <a:pPr eaLnBrk="1" hangingPunct="1"/>
            <a:r>
              <a:rPr lang="zh-CN" altLang="en-US" sz="3800" dirty="0" smtClean="0"/>
              <a:t>课程的简单介绍</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3"/>
          <p:cNvSpPr>
            <a:spLocks noGrp="1" noChangeArrowheads="1"/>
          </p:cNvSpPr>
          <p:nvPr>
            <p:ph idx="1"/>
          </p:nvPr>
        </p:nvSpPr>
        <p:spPr>
          <a:xfrm>
            <a:off x="395288" y="981075"/>
            <a:ext cx="8351837" cy="5472113"/>
          </a:xfrm>
        </p:spPr>
        <p:txBody>
          <a:bodyPr/>
          <a:lstStyle/>
          <a:p>
            <a:pPr eaLnBrk="1" hangingPunct="1">
              <a:lnSpc>
                <a:spcPct val="90000"/>
              </a:lnSpc>
            </a:pPr>
            <a:r>
              <a:rPr lang="zh-CN" altLang="en-US" sz="2500" dirty="0" smtClean="0"/>
              <a:t>威廉姆</a:t>
            </a:r>
            <a:r>
              <a:rPr lang="zh-CN" altLang="en-US" sz="2100" dirty="0" smtClean="0">
                <a:sym typeface="Wingdings" pitchFamily="2" charset="2"/>
              </a:rPr>
              <a:t></a:t>
            </a:r>
            <a:r>
              <a:rPr lang="zh-CN" altLang="en-US" sz="2500" dirty="0" smtClean="0"/>
              <a:t>斯大林书的电子链接</a:t>
            </a:r>
          </a:p>
          <a:p>
            <a:pPr lvl="1" eaLnBrk="1" hangingPunct="1">
              <a:lnSpc>
                <a:spcPct val="90000"/>
              </a:lnSpc>
            </a:pPr>
            <a:r>
              <a:rPr lang="en-US" altLang="zh-CN" sz="2400" dirty="0" smtClean="0"/>
              <a:t>www.williamstallings.com/</a:t>
            </a:r>
          </a:p>
          <a:p>
            <a:pPr eaLnBrk="1" hangingPunct="1">
              <a:lnSpc>
                <a:spcPct val="90000"/>
              </a:lnSpc>
            </a:pPr>
            <a:r>
              <a:rPr lang="en-US" altLang="zh-CN" sz="2500" dirty="0" smtClean="0"/>
              <a:t>《The Code Book》</a:t>
            </a:r>
            <a:r>
              <a:rPr lang="zh-CN" altLang="en-US" sz="2500" dirty="0" smtClean="0"/>
              <a:t>作者赛门</a:t>
            </a:r>
            <a:r>
              <a:rPr lang="zh-CN" altLang="en-US" sz="2100" dirty="0" smtClean="0">
                <a:sym typeface="Wingdings" pitchFamily="2" charset="2"/>
              </a:rPr>
              <a:t></a:t>
            </a:r>
            <a:r>
              <a:rPr lang="zh-CN" altLang="en-US" sz="2500" dirty="0" smtClean="0"/>
              <a:t>辛的链接：</a:t>
            </a:r>
            <a:r>
              <a:rPr lang="en-US" altLang="zh-CN" sz="2400" dirty="0" smtClean="0"/>
              <a:t>www.simonsingh.net</a:t>
            </a:r>
          </a:p>
          <a:p>
            <a:pPr eaLnBrk="1" hangingPunct="1">
              <a:lnSpc>
                <a:spcPct val="90000"/>
              </a:lnSpc>
            </a:pPr>
            <a:endParaRPr lang="en-US" altLang="zh-CN" sz="2500" dirty="0" smtClean="0"/>
          </a:p>
          <a:p>
            <a:pPr eaLnBrk="1" hangingPunct="1">
              <a:lnSpc>
                <a:spcPct val="90000"/>
              </a:lnSpc>
            </a:pPr>
            <a:endParaRPr lang="en-US" altLang="zh-CN" sz="2500" dirty="0" smtClean="0"/>
          </a:p>
          <a:p>
            <a:pPr eaLnBrk="1" hangingPunct="1">
              <a:lnSpc>
                <a:spcPct val="90000"/>
              </a:lnSpc>
            </a:pPr>
            <a:endParaRPr lang="en-US" altLang="zh-CN" sz="2500" dirty="0" smtClean="0"/>
          </a:p>
          <a:p>
            <a:pPr eaLnBrk="1" hangingPunct="1">
              <a:lnSpc>
                <a:spcPct val="90000"/>
              </a:lnSpc>
            </a:pPr>
            <a:endParaRPr lang="en-US" altLang="zh-CN" sz="2500" dirty="0" smtClean="0"/>
          </a:p>
          <a:p>
            <a:pPr eaLnBrk="1" hangingPunct="1">
              <a:lnSpc>
                <a:spcPct val="90000"/>
              </a:lnSpc>
            </a:pPr>
            <a:endParaRPr lang="en-US" altLang="zh-CN" sz="2500" dirty="0" smtClean="0"/>
          </a:p>
          <a:p>
            <a:pPr eaLnBrk="1" hangingPunct="1">
              <a:lnSpc>
                <a:spcPct val="90000"/>
              </a:lnSpc>
            </a:pPr>
            <a:endParaRPr lang="en-US" altLang="zh-CN" sz="2500" dirty="0" smtClean="0"/>
          </a:p>
          <a:p>
            <a:pPr eaLnBrk="1" hangingPunct="1">
              <a:lnSpc>
                <a:spcPct val="90000"/>
              </a:lnSpc>
            </a:pPr>
            <a:r>
              <a:rPr lang="zh-CN" altLang="en-US" sz="2500" dirty="0" smtClean="0"/>
              <a:t>影视资料： </a:t>
            </a:r>
            <a:r>
              <a:rPr lang="en-US" altLang="zh-CN" sz="2500" dirty="0" smtClean="0"/>
              <a:t>202.38.64.11/~</a:t>
            </a:r>
            <a:r>
              <a:rPr lang="en-US" altLang="zh-CN" sz="2500" dirty="0" err="1" smtClean="0"/>
              <a:t>syang</a:t>
            </a:r>
            <a:r>
              <a:rPr lang="en-US" altLang="zh-CN" sz="2500" dirty="0" smtClean="0"/>
              <a:t>/</a:t>
            </a:r>
          </a:p>
          <a:p>
            <a:pPr lvl="1" eaLnBrk="1" hangingPunct="1">
              <a:lnSpc>
                <a:spcPct val="80000"/>
              </a:lnSpc>
            </a:pPr>
            <a:r>
              <a:rPr lang="zh-CN" altLang="en-US" sz="2300" dirty="0" smtClean="0"/>
              <a:t>破解纳粹的秘密 </a:t>
            </a:r>
            <a:r>
              <a:rPr lang="en-US" altLang="zh-CN" sz="2300" dirty="0" smtClean="0"/>
              <a:t>Decoding Nazi Secrets</a:t>
            </a:r>
          </a:p>
          <a:p>
            <a:pPr lvl="1" eaLnBrk="1" hangingPunct="1">
              <a:lnSpc>
                <a:spcPct val="80000"/>
              </a:lnSpc>
            </a:pPr>
            <a:r>
              <a:rPr lang="zh-CN" altLang="en-US" sz="2300" dirty="0" smtClean="0"/>
              <a:t>费马最后定理 </a:t>
            </a:r>
            <a:r>
              <a:rPr lang="en-US" altLang="zh-CN" sz="2300" dirty="0" smtClean="0"/>
              <a:t>Fermat’s Last Theory</a:t>
            </a:r>
          </a:p>
        </p:txBody>
      </p:sp>
      <p:sp>
        <p:nvSpPr>
          <p:cNvPr id="12293" name="Rectangle 2"/>
          <p:cNvSpPr>
            <a:spLocks noGrp="1" noChangeArrowheads="1"/>
          </p:cNvSpPr>
          <p:nvPr>
            <p:ph type="title"/>
          </p:nvPr>
        </p:nvSpPr>
        <p:spPr>
          <a:xfrm>
            <a:off x="539750" y="333375"/>
            <a:ext cx="7002463" cy="596900"/>
          </a:xfrm>
        </p:spPr>
        <p:txBody>
          <a:bodyPr>
            <a:normAutofit fontScale="90000"/>
          </a:bodyPr>
          <a:lstStyle/>
          <a:p>
            <a:pPr eaLnBrk="1" hangingPunct="1"/>
            <a:r>
              <a:rPr lang="zh-CN" altLang="en-US" sz="3800" dirty="0" smtClean="0"/>
              <a:t>有用的链接</a:t>
            </a:r>
          </a:p>
        </p:txBody>
      </p:sp>
      <p:pic>
        <p:nvPicPr>
          <p:cNvPr id="12295" name="Picture 4" descr="682c"/>
          <p:cNvPicPr>
            <a:picLocks noChangeAspect="1" noChangeArrowheads="1"/>
          </p:cNvPicPr>
          <p:nvPr/>
        </p:nvPicPr>
        <p:blipFill>
          <a:blip r:embed="rId2" cstate="print"/>
          <a:srcRect/>
          <a:stretch>
            <a:fillRect/>
          </a:stretch>
        </p:blipFill>
        <p:spPr bwMode="auto">
          <a:xfrm>
            <a:off x="827088" y="2487204"/>
            <a:ext cx="2084387" cy="2305050"/>
          </a:xfrm>
          <a:prstGeom prst="rect">
            <a:avLst/>
          </a:prstGeom>
          <a:noFill/>
          <a:ln w="9525">
            <a:noFill/>
            <a:miter lim="800000"/>
            <a:headEnd/>
            <a:tailEnd/>
          </a:ln>
        </p:spPr>
      </p:pic>
      <p:pic>
        <p:nvPicPr>
          <p:cNvPr id="12296" name="Picture 5" descr="160"/>
          <p:cNvPicPr>
            <a:picLocks noChangeAspect="1" noChangeArrowheads="1"/>
          </p:cNvPicPr>
          <p:nvPr/>
        </p:nvPicPr>
        <p:blipFill>
          <a:blip r:embed="rId3" cstate="print"/>
          <a:srcRect/>
          <a:stretch>
            <a:fillRect/>
          </a:stretch>
        </p:blipFill>
        <p:spPr bwMode="auto">
          <a:xfrm>
            <a:off x="3132138" y="2487204"/>
            <a:ext cx="1495425" cy="2295525"/>
          </a:xfrm>
          <a:prstGeom prst="rect">
            <a:avLst/>
          </a:prstGeom>
          <a:noFill/>
          <a:ln w="9525">
            <a:noFill/>
            <a:miter lim="800000"/>
            <a:headEnd/>
            <a:tailEnd/>
          </a:ln>
        </p:spPr>
      </p:pic>
      <p:pic>
        <p:nvPicPr>
          <p:cNvPr id="12297" name="Picture 6" descr="93"/>
          <p:cNvPicPr>
            <a:picLocks noChangeAspect="1" noChangeArrowheads="1"/>
          </p:cNvPicPr>
          <p:nvPr/>
        </p:nvPicPr>
        <p:blipFill>
          <a:blip r:embed="rId4" cstate="print"/>
          <a:srcRect/>
          <a:stretch>
            <a:fillRect/>
          </a:stretch>
        </p:blipFill>
        <p:spPr bwMode="auto">
          <a:xfrm>
            <a:off x="4859338" y="2487836"/>
            <a:ext cx="3816350" cy="21717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Rectangle 3"/>
          <p:cNvSpPr>
            <a:spLocks noGrp="1" noChangeArrowheads="1"/>
          </p:cNvSpPr>
          <p:nvPr>
            <p:ph idx="1"/>
          </p:nvPr>
        </p:nvSpPr>
        <p:spPr>
          <a:xfrm>
            <a:off x="323850" y="981075"/>
            <a:ext cx="8351838" cy="5327650"/>
          </a:xfrm>
        </p:spPr>
        <p:txBody>
          <a:bodyPr/>
          <a:lstStyle/>
          <a:p>
            <a:pPr eaLnBrk="1" hangingPunct="1">
              <a:lnSpc>
                <a:spcPct val="90000"/>
              </a:lnSpc>
            </a:pPr>
            <a:r>
              <a:rPr lang="en-US" altLang="zh-CN" sz="2500" dirty="0" smtClean="0"/>
              <a:t>Bletchley Park(</a:t>
            </a:r>
            <a:r>
              <a:rPr lang="zh-CN" altLang="en-US" sz="2500" dirty="0" smtClean="0"/>
              <a:t>二战时期英国密码破译基地柏雷屈里园</a:t>
            </a:r>
            <a:r>
              <a:rPr lang="en-US" altLang="zh-CN" sz="2500" dirty="0" smtClean="0"/>
              <a:t>)</a:t>
            </a:r>
          </a:p>
          <a:p>
            <a:pPr lvl="1" eaLnBrk="1" hangingPunct="1">
              <a:lnSpc>
                <a:spcPct val="90000"/>
              </a:lnSpc>
            </a:pPr>
            <a:r>
              <a:rPr lang="en-US" altLang="zh-CN" sz="2400" dirty="0" smtClean="0"/>
              <a:t>www.codesandciphers.org.uk/</a:t>
            </a:r>
          </a:p>
          <a:p>
            <a:pPr lvl="1" eaLnBrk="1" hangingPunct="1">
              <a:lnSpc>
                <a:spcPct val="90000"/>
              </a:lnSpc>
            </a:pPr>
            <a:endParaRPr lang="en-US" altLang="zh-CN" sz="2400" dirty="0" smtClean="0"/>
          </a:p>
          <a:p>
            <a:pPr lvl="1" eaLnBrk="1" hangingPunct="1">
              <a:lnSpc>
                <a:spcPct val="90000"/>
              </a:lnSpc>
            </a:pPr>
            <a:endParaRPr lang="en-US" altLang="zh-CN" sz="2400" dirty="0" smtClean="0"/>
          </a:p>
          <a:p>
            <a:pPr lvl="1" eaLnBrk="1" hangingPunct="1">
              <a:lnSpc>
                <a:spcPct val="90000"/>
              </a:lnSpc>
            </a:pPr>
            <a:endParaRPr lang="en-US" altLang="zh-CN" sz="2400" dirty="0" smtClean="0"/>
          </a:p>
          <a:p>
            <a:pPr lvl="1" eaLnBrk="1" hangingPunct="1">
              <a:lnSpc>
                <a:spcPct val="90000"/>
              </a:lnSpc>
            </a:pPr>
            <a:endParaRPr lang="en-US" altLang="zh-CN" sz="2400" dirty="0" smtClean="0"/>
          </a:p>
          <a:p>
            <a:pPr lvl="1" eaLnBrk="1" hangingPunct="1">
              <a:lnSpc>
                <a:spcPct val="90000"/>
              </a:lnSpc>
            </a:pPr>
            <a:endParaRPr lang="en-US" altLang="zh-CN" sz="2400" dirty="0" smtClean="0"/>
          </a:p>
          <a:p>
            <a:pPr eaLnBrk="1" hangingPunct="1">
              <a:lnSpc>
                <a:spcPct val="90000"/>
              </a:lnSpc>
            </a:pPr>
            <a:r>
              <a:rPr lang="zh-CN" altLang="en-US" sz="2500" dirty="0" smtClean="0"/>
              <a:t>关于亚伦</a:t>
            </a:r>
            <a:r>
              <a:rPr lang="en-US" altLang="zh-CN" sz="2500" dirty="0" smtClean="0"/>
              <a:t>.</a:t>
            </a:r>
            <a:r>
              <a:rPr lang="zh-CN" altLang="en-US" sz="2500" dirty="0" smtClean="0"/>
              <a:t>图灵</a:t>
            </a:r>
          </a:p>
          <a:p>
            <a:pPr lvl="1" eaLnBrk="1" hangingPunct="1">
              <a:lnSpc>
                <a:spcPct val="90000"/>
              </a:lnSpc>
            </a:pPr>
            <a:r>
              <a:rPr lang="en-US" altLang="zh-CN" sz="2400" dirty="0" smtClean="0"/>
              <a:t>www.turing.org.uk/turing (Alan Turing)</a:t>
            </a:r>
          </a:p>
          <a:p>
            <a:pPr eaLnBrk="1" hangingPunct="1">
              <a:lnSpc>
                <a:spcPct val="90000"/>
              </a:lnSpc>
            </a:pPr>
            <a:r>
              <a:rPr lang="en-US" altLang="zh-CN" sz="2500" dirty="0" smtClean="0"/>
              <a:t>Enigma emulators</a:t>
            </a:r>
            <a:r>
              <a:rPr lang="en-US" altLang="zh-CN" sz="2400" dirty="0" smtClean="0"/>
              <a:t>(</a:t>
            </a:r>
            <a:r>
              <a:rPr lang="zh-CN" altLang="en-US" sz="2500" dirty="0" smtClean="0"/>
              <a:t>奇谜模拟机</a:t>
            </a:r>
            <a:r>
              <a:rPr lang="en-US" altLang="zh-CN" sz="2400" dirty="0" smtClean="0"/>
              <a:t>)</a:t>
            </a:r>
          </a:p>
          <a:p>
            <a:pPr lvl="1" eaLnBrk="1" hangingPunct="1">
              <a:lnSpc>
                <a:spcPct val="90000"/>
              </a:lnSpc>
            </a:pPr>
            <a:r>
              <a:rPr lang="en-US" altLang="zh-CN" sz="2400" dirty="0" smtClean="0"/>
              <a:t>http://www.xat.nl/enigma/</a:t>
            </a:r>
          </a:p>
          <a:p>
            <a:pPr lvl="1" eaLnBrk="1" hangingPunct="1">
              <a:lnSpc>
                <a:spcPct val="90000"/>
              </a:lnSpc>
            </a:pPr>
            <a:r>
              <a:rPr lang="en-US" altLang="zh-CN" sz="2400" dirty="0" smtClean="0"/>
              <a:t>http://www.ellsbury.com/enigmabombe.htm</a:t>
            </a:r>
          </a:p>
        </p:txBody>
      </p:sp>
      <p:sp>
        <p:nvSpPr>
          <p:cNvPr id="13317" name="Rectangle 2"/>
          <p:cNvSpPr>
            <a:spLocks noGrp="1" noChangeArrowheads="1"/>
          </p:cNvSpPr>
          <p:nvPr>
            <p:ph type="title"/>
          </p:nvPr>
        </p:nvSpPr>
        <p:spPr>
          <a:xfrm>
            <a:off x="539750" y="333375"/>
            <a:ext cx="7002463" cy="596900"/>
          </a:xfrm>
        </p:spPr>
        <p:txBody>
          <a:bodyPr>
            <a:normAutofit fontScale="90000"/>
          </a:bodyPr>
          <a:lstStyle/>
          <a:p>
            <a:pPr eaLnBrk="1" hangingPunct="1"/>
            <a:r>
              <a:rPr lang="zh-CN" altLang="en-US" sz="3500" dirty="0" smtClean="0"/>
              <a:t>有用的链接</a:t>
            </a:r>
          </a:p>
        </p:txBody>
      </p:sp>
      <p:pic>
        <p:nvPicPr>
          <p:cNvPr id="13319" name="Picture 4" descr="41-I%2Bp%2BUiYL__SS500_"/>
          <p:cNvPicPr>
            <a:picLocks noChangeAspect="1" noChangeArrowheads="1"/>
          </p:cNvPicPr>
          <p:nvPr/>
        </p:nvPicPr>
        <p:blipFill>
          <a:blip r:embed="rId2" cstate="print"/>
          <a:srcRect/>
          <a:stretch>
            <a:fillRect/>
          </a:stretch>
        </p:blipFill>
        <p:spPr bwMode="auto">
          <a:xfrm>
            <a:off x="6877050" y="1844675"/>
            <a:ext cx="2016125" cy="2016125"/>
          </a:xfrm>
          <a:prstGeom prst="rect">
            <a:avLst/>
          </a:prstGeom>
          <a:noFill/>
          <a:ln w="9525">
            <a:noFill/>
            <a:miter lim="800000"/>
            <a:headEnd/>
            <a:tailEnd/>
          </a:ln>
        </p:spPr>
      </p:pic>
      <p:pic>
        <p:nvPicPr>
          <p:cNvPr id="13320" name="Picture 5" descr="mansion"/>
          <p:cNvPicPr>
            <a:picLocks noChangeAspect="1" noChangeArrowheads="1"/>
          </p:cNvPicPr>
          <p:nvPr/>
        </p:nvPicPr>
        <p:blipFill>
          <a:blip r:embed="rId3" cstate="print"/>
          <a:srcRect/>
          <a:stretch>
            <a:fillRect/>
          </a:stretch>
        </p:blipFill>
        <p:spPr bwMode="auto">
          <a:xfrm>
            <a:off x="611188" y="1857364"/>
            <a:ext cx="2447925" cy="1465263"/>
          </a:xfrm>
          <a:prstGeom prst="rect">
            <a:avLst/>
          </a:prstGeom>
          <a:noFill/>
          <a:ln w="9525">
            <a:noFill/>
            <a:miter lim="800000"/>
            <a:headEnd/>
            <a:tailEnd/>
          </a:ln>
        </p:spPr>
      </p:pic>
      <p:pic>
        <p:nvPicPr>
          <p:cNvPr id="13321" name="Picture 7" descr="hrh1"/>
          <p:cNvPicPr>
            <a:picLocks noChangeAspect="1" noChangeArrowheads="1"/>
          </p:cNvPicPr>
          <p:nvPr/>
        </p:nvPicPr>
        <p:blipFill>
          <a:blip r:embed="rId4" cstate="print"/>
          <a:srcRect/>
          <a:stretch>
            <a:fillRect/>
          </a:stretch>
        </p:blipFill>
        <p:spPr bwMode="auto">
          <a:xfrm>
            <a:off x="3132138" y="1857364"/>
            <a:ext cx="2016125" cy="1416050"/>
          </a:xfrm>
          <a:prstGeom prst="rect">
            <a:avLst/>
          </a:prstGeom>
          <a:noFill/>
          <a:ln w="9525">
            <a:noFill/>
            <a:miter lim="800000"/>
            <a:headEnd/>
            <a:tailEnd/>
          </a:ln>
        </p:spPr>
      </p:pic>
      <p:pic>
        <p:nvPicPr>
          <p:cNvPr id="13322" name="Picture 8" descr="s_124723794987CeBtEZ"/>
          <p:cNvPicPr>
            <a:picLocks noChangeAspect="1" noChangeArrowheads="1"/>
          </p:cNvPicPr>
          <p:nvPr/>
        </p:nvPicPr>
        <p:blipFill>
          <a:blip r:embed="rId5" cstate="print"/>
          <a:srcRect/>
          <a:stretch>
            <a:fillRect/>
          </a:stretch>
        </p:blipFill>
        <p:spPr bwMode="auto">
          <a:xfrm>
            <a:off x="5219700" y="1844675"/>
            <a:ext cx="1917700" cy="200501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3" name="Picture 4" descr="PRZ-in-Dublin"/>
          <p:cNvPicPr>
            <a:picLocks noChangeAspect="1" noChangeArrowheads="1"/>
          </p:cNvPicPr>
          <p:nvPr/>
        </p:nvPicPr>
        <p:blipFill>
          <a:blip r:embed="rId2" cstate="print"/>
          <a:srcRect/>
          <a:stretch>
            <a:fillRect/>
          </a:stretch>
        </p:blipFill>
        <p:spPr bwMode="auto">
          <a:xfrm>
            <a:off x="7500958" y="3786190"/>
            <a:ext cx="1315252" cy="1785950"/>
          </a:xfrm>
          <a:prstGeom prst="rect">
            <a:avLst/>
          </a:prstGeom>
          <a:noFill/>
          <a:ln w="9525">
            <a:noFill/>
            <a:miter lim="800000"/>
            <a:headEnd/>
            <a:tailEnd/>
          </a:ln>
        </p:spPr>
      </p:pic>
      <p:sp>
        <p:nvSpPr>
          <p:cNvPr id="14342" name="Rectangle 3"/>
          <p:cNvSpPr>
            <a:spLocks noGrp="1" noChangeArrowheads="1"/>
          </p:cNvSpPr>
          <p:nvPr>
            <p:ph idx="1"/>
          </p:nvPr>
        </p:nvSpPr>
        <p:spPr>
          <a:xfrm>
            <a:off x="468313" y="1196975"/>
            <a:ext cx="8135937" cy="4822825"/>
          </a:xfrm>
        </p:spPr>
        <p:txBody>
          <a:bodyPr/>
          <a:lstStyle/>
          <a:p>
            <a:pPr eaLnBrk="1" hangingPunct="1">
              <a:lnSpc>
                <a:spcPct val="90000"/>
              </a:lnSpc>
            </a:pPr>
            <a:r>
              <a:rPr lang="zh-CN" altLang="en-US" sz="2300" dirty="0" smtClean="0"/>
              <a:t>关于</a:t>
            </a:r>
            <a:r>
              <a:rPr lang="en-US" altLang="zh-CN" sz="2300" dirty="0" smtClean="0"/>
              <a:t>Phil Zimmerman</a:t>
            </a:r>
            <a:r>
              <a:rPr lang="zh-CN" altLang="en-US" sz="2300" dirty="0" smtClean="0"/>
              <a:t>和</a:t>
            </a:r>
            <a:r>
              <a:rPr lang="en-US" altLang="zh-CN" sz="2300" dirty="0" smtClean="0"/>
              <a:t>PGP</a:t>
            </a:r>
          </a:p>
          <a:p>
            <a:pPr lvl="1" eaLnBrk="1" hangingPunct="1">
              <a:lnSpc>
                <a:spcPct val="90000"/>
              </a:lnSpc>
            </a:pPr>
            <a:r>
              <a:rPr lang="en-US" altLang="zh-CN" sz="2200" dirty="0" smtClean="0"/>
              <a:t>http://www.philzimmermann.com</a:t>
            </a:r>
          </a:p>
          <a:p>
            <a:pPr lvl="1" eaLnBrk="1" hangingPunct="1">
              <a:lnSpc>
                <a:spcPct val="90000"/>
              </a:lnSpc>
              <a:buFont typeface="Wingdings" pitchFamily="2" charset="2"/>
              <a:buNone/>
            </a:pPr>
            <a:r>
              <a:rPr lang="en-US" altLang="zh-CN" sz="2000" dirty="0" smtClean="0"/>
              <a:t>     </a:t>
            </a:r>
            <a:r>
              <a:rPr lang="en-US" altLang="zh-CN" sz="2200" dirty="0" smtClean="0"/>
              <a:t>www.pgpi.org</a:t>
            </a:r>
          </a:p>
          <a:p>
            <a:pPr eaLnBrk="1" hangingPunct="1">
              <a:lnSpc>
                <a:spcPct val="90000"/>
              </a:lnSpc>
            </a:pPr>
            <a:r>
              <a:rPr lang="zh-CN" altLang="en-US" sz="2300" dirty="0" smtClean="0"/>
              <a:t>量子计算中心</a:t>
            </a:r>
          </a:p>
          <a:p>
            <a:pPr lvl="1" eaLnBrk="1" hangingPunct="1">
              <a:lnSpc>
                <a:spcPct val="90000"/>
              </a:lnSpc>
            </a:pPr>
            <a:r>
              <a:rPr lang="en-US" altLang="zh-CN" sz="2200" dirty="0" smtClean="0"/>
              <a:t>www.qubit.org</a:t>
            </a:r>
          </a:p>
          <a:p>
            <a:pPr eaLnBrk="1" hangingPunct="1">
              <a:lnSpc>
                <a:spcPct val="90000"/>
              </a:lnSpc>
            </a:pPr>
            <a:r>
              <a:rPr lang="zh-CN" altLang="en-US" sz="2300" dirty="0" smtClean="0"/>
              <a:t>美国国家密码学博物馆</a:t>
            </a:r>
            <a:r>
              <a:rPr lang="zh-CN" altLang="en-US" sz="2100" dirty="0" smtClean="0"/>
              <a:t> </a:t>
            </a:r>
            <a:r>
              <a:rPr lang="en-US" altLang="zh-CN" sz="2100" dirty="0" smtClean="0"/>
              <a:t>National Security Agency</a:t>
            </a:r>
          </a:p>
          <a:p>
            <a:pPr lvl="1" eaLnBrk="1" hangingPunct="1">
              <a:lnSpc>
                <a:spcPct val="90000"/>
              </a:lnSpc>
            </a:pPr>
            <a:r>
              <a:rPr lang="en-US" altLang="zh-CN" sz="2200" dirty="0" smtClean="0"/>
              <a:t>http://www.nsa.gov/about/cryptologic_heritage/museum/</a:t>
            </a:r>
          </a:p>
          <a:p>
            <a:pPr eaLnBrk="1" hangingPunct="1">
              <a:lnSpc>
                <a:spcPct val="90000"/>
              </a:lnSpc>
            </a:pPr>
            <a:r>
              <a:rPr lang="zh-CN" altLang="en-US" sz="2300" dirty="0" smtClean="0"/>
              <a:t>美国密码协会</a:t>
            </a:r>
            <a:r>
              <a:rPr lang="en-US" altLang="zh-CN" sz="2300" dirty="0" smtClean="0"/>
              <a:t>ACA</a:t>
            </a:r>
          </a:p>
          <a:p>
            <a:pPr lvl="1" eaLnBrk="1" hangingPunct="1">
              <a:lnSpc>
                <a:spcPct val="90000"/>
              </a:lnSpc>
            </a:pPr>
            <a:r>
              <a:rPr lang="en-US" altLang="zh-CN" sz="2200" dirty="0" smtClean="0"/>
              <a:t>http://</a:t>
            </a:r>
            <a:r>
              <a:rPr lang="en-US" altLang="zh-CN" sz="2200" dirty="0" smtClean="0">
                <a:solidFill>
                  <a:schemeClr val="accent1"/>
                </a:solidFill>
              </a:rPr>
              <a:t>www.und.nodak.edu/org/crypto/crypto/</a:t>
            </a:r>
          </a:p>
          <a:p>
            <a:pPr eaLnBrk="1" hangingPunct="1">
              <a:lnSpc>
                <a:spcPct val="90000"/>
              </a:lnSpc>
            </a:pPr>
            <a:r>
              <a:rPr lang="en-US" altLang="zh-CN" sz="2300" dirty="0" smtClean="0"/>
              <a:t>Cryptography FAQ</a:t>
            </a:r>
          </a:p>
          <a:p>
            <a:pPr lvl="1" eaLnBrk="1" hangingPunct="1">
              <a:lnSpc>
                <a:spcPct val="90000"/>
              </a:lnSpc>
            </a:pPr>
            <a:r>
              <a:rPr lang="en-US" altLang="zh-CN" sz="2200" dirty="0" smtClean="0"/>
              <a:t>http://www.faqs.org/faqs/cryptography-faq/</a:t>
            </a:r>
          </a:p>
        </p:txBody>
      </p:sp>
      <p:sp>
        <p:nvSpPr>
          <p:cNvPr id="14341" name="Rectangle 2"/>
          <p:cNvSpPr>
            <a:spLocks noGrp="1" noChangeArrowheads="1"/>
          </p:cNvSpPr>
          <p:nvPr>
            <p:ph type="title"/>
          </p:nvPr>
        </p:nvSpPr>
        <p:spPr>
          <a:xfrm>
            <a:off x="539750" y="260350"/>
            <a:ext cx="6119813" cy="792163"/>
          </a:xfrm>
        </p:spPr>
        <p:txBody>
          <a:bodyPr/>
          <a:lstStyle/>
          <a:p>
            <a:pPr eaLnBrk="1" hangingPunct="1"/>
            <a:r>
              <a:rPr lang="zh-CN" altLang="en-US" sz="3500" dirty="0" smtClean="0"/>
              <a:t>有用的链接</a:t>
            </a:r>
            <a:r>
              <a:rPr lang="en-US" altLang="zh-CN" sz="3500" dirty="0" smtClean="0"/>
              <a:t>(</a:t>
            </a:r>
            <a:r>
              <a:rPr lang="zh-CN" altLang="en-US" sz="3500" dirty="0" smtClean="0"/>
              <a:t>续</a:t>
            </a:r>
            <a:r>
              <a:rPr lang="en-US" altLang="zh-CN" sz="3500" dirty="0" smtClean="0"/>
              <a:t>)</a:t>
            </a:r>
          </a:p>
        </p:txBody>
      </p:sp>
      <p:pic>
        <p:nvPicPr>
          <p:cNvPr id="14344" name="Picture 5" descr="PRZ-caricature"/>
          <p:cNvPicPr>
            <a:picLocks noChangeAspect="1" noChangeArrowheads="1"/>
          </p:cNvPicPr>
          <p:nvPr/>
        </p:nvPicPr>
        <p:blipFill>
          <a:blip r:embed="rId3" cstate="print"/>
          <a:srcRect/>
          <a:stretch>
            <a:fillRect/>
          </a:stretch>
        </p:blipFill>
        <p:spPr bwMode="auto">
          <a:xfrm>
            <a:off x="6357950" y="285728"/>
            <a:ext cx="1262062" cy="27178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Rectangle 3"/>
          <p:cNvSpPr>
            <a:spLocks noGrp="1" noChangeArrowheads="1"/>
          </p:cNvSpPr>
          <p:nvPr>
            <p:ph idx="1"/>
          </p:nvPr>
        </p:nvSpPr>
        <p:spPr>
          <a:xfrm>
            <a:off x="250825" y="1268413"/>
            <a:ext cx="8066088" cy="3889375"/>
          </a:xfrm>
        </p:spPr>
        <p:txBody>
          <a:bodyPr/>
          <a:lstStyle/>
          <a:p>
            <a:pPr eaLnBrk="1" hangingPunct="1">
              <a:lnSpc>
                <a:spcPct val="95000"/>
              </a:lnSpc>
              <a:spcBef>
                <a:spcPct val="25000"/>
              </a:spcBef>
            </a:pPr>
            <a:r>
              <a:rPr lang="zh-CN" altLang="en-US" sz="2200" dirty="0" smtClean="0"/>
              <a:t>在当前全球电子互联互通的时代，由于病毒、黑客、电子窃听和电子欺诈，使得安全性比任何时候都重要；</a:t>
            </a:r>
          </a:p>
          <a:p>
            <a:pPr eaLnBrk="1" hangingPunct="1">
              <a:lnSpc>
                <a:spcPct val="95000"/>
              </a:lnSpc>
              <a:spcBef>
                <a:spcPct val="25000"/>
              </a:spcBef>
            </a:pPr>
            <a:r>
              <a:rPr lang="zh-CN" altLang="en-US" sz="2200" dirty="0" smtClean="0"/>
              <a:t>计算机系统的大量使用和互联</a:t>
            </a:r>
            <a:r>
              <a:rPr lang="en-US" altLang="zh-CN" sz="2200" dirty="0" smtClean="0"/>
              <a:t>, </a:t>
            </a:r>
            <a:r>
              <a:rPr lang="zh-CN" altLang="en-US" sz="2200" dirty="0" smtClean="0"/>
              <a:t>使得我们越来越依赖于这些系统所存储和传输的信息</a:t>
            </a:r>
            <a:r>
              <a:rPr lang="en-US" altLang="zh-CN" sz="2200" dirty="0" smtClean="0"/>
              <a:t>, </a:t>
            </a:r>
            <a:r>
              <a:rPr lang="zh-CN" altLang="en-US" sz="2200" dirty="0" smtClean="0"/>
              <a:t>因此需要保护数据和资源不被泄露，保证数据和消息的真实性</a:t>
            </a:r>
            <a:r>
              <a:rPr lang="en-US" altLang="zh-CN" sz="2200" dirty="0" smtClean="0"/>
              <a:t>, </a:t>
            </a:r>
            <a:r>
              <a:rPr lang="zh-CN" altLang="en-US" sz="2200" dirty="0" smtClean="0"/>
              <a:t>保护系统不受基于网络的攻击；</a:t>
            </a:r>
          </a:p>
          <a:p>
            <a:pPr eaLnBrk="1" hangingPunct="1">
              <a:lnSpc>
                <a:spcPct val="95000"/>
              </a:lnSpc>
              <a:spcBef>
                <a:spcPct val="25000"/>
              </a:spcBef>
            </a:pPr>
            <a:r>
              <a:rPr lang="en-US" altLang="zh-CN" sz="2200" dirty="0" smtClean="0">
                <a:sym typeface="Wingdings" pitchFamily="2" charset="2"/>
              </a:rPr>
              <a:t></a:t>
            </a:r>
            <a:r>
              <a:rPr lang="zh-CN" altLang="en-US" sz="2200" dirty="0" smtClean="0">
                <a:sym typeface="Wingdings" pitchFamily="2" charset="2"/>
              </a:rPr>
              <a:t>防病毒、防火墙、入侵检测等</a:t>
            </a:r>
            <a:endParaRPr lang="en-US" altLang="zh-CN" sz="2200" dirty="0" smtClean="0">
              <a:sym typeface="Wingdings" pitchFamily="2" charset="2"/>
            </a:endParaRPr>
          </a:p>
          <a:p>
            <a:pPr eaLnBrk="1" hangingPunct="1">
              <a:lnSpc>
                <a:spcPct val="95000"/>
              </a:lnSpc>
              <a:spcBef>
                <a:spcPct val="25000"/>
              </a:spcBef>
            </a:pPr>
            <a:r>
              <a:rPr lang="en-US" altLang="zh-CN" sz="2200" dirty="0" smtClean="0">
                <a:sym typeface="Wingdings" pitchFamily="2" charset="2"/>
              </a:rPr>
              <a:t></a:t>
            </a:r>
            <a:r>
              <a:rPr lang="zh-CN" altLang="en-US" sz="2200" dirty="0" smtClean="0">
                <a:sym typeface="Wingdings" pitchFamily="2" charset="2"/>
              </a:rPr>
              <a:t>机密性、完整性、不可否认性、可用性</a:t>
            </a:r>
            <a:endParaRPr lang="en-US" altLang="zh-CN" sz="2200" dirty="0" smtClean="0"/>
          </a:p>
          <a:p>
            <a:pPr eaLnBrk="1" hangingPunct="1">
              <a:lnSpc>
                <a:spcPct val="95000"/>
              </a:lnSpc>
              <a:spcBef>
                <a:spcPct val="25000"/>
              </a:spcBef>
            </a:pPr>
            <a:endParaRPr lang="en-US" altLang="zh-CN" sz="2200" dirty="0" smtClean="0"/>
          </a:p>
          <a:p>
            <a:pPr eaLnBrk="1" hangingPunct="1">
              <a:lnSpc>
                <a:spcPct val="95000"/>
              </a:lnSpc>
              <a:spcBef>
                <a:spcPct val="25000"/>
              </a:spcBef>
            </a:pPr>
            <a:r>
              <a:rPr lang="zh-CN" altLang="en-AU" sz="2200" dirty="0" smtClean="0"/>
              <a:t>本课程讲述密码编码学和网络安全，聚焦在</a:t>
            </a:r>
            <a:r>
              <a:rPr lang="zh-CN" altLang="en-AU" sz="2200" dirty="0" smtClean="0">
                <a:solidFill>
                  <a:srgbClr val="0070C0"/>
                </a:solidFill>
              </a:rPr>
              <a:t>网络互联安全</a:t>
            </a:r>
            <a:r>
              <a:rPr lang="zh-CN" altLang="en-US" sz="2200" dirty="0" smtClean="0"/>
              <a:t>数学基础、安全算法</a:t>
            </a:r>
            <a:r>
              <a:rPr lang="zh-CN" altLang="en-US" sz="2200" dirty="0" smtClean="0">
                <a:solidFill>
                  <a:srgbClr val="FF0000"/>
                </a:solidFill>
              </a:rPr>
              <a:t>（重点</a:t>
            </a:r>
            <a:r>
              <a:rPr lang="zh-CN" altLang="en-AU" sz="2200" i="1" dirty="0" smtClean="0"/>
              <a:t>包括</a:t>
            </a:r>
            <a:r>
              <a:rPr lang="zh-CN" altLang="en-US" sz="2200" dirty="0" smtClean="0">
                <a:solidFill>
                  <a:srgbClr val="FF0000"/>
                </a:solidFill>
              </a:rPr>
              <a:t>加密、</a:t>
            </a:r>
            <a:r>
              <a:rPr lang="zh-CN" altLang="en-US" sz="2200" i="1" dirty="0" smtClean="0">
                <a:solidFill>
                  <a:srgbClr val="FF0000"/>
                </a:solidFill>
              </a:rPr>
              <a:t>认证、数字签名等</a:t>
            </a:r>
            <a:r>
              <a:rPr lang="zh-CN" altLang="en-US" sz="2200" i="1" dirty="0" smtClean="0"/>
              <a:t>）。</a:t>
            </a:r>
            <a:endParaRPr lang="zh-CN" altLang="en-AU" sz="2200" dirty="0" smtClean="0"/>
          </a:p>
        </p:txBody>
      </p:sp>
      <p:sp>
        <p:nvSpPr>
          <p:cNvPr id="16389" name="Rectangle 2"/>
          <p:cNvSpPr>
            <a:spLocks noGrp="1" noChangeArrowheads="1"/>
          </p:cNvSpPr>
          <p:nvPr>
            <p:ph type="title"/>
          </p:nvPr>
        </p:nvSpPr>
        <p:spPr>
          <a:xfrm>
            <a:off x="457200" y="122238"/>
            <a:ext cx="7543800" cy="858837"/>
          </a:xfrm>
        </p:spPr>
        <p:txBody>
          <a:bodyPr/>
          <a:lstStyle/>
          <a:p>
            <a:pPr eaLnBrk="1" hangingPunct="1"/>
            <a:r>
              <a:rPr lang="zh-CN" altLang="en-US" sz="3800" dirty="0" smtClean="0">
                <a:latin typeface="Comic Sans MS" pitchFamily="66" charset="0"/>
              </a:rPr>
              <a:t>背景</a:t>
            </a:r>
            <a:endParaRPr lang="zh-CN" altLang="en-AU" sz="3800" dirty="0" smtClean="0">
              <a:latin typeface="Comic Sans MS" pitchFamily="66" charset="0"/>
            </a:endParaRPr>
          </a:p>
        </p:txBody>
      </p:sp>
      <p:pic>
        <p:nvPicPr>
          <p:cNvPr id="16391" name="Picture 4"/>
          <p:cNvPicPr>
            <a:picLocks noChangeAspect="1" noChangeArrowheads="1"/>
          </p:cNvPicPr>
          <p:nvPr/>
        </p:nvPicPr>
        <p:blipFill>
          <a:blip r:embed="rId3" cstate="print"/>
          <a:srcRect/>
          <a:stretch>
            <a:fillRect/>
          </a:stretch>
        </p:blipFill>
        <p:spPr bwMode="auto">
          <a:xfrm>
            <a:off x="6300788" y="4365625"/>
            <a:ext cx="2592387" cy="23415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86</TotalTime>
  <Words>2116</Words>
  <Application>Microsoft Office PowerPoint</Application>
  <PresentationFormat>全屏显示(4:3)</PresentationFormat>
  <Paragraphs>189</Paragraphs>
  <Slides>33</Slides>
  <Notes>7</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聚合</vt:lpstr>
      <vt:lpstr>现代密码学理论与实践 第1章 引言</vt:lpstr>
      <vt:lpstr>课程的简单介绍</vt:lpstr>
      <vt:lpstr>课程的简单介绍</vt:lpstr>
      <vt:lpstr>课程的简单介绍</vt:lpstr>
      <vt:lpstr>课程的简单介绍</vt:lpstr>
      <vt:lpstr>有用的链接</vt:lpstr>
      <vt:lpstr>有用的链接</vt:lpstr>
      <vt:lpstr>有用的链接(续)</vt:lpstr>
      <vt:lpstr>背景</vt:lpstr>
      <vt:lpstr>网络互联安全</vt:lpstr>
      <vt:lpstr>第1章  引言</vt:lpstr>
      <vt:lpstr>提纲</vt:lpstr>
      <vt:lpstr>1.2 安全攻击</vt:lpstr>
      <vt:lpstr>Passive Attack--release of contents 被动攻击之消息内容的泄漏</vt:lpstr>
      <vt:lpstr>Passive Attack—traffic analysis 被动攻击之流量分析</vt:lpstr>
      <vt:lpstr>Active Attack—Masquerade 主动攻击之伪装</vt:lpstr>
      <vt:lpstr>Active Attack—Replay 主动攻击之重放</vt:lpstr>
      <vt:lpstr>Active Attack—Modification of messages 主动攻击之消息修改</vt:lpstr>
      <vt:lpstr>Active Attack—Denial of Service 主动攻击之拒绝服务</vt:lpstr>
      <vt:lpstr>对安全属性的攻击总结</vt:lpstr>
      <vt:lpstr>1.3 安全服务</vt:lpstr>
      <vt:lpstr>幻灯片 22</vt:lpstr>
      <vt:lpstr>Security Services (X.800)</vt:lpstr>
      <vt:lpstr>1.4 安全机制</vt:lpstr>
      <vt:lpstr>Security Mechanisms (X.800)</vt:lpstr>
      <vt:lpstr>幻灯片 26</vt:lpstr>
      <vt:lpstr>安全服务与安全机制之间的关系</vt:lpstr>
      <vt:lpstr>1.5 网络安全模型</vt:lpstr>
      <vt:lpstr>网络安全模型</vt:lpstr>
      <vt:lpstr>设计安全服务的内容</vt:lpstr>
      <vt:lpstr>网络访问安全模型</vt:lpstr>
      <vt:lpstr>网络访问安全模型</vt:lpstr>
      <vt:lpstr>可信计算架构…</vt:lpstr>
    </vt:vector>
  </TitlesOfParts>
  <Company>ustc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xlzhang</dc:creator>
  <cp:lastModifiedBy>ustc</cp:lastModifiedBy>
  <cp:revision>32</cp:revision>
  <dcterms:created xsi:type="dcterms:W3CDTF">2014-09-30T09:18:14Z</dcterms:created>
  <dcterms:modified xsi:type="dcterms:W3CDTF">2016-09-13T06:17:36Z</dcterms:modified>
</cp:coreProperties>
</file>