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1"/>
  </p:sldMasterIdLst>
  <p:notesMasterIdLst>
    <p:notesMasterId r:id="rId60"/>
  </p:notesMasterIdLst>
  <p:sldIdLst>
    <p:sldId id="256" r:id="rId2"/>
    <p:sldId id="357" r:id="rId3"/>
    <p:sldId id="366" r:id="rId4"/>
    <p:sldId id="270" r:id="rId5"/>
    <p:sldId id="281" r:id="rId6"/>
    <p:sldId id="271" r:id="rId7"/>
    <p:sldId id="272" r:id="rId8"/>
    <p:sldId id="274" r:id="rId9"/>
    <p:sldId id="276" r:id="rId10"/>
    <p:sldId id="283" r:id="rId11"/>
    <p:sldId id="293" r:id="rId12"/>
    <p:sldId id="284" r:id="rId13"/>
    <p:sldId id="318" r:id="rId14"/>
    <p:sldId id="289" r:id="rId15"/>
    <p:sldId id="290" r:id="rId16"/>
    <p:sldId id="298" r:id="rId17"/>
    <p:sldId id="291" r:id="rId18"/>
    <p:sldId id="295" r:id="rId19"/>
    <p:sldId id="296" r:id="rId20"/>
    <p:sldId id="297" r:id="rId21"/>
    <p:sldId id="299" r:id="rId22"/>
    <p:sldId id="327" r:id="rId23"/>
    <p:sldId id="352" r:id="rId24"/>
    <p:sldId id="330" r:id="rId25"/>
    <p:sldId id="329" r:id="rId26"/>
    <p:sldId id="353" r:id="rId27"/>
    <p:sldId id="331" r:id="rId28"/>
    <p:sldId id="332" r:id="rId29"/>
    <p:sldId id="333" r:id="rId30"/>
    <p:sldId id="334" r:id="rId31"/>
    <p:sldId id="335" r:id="rId32"/>
    <p:sldId id="354" r:id="rId33"/>
    <p:sldId id="355" r:id="rId34"/>
    <p:sldId id="356" r:id="rId35"/>
    <p:sldId id="337" r:id="rId36"/>
    <p:sldId id="363" r:id="rId37"/>
    <p:sldId id="364" r:id="rId38"/>
    <p:sldId id="365" r:id="rId39"/>
    <p:sldId id="339" r:id="rId40"/>
    <p:sldId id="340" r:id="rId41"/>
    <p:sldId id="367" r:id="rId42"/>
    <p:sldId id="359" r:id="rId43"/>
    <p:sldId id="341" r:id="rId44"/>
    <p:sldId id="362" r:id="rId45"/>
    <p:sldId id="342" r:id="rId46"/>
    <p:sldId id="344" r:id="rId47"/>
    <p:sldId id="326" r:id="rId48"/>
    <p:sldId id="360" r:id="rId49"/>
    <p:sldId id="361" r:id="rId50"/>
    <p:sldId id="346" r:id="rId51"/>
    <p:sldId id="347" r:id="rId52"/>
    <p:sldId id="349" r:id="rId53"/>
    <p:sldId id="303" r:id="rId54"/>
    <p:sldId id="323" r:id="rId55"/>
    <p:sldId id="304" r:id="rId56"/>
    <p:sldId id="305" r:id="rId57"/>
    <p:sldId id="306" r:id="rId58"/>
    <p:sldId id="368" r:id="rId5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8F8F8"/>
    <a:srgbClr val="000000"/>
    <a:srgbClr val="6600CC"/>
    <a:srgbClr val="009900"/>
    <a:srgbClr val="FF3300"/>
    <a:srgbClr val="33CC33"/>
    <a:srgbClr val="9973FF"/>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80" d="100"/>
          <a:sy n="80" d="100"/>
        </p:scale>
        <p:origin x="-86" y="-115"/>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Lst>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_rels/viewProps.xml.rels><?xml version="1.0" encoding="UTF-8" standalone="yes"?>
<Relationships xmlns="http://schemas.openxmlformats.org/package/2006/relationships"><Relationship Id="rId8" Type="http://schemas.openxmlformats.org/officeDocument/2006/relationships/slide" Target="slides/slide35.xml"/><Relationship Id="rId13" Type="http://schemas.openxmlformats.org/officeDocument/2006/relationships/slide" Target="slides/slide50.xml"/><Relationship Id="rId3" Type="http://schemas.openxmlformats.org/officeDocument/2006/relationships/slide" Target="slides/slide25.xml"/><Relationship Id="rId7" Type="http://schemas.openxmlformats.org/officeDocument/2006/relationships/slide" Target="slides/slide31.xml"/><Relationship Id="rId12" Type="http://schemas.openxmlformats.org/officeDocument/2006/relationships/slide" Target="slides/slide45.xml"/><Relationship Id="rId2" Type="http://schemas.openxmlformats.org/officeDocument/2006/relationships/slide" Target="slides/slide24.xml"/><Relationship Id="rId1" Type="http://schemas.openxmlformats.org/officeDocument/2006/relationships/slide" Target="slides/slide22.xml"/><Relationship Id="rId6" Type="http://schemas.openxmlformats.org/officeDocument/2006/relationships/slide" Target="slides/slide30.xml"/><Relationship Id="rId11" Type="http://schemas.openxmlformats.org/officeDocument/2006/relationships/slide" Target="slides/slide43.xml"/><Relationship Id="rId5" Type="http://schemas.openxmlformats.org/officeDocument/2006/relationships/slide" Target="slides/slide29.xml"/><Relationship Id="rId10" Type="http://schemas.openxmlformats.org/officeDocument/2006/relationships/slide" Target="slides/slide40.xml"/><Relationship Id="rId4" Type="http://schemas.openxmlformats.org/officeDocument/2006/relationships/slide" Target="slides/slide27.xml"/><Relationship Id="rId9" Type="http://schemas.openxmlformats.org/officeDocument/2006/relationships/slide" Target="slides/slide39.xml"/><Relationship Id="rId14"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Comic Sans MS" pitchFamily="66" charset="0"/>
                <a:ea typeface="宋体" pitchFamily="2" charset="-122"/>
              </a:defRPr>
            </a:lvl1pPr>
          </a:lstStyle>
          <a:p>
            <a:pPr>
              <a:defRPr/>
            </a:pPr>
            <a:endParaRPr lang="zh-CN" altLang="en-US"/>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Comic Sans MS" pitchFamily="66" charset="0"/>
                <a:ea typeface="宋体" pitchFamily="2" charset="-122"/>
              </a:defRPr>
            </a:lvl1pPr>
          </a:lstStyle>
          <a:p>
            <a:pPr>
              <a:defRPr/>
            </a:pPr>
            <a:endParaRPr lang="en-US" altLang="zh-CN"/>
          </a:p>
        </p:txBody>
      </p:sp>
      <p:sp>
        <p:nvSpPr>
          <p:cNvPr id="614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Comic Sans MS" pitchFamily="66" charset="0"/>
                <a:ea typeface="宋体" pitchFamily="2" charset="-122"/>
              </a:defRPr>
            </a:lvl1pPr>
          </a:lstStyle>
          <a:p>
            <a:pPr>
              <a:defRPr/>
            </a:pPr>
            <a:endParaRPr lang="en-US" altLang="zh-CN"/>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Comic Sans MS" pitchFamily="66" charset="0"/>
                <a:ea typeface="宋体" pitchFamily="2" charset="-122"/>
              </a:defRPr>
            </a:lvl1pPr>
          </a:lstStyle>
          <a:p>
            <a:pPr>
              <a:defRPr/>
            </a:pPr>
            <a:fld id="{C63A5608-672F-4F2A-B831-8254D9431661}"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omic Sans MS" pitchFamily="66"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omic Sans MS" pitchFamily="66"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omic Sans MS" pitchFamily="66"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omic Sans MS" pitchFamily="66"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omic Sans MS" pitchFamily="66"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79B3A864-0E2F-4ED5-A8D4-FD17AF7199FD}" type="slidenum">
              <a:rPr lang="zh-CN" altLang="en-US">
                <a:ea typeface="宋体" charset="-122"/>
              </a:rPr>
              <a:pPr/>
              <a:t>2</a:t>
            </a:fld>
            <a:endParaRPr lang="en-US" altLang="zh-CN">
              <a:ea typeface="宋体" charset="-122"/>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r>
              <a:rPr lang="en-US" altLang="zh-CN" smtClean="0">
                <a:ea typeface="宋体" charset="-122"/>
              </a:rPr>
              <a:t>Opening quote.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63A5608-672F-4F2A-B831-8254D9431661}" type="slidenum">
              <a:rPr lang="zh-CN" altLang="en-US" smtClean="0"/>
              <a:pPr>
                <a:defRPr/>
              </a:pPr>
              <a:t>15</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pic>
        <p:nvPicPr>
          <p:cNvPr id="13" name="Picture 40" descr="bg-buttom"/>
          <p:cNvPicPr>
            <a:picLocks noChangeAspect="1" noChangeArrowheads="1"/>
          </p:cNvPicPr>
          <p:nvPr/>
        </p:nvPicPr>
        <p:blipFill>
          <a:blip r:embed="rId3" cstate="print">
            <a:lum bright="18000" contrast="6000"/>
          </a:blip>
          <a:srcRect/>
          <a:stretch>
            <a:fillRect/>
          </a:stretch>
        </p:blipFill>
        <p:spPr bwMode="auto">
          <a:xfrm>
            <a:off x="4572000" y="115434"/>
            <a:ext cx="3889375" cy="1149350"/>
          </a:xfrm>
          <a:prstGeom prst="rect">
            <a:avLst/>
          </a:prstGeom>
          <a:noFill/>
          <a:ln w="9525">
            <a:noFill/>
            <a:miter lim="800000"/>
            <a:headEnd/>
            <a:tailEnd/>
          </a:ln>
        </p:spPr>
      </p:pic>
      <p:pic>
        <p:nvPicPr>
          <p:cNvPr id="14" name="图片 1" descr="ustc标志2"/>
          <p:cNvPicPr>
            <a:picLocks noChangeAspect="1" noChangeArrowheads="1"/>
          </p:cNvPicPr>
          <p:nvPr/>
        </p:nvPicPr>
        <p:blipFill>
          <a:blip r:embed="rId4" cstate="print"/>
          <a:srcRect/>
          <a:stretch>
            <a:fillRect/>
          </a:stretch>
        </p:blipFill>
        <p:spPr bwMode="auto">
          <a:xfrm>
            <a:off x="714348" y="258310"/>
            <a:ext cx="1008063" cy="1008062"/>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pPr>
              <a:defRPr/>
            </a:pPr>
            <a:fld id="{EEBDC8F3-9A3C-4841-882D-CF1B53E80A6C}" type="datetime1">
              <a:rPr lang="zh-CN" altLang="en-US" smtClean="0"/>
              <a:pPr>
                <a:defRPr/>
              </a:pPr>
              <a:t>2016/11/15</a:t>
            </a:fld>
            <a:endParaRPr lang="en-US" altLang="zh-CN"/>
          </a:p>
        </p:txBody>
      </p:sp>
      <p:sp>
        <p:nvSpPr>
          <p:cNvPr id="5" name="页脚占位符 4"/>
          <p:cNvSpPr>
            <a:spLocks noGrp="1"/>
          </p:cNvSpPr>
          <p:nvPr>
            <p:ph type="ftr" sz="quarter" idx="11"/>
          </p:nvPr>
        </p:nvSpPr>
        <p:spPr/>
        <p:txBody>
          <a:bodyPr/>
          <a:lstStyle>
            <a:extLst/>
          </a:lstStyle>
          <a:p>
            <a:pPr>
              <a:defRPr/>
            </a:pPr>
            <a:r>
              <a:rPr lang="en-US" altLang="zh-CN" smtClean="0"/>
              <a:t>现代密码学理论与实践-10</a:t>
            </a:r>
            <a:endParaRPr lang="en-US" altLang="zh-CN"/>
          </a:p>
        </p:txBody>
      </p:sp>
      <p:sp>
        <p:nvSpPr>
          <p:cNvPr id="6" name="灯片编号占位符 5"/>
          <p:cNvSpPr>
            <a:spLocks noGrp="1"/>
          </p:cNvSpPr>
          <p:nvPr>
            <p:ph type="sldNum" sz="quarter" idx="12"/>
          </p:nvPr>
        </p:nvSpPr>
        <p:spPr/>
        <p:txBody>
          <a:bodyPr/>
          <a:lstStyle>
            <a:extLst/>
          </a:lstStyle>
          <a:p>
            <a:pPr>
              <a:defRPr/>
            </a:pPr>
            <a:fld id="{FAE34833-D15B-4C20-B570-F5C2C42D7DAA}" type="slidenum">
              <a:rPr lang="en-US" altLang="zh-CN" smtClean="0"/>
              <a:pPr>
                <a:defRPr/>
              </a:pPr>
              <a:t>‹#›</a:t>
            </a:fld>
            <a:r>
              <a:rPr lang="en-US" altLang="zh-CN" smtClean="0"/>
              <a:t>/60</a:t>
            </a: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pPr>
              <a:defRPr/>
            </a:pPr>
            <a:fld id="{9A6B83EA-9099-430E-B264-ADDD7F526D56}" type="datetime1">
              <a:rPr lang="zh-CN" altLang="en-US" smtClean="0"/>
              <a:pPr>
                <a:defRPr/>
              </a:pPr>
              <a:t>2016/11/15</a:t>
            </a:fld>
            <a:endParaRPr lang="en-US" altLang="zh-CN"/>
          </a:p>
        </p:txBody>
      </p:sp>
      <p:sp>
        <p:nvSpPr>
          <p:cNvPr id="5" name="页脚占位符 4"/>
          <p:cNvSpPr>
            <a:spLocks noGrp="1"/>
          </p:cNvSpPr>
          <p:nvPr>
            <p:ph type="ftr" sz="quarter" idx="11"/>
          </p:nvPr>
        </p:nvSpPr>
        <p:spPr/>
        <p:txBody>
          <a:bodyPr/>
          <a:lstStyle>
            <a:extLst/>
          </a:lstStyle>
          <a:p>
            <a:pPr>
              <a:defRPr/>
            </a:pPr>
            <a:r>
              <a:rPr lang="en-US" altLang="zh-CN" smtClean="0"/>
              <a:t>现代密码学理论与实践-10</a:t>
            </a:r>
            <a:endParaRPr lang="en-US" altLang="zh-CN"/>
          </a:p>
        </p:txBody>
      </p:sp>
      <p:sp>
        <p:nvSpPr>
          <p:cNvPr id="6" name="灯片编号占位符 5"/>
          <p:cNvSpPr>
            <a:spLocks noGrp="1"/>
          </p:cNvSpPr>
          <p:nvPr>
            <p:ph type="sldNum" sz="quarter" idx="12"/>
          </p:nvPr>
        </p:nvSpPr>
        <p:spPr/>
        <p:txBody>
          <a:bodyPr/>
          <a:lstStyle>
            <a:extLst/>
          </a:lstStyle>
          <a:p>
            <a:pPr>
              <a:defRPr/>
            </a:pPr>
            <a:fld id="{008B016A-AC5F-4EFC-9A5F-8486D7C3604C}" type="slidenum">
              <a:rPr lang="en-US" altLang="zh-CN" smtClean="0"/>
              <a:pPr>
                <a:defRPr/>
              </a:pPr>
              <a:t>‹#›</a:t>
            </a:fld>
            <a:r>
              <a:rPr lang="en-US" altLang="zh-CN" smtClean="0"/>
              <a:t>/60</a:t>
            </a:r>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719263"/>
            <a:ext cx="4038600" cy="44116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fld id="{F09FF302-D4E3-4092-AF4A-8D75F7F3888F}" type="datetime1">
              <a:rPr lang="zh-CN" altLang="en-US" smtClean="0"/>
              <a:pPr>
                <a:defRPr/>
              </a:pPr>
              <a:t>2016/11/15</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r>
              <a:rPr lang="en-US" altLang="zh-CN" smtClean="0"/>
              <a:t>现代密码学理论与实践-10</a:t>
            </a: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AA6027D3-1B2F-4CDD-80F8-9913EB128F53}" type="slidenum">
              <a:rPr lang="en-US" altLang="zh-CN" smtClean="0"/>
              <a:pPr>
                <a:defRPr/>
              </a:pPr>
              <a:t>‹#›</a:t>
            </a:fld>
            <a:r>
              <a:rPr lang="en-US" altLang="zh-CN" smtClean="0"/>
              <a:t>/60</a:t>
            </a:r>
            <a:endParaRPr lang="en-US" altLang="zh-CN"/>
          </a:p>
        </p:txBody>
      </p:sp>
    </p:spTree>
  </p:cSld>
  <p:clrMapOvr>
    <a:masterClrMapping/>
  </p:clrMapOvr>
  <p:transition/>
  <p:hf hdr="0"/>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719263"/>
            <a:ext cx="8229600" cy="21288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7200" y="4000500"/>
            <a:ext cx="8229600" cy="21304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fld id="{19C37218-F9B2-452B-99BC-0B90DFC1020C}" type="datetime1">
              <a:rPr lang="zh-CN" altLang="en-US" smtClean="0"/>
              <a:pPr>
                <a:defRPr/>
              </a:pPr>
              <a:t>2016/11/15</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r>
              <a:rPr lang="en-US" altLang="zh-CN" smtClean="0"/>
              <a:t>现代密码学理论与实践-10</a:t>
            </a: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BB3EDFE7-F406-4FAF-8DFB-3CBB8F72195F}" type="slidenum">
              <a:rPr lang="en-US" altLang="zh-CN" smtClean="0"/>
              <a:pPr>
                <a:defRPr/>
              </a:pPr>
              <a:t>‹#›</a:t>
            </a:fld>
            <a:r>
              <a:rPr lang="en-US" altLang="zh-CN" smtClean="0"/>
              <a:t>/60</a:t>
            </a:r>
            <a:endParaRPr lang="en-US" altLang="zh-CN"/>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OverTx">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333375"/>
            <a:ext cx="7543800" cy="719138"/>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41438"/>
            <a:ext cx="8229600" cy="23177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3811588"/>
            <a:ext cx="8229600" cy="23193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fld id="{4CF50F72-5BCD-439F-AC8C-F42606867269}" type="datetime1">
              <a:rPr lang="zh-CN" altLang="en-US"/>
              <a:pPr>
                <a:defRPr/>
              </a:pPr>
              <a:t>2016/11/15</a:t>
            </a:fld>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r>
              <a:rPr lang="en-US" altLang="zh-CN"/>
              <a:t>现代密码学理论与实践-10</a:t>
            </a:r>
          </a:p>
        </p:txBody>
      </p:sp>
      <p:sp>
        <p:nvSpPr>
          <p:cNvPr id="7" name="Rectangle 7"/>
          <p:cNvSpPr>
            <a:spLocks noGrp="1" noChangeArrowheads="1"/>
          </p:cNvSpPr>
          <p:nvPr>
            <p:ph type="sldNum" sz="quarter" idx="12"/>
          </p:nvPr>
        </p:nvSpPr>
        <p:spPr>
          <a:ln/>
        </p:spPr>
        <p:txBody>
          <a:bodyPr/>
          <a:lstStyle>
            <a:lvl1pPr>
              <a:defRPr/>
            </a:lvl1pPr>
          </a:lstStyle>
          <a:p>
            <a:pPr>
              <a:defRPr/>
            </a:pPr>
            <a:fld id="{A14F568B-B7F9-435E-810B-31337D1CA026}" type="slidenum">
              <a:rPr lang="en-US" altLang="zh-CN"/>
              <a:pPr>
                <a:defRPr/>
              </a:pPr>
              <a:t>‹#›</a:t>
            </a:fld>
            <a:r>
              <a:rPr lang="en-US" altLang="zh-CN"/>
              <a:t>/60</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60404" y="1428736"/>
            <a:ext cx="8229600" cy="4525963"/>
          </a:xfrm>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dirty="0"/>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dirty="0"/>
          </a:p>
        </p:txBody>
      </p:sp>
      <p:sp>
        <p:nvSpPr>
          <p:cNvPr id="23" name="页脚占位符 18"/>
          <p:cNvSpPr txBox="1">
            <a:spLocks/>
          </p:cNvSpPr>
          <p:nvPr/>
        </p:nvSpPr>
        <p:spPr>
          <a:xfrm>
            <a:off x="3440867" y="6409750"/>
            <a:ext cx="2350681" cy="365125"/>
          </a:xfrm>
          <a:prstGeom prst="rect">
            <a:avLst/>
          </a:prstGeom>
        </p:spPr>
        <p:txBody>
          <a:bodyPr vert="horz" anchor="b" anchorCtr="1"/>
          <a:lstStyle>
            <a:lvl1pPr>
              <a:defRPr baseline="0">
                <a:solidFill>
                  <a:schemeClr val="accent1">
                    <a:tint val="20000"/>
                  </a:schemeClr>
                </a:solidFill>
              </a:defRPr>
            </a:lvl1pPr>
            <a:extLst/>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smtClean="0">
                <a:ln>
                  <a:noFill/>
                </a:ln>
                <a:solidFill>
                  <a:schemeClr val="bg2">
                    <a:lumMod val="50000"/>
                  </a:schemeClr>
                </a:solidFill>
                <a:effectLst/>
                <a:uLnTx/>
                <a:uFillTx/>
                <a:latin typeface="宋体" pitchFamily="2" charset="-122"/>
                <a:ea typeface="宋体" pitchFamily="2" charset="-122"/>
                <a:cs typeface="+mn-cs"/>
              </a:rPr>
              <a:t>现代密码学理论与实践</a:t>
            </a:r>
            <a:endParaRPr kumimoji="0" lang="zh-CN" altLang="en-US" sz="1400" b="1" i="0" u="none" strike="noStrike" kern="1200" cap="none" spc="0" normalizeH="0" baseline="0" noProof="0" dirty="0">
              <a:ln>
                <a:noFill/>
              </a:ln>
              <a:solidFill>
                <a:schemeClr val="bg2">
                  <a:lumMod val="50000"/>
                </a:schemeClr>
              </a:solidFill>
              <a:effectLst/>
              <a:uLnTx/>
              <a:uFillTx/>
              <a:latin typeface="宋体" pitchFamily="2" charset="-122"/>
              <a:ea typeface="宋体" pitchFamily="2" charset="-122"/>
              <a:cs typeface="+mn-cs"/>
            </a:endParaRPr>
          </a:p>
        </p:txBody>
      </p:sp>
      <p:sp>
        <p:nvSpPr>
          <p:cNvPr id="24" name="灯片编号占位符 26"/>
          <p:cNvSpPr txBox="1">
            <a:spLocks/>
          </p:cNvSpPr>
          <p:nvPr/>
        </p:nvSpPr>
        <p:spPr>
          <a:xfrm>
            <a:off x="7858148" y="6369833"/>
            <a:ext cx="869319" cy="365125"/>
          </a:xfrm>
          <a:prstGeom prst="rect">
            <a:avLst/>
          </a:prstGeom>
        </p:spPr>
        <p:txBody>
          <a:bodyPr vert="horz" anchor="b"/>
          <a:lstStyle>
            <a:lvl1pPr>
              <a:defRPr>
                <a:solidFill>
                  <a:srgbClr val="FFFFFF"/>
                </a:solidFill>
              </a:defRPr>
            </a:lvl1pPr>
            <a:extLst/>
          </a:lstStyle>
          <a:p>
            <a:pPr marL="0" marR="0" lvl="0" indent="0" algn="r" defTabSz="914400" rtl="0" eaLnBrk="1" fontAlgn="auto" latinLnBrk="0" hangingPunct="1">
              <a:lnSpc>
                <a:spcPct val="100000"/>
              </a:lnSpc>
              <a:spcBef>
                <a:spcPts val="0"/>
              </a:spcBef>
              <a:spcAft>
                <a:spcPts val="0"/>
              </a:spcAft>
              <a:buClrTx/>
              <a:buSzTx/>
              <a:buFontTx/>
              <a:buNone/>
              <a:tabLst/>
              <a:defRPr/>
            </a:pPr>
            <a:fld id="{8529EE09-798D-4760-8768-969530E7F427}" type="slidenum">
              <a:rPr kumimoji="0" lang="zh-CN" altLang="en-US" sz="1400" b="1" i="0" u="none" strike="noStrike" kern="1200" cap="none" spc="0" normalizeH="0" baseline="0" noProof="0" smtClean="0">
                <a:ln>
                  <a:noFill/>
                </a:ln>
                <a:solidFill>
                  <a:schemeClr val="bg2">
                    <a:lumMod val="50000"/>
                  </a:schemeClr>
                </a:solidFill>
                <a:effectLst/>
                <a:uLnTx/>
                <a:uFillTx/>
                <a:latin typeface="宋体" pitchFamily="2" charset="-122"/>
                <a:ea typeface="宋体"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r>
              <a:rPr kumimoji="0" lang="en-US" altLang="zh-CN" sz="1400" b="1" i="0" u="none" strike="noStrike" kern="1200" cap="none" spc="0" normalizeH="0" baseline="0" noProof="0" dirty="0" smtClean="0">
                <a:ln>
                  <a:noFill/>
                </a:ln>
                <a:solidFill>
                  <a:schemeClr val="bg2">
                    <a:lumMod val="50000"/>
                  </a:schemeClr>
                </a:solidFill>
                <a:effectLst/>
                <a:uLnTx/>
                <a:uFillTx/>
                <a:latin typeface="宋体" pitchFamily="2" charset="-122"/>
                <a:ea typeface="宋体" pitchFamily="2" charset="-122"/>
                <a:cs typeface="+mn-cs"/>
              </a:rPr>
              <a:t>/59</a:t>
            </a:r>
            <a:endParaRPr kumimoji="0" lang="zh-CN" altLang="en-US" sz="1400" b="1" i="0" u="none" strike="noStrike" kern="1200" cap="none" spc="0" normalizeH="0" baseline="0" noProof="0" dirty="0">
              <a:ln>
                <a:noFill/>
              </a:ln>
              <a:solidFill>
                <a:schemeClr val="bg2">
                  <a:lumMod val="50000"/>
                </a:schemeClr>
              </a:solidFill>
              <a:effectLst/>
              <a:uLnTx/>
              <a:uFillTx/>
              <a:latin typeface="宋体" pitchFamily="2" charset="-122"/>
              <a:ea typeface="宋体" pitchFamily="2" charset="-122"/>
              <a:cs typeface="+mn-cs"/>
            </a:endParaRPr>
          </a:p>
        </p:txBody>
      </p:sp>
      <p:sp>
        <p:nvSpPr>
          <p:cNvPr id="25" name="页脚占位符 18"/>
          <p:cNvSpPr txBox="1">
            <a:spLocks/>
          </p:cNvSpPr>
          <p:nvPr/>
        </p:nvSpPr>
        <p:spPr>
          <a:xfrm>
            <a:off x="298536" y="6393771"/>
            <a:ext cx="1701696" cy="365125"/>
          </a:xfrm>
          <a:prstGeom prst="rect">
            <a:avLst/>
          </a:prstGeom>
        </p:spPr>
        <p:txBody>
          <a:bodyPr vert="horz" anchor="b" anchorCtr="1"/>
          <a:lstStyle>
            <a:lvl1pPr>
              <a:defRPr>
                <a:solidFill>
                  <a:schemeClr val="accent1">
                    <a:tint val="20000"/>
                  </a:schemeClr>
                </a:solidFill>
              </a:defRPr>
            </a:lvl1pPr>
            <a:extLst/>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smtClean="0">
                <a:ln>
                  <a:noFill/>
                </a:ln>
                <a:solidFill>
                  <a:schemeClr val="bg2"/>
                </a:solidFill>
                <a:effectLst>
                  <a:outerShdw blurRad="38100" dist="38100" dir="2700000" algn="tl">
                    <a:srgbClr val="000000">
                      <a:alpha val="43137"/>
                    </a:srgbClr>
                  </a:outerShdw>
                </a:effectLst>
                <a:uLnTx/>
                <a:uFillTx/>
                <a:latin typeface="方正姚体" pitchFamily="2" charset="-122"/>
                <a:ea typeface="方正姚体" pitchFamily="2" charset="-122"/>
                <a:cs typeface="+mn-cs"/>
              </a:rPr>
              <a:t>mfy@ustc.edu.cn</a:t>
            </a:r>
            <a:endParaRPr kumimoji="0" lang="zh-CN" altLang="en-US" sz="1400" b="1" i="0" u="none" strike="noStrike" kern="1200" cap="none" spc="0" normalizeH="0" baseline="0" noProof="0" dirty="0">
              <a:ln>
                <a:noFill/>
              </a:ln>
              <a:solidFill>
                <a:schemeClr val="bg2"/>
              </a:solidFill>
              <a:effectLst>
                <a:outerShdw blurRad="38100" dist="38100" dir="2700000" algn="tl">
                  <a:srgbClr val="000000">
                    <a:alpha val="43137"/>
                  </a:srgbClr>
                </a:outerShdw>
              </a:effectLst>
              <a:uLnTx/>
              <a:uFillTx/>
              <a:latin typeface="方正姚体" pitchFamily="2" charset="-122"/>
              <a:ea typeface="方正姚体" pitchFamily="2" charset="-122"/>
              <a:cs typeface="+mn-cs"/>
            </a:endParaRPr>
          </a:p>
        </p:txBody>
      </p:sp>
      <p:pic>
        <p:nvPicPr>
          <p:cNvPr id="26" name="Picture 40" descr="bg-buttom"/>
          <p:cNvPicPr>
            <a:picLocks noChangeAspect="1" noChangeArrowheads="1"/>
          </p:cNvPicPr>
          <p:nvPr/>
        </p:nvPicPr>
        <p:blipFill>
          <a:blip r:embed="rId2" cstate="print">
            <a:lum bright="18000" contrast="6000"/>
          </a:blip>
          <a:srcRect/>
          <a:stretch>
            <a:fillRect/>
          </a:stretch>
        </p:blipFill>
        <p:spPr bwMode="auto">
          <a:xfrm>
            <a:off x="4786314" y="5214950"/>
            <a:ext cx="3889375" cy="1149350"/>
          </a:xfrm>
          <a:prstGeom prst="rect">
            <a:avLst/>
          </a:prstGeom>
          <a:noFill/>
          <a:ln w="9525">
            <a:noFill/>
            <a:miter lim="800000"/>
            <a:headEnd/>
            <a:tailEnd/>
          </a:ln>
        </p:spPr>
      </p:pic>
      <p:pic>
        <p:nvPicPr>
          <p:cNvPr id="27" name="图片 1" descr="ustc标志2"/>
          <p:cNvPicPr>
            <a:picLocks noChangeAspect="1" noChangeArrowheads="1"/>
          </p:cNvPicPr>
          <p:nvPr/>
        </p:nvPicPr>
        <p:blipFill>
          <a:blip r:embed="rId3" cstate="print"/>
          <a:srcRect/>
          <a:stretch>
            <a:fillRect/>
          </a:stretch>
        </p:blipFill>
        <p:spPr bwMode="auto">
          <a:xfrm>
            <a:off x="7679271" y="277986"/>
            <a:ext cx="1008063" cy="1008062"/>
          </a:xfrm>
          <a:prstGeom prst="rect">
            <a:avLst/>
          </a:prstGeom>
          <a:noFill/>
          <a:ln w="9525">
            <a:noFill/>
            <a:miter lim="800000"/>
            <a:headEnd/>
            <a:tailEnd/>
          </a:ln>
        </p:spPr>
      </p:pic>
      <p:sp>
        <p:nvSpPr>
          <p:cNvPr id="9" name="标题 6"/>
          <p:cNvSpPr txBox="1">
            <a:spLocks/>
          </p:cNvSpPr>
          <p:nvPr/>
        </p:nvSpPr>
        <p:spPr>
          <a:xfrm>
            <a:off x="214314" y="5572140"/>
            <a:ext cx="4714876" cy="857248"/>
          </a:xfrm>
          <a:prstGeom prst="rect">
            <a:avLst/>
          </a:prstGeom>
        </p:spPr>
        <p:txBody>
          <a:bodyPr vert="horz" bIns="0" rtlCol="0" anchor="ctr">
            <a:noAutofit/>
            <a:scene3d>
              <a:camera prst="orthographicFront"/>
              <a:lightRig rig="soft" dir="t"/>
            </a:scene3d>
            <a:sp3d prstMaterial="softEdge">
              <a:bevelT w="25400" h="25400"/>
            </a:sp3d>
          </a:bodyPr>
          <a:lstStyle>
            <a:extLst/>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2400" b="0" i="0" u="none" strike="noStrike" kern="1200" cap="none" spc="0" normalizeH="0" baseline="0" noProof="0" dirty="0" smtClean="0">
                <a:ln>
                  <a:noFill/>
                </a:ln>
                <a:solidFill>
                  <a:srgbClr val="EAF9FC"/>
                </a:solidFill>
                <a:effectLst/>
                <a:uLnTx/>
                <a:uFillTx/>
                <a:latin typeface="华文行楷" pitchFamily="2" charset="-122"/>
                <a:ea typeface="华文行楷" pitchFamily="2" charset="-122"/>
                <a:cs typeface="+mj-cs"/>
              </a:rPr>
              <a:t>School of Computer </a:t>
            </a:r>
            <a:r>
              <a:rPr kumimoji="0" lang="en-US" altLang="zh-CN" sz="2400" b="0" i="0" u="none" strike="noStrike" kern="1200" cap="none" spc="0" normalizeH="0" baseline="0" noProof="0" dirty="0" err="1" smtClean="0">
                <a:ln>
                  <a:noFill/>
                </a:ln>
                <a:solidFill>
                  <a:srgbClr val="EAF9FC"/>
                </a:solidFill>
                <a:effectLst/>
                <a:uLnTx/>
                <a:uFillTx/>
                <a:latin typeface="华文行楷" pitchFamily="2" charset="-122"/>
                <a:ea typeface="华文行楷" pitchFamily="2" charset="-122"/>
                <a:cs typeface="+mj-cs"/>
              </a:rPr>
              <a:t>Science&amp;Technology</a:t>
            </a:r>
            <a:r>
              <a:rPr kumimoji="0" lang="en-US" altLang="zh-CN" sz="2400" b="0" i="0" u="none" strike="noStrike" kern="1200" cap="none" spc="0" normalizeH="0" baseline="0" noProof="0" dirty="0" smtClean="0">
                <a:ln>
                  <a:noFill/>
                </a:ln>
                <a:solidFill>
                  <a:srgbClr val="EAF9FC"/>
                </a:solidFill>
                <a:effectLst/>
                <a:uLnTx/>
                <a:uFillTx/>
                <a:latin typeface="华文行楷" pitchFamily="2" charset="-122"/>
                <a:ea typeface="华文行楷" pitchFamily="2" charset="-122"/>
                <a:cs typeface="+mj-cs"/>
              </a:rPr>
              <a:t>, USTC</a:t>
            </a:r>
            <a:endParaRPr kumimoji="0" lang="en-US" sz="2400" b="0" i="0" u="none" strike="noStrike" kern="1200" cap="none" spc="0" normalizeH="0" baseline="0" noProof="0" dirty="0">
              <a:ln>
                <a:noFill/>
              </a:ln>
              <a:solidFill>
                <a:srgbClr val="EAF9FC"/>
              </a:solidFill>
              <a:effectLst/>
              <a:uLnTx/>
              <a:uFillTx/>
              <a:latin typeface="华文行楷" pitchFamily="2" charset="-122"/>
              <a:ea typeface="华文行楷" pitchFamily="2" charset="-122"/>
              <a:cs typeface="+mj-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pPr>
              <a:defRPr/>
            </a:pPr>
            <a:fld id="{0418080C-B6B6-4906-A6F2-210AC4AF929D}" type="datetime1">
              <a:rPr lang="zh-CN" altLang="en-US" smtClean="0"/>
              <a:pPr>
                <a:defRPr/>
              </a:pPr>
              <a:t>2016/11/15</a:t>
            </a:fld>
            <a:endParaRPr lang="en-US" altLang="zh-CN"/>
          </a:p>
        </p:txBody>
      </p:sp>
      <p:sp>
        <p:nvSpPr>
          <p:cNvPr id="5" name="页脚占位符 4"/>
          <p:cNvSpPr>
            <a:spLocks noGrp="1"/>
          </p:cNvSpPr>
          <p:nvPr>
            <p:ph type="ftr" sz="quarter" idx="11"/>
          </p:nvPr>
        </p:nvSpPr>
        <p:spPr/>
        <p:txBody>
          <a:bodyPr/>
          <a:lstStyle>
            <a:extLst/>
          </a:lstStyle>
          <a:p>
            <a:pPr>
              <a:defRPr/>
            </a:pPr>
            <a:r>
              <a:rPr lang="en-US" altLang="zh-CN" smtClean="0"/>
              <a:t>现代密码学理论与实践-10</a:t>
            </a:r>
            <a:endParaRPr lang="en-US" altLang="zh-CN"/>
          </a:p>
        </p:txBody>
      </p:sp>
      <p:sp>
        <p:nvSpPr>
          <p:cNvPr id="6" name="灯片编号占位符 5"/>
          <p:cNvSpPr>
            <a:spLocks noGrp="1"/>
          </p:cNvSpPr>
          <p:nvPr>
            <p:ph type="sldNum" sz="quarter" idx="12"/>
          </p:nvPr>
        </p:nvSpPr>
        <p:spPr/>
        <p:txBody>
          <a:bodyPr/>
          <a:lstStyle>
            <a:extLst/>
          </a:lstStyle>
          <a:p>
            <a:pPr>
              <a:defRPr/>
            </a:pPr>
            <a:fld id="{E4A2E01B-27E8-42CE-AFCD-0A7A868C94B9}" type="slidenum">
              <a:rPr lang="en-US" altLang="zh-CN" smtClean="0"/>
              <a:pPr>
                <a:defRPr/>
              </a:pPr>
              <a:t>‹#›</a:t>
            </a:fld>
            <a:r>
              <a:rPr lang="en-US" altLang="zh-CN" smtClean="0"/>
              <a:t>/60</a:t>
            </a:r>
            <a:endParaRPr lang="en-US" altLang="zh-CN"/>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pPr>
              <a:defRPr/>
            </a:pPr>
            <a:fld id="{1848D7DB-B482-493B-9591-ADEC3D34A455}" type="datetime1">
              <a:rPr lang="zh-CN" altLang="en-US" smtClean="0"/>
              <a:pPr>
                <a:defRPr/>
              </a:pPr>
              <a:t>2016/11/15</a:t>
            </a:fld>
            <a:endParaRPr lang="en-US" altLang="zh-CN"/>
          </a:p>
        </p:txBody>
      </p:sp>
      <p:sp>
        <p:nvSpPr>
          <p:cNvPr id="6" name="页脚占位符 5"/>
          <p:cNvSpPr>
            <a:spLocks noGrp="1"/>
          </p:cNvSpPr>
          <p:nvPr>
            <p:ph type="ftr" sz="quarter" idx="11"/>
          </p:nvPr>
        </p:nvSpPr>
        <p:spPr/>
        <p:txBody>
          <a:bodyPr/>
          <a:lstStyle>
            <a:extLst/>
          </a:lstStyle>
          <a:p>
            <a:pPr>
              <a:defRPr/>
            </a:pPr>
            <a:r>
              <a:rPr lang="en-US" altLang="zh-CN" smtClean="0"/>
              <a:t>现代密码学理论与实践-10</a:t>
            </a:r>
            <a:endParaRPr lang="en-US" altLang="zh-CN"/>
          </a:p>
        </p:txBody>
      </p:sp>
      <p:sp>
        <p:nvSpPr>
          <p:cNvPr id="7" name="灯片编号占位符 6"/>
          <p:cNvSpPr>
            <a:spLocks noGrp="1"/>
          </p:cNvSpPr>
          <p:nvPr>
            <p:ph type="sldNum" sz="quarter" idx="12"/>
          </p:nvPr>
        </p:nvSpPr>
        <p:spPr/>
        <p:txBody>
          <a:bodyPr/>
          <a:lstStyle>
            <a:extLst/>
          </a:lstStyle>
          <a:p>
            <a:pPr>
              <a:defRPr/>
            </a:pPr>
            <a:fld id="{52313885-B580-4B34-BD8E-B2DA31361430}" type="slidenum">
              <a:rPr lang="en-US" altLang="zh-CN" smtClean="0"/>
              <a:pPr>
                <a:defRPr/>
              </a:pPr>
              <a:t>‹#›</a:t>
            </a:fld>
            <a:r>
              <a:rPr lang="en-US" altLang="zh-CN" smtClean="0"/>
              <a:t>/60</a:t>
            </a:r>
            <a:endParaRPr lang="en-US" altLang="zh-CN"/>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pPr>
              <a:defRPr/>
            </a:pPr>
            <a:fld id="{C9D0A94B-A530-4A80-AD62-D78F19C7A97B}" type="datetime1">
              <a:rPr lang="zh-CN" altLang="en-US" smtClean="0"/>
              <a:pPr>
                <a:defRPr/>
              </a:pPr>
              <a:t>2016/11/15</a:t>
            </a:fld>
            <a:endParaRPr lang="en-US" altLang="zh-CN"/>
          </a:p>
        </p:txBody>
      </p:sp>
      <p:sp>
        <p:nvSpPr>
          <p:cNvPr id="8" name="页脚占位符 7"/>
          <p:cNvSpPr>
            <a:spLocks noGrp="1"/>
          </p:cNvSpPr>
          <p:nvPr>
            <p:ph type="ftr" sz="quarter" idx="11"/>
          </p:nvPr>
        </p:nvSpPr>
        <p:spPr/>
        <p:txBody>
          <a:bodyPr/>
          <a:lstStyle>
            <a:extLst/>
          </a:lstStyle>
          <a:p>
            <a:pPr>
              <a:defRPr/>
            </a:pPr>
            <a:r>
              <a:rPr lang="en-US" altLang="zh-CN" smtClean="0"/>
              <a:t>现代密码学理论与实践-10</a:t>
            </a:r>
            <a:endParaRPr lang="en-US" altLang="zh-CN"/>
          </a:p>
        </p:txBody>
      </p:sp>
      <p:sp>
        <p:nvSpPr>
          <p:cNvPr id="9" name="灯片编号占位符 8"/>
          <p:cNvSpPr>
            <a:spLocks noGrp="1"/>
          </p:cNvSpPr>
          <p:nvPr>
            <p:ph type="sldNum" sz="quarter" idx="12"/>
          </p:nvPr>
        </p:nvSpPr>
        <p:spPr/>
        <p:txBody>
          <a:bodyPr/>
          <a:lstStyle>
            <a:extLst/>
          </a:lstStyle>
          <a:p>
            <a:pPr>
              <a:defRPr/>
            </a:pPr>
            <a:fld id="{C5DFCA42-2359-47E2-A7F3-6C5D3A8EA68B}" type="slidenum">
              <a:rPr lang="en-US" altLang="zh-CN" smtClean="0"/>
              <a:pPr>
                <a:defRPr/>
              </a:pPr>
              <a:t>‹#›</a:t>
            </a:fld>
            <a:r>
              <a:rPr lang="en-US" altLang="zh-CN" smtClean="0"/>
              <a:t>/60</a:t>
            </a:r>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pPr>
              <a:defRPr/>
            </a:pPr>
            <a:fld id="{9391D8F6-060F-469D-9B0B-21E23C8D45E7}" type="datetime1">
              <a:rPr lang="zh-CN" altLang="en-US" smtClean="0"/>
              <a:pPr>
                <a:defRPr/>
              </a:pPr>
              <a:t>2016/11/15</a:t>
            </a:fld>
            <a:endParaRPr lang="en-US" altLang="zh-CN"/>
          </a:p>
        </p:txBody>
      </p:sp>
      <p:sp>
        <p:nvSpPr>
          <p:cNvPr id="4" name="页脚占位符 3"/>
          <p:cNvSpPr>
            <a:spLocks noGrp="1"/>
          </p:cNvSpPr>
          <p:nvPr>
            <p:ph type="ftr" sz="quarter" idx="11"/>
          </p:nvPr>
        </p:nvSpPr>
        <p:spPr/>
        <p:txBody>
          <a:bodyPr/>
          <a:lstStyle>
            <a:extLst/>
          </a:lstStyle>
          <a:p>
            <a:pPr>
              <a:defRPr/>
            </a:pPr>
            <a:r>
              <a:rPr lang="en-US" altLang="zh-CN" smtClean="0"/>
              <a:t>现代密码学理论与实践-10</a:t>
            </a:r>
            <a:endParaRPr lang="en-US" altLang="zh-CN"/>
          </a:p>
        </p:txBody>
      </p:sp>
      <p:sp>
        <p:nvSpPr>
          <p:cNvPr id="5" name="灯片编号占位符 4"/>
          <p:cNvSpPr>
            <a:spLocks noGrp="1"/>
          </p:cNvSpPr>
          <p:nvPr>
            <p:ph type="sldNum" sz="quarter" idx="12"/>
          </p:nvPr>
        </p:nvSpPr>
        <p:spPr/>
        <p:txBody>
          <a:bodyPr/>
          <a:lstStyle>
            <a:extLst/>
          </a:lstStyle>
          <a:p>
            <a:pPr>
              <a:defRPr/>
            </a:pPr>
            <a:fld id="{66648397-83BA-49D0-9AAF-3C07ABFE61C8}" type="slidenum">
              <a:rPr lang="en-US" altLang="zh-CN" smtClean="0"/>
              <a:pPr>
                <a:defRPr/>
              </a:pPr>
              <a:t>‹#›</a:t>
            </a:fld>
            <a:r>
              <a:rPr lang="en-US" altLang="zh-CN" smtClean="0"/>
              <a:t>/60</a:t>
            </a:r>
            <a:endParaRPr lang="en-US" altLang="zh-CN"/>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pPr>
              <a:defRPr/>
            </a:pPr>
            <a:fld id="{45B668D0-2BDE-4529-9DE8-5F201EA273BD}" type="datetime1">
              <a:rPr lang="zh-CN" altLang="en-US" smtClean="0"/>
              <a:pPr>
                <a:defRPr/>
              </a:pPr>
              <a:t>2016/11/15</a:t>
            </a:fld>
            <a:endParaRPr lang="en-US" altLang="zh-CN"/>
          </a:p>
        </p:txBody>
      </p:sp>
      <p:sp>
        <p:nvSpPr>
          <p:cNvPr id="3" name="页脚占位符 2"/>
          <p:cNvSpPr>
            <a:spLocks noGrp="1"/>
          </p:cNvSpPr>
          <p:nvPr>
            <p:ph type="ftr" sz="quarter" idx="11"/>
          </p:nvPr>
        </p:nvSpPr>
        <p:spPr/>
        <p:txBody>
          <a:bodyPr/>
          <a:lstStyle>
            <a:extLst/>
          </a:lstStyle>
          <a:p>
            <a:pPr>
              <a:defRPr/>
            </a:pPr>
            <a:r>
              <a:rPr lang="en-US" altLang="zh-CN" smtClean="0"/>
              <a:t>现代密码学理论与实践-10</a:t>
            </a:r>
            <a:endParaRPr lang="en-US" altLang="zh-CN"/>
          </a:p>
        </p:txBody>
      </p:sp>
      <p:sp>
        <p:nvSpPr>
          <p:cNvPr id="4" name="灯片编号占位符 3"/>
          <p:cNvSpPr>
            <a:spLocks noGrp="1"/>
          </p:cNvSpPr>
          <p:nvPr>
            <p:ph type="sldNum" sz="quarter" idx="12"/>
          </p:nvPr>
        </p:nvSpPr>
        <p:spPr/>
        <p:txBody>
          <a:bodyPr/>
          <a:lstStyle>
            <a:extLst/>
          </a:lstStyle>
          <a:p>
            <a:pPr>
              <a:defRPr/>
            </a:pPr>
            <a:fld id="{9780D956-18C3-47CC-AD53-BE5A9624252D}" type="slidenum">
              <a:rPr lang="en-US" altLang="zh-CN" smtClean="0"/>
              <a:pPr>
                <a:defRPr/>
              </a:pPr>
              <a:t>‹#›</a:t>
            </a:fld>
            <a:r>
              <a:rPr lang="en-US" altLang="zh-CN" smtClean="0"/>
              <a:t>/60</a:t>
            </a: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pPr>
              <a:defRPr/>
            </a:pPr>
            <a:fld id="{65A0E72B-57C6-48FE-8C01-561132D8FEC9}" type="datetime1">
              <a:rPr lang="zh-CN" altLang="en-US" smtClean="0"/>
              <a:pPr>
                <a:defRPr/>
              </a:pPr>
              <a:t>2016/11/15</a:t>
            </a:fld>
            <a:endParaRPr lang="en-US" altLang="zh-CN"/>
          </a:p>
        </p:txBody>
      </p:sp>
      <p:sp>
        <p:nvSpPr>
          <p:cNvPr id="6" name="页脚占位符 5"/>
          <p:cNvSpPr>
            <a:spLocks noGrp="1"/>
          </p:cNvSpPr>
          <p:nvPr>
            <p:ph type="ftr" sz="quarter" idx="11"/>
          </p:nvPr>
        </p:nvSpPr>
        <p:spPr/>
        <p:txBody>
          <a:bodyPr/>
          <a:lstStyle>
            <a:extLst/>
          </a:lstStyle>
          <a:p>
            <a:pPr>
              <a:defRPr/>
            </a:pPr>
            <a:r>
              <a:rPr lang="en-US" altLang="zh-CN" smtClean="0"/>
              <a:t>现代密码学理论与实践-10</a:t>
            </a:r>
            <a:endParaRPr lang="en-US" altLang="zh-CN"/>
          </a:p>
        </p:txBody>
      </p:sp>
      <p:sp>
        <p:nvSpPr>
          <p:cNvPr id="7" name="灯片编号占位符 6"/>
          <p:cNvSpPr>
            <a:spLocks noGrp="1"/>
          </p:cNvSpPr>
          <p:nvPr>
            <p:ph type="sldNum" sz="quarter" idx="12"/>
          </p:nvPr>
        </p:nvSpPr>
        <p:spPr/>
        <p:txBody>
          <a:bodyPr/>
          <a:lstStyle>
            <a:extLst/>
          </a:lstStyle>
          <a:p>
            <a:pPr>
              <a:defRPr/>
            </a:pPr>
            <a:fld id="{42994FB6-F964-4575-A617-F668F8B3C5A4}" type="slidenum">
              <a:rPr lang="en-US" altLang="zh-CN" smtClean="0"/>
              <a:pPr>
                <a:defRPr/>
              </a:pPr>
              <a:t>‹#›</a:t>
            </a:fld>
            <a:r>
              <a:rPr lang="en-US" altLang="zh-CN" smtClean="0"/>
              <a:t>/60</a:t>
            </a:r>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pPr>
              <a:defRPr/>
            </a:pPr>
            <a:fld id="{6D4DBF0C-BA86-4A0D-BC23-D28798A44EF8}" type="datetime1">
              <a:rPr lang="zh-CN" altLang="en-US" smtClean="0"/>
              <a:pPr>
                <a:defRPr/>
              </a:pPr>
              <a:t>2016/11/15</a:t>
            </a:fld>
            <a:endParaRPr lang="en-US" altLang="zh-CN"/>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a:defRPr/>
            </a:pPr>
            <a:r>
              <a:rPr lang="en-US" altLang="zh-CN" smtClean="0"/>
              <a:t>现代密码学理论与实践-10</a:t>
            </a:r>
            <a:endParaRPr lang="en-US" altLang="zh-CN"/>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pPr>
              <a:defRPr/>
            </a:pPr>
            <a:fld id="{F72F598C-315D-427E-A326-A4A954F30EE1}" type="slidenum">
              <a:rPr lang="en-US" altLang="zh-CN" smtClean="0"/>
              <a:pPr>
                <a:defRPr/>
              </a:pPr>
              <a:t>‹#›</a:t>
            </a:fld>
            <a:r>
              <a:rPr lang="en-US" altLang="zh-CN" smtClean="0"/>
              <a:t>/60</a:t>
            </a:r>
            <a:endParaRPr lang="en-US" altLang="zh-CN"/>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6"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fld id="{F09FF302-D4E3-4092-AF4A-8D75F7F3888F}" type="datetime1">
              <a:rPr lang="zh-CN" altLang="en-US" smtClean="0"/>
              <a:pPr>
                <a:defRPr/>
              </a:pPr>
              <a:t>2016/11/15</a:t>
            </a:fld>
            <a:endParaRPr lang="en-US" altLang="zh-CN"/>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r>
              <a:rPr lang="en-US" altLang="zh-CN" smtClean="0"/>
              <a:t>现代密码学理论与实践-10</a:t>
            </a:r>
            <a:endParaRPr lang="en-US" altLang="zh-CN"/>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AA6027D3-1B2F-4CDD-80F8-9913EB128F53}" type="slidenum">
              <a:rPr lang="en-US" altLang="zh-CN" smtClean="0"/>
              <a:pPr>
                <a:defRPr/>
              </a:pPr>
              <a:t>‹#›</a:t>
            </a:fld>
            <a:r>
              <a:rPr lang="en-US" altLang="zh-CN" smtClean="0"/>
              <a:t>/60</a:t>
            </a:r>
            <a:endParaRPr lang="en-US" altLang="zh-CN"/>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Lst>
  <p:hf hdr="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8" Type="http://schemas.openxmlformats.org/officeDocument/2006/relationships/slide" Target="slide17.xml"/><Relationship Id="rId13" Type="http://schemas.openxmlformats.org/officeDocument/2006/relationships/slide" Target="slide39.xml"/><Relationship Id="rId18" Type="http://schemas.openxmlformats.org/officeDocument/2006/relationships/slide" Target="slide53.xml"/><Relationship Id="rId3" Type="http://schemas.openxmlformats.org/officeDocument/2006/relationships/slide" Target="slide8.xml"/><Relationship Id="rId7" Type="http://schemas.openxmlformats.org/officeDocument/2006/relationships/slide" Target="slide14.xml"/><Relationship Id="rId12" Type="http://schemas.openxmlformats.org/officeDocument/2006/relationships/slide" Target="slide31.xml"/><Relationship Id="rId17" Type="http://schemas.openxmlformats.org/officeDocument/2006/relationships/slide" Target="slide46.xml"/><Relationship Id="rId2" Type="http://schemas.openxmlformats.org/officeDocument/2006/relationships/slide" Target="slide4.xml"/><Relationship Id="rId16" Type="http://schemas.openxmlformats.org/officeDocument/2006/relationships/slide" Target="slide44.xml"/><Relationship Id="rId1" Type="http://schemas.openxmlformats.org/officeDocument/2006/relationships/slideLayout" Target="../slideLayouts/slideLayout2.xml"/><Relationship Id="rId6" Type="http://schemas.openxmlformats.org/officeDocument/2006/relationships/slide" Target="slide13.xml"/><Relationship Id="rId11" Type="http://schemas.openxmlformats.org/officeDocument/2006/relationships/slide" Target="slide22.xml"/><Relationship Id="rId5" Type="http://schemas.openxmlformats.org/officeDocument/2006/relationships/slide" Target="slide12.xml"/><Relationship Id="rId15" Type="http://schemas.openxmlformats.org/officeDocument/2006/relationships/slide" Target="slide42.xml"/><Relationship Id="rId10" Type="http://schemas.openxmlformats.org/officeDocument/2006/relationships/slide" Target="slide21.xml"/><Relationship Id="rId4" Type="http://schemas.openxmlformats.org/officeDocument/2006/relationships/slide" Target="slide9.xml"/><Relationship Id="rId9" Type="http://schemas.openxmlformats.org/officeDocument/2006/relationships/slide" Target="slide18.xml"/><Relationship Id="rId14" Type="http://schemas.openxmlformats.org/officeDocument/2006/relationships/slide" Target="slide41.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p:cNvSpPr>
            <a:spLocks noGrp="1" noChangeArrowheads="1"/>
          </p:cNvSpPr>
          <p:nvPr>
            <p:ph type="ctrTitle"/>
          </p:nvPr>
        </p:nvSpPr>
        <p:spPr>
          <a:xfrm>
            <a:off x="428596" y="1500174"/>
            <a:ext cx="8497887" cy="1565291"/>
          </a:xfrm>
        </p:spPr>
        <p:txBody>
          <a:bodyPr>
            <a:normAutofit/>
          </a:bodyPr>
          <a:lstStyle/>
          <a:p>
            <a:pPr algn="ctr"/>
            <a:r>
              <a:rPr lang="zh-CN" altLang="en-US" sz="4000" b="0" dirty="0" smtClean="0">
                <a:solidFill>
                  <a:srgbClr val="FF0000"/>
                </a:solidFill>
              </a:rPr>
              <a:t>现代密码学理论与实践</a:t>
            </a:r>
            <a:r>
              <a:rPr lang="en-US" altLang="zh-CN" sz="3600" b="0" dirty="0" smtClean="0">
                <a:solidFill>
                  <a:srgbClr val="FF3300"/>
                </a:solidFill>
              </a:rPr>
              <a:t/>
            </a:r>
            <a:br>
              <a:rPr lang="en-US" altLang="zh-CN" sz="3600" b="0" dirty="0" smtClean="0">
                <a:solidFill>
                  <a:srgbClr val="FF3300"/>
                </a:solidFill>
              </a:rPr>
            </a:br>
            <a:r>
              <a:rPr lang="zh-CN" altLang="en-US" sz="4000" b="0" dirty="0" smtClean="0">
                <a:solidFill>
                  <a:srgbClr val="FF3300"/>
                </a:solidFill>
              </a:rPr>
              <a:t>第</a:t>
            </a:r>
            <a:r>
              <a:rPr lang="en-US" altLang="zh-CN" sz="4000" b="0" dirty="0" smtClean="0">
                <a:solidFill>
                  <a:srgbClr val="FF3300"/>
                </a:solidFill>
              </a:rPr>
              <a:t>10</a:t>
            </a:r>
            <a:r>
              <a:rPr lang="zh-CN" altLang="en-US" sz="4000" b="0" dirty="0" smtClean="0">
                <a:solidFill>
                  <a:srgbClr val="FF3300"/>
                </a:solidFill>
              </a:rPr>
              <a:t>章 密钥管理与其他公钥体制</a:t>
            </a:r>
            <a:endParaRPr lang="zh-CN" altLang="en-US" sz="3600" b="0" dirty="0" smtClean="0">
              <a:solidFill>
                <a:srgbClr val="FF3300"/>
              </a:solidFill>
              <a:latin typeface="Copperplate Gothic Bold" pitchFamily="34" charset="0"/>
            </a:endParaRPr>
          </a:p>
        </p:txBody>
      </p:sp>
      <p:sp>
        <p:nvSpPr>
          <p:cNvPr id="3078" name="Rectangle 3"/>
          <p:cNvSpPr>
            <a:spLocks noGrp="1" noChangeArrowheads="1"/>
          </p:cNvSpPr>
          <p:nvPr>
            <p:ph type="subTitle" idx="1"/>
          </p:nvPr>
        </p:nvSpPr>
        <p:spPr>
          <a:xfrm>
            <a:off x="1142976" y="3643314"/>
            <a:ext cx="6265862" cy="2524122"/>
          </a:xfrm>
        </p:spPr>
        <p:txBody>
          <a:bodyPr/>
          <a:lstStyle/>
          <a:p>
            <a:pPr eaLnBrk="1" hangingPunct="1">
              <a:lnSpc>
                <a:spcPct val="85000"/>
              </a:lnSpc>
              <a:spcBef>
                <a:spcPct val="10000"/>
              </a:spcBef>
            </a:pPr>
            <a:r>
              <a:rPr lang="zh-CN" altLang="en-US" sz="2600" dirty="0" smtClean="0"/>
              <a:t>苗付友</a:t>
            </a:r>
          </a:p>
          <a:p>
            <a:pPr eaLnBrk="1" hangingPunct="1">
              <a:lnSpc>
                <a:spcPct val="85000"/>
              </a:lnSpc>
              <a:spcBef>
                <a:spcPct val="10000"/>
              </a:spcBef>
            </a:pPr>
            <a:r>
              <a:rPr lang="en-US" altLang="zh-CN" sz="2600" dirty="0" smtClean="0"/>
              <a:t>mfy@ustc.edu.cn</a:t>
            </a:r>
          </a:p>
          <a:p>
            <a:pPr eaLnBrk="1" hangingPunct="1">
              <a:lnSpc>
                <a:spcPct val="85000"/>
              </a:lnSpc>
              <a:spcBef>
                <a:spcPct val="10000"/>
              </a:spcBef>
            </a:pPr>
            <a:r>
              <a:rPr lang="en-US" altLang="zh-CN" sz="2600" dirty="0" smtClean="0"/>
              <a:t>http://202.38.64.11/~mfy</a:t>
            </a:r>
          </a:p>
          <a:p>
            <a:pPr eaLnBrk="1" hangingPunct="1">
              <a:lnSpc>
                <a:spcPct val="85000"/>
              </a:lnSpc>
              <a:spcBef>
                <a:spcPct val="10000"/>
              </a:spcBef>
            </a:pPr>
            <a:endParaRPr lang="zh-CN" altLang="en-US" sz="2600"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0"/>
          <p:cNvSpPr>
            <a:spLocks noGrp="1" noChangeArrowheads="1"/>
          </p:cNvSpPr>
          <p:nvPr>
            <p:ph type="title"/>
          </p:nvPr>
        </p:nvSpPr>
        <p:spPr>
          <a:xfrm>
            <a:off x="468313" y="260350"/>
            <a:ext cx="7489825" cy="792163"/>
          </a:xfrm>
        </p:spPr>
        <p:txBody>
          <a:bodyPr/>
          <a:lstStyle/>
          <a:p>
            <a:pPr eaLnBrk="1" hangingPunct="1"/>
            <a:r>
              <a:rPr lang="zh-CN" altLang="en-US" dirty="0" smtClean="0"/>
              <a:t>一种简单的秘密密钥分配方法</a:t>
            </a:r>
          </a:p>
        </p:txBody>
      </p:sp>
      <p:sp>
        <p:nvSpPr>
          <p:cNvPr id="11270" name="Rectangle 3"/>
          <p:cNvSpPr>
            <a:spLocks noGrp="1" noChangeArrowheads="1"/>
          </p:cNvSpPr>
          <p:nvPr>
            <p:ph type="body" sz="half" idx="1"/>
          </p:nvPr>
        </p:nvSpPr>
        <p:spPr>
          <a:xfrm>
            <a:off x="323850" y="1268413"/>
            <a:ext cx="8424863" cy="2736850"/>
          </a:xfrm>
        </p:spPr>
        <p:txBody>
          <a:bodyPr/>
          <a:lstStyle/>
          <a:p>
            <a:pPr eaLnBrk="1" hangingPunct="1">
              <a:lnSpc>
                <a:spcPct val="85000"/>
              </a:lnSpc>
            </a:pPr>
            <a:r>
              <a:rPr lang="en-US" altLang="zh-CN" sz="2800" smtClean="0"/>
              <a:t>Merkle</a:t>
            </a:r>
            <a:r>
              <a:rPr lang="zh-CN" altLang="en-US" sz="2800" smtClean="0"/>
              <a:t>在</a:t>
            </a:r>
            <a:r>
              <a:rPr lang="en-US" altLang="zh-CN" sz="2800" smtClean="0"/>
              <a:t>1979</a:t>
            </a:r>
            <a:r>
              <a:rPr lang="zh-CN" altLang="en-US" sz="2800" smtClean="0"/>
              <a:t>提出一种简单的方法</a:t>
            </a:r>
          </a:p>
          <a:p>
            <a:pPr lvl="1" eaLnBrk="1" hangingPunct="1">
              <a:lnSpc>
                <a:spcPct val="85000"/>
              </a:lnSpc>
            </a:pPr>
            <a:r>
              <a:rPr lang="en-US" altLang="zh-CN" sz="2400" smtClean="0"/>
              <a:t>A</a:t>
            </a:r>
            <a:r>
              <a:rPr lang="zh-CN" altLang="en-US" sz="2400" smtClean="0"/>
              <a:t>产生公</a:t>
            </a:r>
            <a:r>
              <a:rPr lang="en-US" altLang="zh-CN" sz="2400" smtClean="0"/>
              <a:t>/</a:t>
            </a:r>
            <a:r>
              <a:rPr lang="zh-CN" altLang="en-US" sz="2400" smtClean="0"/>
              <a:t>私钥对</a:t>
            </a:r>
            <a:r>
              <a:rPr lang="en-US" altLang="zh-CN" sz="2400" smtClean="0"/>
              <a:t>{PUa,PRa}, </a:t>
            </a:r>
            <a:r>
              <a:rPr lang="zh-CN" altLang="en-US" sz="2400" smtClean="0"/>
              <a:t>将含有</a:t>
            </a:r>
            <a:r>
              <a:rPr lang="en-US" altLang="zh-CN" sz="2400" smtClean="0"/>
              <a:t>PUa</a:t>
            </a:r>
            <a:r>
              <a:rPr lang="zh-CN" altLang="en-US" sz="2400" smtClean="0"/>
              <a:t>和标识</a:t>
            </a:r>
            <a:r>
              <a:rPr lang="en-US" altLang="zh-CN" sz="2400" smtClean="0"/>
              <a:t>ID</a:t>
            </a:r>
            <a:r>
              <a:rPr lang="en-US" altLang="zh-CN" sz="2400" baseline="-25000" smtClean="0"/>
              <a:t>A</a:t>
            </a:r>
            <a:r>
              <a:rPr lang="zh-CN" altLang="en-US" sz="2400" smtClean="0"/>
              <a:t>的消息发给</a:t>
            </a:r>
            <a:r>
              <a:rPr lang="en-US" altLang="zh-CN" sz="2400" smtClean="0"/>
              <a:t>B</a:t>
            </a:r>
          </a:p>
          <a:p>
            <a:pPr lvl="1" eaLnBrk="1" hangingPunct="1">
              <a:lnSpc>
                <a:spcPct val="85000"/>
              </a:lnSpc>
            </a:pPr>
            <a:r>
              <a:rPr lang="en-US" altLang="zh-CN" sz="2400" smtClean="0"/>
              <a:t>B</a:t>
            </a:r>
            <a:r>
              <a:rPr lang="zh-CN" altLang="en-US" sz="2400" smtClean="0"/>
              <a:t>产生秘密密钥</a:t>
            </a:r>
            <a:r>
              <a:rPr lang="en-US" altLang="zh-CN" sz="2400" smtClean="0"/>
              <a:t>(</a:t>
            </a:r>
            <a:r>
              <a:rPr lang="zh-CN" altLang="en-US" sz="2400" smtClean="0"/>
              <a:t>会话密钥</a:t>
            </a:r>
            <a:r>
              <a:rPr lang="en-US" altLang="zh-CN" sz="2400" smtClean="0"/>
              <a:t>)Ks, </a:t>
            </a:r>
            <a:r>
              <a:rPr lang="zh-CN" altLang="en-US" sz="2400" smtClean="0"/>
              <a:t>并用</a:t>
            </a:r>
            <a:r>
              <a:rPr lang="en-US" altLang="zh-CN" sz="2400" smtClean="0"/>
              <a:t>A</a:t>
            </a:r>
            <a:r>
              <a:rPr lang="zh-CN" altLang="en-US" sz="2400" smtClean="0"/>
              <a:t>的公钥加密后发给</a:t>
            </a:r>
            <a:r>
              <a:rPr lang="en-US" altLang="zh-CN" sz="2400" smtClean="0"/>
              <a:t>A</a:t>
            </a:r>
          </a:p>
          <a:p>
            <a:pPr lvl="1" eaLnBrk="1" hangingPunct="1">
              <a:lnSpc>
                <a:spcPct val="85000"/>
              </a:lnSpc>
            </a:pPr>
            <a:r>
              <a:rPr lang="en-US" altLang="zh-CN" sz="2400" smtClean="0"/>
              <a:t>A</a:t>
            </a:r>
            <a:r>
              <a:rPr lang="zh-CN" altLang="en-US" sz="2400" smtClean="0"/>
              <a:t>解密</a:t>
            </a:r>
            <a:r>
              <a:rPr lang="en-US" altLang="zh-CN" sz="2400" smtClean="0"/>
              <a:t>D(PRa,E(PUa,Ks), </a:t>
            </a:r>
            <a:r>
              <a:rPr lang="zh-CN" altLang="en-US" sz="2400" smtClean="0"/>
              <a:t>得到</a:t>
            </a:r>
            <a:r>
              <a:rPr lang="en-US" altLang="zh-CN" sz="2400" smtClean="0"/>
              <a:t>Ks, </a:t>
            </a:r>
            <a:r>
              <a:rPr lang="zh-CN" altLang="en-US" sz="2400" smtClean="0"/>
              <a:t>这样双方即可通信</a:t>
            </a:r>
            <a:endParaRPr lang="en-US" altLang="zh-CN" sz="2400" smtClean="0"/>
          </a:p>
          <a:p>
            <a:pPr eaLnBrk="1" hangingPunct="1">
              <a:lnSpc>
                <a:spcPct val="85000"/>
              </a:lnSpc>
            </a:pPr>
            <a:r>
              <a:rPr lang="zh-CN" altLang="en-US" sz="2800" smtClean="0"/>
              <a:t>这个协议不安全，因为会受到中间人攻击</a:t>
            </a:r>
          </a:p>
        </p:txBody>
      </p:sp>
      <p:pic>
        <p:nvPicPr>
          <p:cNvPr id="11271" name="Picture 4"/>
          <p:cNvPicPr>
            <a:picLocks noGrp="1" noChangeAspect="1" noChangeArrowheads="1"/>
          </p:cNvPicPr>
          <p:nvPr>
            <p:ph sz="half" idx="2"/>
          </p:nvPr>
        </p:nvPicPr>
        <p:blipFill>
          <a:blip r:embed="rId2" cstate="print"/>
          <a:stretch>
            <a:fillRect/>
          </a:stretch>
        </p:blipFill>
        <p:spPr>
          <a:xfrm>
            <a:off x="1762104" y="4000500"/>
            <a:ext cx="5619792" cy="2130425"/>
          </a:xfrm>
          <a:noFill/>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4" name="Picture 4"/>
          <p:cNvPicPr>
            <a:picLocks noGrp="1" noChangeAspect="1" noChangeArrowheads="1"/>
          </p:cNvPicPr>
          <p:nvPr>
            <p:ph idx="1"/>
          </p:nvPr>
        </p:nvPicPr>
        <p:blipFill>
          <a:blip r:embed="rId2" cstate="print"/>
          <a:srcRect/>
          <a:stretch>
            <a:fillRect/>
          </a:stretch>
        </p:blipFill>
        <p:spPr>
          <a:xfrm>
            <a:off x="539750" y="1773238"/>
            <a:ext cx="7993063" cy="3998912"/>
          </a:xfrm>
          <a:noFill/>
        </p:spPr>
      </p:pic>
      <p:sp>
        <p:nvSpPr>
          <p:cNvPr id="12293" name="Rectangle 0"/>
          <p:cNvSpPr>
            <a:spLocks noGrp="1" noChangeArrowheads="1"/>
          </p:cNvSpPr>
          <p:nvPr>
            <p:ph type="title"/>
          </p:nvPr>
        </p:nvSpPr>
        <p:spPr>
          <a:xfrm>
            <a:off x="395288" y="404813"/>
            <a:ext cx="8353425" cy="792162"/>
          </a:xfrm>
        </p:spPr>
        <p:txBody>
          <a:bodyPr/>
          <a:lstStyle/>
          <a:p>
            <a:pPr eaLnBrk="1" hangingPunct="1"/>
            <a:r>
              <a:rPr lang="zh-CN" altLang="en-US" sz="3600" dirty="0" smtClean="0"/>
              <a:t>具有保密性和真实性的密钥分配</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5" name="Rectangle 5"/>
          <p:cNvSpPr>
            <a:spLocks noGrp="1" noChangeArrowheads="1"/>
          </p:cNvSpPr>
          <p:nvPr>
            <p:ph idx="1"/>
          </p:nvPr>
        </p:nvSpPr>
        <p:spPr>
          <a:xfrm>
            <a:off x="611188" y="1412875"/>
            <a:ext cx="7921625" cy="4752975"/>
          </a:xfrm>
        </p:spPr>
        <p:txBody>
          <a:bodyPr/>
          <a:lstStyle/>
          <a:p>
            <a:pPr eaLnBrk="1" hangingPunct="1"/>
            <a:r>
              <a:rPr lang="en-AU" altLang="zh-CN" sz="2600" smtClean="0"/>
              <a:t>Diffie</a:t>
            </a:r>
            <a:r>
              <a:rPr lang="zh-CN" altLang="en-AU" sz="2600" smtClean="0"/>
              <a:t>和</a:t>
            </a:r>
            <a:r>
              <a:rPr lang="en-AU" altLang="zh-CN" sz="2600" smtClean="0"/>
              <a:t>Hellman</a:t>
            </a:r>
            <a:r>
              <a:rPr lang="zh-CN" altLang="en-AU" sz="2600" smtClean="0"/>
              <a:t>在</a:t>
            </a:r>
            <a:r>
              <a:rPr lang="en-AU" altLang="zh-CN" sz="2600" smtClean="0"/>
              <a:t>1976</a:t>
            </a:r>
            <a:r>
              <a:rPr lang="zh-CN" altLang="en-AU" sz="2600" smtClean="0"/>
              <a:t>年首次提出了公钥算法，给出了公钥密码学的定义，该算法通常被称为</a:t>
            </a:r>
            <a:r>
              <a:rPr lang="en-AU" altLang="zh-CN" sz="2600" smtClean="0"/>
              <a:t>Diffie-Hellman</a:t>
            </a:r>
            <a:r>
              <a:rPr lang="zh-CN" altLang="en-AU" sz="2600" smtClean="0"/>
              <a:t>密钥交换算法</a:t>
            </a:r>
          </a:p>
          <a:p>
            <a:pPr eaLnBrk="1" hangingPunct="1"/>
            <a:r>
              <a:rPr lang="en-AU" altLang="zh-CN" sz="2600" smtClean="0"/>
              <a:t>Diffie-Hellman</a:t>
            </a:r>
            <a:r>
              <a:rPr lang="zh-CN" altLang="en-AU" sz="2600" smtClean="0"/>
              <a:t>密钥交换算法是一种公钥分发机制</a:t>
            </a:r>
          </a:p>
          <a:p>
            <a:pPr lvl="1" eaLnBrk="1" hangingPunct="1">
              <a:lnSpc>
                <a:spcPct val="95000"/>
              </a:lnSpc>
            </a:pPr>
            <a:r>
              <a:rPr lang="zh-CN" altLang="en-AU" sz="2400" smtClean="0"/>
              <a:t>它不是用来加密消息的</a:t>
            </a:r>
          </a:p>
          <a:p>
            <a:pPr lvl="1" eaLnBrk="1" hangingPunct="1">
              <a:lnSpc>
                <a:spcPct val="95000"/>
              </a:lnSpc>
            </a:pPr>
            <a:r>
              <a:rPr lang="zh-CN" altLang="en-AU" sz="2400" smtClean="0"/>
              <a:t>所生成的是通信双方共享的会话密钥，必须保密，其值取决于通信双方的私钥和公钥信息</a:t>
            </a:r>
          </a:p>
          <a:p>
            <a:pPr eaLnBrk="1" hangingPunct="1">
              <a:lnSpc>
                <a:spcPct val="95000"/>
              </a:lnSpc>
            </a:pPr>
            <a:r>
              <a:rPr lang="en-AU" altLang="zh-CN" sz="2600" smtClean="0"/>
              <a:t>Diffie-Hellman</a:t>
            </a:r>
            <a:r>
              <a:rPr lang="zh-CN" altLang="en-AU" sz="2600" smtClean="0"/>
              <a:t>密钥交换算法是基于有限域</a:t>
            </a:r>
            <a:r>
              <a:rPr lang="en-AU" altLang="zh-CN" sz="2600" smtClean="0"/>
              <a:t>GF</a:t>
            </a:r>
            <a:r>
              <a:rPr lang="zh-CN" altLang="en-AU" sz="2600" smtClean="0"/>
              <a:t>中的指数运算的</a:t>
            </a:r>
            <a:r>
              <a:rPr lang="en-AU" altLang="zh-CN" sz="2600" smtClean="0"/>
              <a:t>(</a:t>
            </a:r>
            <a:r>
              <a:rPr lang="zh-CN" altLang="en-AU" sz="2600" smtClean="0"/>
              <a:t>模一素数或多项式</a:t>
            </a:r>
            <a:r>
              <a:rPr lang="en-AU" altLang="zh-CN" sz="2600" smtClean="0"/>
              <a:t>)</a:t>
            </a:r>
          </a:p>
          <a:p>
            <a:pPr eaLnBrk="1" hangingPunct="1">
              <a:lnSpc>
                <a:spcPct val="95000"/>
              </a:lnSpc>
            </a:pPr>
            <a:r>
              <a:rPr lang="en-AU" altLang="zh-CN" sz="2600" smtClean="0"/>
              <a:t>Diffie-Hellman</a:t>
            </a:r>
            <a:r>
              <a:rPr lang="zh-CN" altLang="en-AU" sz="2600" smtClean="0"/>
              <a:t>密钥交换算法的安全性依赖于求解离散对数问题</a:t>
            </a:r>
            <a:r>
              <a:rPr lang="en-AU" altLang="zh-CN" sz="2600" smtClean="0"/>
              <a:t>DLP</a:t>
            </a:r>
            <a:endParaRPr lang="en-US" altLang="zh-CN" sz="2600" smtClean="0"/>
          </a:p>
        </p:txBody>
      </p:sp>
      <p:sp>
        <p:nvSpPr>
          <p:cNvPr id="13317" name="Rectangle 4"/>
          <p:cNvSpPr>
            <a:spLocks noGrp="1" noChangeArrowheads="1"/>
          </p:cNvSpPr>
          <p:nvPr>
            <p:ph type="title"/>
          </p:nvPr>
        </p:nvSpPr>
        <p:spPr>
          <a:xfrm>
            <a:off x="468313" y="549275"/>
            <a:ext cx="7991475" cy="635000"/>
          </a:xfrm>
        </p:spPr>
        <p:txBody>
          <a:bodyPr>
            <a:normAutofit fontScale="90000"/>
          </a:bodyPr>
          <a:lstStyle/>
          <a:p>
            <a:pPr eaLnBrk="1" hangingPunct="1"/>
            <a:r>
              <a:rPr lang="en-AU" altLang="zh-CN" dirty="0" smtClean="0">
                <a:ea typeface="宋体" charset="-122"/>
              </a:rPr>
              <a:t/>
            </a:r>
            <a:br>
              <a:rPr lang="en-AU" altLang="zh-CN" dirty="0" smtClean="0">
                <a:ea typeface="宋体" charset="-122"/>
              </a:rPr>
            </a:br>
            <a:r>
              <a:rPr lang="en-AU" altLang="zh-CN" sz="4200" dirty="0" smtClean="0"/>
              <a:t>10.2 </a:t>
            </a:r>
            <a:r>
              <a:rPr lang="zh-CN" altLang="en-AU" sz="4200" dirty="0" smtClean="0"/>
              <a:t>基于离散对数的公钥体制</a:t>
            </a:r>
            <a:endParaRPr lang="zh-CN" altLang="en-US" sz="4200"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80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680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680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680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680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680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5"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3" name="Rectangle 3"/>
          <p:cNvSpPr>
            <a:spLocks noGrp="1" noChangeArrowheads="1"/>
          </p:cNvSpPr>
          <p:nvPr>
            <p:ph idx="1"/>
          </p:nvPr>
        </p:nvSpPr>
        <p:spPr>
          <a:xfrm>
            <a:off x="323850" y="981075"/>
            <a:ext cx="8496300" cy="5327650"/>
          </a:xfrm>
        </p:spPr>
        <p:txBody>
          <a:bodyPr>
            <a:normAutofit lnSpcReduction="10000"/>
          </a:bodyPr>
          <a:lstStyle/>
          <a:p>
            <a:pPr eaLnBrk="1" hangingPunct="1"/>
            <a:r>
              <a:rPr lang="zh-CN" altLang="en-US" sz="2500" smtClean="0"/>
              <a:t>如果</a:t>
            </a:r>
            <a:r>
              <a:rPr lang="en-US" altLang="zh-CN" sz="2500" smtClean="0"/>
              <a:t>a</a:t>
            </a:r>
            <a:r>
              <a:rPr lang="zh-CN" altLang="en-US" sz="2500" smtClean="0"/>
              <a:t>是素数</a:t>
            </a:r>
            <a:r>
              <a:rPr lang="en-US" altLang="zh-CN" sz="2500" smtClean="0"/>
              <a:t>p</a:t>
            </a:r>
            <a:r>
              <a:rPr lang="zh-CN" altLang="en-US" sz="2500" smtClean="0"/>
              <a:t>的一个原根</a:t>
            </a:r>
            <a:r>
              <a:rPr lang="en-US" altLang="zh-CN" sz="2500" smtClean="0"/>
              <a:t>(</a:t>
            </a:r>
            <a:r>
              <a:rPr lang="zh-CN" altLang="en-US" sz="2500" smtClean="0"/>
              <a:t>本原元素</a:t>
            </a:r>
            <a:r>
              <a:rPr lang="en-US" altLang="zh-CN" sz="2500" smtClean="0"/>
              <a:t>)</a:t>
            </a:r>
            <a:r>
              <a:rPr lang="zh-CN" altLang="en-US" sz="2500" smtClean="0"/>
              <a:t>，则</a:t>
            </a:r>
          </a:p>
          <a:p>
            <a:pPr lvl="1" eaLnBrk="1" hangingPunct="1">
              <a:buFont typeface="Wingdings" pitchFamily="2" charset="2"/>
              <a:buNone/>
            </a:pPr>
            <a:r>
              <a:rPr lang="en-US" altLang="zh-CN" sz="2400" smtClean="0"/>
              <a:t>a mod p, a</a:t>
            </a:r>
            <a:r>
              <a:rPr lang="en-US" altLang="zh-CN" sz="2400" baseline="30000" smtClean="0"/>
              <a:t>2</a:t>
            </a:r>
            <a:r>
              <a:rPr lang="en-US" altLang="zh-CN" sz="2400" smtClean="0"/>
              <a:t> mod p, ......, a</a:t>
            </a:r>
            <a:r>
              <a:rPr lang="en-US" altLang="zh-CN" sz="2400" baseline="30000" smtClean="0"/>
              <a:t>p-1</a:t>
            </a:r>
            <a:r>
              <a:rPr lang="en-US" altLang="zh-CN" sz="2400" smtClean="0"/>
              <a:t> mod p</a:t>
            </a:r>
            <a:r>
              <a:rPr lang="zh-CN" altLang="en-US" sz="2400" smtClean="0"/>
              <a:t>，生成模</a:t>
            </a:r>
            <a:r>
              <a:rPr lang="en-US" altLang="zh-CN" sz="2400" smtClean="0"/>
              <a:t>p</a:t>
            </a:r>
            <a:r>
              <a:rPr lang="zh-CN" altLang="en-US" sz="2400" smtClean="0"/>
              <a:t>的完全剩余集</a:t>
            </a:r>
            <a:r>
              <a:rPr lang="en-US" altLang="zh-CN" sz="2400" smtClean="0"/>
              <a:t>{1, 2, ......, p-1}</a:t>
            </a:r>
          </a:p>
          <a:p>
            <a:pPr lvl="1" eaLnBrk="1" hangingPunct="1">
              <a:buFont typeface="Wingdings" pitchFamily="2" charset="2"/>
              <a:buNone/>
            </a:pPr>
            <a:r>
              <a:rPr lang="zh-CN" altLang="en-US" sz="2400" smtClean="0"/>
              <a:t>对于所有素数，其原根必定存在，即</a:t>
            </a:r>
          </a:p>
          <a:p>
            <a:pPr lvl="1" eaLnBrk="1" hangingPunct="1">
              <a:buFont typeface="Wingdings" pitchFamily="2" charset="2"/>
              <a:buNone/>
            </a:pPr>
            <a:r>
              <a:rPr lang="zh-CN" altLang="en-US" sz="2400" smtClean="0"/>
              <a:t>对于一个整数</a:t>
            </a:r>
            <a:r>
              <a:rPr lang="en-US" altLang="zh-CN" sz="2400" smtClean="0"/>
              <a:t>b</a:t>
            </a:r>
            <a:r>
              <a:rPr lang="zh-CN" altLang="en-US" sz="2400" smtClean="0"/>
              <a:t>和素数</a:t>
            </a:r>
            <a:r>
              <a:rPr lang="en-US" altLang="zh-CN" sz="2400" smtClean="0"/>
              <a:t>p</a:t>
            </a:r>
            <a:r>
              <a:rPr lang="zh-CN" altLang="en-US" sz="2400" smtClean="0"/>
              <a:t>的一个原根，可以找到唯一的指数</a:t>
            </a:r>
            <a:r>
              <a:rPr lang="en-US" altLang="zh-CN" sz="2400" smtClean="0"/>
              <a:t>i, </a:t>
            </a:r>
            <a:r>
              <a:rPr lang="zh-CN" altLang="en-US" sz="2400" smtClean="0"/>
              <a:t>使得 </a:t>
            </a:r>
            <a:r>
              <a:rPr lang="en-US" altLang="zh-CN" sz="2400" smtClean="0"/>
              <a:t>b = a</a:t>
            </a:r>
            <a:r>
              <a:rPr lang="en-US" altLang="zh-CN" sz="2400" baseline="30000" smtClean="0"/>
              <a:t>i</a:t>
            </a:r>
            <a:r>
              <a:rPr lang="en-US" altLang="zh-CN" sz="2400" smtClean="0"/>
              <a:t> mod p, </a:t>
            </a:r>
            <a:r>
              <a:rPr lang="zh-CN" altLang="en-US" sz="2400" smtClean="0"/>
              <a:t>其中 </a:t>
            </a:r>
            <a:r>
              <a:rPr lang="en-US" altLang="zh-CN" sz="2400" smtClean="0"/>
              <a:t>0&lt;= i &lt;= p-1</a:t>
            </a:r>
          </a:p>
          <a:p>
            <a:pPr lvl="1" eaLnBrk="1" hangingPunct="1">
              <a:buFont typeface="Wingdings" pitchFamily="2" charset="2"/>
              <a:buNone/>
            </a:pPr>
            <a:r>
              <a:rPr lang="zh-CN" altLang="en-US" sz="2400" smtClean="0"/>
              <a:t>指数</a:t>
            </a:r>
            <a:r>
              <a:rPr lang="en-US" altLang="zh-CN" sz="2400" smtClean="0"/>
              <a:t>i</a:t>
            </a:r>
            <a:r>
              <a:rPr lang="zh-CN" altLang="en-US" sz="2400" smtClean="0"/>
              <a:t>称为</a:t>
            </a:r>
            <a:r>
              <a:rPr lang="en-US" altLang="zh-CN" sz="2400" smtClean="0"/>
              <a:t>b</a:t>
            </a:r>
            <a:r>
              <a:rPr lang="zh-CN" altLang="en-US" sz="2400" smtClean="0"/>
              <a:t>的以</a:t>
            </a:r>
            <a:r>
              <a:rPr lang="en-US" altLang="zh-CN" sz="2400" smtClean="0"/>
              <a:t>a</a:t>
            </a:r>
            <a:r>
              <a:rPr lang="zh-CN" altLang="en-US" sz="2400" smtClean="0"/>
              <a:t>为基数的模</a:t>
            </a:r>
            <a:r>
              <a:rPr lang="en-US" altLang="zh-CN" sz="2400" smtClean="0"/>
              <a:t>p</a:t>
            </a:r>
            <a:r>
              <a:rPr lang="zh-CN" altLang="en-US" sz="2400" smtClean="0"/>
              <a:t>的离散对数或者指数。</a:t>
            </a:r>
          </a:p>
          <a:p>
            <a:pPr eaLnBrk="1" hangingPunct="1"/>
            <a:r>
              <a:rPr lang="zh-CN" altLang="en-US" sz="2500" smtClean="0"/>
              <a:t>离散对数密码体制的安全性基于</a:t>
            </a:r>
            <a:r>
              <a:rPr lang="en-US" altLang="zh-CN" sz="2500" smtClean="0"/>
              <a:t>DLP</a:t>
            </a:r>
            <a:r>
              <a:rPr lang="zh-CN" altLang="en-US" sz="2500" smtClean="0"/>
              <a:t>问题</a:t>
            </a:r>
            <a:r>
              <a:rPr lang="en-US" altLang="zh-CN" sz="2500" smtClean="0"/>
              <a:t>, </a:t>
            </a:r>
            <a:r>
              <a:rPr lang="zh-CN" altLang="en-US" sz="2500" smtClean="0"/>
              <a:t>在已知</a:t>
            </a:r>
            <a:r>
              <a:rPr lang="en-US" altLang="zh-CN" sz="2500" smtClean="0"/>
              <a:t>C</a:t>
            </a:r>
            <a:r>
              <a:rPr lang="zh-CN" altLang="en-US" sz="2500" smtClean="0"/>
              <a:t>和</a:t>
            </a:r>
            <a:r>
              <a:rPr lang="en-US" altLang="zh-CN" sz="2500" smtClean="0"/>
              <a:t>P</a:t>
            </a:r>
            <a:r>
              <a:rPr lang="zh-CN" altLang="en-US" sz="2500" smtClean="0"/>
              <a:t>的情况下</a:t>
            </a:r>
            <a:r>
              <a:rPr lang="en-US" altLang="zh-CN" sz="2500" smtClean="0"/>
              <a:t>, </a:t>
            </a:r>
            <a:r>
              <a:rPr lang="zh-CN" altLang="en-US" sz="2500" smtClean="0"/>
              <a:t>由</a:t>
            </a:r>
            <a:r>
              <a:rPr lang="en-US" altLang="zh-CN" sz="2500" smtClean="0"/>
              <a:t>d</a:t>
            </a:r>
            <a:r>
              <a:rPr lang="zh-CN" altLang="en-US" sz="2500" smtClean="0"/>
              <a:t>求</a:t>
            </a:r>
            <a:r>
              <a:rPr lang="en-US" altLang="zh-CN" sz="2500" smtClean="0"/>
              <a:t>M</a:t>
            </a:r>
            <a:r>
              <a:rPr lang="zh-CN" altLang="en-US" sz="2500" smtClean="0"/>
              <a:t>很容易</a:t>
            </a:r>
            <a:r>
              <a:rPr lang="en-US" altLang="zh-CN" sz="2500" smtClean="0"/>
              <a:t>, </a:t>
            </a:r>
            <a:r>
              <a:rPr lang="zh-CN" altLang="en-US" sz="2500" smtClean="0"/>
              <a:t>由</a:t>
            </a:r>
            <a:r>
              <a:rPr lang="en-US" altLang="zh-CN" sz="2500" smtClean="0"/>
              <a:t>M</a:t>
            </a:r>
            <a:r>
              <a:rPr lang="zh-CN" altLang="en-US" sz="2500" smtClean="0"/>
              <a:t>求</a:t>
            </a:r>
            <a:r>
              <a:rPr lang="en-US" altLang="zh-CN" sz="2500" smtClean="0"/>
              <a:t>d</a:t>
            </a:r>
            <a:r>
              <a:rPr lang="zh-CN" altLang="en-US" sz="2500" smtClean="0"/>
              <a:t>很困难</a:t>
            </a:r>
            <a:r>
              <a:rPr lang="en-US" altLang="zh-CN" sz="2500" smtClean="0"/>
              <a:t>, d = log</a:t>
            </a:r>
            <a:r>
              <a:rPr lang="en-US" altLang="zh-CN" sz="2500" baseline="-25000" smtClean="0"/>
              <a:t>C</a:t>
            </a:r>
            <a:r>
              <a:rPr lang="en-US" altLang="zh-CN" sz="2500" smtClean="0"/>
              <a:t>M in GF(P), </a:t>
            </a:r>
            <a:r>
              <a:rPr lang="zh-CN" altLang="en-US" sz="2500" smtClean="0"/>
              <a:t>最快的算法需要</a:t>
            </a:r>
            <a:r>
              <a:rPr lang="en-US" altLang="zh-CN" sz="2500" smtClean="0"/>
              <a:t>T=exp((ln(P)lnln(P)</a:t>
            </a:r>
            <a:r>
              <a:rPr lang="en-US" altLang="zh-CN" sz="2500" baseline="30000" smtClean="0"/>
              <a:t>1/2</a:t>
            </a:r>
            <a:r>
              <a:rPr lang="en-US" altLang="zh-CN" sz="2500" smtClean="0"/>
              <a:t>)</a:t>
            </a:r>
            <a:r>
              <a:rPr lang="zh-CN" altLang="en-US" sz="2500" smtClean="0"/>
              <a:t>次运算。当</a:t>
            </a:r>
            <a:r>
              <a:rPr lang="en-US" altLang="zh-CN" sz="2500" smtClean="0"/>
              <a:t>P</a:t>
            </a:r>
            <a:r>
              <a:rPr lang="zh-CN" altLang="en-US" sz="2500" smtClean="0"/>
              <a:t>是</a:t>
            </a:r>
            <a:r>
              <a:rPr lang="en-US" altLang="zh-CN" sz="2500" smtClean="0"/>
              <a:t>200</a:t>
            </a:r>
            <a:r>
              <a:rPr lang="zh-CN" altLang="en-US" sz="2500" smtClean="0"/>
              <a:t>位时</a:t>
            </a:r>
            <a:r>
              <a:rPr lang="en-US" altLang="zh-CN" sz="2500" smtClean="0"/>
              <a:t>, T = 2.7x10</a:t>
            </a:r>
            <a:r>
              <a:rPr lang="en-US" altLang="zh-CN" sz="2500" baseline="30000" smtClean="0"/>
              <a:t>11</a:t>
            </a:r>
            <a:r>
              <a:rPr lang="en-US" altLang="zh-CN" sz="2500" smtClean="0"/>
              <a:t>, </a:t>
            </a:r>
            <a:r>
              <a:rPr lang="zh-CN" altLang="en-US" sz="2500" smtClean="0"/>
              <a:t>如果</a:t>
            </a:r>
            <a:r>
              <a:rPr lang="en-US" altLang="zh-CN" sz="2500" smtClean="0"/>
              <a:t>1</a:t>
            </a:r>
            <a:r>
              <a:rPr lang="en-US" altLang="zh-CN" sz="2500" smtClean="0">
                <a:latin typeface="Times New Roman" pitchFamily="18" charset="0"/>
                <a:ea typeface="Arial Unicode MS" pitchFamily="34" charset="-122"/>
                <a:cs typeface="Arial Unicode MS" pitchFamily="34" charset="-122"/>
              </a:rPr>
              <a:t>μ</a:t>
            </a:r>
            <a:r>
              <a:rPr lang="en-US" altLang="zh-CN" sz="2500" smtClean="0"/>
              <a:t>s</a:t>
            </a:r>
            <a:r>
              <a:rPr lang="zh-CN" altLang="en-US" sz="2500" smtClean="0"/>
              <a:t>解一次</a:t>
            </a:r>
            <a:r>
              <a:rPr lang="en-US" altLang="zh-CN" sz="2500" smtClean="0"/>
              <a:t>, </a:t>
            </a:r>
            <a:r>
              <a:rPr lang="zh-CN" altLang="en-US" sz="2500" smtClean="0"/>
              <a:t>需要</a:t>
            </a:r>
            <a:r>
              <a:rPr lang="en-US" altLang="zh-CN" sz="2500" smtClean="0"/>
              <a:t>2~3</a:t>
            </a:r>
            <a:r>
              <a:rPr lang="zh-CN" altLang="en-US" sz="2500" smtClean="0"/>
              <a:t>天；如果</a:t>
            </a:r>
            <a:r>
              <a:rPr lang="en-US" altLang="zh-CN" sz="2500" smtClean="0"/>
              <a:t>P = 664</a:t>
            </a:r>
            <a:r>
              <a:rPr lang="zh-CN" altLang="en-US" sz="2500" smtClean="0"/>
              <a:t>位</a:t>
            </a:r>
            <a:r>
              <a:rPr lang="en-US" altLang="zh-CN" sz="2500" smtClean="0"/>
              <a:t>, </a:t>
            </a:r>
            <a:r>
              <a:rPr lang="zh-CN" altLang="en-US" sz="2500" smtClean="0"/>
              <a:t>则</a:t>
            </a:r>
            <a:r>
              <a:rPr lang="en-US" altLang="zh-CN" sz="2500" smtClean="0"/>
              <a:t>T = 1.2x10</a:t>
            </a:r>
            <a:r>
              <a:rPr lang="en-US" altLang="zh-CN" sz="2500" baseline="30000" smtClean="0"/>
              <a:t>23</a:t>
            </a:r>
            <a:r>
              <a:rPr lang="en-US" altLang="zh-CN" sz="2500" smtClean="0"/>
              <a:t>, </a:t>
            </a:r>
            <a:r>
              <a:rPr lang="zh-CN" altLang="en-US" sz="2500" smtClean="0"/>
              <a:t>约</a:t>
            </a:r>
            <a:r>
              <a:rPr lang="en-US" altLang="zh-CN" sz="2500" smtClean="0"/>
              <a:t>10</a:t>
            </a:r>
            <a:r>
              <a:rPr lang="en-US" altLang="zh-CN" sz="2500" baseline="30000" smtClean="0"/>
              <a:t>12</a:t>
            </a:r>
            <a:r>
              <a:rPr lang="zh-CN" altLang="en-US" sz="2500" smtClean="0"/>
              <a:t>天或</a:t>
            </a:r>
            <a:r>
              <a:rPr lang="en-US" altLang="zh-CN" sz="2500" smtClean="0"/>
              <a:t>2.739x10</a:t>
            </a:r>
            <a:r>
              <a:rPr lang="en-US" altLang="zh-CN" sz="2500" baseline="30000" smtClean="0"/>
              <a:t>9</a:t>
            </a:r>
            <a:r>
              <a:rPr lang="zh-CN" altLang="en-US" sz="2500" smtClean="0"/>
              <a:t>年</a:t>
            </a:r>
            <a:r>
              <a:rPr lang="en-US" altLang="zh-CN" sz="2500" smtClean="0"/>
              <a:t>, </a:t>
            </a:r>
            <a:r>
              <a:rPr lang="zh-CN" altLang="en-US" sz="2500" smtClean="0"/>
              <a:t>约</a:t>
            </a:r>
            <a:r>
              <a:rPr lang="en-US" altLang="zh-CN" sz="2500" smtClean="0"/>
              <a:t>2.7</a:t>
            </a:r>
            <a:r>
              <a:rPr lang="zh-CN" altLang="en-US" sz="2500" smtClean="0"/>
              <a:t>亿年</a:t>
            </a:r>
            <a:r>
              <a:rPr lang="en-US" altLang="zh-CN" sz="2500" smtClean="0"/>
              <a:t>. </a:t>
            </a:r>
            <a:r>
              <a:rPr lang="zh-CN" altLang="en-US" sz="2500" smtClean="0"/>
              <a:t>只要</a:t>
            </a:r>
            <a:r>
              <a:rPr lang="en-US" altLang="zh-CN" sz="2500" smtClean="0"/>
              <a:t>P</a:t>
            </a:r>
            <a:r>
              <a:rPr lang="zh-CN" altLang="en-US" sz="2500" smtClean="0"/>
              <a:t>足够大</a:t>
            </a:r>
            <a:r>
              <a:rPr lang="en-US" altLang="zh-CN" sz="2500" smtClean="0"/>
              <a:t>,</a:t>
            </a:r>
            <a:r>
              <a:rPr lang="zh-CN" altLang="en-US" sz="2500" smtClean="0"/>
              <a:t>可以达到足够安全。</a:t>
            </a:r>
          </a:p>
        </p:txBody>
      </p:sp>
      <p:sp>
        <p:nvSpPr>
          <p:cNvPr id="14341" name="Rectangle 2"/>
          <p:cNvSpPr>
            <a:spLocks noGrp="1" noChangeArrowheads="1"/>
          </p:cNvSpPr>
          <p:nvPr>
            <p:ph type="title"/>
          </p:nvPr>
        </p:nvSpPr>
        <p:spPr>
          <a:xfrm>
            <a:off x="323850" y="333375"/>
            <a:ext cx="8280400" cy="608013"/>
          </a:xfrm>
        </p:spPr>
        <p:txBody>
          <a:bodyPr>
            <a:normAutofit fontScale="90000"/>
          </a:bodyPr>
          <a:lstStyle/>
          <a:p>
            <a:pPr eaLnBrk="1" hangingPunct="1"/>
            <a:r>
              <a:rPr lang="en-US" altLang="zh-CN" sz="3800" dirty="0" smtClean="0"/>
              <a:t>10.2.1 </a:t>
            </a:r>
            <a:r>
              <a:rPr lang="zh-CN" altLang="en-US" sz="3800" dirty="0" smtClean="0"/>
              <a:t>离散对数问题回顾</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77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77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776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776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776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776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3" name="Rectangle 3"/>
          <p:cNvSpPr>
            <a:spLocks noGrp="1" noChangeArrowheads="1"/>
          </p:cNvSpPr>
          <p:nvPr>
            <p:ph idx="1"/>
          </p:nvPr>
        </p:nvSpPr>
        <p:spPr>
          <a:xfrm>
            <a:off x="468313" y="1125538"/>
            <a:ext cx="8135937" cy="5111750"/>
          </a:xfrm>
        </p:spPr>
        <p:txBody>
          <a:bodyPr>
            <a:normAutofit lnSpcReduction="10000"/>
          </a:bodyPr>
          <a:lstStyle/>
          <a:p>
            <a:pPr eaLnBrk="1" hangingPunct="1">
              <a:lnSpc>
                <a:spcPct val="95000"/>
              </a:lnSpc>
              <a:spcBef>
                <a:spcPct val="10000"/>
              </a:spcBef>
            </a:pPr>
            <a:r>
              <a:rPr lang="zh-CN" altLang="en-US" sz="2600" smtClean="0"/>
              <a:t>通信双方约定一个大素数</a:t>
            </a:r>
            <a:r>
              <a:rPr lang="en-US" altLang="zh-CN" sz="2600" smtClean="0"/>
              <a:t>(</a:t>
            </a:r>
            <a:r>
              <a:rPr lang="zh-CN" altLang="en-US" sz="2600" smtClean="0"/>
              <a:t>或多项式</a:t>
            </a:r>
            <a:r>
              <a:rPr lang="en-US" altLang="zh-CN" sz="2600" smtClean="0"/>
              <a:t>)p, </a:t>
            </a:r>
            <a:r>
              <a:rPr lang="zh-CN" altLang="en-US" sz="2600" smtClean="0"/>
              <a:t>和模</a:t>
            </a:r>
            <a:r>
              <a:rPr lang="en-US" altLang="zh-CN" sz="2600" smtClean="0"/>
              <a:t>p</a:t>
            </a:r>
            <a:r>
              <a:rPr lang="zh-CN" altLang="en-US" sz="2600" smtClean="0"/>
              <a:t>的一个素根</a:t>
            </a:r>
            <a:r>
              <a:rPr lang="el-GR" altLang="zh-CN" sz="2600" smtClean="0">
                <a:latin typeface="Arial Black" pitchFamily="34" charset="0"/>
                <a:ea typeface="Gungsuh" pitchFamily="18" charset="-127"/>
                <a:cs typeface="Arial" charset="0"/>
              </a:rPr>
              <a:t>α</a:t>
            </a:r>
            <a:endParaRPr lang="en-AU" altLang="zh-CN" sz="2600" smtClean="0">
              <a:ea typeface="宋体" charset="-122"/>
            </a:endParaRPr>
          </a:p>
          <a:p>
            <a:pPr eaLnBrk="1" hangingPunct="1">
              <a:lnSpc>
                <a:spcPct val="95000"/>
              </a:lnSpc>
              <a:spcBef>
                <a:spcPct val="10000"/>
              </a:spcBef>
            </a:pPr>
            <a:r>
              <a:rPr lang="zh-CN" altLang="en-US" sz="2600" smtClean="0"/>
              <a:t>各方产生公开密钥</a:t>
            </a:r>
          </a:p>
          <a:p>
            <a:pPr lvl="1" eaLnBrk="1" hangingPunct="1">
              <a:lnSpc>
                <a:spcPct val="95000"/>
              </a:lnSpc>
              <a:spcBef>
                <a:spcPct val="10000"/>
              </a:spcBef>
            </a:pPr>
            <a:r>
              <a:rPr lang="zh-CN" altLang="en-AU" sz="2200" smtClean="0"/>
              <a:t>选择一个秘密钥</a:t>
            </a:r>
            <a:r>
              <a:rPr lang="en-AU" altLang="zh-CN" sz="2200" smtClean="0"/>
              <a:t>(</a:t>
            </a:r>
            <a:r>
              <a:rPr lang="zh-CN" altLang="en-AU" sz="2200" smtClean="0"/>
              <a:t>数值</a:t>
            </a:r>
            <a:r>
              <a:rPr lang="en-AU" altLang="zh-CN" sz="2200" smtClean="0"/>
              <a:t>)</a:t>
            </a:r>
            <a:r>
              <a:rPr lang="zh-CN" altLang="en-AU" sz="2200" smtClean="0"/>
              <a:t>，如</a:t>
            </a:r>
            <a:r>
              <a:rPr lang="en-AU" altLang="zh-CN" sz="2200" smtClean="0"/>
              <a:t>x</a:t>
            </a:r>
            <a:r>
              <a:rPr lang="en-AU" altLang="zh-CN" sz="2200" baseline="-25000" smtClean="0"/>
              <a:t>A</a:t>
            </a:r>
            <a:r>
              <a:rPr lang="en-AU" altLang="zh-CN" sz="2200" smtClean="0"/>
              <a:t>&lt; p</a:t>
            </a:r>
            <a:r>
              <a:rPr lang="zh-CN" altLang="en-AU" sz="2200" smtClean="0"/>
              <a:t>， </a:t>
            </a:r>
            <a:r>
              <a:rPr lang="en-AU" altLang="zh-CN" sz="2200" smtClean="0"/>
              <a:t>x</a:t>
            </a:r>
            <a:r>
              <a:rPr lang="en-AU" altLang="zh-CN" sz="2200" baseline="-25000" smtClean="0"/>
              <a:t>B</a:t>
            </a:r>
            <a:r>
              <a:rPr lang="en-AU" altLang="zh-CN" sz="2200" smtClean="0"/>
              <a:t>&lt; p</a:t>
            </a:r>
            <a:r>
              <a:rPr lang="zh-CN" altLang="en-AU" sz="2200" smtClean="0"/>
              <a:t> </a:t>
            </a:r>
          </a:p>
          <a:p>
            <a:pPr lvl="1" eaLnBrk="1" hangingPunct="1">
              <a:lnSpc>
                <a:spcPct val="95000"/>
              </a:lnSpc>
              <a:spcBef>
                <a:spcPct val="10000"/>
              </a:spcBef>
            </a:pPr>
            <a:r>
              <a:rPr lang="zh-CN" altLang="en-AU" sz="2200" smtClean="0"/>
              <a:t>计算公钥</a:t>
            </a:r>
            <a:r>
              <a:rPr lang="en-AU" altLang="zh-CN" sz="2200" smtClean="0"/>
              <a:t>, </a:t>
            </a:r>
            <a:r>
              <a:rPr lang="zh-CN" altLang="en-AU" sz="2200" smtClean="0"/>
              <a:t>如</a:t>
            </a:r>
            <a:r>
              <a:rPr lang="en-AU" altLang="zh-CN" sz="2200" smtClean="0"/>
              <a:t>y</a:t>
            </a:r>
            <a:r>
              <a:rPr lang="en-AU" altLang="zh-CN" sz="2200" baseline="-25000" smtClean="0"/>
              <a:t>A</a:t>
            </a:r>
            <a:r>
              <a:rPr lang="en-AU" altLang="zh-CN" sz="2200" smtClean="0"/>
              <a:t> = </a:t>
            </a:r>
            <a:r>
              <a:rPr lang="el-GR" altLang="zh-CN" sz="2200" smtClean="0">
                <a:latin typeface="Arial Black" pitchFamily="34" charset="0"/>
                <a:ea typeface="Gungsuh" pitchFamily="18" charset="-127"/>
              </a:rPr>
              <a:t>α</a:t>
            </a:r>
            <a:r>
              <a:rPr lang="en-AU" altLang="zh-CN" sz="2200" baseline="60000" smtClean="0"/>
              <a:t>x</a:t>
            </a:r>
            <a:r>
              <a:rPr lang="en-AU" altLang="zh-CN" sz="2200" baseline="40000" smtClean="0"/>
              <a:t>A</a:t>
            </a:r>
            <a:r>
              <a:rPr lang="en-AU" altLang="zh-CN" sz="2200" smtClean="0"/>
              <a:t> mod p, y</a:t>
            </a:r>
            <a:r>
              <a:rPr lang="en-AU" altLang="zh-CN" sz="2200" baseline="-25000" smtClean="0"/>
              <a:t>B</a:t>
            </a:r>
            <a:r>
              <a:rPr lang="en-AU" altLang="zh-CN" sz="2200" smtClean="0"/>
              <a:t> = </a:t>
            </a:r>
            <a:r>
              <a:rPr lang="el-GR" altLang="zh-CN" sz="2200" smtClean="0">
                <a:latin typeface="Arial Black" pitchFamily="34" charset="0"/>
                <a:ea typeface="Gungsuh" pitchFamily="18" charset="-127"/>
              </a:rPr>
              <a:t>α</a:t>
            </a:r>
            <a:r>
              <a:rPr lang="en-AU" altLang="zh-CN" sz="2200" baseline="60000" smtClean="0"/>
              <a:t>x</a:t>
            </a:r>
            <a:r>
              <a:rPr lang="en-AU" altLang="zh-CN" sz="2200" baseline="40000" smtClean="0"/>
              <a:t>B</a:t>
            </a:r>
            <a:r>
              <a:rPr lang="en-AU" altLang="zh-CN" sz="2200" smtClean="0"/>
              <a:t> mod p, </a:t>
            </a:r>
            <a:r>
              <a:rPr lang="zh-CN" altLang="en-AU" sz="2200" smtClean="0"/>
              <a:t>并相互交换 </a:t>
            </a:r>
          </a:p>
          <a:p>
            <a:pPr eaLnBrk="1" hangingPunct="1">
              <a:lnSpc>
                <a:spcPct val="95000"/>
              </a:lnSpc>
              <a:spcBef>
                <a:spcPct val="10000"/>
              </a:spcBef>
            </a:pPr>
            <a:r>
              <a:rPr lang="zh-CN" altLang="en-AU" sz="2600" smtClean="0"/>
              <a:t>双方共享的会话密钥</a:t>
            </a:r>
            <a:r>
              <a:rPr lang="en-AU" altLang="zh-CN" sz="2600" smtClean="0"/>
              <a:t>K</a:t>
            </a:r>
            <a:r>
              <a:rPr lang="en-AU" altLang="zh-CN" sz="2600" baseline="-25000" smtClean="0"/>
              <a:t>AB</a:t>
            </a:r>
            <a:r>
              <a:rPr lang="zh-CN" altLang="en-AU" sz="2600" smtClean="0"/>
              <a:t>可以如下算出 </a:t>
            </a:r>
          </a:p>
          <a:p>
            <a:pPr lvl="1" eaLnBrk="1" hangingPunct="1">
              <a:lnSpc>
                <a:spcPct val="95000"/>
              </a:lnSpc>
              <a:spcBef>
                <a:spcPct val="10000"/>
              </a:spcBef>
              <a:buFont typeface="Wingdings" pitchFamily="2" charset="2"/>
              <a:buNone/>
            </a:pPr>
            <a:r>
              <a:rPr lang="en-AU" altLang="zh-CN" sz="2200" smtClean="0"/>
              <a:t>K</a:t>
            </a:r>
            <a:r>
              <a:rPr lang="en-AU" altLang="zh-CN" sz="2200" baseline="-25000" smtClean="0"/>
              <a:t>AB</a:t>
            </a:r>
            <a:r>
              <a:rPr lang="en-AU" altLang="zh-CN" sz="2200" smtClean="0"/>
              <a:t> = </a:t>
            </a:r>
            <a:r>
              <a:rPr lang="el-GR" altLang="zh-CN" sz="2200" smtClean="0">
                <a:latin typeface="Arial Black" pitchFamily="34" charset="0"/>
                <a:ea typeface="Gungsuh" pitchFamily="18" charset="-127"/>
              </a:rPr>
              <a:t>α</a:t>
            </a:r>
            <a:r>
              <a:rPr lang="en-AU" altLang="zh-CN" sz="2200" baseline="60000" smtClean="0"/>
              <a:t>x</a:t>
            </a:r>
            <a:r>
              <a:rPr lang="en-AU" altLang="zh-CN" sz="2200" baseline="40000" smtClean="0"/>
              <a:t>A.</a:t>
            </a:r>
            <a:r>
              <a:rPr lang="en-AU" altLang="zh-CN" sz="2200" baseline="60000" smtClean="0"/>
              <a:t>x</a:t>
            </a:r>
            <a:r>
              <a:rPr lang="en-AU" altLang="zh-CN" sz="2200" baseline="40000" smtClean="0"/>
              <a:t>B</a:t>
            </a:r>
            <a:r>
              <a:rPr lang="en-AU" altLang="zh-CN" sz="2200" smtClean="0"/>
              <a:t> mod p</a:t>
            </a:r>
          </a:p>
          <a:p>
            <a:pPr lvl="1" eaLnBrk="1" hangingPunct="1">
              <a:lnSpc>
                <a:spcPct val="95000"/>
              </a:lnSpc>
              <a:spcBef>
                <a:spcPct val="10000"/>
              </a:spcBef>
              <a:buFont typeface="Wingdings" pitchFamily="2" charset="2"/>
              <a:buNone/>
            </a:pPr>
            <a:r>
              <a:rPr lang="en-AU" altLang="zh-CN" sz="2200" smtClean="0"/>
              <a:t>      = y</a:t>
            </a:r>
            <a:r>
              <a:rPr lang="en-AU" altLang="zh-CN" sz="2200" baseline="-25000" smtClean="0"/>
              <a:t>A</a:t>
            </a:r>
            <a:r>
              <a:rPr lang="en-AU" altLang="zh-CN" sz="2200" baseline="60000" smtClean="0"/>
              <a:t>x</a:t>
            </a:r>
            <a:r>
              <a:rPr lang="en-AU" altLang="zh-CN" sz="2200" baseline="40000" smtClean="0"/>
              <a:t>B</a:t>
            </a:r>
            <a:r>
              <a:rPr lang="en-AU" altLang="zh-CN" sz="2200" smtClean="0"/>
              <a:t> mod p  (which </a:t>
            </a:r>
            <a:r>
              <a:rPr lang="en-AU" altLang="zh-CN" sz="2200" b="1" smtClean="0"/>
              <a:t>B</a:t>
            </a:r>
            <a:r>
              <a:rPr lang="en-AU" altLang="zh-CN" sz="2200" smtClean="0"/>
              <a:t> can compute) </a:t>
            </a:r>
          </a:p>
          <a:p>
            <a:pPr lvl="1" eaLnBrk="1" hangingPunct="1">
              <a:lnSpc>
                <a:spcPct val="95000"/>
              </a:lnSpc>
              <a:spcBef>
                <a:spcPct val="10000"/>
              </a:spcBef>
              <a:buFont typeface="Wingdings" pitchFamily="2" charset="2"/>
              <a:buNone/>
            </a:pPr>
            <a:r>
              <a:rPr lang="en-AU" altLang="zh-CN" sz="2200" smtClean="0"/>
              <a:t>      = y</a:t>
            </a:r>
            <a:r>
              <a:rPr lang="en-AU" altLang="zh-CN" sz="2200" baseline="-25000" smtClean="0"/>
              <a:t>B</a:t>
            </a:r>
            <a:r>
              <a:rPr lang="en-AU" altLang="zh-CN" sz="2200" baseline="60000" smtClean="0"/>
              <a:t>x</a:t>
            </a:r>
            <a:r>
              <a:rPr lang="en-AU" altLang="zh-CN" sz="2200" baseline="40000" smtClean="0"/>
              <a:t>A</a:t>
            </a:r>
            <a:r>
              <a:rPr lang="en-AU" altLang="zh-CN" sz="2200" smtClean="0"/>
              <a:t> mod p  (which </a:t>
            </a:r>
            <a:r>
              <a:rPr lang="en-AU" altLang="zh-CN" sz="2200" b="1" smtClean="0"/>
              <a:t>A</a:t>
            </a:r>
            <a:r>
              <a:rPr lang="en-AU" altLang="zh-CN" sz="2200" smtClean="0"/>
              <a:t> can compute) </a:t>
            </a:r>
          </a:p>
          <a:p>
            <a:pPr eaLnBrk="1" hangingPunct="1">
              <a:lnSpc>
                <a:spcPct val="95000"/>
              </a:lnSpc>
              <a:spcBef>
                <a:spcPct val="10000"/>
              </a:spcBef>
            </a:pPr>
            <a:r>
              <a:rPr lang="en-AU" altLang="zh-CN" sz="2600" smtClean="0"/>
              <a:t>K</a:t>
            </a:r>
            <a:r>
              <a:rPr lang="en-AU" altLang="zh-CN" sz="2600" baseline="-25000" smtClean="0"/>
              <a:t>AB</a:t>
            </a:r>
            <a:r>
              <a:rPr lang="zh-CN" altLang="en-AU" sz="2600" smtClean="0"/>
              <a:t>是双方用对称密码通信时共享的密钥</a:t>
            </a:r>
            <a:endParaRPr lang="en-AU" altLang="zh-CN" sz="2600" smtClean="0"/>
          </a:p>
          <a:p>
            <a:pPr eaLnBrk="1" hangingPunct="1">
              <a:lnSpc>
                <a:spcPct val="95000"/>
              </a:lnSpc>
              <a:spcBef>
                <a:spcPct val="10000"/>
              </a:spcBef>
            </a:pPr>
            <a:r>
              <a:rPr lang="zh-CN" altLang="en-AU" sz="2600" smtClean="0"/>
              <a:t>如果双方继续通信，可以继续使用这个密钥，除非他们要选择新的密钥</a:t>
            </a:r>
            <a:endParaRPr lang="en-AU" altLang="zh-CN" sz="2600" smtClean="0"/>
          </a:p>
          <a:p>
            <a:pPr eaLnBrk="1" hangingPunct="1">
              <a:lnSpc>
                <a:spcPct val="95000"/>
              </a:lnSpc>
              <a:spcBef>
                <a:spcPct val="10000"/>
              </a:spcBef>
            </a:pPr>
            <a:r>
              <a:rPr lang="zh-CN" altLang="en-US" sz="2600" smtClean="0"/>
              <a:t>攻击者如果想要获得</a:t>
            </a:r>
            <a:r>
              <a:rPr lang="en-US" altLang="zh-CN" sz="2600" smtClean="0"/>
              <a:t>x, </a:t>
            </a:r>
            <a:r>
              <a:rPr lang="zh-CN" altLang="en-US" sz="2600" smtClean="0"/>
              <a:t>则必须解决</a:t>
            </a:r>
            <a:r>
              <a:rPr lang="en-US" altLang="zh-CN" sz="2600" smtClean="0"/>
              <a:t>DLP</a:t>
            </a:r>
            <a:r>
              <a:rPr lang="zh-CN" altLang="en-US" sz="2600" smtClean="0"/>
              <a:t>问题</a:t>
            </a:r>
          </a:p>
        </p:txBody>
      </p:sp>
      <p:sp>
        <p:nvSpPr>
          <p:cNvPr id="15365" name="Rectangle 2"/>
          <p:cNvSpPr>
            <a:spLocks noGrp="1" noChangeArrowheads="1"/>
          </p:cNvSpPr>
          <p:nvPr>
            <p:ph type="title"/>
          </p:nvPr>
        </p:nvSpPr>
        <p:spPr>
          <a:xfrm>
            <a:off x="250825" y="188913"/>
            <a:ext cx="8008938" cy="682625"/>
          </a:xfrm>
        </p:spPr>
        <p:txBody>
          <a:bodyPr>
            <a:normAutofit fontScale="90000"/>
          </a:bodyPr>
          <a:lstStyle/>
          <a:p>
            <a:pPr eaLnBrk="1" hangingPunct="1"/>
            <a:r>
              <a:rPr lang="en-AU" altLang="zh-CN" sz="3500" dirty="0" smtClean="0">
                <a:ea typeface="宋体" charset="-122"/>
              </a:rPr>
              <a:t>10.2.2 </a:t>
            </a:r>
            <a:r>
              <a:rPr lang="en-AU" altLang="zh-CN" sz="3500" dirty="0" err="1" smtClean="0">
                <a:ea typeface="宋体" charset="-122"/>
              </a:rPr>
              <a:t>Diffie</a:t>
            </a:r>
            <a:r>
              <a:rPr lang="en-AU" altLang="zh-CN" sz="3500" dirty="0" smtClean="0">
                <a:ea typeface="宋体" charset="-122"/>
              </a:rPr>
              <a:t>-Hellman Key Exchange</a:t>
            </a:r>
            <a:endParaRPr lang="zh-CN" altLang="en-US" sz="3500" dirty="0" smtClean="0">
              <a:ea typeface="宋体"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2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192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192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92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92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192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192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192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192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192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7" name="Rectangle 3"/>
          <p:cNvSpPr>
            <a:spLocks noGrp="1" noChangeArrowheads="1"/>
          </p:cNvSpPr>
          <p:nvPr>
            <p:ph idx="1"/>
          </p:nvPr>
        </p:nvSpPr>
        <p:spPr>
          <a:xfrm>
            <a:off x="611188" y="1412875"/>
            <a:ext cx="7993062" cy="4679950"/>
          </a:xfrm>
        </p:spPr>
        <p:txBody>
          <a:bodyPr/>
          <a:lstStyle/>
          <a:p>
            <a:pPr eaLnBrk="1" hangingPunct="1">
              <a:lnSpc>
                <a:spcPct val="85000"/>
              </a:lnSpc>
              <a:spcBef>
                <a:spcPct val="30000"/>
              </a:spcBef>
            </a:pPr>
            <a:r>
              <a:rPr lang="en-US" altLang="zh-CN" sz="2600" smtClean="0"/>
              <a:t>Users Alice &amp; Bob who wish to swap keys</a:t>
            </a:r>
          </a:p>
          <a:p>
            <a:pPr eaLnBrk="1" hangingPunct="1">
              <a:lnSpc>
                <a:spcPct val="85000"/>
              </a:lnSpc>
              <a:spcBef>
                <a:spcPct val="30000"/>
              </a:spcBef>
            </a:pPr>
            <a:r>
              <a:rPr lang="en-US" altLang="zh-CN" sz="2600" smtClean="0"/>
              <a:t>Agree on prime p=353 and </a:t>
            </a:r>
            <a:r>
              <a:rPr lang="el-GR" altLang="zh-CN" sz="2600" smtClean="0">
                <a:latin typeface="Arial Black" pitchFamily="34" charset="0"/>
                <a:ea typeface="Gungsuh" pitchFamily="18" charset="-127"/>
                <a:cs typeface="Arial" charset="0"/>
              </a:rPr>
              <a:t>α</a:t>
            </a:r>
            <a:r>
              <a:rPr lang="el-GR" altLang="zh-CN" sz="2600" smtClean="0">
                <a:cs typeface="Arial" charset="0"/>
              </a:rPr>
              <a:t> </a:t>
            </a:r>
            <a:r>
              <a:rPr lang="en-US" altLang="zh-CN" sz="2600" smtClean="0">
                <a:cs typeface="Arial" charset="0"/>
              </a:rPr>
              <a:t>=3</a:t>
            </a:r>
            <a:endParaRPr lang="en-US" altLang="zh-CN" sz="2600" smtClean="0"/>
          </a:p>
          <a:p>
            <a:pPr eaLnBrk="1" hangingPunct="1">
              <a:lnSpc>
                <a:spcPct val="85000"/>
              </a:lnSpc>
              <a:spcBef>
                <a:spcPct val="30000"/>
              </a:spcBef>
            </a:pPr>
            <a:r>
              <a:rPr lang="en-US" altLang="zh-CN" sz="2600" smtClean="0"/>
              <a:t>Select random secret keys:</a:t>
            </a:r>
          </a:p>
          <a:p>
            <a:pPr lvl="1" eaLnBrk="1" hangingPunct="1">
              <a:lnSpc>
                <a:spcPct val="85000"/>
              </a:lnSpc>
            </a:pPr>
            <a:r>
              <a:rPr lang="en-AU" altLang="zh-CN" sz="2200" smtClean="0">
                <a:ea typeface="宋体" charset="-122"/>
              </a:rPr>
              <a:t>A chooses x</a:t>
            </a:r>
            <a:r>
              <a:rPr lang="en-AU" altLang="zh-CN" sz="2200" baseline="-25000" smtClean="0">
                <a:ea typeface="宋体" charset="-122"/>
              </a:rPr>
              <a:t>A</a:t>
            </a:r>
            <a:r>
              <a:rPr lang="en-AU" altLang="zh-CN" sz="2200" smtClean="0">
                <a:ea typeface="宋体" charset="-122"/>
              </a:rPr>
              <a:t>=97,  </a:t>
            </a:r>
          </a:p>
          <a:p>
            <a:pPr lvl="1" eaLnBrk="1" hangingPunct="1">
              <a:lnSpc>
                <a:spcPct val="85000"/>
              </a:lnSpc>
            </a:pPr>
            <a:r>
              <a:rPr lang="en-AU" altLang="zh-CN" sz="2200" smtClean="0">
                <a:ea typeface="宋体" charset="-122"/>
              </a:rPr>
              <a:t>B chooses x</a:t>
            </a:r>
            <a:r>
              <a:rPr lang="en-AU" altLang="zh-CN" sz="2200" baseline="-25000" smtClean="0">
                <a:ea typeface="宋体" charset="-122"/>
              </a:rPr>
              <a:t>B</a:t>
            </a:r>
            <a:r>
              <a:rPr lang="en-AU" altLang="zh-CN" sz="2200" smtClean="0">
                <a:ea typeface="宋体" charset="-122"/>
              </a:rPr>
              <a:t>=233</a:t>
            </a:r>
          </a:p>
          <a:p>
            <a:pPr eaLnBrk="1" hangingPunct="1">
              <a:lnSpc>
                <a:spcPct val="85000"/>
              </a:lnSpc>
              <a:spcBef>
                <a:spcPct val="30000"/>
              </a:spcBef>
            </a:pPr>
            <a:r>
              <a:rPr lang="en-US" altLang="zh-CN" sz="2600" smtClean="0"/>
              <a:t>Compute public keys:</a:t>
            </a:r>
          </a:p>
          <a:p>
            <a:pPr lvl="1" eaLnBrk="1" hangingPunct="1">
              <a:lnSpc>
                <a:spcPct val="85000"/>
              </a:lnSpc>
            </a:pPr>
            <a:r>
              <a:rPr lang="en-AU" altLang="zh-CN" sz="2200" smtClean="0">
                <a:ea typeface="宋体" charset="-122"/>
              </a:rPr>
              <a:t>y</a:t>
            </a:r>
            <a:r>
              <a:rPr lang="en-AU" altLang="zh-CN" sz="2200" baseline="-25000" smtClean="0">
                <a:ea typeface="宋体" charset="-122"/>
              </a:rPr>
              <a:t>A</a:t>
            </a:r>
            <a:r>
              <a:rPr lang="en-AU" altLang="zh-CN" sz="2200" smtClean="0">
                <a:ea typeface="宋体" charset="-122"/>
              </a:rPr>
              <a:t>=</a:t>
            </a:r>
            <a:r>
              <a:rPr lang="en-US" altLang="zh-CN" sz="2200" smtClean="0">
                <a:cs typeface="Arial" charset="0"/>
              </a:rPr>
              <a:t>3</a:t>
            </a:r>
            <a:r>
              <a:rPr lang="en-AU" altLang="zh-CN" sz="2200" baseline="60000" smtClean="0">
                <a:ea typeface="宋体" charset="-122"/>
              </a:rPr>
              <a:t>97</a:t>
            </a:r>
            <a:r>
              <a:rPr lang="en-AU" altLang="zh-CN" sz="2200" smtClean="0">
                <a:ea typeface="宋体" charset="-122"/>
              </a:rPr>
              <a:t>  mod 353 = 40		(Alice)</a:t>
            </a:r>
          </a:p>
          <a:p>
            <a:pPr lvl="1" eaLnBrk="1" hangingPunct="1">
              <a:lnSpc>
                <a:spcPct val="85000"/>
              </a:lnSpc>
            </a:pPr>
            <a:r>
              <a:rPr lang="en-AU" altLang="zh-CN" sz="2200" smtClean="0">
                <a:ea typeface="宋体" charset="-122"/>
              </a:rPr>
              <a:t>y</a:t>
            </a:r>
            <a:r>
              <a:rPr lang="en-AU" altLang="zh-CN" sz="2200" baseline="-25000" smtClean="0">
                <a:ea typeface="宋体" charset="-122"/>
              </a:rPr>
              <a:t>B</a:t>
            </a:r>
            <a:r>
              <a:rPr lang="en-AU" altLang="zh-CN" sz="2200" smtClean="0">
                <a:ea typeface="宋体" charset="-122"/>
              </a:rPr>
              <a:t>=</a:t>
            </a:r>
            <a:r>
              <a:rPr lang="en-US" altLang="zh-CN" sz="2200" smtClean="0">
                <a:cs typeface="Arial" charset="0"/>
              </a:rPr>
              <a:t>3</a:t>
            </a:r>
            <a:r>
              <a:rPr lang="en-AU" altLang="zh-CN" sz="2200" baseline="60000" smtClean="0">
                <a:ea typeface="宋体" charset="-122"/>
              </a:rPr>
              <a:t>233</a:t>
            </a:r>
            <a:r>
              <a:rPr lang="en-AU" altLang="zh-CN" sz="2200" smtClean="0">
                <a:ea typeface="宋体" charset="-122"/>
              </a:rPr>
              <a:t> mod 353 = 248	           (Bob)</a:t>
            </a:r>
          </a:p>
          <a:p>
            <a:pPr eaLnBrk="1" hangingPunct="1">
              <a:lnSpc>
                <a:spcPct val="85000"/>
              </a:lnSpc>
              <a:spcBef>
                <a:spcPct val="30000"/>
              </a:spcBef>
            </a:pPr>
            <a:r>
              <a:rPr lang="en-US" altLang="zh-CN" sz="2600" smtClean="0"/>
              <a:t>Compute shared session key as:</a:t>
            </a:r>
          </a:p>
          <a:p>
            <a:pPr lvl="1" eaLnBrk="1" hangingPunct="1">
              <a:lnSpc>
                <a:spcPct val="85000"/>
              </a:lnSpc>
              <a:buFont typeface="Wingdings" pitchFamily="2" charset="2"/>
              <a:buNone/>
            </a:pPr>
            <a:r>
              <a:rPr lang="en-AU" altLang="zh-CN" sz="2200" smtClean="0">
                <a:ea typeface="宋体" charset="-122"/>
              </a:rPr>
              <a:t>K</a:t>
            </a:r>
            <a:r>
              <a:rPr lang="en-AU" altLang="zh-CN" sz="2200" baseline="-25000" smtClean="0">
                <a:ea typeface="宋体" charset="-122"/>
              </a:rPr>
              <a:t>AB</a:t>
            </a:r>
            <a:r>
              <a:rPr lang="en-AU" altLang="zh-CN" sz="2200" smtClean="0">
                <a:ea typeface="宋体" charset="-122"/>
              </a:rPr>
              <a:t>= y</a:t>
            </a:r>
            <a:r>
              <a:rPr lang="en-AU" altLang="zh-CN" sz="2200" baseline="-25000" smtClean="0">
                <a:ea typeface="宋体" charset="-122"/>
              </a:rPr>
              <a:t>B</a:t>
            </a:r>
            <a:r>
              <a:rPr lang="en-AU" altLang="zh-CN" sz="2200" baseline="60000" smtClean="0">
                <a:ea typeface="宋体" charset="-122"/>
              </a:rPr>
              <a:t>x</a:t>
            </a:r>
            <a:r>
              <a:rPr lang="en-AU" altLang="zh-CN" sz="2200" baseline="40000" smtClean="0">
                <a:ea typeface="宋体" charset="-122"/>
              </a:rPr>
              <a:t>A</a:t>
            </a:r>
            <a:r>
              <a:rPr lang="en-AU" altLang="zh-CN" sz="2200" smtClean="0">
                <a:ea typeface="宋体" charset="-122"/>
              </a:rPr>
              <a:t> mod 353 = </a:t>
            </a:r>
            <a:r>
              <a:rPr lang="en-US" altLang="zh-CN" sz="2200" smtClean="0">
                <a:cs typeface="Arial" charset="0"/>
              </a:rPr>
              <a:t>248</a:t>
            </a:r>
            <a:r>
              <a:rPr lang="en-AU" altLang="zh-CN" sz="2200" baseline="60000" smtClean="0">
                <a:ea typeface="宋体" charset="-122"/>
              </a:rPr>
              <a:t>97 </a:t>
            </a:r>
            <a:r>
              <a:rPr lang="en-AU" altLang="zh-CN" sz="2200" smtClean="0">
                <a:ea typeface="宋体" charset="-122"/>
              </a:rPr>
              <a:t>mod 353 = 160	(Alice)</a:t>
            </a:r>
          </a:p>
          <a:p>
            <a:pPr lvl="1" eaLnBrk="1" hangingPunct="1">
              <a:lnSpc>
                <a:spcPct val="85000"/>
              </a:lnSpc>
              <a:buFont typeface="Wingdings" pitchFamily="2" charset="2"/>
              <a:buNone/>
            </a:pPr>
            <a:r>
              <a:rPr lang="en-AU" altLang="zh-CN" sz="2200" smtClean="0">
                <a:ea typeface="宋体" charset="-122"/>
              </a:rPr>
              <a:t>K</a:t>
            </a:r>
            <a:r>
              <a:rPr lang="en-AU" altLang="zh-CN" sz="2200" baseline="-25000" smtClean="0">
                <a:ea typeface="宋体" charset="-122"/>
              </a:rPr>
              <a:t>AB</a:t>
            </a:r>
            <a:r>
              <a:rPr lang="en-AU" altLang="zh-CN" sz="2200" smtClean="0">
                <a:ea typeface="宋体" charset="-122"/>
              </a:rPr>
              <a:t>= y</a:t>
            </a:r>
            <a:r>
              <a:rPr lang="en-AU" altLang="zh-CN" sz="2200" baseline="-25000" smtClean="0">
                <a:ea typeface="宋体" charset="-122"/>
              </a:rPr>
              <a:t>A</a:t>
            </a:r>
            <a:r>
              <a:rPr lang="en-AU" altLang="zh-CN" sz="2200" baseline="60000" smtClean="0">
                <a:ea typeface="宋体" charset="-122"/>
              </a:rPr>
              <a:t>x</a:t>
            </a:r>
            <a:r>
              <a:rPr lang="en-AU" altLang="zh-CN" sz="2200" baseline="40000" smtClean="0">
                <a:ea typeface="宋体" charset="-122"/>
              </a:rPr>
              <a:t>B</a:t>
            </a:r>
            <a:r>
              <a:rPr lang="en-AU" altLang="zh-CN" sz="2200" smtClean="0">
                <a:ea typeface="宋体" charset="-122"/>
              </a:rPr>
              <a:t> mod 353 = </a:t>
            </a:r>
            <a:r>
              <a:rPr lang="en-US" altLang="zh-CN" sz="2200" smtClean="0">
                <a:cs typeface="Arial" charset="0"/>
              </a:rPr>
              <a:t>40</a:t>
            </a:r>
            <a:r>
              <a:rPr lang="en-AU" altLang="zh-CN" sz="2200" baseline="60000" smtClean="0">
                <a:ea typeface="宋体" charset="-122"/>
              </a:rPr>
              <a:t>233  </a:t>
            </a:r>
            <a:r>
              <a:rPr lang="en-AU" altLang="zh-CN" sz="2200" smtClean="0">
                <a:ea typeface="宋体" charset="-122"/>
              </a:rPr>
              <a:t>mod 353 = 160	(Bob)</a:t>
            </a:r>
            <a:endParaRPr lang="zh-CN" altLang="en-US" sz="2200" smtClean="0">
              <a:ea typeface="宋体" charset="-122"/>
            </a:endParaRPr>
          </a:p>
        </p:txBody>
      </p:sp>
      <p:sp>
        <p:nvSpPr>
          <p:cNvPr id="16389" name="Rectangle 2"/>
          <p:cNvSpPr>
            <a:spLocks noGrp="1" noChangeArrowheads="1"/>
          </p:cNvSpPr>
          <p:nvPr>
            <p:ph type="title"/>
          </p:nvPr>
        </p:nvSpPr>
        <p:spPr>
          <a:xfrm>
            <a:off x="457200" y="333375"/>
            <a:ext cx="7543800" cy="792163"/>
          </a:xfrm>
        </p:spPr>
        <p:txBody>
          <a:bodyPr/>
          <a:lstStyle/>
          <a:p>
            <a:pPr eaLnBrk="1" hangingPunct="1"/>
            <a:r>
              <a:rPr lang="en-AU" altLang="zh-CN" dirty="0" err="1" smtClean="0">
                <a:ea typeface="宋体" charset="-122"/>
              </a:rPr>
              <a:t>Diffie</a:t>
            </a:r>
            <a:r>
              <a:rPr lang="en-AU" altLang="zh-CN" dirty="0" smtClean="0">
                <a:ea typeface="宋体" charset="-122"/>
              </a:rPr>
              <a:t>-Hellman Example</a:t>
            </a:r>
            <a:endParaRPr lang="zh-CN" altLang="en-US" dirty="0" smtClean="0">
              <a:ea typeface="宋体"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9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29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294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294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294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2947">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2947">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294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2947">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2947">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294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5" name="Rectangle 1026"/>
          <p:cNvSpPr>
            <a:spLocks noGrp="1" noChangeArrowheads="1"/>
          </p:cNvSpPr>
          <p:nvPr>
            <p:ph idx="1"/>
          </p:nvPr>
        </p:nvSpPr>
        <p:spPr>
          <a:xfrm>
            <a:off x="395288" y="1196975"/>
            <a:ext cx="8229600" cy="4789488"/>
          </a:xfrm>
        </p:spPr>
        <p:txBody>
          <a:bodyPr/>
          <a:lstStyle/>
          <a:p>
            <a:pPr eaLnBrk="1" hangingPunct="1"/>
            <a:r>
              <a:rPr lang="zh-CN" altLang="en-US" smtClean="0"/>
              <a:t>本协议不能抵抗中间人攻击</a:t>
            </a:r>
          </a:p>
        </p:txBody>
      </p:sp>
      <p:sp>
        <p:nvSpPr>
          <p:cNvPr id="17414" name="Rectangle 1025"/>
          <p:cNvSpPr>
            <a:spLocks noGrp="1" noChangeArrowheads="1"/>
          </p:cNvSpPr>
          <p:nvPr>
            <p:ph type="title"/>
          </p:nvPr>
        </p:nvSpPr>
        <p:spPr>
          <a:xfrm>
            <a:off x="457200" y="333375"/>
            <a:ext cx="7859713" cy="719138"/>
          </a:xfrm>
        </p:spPr>
        <p:txBody>
          <a:bodyPr/>
          <a:lstStyle/>
          <a:p>
            <a:pPr eaLnBrk="1" hangingPunct="1"/>
            <a:r>
              <a:rPr lang="en-AU" altLang="zh-CN" dirty="0" err="1" smtClean="0">
                <a:ea typeface="宋体" charset="-122"/>
              </a:rPr>
              <a:t>Diffie</a:t>
            </a:r>
            <a:r>
              <a:rPr lang="en-AU" altLang="zh-CN" dirty="0" smtClean="0">
                <a:ea typeface="宋体" charset="-122"/>
              </a:rPr>
              <a:t>-Hellman</a:t>
            </a:r>
            <a:r>
              <a:rPr lang="zh-CN" altLang="en-AU" dirty="0" smtClean="0"/>
              <a:t>密钥交换协议</a:t>
            </a:r>
            <a:endParaRPr lang="zh-CN" altLang="en-US" dirty="0" smtClean="0"/>
          </a:p>
        </p:txBody>
      </p:sp>
      <p:pic>
        <p:nvPicPr>
          <p:cNvPr id="17413" name="Picture 0"/>
          <p:cNvPicPr>
            <a:picLocks noChangeAspect="1" noChangeArrowheads="1"/>
          </p:cNvPicPr>
          <p:nvPr/>
        </p:nvPicPr>
        <p:blipFill>
          <a:blip r:embed="rId2" cstate="print"/>
          <a:srcRect/>
          <a:stretch>
            <a:fillRect/>
          </a:stretch>
        </p:blipFill>
        <p:spPr bwMode="auto">
          <a:xfrm>
            <a:off x="827088" y="1989138"/>
            <a:ext cx="7272337" cy="45497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8" name="Rectangle 3"/>
          <p:cNvSpPr>
            <a:spLocks noGrp="1" noChangeArrowheads="1"/>
          </p:cNvSpPr>
          <p:nvPr>
            <p:ph idx="1"/>
          </p:nvPr>
        </p:nvSpPr>
        <p:spPr>
          <a:xfrm>
            <a:off x="395288" y="1196975"/>
            <a:ext cx="8353425" cy="4895850"/>
          </a:xfrm>
        </p:spPr>
        <p:txBody>
          <a:bodyPr/>
          <a:lstStyle/>
          <a:p>
            <a:pPr eaLnBrk="1" hangingPunct="1">
              <a:lnSpc>
                <a:spcPct val="95000"/>
              </a:lnSpc>
            </a:pPr>
            <a:r>
              <a:rPr lang="en-US" altLang="zh-CN" sz="2600" smtClean="0"/>
              <a:t>Pohlig-Hellman Scheme</a:t>
            </a:r>
            <a:r>
              <a:rPr lang="zh-CN" altLang="en-US" sz="2600" smtClean="0"/>
              <a:t>，其安全性基于</a:t>
            </a:r>
            <a:r>
              <a:rPr lang="en-US" altLang="zh-CN" sz="2600" smtClean="0"/>
              <a:t>DLP</a:t>
            </a:r>
            <a:r>
              <a:rPr lang="zh-CN" altLang="en-US" sz="2600" smtClean="0"/>
              <a:t>问题</a:t>
            </a:r>
          </a:p>
          <a:p>
            <a:pPr lvl="2" eaLnBrk="1" hangingPunct="1">
              <a:lnSpc>
                <a:spcPct val="95000"/>
              </a:lnSpc>
              <a:buFont typeface="Wingdings" pitchFamily="2" charset="2"/>
              <a:buNone/>
            </a:pPr>
            <a:r>
              <a:rPr lang="zh-CN" altLang="en-US" smtClean="0"/>
              <a:t>加密：</a:t>
            </a:r>
            <a:r>
              <a:rPr lang="en-US" altLang="zh-CN" smtClean="0"/>
              <a:t>C = M</a:t>
            </a:r>
            <a:r>
              <a:rPr lang="en-US" altLang="zh-CN" baseline="30000" smtClean="0"/>
              <a:t>e</a:t>
            </a:r>
            <a:r>
              <a:rPr lang="en-US" altLang="zh-CN" smtClean="0"/>
              <a:t> mod P</a:t>
            </a:r>
          </a:p>
          <a:p>
            <a:pPr lvl="2" eaLnBrk="1" hangingPunct="1">
              <a:lnSpc>
                <a:spcPct val="95000"/>
              </a:lnSpc>
              <a:buFont typeface="Wingdings" pitchFamily="2" charset="2"/>
              <a:buNone/>
            </a:pPr>
            <a:r>
              <a:rPr lang="zh-CN" altLang="en-US" smtClean="0"/>
              <a:t>解密：</a:t>
            </a:r>
            <a:r>
              <a:rPr lang="en-US" altLang="zh-CN" smtClean="0"/>
              <a:t>M = C</a:t>
            </a:r>
            <a:r>
              <a:rPr lang="en-US" altLang="zh-CN" baseline="30000" smtClean="0"/>
              <a:t>d</a:t>
            </a:r>
            <a:r>
              <a:rPr lang="en-US" altLang="zh-CN" smtClean="0"/>
              <a:t> = (M</a:t>
            </a:r>
            <a:r>
              <a:rPr lang="en-US" altLang="zh-CN" baseline="30000" smtClean="0"/>
              <a:t>e</a:t>
            </a:r>
            <a:r>
              <a:rPr lang="en-US" altLang="zh-CN" smtClean="0"/>
              <a:t>)</a:t>
            </a:r>
            <a:r>
              <a:rPr lang="en-US" altLang="zh-CN" baseline="30000" smtClean="0"/>
              <a:t>d</a:t>
            </a:r>
            <a:r>
              <a:rPr lang="en-US" altLang="zh-CN" smtClean="0"/>
              <a:t> mod P</a:t>
            </a:r>
          </a:p>
          <a:p>
            <a:pPr lvl="2" eaLnBrk="1" hangingPunct="1">
              <a:lnSpc>
                <a:spcPct val="95000"/>
              </a:lnSpc>
              <a:buFont typeface="Wingdings" pitchFamily="2" charset="2"/>
              <a:buNone/>
            </a:pPr>
            <a:r>
              <a:rPr lang="zh-CN" altLang="en-US" smtClean="0"/>
              <a:t>这里，</a:t>
            </a:r>
            <a:r>
              <a:rPr lang="en-US" altLang="zh-CN" smtClean="0"/>
              <a:t>ed mod </a:t>
            </a:r>
            <a:r>
              <a:rPr lang="el-GR" altLang="zh-CN" smtClean="0">
                <a:latin typeface="Arial Unicode MS" pitchFamily="34" charset="-122"/>
                <a:ea typeface="Arial Unicode MS" pitchFamily="34" charset="-122"/>
                <a:cs typeface="Arial Unicode MS" pitchFamily="34" charset="-122"/>
              </a:rPr>
              <a:t>φ</a:t>
            </a:r>
            <a:r>
              <a:rPr lang="en-US" altLang="zh-CN" smtClean="0"/>
              <a:t>(P) = 1</a:t>
            </a:r>
            <a:r>
              <a:rPr lang="zh-CN" altLang="en-US" smtClean="0"/>
              <a:t>，</a:t>
            </a:r>
            <a:r>
              <a:rPr lang="el-GR" altLang="zh-CN" smtClean="0">
                <a:latin typeface="Arial Unicode MS" pitchFamily="34" charset="-122"/>
                <a:ea typeface="Arial Unicode MS" pitchFamily="34" charset="-122"/>
                <a:cs typeface="Arial Unicode MS" pitchFamily="34" charset="-122"/>
              </a:rPr>
              <a:t>φ</a:t>
            </a:r>
            <a:r>
              <a:rPr lang="en-US" altLang="zh-CN" smtClean="0">
                <a:ea typeface="Arial Unicode MS" pitchFamily="34" charset="-122"/>
                <a:cs typeface="Arial Unicode MS" pitchFamily="34" charset="-122"/>
              </a:rPr>
              <a:t>(P)</a:t>
            </a:r>
            <a:r>
              <a:rPr lang="zh-CN" altLang="en-US" smtClean="0">
                <a:latin typeface="黑体" pitchFamily="49" charset="-122"/>
                <a:ea typeface="Arial Unicode MS" pitchFamily="34" charset="-122"/>
                <a:cs typeface="Arial Unicode MS" pitchFamily="34" charset="-122"/>
              </a:rPr>
              <a:t>为模</a:t>
            </a:r>
            <a:r>
              <a:rPr lang="en-US" altLang="zh-CN" smtClean="0">
                <a:latin typeface="黑体" pitchFamily="49" charset="-122"/>
                <a:ea typeface="Arial Unicode MS" pitchFamily="34" charset="-122"/>
                <a:cs typeface="Arial Unicode MS" pitchFamily="34" charset="-122"/>
              </a:rPr>
              <a:t>P</a:t>
            </a:r>
            <a:r>
              <a:rPr lang="zh-CN" altLang="en-US" smtClean="0">
                <a:latin typeface="黑体" pitchFamily="49" charset="-122"/>
                <a:ea typeface="Arial Unicode MS" pitchFamily="34" charset="-122"/>
                <a:cs typeface="Arial Unicode MS" pitchFamily="34" charset="-122"/>
              </a:rPr>
              <a:t>的欧拉商数，即在 </a:t>
            </a:r>
            <a:r>
              <a:rPr lang="zh-CN" altLang="en-US" smtClean="0">
                <a:ea typeface="Arial Unicode MS" pitchFamily="34" charset="-122"/>
                <a:cs typeface="Arial Unicode MS" pitchFamily="34" charset="-122"/>
              </a:rPr>
              <a:t>   </a:t>
            </a:r>
            <a:r>
              <a:rPr lang="en-US" altLang="zh-CN" smtClean="0">
                <a:ea typeface="Arial Unicode MS" pitchFamily="34" charset="-122"/>
                <a:cs typeface="Arial Unicode MS" pitchFamily="34" charset="-122"/>
              </a:rPr>
              <a:t>(1, 2, ..., P-1)</a:t>
            </a:r>
            <a:r>
              <a:rPr lang="zh-CN" altLang="en-US" smtClean="0">
                <a:latin typeface="黑体" pitchFamily="49" charset="-122"/>
                <a:ea typeface="Arial Unicode MS" pitchFamily="34" charset="-122"/>
                <a:cs typeface="Arial Unicode MS" pitchFamily="34" charset="-122"/>
              </a:rPr>
              <a:t>中所有与</a:t>
            </a:r>
            <a:r>
              <a:rPr lang="en-US" altLang="zh-CN" smtClean="0">
                <a:latin typeface="黑体" pitchFamily="49" charset="-122"/>
                <a:ea typeface="Arial Unicode MS" pitchFamily="34" charset="-122"/>
                <a:cs typeface="Arial Unicode MS" pitchFamily="34" charset="-122"/>
              </a:rPr>
              <a:t>P</a:t>
            </a:r>
            <a:r>
              <a:rPr lang="zh-CN" altLang="en-US" smtClean="0">
                <a:latin typeface="黑体" pitchFamily="49" charset="-122"/>
                <a:ea typeface="Arial Unicode MS" pitchFamily="34" charset="-122"/>
                <a:cs typeface="Arial Unicode MS" pitchFamily="34" charset="-122"/>
              </a:rPr>
              <a:t>互素的数的个数</a:t>
            </a:r>
            <a:r>
              <a:rPr lang="zh-CN" altLang="en-US" smtClean="0">
                <a:ea typeface="Arial Unicode MS" pitchFamily="34" charset="-122"/>
                <a:cs typeface="Arial Unicode MS" pitchFamily="34" charset="-122"/>
              </a:rPr>
              <a:t>。 </a:t>
            </a:r>
            <a:r>
              <a:rPr lang="en-US" altLang="zh-CN" smtClean="0"/>
              <a:t>P</a:t>
            </a:r>
            <a:r>
              <a:rPr lang="zh-CN" altLang="en-US" smtClean="0"/>
              <a:t>为大素数，显然，</a:t>
            </a:r>
            <a:r>
              <a:rPr lang="el-GR" altLang="zh-CN" smtClean="0">
                <a:latin typeface="Arial Unicode MS" pitchFamily="34" charset="-122"/>
                <a:ea typeface="Arial Unicode MS" pitchFamily="34" charset="-122"/>
                <a:cs typeface="Arial Unicode MS" pitchFamily="34" charset="-122"/>
              </a:rPr>
              <a:t>φ</a:t>
            </a:r>
            <a:r>
              <a:rPr lang="en-US" altLang="zh-CN" smtClean="0">
                <a:ea typeface="Arial Unicode MS" pitchFamily="34" charset="-122"/>
                <a:cs typeface="Arial Unicode MS" pitchFamily="34" charset="-122"/>
              </a:rPr>
              <a:t>(P)=P-1</a:t>
            </a:r>
            <a:r>
              <a:rPr lang="zh-CN" altLang="en-US" smtClean="0">
                <a:ea typeface="Arial Unicode MS" pitchFamily="34" charset="-122"/>
                <a:cs typeface="Arial Unicode MS" pitchFamily="34" charset="-122"/>
              </a:rPr>
              <a:t>。</a:t>
            </a:r>
            <a:endParaRPr lang="zh-CN" altLang="en-US" smtClean="0"/>
          </a:p>
          <a:p>
            <a:pPr lvl="2" eaLnBrk="1" hangingPunct="1">
              <a:lnSpc>
                <a:spcPct val="95000"/>
              </a:lnSpc>
              <a:buFont typeface="Wingdings" pitchFamily="2" charset="2"/>
              <a:buNone/>
            </a:pPr>
            <a:r>
              <a:rPr lang="zh-CN" altLang="en-US" smtClean="0"/>
              <a:t>因为</a:t>
            </a:r>
            <a:r>
              <a:rPr lang="en-US" altLang="zh-CN" smtClean="0"/>
              <a:t>P</a:t>
            </a:r>
            <a:r>
              <a:rPr lang="zh-CN" altLang="en-US" smtClean="0"/>
              <a:t>是素数，</a:t>
            </a:r>
            <a:r>
              <a:rPr lang="el-GR" altLang="zh-CN" smtClean="0">
                <a:latin typeface="Arial Unicode MS" pitchFamily="34" charset="-122"/>
                <a:ea typeface="Arial Unicode MS" pitchFamily="34" charset="-122"/>
                <a:cs typeface="Arial Unicode MS" pitchFamily="34" charset="-122"/>
              </a:rPr>
              <a:t>φ</a:t>
            </a:r>
            <a:r>
              <a:rPr lang="en-US" altLang="zh-CN" smtClean="0"/>
              <a:t>(P)</a:t>
            </a:r>
            <a:r>
              <a:rPr lang="zh-CN" altLang="en-US" smtClean="0"/>
              <a:t>容易获得，因此</a:t>
            </a:r>
            <a:r>
              <a:rPr lang="en-US" altLang="zh-CN" smtClean="0"/>
              <a:t>e</a:t>
            </a:r>
            <a:r>
              <a:rPr lang="zh-CN" altLang="en-US" smtClean="0"/>
              <a:t>和</a:t>
            </a:r>
            <a:r>
              <a:rPr lang="en-US" altLang="zh-CN" smtClean="0"/>
              <a:t>d</a:t>
            </a:r>
            <a:r>
              <a:rPr lang="zh-CN" altLang="en-US" smtClean="0"/>
              <a:t>都需要保密。</a:t>
            </a:r>
          </a:p>
          <a:p>
            <a:pPr lvl="2" eaLnBrk="1" hangingPunct="1">
              <a:lnSpc>
                <a:spcPct val="95000"/>
              </a:lnSpc>
              <a:buFont typeface="Wingdings" pitchFamily="2" charset="2"/>
              <a:buNone/>
            </a:pPr>
            <a:r>
              <a:rPr lang="en-US" altLang="zh-CN" smtClean="0"/>
              <a:t>P = 11</a:t>
            </a:r>
            <a:r>
              <a:rPr lang="zh-CN" altLang="en-US" smtClean="0"/>
              <a:t>，</a:t>
            </a:r>
            <a:r>
              <a:rPr lang="el-GR" altLang="zh-CN" smtClean="0">
                <a:latin typeface="Arial Unicode MS" pitchFamily="34" charset="-122"/>
                <a:ea typeface="Arial Unicode MS" pitchFamily="34" charset="-122"/>
                <a:cs typeface="Arial Unicode MS" pitchFamily="34" charset="-122"/>
              </a:rPr>
              <a:t>φ</a:t>
            </a:r>
            <a:r>
              <a:rPr lang="en-US" altLang="zh-CN" smtClean="0"/>
              <a:t>(P) = 10</a:t>
            </a:r>
            <a:r>
              <a:rPr lang="zh-CN" altLang="en-US" smtClean="0"/>
              <a:t>，</a:t>
            </a:r>
            <a:r>
              <a:rPr lang="en-US" altLang="zh-CN" smtClean="0"/>
              <a:t>d = 7</a:t>
            </a:r>
            <a:r>
              <a:rPr lang="zh-CN" altLang="en-US" smtClean="0"/>
              <a:t>，</a:t>
            </a:r>
          </a:p>
          <a:p>
            <a:pPr lvl="2" eaLnBrk="1" hangingPunct="1">
              <a:lnSpc>
                <a:spcPct val="95000"/>
              </a:lnSpc>
              <a:buFont typeface="Wingdings" pitchFamily="2" charset="2"/>
              <a:buNone/>
            </a:pPr>
            <a:r>
              <a:rPr lang="zh-CN" altLang="en-US" smtClean="0"/>
              <a:t>      则</a:t>
            </a:r>
            <a:r>
              <a:rPr lang="en-US" altLang="zh-CN" smtClean="0"/>
              <a:t>e = d</a:t>
            </a:r>
            <a:r>
              <a:rPr lang="en-US" altLang="zh-CN" baseline="30000" smtClean="0"/>
              <a:t>-1 </a:t>
            </a:r>
            <a:r>
              <a:rPr lang="en-US" altLang="zh-CN" smtClean="0"/>
              <a:t>= inv(7, 10) = 3</a:t>
            </a:r>
            <a:r>
              <a:rPr lang="zh-CN" altLang="en-US" smtClean="0"/>
              <a:t>。</a:t>
            </a:r>
          </a:p>
          <a:p>
            <a:pPr lvl="2" eaLnBrk="1" hangingPunct="1">
              <a:lnSpc>
                <a:spcPct val="95000"/>
              </a:lnSpc>
              <a:buFont typeface="Wingdings" pitchFamily="2" charset="2"/>
              <a:buNone/>
            </a:pPr>
            <a:r>
              <a:rPr lang="zh-CN" altLang="en-US" smtClean="0"/>
              <a:t>      假定</a:t>
            </a:r>
            <a:r>
              <a:rPr lang="en-US" altLang="zh-CN" smtClean="0"/>
              <a:t>M = 5</a:t>
            </a:r>
            <a:r>
              <a:rPr lang="zh-CN" altLang="en-US" smtClean="0"/>
              <a:t>，则</a:t>
            </a:r>
          </a:p>
          <a:p>
            <a:pPr lvl="2" eaLnBrk="1" hangingPunct="1">
              <a:lnSpc>
                <a:spcPct val="95000"/>
              </a:lnSpc>
              <a:buFont typeface="Wingdings" pitchFamily="2" charset="2"/>
              <a:buNone/>
            </a:pPr>
            <a:r>
              <a:rPr lang="en-US" altLang="zh-CN" smtClean="0"/>
              <a:t>		C = M</a:t>
            </a:r>
            <a:r>
              <a:rPr lang="en-US" altLang="zh-CN" baseline="30000" smtClean="0"/>
              <a:t>e</a:t>
            </a:r>
            <a:r>
              <a:rPr lang="en-US" altLang="zh-CN" smtClean="0"/>
              <a:t> mod P = 5</a:t>
            </a:r>
            <a:r>
              <a:rPr lang="en-US" altLang="zh-CN" baseline="30000" smtClean="0"/>
              <a:t>3</a:t>
            </a:r>
            <a:r>
              <a:rPr lang="en-US" altLang="zh-CN" smtClean="0"/>
              <a:t> mod 11 = 4</a:t>
            </a:r>
          </a:p>
          <a:p>
            <a:pPr lvl="2" eaLnBrk="1" hangingPunct="1">
              <a:lnSpc>
                <a:spcPct val="95000"/>
              </a:lnSpc>
              <a:buFont typeface="Wingdings" pitchFamily="2" charset="2"/>
              <a:buNone/>
            </a:pPr>
            <a:r>
              <a:rPr lang="en-US" altLang="zh-CN" smtClean="0"/>
              <a:t>		M = C</a:t>
            </a:r>
            <a:r>
              <a:rPr lang="en-US" altLang="zh-CN" baseline="30000" smtClean="0"/>
              <a:t>d</a:t>
            </a:r>
            <a:r>
              <a:rPr lang="en-US" altLang="zh-CN" smtClean="0"/>
              <a:t> mod P = 4</a:t>
            </a:r>
            <a:r>
              <a:rPr lang="en-US" altLang="zh-CN" baseline="30000" smtClean="0"/>
              <a:t>7</a:t>
            </a:r>
            <a:r>
              <a:rPr lang="en-US" altLang="zh-CN" smtClean="0"/>
              <a:t> mod 11 = 5</a:t>
            </a:r>
            <a:endParaRPr lang="zh-CN" altLang="en-US" smtClean="0"/>
          </a:p>
        </p:txBody>
      </p:sp>
      <p:sp>
        <p:nvSpPr>
          <p:cNvPr id="18437" name="Rectangle 2"/>
          <p:cNvSpPr>
            <a:spLocks noGrp="1" noChangeArrowheads="1"/>
          </p:cNvSpPr>
          <p:nvPr>
            <p:ph type="title"/>
          </p:nvPr>
        </p:nvSpPr>
        <p:spPr/>
        <p:txBody>
          <a:bodyPr/>
          <a:lstStyle/>
          <a:p>
            <a:pPr eaLnBrk="1" hangingPunct="1"/>
            <a:r>
              <a:rPr lang="en-US" altLang="zh-CN" sz="3500" dirty="0" smtClean="0"/>
              <a:t>10.2.3 </a:t>
            </a:r>
            <a:r>
              <a:rPr lang="en-US" altLang="zh-CN" sz="3500" dirty="0" err="1" smtClean="0"/>
              <a:t>Pohlig</a:t>
            </a:r>
            <a:r>
              <a:rPr lang="en-US" altLang="zh-CN" sz="3500" dirty="0" smtClean="0"/>
              <a:t>-Hellman</a:t>
            </a:r>
            <a:r>
              <a:rPr lang="zh-CN" altLang="en-US" sz="3500" dirty="0" smtClean="0"/>
              <a:t>离散对数密码</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9" name="Rectangle 3"/>
          <p:cNvSpPr>
            <a:spLocks noGrp="1" noChangeArrowheads="1"/>
          </p:cNvSpPr>
          <p:nvPr>
            <p:ph idx="1"/>
          </p:nvPr>
        </p:nvSpPr>
        <p:spPr>
          <a:xfrm>
            <a:off x="611188" y="1557338"/>
            <a:ext cx="8137525" cy="4678362"/>
          </a:xfrm>
        </p:spPr>
        <p:txBody>
          <a:bodyPr/>
          <a:lstStyle/>
          <a:p>
            <a:pPr eaLnBrk="1" hangingPunct="1">
              <a:lnSpc>
                <a:spcPct val="85000"/>
              </a:lnSpc>
            </a:pPr>
            <a:r>
              <a:rPr lang="zh-CN" altLang="en-US" sz="2600" dirty="0" smtClean="0"/>
              <a:t>假设</a:t>
            </a:r>
            <a:r>
              <a:rPr lang="en-US" altLang="zh-CN" sz="2600" dirty="0" smtClean="0"/>
              <a:t>A</a:t>
            </a:r>
            <a:r>
              <a:rPr lang="zh-CN" altLang="en-US" sz="2600" dirty="0" smtClean="0"/>
              <a:t>和</a:t>
            </a:r>
            <a:r>
              <a:rPr lang="en-US" altLang="zh-CN" sz="2600" dirty="0" smtClean="0"/>
              <a:t>B</a:t>
            </a:r>
            <a:r>
              <a:rPr lang="zh-CN" altLang="en-US" sz="2600" dirty="0" smtClean="0"/>
              <a:t>互相通信，共享大素数</a:t>
            </a:r>
            <a:r>
              <a:rPr lang="en-US" altLang="zh-CN" sz="2600" dirty="0" smtClean="0"/>
              <a:t>p</a:t>
            </a:r>
            <a:r>
              <a:rPr lang="zh-CN" altLang="en-US" sz="2600" dirty="0" smtClean="0"/>
              <a:t>，本原元素</a:t>
            </a:r>
            <a:r>
              <a:rPr lang="el-GR" altLang="zh-CN" sz="2600" dirty="0" smtClean="0">
                <a:latin typeface="Arial Black" pitchFamily="34" charset="0"/>
                <a:ea typeface="Gungsuh" pitchFamily="18" charset="-127"/>
                <a:cs typeface="Arial" charset="0"/>
              </a:rPr>
              <a:t>α</a:t>
            </a:r>
            <a:r>
              <a:rPr lang="zh-CN" altLang="en-US" sz="2600" dirty="0" smtClean="0"/>
              <a:t>，</a:t>
            </a:r>
            <a:r>
              <a:rPr lang="en-US" altLang="zh-CN" sz="2600" dirty="0" smtClean="0"/>
              <a:t>0</a:t>
            </a:r>
            <a:r>
              <a:rPr lang="en-US" altLang="zh-CN" sz="2600" dirty="0" smtClean="0">
                <a:latin typeface="黑体" pitchFamily="49" charset="-122"/>
              </a:rPr>
              <a:t>≤</a:t>
            </a:r>
            <a:r>
              <a:rPr lang="en-US" altLang="zh-CN" sz="2600" dirty="0" smtClean="0"/>
              <a:t>m</a:t>
            </a:r>
            <a:r>
              <a:rPr lang="en-US" altLang="zh-CN" sz="2600" dirty="0" smtClean="0">
                <a:latin typeface="黑体" pitchFamily="49" charset="-122"/>
              </a:rPr>
              <a:t>≤</a:t>
            </a:r>
            <a:r>
              <a:rPr lang="en-US" altLang="zh-CN" sz="2600" dirty="0" smtClean="0"/>
              <a:t>p-1</a:t>
            </a:r>
            <a:endParaRPr lang="zh-CN" altLang="en-US" sz="2600" dirty="0" smtClean="0"/>
          </a:p>
          <a:p>
            <a:pPr eaLnBrk="1" hangingPunct="1">
              <a:lnSpc>
                <a:spcPct val="85000"/>
              </a:lnSpc>
            </a:pPr>
            <a:r>
              <a:rPr lang="zh-CN" altLang="en-US" sz="2600" dirty="0" smtClean="0"/>
              <a:t>加密：</a:t>
            </a:r>
          </a:p>
          <a:p>
            <a:pPr lvl="1" eaLnBrk="1" hangingPunct="1">
              <a:lnSpc>
                <a:spcPct val="85000"/>
              </a:lnSpc>
            </a:pPr>
            <a:r>
              <a:rPr lang="en-US" altLang="zh-CN" sz="2200" dirty="0" smtClean="0"/>
              <a:t>A</a:t>
            </a:r>
            <a:r>
              <a:rPr lang="zh-CN" altLang="en-US" sz="2200" dirty="0" smtClean="0"/>
              <a:t>选择</a:t>
            </a:r>
            <a:r>
              <a:rPr lang="en-US" altLang="zh-CN" sz="2200" dirty="0" smtClean="0"/>
              <a:t>k∈[0, p-1], k</a:t>
            </a:r>
            <a:r>
              <a:rPr lang="zh-CN" altLang="en-US" sz="2200" dirty="0" smtClean="0"/>
              <a:t>的作用其实即为</a:t>
            </a:r>
            <a:r>
              <a:rPr lang="en-US" altLang="zh-CN" sz="2200" dirty="0" err="1" smtClean="0"/>
              <a:t>x</a:t>
            </a:r>
            <a:r>
              <a:rPr lang="en-US" altLang="zh-CN" sz="2200" baseline="-25000" dirty="0" err="1" smtClean="0"/>
              <a:t>A</a:t>
            </a:r>
            <a:r>
              <a:rPr lang="en-US" altLang="zh-CN" sz="2200" dirty="0" smtClean="0"/>
              <a:t>, A</a:t>
            </a:r>
            <a:r>
              <a:rPr lang="zh-CN" altLang="en-US" sz="2200" dirty="0" smtClean="0"/>
              <a:t>访问公共区域找到</a:t>
            </a:r>
            <a:r>
              <a:rPr lang="en-US" altLang="zh-CN" sz="2200" dirty="0" smtClean="0"/>
              <a:t>B</a:t>
            </a:r>
            <a:r>
              <a:rPr lang="zh-CN" altLang="en-US" sz="2200" dirty="0" smtClean="0"/>
              <a:t>的公开密钥</a:t>
            </a:r>
            <a:r>
              <a:rPr lang="en-US" altLang="zh-CN" sz="2200" dirty="0" smtClean="0"/>
              <a:t>Y</a:t>
            </a:r>
            <a:r>
              <a:rPr lang="en-US" altLang="zh-CN" sz="2200" baseline="-25000" dirty="0" smtClean="0"/>
              <a:t>B</a:t>
            </a:r>
            <a:r>
              <a:rPr lang="en-US" altLang="zh-CN" sz="2200" dirty="0" smtClean="0"/>
              <a:t> = </a:t>
            </a:r>
            <a:r>
              <a:rPr lang="en-US" altLang="zh-CN" sz="2200" dirty="0" err="1" smtClean="0"/>
              <a:t>α</a:t>
            </a:r>
            <a:r>
              <a:rPr lang="en-US" altLang="zh-CN" sz="2200" baseline="30000" dirty="0" err="1" smtClean="0"/>
              <a:t>xB</a:t>
            </a:r>
            <a:r>
              <a:rPr lang="en-US" altLang="zh-CN" sz="2200" dirty="0" smtClean="0"/>
              <a:t> mod p, </a:t>
            </a:r>
            <a:r>
              <a:rPr lang="zh-CN" altLang="en-US" sz="2200" dirty="0" smtClean="0"/>
              <a:t>计算：</a:t>
            </a:r>
          </a:p>
          <a:p>
            <a:pPr lvl="1">
              <a:lnSpc>
                <a:spcPct val="85000"/>
              </a:lnSpc>
              <a:buNone/>
            </a:pPr>
            <a:r>
              <a:rPr lang="en-US" altLang="zh-CN" sz="2200" dirty="0" smtClean="0"/>
              <a:t>K = (Y</a:t>
            </a:r>
            <a:r>
              <a:rPr lang="en-US" altLang="zh-CN" sz="2200" baseline="-25000" dirty="0" smtClean="0"/>
              <a:t>B</a:t>
            </a:r>
            <a:r>
              <a:rPr lang="en-US" altLang="zh-CN" sz="2200" dirty="0" smtClean="0"/>
              <a:t>)</a:t>
            </a:r>
            <a:r>
              <a:rPr lang="en-US" altLang="zh-CN" sz="2200" baseline="30000" dirty="0" smtClean="0"/>
              <a:t>k</a:t>
            </a:r>
            <a:r>
              <a:rPr lang="en-US" altLang="zh-CN" sz="2200" dirty="0" smtClean="0"/>
              <a:t> mod p, </a:t>
            </a:r>
            <a:r>
              <a:rPr lang="zh-CN" altLang="en-US" sz="2200" dirty="0" smtClean="0"/>
              <a:t>即</a:t>
            </a:r>
            <a:r>
              <a:rPr lang="en-US" altLang="zh-CN" sz="2200" dirty="0" smtClean="0"/>
              <a:t>K = </a:t>
            </a:r>
            <a:r>
              <a:rPr lang="en-US" altLang="zh-CN" sz="2200" dirty="0" smtClean="0"/>
              <a:t>(</a:t>
            </a:r>
            <a:r>
              <a:rPr lang="en-US" altLang="zh-CN" sz="2200" dirty="0" err="1" smtClean="0"/>
              <a:t>α</a:t>
            </a:r>
            <a:r>
              <a:rPr lang="en-US" altLang="zh-CN" sz="2200" baseline="30000" dirty="0" err="1" smtClean="0"/>
              <a:t>xB</a:t>
            </a:r>
            <a:r>
              <a:rPr lang="en-US" altLang="zh-CN" sz="2200" dirty="0" smtClean="0"/>
              <a:t>)</a:t>
            </a:r>
            <a:r>
              <a:rPr lang="en-US" altLang="zh-CN" sz="2200" baseline="30000" dirty="0" smtClean="0"/>
              <a:t>k</a:t>
            </a:r>
            <a:r>
              <a:rPr lang="en-US" altLang="zh-CN" sz="2200" dirty="0" smtClean="0"/>
              <a:t> </a:t>
            </a:r>
            <a:r>
              <a:rPr lang="en-US" altLang="zh-CN" sz="2200" dirty="0" smtClean="0"/>
              <a:t>mod p</a:t>
            </a:r>
          </a:p>
          <a:p>
            <a:pPr lvl="1" eaLnBrk="1" hangingPunct="1">
              <a:lnSpc>
                <a:spcPct val="85000"/>
              </a:lnSpc>
              <a:buFont typeface="Wingdings" pitchFamily="2" charset="2"/>
              <a:buNone/>
            </a:pPr>
            <a:r>
              <a:rPr lang="en-US" altLang="zh-CN" sz="2200" dirty="0" smtClean="0"/>
              <a:t>c</a:t>
            </a:r>
            <a:r>
              <a:rPr lang="en-US" altLang="zh-CN" sz="2200" baseline="-25000" dirty="0" smtClean="0"/>
              <a:t>1 </a:t>
            </a:r>
            <a:r>
              <a:rPr lang="en-US" altLang="zh-CN" sz="2200" dirty="0" smtClean="0"/>
              <a:t>= </a:t>
            </a:r>
            <a:r>
              <a:rPr lang="en-US" altLang="zh-CN" sz="2200" dirty="0" err="1" smtClean="0"/>
              <a:t>α</a:t>
            </a:r>
            <a:r>
              <a:rPr lang="en-US" altLang="zh-CN" sz="2200" baseline="30000" dirty="0" err="1" smtClean="0"/>
              <a:t>k</a:t>
            </a:r>
            <a:r>
              <a:rPr lang="en-US" altLang="zh-CN" sz="2200" baseline="30000" dirty="0" smtClean="0"/>
              <a:t> </a:t>
            </a:r>
            <a:r>
              <a:rPr lang="en-US" altLang="zh-CN" sz="2200" dirty="0" smtClean="0"/>
              <a:t>mod p          </a:t>
            </a:r>
            <a:r>
              <a:rPr lang="en-US" altLang="zh-CN" sz="2200" dirty="0" smtClean="0"/>
              <a:t>    </a:t>
            </a:r>
            <a:r>
              <a:rPr lang="zh-CN" altLang="en-US" sz="2200" dirty="0" smtClean="0"/>
              <a:t>（</a:t>
            </a:r>
            <a:r>
              <a:rPr lang="en-US" altLang="zh-CN" sz="1600" dirty="0" err="1" smtClean="0">
                <a:latin typeface="华文楷体" pitchFamily="2" charset="-122"/>
                <a:ea typeface="华文楷体" pitchFamily="2" charset="-122"/>
              </a:rPr>
              <a:t>α</a:t>
            </a:r>
            <a:r>
              <a:rPr lang="en-US" altLang="zh-CN" sz="1600" baseline="30000" dirty="0" err="1" smtClean="0">
                <a:latin typeface="华文楷体" pitchFamily="2" charset="-122"/>
                <a:ea typeface="华文楷体" pitchFamily="2" charset="-122"/>
              </a:rPr>
              <a:t>k</a:t>
            </a:r>
            <a:r>
              <a:rPr lang="en-US" altLang="zh-CN" sz="1600" dirty="0" smtClean="0">
                <a:latin typeface="华文楷体" pitchFamily="2" charset="-122"/>
                <a:ea typeface="华文楷体" pitchFamily="2" charset="-122"/>
              </a:rPr>
              <a:t>  </a:t>
            </a:r>
            <a:r>
              <a:rPr lang="zh-CN" altLang="en-US" sz="1600" dirty="0" smtClean="0">
                <a:latin typeface="华文楷体" pitchFamily="2" charset="-122"/>
                <a:ea typeface="华文楷体" pitchFamily="2" charset="-122"/>
              </a:rPr>
              <a:t>实质上就是</a:t>
            </a:r>
            <a:r>
              <a:rPr lang="en-US" altLang="zh-CN" sz="1600" dirty="0" smtClean="0">
                <a:latin typeface="华文楷体" pitchFamily="2" charset="-122"/>
                <a:ea typeface="华文楷体" pitchFamily="2" charset="-122"/>
              </a:rPr>
              <a:t>A</a:t>
            </a:r>
            <a:r>
              <a:rPr lang="zh-CN" altLang="en-US" sz="1600" dirty="0" smtClean="0">
                <a:latin typeface="华文楷体" pitchFamily="2" charset="-122"/>
                <a:ea typeface="华文楷体" pitchFamily="2" charset="-122"/>
              </a:rPr>
              <a:t>的临时公钥</a:t>
            </a:r>
            <a:r>
              <a:rPr lang="en-US" altLang="zh-CN" sz="1600" dirty="0" smtClean="0">
                <a:latin typeface="华文楷体" pitchFamily="2" charset="-122"/>
                <a:ea typeface="华文楷体" pitchFamily="2" charset="-122"/>
              </a:rPr>
              <a:t> </a:t>
            </a:r>
            <a:r>
              <a:rPr lang="zh-CN" altLang="en-US" sz="2200" dirty="0" smtClean="0"/>
              <a:t>）</a:t>
            </a:r>
            <a:r>
              <a:rPr lang="en-US" altLang="zh-CN" sz="2200" dirty="0" smtClean="0"/>
              <a:t> </a:t>
            </a:r>
          </a:p>
          <a:p>
            <a:pPr lvl="1" eaLnBrk="1" hangingPunct="1">
              <a:lnSpc>
                <a:spcPct val="85000"/>
              </a:lnSpc>
              <a:buFont typeface="Wingdings" pitchFamily="2" charset="2"/>
              <a:buNone/>
            </a:pPr>
            <a:r>
              <a:rPr lang="en-US" altLang="zh-CN" sz="2200" dirty="0" smtClean="0"/>
              <a:t>c</a:t>
            </a:r>
            <a:r>
              <a:rPr lang="en-US" altLang="zh-CN" sz="2200" baseline="-25000" dirty="0" smtClean="0"/>
              <a:t>2 </a:t>
            </a:r>
            <a:r>
              <a:rPr lang="en-US" altLang="zh-CN" sz="2200" dirty="0" smtClean="0"/>
              <a:t>= </a:t>
            </a:r>
            <a:r>
              <a:rPr lang="en-US" altLang="zh-CN" sz="2200" dirty="0" err="1" smtClean="0"/>
              <a:t>mK</a:t>
            </a:r>
            <a:r>
              <a:rPr lang="en-US" altLang="zh-CN" sz="2200" dirty="0" smtClean="0"/>
              <a:t> mod p          </a:t>
            </a:r>
            <a:r>
              <a:rPr lang="en-US" altLang="zh-CN" sz="2200" dirty="0" smtClean="0"/>
              <a:t>  </a:t>
            </a:r>
            <a:r>
              <a:rPr lang="zh-CN" altLang="en-US" sz="2200" dirty="0" smtClean="0"/>
              <a:t>（</a:t>
            </a:r>
            <a:r>
              <a:rPr lang="en-US" altLang="zh-CN" sz="1400" dirty="0" smtClean="0">
                <a:latin typeface="华文楷体" pitchFamily="2" charset="-122"/>
                <a:ea typeface="华文楷体" pitchFamily="2" charset="-122"/>
              </a:rPr>
              <a:t>A,B</a:t>
            </a:r>
            <a:r>
              <a:rPr lang="zh-CN" altLang="en-US" sz="1400" dirty="0" smtClean="0">
                <a:latin typeface="华文楷体" pitchFamily="2" charset="-122"/>
                <a:ea typeface="华文楷体" pitchFamily="2" charset="-122"/>
              </a:rPr>
              <a:t>共享</a:t>
            </a:r>
            <a:r>
              <a:rPr lang="en-US" altLang="zh-CN" sz="1400" dirty="0" smtClean="0">
                <a:latin typeface="华文楷体" pitchFamily="2" charset="-122"/>
                <a:ea typeface="华文楷体" pitchFamily="2" charset="-122"/>
              </a:rPr>
              <a:t>K</a:t>
            </a:r>
            <a:r>
              <a:rPr lang="zh-CN" altLang="en-US" sz="1400" dirty="0" smtClean="0">
                <a:latin typeface="华文楷体" pitchFamily="2" charset="-122"/>
                <a:ea typeface="华文楷体" pitchFamily="2" charset="-122"/>
              </a:rPr>
              <a:t>，与</a:t>
            </a:r>
            <a:r>
              <a:rPr lang="en-US" altLang="zh-CN" sz="1400" dirty="0" err="1" smtClean="0">
                <a:latin typeface="华文楷体" pitchFamily="2" charset="-122"/>
                <a:ea typeface="华文楷体" pitchFamily="2" charset="-122"/>
              </a:rPr>
              <a:t>diffie-Helman</a:t>
            </a:r>
            <a:r>
              <a:rPr lang="en-US" altLang="zh-CN" sz="1400" dirty="0" smtClean="0">
                <a:latin typeface="华文楷体" pitchFamily="2" charset="-122"/>
                <a:ea typeface="华文楷体" pitchFamily="2" charset="-122"/>
              </a:rPr>
              <a:t> </a:t>
            </a:r>
            <a:r>
              <a:rPr lang="zh-CN" altLang="en-US" sz="1400" dirty="0" smtClean="0">
                <a:latin typeface="华文楷体" pitchFamily="2" charset="-122"/>
                <a:ea typeface="华文楷体" pitchFamily="2" charset="-122"/>
              </a:rPr>
              <a:t>密钥交换协议本质上相同</a:t>
            </a:r>
            <a:r>
              <a:rPr lang="zh-CN" altLang="en-US" sz="2200" dirty="0" smtClean="0"/>
              <a:t>）</a:t>
            </a:r>
            <a:endParaRPr lang="en-US" altLang="zh-CN" sz="2200" dirty="0" smtClean="0"/>
          </a:p>
          <a:p>
            <a:pPr lvl="1" eaLnBrk="1" hangingPunct="1">
              <a:lnSpc>
                <a:spcPct val="85000"/>
              </a:lnSpc>
              <a:buFont typeface="Wingdings" pitchFamily="2" charset="2"/>
              <a:buNone/>
            </a:pPr>
            <a:r>
              <a:rPr lang="zh-CN" altLang="en-US" sz="2200" dirty="0" smtClean="0"/>
              <a:t>密文即为 </a:t>
            </a:r>
            <a:r>
              <a:rPr lang="en-US" altLang="zh-CN" sz="2200" dirty="0" smtClean="0"/>
              <a:t>(c</a:t>
            </a:r>
            <a:r>
              <a:rPr lang="en-US" altLang="zh-CN" sz="2200" baseline="-25000" dirty="0" smtClean="0"/>
              <a:t>1</a:t>
            </a:r>
            <a:r>
              <a:rPr lang="en-US" altLang="zh-CN" sz="2200" dirty="0" smtClean="0"/>
              <a:t>, c</a:t>
            </a:r>
            <a:r>
              <a:rPr lang="en-US" altLang="zh-CN" sz="2200" baseline="-25000" dirty="0" smtClean="0"/>
              <a:t>2</a:t>
            </a:r>
            <a:r>
              <a:rPr lang="en-US" altLang="zh-CN" sz="2200" dirty="0" smtClean="0"/>
              <a:t>)</a:t>
            </a:r>
          </a:p>
          <a:p>
            <a:pPr eaLnBrk="1" hangingPunct="1">
              <a:lnSpc>
                <a:spcPct val="85000"/>
              </a:lnSpc>
            </a:pPr>
            <a:r>
              <a:rPr lang="zh-CN" altLang="en-US" sz="2600" dirty="0" smtClean="0"/>
              <a:t>解密：</a:t>
            </a:r>
          </a:p>
          <a:p>
            <a:pPr lvl="1" eaLnBrk="1" hangingPunct="1">
              <a:lnSpc>
                <a:spcPct val="85000"/>
              </a:lnSpc>
            </a:pPr>
            <a:r>
              <a:rPr lang="en-US" altLang="zh-CN" sz="2200" dirty="0" smtClean="0"/>
              <a:t>B</a:t>
            </a:r>
            <a:r>
              <a:rPr lang="zh-CN" altLang="en-US" sz="2200" dirty="0" smtClean="0"/>
              <a:t>首先恢复</a:t>
            </a:r>
            <a:r>
              <a:rPr lang="en-US" altLang="zh-CN" sz="2200" dirty="0" smtClean="0"/>
              <a:t>K</a:t>
            </a:r>
            <a:r>
              <a:rPr lang="zh-CN" altLang="en-US" sz="2200" dirty="0" smtClean="0"/>
              <a:t>：</a:t>
            </a:r>
            <a:r>
              <a:rPr lang="en-US" altLang="zh-CN" sz="2200" dirty="0" smtClean="0"/>
              <a:t>K = c</a:t>
            </a:r>
            <a:r>
              <a:rPr lang="en-US" altLang="zh-CN" sz="2200" baseline="-25000" dirty="0" smtClean="0"/>
              <a:t>1</a:t>
            </a:r>
            <a:r>
              <a:rPr lang="en-US" altLang="zh-CN" sz="2200" baseline="30000" dirty="0" smtClean="0"/>
              <a:t>xB</a:t>
            </a:r>
            <a:r>
              <a:rPr lang="en-US" altLang="zh-CN" sz="2200" dirty="0" smtClean="0"/>
              <a:t> mod P = </a:t>
            </a:r>
            <a:r>
              <a:rPr lang="en-US" altLang="zh-CN" sz="2200" dirty="0" err="1" smtClean="0"/>
              <a:t>α</a:t>
            </a:r>
            <a:r>
              <a:rPr lang="en-US" altLang="zh-CN" sz="2200" baseline="30000" dirty="0" err="1" smtClean="0"/>
              <a:t>kxB</a:t>
            </a:r>
            <a:r>
              <a:rPr lang="en-US" altLang="zh-CN" sz="2200" dirty="0" smtClean="0"/>
              <a:t> mod p</a:t>
            </a:r>
          </a:p>
          <a:p>
            <a:pPr lvl="1" eaLnBrk="1" hangingPunct="1">
              <a:lnSpc>
                <a:spcPct val="85000"/>
              </a:lnSpc>
            </a:pPr>
            <a:r>
              <a:rPr lang="zh-CN" altLang="en-US" sz="2200" dirty="0" smtClean="0"/>
              <a:t>然后恢复</a:t>
            </a:r>
            <a:r>
              <a:rPr lang="en-US" altLang="zh-CN" sz="2200" dirty="0" smtClean="0"/>
              <a:t>m</a:t>
            </a:r>
            <a:r>
              <a:rPr lang="zh-CN" altLang="en-US" sz="2200" dirty="0" smtClean="0"/>
              <a:t>：</a:t>
            </a:r>
            <a:r>
              <a:rPr lang="en-US" altLang="zh-CN" sz="2200" dirty="0" smtClean="0"/>
              <a:t>m = c</a:t>
            </a:r>
            <a:r>
              <a:rPr lang="en-US" altLang="zh-CN" sz="2200" baseline="-25000" dirty="0" smtClean="0"/>
              <a:t>2</a:t>
            </a:r>
            <a:r>
              <a:rPr lang="en-US" altLang="zh-CN" sz="2200" dirty="0" smtClean="0"/>
              <a:t>/K mod P = c</a:t>
            </a:r>
            <a:r>
              <a:rPr lang="en-US" altLang="zh-CN" sz="2200" baseline="-25000" dirty="0" smtClean="0"/>
              <a:t>2</a:t>
            </a:r>
            <a:r>
              <a:rPr lang="en-US" altLang="zh-CN" sz="2200" dirty="0" smtClean="0"/>
              <a:t>K</a:t>
            </a:r>
            <a:r>
              <a:rPr lang="en-US" altLang="zh-CN" sz="2200" baseline="30000" dirty="0" smtClean="0"/>
              <a:t>-1</a:t>
            </a:r>
            <a:r>
              <a:rPr lang="en-US" altLang="zh-CN" sz="2200" dirty="0" smtClean="0"/>
              <a:t> mod p</a:t>
            </a:r>
            <a:endParaRPr lang="zh-CN" altLang="en-US" sz="2200" dirty="0" smtClean="0"/>
          </a:p>
        </p:txBody>
      </p:sp>
      <p:sp>
        <p:nvSpPr>
          <p:cNvPr id="19462" name="Rectangle 0"/>
          <p:cNvSpPr>
            <a:spLocks noGrp="1" noChangeArrowheads="1"/>
          </p:cNvSpPr>
          <p:nvPr>
            <p:ph type="title"/>
          </p:nvPr>
        </p:nvSpPr>
        <p:spPr>
          <a:xfrm>
            <a:off x="611188" y="333375"/>
            <a:ext cx="7416800" cy="1079500"/>
          </a:xfrm>
        </p:spPr>
        <p:txBody>
          <a:bodyPr>
            <a:normAutofit fontScale="90000"/>
          </a:bodyPr>
          <a:lstStyle/>
          <a:p>
            <a:pPr eaLnBrk="1" hangingPunct="1">
              <a:lnSpc>
                <a:spcPct val="80000"/>
              </a:lnSpc>
            </a:pPr>
            <a:r>
              <a:rPr lang="en-US" altLang="zh-CN" dirty="0" smtClean="0"/>
              <a:t>10.2.4 </a:t>
            </a:r>
            <a:r>
              <a:rPr lang="zh-CN" altLang="en-US" dirty="0" smtClean="0"/>
              <a:t>基于</a:t>
            </a:r>
            <a:r>
              <a:rPr lang="en-US" altLang="zh-CN" sz="3800" dirty="0" smtClean="0"/>
              <a:t>DLP</a:t>
            </a:r>
            <a:r>
              <a:rPr lang="zh-CN" altLang="en-US" dirty="0" smtClean="0"/>
              <a:t>的概率密码系统</a:t>
            </a:r>
            <a:br>
              <a:rPr lang="zh-CN" altLang="en-US" dirty="0" smtClean="0"/>
            </a:br>
            <a:r>
              <a:rPr lang="en-US" altLang="zh-CN" sz="3800" dirty="0" err="1" smtClean="0"/>
              <a:t>ElGamal</a:t>
            </a:r>
            <a:r>
              <a:rPr lang="en-US" altLang="zh-CN" sz="3800" dirty="0" smtClean="0"/>
              <a:t> Cryptosystem</a:t>
            </a:r>
            <a:endParaRPr lang="zh-CN" altLang="en-US" sz="3800"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113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113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113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113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113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1139">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113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1139">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113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3" name="Rectangle 3"/>
          <p:cNvSpPr>
            <a:spLocks noGrp="1" noChangeArrowheads="1"/>
          </p:cNvSpPr>
          <p:nvPr>
            <p:ph idx="1"/>
          </p:nvPr>
        </p:nvSpPr>
        <p:spPr>
          <a:xfrm>
            <a:off x="539750" y="1268413"/>
            <a:ext cx="8135938" cy="4897437"/>
          </a:xfrm>
        </p:spPr>
        <p:txBody>
          <a:bodyPr>
            <a:normAutofit lnSpcReduction="10000"/>
          </a:bodyPr>
          <a:lstStyle/>
          <a:p>
            <a:pPr eaLnBrk="1" hangingPunct="1">
              <a:buFont typeface="Wingdings" pitchFamily="2" charset="2"/>
              <a:buNone/>
            </a:pPr>
            <a:r>
              <a:rPr lang="zh-CN" altLang="en-US" sz="2500" smtClean="0"/>
              <a:t>这里特别注意，</a:t>
            </a:r>
            <a:r>
              <a:rPr lang="en-US" altLang="zh-CN" sz="2500" smtClean="0"/>
              <a:t>k</a:t>
            </a:r>
            <a:r>
              <a:rPr lang="zh-CN" altLang="en-US" sz="2500" smtClean="0"/>
              <a:t>不能重复使用，如果</a:t>
            </a:r>
            <a:endParaRPr lang="zh-CN" altLang="sv-SE" sz="2500" smtClean="0"/>
          </a:p>
          <a:p>
            <a:pPr eaLnBrk="1" hangingPunct="1">
              <a:buFont typeface="Wingdings" pitchFamily="2" charset="2"/>
              <a:buNone/>
            </a:pPr>
            <a:r>
              <a:rPr lang="sv-SE" altLang="zh-CN" sz="2500" smtClean="0"/>
              <a:t>(1) c</a:t>
            </a:r>
            <a:r>
              <a:rPr lang="sv-SE" altLang="zh-CN" sz="2500" baseline="-25000" smtClean="0"/>
              <a:t>1,1</a:t>
            </a:r>
            <a:r>
              <a:rPr lang="sv-SE" altLang="zh-CN" sz="2500" smtClean="0"/>
              <a:t> =</a:t>
            </a:r>
            <a:r>
              <a:rPr lang="en-US" altLang="zh-CN" sz="2500" smtClean="0"/>
              <a:t>α</a:t>
            </a:r>
            <a:r>
              <a:rPr lang="sv-SE" altLang="zh-CN" sz="2500" baseline="30000" smtClean="0"/>
              <a:t>k</a:t>
            </a:r>
            <a:r>
              <a:rPr lang="sv-SE" altLang="zh-CN" sz="2500" smtClean="0"/>
              <a:t> mod p		c</a:t>
            </a:r>
            <a:r>
              <a:rPr lang="sv-SE" altLang="zh-CN" sz="2500" baseline="-25000" smtClean="0"/>
              <a:t>2,1</a:t>
            </a:r>
            <a:r>
              <a:rPr lang="sv-SE" altLang="zh-CN" sz="2500" smtClean="0"/>
              <a:t> = m</a:t>
            </a:r>
            <a:r>
              <a:rPr lang="sv-SE" altLang="zh-CN" sz="2500" baseline="-25000" smtClean="0"/>
              <a:t>1</a:t>
            </a:r>
            <a:r>
              <a:rPr lang="sv-SE" altLang="zh-CN" sz="2500" smtClean="0"/>
              <a:t>K mod p</a:t>
            </a:r>
            <a:endParaRPr lang="en-US" altLang="zh-CN" sz="2500" smtClean="0"/>
          </a:p>
          <a:p>
            <a:pPr eaLnBrk="1" hangingPunct="1">
              <a:buFont typeface="Wingdings" pitchFamily="2" charset="2"/>
              <a:buNone/>
            </a:pPr>
            <a:r>
              <a:rPr lang="en-US" altLang="zh-CN" sz="2500" smtClean="0"/>
              <a:t>(2) c</a:t>
            </a:r>
            <a:r>
              <a:rPr lang="en-US" altLang="zh-CN" sz="2500" baseline="-25000" smtClean="0"/>
              <a:t>1,2</a:t>
            </a:r>
            <a:r>
              <a:rPr lang="en-US" altLang="zh-CN" sz="2500" smtClean="0"/>
              <a:t> = α</a:t>
            </a:r>
            <a:r>
              <a:rPr lang="en-US" altLang="zh-CN" sz="2500" baseline="30000" smtClean="0"/>
              <a:t>k</a:t>
            </a:r>
            <a:r>
              <a:rPr lang="en-US" altLang="zh-CN" sz="2500" smtClean="0"/>
              <a:t> mod p		c</a:t>
            </a:r>
            <a:r>
              <a:rPr lang="en-US" altLang="zh-CN" sz="2500" baseline="-25000" smtClean="0"/>
              <a:t>2,2</a:t>
            </a:r>
            <a:r>
              <a:rPr lang="en-US" altLang="zh-CN" sz="2500" smtClean="0"/>
              <a:t> = m</a:t>
            </a:r>
            <a:r>
              <a:rPr lang="en-US" altLang="zh-CN" sz="2500" baseline="-25000" smtClean="0"/>
              <a:t>2</a:t>
            </a:r>
            <a:r>
              <a:rPr lang="en-US" altLang="zh-CN" sz="2500" smtClean="0"/>
              <a:t>K mod p</a:t>
            </a:r>
          </a:p>
          <a:p>
            <a:pPr eaLnBrk="1" hangingPunct="1">
              <a:buFont typeface="Wingdings" pitchFamily="2" charset="2"/>
              <a:buNone/>
            </a:pPr>
            <a:r>
              <a:rPr lang="zh-CN" altLang="en-US" sz="2500" smtClean="0"/>
              <a:t>得：</a:t>
            </a:r>
            <a:r>
              <a:rPr lang="en-US" altLang="zh-CN" sz="2500" smtClean="0"/>
              <a:t>m</a:t>
            </a:r>
            <a:r>
              <a:rPr lang="en-US" altLang="zh-CN" sz="2500" baseline="-25000" smtClean="0"/>
              <a:t>1</a:t>
            </a:r>
            <a:r>
              <a:rPr lang="en-US" altLang="zh-CN" sz="2500" smtClean="0"/>
              <a:t>/m</a:t>
            </a:r>
            <a:r>
              <a:rPr lang="en-US" altLang="zh-CN" sz="2500" baseline="-25000" smtClean="0"/>
              <a:t>2</a:t>
            </a:r>
            <a:r>
              <a:rPr lang="en-US" altLang="zh-CN" sz="2500" smtClean="0"/>
              <a:t> = c</a:t>
            </a:r>
            <a:r>
              <a:rPr lang="en-US" altLang="zh-CN" sz="2500" baseline="-25000" smtClean="0"/>
              <a:t>2,1</a:t>
            </a:r>
            <a:r>
              <a:rPr lang="en-US" altLang="zh-CN" sz="2500" smtClean="0"/>
              <a:t>/c</a:t>
            </a:r>
            <a:r>
              <a:rPr lang="en-US" altLang="zh-CN" sz="2500" baseline="-25000" smtClean="0"/>
              <a:t>2,2</a:t>
            </a:r>
            <a:r>
              <a:rPr lang="en-US" altLang="zh-CN" sz="2500" smtClean="0"/>
              <a:t> mod p. </a:t>
            </a:r>
            <a:r>
              <a:rPr lang="zh-CN" altLang="en-US" sz="2500" smtClean="0"/>
              <a:t>如果</a:t>
            </a:r>
            <a:r>
              <a:rPr lang="en-US" altLang="zh-CN" sz="2500" smtClean="0"/>
              <a:t>m</a:t>
            </a:r>
            <a:r>
              <a:rPr lang="en-US" altLang="zh-CN" sz="2500" baseline="-25000" smtClean="0"/>
              <a:t>1</a:t>
            </a:r>
            <a:r>
              <a:rPr lang="zh-CN" altLang="en-US" sz="2500" smtClean="0"/>
              <a:t>已知，</a:t>
            </a:r>
            <a:r>
              <a:rPr lang="en-US" altLang="zh-CN" sz="2500" smtClean="0"/>
              <a:t>m</a:t>
            </a:r>
            <a:r>
              <a:rPr lang="en-US" altLang="zh-CN" sz="2500" baseline="-25000" smtClean="0"/>
              <a:t>2</a:t>
            </a:r>
            <a:r>
              <a:rPr lang="zh-CN" altLang="en-US" sz="2500" smtClean="0"/>
              <a:t>即可算出。</a:t>
            </a:r>
          </a:p>
          <a:p>
            <a:pPr eaLnBrk="1" hangingPunct="1"/>
            <a:r>
              <a:rPr lang="en-US" altLang="zh-CN" sz="2500" smtClean="0"/>
              <a:t>ElGamal</a:t>
            </a:r>
            <a:r>
              <a:rPr lang="zh-CN" altLang="en-US" sz="2500" smtClean="0"/>
              <a:t>密码体制是概率密码体制，同样的明文每次加密得到不同的密文</a:t>
            </a:r>
            <a:r>
              <a:rPr lang="en-US" altLang="zh-CN" sz="2500" smtClean="0"/>
              <a:t>, </a:t>
            </a:r>
            <a:r>
              <a:rPr lang="zh-CN" altLang="en-US" sz="2500" smtClean="0"/>
              <a:t>因为每次随机选择</a:t>
            </a:r>
            <a:r>
              <a:rPr lang="en-US" altLang="zh-CN" sz="2500" smtClean="0"/>
              <a:t>k</a:t>
            </a:r>
            <a:r>
              <a:rPr lang="zh-CN" altLang="en-US" sz="2500" smtClean="0"/>
              <a:t>。</a:t>
            </a:r>
          </a:p>
          <a:p>
            <a:pPr eaLnBrk="1" hangingPunct="1"/>
            <a:r>
              <a:rPr lang="en-US" altLang="zh-CN" sz="2500" smtClean="0"/>
              <a:t>ElGamal</a:t>
            </a:r>
            <a:r>
              <a:rPr lang="zh-CN" altLang="en-US" sz="2500" smtClean="0"/>
              <a:t>密码体制加密效率是</a:t>
            </a:r>
            <a:r>
              <a:rPr lang="en-US" altLang="zh-CN" sz="2500" smtClean="0"/>
              <a:t>50%</a:t>
            </a:r>
            <a:r>
              <a:rPr lang="zh-CN" altLang="en-US" sz="2500" smtClean="0"/>
              <a:t>，因为密文大小是明文的两倍。</a:t>
            </a:r>
          </a:p>
          <a:p>
            <a:pPr eaLnBrk="1" hangingPunct="1"/>
            <a:r>
              <a:rPr lang="en-US" altLang="zh-CN" sz="2500" smtClean="0"/>
              <a:t>ElGamal</a:t>
            </a:r>
            <a:r>
              <a:rPr lang="zh-CN" altLang="en-US" sz="2500" smtClean="0"/>
              <a:t>密码体制的破译难度同</a:t>
            </a:r>
            <a:r>
              <a:rPr lang="en-US" altLang="zh-CN" sz="2500" smtClean="0"/>
              <a:t>Diffie-Hellman</a:t>
            </a:r>
            <a:r>
              <a:rPr lang="zh-CN" altLang="en-US" sz="2500" smtClean="0"/>
              <a:t>的方法</a:t>
            </a:r>
            <a:r>
              <a:rPr lang="en-US" altLang="zh-CN" sz="2500" smtClean="0"/>
              <a:t>,</a:t>
            </a:r>
            <a:r>
              <a:rPr lang="zh-CN" altLang="en-US" sz="2500" smtClean="0"/>
              <a:t>即基于</a:t>
            </a:r>
            <a:r>
              <a:rPr lang="en-US" altLang="zh-CN" sz="2500" smtClean="0"/>
              <a:t>DLP</a:t>
            </a:r>
            <a:r>
              <a:rPr lang="zh-CN" altLang="en-US" sz="2500" smtClean="0"/>
              <a:t>，离散对数问题，最快的算法需要</a:t>
            </a:r>
            <a:r>
              <a:rPr lang="en-US" altLang="zh-CN" sz="2500" smtClean="0"/>
              <a:t>T=exp((ln(p)lnln(p)</a:t>
            </a:r>
            <a:r>
              <a:rPr lang="en-US" altLang="zh-CN" sz="2500" baseline="30000" smtClean="0"/>
              <a:t>1/2</a:t>
            </a:r>
            <a:r>
              <a:rPr lang="en-US" altLang="zh-CN" sz="2500" smtClean="0"/>
              <a:t>)</a:t>
            </a:r>
            <a:r>
              <a:rPr lang="zh-CN" altLang="en-US" sz="2500" smtClean="0"/>
              <a:t>次运算。</a:t>
            </a:r>
          </a:p>
        </p:txBody>
      </p:sp>
      <p:sp>
        <p:nvSpPr>
          <p:cNvPr id="20486" name="Rectangle 0"/>
          <p:cNvSpPr>
            <a:spLocks noGrp="1" noRot="1" noChangeArrowheads="1"/>
          </p:cNvSpPr>
          <p:nvPr>
            <p:ph type="title"/>
          </p:nvPr>
        </p:nvSpPr>
        <p:spPr>
          <a:xfrm>
            <a:off x="457200" y="457200"/>
            <a:ext cx="7543800" cy="668338"/>
          </a:xfrm>
          <a:noFill/>
        </p:spPr>
        <p:txBody>
          <a:bodyPr anchor="ctr">
            <a:normAutofit fontScale="90000"/>
          </a:bodyPr>
          <a:lstStyle/>
          <a:p>
            <a:pPr eaLnBrk="1" hangingPunct="1"/>
            <a:r>
              <a:rPr lang="en-US" altLang="zh-CN" dirty="0" err="1" smtClean="0"/>
              <a:t>ElGamal</a:t>
            </a:r>
            <a:r>
              <a:rPr lang="en-US" altLang="zh-CN" dirty="0" smtClean="0"/>
              <a:t> Cryptosystem</a:t>
            </a:r>
            <a:endParaRPr lang="zh-CN" altLang="en-US"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1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216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216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216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216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21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6371" name="Rectangle 3"/>
          <p:cNvSpPr>
            <a:spLocks noGrp="1" noChangeArrowheads="1"/>
          </p:cNvSpPr>
          <p:nvPr>
            <p:ph idx="1"/>
          </p:nvPr>
        </p:nvSpPr>
        <p:spPr>
          <a:xfrm>
            <a:off x="468313" y="1412875"/>
            <a:ext cx="8207375" cy="4608513"/>
          </a:xfrm>
        </p:spPr>
        <p:txBody>
          <a:bodyPr/>
          <a:lstStyle/>
          <a:p>
            <a:pPr eaLnBrk="1" hangingPunct="1"/>
            <a:r>
              <a:rPr lang="zh-CN" altLang="en-AU" sz="2500" dirty="0" smtClean="0"/>
              <a:t>公钥密码方案是安全的，仅当公钥的真实性能够得到保证。</a:t>
            </a:r>
            <a:r>
              <a:rPr lang="zh-CN" altLang="en-AU" sz="2500" dirty="0" smtClean="0">
                <a:solidFill>
                  <a:srgbClr val="FF0000"/>
                </a:solidFill>
              </a:rPr>
              <a:t>公钥证书</a:t>
            </a:r>
            <a:r>
              <a:rPr lang="zh-CN" altLang="en-AU" sz="2500" dirty="0" smtClean="0"/>
              <a:t>方案提供了必要的安全性。</a:t>
            </a:r>
          </a:p>
          <a:p>
            <a:pPr eaLnBrk="1" hangingPunct="1"/>
            <a:r>
              <a:rPr lang="zh-CN" altLang="en-AU" sz="2500" dirty="0" smtClean="0"/>
              <a:t>一个简单的公钥算法是</a:t>
            </a:r>
            <a:r>
              <a:rPr lang="en-AU" altLang="zh-CN" sz="2500" dirty="0" err="1" smtClean="0">
                <a:solidFill>
                  <a:srgbClr val="FF0000"/>
                </a:solidFill>
              </a:rPr>
              <a:t>Diffie</a:t>
            </a:r>
            <a:r>
              <a:rPr lang="en-AU" altLang="zh-CN" sz="2500" dirty="0" smtClean="0">
                <a:solidFill>
                  <a:srgbClr val="FF0000"/>
                </a:solidFill>
              </a:rPr>
              <a:t>-Hellman</a:t>
            </a:r>
            <a:r>
              <a:rPr lang="zh-CN" altLang="en-AU" sz="2500" dirty="0" smtClean="0">
                <a:solidFill>
                  <a:srgbClr val="FF0000"/>
                </a:solidFill>
              </a:rPr>
              <a:t>密钥交换协议</a:t>
            </a:r>
            <a:r>
              <a:rPr lang="zh-CN" altLang="en-AU" sz="2500" dirty="0" smtClean="0"/>
              <a:t>。这个协议使得通信双方利用基于离散对数问题的公钥算法建立秘密密钥。这个协议是安全的，仅当通信双方的真实性能够得到保证。</a:t>
            </a:r>
          </a:p>
          <a:p>
            <a:pPr eaLnBrk="1" hangingPunct="1"/>
            <a:r>
              <a:rPr lang="zh-CN" altLang="en-AU" sz="2500" dirty="0" smtClean="0"/>
              <a:t>椭圆曲线</a:t>
            </a:r>
            <a:r>
              <a:rPr lang="en-US" altLang="zh-CN" sz="2500" dirty="0" smtClean="0"/>
              <a:t>(ECC)</a:t>
            </a:r>
            <a:r>
              <a:rPr lang="zh-CN" altLang="en-AU" sz="2500" dirty="0" smtClean="0"/>
              <a:t>算术可以用来开发许多</a:t>
            </a:r>
            <a:r>
              <a:rPr lang="zh-CN" altLang="en-AU" sz="2500" dirty="0" smtClean="0">
                <a:solidFill>
                  <a:srgbClr val="FF0000"/>
                </a:solidFill>
              </a:rPr>
              <a:t>椭圆曲线密码</a:t>
            </a:r>
            <a:r>
              <a:rPr lang="zh-CN" altLang="en-AU" sz="2500" dirty="0" smtClean="0"/>
              <a:t>方案，包括密钥交换，加密和数字签名。</a:t>
            </a:r>
          </a:p>
          <a:p>
            <a:pPr eaLnBrk="1" hangingPunct="1"/>
            <a:r>
              <a:rPr lang="zh-CN" altLang="en-AU" sz="2500" dirty="0" smtClean="0"/>
              <a:t>椭圆曲线算术是指使用定义在有限域上的椭圆曲线方程。方程里的系数和变量都是域里的元素。已经开发了很多使用</a:t>
            </a:r>
            <a:r>
              <a:rPr lang="en-AU" altLang="zh-CN" sz="2500" dirty="0" err="1" smtClean="0"/>
              <a:t>Z</a:t>
            </a:r>
            <a:r>
              <a:rPr lang="en-AU" altLang="zh-CN" sz="2500" i="1" baseline="-25000" dirty="0" err="1" smtClean="0"/>
              <a:t>p</a:t>
            </a:r>
            <a:r>
              <a:rPr lang="zh-CN" altLang="en-AU" sz="2500" dirty="0" smtClean="0"/>
              <a:t>和</a:t>
            </a:r>
            <a:r>
              <a:rPr lang="en-AU" altLang="zh-CN" sz="2500" dirty="0" smtClean="0"/>
              <a:t>GF(2</a:t>
            </a:r>
            <a:r>
              <a:rPr lang="en-AU" altLang="zh-CN" sz="2500" i="1" baseline="30000" dirty="0" smtClean="0"/>
              <a:t>m</a:t>
            </a:r>
            <a:r>
              <a:rPr lang="en-AU" altLang="zh-CN" sz="2500" dirty="0" smtClean="0"/>
              <a:t>)</a:t>
            </a:r>
            <a:r>
              <a:rPr lang="zh-CN" altLang="en-AU" sz="2500" dirty="0" smtClean="0"/>
              <a:t>的方案。</a:t>
            </a:r>
          </a:p>
        </p:txBody>
      </p:sp>
      <p:sp>
        <p:nvSpPr>
          <p:cNvPr id="4101" name="Rectangle 2"/>
          <p:cNvSpPr>
            <a:spLocks noGrp="1" noChangeArrowheads="1"/>
          </p:cNvSpPr>
          <p:nvPr>
            <p:ph type="title"/>
          </p:nvPr>
        </p:nvSpPr>
        <p:spPr>
          <a:xfrm>
            <a:off x="468313" y="333375"/>
            <a:ext cx="8396287" cy="792163"/>
          </a:xfrm>
        </p:spPr>
        <p:txBody>
          <a:bodyPr/>
          <a:lstStyle/>
          <a:p>
            <a:pPr eaLnBrk="1" hangingPunct="1"/>
            <a:r>
              <a:rPr lang="zh-CN" altLang="en-US" dirty="0" smtClean="0"/>
              <a:t>本章要点</a:t>
            </a:r>
            <a:endParaRPr lang="zh-CN" altLang="en-AU" dirty="0" smtClean="0">
              <a:ea typeface="宋体"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63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63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63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63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Grp="1" noChangeArrowheads="1"/>
          </p:cNvSpPr>
          <p:nvPr>
            <p:ph idx="1"/>
          </p:nvPr>
        </p:nvSpPr>
        <p:spPr>
          <a:xfrm>
            <a:off x="611188" y="1125538"/>
            <a:ext cx="7777162" cy="4967287"/>
          </a:xfrm>
        </p:spPr>
        <p:txBody>
          <a:bodyPr>
            <a:normAutofit lnSpcReduction="10000"/>
          </a:bodyPr>
          <a:lstStyle/>
          <a:p>
            <a:pPr eaLnBrk="1" hangingPunct="1">
              <a:lnSpc>
                <a:spcPct val="90000"/>
              </a:lnSpc>
              <a:buFont typeface="Wingdings" pitchFamily="2" charset="2"/>
              <a:buNone/>
            </a:pPr>
            <a:r>
              <a:rPr lang="zh-CN" altLang="en-US" sz="2100" smtClean="0"/>
              <a:t>例：</a:t>
            </a:r>
            <a:r>
              <a:rPr lang="en-US" altLang="zh-CN" sz="2100" smtClean="0"/>
              <a:t>P = 17, α= 3, x</a:t>
            </a:r>
            <a:r>
              <a:rPr lang="en-US" altLang="zh-CN" sz="2100" baseline="-25000" smtClean="0"/>
              <a:t>A</a:t>
            </a:r>
            <a:r>
              <a:rPr lang="en-US" altLang="zh-CN" sz="2100" smtClean="0"/>
              <a:t> = 2, x</a:t>
            </a:r>
            <a:r>
              <a:rPr lang="en-US" altLang="zh-CN" sz="2100" baseline="-25000" smtClean="0"/>
              <a:t>B</a:t>
            </a:r>
            <a:r>
              <a:rPr lang="en-US" altLang="zh-CN" sz="2100" smtClean="0"/>
              <a:t> = 5, m = 11,                                   m</a:t>
            </a:r>
            <a:r>
              <a:rPr lang="zh-CN" altLang="en-US" sz="2100" smtClean="0"/>
              <a:t>从</a:t>
            </a:r>
            <a:r>
              <a:rPr lang="en-US" altLang="zh-CN" sz="2100" smtClean="0"/>
              <a:t>A</a:t>
            </a:r>
            <a:r>
              <a:rPr lang="zh-CN" altLang="en-US" sz="2100" smtClean="0"/>
              <a:t>发送到</a:t>
            </a:r>
            <a:r>
              <a:rPr lang="en-US" altLang="zh-CN" sz="2100" smtClean="0"/>
              <a:t>B, A</a:t>
            </a:r>
            <a:r>
              <a:rPr lang="zh-CN" altLang="en-US" sz="2100" smtClean="0"/>
              <a:t>选择</a:t>
            </a:r>
            <a:r>
              <a:rPr lang="en-US" altLang="zh-CN" sz="2100" smtClean="0"/>
              <a:t>k = 7.</a:t>
            </a:r>
          </a:p>
          <a:p>
            <a:pPr eaLnBrk="1" hangingPunct="1">
              <a:lnSpc>
                <a:spcPct val="90000"/>
              </a:lnSpc>
              <a:buFont typeface="Wingdings" pitchFamily="2" charset="2"/>
              <a:buNone/>
            </a:pPr>
            <a:r>
              <a:rPr lang="zh-CN" altLang="en-US" sz="2100" smtClean="0"/>
              <a:t>求：密文</a:t>
            </a:r>
            <a:r>
              <a:rPr lang="en-US" altLang="zh-CN" sz="2100" smtClean="0"/>
              <a:t>(c</a:t>
            </a:r>
            <a:r>
              <a:rPr lang="en-US" altLang="zh-CN" sz="2100" baseline="-25000" smtClean="0"/>
              <a:t>1</a:t>
            </a:r>
            <a:r>
              <a:rPr lang="en-US" altLang="zh-CN" sz="2100" smtClean="0"/>
              <a:t>, c</a:t>
            </a:r>
            <a:r>
              <a:rPr lang="en-US" altLang="zh-CN" sz="2100" baseline="-25000" smtClean="0"/>
              <a:t>2</a:t>
            </a:r>
            <a:r>
              <a:rPr lang="en-US" altLang="zh-CN" sz="2100" smtClean="0"/>
              <a:t>)</a:t>
            </a:r>
            <a:r>
              <a:rPr lang="zh-CN" altLang="en-US" sz="2100" smtClean="0"/>
              <a:t>并解密</a:t>
            </a:r>
          </a:p>
          <a:p>
            <a:pPr eaLnBrk="1" hangingPunct="1">
              <a:lnSpc>
                <a:spcPct val="90000"/>
              </a:lnSpc>
              <a:buFont typeface="Wingdings" pitchFamily="2" charset="2"/>
              <a:buNone/>
            </a:pPr>
            <a:r>
              <a:rPr lang="zh-CN" altLang="en-US" sz="2100" smtClean="0"/>
              <a:t>加密：</a:t>
            </a:r>
            <a:r>
              <a:rPr lang="en-US" altLang="zh-CN" sz="2100" smtClean="0"/>
              <a:t>Y</a:t>
            </a:r>
            <a:r>
              <a:rPr lang="en-US" altLang="zh-CN" sz="2100" baseline="-25000" smtClean="0"/>
              <a:t>A</a:t>
            </a:r>
            <a:r>
              <a:rPr lang="en-US" altLang="zh-CN" sz="2100" smtClean="0"/>
              <a:t> = α</a:t>
            </a:r>
            <a:r>
              <a:rPr lang="en-US" altLang="zh-CN" sz="2100" baseline="30000" smtClean="0"/>
              <a:t>xA</a:t>
            </a:r>
            <a:r>
              <a:rPr lang="en-US" altLang="zh-CN" sz="2100" smtClean="0"/>
              <a:t> mod P = 3</a:t>
            </a:r>
            <a:r>
              <a:rPr lang="en-US" altLang="zh-CN" sz="2100" baseline="30000" smtClean="0"/>
              <a:t>2</a:t>
            </a:r>
            <a:r>
              <a:rPr lang="en-US" altLang="zh-CN" sz="2100" smtClean="0"/>
              <a:t> mod 17 = 9</a:t>
            </a:r>
          </a:p>
          <a:p>
            <a:pPr eaLnBrk="1" hangingPunct="1">
              <a:lnSpc>
                <a:spcPct val="90000"/>
              </a:lnSpc>
              <a:buFont typeface="Wingdings" pitchFamily="2" charset="2"/>
              <a:buNone/>
            </a:pPr>
            <a:r>
              <a:rPr lang="en-US" altLang="zh-CN" sz="2100" smtClean="0"/>
              <a:t>		Y</a:t>
            </a:r>
            <a:r>
              <a:rPr lang="en-US" altLang="zh-CN" sz="2100" baseline="-25000" smtClean="0"/>
              <a:t>B</a:t>
            </a:r>
            <a:r>
              <a:rPr lang="en-US" altLang="zh-CN" sz="2100" smtClean="0"/>
              <a:t> = α</a:t>
            </a:r>
            <a:r>
              <a:rPr lang="en-US" altLang="zh-CN" sz="2100" baseline="30000" smtClean="0"/>
              <a:t>xB</a:t>
            </a:r>
            <a:r>
              <a:rPr lang="en-US" altLang="zh-CN" sz="2100" smtClean="0"/>
              <a:t> mod P = 3</a:t>
            </a:r>
            <a:r>
              <a:rPr lang="en-US" altLang="zh-CN" sz="2100" baseline="30000" smtClean="0"/>
              <a:t>5</a:t>
            </a:r>
            <a:r>
              <a:rPr lang="en-US" altLang="zh-CN" sz="2100" smtClean="0"/>
              <a:t> mod 17 = 5</a:t>
            </a:r>
          </a:p>
          <a:p>
            <a:pPr eaLnBrk="1" hangingPunct="1">
              <a:lnSpc>
                <a:spcPct val="90000"/>
              </a:lnSpc>
              <a:buFont typeface="Wingdings" pitchFamily="2" charset="2"/>
              <a:buNone/>
            </a:pPr>
            <a:r>
              <a:rPr lang="en-US" altLang="zh-CN" sz="2100" smtClean="0"/>
              <a:t>		K = (Y</a:t>
            </a:r>
            <a:r>
              <a:rPr lang="en-US" altLang="zh-CN" sz="2100" baseline="-25000" smtClean="0"/>
              <a:t>B</a:t>
            </a:r>
            <a:r>
              <a:rPr lang="en-US" altLang="zh-CN" sz="2100" smtClean="0"/>
              <a:t>)</a:t>
            </a:r>
            <a:r>
              <a:rPr lang="en-US" altLang="zh-CN" sz="2100" baseline="30000" smtClean="0"/>
              <a:t>k</a:t>
            </a:r>
            <a:r>
              <a:rPr lang="en-US" altLang="zh-CN" sz="2100" smtClean="0"/>
              <a:t> mod P = 5</a:t>
            </a:r>
            <a:r>
              <a:rPr lang="en-US" altLang="zh-CN" sz="2100" baseline="30000" smtClean="0"/>
              <a:t>7</a:t>
            </a:r>
            <a:r>
              <a:rPr lang="en-US" altLang="zh-CN" sz="2100" smtClean="0"/>
              <a:t> mod 17 = 10</a:t>
            </a:r>
          </a:p>
          <a:p>
            <a:pPr eaLnBrk="1" hangingPunct="1">
              <a:lnSpc>
                <a:spcPct val="90000"/>
              </a:lnSpc>
              <a:buFont typeface="Wingdings" pitchFamily="2" charset="2"/>
              <a:buNone/>
            </a:pPr>
            <a:r>
              <a:rPr lang="en-US" altLang="zh-CN" sz="2100" smtClean="0"/>
              <a:t>		c</a:t>
            </a:r>
            <a:r>
              <a:rPr lang="en-US" altLang="zh-CN" sz="2100" baseline="-25000" smtClean="0"/>
              <a:t>1</a:t>
            </a:r>
            <a:r>
              <a:rPr lang="en-US" altLang="zh-CN" sz="2100" smtClean="0"/>
              <a:t> = α</a:t>
            </a:r>
            <a:r>
              <a:rPr lang="en-US" altLang="zh-CN" sz="2100" baseline="30000" smtClean="0"/>
              <a:t>k</a:t>
            </a:r>
            <a:r>
              <a:rPr lang="en-US" altLang="zh-CN" sz="2100" smtClean="0"/>
              <a:t> mod P = 3</a:t>
            </a:r>
            <a:r>
              <a:rPr lang="en-US" altLang="zh-CN" sz="2100" baseline="30000" smtClean="0"/>
              <a:t>7</a:t>
            </a:r>
            <a:r>
              <a:rPr lang="en-US" altLang="zh-CN" sz="2100" smtClean="0"/>
              <a:t> mod 17 = 11</a:t>
            </a:r>
          </a:p>
          <a:p>
            <a:pPr eaLnBrk="1" hangingPunct="1">
              <a:lnSpc>
                <a:spcPct val="90000"/>
              </a:lnSpc>
              <a:buFont typeface="Wingdings" pitchFamily="2" charset="2"/>
              <a:buNone/>
            </a:pPr>
            <a:r>
              <a:rPr lang="en-US" altLang="zh-CN" sz="2100" smtClean="0"/>
              <a:t>		c</a:t>
            </a:r>
            <a:r>
              <a:rPr lang="en-US" altLang="zh-CN" sz="2100" baseline="-25000" smtClean="0"/>
              <a:t>2</a:t>
            </a:r>
            <a:r>
              <a:rPr lang="en-US" altLang="zh-CN" sz="2100" smtClean="0"/>
              <a:t> = mK mod P = 10x11 mod 17 = 8</a:t>
            </a:r>
          </a:p>
          <a:p>
            <a:pPr eaLnBrk="1" hangingPunct="1">
              <a:lnSpc>
                <a:spcPct val="90000"/>
              </a:lnSpc>
              <a:buFont typeface="Wingdings" pitchFamily="2" charset="2"/>
              <a:buNone/>
            </a:pPr>
            <a:r>
              <a:rPr lang="zh-CN" altLang="en-US" sz="2100" smtClean="0"/>
              <a:t>		所以，密文</a:t>
            </a:r>
            <a:r>
              <a:rPr lang="en-US" altLang="zh-CN" sz="2100" smtClean="0"/>
              <a:t>C = (c</a:t>
            </a:r>
            <a:r>
              <a:rPr lang="en-US" altLang="zh-CN" sz="2100" baseline="-25000" smtClean="0"/>
              <a:t>1</a:t>
            </a:r>
            <a:r>
              <a:rPr lang="en-US" altLang="zh-CN" sz="2100" smtClean="0"/>
              <a:t>, c</a:t>
            </a:r>
            <a:r>
              <a:rPr lang="en-US" altLang="zh-CN" sz="2100" baseline="-25000" smtClean="0"/>
              <a:t>2</a:t>
            </a:r>
            <a:r>
              <a:rPr lang="en-US" altLang="zh-CN" sz="2100" smtClean="0"/>
              <a:t>) = (11, 8)</a:t>
            </a:r>
          </a:p>
          <a:p>
            <a:pPr eaLnBrk="1" hangingPunct="1">
              <a:lnSpc>
                <a:spcPct val="90000"/>
              </a:lnSpc>
              <a:buFont typeface="Wingdings" pitchFamily="2" charset="2"/>
              <a:buNone/>
            </a:pPr>
            <a:r>
              <a:rPr lang="zh-CN" altLang="en-US" sz="2100" smtClean="0"/>
              <a:t>解密：</a:t>
            </a:r>
            <a:r>
              <a:rPr lang="en-US" altLang="zh-CN" sz="2100" smtClean="0"/>
              <a:t>K = c</a:t>
            </a:r>
            <a:r>
              <a:rPr lang="en-US" altLang="zh-CN" sz="2100" baseline="-25000" smtClean="0"/>
              <a:t>1</a:t>
            </a:r>
            <a:r>
              <a:rPr lang="en-US" altLang="zh-CN" sz="2100" baseline="30000" smtClean="0"/>
              <a:t>xB</a:t>
            </a:r>
            <a:r>
              <a:rPr lang="en-US" altLang="zh-CN" sz="2100" smtClean="0"/>
              <a:t> mod P = 11</a:t>
            </a:r>
            <a:r>
              <a:rPr lang="en-US" altLang="zh-CN" sz="2100" baseline="30000" smtClean="0"/>
              <a:t>5</a:t>
            </a:r>
            <a:r>
              <a:rPr lang="en-US" altLang="zh-CN" sz="2100" smtClean="0"/>
              <a:t> mod 17 = 10</a:t>
            </a:r>
          </a:p>
          <a:p>
            <a:pPr eaLnBrk="1" hangingPunct="1">
              <a:lnSpc>
                <a:spcPct val="90000"/>
              </a:lnSpc>
              <a:buFont typeface="Wingdings" pitchFamily="2" charset="2"/>
              <a:buNone/>
            </a:pPr>
            <a:r>
              <a:rPr lang="en-US" altLang="zh-CN" sz="2100" smtClean="0"/>
              <a:t>		c</a:t>
            </a:r>
            <a:r>
              <a:rPr lang="en-US" altLang="zh-CN" sz="2100" baseline="-25000" smtClean="0"/>
              <a:t>2</a:t>
            </a:r>
            <a:r>
              <a:rPr lang="en-US" altLang="zh-CN" sz="2100" smtClean="0"/>
              <a:t> = mK mod P = 10m mod 17 = 8</a:t>
            </a:r>
          </a:p>
          <a:p>
            <a:pPr eaLnBrk="1" hangingPunct="1">
              <a:lnSpc>
                <a:spcPct val="90000"/>
              </a:lnSpc>
              <a:buFont typeface="Wingdings" pitchFamily="2" charset="2"/>
              <a:buNone/>
            </a:pPr>
            <a:r>
              <a:rPr lang="en-US" altLang="zh-CN" sz="2100" smtClean="0"/>
              <a:t>		m = c</a:t>
            </a:r>
            <a:r>
              <a:rPr lang="en-US" altLang="zh-CN" sz="2100" baseline="-25000" smtClean="0"/>
              <a:t>2</a:t>
            </a:r>
            <a:r>
              <a:rPr lang="en-US" altLang="zh-CN" sz="2100" smtClean="0"/>
              <a:t>/K mod P = c</a:t>
            </a:r>
            <a:r>
              <a:rPr lang="en-US" altLang="zh-CN" sz="2100" baseline="-25000" smtClean="0"/>
              <a:t>2</a:t>
            </a:r>
            <a:r>
              <a:rPr lang="en-US" altLang="zh-CN" sz="2100" smtClean="0"/>
              <a:t>K</a:t>
            </a:r>
            <a:r>
              <a:rPr lang="en-US" altLang="zh-CN" sz="2100" baseline="30000" smtClean="0"/>
              <a:t>-1</a:t>
            </a:r>
            <a:r>
              <a:rPr lang="en-US" altLang="zh-CN" sz="2100" smtClean="0"/>
              <a:t> mod P</a:t>
            </a:r>
          </a:p>
          <a:p>
            <a:pPr eaLnBrk="1" hangingPunct="1">
              <a:lnSpc>
                <a:spcPct val="90000"/>
              </a:lnSpc>
              <a:buFont typeface="Wingdings" pitchFamily="2" charset="2"/>
              <a:buNone/>
            </a:pPr>
            <a:r>
              <a:rPr lang="en-US" altLang="zh-CN" sz="2100" smtClean="0"/>
              <a:t>		K K</a:t>
            </a:r>
            <a:r>
              <a:rPr lang="en-US" altLang="zh-CN" sz="2100" baseline="30000" smtClean="0"/>
              <a:t>-1</a:t>
            </a:r>
            <a:r>
              <a:rPr lang="en-US" altLang="zh-CN" sz="2100" smtClean="0"/>
              <a:t> mod P = 1</a:t>
            </a:r>
            <a:r>
              <a:rPr lang="zh-CN" altLang="en-US" sz="2100" smtClean="0"/>
              <a:t>，即</a:t>
            </a:r>
            <a:r>
              <a:rPr lang="en-US" altLang="zh-CN" sz="2100" smtClean="0"/>
              <a:t>10 K</a:t>
            </a:r>
            <a:r>
              <a:rPr lang="en-US" altLang="zh-CN" sz="2100" baseline="30000" smtClean="0"/>
              <a:t>-1</a:t>
            </a:r>
            <a:r>
              <a:rPr lang="en-US" altLang="zh-CN" sz="2100" smtClean="0"/>
              <a:t> mod 17 = 1</a:t>
            </a:r>
            <a:r>
              <a:rPr lang="zh-CN" altLang="en-US" sz="2100" smtClean="0"/>
              <a:t>，得</a:t>
            </a:r>
            <a:r>
              <a:rPr lang="en-US" altLang="zh-CN" sz="2100" smtClean="0"/>
              <a:t>K</a:t>
            </a:r>
            <a:r>
              <a:rPr lang="en-US" altLang="zh-CN" sz="2100" baseline="30000" smtClean="0"/>
              <a:t>-1</a:t>
            </a:r>
            <a:r>
              <a:rPr lang="en-US" altLang="zh-CN" sz="2100" smtClean="0"/>
              <a:t> = 12</a:t>
            </a:r>
          </a:p>
          <a:p>
            <a:pPr eaLnBrk="1" hangingPunct="1">
              <a:lnSpc>
                <a:spcPct val="90000"/>
              </a:lnSpc>
              <a:buFont typeface="Wingdings" pitchFamily="2" charset="2"/>
              <a:buNone/>
            </a:pPr>
            <a:r>
              <a:rPr lang="en-US" altLang="zh-CN" sz="2100" smtClean="0"/>
              <a:t>		</a:t>
            </a:r>
            <a:r>
              <a:rPr lang="zh-CN" altLang="en-US" sz="2100" smtClean="0"/>
              <a:t>所以，明文</a:t>
            </a:r>
            <a:r>
              <a:rPr lang="en-US" altLang="zh-CN" sz="2100" smtClean="0"/>
              <a:t>m = c</a:t>
            </a:r>
            <a:r>
              <a:rPr lang="en-US" altLang="zh-CN" sz="2100" baseline="-25000" smtClean="0"/>
              <a:t>2</a:t>
            </a:r>
            <a:r>
              <a:rPr lang="en-US" altLang="zh-CN" sz="2100" smtClean="0"/>
              <a:t>K</a:t>
            </a:r>
            <a:r>
              <a:rPr lang="en-US" altLang="zh-CN" sz="2100" baseline="30000" smtClean="0"/>
              <a:t>-1</a:t>
            </a:r>
            <a:r>
              <a:rPr lang="en-US" altLang="zh-CN" sz="2100" smtClean="0"/>
              <a:t> mod P = 8x12 mod 17 = 11</a:t>
            </a:r>
            <a:endParaRPr lang="zh-CN" altLang="en-US" sz="2100" smtClean="0"/>
          </a:p>
        </p:txBody>
      </p:sp>
      <p:sp>
        <p:nvSpPr>
          <p:cNvPr id="21510" name="Rectangle 0"/>
          <p:cNvSpPr>
            <a:spLocks noGrp="1" noRot="1" noChangeArrowheads="1"/>
          </p:cNvSpPr>
          <p:nvPr>
            <p:ph type="title"/>
          </p:nvPr>
        </p:nvSpPr>
        <p:spPr>
          <a:xfrm>
            <a:off x="457200" y="457200"/>
            <a:ext cx="7543800" cy="488950"/>
          </a:xfrm>
          <a:noFill/>
        </p:spPr>
        <p:txBody>
          <a:bodyPr lIns="91070" tIns="45536" rIns="91070" bIns="45536" anchor="ctr">
            <a:normAutofit fontScale="90000"/>
          </a:bodyPr>
          <a:lstStyle/>
          <a:p>
            <a:pPr eaLnBrk="1" hangingPunct="1"/>
            <a:r>
              <a:rPr lang="en-US" altLang="zh-CN" dirty="0" err="1" smtClean="0"/>
              <a:t>ElGamal</a:t>
            </a:r>
            <a:r>
              <a:rPr lang="en-US" altLang="zh-CN" dirty="0" smtClean="0"/>
              <a:t> Cryptosystem</a:t>
            </a:r>
            <a:endParaRPr lang="zh-CN" altLang="en-US" dirty="0" smtClean="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5" name="Rectangle 3"/>
          <p:cNvSpPr>
            <a:spLocks noGrp="1" noChangeArrowheads="1"/>
          </p:cNvSpPr>
          <p:nvPr>
            <p:ph idx="1"/>
          </p:nvPr>
        </p:nvSpPr>
        <p:spPr>
          <a:xfrm>
            <a:off x="468313" y="1341438"/>
            <a:ext cx="8064500" cy="4895850"/>
          </a:xfrm>
        </p:spPr>
        <p:txBody>
          <a:bodyPr/>
          <a:lstStyle/>
          <a:p>
            <a:pPr eaLnBrk="1" hangingPunct="1">
              <a:lnSpc>
                <a:spcPct val="80000"/>
              </a:lnSpc>
            </a:pPr>
            <a:r>
              <a:rPr lang="zh-CN" altLang="en-US" sz="2800" smtClean="0"/>
              <a:t>椭圆曲线密码编码学</a:t>
            </a:r>
            <a:r>
              <a:rPr lang="en-US" altLang="zh-CN" sz="2800" smtClean="0"/>
              <a:t>ECC</a:t>
            </a:r>
          </a:p>
          <a:p>
            <a:pPr lvl="1" eaLnBrk="1" hangingPunct="1">
              <a:lnSpc>
                <a:spcPct val="95000"/>
              </a:lnSpc>
            </a:pPr>
            <a:r>
              <a:rPr lang="zh-CN" altLang="en-US" sz="2400" smtClean="0"/>
              <a:t>大多数公开密钥密码系统如</a:t>
            </a:r>
            <a:r>
              <a:rPr lang="en-US" altLang="zh-CN" sz="2400" smtClean="0"/>
              <a:t>RSA, D-H</a:t>
            </a:r>
            <a:r>
              <a:rPr lang="zh-CN" altLang="en-US" sz="2400" smtClean="0"/>
              <a:t>都使用具有非常大数目的整数或多项式</a:t>
            </a:r>
            <a:r>
              <a:rPr lang="en-US" altLang="zh-CN" sz="2400" smtClean="0"/>
              <a:t>, </a:t>
            </a:r>
            <a:r>
              <a:rPr lang="zh-CN" altLang="en-US" sz="2400" smtClean="0"/>
              <a:t>计算量大</a:t>
            </a:r>
            <a:r>
              <a:rPr lang="en-US" altLang="zh-CN" sz="2400" smtClean="0"/>
              <a:t>, </a:t>
            </a:r>
            <a:r>
              <a:rPr lang="zh-CN" altLang="en-US" sz="2400" smtClean="0"/>
              <a:t>密钥和报文存储量也极大。因此</a:t>
            </a:r>
            <a:r>
              <a:rPr lang="en-US" altLang="zh-CN" sz="2400" smtClean="0"/>
              <a:t>, </a:t>
            </a:r>
            <a:r>
              <a:rPr lang="zh-CN" altLang="en-US" sz="2400" smtClean="0"/>
              <a:t>可以使用椭圆曲线密码系统</a:t>
            </a:r>
            <a:r>
              <a:rPr lang="en-US" altLang="zh-CN" sz="2400" smtClean="0"/>
              <a:t>ECC, </a:t>
            </a:r>
            <a:r>
              <a:rPr lang="zh-CN" altLang="en-US" sz="2400" smtClean="0"/>
              <a:t>达到同样安全但位数要小得多。</a:t>
            </a:r>
          </a:p>
          <a:p>
            <a:pPr eaLnBrk="1" hangingPunct="1">
              <a:lnSpc>
                <a:spcPct val="95000"/>
              </a:lnSpc>
            </a:pPr>
            <a:r>
              <a:rPr lang="zh-CN" altLang="en-US" sz="2800" smtClean="0"/>
              <a:t>椭圆曲线</a:t>
            </a:r>
          </a:p>
          <a:p>
            <a:pPr lvl="1" eaLnBrk="1" hangingPunct="1">
              <a:lnSpc>
                <a:spcPct val="95000"/>
              </a:lnSpc>
            </a:pPr>
            <a:r>
              <a:rPr lang="zh-CN" altLang="en-US" sz="2400" smtClean="0"/>
              <a:t>椭圆曲线并非椭圆</a:t>
            </a:r>
            <a:r>
              <a:rPr lang="en-US" altLang="zh-CN" sz="2400" smtClean="0"/>
              <a:t>, </a:t>
            </a:r>
            <a:r>
              <a:rPr lang="zh-CN" altLang="en-US" sz="2400" smtClean="0"/>
              <a:t>它指的是由</a:t>
            </a:r>
            <a:r>
              <a:rPr lang="en-US" altLang="zh-CN" sz="2400" smtClean="0"/>
              <a:t>Weierstrass</a:t>
            </a:r>
            <a:r>
              <a:rPr lang="zh-CN" altLang="en-US" sz="2400" smtClean="0"/>
              <a:t>方程所确定的平面曲线：</a:t>
            </a:r>
          </a:p>
          <a:p>
            <a:pPr lvl="1" eaLnBrk="1" hangingPunct="1">
              <a:lnSpc>
                <a:spcPct val="95000"/>
              </a:lnSpc>
              <a:buFont typeface="Wingdings" pitchFamily="2" charset="2"/>
              <a:buNone/>
            </a:pPr>
            <a:r>
              <a:rPr lang="en-US" altLang="zh-CN" sz="2400" smtClean="0"/>
              <a:t>        y</a:t>
            </a:r>
            <a:r>
              <a:rPr lang="en-US" altLang="zh-CN" sz="2400" baseline="30000" smtClean="0"/>
              <a:t>2</a:t>
            </a:r>
            <a:r>
              <a:rPr lang="en-US" altLang="zh-CN" sz="2400" smtClean="0"/>
              <a:t> + axy + by = x</a:t>
            </a:r>
            <a:r>
              <a:rPr lang="en-US" altLang="zh-CN" sz="2400" baseline="30000" smtClean="0"/>
              <a:t>3</a:t>
            </a:r>
            <a:r>
              <a:rPr lang="en-US" altLang="zh-CN" sz="2400" smtClean="0"/>
              <a:t> + cx</a:t>
            </a:r>
            <a:r>
              <a:rPr lang="en-US" altLang="zh-CN" sz="2400" baseline="30000" smtClean="0"/>
              <a:t>2</a:t>
            </a:r>
            <a:r>
              <a:rPr lang="en-US" altLang="zh-CN" sz="2400" smtClean="0"/>
              <a:t> + dx + e</a:t>
            </a:r>
          </a:p>
          <a:p>
            <a:pPr lvl="1" eaLnBrk="1" hangingPunct="1">
              <a:lnSpc>
                <a:spcPct val="95000"/>
              </a:lnSpc>
            </a:pPr>
            <a:r>
              <a:rPr lang="zh-CN" altLang="en-US" sz="2500" smtClean="0"/>
              <a:t>满足上述方程的数偶</a:t>
            </a:r>
            <a:r>
              <a:rPr lang="en-US" altLang="zh-CN" sz="2500" smtClean="0"/>
              <a:t>(x, y)</a:t>
            </a:r>
            <a:r>
              <a:rPr lang="zh-CN" altLang="en-US" sz="2500" smtClean="0"/>
              <a:t>称为椭圆曲线</a:t>
            </a:r>
            <a:r>
              <a:rPr lang="en-US" altLang="zh-CN" sz="2500" smtClean="0"/>
              <a:t>E</a:t>
            </a:r>
            <a:r>
              <a:rPr lang="zh-CN" altLang="en-US" sz="2500" smtClean="0"/>
              <a:t>上的点。</a:t>
            </a:r>
          </a:p>
          <a:p>
            <a:pPr lvl="1" eaLnBrk="1" hangingPunct="1">
              <a:lnSpc>
                <a:spcPct val="95000"/>
              </a:lnSpc>
            </a:pPr>
            <a:r>
              <a:rPr lang="zh-CN" altLang="en-US" sz="2500" smtClean="0"/>
              <a:t>同时定义无穷点</a:t>
            </a:r>
            <a:r>
              <a:rPr lang="en-US" altLang="zh-CN" sz="2500" smtClean="0"/>
              <a:t>(point at infinity)</a:t>
            </a:r>
            <a:r>
              <a:rPr lang="zh-CN" altLang="en-US" sz="2500" smtClean="0"/>
              <a:t>或零点</a:t>
            </a:r>
            <a:r>
              <a:rPr lang="en-US" altLang="zh-CN" sz="2500" smtClean="0"/>
              <a:t>(zero point)</a:t>
            </a:r>
            <a:r>
              <a:rPr lang="zh-CN" altLang="en-US" sz="2500" smtClean="0"/>
              <a:t>的</a:t>
            </a:r>
            <a:r>
              <a:rPr lang="en-US" altLang="zh-CN" sz="2500" smtClean="0"/>
              <a:t>O</a:t>
            </a:r>
            <a:r>
              <a:rPr lang="zh-CN" altLang="en-US" sz="2500" smtClean="0"/>
              <a:t>。</a:t>
            </a:r>
          </a:p>
        </p:txBody>
      </p:sp>
      <p:sp>
        <p:nvSpPr>
          <p:cNvPr id="22533" name="Rectangle 2"/>
          <p:cNvSpPr>
            <a:spLocks noGrp="1" noChangeArrowheads="1"/>
          </p:cNvSpPr>
          <p:nvPr>
            <p:ph type="title"/>
          </p:nvPr>
        </p:nvSpPr>
        <p:spPr>
          <a:xfrm>
            <a:off x="468313" y="260350"/>
            <a:ext cx="7524750" cy="865188"/>
          </a:xfrm>
        </p:spPr>
        <p:txBody>
          <a:bodyPr/>
          <a:lstStyle/>
          <a:p>
            <a:pPr eaLnBrk="1" hangingPunct="1"/>
            <a:r>
              <a:rPr lang="en-US" altLang="zh-CN" dirty="0" smtClean="0"/>
              <a:t>10.3 </a:t>
            </a:r>
            <a:r>
              <a:rPr lang="zh-CN" altLang="en-US" dirty="0" smtClean="0"/>
              <a:t>椭圆曲线算术</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523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523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523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523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523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52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8" name="Rectangle 3"/>
          <p:cNvSpPr>
            <a:spLocks noGrp="1" noChangeArrowheads="1"/>
          </p:cNvSpPr>
          <p:nvPr>
            <p:ph idx="1"/>
          </p:nvPr>
        </p:nvSpPr>
        <p:spPr>
          <a:xfrm>
            <a:off x="468313" y="1268413"/>
            <a:ext cx="6551612" cy="4681537"/>
          </a:xfrm>
        </p:spPr>
        <p:txBody>
          <a:bodyPr/>
          <a:lstStyle/>
          <a:p>
            <a:pPr eaLnBrk="1" hangingPunct="1"/>
            <a:r>
              <a:rPr lang="zh-CN" altLang="en-US" sz="2600" smtClean="0"/>
              <a:t>一般形式</a:t>
            </a:r>
          </a:p>
          <a:p>
            <a:pPr eaLnBrk="1" hangingPunct="1"/>
            <a:endParaRPr lang="en-US" altLang="zh-CN" sz="2600" smtClean="0"/>
          </a:p>
          <a:p>
            <a:pPr eaLnBrk="1" hangingPunct="1"/>
            <a:endParaRPr lang="en-US" altLang="zh-CN" sz="2600" smtClean="0"/>
          </a:p>
          <a:p>
            <a:pPr eaLnBrk="1" hangingPunct="1"/>
            <a:r>
              <a:rPr lang="zh-CN" altLang="en-US" sz="2600" smtClean="0"/>
              <a:t>具有不同根的条件</a:t>
            </a:r>
          </a:p>
          <a:p>
            <a:pPr eaLnBrk="1" hangingPunct="1"/>
            <a:endParaRPr lang="zh-CN" altLang="en-US" smtClean="0"/>
          </a:p>
          <a:p>
            <a:pPr eaLnBrk="1" hangingPunct="1"/>
            <a:endParaRPr lang="zh-CN" altLang="en-US" smtClean="0"/>
          </a:p>
          <a:p>
            <a:pPr eaLnBrk="1" hangingPunct="1"/>
            <a:r>
              <a:rPr lang="zh-CN" altLang="en-US" sz="2600" smtClean="0"/>
              <a:t>例子</a:t>
            </a:r>
          </a:p>
        </p:txBody>
      </p:sp>
      <p:sp>
        <p:nvSpPr>
          <p:cNvPr id="23557" name="Rectangle 2"/>
          <p:cNvSpPr>
            <a:spLocks noGrp="1" noChangeArrowheads="1"/>
          </p:cNvSpPr>
          <p:nvPr>
            <p:ph type="title"/>
          </p:nvPr>
        </p:nvSpPr>
        <p:spPr/>
        <p:txBody>
          <a:bodyPr/>
          <a:lstStyle/>
          <a:p>
            <a:pPr eaLnBrk="1" hangingPunct="1"/>
            <a:r>
              <a:rPr lang="en-US" altLang="zh-CN" dirty="0" smtClean="0"/>
              <a:t>10.3.1 </a:t>
            </a:r>
            <a:r>
              <a:rPr lang="zh-CN" altLang="en-US" dirty="0" smtClean="0"/>
              <a:t>实数域上的椭圆曲线</a:t>
            </a:r>
          </a:p>
        </p:txBody>
      </p:sp>
      <p:pic>
        <p:nvPicPr>
          <p:cNvPr id="23559" name="Picture 4"/>
          <p:cNvPicPr>
            <a:picLocks noChangeAspect="1" noChangeArrowheads="1"/>
          </p:cNvPicPr>
          <p:nvPr/>
        </p:nvPicPr>
        <p:blipFill>
          <a:blip r:embed="rId2" cstate="print"/>
          <a:srcRect/>
          <a:stretch>
            <a:fillRect/>
          </a:stretch>
        </p:blipFill>
        <p:spPr bwMode="auto">
          <a:xfrm>
            <a:off x="1258888" y="1844675"/>
            <a:ext cx="2162175" cy="657225"/>
          </a:xfrm>
          <a:prstGeom prst="rect">
            <a:avLst/>
          </a:prstGeom>
          <a:noFill/>
          <a:ln w="9525">
            <a:noFill/>
            <a:miter lim="800000"/>
            <a:headEnd/>
            <a:tailEnd/>
          </a:ln>
        </p:spPr>
      </p:pic>
      <p:pic>
        <p:nvPicPr>
          <p:cNvPr id="23560" name="Picture 5"/>
          <p:cNvPicPr>
            <a:picLocks noChangeAspect="1" noChangeArrowheads="1"/>
          </p:cNvPicPr>
          <p:nvPr/>
        </p:nvPicPr>
        <p:blipFill>
          <a:blip r:embed="rId3" cstate="print"/>
          <a:srcRect/>
          <a:stretch>
            <a:fillRect/>
          </a:stretch>
        </p:blipFill>
        <p:spPr bwMode="auto">
          <a:xfrm>
            <a:off x="1187450" y="3284538"/>
            <a:ext cx="2200275" cy="657225"/>
          </a:xfrm>
          <a:prstGeom prst="rect">
            <a:avLst/>
          </a:prstGeom>
          <a:noFill/>
          <a:ln w="9525">
            <a:noFill/>
            <a:miter lim="800000"/>
            <a:headEnd/>
            <a:tailEnd/>
          </a:ln>
        </p:spPr>
      </p:pic>
      <p:pic>
        <p:nvPicPr>
          <p:cNvPr id="23561" name="Picture 6"/>
          <p:cNvPicPr>
            <a:picLocks noChangeAspect="1" noChangeArrowheads="1"/>
          </p:cNvPicPr>
          <p:nvPr/>
        </p:nvPicPr>
        <p:blipFill>
          <a:blip r:embed="rId4" cstate="print"/>
          <a:srcRect/>
          <a:stretch>
            <a:fillRect/>
          </a:stretch>
        </p:blipFill>
        <p:spPr bwMode="auto">
          <a:xfrm>
            <a:off x="1116013" y="4797425"/>
            <a:ext cx="2438400" cy="760413"/>
          </a:xfrm>
          <a:prstGeom prst="rect">
            <a:avLst/>
          </a:prstGeom>
          <a:noFill/>
          <a:ln w="9525">
            <a:noFill/>
            <a:miter lim="800000"/>
            <a:headEnd/>
            <a:tailEnd/>
          </a:ln>
        </p:spPr>
      </p:pic>
      <p:pic>
        <p:nvPicPr>
          <p:cNvPr id="23562" name="Picture 7"/>
          <p:cNvPicPr>
            <a:picLocks noChangeAspect="1" noChangeArrowheads="1"/>
          </p:cNvPicPr>
          <p:nvPr/>
        </p:nvPicPr>
        <p:blipFill>
          <a:blip r:embed="rId5" cstate="print"/>
          <a:srcRect/>
          <a:stretch>
            <a:fillRect/>
          </a:stretch>
        </p:blipFill>
        <p:spPr bwMode="auto">
          <a:xfrm>
            <a:off x="3924300" y="1412875"/>
            <a:ext cx="4572000" cy="406558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4" name="Rectangle 7"/>
          <p:cNvSpPr>
            <a:spLocks noGrp="1" noChangeArrowheads="1"/>
          </p:cNvSpPr>
          <p:nvPr>
            <p:ph type="body" sz="half" idx="2"/>
          </p:nvPr>
        </p:nvSpPr>
        <p:spPr>
          <a:xfrm>
            <a:off x="457200" y="5445125"/>
            <a:ext cx="8229600" cy="685800"/>
          </a:xfrm>
        </p:spPr>
        <p:txBody>
          <a:bodyPr>
            <a:normAutofit/>
          </a:bodyPr>
          <a:lstStyle/>
          <a:p>
            <a:pPr eaLnBrk="1" hangingPunct="1">
              <a:buFont typeface="Wingdings" pitchFamily="2" charset="2"/>
              <a:buNone/>
            </a:pPr>
            <a:r>
              <a:rPr lang="en-US" altLang="zh-CN" sz="2600" dirty="0" smtClean="0"/>
              <a:t>          (a) y</a:t>
            </a:r>
            <a:r>
              <a:rPr lang="en-US" altLang="zh-CN" sz="2600" baseline="30000" dirty="0" smtClean="0"/>
              <a:t>2</a:t>
            </a:r>
            <a:r>
              <a:rPr lang="en-US" altLang="zh-CN" sz="2600" dirty="0" smtClean="0"/>
              <a:t>=x</a:t>
            </a:r>
            <a:r>
              <a:rPr lang="en-US" altLang="zh-CN" sz="2600" baseline="30000" dirty="0" smtClean="0"/>
              <a:t>3</a:t>
            </a:r>
            <a:r>
              <a:rPr lang="en-US" altLang="zh-CN" sz="2600" dirty="0" smtClean="0"/>
              <a:t>-x                     (b) y</a:t>
            </a:r>
            <a:r>
              <a:rPr lang="en-US" altLang="zh-CN" sz="2600" baseline="30000" dirty="0" smtClean="0"/>
              <a:t>2</a:t>
            </a:r>
            <a:r>
              <a:rPr lang="en-US" altLang="zh-CN" sz="2600" dirty="0" smtClean="0"/>
              <a:t>=x</a:t>
            </a:r>
            <a:r>
              <a:rPr lang="en-US" altLang="zh-CN" sz="2600" baseline="30000" dirty="0" smtClean="0"/>
              <a:t>3</a:t>
            </a:r>
            <a:r>
              <a:rPr lang="en-US" altLang="zh-CN" sz="2600" dirty="0" smtClean="0"/>
              <a:t>+x+1</a:t>
            </a:r>
          </a:p>
        </p:txBody>
      </p:sp>
      <p:pic>
        <p:nvPicPr>
          <p:cNvPr id="24581" name="Picture 2"/>
          <p:cNvPicPr>
            <a:picLocks noChangeAspect="1" noChangeArrowheads="1"/>
          </p:cNvPicPr>
          <p:nvPr/>
        </p:nvPicPr>
        <p:blipFill>
          <a:blip r:embed="rId2" cstate="print"/>
          <a:srcRect/>
          <a:stretch>
            <a:fillRect/>
          </a:stretch>
        </p:blipFill>
        <p:spPr bwMode="auto">
          <a:xfrm>
            <a:off x="4572000" y="1697038"/>
            <a:ext cx="4572000" cy="3625850"/>
          </a:xfrm>
          <a:prstGeom prst="rect">
            <a:avLst/>
          </a:prstGeom>
          <a:noFill/>
          <a:ln w="9525">
            <a:noFill/>
            <a:miter lim="800000"/>
            <a:headEnd/>
            <a:tailEnd/>
          </a:ln>
        </p:spPr>
      </p:pic>
      <p:pic>
        <p:nvPicPr>
          <p:cNvPr id="24582" name="Picture 3"/>
          <p:cNvPicPr>
            <a:picLocks noChangeAspect="1" noChangeArrowheads="1"/>
          </p:cNvPicPr>
          <p:nvPr/>
        </p:nvPicPr>
        <p:blipFill>
          <a:blip r:embed="rId3" cstate="print"/>
          <a:srcRect/>
          <a:stretch>
            <a:fillRect/>
          </a:stretch>
        </p:blipFill>
        <p:spPr bwMode="auto">
          <a:xfrm>
            <a:off x="0" y="1781175"/>
            <a:ext cx="4356100" cy="3136900"/>
          </a:xfrm>
          <a:prstGeom prst="rect">
            <a:avLst/>
          </a:prstGeom>
          <a:noFill/>
          <a:ln w="9525">
            <a:noFill/>
            <a:miter lim="800000"/>
            <a:headEnd/>
            <a:tailEnd/>
          </a:ln>
        </p:spPr>
      </p:pic>
      <p:sp>
        <p:nvSpPr>
          <p:cNvPr id="24583" name="Rectangle 4"/>
          <p:cNvSpPr>
            <a:spLocks noRot="1" noChangeArrowheads="1"/>
          </p:cNvSpPr>
          <p:nvPr/>
        </p:nvSpPr>
        <p:spPr bwMode="auto">
          <a:xfrm>
            <a:off x="684213" y="404813"/>
            <a:ext cx="7343775" cy="647700"/>
          </a:xfrm>
          <a:prstGeom prst="rect">
            <a:avLst/>
          </a:prstGeom>
          <a:noFill/>
          <a:ln w="9525">
            <a:noFill/>
            <a:miter lim="800000"/>
            <a:headEnd/>
            <a:tailEnd/>
          </a:ln>
        </p:spPr>
        <p:txBody>
          <a:bodyPr anchor="ctr"/>
          <a:lstStyle/>
          <a:p>
            <a:r>
              <a:rPr lang="zh-CN" altLang="en-US" sz="3900" b="1">
                <a:solidFill>
                  <a:schemeClr val="tx2"/>
                </a:solidFill>
                <a:ea typeface="黑体" pitchFamily="49" charset="-122"/>
              </a:rPr>
              <a:t>椭圆曲线举例</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6" name="Rectangle 3"/>
          <p:cNvSpPr>
            <a:spLocks noGrp="1" noChangeArrowheads="1"/>
          </p:cNvSpPr>
          <p:nvPr>
            <p:ph idx="1"/>
          </p:nvPr>
        </p:nvSpPr>
        <p:spPr>
          <a:xfrm>
            <a:off x="395288" y="1412875"/>
            <a:ext cx="3384550" cy="4752975"/>
          </a:xfrm>
        </p:spPr>
        <p:txBody>
          <a:bodyPr/>
          <a:lstStyle/>
          <a:p>
            <a:pPr eaLnBrk="1" hangingPunct="1"/>
            <a:r>
              <a:rPr lang="zh-CN" altLang="en-US" smtClean="0"/>
              <a:t>逆元：</a:t>
            </a:r>
          </a:p>
          <a:p>
            <a:pPr lvl="1" eaLnBrk="1" hangingPunct="1">
              <a:buFont typeface="Wingdings" pitchFamily="2" charset="2"/>
              <a:buNone/>
            </a:pPr>
            <a:r>
              <a:rPr lang="en-US" altLang="zh-CN" smtClean="0"/>
              <a:t>  P’(x, -y)=P(x, y)</a:t>
            </a:r>
          </a:p>
          <a:p>
            <a:pPr lvl="1" eaLnBrk="1" hangingPunct="1">
              <a:buFont typeface="Wingdings" pitchFamily="2" charset="2"/>
              <a:buNone/>
            </a:pPr>
            <a:r>
              <a:rPr lang="zh-CN" altLang="en-US" smtClean="0"/>
              <a:t>  关于</a:t>
            </a:r>
            <a:r>
              <a:rPr lang="en-US" altLang="zh-CN" smtClean="0"/>
              <a:t>X</a:t>
            </a:r>
            <a:r>
              <a:rPr lang="zh-CN" altLang="en-US" smtClean="0"/>
              <a:t>轴对称点。</a:t>
            </a:r>
          </a:p>
          <a:p>
            <a:pPr eaLnBrk="1" hangingPunct="1"/>
            <a:r>
              <a:rPr lang="en-US" altLang="zh-CN" smtClean="0"/>
              <a:t>P+P’=O</a:t>
            </a:r>
          </a:p>
          <a:p>
            <a:pPr eaLnBrk="1" hangingPunct="1"/>
            <a:r>
              <a:rPr lang="zh-CN" altLang="en-US" smtClean="0"/>
              <a:t>单位元</a:t>
            </a:r>
          </a:p>
          <a:p>
            <a:pPr lvl="1" eaLnBrk="1" hangingPunct="1">
              <a:buFont typeface="Wingdings" pitchFamily="2" charset="2"/>
              <a:buNone/>
            </a:pPr>
            <a:r>
              <a:rPr lang="en-US" altLang="zh-CN" smtClean="0"/>
              <a:t>  P+O=P</a:t>
            </a:r>
          </a:p>
        </p:txBody>
      </p:sp>
      <p:sp>
        <p:nvSpPr>
          <p:cNvPr id="25605" name="Rectangle 2"/>
          <p:cNvSpPr>
            <a:spLocks noGrp="1" noChangeArrowheads="1"/>
          </p:cNvSpPr>
          <p:nvPr>
            <p:ph type="title"/>
          </p:nvPr>
        </p:nvSpPr>
        <p:spPr/>
        <p:txBody>
          <a:bodyPr/>
          <a:lstStyle/>
          <a:p>
            <a:pPr eaLnBrk="1" hangingPunct="1"/>
            <a:r>
              <a:rPr lang="zh-CN" altLang="en-US" dirty="0" smtClean="0"/>
              <a:t>单位元和逆元</a:t>
            </a:r>
          </a:p>
        </p:txBody>
      </p:sp>
      <p:pic>
        <p:nvPicPr>
          <p:cNvPr id="25607" name="Picture 4"/>
          <p:cNvPicPr>
            <a:picLocks noChangeAspect="1" noChangeArrowheads="1"/>
          </p:cNvPicPr>
          <p:nvPr/>
        </p:nvPicPr>
        <p:blipFill>
          <a:blip r:embed="rId2" cstate="print"/>
          <a:srcRect/>
          <a:stretch>
            <a:fillRect/>
          </a:stretch>
        </p:blipFill>
        <p:spPr bwMode="auto">
          <a:xfrm>
            <a:off x="3714744" y="1285860"/>
            <a:ext cx="4581525" cy="44481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0" name="Rectangle 3"/>
          <p:cNvSpPr>
            <a:spLocks noGrp="1" noChangeArrowheads="1"/>
          </p:cNvSpPr>
          <p:nvPr>
            <p:ph idx="1"/>
          </p:nvPr>
        </p:nvSpPr>
        <p:spPr>
          <a:xfrm>
            <a:off x="539750" y="1484313"/>
            <a:ext cx="7704138" cy="4608512"/>
          </a:xfrm>
        </p:spPr>
        <p:txBody>
          <a:bodyPr/>
          <a:lstStyle/>
          <a:p>
            <a:pPr eaLnBrk="1" hangingPunct="1"/>
            <a:r>
              <a:rPr lang="zh-CN" altLang="en-US" sz="2600" smtClean="0"/>
              <a:t>椭圆曲线上的点集及其上的加法操作构成一个群</a:t>
            </a:r>
          </a:p>
          <a:p>
            <a:pPr eaLnBrk="1" hangingPunct="1"/>
            <a:r>
              <a:rPr lang="zh-CN" altLang="en-US" sz="2600" smtClean="0"/>
              <a:t>点集</a:t>
            </a:r>
          </a:p>
          <a:p>
            <a:pPr lvl="1" eaLnBrk="1" hangingPunct="1"/>
            <a:r>
              <a:rPr lang="zh-CN" altLang="en-US" sz="2200" smtClean="0"/>
              <a:t>椭圆曲线上的所</a:t>
            </a:r>
          </a:p>
          <a:p>
            <a:pPr lvl="1" eaLnBrk="1" hangingPunct="1">
              <a:buFont typeface="Wingdings" pitchFamily="2" charset="2"/>
              <a:buNone/>
            </a:pPr>
            <a:r>
              <a:rPr lang="zh-CN" altLang="en-US" sz="2200" smtClean="0"/>
              <a:t>  有点和无穷点</a:t>
            </a:r>
          </a:p>
          <a:p>
            <a:pPr eaLnBrk="1" hangingPunct="1"/>
            <a:r>
              <a:rPr lang="zh-CN" altLang="en-US" sz="2600" smtClean="0"/>
              <a:t>操作</a:t>
            </a:r>
          </a:p>
          <a:p>
            <a:pPr lvl="1" eaLnBrk="1" hangingPunct="1"/>
            <a:r>
              <a:rPr lang="zh-CN" altLang="en-US" sz="2200" smtClean="0"/>
              <a:t>点加法</a:t>
            </a:r>
          </a:p>
          <a:p>
            <a:pPr lvl="1" eaLnBrk="1" hangingPunct="1">
              <a:buFont typeface="Wingdings" pitchFamily="2" charset="2"/>
              <a:buNone/>
            </a:pPr>
            <a:r>
              <a:rPr lang="en-US" altLang="zh-CN" sz="2200" smtClean="0"/>
              <a:t>  R=P+Q</a:t>
            </a:r>
          </a:p>
          <a:p>
            <a:pPr lvl="1" eaLnBrk="1" hangingPunct="1">
              <a:buFont typeface="Wingdings" pitchFamily="2" charset="2"/>
              <a:buNone/>
            </a:pPr>
            <a:r>
              <a:rPr lang="en-US" altLang="zh-CN" sz="2200" smtClean="0"/>
              <a:t>（</a:t>
            </a:r>
            <a:r>
              <a:rPr lang="zh-CN" altLang="en-US" sz="2200" smtClean="0"/>
              <a:t>或 </a:t>
            </a:r>
            <a:r>
              <a:rPr lang="en-US" altLang="zh-CN" sz="2200" smtClean="0"/>
              <a:t>R=P*Q）</a:t>
            </a:r>
          </a:p>
        </p:txBody>
      </p:sp>
      <p:sp>
        <p:nvSpPr>
          <p:cNvPr id="26629" name="Rectangle 2"/>
          <p:cNvSpPr>
            <a:spLocks noGrp="1" noChangeArrowheads="1"/>
          </p:cNvSpPr>
          <p:nvPr>
            <p:ph type="title"/>
          </p:nvPr>
        </p:nvSpPr>
        <p:spPr>
          <a:xfrm>
            <a:off x="611188" y="401638"/>
            <a:ext cx="6164262" cy="650875"/>
          </a:xfrm>
        </p:spPr>
        <p:txBody>
          <a:bodyPr>
            <a:normAutofit fontScale="90000"/>
          </a:bodyPr>
          <a:lstStyle/>
          <a:p>
            <a:pPr eaLnBrk="1" hangingPunct="1"/>
            <a:r>
              <a:rPr lang="zh-CN" altLang="en-US" dirty="0" smtClean="0"/>
              <a:t>椭圆曲线的加法</a:t>
            </a:r>
          </a:p>
        </p:txBody>
      </p:sp>
      <p:pic>
        <p:nvPicPr>
          <p:cNvPr id="26631" name="Picture 4"/>
          <p:cNvPicPr>
            <a:picLocks noChangeAspect="1" noChangeArrowheads="1"/>
          </p:cNvPicPr>
          <p:nvPr/>
        </p:nvPicPr>
        <p:blipFill>
          <a:blip r:embed="rId2" cstate="print"/>
          <a:srcRect/>
          <a:stretch>
            <a:fillRect/>
          </a:stretch>
        </p:blipFill>
        <p:spPr bwMode="auto">
          <a:xfrm>
            <a:off x="3779838" y="2276475"/>
            <a:ext cx="4191000" cy="36226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2"/>
          <p:cNvSpPr>
            <a:spLocks noGrp="1" noChangeArrowheads="1"/>
          </p:cNvSpPr>
          <p:nvPr>
            <p:ph idx="1"/>
          </p:nvPr>
        </p:nvSpPr>
        <p:spPr>
          <a:xfrm>
            <a:off x="468313" y="1341438"/>
            <a:ext cx="7993062" cy="5040312"/>
          </a:xfrm>
        </p:spPr>
        <p:txBody>
          <a:bodyPr/>
          <a:lstStyle/>
          <a:p>
            <a:pPr marL="609600" indent="-609600" eaLnBrk="1" hangingPunct="1">
              <a:buClr>
                <a:schemeClr val="tx1"/>
              </a:buClr>
              <a:buSzPct val="90000"/>
            </a:pPr>
            <a:r>
              <a:rPr lang="zh-CN" altLang="en-US" sz="2500" smtClean="0"/>
              <a:t>如果椭圆曲线上的三个点处于一条直线上</a:t>
            </a:r>
            <a:r>
              <a:rPr lang="en-US" altLang="zh-CN" sz="2500" smtClean="0"/>
              <a:t>, </a:t>
            </a:r>
            <a:r>
              <a:rPr lang="zh-CN" altLang="en-US" sz="2500" smtClean="0"/>
              <a:t>那么它们的和为</a:t>
            </a:r>
            <a:r>
              <a:rPr lang="en-US" altLang="zh-CN" sz="2500" smtClean="0"/>
              <a:t>O</a:t>
            </a:r>
            <a:r>
              <a:rPr lang="zh-CN" altLang="en-US" sz="2500" smtClean="0"/>
              <a:t>。加法规则：</a:t>
            </a:r>
          </a:p>
          <a:p>
            <a:pPr marL="609600" indent="-609600" eaLnBrk="1" hangingPunct="1">
              <a:buClr>
                <a:schemeClr val="tx1"/>
              </a:buClr>
              <a:buSzPct val="95000"/>
              <a:buFontTx/>
              <a:buAutoNum type="arabicPeriod"/>
            </a:pPr>
            <a:r>
              <a:rPr lang="en-US" altLang="zh-CN" sz="2200" smtClean="0"/>
              <a:t>O</a:t>
            </a:r>
            <a:r>
              <a:rPr lang="zh-CN" altLang="en-US" sz="2200" smtClean="0"/>
              <a:t>是加法的单位元</a:t>
            </a:r>
            <a:r>
              <a:rPr lang="en-US" altLang="zh-CN" sz="2200" smtClean="0"/>
              <a:t>(additive identity), O = </a:t>
            </a:r>
            <a:r>
              <a:rPr lang="zh-CN" altLang="en-US" sz="2200" smtClean="0"/>
              <a:t>－</a:t>
            </a:r>
            <a:r>
              <a:rPr lang="en-US" altLang="zh-CN" sz="2200" smtClean="0"/>
              <a:t>O</a:t>
            </a:r>
            <a:r>
              <a:rPr lang="zh-CN" altLang="en-US" sz="2200" smtClean="0"/>
              <a:t>；对于椭圆曲线上的任一点</a:t>
            </a:r>
            <a:r>
              <a:rPr lang="en-US" altLang="zh-CN" sz="2200" smtClean="0"/>
              <a:t>P, </a:t>
            </a:r>
            <a:r>
              <a:rPr lang="zh-CN" altLang="en-US" sz="2200" smtClean="0"/>
              <a:t>有 </a:t>
            </a:r>
            <a:r>
              <a:rPr lang="en-US" altLang="zh-CN" sz="2200" smtClean="0"/>
              <a:t>P + O = P</a:t>
            </a:r>
            <a:r>
              <a:rPr lang="zh-CN" altLang="en-US" sz="2200" smtClean="0"/>
              <a:t>。</a:t>
            </a:r>
          </a:p>
          <a:p>
            <a:pPr marL="609600" indent="-609600" eaLnBrk="1" hangingPunct="1">
              <a:buClr>
                <a:schemeClr val="tx1"/>
              </a:buClr>
              <a:buSzPct val="95000"/>
              <a:buFontTx/>
              <a:buAutoNum type="arabicPeriod"/>
            </a:pPr>
            <a:r>
              <a:rPr lang="zh-CN" altLang="en-US" sz="2200" smtClean="0"/>
              <a:t>一条垂直线与曲线相交于</a:t>
            </a:r>
            <a:r>
              <a:rPr lang="en-US" altLang="zh-CN" sz="2200" smtClean="0"/>
              <a:t>P</a:t>
            </a:r>
            <a:r>
              <a:rPr lang="en-US" altLang="zh-CN" sz="2200" baseline="-25000" smtClean="0"/>
              <a:t>1</a:t>
            </a:r>
            <a:r>
              <a:rPr lang="en-US" altLang="zh-CN" sz="2200" smtClean="0"/>
              <a:t>=(x, y)</a:t>
            </a:r>
            <a:r>
              <a:rPr lang="zh-CN" altLang="en-US" sz="2200" smtClean="0"/>
              <a:t>和</a:t>
            </a:r>
            <a:r>
              <a:rPr lang="en-US" altLang="zh-CN" sz="2200" smtClean="0"/>
              <a:t>P</a:t>
            </a:r>
            <a:r>
              <a:rPr lang="en-US" altLang="zh-CN" sz="2200" baseline="-25000" smtClean="0"/>
              <a:t>2</a:t>
            </a:r>
            <a:r>
              <a:rPr lang="en-US" altLang="zh-CN" sz="2200" smtClean="0"/>
              <a:t>=(x, </a:t>
            </a:r>
            <a:r>
              <a:rPr lang="zh-CN" altLang="en-US" sz="2200" smtClean="0"/>
              <a:t>－</a:t>
            </a:r>
            <a:r>
              <a:rPr lang="en-US" altLang="zh-CN" sz="2200" smtClean="0"/>
              <a:t>y), </a:t>
            </a:r>
            <a:r>
              <a:rPr lang="zh-CN" altLang="en-US" sz="2200" smtClean="0"/>
              <a:t>也相交于无穷点</a:t>
            </a:r>
            <a:r>
              <a:rPr lang="en-US" altLang="zh-CN" sz="2200" smtClean="0"/>
              <a:t>O, </a:t>
            </a:r>
            <a:r>
              <a:rPr lang="zh-CN" altLang="en-US" sz="2200" smtClean="0"/>
              <a:t>有</a:t>
            </a:r>
            <a:r>
              <a:rPr lang="en-US" altLang="zh-CN" sz="2200" smtClean="0"/>
              <a:t>P</a:t>
            </a:r>
            <a:r>
              <a:rPr lang="en-US" altLang="zh-CN" sz="2200" baseline="-25000" smtClean="0"/>
              <a:t>1</a:t>
            </a:r>
            <a:r>
              <a:rPr lang="en-US" altLang="zh-CN" sz="2200" smtClean="0"/>
              <a:t>+P</a:t>
            </a:r>
            <a:r>
              <a:rPr lang="en-US" altLang="zh-CN" sz="2200" baseline="-25000" smtClean="0"/>
              <a:t>2</a:t>
            </a:r>
            <a:r>
              <a:rPr lang="en-US" altLang="zh-CN" sz="2200" smtClean="0"/>
              <a:t>+O = O</a:t>
            </a:r>
            <a:r>
              <a:rPr lang="zh-CN" altLang="en-US" sz="2200" smtClean="0"/>
              <a:t>和 </a:t>
            </a:r>
            <a:r>
              <a:rPr lang="en-US" altLang="zh-CN" sz="2200" smtClean="0"/>
              <a:t>P</a:t>
            </a:r>
            <a:r>
              <a:rPr lang="en-US" altLang="zh-CN" sz="2200" baseline="-25000" smtClean="0"/>
              <a:t>1 </a:t>
            </a:r>
            <a:r>
              <a:rPr lang="en-US" altLang="zh-CN" sz="2200" smtClean="0"/>
              <a:t>= </a:t>
            </a:r>
            <a:r>
              <a:rPr lang="zh-CN" altLang="en-US" sz="2200" smtClean="0"/>
              <a:t>－</a:t>
            </a:r>
            <a:r>
              <a:rPr lang="en-US" altLang="zh-CN" sz="2200" smtClean="0"/>
              <a:t>P</a:t>
            </a:r>
            <a:r>
              <a:rPr lang="en-US" altLang="zh-CN" sz="2200" baseline="-25000" smtClean="0"/>
              <a:t>2</a:t>
            </a:r>
            <a:r>
              <a:rPr lang="zh-CN" altLang="en-US" sz="2200" smtClean="0"/>
              <a:t>。</a:t>
            </a:r>
          </a:p>
          <a:p>
            <a:pPr marL="609600" indent="-609600" eaLnBrk="1" hangingPunct="1">
              <a:buClr>
                <a:schemeClr val="tx1"/>
              </a:buClr>
              <a:buSzPct val="95000"/>
              <a:buFontTx/>
              <a:buAutoNum type="arabicPeriod"/>
            </a:pPr>
            <a:r>
              <a:rPr lang="zh-CN" altLang="en-US" sz="2200" smtClean="0"/>
              <a:t>对具有不同的</a:t>
            </a:r>
            <a:r>
              <a:rPr lang="en-US" altLang="zh-CN" sz="2200" smtClean="0"/>
              <a:t>x</a:t>
            </a:r>
            <a:r>
              <a:rPr lang="zh-CN" altLang="en-US" sz="2200" smtClean="0"/>
              <a:t>坐标的</a:t>
            </a:r>
            <a:r>
              <a:rPr lang="en-US" altLang="zh-CN" sz="2200" smtClean="0"/>
              <a:t>Q</a:t>
            </a:r>
            <a:r>
              <a:rPr lang="zh-CN" altLang="en-US" sz="2200" smtClean="0"/>
              <a:t>和</a:t>
            </a:r>
            <a:r>
              <a:rPr lang="en-US" altLang="zh-CN" sz="2200" smtClean="0"/>
              <a:t>R</a:t>
            </a:r>
            <a:r>
              <a:rPr lang="zh-CN" altLang="en-US" sz="2200" smtClean="0"/>
              <a:t>相加</a:t>
            </a:r>
            <a:r>
              <a:rPr lang="en-US" altLang="zh-CN" sz="2200" smtClean="0"/>
              <a:t>, </a:t>
            </a:r>
            <a:r>
              <a:rPr lang="zh-CN" altLang="en-US" sz="2200" smtClean="0"/>
              <a:t>在它们之间画一条直线求出第三个交点</a:t>
            </a:r>
            <a:r>
              <a:rPr lang="en-US" altLang="zh-CN" sz="2200" smtClean="0"/>
              <a:t>P</a:t>
            </a:r>
            <a:r>
              <a:rPr lang="en-US" altLang="zh-CN" sz="2200" baseline="-25000" smtClean="0"/>
              <a:t>1</a:t>
            </a:r>
            <a:r>
              <a:rPr lang="en-US" altLang="zh-CN" sz="2200" smtClean="0"/>
              <a:t>, </a:t>
            </a:r>
            <a:r>
              <a:rPr lang="zh-CN" altLang="en-US" sz="2200" smtClean="0"/>
              <a:t>这种交点是唯一的。因为</a:t>
            </a:r>
            <a:r>
              <a:rPr lang="en-US" altLang="zh-CN" sz="2200" smtClean="0"/>
              <a:t>Q+R+P</a:t>
            </a:r>
            <a:r>
              <a:rPr lang="en-US" altLang="zh-CN" sz="2200" baseline="-25000" smtClean="0"/>
              <a:t>1</a:t>
            </a:r>
            <a:r>
              <a:rPr lang="en-US" altLang="zh-CN" sz="2200" smtClean="0"/>
              <a:t>=O, </a:t>
            </a:r>
            <a:r>
              <a:rPr lang="zh-CN" altLang="en-US" sz="2200" smtClean="0"/>
              <a:t>因此</a:t>
            </a:r>
            <a:r>
              <a:rPr lang="en-US" altLang="zh-CN" sz="2200" smtClean="0"/>
              <a:t>Q+R=</a:t>
            </a:r>
            <a:r>
              <a:rPr lang="zh-CN" altLang="en-US" sz="2200" smtClean="0"/>
              <a:t>－</a:t>
            </a:r>
            <a:r>
              <a:rPr lang="en-US" altLang="zh-CN" sz="2200" smtClean="0"/>
              <a:t>P</a:t>
            </a:r>
            <a:r>
              <a:rPr lang="en-US" altLang="zh-CN" sz="2200" baseline="-25000" smtClean="0"/>
              <a:t>1</a:t>
            </a:r>
          </a:p>
          <a:p>
            <a:pPr marL="609600" indent="-609600" eaLnBrk="1" hangingPunct="1">
              <a:buClr>
                <a:schemeClr val="tx1"/>
              </a:buClr>
              <a:buSzPct val="95000"/>
              <a:buFontTx/>
              <a:buAutoNum type="arabicPeriod"/>
            </a:pPr>
            <a:r>
              <a:rPr lang="zh-CN" altLang="en-US" sz="2200" smtClean="0"/>
              <a:t>对点</a:t>
            </a:r>
            <a:r>
              <a:rPr lang="en-US" altLang="zh-CN" sz="2200" smtClean="0"/>
              <a:t>Q</a:t>
            </a:r>
            <a:r>
              <a:rPr lang="zh-CN" altLang="en-US" sz="2200" smtClean="0"/>
              <a:t>加倍</a:t>
            </a:r>
            <a:r>
              <a:rPr lang="en-US" altLang="zh-CN" sz="2200" smtClean="0"/>
              <a:t>, </a:t>
            </a:r>
            <a:r>
              <a:rPr lang="zh-CN" altLang="en-US" sz="2200" smtClean="0"/>
              <a:t>画一切线求出另一交点</a:t>
            </a:r>
            <a:r>
              <a:rPr lang="en-US" altLang="zh-CN" sz="2200" smtClean="0"/>
              <a:t>S, </a:t>
            </a:r>
            <a:r>
              <a:rPr lang="zh-CN" altLang="en-US" sz="2200" smtClean="0"/>
              <a:t>则</a:t>
            </a:r>
            <a:r>
              <a:rPr lang="en-US" altLang="zh-CN" sz="2200" smtClean="0"/>
              <a:t>Q+Q=2Q=</a:t>
            </a:r>
            <a:r>
              <a:rPr lang="zh-CN" altLang="en-US" sz="2200" smtClean="0"/>
              <a:t>－</a:t>
            </a:r>
            <a:r>
              <a:rPr lang="en-US" altLang="zh-CN" sz="2200" smtClean="0"/>
              <a:t>S</a:t>
            </a:r>
          </a:p>
          <a:p>
            <a:pPr marL="609600" indent="-609600" eaLnBrk="1" hangingPunct="1">
              <a:buClr>
                <a:schemeClr val="tx1"/>
              </a:buClr>
              <a:buSzPct val="95000"/>
              <a:buFontTx/>
              <a:buAutoNum type="arabicPeriod"/>
            </a:pPr>
            <a:r>
              <a:rPr lang="zh-CN" altLang="en-US" sz="2200" smtClean="0"/>
              <a:t>一条椭圆曲线上的一点</a:t>
            </a:r>
            <a:r>
              <a:rPr lang="en-US" altLang="zh-CN" sz="2200" smtClean="0"/>
              <a:t>P</a:t>
            </a:r>
            <a:r>
              <a:rPr lang="zh-CN" altLang="en-US" sz="2200" smtClean="0"/>
              <a:t>被一个正整数</a:t>
            </a:r>
            <a:r>
              <a:rPr lang="en-US" altLang="zh-CN" sz="2200" smtClean="0"/>
              <a:t>k</a:t>
            </a:r>
            <a:r>
              <a:rPr lang="zh-CN" altLang="en-US" sz="2200" smtClean="0"/>
              <a:t>相乘的乘法被定义为</a:t>
            </a:r>
            <a:r>
              <a:rPr lang="en-US" altLang="zh-CN" sz="2200" smtClean="0"/>
              <a:t>k</a:t>
            </a:r>
            <a:r>
              <a:rPr lang="zh-CN" altLang="en-US" sz="2200" smtClean="0"/>
              <a:t>个</a:t>
            </a:r>
            <a:r>
              <a:rPr lang="en-US" altLang="zh-CN" sz="2200" smtClean="0"/>
              <a:t>P</a:t>
            </a:r>
            <a:r>
              <a:rPr lang="zh-CN" altLang="en-US" sz="2200" smtClean="0"/>
              <a:t>的相加</a:t>
            </a:r>
          </a:p>
        </p:txBody>
      </p:sp>
      <p:sp>
        <p:nvSpPr>
          <p:cNvPr id="27654" name="Rectangle 3"/>
          <p:cNvSpPr>
            <a:spLocks noGrp="1" noRot="1" noChangeArrowheads="1"/>
          </p:cNvSpPr>
          <p:nvPr>
            <p:ph type="title"/>
          </p:nvPr>
        </p:nvSpPr>
        <p:spPr>
          <a:xfrm>
            <a:off x="539750" y="476250"/>
            <a:ext cx="7632700" cy="563563"/>
          </a:xfrm>
          <a:noFill/>
        </p:spPr>
        <p:txBody>
          <a:bodyPr anchor="ctr">
            <a:normAutofit fontScale="90000"/>
          </a:bodyPr>
          <a:lstStyle/>
          <a:p>
            <a:pPr eaLnBrk="1" hangingPunct="1"/>
            <a:r>
              <a:rPr lang="zh-CN" altLang="en-US" dirty="0" smtClean="0"/>
              <a:t>椭圆曲线上的形式加法</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8" name="Rectangle 3"/>
          <p:cNvSpPr>
            <a:spLocks noGrp="1" noChangeArrowheads="1"/>
          </p:cNvSpPr>
          <p:nvPr>
            <p:ph idx="1"/>
          </p:nvPr>
        </p:nvSpPr>
        <p:spPr>
          <a:xfrm>
            <a:off x="395288" y="1484313"/>
            <a:ext cx="3529012" cy="2379662"/>
          </a:xfrm>
        </p:spPr>
        <p:txBody>
          <a:bodyPr/>
          <a:lstStyle/>
          <a:p>
            <a:pPr eaLnBrk="1" hangingPunct="1"/>
            <a:r>
              <a:rPr lang="zh-CN" altLang="en-US" smtClean="0"/>
              <a:t>二倍</a:t>
            </a:r>
          </a:p>
          <a:p>
            <a:pPr lvl="1" eaLnBrk="1" hangingPunct="1">
              <a:buFont typeface="Wingdings" pitchFamily="2" charset="2"/>
              <a:buNone/>
            </a:pPr>
            <a:r>
              <a:rPr lang="zh-CN" altLang="en-US" smtClean="0"/>
              <a:t>过点</a:t>
            </a:r>
            <a:r>
              <a:rPr lang="en-US" altLang="zh-CN" smtClean="0"/>
              <a:t>P(x, y)</a:t>
            </a:r>
            <a:r>
              <a:rPr lang="zh-CN" altLang="en-US" smtClean="0"/>
              <a:t>的切线</a:t>
            </a:r>
          </a:p>
          <a:p>
            <a:pPr lvl="1" eaLnBrk="1" hangingPunct="1">
              <a:buFont typeface="Wingdings" pitchFamily="2" charset="2"/>
              <a:buNone/>
            </a:pPr>
            <a:r>
              <a:rPr lang="en-US" altLang="zh-CN" smtClean="0"/>
              <a:t>R=P+P</a:t>
            </a:r>
          </a:p>
        </p:txBody>
      </p:sp>
      <p:sp>
        <p:nvSpPr>
          <p:cNvPr id="28677" name="Rectangle 2"/>
          <p:cNvSpPr>
            <a:spLocks noGrp="1" noChangeArrowheads="1"/>
          </p:cNvSpPr>
          <p:nvPr>
            <p:ph type="title"/>
          </p:nvPr>
        </p:nvSpPr>
        <p:spPr/>
        <p:txBody>
          <a:bodyPr/>
          <a:lstStyle/>
          <a:p>
            <a:pPr eaLnBrk="1" hangingPunct="1"/>
            <a:r>
              <a:rPr lang="zh-CN" altLang="en-US" dirty="0" smtClean="0"/>
              <a:t>点的累加</a:t>
            </a:r>
          </a:p>
        </p:txBody>
      </p:sp>
      <p:pic>
        <p:nvPicPr>
          <p:cNvPr id="28679" name="Picture 4"/>
          <p:cNvPicPr>
            <a:picLocks noChangeAspect="1" noChangeArrowheads="1"/>
          </p:cNvPicPr>
          <p:nvPr/>
        </p:nvPicPr>
        <p:blipFill>
          <a:blip r:embed="rId2" cstate="print"/>
          <a:srcRect/>
          <a:stretch>
            <a:fillRect/>
          </a:stretch>
        </p:blipFill>
        <p:spPr bwMode="auto">
          <a:xfrm>
            <a:off x="3995738" y="1412875"/>
            <a:ext cx="4392612" cy="38481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702" name="Picture 3"/>
          <p:cNvPicPr>
            <a:picLocks noGrp="1" noChangeAspect="1" noChangeArrowheads="1"/>
          </p:cNvPicPr>
          <p:nvPr>
            <p:ph idx="1"/>
          </p:nvPr>
        </p:nvPicPr>
        <p:blipFill>
          <a:blip r:embed="rId2" cstate="print"/>
          <a:srcRect/>
          <a:stretch>
            <a:fillRect/>
          </a:stretch>
        </p:blipFill>
        <p:spPr>
          <a:xfrm>
            <a:off x="808038" y="2720975"/>
            <a:ext cx="2876550" cy="768350"/>
          </a:xfrm>
        </p:spPr>
      </p:pic>
      <p:sp>
        <p:nvSpPr>
          <p:cNvPr id="29701" name="Rectangle 2"/>
          <p:cNvSpPr>
            <a:spLocks noGrp="1" noChangeArrowheads="1"/>
          </p:cNvSpPr>
          <p:nvPr>
            <p:ph type="title"/>
          </p:nvPr>
        </p:nvSpPr>
        <p:spPr/>
        <p:txBody>
          <a:bodyPr/>
          <a:lstStyle/>
          <a:p>
            <a:pPr eaLnBrk="1" hangingPunct="1"/>
            <a:r>
              <a:rPr lang="zh-CN" altLang="en-US" dirty="0" smtClean="0"/>
              <a:t>反复累加</a:t>
            </a:r>
          </a:p>
        </p:txBody>
      </p:sp>
      <p:pic>
        <p:nvPicPr>
          <p:cNvPr id="29703" name="Picture 4"/>
          <p:cNvPicPr>
            <a:picLocks noChangeAspect="1" noChangeArrowheads="1"/>
          </p:cNvPicPr>
          <p:nvPr/>
        </p:nvPicPr>
        <p:blipFill>
          <a:blip r:embed="rId3" cstate="print"/>
          <a:srcRect/>
          <a:stretch>
            <a:fillRect/>
          </a:stretch>
        </p:blipFill>
        <p:spPr bwMode="auto">
          <a:xfrm>
            <a:off x="3779838" y="1412875"/>
            <a:ext cx="4629150" cy="4095750"/>
          </a:xfrm>
          <a:prstGeom prst="rect">
            <a:avLst/>
          </a:prstGeom>
          <a:noFill/>
          <a:ln w="9525">
            <a:noFill/>
            <a:miter lim="800000"/>
            <a:headEnd/>
            <a:tailEnd/>
          </a:ln>
        </p:spPr>
      </p:pic>
      <p:sp>
        <p:nvSpPr>
          <p:cNvPr id="29704" name="Rectangle 5"/>
          <p:cNvSpPr>
            <a:spLocks noChangeArrowheads="1"/>
          </p:cNvSpPr>
          <p:nvPr/>
        </p:nvSpPr>
        <p:spPr bwMode="auto">
          <a:xfrm>
            <a:off x="684213" y="1412875"/>
            <a:ext cx="2590800" cy="1006475"/>
          </a:xfrm>
          <a:prstGeom prst="rect">
            <a:avLst/>
          </a:prstGeom>
          <a:noFill/>
          <a:ln w="9525">
            <a:noFill/>
            <a:miter lim="800000"/>
            <a:headEnd/>
            <a:tailEnd/>
          </a:ln>
        </p:spPr>
        <p:txBody>
          <a:bodyPr>
            <a:spAutoFit/>
          </a:bodyPr>
          <a:lstStyle/>
          <a:p>
            <a:r>
              <a:rPr kumimoji="1" lang="en-US" altLang="zh-CN" sz="3200">
                <a:latin typeface="Times New Roman" pitchFamily="18" charset="0"/>
              </a:rPr>
              <a:t>kP=P+…+P</a:t>
            </a:r>
            <a:endParaRPr kumimoji="1" lang="zh-CN" altLang="en-US" sz="3200">
              <a:latin typeface="Times New Roman" pitchFamily="18" charset="0"/>
            </a:endParaRPr>
          </a:p>
          <a:p>
            <a:r>
              <a:rPr kumimoji="1" lang="zh-CN" altLang="en-US" sz="2800">
                <a:latin typeface="Times New Roman" pitchFamily="18" charset="0"/>
              </a:rPr>
              <a:t>或写为：</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6" name="Rectangle 3"/>
          <p:cNvSpPr>
            <a:spLocks noGrp="1" noChangeArrowheads="1"/>
          </p:cNvSpPr>
          <p:nvPr>
            <p:ph idx="1"/>
          </p:nvPr>
        </p:nvSpPr>
        <p:spPr>
          <a:xfrm>
            <a:off x="457200" y="1196975"/>
            <a:ext cx="8229600" cy="4933950"/>
          </a:xfrm>
        </p:spPr>
        <p:txBody>
          <a:bodyPr/>
          <a:lstStyle/>
          <a:p>
            <a:pPr eaLnBrk="1" hangingPunct="1"/>
            <a:r>
              <a:rPr lang="zh-CN" altLang="en-US" dirty="0" smtClean="0"/>
              <a:t>直线</a:t>
            </a:r>
            <a:r>
              <a:rPr lang="en-US" altLang="zh-CN" dirty="0" smtClean="0"/>
              <a:t>g: y=sx+y</a:t>
            </a:r>
            <a:r>
              <a:rPr lang="en-US" altLang="zh-CN" baseline="-25000" dirty="0" smtClean="0"/>
              <a:t>0</a:t>
            </a:r>
          </a:p>
          <a:p>
            <a:pPr eaLnBrk="1" hangingPunct="1">
              <a:buFont typeface="Wingdings" pitchFamily="2" charset="2"/>
              <a:buNone/>
            </a:pPr>
            <a:r>
              <a:rPr lang="zh-CN" altLang="en-US" sz="2100" dirty="0" smtClean="0"/>
              <a:t>  其中</a:t>
            </a:r>
            <a:r>
              <a:rPr lang="zh-CN" altLang="en-US" dirty="0" smtClean="0"/>
              <a:t>：</a:t>
            </a:r>
          </a:p>
          <a:p>
            <a:pPr eaLnBrk="1" hangingPunct="1">
              <a:buFont typeface="Wingdings" pitchFamily="2" charset="2"/>
              <a:buNone/>
            </a:pPr>
            <a:endParaRPr lang="zh-CN" altLang="en-US" dirty="0" smtClean="0"/>
          </a:p>
          <a:p>
            <a:pPr eaLnBrk="1" hangingPunct="1">
              <a:buFont typeface="Wingdings" pitchFamily="2" charset="2"/>
              <a:buNone/>
            </a:pPr>
            <a:endParaRPr lang="en-US" altLang="zh-CN" sz="2100" dirty="0" smtClean="0"/>
          </a:p>
          <a:p>
            <a:pPr eaLnBrk="1" hangingPunct="1">
              <a:buFont typeface="Wingdings" pitchFamily="2" charset="2"/>
              <a:buNone/>
            </a:pPr>
            <a:endParaRPr lang="zh-CN" altLang="en-US" sz="2100" dirty="0" smtClean="0"/>
          </a:p>
          <a:p>
            <a:pPr eaLnBrk="1" hangingPunct="1">
              <a:buFont typeface="Wingdings" pitchFamily="2" charset="2"/>
              <a:buNone/>
            </a:pPr>
            <a:r>
              <a:rPr lang="zh-CN" altLang="en-US" sz="2500" dirty="0" smtClean="0"/>
              <a:t>与曲线相交：</a:t>
            </a:r>
          </a:p>
          <a:p>
            <a:pPr eaLnBrk="1" hangingPunct="1">
              <a:buFont typeface="Wingdings" pitchFamily="2" charset="2"/>
              <a:buNone/>
            </a:pPr>
            <a:r>
              <a:rPr lang="zh-CN" altLang="en-US" sz="2500" dirty="0" smtClean="0"/>
              <a:t>   (</a:t>
            </a:r>
            <a:r>
              <a:rPr lang="en-US" altLang="zh-CN" sz="2500" dirty="0" smtClean="0"/>
              <a:t>sx+y</a:t>
            </a:r>
            <a:r>
              <a:rPr lang="en-US" altLang="zh-CN" sz="2500" baseline="-25000" dirty="0" smtClean="0"/>
              <a:t>0</a:t>
            </a:r>
            <a:r>
              <a:rPr lang="en-US" altLang="zh-CN" sz="2500" dirty="0" smtClean="0"/>
              <a:t>)</a:t>
            </a:r>
            <a:r>
              <a:rPr lang="en-US" altLang="zh-CN" sz="2500" baseline="30000" dirty="0" smtClean="0"/>
              <a:t>2</a:t>
            </a:r>
            <a:r>
              <a:rPr lang="en-US" altLang="zh-CN" sz="2500" dirty="0" smtClean="0"/>
              <a:t>=x</a:t>
            </a:r>
            <a:r>
              <a:rPr lang="en-US" altLang="zh-CN" sz="2500" baseline="30000" dirty="0" smtClean="0"/>
              <a:t>3</a:t>
            </a:r>
            <a:r>
              <a:rPr lang="en-US" altLang="zh-CN" sz="2500" dirty="0" smtClean="0"/>
              <a:t>+ax+b</a:t>
            </a:r>
            <a:endParaRPr lang="zh-CN" altLang="en-US" sz="2500" dirty="0" smtClean="0"/>
          </a:p>
          <a:p>
            <a:pPr eaLnBrk="1" hangingPunct="1">
              <a:buFont typeface="Wingdings" pitchFamily="2" charset="2"/>
              <a:buNone/>
            </a:pPr>
            <a:r>
              <a:rPr lang="en-US" altLang="zh-CN" sz="2500" dirty="0" smtClean="0"/>
              <a:t>R</a:t>
            </a:r>
            <a:r>
              <a:rPr lang="zh-CN" altLang="en-US" sz="2500" dirty="0" smtClean="0"/>
              <a:t>点坐标：</a:t>
            </a:r>
          </a:p>
        </p:txBody>
      </p:sp>
      <p:sp>
        <p:nvSpPr>
          <p:cNvPr id="30725" name="Rectangle 2"/>
          <p:cNvSpPr>
            <a:spLocks noGrp="1" noChangeArrowheads="1"/>
          </p:cNvSpPr>
          <p:nvPr>
            <p:ph type="title"/>
          </p:nvPr>
        </p:nvSpPr>
        <p:spPr/>
        <p:txBody>
          <a:bodyPr/>
          <a:lstStyle/>
          <a:p>
            <a:pPr eaLnBrk="1" hangingPunct="1"/>
            <a:r>
              <a:rPr lang="zh-CN" altLang="en-US" dirty="0" smtClean="0"/>
              <a:t>数学描述</a:t>
            </a:r>
          </a:p>
        </p:txBody>
      </p:sp>
      <p:pic>
        <p:nvPicPr>
          <p:cNvPr id="30727" name="Picture 4"/>
          <p:cNvPicPr>
            <a:picLocks noChangeAspect="1" noChangeArrowheads="1"/>
          </p:cNvPicPr>
          <p:nvPr/>
        </p:nvPicPr>
        <p:blipFill>
          <a:blip r:embed="rId2" cstate="print"/>
          <a:srcRect/>
          <a:stretch>
            <a:fillRect/>
          </a:stretch>
        </p:blipFill>
        <p:spPr bwMode="auto">
          <a:xfrm>
            <a:off x="1619250" y="1844675"/>
            <a:ext cx="1714500" cy="904875"/>
          </a:xfrm>
          <a:prstGeom prst="rect">
            <a:avLst/>
          </a:prstGeom>
          <a:noFill/>
          <a:ln w="9525">
            <a:noFill/>
            <a:miter lim="800000"/>
            <a:headEnd/>
            <a:tailEnd/>
          </a:ln>
        </p:spPr>
      </p:pic>
      <p:pic>
        <p:nvPicPr>
          <p:cNvPr id="30728" name="Picture 5"/>
          <p:cNvPicPr>
            <a:picLocks noChangeAspect="1" noChangeArrowheads="1"/>
          </p:cNvPicPr>
          <p:nvPr/>
        </p:nvPicPr>
        <p:blipFill>
          <a:blip r:embed="rId3" cstate="print"/>
          <a:srcRect/>
          <a:stretch>
            <a:fillRect/>
          </a:stretch>
        </p:blipFill>
        <p:spPr bwMode="auto">
          <a:xfrm>
            <a:off x="1403350" y="2708275"/>
            <a:ext cx="2162175" cy="571500"/>
          </a:xfrm>
          <a:prstGeom prst="rect">
            <a:avLst/>
          </a:prstGeom>
          <a:noFill/>
          <a:ln w="9525">
            <a:noFill/>
            <a:miter lim="800000"/>
            <a:headEnd/>
            <a:tailEnd/>
          </a:ln>
        </p:spPr>
      </p:pic>
      <p:pic>
        <p:nvPicPr>
          <p:cNvPr id="30729" name="Picture 6"/>
          <p:cNvPicPr>
            <a:picLocks noChangeAspect="1" noChangeArrowheads="1"/>
          </p:cNvPicPr>
          <p:nvPr/>
        </p:nvPicPr>
        <p:blipFill>
          <a:blip r:embed="rId4" cstate="print"/>
          <a:srcRect/>
          <a:stretch>
            <a:fillRect/>
          </a:stretch>
        </p:blipFill>
        <p:spPr bwMode="auto">
          <a:xfrm>
            <a:off x="4000496" y="1285860"/>
            <a:ext cx="4638675" cy="4219575"/>
          </a:xfrm>
          <a:prstGeom prst="rect">
            <a:avLst/>
          </a:prstGeom>
          <a:noFill/>
          <a:ln w="9525">
            <a:noFill/>
            <a:miter lim="800000"/>
            <a:headEnd/>
            <a:tailEnd/>
          </a:ln>
        </p:spPr>
      </p:pic>
      <p:pic>
        <p:nvPicPr>
          <p:cNvPr id="30730" name="Picture 7"/>
          <p:cNvPicPr>
            <a:picLocks noChangeAspect="1" noChangeArrowheads="1"/>
          </p:cNvPicPr>
          <p:nvPr/>
        </p:nvPicPr>
        <p:blipFill>
          <a:blip r:embed="rId5" cstate="print"/>
          <a:srcRect/>
          <a:stretch>
            <a:fillRect/>
          </a:stretch>
        </p:blipFill>
        <p:spPr bwMode="auto">
          <a:xfrm>
            <a:off x="1547813" y="4652963"/>
            <a:ext cx="1943100" cy="12192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3"/>
          <p:cNvSpPr>
            <a:spLocks noGrp="1" noChangeArrowheads="1"/>
          </p:cNvSpPr>
          <p:nvPr>
            <p:ph idx="1"/>
          </p:nvPr>
        </p:nvSpPr>
        <p:spPr>
          <a:xfrm>
            <a:off x="395288" y="1241425"/>
            <a:ext cx="8229600" cy="5616575"/>
          </a:xfrm>
        </p:spPr>
        <p:txBody>
          <a:bodyPr/>
          <a:lstStyle/>
          <a:p>
            <a:pPr>
              <a:lnSpc>
                <a:spcPct val="80000"/>
              </a:lnSpc>
            </a:pPr>
            <a:r>
              <a:rPr lang="en-US" altLang="zh-CN" sz="2100" b="1" smtClean="0">
                <a:hlinkClick r:id="rId2" action="ppaction://hlinksldjump"/>
              </a:rPr>
              <a:t>10.1 </a:t>
            </a:r>
            <a:r>
              <a:rPr lang="zh-CN" altLang="en-US" sz="2100" b="1" smtClean="0">
                <a:hlinkClick r:id="rId2" action="ppaction://hlinksldjump"/>
              </a:rPr>
              <a:t>密钥分配</a:t>
            </a:r>
            <a:endParaRPr lang="en-US" altLang="zh-CN" sz="2100" b="1" smtClean="0"/>
          </a:p>
          <a:p>
            <a:pPr lvl="1">
              <a:lnSpc>
                <a:spcPct val="80000"/>
              </a:lnSpc>
            </a:pPr>
            <a:r>
              <a:rPr lang="en-US" altLang="zh-CN" sz="1900" smtClean="0">
                <a:hlinkClick r:id="rId2" action="ppaction://hlinksldjump"/>
              </a:rPr>
              <a:t>10.1.1 </a:t>
            </a:r>
            <a:r>
              <a:rPr lang="zh-CN" altLang="en-AU" sz="1900" smtClean="0">
                <a:hlinkClick r:id="rId2" action="ppaction://hlinksldjump"/>
              </a:rPr>
              <a:t>密钥管理之</a:t>
            </a:r>
            <a:r>
              <a:rPr lang="zh-CN" altLang="en-US" sz="1900" smtClean="0">
                <a:hlinkClick r:id="rId2" action="ppaction://hlinksldjump"/>
              </a:rPr>
              <a:t>公钥的分配</a:t>
            </a:r>
            <a:endParaRPr lang="zh-CN" altLang="en-US" sz="1900" smtClean="0"/>
          </a:p>
          <a:p>
            <a:pPr lvl="1">
              <a:lnSpc>
                <a:spcPct val="80000"/>
              </a:lnSpc>
            </a:pPr>
            <a:r>
              <a:rPr lang="en-AU" altLang="zh-CN" sz="1900" smtClean="0">
                <a:ea typeface="宋体" charset="-122"/>
                <a:hlinkClick r:id="rId3" action="ppaction://hlinksldjump"/>
              </a:rPr>
              <a:t>10.1.2 </a:t>
            </a:r>
            <a:r>
              <a:rPr lang="zh-CN" altLang="en-AU" sz="1900" smtClean="0">
                <a:hlinkClick r:id="rId3" action="ppaction://hlinksldjump"/>
              </a:rPr>
              <a:t>公钥证书</a:t>
            </a:r>
            <a:endParaRPr lang="zh-CN" altLang="en-AU" sz="1900" smtClean="0"/>
          </a:p>
          <a:p>
            <a:pPr lvl="1">
              <a:lnSpc>
                <a:spcPct val="80000"/>
              </a:lnSpc>
            </a:pPr>
            <a:r>
              <a:rPr lang="en-US" altLang="zh-CN" sz="1800" smtClean="0">
                <a:hlinkClick r:id="rId4" action="ppaction://hlinksldjump"/>
              </a:rPr>
              <a:t>10.1.3 </a:t>
            </a:r>
            <a:r>
              <a:rPr lang="zh-CN" altLang="en-US" sz="1800" smtClean="0">
                <a:hlinkClick r:id="rId4" action="ppaction://hlinksldjump"/>
              </a:rPr>
              <a:t>利用公钥密码分配传统密码体制的密钥</a:t>
            </a:r>
            <a:endParaRPr lang="zh-CN" altLang="en-US" sz="1800" smtClean="0"/>
          </a:p>
          <a:p>
            <a:pPr>
              <a:lnSpc>
                <a:spcPct val="80000"/>
              </a:lnSpc>
            </a:pPr>
            <a:r>
              <a:rPr lang="en-AU" altLang="zh-CN" sz="2100" b="1" smtClean="0">
                <a:hlinkClick r:id="rId5" action="ppaction://hlinksldjump"/>
              </a:rPr>
              <a:t>10.2 </a:t>
            </a:r>
            <a:r>
              <a:rPr lang="zh-CN" altLang="en-AU" sz="2100" b="1" smtClean="0">
                <a:hlinkClick r:id="rId5" action="ppaction://hlinksldjump"/>
              </a:rPr>
              <a:t>基于离散对数的公钥体制</a:t>
            </a:r>
            <a:endParaRPr lang="zh-CN" altLang="en-AU" sz="2100" b="1" smtClean="0"/>
          </a:p>
          <a:p>
            <a:pPr lvl="1">
              <a:lnSpc>
                <a:spcPct val="80000"/>
              </a:lnSpc>
            </a:pPr>
            <a:r>
              <a:rPr lang="en-US" altLang="zh-CN" sz="2100" smtClean="0">
                <a:hlinkClick r:id="rId6" action="ppaction://hlinksldjump"/>
              </a:rPr>
              <a:t>10.2.1 </a:t>
            </a:r>
            <a:r>
              <a:rPr lang="zh-CN" altLang="en-US" sz="2100" smtClean="0">
                <a:hlinkClick r:id="rId6" action="ppaction://hlinksldjump"/>
              </a:rPr>
              <a:t>离散对数问题回顾</a:t>
            </a:r>
            <a:endParaRPr lang="zh-CN" altLang="en-US" sz="2100" smtClean="0"/>
          </a:p>
          <a:p>
            <a:pPr lvl="1">
              <a:lnSpc>
                <a:spcPct val="80000"/>
              </a:lnSpc>
            </a:pPr>
            <a:r>
              <a:rPr lang="en-AU" altLang="zh-CN" sz="1700" smtClean="0">
                <a:ea typeface="宋体" charset="-122"/>
                <a:hlinkClick r:id="rId7" action="ppaction://hlinksldjump"/>
              </a:rPr>
              <a:t>10.2.2 Diffie-Hellman Key Exchange</a:t>
            </a:r>
            <a:endParaRPr lang="en-AU" altLang="zh-CN" sz="1700" smtClean="0">
              <a:ea typeface="宋体" charset="-122"/>
            </a:endParaRPr>
          </a:p>
          <a:p>
            <a:pPr lvl="1">
              <a:lnSpc>
                <a:spcPct val="80000"/>
              </a:lnSpc>
            </a:pPr>
            <a:r>
              <a:rPr lang="en-US" altLang="zh-CN" sz="1900" smtClean="0">
                <a:hlinkClick r:id="rId8" action="ppaction://hlinksldjump"/>
              </a:rPr>
              <a:t>10.2.3 Pohlig-Hellman</a:t>
            </a:r>
            <a:r>
              <a:rPr lang="zh-CN" altLang="en-US" sz="1900" smtClean="0">
                <a:hlinkClick r:id="rId8" action="ppaction://hlinksldjump"/>
              </a:rPr>
              <a:t>离散对数密码</a:t>
            </a:r>
            <a:endParaRPr lang="zh-CN" altLang="en-US" sz="1900" smtClean="0"/>
          </a:p>
          <a:p>
            <a:pPr lvl="1">
              <a:lnSpc>
                <a:spcPct val="80000"/>
              </a:lnSpc>
            </a:pPr>
            <a:r>
              <a:rPr lang="en-US" altLang="zh-CN" sz="1900" smtClean="0">
                <a:hlinkClick r:id="rId9" action="ppaction://hlinksldjump"/>
              </a:rPr>
              <a:t>10.2.4 </a:t>
            </a:r>
            <a:r>
              <a:rPr lang="zh-CN" altLang="en-US" sz="1900" smtClean="0">
                <a:hlinkClick r:id="rId9" action="ppaction://hlinksldjump"/>
              </a:rPr>
              <a:t>基于</a:t>
            </a:r>
            <a:r>
              <a:rPr lang="en-US" altLang="zh-CN" sz="1900" smtClean="0">
                <a:hlinkClick r:id="rId9" action="ppaction://hlinksldjump"/>
              </a:rPr>
              <a:t>DLP</a:t>
            </a:r>
            <a:r>
              <a:rPr lang="zh-CN" altLang="en-US" sz="1900" smtClean="0">
                <a:hlinkClick r:id="rId9" action="ppaction://hlinksldjump"/>
              </a:rPr>
              <a:t>的概率密码系统</a:t>
            </a:r>
            <a:r>
              <a:rPr lang="en-US" altLang="zh-CN" sz="1900" smtClean="0">
                <a:hlinkClick r:id="rId9" action="ppaction://hlinksldjump"/>
              </a:rPr>
              <a:t>ElGamal Cryptosystem</a:t>
            </a:r>
            <a:endParaRPr lang="zh-CN" altLang="en-AU" sz="1900" smtClean="0"/>
          </a:p>
          <a:p>
            <a:pPr>
              <a:lnSpc>
                <a:spcPct val="80000"/>
              </a:lnSpc>
            </a:pPr>
            <a:r>
              <a:rPr lang="en-US" altLang="zh-CN" sz="2100" b="1" smtClean="0">
                <a:hlinkClick r:id="rId10" action="ppaction://hlinksldjump"/>
              </a:rPr>
              <a:t>10.3 </a:t>
            </a:r>
            <a:r>
              <a:rPr lang="zh-CN" altLang="en-US" sz="2100" b="1" smtClean="0">
                <a:hlinkClick r:id="rId10" action="ppaction://hlinksldjump"/>
              </a:rPr>
              <a:t>椭圆曲线算术</a:t>
            </a:r>
            <a:endParaRPr lang="zh-CN" altLang="en-US" sz="2100" b="1" smtClean="0"/>
          </a:p>
          <a:p>
            <a:pPr lvl="1">
              <a:lnSpc>
                <a:spcPct val="80000"/>
              </a:lnSpc>
            </a:pPr>
            <a:r>
              <a:rPr lang="en-US" altLang="zh-CN" sz="1900" smtClean="0">
                <a:hlinkClick r:id="rId11" action="ppaction://hlinksldjump"/>
              </a:rPr>
              <a:t>10.3.1 </a:t>
            </a:r>
            <a:r>
              <a:rPr lang="zh-CN" altLang="en-US" sz="1900" smtClean="0">
                <a:hlinkClick r:id="rId11" action="ppaction://hlinksldjump"/>
              </a:rPr>
              <a:t>实数域上的椭圆曲线</a:t>
            </a:r>
            <a:endParaRPr lang="zh-CN" altLang="en-US" sz="1900" smtClean="0"/>
          </a:p>
          <a:p>
            <a:pPr lvl="1">
              <a:lnSpc>
                <a:spcPct val="80000"/>
              </a:lnSpc>
            </a:pPr>
            <a:r>
              <a:rPr lang="en-US" altLang="zh-CN" sz="1900" smtClean="0">
                <a:hlinkClick r:id="rId12" action="ppaction://hlinksldjump"/>
              </a:rPr>
              <a:t>10.3.2 </a:t>
            </a:r>
            <a:r>
              <a:rPr lang="zh-CN" altLang="en-US" sz="1900" smtClean="0">
                <a:hlinkClick r:id="rId12" action="ppaction://hlinksldjump"/>
              </a:rPr>
              <a:t>有限域上的椭圆曲线</a:t>
            </a:r>
            <a:endParaRPr lang="zh-CN" altLang="en-US" sz="1900" smtClean="0"/>
          </a:p>
          <a:p>
            <a:pPr lvl="1">
              <a:lnSpc>
                <a:spcPct val="80000"/>
              </a:lnSpc>
            </a:pPr>
            <a:r>
              <a:rPr lang="en-US" altLang="zh-CN" sz="1900" smtClean="0">
                <a:hlinkClick r:id="rId13" action="ppaction://hlinksldjump"/>
              </a:rPr>
              <a:t>10.3.3 </a:t>
            </a:r>
            <a:r>
              <a:rPr lang="zh-CN" altLang="en-US" sz="1900" smtClean="0">
                <a:hlinkClick r:id="rId13" action="ppaction://hlinksldjump"/>
              </a:rPr>
              <a:t>椭圆曲线点加运算</a:t>
            </a:r>
            <a:endParaRPr lang="zh-CN" altLang="en-US" sz="1900" smtClean="0"/>
          </a:p>
          <a:p>
            <a:pPr>
              <a:lnSpc>
                <a:spcPct val="80000"/>
              </a:lnSpc>
            </a:pPr>
            <a:r>
              <a:rPr lang="en-US" altLang="zh-CN" sz="2100" b="1" smtClean="0">
                <a:hlinkClick r:id="rId14" action="ppaction://hlinksldjump"/>
              </a:rPr>
              <a:t>10.4 </a:t>
            </a:r>
            <a:r>
              <a:rPr lang="zh-CN" altLang="en-US" sz="2100" b="1" smtClean="0">
                <a:hlinkClick r:id="rId14" action="ppaction://hlinksldjump"/>
              </a:rPr>
              <a:t>椭圆曲线密码学</a:t>
            </a:r>
            <a:endParaRPr lang="zh-CN" altLang="en-US" sz="2100" b="1" smtClean="0"/>
          </a:p>
          <a:p>
            <a:pPr lvl="1">
              <a:lnSpc>
                <a:spcPct val="80000"/>
              </a:lnSpc>
            </a:pPr>
            <a:r>
              <a:rPr lang="en-US" altLang="zh-CN" sz="1900" smtClean="0">
                <a:hlinkClick r:id="rId15" action="ppaction://hlinksldjump"/>
              </a:rPr>
              <a:t>10.4.1 </a:t>
            </a:r>
            <a:r>
              <a:rPr lang="zh-CN" altLang="en-US" sz="1900" smtClean="0">
                <a:hlinkClick r:id="rId15" action="ppaction://hlinksldjump"/>
              </a:rPr>
              <a:t>椭圆曲线上的离散对数问题</a:t>
            </a:r>
            <a:endParaRPr lang="zh-CN" altLang="en-US" sz="1900" smtClean="0"/>
          </a:p>
          <a:p>
            <a:pPr lvl="1">
              <a:lnSpc>
                <a:spcPct val="80000"/>
              </a:lnSpc>
            </a:pPr>
            <a:r>
              <a:rPr lang="en-US" altLang="zh-CN" sz="1900" smtClean="0">
                <a:hlinkClick r:id="rId16" action="ppaction://hlinksldjump"/>
              </a:rPr>
              <a:t>10.4.2 </a:t>
            </a:r>
            <a:r>
              <a:rPr lang="zh-CN" altLang="en-US" sz="1900" smtClean="0">
                <a:hlinkClick r:id="rId16" action="ppaction://hlinksldjump"/>
              </a:rPr>
              <a:t>椭圆曲线密码</a:t>
            </a:r>
            <a:endParaRPr lang="zh-CN" altLang="en-US" sz="1900" smtClean="0"/>
          </a:p>
          <a:p>
            <a:pPr lvl="1">
              <a:lnSpc>
                <a:spcPct val="80000"/>
              </a:lnSpc>
            </a:pPr>
            <a:r>
              <a:rPr lang="en-US" altLang="zh-CN" sz="1900" smtClean="0">
                <a:hlinkClick r:id="rId17" action="ppaction://hlinksldjump"/>
              </a:rPr>
              <a:t>10.4.3 </a:t>
            </a:r>
            <a:r>
              <a:rPr lang="zh-CN" altLang="en-US" sz="1900" smtClean="0">
                <a:hlinkClick r:id="rId17" action="ppaction://hlinksldjump"/>
              </a:rPr>
              <a:t>椭圆曲线密码应用</a:t>
            </a:r>
            <a:endParaRPr lang="zh-CN" altLang="en-US" sz="1900" smtClean="0"/>
          </a:p>
          <a:p>
            <a:pPr lvl="1">
              <a:lnSpc>
                <a:spcPct val="80000"/>
              </a:lnSpc>
            </a:pPr>
            <a:r>
              <a:rPr lang="en-US" altLang="zh-CN" sz="1900" smtClean="0">
                <a:hlinkClick r:id="rId18" action="ppaction://hlinksldjump"/>
              </a:rPr>
              <a:t>10.4.4 </a:t>
            </a:r>
            <a:r>
              <a:rPr lang="zh-CN" altLang="en-US" sz="1900" smtClean="0">
                <a:hlinkClick r:id="rId18" action="ppaction://hlinksldjump"/>
              </a:rPr>
              <a:t>椭圆曲线加</a:t>
            </a:r>
            <a:r>
              <a:rPr lang="en-US" altLang="zh-CN" sz="1900" smtClean="0">
                <a:hlinkClick r:id="rId18" action="ppaction://hlinksldjump"/>
              </a:rPr>
              <a:t>/</a:t>
            </a:r>
            <a:r>
              <a:rPr lang="zh-CN" altLang="en-US" sz="1900" smtClean="0">
                <a:hlinkClick r:id="rId18" action="ppaction://hlinksldjump"/>
              </a:rPr>
              <a:t>解密</a:t>
            </a:r>
            <a:endParaRPr lang="zh-CN" altLang="en-US" sz="1900" smtClean="0"/>
          </a:p>
          <a:p>
            <a:pPr>
              <a:lnSpc>
                <a:spcPct val="80000"/>
              </a:lnSpc>
            </a:pPr>
            <a:endParaRPr lang="zh-CN" altLang="en-US" sz="2100" smtClean="0"/>
          </a:p>
        </p:txBody>
      </p:sp>
      <p:sp>
        <p:nvSpPr>
          <p:cNvPr id="76802" name="Rectangle 2"/>
          <p:cNvSpPr>
            <a:spLocks noGrp="1" noChangeArrowheads="1"/>
          </p:cNvSpPr>
          <p:nvPr>
            <p:ph type="title"/>
          </p:nvPr>
        </p:nvSpPr>
        <p:spPr/>
        <p:txBody>
          <a:bodyPr/>
          <a:lstStyle/>
          <a:p>
            <a:r>
              <a:rPr lang="zh-CN" altLang="en-US" dirty="0" smtClean="0"/>
              <a:t>本章目录</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0" name="AutoShape 3"/>
          <p:cNvSpPr>
            <a:spLocks noGrp="1" noChangeAspect="1" noChangeArrowheads="1"/>
          </p:cNvSpPr>
          <p:nvPr>
            <p:ph idx="1"/>
          </p:nvPr>
        </p:nvSpPr>
        <p:spPr/>
        <p:txBody>
          <a:bodyPr/>
          <a:lstStyle/>
          <a:p>
            <a:pPr eaLnBrk="1" hangingPunct="1"/>
            <a:r>
              <a:rPr lang="zh-CN" altLang="en-US" dirty="0" smtClean="0"/>
              <a:t>切线</a:t>
            </a:r>
            <a:r>
              <a:rPr lang="en-US" altLang="zh-CN" dirty="0" err="1" smtClean="0"/>
              <a:t>g：y</a:t>
            </a:r>
            <a:r>
              <a:rPr lang="en-US" altLang="zh-CN" dirty="0" smtClean="0"/>
              <a:t>=sx+y</a:t>
            </a:r>
            <a:r>
              <a:rPr lang="en-US" altLang="zh-CN" baseline="-25000" dirty="0" smtClean="0"/>
              <a:t>0</a:t>
            </a:r>
          </a:p>
          <a:p>
            <a:pPr eaLnBrk="1" hangingPunct="1"/>
            <a:endParaRPr lang="en-US" altLang="zh-CN" baseline="-25000" dirty="0" smtClean="0"/>
          </a:p>
          <a:p>
            <a:pPr eaLnBrk="1" hangingPunct="1"/>
            <a:endParaRPr lang="en-US" altLang="zh-CN" baseline="-25000" dirty="0" smtClean="0"/>
          </a:p>
          <a:p>
            <a:pPr eaLnBrk="1" hangingPunct="1"/>
            <a:endParaRPr lang="en-US" altLang="zh-CN" baseline="-25000" dirty="0" smtClean="0"/>
          </a:p>
          <a:p>
            <a:pPr eaLnBrk="1" hangingPunct="1"/>
            <a:endParaRPr lang="en-US" altLang="zh-CN" baseline="-25000" dirty="0" smtClean="0"/>
          </a:p>
          <a:p>
            <a:pPr eaLnBrk="1" hangingPunct="1">
              <a:buFont typeface="Wingdings" pitchFamily="2" charset="2"/>
              <a:buNone/>
            </a:pPr>
            <a:endParaRPr lang="en-US" altLang="zh-CN" sz="1200" dirty="0" smtClean="0"/>
          </a:p>
          <a:p>
            <a:pPr eaLnBrk="1" hangingPunct="1">
              <a:buFont typeface="Wingdings" pitchFamily="2" charset="2"/>
              <a:buNone/>
            </a:pPr>
            <a:r>
              <a:rPr lang="zh-CN" altLang="en-US" sz="2500" dirty="0" smtClean="0"/>
              <a:t>与曲线相交：</a:t>
            </a:r>
          </a:p>
          <a:p>
            <a:pPr eaLnBrk="1" hangingPunct="1">
              <a:buFont typeface="Wingdings" pitchFamily="2" charset="2"/>
              <a:buNone/>
            </a:pPr>
            <a:r>
              <a:rPr lang="zh-CN" altLang="en-US" sz="2500" dirty="0" smtClean="0"/>
              <a:t> (</a:t>
            </a:r>
            <a:r>
              <a:rPr lang="en-US" altLang="zh-CN" sz="2500" dirty="0" smtClean="0"/>
              <a:t>sx+y</a:t>
            </a:r>
            <a:r>
              <a:rPr lang="en-US" altLang="zh-CN" sz="2500" baseline="-25000" dirty="0" smtClean="0"/>
              <a:t>0</a:t>
            </a:r>
            <a:r>
              <a:rPr lang="en-US" altLang="zh-CN" sz="2500" dirty="0" smtClean="0"/>
              <a:t>)</a:t>
            </a:r>
            <a:r>
              <a:rPr lang="en-US" altLang="zh-CN" sz="2500" baseline="30000" dirty="0" smtClean="0"/>
              <a:t>2</a:t>
            </a:r>
            <a:r>
              <a:rPr lang="en-US" altLang="zh-CN" sz="2500" dirty="0" smtClean="0"/>
              <a:t>=x</a:t>
            </a:r>
            <a:r>
              <a:rPr lang="en-US" altLang="zh-CN" sz="2500" baseline="30000" dirty="0" smtClean="0"/>
              <a:t>3</a:t>
            </a:r>
            <a:r>
              <a:rPr lang="en-US" altLang="zh-CN" sz="2500" dirty="0" smtClean="0"/>
              <a:t>+ax+b</a:t>
            </a:r>
          </a:p>
          <a:p>
            <a:pPr eaLnBrk="1" hangingPunct="1">
              <a:buFont typeface="Wingdings" pitchFamily="2" charset="2"/>
              <a:buNone/>
            </a:pPr>
            <a:r>
              <a:rPr lang="en-US" altLang="zh-CN" sz="2500" dirty="0" smtClean="0"/>
              <a:t>R</a:t>
            </a:r>
            <a:r>
              <a:rPr lang="zh-CN" altLang="en-US" sz="2500" dirty="0" smtClean="0"/>
              <a:t>点坐标：</a:t>
            </a:r>
          </a:p>
          <a:p>
            <a:pPr eaLnBrk="1" hangingPunct="1"/>
            <a:endParaRPr lang="en-US" altLang="zh-CN" sz="3400" baseline="-25000" dirty="0" smtClean="0"/>
          </a:p>
        </p:txBody>
      </p:sp>
      <p:sp>
        <p:nvSpPr>
          <p:cNvPr id="31749" name="Rectangle 2"/>
          <p:cNvSpPr>
            <a:spLocks noGrp="1" noChangeArrowheads="1"/>
          </p:cNvSpPr>
          <p:nvPr>
            <p:ph type="title"/>
          </p:nvPr>
        </p:nvSpPr>
        <p:spPr/>
        <p:txBody>
          <a:bodyPr/>
          <a:lstStyle/>
          <a:p>
            <a:pPr eaLnBrk="1" hangingPunct="1"/>
            <a:r>
              <a:rPr lang="zh-CN" altLang="en-US" dirty="0" smtClean="0"/>
              <a:t>数学描述</a:t>
            </a:r>
          </a:p>
        </p:txBody>
      </p:sp>
      <p:pic>
        <p:nvPicPr>
          <p:cNvPr id="31751" name="Picture 4"/>
          <p:cNvPicPr>
            <a:picLocks noChangeAspect="1" noChangeArrowheads="1"/>
          </p:cNvPicPr>
          <p:nvPr/>
        </p:nvPicPr>
        <p:blipFill>
          <a:blip r:embed="rId2" cstate="print"/>
          <a:srcRect/>
          <a:stretch>
            <a:fillRect/>
          </a:stretch>
        </p:blipFill>
        <p:spPr bwMode="auto">
          <a:xfrm>
            <a:off x="3995738" y="1628775"/>
            <a:ext cx="4686300" cy="4095750"/>
          </a:xfrm>
          <a:prstGeom prst="rect">
            <a:avLst/>
          </a:prstGeom>
          <a:noFill/>
          <a:ln w="9525">
            <a:noFill/>
            <a:miter lim="800000"/>
            <a:headEnd/>
            <a:tailEnd/>
          </a:ln>
        </p:spPr>
      </p:pic>
      <p:pic>
        <p:nvPicPr>
          <p:cNvPr id="31752" name="Picture 5"/>
          <p:cNvPicPr>
            <a:picLocks noChangeAspect="1" noChangeArrowheads="1"/>
          </p:cNvPicPr>
          <p:nvPr/>
        </p:nvPicPr>
        <p:blipFill>
          <a:blip r:embed="rId3" cstate="print"/>
          <a:srcRect/>
          <a:stretch>
            <a:fillRect/>
          </a:stretch>
        </p:blipFill>
        <p:spPr bwMode="auto">
          <a:xfrm>
            <a:off x="1403350" y="1916113"/>
            <a:ext cx="2152650" cy="1438275"/>
          </a:xfrm>
          <a:prstGeom prst="rect">
            <a:avLst/>
          </a:prstGeom>
          <a:noFill/>
          <a:ln w="9525">
            <a:noFill/>
            <a:miter lim="800000"/>
            <a:headEnd/>
            <a:tailEnd/>
          </a:ln>
        </p:spPr>
      </p:pic>
      <p:pic>
        <p:nvPicPr>
          <p:cNvPr id="31753" name="Picture 6"/>
          <p:cNvPicPr>
            <a:picLocks noChangeAspect="1" noChangeArrowheads="1"/>
          </p:cNvPicPr>
          <p:nvPr/>
        </p:nvPicPr>
        <p:blipFill>
          <a:blip r:embed="rId4" cstate="print"/>
          <a:srcRect/>
          <a:stretch>
            <a:fillRect/>
          </a:stretch>
        </p:blipFill>
        <p:spPr bwMode="auto">
          <a:xfrm>
            <a:off x="1692275" y="4724400"/>
            <a:ext cx="1981200" cy="12668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5411" name="Rectangle 3"/>
          <p:cNvSpPr>
            <a:spLocks noGrp="1" noChangeArrowheads="1"/>
          </p:cNvSpPr>
          <p:nvPr>
            <p:ph idx="1"/>
          </p:nvPr>
        </p:nvSpPr>
        <p:spPr>
          <a:xfrm>
            <a:off x="468313" y="1700213"/>
            <a:ext cx="8123237" cy="4465637"/>
          </a:xfrm>
        </p:spPr>
        <p:txBody>
          <a:bodyPr/>
          <a:lstStyle/>
          <a:p>
            <a:pPr eaLnBrk="1" hangingPunct="1"/>
            <a:r>
              <a:rPr lang="zh-CN" altLang="en-US" smtClean="0"/>
              <a:t>可以将椭圆曲线定义于有限域</a:t>
            </a:r>
            <a:r>
              <a:rPr lang="en-US" altLang="zh-CN" smtClean="0"/>
              <a:t>GF</a:t>
            </a:r>
            <a:r>
              <a:rPr lang="en-US" altLang="zh-CN" baseline="-25000" smtClean="0"/>
              <a:t>P</a:t>
            </a:r>
            <a:r>
              <a:rPr lang="zh-CN" altLang="en-US" smtClean="0"/>
              <a:t>上</a:t>
            </a:r>
          </a:p>
          <a:p>
            <a:pPr eaLnBrk="1" hangingPunct="1">
              <a:buFont typeface="Wingdings" pitchFamily="2" charset="2"/>
              <a:buNone/>
            </a:pPr>
            <a:r>
              <a:rPr lang="zh-CN" altLang="en-US" smtClean="0"/>
              <a:t>       </a:t>
            </a:r>
            <a:r>
              <a:rPr lang="en-US" altLang="zh-CN" smtClean="0"/>
              <a:t>y</a:t>
            </a:r>
            <a:r>
              <a:rPr lang="en-US" altLang="zh-CN" baseline="30000" smtClean="0"/>
              <a:t>2</a:t>
            </a:r>
            <a:r>
              <a:rPr lang="en-US" altLang="zh-CN" smtClean="0"/>
              <a:t>=x</a:t>
            </a:r>
            <a:r>
              <a:rPr lang="en-US" altLang="zh-CN" baseline="30000" smtClean="0"/>
              <a:t>3</a:t>
            </a:r>
            <a:r>
              <a:rPr lang="en-US" altLang="zh-CN" smtClean="0"/>
              <a:t>+ax+b  mod  p</a:t>
            </a:r>
          </a:p>
          <a:p>
            <a:pPr lvl="1" eaLnBrk="1" hangingPunct="1">
              <a:buFont typeface="Wingdings" pitchFamily="2" charset="2"/>
              <a:buNone/>
            </a:pPr>
            <a:r>
              <a:rPr lang="en-US" altLang="zh-CN" smtClean="0"/>
              <a:t>p</a:t>
            </a:r>
            <a:r>
              <a:rPr lang="zh-CN" altLang="en-US" smtClean="0"/>
              <a:t>是一个素数</a:t>
            </a:r>
            <a:r>
              <a:rPr lang="en-US" altLang="zh-CN" smtClean="0"/>
              <a:t>, </a:t>
            </a:r>
            <a:r>
              <a:rPr lang="zh-CN" altLang="en-US" smtClean="0"/>
              <a:t>并且</a:t>
            </a:r>
          </a:p>
          <a:p>
            <a:pPr lvl="1" eaLnBrk="1" hangingPunct="1">
              <a:buFont typeface="Wingdings" pitchFamily="2" charset="2"/>
              <a:buNone/>
            </a:pPr>
            <a:r>
              <a:rPr lang="zh-CN" altLang="en-US" smtClean="0"/>
              <a:t>{0</a:t>
            </a:r>
            <a:r>
              <a:rPr lang="en-US" altLang="zh-CN" smtClean="0"/>
              <a:t>, 1, …, p-1}</a:t>
            </a:r>
            <a:r>
              <a:rPr lang="zh-CN" altLang="en-US" smtClean="0"/>
              <a:t>是模</a:t>
            </a:r>
            <a:r>
              <a:rPr lang="en-US" altLang="zh-CN" smtClean="0"/>
              <a:t>p</a:t>
            </a:r>
            <a:r>
              <a:rPr lang="zh-CN" altLang="en-US" smtClean="0"/>
              <a:t>加的交换群</a:t>
            </a:r>
            <a:r>
              <a:rPr lang="en-US" altLang="zh-CN" smtClean="0"/>
              <a:t>(Abelian)</a:t>
            </a:r>
            <a:r>
              <a:rPr lang="zh-CN" altLang="en-US" smtClean="0"/>
              <a:t>；</a:t>
            </a:r>
          </a:p>
          <a:p>
            <a:pPr lvl="1" eaLnBrk="1" hangingPunct="1">
              <a:buFont typeface="Wingdings" pitchFamily="2" charset="2"/>
              <a:buNone/>
            </a:pPr>
            <a:r>
              <a:rPr lang="zh-CN" altLang="en-US" smtClean="0"/>
              <a:t>{1</a:t>
            </a:r>
            <a:r>
              <a:rPr lang="en-US" altLang="zh-CN" smtClean="0"/>
              <a:t>, …, p-1}</a:t>
            </a:r>
            <a:r>
              <a:rPr lang="zh-CN" altLang="en-US" smtClean="0"/>
              <a:t>是模</a:t>
            </a:r>
            <a:r>
              <a:rPr lang="en-US" altLang="zh-CN" smtClean="0"/>
              <a:t>p</a:t>
            </a:r>
            <a:r>
              <a:rPr lang="zh-CN" altLang="en-US" smtClean="0"/>
              <a:t>乘的交换群</a:t>
            </a:r>
          </a:p>
          <a:p>
            <a:pPr eaLnBrk="1" hangingPunct="1"/>
            <a:r>
              <a:rPr lang="zh-CN" altLang="en-US" smtClean="0"/>
              <a:t>椭圆曲线密码系统采用变量和系数有限的曲线来实现</a:t>
            </a:r>
          </a:p>
        </p:txBody>
      </p:sp>
      <p:sp>
        <p:nvSpPr>
          <p:cNvPr id="32773" name="Rectangle 2"/>
          <p:cNvSpPr>
            <a:spLocks noGrp="1" noChangeArrowheads="1"/>
          </p:cNvSpPr>
          <p:nvPr>
            <p:ph type="title"/>
          </p:nvPr>
        </p:nvSpPr>
        <p:spPr>
          <a:xfrm>
            <a:off x="539750" y="333375"/>
            <a:ext cx="8353425" cy="1255713"/>
          </a:xfrm>
        </p:spPr>
        <p:txBody>
          <a:bodyPr/>
          <a:lstStyle/>
          <a:p>
            <a:pPr eaLnBrk="1" hangingPunct="1"/>
            <a:r>
              <a:rPr lang="en-US" altLang="zh-CN" sz="3800" dirty="0" smtClean="0"/>
              <a:t>10.3.2 </a:t>
            </a:r>
            <a:r>
              <a:rPr lang="zh-CN" altLang="en-US" sz="3800" dirty="0" smtClean="0"/>
              <a:t>有限域上的椭圆曲线</a:t>
            </a:r>
            <a:br>
              <a:rPr lang="zh-CN" altLang="en-US" sz="3800" dirty="0" smtClean="0"/>
            </a:br>
            <a:r>
              <a:rPr lang="en-US" altLang="zh-CN" sz="3800" dirty="0" smtClean="0"/>
              <a:t>Finite Elliptic Curves</a:t>
            </a:r>
            <a:endParaRPr lang="zh-CN" altLang="en-US" sz="3800"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54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541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541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541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541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54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build="p"/>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4866" name="Rectangle 2"/>
          <p:cNvSpPr>
            <a:spLocks noGrp="1" noChangeArrowheads="1"/>
          </p:cNvSpPr>
          <p:nvPr>
            <p:ph idx="1"/>
          </p:nvPr>
        </p:nvSpPr>
        <p:spPr>
          <a:xfrm>
            <a:off x="468313" y="1196975"/>
            <a:ext cx="8280400" cy="4895850"/>
          </a:xfrm>
        </p:spPr>
        <p:txBody>
          <a:bodyPr/>
          <a:lstStyle/>
          <a:p>
            <a:pPr eaLnBrk="1" hangingPunct="1"/>
            <a:r>
              <a:rPr lang="zh-CN" altLang="en-US" sz="2600" dirty="0" smtClean="0"/>
              <a:t>定义在</a:t>
            </a:r>
            <a:r>
              <a:rPr lang="en-US" altLang="zh-CN" sz="2600" dirty="0" err="1" smtClean="0"/>
              <a:t>Z</a:t>
            </a:r>
            <a:r>
              <a:rPr lang="en-US" altLang="zh-CN" sz="2600" baseline="-25000" dirty="0" err="1" smtClean="0"/>
              <a:t>p</a:t>
            </a:r>
            <a:r>
              <a:rPr lang="zh-CN" altLang="en-US" sz="2600" dirty="0" smtClean="0"/>
              <a:t>上的素曲线</a:t>
            </a:r>
            <a:r>
              <a:rPr lang="en-US" altLang="zh-CN" sz="2600" dirty="0" smtClean="0"/>
              <a:t>(prime curves)</a:t>
            </a:r>
            <a:r>
              <a:rPr lang="en-US" altLang="zh-CN" sz="2600" dirty="0" err="1" smtClean="0"/>
              <a:t>E</a:t>
            </a:r>
            <a:r>
              <a:rPr lang="en-US" altLang="zh-CN" sz="2600" baseline="-25000" dirty="0" err="1" smtClean="0"/>
              <a:t>p</a:t>
            </a:r>
            <a:r>
              <a:rPr lang="en-US" altLang="zh-CN" sz="2600" dirty="0" smtClean="0"/>
              <a:t>(</a:t>
            </a:r>
            <a:r>
              <a:rPr lang="en-US" altLang="zh-CN" sz="2600" dirty="0" err="1" smtClean="0"/>
              <a:t>a,b</a:t>
            </a:r>
            <a:r>
              <a:rPr lang="en-US" altLang="zh-CN" sz="2600" dirty="0" smtClean="0"/>
              <a:t>)</a:t>
            </a:r>
          </a:p>
          <a:p>
            <a:pPr lvl="1" eaLnBrk="1" hangingPunct="1"/>
            <a:r>
              <a:rPr lang="zh-CN" altLang="en-US" sz="2200" dirty="0" smtClean="0"/>
              <a:t>使用三次方程，变量和系数取自集合</a:t>
            </a:r>
            <a:r>
              <a:rPr lang="en-US" altLang="zh-CN" sz="2200" dirty="0" smtClean="0"/>
              <a:t>{0,1,</a:t>
            </a:r>
            <a:r>
              <a:rPr lang="en-US" altLang="zh-CN" sz="2200" dirty="0" smtClean="0">
                <a:latin typeface="Comic Sans MS" pitchFamily="66" charset="0"/>
              </a:rPr>
              <a:t>…</a:t>
            </a:r>
            <a:r>
              <a:rPr lang="en-US" altLang="zh-CN" sz="2200" dirty="0" smtClean="0"/>
              <a:t>,p-1}, </a:t>
            </a:r>
            <a:r>
              <a:rPr lang="zh-CN" altLang="en-US" sz="2200" dirty="0" smtClean="0"/>
              <a:t>模</a:t>
            </a:r>
            <a:r>
              <a:rPr lang="en-US" altLang="zh-CN" sz="2200" dirty="0" smtClean="0"/>
              <a:t>p</a:t>
            </a:r>
            <a:r>
              <a:rPr lang="zh-CN" altLang="en-US" sz="2200" dirty="0" smtClean="0"/>
              <a:t>运算</a:t>
            </a:r>
          </a:p>
          <a:p>
            <a:pPr lvl="1" eaLnBrk="1" hangingPunct="1"/>
            <a:r>
              <a:rPr lang="zh-CN" altLang="en-US" sz="2200" dirty="0" smtClean="0"/>
              <a:t>最适合用软件实现</a:t>
            </a:r>
          </a:p>
          <a:p>
            <a:pPr eaLnBrk="1" hangingPunct="1"/>
            <a:r>
              <a:rPr lang="zh-CN" altLang="en-US" sz="2600" dirty="0" smtClean="0"/>
              <a:t>定义在</a:t>
            </a:r>
            <a:r>
              <a:rPr lang="en-US" altLang="zh-CN" sz="2600" dirty="0" smtClean="0"/>
              <a:t>GF(2</a:t>
            </a:r>
            <a:r>
              <a:rPr lang="en-US" altLang="zh-CN" sz="2600" baseline="30000" dirty="0" smtClean="0"/>
              <a:t>n</a:t>
            </a:r>
            <a:r>
              <a:rPr lang="en-US" altLang="zh-CN" sz="2600" dirty="0" smtClean="0"/>
              <a:t>)</a:t>
            </a:r>
            <a:r>
              <a:rPr lang="zh-CN" altLang="en-US" sz="2600" dirty="0" smtClean="0"/>
              <a:t>上的二元曲线</a:t>
            </a:r>
            <a:r>
              <a:rPr lang="en-US" altLang="zh-CN" sz="2600" dirty="0" smtClean="0"/>
              <a:t>E</a:t>
            </a:r>
            <a:r>
              <a:rPr lang="en-US" altLang="zh-CN" sz="2600" baseline="-25000" dirty="0" smtClean="0"/>
              <a:t>2</a:t>
            </a:r>
            <a:r>
              <a:rPr lang="en-US" altLang="zh-CN" sz="2600" baseline="-15000" dirty="0" smtClean="0"/>
              <a:t>n</a:t>
            </a:r>
            <a:r>
              <a:rPr lang="en-US" altLang="zh-CN" sz="2600" dirty="0" smtClean="0"/>
              <a:t>(</a:t>
            </a:r>
            <a:r>
              <a:rPr lang="en-US" altLang="zh-CN" sz="2600" dirty="0" err="1" smtClean="0"/>
              <a:t>a,b</a:t>
            </a:r>
            <a:r>
              <a:rPr lang="en-US" altLang="zh-CN" sz="2600" dirty="0" smtClean="0"/>
              <a:t>)</a:t>
            </a:r>
          </a:p>
          <a:p>
            <a:pPr lvl="1" eaLnBrk="1" hangingPunct="1"/>
            <a:r>
              <a:rPr lang="zh-CN" altLang="en-US" sz="2200" dirty="0" smtClean="0"/>
              <a:t>变量和系数取自</a:t>
            </a:r>
            <a:r>
              <a:rPr lang="en-US" altLang="zh-CN" sz="2200" dirty="0" smtClean="0"/>
              <a:t>GF(2</a:t>
            </a:r>
            <a:r>
              <a:rPr lang="en-US" altLang="zh-CN" sz="2200" baseline="30000" dirty="0" smtClean="0"/>
              <a:t>n</a:t>
            </a:r>
            <a:r>
              <a:rPr lang="en-US" altLang="zh-CN" sz="2200" dirty="0" smtClean="0"/>
              <a:t>), </a:t>
            </a:r>
            <a:r>
              <a:rPr lang="zh-CN" altLang="en-US" sz="2200" dirty="0" smtClean="0"/>
              <a:t>模素多项式</a:t>
            </a:r>
            <a:r>
              <a:rPr lang="en-US" altLang="zh-CN" sz="2200" dirty="0" smtClean="0"/>
              <a:t>(</a:t>
            </a:r>
            <a:r>
              <a:rPr lang="zh-CN" altLang="en-US" sz="2200" dirty="0" smtClean="0"/>
              <a:t>二进制多项式</a:t>
            </a:r>
            <a:r>
              <a:rPr lang="en-US" altLang="zh-CN" sz="2200" dirty="0" smtClean="0"/>
              <a:t>)</a:t>
            </a:r>
          </a:p>
          <a:p>
            <a:pPr lvl="1" eaLnBrk="1" hangingPunct="1"/>
            <a:r>
              <a:rPr lang="zh-CN" altLang="en-US" sz="2200" dirty="0" smtClean="0"/>
              <a:t>最适合硬件实现</a:t>
            </a:r>
          </a:p>
          <a:p>
            <a:pPr eaLnBrk="1" hangingPunct="1"/>
            <a:r>
              <a:rPr lang="en-US" altLang="zh-CN" sz="2600" dirty="0" err="1" smtClean="0"/>
              <a:t>E</a:t>
            </a:r>
            <a:r>
              <a:rPr lang="en-US" altLang="zh-CN" sz="2600" baseline="-25000" dirty="0" err="1" smtClean="0"/>
              <a:t>p</a:t>
            </a:r>
            <a:r>
              <a:rPr lang="en-US" altLang="zh-CN" sz="2600" dirty="0" smtClean="0"/>
              <a:t>(</a:t>
            </a:r>
            <a:r>
              <a:rPr lang="en-US" altLang="zh-CN" sz="2600" dirty="0" err="1" smtClean="0"/>
              <a:t>a,b</a:t>
            </a:r>
            <a:r>
              <a:rPr lang="en-US" altLang="zh-CN" sz="2600" dirty="0" smtClean="0"/>
              <a:t>)</a:t>
            </a:r>
            <a:r>
              <a:rPr lang="zh-CN" altLang="en-US" sz="2600" dirty="0" smtClean="0"/>
              <a:t>表示满足下列条件的模</a:t>
            </a:r>
            <a:r>
              <a:rPr lang="en-US" altLang="zh-CN" sz="2600" dirty="0" smtClean="0"/>
              <a:t>p</a:t>
            </a:r>
            <a:r>
              <a:rPr lang="zh-CN" altLang="en-US" sz="2600" dirty="0" smtClean="0"/>
              <a:t>椭圆群</a:t>
            </a:r>
            <a:r>
              <a:rPr lang="en-US" altLang="zh-CN" sz="2600" dirty="0" smtClean="0"/>
              <a:t>, </a:t>
            </a:r>
            <a:r>
              <a:rPr lang="zh-CN" altLang="en-US" sz="2600" dirty="0" smtClean="0"/>
              <a:t>群中元素</a:t>
            </a:r>
            <a:r>
              <a:rPr lang="en-US" altLang="zh-CN" sz="2600" dirty="0" smtClean="0"/>
              <a:t>(x, y)</a:t>
            </a:r>
            <a:r>
              <a:rPr lang="zh-CN" altLang="en-US" sz="2600" dirty="0" smtClean="0"/>
              <a:t>是满足如下方程的小于</a:t>
            </a:r>
            <a:r>
              <a:rPr lang="en-US" altLang="zh-CN" sz="2600" dirty="0" smtClean="0"/>
              <a:t>p</a:t>
            </a:r>
            <a:r>
              <a:rPr lang="zh-CN" altLang="en-US" sz="2600" dirty="0" smtClean="0"/>
              <a:t>的非负整数对，另外加上无穷点</a:t>
            </a:r>
            <a:r>
              <a:rPr lang="en-US" altLang="zh-CN" sz="2600" dirty="0" smtClean="0"/>
              <a:t>O</a:t>
            </a:r>
            <a:r>
              <a:rPr lang="zh-CN" altLang="en-US" sz="2600" dirty="0" smtClean="0"/>
              <a:t>：</a:t>
            </a:r>
            <a:r>
              <a:rPr lang="en-US" altLang="zh-CN" sz="2600" dirty="0" smtClean="0"/>
              <a:t>y</a:t>
            </a:r>
            <a:r>
              <a:rPr lang="en-US" altLang="zh-CN" sz="2600" baseline="30000" dirty="0" smtClean="0"/>
              <a:t>2</a:t>
            </a:r>
            <a:r>
              <a:rPr lang="en-US" altLang="zh-CN" sz="2600" dirty="0" smtClean="0">
                <a:latin typeface="黑体" pitchFamily="49" charset="-122"/>
              </a:rPr>
              <a:t>≡</a:t>
            </a:r>
            <a:r>
              <a:rPr lang="en-US" altLang="zh-CN" sz="2600" dirty="0" smtClean="0"/>
              <a:t>x</a:t>
            </a:r>
            <a:r>
              <a:rPr lang="en-US" altLang="zh-CN" sz="2600" baseline="30000" dirty="0" smtClean="0"/>
              <a:t>3</a:t>
            </a:r>
            <a:r>
              <a:rPr lang="en-US" altLang="zh-CN" sz="2600" dirty="0" smtClean="0"/>
              <a:t>+ax+b (mod p). </a:t>
            </a:r>
          </a:p>
          <a:p>
            <a:pPr eaLnBrk="1" hangingPunct="1"/>
            <a:r>
              <a:rPr lang="zh-CN" altLang="en-US" sz="2600" dirty="0" smtClean="0"/>
              <a:t>例如： </a:t>
            </a:r>
            <a:r>
              <a:rPr lang="en-US" altLang="zh-CN" sz="2600" dirty="0" smtClean="0"/>
              <a:t>P=23, y</a:t>
            </a:r>
            <a:r>
              <a:rPr lang="en-US" altLang="zh-CN" sz="2600" baseline="30000" dirty="0" smtClean="0"/>
              <a:t>2</a:t>
            </a:r>
            <a:r>
              <a:rPr lang="en-US" altLang="zh-CN" sz="2600" dirty="0" smtClean="0"/>
              <a:t>=4a</a:t>
            </a:r>
            <a:r>
              <a:rPr lang="en-US" altLang="zh-CN" sz="2600" baseline="30000" dirty="0" smtClean="0"/>
              <a:t>3</a:t>
            </a:r>
            <a:r>
              <a:rPr lang="en-US" altLang="zh-CN" sz="2600" dirty="0" smtClean="0"/>
              <a:t>+27b</a:t>
            </a:r>
            <a:r>
              <a:rPr lang="en-US" altLang="zh-CN" sz="2600" baseline="30000" dirty="0" smtClean="0"/>
              <a:t>2</a:t>
            </a:r>
            <a:r>
              <a:rPr lang="en-US" altLang="zh-CN" sz="2600" dirty="0" smtClean="0"/>
              <a:t>+1, </a:t>
            </a:r>
            <a:r>
              <a:rPr lang="zh-CN" altLang="en-US" sz="2600" dirty="0" smtClean="0"/>
              <a:t>有</a:t>
            </a:r>
            <a:r>
              <a:rPr lang="en-US" altLang="zh-CN" sz="2600" dirty="0" smtClean="0"/>
              <a:t>4x1</a:t>
            </a:r>
            <a:r>
              <a:rPr lang="en-US" altLang="zh-CN" sz="2600" baseline="30000" dirty="0" smtClean="0"/>
              <a:t>3</a:t>
            </a:r>
            <a:r>
              <a:rPr lang="en-US" altLang="zh-CN" sz="2600" dirty="0" smtClean="0"/>
              <a:t>+27x1</a:t>
            </a:r>
            <a:r>
              <a:rPr lang="en-US" altLang="zh-CN" sz="2600" baseline="30000" dirty="0" smtClean="0"/>
              <a:t>2</a:t>
            </a:r>
            <a:r>
              <a:rPr lang="en-US" altLang="zh-CN" sz="2600" dirty="0" smtClean="0"/>
              <a:t> mod 23 =8</a:t>
            </a:r>
            <a:r>
              <a:rPr lang="en-US" altLang="zh-CN" sz="2600" dirty="0" smtClean="0">
                <a:latin typeface="黑体" pitchFamily="49" charset="-122"/>
              </a:rPr>
              <a:t>≠</a:t>
            </a:r>
            <a:r>
              <a:rPr lang="en-US" altLang="zh-CN" sz="2600" dirty="0" smtClean="0"/>
              <a:t>0, </a:t>
            </a:r>
            <a:r>
              <a:rPr lang="zh-CN" altLang="en-US" sz="2600" dirty="0" smtClean="0"/>
              <a:t>满足条件</a:t>
            </a:r>
          </a:p>
        </p:txBody>
      </p:sp>
      <p:sp>
        <p:nvSpPr>
          <p:cNvPr id="33798" name="Rectangle 3"/>
          <p:cNvSpPr>
            <a:spLocks noGrp="1" noRot="1" noChangeArrowheads="1"/>
          </p:cNvSpPr>
          <p:nvPr>
            <p:ph type="title"/>
          </p:nvPr>
        </p:nvSpPr>
        <p:spPr>
          <a:xfrm>
            <a:off x="539750" y="404813"/>
            <a:ext cx="7632700" cy="679450"/>
          </a:xfrm>
          <a:noFill/>
        </p:spPr>
        <p:txBody>
          <a:bodyPr anchor="ctr">
            <a:normAutofit fontScale="90000"/>
          </a:bodyPr>
          <a:lstStyle/>
          <a:p>
            <a:pPr eaLnBrk="1" hangingPunct="1"/>
            <a:r>
              <a:rPr lang="zh-CN" altLang="en-US" dirty="0" smtClean="0"/>
              <a:t>两种有限域上的椭圆曲线</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86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486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486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486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486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486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486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486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6"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2"/>
          <p:cNvSpPr>
            <a:spLocks noGrp="1" noChangeArrowheads="1"/>
          </p:cNvSpPr>
          <p:nvPr>
            <p:ph type="title"/>
          </p:nvPr>
        </p:nvSpPr>
        <p:spPr>
          <a:xfrm>
            <a:off x="539750" y="333375"/>
            <a:ext cx="7705725" cy="647700"/>
          </a:xfrm>
        </p:spPr>
        <p:txBody>
          <a:bodyPr>
            <a:normAutofit fontScale="90000"/>
          </a:bodyPr>
          <a:lstStyle/>
          <a:p>
            <a:pPr eaLnBrk="1" hangingPunct="1"/>
            <a:r>
              <a:rPr lang="zh-CN" altLang="en-US" dirty="0" smtClean="0"/>
              <a:t>椭圆曲线</a:t>
            </a:r>
            <a:r>
              <a:rPr lang="en-US" altLang="zh-CN" dirty="0" smtClean="0"/>
              <a:t>E</a:t>
            </a:r>
            <a:r>
              <a:rPr lang="en-US" altLang="zh-CN" baseline="-25000" dirty="0" smtClean="0"/>
              <a:t>23</a:t>
            </a:r>
            <a:r>
              <a:rPr lang="en-US" altLang="zh-CN" dirty="0" smtClean="0"/>
              <a:t>(1, 1)</a:t>
            </a:r>
            <a:r>
              <a:rPr lang="zh-CN" altLang="en-US" dirty="0" smtClean="0"/>
              <a:t>上的点</a:t>
            </a:r>
          </a:p>
        </p:txBody>
      </p:sp>
      <p:sp>
        <p:nvSpPr>
          <p:cNvPr id="34822" name="Rectangle 3"/>
          <p:cNvSpPr>
            <a:spLocks noGrp="1" noChangeArrowheads="1"/>
          </p:cNvSpPr>
          <p:nvPr>
            <p:ph type="body" sz="half" idx="1"/>
          </p:nvPr>
        </p:nvSpPr>
        <p:spPr>
          <a:xfrm>
            <a:off x="395288" y="1052513"/>
            <a:ext cx="8137525" cy="1871662"/>
          </a:xfrm>
        </p:spPr>
        <p:txBody>
          <a:bodyPr>
            <a:normAutofit lnSpcReduction="10000"/>
          </a:bodyPr>
          <a:lstStyle/>
          <a:p>
            <a:pPr eaLnBrk="1" hangingPunct="1">
              <a:lnSpc>
                <a:spcPct val="95000"/>
              </a:lnSpc>
            </a:pPr>
            <a:r>
              <a:rPr lang="zh-CN" altLang="en-US" sz="2400" smtClean="0"/>
              <a:t>对于每个满足</a:t>
            </a:r>
            <a:r>
              <a:rPr lang="en-US" altLang="zh-CN" sz="2400" smtClean="0"/>
              <a:t>0&lt;=x&lt;p</a:t>
            </a:r>
            <a:r>
              <a:rPr lang="zh-CN" altLang="en-US" sz="2400" smtClean="0"/>
              <a:t>的</a:t>
            </a:r>
            <a:r>
              <a:rPr lang="en-US" altLang="zh-CN" sz="2400" smtClean="0"/>
              <a:t>x, </a:t>
            </a:r>
            <a:r>
              <a:rPr lang="zh-CN" altLang="en-US" sz="2400" smtClean="0"/>
              <a:t>计算</a:t>
            </a:r>
            <a:r>
              <a:rPr lang="en-US" altLang="zh-CN" sz="2400" smtClean="0"/>
              <a:t>y</a:t>
            </a:r>
            <a:r>
              <a:rPr lang="en-US" altLang="zh-CN" sz="2400" baseline="30000" smtClean="0"/>
              <a:t>2</a:t>
            </a:r>
            <a:r>
              <a:rPr lang="en-US" altLang="zh-CN" sz="2400" smtClean="0"/>
              <a:t>=x</a:t>
            </a:r>
            <a:r>
              <a:rPr lang="en-US" altLang="zh-CN" sz="2400" baseline="30000" smtClean="0"/>
              <a:t>3</a:t>
            </a:r>
            <a:r>
              <a:rPr lang="en-US" altLang="zh-CN" sz="2400" smtClean="0"/>
              <a:t>+x+1 mod p</a:t>
            </a:r>
          </a:p>
          <a:p>
            <a:pPr eaLnBrk="1" hangingPunct="1">
              <a:lnSpc>
                <a:spcPct val="95000"/>
              </a:lnSpc>
            </a:pPr>
            <a:r>
              <a:rPr lang="zh-CN" altLang="en-US" sz="2400" smtClean="0"/>
              <a:t>对于上一步得到的每个结果确定它是否有一个模</a:t>
            </a:r>
            <a:r>
              <a:rPr lang="en-US" altLang="zh-CN" sz="2400" smtClean="0"/>
              <a:t>p</a:t>
            </a:r>
            <a:r>
              <a:rPr lang="zh-CN" altLang="en-US" sz="2400" smtClean="0"/>
              <a:t>的平方根</a:t>
            </a:r>
            <a:r>
              <a:rPr lang="en-US" altLang="zh-CN" sz="2400" smtClean="0"/>
              <a:t>, </a:t>
            </a:r>
            <a:r>
              <a:rPr lang="zh-CN" altLang="en-US" sz="2400" smtClean="0"/>
              <a:t>如果没有</a:t>
            </a:r>
            <a:r>
              <a:rPr lang="en-US" altLang="zh-CN" sz="2400" smtClean="0"/>
              <a:t>, </a:t>
            </a:r>
            <a:r>
              <a:rPr lang="zh-CN" altLang="en-US" sz="2400" smtClean="0"/>
              <a:t>在</a:t>
            </a:r>
            <a:r>
              <a:rPr lang="en-US" altLang="zh-CN" sz="2400" smtClean="0"/>
              <a:t>Ep(1, 1)</a:t>
            </a:r>
            <a:r>
              <a:rPr lang="zh-CN" altLang="en-US" sz="2400" smtClean="0"/>
              <a:t>中就没有具有这个</a:t>
            </a:r>
            <a:r>
              <a:rPr lang="en-US" altLang="zh-CN" sz="2400" smtClean="0"/>
              <a:t>x</a:t>
            </a:r>
            <a:r>
              <a:rPr lang="zh-CN" altLang="en-US" sz="2400" smtClean="0"/>
              <a:t>值的点；如果有</a:t>
            </a:r>
            <a:r>
              <a:rPr lang="en-US" altLang="zh-CN" sz="2400" smtClean="0"/>
              <a:t>, </a:t>
            </a:r>
            <a:r>
              <a:rPr lang="zh-CN" altLang="en-US" sz="2400" smtClean="0"/>
              <a:t>就有两个满足平方根运算的</a:t>
            </a:r>
            <a:r>
              <a:rPr lang="en-US" altLang="zh-CN" sz="2400" smtClean="0"/>
              <a:t>y</a:t>
            </a:r>
            <a:r>
              <a:rPr lang="zh-CN" altLang="en-US" sz="2400" smtClean="0"/>
              <a:t>值</a:t>
            </a:r>
            <a:r>
              <a:rPr lang="en-US" altLang="zh-CN" sz="2400" smtClean="0"/>
              <a:t>(</a:t>
            </a:r>
            <a:r>
              <a:rPr lang="zh-CN" altLang="en-US" sz="2400" smtClean="0"/>
              <a:t>除非这个值是单个的</a:t>
            </a:r>
            <a:r>
              <a:rPr lang="en-US" altLang="zh-CN" sz="2400" smtClean="0"/>
              <a:t>y</a:t>
            </a:r>
            <a:r>
              <a:rPr lang="zh-CN" altLang="en-US" sz="2400" smtClean="0"/>
              <a:t>值</a:t>
            </a:r>
            <a:r>
              <a:rPr lang="en-US" altLang="zh-CN" sz="2400" smtClean="0"/>
              <a:t>0)</a:t>
            </a:r>
            <a:r>
              <a:rPr lang="zh-CN" altLang="en-US" sz="2400" smtClean="0"/>
              <a:t>。这些</a:t>
            </a:r>
            <a:r>
              <a:rPr lang="en-US" altLang="zh-CN" sz="2400" smtClean="0"/>
              <a:t>(x, y)</a:t>
            </a:r>
            <a:r>
              <a:rPr lang="zh-CN" altLang="en-US" sz="2400" smtClean="0"/>
              <a:t>就是</a:t>
            </a:r>
            <a:r>
              <a:rPr lang="en-US" altLang="zh-CN" sz="2400" smtClean="0"/>
              <a:t>E</a:t>
            </a:r>
            <a:r>
              <a:rPr lang="en-US" altLang="zh-CN" sz="2400" baseline="-25000" smtClean="0"/>
              <a:t>p</a:t>
            </a:r>
            <a:r>
              <a:rPr lang="en-US" altLang="zh-CN" sz="2400" smtClean="0"/>
              <a:t>(1, 1)</a:t>
            </a:r>
            <a:r>
              <a:rPr lang="zh-CN" altLang="en-US" sz="2400" smtClean="0"/>
              <a:t>上的点</a:t>
            </a:r>
          </a:p>
        </p:txBody>
      </p:sp>
      <p:pic>
        <p:nvPicPr>
          <p:cNvPr id="34823" name="Picture 4"/>
          <p:cNvPicPr>
            <a:picLocks noGrp="1" noChangeAspect="1" noChangeArrowheads="1"/>
          </p:cNvPicPr>
          <p:nvPr>
            <p:ph sz="half" idx="2"/>
          </p:nvPr>
        </p:nvPicPr>
        <p:blipFill>
          <a:blip r:embed="rId2" cstate="print"/>
          <a:srcRect/>
          <a:stretch>
            <a:fillRect/>
          </a:stretch>
        </p:blipFill>
        <p:spPr>
          <a:xfrm>
            <a:off x="2071670" y="2786058"/>
            <a:ext cx="5041900" cy="3683000"/>
          </a:xfrm>
          <a:noFill/>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5" name="Picture 3"/>
          <p:cNvPicPr>
            <a:picLocks noGrp="1" noChangeAspect="1" noChangeArrowheads="1"/>
          </p:cNvPicPr>
          <p:nvPr>
            <p:ph idx="1"/>
          </p:nvPr>
        </p:nvPicPr>
        <p:blipFill>
          <a:blip r:embed="rId2" cstate="print"/>
          <a:srcRect/>
          <a:stretch>
            <a:fillRect/>
          </a:stretch>
        </p:blipFill>
        <p:spPr>
          <a:xfrm>
            <a:off x="1835150" y="1341438"/>
            <a:ext cx="5040313" cy="4860925"/>
          </a:xfrm>
          <a:noFill/>
        </p:spPr>
      </p:pic>
      <p:sp>
        <p:nvSpPr>
          <p:cNvPr id="35846" name="Rectangle 4"/>
          <p:cNvSpPr>
            <a:spLocks noGrp="1" noChangeArrowheads="1"/>
          </p:cNvSpPr>
          <p:nvPr>
            <p:ph type="title"/>
          </p:nvPr>
        </p:nvSpPr>
        <p:spPr>
          <a:noFill/>
        </p:spPr>
        <p:txBody>
          <a:bodyPr lIns="91070" tIns="45536" rIns="91070" bIns="45536" anchor="ctr"/>
          <a:lstStyle/>
          <a:p>
            <a:pPr eaLnBrk="1" hangingPunct="1"/>
            <a:r>
              <a:rPr lang="zh-CN" altLang="en-US" dirty="0" smtClean="0"/>
              <a:t>椭圆曲线</a:t>
            </a:r>
            <a:r>
              <a:rPr lang="en-US" altLang="zh-CN" dirty="0" smtClean="0"/>
              <a:t>E23(1, 1)</a:t>
            </a:r>
            <a:r>
              <a:rPr lang="zh-CN" altLang="en-US" dirty="0" smtClean="0"/>
              <a:t>上的点</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0" name="Rectangle 3"/>
          <p:cNvSpPr>
            <a:spLocks noGrp="1" noChangeArrowheads="1"/>
          </p:cNvSpPr>
          <p:nvPr>
            <p:ph idx="1"/>
          </p:nvPr>
        </p:nvSpPr>
        <p:spPr>
          <a:xfrm>
            <a:off x="611188" y="1196975"/>
            <a:ext cx="7705725" cy="1441450"/>
          </a:xfrm>
        </p:spPr>
        <p:txBody>
          <a:bodyPr/>
          <a:lstStyle/>
          <a:p>
            <a:pPr eaLnBrk="1" hangingPunct="1">
              <a:lnSpc>
                <a:spcPct val="95000"/>
              </a:lnSpc>
            </a:pPr>
            <a:r>
              <a:rPr lang="zh-CN" altLang="en-US" sz="2500" smtClean="0"/>
              <a:t>在</a:t>
            </a:r>
            <a:r>
              <a:rPr lang="en-US" altLang="zh-CN" sz="2500" smtClean="0"/>
              <a:t>GF</a:t>
            </a:r>
            <a:r>
              <a:rPr lang="en-US" altLang="zh-CN" sz="2500" baseline="-25000" smtClean="0"/>
              <a:t>11</a:t>
            </a:r>
            <a:r>
              <a:rPr lang="zh-CN" altLang="en-US" sz="2500" smtClean="0"/>
              <a:t>上找出满足椭圆曲线方程的点</a:t>
            </a:r>
            <a:r>
              <a:rPr lang="en-US" altLang="zh-CN" sz="2500" smtClean="0"/>
              <a:t>P(x, y):</a:t>
            </a:r>
            <a:r>
              <a:rPr lang="en-US" altLang="zh-CN" sz="2100" smtClean="0"/>
              <a:t>  </a:t>
            </a:r>
            <a:r>
              <a:rPr lang="en-US" altLang="zh-CN" sz="2600" smtClean="0"/>
              <a:t>y</a:t>
            </a:r>
            <a:r>
              <a:rPr lang="en-US" altLang="zh-CN" sz="2600" baseline="30000" smtClean="0"/>
              <a:t>2</a:t>
            </a:r>
            <a:r>
              <a:rPr lang="en-US" altLang="zh-CN" sz="2600" smtClean="0"/>
              <a:t>=x</a:t>
            </a:r>
            <a:r>
              <a:rPr lang="en-US" altLang="zh-CN" sz="2600" baseline="30000" smtClean="0"/>
              <a:t>3</a:t>
            </a:r>
            <a:r>
              <a:rPr lang="en-US" altLang="zh-CN" sz="2600" smtClean="0"/>
              <a:t>+x+6  mod 11</a:t>
            </a:r>
          </a:p>
          <a:p>
            <a:pPr eaLnBrk="1" hangingPunct="1">
              <a:lnSpc>
                <a:spcPct val="95000"/>
              </a:lnSpc>
            </a:pPr>
            <a:r>
              <a:rPr lang="zh-CN" altLang="en-US" sz="2500" smtClean="0"/>
              <a:t>有12个点</a:t>
            </a:r>
            <a:r>
              <a:rPr lang="en-US" altLang="zh-CN" sz="2500" smtClean="0"/>
              <a:t>, </a:t>
            </a:r>
            <a:r>
              <a:rPr lang="zh-CN" altLang="en-US" sz="2500" smtClean="0"/>
              <a:t>加上无穷远点</a:t>
            </a:r>
            <a:r>
              <a:rPr lang="en-US" altLang="zh-CN" sz="2500" smtClean="0"/>
              <a:t>O</a:t>
            </a:r>
            <a:r>
              <a:rPr lang="zh-CN" altLang="en-US" sz="2500" smtClean="0"/>
              <a:t>共有</a:t>
            </a:r>
            <a:r>
              <a:rPr lang="en-US" altLang="zh-CN" sz="2500" smtClean="0"/>
              <a:t>n=13</a:t>
            </a:r>
            <a:r>
              <a:rPr lang="zh-CN" altLang="en-US" sz="2500" smtClean="0"/>
              <a:t>个元素</a:t>
            </a:r>
            <a:endParaRPr lang="en-US" altLang="zh-CN" sz="2500" smtClean="0"/>
          </a:p>
        </p:txBody>
      </p:sp>
      <p:sp>
        <p:nvSpPr>
          <p:cNvPr id="36869" name="Rectangle 2"/>
          <p:cNvSpPr>
            <a:spLocks noGrp="1" noChangeArrowheads="1"/>
          </p:cNvSpPr>
          <p:nvPr>
            <p:ph type="title"/>
          </p:nvPr>
        </p:nvSpPr>
        <p:spPr>
          <a:xfrm>
            <a:off x="611188" y="333375"/>
            <a:ext cx="7561262" cy="646113"/>
          </a:xfrm>
        </p:spPr>
        <p:txBody>
          <a:bodyPr>
            <a:normAutofit fontScale="90000"/>
          </a:bodyPr>
          <a:lstStyle/>
          <a:p>
            <a:pPr eaLnBrk="1" hangingPunct="1"/>
            <a:r>
              <a:rPr lang="zh-CN" altLang="en-US" dirty="0" smtClean="0"/>
              <a:t>椭圆曲线上的点</a:t>
            </a:r>
          </a:p>
        </p:txBody>
      </p:sp>
      <p:pic>
        <p:nvPicPr>
          <p:cNvPr id="36871" name="Picture 1024"/>
          <p:cNvPicPr>
            <a:picLocks noChangeAspect="1" noChangeArrowheads="1"/>
          </p:cNvPicPr>
          <p:nvPr/>
        </p:nvPicPr>
        <p:blipFill>
          <a:blip r:embed="rId2" cstate="print"/>
          <a:srcRect/>
          <a:stretch>
            <a:fillRect/>
          </a:stretch>
        </p:blipFill>
        <p:spPr bwMode="auto">
          <a:xfrm>
            <a:off x="755650" y="2492375"/>
            <a:ext cx="3290888" cy="3914775"/>
          </a:xfrm>
          <a:prstGeom prst="rect">
            <a:avLst/>
          </a:prstGeom>
          <a:noFill/>
          <a:ln w="9525">
            <a:noFill/>
            <a:miter lim="800000"/>
            <a:headEnd/>
            <a:tailEnd/>
          </a:ln>
        </p:spPr>
      </p:pic>
      <p:pic>
        <p:nvPicPr>
          <p:cNvPr id="36872" name="Picture 1025"/>
          <p:cNvPicPr>
            <a:picLocks noChangeAspect="1" noChangeArrowheads="1"/>
          </p:cNvPicPr>
          <p:nvPr/>
        </p:nvPicPr>
        <p:blipFill>
          <a:blip r:embed="rId3" cstate="print"/>
          <a:srcRect/>
          <a:stretch>
            <a:fillRect/>
          </a:stretch>
        </p:blipFill>
        <p:spPr bwMode="auto">
          <a:xfrm>
            <a:off x="4284663" y="2708275"/>
            <a:ext cx="4032250" cy="15113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4" name="Rectangle 3"/>
          <p:cNvSpPr>
            <a:spLocks noGrp="1" noChangeArrowheads="1"/>
          </p:cNvSpPr>
          <p:nvPr>
            <p:ph idx="1"/>
          </p:nvPr>
        </p:nvSpPr>
        <p:spPr>
          <a:xfrm>
            <a:off x="457200" y="1268413"/>
            <a:ext cx="8229600" cy="4862512"/>
          </a:xfrm>
        </p:spPr>
        <p:txBody>
          <a:bodyPr/>
          <a:lstStyle/>
          <a:p>
            <a:pPr eaLnBrk="1" hangingPunct="1">
              <a:lnSpc>
                <a:spcPct val="90000"/>
              </a:lnSpc>
            </a:pPr>
            <a:r>
              <a:rPr lang="zh-CN" altLang="en-US" smtClean="0"/>
              <a:t>有限域</a:t>
            </a:r>
            <a:r>
              <a:rPr lang="en-US" altLang="zh-CN" smtClean="0"/>
              <a:t>GF(2</a:t>
            </a:r>
            <a:r>
              <a:rPr lang="en-US" altLang="zh-CN" baseline="30000" smtClean="0"/>
              <a:t>n</a:t>
            </a:r>
            <a:r>
              <a:rPr lang="en-US" altLang="zh-CN" smtClean="0"/>
              <a:t>)</a:t>
            </a:r>
            <a:r>
              <a:rPr lang="zh-CN" altLang="en-US" smtClean="0"/>
              <a:t>由</a:t>
            </a:r>
            <a:r>
              <a:rPr lang="en-US" altLang="zh-CN" smtClean="0"/>
              <a:t>2</a:t>
            </a:r>
            <a:r>
              <a:rPr lang="en-US" altLang="zh-CN" baseline="30000" smtClean="0"/>
              <a:t>n</a:t>
            </a:r>
            <a:r>
              <a:rPr lang="zh-CN" altLang="en-US" smtClean="0"/>
              <a:t>个元素及定义在多项式上的加法和乘法运算组成</a:t>
            </a:r>
          </a:p>
          <a:p>
            <a:pPr eaLnBrk="1" hangingPunct="1">
              <a:lnSpc>
                <a:spcPct val="90000"/>
              </a:lnSpc>
            </a:pPr>
            <a:r>
              <a:rPr lang="zh-CN" altLang="en-US" smtClean="0"/>
              <a:t>给定某</a:t>
            </a:r>
            <a:r>
              <a:rPr lang="en-US" altLang="zh-CN" smtClean="0"/>
              <a:t>n, </a:t>
            </a:r>
            <a:r>
              <a:rPr lang="zh-CN" altLang="en-US" smtClean="0"/>
              <a:t>对于</a:t>
            </a:r>
            <a:r>
              <a:rPr lang="en-US" altLang="zh-CN" smtClean="0"/>
              <a:t>GF(2</a:t>
            </a:r>
            <a:r>
              <a:rPr lang="en-US" altLang="zh-CN" baseline="30000" smtClean="0"/>
              <a:t>n</a:t>
            </a:r>
            <a:r>
              <a:rPr lang="en-US" altLang="zh-CN" smtClean="0"/>
              <a:t>)</a:t>
            </a:r>
            <a:r>
              <a:rPr lang="zh-CN" altLang="en-US" smtClean="0"/>
              <a:t>上的椭圆曲线，使用变元和系数均在</a:t>
            </a:r>
            <a:r>
              <a:rPr lang="en-US" altLang="zh-CN" smtClean="0"/>
              <a:t>GF(2</a:t>
            </a:r>
            <a:r>
              <a:rPr lang="en-US" altLang="zh-CN" baseline="30000" smtClean="0"/>
              <a:t>n</a:t>
            </a:r>
            <a:r>
              <a:rPr lang="en-US" altLang="zh-CN" smtClean="0"/>
              <a:t>)</a:t>
            </a:r>
            <a:r>
              <a:rPr lang="zh-CN" altLang="en-US" smtClean="0"/>
              <a:t>上取值的三次方程，且利用中的算术运算规则来进行计算</a:t>
            </a:r>
          </a:p>
          <a:p>
            <a:pPr eaLnBrk="1" hangingPunct="1">
              <a:lnSpc>
                <a:spcPct val="90000"/>
              </a:lnSpc>
            </a:pPr>
            <a:r>
              <a:rPr lang="zh-CN" altLang="en-US" smtClean="0"/>
              <a:t>可以证明，</a:t>
            </a:r>
            <a:r>
              <a:rPr lang="en-US" altLang="zh-CN" smtClean="0"/>
              <a:t>GF(2</a:t>
            </a:r>
            <a:r>
              <a:rPr lang="en-US" altLang="zh-CN" baseline="30000" smtClean="0"/>
              <a:t>n</a:t>
            </a:r>
            <a:r>
              <a:rPr lang="en-US" altLang="zh-CN" smtClean="0"/>
              <a:t>)</a:t>
            </a:r>
            <a:r>
              <a:rPr lang="zh-CN" altLang="en-US" smtClean="0"/>
              <a:t>上适合椭圆曲线密码应用的三次方程与</a:t>
            </a:r>
            <a:r>
              <a:rPr lang="en-US" altLang="zh-CN" smtClean="0"/>
              <a:t>Zp</a:t>
            </a:r>
            <a:r>
              <a:rPr lang="zh-CN" altLang="en-US" smtClean="0"/>
              <a:t>上的三次方程有所不同，形为</a:t>
            </a:r>
          </a:p>
          <a:p>
            <a:pPr lvl="1" eaLnBrk="1" hangingPunct="1">
              <a:lnSpc>
                <a:spcPct val="90000"/>
              </a:lnSpc>
              <a:buFont typeface="Wingdings" pitchFamily="2" charset="2"/>
              <a:buNone/>
            </a:pPr>
            <a:r>
              <a:rPr lang="en-US" altLang="zh-CN" smtClean="0"/>
              <a:t>    </a:t>
            </a:r>
            <a:r>
              <a:rPr lang="en-US" altLang="zh-CN" sz="2800" smtClean="0"/>
              <a:t>y</a:t>
            </a:r>
            <a:r>
              <a:rPr lang="en-US" altLang="zh-CN" sz="2800" baseline="30000" smtClean="0"/>
              <a:t>2</a:t>
            </a:r>
            <a:r>
              <a:rPr lang="en-US" altLang="zh-CN" sz="2800" smtClean="0"/>
              <a:t>+xy=x</a:t>
            </a:r>
            <a:r>
              <a:rPr lang="en-US" altLang="zh-CN" sz="2800" baseline="30000" smtClean="0"/>
              <a:t>3</a:t>
            </a:r>
            <a:r>
              <a:rPr lang="en-US" altLang="zh-CN" sz="2800" smtClean="0"/>
              <a:t>+ax</a:t>
            </a:r>
            <a:r>
              <a:rPr lang="en-US" altLang="zh-CN" sz="2800" baseline="30000" smtClean="0"/>
              <a:t>2</a:t>
            </a:r>
            <a:r>
              <a:rPr lang="en-US" altLang="zh-CN" sz="2800" smtClean="0"/>
              <a:t>+b</a:t>
            </a:r>
          </a:p>
          <a:p>
            <a:pPr lvl="1" eaLnBrk="1" hangingPunct="1">
              <a:lnSpc>
                <a:spcPct val="90000"/>
              </a:lnSpc>
              <a:buFont typeface="Wingdings" pitchFamily="2" charset="2"/>
              <a:buNone/>
            </a:pPr>
            <a:r>
              <a:rPr lang="en-US" altLang="zh-CN" sz="2800" smtClean="0"/>
              <a:t>    </a:t>
            </a:r>
            <a:r>
              <a:rPr lang="zh-CN" altLang="en-US" sz="2800" smtClean="0"/>
              <a:t>其中变元</a:t>
            </a:r>
            <a:r>
              <a:rPr lang="en-US" altLang="zh-CN" sz="2800" smtClean="0"/>
              <a:t>x</a:t>
            </a:r>
            <a:r>
              <a:rPr lang="zh-CN" altLang="en-US" sz="2800" smtClean="0"/>
              <a:t>和</a:t>
            </a:r>
            <a:r>
              <a:rPr lang="en-US" altLang="zh-CN" sz="2800" smtClean="0"/>
              <a:t>y</a:t>
            </a:r>
            <a:r>
              <a:rPr lang="zh-CN" altLang="en-US" sz="2800" smtClean="0"/>
              <a:t>以及系数</a:t>
            </a:r>
            <a:r>
              <a:rPr lang="en-US" altLang="zh-CN" sz="2800" smtClean="0"/>
              <a:t>a</a:t>
            </a:r>
            <a:r>
              <a:rPr lang="zh-CN" altLang="en-US" sz="2800" smtClean="0"/>
              <a:t>和</a:t>
            </a:r>
            <a:r>
              <a:rPr lang="en-US" altLang="zh-CN" sz="2800" smtClean="0"/>
              <a:t>b</a:t>
            </a:r>
            <a:r>
              <a:rPr lang="zh-CN" altLang="en-US" sz="2800" smtClean="0"/>
              <a:t>是</a:t>
            </a:r>
            <a:r>
              <a:rPr lang="en-US" altLang="zh-CN" smtClean="0"/>
              <a:t>GF(2</a:t>
            </a:r>
            <a:r>
              <a:rPr lang="en-US" altLang="zh-CN" baseline="30000" smtClean="0"/>
              <a:t>n</a:t>
            </a:r>
            <a:r>
              <a:rPr lang="en-US" altLang="zh-CN" smtClean="0"/>
              <a:t>)</a:t>
            </a:r>
            <a:r>
              <a:rPr lang="zh-CN" altLang="en-US" smtClean="0"/>
              <a:t>中的元素，计算在</a:t>
            </a:r>
            <a:r>
              <a:rPr lang="en-US" altLang="zh-CN" smtClean="0"/>
              <a:t>GF(2</a:t>
            </a:r>
            <a:r>
              <a:rPr lang="en-US" altLang="zh-CN" baseline="30000" smtClean="0"/>
              <a:t>n</a:t>
            </a:r>
            <a:r>
              <a:rPr lang="en-US" altLang="zh-CN" smtClean="0"/>
              <a:t>)</a:t>
            </a:r>
            <a:r>
              <a:rPr lang="zh-CN" altLang="en-US" smtClean="0"/>
              <a:t>中进行</a:t>
            </a:r>
          </a:p>
        </p:txBody>
      </p:sp>
      <p:sp>
        <p:nvSpPr>
          <p:cNvPr id="37893" name="Rectangle 2"/>
          <p:cNvSpPr>
            <a:spLocks noGrp="1" noChangeArrowheads="1"/>
          </p:cNvSpPr>
          <p:nvPr>
            <p:ph type="title"/>
          </p:nvPr>
        </p:nvSpPr>
        <p:spPr>
          <a:xfrm>
            <a:off x="395288" y="333375"/>
            <a:ext cx="7543800" cy="719138"/>
          </a:xfrm>
        </p:spPr>
        <p:txBody>
          <a:bodyPr/>
          <a:lstStyle/>
          <a:p>
            <a:pPr eaLnBrk="1" hangingPunct="1"/>
            <a:r>
              <a:rPr lang="en-US" altLang="zh-CN" dirty="0" smtClean="0"/>
              <a:t>GF(2</a:t>
            </a:r>
            <a:r>
              <a:rPr lang="en-US" altLang="zh-CN" baseline="30000" dirty="0" smtClean="0"/>
              <a:t>n</a:t>
            </a:r>
            <a:r>
              <a:rPr lang="en-US" altLang="zh-CN" dirty="0" smtClean="0"/>
              <a:t>)</a:t>
            </a:r>
            <a:r>
              <a:rPr lang="zh-CN" altLang="en-US" dirty="0" smtClean="0"/>
              <a:t>上的椭圆曲线</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8" name="Rectangle 3"/>
          <p:cNvSpPr>
            <a:spLocks noGrp="1" noChangeArrowheads="1"/>
          </p:cNvSpPr>
          <p:nvPr>
            <p:ph idx="1"/>
          </p:nvPr>
        </p:nvSpPr>
        <p:spPr>
          <a:xfrm>
            <a:off x="395288" y="1341438"/>
            <a:ext cx="8291512" cy="4789487"/>
          </a:xfrm>
        </p:spPr>
        <p:txBody>
          <a:bodyPr/>
          <a:lstStyle/>
          <a:p>
            <a:pPr eaLnBrk="1" hangingPunct="1"/>
            <a:r>
              <a:rPr lang="zh-CN" altLang="en-US" sz="2600" dirty="0" smtClean="0"/>
              <a:t>考虑所有整数对</a:t>
            </a:r>
            <a:r>
              <a:rPr lang="en-US" altLang="zh-CN" sz="2600" dirty="0" smtClean="0"/>
              <a:t>(x, y)</a:t>
            </a:r>
            <a:r>
              <a:rPr lang="zh-CN" altLang="en-US" sz="2600" dirty="0" smtClean="0"/>
              <a:t>和无穷远点</a:t>
            </a:r>
            <a:r>
              <a:rPr lang="en-US" altLang="zh-CN" sz="2600" dirty="0" smtClean="0"/>
              <a:t>O</a:t>
            </a:r>
            <a:r>
              <a:rPr lang="zh-CN" altLang="en-US" sz="2600" dirty="0" smtClean="0"/>
              <a:t>组成的集合</a:t>
            </a:r>
            <a:r>
              <a:rPr lang="en-US" altLang="zh-CN" sz="2600" dirty="0" smtClean="0"/>
              <a:t>E</a:t>
            </a:r>
            <a:r>
              <a:rPr lang="en-US" altLang="zh-CN" sz="2600" baseline="-25000" dirty="0" smtClean="0"/>
              <a:t>2</a:t>
            </a:r>
            <a:r>
              <a:rPr lang="en-US" altLang="zh-CN" sz="1800" dirty="0" smtClean="0"/>
              <a:t>n</a:t>
            </a:r>
            <a:r>
              <a:rPr lang="en-US" altLang="zh-CN" sz="2600" dirty="0" smtClean="0"/>
              <a:t>(</a:t>
            </a:r>
            <a:r>
              <a:rPr lang="en-US" altLang="zh-CN" sz="2600" dirty="0" err="1" smtClean="0"/>
              <a:t>a,b</a:t>
            </a:r>
            <a:r>
              <a:rPr lang="en-US" altLang="zh-CN" sz="2600" dirty="0" smtClean="0"/>
              <a:t>)</a:t>
            </a:r>
          </a:p>
          <a:p>
            <a:pPr eaLnBrk="1" hangingPunct="1"/>
            <a:r>
              <a:rPr lang="zh-CN" altLang="en-US" sz="2600" dirty="0" smtClean="0"/>
              <a:t>使用不可约多项式</a:t>
            </a:r>
            <a:r>
              <a:rPr lang="en-US" altLang="zh-CN" sz="2600" dirty="0" smtClean="0"/>
              <a:t>f(x)=x</a:t>
            </a:r>
            <a:r>
              <a:rPr lang="en-US" altLang="zh-CN" sz="2600" baseline="30000" dirty="0" smtClean="0"/>
              <a:t>4</a:t>
            </a:r>
            <a:r>
              <a:rPr lang="en-US" altLang="zh-CN" sz="2600" dirty="0" smtClean="0"/>
              <a:t>+x+1</a:t>
            </a:r>
            <a:r>
              <a:rPr lang="zh-CN" altLang="en-US" sz="2600" dirty="0" smtClean="0"/>
              <a:t>定义的有限域</a:t>
            </a:r>
            <a:r>
              <a:rPr lang="en-US" altLang="zh-CN" sz="2600" dirty="0" smtClean="0"/>
              <a:t>GF(2</a:t>
            </a:r>
            <a:r>
              <a:rPr lang="en-US" altLang="zh-CN" sz="2600" baseline="30000" dirty="0" smtClean="0"/>
              <a:t>4</a:t>
            </a:r>
            <a:r>
              <a:rPr lang="en-US" altLang="zh-CN" sz="2600" dirty="0" smtClean="0"/>
              <a:t>)</a:t>
            </a:r>
            <a:r>
              <a:rPr lang="zh-CN" altLang="en-US" sz="2600" dirty="0" smtClean="0"/>
              <a:t>，其生成元满足</a:t>
            </a:r>
            <a:r>
              <a:rPr lang="en-US" altLang="zh-CN" sz="2600" dirty="0" smtClean="0"/>
              <a:t>f(g)=0, </a:t>
            </a:r>
            <a:r>
              <a:rPr lang="zh-CN" altLang="en-US" sz="2600" dirty="0" smtClean="0"/>
              <a:t>即</a:t>
            </a:r>
            <a:r>
              <a:rPr lang="en-US" altLang="zh-CN" sz="2600" dirty="0" smtClean="0"/>
              <a:t>g</a:t>
            </a:r>
            <a:r>
              <a:rPr lang="en-US" altLang="zh-CN" sz="2600" baseline="30000" dirty="0" smtClean="0"/>
              <a:t>4</a:t>
            </a:r>
            <a:r>
              <a:rPr lang="en-US" altLang="zh-CN" sz="2600" dirty="0" smtClean="0"/>
              <a:t>=g+1, </a:t>
            </a:r>
            <a:r>
              <a:rPr lang="zh-CN" altLang="en-US" sz="2600" dirty="0" smtClean="0"/>
              <a:t>或二进制</a:t>
            </a:r>
            <a:r>
              <a:rPr lang="en-US" altLang="zh-CN" sz="2600" dirty="0" smtClean="0"/>
              <a:t>0011, </a:t>
            </a:r>
            <a:r>
              <a:rPr lang="zh-CN" altLang="en-US" sz="2600" dirty="0" smtClean="0"/>
              <a:t>例如</a:t>
            </a:r>
            <a:r>
              <a:rPr lang="en-US" altLang="zh-CN" sz="2600" dirty="0" smtClean="0"/>
              <a:t>, g</a:t>
            </a:r>
            <a:r>
              <a:rPr lang="en-US" altLang="zh-CN" sz="2600" baseline="30000" dirty="0" smtClean="0"/>
              <a:t>5</a:t>
            </a:r>
            <a:r>
              <a:rPr lang="en-US" altLang="zh-CN" sz="2600" dirty="0" smtClean="0"/>
              <a:t>=(g</a:t>
            </a:r>
            <a:r>
              <a:rPr lang="en-US" altLang="zh-CN" sz="2600" baseline="30000" dirty="0" smtClean="0"/>
              <a:t>4</a:t>
            </a:r>
            <a:r>
              <a:rPr lang="en-US" altLang="zh-CN" sz="2600" dirty="0" smtClean="0"/>
              <a:t>)(g)=g</a:t>
            </a:r>
            <a:r>
              <a:rPr lang="en-US" altLang="zh-CN" sz="2600" baseline="30000" dirty="0" smtClean="0"/>
              <a:t>2</a:t>
            </a:r>
            <a:r>
              <a:rPr lang="en-US" altLang="zh-CN" sz="2600" dirty="0" smtClean="0"/>
              <a:t>+g=0110</a:t>
            </a:r>
          </a:p>
          <a:p>
            <a:pPr eaLnBrk="1" hangingPunct="1"/>
            <a:r>
              <a:rPr lang="zh-CN" altLang="en-US" sz="2600" dirty="0" smtClean="0"/>
              <a:t>考虑椭圆曲线</a:t>
            </a:r>
            <a:r>
              <a:rPr lang="en-US" altLang="zh-CN" sz="2800" dirty="0" smtClean="0"/>
              <a:t>y</a:t>
            </a:r>
            <a:r>
              <a:rPr lang="en-US" altLang="zh-CN" sz="2800" baseline="30000" dirty="0" smtClean="0"/>
              <a:t>2</a:t>
            </a:r>
            <a:r>
              <a:rPr lang="en-US" altLang="zh-CN" sz="2800" dirty="0" smtClean="0"/>
              <a:t>+xy=x</a:t>
            </a:r>
            <a:r>
              <a:rPr lang="en-US" altLang="zh-CN" sz="2800" baseline="30000" dirty="0" smtClean="0"/>
              <a:t>3</a:t>
            </a:r>
            <a:r>
              <a:rPr lang="en-US" altLang="zh-CN" sz="2800" dirty="0" smtClean="0"/>
              <a:t>+</a:t>
            </a:r>
            <a:r>
              <a:rPr lang="en-US" altLang="zh-CN" sz="2600" dirty="0" smtClean="0"/>
              <a:t>g</a:t>
            </a:r>
            <a:r>
              <a:rPr lang="en-US" altLang="zh-CN" sz="2600" baseline="30000" dirty="0" smtClean="0"/>
              <a:t>4</a:t>
            </a:r>
            <a:r>
              <a:rPr lang="en-US" altLang="zh-CN" sz="2800" dirty="0" smtClean="0"/>
              <a:t>x</a:t>
            </a:r>
            <a:r>
              <a:rPr lang="en-US" altLang="zh-CN" sz="2800" baseline="30000" dirty="0" smtClean="0"/>
              <a:t>2</a:t>
            </a:r>
            <a:r>
              <a:rPr lang="en-US" altLang="zh-CN" sz="2800" dirty="0" smtClean="0"/>
              <a:t>+1, a=</a:t>
            </a:r>
            <a:r>
              <a:rPr lang="en-US" altLang="zh-CN" sz="2600" dirty="0" smtClean="0"/>
              <a:t>g</a:t>
            </a:r>
            <a:r>
              <a:rPr lang="en-US" altLang="zh-CN" sz="2600" baseline="30000" dirty="0" smtClean="0"/>
              <a:t>4</a:t>
            </a:r>
            <a:r>
              <a:rPr lang="en-US" altLang="zh-CN" sz="2800" dirty="0" smtClean="0"/>
              <a:t>,b=</a:t>
            </a:r>
            <a:r>
              <a:rPr lang="en-US" altLang="zh-CN" sz="2600" dirty="0" smtClean="0"/>
              <a:t>g</a:t>
            </a:r>
            <a:r>
              <a:rPr lang="en-US" altLang="zh-CN" sz="2600" baseline="30000" dirty="0" smtClean="0"/>
              <a:t>0</a:t>
            </a:r>
            <a:r>
              <a:rPr lang="en-US" altLang="zh-CN" sz="2800" dirty="0" smtClean="0"/>
              <a:t>=1, </a:t>
            </a:r>
            <a:r>
              <a:rPr lang="zh-CN" altLang="en-US" sz="2800" dirty="0" smtClean="0"/>
              <a:t>满足该方程的一个点为</a:t>
            </a:r>
            <a:r>
              <a:rPr lang="en-US" altLang="zh-CN" sz="2800" dirty="0" smtClean="0"/>
              <a:t>(</a:t>
            </a:r>
            <a:r>
              <a:rPr lang="en-US" altLang="zh-CN" sz="2600" dirty="0" smtClean="0"/>
              <a:t>g</a:t>
            </a:r>
            <a:r>
              <a:rPr lang="en-US" altLang="zh-CN" sz="2600" baseline="30000" dirty="0" smtClean="0"/>
              <a:t>5</a:t>
            </a:r>
            <a:r>
              <a:rPr lang="en-US" altLang="zh-CN" sz="2800" dirty="0" smtClean="0"/>
              <a:t>,</a:t>
            </a:r>
            <a:r>
              <a:rPr lang="en-US" altLang="zh-CN" sz="2600" baseline="30000" dirty="0" smtClean="0"/>
              <a:t> </a:t>
            </a:r>
            <a:r>
              <a:rPr lang="en-US" altLang="zh-CN" sz="2600" dirty="0" smtClean="0"/>
              <a:t>g</a:t>
            </a:r>
            <a:r>
              <a:rPr lang="en-US" altLang="zh-CN" sz="2600" baseline="30000" dirty="0" smtClean="0"/>
              <a:t>3</a:t>
            </a:r>
            <a:r>
              <a:rPr lang="en-US" altLang="zh-CN" sz="2800" dirty="0" smtClean="0"/>
              <a:t>)</a:t>
            </a:r>
            <a:r>
              <a:rPr lang="zh-CN" altLang="en-US" sz="2800" dirty="0" smtClean="0"/>
              <a:t>：</a:t>
            </a:r>
          </a:p>
          <a:p>
            <a:pPr lvl="1" eaLnBrk="1" hangingPunct="1"/>
            <a:r>
              <a:rPr lang="en-US" altLang="zh-CN" sz="2400" dirty="0" smtClean="0"/>
              <a:t>(</a:t>
            </a:r>
            <a:r>
              <a:rPr lang="en-US" altLang="zh-CN" sz="2200" dirty="0" smtClean="0"/>
              <a:t>g</a:t>
            </a:r>
            <a:r>
              <a:rPr lang="en-US" altLang="zh-CN" sz="2200" baseline="30000" dirty="0" smtClean="0"/>
              <a:t>3</a:t>
            </a:r>
            <a:r>
              <a:rPr lang="en-US" altLang="zh-CN" sz="2400" dirty="0" smtClean="0"/>
              <a:t>)</a:t>
            </a:r>
            <a:r>
              <a:rPr lang="en-US" altLang="zh-CN" sz="2200" baseline="30000" dirty="0" smtClean="0"/>
              <a:t>2</a:t>
            </a:r>
            <a:r>
              <a:rPr lang="en-US" altLang="zh-CN" sz="2400" dirty="0" smtClean="0"/>
              <a:t>+(</a:t>
            </a:r>
            <a:r>
              <a:rPr lang="en-US" altLang="zh-CN" sz="2200" dirty="0" smtClean="0"/>
              <a:t>g</a:t>
            </a:r>
            <a:r>
              <a:rPr lang="en-US" altLang="zh-CN" sz="2200" baseline="30000" dirty="0" smtClean="0"/>
              <a:t>5</a:t>
            </a:r>
            <a:r>
              <a:rPr lang="en-US" altLang="zh-CN" sz="2400" dirty="0" smtClean="0"/>
              <a:t>)(</a:t>
            </a:r>
            <a:r>
              <a:rPr lang="en-US" altLang="zh-CN" sz="2200" dirty="0" smtClean="0"/>
              <a:t>g</a:t>
            </a:r>
            <a:r>
              <a:rPr lang="en-US" altLang="zh-CN" sz="2200" baseline="30000" dirty="0" smtClean="0"/>
              <a:t>3</a:t>
            </a:r>
            <a:r>
              <a:rPr lang="en-US" altLang="zh-CN" sz="2400" dirty="0" smtClean="0"/>
              <a:t>)=(</a:t>
            </a:r>
            <a:r>
              <a:rPr lang="en-US" altLang="zh-CN" sz="2200" dirty="0" smtClean="0"/>
              <a:t>g</a:t>
            </a:r>
            <a:r>
              <a:rPr lang="en-US" altLang="zh-CN" sz="2200" baseline="30000" dirty="0" smtClean="0"/>
              <a:t>5</a:t>
            </a:r>
            <a:r>
              <a:rPr lang="en-US" altLang="zh-CN" sz="2400" dirty="0" smtClean="0"/>
              <a:t>)</a:t>
            </a:r>
            <a:r>
              <a:rPr lang="en-US" altLang="zh-CN" sz="2200" baseline="30000" dirty="0" smtClean="0"/>
              <a:t>3</a:t>
            </a:r>
            <a:r>
              <a:rPr lang="en-US" altLang="zh-CN" sz="2400" dirty="0" smtClean="0"/>
              <a:t>+(</a:t>
            </a:r>
            <a:r>
              <a:rPr lang="en-US" altLang="zh-CN" sz="2200" dirty="0" smtClean="0"/>
              <a:t>g</a:t>
            </a:r>
            <a:r>
              <a:rPr lang="en-US" altLang="zh-CN" sz="2200" baseline="30000" dirty="0" smtClean="0"/>
              <a:t>4</a:t>
            </a:r>
            <a:r>
              <a:rPr lang="en-US" altLang="zh-CN" sz="2400" dirty="0" smtClean="0"/>
              <a:t>)(</a:t>
            </a:r>
            <a:r>
              <a:rPr lang="en-US" altLang="zh-CN" sz="2200" dirty="0" smtClean="0"/>
              <a:t>g</a:t>
            </a:r>
            <a:r>
              <a:rPr lang="en-US" altLang="zh-CN" sz="2200" baseline="30000" dirty="0" smtClean="0"/>
              <a:t>5</a:t>
            </a:r>
            <a:r>
              <a:rPr lang="en-US" altLang="zh-CN" sz="2400" dirty="0" smtClean="0"/>
              <a:t>)</a:t>
            </a:r>
            <a:r>
              <a:rPr lang="en-US" altLang="zh-CN" sz="2200" baseline="30000" dirty="0" smtClean="0"/>
              <a:t>2</a:t>
            </a:r>
            <a:r>
              <a:rPr lang="en-US" altLang="zh-CN" sz="2400" dirty="0" smtClean="0"/>
              <a:t>+1</a:t>
            </a:r>
          </a:p>
          <a:p>
            <a:pPr lvl="1" eaLnBrk="1" hangingPunct="1"/>
            <a:r>
              <a:rPr lang="en-US" altLang="zh-CN" sz="2400" dirty="0" smtClean="0"/>
              <a:t>g</a:t>
            </a:r>
            <a:r>
              <a:rPr lang="en-US" altLang="zh-CN" sz="2200" baseline="30000" dirty="0" smtClean="0"/>
              <a:t>6</a:t>
            </a:r>
            <a:r>
              <a:rPr lang="en-US" altLang="zh-CN" sz="2400" dirty="0" smtClean="0"/>
              <a:t>+g</a:t>
            </a:r>
            <a:r>
              <a:rPr lang="en-US" altLang="zh-CN" sz="2200" baseline="30000" dirty="0" smtClean="0"/>
              <a:t>8</a:t>
            </a:r>
            <a:r>
              <a:rPr lang="en-US" altLang="zh-CN" sz="2400" dirty="0" smtClean="0"/>
              <a:t>=g</a:t>
            </a:r>
            <a:r>
              <a:rPr lang="en-US" altLang="zh-CN" sz="2200" baseline="30000" dirty="0" smtClean="0"/>
              <a:t>15</a:t>
            </a:r>
            <a:r>
              <a:rPr lang="en-US" altLang="zh-CN" sz="2400" dirty="0" smtClean="0"/>
              <a:t>+g</a:t>
            </a:r>
            <a:r>
              <a:rPr lang="en-US" altLang="zh-CN" sz="2200" baseline="30000" dirty="0" smtClean="0"/>
              <a:t>14</a:t>
            </a:r>
            <a:r>
              <a:rPr lang="en-US" altLang="zh-CN" sz="2400" dirty="0" smtClean="0"/>
              <a:t>+1</a:t>
            </a:r>
          </a:p>
          <a:p>
            <a:pPr lvl="1" eaLnBrk="1" hangingPunct="1"/>
            <a:r>
              <a:rPr lang="en-US" altLang="zh-CN" sz="2400" dirty="0" smtClean="0"/>
              <a:t>1100+0101=0001+1001+0001</a:t>
            </a:r>
          </a:p>
          <a:p>
            <a:pPr lvl="1" eaLnBrk="1" hangingPunct="1"/>
            <a:r>
              <a:rPr lang="en-US" altLang="zh-CN" sz="2400" dirty="0" smtClean="0"/>
              <a:t>1001=1001</a:t>
            </a:r>
          </a:p>
        </p:txBody>
      </p:sp>
      <p:sp>
        <p:nvSpPr>
          <p:cNvPr id="38917" name="Rectangle 2"/>
          <p:cNvSpPr>
            <a:spLocks noGrp="1" noChangeArrowheads="1"/>
          </p:cNvSpPr>
          <p:nvPr>
            <p:ph type="title"/>
          </p:nvPr>
        </p:nvSpPr>
        <p:spPr/>
        <p:txBody>
          <a:bodyPr/>
          <a:lstStyle/>
          <a:p>
            <a:pPr eaLnBrk="1" hangingPunct="1"/>
            <a:r>
              <a:rPr lang="en-US" altLang="zh-CN" dirty="0" smtClean="0"/>
              <a:t>GF(2</a:t>
            </a:r>
            <a:r>
              <a:rPr lang="en-US" altLang="zh-CN" baseline="30000" dirty="0" smtClean="0"/>
              <a:t>n</a:t>
            </a:r>
            <a:r>
              <a:rPr lang="en-US" altLang="zh-CN" dirty="0" smtClean="0"/>
              <a:t>)</a:t>
            </a:r>
            <a:r>
              <a:rPr lang="zh-CN" altLang="en-US" dirty="0" smtClean="0"/>
              <a:t>上的椭圆曲线</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Rectangle 2"/>
          <p:cNvSpPr>
            <a:spLocks noGrp="1" noChangeArrowheads="1"/>
          </p:cNvSpPr>
          <p:nvPr>
            <p:ph type="title"/>
          </p:nvPr>
        </p:nvSpPr>
        <p:spPr/>
        <p:txBody>
          <a:bodyPr/>
          <a:lstStyle/>
          <a:p>
            <a:pPr eaLnBrk="1" hangingPunct="1"/>
            <a:endParaRPr lang="zh-CN" altLang="en-US" dirty="0" smtClean="0"/>
          </a:p>
        </p:txBody>
      </p:sp>
      <p:pic>
        <p:nvPicPr>
          <p:cNvPr id="39942" name="Picture 4"/>
          <p:cNvPicPr>
            <a:picLocks noChangeAspect="1" noChangeArrowheads="1"/>
          </p:cNvPicPr>
          <p:nvPr/>
        </p:nvPicPr>
        <p:blipFill>
          <a:blip r:embed="rId2" cstate="print"/>
          <a:srcRect/>
          <a:stretch>
            <a:fillRect/>
          </a:stretch>
        </p:blipFill>
        <p:spPr bwMode="auto">
          <a:xfrm>
            <a:off x="2124075" y="2898775"/>
            <a:ext cx="4211638" cy="3959225"/>
          </a:xfrm>
          <a:prstGeom prst="rect">
            <a:avLst/>
          </a:prstGeom>
          <a:noFill/>
          <a:ln w="12700" algn="ctr">
            <a:noFill/>
            <a:miter lim="800000"/>
            <a:headEnd/>
            <a:tailEnd/>
          </a:ln>
        </p:spPr>
      </p:pic>
      <p:pic>
        <p:nvPicPr>
          <p:cNvPr id="39943" name="Picture 5"/>
          <p:cNvPicPr>
            <a:picLocks noChangeAspect="1" noChangeArrowheads="1"/>
          </p:cNvPicPr>
          <p:nvPr/>
        </p:nvPicPr>
        <p:blipFill>
          <a:blip r:embed="rId3" cstate="print"/>
          <a:srcRect/>
          <a:stretch>
            <a:fillRect/>
          </a:stretch>
        </p:blipFill>
        <p:spPr bwMode="auto">
          <a:xfrm>
            <a:off x="1042988" y="0"/>
            <a:ext cx="6626225" cy="2924175"/>
          </a:xfrm>
          <a:prstGeom prst="rect">
            <a:avLst/>
          </a:prstGeom>
          <a:noFill/>
          <a:ln w="12700" algn="ctr">
            <a:noFill/>
            <a:miter lim="800000"/>
            <a:headEnd/>
            <a:tailEnd/>
          </a:ln>
        </p:spPr>
      </p:pic>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92" name="Rectangle 5"/>
          <p:cNvSpPr>
            <a:spLocks noGrp="1" noChangeArrowheads="1"/>
          </p:cNvSpPr>
          <p:nvPr>
            <p:ph idx="1"/>
          </p:nvPr>
        </p:nvSpPr>
        <p:spPr>
          <a:xfrm>
            <a:off x="395288" y="1268413"/>
            <a:ext cx="8347075" cy="4752975"/>
          </a:xfrm>
        </p:spPr>
        <p:txBody>
          <a:bodyPr/>
          <a:lstStyle/>
          <a:p>
            <a:pPr eaLnBrk="1" hangingPunct="1"/>
            <a:r>
              <a:rPr lang="zh-CN" altLang="en-US" sz="2600" smtClean="0"/>
              <a:t>将</a:t>
            </a:r>
            <a:r>
              <a:rPr lang="en-US" altLang="zh-CN" sz="2600" smtClean="0"/>
              <a:t>y</a:t>
            </a:r>
            <a:r>
              <a:rPr lang="en-US" altLang="zh-CN" sz="2600" baseline="30000" smtClean="0"/>
              <a:t>2</a:t>
            </a:r>
            <a:r>
              <a:rPr lang="en-US" altLang="zh-CN" sz="2600" smtClean="0"/>
              <a:t>=x</a:t>
            </a:r>
            <a:r>
              <a:rPr lang="en-US" altLang="zh-CN" sz="2600" baseline="30000" smtClean="0"/>
              <a:t>3</a:t>
            </a:r>
            <a:r>
              <a:rPr lang="en-US" altLang="zh-CN" sz="2600" smtClean="0"/>
              <a:t>+x+6  mod 11</a:t>
            </a:r>
            <a:r>
              <a:rPr lang="zh-CN" altLang="en-US" sz="2600" smtClean="0"/>
              <a:t>上的点(2, 4) 反复累加</a:t>
            </a:r>
          </a:p>
          <a:p>
            <a:pPr eaLnBrk="1" hangingPunct="1"/>
            <a:r>
              <a:rPr lang="zh-CN" altLang="en-US" sz="2600" smtClean="0"/>
              <a:t>计算2</a:t>
            </a:r>
            <a:r>
              <a:rPr lang="en-US" altLang="zh-CN" sz="2600" smtClean="0"/>
              <a:t>P=P+P</a:t>
            </a:r>
            <a:r>
              <a:rPr lang="en-US" altLang="zh-CN" sz="2600" smtClean="0">
                <a:solidFill>
                  <a:schemeClr val="accent1"/>
                </a:solidFill>
              </a:rPr>
              <a:t> </a:t>
            </a:r>
            <a:r>
              <a:rPr lang="en-US" altLang="zh-CN" sz="2600" smtClean="0"/>
              <a:t>（</a:t>
            </a:r>
            <a:r>
              <a:rPr lang="zh-CN" altLang="en-US" sz="2600" smtClean="0"/>
              <a:t>或记为 </a:t>
            </a:r>
            <a:r>
              <a:rPr lang="en-US" altLang="zh-CN" sz="2600" smtClean="0"/>
              <a:t>P</a:t>
            </a:r>
            <a:r>
              <a:rPr lang="en-US" altLang="zh-CN" sz="2600" baseline="30000" smtClean="0"/>
              <a:t>2</a:t>
            </a:r>
            <a:r>
              <a:rPr lang="en-US" altLang="zh-CN" sz="2600" smtClean="0"/>
              <a:t>=P*P )</a:t>
            </a:r>
          </a:p>
          <a:p>
            <a:pPr eaLnBrk="1" hangingPunct="1"/>
            <a:endParaRPr lang="en-US" altLang="zh-CN" smtClean="0"/>
          </a:p>
          <a:p>
            <a:pPr eaLnBrk="1" hangingPunct="1"/>
            <a:endParaRPr lang="en-US" altLang="zh-CN" smtClean="0"/>
          </a:p>
          <a:p>
            <a:pPr eaLnBrk="1" hangingPunct="1"/>
            <a:endParaRPr lang="zh-CN" altLang="en-US" sz="2600" smtClean="0"/>
          </a:p>
          <a:p>
            <a:pPr eaLnBrk="1" hangingPunct="1"/>
            <a:r>
              <a:rPr lang="zh-CN" altLang="en-US" sz="2600" smtClean="0"/>
              <a:t>计算3</a:t>
            </a:r>
            <a:r>
              <a:rPr lang="en-US" altLang="zh-CN" sz="2600" smtClean="0"/>
              <a:t>P=P+P+P=2P+P（</a:t>
            </a:r>
            <a:r>
              <a:rPr lang="zh-CN" altLang="en-US" sz="2600" smtClean="0"/>
              <a:t>或记为</a:t>
            </a:r>
            <a:r>
              <a:rPr lang="en-US" altLang="zh-CN" sz="2600" smtClean="0"/>
              <a:t>P3=P*P*P=P2*P)</a:t>
            </a:r>
          </a:p>
          <a:p>
            <a:pPr eaLnBrk="1" hangingPunct="1"/>
            <a:endParaRPr lang="en-US" altLang="zh-CN" smtClean="0"/>
          </a:p>
          <a:p>
            <a:pPr eaLnBrk="1" hangingPunct="1"/>
            <a:endParaRPr lang="en-US" altLang="zh-CN" smtClean="0"/>
          </a:p>
          <a:p>
            <a:pPr eaLnBrk="1" hangingPunct="1"/>
            <a:r>
              <a:rPr lang="zh-CN" altLang="en-US" sz="2600" smtClean="0"/>
              <a:t>所有运算均在</a:t>
            </a:r>
            <a:r>
              <a:rPr lang="en-US" altLang="zh-CN" sz="2600" smtClean="0"/>
              <a:t>GF</a:t>
            </a:r>
            <a:r>
              <a:rPr lang="en-US" altLang="zh-CN" sz="2600" baseline="-25000" smtClean="0"/>
              <a:t>11</a:t>
            </a:r>
            <a:r>
              <a:rPr lang="zh-CN" altLang="en-US" sz="2600" smtClean="0"/>
              <a:t>上进行</a:t>
            </a:r>
          </a:p>
        </p:txBody>
      </p:sp>
      <p:sp>
        <p:nvSpPr>
          <p:cNvPr id="41991" name="Rectangle 4"/>
          <p:cNvSpPr>
            <a:spLocks noGrp="1" noChangeArrowheads="1"/>
          </p:cNvSpPr>
          <p:nvPr>
            <p:ph type="title"/>
          </p:nvPr>
        </p:nvSpPr>
        <p:spPr/>
        <p:txBody>
          <a:bodyPr/>
          <a:lstStyle/>
          <a:p>
            <a:pPr eaLnBrk="1" hangingPunct="1"/>
            <a:r>
              <a:rPr lang="en-US" altLang="zh-CN" dirty="0" smtClean="0"/>
              <a:t>10.3.3 </a:t>
            </a:r>
            <a:r>
              <a:rPr lang="zh-CN" altLang="en-US" dirty="0" smtClean="0"/>
              <a:t>椭圆曲线点加运算</a:t>
            </a:r>
          </a:p>
        </p:txBody>
      </p:sp>
      <p:pic>
        <p:nvPicPr>
          <p:cNvPr id="41989" name="Picture 2"/>
          <p:cNvPicPr>
            <a:picLocks noChangeAspect="1" noChangeArrowheads="1"/>
          </p:cNvPicPr>
          <p:nvPr/>
        </p:nvPicPr>
        <p:blipFill>
          <a:blip r:embed="rId2" cstate="print"/>
          <a:srcRect/>
          <a:stretch>
            <a:fillRect/>
          </a:stretch>
        </p:blipFill>
        <p:spPr bwMode="auto">
          <a:xfrm>
            <a:off x="827088" y="4149725"/>
            <a:ext cx="7620000" cy="1374775"/>
          </a:xfrm>
          <a:prstGeom prst="rect">
            <a:avLst/>
          </a:prstGeom>
          <a:noFill/>
          <a:ln w="9525">
            <a:noFill/>
            <a:miter lim="800000"/>
            <a:headEnd/>
            <a:tailEnd/>
          </a:ln>
        </p:spPr>
      </p:pic>
      <p:pic>
        <p:nvPicPr>
          <p:cNvPr id="41990" name="Picture 3"/>
          <p:cNvPicPr>
            <a:picLocks noChangeAspect="1" noChangeArrowheads="1"/>
          </p:cNvPicPr>
          <p:nvPr/>
        </p:nvPicPr>
        <p:blipFill>
          <a:blip r:embed="rId3" cstate="print"/>
          <a:srcRect/>
          <a:stretch>
            <a:fillRect/>
          </a:stretch>
        </p:blipFill>
        <p:spPr bwMode="auto">
          <a:xfrm>
            <a:off x="971550" y="2133600"/>
            <a:ext cx="7239000" cy="12954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9" name="Rectangle 3"/>
          <p:cNvSpPr>
            <a:spLocks noGrp="1" noChangeArrowheads="1"/>
          </p:cNvSpPr>
          <p:nvPr>
            <p:ph idx="1"/>
          </p:nvPr>
        </p:nvSpPr>
        <p:spPr>
          <a:xfrm>
            <a:off x="468313" y="1844675"/>
            <a:ext cx="8207375" cy="4537075"/>
          </a:xfrm>
        </p:spPr>
        <p:txBody>
          <a:bodyPr/>
          <a:lstStyle/>
          <a:p>
            <a:pPr eaLnBrk="1" hangingPunct="1"/>
            <a:r>
              <a:rPr lang="zh-CN" altLang="en-US" sz="2200" dirty="0" smtClean="0"/>
              <a:t>公开密码的主要作用之一就是解决密钥分配问题，</a:t>
            </a:r>
            <a:r>
              <a:rPr lang="zh-CN" altLang="en-AU" sz="2200" dirty="0" smtClean="0"/>
              <a:t>公钥密码实际上可以用于以下两个不同的方面</a:t>
            </a:r>
          </a:p>
          <a:p>
            <a:pPr lvl="1" eaLnBrk="1" hangingPunct="1"/>
            <a:r>
              <a:rPr lang="zh-CN" altLang="en-US" sz="2000" dirty="0" smtClean="0"/>
              <a:t>公钥的分配</a:t>
            </a:r>
          </a:p>
          <a:p>
            <a:pPr lvl="1" eaLnBrk="1" hangingPunct="1"/>
            <a:r>
              <a:rPr lang="zh-CN" altLang="en-US" sz="2000" dirty="0" smtClean="0"/>
              <a:t>公钥密码用于传统密码体制的密钥分配</a:t>
            </a:r>
          </a:p>
          <a:p>
            <a:pPr eaLnBrk="1" hangingPunct="1"/>
            <a:r>
              <a:rPr lang="zh-CN" altLang="en-US" sz="2200" dirty="0" smtClean="0"/>
              <a:t>几种公钥分配方法</a:t>
            </a:r>
          </a:p>
          <a:p>
            <a:pPr lvl="1" eaLnBrk="1" hangingPunct="1"/>
            <a:r>
              <a:rPr lang="zh-CN" altLang="en-AU" sz="2000" dirty="0" smtClean="0"/>
              <a:t>公开发布、公开可访问的目录</a:t>
            </a:r>
          </a:p>
          <a:p>
            <a:pPr lvl="1" eaLnBrk="1" hangingPunct="1"/>
            <a:r>
              <a:rPr lang="zh-CN" altLang="en-AU" sz="2000" dirty="0" smtClean="0"/>
              <a:t>公钥授权、公钥证书</a:t>
            </a:r>
          </a:p>
          <a:p>
            <a:pPr eaLnBrk="1" hangingPunct="1"/>
            <a:r>
              <a:rPr lang="zh-CN" altLang="en-AU" sz="2200" dirty="0" smtClean="0"/>
              <a:t>公钥的公开发布</a:t>
            </a:r>
          </a:p>
          <a:p>
            <a:pPr lvl="1" eaLnBrk="1" hangingPunct="1"/>
            <a:r>
              <a:rPr lang="zh-CN" altLang="en-US" sz="2000" dirty="0" smtClean="0"/>
              <a:t>用户将他的公钥发送给另一通信方，或者广播给通信各方，比如在电子邮件后附上</a:t>
            </a:r>
            <a:r>
              <a:rPr lang="en-US" altLang="zh-CN" sz="2000" dirty="0" smtClean="0"/>
              <a:t>PGP</a:t>
            </a:r>
            <a:r>
              <a:rPr lang="zh-CN" altLang="en-US" sz="2000" dirty="0" smtClean="0"/>
              <a:t>密钥，或者发布到邮件列表上</a:t>
            </a:r>
          </a:p>
          <a:p>
            <a:pPr lvl="1" eaLnBrk="1" hangingPunct="1"/>
            <a:r>
              <a:rPr lang="zh-CN" altLang="en-US" sz="2000" dirty="0" smtClean="0"/>
              <a:t>最大问题在于任何人都可以伪造这种公钥的发布</a:t>
            </a:r>
          </a:p>
        </p:txBody>
      </p:sp>
      <p:sp>
        <p:nvSpPr>
          <p:cNvPr id="5126" name="Rectangle 0"/>
          <p:cNvSpPr>
            <a:spLocks noGrp="1" noChangeArrowheads="1"/>
          </p:cNvSpPr>
          <p:nvPr>
            <p:ph type="title"/>
          </p:nvPr>
        </p:nvSpPr>
        <p:spPr>
          <a:xfrm>
            <a:off x="323850" y="1052513"/>
            <a:ext cx="7632700" cy="792162"/>
          </a:xfrm>
        </p:spPr>
        <p:txBody>
          <a:bodyPr>
            <a:normAutofit fontScale="90000"/>
          </a:bodyPr>
          <a:lstStyle/>
          <a:p>
            <a:pPr eaLnBrk="1" hangingPunct="1"/>
            <a:r>
              <a:rPr lang="en-US" altLang="zh-CN" sz="3500" dirty="0" smtClean="0"/>
              <a:t/>
            </a:r>
            <a:br>
              <a:rPr lang="en-US" altLang="zh-CN" sz="3500" dirty="0" smtClean="0"/>
            </a:br>
            <a:r>
              <a:rPr lang="en-US" altLang="zh-CN" sz="3500" dirty="0" smtClean="0"/>
              <a:t>10.1.1 </a:t>
            </a:r>
            <a:r>
              <a:rPr lang="zh-CN" altLang="en-AU" sz="3500" dirty="0" smtClean="0"/>
              <a:t>密钥管理之</a:t>
            </a:r>
            <a:r>
              <a:rPr lang="zh-CN" altLang="en-US" sz="3500" dirty="0" smtClean="0"/>
              <a:t>公钥的分配</a:t>
            </a:r>
          </a:p>
        </p:txBody>
      </p:sp>
      <p:sp>
        <p:nvSpPr>
          <p:cNvPr id="5128" name="Rectangle 0"/>
          <p:cNvSpPr>
            <a:spLocks noChangeArrowheads="1"/>
          </p:cNvSpPr>
          <p:nvPr/>
        </p:nvSpPr>
        <p:spPr bwMode="auto">
          <a:xfrm>
            <a:off x="395288" y="404813"/>
            <a:ext cx="7632700" cy="792162"/>
          </a:xfrm>
          <a:prstGeom prst="rect">
            <a:avLst/>
          </a:prstGeom>
          <a:noFill/>
          <a:ln w="9525">
            <a:noFill/>
            <a:miter lim="800000"/>
            <a:headEnd/>
            <a:tailEnd/>
          </a:ln>
        </p:spPr>
        <p:txBody>
          <a:bodyPr anchor="b"/>
          <a:lstStyle/>
          <a:p>
            <a:r>
              <a:rPr lang="en-US" altLang="zh-CN" sz="3500" b="1">
                <a:solidFill>
                  <a:schemeClr val="tx2"/>
                </a:solidFill>
                <a:ea typeface="黑体" pitchFamily="49" charset="-122"/>
              </a:rPr>
              <a:t/>
            </a:r>
            <a:br>
              <a:rPr lang="en-US" altLang="zh-CN" sz="3500" b="1">
                <a:solidFill>
                  <a:schemeClr val="tx2"/>
                </a:solidFill>
                <a:ea typeface="黑体" pitchFamily="49" charset="-122"/>
              </a:rPr>
            </a:br>
            <a:r>
              <a:rPr lang="en-US" altLang="zh-CN" sz="4300" b="1">
                <a:solidFill>
                  <a:schemeClr val="tx2"/>
                </a:solidFill>
                <a:ea typeface="黑体" pitchFamily="49" charset="-122"/>
              </a:rPr>
              <a:t>10.1.1 </a:t>
            </a:r>
            <a:r>
              <a:rPr lang="zh-CN" altLang="en-AU" sz="4300" b="1">
                <a:solidFill>
                  <a:schemeClr val="tx2"/>
                </a:solidFill>
                <a:ea typeface="黑体" pitchFamily="49" charset="-122"/>
              </a:rPr>
              <a:t>密钥</a:t>
            </a:r>
            <a:r>
              <a:rPr lang="zh-CN" altLang="en-US" sz="4300" b="1">
                <a:solidFill>
                  <a:schemeClr val="tx2"/>
                </a:solidFill>
                <a:ea typeface="黑体" pitchFamily="49" charset="-122"/>
              </a:rPr>
              <a:t>分配</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04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04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041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041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041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041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041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041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4" name="Rectangle 3"/>
          <p:cNvSpPr>
            <a:spLocks noGrp="1" noChangeArrowheads="1"/>
          </p:cNvSpPr>
          <p:nvPr>
            <p:ph idx="1"/>
          </p:nvPr>
        </p:nvSpPr>
        <p:spPr>
          <a:xfrm>
            <a:off x="611188" y="1341438"/>
            <a:ext cx="7848600" cy="4752975"/>
          </a:xfrm>
        </p:spPr>
        <p:txBody>
          <a:bodyPr/>
          <a:lstStyle/>
          <a:p>
            <a:pPr eaLnBrk="1" hangingPunct="1"/>
            <a:r>
              <a:rPr lang="zh-CN" altLang="en-US" sz="2600" dirty="0" smtClean="0"/>
              <a:t>取</a:t>
            </a:r>
            <a:r>
              <a:rPr lang="en-US" altLang="zh-CN" sz="2600" dirty="0" smtClean="0"/>
              <a:t>P(2, 4), </a:t>
            </a:r>
            <a:r>
              <a:rPr lang="zh-CN" altLang="en-US" sz="2600" dirty="0" smtClean="0"/>
              <a:t>计算2</a:t>
            </a:r>
            <a:r>
              <a:rPr lang="en-US" altLang="zh-CN" sz="2600" dirty="0" smtClean="0"/>
              <a:t>P=P+P</a:t>
            </a:r>
            <a:r>
              <a:rPr lang="zh-CN" altLang="en-US" sz="2600" dirty="0" smtClean="0"/>
              <a:t> </a:t>
            </a:r>
            <a:r>
              <a:rPr lang="en-US" altLang="zh-CN" sz="2600" dirty="0" smtClean="0"/>
              <a:t>（</a:t>
            </a:r>
            <a:r>
              <a:rPr lang="zh-CN" altLang="en-US" sz="2600" dirty="0" smtClean="0"/>
              <a:t>或记为</a:t>
            </a:r>
            <a:r>
              <a:rPr lang="en-US" altLang="zh-CN" sz="2600" dirty="0" smtClean="0"/>
              <a:t>P</a:t>
            </a:r>
            <a:r>
              <a:rPr lang="en-US" altLang="zh-CN" sz="2600" baseline="30000" dirty="0" smtClean="0"/>
              <a:t>2</a:t>
            </a:r>
            <a:r>
              <a:rPr lang="en-US" altLang="zh-CN" sz="2600" dirty="0" smtClean="0"/>
              <a:t>=P*P )</a:t>
            </a:r>
          </a:p>
          <a:p>
            <a:pPr eaLnBrk="1" hangingPunct="1"/>
            <a:endParaRPr lang="en-US" altLang="zh-CN" sz="2600" dirty="0" smtClean="0"/>
          </a:p>
          <a:p>
            <a:pPr eaLnBrk="1" hangingPunct="1"/>
            <a:endParaRPr lang="en-US" altLang="zh-CN" sz="2600" dirty="0" smtClean="0"/>
          </a:p>
          <a:p>
            <a:pPr eaLnBrk="1" hangingPunct="1"/>
            <a:endParaRPr lang="en-US" altLang="zh-CN" sz="2600" dirty="0" smtClean="0"/>
          </a:p>
          <a:p>
            <a:pPr eaLnBrk="1" hangingPunct="1"/>
            <a:endParaRPr lang="en-US" altLang="zh-CN" sz="1800" dirty="0" smtClean="0"/>
          </a:p>
          <a:p>
            <a:pPr eaLnBrk="1" hangingPunct="1"/>
            <a:r>
              <a:rPr lang="zh-CN" altLang="en-US" sz="2600" dirty="0" smtClean="0"/>
              <a:t>再计算3</a:t>
            </a:r>
            <a:r>
              <a:rPr lang="en-US" altLang="zh-CN" sz="2600" dirty="0" smtClean="0"/>
              <a:t>P=P+P+P=2P+P</a:t>
            </a:r>
            <a:r>
              <a:rPr lang="zh-CN" altLang="en-US" sz="2600" dirty="0" smtClean="0"/>
              <a:t> </a:t>
            </a:r>
            <a:r>
              <a:rPr lang="en-US" altLang="zh-CN" sz="2600" dirty="0" smtClean="0"/>
              <a:t>（</a:t>
            </a:r>
            <a:r>
              <a:rPr lang="zh-CN" altLang="en-US" sz="2600" dirty="0" smtClean="0"/>
              <a:t>或记为</a:t>
            </a:r>
            <a:r>
              <a:rPr lang="en-US" altLang="zh-CN" sz="2600" dirty="0" smtClean="0"/>
              <a:t>P</a:t>
            </a:r>
            <a:r>
              <a:rPr lang="en-US" altLang="zh-CN" sz="2600" baseline="30000" dirty="0" smtClean="0"/>
              <a:t>3</a:t>
            </a:r>
            <a:r>
              <a:rPr lang="en-US" altLang="zh-CN" sz="2600" dirty="0" smtClean="0"/>
              <a:t>=P</a:t>
            </a:r>
            <a:r>
              <a:rPr lang="en-US" altLang="zh-CN" sz="2600" baseline="30000" dirty="0" smtClean="0"/>
              <a:t>2</a:t>
            </a:r>
            <a:r>
              <a:rPr lang="en-US" altLang="zh-CN" sz="2600" dirty="0" smtClean="0"/>
              <a:t>*P )</a:t>
            </a:r>
          </a:p>
          <a:p>
            <a:pPr eaLnBrk="1" hangingPunct="1"/>
            <a:endParaRPr lang="en-US" altLang="zh-CN" sz="2600" dirty="0" smtClean="0">
              <a:solidFill>
                <a:schemeClr val="accent1"/>
              </a:solidFill>
            </a:endParaRPr>
          </a:p>
          <a:p>
            <a:pPr eaLnBrk="1" hangingPunct="1"/>
            <a:endParaRPr lang="zh-CN" altLang="en-US" dirty="0" smtClean="0"/>
          </a:p>
        </p:txBody>
      </p:sp>
      <p:sp>
        <p:nvSpPr>
          <p:cNvPr id="43013" name="Rectangle 2"/>
          <p:cNvSpPr>
            <a:spLocks noGrp="1" noChangeArrowheads="1"/>
          </p:cNvSpPr>
          <p:nvPr>
            <p:ph type="title"/>
          </p:nvPr>
        </p:nvSpPr>
        <p:spPr/>
        <p:txBody>
          <a:bodyPr/>
          <a:lstStyle/>
          <a:p>
            <a:pPr eaLnBrk="1" hangingPunct="1"/>
            <a:r>
              <a:rPr lang="zh-CN" altLang="en-US" dirty="0" smtClean="0"/>
              <a:t>椭圆曲线点加运算</a:t>
            </a:r>
          </a:p>
        </p:txBody>
      </p:sp>
      <p:pic>
        <p:nvPicPr>
          <p:cNvPr id="43015" name="Picture 4"/>
          <p:cNvPicPr>
            <a:picLocks noChangeAspect="1" noChangeArrowheads="1"/>
          </p:cNvPicPr>
          <p:nvPr/>
        </p:nvPicPr>
        <p:blipFill>
          <a:blip r:embed="rId2" cstate="print"/>
          <a:srcRect/>
          <a:stretch>
            <a:fillRect/>
          </a:stretch>
        </p:blipFill>
        <p:spPr bwMode="auto">
          <a:xfrm>
            <a:off x="1042988" y="1916113"/>
            <a:ext cx="6829425" cy="1371600"/>
          </a:xfrm>
          <a:prstGeom prst="rect">
            <a:avLst/>
          </a:prstGeom>
          <a:noFill/>
          <a:ln w="9525">
            <a:noFill/>
            <a:miter lim="800000"/>
            <a:headEnd/>
            <a:tailEnd/>
          </a:ln>
        </p:spPr>
      </p:pic>
      <p:pic>
        <p:nvPicPr>
          <p:cNvPr id="43016" name="Picture 5"/>
          <p:cNvPicPr>
            <a:picLocks noChangeAspect="1" noChangeArrowheads="1"/>
          </p:cNvPicPr>
          <p:nvPr/>
        </p:nvPicPr>
        <p:blipFill>
          <a:blip r:embed="rId3" cstate="print"/>
          <a:srcRect/>
          <a:stretch>
            <a:fillRect/>
          </a:stretch>
        </p:blipFill>
        <p:spPr bwMode="auto">
          <a:xfrm>
            <a:off x="1187450" y="3933825"/>
            <a:ext cx="6886575" cy="14192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3"/>
          <p:cNvSpPr>
            <a:spLocks noGrp="1" noChangeArrowheads="1"/>
          </p:cNvSpPr>
          <p:nvPr>
            <p:ph idx="1"/>
          </p:nvPr>
        </p:nvSpPr>
        <p:spPr/>
        <p:txBody>
          <a:bodyPr/>
          <a:lstStyle/>
          <a:p>
            <a:r>
              <a:rPr lang="en-US" altLang="zh-CN" smtClean="0"/>
              <a:t>10.4.1 </a:t>
            </a:r>
            <a:r>
              <a:rPr lang="zh-CN" altLang="en-US" smtClean="0"/>
              <a:t>椭圆曲线上的离散对数问题</a:t>
            </a:r>
          </a:p>
          <a:p>
            <a:r>
              <a:rPr lang="en-US" altLang="zh-CN" smtClean="0"/>
              <a:t>10.4.2 </a:t>
            </a:r>
            <a:r>
              <a:rPr lang="zh-CN" altLang="en-US" smtClean="0"/>
              <a:t>椭圆曲线密码</a:t>
            </a:r>
          </a:p>
          <a:p>
            <a:r>
              <a:rPr lang="en-US" altLang="zh-CN" smtClean="0"/>
              <a:t>10.4.3 </a:t>
            </a:r>
            <a:r>
              <a:rPr lang="zh-CN" altLang="en-US" smtClean="0"/>
              <a:t>椭圆曲线密码应用</a:t>
            </a:r>
          </a:p>
          <a:p>
            <a:endParaRPr lang="zh-CN" altLang="en-US" smtClean="0"/>
          </a:p>
        </p:txBody>
      </p:sp>
      <p:sp>
        <p:nvSpPr>
          <p:cNvPr id="77826" name="Rectangle 2"/>
          <p:cNvSpPr>
            <a:spLocks noGrp="1" noChangeArrowheads="1"/>
          </p:cNvSpPr>
          <p:nvPr>
            <p:ph type="title"/>
          </p:nvPr>
        </p:nvSpPr>
        <p:spPr/>
        <p:txBody>
          <a:bodyPr/>
          <a:lstStyle/>
          <a:p>
            <a:r>
              <a:rPr lang="en-US" altLang="zh-CN" dirty="0" smtClean="0"/>
              <a:t>10.4 </a:t>
            </a:r>
            <a:r>
              <a:rPr lang="zh-CN" altLang="en-US" dirty="0" smtClean="0"/>
              <a:t>椭圆曲线密码学</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1186" name="Rectangle 2"/>
          <p:cNvSpPr>
            <a:spLocks noGrp="1" noChangeArrowheads="1"/>
          </p:cNvSpPr>
          <p:nvPr>
            <p:ph idx="1"/>
          </p:nvPr>
        </p:nvSpPr>
        <p:spPr>
          <a:xfrm>
            <a:off x="539750" y="1268413"/>
            <a:ext cx="7920038" cy="4824412"/>
          </a:xfrm>
        </p:spPr>
        <p:txBody>
          <a:bodyPr/>
          <a:lstStyle/>
          <a:p>
            <a:pPr eaLnBrk="1" hangingPunct="1">
              <a:lnSpc>
                <a:spcPct val="95000"/>
              </a:lnSpc>
            </a:pPr>
            <a:r>
              <a:rPr lang="zh-CN" altLang="en-US" sz="2600" smtClean="0"/>
              <a:t>大多数公开密钥密码系统如</a:t>
            </a:r>
            <a:r>
              <a:rPr lang="en-US" altLang="zh-CN" sz="2600" smtClean="0"/>
              <a:t>RSA, D-H</a:t>
            </a:r>
            <a:r>
              <a:rPr lang="zh-CN" altLang="en-US" sz="2600" smtClean="0"/>
              <a:t>都使用具有非常大数目的整数或多项式，计算量大，密钥和报文存储量也极大。使用椭圆曲线密码系统</a:t>
            </a:r>
            <a:r>
              <a:rPr lang="en-US" altLang="zh-CN" sz="2600" smtClean="0"/>
              <a:t>ECC</a:t>
            </a:r>
            <a:r>
              <a:rPr lang="zh-CN" altLang="en-US" sz="2600" smtClean="0"/>
              <a:t>，达到同样安全但位数要小得多。</a:t>
            </a:r>
            <a:endParaRPr lang="en-US" altLang="zh-CN" sz="2600" smtClean="0"/>
          </a:p>
          <a:p>
            <a:pPr eaLnBrk="1" hangingPunct="1">
              <a:lnSpc>
                <a:spcPct val="95000"/>
              </a:lnSpc>
            </a:pPr>
            <a:r>
              <a:rPr lang="en-US" altLang="zh-CN" sz="2600" smtClean="0"/>
              <a:t>ECC</a:t>
            </a:r>
            <a:r>
              <a:rPr lang="zh-CN" altLang="en-US" sz="2600" smtClean="0"/>
              <a:t>的加类似于模乘，</a:t>
            </a:r>
            <a:r>
              <a:rPr lang="en-US" altLang="zh-CN" sz="2600" smtClean="0"/>
              <a:t>ECC</a:t>
            </a:r>
            <a:r>
              <a:rPr lang="zh-CN" altLang="en-US" sz="2600" smtClean="0"/>
              <a:t>的重复加类似于模指数</a:t>
            </a:r>
          </a:p>
          <a:p>
            <a:pPr eaLnBrk="1" hangingPunct="1">
              <a:lnSpc>
                <a:spcPct val="85000"/>
              </a:lnSpc>
            </a:pPr>
            <a:r>
              <a:rPr lang="en-US" altLang="zh-CN" sz="2600" smtClean="0"/>
              <a:t>ECC</a:t>
            </a:r>
            <a:r>
              <a:rPr lang="zh-CN" altLang="en-US" sz="2600" smtClean="0"/>
              <a:t>需要有对应于</a:t>
            </a:r>
            <a:r>
              <a:rPr lang="en-US" altLang="zh-CN" sz="2600" smtClean="0"/>
              <a:t>DLP</a:t>
            </a:r>
            <a:r>
              <a:rPr lang="zh-CN" altLang="en-US" sz="2600" smtClean="0"/>
              <a:t>的难解问题</a:t>
            </a:r>
          </a:p>
          <a:p>
            <a:pPr lvl="1" eaLnBrk="1" hangingPunct="1">
              <a:lnSpc>
                <a:spcPct val="85000"/>
              </a:lnSpc>
            </a:pPr>
            <a:r>
              <a:rPr lang="en-US" altLang="zh-CN" smtClean="0"/>
              <a:t>Q=kP, Q, P</a:t>
            </a:r>
            <a:r>
              <a:rPr lang="zh-CN" altLang="en-US" smtClean="0"/>
              <a:t>属于</a:t>
            </a:r>
            <a:r>
              <a:rPr lang="en-US" altLang="zh-CN" smtClean="0"/>
              <a:t>E</a:t>
            </a:r>
            <a:r>
              <a:rPr lang="en-US" altLang="zh-CN" baseline="-25000" smtClean="0"/>
              <a:t>p</a:t>
            </a:r>
            <a:r>
              <a:rPr lang="en-US" altLang="zh-CN" smtClean="0"/>
              <a:t>(a, b), k&lt;P</a:t>
            </a:r>
          </a:p>
          <a:p>
            <a:pPr lvl="1" eaLnBrk="1" hangingPunct="1">
              <a:lnSpc>
                <a:spcPct val="85000"/>
              </a:lnSpc>
            </a:pPr>
            <a:r>
              <a:rPr lang="zh-CN" altLang="en-US" smtClean="0"/>
              <a:t>给定</a:t>
            </a:r>
            <a:r>
              <a:rPr lang="en-US" altLang="zh-CN" smtClean="0"/>
              <a:t>k, P, </a:t>
            </a:r>
            <a:r>
              <a:rPr lang="zh-CN" altLang="en-US" smtClean="0"/>
              <a:t>容易计算</a:t>
            </a:r>
            <a:r>
              <a:rPr lang="en-US" altLang="zh-CN" smtClean="0"/>
              <a:t>Q=kP</a:t>
            </a:r>
          </a:p>
          <a:p>
            <a:pPr lvl="1" eaLnBrk="1" hangingPunct="1">
              <a:lnSpc>
                <a:spcPct val="85000"/>
              </a:lnSpc>
            </a:pPr>
            <a:r>
              <a:rPr lang="zh-CN" altLang="en-US" smtClean="0"/>
              <a:t>但是给定</a:t>
            </a:r>
            <a:r>
              <a:rPr lang="en-US" altLang="zh-CN" smtClean="0"/>
              <a:t>Q, P, </a:t>
            </a:r>
            <a:r>
              <a:rPr lang="zh-CN" altLang="en-US" smtClean="0"/>
              <a:t>求</a:t>
            </a:r>
            <a:r>
              <a:rPr lang="en-US" altLang="zh-CN" smtClean="0"/>
              <a:t>k</a:t>
            </a:r>
            <a:r>
              <a:rPr lang="zh-CN" altLang="en-US" smtClean="0"/>
              <a:t>难</a:t>
            </a:r>
          </a:p>
          <a:p>
            <a:pPr lvl="1" eaLnBrk="1" hangingPunct="1">
              <a:lnSpc>
                <a:spcPct val="85000"/>
              </a:lnSpc>
            </a:pPr>
            <a:r>
              <a:rPr lang="zh-CN" altLang="en-US" smtClean="0"/>
              <a:t>这就是椭圆曲线对数问题</a:t>
            </a:r>
          </a:p>
        </p:txBody>
      </p:sp>
      <p:sp>
        <p:nvSpPr>
          <p:cNvPr id="44038" name="Rectangle 3"/>
          <p:cNvSpPr>
            <a:spLocks noGrp="1" noChangeArrowheads="1"/>
          </p:cNvSpPr>
          <p:nvPr>
            <p:ph type="title"/>
          </p:nvPr>
        </p:nvSpPr>
        <p:spPr>
          <a:xfrm>
            <a:off x="457200" y="333375"/>
            <a:ext cx="7543800" cy="792163"/>
          </a:xfrm>
        </p:spPr>
        <p:txBody>
          <a:bodyPr/>
          <a:lstStyle/>
          <a:p>
            <a:pPr eaLnBrk="1" hangingPunct="1"/>
            <a:r>
              <a:rPr lang="en-US" altLang="zh-CN" dirty="0" smtClean="0"/>
              <a:t>10.4.1 </a:t>
            </a:r>
            <a:r>
              <a:rPr lang="zh-CN" altLang="en-US" dirty="0" smtClean="0"/>
              <a:t>椭圆曲线对数问题</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11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118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1186">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1186">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1186">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1186">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118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6"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2" name="Rectangle 3"/>
          <p:cNvSpPr>
            <a:spLocks noGrp="1" noChangeArrowheads="1"/>
          </p:cNvSpPr>
          <p:nvPr>
            <p:ph idx="1"/>
          </p:nvPr>
        </p:nvSpPr>
        <p:spPr>
          <a:xfrm>
            <a:off x="539750" y="1341438"/>
            <a:ext cx="4464050" cy="4752975"/>
          </a:xfrm>
        </p:spPr>
        <p:txBody>
          <a:bodyPr/>
          <a:lstStyle/>
          <a:p>
            <a:pPr eaLnBrk="1" hangingPunct="1"/>
            <a:r>
              <a:rPr lang="zh-CN" altLang="en-US" sz="2500" dirty="0" smtClean="0"/>
              <a:t>给定曲线</a:t>
            </a:r>
          </a:p>
          <a:p>
            <a:pPr eaLnBrk="1" hangingPunct="1">
              <a:buFont typeface="Wingdings" pitchFamily="2" charset="2"/>
              <a:buNone/>
            </a:pPr>
            <a:r>
              <a:rPr lang="en-US" altLang="zh-CN" sz="2100" dirty="0" smtClean="0"/>
              <a:t>    </a:t>
            </a:r>
            <a:r>
              <a:rPr lang="en-US" altLang="zh-CN" sz="2600" dirty="0" smtClean="0"/>
              <a:t>y</a:t>
            </a:r>
            <a:r>
              <a:rPr lang="en-US" altLang="zh-CN" sz="2600" baseline="30000" dirty="0" smtClean="0"/>
              <a:t>2</a:t>
            </a:r>
            <a:r>
              <a:rPr lang="en-US" altLang="zh-CN" sz="2600" dirty="0" smtClean="0"/>
              <a:t>=x</a:t>
            </a:r>
            <a:r>
              <a:rPr lang="en-US" altLang="zh-CN" sz="2600" baseline="30000" dirty="0" smtClean="0"/>
              <a:t>3</a:t>
            </a:r>
            <a:r>
              <a:rPr lang="en-US" altLang="zh-CN" sz="2600" dirty="0" smtClean="0"/>
              <a:t>+ax+b  mod p</a:t>
            </a:r>
          </a:p>
          <a:p>
            <a:pPr eaLnBrk="1" hangingPunct="1">
              <a:buFont typeface="Wingdings" pitchFamily="2" charset="2"/>
              <a:buNone/>
            </a:pPr>
            <a:r>
              <a:rPr lang="zh-CN" altLang="en-US" sz="2100" dirty="0" smtClean="0"/>
              <a:t>    </a:t>
            </a:r>
            <a:r>
              <a:rPr lang="zh-CN" altLang="en-US" sz="2500" dirty="0" smtClean="0"/>
              <a:t>以及其上一点</a:t>
            </a:r>
            <a:r>
              <a:rPr lang="en-US" altLang="zh-CN" sz="2500" dirty="0" smtClean="0"/>
              <a:t>P，</a:t>
            </a:r>
            <a:r>
              <a:rPr lang="zh-CN" altLang="en-US" sz="2500" dirty="0" smtClean="0"/>
              <a:t>我们可以</a:t>
            </a:r>
          </a:p>
          <a:p>
            <a:pPr eaLnBrk="1" hangingPunct="1">
              <a:buFont typeface="Wingdings" pitchFamily="2" charset="2"/>
              <a:buNone/>
            </a:pPr>
            <a:r>
              <a:rPr lang="zh-CN" altLang="en-US" sz="2500" dirty="0" smtClean="0"/>
              <a:t>    通过连续自加</a:t>
            </a:r>
            <a:r>
              <a:rPr lang="en-US" altLang="zh-CN" sz="2500" dirty="0" smtClean="0"/>
              <a:t>k-1</a:t>
            </a:r>
            <a:r>
              <a:rPr lang="zh-CN" altLang="en-US" sz="2500" dirty="0" smtClean="0"/>
              <a:t>次计算</a:t>
            </a:r>
          </a:p>
          <a:p>
            <a:pPr eaLnBrk="1" hangingPunct="1">
              <a:buFont typeface="Wingdings" pitchFamily="2" charset="2"/>
              <a:buNone/>
            </a:pPr>
            <a:r>
              <a:rPr lang="en-US" altLang="zh-CN" sz="2100" dirty="0" smtClean="0"/>
              <a:t>    </a:t>
            </a:r>
            <a:r>
              <a:rPr lang="en-US" altLang="zh-CN" sz="2500" dirty="0" smtClean="0"/>
              <a:t>Q=</a:t>
            </a:r>
            <a:r>
              <a:rPr lang="en-US" altLang="zh-CN" sz="2500" dirty="0" err="1" smtClean="0"/>
              <a:t>kP</a:t>
            </a:r>
            <a:r>
              <a:rPr lang="en-US" altLang="zh-CN" sz="2500" dirty="0" smtClean="0"/>
              <a:t>, </a:t>
            </a:r>
            <a:r>
              <a:rPr lang="zh-CN" altLang="en-US" sz="2500" dirty="0" smtClean="0"/>
              <a:t>(或</a:t>
            </a:r>
            <a:r>
              <a:rPr lang="en-US" altLang="zh-CN" sz="2500" dirty="0" smtClean="0"/>
              <a:t>Q=</a:t>
            </a:r>
            <a:r>
              <a:rPr lang="en-US" altLang="zh-CN" sz="2500" dirty="0" err="1" smtClean="0"/>
              <a:t>P</a:t>
            </a:r>
            <a:r>
              <a:rPr lang="en-US" altLang="zh-CN" sz="2500" baseline="30000" dirty="0" err="1" smtClean="0"/>
              <a:t>k</a:t>
            </a:r>
            <a:r>
              <a:rPr lang="en-US" altLang="zh-CN" sz="2500" dirty="0" smtClean="0"/>
              <a:t>)。</a:t>
            </a:r>
          </a:p>
          <a:p>
            <a:pPr eaLnBrk="1" hangingPunct="1">
              <a:buFont typeface="Wingdings" pitchFamily="2" charset="2"/>
              <a:buNone/>
            </a:pPr>
            <a:r>
              <a:rPr lang="zh-CN" altLang="en-US" sz="2500" dirty="0" smtClean="0"/>
              <a:t>    目前存在这样的快速算法。</a:t>
            </a:r>
            <a:endParaRPr lang="zh-CN" altLang="en-US" sz="2100" dirty="0" smtClean="0"/>
          </a:p>
          <a:p>
            <a:pPr eaLnBrk="1" hangingPunct="1"/>
            <a:r>
              <a:rPr lang="zh-CN" altLang="en-US" sz="2500" dirty="0" smtClean="0"/>
              <a:t>问题：当</a:t>
            </a:r>
            <a:r>
              <a:rPr lang="en-US" altLang="zh-CN" sz="2500" dirty="0" smtClean="0"/>
              <a:t>Q</a:t>
            </a:r>
            <a:r>
              <a:rPr lang="zh-CN" altLang="en-US" sz="2500" dirty="0" smtClean="0"/>
              <a:t>已知时能否计算</a:t>
            </a:r>
            <a:r>
              <a:rPr lang="en-US" altLang="zh-CN" sz="2500" dirty="0" smtClean="0"/>
              <a:t>k?</a:t>
            </a:r>
          </a:p>
          <a:p>
            <a:pPr eaLnBrk="1" hangingPunct="1"/>
            <a:r>
              <a:rPr lang="zh-CN" altLang="en-US" sz="2500" dirty="0" smtClean="0"/>
              <a:t>答案：这是一个被称为</a:t>
            </a:r>
            <a:r>
              <a:rPr lang="zh-CN" altLang="en-US" sz="2500" dirty="0" smtClean="0">
                <a:solidFill>
                  <a:schemeClr val="tx2"/>
                </a:solidFill>
              </a:rPr>
              <a:t>椭圆</a:t>
            </a:r>
          </a:p>
          <a:p>
            <a:pPr eaLnBrk="1" hangingPunct="1">
              <a:buFont typeface="Wingdings" pitchFamily="2" charset="2"/>
              <a:buNone/>
            </a:pPr>
            <a:r>
              <a:rPr lang="zh-CN" altLang="en-US" sz="2500" dirty="0" smtClean="0">
                <a:solidFill>
                  <a:schemeClr val="tx2"/>
                </a:solidFill>
              </a:rPr>
              <a:t>     曲线离散对数</a:t>
            </a:r>
            <a:r>
              <a:rPr lang="zh-CN" altLang="en-US" sz="2500" dirty="0" smtClean="0"/>
              <a:t>的难题。</a:t>
            </a:r>
          </a:p>
        </p:txBody>
      </p:sp>
      <p:sp>
        <p:nvSpPr>
          <p:cNvPr id="45061" name="Rectangle 2"/>
          <p:cNvSpPr>
            <a:spLocks noGrp="1" noChangeArrowheads="1"/>
          </p:cNvSpPr>
          <p:nvPr>
            <p:ph type="title"/>
          </p:nvPr>
        </p:nvSpPr>
        <p:spPr/>
        <p:txBody>
          <a:bodyPr/>
          <a:lstStyle/>
          <a:p>
            <a:pPr eaLnBrk="1" hangingPunct="1"/>
            <a:r>
              <a:rPr lang="zh-CN" altLang="en-US" dirty="0" smtClean="0"/>
              <a:t>椭圆曲线对数问题</a:t>
            </a:r>
          </a:p>
        </p:txBody>
      </p:sp>
      <p:pic>
        <p:nvPicPr>
          <p:cNvPr id="45063" name="Picture 4"/>
          <p:cNvPicPr>
            <a:picLocks noChangeAspect="1" noChangeArrowheads="1"/>
          </p:cNvPicPr>
          <p:nvPr/>
        </p:nvPicPr>
        <p:blipFill>
          <a:blip r:embed="rId2" cstate="print"/>
          <a:srcRect/>
          <a:stretch>
            <a:fillRect/>
          </a:stretch>
        </p:blipFill>
        <p:spPr bwMode="auto">
          <a:xfrm>
            <a:off x="5143504" y="1214422"/>
            <a:ext cx="2814638" cy="431958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9" name="Rectangle 3"/>
          <p:cNvSpPr>
            <a:spLocks noGrp="1" noChangeArrowheads="1"/>
          </p:cNvSpPr>
          <p:nvPr>
            <p:ph idx="1"/>
          </p:nvPr>
        </p:nvSpPr>
        <p:spPr>
          <a:xfrm>
            <a:off x="468313" y="1484313"/>
            <a:ext cx="8229600" cy="4789487"/>
          </a:xfrm>
        </p:spPr>
        <p:txBody>
          <a:bodyPr>
            <a:normAutofit lnSpcReduction="10000"/>
          </a:bodyPr>
          <a:lstStyle/>
          <a:p>
            <a:pPr eaLnBrk="1" hangingPunct="1"/>
            <a:r>
              <a:rPr lang="zh-CN" altLang="en-US" sz="2800" smtClean="0"/>
              <a:t>例：</a:t>
            </a:r>
            <a:r>
              <a:rPr lang="en-US" altLang="zh-CN" sz="2800" smtClean="0"/>
              <a:t>E</a:t>
            </a:r>
            <a:r>
              <a:rPr lang="en-US" altLang="zh-CN" sz="2800" baseline="-25000" smtClean="0"/>
              <a:t>23</a:t>
            </a:r>
            <a:r>
              <a:rPr lang="en-US" altLang="zh-CN" sz="2800" smtClean="0"/>
              <a:t>(9, 17), </a:t>
            </a:r>
            <a:r>
              <a:rPr lang="zh-CN" altLang="en-US" sz="2800" smtClean="0"/>
              <a:t>即</a:t>
            </a:r>
            <a:r>
              <a:rPr lang="en-US" altLang="zh-CN" sz="2800" smtClean="0"/>
              <a:t>y</a:t>
            </a:r>
            <a:r>
              <a:rPr lang="en-US" altLang="zh-CN" sz="2800" baseline="30000" smtClean="0"/>
              <a:t>2</a:t>
            </a:r>
            <a:r>
              <a:rPr lang="en-US" altLang="zh-CN" sz="2800" smtClean="0"/>
              <a:t>=(x</a:t>
            </a:r>
            <a:r>
              <a:rPr lang="en-US" altLang="zh-CN" sz="2800" baseline="30000" smtClean="0"/>
              <a:t>3</a:t>
            </a:r>
            <a:r>
              <a:rPr lang="en-US" altLang="zh-CN" sz="2800" smtClean="0"/>
              <a:t>+9x+7) mod 23, </a:t>
            </a:r>
            <a:r>
              <a:rPr lang="zh-CN" altLang="en-US" sz="2800" smtClean="0"/>
              <a:t>以</a:t>
            </a:r>
            <a:r>
              <a:rPr lang="en-US" altLang="zh-CN" sz="2800" smtClean="0"/>
              <a:t>P=(16,5)</a:t>
            </a:r>
            <a:r>
              <a:rPr lang="zh-CN" altLang="en-US" sz="2800" smtClean="0"/>
              <a:t>为底的</a:t>
            </a:r>
            <a:r>
              <a:rPr lang="en-US" altLang="zh-CN" sz="2800" smtClean="0"/>
              <a:t>Q=(4, 5)</a:t>
            </a:r>
            <a:r>
              <a:rPr lang="zh-CN" altLang="en-US" sz="2800" smtClean="0"/>
              <a:t>的离散对数</a:t>
            </a:r>
            <a:r>
              <a:rPr lang="en-US" altLang="zh-CN" sz="2800" smtClean="0"/>
              <a:t>k</a:t>
            </a:r>
            <a:r>
              <a:rPr lang="zh-CN" altLang="en-US" sz="2800" smtClean="0"/>
              <a:t>为多少？</a:t>
            </a:r>
          </a:p>
          <a:p>
            <a:pPr eaLnBrk="1" hangingPunct="1"/>
            <a:r>
              <a:rPr lang="zh-CN" altLang="en-US" sz="2800" smtClean="0"/>
              <a:t>穷举攻击方法通过多次计算</a:t>
            </a:r>
            <a:r>
              <a:rPr lang="en-US" altLang="zh-CN" sz="2800" smtClean="0"/>
              <a:t>P</a:t>
            </a:r>
            <a:r>
              <a:rPr lang="zh-CN" altLang="en-US" sz="2800" smtClean="0"/>
              <a:t>的倍数直至找到</a:t>
            </a:r>
            <a:r>
              <a:rPr lang="en-US" altLang="zh-CN" sz="2800" smtClean="0"/>
              <a:t>Q</a:t>
            </a:r>
            <a:r>
              <a:rPr lang="zh-CN" altLang="en-US" sz="2800" smtClean="0"/>
              <a:t>为止，这样</a:t>
            </a:r>
          </a:p>
          <a:p>
            <a:pPr lvl="1" eaLnBrk="1" hangingPunct="1">
              <a:buFont typeface="Wingdings" pitchFamily="2" charset="2"/>
              <a:buNone/>
            </a:pPr>
            <a:r>
              <a:rPr lang="en-US" altLang="zh-CN" sz="2800" smtClean="0"/>
              <a:t>P=(16,5);2P=(20,20);3P=(14,14);4P=(19,20); 5P=(13,10);6P=(7,3);7P=(8,7);8P=(12,17); 9P=(4,5)</a:t>
            </a:r>
          </a:p>
          <a:p>
            <a:pPr eaLnBrk="1" hangingPunct="1"/>
            <a:r>
              <a:rPr lang="zh-CN" altLang="en-US" sz="2800" smtClean="0"/>
              <a:t>所以，以</a:t>
            </a:r>
            <a:r>
              <a:rPr lang="en-US" altLang="zh-CN" sz="2800" smtClean="0"/>
              <a:t>P=(16,5)</a:t>
            </a:r>
            <a:r>
              <a:rPr lang="zh-CN" altLang="en-US" sz="2800" smtClean="0"/>
              <a:t>为底的</a:t>
            </a:r>
            <a:r>
              <a:rPr lang="en-US" altLang="zh-CN" sz="2800" smtClean="0"/>
              <a:t>Q=(4,5)</a:t>
            </a:r>
            <a:r>
              <a:rPr lang="zh-CN" altLang="en-US" sz="2800" smtClean="0"/>
              <a:t>的离散对数</a:t>
            </a:r>
            <a:r>
              <a:rPr lang="en-US" altLang="zh-CN" sz="2800" smtClean="0"/>
              <a:t>k</a:t>
            </a:r>
            <a:r>
              <a:rPr lang="zh-CN" altLang="en-US" sz="2800" smtClean="0"/>
              <a:t>为</a:t>
            </a:r>
            <a:r>
              <a:rPr lang="en-US" altLang="zh-CN" sz="2800" smtClean="0"/>
              <a:t>9</a:t>
            </a:r>
          </a:p>
          <a:p>
            <a:pPr eaLnBrk="1" hangingPunct="1"/>
            <a:r>
              <a:rPr lang="zh-CN" altLang="en-US" sz="2800" smtClean="0"/>
              <a:t>实际应用中，</a:t>
            </a:r>
            <a:r>
              <a:rPr lang="en-US" altLang="zh-CN" sz="2800" smtClean="0"/>
              <a:t>k</a:t>
            </a:r>
            <a:r>
              <a:rPr lang="zh-CN" altLang="en-US" sz="2800" smtClean="0"/>
              <a:t>的值非常大，穷举攻击不可行</a:t>
            </a:r>
          </a:p>
        </p:txBody>
      </p:sp>
      <p:sp>
        <p:nvSpPr>
          <p:cNvPr id="46085" name="Rectangle 2"/>
          <p:cNvSpPr>
            <a:spLocks noGrp="1" noChangeArrowheads="1"/>
          </p:cNvSpPr>
          <p:nvPr>
            <p:ph type="title"/>
          </p:nvPr>
        </p:nvSpPr>
        <p:spPr>
          <a:xfrm>
            <a:off x="468313" y="404813"/>
            <a:ext cx="7543800" cy="719137"/>
          </a:xfrm>
        </p:spPr>
        <p:txBody>
          <a:bodyPr/>
          <a:lstStyle/>
          <a:p>
            <a:pPr eaLnBrk="1" hangingPunct="1"/>
            <a:r>
              <a:rPr lang="en-US" altLang="zh-CN" dirty="0" smtClean="0"/>
              <a:t>10.4.2 </a:t>
            </a:r>
            <a:r>
              <a:rPr lang="zh-CN" altLang="en-US" dirty="0" smtClean="0"/>
              <a:t>椭圆曲线密码学</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42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425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425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4259">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42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9" grpId="0" build="p"/>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2579" name="Rectangle 3"/>
          <p:cNvSpPr>
            <a:spLocks noGrp="1" noChangeArrowheads="1"/>
          </p:cNvSpPr>
          <p:nvPr>
            <p:ph idx="1"/>
          </p:nvPr>
        </p:nvSpPr>
        <p:spPr>
          <a:xfrm>
            <a:off x="684213" y="1341438"/>
            <a:ext cx="7775575" cy="4613275"/>
          </a:xfrm>
        </p:spPr>
        <p:txBody>
          <a:bodyPr/>
          <a:lstStyle/>
          <a:p>
            <a:pPr eaLnBrk="1" hangingPunct="1">
              <a:lnSpc>
                <a:spcPct val="85000"/>
              </a:lnSpc>
            </a:pPr>
            <a:r>
              <a:rPr lang="zh-CN" altLang="en-US" smtClean="0"/>
              <a:t>椭圆曲线密码系统的定义</a:t>
            </a:r>
            <a:endParaRPr lang="en-US" altLang="zh-CN" smtClean="0"/>
          </a:p>
          <a:p>
            <a:pPr lvl="1" eaLnBrk="1" hangingPunct="1">
              <a:lnSpc>
                <a:spcPct val="85000"/>
              </a:lnSpc>
            </a:pPr>
            <a:r>
              <a:rPr lang="zh-CN" altLang="en-US" sz="2800" smtClean="0"/>
              <a:t>域标识：定义椭圆曲线采用的有限域</a:t>
            </a:r>
          </a:p>
          <a:p>
            <a:pPr lvl="1" eaLnBrk="1" hangingPunct="1">
              <a:lnSpc>
                <a:spcPct val="85000"/>
              </a:lnSpc>
            </a:pPr>
            <a:r>
              <a:rPr lang="zh-CN" altLang="en-US" sz="2800" smtClean="0"/>
              <a:t>椭圆曲线：系数</a:t>
            </a:r>
            <a:r>
              <a:rPr lang="en-US" altLang="zh-CN" sz="2800" smtClean="0"/>
              <a:t>a</a:t>
            </a:r>
            <a:r>
              <a:rPr lang="zh-CN" altLang="en-US" sz="2800" smtClean="0"/>
              <a:t>和</a:t>
            </a:r>
            <a:r>
              <a:rPr lang="en-US" altLang="zh-CN" sz="2800" smtClean="0"/>
              <a:t>b</a:t>
            </a:r>
          </a:p>
          <a:p>
            <a:pPr lvl="1" eaLnBrk="1" hangingPunct="1">
              <a:lnSpc>
                <a:spcPct val="85000"/>
              </a:lnSpc>
            </a:pPr>
            <a:r>
              <a:rPr lang="zh-CN" altLang="en-US" sz="2800" smtClean="0"/>
              <a:t>基准点(</a:t>
            </a:r>
            <a:r>
              <a:rPr lang="en-US" altLang="zh-CN" sz="2800" smtClean="0"/>
              <a:t>base)</a:t>
            </a:r>
            <a:r>
              <a:rPr lang="zh-CN" altLang="en-US" sz="2800" smtClean="0"/>
              <a:t>：指定的椭圆曲线上的点</a:t>
            </a:r>
            <a:r>
              <a:rPr lang="en-US" altLang="zh-CN" sz="2800" smtClean="0"/>
              <a:t>P</a:t>
            </a:r>
          </a:p>
          <a:p>
            <a:pPr lvl="1" eaLnBrk="1" hangingPunct="1">
              <a:lnSpc>
                <a:spcPct val="85000"/>
              </a:lnSpc>
            </a:pPr>
            <a:r>
              <a:rPr lang="zh-CN" altLang="en-US" sz="2800" smtClean="0"/>
              <a:t>阶(</a:t>
            </a:r>
            <a:r>
              <a:rPr lang="en-US" altLang="zh-CN" sz="2800" smtClean="0"/>
              <a:t>order)</a:t>
            </a:r>
            <a:r>
              <a:rPr lang="zh-CN" altLang="en-US" sz="2800" smtClean="0"/>
              <a:t>：</a:t>
            </a:r>
            <a:r>
              <a:rPr lang="en-US" altLang="zh-CN" sz="2800" smtClean="0"/>
              <a:t>P</a:t>
            </a:r>
            <a:r>
              <a:rPr lang="zh-CN" altLang="en-US" sz="2800" smtClean="0"/>
              <a:t>点的阶</a:t>
            </a:r>
            <a:r>
              <a:rPr lang="en-US" altLang="zh-CN" sz="2800" smtClean="0"/>
              <a:t>n，</a:t>
            </a:r>
            <a:r>
              <a:rPr lang="zh-CN" altLang="en-US" sz="2800" smtClean="0"/>
              <a:t>使得</a:t>
            </a:r>
            <a:r>
              <a:rPr lang="en-US" altLang="zh-CN" sz="2800" smtClean="0"/>
              <a:t>nP=O</a:t>
            </a:r>
          </a:p>
          <a:p>
            <a:pPr eaLnBrk="1" hangingPunct="1">
              <a:lnSpc>
                <a:spcPct val="85000"/>
              </a:lnSpc>
            </a:pPr>
            <a:r>
              <a:rPr lang="zh-CN" altLang="en-US" smtClean="0"/>
              <a:t>椭圆曲线公钥系统</a:t>
            </a:r>
          </a:p>
          <a:p>
            <a:pPr lvl="1" eaLnBrk="1" hangingPunct="1">
              <a:lnSpc>
                <a:spcPct val="85000"/>
              </a:lnSpc>
            </a:pPr>
            <a:r>
              <a:rPr lang="en-US" altLang="zh-CN" sz="2800" smtClean="0"/>
              <a:t>E(a, b), GF</a:t>
            </a:r>
            <a:r>
              <a:rPr lang="en-US" altLang="zh-CN" sz="2800" baseline="-25000" smtClean="0"/>
              <a:t>P</a:t>
            </a:r>
          </a:p>
          <a:p>
            <a:pPr lvl="1" eaLnBrk="1" hangingPunct="1">
              <a:lnSpc>
                <a:spcPct val="85000"/>
              </a:lnSpc>
            </a:pPr>
            <a:r>
              <a:rPr lang="en-US" altLang="zh-CN" sz="2800" smtClean="0"/>
              <a:t>Base point P(x, y)</a:t>
            </a:r>
          </a:p>
          <a:p>
            <a:pPr lvl="1" eaLnBrk="1" hangingPunct="1">
              <a:lnSpc>
                <a:spcPct val="85000"/>
              </a:lnSpc>
            </a:pPr>
            <a:r>
              <a:rPr lang="zh-CN" altLang="en-US" sz="2800" smtClean="0"/>
              <a:t>选择 </a:t>
            </a:r>
            <a:r>
              <a:rPr lang="en-US" altLang="zh-CN" sz="2800" smtClean="0"/>
              <a:t>e </a:t>
            </a:r>
            <a:r>
              <a:rPr lang="zh-CN" altLang="en-US" sz="2800" smtClean="0"/>
              <a:t>作为私有密钥 </a:t>
            </a:r>
            <a:endParaRPr lang="en-US" altLang="zh-CN" sz="2800" smtClean="0"/>
          </a:p>
          <a:p>
            <a:pPr lvl="1" eaLnBrk="1" hangingPunct="1">
              <a:lnSpc>
                <a:spcPct val="85000"/>
              </a:lnSpc>
            </a:pPr>
            <a:r>
              <a:rPr lang="zh-CN" altLang="en-US" sz="2800" smtClean="0"/>
              <a:t>公开密钥为</a:t>
            </a:r>
            <a:r>
              <a:rPr lang="en-US" altLang="zh-CN" sz="2800" smtClean="0"/>
              <a:t>Q=eP</a:t>
            </a:r>
          </a:p>
        </p:txBody>
      </p:sp>
      <p:sp>
        <p:nvSpPr>
          <p:cNvPr id="47109" name="Rectangle 2"/>
          <p:cNvSpPr>
            <a:spLocks noGrp="1" noChangeArrowheads="1"/>
          </p:cNvSpPr>
          <p:nvPr>
            <p:ph type="title"/>
          </p:nvPr>
        </p:nvSpPr>
        <p:spPr/>
        <p:txBody>
          <a:bodyPr/>
          <a:lstStyle/>
          <a:p>
            <a:pPr eaLnBrk="1" hangingPunct="1"/>
            <a:r>
              <a:rPr lang="en-US" altLang="zh-CN" dirty="0" smtClean="0"/>
              <a:t>10.4.2 </a:t>
            </a:r>
            <a:r>
              <a:rPr lang="zh-CN" altLang="en-US" dirty="0" smtClean="0"/>
              <a:t>椭圆曲线密码学</a:t>
            </a:r>
            <a:endParaRPr lang="en-US" altLang="zh-CN"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25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257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257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257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257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257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257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2579">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2579">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257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2"/>
          <p:cNvSpPr>
            <a:spLocks noGrp="1" noChangeArrowheads="1"/>
          </p:cNvSpPr>
          <p:nvPr>
            <p:ph type="title"/>
          </p:nvPr>
        </p:nvSpPr>
        <p:spPr/>
        <p:txBody>
          <a:bodyPr/>
          <a:lstStyle/>
          <a:p>
            <a:pPr eaLnBrk="1" hangingPunct="1"/>
            <a:r>
              <a:rPr lang="en-US" altLang="zh-CN" dirty="0" smtClean="0"/>
              <a:t>10.4.3 </a:t>
            </a:r>
            <a:r>
              <a:rPr lang="zh-CN" altLang="en-US" dirty="0" smtClean="0"/>
              <a:t>椭圆曲线 类比实现</a:t>
            </a:r>
          </a:p>
        </p:txBody>
      </p:sp>
      <p:sp>
        <p:nvSpPr>
          <p:cNvPr id="48134" name="Rectangle 3"/>
          <p:cNvSpPr>
            <a:spLocks noGrp="1" noChangeArrowheads="1"/>
          </p:cNvSpPr>
          <p:nvPr>
            <p:ph type="body" sz="half" idx="2"/>
          </p:nvPr>
        </p:nvSpPr>
        <p:spPr>
          <a:xfrm>
            <a:off x="755650" y="3644900"/>
            <a:ext cx="7877175" cy="2427306"/>
          </a:xfrm>
        </p:spPr>
        <p:txBody>
          <a:bodyPr>
            <a:normAutofit fontScale="92500" lnSpcReduction="20000"/>
          </a:bodyPr>
          <a:lstStyle/>
          <a:p>
            <a:pPr eaLnBrk="1" hangingPunct="1">
              <a:lnSpc>
                <a:spcPct val="95000"/>
              </a:lnSpc>
            </a:pPr>
            <a:r>
              <a:rPr lang="zh-CN" altLang="en-US" sz="2600" dirty="0" smtClean="0"/>
              <a:t>选定椭圆曲线上一点</a:t>
            </a:r>
            <a:r>
              <a:rPr lang="en-US" altLang="zh-CN" sz="2600" dirty="0" smtClean="0"/>
              <a:t>G  </a:t>
            </a:r>
          </a:p>
          <a:p>
            <a:pPr eaLnBrk="1" hangingPunct="1">
              <a:lnSpc>
                <a:spcPct val="95000"/>
              </a:lnSpc>
            </a:pPr>
            <a:r>
              <a:rPr lang="en-US" altLang="zh-CN" sz="2600" dirty="0" smtClean="0"/>
              <a:t>A、B</a:t>
            </a:r>
            <a:r>
              <a:rPr lang="zh-CN" altLang="en-US" sz="2600" dirty="0" smtClean="0"/>
              <a:t>分别随机选取</a:t>
            </a:r>
            <a:r>
              <a:rPr lang="en-US" altLang="zh-CN" sz="2600" dirty="0" smtClean="0"/>
              <a:t>a, b</a:t>
            </a:r>
            <a:r>
              <a:rPr lang="zh-CN" altLang="en-US" sz="2600" dirty="0" smtClean="0"/>
              <a:t>并保密</a:t>
            </a:r>
          </a:p>
          <a:p>
            <a:pPr eaLnBrk="1" hangingPunct="1">
              <a:lnSpc>
                <a:spcPct val="95000"/>
              </a:lnSpc>
            </a:pPr>
            <a:r>
              <a:rPr lang="en-US" altLang="zh-CN" sz="2600" dirty="0" smtClean="0"/>
              <a:t>A                   Q</a:t>
            </a:r>
            <a:r>
              <a:rPr lang="en-US" altLang="zh-CN" sz="2600" baseline="-25000" dirty="0" smtClean="0"/>
              <a:t>A</a:t>
            </a:r>
            <a:r>
              <a:rPr lang="en-US" altLang="zh-CN" sz="2600" dirty="0" smtClean="0"/>
              <a:t>= </a:t>
            </a:r>
            <a:r>
              <a:rPr lang="en-US" altLang="zh-CN" sz="2600" dirty="0" err="1" smtClean="0"/>
              <a:t>aG</a:t>
            </a:r>
            <a:r>
              <a:rPr lang="en-US" altLang="zh-CN" sz="2600" dirty="0" smtClean="0"/>
              <a:t>                    B</a:t>
            </a:r>
          </a:p>
          <a:p>
            <a:pPr eaLnBrk="1" hangingPunct="1">
              <a:lnSpc>
                <a:spcPct val="95000"/>
              </a:lnSpc>
              <a:buFont typeface="Wingdings" pitchFamily="2" charset="2"/>
              <a:buNone/>
            </a:pPr>
            <a:r>
              <a:rPr lang="en-US" altLang="zh-CN" sz="2600" dirty="0" smtClean="0"/>
              <a:t>                         Q</a:t>
            </a:r>
            <a:r>
              <a:rPr lang="en-US" altLang="zh-CN" sz="2600" baseline="-25000" dirty="0" smtClean="0"/>
              <a:t>B</a:t>
            </a:r>
            <a:r>
              <a:rPr lang="en-US" altLang="zh-CN" sz="2600" dirty="0" smtClean="0"/>
              <a:t>= </a:t>
            </a:r>
            <a:r>
              <a:rPr lang="en-US" altLang="zh-CN" sz="2600" dirty="0" err="1" smtClean="0"/>
              <a:t>bG</a:t>
            </a:r>
            <a:endParaRPr lang="en-US" altLang="zh-CN" sz="2600" dirty="0" smtClean="0"/>
          </a:p>
          <a:p>
            <a:pPr eaLnBrk="1" hangingPunct="1">
              <a:lnSpc>
                <a:spcPct val="95000"/>
              </a:lnSpc>
              <a:buFont typeface="Wingdings" pitchFamily="2" charset="2"/>
              <a:buNone/>
            </a:pPr>
            <a:endParaRPr lang="en-US" altLang="zh-CN" sz="2600" dirty="0" smtClean="0"/>
          </a:p>
          <a:p>
            <a:pPr eaLnBrk="1" hangingPunct="1">
              <a:lnSpc>
                <a:spcPct val="95000"/>
              </a:lnSpc>
            </a:pPr>
            <a:r>
              <a:rPr lang="en-US" altLang="zh-CN" sz="2600" dirty="0" smtClean="0"/>
              <a:t>A: Q=a(Q</a:t>
            </a:r>
            <a:r>
              <a:rPr lang="en-US" altLang="zh-CN" sz="2600" baseline="-25000" dirty="0" smtClean="0"/>
              <a:t>B</a:t>
            </a:r>
            <a:r>
              <a:rPr lang="en-US" altLang="zh-CN" sz="2600" dirty="0" smtClean="0"/>
              <a:t>) =</a:t>
            </a:r>
            <a:r>
              <a:rPr lang="en-US" altLang="zh-CN" sz="2600" dirty="0" err="1" smtClean="0"/>
              <a:t>abG</a:t>
            </a:r>
            <a:r>
              <a:rPr lang="en-US" altLang="zh-CN" sz="2600" dirty="0" smtClean="0"/>
              <a:t>  </a:t>
            </a:r>
          </a:p>
          <a:p>
            <a:pPr eaLnBrk="1" hangingPunct="1">
              <a:lnSpc>
                <a:spcPct val="95000"/>
              </a:lnSpc>
            </a:pPr>
            <a:r>
              <a:rPr lang="en-US" altLang="zh-CN" sz="2600" dirty="0" smtClean="0"/>
              <a:t>B: Q=b(Q</a:t>
            </a:r>
            <a:r>
              <a:rPr lang="en-US" altLang="zh-CN" sz="2600" baseline="-25000" dirty="0" smtClean="0"/>
              <a:t>A</a:t>
            </a:r>
            <a:r>
              <a:rPr lang="en-US" altLang="zh-CN" sz="2600" dirty="0" smtClean="0"/>
              <a:t>)=</a:t>
            </a:r>
            <a:r>
              <a:rPr lang="en-US" altLang="zh-CN" sz="2600" dirty="0" err="1" smtClean="0"/>
              <a:t>baG</a:t>
            </a:r>
            <a:r>
              <a:rPr lang="en-US" altLang="zh-CN" sz="2600" dirty="0" smtClean="0"/>
              <a:t>=</a:t>
            </a:r>
            <a:r>
              <a:rPr lang="en-US" altLang="zh-CN" sz="2600" dirty="0" err="1" smtClean="0"/>
              <a:t>abG</a:t>
            </a:r>
            <a:r>
              <a:rPr lang="zh-CN" altLang="en-US" sz="2600" dirty="0" smtClean="0"/>
              <a:t> </a:t>
            </a:r>
            <a:endParaRPr lang="en-US" altLang="zh-CN" sz="2600" dirty="0" smtClean="0"/>
          </a:p>
        </p:txBody>
      </p:sp>
      <p:pic>
        <p:nvPicPr>
          <p:cNvPr id="48135" name="Picture 4"/>
          <p:cNvPicPr>
            <a:picLocks noChangeAspect="1" noChangeArrowheads="1"/>
          </p:cNvPicPr>
          <p:nvPr/>
        </p:nvPicPr>
        <p:blipFill>
          <a:blip r:embed="rId2" cstate="print"/>
          <a:srcRect/>
          <a:stretch>
            <a:fillRect/>
          </a:stretch>
        </p:blipFill>
        <p:spPr bwMode="auto">
          <a:xfrm>
            <a:off x="611188" y="1773238"/>
            <a:ext cx="7834312" cy="1776412"/>
          </a:xfrm>
          <a:prstGeom prst="rect">
            <a:avLst/>
          </a:prstGeom>
          <a:noFill/>
          <a:ln w="9525">
            <a:noFill/>
            <a:miter lim="800000"/>
            <a:headEnd/>
            <a:tailEnd/>
          </a:ln>
        </p:spPr>
      </p:pic>
      <p:sp>
        <p:nvSpPr>
          <p:cNvPr id="48136" name="Line 1026"/>
          <p:cNvSpPr>
            <a:spLocks noChangeShapeType="1"/>
          </p:cNvSpPr>
          <p:nvPr/>
        </p:nvSpPr>
        <p:spPr bwMode="auto">
          <a:xfrm>
            <a:off x="2000232" y="4572008"/>
            <a:ext cx="3959225" cy="0"/>
          </a:xfrm>
          <a:prstGeom prst="line">
            <a:avLst/>
          </a:prstGeom>
          <a:noFill/>
          <a:ln w="9525">
            <a:solidFill>
              <a:schemeClr val="tx1"/>
            </a:solidFill>
            <a:round/>
            <a:headEnd/>
            <a:tailEnd type="triangle" w="med" len="med"/>
          </a:ln>
        </p:spPr>
        <p:txBody>
          <a:bodyPr/>
          <a:lstStyle/>
          <a:p>
            <a:endParaRPr lang="zh-CN" altLang="en-US"/>
          </a:p>
        </p:txBody>
      </p:sp>
      <p:sp>
        <p:nvSpPr>
          <p:cNvPr id="48137" name="Line 1027"/>
          <p:cNvSpPr>
            <a:spLocks noChangeShapeType="1"/>
          </p:cNvSpPr>
          <p:nvPr/>
        </p:nvSpPr>
        <p:spPr bwMode="auto">
          <a:xfrm flipH="1">
            <a:off x="2000232" y="4929198"/>
            <a:ext cx="3959225" cy="0"/>
          </a:xfrm>
          <a:prstGeom prst="line">
            <a:avLst/>
          </a:prstGeom>
          <a:noFill/>
          <a:ln w="9525">
            <a:solidFill>
              <a:schemeClr val="tx1"/>
            </a:solidFill>
            <a:round/>
            <a:headEnd/>
            <a:tailEnd type="triangle" w="med" len="med"/>
          </a:ln>
        </p:spPr>
        <p:txBody>
          <a:bodyPr/>
          <a:lstStyle/>
          <a:p>
            <a:endParaRPr lang="zh-CN" altLang="en-US"/>
          </a:p>
        </p:txBody>
      </p:sp>
      <p:sp>
        <p:nvSpPr>
          <p:cNvPr id="48139" name="Rectangle 11"/>
          <p:cNvSpPr>
            <a:spLocks noChangeArrowheads="1"/>
          </p:cNvSpPr>
          <p:nvPr/>
        </p:nvSpPr>
        <p:spPr bwMode="auto">
          <a:xfrm>
            <a:off x="611188" y="1193800"/>
            <a:ext cx="6553200" cy="579438"/>
          </a:xfrm>
          <a:prstGeom prst="rect">
            <a:avLst/>
          </a:prstGeom>
          <a:noFill/>
          <a:ln w="12700" algn="ctr">
            <a:noFill/>
            <a:miter lim="800000"/>
            <a:headEnd/>
            <a:tailEnd/>
          </a:ln>
          <a:effectLst>
            <a:outerShdw dist="45791" dir="2021404" algn="ctr" rotWithShape="0">
              <a:schemeClr val="bg2"/>
            </a:outerShdw>
          </a:effectLst>
        </p:spPr>
        <p:txBody>
          <a:bodyPr anchor="b">
            <a:spAutoFit/>
          </a:bodyPr>
          <a:lstStyle/>
          <a:p>
            <a:r>
              <a:rPr lang="en-US" altLang="zh-CN" sz="3200" b="1">
                <a:solidFill>
                  <a:schemeClr val="tx2"/>
                </a:solidFill>
              </a:rPr>
              <a:t>1</a:t>
            </a:r>
            <a:r>
              <a:rPr lang="zh-CN" altLang="en-US" sz="3200" b="1">
                <a:solidFill>
                  <a:schemeClr val="tx2"/>
                </a:solidFill>
              </a:rPr>
              <a:t>） </a:t>
            </a:r>
            <a:r>
              <a:rPr lang="en-US" altLang="zh-CN" sz="3200" b="1">
                <a:solidFill>
                  <a:schemeClr val="tx2"/>
                </a:solidFill>
              </a:rPr>
              <a:t>Diffie-Hellman</a:t>
            </a:r>
            <a:r>
              <a:rPr lang="zh-CN" altLang="en-US" sz="3200" b="1">
                <a:solidFill>
                  <a:schemeClr val="tx2"/>
                </a:solidFill>
              </a:rPr>
              <a:t>的椭圆曲线实现</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Rectangle 5"/>
          <p:cNvSpPr>
            <a:spLocks noGrp="1" noChangeArrowheads="1"/>
          </p:cNvSpPr>
          <p:nvPr>
            <p:ph type="title"/>
          </p:nvPr>
        </p:nvSpPr>
        <p:spPr/>
        <p:txBody>
          <a:bodyPr/>
          <a:lstStyle/>
          <a:p>
            <a:pPr eaLnBrk="1" hangingPunct="1"/>
            <a:endParaRPr lang="zh-CN" altLang="en-US" dirty="0" smtClean="0"/>
          </a:p>
        </p:txBody>
      </p:sp>
      <p:pic>
        <p:nvPicPr>
          <p:cNvPr id="49158" name="Picture 1"/>
          <p:cNvPicPr>
            <a:picLocks noChangeAspect="1" noChangeArrowheads="1"/>
          </p:cNvPicPr>
          <p:nvPr/>
        </p:nvPicPr>
        <p:blipFill>
          <a:blip r:embed="rId2" cstate="print"/>
          <a:srcRect/>
          <a:stretch>
            <a:fillRect/>
          </a:stretch>
        </p:blipFill>
        <p:spPr bwMode="auto">
          <a:xfrm>
            <a:off x="1871663" y="0"/>
            <a:ext cx="5400675" cy="6858000"/>
          </a:xfrm>
          <a:prstGeom prst="rect">
            <a:avLst/>
          </a:prstGeom>
          <a:noFill/>
          <a:ln w="12700" algn="ctr">
            <a:noFill/>
            <a:miter lim="800000"/>
            <a:headEnd/>
            <a:tailEnd/>
          </a:ln>
        </p:spPr>
      </p:pic>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2210" name="Rectangle 2"/>
          <p:cNvSpPr>
            <a:spLocks noGrp="1" noChangeArrowheads="1"/>
          </p:cNvSpPr>
          <p:nvPr>
            <p:ph idx="1"/>
          </p:nvPr>
        </p:nvSpPr>
        <p:spPr>
          <a:xfrm>
            <a:off x="539750" y="1341438"/>
            <a:ext cx="8280400" cy="5040312"/>
          </a:xfrm>
        </p:spPr>
        <p:txBody>
          <a:bodyPr/>
          <a:lstStyle/>
          <a:p>
            <a:pPr eaLnBrk="1" hangingPunct="1">
              <a:lnSpc>
                <a:spcPct val="95000"/>
              </a:lnSpc>
            </a:pPr>
            <a:r>
              <a:rPr lang="zh-CN" altLang="en-US" sz="2800" smtClean="0"/>
              <a:t>类似于</a:t>
            </a:r>
            <a:r>
              <a:rPr lang="en-US" altLang="zh-CN" sz="2800" smtClean="0"/>
              <a:t>D-H</a:t>
            </a:r>
            <a:r>
              <a:rPr lang="zh-CN" altLang="en-US" sz="2800" smtClean="0"/>
              <a:t>，</a:t>
            </a:r>
            <a:r>
              <a:rPr lang="en-US" altLang="zh-CN" sz="2800" smtClean="0"/>
              <a:t>ECC</a:t>
            </a:r>
            <a:r>
              <a:rPr lang="zh-CN" altLang="en-US" sz="2800" smtClean="0"/>
              <a:t>也可以实现密钥交换</a:t>
            </a:r>
          </a:p>
          <a:p>
            <a:pPr eaLnBrk="1" hangingPunct="1">
              <a:lnSpc>
                <a:spcPct val="95000"/>
              </a:lnSpc>
            </a:pPr>
            <a:r>
              <a:rPr lang="zh-CN" altLang="en-US" sz="2800" smtClean="0"/>
              <a:t>用户选择合适的</a:t>
            </a:r>
            <a:r>
              <a:rPr lang="en-US" altLang="zh-CN" sz="2800" smtClean="0"/>
              <a:t>ECC, Ep(a, b)</a:t>
            </a:r>
          </a:p>
          <a:p>
            <a:pPr eaLnBrk="1" hangingPunct="1">
              <a:lnSpc>
                <a:spcPct val="95000"/>
              </a:lnSpc>
            </a:pPr>
            <a:r>
              <a:rPr lang="zh-CN" altLang="en-US" sz="2800" smtClean="0"/>
              <a:t>选择基点</a:t>
            </a:r>
            <a:r>
              <a:rPr lang="en-US" altLang="zh-CN" sz="2800" smtClean="0"/>
              <a:t>G=(x</a:t>
            </a:r>
            <a:r>
              <a:rPr lang="en-US" altLang="zh-CN" sz="2800" baseline="-25000" smtClean="0"/>
              <a:t>1</a:t>
            </a:r>
            <a:r>
              <a:rPr lang="en-US" altLang="zh-CN" sz="2800" smtClean="0"/>
              <a:t>, y</a:t>
            </a:r>
            <a:r>
              <a:rPr lang="en-US" altLang="zh-CN" sz="2800" baseline="-25000" smtClean="0"/>
              <a:t>1</a:t>
            </a:r>
            <a:r>
              <a:rPr lang="en-US" altLang="zh-CN" sz="2800" smtClean="0"/>
              <a:t>), </a:t>
            </a:r>
            <a:r>
              <a:rPr lang="zh-CN" altLang="en-US" sz="2800" smtClean="0"/>
              <a:t>满足</a:t>
            </a:r>
            <a:r>
              <a:rPr lang="en-US" altLang="zh-CN" sz="2800" smtClean="0"/>
              <a:t>nG=O</a:t>
            </a:r>
            <a:r>
              <a:rPr lang="zh-CN" altLang="en-US" sz="2800" smtClean="0"/>
              <a:t>的最小</a:t>
            </a:r>
            <a:r>
              <a:rPr lang="en-US" altLang="zh-CN" sz="2800" smtClean="0"/>
              <a:t>n</a:t>
            </a:r>
            <a:r>
              <a:rPr lang="zh-CN" altLang="en-US" sz="2800" smtClean="0"/>
              <a:t>是一个大素数</a:t>
            </a:r>
          </a:p>
          <a:p>
            <a:pPr eaLnBrk="1" hangingPunct="1">
              <a:lnSpc>
                <a:spcPct val="95000"/>
              </a:lnSpc>
            </a:pPr>
            <a:r>
              <a:rPr lang="en-US" altLang="zh-CN" sz="2800" smtClean="0"/>
              <a:t>A</a:t>
            </a:r>
            <a:r>
              <a:rPr lang="zh-CN" altLang="en-US" sz="2800" smtClean="0"/>
              <a:t>和</a:t>
            </a:r>
            <a:r>
              <a:rPr lang="en-US" altLang="zh-CN" sz="2800" smtClean="0"/>
              <a:t>B</a:t>
            </a:r>
            <a:r>
              <a:rPr lang="zh-CN" altLang="en-US" sz="2800" smtClean="0"/>
              <a:t>之间的密钥交换如下</a:t>
            </a:r>
            <a:endParaRPr lang="zh-CN" altLang="en-US" sz="2800" smtClean="0">
              <a:latin typeface="Courier New" pitchFamily="49" charset="0"/>
            </a:endParaRPr>
          </a:p>
          <a:p>
            <a:pPr lvl="1" eaLnBrk="1" hangingPunct="1">
              <a:lnSpc>
                <a:spcPct val="95000"/>
              </a:lnSpc>
            </a:pPr>
            <a:r>
              <a:rPr lang="en-US" altLang="zh-CN" smtClean="0"/>
              <a:t>A</a:t>
            </a:r>
            <a:r>
              <a:rPr lang="zh-CN" altLang="en-US" smtClean="0"/>
              <a:t>和</a:t>
            </a:r>
            <a:r>
              <a:rPr lang="en-US" altLang="zh-CN" smtClean="0"/>
              <a:t>B</a:t>
            </a:r>
            <a:r>
              <a:rPr lang="zh-CN" altLang="en-US" smtClean="0"/>
              <a:t>选择私钥</a:t>
            </a:r>
            <a:r>
              <a:rPr lang="en-US" altLang="zh-CN" smtClean="0"/>
              <a:t>n</a:t>
            </a:r>
            <a:r>
              <a:rPr lang="en-US" altLang="zh-CN" baseline="-25000" smtClean="0"/>
              <a:t>A</a:t>
            </a:r>
            <a:r>
              <a:rPr lang="en-US" altLang="zh-CN" smtClean="0"/>
              <a:t>&lt;n, n</a:t>
            </a:r>
            <a:r>
              <a:rPr lang="en-US" altLang="zh-CN" baseline="-25000" smtClean="0"/>
              <a:t>B</a:t>
            </a:r>
            <a:r>
              <a:rPr lang="en-US" altLang="zh-CN" smtClean="0"/>
              <a:t>&lt;n</a:t>
            </a:r>
            <a:endParaRPr lang="en-US" altLang="zh-CN" smtClean="0">
              <a:latin typeface="Courier New" pitchFamily="49" charset="0"/>
            </a:endParaRPr>
          </a:p>
          <a:p>
            <a:pPr lvl="1" eaLnBrk="1" hangingPunct="1">
              <a:lnSpc>
                <a:spcPct val="95000"/>
              </a:lnSpc>
            </a:pPr>
            <a:r>
              <a:rPr lang="zh-CN" altLang="en-US" smtClean="0"/>
              <a:t>计算公钥</a:t>
            </a:r>
            <a:r>
              <a:rPr lang="en-US" altLang="zh-CN" smtClean="0"/>
              <a:t>P</a:t>
            </a:r>
            <a:r>
              <a:rPr lang="en-US" altLang="zh-CN" baseline="-25000" smtClean="0"/>
              <a:t>A</a:t>
            </a:r>
            <a:r>
              <a:rPr lang="en-US" altLang="zh-CN" smtClean="0"/>
              <a:t>=n</a:t>
            </a:r>
            <a:r>
              <a:rPr lang="en-US" altLang="zh-CN" baseline="-25000" smtClean="0"/>
              <a:t>A</a:t>
            </a:r>
            <a:r>
              <a:rPr lang="en-US" altLang="zh-CN" smtClean="0"/>
              <a:t>×G, P</a:t>
            </a:r>
            <a:r>
              <a:rPr lang="en-US" altLang="zh-CN" baseline="-25000" smtClean="0"/>
              <a:t>B</a:t>
            </a:r>
            <a:r>
              <a:rPr lang="en-US" altLang="zh-CN" smtClean="0"/>
              <a:t>=n</a:t>
            </a:r>
            <a:r>
              <a:rPr lang="en-US" altLang="zh-CN" baseline="-25000" smtClean="0"/>
              <a:t>B</a:t>
            </a:r>
            <a:r>
              <a:rPr lang="en-US" altLang="zh-CN" smtClean="0"/>
              <a:t>×G</a:t>
            </a:r>
            <a:endParaRPr lang="zh-CN" altLang="en-US" smtClean="0"/>
          </a:p>
          <a:p>
            <a:pPr lvl="1" eaLnBrk="1" hangingPunct="1">
              <a:lnSpc>
                <a:spcPct val="95000"/>
              </a:lnSpc>
            </a:pPr>
            <a:r>
              <a:rPr lang="en-US" altLang="zh-CN" smtClean="0"/>
              <a:t>A</a:t>
            </a:r>
            <a:r>
              <a:rPr lang="zh-CN" altLang="en-US" smtClean="0"/>
              <a:t>与</a:t>
            </a:r>
            <a:r>
              <a:rPr lang="en-US" altLang="zh-CN" smtClean="0"/>
              <a:t>B</a:t>
            </a:r>
            <a:r>
              <a:rPr lang="zh-CN" altLang="en-US" smtClean="0"/>
              <a:t>交换</a:t>
            </a:r>
            <a:r>
              <a:rPr lang="en-US" altLang="zh-CN" smtClean="0"/>
              <a:t>P</a:t>
            </a:r>
            <a:r>
              <a:rPr lang="en-US" altLang="zh-CN" baseline="-25000" smtClean="0"/>
              <a:t>A </a:t>
            </a:r>
            <a:r>
              <a:rPr lang="zh-CN" altLang="en-US" smtClean="0"/>
              <a:t>和 </a:t>
            </a:r>
            <a:r>
              <a:rPr lang="en-US" altLang="zh-CN" smtClean="0"/>
              <a:t>P</a:t>
            </a:r>
            <a:r>
              <a:rPr lang="en-US" altLang="zh-CN" baseline="-25000" smtClean="0"/>
              <a:t>B</a:t>
            </a:r>
            <a:endParaRPr lang="en-US" altLang="zh-CN" smtClean="0">
              <a:latin typeface="Courier New" pitchFamily="49" charset="0"/>
              <a:cs typeface="Arial" charset="0"/>
            </a:endParaRPr>
          </a:p>
          <a:p>
            <a:pPr lvl="1" eaLnBrk="1" hangingPunct="1">
              <a:lnSpc>
                <a:spcPct val="95000"/>
              </a:lnSpc>
            </a:pPr>
            <a:r>
              <a:rPr lang="zh-CN" altLang="en-US" smtClean="0">
                <a:cs typeface="Arial" charset="0"/>
              </a:rPr>
              <a:t>计算共享密钥</a:t>
            </a:r>
            <a:r>
              <a:rPr lang="en-US" altLang="zh-CN" smtClean="0">
                <a:cs typeface="Arial" charset="0"/>
              </a:rPr>
              <a:t>K=</a:t>
            </a:r>
            <a:r>
              <a:rPr lang="en-US" altLang="zh-CN" smtClean="0"/>
              <a:t>n</a:t>
            </a:r>
            <a:r>
              <a:rPr lang="en-US" altLang="zh-CN" baseline="-25000" smtClean="0"/>
              <a:t>A</a:t>
            </a:r>
            <a:r>
              <a:rPr lang="en-US" altLang="zh-CN" smtClean="0"/>
              <a:t>×P</a:t>
            </a:r>
            <a:r>
              <a:rPr lang="en-US" altLang="zh-CN" baseline="-25000" smtClean="0"/>
              <a:t>B</a:t>
            </a:r>
            <a:r>
              <a:rPr lang="en-US" altLang="zh-CN" smtClean="0"/>
              <a:t>= n</a:t>
            </a:r>
            <a:r>
              <a:rPr lang="en-US" altLang="zh-CN" baseline="-25000" smtClean="0"/>
              <a:t>B</a:t>
            </a:r>
            <a:r>
              <a:rPr lang="en-US" altLang="zh-CN" smtClean="0"/>
              <a:t>×P</a:t>
            </a:r>
            <a:r>
              <a:rPr lang="en-US" altLang="zh-CN" baseline="-25000" smtClean="0"/>
              <a:t>A</a:t>
            </a:r>
            <a:r>
              <a:rPr lang="en-US" altLang="zh-CN" smtClean="0"/>
              <a:t>,  </a:t>
            </a:r>
            <a:r>
              <a:rPr lang="zh-CN" altLang="en-US" smtClean="0"/>
              <a:t>因为</a:t>
            </a:r>
            <a:r>
              <a:rPr lang="en-US" altLang="zh-CN" smtClean="0">
                <a:cs typeface="Arial" charset="0"/>
              </a:rPr>
              <a:t>K=</a:t>
            </a:r>
            <a:r>
              <a:rPr lang="en-US" altLang="zh-CN" smtClean="0"/>
              <a:t>n</a:t>
            </a:r>
            <a:r>
              <a:rPr lang="en-US" altLang="zh-CN" baseline="-25000" smtClean="0"/>
              <a:t>A</a:t>
            </a:r>
            <a:r>
              <a:rPr lang="en-US" altLang="zh-CN" smtClean="0"/>
              <a:t>×n</a:t>
            </a:r>
            <a:r>
              <a:rPr lang="en-US" altLang="zh-CN" baseline="-25000" smtClean="0"/>
              <a:t>B</a:t>
            </a:r>
            <a:r>
              <a:rPr lang="en-US" altLang="zh-CN" smtClean="0"/>
              <a:t>×G</a:t>
            </a:r>
            <a:r>
              <a:rPr lang="zh-CN" altLang="en-US" smtClean="0"/>
              <a:t>，所以这两个密钥是一样的。</a:t>
            </a:r>
          </a:p>
        </p:txBody>
      </p:sp>
      <p:sp>
        <p:nvSpPr>
          <p:cNvPr id="50182" name="Rectangle 3"/>
          <p:cNvSpPr>
            <a:spLocks noGrp="1" noChangeArrowheads="1"/>
          </p:cNvSpPr>
          <p:nvPr>
            <p:ph type="title"/>
          </p:nvPr>
        </p:nvSpPr>
        <p:spPr>
          <a:xfrm>
            <a:off x="468313" y="333375"/>
            <a:ext cx="7632700" cy="792163"/>
          </a:xfrm>
        </p:spPr>
        <p:txBody>
          <a:bodyPr>
            <a:normAutofit fontScale="90000"/>
          </a:bodyPr>
          <a:lstStyle/>
          <a:p>
            <a:pPr eaLnBrk="1" hangingPunct="1"/>
            <a:r>
              <a:rPr lang="en-US" altLang="zh-CN" sz="3400" dirty="0" smtClean="0"/>
              <a:t>ECC</a:t>
            </a:r>
            <a:r>
              <a:rPr lang="zh-CN" altLang="en-US" sz="3500" dirty="0" smtClean="0"/>
              <a:t>与</a:t>
            </a:r>
            <a:r>
              <a:rPr lang="en-US" altLang="zh-CN" sz="3400" dirty="0" err="1" smtClean="0"/>
              <a:t>Diffie</a:t>
            </a:r>
            <a:r>
              <a:rPr lang="en-US" altLang="zh-CN" sz="3400" dirty="0" smtClean="0"/>
              <a:t>-Hellman</a:t>
            </a:r>
            <a:r>
              <a:rPr lang="zh-CN" altLang="en-US" sz="3500" dirty="0" smtClean="0"/>
              <a:t>密钥交换的类比</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22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22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22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2210">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2210">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2210">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2210">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22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0"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6" name="Rectangle 3"/>
          <p:cNvSpPr>
            <a:spLocks noGrp="1" noChangeArrowheads="1"/>
          </p:cNvSpPr>
          <p:nvPr>
            <p:ph idx="1"/>
          </p:nvPr>
        </p:nvSpPr>
        <p:spPr>
          <a:xfrm>
            <a:off x="539750" y="1484313"/>
            <a:ext cx="8137525" cy="3455987"/>
          </a:xfrm>
        </p:spPr>
        <p:txBody>
          <a:bodyPr/>
          <a:lstStyle/>
          <a:p>
            <a:pPr eaLnBrk="1" hangingPunct="1"/>
            <a:r>
              <a:rPr lang="en-US" altLang="zh-CN" dirty="0" smtClean="0"/>
              <a:t>Ex:</a:t>
            </a:r>
          </a:p>
          <a:p>
            <a:pPr lvl="1" eaLnBrk="1" hangingPunct="1"/>
            <a:r>
              <a:rPr lang="en-US" altLang="zh-CN" dirty="0" smtClean="0"/>
              <a:t>P=211; </a:t>
            </a:r>
            <a:r>
              <a:rPr lang="en-US" altLang="zh-CN" dirty="0" err="1" smtClean="0"/>
              <a:t>E</a:t>
            </a:r>
            <a:r>
              <a:rPr lang="en-US" altLang="zh-CN" baseline="-25000" dirty="0" err="1" smtClean="0"/>
              <a:t>p</a:t>
            </a:r>
            <a:r>
              <a:rPr lang="en-US" altLang="zh-CN" dirty="0" smtClean="0"/>
              <a:t>(0, -4), equals to y</a:t>
            </a:r>
            <a:r>
              <a:rPr lang="en-US" altLang="zh-CN" baseline="30000" dirty="0" smtClean="0"/>
              <a:t>2</a:t>
            </a:r>
            <a:r>
              <a:rPr lang="en-US" altLang="zh-CN" dirty="0" smtClean="0"/>
              <a:t>=x</a:t>
            </a:r>
            <a:r>
              <a:rPr lang="en-US" altLang="zh-CN" baseline="30000" dirty="0" smtClean="0"/>
              <a:t>3</a:t>
            </a:r>
            <a:r>
              <a:rPr lang="en-US" altLang="zh-CN" dirty="0" smtClean="0"/>
              <a:t>-4, G=(2, 2)</a:t>
            </a:r>
          </a:p>
          <a:p>
            <a:pPr lvl="1" eaLnBrk="1" hangingPunct="1"/>
            <a:r>
              <a:rPr lang="en-US" altLang="zh-CN" dirty="0" smtClean="0"/>
              <a:t>Compute 211G=O</a:t>
            </a:r>
          </a:p>
          <a:p>
            <a:pPr lvl="1" eaLnBrk="1" hangingPunct="1"/>
            <a:r>
              <a:rPr lang="en-US" altLang="zh-CN" dirty="0" err="1" smtClean="0"/>
              <a:t>n</a:t>
            </a:r>
            <a:r>
              <a:rPr lang="en-US" altLang="zh-CN" baseline="-25000" dirty="0" err="1" smtClean="0"/>
              <a:t>A</a:t>
            </a:r>
            <a:r>
              <a:rPr lang="en-US" altLang="zh-CN" dirty="0" smtClean="0"/>
              <a:t>=121, P</a:t>
            </a:r>
            <a:r>
              <a:rPr lang="en-US" altLang="zh-CN" baseline="-25000" dirty="0" smtClean="0"/>
              <a:t>A</a:t>
            </a:r>
            <a:r>
              <a:rPr lang="en-US" altLang="zh-CN" dirty="0" smtClean="0"/>
              <a:t>=121(2, 2)=(115, 48)</a:t>
            </a:r>
          </a:p>
          <a:p>
            <a:pPr lvl="1" eaLnBrk="1" hangingPunct="1"/>
            <a:r>
              <a:rPr lang="en-US" altLang="zh-CN" dirty="0" err="1" smtClean="0"/>
              <a:t>n</a:t>
            </a:r>
            <a:r>
              <a:rPr lang="en-US" altLang="zh-CN" baseline="-25000" dirty="0" err="1" smtClean="0"/>
              <a:t>B</a:t>
            </a:r>
            <a:r>
              <a:rPr lang="en-US" altLang="zh-CN" dirty="0" smtClean="0"/>
              <a:t>=203, P</a:t>
            </a:r>
            <a:r>
              <a:rPr lang="en-US" altLang="zh-CN" baseline="-25000" dirty="0" smtClean="0"/>
              <a:t>B</a:t>
            </a:r>
            <a:r>
              <a:rPr lang="en-US" altLang="zh-CN" dirty="0" smtClean="0"/>
              <a:t>=203(2, 2)=(130, 203)</a:t>
            </a:r>
          </a:p>
          <a:p>
            <a:pPr lvl="1" eaLnBrk="1" hangingPunct="1"/>
            <a:r>
              <a:rPr lang="en-US" altLang="zh-CN" dirty="0" smtClean="0"/>
              <a:t>K = 121(130, 203) =203(115, 48)=(161, 169)</a:t>
            </a:r>
            <a:endParaRPr lang="zh-CN" altLang="en-US" dirty="0" smtClean="0"/>
          </a:p>
        </p:txBody>
      </p:sp>
      <p:sp>
        <p:nvSpPr>
          <p:cNvPr id="51205" name="Rectangle 2"/>
          <p:cNvSpPr>
            <a:spLocks noGrp="1" noChangeArrowheads="1"/>
          </p:cNvSpPr>
          <p:nvPr>
            <p:ph type="title"/>
          </p:nvPr>
        </p:nvSpPr>
        <p:spPr>
          <a:xfrm>
            <a:off x="323850" y="476250"/>
            <a:ext cx="8161338" cy="792163"/>
          </a:xfrm>
        </p:spPr>
        <p:txBody>
          <a:bodyPr>
            <a:normAutofit fontScale="90000"/>
          </a:bodyPr>
          <a:lstStyle/>
          <a:p>
            <a:pPr eaLnBrk="1" hangingPunct="1"/>
            <a:r>
              <a:rPr lang="zh-CN" altLang="en-US" dirty="0" smtClean="0"/>
              <a:t>用</a:t>
            </a:r>
            <a:r>
              <a:rPr lang="en-US" altLang="zh-CN" sz="3800" dirty="0" smtClean="0"/>
              <a:t>ECC</a:t>
            </a:r>
            <a:r>
              <a:rPr lang="zh-CN" altLang="en-US" dirty="0" smtClean="0"/>
              <a:t>实现</a:t>
            </a:r>
            <a:r>
              <a:rPr lang="en-US" altLang="zh-CN" sz="3800" dirty="0" err="1" smtClean="0"/>
              <a:t>Diffie</a:t>
            </a:r>
            <a:r>
              <a:rPr lang="en-US" altLang="zh-CN" sz="3800" dirty="0" smtClean="0"/>
              <a:t>-Hellman</a:t>
            </a:r>
            <a:r>
              <a:rPr lang="zh-CN" altLang="en-US" dirty="0" smtClean="0"/>
              <a:t>密钥交换</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1024"/>
          <p:cNvSpPr>
            <a:spLocks noGrp="1" noChangeArrowheads="1"/>
          </p:cNvSpPr>
          <p:nvPr>
            <p:ph type="title"/>
          </p:nvPr>
        </p:nvSpPr>
        <p:spPr>
          <a:xfrm>
            <a:off x="468313" y="476250"/>
            <a:ext cx="7543800" cy="719138"/>
          </a:xfrm>
        </p:spPr>
        <p:txBody>
          <a:bodyPr/>
          <a:lstStyle/>
          <a:p>
            <a:pPr eaLnBrk="1" hangingPunct="1"/>
            <a:r>
              <a:rPr lang="zh-CN" altLang="en-AU" dirty="0" smtClean="0"/>
              <a:t>自由的公钥发布</a:t>
            </a:r>
            <a:endParaRPr lang="zh-CN" altLang="en-US" dirty="0" smtClean="0"/>
          </a:p>
        </p:txBody>
      </p:sp>
      <p:pic>
        <p:nvPicPr>
          <p:cNvPr id="6149" name="Picture 0"/>
          <p:cNvPicPr>
            <a:picLocks noChangeAspect="1" noChangeArrowheads="1"/>
          </p:cNvPicPr>
          <p:nvPr/>
        </p:nvPicPr>
        <p:blipFill>
          <a:blip r:embed="rId2" cstate="print"/>
          <a:srcRect/>
          <a:stretch>
            <a:fillRect/>
          </a:stretch>
        </p:blipFill>
        <p:spPr bwMode="auto">
          <a:xfrm>
            <a:off x="755650" y="1412875"/>
            <a:ext cx="7591425" cy="41624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30" name="Rectangle 3"/>
          <p:cNvSpPr>
            <a:spLocks noGrp="1" noChangeArrowheads="1"/>
          </p:cNvSpPr>
          <p:nvPr>
            <p:ph idx="1"/>
          </p:nvPr>
        </p:nvSpPr>
        <p:spPr>
          <a:xfrm>
            <a:off x="539750" y="1341438"/>
            <a:ext cx="8389968" cy="4908550"/>
          </a:xfrm>
        </p:spPr>
        <p:txBody>
          <a:bodyPr>
            <a:normAutofit/>
          </a:bodyPr>
          <a:lstStyle/>
          <a:p>
            <a:pPr eaLnBrk="1" hangingPunct="1"/>
            <a:r>
              <a:rPr lang="en-US" altLang="zh-CN" sz="2500" dirty="0" smtClean="0"/>
              <a:t>GF(q)</a:t>
            </a:r>
            <a:r>
              <a:rPr lang="zh-CN" altLang="en-US" sz="2500" dirty="0" smtClean="0"/>
              <a:t>上 用户</a:t>
            </a:r>
            <a:r>
              <a:rPr lang="en-US" altLang="zh-CN" sz="2500" dirty="0" smtClean="0"/>
              <a:t>A </a:t>
            </a:r>
            <a:r>
              <a:rPr lang="zh-CN" altLang="en-US" sz="2500" dirty="0" smtClean="0"/>
              <a:t>加密、解密密钥：</a:t>
            </a:r>
            <a:r>
              <a:rPr lang="en-US" altLang="zh-CN" sz="2500" dirty="0" err="1" smtClean="0"/>
              <a:t>e</a:t>
            </a:r>
            <a:r>
              <a:rPr lang="en-US" altLang="zh-CN" sz="2500" baseline="-25000" dirty="0" err="1" smtClean="0"/>
              <a:t>A</a:t>
            </a:r>
            <a:r>
              <a:rPr lang="en-US" altLang="zh-CN" sz="2500" dirty="0" smtClean="0"/>
              <a:t>, </a:t>
            </a:r>
            <a:r>
              <a:rPr lang="en-US" altLang="zh-CN" sz="2500" dirty="0" err="1" smtClean="0"/>
              <a:t>d</a:t>
            </a:r>
            <a:r>
              <a:rPr lang="en-US" altLang="zh-CN" sz="2500" baseline="-25000" dirty="0" err="1" smtClean="0"/>
              <a:t>A</a:t>
            </a:r>
            <a:endParaRPr lang="en-US" altLang="zh-CN" sz="2500" baseline="-25000" dirty="0" smtClean="0"/>
          </a:p>
          <a:p>
            <a:pPr eaLnBrk="1" hangingPunct="1">
              <a:buFont typeface="Wingdings" pitchFamily="2" charset="2"/>
              <a:buNone/>
            </a:pPr>
            <a:r>
              <a:rPr lang="en-US" altLang="zh-CN" sz="2500" dirty="0" smtClean="0"/>
              <a:t>   </a:t>
            </a:r>
            <a:r>
              <a:rPr lang="en-US" altLang="zh-CN" sz="2500" dirty="0" err="1" smtClean="0"/>
              <a:t>gcd</a:t>
            </a:r>
            <a:r>
              <a:rPr lang="en-US" altLang="zh-CN" sz="2500" dirty="0" smtClean="0"/>
              <a:t>(e</a:t>
            </a:r>
            <a:r>
              <a:rPr lang="en-US" altLang="zh-CN" sz="2500" baseline="-25000" dirty="0" smtClean="0"/>
              <a:t>A</a:t>
            </a:r>
            <a:r>
              <a:rPr lang="en-US" altLang="zh-CN" sz="2500" dirty="0" smtClean="0"/>
              <a:t>,q-1)=1,  </a:t>
            </a:r>
            <a:r>
              <a:rPr lang="en-US" altLang="zh-CN" sz="2500" dirty="0" err="1" smtClean="0"/>
              <a:t>e</a:t>
            </a:r>
            <a:r>
              <a:rPr lang="en-US" altLang="zh-CN" sz="2500" baseline="-25000" dirty="0" err="1" smtClean="0"/>
              <a:t>A</a:t>
            </a:r>
            <a:r>
              <a:rPr lang="en-US" altLang="zh-CN" sz="2500" baseline="-25000" dirty="0" smtClean="0"/>
              <a:t> </a:t>
            </a:r>
            <a:r>
              <a:rPr lang="en-US" altLang="zh-CN" sz="2500" dirty="0" err="1" smtClean="0"/>
              <a:t>d</a:t>
            </a:r>
            <a:r>
              <a:rPr lang="en-US" altLang="zh-CN" sz="2500" baseline="-25000" dirty="0" err="1" smtClean="0"/>
              <a:t>A</a:t>
            </a:r>
            <a:r>
              <a:rPr lang="en-US" altLang="zh-CN" sz="2500" dirty="0" smtClean="0"/>
              <a:t> =1 mod (q-1)</a:t>
            </a:r>
          </a:p>
          <a:p>
            <a:pPr eaLnBrk="1" hangingPunct="1"/>
            <a:r>
              <a:rPr lang="zh-CN" altLang="en-US" sz="2500" dirty="0" smtClean="0"/>
              <a:t>用户</a:t>
            </a:r>
            <a:r>
              <a:rPr lang="en-US" altLang="zh-CN" sz="2500" dirty="0" smtClean="0"/>
              <a:t>B</a:t>
            </a:r>
            <a:r>
              <a:rPr lang="zh-CN" altLang="en-US" sz="2500" dirty="0" smtClean="0"/>
              <a:t>加密、解密密钥：</a:t>
            </a:r>
            <a:r>
              <a:rPr lang="en-US" altLang="zh-CN" sz="2500" dirty="0" err="1" smtClean="0"/>
              <a:t>e</a:t>
            </a:r>
            <a:r>
              <a:rPr lang="en-US" altLang="zh-CN" sz="2500" baseline="-25000" dirty="0" err="1" smtClean="0"/>
              <a:t>B</a:t>
            </a:r>
            <a:r>
              <a:rPr lang="en-US" altLang="zh-CN" sz="2500" dirty="0" smtClean="0"/>
              <a:t>, d</a:t>
            </a:r>
            <a:r>
              <a:rPr lang="en-US" altLang="zh-CN" sz="2500" baseline="-25000" dirty="0" smtClean="0"/>
              <a:t>B</a:t>
            </a:r>
          </a:p>
          <a:p>
            <a:pPr eaLnBrk="1" hangingPunct="1">
              <a:buFont typeface="Wingdings" pitchFamily="2" charset="2"/>
              <a:buNone/>
            </a:pPr>
            <a:r>
              <a:rPr lang="en-US" altLang="zh-CN" sz="2500" dirty="0" smtClean="0"/>
              <a:t>    </a:t>
            </a:r>
            <a:r>
              <a:rPr lang="en-US" altLang="zh-CN" sz="2500" dirty="0" err="1" smtClean="0"/>
              <a:t>gcd</a:t>
            </a:r>
            <a:r>
              <a:rPr lang="en-US" altLang="zh-CN" sz="2500" dirty="0" smtClean="0"/>
              <a:t>(e</a:t>
            </a:r>
            <a:r>
              <a:rPr lang="en-US" altLang="zh-CN" sz="2500" baseline="-25000" dirty="0" smtClean="0"/>
              <a:t>B</a:t>
            </a:r>
            <a:r>
              <a:rPr lang="en-US" altLang="zh-CN" sz="2500" dirty="0" smtClean="0"/>
              <a:t>,q-1)=1, </a:t>
            </a:r>
            <a:r>
              <a:rPr lang="en-US" altLang="zh-CN" sz="2500" dirty="0" err="1" smtClean="0"/>
              <a:t>e</a:t>
            </a:r>
            <a:r>
              <a:rPr lang="en-US" altLang="zh-CN" sz="2500" baseline="-25000" dirty="0" err="1" smtClean="0"/>
              <a:t>B</a:t>
            </a:r>
            <a:r>
              <a:rPr lang="en-US" altLang="zh-CN" sz="2500" baseline="-25000" dirty="0" smtClean="0"/>
              <a:t> </a:t>
            </a:r>
            <a:r>
              <a:rPr lang="en-US" altLang="zh-CN" sz="2500" dirty="0" smtClean="0"/>
              <a:t>d</a:t>
            </a:r>
            <a:r>
              <a:rPr lang="en-US" altLang="zh-CN" sz="2500" baseline="-25000" dirty="0" smtClean="0"/>
              <a:t>B</a:t>
            </a:r>
            <a:r>
              <a:rPr lang="en-US" altLang="zh-CN" sz="2500" dirty="0" smtClean="0"/>
              <a:t> =1 mod (q-1)</a:t>
            </a:r>
          </a:p>
          <a:p>
            <a:pPr eaLnBrk="1" hangingPunct="1">
              <a:buFont typeface="Wingdings" pitchFamily="2" charset="2"/>
              <a:buNone/>
            </a:pPr>
            <a:r>
              <a:rPr lang="zh-CN" altLang="en-US" sz="2500" dirty="0" smtClean="0"/>
              <a:t>（</a:t>
            </a:r>
            <a:r>
              <a:rPr lang="en-US" altLang="zh-CN" sz="2500" dirty="0" smtClean="0"/>
              <a:t>A,B</a:t>
            </a:r>
            <a:r>
              <a:rPr lang="zh-CN" altLang="en-US" sz="2500" dirty="0" smtClean="0"/>
              <a:t>各自保密自己的加密和解密密钥，但</a:t>
            </a:r>
            <a:r>
              <a:rPr lang="en-US" altLang="zh-CN" sz="2500" dirty="0" smtClean="0"/>
              <a:t>q</a:t>
            </a:r>
            <a:r>
              <a:rPr lang="zh-CN" altLang="en-US" sz="2500" dirty="0" smtClean="0"/>
              <a:t>公开；）</a:t>
            </a:r>
            <a:endParaRPr lang="en-US" altLang="zh-CN" sz="2500" dirty="0" smtClean="0"/>
          </a:p>
          <a:p>
            <a:pPr eaLnBrk="1" hangingPunct="1"/>
            <a:r>
              <a:rPr lang="en-US" altLang="zh-CN" sz="2500" dirty="0" smtClean="0"/>
              <a:t>A</a:t>
            </a:r>
            <a:r>
              <a:rPr lang="zh-CN" altLang="en-US" sz="2500" dirty="0" smtClean="0"/>
              <a:t>将消息</a:t>
            </a:r>
            <a:r>
              <a:rPr lang="en-US" altLang="zh-CN" sz="2500" dirty="0" smtClean="0"/>
              <a:t>m</a:t>
            </a:r>
            <a:r>
              <a:rPr lang="zh-CN" altLang="en-US" sz="2500" dirty="0" smtClean="0"/>
              <a:t>发送给</a:t>
            </a:r>
            <a:r>
              <a:rPr lang="en-US" altLang="zh-CN" sz="2500" dirty="0" smtClean="0"/>
              <a:t>B</a:t>
            </a:r>
          </a:p>
          <a:p>
            <a:pPr eaLnBrk="1" hangingPunct="1">
              <a:buFont typeface="Wingdings" pitchFamily="2" charset="2"/>
              <a:buNone/>
            </a:pPr>
            <a:r>
              <a:rPr lang="en-US" altLang="zh-CN" dirty="0" smtClean="0"/>
              <a:t>        </a:t>
            </a:r>
            <a:r>
              <a:rPr lang="en-US" altLang="zh-CN" sz="2600" dirty="0" smtClean="0"/>
              <a:t>A          </a:t>
            </a:r>
            <a:r>
              <a:rPr lang="en-US" altLang="zh-CN" sz="2600" dirty="0" err="1" smtClean="0"/>
              <a:t>m</a:t>
            </a:r>
            <a:r>
              <a:rPr lang="en-US" altLang="zh-CN" sz="2600" baseline="30000" dirty="0" err="1" smtClean="0"/>
              <a:t>e</a:t>
            </a:r>
            <a:r>
              <a:rPr lang="en-US" altLang="zh-CN" sz="1300" baseline="30000" dirty="0" err="1" smtClean="0"/>
              <a:t>A</a:t>
            </a:r>
            <a:r>
              <a:rPr lang="en-US" altLang="zh-CN" sz="1300" baseline="30000" dirty="0" smtClean="0"/>
              <a:t>                                         </a:t>
            </a:r>
            <a:r>
              <a:rPr lang="en-US" altLang="zh-CN" sz="2600" dirty="0" smtClean="0"/>
              <a:t>B</a:t>
            </a:r>
          </a:p>
          <a:p>
            <a:pPr eaLnBrk="1" hangingPunct="1">
              <a:buFont typeface="Wingdings" pitchFamily="2" charset="2"/>
              <a:buNone/>
            </a:pPr>
            <a:r>
              <a:rPr lang="en-US" altLang="zh-CN" sz="2600" dirty="0" smtClean="0"/>
              <a:t>                     </a:t>
            </a:r>
            <a:r>
              <a:rPr lang="en-US" altLang="zh-CN" sz="2600" dirty="0" err="1" smtClean="0"/>
              <a:t>m</a:t>
            </a:r>
            <a:r>
              <a:rPr lang="en-US" altLang="zh-CN" sz="2600" baseline="30000" dirty="0" err="1" smtClean="0"/>
              <a:t>e</a:t>
            </a:r>
            <a:r>
              <a:rPr lang="en-US" altLang="zh-CN" sz="1300" baseline="30000" dirty="0" err="1" smtClean="0"/>
              <a:t>A</a:t>
            </a:r>
            <a:r>
              <a:rPr lang="en-US" altLang="zh-CN" sz="1300" baseline="30000" dirty="0" smtClean="0"/>
              <a:t> </a:t>
            </a:r>
            <a:r>
              <a:rPr lang="en-US" altLang="zh-CN" sz="2600" baseline="30000" dirty="0" err="1" smtClean="0"/>
              <a:t>e</a:t>
            </a:r>
            <a:r>
              <a:rPr lang="en-US" altLang="zh-CN" sz="1300" baseline="30000" dirty="0" err="1" smtClean="0"/>
              <a:t>B</a:t>
            </a:r>
            <a:endParaRPr lang="en-US" altLang="zh-CN" sz="2600" dirty="0" smtClean="0"/>
          </a:p>
          <a:p>
            <a:pPr eaLnBrk="1" hangingPunct="1">
              <a:buFont typeface="Wingdings" pitchFamily="2" charset="2"/>
              <a:buNone/>
            </a:pPr>
            <a:r>
              <a:rPr lang="en-US" altLang="zh-CN" sz="2600" dirty="0" smtClean="0"/>
              <a:t>             (</a:t>
            </a:r>
            <a:r>
              <a:rPr lang="en-US" altLang="zh-CN" sz="2600" dirty="0" err="1" smtClean="0"/>
              <a:t>m</a:t>
            </a:r>
            <a:r>
              <a:rPr lang="en-US" altLang="zh-CN" sz="2600" baseline="30000" dirty="0" err="1" smtClean="0"/>
              <a:t>e</a:t>
            </a:r>
            <a:r>
              <a:rPr lang="en-US" altLang="zh-CN" sz="1300" baseline="30000" dirty="0" err="1" smtClean="0"/>
              <a:t>A</a:t>
            </a:r>
            <a:r>
              <a:rPr lang="en-US" altLang="zh-CN" sz="1300" baseline="30000" dirty="0" smtClean="0"/>
              <a:t> </a:t>
            </a:r>
            <a:r>
              <a:rPr lang="en-US" altLang="zh-CN" sz="2600" baseline="30000" dirty="0" err="1" smtClean="0"/>
              <a:t>e</a:t>
            </a:r>
            <a:r>
              <a:rPr lang="en-US" altLang="zh-CN" sz="1300" baseline="30000" dirty="0" err="1" smtClean="0"/>
              <a:t>B</a:t>
            </a:r>
            <a:r>
              <a:rPr lang="en-US" altLang="zh-CN" sz="2600" dirty="0" smtClean="0"/>
              <a:t>)</a:t>
            </a:r>
            <a:r>
              <a:rPr lang="en-US" altLang="zh-CN" sz="2600" baseline="30000" dirty="0" err="1" smtClean="0"/>
              <a:t>d</a:t>
            </a:r>
            <a:r>
              <a:rPr lang="en-US" altLang="zh-CN" sz="1300" baseline="30000" dirty="0" err="1" smtClean="0"/>
              <a:t>a</a:t>
            </a:r>
            <a:r>
              <a:rPr lang="en-US" altLang="zh-CN" sz="1300" baseline="30000" dirty="0" smtClean="0"/>
              <a:t>  </a:t>
            </a:r>
            <a:r>
              <a:rPr lang="en-US" altLang="zh-CN" sz="2600" dirty="0" smtClean="0"/>
              <a:t>= </a:t>
            </a:r>
            <a:r>
              <a:rPr lang="en-US" altLang="zh-CN" sz="2600" dirty="0" err="1" smtClean="0"/>
              <a:t>m</a:t>
            </a:r>
            <a:r>
              <a:rPr lang="en-US" altLang="zh-CN" sz="2600" baseline="30000" dirty="0" err="1" smtClean="0"/>
              <a:t>e</a:t>
            </a:r>
            <a:r>
              <a:rPr lang="en-US" altLang="zh-CN" sz="1300" baseline="30000" dirty="0" err="1" smtClean="0"/>
              <a:t>B</a:t>
            </a:r>
            <a:r>
              <a:rPr lang="en-US" altLang="zh-CN" sz="1300" baseline="30000" dirty="0" smtClean="0"/>
              <a:t>                                    </a:t>
            </a:r>
          </a:p>
          <a:p>
            <a:pPr eaLnBrk="1" hangingPunct="1">
              <a:buFont typeface="Wingdings" pitchFamily="2" charset="2"/>
              <a:buNone/>
            </a:pPr>
            <a:r>
              <a:rPr lang="en-US" altLang="zh-CN" sz="1300" baseline="30000" dirty="0" smtClean="0"/>
              <a:t>                                      </a:t>
            </a:r>
          </a:p>
          <a:p>
            <a:pPr eaLnBrk="1" hangingPunct="1">
              <a:buFont typeface="Wingdings" pitchFamily="2" charset="2"/>
              <a:buNone/>
            </a:pPr>
            <a:r>
              <a:rPr lang="en-US" altLang="zh-CN" sz="1300" baseline="30000" dirty="0" smtClean="0"/>
              <a:t>                                                                                                                            </a:t>
            </a:r>
            <a:r>
              <a:rPr lang="en-US" altLang="zh-CN" sz="2600" dirty="0" smtClean="0"/>
              <a:t>B: </a:t>
            </a:r>
            <a:r>
              <a:rPr lang="en-US" altLang="zh-CN" sz="1300" baseline="30000" dirty="0" smtClean="0"/>
              <a:t> </a:t>
            </a:r>
            <a:r>
              <a:rPr lang="en-US" altLang="zh-CN" sz="2600" dirty="0" smtClean="0"/>
              <a:t>(</a:t>
            </a:r>
            <a:r>
              <a:rPr lang="en-US" altLang="zh-CN" sz="1300" baseline="30000" dirty="0" smtClean="0"/>
              <a:t> </a:t>
            </a:r>
            <a:r>
              <a:rPr lang="en-US" altLang="zh-CN" sz="2600" dirty="0" err="1" smtClean="0"/>
              <a:t>m</a:t>
            </a:r>
            <a:r>
              <a:rPr lang="en-US" altLang="zh-CN" sz="2600" baseline="30000" dirty="0" err="1" smtClean="0"/>
              <a:t>e</a:t>
            </a:r>
            <a:r>
              <a:rPr lang="en-US" altLang="zh-CN" sz="1300" baseline="30000" dirty="0" err="1" smtClean="0"/>
              <a:t>B</a:t>
            </a:r>
            <a:r>
              <a:rPr lang="en-US" altLang="zh-CN" sz="1300" baseline="30000" dirty="0" smtClean="0"/>
              <a:t> </a:t>
            </a:r>
            <a:r>
              <a:rPr lang="en-US" altLang="zh-CN" sz="2600" dirty="0" smtClean="0"/>
              <a:t>)</a:t>
            </a:r>
            <a:r>
              <a:rPr lang="en-US" altLang="zh-CN" sz="2600" baseline="30000" dirty="0" smtClean="0"/>
              <a:t>d</a:t>
            </a:r>
            <a:r>
              <a:rPr lang="en-US" altLang="zh-CN" sz="1300" baseline="30000" dirty="0" smtClean="0"/>
              <a:t>B </a:t>
            </a:r>
            <a:r>
              <a:rPr lang="en-US" altLang="zh-CN" sz="2600" dirty="0" smtClean="0"/>
              <a:t>= m</a:t>
            </a:r>
            <a:r>
              <a:rPr lang="en-US" altLang="zh-CN" dirty="0" smtClean="0"/>
              <a:t> </a:t>
            </a:r>
            <a:endParaRPr lang="en-US" altLang="zh-CN" baseline="-25000" dirty="0" smtClean="0"/>
          </a:p>
        </p:txBody>
      </p:sp>
      <p:sp>
        <p:nvSpPr>
          <p:cNvPr id="52229" name="Rectangle 2"/>
          <p:cNvSpPr>
            <a:spLocks noGrp="1" noChangeArrowheads="1"/>
          </p:cNvSpPr>
          <p:nvPr>
            <p:ph type="title"/>
          </p:nvPr>
        </p:nvSpPr>
        <p:spPr>
          <a:xfrm>
            <a:off x="611188" y="404813"/>
            <a:ext cx="7389812" cy="719137"/>
          </a:xfrm>
        </p:spPr>
        <p:txBody>
          <a:bodyPr/>
          <a:lstStyle/>
          <a:p>
            <a:pPr eaLnBrk="1" hangingPunct="1"/>
            <a:r>
              <a:rPr lang="en-US" altLang="zh-CN" dirty="0" smtClean="0"/>
              <a:t>2</a:t>
            </a:r>
            <a:r>
              <a:rPr lang="zh-CN" altLang="en-US" dirty="0" smtClean="0"/>
              <a:t>）</a:t>
            </a:r>
            <a:r>
              <a:rPr lang="en-US" altLang="zh-CN" dirty="0" smtClean="0"/>
              <a:t>Massey-</a:t>
            </a:r>
            <a:r>
              <a:rPr lang="en-US" altLang="zh-CN" dirty="0" err="1" smtClean="0"/>
              <a:t>Omura</a:t>
            </a:r>
            <a:r>
              <a:rPr lang="zh-CN" altLang="en-US" dirty="0" smtClean="0"/>
              <a:t>公钥体制</a:t>
            </a:r>
          </a:p>
        </p:txBody>
      </p:sp>
      <p:sp>
        <p:nvSpPr>
          <p:cNvPr id="52231" name="Line 4"/>
          <p:cNvSpPr>
            <a:spLocks noChangeShapeType="1"/>
          </p:cNvSpPr>
          <p:nvPr/>
        </p:nvSpPr>
        <p:spPr bwMode="auto">
          <a:xfrm>
            <a:off x="1928794" y="4357694"/>
            <a:ext cx="2808288" cy="0"/>
          </a:xfrm>
          <a:prstGeom prst="line">
            <a:avLst/>
          </a:prstGeom>
          <a:noFill/>
          <a:ln w="9525">
            <a:solidFill>
              <a:schemeClr val="tx1"/>
            </a:solidFill>
            <a:round/>
            <a:headEnd/>
            <a:tailEnd type="triangle" w="med" len="med"/>
          </a:ln>
        </p:spPr>
        <p:txBody>
          <a:bodyPr/>
          <a:lstStyle/>
          <a:p>
            <a:endParaRPr lang="zh-CN" altLang="en-US"/>
          </a:p>
        </p:txBody>
      </p:sp>
      <p:sp>
        <p:nvSpPr>
          <p:cNvPr id="52232" name="Line 5"/>
          <p:cNvSpPr>
            <a:spLocks noChangeShapeType="1"/>
          </p:cNvSpPr>
          <p:nvPr/>
        </p:nvSpPr>
        <p:spPr bwMode="auto">
          <a:xfrm flipH="1" flipV="1">
            <a:off x="1928794" y="4786322"/>
            <a:ext cx="2879725" cy="0"/>
          </a:xfrm>
          <a:prstGeom prst="line">
            <a:avLst/>
          </a:prstGeom>
          <a:noFill/>
          <a:ln w="9525">
            <a:solidFill>
              <a:schemeClr val="tx1"/>
            </a:solidFill>
            <a:round/>
            <a:headEnd/>
            <a:tailEnd type="triangle" w="med" len="med"/>
          </a:ln>
        </p:spPr>
        <p:txBody>
          <a:bodyPr/>
          <a:lstStyle/>
          <a:p>
            <a:endParaRPr lang="zh-CN" altLang="en-US"/>
          </a:p>
        </p:txBody>
      </p:sp>
      <p:sp>
        <p:nvSpPr>
          <p:cNvPr id="52233" name="Line 6"/>
          <p:cNvSpPr>
            <a:spLocks noChangeShapeType="1"/>
          </p:cNvSpPr>
          <p:nvPr/>
        </p:nvSpPr>
        <p:spPr bwMode="auto">
          <a:xfrm>
            <a:off x="2000232" y="5286388"/>
            <a:ext cx="2881312" cy="0"/>
          </a:xfrm>
          <a:prstGeom prst="line">
            <a:avLst/>
          </a:prstGeom>
          <a:noFill/>
          <a:ln w="9525">
            <a:solidFill>
              <a:schemeClr val="tx1"/>
            </a:solidFill>
            <a:round/>
            <a:headEnd/>
            <a:tailEnd type="triangle" w="med" len="med"/>
          </a:ln>
        </p:spPr>
        <p:txBody>
          <a:bodyPr/>
          <a:lstStyle/>
          <a:p>
            <a:endParaRPr lang="zh-CN" altLang="en-US"/>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4" name="Rectangle 3"/>
          <p:cNvSpPr>
            <a:spLocks noGrp="1" noChangeArrowheads="1"/>
          </p:cNvSpPr>
          <p:nvPr>
            <p:ph idx="1"/>
          </p:nvPr>
        </p:nvSpPr>
        <p:spPr>
          <a:xfrm>
            <a:off x="285720" y="1341438"/>
            <a:ext cx="8858280" cy="4789487"/>
          </a:xfrm>
        </p:spPr>
        <p:txBody>
          <a:bodyPr/>
          <a:lstStyle/>
          <a:p>
            <a:pPr eaLnBrk="1" hangingPunct="1"/>
            <a:r>
              <a:rPr lang="en-US" altLang="zh-CN" sz="2500" dirty="0" smtClean="0"/>
              <a:t>m</a:t>
            </a:r>
            <a:r>
              <a:rPr lang="zh-CN" altLang="en-US" sz="2500" dirty="0" smtClean="0"/>
              <a:t>嵌入椭圆曲线上的点</a:t>
            </a:r>
            <a:r>
              <a:rPr lang="en-US" altLang="zh-CN" sz="2500" dirty="0" smtClean="0"/>
              <a:t>P</a:t>
            </a:r>
            <a:r>
              <a:rPr lang="en-US" altLang="zh-CN" sz="2500" baseline="-25000" dirty="0" smtClean="0"/>
              <a:t>m</a:t>
            </a:r>
          </a:p>
          <a:p>
            <a:pPr eaLnBrk="1" hangingPunct="1"/>
            <a:r>
              <a:rPr lang="en-US" altLang="zh-CN" sz="2500" dirty="0" smtClean="0"/>
              <a:t>N</a:t>
            </a:r>
            <a:r>
              <a:rPr lang="zh-CN" altLang="en-US" sz="2500" dirty="0" smtClean="0"/>
              <a:t>：</a:t>
            </a:r>
            <a:r>
              <a:rPr lang="zh-CN" altLang="en-US" sz="2500" dirty="0" smtClean="0">
                <a:solidFill>
                  <a:srgbClr val="0070C0"/>
                </a:solidFill>
              </a:rPr>
              <a:t>椭圆曲线上的点数</a:t>
            </a:r>
            <a:r>
              <a:rPr lang="en-US" altLang="zh-CN" sz="2500" dirty="0" smtClean="0"/>
              <a:t>(</a:t>
            </a:r>
            <a:r>
              <a:rPr lang="zh-CN" altLang="en-US" sz="2500" dirty="0" smtClean="0"/>
              <a:t>已知大素数</a:t>
            </a:r>
            <a:r>
              <a:rPr lang="en-US" altLang="zh-CN" sz="2500" dirty="0" smtClean="0"/>
              <a:t>)</a:t>
            </a:r>
          </a:p>
          <a:p>
            <a:pPr eaLnBrk="1" hangingPunct="1"/>
            <a:r>
              <a:rPr lang="zh-CN" altLang="en-US" sz="2500" dirty="0" smtClean="0"/>
              <a:t>用户随机选择</a:t>
            </a:r>
            <a:r>
              <a:rPr lang="en-US" altLang="zh-CN" sz="2500" dirty="0" smtClean="0"/>
              <a:t>e</a:t>
            </a:r>
            <a:r>
              <a:rPr lang="zh-CN" altLang="en-US" sz="2500" dirty="0" smtClean="0"/>
              <a:t>：</a:t>
            </a:r>
            <a:r>
              <a:rPr lang="en-US" altLang="zh-CN" sz="2500" dirty="0" smtClean="0"/>
              <a:t>1&lt;e&lt;N, </a:t>
            </a:r>
            <a:r>
              <a:rPr lang="en-US" altLang="zh-CN" sz="2500" dirty="0" err="1" smtClean="0"/>
              <a:t>gcd</a:t>
            </a:r>
            <a:r>
              <a:rPr lang="en-US" altLang="zh-CN" sz="2500" dirty="0" smtClean="0"/>
              <a:t>(e, N)=1,  </a:t>
            </a:r>
            <a:r>
              <a:rPr lang="en-US" altLang="zh-CN" sz="2500" dirty="0" err="1" smtClean="0"/>
              <a:t>ed</a:t>
            </a:r>
            <a:r>
              <a:rPr lang="en-US" altLang="zh-CN" sz="2500" dirty="0" smtClean="0"/>
              <a:t>=1 mod N</a:t>
            </a:r>
          </a:p>
          <a:p>
            <a:pPr eaLnBrk="1" hangingPunct="1"/>
            <a:r>
              <a:rPr lang="en-US" altLang="zh-CN" sz="2500" dirty="0" smtClean="0"/>
              <a:t>A</a:t>
            </a:r>
            <a:r>
              <a:rPr lang="zh-CN" altLang="en-US" sz="2500" dirty="0" smtClean="0"/>
              <a:t>将消息</a:t>
            </a:r>
            <a:r>
              <a:rPr lang="en-US" altLang="zh-CN" sz="2500" dirty="0" smtClean="0"/>
              <a:t>m</a:t>
            </a:r>
            <a:r>
              <a:rPr lang="zh-CN" altLang="en-US" sz="2500" dirty="0" smtClean="0"/>
              <a:t>发送给</a:t>
            </a:r>
            <a:r>
              <a:rPr lang="en-US" altLang="zh-CN" sz="2500" dirty="0" smtClean="0"/>
              <a:t>B</a:t>
            </a:r>
            <a:r>
              <a:rPr lang="zh-CN" altLang="en-US" sz="2500" dirty="0" smtClean="0"/>
              <a:t>：</a:t>
            </a:r>
            <a:endParaRPr lang="en-US" altLang="zh-CN" sz="2500" dirty="0" smtClean="0"/>
          </a:p>
          <a:p>
            <a:pPr eaLnBrk="1" hangingPunct="1"/>
            <a:endParaRPr lang="zh-CN" altLang="en-US" sz="2500" dirty="0" smtClean="0"/>
          </a:p>
          <a:p>
            <a:pPr eaLnBrk="1" hangingPunct="1">
              <a:buFont typeface="Wingdings" pitchFamily="2" charset="2"/>
              <a:buNone/>
            </a:pPr>
            <a:r>
              <a:rPr lang="en-US" altLang="zh-CN" sz="2100" dirty="0" smtClean="0"/>
              <a:t> </a:t>
            </a:r>
            <a:r>
              <a:rPr lang="en-US" altLang="zh-CN" dirty="0" smtClean="0"/>
              <a:t>  </a:t>
            </a:r>
            <a:r>
              <a:rPr lang="en-US" altLang="zh-CN" sz="2600" dirty="0" smtClean="0"/>
              <a:t>A                    </a:t>
            </a:r>
            <a:r>
              <a:rPr lang="en-US" altLang="zh-CN" sz="2600" dirty="0" err="1" smtClean="0"/>
              <a:t>e</a:t>
            </a:r>
            <a:r>
              <a:rPr lang="en-US" altLang="zh-CN" sz="2600" baseline="-25000" dirty="0" err="1" smtClean="0"/>
              <a:t>A</a:t>
            </a:r>
            <a:r>
              <a:rPr lang="en-US" altLang="zh-CN" sz="2600" dirty="0" err="1" smtClean="0"/>
              <a:t>P</a:t>
            </a:r>
            <a:r>
              <a:rPr lang="en-US" altLang="zh-CN" sz="2600" baseline="-25000" dirty="0" err="1" smtClean="0"/>
              <a:t>m</a:t>
            </a:r>
            <a:r>
              <a:rPr lang="en-US" altLang="zh-CN" sz="1900" baseline="-25000" dirty="0" smtClean="0"/>
              <a:t>                                         </a:t>
            </a:r>
            <a:r>
              <a:rPr lang="en-US" altLang="zh-CN" sz="2600" dirty="0" smtClean="0"/>
              <a:t>B</a:t>
            </a:r>
            <a:r>
              <a:rPr lang="en-US" altLang="zh-CN" sz="1900" baseline="-25000" dirty="0" smtClean="0"/>
              <a:t>  </a:t>
            </a:r>
          </a:p>
          <a:p>
            <a:pPr eaLnBrk="1" hangingPunct="1">
              <a:buFont typeface="Wingdings" pitchFamily="2" charset="2"/>
              <a:buNone/>
            </a:pPr>
            <a:r>
              <a:rPr lang="en-US" altLang="zh-CN" sz="2600" dirty="0" smtClean="0"/>
              <a:t>                        </a:t>
            </a:r>
            <a:r>
              <a:rPr lang="en-US" altLang="zh-CN" sz="2600" dirty="0" err="1" smtClean="0"/>
              <a:t>e</a:t>
            </a:r>
            <a:r>
              <a:rPr lang="en-US" altLang="zh-CN" sz="2600" baseline="-25000" dirty="0" err="1" smtClean="0"/>
              <a:t>B</a:t>
            </a:r>
            <a:r>
              <a:rPr lang="en-US" altLang="zh-CN" sz="2600" dirty="0" err="1" smtClean="0"/>
              <a:t>e</a:t>
            </a:r>
            <a:r>
              <a:rPr lang="en-US" altLang="zh-CN" sz="2600" baseline="-25000" dirty="0" err="1" smtClean="0"/>
              <a:t>A</a:t>
            </a:r>
            <a:r>
              <a:rPr lang="en-US" altLang="zh-CN" sz="2600" dirty="0" err="1" smtClean="0"/>
              <a:t>P</a:t>
            </a:r>
            <a:r>
              <a:rPr lang="en-US" altLang="zh-CN" sz="2600" baseline="-25000" dirty="0" err="1" smtClean="0"/>
              <a:t>m</a:t>
            </a:r>
            <a:r>
              <a:rPr lang="en-US" altLang="zh-CN" sz="1900" baseline="-25000" dirty="0" smtClean="0"/>
              <a:t>       </a:t>
            </a:r>
          </a:p>
          <a:p>
            <a:pPr eaLnBrk="1" hangingPunct="1">
              <a:buFont typeface="Wingdings" pitchFamily="2" charset="2"/>
              <a:buNone/>
            </a:pPr>
            <a:r>
              <a:rPr lang="en-US" altLang="zh-CN" sz="1900" baseline="-25000" dirty="0" smtClean="0"/>
              <a:t>                               </a:t>
            </a:r>
            <a:r>
              <a:rPr lang="en-US" altLang="zh-CN" sz="2600" dirty="0" err="1" smtClean="0"/>
              <a:t>d</a:t>
            </a:r>
            <a:r>
              <a:rPr lang="en-US" altLang="zh-CN" sz="2600" baseline="-25000" dirty="0" err="1" smtClean="0"/>
              <a:t>A</a:t>
            </a:r>
            <a:r>
              <a:rPr lang="en-US" altLang="zh-CN" sz="2600" dirty="0" smtClean="0"/>
              <a:t>(</a:t>
            </a:r>
            <a:r>
              <a:rPr lang="en-US" altLang="zh-CN" sz="1900" baseline="-25000" dirty="0" smtClean="0"/>
              <a:t> </a:t>
            </a:r>
            <a:r>
              <a:rPr lang="en-US" altLang="zh-CN" sz="2600" dirty="0" err="1" smtClean="0"/>
              <a:t>e</a:t>
            </a:r>
            <a:r>
              <a:rPr lang="en-US" altLang="zh-CN" sz="2600" baseline="-25000" dirty="0" err="1" smtClean="0"/>
              <a:t>B</a:t>
            </a:r>
            <a:r>
              <a:rPr lang="en-US" altLang="zh-CN" sz="1900" baseline="-25000" dirty="0" smtClean="0"/>
              <a:t> </a:t>
            </a:r>
            <a:r>
              <a:rPr lang="en-US" altLang="zh-CN" sz="2600" dirty="0" err="1" smtClean="0"/>
              <a:t>e</a:t>
            </a:r>
            <a:r>
              <a:rPr lang="en-US" altLang="zh-CN" sz="2600" baseline="-25000" dirty="0" err="1" smtClean="0"/>
              <a:t>A</a:t>
            </a:r>
            <a:r>
              <a:rPr lang="en-US" altLang="zh-CN" sz="2600" dirty="0" err="1" smtClean="0"/>
              <a:t>P</a:t>
            </a:r>
            <a:r>
              <a:rPr lang="en-US" altLang="zh-CN" sz="2600" baseline="-25000" dirty="0" err="1" smtClean="0"/>
              <a:t>m</a:t>
            </a:r>
            <a:r>
              <a:rPr lang="en-US" altLang="zh-CN" sz="2600" baseline="-25000" dirty="0" smtClean="0"/>
              <a:t> </a:t>
            </a:r>
            <a:r>
              <a:rPr lang="en-US" altLang="zh-CN" sz="2600" dirty="0" smtClean="0"/>
              <a:t>)= </a:t>
            </a:r>
            <a:r>
              <a:rPr lang="en-US" altLang="zh-CN" sz="2600" dirty="0" err="1" smtClean="0"/>
              <a:t>e</a:t>
            </a:r>
            <a:r>
              <a:rPr lang="en-US" altLang="zh-CN" sz="2600" baseline="-25000" dirty="0" err="1" smtClean="0"/>
              <a:t>B</a:t>
            </a:r>
            <a:r>
              <a:rPr lang="en-US" altLang="zh-CN" sz="2600" dirty="0" err="1" smtClean="0"/>
              <a:t>P</a:t>
            </a:r>
            <a:r>
              <a:rPr lang="en-US" altLang="zh-CN" sz="2600" baseline="-25000" dirty="0" err="1" smtClean="0"/>
              <a:t>m</a:t>
            </a:r>
            <a:r>
              <a:rPr lang="en-US" altLang="zh-CN" sz="2600" baseline="-25000" dirty="0" smtClean="0"/>
              <a:t>        </a:t>
            </a:r>
            <a:endParaRPr lang="en-US" altLang="zh-CN" sz="1900" baseline="-25000" dirty="0" smtClean="0"/>
          </a:p>
          <a:p>
            <a:pPr eaLnBrk="1" hangingPunct="1">
              <a:buFont typeface="Wingdings" pitchFamily="2" charset="2"/>
              <a:buNone/>
            </a:pPr>
            <a:r>
              <a:rPr lang="en-US" altLang="zh-CN" sz="2600" dirty="0" smtClean="0"/>
              <a:t>   B: d</a:t>
            </a:r>
            <a:r>
              <a:rPr lang="en-US" altLang="zh-CN" sz="2600" baseline="-25000" dirty="0" smtClean="0"/>
              <a:t>B</a:t>
            </a:r>
            <a:r>
              <a:rPr lang="en-US" altLang="zh-CN" sz="2600" dirty="0" smtClean="0"/>
              <a:t>(</a:t>
            </a:r>
            <a:r>
              <a:rPr lang="en-US" altLang="zh-CN" sz="1900" baseline="-25000" dirty="0" smtClean="0"/>
              <a:t> </a:t>
            </a:r>
            <a:r>
              <a:rPr lang="en-US" altLang="zh-CN" sz="2600" dirty="0" err="1" smtClean="0"/>
              <a:t>e</a:t>
            </a:r>
            <a:r>
              <a:rPr lang="en-US" altLang="zh-CN" sz="2600" baseline="-25000" dirty="0" err="1" smtClean="0"/>
              <a:t>B</a:t>
            </a:r>
            <a:r>
              <a:rPr lang="en-US" altLang="zh-CN" sz="1900" baseline="-25000" dirty="0" smtClean="0"/>
              <a:t> </a:t>
            </a:r>
            <a:r>
              <a:rPr lang="en-US" altLang="zh-CN" sz="2600" dirty="0" smtClean="0"/>
              <a:t>P</a:t>
            </a:r>
            <a:r>
              <a:rPr lang="en-US" altLang="zh-CN" sz="2600" baseline="-25000" dirty="0" smtClean="0"/>
              <a:t>m </a:t>
            </a:r>
            <a:r>
              <a:rPr lang="en-US" altLang="zh-CN" sz="2600" dirty="0" smtClean="0"/>
              <a:t>)=P</a:t>
            </a:r>
            <a:r>
              <a:rPr lang="en-US" altLang="zh-CN" sz="2600" baseline="-25000" dirty="0" smtClean="0"/>
              <a:t>m</a:t>
            </a:r>
            <a:endParaRPr lang="en-US" altLang="zh-CN" sz="1900" dirty="0" smtClean="0"/>
          </a:p>
        </p:txBody>
      </p:sp>
      <p:sp>
        <p:nvSpPr>
          <p:cNvPr id="53253" name="Rectangle 2"/>
          <p:cNvSpPr>
            <a:spLocks noGrp="1" noChangeArrowheads="1"/>
          </p:cNvSpPr>
          <p:nvPr>
            <p:ph type="title"/>
          </p:nvPr>
        </p:nvSpPr>
        <p:spPr>
          <a:xfrm>
            <a:off x="395288" y="404813"/>
            <a:ext cx="7705725" cy="792162"/>
          </a:xfrm>
        </p:spPr>
        <p:txBody>
          <a:bodyPr>
            <a:normAutofit fontScale="90000"/>
          </a:bodyPr>
          <a:lstStyle/>
          <a:p>
            <a:pPr eaLnBrk="1" hangingPunct="1"/>
            <a:r>
              <a:rPr lang="en-US" altLang="zh-CN" sz="3500" dirty="0" smtClean="0"/>
              <a:t>2</a:t>
            </a:r>
            <a:r>
              <a:rPr lang="zh-CN" altLang="en-US" sz="3500" dirty="0" smtClean="0"/>
              <a:t>）</a:t>
            </a:r>
            <a:r>
              <a:rPr lang="en-US" altLang="zh-CN" sz="3500" dirty="0" smtClean="0"/>
              <a:t>Massey-</a:t>
            </a:r>
            <a:r>
              <a:rPr lang="en-US" altLang="zh-CN" sz="3500" dirty="0" err="1" smtClean="0"/>
              <a:t>Omura</a:t>
            </a:r>
            <a:r>
              <a:rPr lang="zh-CN" altLang="en-US" sz="3400" dirty="0" smtClean="0"/>
              <a:t>在</a:t>
            </a:r>
            <a:r>
              <a:rPr lang="zh-CN" altLang="en-US" sz="3500" dirty="0" smtClean="0"/>
              <a:t>椭圆曲线上实现</a:t>
            </a:r>
          </a:p>
        </p:txBody>
      </p:sp>
      <p:sp>
        <p:nvSpPr>
          <p:cNvPr id="53255" name="Line 4"/>
          <p:cNvSpPr>
            <a:spLocks noChangeShapeType="1"/>
          </p:cNvSpPr>
          <p:nvPr/>
        </p:nvSpPr>
        <p:spPr bwMode="auto">
          <a:xfrm>
            <a:off x="1258888" y="3789363"/>
            <a:ext cx="4648200" cy="0"/>
          </a:xfrm>
          <a:prstGeom prst="line">
            <a:avLst/>
          </a:prstGeom>
          <a:noFill/>
          <a:ln w="9525">
            <a:solidFill>
              <a:schemeClr val="tx1"/>
            </a:solidFill>
            <a:round/>
            <a:headEnd/>
            <a:tailEnd type="triangle" w="med" len="med"/>
          </a:ln>
        </p:spPr>
        <p:txBody>
          <a:bodyPr/>
          <a:lstStyle/>
          <a:p>
            <a:endParaRPr lang="zh-CN" altLang="en-US"/>
          </a:p>
        </p:txBody>
      </p:sp>
      <p:sp>
        <p:nvSpPr>
          <p:cNvPr id="53256" name="Line 5"/>
          <p:cNvSpPr>
            <a:spLocks noChangeShapeType="1"/>
          </p:cNvSpPr>
          <p:nvPr/>
        </p:nvSpPr>
        <p:spPr bwMode="auto">
          <a:xfrm flipH="1">
            <a:off x="1258888" y="4221163"/>
            <a:ext cx="4648200" cy="0"/>
          </a:xfrm>
          <a:prstGeom prst="line">
            <a:avLst/>
          </a:prstGeom>
          <a:noFill/>
          <a:ln w="9525">
            <a:solidFill>
              <a:schemeClr val="tx1"/>
            </a:solidFill>
            <a:round/>
            <a:headEnd/>
            <a:tailEnd type="triangle" w="med" len="med"/>
          </a:ln>
        </p:spPr>
        <p:txBody>
          <a:bodyPr/>
          <a:lstStyle/>
          <a:p>
            <a:endParaRPr lang="zh-CN" altLang="en-US"/>
          </a:p>
        </p:txBody>
      </p:sp>
      <p:sp>
        <p:nvSpPr>
          <p:cNvPr id="53257" name="Line 6"/>
          <p:cNvSpPr>
            <a:spLocks noChangeShapeType="1"/>
          </p:cNvSpPr>
          <p:nvPr/>
        </p:nvSpPr>
        <p:spPr bwMode="auto">
          <a:xfrm>
            <a:off x="1258888" y="4724400"/>
            <a:ext cx="4648200" cy="0"/>
          </a:xfrm>
          <a:prstGeom prst="line">
            <a:avLst/>
          </a:prstGeom>
          <a:noFill/>
          <a:ln w="9525">
            <a:solidFill>
              <a:schemeClr val="tx1"/>
            </a:solidFill>
            <a:round/>
            <a:headEnd/>
            <a:tailEnd type="triangle" w="med" len="med"/>
          </a:ln>
        </p:spPr>
        <p:txBody>
          <a:bodyPr/>
          <a:lstStyle/>
          <a:p>
            <a:endParaRPr lang="zh-CN" altLang="en-US"/>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8" name="Rectangle 3"/>
          <p:cNvSpPr>
            <a:spLocks noGrp="1" noChangeArrowheads="1"/>
          </p:cNvSpPr>
          <p:nvPr>
            <p:ph idx="1"/>
          </p:nvPr>
        </p:nvSpPr>
        <p:spPr>
          <a:xfrm>
            <a:off x="539750" y="1341438"/>
            <a:ext cx="7602538" cy="4133850"/>
          </a:xfrm>
        </p:spPr>
        <p:txBody>
          <a:bodyPr/>
          <a:lstStyle/>
          <a:p>
            <a:pPr eaLnBrk="1" hangingPunct="1"/>
            <a:r>
              <a:rPr lang="en-US" altLang="zh-CN" sz="2600" smtClean="0"/>
              <a:t>E(a, b), base point G </a:t>
            </a:r>
            <a:r>
              <a:rPr lang="zh-CN" altLang="en-US" sz="2600" smtClean="0"/>
              <a:t>属于</a:t>
            </a:r>
            <a:r>
              <a:rPr lang="en-US" altLang="zh-CN" sz="2600" smtClean="0"/>
              <a:t>E</a:t>
            </a:r>
          </a:p>
          <a:p>
            <a:pPr eaLnBrk="1" hangingPunct="1"/>
            <a:r>
              <a:rPr lang="en-US" altLang="zh-CN" sz="2600" smtClean="0"/>
              <a:t>A</a:t>
            </a:r>
            <a:r>
              <a:rPr lang="zh-CN" altLang="en-US" sz="2600" smtClean="0"/>
              <a:t>选择</a:t>
            </a:r>
            <a:r>
              <a:rPr lang="en-US" altLang="zh-CN" sz="2600" smtClean="0"/>
              <a:t>a</a:t>
            </a:r>
            <a:r>
              <a:rPr lang="zh-CN" altLang="en-US" sz="2600" smtClean="0"/>
              <a:t>并保密,  0&lt;</a:t>
            </a:r>
            <a:r>
              <a:rPr lang="en-US" altLang="zh-CN" sz="2600" smtClean="0"/>
              <a:t>a&lt;N，N</a:t>
            </a:r>
            <a:r>
              <a:rPr lang="zh-CN" altLang="en-US" sz="2600" smtClean="0"/>
              <a:t>为</a:t>
            </a:r>
            <a:r>
              <a:rPr lang="en-US" altLang="zh-CN" sz="2600" smtClean="0"/>
              <a:t>G</a:t>
            </a:r>
            <a:r>
              <a:rPr lang="zh-CN" altLang="en-US" sz="2600" smtClean="0"/>
              <a:t>的阶(</a:t>
            </a:r>
            <a:r>
              <a:rPr lang="en-US" altLang="zh-CN" sz="2600" smtClean="0"/>
              <a:t>order) </a:t>
            </a:r>
          </a:p>
          <a:p>
            <a:pPr eaLnBrk="1" hangingPunct="1">
              <a:buFont typeface="Wingdings" pitchFamily="2" charset="2"/>
              <a:buNone/>
            </a:pPr>
            <a:r>
              <a:rPr lang="en-US" altLang="zh-CN" sz="2600" smtClean="0"/>
              <a:t>     aG</a:t>
            </a:r>
            <a:r>
              <a:rPr lang="zh-CN" altLang="en-US" sz="2600" smtClean="0"/>
              <a:t>公开</a:t>
            </a:r>
          </a:p>
          <a:p>
            <a:pPr eaLnBrk="1" hangingPunct="1"/>
            <a:r>
              <a:rPr lang="en-US" altLang="zh-CN" sz="2600" smtClean="0"/>
              <a:t>B</a:t>
            </a:r>
            <a:r>
              <a:rPr lang="zh-CN" altLang="en-US" sz="2600" smtClean="0"/>
              <a:t>向</a:t>
            </a:r>
            <a:r>
              <a:rPr lang="en-US" altLang="zh-CN" sz="2600" smtClean="0"/>
              <a:t>A</a:t>
            </a:r>
            <a:r>
              <a:rPr lang="zh-CN" altLang="en-US" sz="2600" smtClean="0"/>
              <a:t>发送消息</a:t>
            </a:r>
            <a:r>
              <a:rPr lang="en-US" altLang="zh-CN" sz="2600" smtClean="0"/>
              <a:t>m</a:t>
            </a:r>
            <a:r>
              <a:rPr lang="en-US" altLang="zh-CN" smtClean="0"/>
              <a:t>  </a:t>
            </a:r>
          </a:p>
          <a:p>
            <a:pPr eaLnBrk="1" hangingPunct="1">
              <a:buFont typeface="Wingdings" pitchFamily="2" charset="2"/>
              <a:buNone/>
            </a:pPr>
            <a:r>
              <a:rPr lang="en-US" altLang="zh-CN" sz="2600" smtClean="0"/>
              <a:t>     B</a:t>
            </a:r>
            <a:r>
              <a:rPr lang="zh-CN" altLang="en-US" sz="2600" smtClean="0"/>
              <a:t>将</a:t>
            </a:r>
            <a:r>
              <a:rPr lang="en-US" altLang="zh-CN" sz="2600" smtClean="0"/>
              <a:t>m</a:t>
            </a:r>
            <a:r>
              <a:rPr lang="zh-CN" altLang="en-US" sz="2600" smtClean="0"/>
              <a:t>嵌入点</a:t>
            </a:r>
            <a:r>
              <a:rPr lang="en-US" altLang="zh-CN" sz="2600" smtClean="0"/>
              <a:t>P</a:t>
            </a:r>
            <a:r>
              <a:rPr lang="en-US" altLang="zh-CN" sz="2600" baseline="-25000" smtClean="0"/>
              <a:t>m</a:t>
            </a:r>
            <a:r>
              <a:rPr lang="en-US" altLang="zh-CN" sz="2600" smtClean="0"/>
              <a:t>，</a:t>
            </a:r>
            <a:r>
              <a:rPr lang="zh-CN" altLang="en-US" sz="2600" smtClean="0"/>
              <a:t>选择随机数</a:t>
            </a:r>
            <a:r>
              <a:rPr lang="en-US" altLang="zh-CN" sz="2600" smtClean="0"/>
              <a:t>k,</a:t>
            </a:r>
            <a:r>
              <a:rPr lang="zh-CN" altLang="en-US" sz="2600" smtClean="0"/>
              <a:t> </a:t>
            </a:r>
          </a:p>
          <a:p>
            <a:pPr eaLnBrk="1" hangingPunct="1">
              <a:buFont typeface="Wingdings" pitchFamily="2" charset="2"/>
              <a:buNone/>
            </a:pPr>
            <a:r>
              <a:rPr lang="en-US" altLang="zh-CN" sz="2600" smtClean="0"/>
              <a:t>     A             (kG, P</a:t>
            </a:r>
            <a:r>
              <a:rPr lang="en-US" altLang="zh-CN" sz="2600" baseline="-25000" smtClean="0"/>
              <a:t>m</a:t>
            </a:r>
            <a:r>
              <a:rPr lang="en-US" altLang="zh-CN" sz="2600" smtClean="0"/>
              <a:t> +k(aG))        B</a:t>
            </a:r>
          </a:p>
          <a:p>
            <a:pPr eaLnBrk="1" hangingPunct="1">
              <a:buFont typeface="Wingdings" pitchFamily="2" charset="2"/>
              <a:buNone/>
            </a:pPr>
            <a:r>
              <a:rPr lang="en-US" altLang="zh-CN" sz="2600" smtClean="0"/>
              <a:t>     A： P</a:t>
            </a:r>
            <a:r>
              <a:rPr lang="en-US" altLang="zh-CN" sz="2600" baseline="-25000" smtClean="0"/>
              <a:t>m</a:t>
            </a:r>
            <a:r>
              <a:rPr lang="en-US" altLang="zh-CN" sz="2600" smtClean="0"/>
              <a:t> = P</a:t>
            </a:r>
            <a:r>
              <a:rPr lang="en-US" altLang="zh-CN" sz="2600" baseline="-25000" smtClean="0"/>
              <a:t>m</a:t>
            </a:r>
            <a:r>
              <a:rPr lang="en-US" altLang="zh-CN" sz="2600" smtClean="0"/>
              <a:t> +k(aG) –a(kG)</a:t>
            </a:r>
          </a:p>
        </p:txBody>
      </p:sp>
      <p:sp>
        <p:nvSpPr>
          <p:cNvPr id="54277" name="Rectangle 2"/>
          <p:cNvSpPr>
            <a:spLocks noGrp="1" noChangeArrowheads="1"/>
          </p:cNvSpPr>
          <p:nvPr>
            <p:ph type="title"/>
          </p:nvPr>
        </p:nvSpPr>
        <p:spPr>
          <a:xfrm>
            <a:off x="608013" y="457200"/>
            <a:ext cx="7392987" cy="595313"/>
          </a:xfrm>
        </p:spPr>
        <p:txBody>
          <a:bodyPr>
            <a:normAutofit fontScale="90000"/>
          </a:bodyPr>
          <a:lstStyle/>
          <a:p>
            <a:pPr eaLnBrk="1" hangingPunct="1"/>
            <a:r>
              <a:rPr lang="en-US" altLang="zh-CN" sz="3400" dirty="0" smtClean="0"/>
              <a:t>3</a:t>
            </a:r>
            <a:r>
              <a:rPr lang="zh-CN" altLang="en-US" sz="3400" dirty="0" smtClean="0"/>
              <a:t>）</a:t>
            </a:r>
            <a:r>
              <a:rPr lang="en-US" altLang="zh-CN" sz="3400" dirty="0" err="1" smtClean="0"/>
              <a:t>ElGamal</a:t>
            </a:r>
            <a:r>
              <a:rPr lang="zh-CN" altLang="en-US" sz="3400" dirty="0" smtClean="0"/>
              <a:t>算法在椭圆曲线上实现</a:t>
            </a:r>
            <a:endParaRPr lang="en-US" altLang="zh-CN" sz="3400" dirty="0" smtClean="0"/>
          </a:p>
        </p:txBody>
      </p:sp>
      <p:sp>
        <p:nvSpPr>
          <p:cNvPr id="54279" name="Line 4"/>
          <p:cNvSpPr>
            <a:spLocks noChangeShapeType="1"/>
          </p:cNvSpPr>
          <p:nvPr/>
        </p:nvSpPr>
        <p:spPr bwMode="auto">
          <a:xfrm flipH="1">
            <a:off x="2071670" y="4000504"/>
            <a:ext cx="3810000" cy="0"/>
          </a:xfrm>
          <a:prstGeom prst="line">
            <a:avLst/>
          </a:prstGeom>
          <a:noFill/>
          <a:ln w="9525">
            <a:solidFill>
              <a:schemeClr val="tx1"/>
            </a:solidFill>
            <a:round/>
            <a:headEnd/>
            <a:tailEnd type="triangle" w="med" len="med"/>
          </a:ln>
        </p:spPr>
        <p:txBody>
          <a:bodyPr/>
          <a:lstStyle/>
          <a:p>
            <a:endParaRPr lang="zh-CN" altLang="en-US"/>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1" name="Rectangle 3"/>
          <p:cNvSpPr>
            <a:spLocks noGrp="1" noChangeArrowheads="1"/>
          </p:cNvSpPr>
          <p:nvPr>
            <p:ph idx="1"/>
          </p:nvPr>
        </p:nvSpPr>
        <p:spPr>
          <a:xfrm>
            <a:off x="468313" y="1268413"/>
            <a:ext cx="8351837" cy="4752975"/>
          </a:xfrm>
        </p:spPr>
        <p:txBody>
          <a:bodyPr/>
          <a:lstStyle/>
          <a:p>
            <a:pPr eaLnBrk="1" hangingPunct="1"/>
            <a:r>
              <a:rPr lang="zh-CN" altLang="en-US" sz="2600" smtClean="0"/>
              <a:t>首先将明文消息</a:t>
            </a:r>
            <a:r>
              <a:rPr lang="en-US" altLang="zh-CN" sz="2600" smtClean="0"/>
              <a:t>m</a:t>
            </a:r>
            <a:r>
              <a:rPr lang="zh-CN" altLang="en-US" sz="2600" smtClean="0"/>
              <a:t>编码为</a:t>
            </a:r>
            <a:r>
              <a:rPr lang="en-US" altLang="zh-CN" sz="2600" smtClean="0"/>
              <a:t>x-y</a:t>
            </a:r>
            <a:r>
              <a:rPr lang="zh-CN" altLang="en-US" sz="2600" smtClean="0"/>
              <a:t>的点</a:t>
            </a:r>
            <a:r>
              <a:rPr lang="en-US" altLang="zh-CN" sz="2600" smtClean="0"/>
              <a:t>P</a:t>
            </a:r>
            <a:r>
              <a:rPr lang="en-US" altLang="zh-CN" sz="2600" baseline="-14000" smtClean="0"/>
              <a:t>m</a:t>
            </a:r>
            <a:r>
              <a:rPr lang="en-US" altLang="zh-CN" sz="2600" smtClean="0"/>
              <a:t>, </a:t>
            </a:r>
            <a:r>
              <a:rPr lang="zh-CN" altLang="en-US" sz="2600" smtClean="0"/>
              <a:t>点</a:t>
            </a:r>
            <a:r>
              <a:rPr lang="en-US" altLang="zh-CN" sz="2600" smtClean="0"/>
              <a:t>P</a:t>
            </a:r>
            <a:r>
              <a:rPr lang="en-US" altLang="zh-CN" sz="2600" baseline="-14000" smtClean="0"/>
              <a:t>m</a:t>
            </a:r>
            <a:r>
              <a:rPr lang="zh-CN" altLang="en-US" sz="2600" smtClean="0"/>
              <a:t>就是要进行加密和解密的</a:t>
            </a:r>
            <a:r>
              <a:rPr lang="en-US" altLang="zh-CN" sz="2600" smtClean="0"/>
              <a:t>, </a:t>
            </a:r>
            <a:r>
              <a:rPr lang="zh-CN" altLang="en-US" sz="2600" smtClean="0"/>
              <a:t>不能简单地把消息编码为点的</a:t>
            </a:r>
            <a:r>
              <a:rPr lang="en-US" altLang="zh-CN" sz="2600" smtClean="0"/>
              <a:t>x</a:t>
            </a:r>
            <a:r>
              <a:rPr lang="zh-CN" altLang="en-US" sz="2600" smtClean="0"/>
              <a:t>坐标或</a:t>
            </a:r>
            <a:r>
              <a:rPr lang="en-US" altLang="zh-CN" sz="2600" smtClean="0"/>
              <a:t>y</a:t>
            </a:r>
            <a:r>
              <a:rPr lang="zh-CN" altLang="en-US" sz="2600" smtClean="0"/>
              <a:t>坐标，因为并不是所有的坐标都在</a:t>
            </a:r>
            <a:r>
              <a:rPr lang="en-US" altLang="zh-CN" sz="2600" smtClean="0"/>
              <a:t>E</a:t>
            </a:r>
            <a:r>
              <a:rPr lang="en-US" altLang="zh-CN" sz="2600" baseline="-14000" smtClean="0"/>
              <a:t>q</a:t>
            </a:r>
            <a:r>
              <a:rPr lang="en-US" altLang="zh-CN" sz="2600" smtClean="0"/>
              <a:t>(a,b)</a:t>
            </a:r>
            <a:r>
              <a:rPr lang="zh-CN" altLang="en-US" sz="2600" smtClean="0"/>
              <a:t>中。</a:t>
            </a:r>
          </a:p>
          <a:p>
            <a:pPr eaLnBrk="1" hangingPunct="1"/>
            <a:r>
              <a:rPr lang="zh-CN" altLang="en-US" sz="2600" smtClean="0"/>
              <a:t>类似于</a:t>
            </a:r>
            <a:r>
              <a:rPr lang="en-US" altLang="zh-CN" sz="2600" smtClean="0"/>
              <a:t>D-H</a:t>
            </a:r>
            <a:r>
              <a:rPr lang="zh-CN" altLang="en-US" sz="2600" smtClean="0"/>
              <a:t>密钥交换，加解密系统也需要点</a:t>
            </a:r>
            <a:r>
              <a:rPr lang="en-US" altLang="zh-CN" sz="2600" smtClean="0"/>
              <a:t>G</a:t>
            </a:r>
            <a:r>
              <a:rPr lang="zh-CN" altLang="en-US" sz="2600" smtClean="0"/>
              <a:t>和椭圆群</a:t>
            </a:r>
            <a:r>
              <a:rPr lang="en-US" altLang="zh-CN" sz="2600" smtClean="0"/>
              <a:t>E</a:t>
            </a:r>
            <a:r>
              <a:rPr lang="en-US" altLang="zh-CN" sz="2600" baseline="-14000" smtClean="0"/>
              <a:t>q</a:t>
            </a:r>
            <a:r>
              <a:rPr lang="en-US" altLang="zh-CN" sz="2600" smtClean="0"/>
              <a:t>(a,b)</a:t>
            </a:r>
            <a:r>
              <a:rPr lang="zh-CN" altLang="en-US" sz="2600" smtClean="0"/>
              <a:t>这些参数。</a:t>
            </a:r>
          </a:p>
          <a:p>
            <a:pPr eaLnBrk="1" hangingPunct="1"/>
            <a:r>
              <a:rPr lang="zh-CN" altLang="en-US" sz="2600" smtClean="0"/>
              <a:t>每个用户选择私钥</a:t>
            </a:r>
            <a:r>
              <a:rPr lang="en-US" altLang="zh-CN" sz="2600" smtClean="0"/>
              <a:t>n</a:t>
            </a:r>
            <a:r>
              <a:rPr lang="en-US" altLang="zh-CN" sz="2600" baseline="-25000" smtClean="0"/>
              <a:t>A</a:t>
            </a:r>
            <a:r>
              <a:rPr lang="en-US" altLang="zh-CN" sz="2600" smtClean="0"/>
              <a:t>&lt;n, </a:t>
            </a:r>
            <a:r>
              <a:rPr lang="zh-CN" altLang="en-US" sz="2600" smtClean="0"/>
              <a:t>并产生公钥</a:t>
            </a:r>
            <a:r>
              <a:rPr lang="en-US" altLang="zh-CN" sz="2600" smtClean="0"/>
              <a:t>P</a:t>
            </a:r>
            <a:r>
              <a:rPr lang="en-US" altLang="zh-CN" sz="2600" baseline="-25000" smtClean="0"/>
              <a:t>A</a:t>
            </a:r>
            <a:r>
              <a:rPr lang="en-US" altLang="zh-CN" sz="2600" smtClean="0"/>
              <a:t>=n</a:t>
            </a:r>
            <a:r>
              <a:rPr lang="en-US" altLang="zh-CN" sz="2600" baseline="-25000" smtClean="0"/>
              <a:t>A</a:t>
            </a:r>
            <a:r>
              <a:rPr lang="en-US" altLang="zh-CN" sz="2600" smtClean="0">
                <a:cs typeface="Arial" charset="0"/>
              </a:rPr>
              <a:t>×G</a:t>
            </a:r>
            <a:r>
              <a:rPr lang="zh-CN" altLang="en-US" sz="2600" smtClean="0"/>
              <a:t> 。</a:t>
            </a:r>
          </a:p>
          <a:p>
            <a:pPr eaLnBrk="1" hangingPunct="1"/>
            <a:r>
              <a:rPr lang="en-US" altLang="zh-CN" sz="2600" smtClean="0"/>
              <a:t>A</a:t>
            </a:r>
            <a:r>
              <a:rPr lang="zh-CN" altLang="en-US" sz="2600" smtClean="0"/>
              <a:t>随机选择一个正整数</a:t>
            </a:r>
            <a:r>
              <a:rPr lang="en-US" altLang="zh-CN" sz="2600" smtClean="0"/>
              <a:t>k, </a:t>
            </a:r>
            <a:r>
              <a:rPr lang="zh-CN" altLang="en-US" sz="2600" smtClean="0"/>
              <a:t>加密点</a:t>
            </a:r>
            <a:r>
              <a:rPr lang="en-US" altLang="zh-CN" sz="2600" smtClean="0"/>
              <a:t>P</a:t>
            </a:r>
            <a:r>
              <a:rPr lang="en-US" altLang="zh-CN" sz="2600" baseline="-14000" smtClean="0"/>
              <a:t>m</a:t>
            </a:r>
            <a:r>
              <a:rPr lang="zh-CN" altLang="en-US" sz="2600" smtClean="0"/>
              <a:t>产生密文：  </a:t>
            </a:r>
            <a:r>
              <a:rPr lang="en-US" altLang="zh-CN" sz="2600" smtClean="0"/>
              <a:t>C</a:t>
            </a:r>
            <a:r>
              <a:rPr lang="en-US" altLang="zh-CN" sz="2600" baseline="-25000" smtClean="0"/>
              <a:t>m</a:t>
            </a:r>
            <a:r>
              <a:rPr lang="en-US" altLang="zh-CN" sz="2600" smtClean="0"/>
              <a:t>={kG, P</a:t>
            </a:r>
            <a:r>
              <a:rPr lang="en-US" altLang="zh-CN" sz="2600" baseline="-25000" smtClean="0"/>
              <a:t>m</a:t>
            </a:r>
            <a:r>
              <a:rPr lang="en-US" altLang="zh-CN" sz="2600" smtClean="0"/>
              <a:t>+kP</a:t>
            </a:r>
            <a:r>
              <a:rPr lang="en-US" altLang="zh-CN" sz="2600" baseline="-25000" smtClean="0"/>
              <a:t>B</a:t>
            </a:r>
            <a:r>
              <a:rPr lang="en-US" altLang="zh-CN" sz="2600" smtClean="0"/>
              <a:t>}</a:t>
            </a:r>
          </a:p>
          <a:p>
            <a:pPr eaLnBrk="1" hangingPunct="1"/>
            <a:r>
              <a:rPr lang="en-US" altLang="zh-CN" sz="2600" smtClean="0"/>
              <a:t>B</a:t>
            </a:r>
            <a:r>
              <a:rPr lang="zh-CN" altLang="en-US" sz="2600" smtClean="0"/>
              <a:t>解密</a:t>
            </a:r>
            <a:r>
              <a:rPr lang="en-US" altLang="zh-CN" sz="2600" smtClean="0"/>
              <a:t>C</a:t>
            </a:r>
            <a:r>
              <a:rPr lang="en-US" altLang="zh-CN" sz="2600" baseline="-25000" smtClean="0"/>
              <a:t>m</a:t>
            </a:r>
            <a:r>
              <a:rPr lang="en-US" altLang="zh-CN" sz="2600" smtClean="0"/>
              <a:t>, </a:t>
            </a:r>
            <a:r>
              <a:rPr lang="zh-CN" altLang="en-US" sz="2600" smtClean="0"/>
              <a:t>计算：</a:t>
            </a:r>
            <a:endParaRPr lang="en-US" altLang="zh-CN" sz="2600" smtClean="0"/>
          </a:p>
          <a:p>
            <a:pPr lvl="1" eaLnBrk="1" hangingPunct="1">
              <a:buFont typeface="Wingdings" pitchFamily="2" charset="2"/>
              <a:buNone/>
            </a:pPr>
            <a:r>
              <a:rPr lang="en-US" altLang="zh-CN" sz="2200" smtClean="0"/>
              <a:t>       </a:t>
            </a:r>
            <a:r>
              <a:rPr lang="en-US" altLang="zh-CN" smtClean="0"/>
              <a:t>P</a:t>
            </a:r>
            <a:r>
              <a:rPr lang="en-US" altLang="zh-CN" baseline="-25000" smtClean="0"/>
              <a:t>m</a:t>
            </a:r>
            <a:r>
              <a:rPr lang="en-AU" altLang="zh-CN" smtClean="0">
                <a:ea typeface="宋体" charset="-122"/>
              </a:rPr>
              <a:t>+k</a:t>
            </a:r>
            <a:r>
              <a:rPr lang="en-US" altLang="zh-CN" smtClean="0"/>
              <a:t>P</a:t>
            </a:r>
            <a:r>
              <a:rPr lang="en-US" altLang="zh-CN" baseline="-25000" smtClean="0"/>
              <a:t>B</a:t>
            </a:r>
            <a:r>
              <a:rPr lang="en-AU" altLang="zh-CN" smtClean="0">
                <a:latin typeface="Comic Sans MS" pitchFamily="66" charset="0"/>
                <a:ea typeface="宋体" charset="-122"/>
              </a:rPr>
              <a:t>–</a:t>
            </a:r>
            <a:r>
              <a:rPr lang="en-US" altLang="zh-CN" smtClean="0"/>
              <a:t>n</a:t>
            </a:r>
            <a:r>
              <a:rPr lang="en-US" altLang="zh-CN" baseline="-25000" smtClean="0"/>
              <a:t>B</a:t>
            </a:r>
            <a:r>
              <a:rPr lang="en-AU" altLang="zh-CN" smtClean="0">
                <a:ea typeface="宋体" charset="-122"/>
              </a:rPr>
              <a:t>(kG) = </a:t>
            </a:r>
            <a:r>
              <a:rPr lang="en-US" altLang="zh-CN" smtClean="0"/>
              <a:t>P</a:t>
            </a:r>
            <a:r>
              <a:rPr lang="en-US" altLang="zh-CN" baseline="-25000" smtClean="0"/>
              <a:t>m</a:t>
            </a:r>
            <a:r>
              <a:rPr lang="en-AU" altLang="zh-CN" smtClean="0">
                <a:ea typeface="宋体" charset="-122"/>
              </a:rPr>
              <a:t>+k(</a:t>
            </a:r>
            <a:r>
              <a:rPr lang="en-US" altLang="zh-CN" smtClean="0"/>
              <a:t>n</a:t>
            </a:r>
            <a:r>
              <a:rPr lang="en-US" altLang="zh-CN" baseline="-25000" smtClean="0"/>
              <a:t>B</a:t>
            </a:r>
            <a:r>
              <a:rPr lang="en-AU" altLang="zh-CN" smtClean="0">
                <a:ea typeface="宋体" charset="-122"/>
              </a:rPr>
              <a:t>G)</a:t>
            </a:r>
            <a:r>
              <a:rPr lang="en-AU" altLang="zh-CN" smtClean="0">
                <a:latin typeface="Comic Sans MS" pitchFamily="66" charset="0"/>
                <a:ea typeface="宋体" charset="-122"/>
              </a:rPr>
              <a:t>–</a:t>
            </a:r>
            <a:r>
              <a:rPr lang="en-US" altLang="zh-CN" smtClean="0"/>
              <a:t>n</a:t>
            </a:r>
            <a:r>
              <a:rPr lang="en-US" altLang="zh-CN" baseline="-25000" smtClean="0"/>
              <a:t>B</a:t>
            </a:r>
            <a:r>
              <a:rPr lang="en-AU" altLang="zh-CN" smtClean="0">
                <a:ea typeface="宋体" charset="-122"/>
              </a:rPr>
              <a:t>(kG) = </a:t>
            </a:r>
            <a:r>
              <a:rPr lang="en-US" altLang="zh-CN" smtClean="0"/>
              <a:t>P</a:t>
            </a:r>
            <a:r>
              <a:rPr lang="en-US" altLang="zh-CN" baseline="-25000" smtClean="0"/>
              <a:t>m</a:t>
            </a:r>
            <a:endParaRPr lang="zh-CN" altLang="en-US" baseline="-25000" smtClean="0"/>
          </a:p>
        </p:txBody>
      </p:sp>
      <p:sp>
        <p:nvSpPr>
          <p:cNvPr id="55302" name="Rectangle 0"/>
          <p:cNvSpPr>
            <a:spLocks noGrp="1" noChangeArrowheads="1"/>
          </p:cNvSpPr>
          <p:nvPr>
            <p:ph type="title"/>
          </p:nvPr>
        </p:nvSpPr>
        <p:spPr/>
        <p:txBody>
          <a:bodyPr/>
          <a:lstStyle/>
          <a:p>
            <a:pPr eaLnBrk="1" hangingPunct="1"/>
            <a:r>
              <a:rPr lang="en-US" altLang="zh-CN" dirty="0" smtClean="0"/>
              <a:t>10.4.4 </a:t>
            </a:r>
            <a:r>
              <a:rPr lang="zh-CN" altLang="en-US" dirty="0" smtClean="0"/>
              <a:t>椭圆曲线加</a:t>
            </a:r>
            <a:r>
              <a:rPr lang="en-US" altLang="zh-CN" dirty="0" smtClean="0"/>
              <a:t>/</a:t>
            </a:r>
            <a:r>
              <a:rPr lang="zh-CN" altLang="en-US" dirty="0" smtClean="0"/>
              <a:t>解密</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3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93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93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93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9331">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93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6" name="Rectangle 3"/>
          <p:cNvSpPr>
            <a:spLocks noGrp="1" noChangeArrowheads="1"/>
          </p:cNvSpPr>
          <p:nvPr>
            <p:ph idx="1"/>
          </p:nvPr>
        </p:nvSpPr>
        <p:spPr>
          <a:xfrm>
            <a:off x="395288" y="1341438"/>
            <a:ext cx="8424862" cy="4537075"/>
          </a:xfrm>
        </p:spPr>
        <p:txBody>
          <a:bodyPr/>
          <a:lstStyle/>
          <a:p>
            <a:pPr eaLnBrk="1" hangingPunct="1">
              <a:lnSpc>
                <a:spcPct val="80000"/>
              </a:lnSpc>
            </a:pPr>
            <a:r>
              <a:rPr lang="en-US" altLang="zh-CN" smtClean="0"/>
              <a:t>Ex:</a:t>
            </a:r>
          </a:p>
          <a:p>
            <a:pPr lvl="1" eaLnBrk="1" hangingPunct="1">
              <a:lnSpc>
                <a:spcPct val="95000"/>
              </a:lnSpc>
            </a:pPr>
            <a:r>
              <a:rPr lang="en-US" altLang="zh-CN" smtClean="0"/>
              <a:t>P=751; E</a:t>
            </a:r>
            <a:r>
              <a:rPr lang="en-US" altLang="zh-CN" baseline="-25000" smtClean="0"/>
              <a:t>p</a:t>
            </a:r>
            <a:r>
              <a:rPr lang="en-US" altLang="zh-CN" smtClean="0"/>
              <a:t>(-1, 188), equals to y</a:t>
            </a:r>
            <a:r>
              <a:rPr lang="en-US" altLang="zh-CN" baseline="30000" smtClean="0"/>
              <a:t>2</a:t>
            </a:r>
            <a:r>
              <a:rPr lang="en-US" altLang="zh-CN" smtClean="0"/>
              <a:t>=x</a:t>
            </a:r>
            <a:r>
              <a:rPr lang="en-US" altLang="zh-CN" baseline="30000" smtClean="0"/>
              <a:t>3</a:t>
            </a:r>
            <a:r>
              <a:rPr lang="en-US" altLang="zh-CN" smtClean="0"/>
              <a:t>-x+188,       G=(0, 376)</a:t>
            </a:r>
          </a:p>
          <a:p>
            <a:pPr lvl="1" eaLnBrk="1" hangingPunct="1">
              <a:lnSpc>
                <a:spcPct val="95000"/>
              </a:lnSpc>
            </a:pPr>
            <a:r>
              <a:rPr lang="en-US" altLang="zh-CN" smtClean="0"/>
              <a:t>A sends a message to B, P</a:t>
            </a:r>
            <a:r>
              <a:rPr lang="en-US" altLang="zh-CN" baseline="-25000" smtClean="0"/>
              <a:t>m</a:t>
            </a:r>
            <a:r>
              <a:rPr lang="en-US" altLang="zh-CN" smtClean="0"/>
              <a:t>=(562, 201)</a:t>
            </a:r>
          </a:p>
          <a:p>
            <a:pPr lvl="1" eaLnBrk="1" hangingPunct="1">
              <a:lnSpc>
                <a:spcPct val="95000"/>
              </a:lnSpc>
            </a:pPr>
            <a:r>
              <a:rPr lang="en-US" altLang="zh-CN" smtClean="0"/>
              <a:t>A selects k=386 randomly and P</a:t>
            </a:r>
            <a:r>
              <a:rPr lang="en-US" altLang="zh-CN" baseline="-25000" smtClean="0"/>
              <a:t>B</a:t>
            </a:r>
            <a:r>
              <a:rPr lang="en-US" altLang="zh-CN" smtClean="0"/>
              <a:t>=(201, 5)</a:t>
            </a:r>
          </a:p>
          <a:p>
            <a:pPr lvl="1" eaLnBrk="1" hangingPunct="1">
              <a:lnSpc>
                <a:spcPct val="95000"/>
              </a:lnSpc>
            </a:pPr>
            <a:r>
              <a:rPr lang="en-US" altLang="zh-CN" smtClean="0"/>
              <a:t>Thus kG=386(0, 376)=(676, 558) </a:t>
            </a:r>
          </a:p>
          <a:p>
            <a:pPr lvl="1" eaLnBrk="1" hangingPunct="1">
              <a:lnSpc>
                <a:spcPct val="95000"/>
              </a:lnSpc>
            </a:pPr>
            <a:r>
              <a:rPr lang="en-US" altLang="zh-CN" smtClean="0"/>
              <a:t>P</a:t>
            </a:r>
            <a:r>
              <a:rPr lang="en-US" altLang="zh-CN" baseline="-25000" smtClean="0"/>
              <a:t>m</a:t>
            </a:r>
            <a:r>
              <a:rPr lang="en-US" altLang="zh-CN" smtClean="0"/>
              <a:t> + kP</a:t>
            </a:r>
            <a:r>
              <a:rPr lang="en-US" altLang="zh-CN" baseline="-25000" smtClean="0"/>
              <a:t>b</a:t>
            </a:r>
            <a:r>
              <a:rPr lang="en-US" altLang="zh-CN" smtClean="0"/>
              <a:t> = (562, 201) + 386(201, 5)=(385, 328)</a:t>
            </a:r>
          </a:p>
          <a:p>
            <a:pPr lvl="1" eaLnBrk="1" hangingPunct="1">
              <a:lnSpc>
                <a:spcPct val="95000"/>
              </a:lnSpc>
            </a:pPr>
            <a:r>
              <a:rPr lang="en-US" altLang="zh-CN" smtClean="0"/>
              <a:t>Therefore, the ciphertext is</a:t>
            </a:r>
          </a:p>
          <a:p>
            <a:pPr lvl="1" eaLnBrk="1" hangingPunct="1">
              <a:lnSpc>
                <a:spcPct val="95000"/>
              </a:lnSpc>
              <a:buFont typeface="Wingdings" pitchFamily="2" charset="2"/>
              <a:buNone/>
            </a:pPr>
            <a:r>
              <a:rPr lang="en-US" altLang="zh-CN" smtClean="0"/>
              <a:t>   C</a:t>
            </a:r>
            <a:r>
              <a:rPr lang="en-US" altLang="zh-CN" baseline="-25000" smtClean="0"/>
              <a:t>m</a:t>
            </a:r>
            <a:r>
              <a:rPr lang="en-US" altLang="zh-CN" smtClean="0"/>
              <a:t>={kG, P</a:t>
            </a:r>
            <a:r>
              <a:rPr lang="en-US" altLang="zh-CN" baseline="-25000" smtClean="0"/>
              <a:t>m</a:t>
            </a:r>
            <a:r>
              <a:rPr lang="en-US" altLang="zh-CN" smtClean="0"/>
              <a:t>+kP</a:t>
            </a:r>
            <a:r>
              <a:rPr lang="en-US" altLang="zh-CN" baseline="-25000" smtClean="0"/>
              <a:t>B</a:t>
            </a:r>
            <a:r>
              <a:rPr lang="en-US" altLang="zh-CN" smtClean="0"/>
              <a:t>}={(676, 558) + (385, 328)}</a:t>
            </a:r>
          </a:p>
        </p:txBody>
      </p:sp>
      <p:sp>
        <p:nvSpPr>
          <p:cNvPr id="56325" name="Rectangle 2"/>
          <p:cNvSpPr>
            <a:spLocks noGrp="1" noChangeArrowheads="1"/>
          </p:cNvSpPr>
          <p:nvPr>
            <p:ph type="title"/>
          </p:nvPr>
        </p:nvSpPr>
        <p:spPr>
          <a:xfrm>
            <a:off x="611188" y="404813"/>
            <a:ext cx="7416800" cy="720725"/>
          </a:xfrm>
        </p:spPr>
        <p:txBody>
          <a:bodyPr/>
          <a:lstStyle/>
          <a:p>
            <a:pPr eaLnBrk="1" hangingPunct="1"/>
            <a:r>
              <a:rPr lang="en-US" altLang="zh-CN" sz="3500" dirty="0" smtClean="0"/>
              <a:t>ECC Encryption/Decryption</a:t>
            </a:r>
            <a:endParaRPr lang="zh-CN" altLang="en-US" sz="3500" dirty="0" smtClean="0"/>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5" name="Rectangle 3"/>
          <p:cNvSpPr>
            <a:spLocks noGrp="1" noChangeArrowheads="1"/>
          </p:cNvSpPr>
          <p:nvPr>
            <p:ph idx="1"/>
          </p:nvPr>
        </p:nvSpPr>
        <p:spPr>
          <a:xfrm>
            <a:off x="539750" y="1412875"/>
            <a:ext cx="7993063" cy="4392613"/>
          </a:xfrm>
        </p:spPr>
        <p:txBody>
          <a:bodyPr/>
          <a:lstStyle/>
          <a:p>
            <a:pPr eaLnBrk="1" hangingPunct="1"/>
            <a:r>
              <a:rPr lang="en-US" altLang="zh-CN" sz="2600" smtClean="0"/>
              <a:t>ECC</a:t>
            </a:r>
            <a:r>
              <a:rPr lang="zh-CN" altLang="en-US" sz="2600" smtClean="0"/>
              <a:t>的安全性是建立在由</a:t>
            </a:r>
            <a:r>
              <a:rPr lang="en-US" altLang="zh-CN" sz="2600" smtClean="0"/>
              <a:t>kP</a:t>
            </a:r>
            <a:r>
              <a:rPr lang="zh-CN" altLang="en-US" sz="2600" smtClean="0"/>
              <a:t>和</a:t>
            </a:r>
            <a:r>
              <a:rPr lang="en-US" altLang="zh-CN" sz="2600" smtClean="0"/>
              <a:t>P</a:t>
            </a:r>
            <a:r>
              <a:rPr lang="zh-CN" altLang="en-US" sz="2600" smtClean="0"/>
              <a:t>确定</a:t>
            </a:r>
            <a:r>
              <a:rPr lang="en-US" altLang="zh-CN" sz="2600" smtClean="0"/>
              <a:t>k</a:t>
            </a:r>
            <a:r>
              <a:rPr lang="zh-CN" altLang="en-US" sz="2600" smtClean="0"/>
              <a:t>的难度之上的，即椭圆曲线对数问题</a:t>
            </a:r>
            <a:r>
              <a:rPr lang="en-US" altLang="zh-CN" sz="2600" smtClean="0"/>
              <a:t>elliptic curve logarithm problem</a:t>
            </a:r>
            <a:r>
              <a:rPr lang="zh-CN" altLang="en-US" sz="2600" smtClean="0"/>
              <a:t>，</a:t>
            </a:r>
            <a:r>
              <a:rPr lang="en-US" altLang="zh-CN" sz="2600" smtClean="0"/>
              <a:t>Pollard rho</a:t>
            </a:r>
            <a:r>
              <a:rPr lang="zh-CN" altLang="en-US" sz="2600" smtClean="0"/>
              <a:t>方法是已知求椭圆曲线对数问题的最快方法。</a:t>
            </a:r>
          </a:p>
          <a:p>
            <a:pPr eaLnBrk="1" hangingPunct="1"/>
            <a:r>
              <a:rPr lang="zh-CN" altLang="en-US" sz="2600" smtClean="0"/>
              <a:t>相比</a:t>
            </a:r>
            <a:r>
              <a:rPr lang="en-US" altLang="zh-CN" sz="2600" smtClean="0"/>
              <a:t>FAC</a:t>
            </a:r>
            <a:r>
              <a:rPr lang="zh-CN" altLang="en-US" sz="2600" smtClean="0"/>
              <a:t>，可以使用比</a:t>
            </a:r>
            <a:r>
              <a:rPr lang="en-US" altLang="zh-CN" sz="2600" smtClean="0"/>
              <a:t>RSA</a:t>
            </a:r>
            <a:r>
              <a:rPr lang="zh-CN" altLang="en-US" sz="2600" smtClean="0"/>
              <a:t>短得多的密钥</a:t>
            </a:r>
          </a:p>
          <a:p>
            <a:pPr eaLnBrk="1" hangingPunct="1"/>
            <a:r>
              <a:rPr lang="zh-CN" altLang="en-US" sz="2600" smtClean="0"/>
              <a:t>在密钥长度相同时，</a:t>
            </a:r>
            <a:r>
              <a:rPr lang="en-US" altLang="zh-CN" sz="2600" smtClean="0"/>
              <a:t>ECC</a:t>
            </a:r>
            <a:r>
              <a:rPr lang="zh-CN" altLang="en-US" sz="2600" smtClean="0"/>
              <a:t>与</a:t>
            </a:r>
            <a:r>
              <a:rPr lang="en-US" altLang="zh-CN" sz="2600" smtClean="0"/>
              <a:t>RSA</a:t>
            </a:r>
            <a:r>
              <a:rPr lang="zh-CN" altLang="en-US" sz="2600" smtClean="0"/>
              <a:t>所执行的计算量也差不多</a:t>
            </a:r>
          </a:p>
          <a:p>
            <a:pPr eaLnBrk="1" hangingPunct="1"/>
            <a:r>
              <a:rPr lang="zh-CN" altLang="en-US" sz="2600" smtClean="0"/>
              <a:t>与具有同等安全性的</a:t>
            </a:r>
            <a:r>
              <a:rPr lang="en-US" altLang="zh-CN" sz="2600" smtClean="0"/>
              <a:t>RSA</a:t>
            </a:r>
            <a:r>
              <a:rPr lang="zh-CN" altLang="en-US" sz="2600" smtClean="0"/>
              <a:t>相比，由于</a:t>
            </a:r>
            <a:r>
              <a:rPr lang="en-US" altLang="zh-CN" sz="2600" smtClean="0"/>
              <a:t>ECC</a:t>
            </a:r>
            <a:r>
              <a:rPr lang="zh-CN" altLang="en-US" sz="2600" smtClean="0"/>
              <a:t>使用的密钥更短，所以</a:t>
            </a:r>
            <a:r>
              <a:rPr lang="en-US" altLang="zh-CN" sz="2600" smtClean="0"/>
              <a:t>ECC</a:t>
            </a:r>
            <a:r>
              <a:rPr lang="zh-CN" altLang="en-US" sz="2600" smtClean="0"/>
              <a:t>所需的计算量比</a:t>
            </a:r>
            <a:r>
              <a:rPr lang="en-US" altLang="zh-CN" sz="2600" smtClean="0"/>
              <a:t>RSA</a:t>
            </a:r>
            <a:r>
              <a:rPr lang="zh-CN" altLang="en-US" sz="2600" smtClean="0"/>
              <a:t>少</a:t>
            </a:r>
          </a:p>
        </p:txBody>
      </p:sp>
      <p:sp>
        <p:nvSpPr>
          <p:cNvPr id="57350" name="Rectangle 0"/>
          <p:cNvSpPr>
            <a:spLocks noGrp="1" noChangeArrowheads="1"/>
          </p:cNvSpPr>
          <p:nvPr>
            <p:ph type="title"/>
          </p:nvPr>
        </p:nvSpPr>
        <p:spPr>
          <a:xfrm>
            <a:off x="468313" y="476250"/>
            <a:ext cx="7543800" cy="719138"/>
          </a:xfrm>
        </p:spPr>
        <p:txBody>
          <a:bodyPr/>
          <a:lstStyle/>
          <a:p>
            <a:pPr eaLnBrk="1" hangingPunct="1"/>
            <a:r>
              <a:rPr lang="zh-CN" altLang="en-US" dirty="0" smtClean="0"/>
              <a:t>椭圆曲线密码的安全性</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3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03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03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Rectangle 0"/>
          <p:cNvSpPr>
            <a:spLocks noRot="1" noChangeArrowheads="1"/>
          </p:cNvSpPr>
          <p:nvPr/>
        </p:nvSpPr>
        <p:spPr bwMode="auto">
          <a:xfrm>
            <a:off x="539750" y="404813"/>
            <a:ext cx="7632700" cy="1008062"/>
          </a:xfrm>
          <a:prstGeom prst="rect">
            <a:avLst/>
          </a:prstGeom>
          <a:noFill/>
          <a:ln w="9525">
            <a:noFill/>
            <a:miter lim="800000"/>
            <a:headEnd/>
            <a:tailEnd/>
          </a:ln>
        </p:spPr>
        <p:txBody>
          <a:bodyPr anchor="ctr"/>
          <a:lstStyle/>
          <a:p>
            <a:r>
              <a:rPr lang="zh-CN" altLang="en-US" sz="3900" b="1">
                <a:solidFill>
                  <a:schemeClr val="tx2"/>
                </a:solidFill>
                <a:ea typeface="黑体" pitchFamily="49" charset="-122"/>
              </a:rPr>
              <a:t>椭圆曲线密码与</a:t>
            </a:r>
            <a:r>
              <a:rPr lang="en-US" altLang="zh-CN" sz="3900" b="1">
                <a:solidFill>
                  <a:schemeClr val="tx2"/>
                </a:solidFill>
                <a:ea typeface="黑体" pitchFamily="49" charset="-122"/>
              </a:rPr>
              <a:t>RSA</a:t>
            </a:r>
            <a:r>
              <a:rPr lang="zh-CN" altLang="en-US" sz="3900" b="1">
                <a:solidFill>
                  <a:schemeClr val="tx2"/>
                </a:solidFill>
                <a:ea typeface="黑体" pitchFamily="49" charset="-122"/>
              </a:rPr>
              <a:t>的效率比较</a:t>
            </a:r>
          </a:p>
        </p:txBody>
      </p:sp>
      <p:pic>
        <p:nvPicPr>
          <p:cNvPr id="58374" name="Picture 1"/>
          <p:cNvPicPr>
            <a:picLocks noChangeAspect="1" noChangeArrowheads="1"/>
          </p:cNvPicPr>
          <p:nvPr/>
        </p:nvPicPr>
        <p:blipFill>
          <a:blip r:embed="rId2" cstate="print"/>
          <a:srcRect/>
          <a:stretch>
            <a:fillRect/>
          </a:stretch>
        </p:blipFill>
        <p:spPr bwMode="auto">
          <a:xfrm>
            <a:off x="0" y="1628775"/>
            <a:ext cx="8893175" cy="3927475"/>
          </a:xfrm>
          <a:prstGeom prst="rect">
            <a:avLst/>
          </a:prstGeom>
          <a:noFill/>
          <a:ln w="12700" algn="ctr">
            <a:noFill/>
            <a:miter lim="800000"/>
            <a:headEnd/>
            <a:tailEnd/>
          </a:ln>
        </p:spPr>
      </p:pic>
      <p:pic>
        <p:nvPicPr>
          <p:cNvPr id="4" name="Picture 3"/>
          <p:cNvPicPr>
            <a:picLocks noChangeAspect="1" noChangeArrowheads="1"/>
          </p:cNvPicPr>
          <p:nvPr/>
        </p:nvPicPr>
        <p:blipFill>
          <a:blip r:embed="rId3" cstate="print"/>
          <a:srcRect/>
          <a:stretch>
            <a:fillRect/>
          </a:stretch>
        </p:blipFill>
        <p:spPr bwMode="auto">
          <a:xfrm>
            <a:off x="142843" y="2285992"/>
            <a:ext cx="8727177" cy="3071834"/>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2" name="Rectangle 3"/>
          <p:cNvSpPr>
            <a:spLocks noGrp="1" noChangeArrowheads="1"/>
          </p:cNvSpPr>
          <p:nvPr>
            <p:ph idx="1"/>
          </p:nvPr>
        </p:nvSpPr>
        <p:spPr>
          <a:xfrm>
            <a:off x="760413" y="1341438"/>
            <a:ext cx="7529512" cy="4427537"/>
          </a:xfrm>
        </p:spPr>
        <p:txBody>
          <a:bodyPr/>
          <a:lstStyle/>
          <a:p>
            <a:pPr eaLnBrk="1" hangingPunct="1"/>
            <a:r>
              <a:rPr lang="zh-CN" altLang="en-US" dirty="0" smtClean="0"/>
              <a:t>第</a:t>
            </a:r>
            <a:r>
              <a:rPr lang="zh-CN" altLang="en-US" dirty="0" smtClean="0"/>
              <a:t>五</a:t>
            </a:r>
            <a:r>
              <a:rPr lang="zh-CN" altLang="en-US" dirty="0" smtClean="0"/>
              <a:t>版</a:t>
            </a:r>
            <a:r>
              <a:rPr lang="zh-CN" altLang="en-US" dirty="0" smtClean="0"/>
              <a:t>：</a:t>
            </a:r>
            <a:r>
              <a:rPr lang="en-US" altLang="zh-CN" dirty="0" smtClean="0"/>
              <a:t>1, 2, </a:t>
            </a:r>
            <a:r>
              <a:rPr lang="en-US" altLang="zh-CN" dirty="0" smtClean="0"/>
              <a:t>6, 7, 10, 12, 14, 15</a:t>
            </a:r>
            <a:endParaRPr lang="en-US" altLang="zh-CN" dirty="0" smtClean="0"/>
          </a:p>
          <a:p>
            <a:pPr eaLnBrk="1" hangingPunct="1"/>
            <a:endParaRPr lang="en-US" altLang="zh-CN" dirty="0" smtClean="0"/>
          </a:p>
          <a:p>
            <a:pPr eaLnBrk="1" hangingPunct="1">
              <a:buFont typeface="Wingdings" pitchFamily="2" charset="2"/>
              <a:buNone/>
            </a:pPr>
            <a:r>
              <a:rPr lang="zh-CN" altLang="en-US" sz="2600" dirty="0" smtClean="0"/>
              <a:t>     </a:t>
            </a:r>
          </a:p>
        </p:txBody>
      </p:sp>
      <p:sp>
        <p:nvSpPr>
          <p:cNvPr id="60421" name="Rectangle 2"/>
          <p:cNvSpPr>
            <a:spLocks noGrp="1" noChangeArrowheads="1"/>
          </p:cNvSpPr>
          <p:nvPr>
            <p:ph type="title"/>
          </p:nvPr>
        </p:nvSpPr>
        <p:spPr>
          <a:xfrm>
            <a:off x="684213" y="404813"/>
            <a:ext cx="7308850" cy="647700"/>
          </a:xfrm>
        </p:spPr>
        <p:txBody>
          <a:bodyPr>
            <a:normAutofit fontScale="90000"/>
          </a:bodyPr>
          <a:lstStyle/>
          <a:p>
            <a:pPr eaLnBrk="1" hangingPunct="1"/>
            <a:r>
              <a:rPr lang="zh-CN" altLang="en-US" dirty="0" smtClean="0"/>
              <a:t>第</a:t>
            </a:r>
            <a:r>
              <a:rPr lang="en-US" altLang="zh-CN" dirty="0" smtClean="0"/>
              <a:t>10</a:t>
            </a:r>
            <a:r>
              <a:rPr lang="zh-CN" altLang="en-US" dirty="0" smtClean="0"/>
              <a:t>章习题</a:t>
            </a:r>
          </a:p>
        </p:txBody>
      </p:sp>
      <p:sp>
        <p:nvSpPr>
          <p:cNvPr id="60423"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60424" name="Rectangle 7"/>
          <p:cNvSpPr>
            <a:spLocks noChangeArrowheads="1"/>
          </p:cNvSpPr>
          <p:nvPr/>
        </p:nvSpPr>
        <p:spPr bwMode="auto">
          <a:xfrm>
            <a:off x="0" y="3262313"/>
            <a:ext cx="9144000" cy="0"/>
          </a:xfrm>
          <a:prstGeom prst="rect">
            <a:avLst/>
          </a:prstGeom>
          <a:noFill/>
          <a:ln w="9525">
            <a:noFill/>
            <a:miter lim="800000"/>
            <a:headEnd/>
            <a:tailEnd/>
          </a:ln>
        </p:spPr>
        <p:txBody>
          <a:bodyPr wrap="none" anchor="ctr">
            <a:spAutoFit/>
          </a:bodyPr>
          <a:lstStyle/>
          <a:p>
            <a:endParaRPr lang="zh-CN" altLang="en-US"/>
          </a:p>
        </p:txBody>
      </p:sp>
      <p:sp>
        <p:nvSpPr>
          <p:cNvPr id="60425"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60426" name="Rectangle 11"/>
          <p:cNvSpPr>
            <a:spLocks noChangeArrowheads="1"/>
          </p:cNvSpPr>
          <p:nvPr/>
        </p:nvSpPr>
        <p:spPr bwMode="auto">
          <a:xfrm>
            <a:off x="0" y="3262313"/>
            <a:ext cx="9144000" cy="0"/>
          </a:xfrm>
          <a:prstGeom prst="rect">
            <a:avLst/>
          </a:prstGeom>
          <a:noFill/>
          <a:ln w="9525">
            <a:noFill/>
            <a:miter lim="800000"/>
            <a:headEnd/>
            <a:tailEnd/>
          </a:ln>
        </p:spPr>
        <p:txBody>
          <a:bodyPr wrap="none" anchor="ctr">
            <a:spAutoFit/>
          </a:bodyPr>
          <a:lstStyle/>
          <a:p>
            <a:endParaRPr lang="zh-CN" altLang="en-US"/>
          </a:p>
        </p:txBody>
      </p:sp>
      <p:sp>
        <p:nvSpPr>
          <p:cNvPr id="60427" name="Rectangle 13"/>
          <p:cNvSpPr>
            <a:spLocks noChangeArrowheads="1"/>
          </p:cNvSpPr>
          <p:nvPr/>
        </p:nvSpPr>
        <p:spPr bwMode="auto">
          <a:xfrm>
            <a:off x="0" y="3262313"/>
            <a:ext cx="9144000" cy="0"/>
          </a:xfrm>
          <a:prstGeom prst="rect">
            <a:avLst/>
          </a:prstGeom>
          <a:noFill/>
          <a:ln w="9525">
            <a:noFill/>
            <a:miter lim="800000"/>
            <a:headEnd/>
            <a:tailEnd/>
          </a:ln>
        </p:spPr>
        <p:txBody>
          <a:bodyPr wrap="none" anchor="ctr">
            <a:spAutoFit/>
          </a:bodyPr>
          <a:lstStyle/>
          <a:p>
            <a:endParaRPr lang="zh-CN" altLang="en-US"/>
          </a:p>
        </p:txBody>
      </p:sp>
      <p:pic>
        <p:nvPicPr>
          <p:cNvPr id="1026" name="Picture 2"/>
          <p:cNvPicPr>
            <a:picLocks noChangeAspect="1" noChangeArrowheads="1"/>
          </p:cNvPicPr>
          <p:nvPr/>
        </p:nvPicPr>
        <p:blipFill>
          <a:blip r:embed="rId2" cstate="print"/>
          <a:srcRect/>
          <a:stretch>
            <a:fillRect/>
          </a:stretch>
        </p:blipFill>
        <p:spPr bwMode="auto">
          <a:xfrm>
            <a:off x="1043608" y="1988840"/>
            <a:ext cx="7134225" cy="205740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1067991" y="4029447"/>
            <a:ext cx="7715250" cy="16097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467544" y="1484784"/>
            <a:ext cx="7791450" cy="228600"/>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539552" y="1916832"/>
            <a:ext cx="7686675" cy="485775"/>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539552" y="2392313"/>
            <a:ext cx="7743825" cy="1552575"/>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3" name="Rectangle 3"/>
          <p:cNvSpPr>
            <a:spLocks noGrp="1" noChangeArrowheads="1"/>
          </p:cNvSpPr>
          <p:nvPr>
            <p:ph idx="1"/>
          </p:nvPr>
        </p:nvSpPr>
        <p:spPr>
          <a:xfrm>
            <a:off x="539750" y="1341438"/>
            <a:ext cx="4464050" cy="3600450"/>
          </a:xfrm>
        </p:spPr>
        <p:txBody>
          <a:bodyPr/>
          <a:lstStyle/>
          <a:p>
            <a:pPr eaLnBrk="1" hangingPunct="1"/>
            <a:r>
              <a:rPr lang="zh-CN" altLang="en-US" sz="2000" smtClean="0"/>
              <a:t>维护一个动态可访问的公钥目录可以获得更大程度的安全性</a:t>
            </a:r>
          </a:p>
          <a:p>
            <a:pPr eaLnBrk="1" hangingPunct="1"/>
            <a:r>
              <a:rPr lang="zh-CN" altLang="en-US" sz="2000" smtClean="0"/>
              <a:t>一个可信实体或组织负责这个公开目录的维护和分配</a:t>
            </a:r>
          </a:p>
          <a:p>
            <a:pPr lvl="1" eaLnBrk="1" hangingPunct="1"/>
            <a:r>
              <a:rPr lang="zh-CN" altLang="en-US" sz="1800" smtClean="0"/>
              <a:t>目录包含</a:t>
            </a:r>
            <a:r>
              <a:rPr lang="en-US" altLang="zh-CN" sz="1800" smtClean="0"/>
              <a:t>{name, public-key}</a:t>
            </a:r>
            <a:r>
              <a:rPr lang="zh-CN" altLang="en-US" sz="1800" smtClean="0"/>
              <a:t>等项</a:t>
            </a:r>
          </a:p>
          <a:p>
            <a:pPr lvl="1" eaLnBrk="1" hangingPunct="1"/>
            <a:r>
              <a:rPr lang="zh-CN" altLang="en-US" sz="1800" smtClean="0"/>
              <a:t>每一通信方通过目录管理员以安全的方式注册一个公钥</a:t>
            </a:r>
          </a:p>
          <a:p>
            <a:pPr lvl="1" eaLnBrk="1" hangingPunct="1"/>
            <a:r>
              <a:rPr lang="zh-CN" altLang="en-US" sz="1800" smtClean="0"/>
              <a:t>通信方在任何时刻可以用新的密钥替代当前的密钥</a:t>
            </a:r>
          </a:p>
          <a:p>
            <a:pPr lvl="1" eaLnBrk="1" hangingPunct="1"/>
            <a:r>
              <a:rPr lang="zh-CN" altLang="en-US" sz="1800" smtClean="0"/>
              <a:t>目录定期更新</a:t>
            </a:r>
          </a:p>
          <a:p>
            <a:pPr lvl="1" eaLnBrk="1" hangingPunct="1"/>
            <a:r>
              <a:rPr lang="zh-CN" altLang="en-US" sz="1800" smtClean="0"/>
              <a:t>目录可通过电子方式访问</a:t>
            </a:r>
          </a:p>
        </p:txBody>
      </p:sp>
      <p:sp>
        <p:nvSpPr>
          <p:cNvPr id="7175" name="Rectangle 0"/>
          <p:cNvSpPr>
            <a:spLocks noGrp="1" noChangeArrowheads="1"/>
          </p:cNvSpPr>
          <p:nvPr>
            <p:ph type="title"/>
          </p:nvPr>
        </p:nvSpPr>
        <p:spPr>
          <a:xfrm>
            <a:off x="468313" y="404813"/>
            <a:ext cx="7543800" cy="719137"/>
          </a:xfrm>
        </p:spPr>
        <p:txBody>
          <a:bodyPr/>
          <a:lstStyle/>
          <a:p>
            <a:pPr eaLnBrk="1" hangingPunct="1"/>
            <a:r>
              <a:rPr lang="zh-CN" altLang="en-AU" dirty="0" smtClean="0"/>
              <a:t>公开可访问的目录</a:t>
            </a:r>
            <a:endParaRPr lang="zh-CN" altLang="en-US" dirty="0" smtClean="0"/>
          </a:p>
        </p:txBody>
      </p:sp>
      <p:pic>
        <p:nvPicPr>
          <p:cNvPr id="7173" name="Picture 1"/>
          <p:cNvPicPr>
            <a:picLocks noChangeAspect="1" noChangeArrowheads="1"/>
          </p:cNvPicPr>
          <p:nvPr/>
        </p:nvPicPr>
        <p:blipFill>
          <a:blip r:embed="rId2" cstate="print"/>
          <a:srcRect/>
          <a:stretch>
            <a:fillRect/>
          </a:stretch>
        </p:blipFill>
        <p:spPr bwMode="auto">
          <a:xfrm>
            <a:off x="4859338" y="1052513"/>
            <a:ext cx="3960812" cy="3024187"/>
          </a:xfrm>
          <a:prstGeom prst="rect">
            <a:avLst/>
          </a:prstGeom>
          <a:noFill/>
          <a:ln w="9525">
            <a:noFill/>
            <a:miter lim="800000"/>
            <a:headEnd/>
            <a:tailEnd/>
          </a:ln>
        </p:spPr>
      </p:pic>
      <p:sp>
        <p:nvSpPr>
          <p:cNvPr id="7176" name="Rectangle 2"/>
          <p:cNvSpPr>
            <a:spLocks noChangeArrowheads="1"/>
          </p:cNvSpPr>
          <p:nvPr/>
        </p:nvSpPr>
        <p:spPr bwMode="auto">
          <a:xfrm>
            <a:off x="755650" y="5013325"/>
            <a:ext cx="7705725" cy="701675"/>
          </a:xfrm>
          <a:prstGeom prst="rect">
            <a:avLst/>
          </a:prstGeom>
          <a:noFill/>
          <a:ln w="12700" algn="ctr">
            <a:noFill/>
            <a:miter lim="800000"/>
            <a:headEnd/>
            <a:tailEnd/>
          </a:ln>
        </p:spPr>
        <p:txBody>
          <a:bodyPr anchor="b">
            <a:spAutoFit/>
          </a:bodyPr>
          <a:lstStyle/>
          <a:p>
            <a:pPr>
              <a:spcBef>
                <a:spcPct val="20000"/>
              </a:spcBef>
              <a:buClr>
                <a:schemeClr val="tx2"/>
              </a:buClr>
              <a:buSzPct val="70000"/>
              <a:buFont typeface="Wingdings" pitchFamily="2" charset="2"/>
              <a:buChar char="l"/>
            </a:pPr>
            <a:r>
              <a:rPr lang="zh-CN" altLang="en-US" sz="2000">
                <a:ea typeface="黑体" pitchFamily="49" charset="-122"/>
              </a:rPr>
              <a:t>一旦攻击者获得目录管理员私钥，则可传递伪造的公钥，可以假冒任何通信方以窃取消息，或者修改已有的记录</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4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44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144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144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144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14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7" name="Rectangle 3"/>
          <p:cNvSpPr>
            <a:spLocks noGrp="1" noChangeArrowheads="1"/>
          </p:cNvSpPr>
          <p:nvPr>
            <p:ph idx="1"/>
          </p:nvPr>
        </p:nvSpPr>
        <p:spPr>
          <a:xfrm>
            <a:off x="250825" y="1196974"/>
            <a:ext cx="4681538" cy="5232422"/>
          </a:xfrm>
        </p:spPr>
        <p:txBody>
          <a:bodyPr>
            <a:normAutofit fontScale="92500" lnSpcReduction="10000"/>
          </a:bodyPr>
          <a:lstStyle/>
          <a:p>
            <a:pPr eaLnBrk="1" hangingPunct="1"/>
            <a:r>
              <a:rPr lang="en-US" altLang="zh-CN" sz="2000" dirty="0" smtClean="0"/>
              <a:t>A</a:t>
            </a:r>
            <a:r>
              <a:rPr lang="zh-CN" altLang="en-US" sz="2000" dirty="0" smtClean="0"/>
              <a:t>发送带有时间戳的消息给公钥管理员</a:t>
            </a:r>
            <a:r>
              <a:rPr lang="en-US" altLang="zh-CN" sz="2000" dirty="0" smtClean="0"/>
              <a:t>, </a:t>
            </a:r>
            <a:r>
              <a:rPr lang="zh-CN" altLang="en-US" sz="2000" dirty="0" smtClean="0"/>
              <a:t>请求</a:t>
            </a:r>
            <a:r>
              <a:rPr lang="en-US" altLang="zh-CN" sz="2000" dirty="0" smtClean="0"/>
              <a:t>B</a:t>
            </a:r>
            <a:r>
              <a:rPr lang="zh-CN" altLang="en-US" sz="2000" dirty="0" smtClean="0"/>
              <a:t>的当前公钥</a:t>
            </a:r>
          </a:p>
          <a:p>
            <a:pPr eaLnBrk="1" hangingPunct="1"/>
            <a:r>
              <a:rPr lang="zh-CN" altLang="en-US" sz="2000" dirty="0" smtClean="0"/>
              <a:t>管理员给</a:t>
            </a:r>
            <a:r>
              <a:rPr lang="en-US" altLang="zh-CN" sz="2000" dirty="0" smtClean="0"/>
              <a:t>A</a:t>
            </a:r>
            <a:r>
              <a:rPr lang="zh-CN" altLang="en-US" sz="2000" dirty="0" smtClean="0"/>
              <a:t>发送用其私钥</a:t>
            </a:r>
            <a:r>
              <a:rPr lang="en-US" altLang="zh-CN" sz="2000" i="1" dirty="0" err="1" smtClean="0"/>
              <a:t>KR</a:t>
            </a:r>
            <a:r>
              <a:rPr lang="en-US" altLang="zh-CN" sz="2000" i="1" baseline="-25000" dirty="0" err="1" smtClean="0"/>
              <a:t>auth</a:t>
            </a:r>
            <a:r>
              <a:rPr lang="zh-CN" altLang="en-US" sz="2000" dirty="0" smtClean="0"/>
              <a:t>加密的消息</a:t>
            </a:r>
            <a:r>
              <a:rPr lang="en-US" altLang="zh-CN" sz="2000" dirty="0" smtClean="0"/>
              <a:t>, A</a:t>
            </a:r>
            <a:r>
              <a:rPr lang="zh-CN" altLang="en-US" sz="2000" dirty="0" smtClean="0"/>
              <a:t>用管理员的公钥解密，可以确信该消息来自管理员：</a:t>
            </a:r>
          </a:p>
          <a:p>
            <a:pPr lvl="1" eaLnBrk="1" hangingPunct="1"/>
            <a:r>
              <a:rPr lang="en-US" altLang="zh-CN" sz="2000" dirty="0" smtClean="0"/>
              <a:t>B</a:t>
            </a:r>
            <a:r>
              <a:rPr lang="zh-CN" altLang="en-US" sz="2000" dirty="0" smtClean="0"/>
              <a:t>的公钥</a:t>
            </a:r>
            <a:r>
              <a:rPr lang="en-US" altLang="zh-CN" sz="2000" i="1" dirty="0" err="1" smtClean="0"/>
              <a:t>KU</a:t>
            </a:r>
            <a:r>
              <a:rPr lang="en-US" altLang="zh-CN" sz="2000" i="1" baseline="-25000" dirty="0" err="1" smtClean="0"/>
              <a:t>b</a:t>
            </a:r>
            <a:r>
              <a:rPr lang="zh-CN" altLang="en-US" sz="2000" dirty="0" smtClean="0"/>
              <a:t>，用来加密；</a:t>
            </a:r>
          </a:p>
          <a:p>
            <a:pPr lvl="1" eaLnBrk="1" hangingPunct="1"/>
            <a:r>
              <a:rPr lang="zh-CN" altLang="en-US" sz="2000" dirty="0" smtClean="0"/>
              <a:t>原始请求，</a:t>
            </a:r>
            <a:r>
              <a:rPr lang="en-US" altLang="zh-CN" sz="2000" dirty="0" smtClean="0"/>
              <a:t>A</a:t>
            </a:r>
            <a:r>
              <a:rPr lang="zh-CN" altLang="en-US" sz="2000" dirty="0" smtClean="0"/>
              <a:t>可以验证其请求未被修改；</a:t>
            </a:r>
          </a:p>
          <a:p>
            <a:pPr lvl="1" eaLnBrk="1" hangingPunct="1"/>
            <a:r>
              <a:rPr lang="zh-CN" altLang="en-US" sz="2000" dirty="0" smtClean="0"/>
              <a:t>原始时间戳</a:t>
            </a:r>
            <a:r>
              <a:rPr lang="en-US" altLang="zh-CN" sz="2000" dirty="0" smtClean="0"/>
              <a:t>, A</a:t>
            </a:r>
            <a:r>
              <a:rPr lang="zh-CN" altLang="en-US" sz="2000" dirty="0" smtClean="0"/>
              <a:t>可以确定收到的不是来自管理员的旧消息。</a:t>
            </a:r>
          </a:p>
          <a:p>
            <a:pPr eaLnBrk="1" hangingPunct="1"/>
            <a:r>
              <a:rPr lang="en-US" altLang="zh-CN" sz="2000" dirty="0" smtClean="0"/>
              <a:t>A</a:t>
            </a:r>
            <a:r>
              <a:rPr lang="zh-CN" altLang="en-US" sz="2000" dirty="0" smtClean="0"/>
              <a:t>保存</a:t>
            </a:r>
            <a:r>
              <a:rPr lang="en-US" altLang="zh-CN" sz="2000" dirty="0" smtClean="0"/>
              <a:t>B</a:t>
            </a:r>
            <a:r>
              <a:rPr lang="zh-CN" altLang="en-US" sz="2000" dirty="0" smtClean="0"/>
              <a:t>的公钥</a:t>
            </a:r>
            <a:r>
              <a:rPr lang="en-US" altLang="zh-CN" sz="2000" dirty="0" smtClean="0"/>
              <a:t>, </a:t>
            </a:r>
            <a:r>
              <a:rPr lang="zh-CN" altLang="en-US" sz="2000" dirty="0" smtClean="0"/>
              <a:t>并用它对包含</a:t>
            </a:r>
            <a:r>
              <a:rPr lang="en-US" altLang="zh-CN" sz="2000" dirty="0" smtClean="0"/>
              <a:t>A</a:t>
            </a:r>
            <a:r>
              <a:rPr lang="zh-CN" altLang="en-US" sz="2000" dirty="0" smtClean="0"/>
              <a:t>的标识</a:t>
            </a:r>
            <a:r>
              <a:rPr lang="en-US" altLang="zh-CN" sz="2000" i="1" dirty="0" smtClean="0"/>
              <a:t>ID</a:t>
            </a:r>
            <a:r>
              <a:rPr lang="en-US" altLang="zh-CN" sz="2000" i="1" baseline="-25000" dirty="0" smtClean="0"/>
              <a:t>A</a:t>
            </a:r>
            <a:r>
              <a:rPr lang="zh-CN" altLang="en-US" sz="2000" dirty="0" smtClean="0"/>
              <a:t>和</a:t>
            </a:r>
            <a:r>
              <a:rPr lang="en-US" altLang="zh-CN" sz="2000" i="1" dirty="0" smtClean="0"/>
              <a:t>Nonce</a:t>
            </a:r>
            <a:r>
              <a:rPr lang="en-US" altLang="zh-CN" sz="2000" i="1" baseline="-25000" dirty="0" smtClean="0"/>
              <a:t>1</a:t>
            </a:r>
            <a:r>
              <a:rPr lang="zh-CN" altLang="en-US" sz="2000" dirty="0" smtClean="0"/>
              <a:t>的消息加密</a:t>
            </a:r>
            <a:r>
              <a:rPr lang="en-US" altLang="zh-CN" sz="2000" dirty="0" smtClean="0"/>
              <a:t>, </a:t>
            </a:r>
            <a:r>
              <a:rPr lang="zh-CN" altLang="en-US" sz="2000" dirty="0" smtClean="0"/>
              <a:t>然后发送给</a:t>
            </a:r>
            <a:r>
              <a:rPr lang="en-US" altLang="zh-CN" sz="2000" dirty="0" smtClean="0"/>
              <a:t>B</a:t>
            </a:r>
          </a:p>
          <a:p>
            <a:pPr eaLnBrk="1" hangingPunct="1"/>
            <a:r>
              <a:rPr lang="en-US" altLang="zh-CN" sz="2000" dirty="0" smtClean="0"/>
              <a:t>B</a:t>
            </a:r>
            <a:r>
              <a:rPr lang="zh-CN" altLang="en-US" sz="2000" dirty="0" smtClean="0"/>
              <a:t>以同样方式从管理员处得到</a:t>
            </a:r>
            <a:r>
              <a:rPr lang="en-US" altLang="zh-CN" sz="2000" dirty="0" smtClean="0"/>
              <a:t>A</a:t>
            </a:r>
            <a:r>
              <a:rPr lang="zh-CN" altLang="en-US" sz="2000" dirty="0" smtClean="0"/>
              <a:t>的公钥</a:t>
            </a:r>
          </a:p>
          <a:p>
            <a:pPr eaLnBrk="1" hangingPunct="1"/>
            <a:r>
              <a:rPr lang="en-US" altLang="zh-CN" sz="2000" dirty="0" smtClean="0"/>
              <a:t>B</a:t>
            </a:r>
            <a:r>
              <a:rPr lang="zh-CN" altLang="en-US" sz="2000" dirty="0" smtClean="0"/>
              <a:t>用</a:t>
            </a:r>
            <a:r>
              <a:rPr lang="en-US" altLang="zh-CN" sz="2000" i="1" dirty="0" err="1" smtClean="0"/>
              <a:t>KU</a:t>
            </a:r>
            <a:r>
              <a:rPr lang="en-US" altLang="zh-CN" sz="2000" i="1" baseline="-25000" dirty="0" err="1" smtClean="0"/>
              <a:t>a</a:t>
            </a:r>
            <a:r>
              <a:rPr lang="zh-CN" altLang="en-US" sz="2000" dirty="0" smtClean="0"/>
              <a:t>对</a:t>
            </a:r>
            <a:r>
              <a:rPr lang="en-US" altLang="zh-CN" sz="2000" dirty="0" smtClean="0"/>
              <a:t>A</a:t>
            </a:r>
            <a:r>
              <a:rPr lang="zh-CN" altLang="en-US" sz="2000" dirty="0" smtClean="0"/>
              <a:t>的</a:t>
            </a:r>
            <a:r>
              <a:rPr lang="en-US" altLang="zh-CN" sz="2000" i="1" dirty="0" smtClean="0"/>
              <a:t>N</a:t>
            </a:r>
            <a:r>
              <a:rPr lang="en-US" altLang="zh-CN" sz="2000" i="1" baseline="-25000" dirty="0" smtClean="0"/>
              <a:t>1</a:t>
            </a:r>
            <a:r>
              <a:rPr lang="zh-CN" altLang="en-US" sz="2000" dirty="0" smtClean="0"/>
              <a:t>和</a:t>
            </a:r>
            <a:r>
              <a:rPr lang="en-US" altLang="zh-CN" sz="2000" dirty="0" smtClean="0"/>
              <a:t>B</a:t>
            </a:r>
            <a:r>
              <a:rPr lang="zh-CN" altLang="en-US" sz="2000" dirty="0" smtClean="0"/>
              <a:t>的</a:t>
            </a:r>
            <a:r>
              <a:rPr lang="en-US" altLang="zh-CN" sz="2000" i="1" dirty="0" smtClean="0"/>
              <a:t>N</a:t>
            </a:r>
            <a:r>
              <a:rPr lang="en-US" altLang="zh-CN" sz="2000" i="1" baseline="-25000" dirty="0" smtClean="0"/>
              <a:t>2</a:t>
            </a:r>
            <a:r>
              <a:rPr lang="zh-CN" altLang="en-US" sz="2000" dirty="0" smtClean="0"/>
              <a:t>加密</a:t>
            </a:r>
            <a:r>
              <a:rPr lang="en-US" altLang="zh-CN" sz="2000" dirty="0" smtClean="0"/>
              <a:t>, </a:t>
            </a:r>
            <a:r>
              <a:rPr lang="zh-CN" altLang="en-US" sz="2000" dirty="0" smtClean="0"/>
              <a:t>发送给</a:t>
            </a:r>
            <a:r>
              <a:rPr lang="en-US" altLang="zh-CN" sz="2000" dirty="0" smtClean="0"/>
              <a:t>A</a:t>
            </a:r>
          </a:p>
          <a:p>
            <a:pPr eaLnBrk="1" hangingPunct="1"/>
            <a:r>
              <a:rPr lang="en-US" altLang="zh-CN" sz="2000" dirty="0" smtClean="0"/>
              <a:t>A</a:t>
            </a:r>
            <a:r>
              <a:rPr lang="zh-CN" altLang="en-US" sz="2000" dirty="0" smtClean="0"/>
              <a:t>用</a:t>
            </a:r>
            <a:r>
              <a:rPr lang="en-US" altLang="zh-CN" sz="2000" dirty="0" smtClean="0"/>
              <a:t>B</a:t>
            </a:r>
            <a:r>
              <a:rPr lang="zh-CN" altLang="en-US" sz="2000" dirty="0" smtClean="0"/>
              <a:t>的公钥对</a:t>
            </a:r>
            <a:r>
              <a:rPr lang="en-US" altLang="zh-CN" sz="2000" i="1" dirty="0" smtClean="0"/>
              <a:t>N</a:t>
            </a:r>
            <a:r>
              <a:rPr lang="en-US" altLang="zh-CN" sz="2000" i="1" baseline="-25000" dirty="0" smtClean="0"/>
              <a:t>2</a:t>
            </a:r>
            <a:r>
              <a:rPr lang="zh-CN" altLang="en-US" sz="2000" dirty="0" smtClean="0"/>
              <a:t>加密并发送给</a:t>
            </a:r>
            <a:r>
              <a:rPr lang="en-US" altLang="zh-CN" sz="2000" dirty="0" smtClean="0"/>
              <a:t>B, </a:t>
            </a:r>
            <a:r>
              <a:rPr lang="zh-CN" altLang="en-US" sz="2000" dirty="0" smtClean="0"/>
              <a:t>使</a:t>
            </a:r>
            <a:r>
              <a:rPr lang="en-US" altLang="zh-CN" sz="2000" dirty="0" smtClean="0"/>
              <a:t>B</a:t>
            </a:r>
            <a:r>
              <a:rPr lang="zh-CN" altLang="en-US" sz="2000" dirty="0" smtClean="0"/>
              <a:t>相信其通信伙伴是</a:t>
            </a:r>
            <a:r>
              <a:rPr lang="en-US" altLang="zh-CN" sz="2000" dirty="0" smtClean="0"/>
              <a:t>A</a:t>
            </a:r>
            <a:endParaRPr lang="zh-CN" altLang="en-US" sz="2000" dirty="0" smtClean="0"/>
          </a:p>
        </p:txBody>
      </p:sp>
      <p:sp>
        <p:nvSpPr>
          <p:cNvPr id="8198" name="Rectangle 0"/>
          <p:cNvSpPr>
            <a:spLocks noGrp="1" noChangeArrowheads="1"/>
          </p:cNvSpPr>
          <p:nvPr>
            <p:ph type="title"/>
          </p:nvPr>
        </p:nvSpPr>
        <p:spPr>
          <a:xfrm>
            <a:off x="468313" y="404813"/>
            <a:ext cx="7489825" cy="720725"/>
          </a:xfrm>
        </p:spPr>
        <p:txBody>
          <a:bodyPr/>
          <a:lstStyle/>
          <a:p>
            <a:pPr eaLnBrk="1" hangingPunct="1"/>
            <a:r>
              <a:rPr lang="zh-CN" altLang="en-AU" dirty="0" smtClean="0"/>
              <a:t>公钥授权</a:t>
            </a:r>
            <a:r>
              <a:rPr lang="en-US" altLang="zh-CN" dirty="0" smtClean="0"/>
              <a:t>/</a:t>
            </a:r>
            <a:r>
              <a:rPr lang="zh-CN" altLang="en-US" dirty="0" smtClean="0"/>
              <a:t>（更多是解决认证）</a:t>
            </a:r>
          </a:p>
        </p:txBody>
      </p:sp>
      <p:pic>
        <p:nvPicPr>
          <p:cNvPr id="8199" name="Picture 1"/>
          <p:cNvPicPr>
            <a:picLocks noChangeAspect="1" noChangeArrowheads="1"/>
          </p:cNvPicPr>
          <p:nvPr/>
        </p:nvPicPr>
        <p:blipFill>
          <a:blip r:embed="rId2" cstate="print"/>
          <a:srcRect/>
          <a:stretch>
            <a:fillRect/>
          </a:stretch>
        </p:blipFill>
        <p:spPr bwMode="auto">
          <a:xfrm>
            <a:off x="4859338" y="1250966"/>
            <a:ext cx="4032250" cy="446405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46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246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246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246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246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2467">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2467">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24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5" name="Rectangle 3"/>
          <p:cNvSpPr>
            <a:spLocks noGrp="1" noChangeArrowheads="1"/>
          </p:cNvSpPr>
          <p:nvPr>
            <p:ph idx="1"/>
          </p:nvPr>
        </p:nvSpPr>
        <p:spPr>
          <a:xfrm>
            <a:off x="468313" y="1052513"/>
            <a:ext cx="3959225" cy="5256212"/>
          </a:xfrm>
        </p:spPr>
        <p:txBody>
          <a:bodyPr/>
          <a:lstStyle/>
          <a:p>
            <a:pPr eaLnBrk="1" hangingPunct="1">
              <a:lnSpc>
                <a:spcPct val="95000"/>
              </a:lnSpc>
            </a:pPr>
            <a:r>
              <a:rPr lang="zh-CN" altLang="en-US" sz="2000" b="1" dirty="0" smtClean="0">
                <a:solidFill>
                  <a:srgbClr val="FF0000"/>
                </a:solidFill>
              </a:rPr>
              <a:t>公</a:t>
            </a:r>
            <a:r>
              <a:rPr lang="zh-CN" altLang="en-US" sz="2000" b="1" dirty="0" smtClean="0">
                <a:solidFill>
                  <a:srgbClr val="FF0000"/>
                </a:solidFill>
              </a:rPr>
              <a:t>钥证书</a:t>
            </a:r>
            <a:r>
              <a:rPr lang="zh-CN" altLang="en-US" sz="2000" dirty="0" smtClean="0">
                <a:solidFill>
                  <a:srgbClr val="0000FF"/>
                </a:solidFill>
              </a:rPr>
              <a:t>使得不通过实时访问公钥授权部门而实现公钥交换成为可能</a:t>
            </a:r>
            <a:endParaRPr lang="en-AU" altLang="zh-CN" sz="2000" dirty="0" smtClean="0">
              <a:solidFill>
                <a:srgbClr val="0000FF"/>
              </a:solidFill>
              <a:ea typeface="宋体" charset="-122"/>
            </a:endParaRPr>
          </a:p>
          <a:p>
            <a:pPr eaLnBrk="1" hangingPunct="1">
              <a:lnSpc>
                <a:spcPct val="95000"/>
              </a:lnSpc>
            </a:pPr>
            <a:r>
              <a:rPr lang="zh-CN" altLang="en-US" sz="1800" dirty="0" smtClean="0"/>
              <a:t>公钥证书将一个通信方的身份与他的公开密钥绑定在一起</a:t>
            </a:r>
            <a:r>
              <a:rPr lang="zh-CN" altLang="en-AU" sz="1800" dirty="0" smtClean="0">
                <a:ea typeface="宋体" charset="-122"/>
              </a:rPr>
              <a:t>，</a:t>
            </a:r>
            <a:r>
              <a:rPr lang="zh-CN" altLang="en-AU" sz="1800" dirty="0" smtClean="0"/>
              <a:t>通常还包括有效期和使用方法等</a:t>
            </a:r>
            <a:endParaRPr lang="en-AU" altLang="zh-CN" sz="2000" dirty="0" smtClean="0">
              <a:ea typeface="宋体" charset="-122"/>
            </a:endParaRPr>
          </a:p>
          <a:p>
            <a:pPr eaLnBrk="1" hangingPunct="1">
              <a:lnSpc>
                <a:spcPct val="95000"/>
              </a:lnSpc>
            </a:pPr>
            <a:r>
              <a:rPr lang="zh-CN" altLang="en-AU" sz="1800" dirty="0" smtClean="0"/>
              <a:t>证书的所有内容必须经由可信公钥授权方或者证书授权方签名后方可生效</a:t>
            </a:r>
            <a:endParaRPr lang="en-AU" altLang="zh-CN" sz="1800" dirty="0" smtClean="0"/>
          </a:p>
          <a:p>
            <a:pPr eaLnBrk="1" hangingPunct="1">
              <a:lnSpc>
                <a:spcPct val="95000"/>
              </a:lnSpc>
            </a:pPr>
            <a:r>
              <a:rPr lang="zh-CN" altLang="en-AU" sz="1800" dirty="0" smtClean="0"/>
              <a:t>知道公钥授权当局公开密钥的任何人都可以验证一个用户的公开密钥证书的有效性</a:t>
            </a:r>
            <a:r>
              <a:rPr lang="zh-CN" altLang="en-AU" sz="1800" dirty="0" smtClean="0">
                <a:ea typeface="宋体" charset="-122"/>
              </a:rPr>
              <a:t> </a:t>
            </a:r>
          </a:p>
          <a:p>
            <a:pPr eaLnBrk="1" hangingPunct="1">
              <a:lnSpc>
                <a:spcPct val="95000"/>
              </a:lnSpc>
            </a:pPr>
            <a:r>
              <a:rPr lang="zh-CN" altLang="en-AU" sz="1800" dirty="0" smtClean="0"/>
              <a:t>对于申请者</a:t>
            </a:r>
            <a:r>
              <a:rPr lang="en-AU" altLang="zh-CN" sz="1800" dirty="0" smtClean="0"/>
              <a:t>A</a:t>
            </a:r>
            <a:r>
              <a:rPr lang="zh-CN" altLang="en-AU" sz="1800" dirty="0" smtClean="0"/>
              <a:t>，管理员提供的证书为：</a:t>
            </a:r>
          </a:p>
          <a:p>
            <a:pPr lvl="1" eaLnBrk="1" hangingPunct="1">
              <a:lnSpc>
                <a:spcPct val="95000"/>
              </a:lnSpc>
            </a:pPr>
            <a:r>
              <a:rPr lang="en-US" altLang="zh-CN" sz="1800" i="1" dirty="0" smtClean="0"/>
              <a:t>C</a:t>
            </a:r>
            <a:r>
              <a:rPr lang="en-US" altLang="zh-CN" sz="1800" i="1" baseline="-25000" dirty="0" smtClean="0"/>
              <a:t>A</a:t>
            </a:r>
            <a:r>
              <a:rPr lang="en-US" altLang="zh-CN" sz="1800" dirty="0" smtClean="0"/>
              <a:t> =</a:t>
            </a:r>
            <a:r>
              <a:rPr lang="zh-CN" altLang="en-US" sz="1800" dirty="0" smtClean="0"/>
              <a:t> </a:t>
            </a:r>
            <a:r>
              <a:rPr lang="en-US" altLang="zh-CN" sz="1800" i="1" dirty="0" err="1" smtClean="0"/>
              <a:t>E</a:t>
            </a:r>
            <a:r>
              <a:rPr lang="en-US" altLang="zh-CN" sz="1800" i="1" baseline="-25000" dirty="0" err="1" smtClean="0"/>
              <a:t>KRauth</a:t>
            </a:r>
            <a:r>
              <a:rPr lang="en-US" altLang="zh-CN" sz="1800" i="1" dirty="0" smtClean="0"/>
              <a:t> </a:t>
            </a:r>
            <a:r>
              <a:rPr lang="en-US" altLang="zh-CN" sz="1800" dirty="0" smtClean="0"/>
              <a:t>[</a:t>
            </a:r>
            <a:r>
              <a:rPr lang="en-US" altLang="zh-CN" sz="1800" i="1" dirty="0" smtClean="0"/>
              <a:t>T, ID</a:t>
            </a:r>
            <a:r>
              <a:rPr lang="en-US" altLang="zh-CN" sz="1800" i="1" baseline="-25000" dirty="0" smtClean="0"/>
              <a:t>A</a:t>
            </a:r>
            <a:r>
              <a:rPr lang="en-US" altLang="zh-CN" sz="1800" i="1" dirty="0" smtClean="0"/>
              <a:t>, </a:t>
            </a:r>
            <a:r>
              <a:rPr lang="en-US" altLang="zh-CN" sz="1800" i="1" dirty="0" err="1" smtClean="0"/>
              <a:t>KU</a:t>
            </a:r>
            <a:r>
              <a:rPr lang="en-US" altLang="zh-CN" sz="1800" i="1" baseline="-25000" dirty="0" err="1" smtClean="0"/>
              <a:t>a</a:t>
            </a:r>
            <a:r>
              <a:rPr lang="en-US" altLang="zh-CN" sz="1800" dirty="0" smtClean="0"/>
              <a:t>]</a:t>
            </a:r>
          </a:p>
          <a:p>
            <a:pPr eaLnBrk="1" hangingPunct="1">
              <a:lnSpc>
                <a:spcPct val="95000"/>
              </a:lnSpc>
            </a:pPr>
            <a:r>
              <a:rPr lang="zh-CN" altLang="en-US" sz="1800" dirty="0" smtClean="0"/>
              <a:t>其他人读取并验证：</a:t>
            </a:r>
          </a:p>
          <a:p>
            <a:pPr lvl="1" eaLnBrk="1" hangingPunct="1">
              <a:lnSpc>
                <a:spcPct val="95000"/>
              </a:lnSpc>
            </a:pPr>
            <a:r>
              <a:rPr lang="en-US" altLang="zh-CN" sz="1800" i="1" dirty="0" err="1" smtClean="0"/>
              <a:t>D</a:t>
            </a:r>
            <a:r>
              <a:rPr lang="en-US" altLang="zh-CN" sz="1800" i="1" baseline="-25000" dirty="0" err="1" smtClean="0"/>
              <a:t>KUauth</a:t>
            </a:r>
            <a:r>
              <a:rPr lang="en-US" altLang="zh-CN" sz="1800" dirty="0" smtClean="0"/>
              <a:t>[</a:t>
            </a:r>
            <a:r>
              <a:rPr lang="en-US" altLang="zh-CN" sz="1800" i="1" dirty="0" smtClean="0"/>
              <a:t>C</a:t>
            </a:r>
            <a:r>
              <a:rPr lang="en-US" altLang="zh-CN" sz="1800" i="1" baseline="-25000" dirty="0" smtClean="0"/>
              <a:t>A</a:t>
            </a:r>
            <a:r>
              <a:rPr lang="en-US" altLang="zh-CN" sz="1800" dirty="0" smtClean="0"/>
              <a:t>]=</a:t>
            </a:r>
            <a:r>
              <a:rPr lang="en-US" altLang="zh-CN" sz="1800" i="1" dirty="0" err="1" smtClean="0"/>
              <a:t>D</a:t>
            </a:r>
            <a:r>
              <a:rPr lang="en-US" altLang="zh-CN" sz="1800" i="1" baseline="-25000" dirty="0" err="1" smtClean="0"/>
              <a:t>KUauth</a:t>
            </a:r>
            <a:r>
              <a:rPr lang="en-US" altLang="zh-CN" sz="1800" i="1" baseline="-25000" dirty="0" smtClean="0"/>
              <a:t> </a:t>
            </a:r>
            <a:r>
              <a:rPr lang="en-US" altLang="zh-CN" sz="1800" dirty="0" smtClean="0"/>
              <a:t>[</a:t>
            </a:r>
            <a:r>
              <a:rPr lang="en-US" altLang="zh-CN" sz="1800" i="1" dirty="0" err="1" smtClean="0"/>
              <a:t>E</a:t>
            </a:r>
            <a:r>
              <a:rPr lang="en-US" altLang="zh-CN" sz="1800" i="1" baseline="-25000" dirty="0" err="1" smtClean="0"/>
              <a:t>KRauth</a:t>
            </a:r>
            <a:r>
              <a:rPr lang="en-US" altLang="zh-CN" sz="1800" i="1" dirty="0" smtClean="0"/>
              <a:t> </a:t>
            </a:r>
            <a:r>
              <a:rPr lang="en-US" altLang="zh-CN" sz="1800" dirty="0" smtClean="0"/>
              <a:t>[</a:t>
            </a:r>
            <a:r>
              <a:rPr lang="en-US" altLang="zh-CN" sz="1800" i="1" dirty="0" smtClean="0"/>
              <a:t>T, ID</a:t>
            </a:r>
            <a:r>
              <a:rPr lang="en-US" altLang="zh-CN" sz="1800" i="1" baseline="-25000" dirty="0" smtClean="0"/>
              <a:t>A</a:t>
            </a:r>
            <a:r>
              <a:rPr lang="en-US" altLang="zh-CN" sz="1800" i="1" dirty="0" smtClean="0"/>
              <a:t>, </a:t>
            </a:r>
            <a:r>
              <a:rPr lang="en-US" altLang="zh-CN" sz="1800" i="1" dirty="0" err="1" smtClean="0"/>
              <a:t>KU</a:t>
            </a:r>
            <a:r>
              <a:rPr lang="en-US" altLang="zh-CN" sz="1800" i="1" baseline="-25000" dirty="0" err="1" smtClean="0"/>
              <a:t>a</a:t>
            </a:r>
            <a:r>
              <a:rPr lang="en-US" altLang="zh-CN" sz="1800" dirty="0" smtClean="0"/>
              <a:t>]]=(</a:t>
            </a:r>
            <a:r>
              <a:rPr lang="en-US" altLang="zh-CN" sz="1800" i="1" dirty="0" smtClean="0"/>
              <a:t>T, ID</a:t>
            </a:r>
            <a:r>
              <a:rPr lang="en-US" altLang="zh-CN" sz="1800" i="1" baseline="-25000" dirty="0" smtClean="0"/>
              <a:t>A</a:t>
            </a:r>
            <a:r>
              <a:rPr lang="en-US" altLang="zh-CN" sz="1800" i="1" dirty="0" smtClean="0"/>
              <a:t>, </a:t>
            </a:r>
            <a:r>
              <a:rPr lang="en-US" altLang="zh-CN" sz="1800" i="1" dirty="0" err="1" smtClean="0"/>
              <a:t>KU</a:t>
            </a:r>
            <a:r>
              <a:rPr lang="en-US" altLang="zh-CN" sz="1800" i="1" baseline="-25000" dirty="0" err="1" smtClean="0"/>
              <a:t>a</a:t>
            </a:r>
            <a:r>
              <a:rPr lang="en-US" altLang="zh-CN" sz="1800" dirty="0" smtClean="0"/>
              <a:t>)</a:t>
            </a:r>
          </a:p>
        </p:txBody>
      </p:sp>
      <p:sp>
        <p:nvSpPr>
          <p:cNvPr id="9222" name="Rectangle 0"/>
          <p:cNvSpPr>
            <a:spLocks noGrp="1" noChangeArrowheads="1"/>
          </p:cNvSpPr>
          <p:nvPr>
            <p:ph type="title"/>
          </p:nvPr>
        </p:nvSpPr>
        <p:spPr>
          <a:xfrm>
            <a:off x="539750" y="404813"/>
            <a:ext cx="8251825" cy="574675"/>
          </a:xfrm>
        </p:spPr>
        <p:txBody>
          <a:bodyPr>
            <a:normAutofit fontScale="90000"/>
          </a:bodyPr>
          <a:lstStyle/>
          <a:p>
            <a:pPr eaLnBrk="1" hangingPunct="1"/>
            <a:r>
              <a:rPr lang="en-AU" altLang="zh-CN" dirty="0" smtClean="0">
                <a:ea typeface="宋体" charset="-122"/>
              </a:rPr>
              <a:t>10.1.2 </a:t>
            </a:r>
            <a:r>
              <a:rPr lang="zh-CN" altLang="en-AU" dirty="0" smtClean="0"/>
              <a:t>公钥证书</a:t>
            </a:r>
            <a:endParaRPr lang="zh-CN" altLang="en-US" dirty="0" smtClean="0"/>
          </a:p>
        </p:txBody>
      </p:sp>
      <p:pic>
        <p:nvPicPr>
          <p:cNvPr id="9223" name="Picture 1"/>
          <p:cNvPicPr>
            <a:picLocks noChangeAspect="1" noChangeArrowheads="1"/>
          </p:cNvPicPr>
          <p:nvPr/>
        </p:nvPicPr>
        <p:blipFill>
          <a:blip r:embed="rId2" cstate="print"/>
          <a:srcRect/>
          <a:stretch>
            <a:fillRect/>
          </a:stretch>
        </p:blipFill>
        <p:spPr bwMode="auto">
          <a:xfrm>
            <a:off x="4286248" y="1285860"/>
            <a:ext cx="4572000" cy="43815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45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45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45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4515">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4515">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4515">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45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3" name="Rectangle 3"/>
          <p:cNvSpPr>
            <a:spLocks noGrp="1" noChangeArrowheads="1"/>
          </p:cNvSpPr>
          <p:nvPr>
            <p:ph idx="1"/>
          </p:nvPr>
        </p:nvSpPr>
        <p:spPr>
          <a:xfrm>
            <a:off x="539750" y="1773238"/>
            <a:ext cx="8064500" cy="4175125"/>
          </a:xfrm>
        </p:spPr>
        <p:txBody>
          <a:bodyPr/>
          <a:lstStyle/>
          <a:p>
            <a:pPr eaLnBrk="1" hangingPunct="1"/>
            <a:r>
              <a:rPr lang="zh-CN" altLang="en-US" sz="2600" dirty="0" smtClean="0"/>
              <a:t>采用前述方法获得的公开密钥可以用于保密和认证之需</a:t>
            </a:r>
          </a:p>
          <a:p>
            <a:pPr eaLnBrk="1" hangingPunct="1"/>
            <a:r>
              <a:rPr lang="zh-CN" altLang="en-US" sz="2600" dirty="0" smtClean="0"/>
              <a:t>公钥密码算法速度较慢，因此更适合作为传统密码中实现秘密密钥分配的一种手段</a:t>
            </a:r>
          </a:p>
          <a:p>
            <a:r>
              <a:rPr lang="zh-CN" altLang="en-US" sz="2600" dirty="0" smtClean="0"/>
              <a:t>因此，需要产生</a:t>
            </a:r>
            <a:r>
              <a:rPr lang="zh-CN" altLang="en-US" sz="2600" dirty="0" smtClean="0"/>
              <a:t>会话密钥来</a:t>
            </a:r>
            <a:r>
              <a:rPr lang="zh-CN" altLang="en-US" sz="2600" dirty="0" smtClean="0"/>
              <a:t>加密</a:t>
            </a:r>
          </a:p>
          <a:p>
            <a:pPr eaLnBrk="1" hangingPunct="1"/>
            <a:r>
              <a:rPr lang="zh-CN" altLang="en-US" sz="2600" dirty="0" smtClean="0"/>
              <a:t>已经有一些方法用来协商适当的会话密钥</a:t>
            </a:r>
          </a:p>
        </p:txBody>
      </p:sp>
      <p:sp>
        <p:nvSpPr>
          <p:cNvPr id="10246" name="Rectangle 0"/>
          <p:cNvSpPr>
            <a:spLocks noGrp="1" noChangeArrowheads="1"/>
          </p:cNvSpPr>
          <p:nvPr>
            <p:ph type="title"/>
          </p:nvPr>
        </p:nvSpPr>
        <p:spPr>
          <a:xfrm>
            <a:off x="468313" y="404813"/>
            <a:ext cx="7488237" cy="1152525"/>
          </a:xfrm>
        </p:spPr>
        <p:txBody>
          <a:bodyPr>
            <a:normAutofit fontScale="90000"/>
          </a:bodyPr>
          <a:lstStyle/>
          <a:p>
            <a:pPr eaLnBrk="1" hangingPunct="1"/>
            <a:r>
              <a:rPr lang="en-US" altLang="zh-CN" sz="3800" dirty="0" smtClean="0"/>
              <a:t>10.1.3 </a:t>
            </a:r>
            <a:r>
              <a:rPr lang="zh-CN" altLang="en-US" sz="3800" dirty="0" smtClean="0"/>
              <a:t>利用公钥密码分配传统密码体制的密钥</a:t>
            </a:r>
            <a:endParaRPr lang="zh-CN" altLang="en-US" sz="3800" dirty="0" smtClean="0">
              <a:ea typeface="宋体"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65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65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65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ryptography-1">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cryptography-2</Template>
  <TotalTime>3118</TotalTime>
  <Words>4011</Words>
  <Application>Microsoft Office PowerPoint</Application>
  <PresentationFormat>全屏显示(4:3)</PresentationFormat>
  <Paragraphs>408</Paragraphs>
  <Slides>58</Slides>
  <Notes>2</Notes>
  <HiddenSlides>0</HiddenSlides>
  <MMClips>0</MMClips>
  <ScaleCrop>false</ScaleCrop>
  <HeadingPairs>
    <vt:vector size="4" baseType="variant">
      <vt:variant>
        <vt:lpstr>主题</vt:lpstr>
      </vt:variant>
      <vt:variant>
        <vt:i4>1</vt:i4>
      </vt:variant>
      <vt:variant>
        <vt:lpstr>幻灯片标题</vt:lpstr>
      </vt:variant>
      <vt:variant>
        <vt:i4>58</vt:i4>
      </vt:variant>
    </vt:vector>
  </HeadingPairs>
  <TitlesOfParts>
    <vt:vector size="59" baseType="lpstr">
      <vt:lpstr>cryptography-1</vt:lpstr>
      <vt:lpstr>现代密码学理论与实践 第10章 密钥管理与其他公钥体制</vt:lpstr>
      <vt:lpstr>本章要点</vt:lpstr>
      <vt:lpstr>本章目录</vt:lpstr>
      <vt:lpstr> 10.1.1 密钥管理之公钥的分配</vt:lpstr>
      <vt:lpstr>自由的公钥发布</vt:lpstr>
      <vt:lpstr>公开可访问的目录</vt:lpstr>
      <vt:lpstr>公钥授权/（更多是解决认证）</vt:lpstr>
      <vt:lpstr>10.1.2 公钥证书</vt:lpstr>
      <vt:lpstr>10.1.3 利用公钥密码分配传统密码体制的密钥</vt:lpstr>
      <vt:lpstr>一种简单的秘密密钥分配方法</vt:lpstr>
      <vt:lpstr>具有保密性和真实性的密钥分配</vt:lpstr>
      <vt:lpstr> 10.2 基于离散对数的公钥体制</vt:lpstr>
      <vt:lpstr>10.2.1 离散对数问题回顾</vt:lpstr>
      <vt:lpstr>10.2.2 Diffie-Hellman Key Exchange</vt:lpstr>
      <vt:lpstr>Diffie-Hellman Example</vt:lpstr>
      <vt:lpstr>Diffie-Hellman密钥交换协议</vt:lpstr>
      <vt:lpstr>10.2.3 Pohlig-Hellman离散对数密码</vt:lpstr>
      <vt:lpstr>10.2.4 基于DLP的概率密码系统 ElGamal Cryptosystem</vt:lpstr>
      <vt:lpstr>ElGamal Cryptosystem</vt:lpstr>
      <vt:lpstr>ElGamal Cryptosystem</vt:lpstr>
      <vt:lpstr>10.3 椭圆曲线算术</vt:lpstr>
      <vt:lpstr>10.3.1 实数域上的椭圆曲线</vt:lpstr>
      <vt:lpstr>幻灯片 23</vt:lpstr>
      <vt:lpstr>单位元和逆元</vt:lpstr>
      <vt:lpstr>椭圆曲线的加法</vt:lpstr>
      <vt:lpstr>椭圆曲线上的形式加法</vt:lpstr>
      <vt:lpstr>点的累加</vt:lpstr>
      <vt:lpstr>反复累加</vt:lpstr>
      <vt:lpstr>数学描述</vt:lpstr>
      <vt:lpstr>数学描述</vt:lpstr>
      <vt:lpstr>10.3.2 有限域上的椭圆曲线 Finite Elliptic Curves</vt:lpstr>
      <vt:lpstr>两种有限域上的椭圆曲线</vt:lpstr>
      <vt:lpstr>椭圆曲线E23(1, 1)上的点</vt:lpstr>
      <vt:lpstr>椭圆曲线E23(1, 1)上的点</vt:lpstr>
      <vt:lpstr>椭圆曲线上的点</vt:lpstr>
      <vt:lpstr>GF(2n)上的椭圆曲线</vt:lpstr>
      <vt:lpstr>GF(2n)上的椭圆曲线</vt:lpstr>
      <vt:lpstr>幻灯片 38</vt:lpstr>
      <vt:lpstr>10.3.3 椭圆曲线点加运算</vt:lpstr>
      <vt:lpstr>椭圆曲线点加运算</vt:lpstr>
      <vt:lpstr>10.4 椭圆曲线密码学</vt:lpstr>
      <vt:lpstr>10.4.1 椭圆曲线对数问题</vt:lpstr>
      <vt:lpstr>椭圆曲线对数问题</vt:lpstr>
      <vt:lpstr>10.4.2 椭圆曲线密码学</vt:lpstr>
      <vt:lpstr>10.4.2 椭圆曲线密码学</vt:lpstr>
      <vt:lpstr>10.4.3 椭圆曲线 类比实现</vt:lpstr>
      <vt:lpstr>幻灯片 47</vt:lpstr>
      <vt:lpstr>ECC与Diffie-Hellman密钥交换的类比</vt:lpstr>
      <vt:lpstr>用ECC实现Diffie-Hellman密钥交换</vt:lpstr>
      <vt:lpstr>2）Massey-Omura公钥体制</vt:lpstr>
      <vt:lpstr>2）Massey-Omura在椭圆曲线上实现</vt:lpstr>
      <vt:lpstr>3）ElGamal算法在椭圆曲线上实现</vt:lpstr>
      <vt:lpstr>10.4.4 椭圆曲线加/解密</vt:lpstr>
      <vt:lpstr>ECC Encryption/Decryption</vt:lpstr>
      <vt:lpstr>椭圆曲线密码的安全性</vt:lpstr>
      <vt:lpstr>幻灯片 56</vt:lpstr>
      <vt:lpstr>第10章习题</vt:lpstr>
      <vt:lpstr>幻灯片 58</vt:lpstr>
    </vt:vector>
  </TitlesOfParts>
  <Company>USTC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现代密码学理论与实践(5)</dc:title>
  <dc:creator>YSB</dc:creator>
  <cp:lastModifiedBy>ustc</cp:lastModifiedBy>
  <cp:revision>163</cp:revision>
  <cp:lastPrinted>1601-01-01T00:00:00Z</cp:lastPrinted>
  <dcterms:created xsi:type="dcterms:W3CDTF">2002-10-07T23:47:17Z</dcterms:created>
  <dcterms:modified xsi:type="dcterms:W3CDTF">2016-11-15T08:17:55Z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4</vt:i4>
  </property>
</Properties>
</file>