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38"/>
  </p:notesMasterIdLst>
  <p:sldIdLst>
    <p:sldId id="329" r:id="rId2"/>
    <p:sldId id="333" r:id="rId3"/>
    <p:sldId id="335" r:id="rId4"/>
    <p:sldId id="257" r:id="rId5"/>
    <p:sldId id="258" r:id="rId6"/>
    <p:sldId id="259" r:id="rId7"/>
    <p:sldId id="261" r:id="rId8"/>
    <p:sldId id="323" r:id="rId9"/>
    <p:sldId id="322" r:id="rId10"/>
    <p:sldId id="334" r:id="rId11"/>
    <p:sldId id="260" r:id="rId12"/>
    <p:sldId id="309" r:id="rId13"/>
    <p:sldId id="263" r:id="rId14"/>
    <p:sldId id="324" r:id="rId15"/>
    <p:sldId id="325" r:id="rId16"/>
    <p:sldId id="312" r:id="rId17"/>
    <p:sldId id="316" r:id="rId18"/>
    <p:sldId id="317" r:id="rId19"/>
    <p:sldId id="313" r:id="rId20"/>
    <p:sldId id="330" r:id="rId21"/>
    <p:sldId id="331" r:id="rId22"/>
    <p:sldId id="332" r:id="rId23"/>
    <p:sldId id="286" r:id="rId24"/>
    <p:sldId id="287" r:id="rId25"/>
    <p:sldId id="289" r:id="rId26"/>
    <p:sldId id="266" r:id="rId27"/>
    <p:sldId id="290" r:id="rId28"/>
    <p:sldId id="291" r:id="rId29"/>
    <p:sldId id="327" r:id="rId30"/>
    <p:sldId id="292" r:id="rId31"/>
    <p:sldId id="293" r:id="rId32"/>
    <p:sldId id="294" r:id="rId33"/>
    <p:sldId id="307" r:id="rId34"/>
    <p:sldId id="318" r:id="rId35"/>
    <p:sldId id="319" r:id="rId36"/>
    <p:sldId id="320"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a:srgbClr val="000000"/>
    <a:srgbClr val="6600CC"/>
    <a:srgbClr val="009900"/>
    <a:srgbClr val="FF3300"/>
    <a:srgbClr val="33CC33"/>
    <a:srgbClr val="997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76" d="100"/>
          <a:sy n="76" d="100"/>
        </p:scale>
        <p:origin x="-98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omic Sans MS" pitchFamily="66" charset="0"/>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omic Sans MS" pitchFamily="66" charset="0"/>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omic Sans MS" pitchFamily="66"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omic Sans MS" pitchFamily="66" charset="0"/>
              </a:defRPr>
            </a:lvl1pPr>
          </a:lstStyle>
          <a:p>
            <a:pPr>
              <a:defRPr/>
            </a:pPr>
            <a:fld id="{41916550-3A1D-48FF-9A78-BE03411CC34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p:nvPicPr>
        <p:blipFill>
          <a:blip r:embed="rId3">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p:nvPicPr>
        <p:blipFill>
          <a:blip r:embed="rId4"/>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5C30050B-8C80-4C92-8012-2BD8EA877243}" type="datetime1">
              <a:rPr lang="zh-CN" altLang="en-US" smtClean="0"/>
              <a:pPr>
                <a:defRPr/>
              </a:pPr>
              <a:t>2015/12/15</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6" name="灯片编号占位符 5"/>
          <p:cNvSpPr>
            <a:spLocks noGrp="1"/>
          </p:cNvSpPr>
          <p:nvPr>
            <p:ph type="sldNum" sz="quarter" idx="12"/>
          </p:nvPr>
        </p:nvSpPr>
        <p:spPr/>
        <p:txBody>
          <a:bodyPr/>
          <a:lstStyle>
            <a:extLst/>
          </a:lstStyle>
          <a:p>
            <a:pPr>
              <a:defRPr/>
            </a:pPr>
            <a:fld id="{E525EBC0-33CF-4394-A2BD-883A018A4207}" type="slidenum">
              <a:rPr lang="en-US" altLang="zh-CN" smtClean="0"/>
              <a:pPr>
                <a:defRPr/>
              </a:pPr>
              <a:t>‹#›</a:t>
            </a:fld>
            <a:r>
              <a:rPr lang="en-US" altLang="zh-CN" smtClean="0"/>
              <a:t>/35</a:t>
            </a: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E474577F-28B2-4388-89FB-A14A4B50D3EC}" type="datetime1">
              <a:rPr lang="zh-CN" altLang="en-US" smtClean="0"/>
              <a:pPr>
                <a:defRPr/>
              </a:pPr>
              <a:t>2015/12/15</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6" name="灯片编号占位符 5"/>
          <p:cNvSpPr>
            <a:spLocks noGrp="1"/>
          </p:cNvSpPr>
          <p:nvPr>
            <p:ph type="sldNum" sz="quarter" idx="12"/>
          </p:nvPr>
        </p:nvSpPr>
        <p:spPr/>
        <p:txBody>
          <a:bodyPr/>
          <a:lstStyle>
            <a:extLst/>
          </a:lstStyle>
          <a:p>
            <a:pPr>
              <a:defRPr/>
            </a:pPr>
            <a:fld id="{7456D960-432A-4AC5-9CAE-002B9490A8CA}" type="slidenum">
              <a:rPr lang="en-US" altLang="zh-CN" smtClean="0"/>
              <a:pPr>
                <a:defRPr/>
              </a:pPr>
              <a:t>‹#›</a:t>
            </a:fld>
            <a:r>
              <a:rPr lang="en-US" altLang="zh-CN" smtClean="0"/>
              <a:t>/35</a:t>
            </a: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0B81E078-1AE8-48F9-AD2D-C815725DA4F1}" type="datetime1">
              <a:rPr lang="zh-CN" altLang="en-US" smtClean="0"/>
              <a:pPr>
                <a:defRPr/>
              </a:pPr>
              <a:t>2015/12/15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smtClean="0"/>
              <a:t>现代密码学理论与实践-11</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85CA6E2-9161-46E5-AD5B-48133A0C58BF}" type="slidenum">
              <a:rPr lang="en-US" altLang="zh-CN" smtClean="0"/>
              <a:pPr>
                <a:defRPr/>
              </a:pPr>
              <a:t>‹#›</a:t>
            </a:fld>
            <a:r>
              <a:rPr lang="en-US" altLang="zh-CN" smtClean="0"/>
              <a:t>/35</a:t>
            </a: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0CEB5331-1310-41DE-9ACA-A8440E38D031}" type="datetime1">
              <a:rPr lang="zh-CN" altLang="en-US" smtClean="0"/>
              <a:pPr>
                <a:defRPr/>
              </a:pPr>
              <a:t>2015/12/15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smtClean="0"/>
              <a:t>现代密码学理论与实践-11</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8AB42D9-E708-41F5-956A-18202897C52F}" type="slidenum">
              <a:rPr lang="en-US" altLang="zh-CN" smtClean="0"/>
              <a:pPr>
                <a:defRPr/>
              </a:pPr>
              <a:t>‹#›</a:t>
            </a:fld>
            <a:r>
              <a:rPr lang="en-US" altLang="zh-CN" smtClean="0"/>
              <a:t>/35</a:t>
            </a: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7ABD2091-A948-450A-97CE-33643000F1E8}" type="datetime1">
              <a:rPr lang="zh-CN" altLang="en-US"/>
              <a:pPr>
                <a:defRPr/>
              </a:pPr>
              <a:t>2015/12/15</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现代密码学理论与实践-11</a:t>
            </a:r>
          </a:p>
        </p:txBody>
      </p:sp>
      <p:sp>
        <p:nvSpPr>
          <p:cNvPr id="5" name="Rectangle 7"/>
          <p:cNvSpPr>
            <a:spLocks noGrp="1" noChangeArrowheads="1"/>
          </p:cNvSpPr>
          <p:nvPr>
            <p:ph type="sldNum" sz="quarter" idx="12"/>
          </p:nvPr>
        </p:nvSpPr>
        <p:spPr>
          <a:ln/>
        </p:spPr>
        <p:txBody>
          <a:bodyPr/>
          <a:lstStyle>
            <a:lvl1pPr>
              <a:defRPr/>
            </a:lvl1pPr>
          </a:lstStyle>
          <a:p>
            <a:pPr>
              <a:defRPr/>
            </a:pPr>
            <a:fld id="{6BC81F3D-CEAE-4CC0-AA7E-C3E83ADA9E0D}" type="slidenum">
              <a:rPr lang="en-US" altLang="zh-CN"/>
              <a:pPr>
                <a:defRPr/>
              </a:pPr>
              <a:t>‹#›</a:t>
            </a:fld>
            <a:r>
              <a:rPr lang="en-US" altLang="zh-CN"/>
              <a:t>/35</a:t>
            </a: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0404" y="1428736"/>
            <a:ext cx="8229600" cy="45259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/36</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p:nvPicPr>
        <p:blipFill>
          <a:blip r:embed="rId2">
            <a:lum bright="18000" contrast="6000"/>
          </a:blip>
          <a:srcRect/>
          <a:stretch>
            <a:fillRect/>
          </a:stretch>
        </p:blipFill>
        <p:spPr bwMode="auto">
          <a:xfrm>
            <a:off x="4786314" y="5214950"/>
            <a:ext cx="3889375" cy="1149350"/>
          </a:xfrm>
          <a:prstGeom prst="rect">
            <a:avLst/>
          </a:prstGeom>
          <a:noFill/>
          <a:ln w="9525">
            <a:noFill/>
            <a:miter lim="800000"/>
            <a:headEnd/>
            <a:tailEnd/>
          </a:ln>
        </p:spPr>
      </p:pic>
      <p:pic>
        <p:nvPicPr>
          <p:cNvPr id="27" name="图片 1" descr="ustc标志2"/>
          <p:cNvPicPr>
            <a:picLocks noChangeAspect="1" noChangeArrowheads="1"/>
          </p:cNvPicPr>
          <p:nvPr/>
        </p:nvPicPr>
        <p:blipFill>
          <a:blip r:embed="rId3"/>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p:nvSpPr>
        <p:spPr>
          <a:xfrm>
            <a:off x="214314" y="5572140"/>
            <a:ext cx="4714876" cy="857248"/>
          </a:xfrm>
          <a:prstGeom prst="rect">
            <a:avLst/>
          </a:prstGeom>
        </p:spPr>
        <p:txBody>
          <a:bodyPr vert="horz" bIns="0" rtlCol="0" anchor="ctr">
            <a:noAutofit/>
            <a:scene3d>
              <a:camera prst="orthographicFront"/>
              <a:lightRig rig="soft" dir="t"/>
            </a:scene3d>
            <a:sp3d prstMaterial="softEdge">
              <a:bevelT w="25400" h="2540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fld id="{EC5741AE-D519-4FE3-8AC6-F2961C6D4F97}" type="datetime1">
              <a:rPr lang="zh-CN" altLang="en-US" smtClean="0"/>
              <a:pPr>
                <a:defRPr/>
              </a:pPr>
              <a:t>2015/12/15</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6" name="灯片编号占位符 5"/>
          <p:cNvSpPr>
            <a:spLocks noGrp="1"/>
          </p:cNvSpPr>
          <p:nvPr>
            <p:ph type="sldNum" sz="quarter" idx="12"/>
          </p:nvPr>
        </p:nvSpPr>
        <p:spPr/>
        <p:txBody>
          <a:bodyPr/>
          <a:lstStyle>
            <a:extLst/>
          </a:lstStyle>
          <a:p>
            <a:pPr>
              <a:defRPr/>
            </a:pPr>
            <a:fld id="{C6B99876-3B2F-438E-8CE2-1A74354881C5}" type="slidenum">
              <a:rPr lang="en-US" altLang="zh-CN" smtClean="0"/>
              <a:pPr>
                <a:defRPr/>
              </a:pPr>
              <a:t>‹#›</a:t>
            </a:fld>
            <a:r>
              <a:rPr lang="en-US" altLang="zh-CN" smtClean="0"/>
              <a:t>/35</a:t>
            </a:r>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fld id="{791C617F-C081-4195-A51B-D130530E0539}" type="datetime1">
              <a:rPr lang="zh-CN" altLang="en-US" smtClean="0"/>
              <a:pPr>
                <a:defRPr/>
              </a:pPr>
              <a:t>2015/12/15</a:t>
            </a:fld>
            <a:endParaRPr lang="en-US" altLang="zh-CN"/>
          </a:p>
        </p:txBody>
      </p:sp>
      <p:sp>
        <p:nvSpPr>
          <p:cNvPr id="6" name="页脚占位符 5"/>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7" name="灯片编号占位符 6"/>
          <p:cNvSpPr>
            <a:spLocks noGrp="1"/>
          </p:cNvSpPr>
          <p:nvPr>
            <p:ph type="sldNum" sz="quarter" idx="12"/>
          </p:nvPr>
        </p:nvSpPr>
        <p:spPr/>
        <p:txBody>
          <a:bodyPr/>
          <a:lstStyle>
            <a:extLst/>
          </a:lstStyle>
          <a:p>
            <a:pPr>
              <a:defRPr/>
            </a:pPr>
            <a:fld id="{BE84E012-B251-4DBC-882B-07E033EC5F07}" type="slidenum">
              <a:rPr lang="en-US" altLang="zh-CN" smtClean="0"/>
              <a:pPr>
                <a:defRPr/>
              </a:pPr>
              <a:t>‹#›</a:t>
            </a:fld>
            <a:r>
              <a:rPr lang="en-US" altLang="zh-CN" smtClean="0"/>
              <a:t>/35</a:t>
            </a:r>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fld id="{19E0AFA4-59F4-4680-9162-F2EFC691EA59}" type="datetime1">
              <a:rPr lang="zh-CN" altLang="en-US" smtClean="0"/>
              <a:pPr>
                <a:defRPr/>
              </a:pPr>
              <a:t>2015/12/15</a:t>
            </a:fld>
            <a:endParaRPr lang="en-US" altLang="zh-CN"/>
          </a:p>
        </p:txBody>
      </p:sp>
      <p:sp>
        <p:nvSpPr>
          <p:cNvPr id="8" name="页脚占位符 7"/>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9" name="灯片编号占位符 8"/>
          <p:cNvSpPr>
            <a:spLocks noGrp="1"/>
          </p:cNvSpPr>
          <p:nvPr>
            <p:ph type="sldNum" sz="quarter" idx="12"/>
          </p:nvPr>
        </p:nvSpPr>
        <p:spPr/>
        <p:txBody>
          <a:bodyPr/>
          <a:lstStyle>
            <a:extLst/>
          </a:lstStyle>
          <a:p>
            <a:pPr>
              <a:defRPr/>
            </a:pPr>
            <a:fld id="{9832BB32-99AC-4109-B1E8-6B4882F63F65}" type="slidenum">
              <a:rPr lang="en-US" altLang="zh-CN" smtClean="0"/>
              <a:pPr>
                <a:defRPr/>
              </a:pPr>
              <a:t>‹#›</a:t>
            </a:fld>
            <a:r>
              <a:rPr lang="en-US" altLang="zh-CN" smtClean="0"/>
              <a:t>/35</a:t>
            </a:r>
            <a:endParaRPr lang="en-US" altLang="zh-CN"/>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a:defRPr/>
            </a:pPr>
            <a:fld id="{6AD2AAA4-2AFF-43EC-83C4-A9D76F84E756}" type="datetime1">
              <a:rPr lang="zh-CN" altLang="en-US" smtClean="0"/>
              <a:pPr>
                <a:defRPr/>
              </a:pPr>
              <a:t>2015/12/15</a:t>
            </a:fld>
            <a:endParaRPr lang="en-US" altLang="zh-CN"/>
          </a:p>
        </p:txBody>
      </p:sp>
      <p:sp>
        <p:nvSpPr>
          <p:cNvPr id="4" name="页脚占位符 3"/>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5" name="灯片编号占位符 4"/>
          <p:cNvSpPr>
            <a:spLocks noGrp="1"/>
          </p:cNvSpPr>
          <p:nvPr>
            <p:ph type="sldNum" sz="quarter" idx="12"/>
          </p:nvPr>
        </p:nvSpPr>
        <p:spPr/>
        <p:txBody>
          <a:bodyPr/>
          <a:lstStyle>
            <a:extLst/>
          </a:lstStyle>
          <a:p>
            <a:pPr>
              <a:defRPr/>
            </a:pPr>
            <a:fld id="{23A3E9BE-2D14-469C-897A-FB897F4BE7EA}" type="slidenum">
              <a:rPr lang="en-US" altLang="zh-CN" smtClean="0"/>
              <a:pPr>
                <a:defRPr/>
              </a:pPr>
              <a:t>‹#›</a:t>
            </a:fld>
            <a:r>
              <a:rPr lang="en-US" altLang="zh-CN" smtClean="0"/>
              <a:t>/35</a:t>
            </a:r>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a:defRPr/>
            </a:pPr>
            <a:fld id="{D8895DBE-08DE-4CEE-BC38-549990901503}" type="datetime1">
              <a:rPr lang="zh-CN" altLang="en-US" smtClean="0"/>
              <a:pPr>
                <a:defRPr/>
              </a:pPr>
              <a:t>2015/12/15</a:t>
            </a:fld>
            <a:endParaRPr lang="en-US" altLang="zh-CN"/>
          </a:p>
        </p:txBody>
      </p:sp>
      <p:sp>
        <p:nvSpPr>
          <p:cNvPr id="3" name="页脚占位符 2"/>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4" name="灯片编号占位符 3"/>
          <p:cNvSpPr>
            <a:spLocks noGrp="1"/>
          </p:cNvSpPr>
          <p:nvPr>
            <p:ph type="sldNum" sz="quarter" idx="12"/>
          </p:nvPr>
        </p:nvSpPr>
        <p:spPr/>
        <p:txBody>
          <a:bodyPr/>
          <a:lstStyle>
            <a:extLst/>
          </a:lstStyle>
          <a:p>
            <a:pPr>
              <a:defRPr/>
            </a:pPr>
            <a:fld id="{895760D5-E009-4EF8-BD66-5AD7214AAD68}" type="slidenum">
              <a:rPr lang="en-US" altLang="zh-CN" smtClean="0"/>
              <a:pPr>
                <a:defRPr/>
              </a:pPr>
              <a:t>‹#›</a:t>
            </a:fld>
            <a:r>
              <a:rPr lang="en-US" altLang="zh-CN" smtClean="0"/>
              <a:t>/35</a:t>
            </a:r>
            <a:endParaRPr lang="en-US" altLang="zh-CN"/>
          </a:p>
        </p:txBody>
      </p:sp>
    </p:spTree>
  </p:cSld>
  <p:clrMapOvr>
    <a:masterClrMapping/>
  </p:clrMapOvr>
  <p:transition>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a:defRPr/>
            </a:pPr>
            <a:fld id="{E0F91D09-D2D3-412F-A9A9-66E3C8D9088D}" type="datetime1">
              <a:rPr lang="zh-CN" altLang="en-US" smtClean="0"/>
              <a:pPr>
                <a:defRPr/>
              </a:pPr>
              <a:t>2015/12/15</a:t>
            </a:fld>
            <a:endParaRPr lang="en-US" altLang="zh-CN"/>
          </a:p>
        </p:txBody>
      </p:sp>
      <p:sp>
        <p:nvSpPr>
          <p:cNvPr id="6" name="页脚占位符 5"/>
          <p:cNvSpPr>
            <a:spLocks noGrp="1"/>
          </p:cNvSpPr>
          <p:nvPr>
            <p:ph type="ftr" sz="quarter" idx="11"/>
          </p:nvPr>
        </p:nvSpPr>
        <p:spPr/>
        <p:txBody>
          <a:bodyPr/>
          <a:lstStyle>
            <a:extLst/>
          </a:lstStyle>
          <a:p>
            <a:pPr>
              <a:defRPr/>
            </a:pPr>
            <a:r>
              <a:rPr lang="en-US" altLang="zh-CN" smtClean="0"/>
              <a:t>现代密码学理论与实践-11</a:t>
            </a:r>
            <a:endParaRPr lang="en-US" altLang="zh-CN"/>
          </a:p>
        </p:txBody>
      </p:sp>
      <p:sp>
        <p:nvSpPr>
          <p:cNvPr id="7" name="灯片编号占位符 6"/>
          <p:cNvSpPr>
            <a:spLocks noGrp="1"/>
          </p:cNvSpPr>
          <p:nvPr>
            <p:ph type="sldNum" sz="quarter" idx="12"/>
          </p:nvPr>
        </p:nvSpPr>
        <p:spPr/>
        <p:txBody>
          <a:bodyPr/>
          <a:lstStyle>
            <a:extLst/>
          </a:lstStyle>
          <a:p>
            <a:pPr>
              <a:defRPr/>
            </a:pPr>
            <a:fld id="{F6D908C7-0202-4363-958E-60AC8EB4548F}" type="slidenum">
              <a:rPr lang="en-US" altLang="zh-CN" smtClean="0"/>
              <a:pPr>
                <a:defRPr/>
              </a:pPr>
              <a:t>‹#›</a:t>
            </a:fld>
            <a:r>
              <a:rPr lang="en-US" altLang="zh-CN" smtClean="0"/>
              <a:t>/35</a:t>
            </a:r>
            <a:endParaRPr lang="en-US" altLang="zh-CN"/>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fld id="{8E27F7C2-0769-4522-B658-5418D02F674C}" type="datetime1">
              <a:rPr lang="zh-CN" altLang="en-US" smtClean="0"/>
              <a:pPr>
                <a:defRPr/>
              </a:pPr>
              <a:t>2015/12/15</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altLang="zh-CN" smtClean="0"/>
              <a:t>现代密码学理论与实践-11</a:t>
            </a: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AF2AC80F-C596-4CCF-AAD8-B39073D06953}" type="slidenum">
              <a:rPr lang="en-US" altLang="zh-CN" smtClean="0"/>
              <a:pPr>
                <a:defRPr/>
              </a:pPr>
              <a:t>‹#›</a:t>
            </a:fld>
            <a:r>
              <a:rPr lang="en-US" altLang="zh-CN" smtClean="0"/>
              <a:t>/35</a:t>
            </a:r>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E861FAFE-33C6-4650-AD66-9B6FA50E6806}" type="datetime1">
              <a:rPr lang="zh-CN" altLang="en-US" smtClean="0"/>
              <a:pPr>
                <a:defRPr/>
              </a:pPr>
              <a:t>2015/12/15</a:t>
            </a:fld>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ltLang="zh-CN" smtClean="0"/>
              <a:t>现代密码学理论与实践-11</a:t>
            </a: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2078475-9819-47C2-BF43-FC58FA27FEF2}" type="slidenum">
              <a:rPr lang="en-US" altLang="zh-CN" smtClean="0"/>
              <a:pPr>
                <a:defRPr/>
              </a:pPr>
              <a:t>‹#›</a:t>
            </a:fld>
            <a:r>
              <a:rPr lang="en-US" altLang="zh-CN" smtClean="0"/>
              <a:t>/35</a:t>
            </a:r>
            <a:endParaRPr lang="en-US" altLang="zh-CN"/>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ransition>
    <p:blinds dir="vert"/>
  </p:transition>
  <p:timing>
    <p:tnLst>
      <p:par>
        <p:cTn id="1" dur="indefinite" restart="never" nodeType="tmRoot"/>
      </p:par>
    </p:tnLst>
  </p:timing>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202.38.64.11/~mf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0.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26.xml"/><Relationship Id="rId5" Type="http://schemas.openxmlformats.org/officeDocument/2006/relationships/slide" Target="slide11.xml"/><Relationship Id="rId10" Type="http://schemas.openxmlformats.org/officeDocument/2006/relationships/slide" Target="slide25.xml"/><Relationship Id="rId4" Type="http://schemas.openxmlformats.org/officeDocument/2006/relationships/slide" Target="slide6.xml"/><Relationship Id="rId9" Type="http://schemas.openxmlformats.org/officeDocument/2006/relationships/slide" Target="slide23.xml"/><Relationship Id="rId14" Type="http://schemas.openxmlformats.org/officeDocument/2006/relationships/slide" Target="slide3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ctrTitle"/>
          </p:nvPr>
        </p:nvSpPr>
        <p:spPr>
          <a:xfrm>
            <a:off x="857224" y="1285860"/>
            <a:ext cx="7572428" cy="1944688"/>
          </a:xfrm>
        </p:spPr>
        <p:txBody>
          <a:bodyPr>
            <a:normAutofit/>
          </a:bodyPr>
          <a:lstStyle/>
          <a:p>
            <a:pPr algn="ctr" eaLnBrk="1" hangingPunct="1"/>
            <a:r>
              <a:rPr lang="en-US" altLang="zh-CN" sz="3200" dirty="0" smtClean="0">
                <a:solidFill>
                  <a:srgbClr val="FF3300"/>
                </a:solidFill>
                <a:latin typeface="Copperplate Gothic Bold" pitchFamily="34" charset="0"/>
              </a:rPr>
              <a:t>Cryptography and Network Security</a:t>
            </a:r>
            <a:br>
              <a:rPr lang="en-US" altLang="zh-CN" sz="3200" dirty="0" smtClean="0">
                <a:solidFill>
                  <a:srgbClr val="FF3300"/>
                </a:solidFill>
                <a:latin typeface="Copperplate Gothic Bold" pitchFamily="34" charset="0"/>
              </a:rPr>
            </a:br>
            <a:r>
              <a:rPr lang="zh-CN" altLang="en-US" sz="4000" dirty="0" smtClean="0">
                <a:solidFill>
                  <a:srgbClr val="FF3300"/>
                </a:solidFill>
                <a:latin typeface="Copperplate Gothic Bold" pitchFamily="34" charset="0"/>
              </a:rPr>
              <a:t>第</a:t>
            </a:r>
            <a:r>
              <a:rPr lang="en-US" altLang="zh-CN" sz="4000" dirty="0" smtClean="0">
                <a:solidFill>
                  <a:srgbClr val="FF3300"/>
                </a:solidFill>
                <a:latin typeface="Copperplate Gothic Bold" pitchFamily="34" charset="0"/>
              </a:rPr>
              <a:t>11</a:t>
            </a:r>
            <a:r>
              <a:rPr lang="zh-CN" altLang="en-US" sz="4000" dirty="0" smtClean="0">
                <a:solidFill>
                  <a:srgbClr val="FF3300"/>
                </a:solidFill>
                <a:latin typeface="Copperplate Gothic Bold" pitchFamily="34" charset="0"/>
              </a:rPr>
              <a:t>章 消息认证与哈希函数</a:t>
            </a:r>
            <a:endParaRPr lang="zh-CN" altLang="en-US" sz="3200" dirty="0" smtClean="0">
              <a:solidFill>
                <a:srgbClr val="FF3300"/>
              </a:solidFill>
              <a:latin typeface="Copperplate Gothic Bold" pitchFamily="34" charset="0"/>
            </a:endParaRPr>
          </a:p>
        </p:txBody>
      </p:sp>
      <p:sp>
        <p:nvSpPr>
          <p:cNvPr id="6150" name="Rectangle 3"/>
          <p:cNvSpPr>
            <a:spLocks noGrp="1" noChangeArrowheads="1"/>
          </p:cNvSpPr>
          <p:nvPr>
            <p:ph type="subTitle" idx="1"/>
          </p:nvPr>
        </p:nvSpPr>
        <p:spPr>
          <a:xfrm>
            <a:off x="1428728" y="3286124"/>
            <a:ext cx="6000792" cy="2096691"/>
          </a:xfrm>
        </p:spPr>
        <p:txBody>
          <a:bodyPr>
            <a:normAutofit/>
          </a:bodyPr>
          <a:lstStyle/>
          <a:p>
            <a:pPr eaLnBrk="1" hangingPunct="1"/>
            <a:r>
              <a:rPr lang="zh-CN" altLang="en-US" dirty="0" smtClean="0"/>
              <a:t>苗付友</a:t>
            </a:r>
          </a:p>
          <a:p>
            <a:pPr eaLnBrk="1" hangingPunct="1"/>
            <a:r>
              <a:rPr lang="en-US" altLang="zh-CN" dirty="0" smtClean="0"/>
              <a:t>mfy@ustc.edu.cn</a:t>
            </a:r>
          </a:p>
          <a:p>
            <a:pPr eaLnBrk="1" hangingPunct="1"/>
            <a:r>
              <a:rPr lang="en-US" altLang="zh-CN" dirty="0" smtClean="0">
                <a:hlinkClick r:id="rId2"/>
              </a:rPr>
              <a:t>http://202.38.64.11/~</a:t>
            </a:r>
            <a:r>
              <a:rPr lang="en-US" altLang="zh-CN" dirty="0" smtClean="0">
                <a:hlinkClick r:id="rId2"/>
              </a:rPr>
              <a:t>mfy</a:t>
            </a:r>
            <a:endParaRPr lang="en-US" altLang="zh-CN" dirty="0" smtClean="0"/>
          </a:p>
          <a:p>
            <a:pPr eaLnBrk="1" hangingPunct="1"/>
            <a:r>
              <a:rPr lang="en-US" altLang="zh-CN" dirty="0" smtClean="0"/>
              <a:t>2015</a:t>
            </a:r>
            <a:r>
              <a:rPr lang="zh-CN" altLang="en-US" dirty="0" smtClean="0"/>
              <a:t>年</a:t>
            </a:r>
            <a:r>
              <a:rPr lang="en-US" altLang="zh-CN" dirty="0" smtClean="0"/>
              <a:t>12</a:t>
            </a:r>
            <a:r>
              <a:rPr lang="zh-CN" altLang="en-US" dirty="0" smtClean="0"/>
              <a:t>月</a:t>
            </a:r>
            <a:endParaRPr lang="en-US" altLang="zh-CN" dirty="0" smtClean="0"/>
          </a:p>
          <a:p>
            <a:pPr eaLnBrk="1" hangingPunct="1">
              <a:lnSpc>
                <a:spcPct val="85000"/>
              </a:lnSpc>
              <a:spcBef>
                <a:spcPct val="10000"/>
              </a:spcBef>
            </a:pPr>
            <a:endParaRPr lang="zh-CN" altLang="en-US" sz="2800" dirty="0" smtClean="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3"/>
          <p:cNvSpPr>
            <a:spLocks noGrp="1" noChangeArrowheads="1"/>
          </p:cNvSpPr>
          <p:nvPr>
            <p:ph idx="1"/>
          </p:nvPr>
        </p:nvSpPr>
        <p:spPr>
          <a:xfrm>
            <a:off x="357158" y="1357298"/>
            <a:ext cx="8229600" cy="485775"/>
          </a:xfrm>
        </p:spPr>
        <p:txBody>
          <a:bodyPr/>
          <a:lstStyle/>
          <a:p>
            <a:pPr eaLnBrk="1" hangingPunct="1">
              <a:lnSpc>
                <a:spcPct val="90000"/>
              </a:lnSpc>
            </a:pPr>
            <a:r>
              <a:rPr lang="zh-CN" altLang="en-US" sz="2600" dirty="0" smtClean="0"/>
              <a:t>考虑使用</a:t>
            </a:r>
            <a:r>
              <a:rPr lang="en-US" altLang="zh-CN" sz="2600" dirty="0" smtClean="0"/>
              <a:t>TCP/IP</a:t>
            </a:r>
            <a:r>
              <a:rPr lang="zh-CN" altLang="en-US" sz="2600" dirty="0" smtClean="0"/>
              <a:t>协议传输消息的结构</a:t>
            </a:r>
          </a:p>
        </p:txBody>
      </p:sp>
      <p:sp>
        <p:nvSpPr>
          <p:cNvPr id="15365" name="Rectangle 2"/>
          <p:cNvSpPr>
            <a:spLocks noGrp="1" noChangeArrowheads="1"/>
          </p:cNvSpPr>
          <p:nvPr>
            <p:ph type="title"/>
          </p:nvPr>
        </p:nvSpPr>
        <p:spPr>
          <a:xfrm>
            <a:off x="457200" y="122238"/>
            <a:ext cx="7283450" cy="1295400"/>
          </a:xfrm>
        </p:spPr>
        <p:txBody>
          <a:bodyPr/>
          <a:lstStyle/>
          <a:p>
            <a:pPr eaLnBrk="1" hangingPunct="1"/>
            <a:r>
              <a:rPr lang="zh-CN" altLang="en-US" sz="3500" smtClean="0"/>
              <a:t>在要发送的消息中加入任何类型的结构都会增强认证能力</a:t>
            </a:r>
          </a:p>
        </p:txBody>
      </p:sp>
      <p:pic>
        <p:nvPicPr>
          <p:cNvPr id="15367" name="Picture 4"/>
          <p:cNvPicPr>
            <a:picLocks noChangeAspect="1" noChangeArrowheads="1"/>
          </p:cNvPicPr>
          <p:nvPr/>
        </p:nvPicPr>
        <p:blipFill>
          <a:blip r:embed="rId2"/>
          <a:srcRect/>
          <a:stretch>
            <a:fillRect/>
          </a:stretch>
        </p:blipFill>
        <p:spPr bwMode="auto">
          <a:xfrm>
            <a:off x="1142976" y="1928802"/>
            <a:ext cx="6696075" cy="4527550"/>
          </a:xfrm>
          <a:prstGeom prst="rect">
            <a:avLst/>
          </a:prstGeom>
          <a:noFill/>
          <a:ln w="12700" algn="ctr">
            <a:noFill/>
            <a:miter lim="800000"/>
            <a:headEnd/>
            <a:tailEnd/>
          </a:ln>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574675" y="1412875"/>
            <a:ext cx="7958138" cy="4679950"/>
          </a:xfrm>
        </p:spPr>
        <p:txBody>
          <a:bodyPr/>
          <a:lstStyle/>
          <a:p>
            <a:pPr eaLnBrk="1" hangingPunct="1">
              <a:lnSpc>
                <a:spcPct val="95000"/>
              </a:lnSpc>
              <a:spcBef>
                <a:spcPct val="15000"/>
              </a:spcBef>
            </a:pPr>
            <a:r>
              <a:rPr lang="zh-CN" altLang="en-US" sz="2600" smtClean="0"/>
              <a:t>若要提供认证，发送方用自己的私钥对消息加密，接收方用发送方的公钥解密</a:t>
            </a:r>
            <a:r>
              <a:rPr lang="en-US" altLang="zh-CN" sz="2600" smtClean="0"/>
              <a:t>(</a:t>
            </a:r>
            <a:r>
              <a:rPr lang="zh-CN" altLang="en-US" sz="2600" smtClean="0"/>
              <a:t>验证</a:t>
            </a:r>
            <a:r>
              <a:rPr lang="en-US" altLang="zh-CN" sz="2600" smtClean="0"/>
              <a:t>)</a:t>
            </a:r>
            <a:r>
              <a:rPr lang="zh-CN" altLang="en-US" sz="2600" smtClean="0"/>
              <a:t>，就提供了认证功能。</a:t>
            </a:r>
          </a:p>
          <a:p>
            <a:pPr eaLnBrk="1" hangingPunct="1">
              <a:lnSpc>
                <a:spcPct val="95000"/>
              </a:lnSpc>
              <a:spcBef>
                <a:spcPct val="15000"/>
              </a:spcBef>
            </a:pPr>
            <a:r>
              <a:rPr lang="zh-CN" altLang="en-US" sz="2600" smtClean="0"/>
              <a:t>如果发送方用私钥加密消息，再用接收方的公钥加密，就实现了既保密又认证的通信</a:t>
            </a:r>
          </a:p>
          <a:p>
            <a:pPr eaLnBrk="1" hangingPunct="1">
              <a:lnSpc>
                <a:spcPct val="95000"/>
              </a:lnSpc>
              <a:spcBef>
                <a:spcPct val="15000"/>
              </a:spcBef>
            </a:pPr>
            <a:r>
              <a:rPr lang="zh-CN" altLang="en-US" sz="2600" smtClean="0"/>
              <a:t>这也需要注意区分伪造的不合理的消息</a:t>
            </a:r>
          </a:p>
          <a:p>
            <a:pPr eaLnBrk="1" hangingPunct="1">
              <a:lnSpc>
                <a:spcPct val="95000"/>
              </a:lnSpc>
              <a:spcBef>
                <a:spcPct val="15000"/>
              </a:spcBef>
            </a:pPr>
            <a:r>
              <a:rPr lang="zh-CN" altLang="en-US" sz="2600" smtClean="0"/>
              <a:t>既保密又认证的通信的代价是需要执行四次复杂的公钥算法而不是两次。</a:t>
            </a:r>
          </a:p>
        </p:txBody>
      </p:sp>
      <p:sp>
        <p:nvSpPr>
          <p:cNvPr id="16390" name="Rectangle 0"/>
          <p:cNvSpPr>
            <a:spLocks noGrp="1" noChangeArrowheads="1"/>
          </p:cNvSpPr>
          <p:nvPr>
            <p:ph type="title"/>
          </p:nvPr>
        </p:nvSpPr>
        <p:spPr>
          <a:xfrm>
            <a:off x="611188" y="404813"/>
            <a:ext cx="7993062" cy="682625"/>
          </a:xfrm>
        </p:spPr>
        <p:txBody>
          <a:bodyPr/>
          <a:lstStyle/>
          <a:p>
            <a:pPr eaLnBrk="1" hangingPunct="1"/>
            <a:r>
              <a:rPr lang="en-US" altLang="zh-CN" sz="3500" smtClean="0"/>
              <a:t>2) </a:t>
            </a:r>
            <a:r>
              <a:rPr lang="zh-CN" altLang="en-US" sz="3500" smtClean="0"/>
              <a:t>公钥加密作为认证手段</a:t>
            </a:r>
          </a:p>
        </p:txBody>
      </p:sp>
      <p:pic>
        <p:nvPicPr>
          <p:cNvPr id="20481" name="Picture 1"/>
          <p:cNvPicPr>
            <a:picLocks noChangeAspect="1" noChangeArrowheads="1"/>
          </p:cNvPicPr>
          <p:nvPr/>
        </p:nvPicPr>
        <p:blipFill>
          <a:blip r:embed="rId2"/>
          <a:srcRect/>
          <a:stretch>
            <a:fillRect/>
          </a:stretch>
        </p:blipFill>
        <p:spPr bwMode="auto">
          <a:xfrm>
            <a:off x="1857356" y="4786322"/>
            <a:ext cx="5467350" cy="1543050"/>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611188" y="1341438"/>
            <a:ext cx="7993062" cy="4752975"/>
          </a:xfrm>
        </p:spPr>
        <p:txBody>
          <a:bodyPr>
            <a:normAutofit lnSpcReduction="10000"/>
          </a:bodyPr>
          <a:lstStyle/>
          <a:p>
            <a:pPr eaLnBrk="1" hangingPunct="1">
              <a:lnSpc>
                <a:spcPct val="95000"/>
              </a:lnSpc>
              <a:spcBef>
                <a:spcPct val="15000"/>
              </a:spcBef>
            </a:pPr>
            <a:r>
              <a:rPr lang="zh-CN" altLang="en-US" sz="2500" dirty="0" smtClean="0"/>
              <a:t>只有特定接受者可验证</a:t>
            </a:r>
            <a:endParaRPr lang="en-US" altLang="zh-CN" sz="2500" dirty="0" smtClean="0"/>
          </a:p>
          <a:p>
            <a:pPr eaLnBrk="1" hangingPunct="1">
              <a:lnSpc>
                <a:spcPct val="95000"/>
              </a:lnSpc>
              <a:spcBef>
                <a:spcPct val="15000"/>
              </a:spcBef>
            </a:pPr>
            <a:r>
              <a:rPr lang="zh-CN" altLang="en-US" sz="2500" dirty="0" smtClean="0"/>
              <a:t>使用密钥产生短小的定长数据分组，即所谓的密码检验</a:t>
            </a:r>
            <a:r>
              <a:rPr lang="en-US" altLang="zh-CN" sz="2500" dirty="0" smtClean="0"/>
              <a:t>MAC</a:t>
            </a:r>
            <a:r>
              <a:rPr lang="zh-CN" altLang="en-US" sz="2500" dirty="0" smtClean="0"/>
              <a:t>，将它附加在报文中。通信双方</a:t>
            </a:r>
            <a:r>
              <a:rPr lang="en-US" altLang="zh-CN" sz="2500" dirty="0" smtClean="0"/>
              <a:t>A</a:t>
            </a:r>
            <a:r>
              <a:rPr lang="zh-CN" altLang="en-US" sz="2500" dirty="0" smtClean="0"/>
              <a:t>和</a:t>
            </a:r>
            <a:r>
              <a:rPr lang="en-US" altLang="zh-CN" sz="2500" dirty="0" smtClean="0"/>
              <a:t>B</a:t>
            </a:r>
            <a:r>
              <a:rPr lang="zh-CN" altLang="en-US" sz="2500" dirty="0" smtClean="0"/>
              <a:t>共享密钥</a:t>
            </a:r>
            <a:r>
              <a:rPr lang="en-US" altLang="zh-CN" sz="2500" dirty="0" smtClean="0"/>
              <a:t>K</a:t>
            </a:r>
            <a:r>
              <a:rPr lang="zh-CN" altLang="en-US" sz="2500" dirty="0" smtClean="0"/>
              <a:t>，报文从</a:t>
            </a:r>
            <a:r>
              <a:rPr lang="en-US" altLang="zh-CN" sz="2500" dirty="0" smtClean="0"/>
              <a:t>A</a:t>
            </a:r>
            <a:r>
              <a:rPr lang="zh-CN" altLang="en-US" sz="2500" dirty="0" smtClean="0"/>
              <a:t>发往</a:t>
            </a:r>
            <a:r>
              <a:rPr lang="en-US" altLang="zh-CN" sz="2500" dirty="0" smtClean="0"/>
              <a:t>B</a:t>
            </a:r>
            <a:r>
              <a:rPr lang="zh-CN" altLang="en-US" sz="2500" dirty="0" smtClean="0"/>
              <a:t>，</a:t>
            </a:r>
            <a:r>
              <a:rPr lang="en-US" altLang="zh-CN" sz="2500" dirty="0" smtClean="0"/>
              <a:t>A</a:t>
            </a:r>
            <a:r>
              <a:rPr lang="zh-CN" altLang="en-US" sz="2500" dirty="0" smtClean="0"/>
              <a:t>计算</a:t>
            </a:r>
            <a:r>
              <a:rPr lang="en-US" altLang="zh-CN" sz="2500" dirty="0" smtClean="0"/>
              <a:t>MAC=C</a:t>
            </a:r>
            <a:r>
              <a:rPr lang="en-US" altLang="zh-CN" sz="2500" baseline="-25000" dirty="0" smtClean="0"/>
              <a:t>K</a:t>
            </a:r>
            <a:r>
              <a:rPr lang="en-US" altLang="zh-CN" sz="2500" dirty="0" smtClean="0"/>
              <a:t>(M), </a:t>
            </a:r>
            <a:r>
              <a:rPr lang="zh-CN" altLang="en-US" sz="2500" dirty="0" smtClean="0"/>
              <a:t>附在报文后发给</a:t>
            </a:r>
            <a:r>
              <a:rPr lang="en-US" altLang="zh-CN" sz="2500" dirty="0" smtClean="0"/>
              <a:t>B</a:t>
            </a:r>
            <a:r>
              <a:rPr lang="zh-CN" altLang="en-US" sz="2500" dirty="0" smtClean="0"/>
              <a:t>。</a:t>
            </a:r>
            <a:r>
              <a:rPr lang="en-US" altLang="zh-CN" sz="2500" dirty="0" smtClean="0"/>
              <a:t>B</a:t>
            </a:r>
            <a:r>
              <a:rPr lang="zh-CN" altLang="en-US" sz="2500" dirty="0" smtClean="0"/>
              <a:t>对接收到的报文重新计算</a:t>
            </a:r>
            <a:r>
              <a:rPr lang="en-US" altLang="zh-CN" sz="2500" dirty="0" smtClean="0"/>
              <a:t>MAC</a:t>
            </a:r>
            <a:r>
              <a:rPr lang="zh-CN" altLang="en-US" sz="2500" dirty="0" smtClean="0"/>
              <a:t>，并与接收到的</a:t>
            </a:r>
            <a:r>
              <a:rPr lang="en-US" altLang="zh-CN" sz="2500" dirty="0" smtClean="0"/>
              <a:t>MAC</a:t>
            </a:r>
            <a:r>
              <a:rPr lang="zh-CN" altLang="en-US" sz="2500" dirty="0" smtClean="0"/>
              <a:t>比较。如果只有收发双方知道密钥且两个</a:t>
            </a:r>
            <a:r>
              <a:rPr lang="en-US" altLang="zh-CN" sz="2500" dirty="0" smtClean="0"/>
              <a:t>MAC</a:t>
            </a:r>
            <a:r>
              <a:rPr lang="zh-CN" altLang="en-US" sz="2500" dirty="0" smtClean="0"/>
              <a:t>匹配，则：</a:t>
            </a:r>
          </a:p>
          <a:p>
            <a:pPr lvl="1" eaLnBrk="1" hangingPunct="1">
              <a:lnSpc>
                <a:spcPct val="95000"/>
              </a:lnSpc>
              <a:spcBef>
                <a:spcPct val="15000"/>
              </a:spcBef>
            </a:pPr>
            <a:r>
              <a:rPr lang="zh-CN" altLang="en-US" sz="2300" dirty="0" smtClean="0"/>
              <a:t>接收方可以确信报文未被更改；</a:t>
            </a:r>
          </a:p>
          <a:p>
            <a:pPr lvl="1" eaLnBrk="1" hangingPunct="1">
              <a:lnSpc>
                <a:spcPct val="95000"/>
              </a:lnSpc>
              <a:spcBef>
                <a:spcPct val="15000"/>
              </a:spcBef>
            </a:pPr>
            <a:r>
              <a:rPr lang="zh-CN" altLang="en-US" sz="2300" dirty="0" smtClean="0"/>
              <a:t>接收方可以确信报文来自声称的发送者；</a:t>
            </a:r>
          </a:p>
          <a:p>
            <a:pPr lvl="1" eaLnBrk="1" hangingPunct="1">
              <a:lnSpc>
                <a:spcPct val="95000"/>
              </a:lnSpc>
              <a:spcBef>
                <a:spcPct val="15000"/>
              </a:spcBef>
            </a:pPr>
            <a:r>
              <a:rPr lang="zh-CN" altLang="en-US" sz="2300" dirty="0" smtClean="0"/>
              <a:t>接收方可以确信报文序号正确，如果有的话。</a:t>
            </a:r>
          </a:p>
          <a:p>
            <a:pPr eaLnBrk="1" hangingPunct="1">
              <a:lnSpc>
                <a:spcPct val="95000"/>
              </a:lnSpc>
              <a:spcBef>
                <a:spcPct val="15000"/>
              </a:spcBef>
            </a:pPr>
            <a:r>
              <a:rPr lang="en-US" altLang="zh-CN" sz="2500" dirty="0" smtClean="0"/>
              <a:t>Message Authentication(</a:t>
            </a:r>
            <a:r>
              <a:rPr lang="zh-CN" altLang="en-US" sz="2500" dirty="0" smtClean="0"/>
              <a:t>报文认证</a:t>
            </a:r>
            <a:r>
              <a:rPr lang="en-US" altLang="zh-CN" sz="2500" dirty="0" smtClean="0"/>
              <a:t>)</a:t>
            </a:r>
            <a:r>
              <a:rPr lang="zh-CN" altLang="en-US" sz="2500" dirty="0" smtClean="0"/>
              <a:t>不提供保密</a:t>
            </a:r>
          </a:p>
          <a:p>
            <a:pPr eaLnBrk="1" hangingPunct="1">
              <a:lnSpc>
                <a:spcPct val="95000"/>
              </a:lnSpc>
              <a:spcBef>
                <a:spcPct val="15000"/>
              </a:spcBef>
            </a:pPr>
            <a:r>
              <a:rPr lang="en-US" altLang="zh-CN" sz="2500" dirty="0" smtClean="0"/>
              <a:t>MAC</a:t>
            </a:r>
            <a:r>
              <a:rPr lang="zh-CN" altLang="en-US" sz="2500" dirty="0" smtClean="0"/>
              <a:t>函数类似加密，但非数字签名，也无需可逆</a:t>
            </a:r>
          </a:p>
          <a:p>
            <a:pPr eaLnBrk="1" hangingPunct="1">
              <a:lnSpc>
                <a:spcPct val="95000"/>
              </a:lnSpc>
              <a:spcBef>
                <a:spcPct val="15000"/>
              </a:spcBef>
            </a:pPr>
            <a:r>
              <a:rPr lang="zh-CN" altLang="en-US" sz="2500" dirty="0" smtClean="0"/>
              <a:t>将</a:t>
            </a:r>
            <a:r>
              <a:rPr lang="en-US" altLang="zh-CN" sz="2500" dirty="0" smtClean="0"/>
              <a:t>MAC</a:t>
            </a:r>
            <a:r>
              <a:rPr lang="zh-CN" altLang="en-US" sz="2500" dirty="0" smtClean="0"/>
              <a:t>直接与明文并置，然后加密传输比较常用</a:t>
            </a:r>
          </a:p>
        </p:txBody>
      </p:sp>
      <p:sp>
        <p:nvSpPr>
          <p:cNvPr id="17413" name="Rectangle 2"/>
          <p:cNvSpPr>
            <a:spLocks noGrp="1" noChangeArrowheads="1"/>
          </p:cNvSpPr>
          <p:nvPr>
            <p:ph type="title"/>
          </p:nvPr>
        </p:nvSpPr>
        <p:spPr>
          <a:xfrm>
            <a:off x="468313" y="260350"/>
            <a:ext cx="7488237" cy="865188"/>
          </a:xfrm>
        </p:spPr>
        <p:txBody>
          <a:bodyPr/>
          <a:lstStyle/>
          <a:p>
            <a:pPr eaLnBrk="1" hangingPunct="1"/>
            <a:r>
              <a:rPr lang="en-US" altLang="zh-CN" sz="3500" smtClean="0"/>
              <a:t>11.2.2 </a:t>
            </a:r>
            <a:r>
              <a:rPr lang="zh-CN" altLang="en-US" sz="3500" smtClean="0"/>
              <a:t>消息认证码</a:t>
            </a:r>
            <a:r>
              <a:rPr lang="en-US" altLang="zh-CN" sz="3500" smtClean="0"/>
              <a:t>MAC</a:t>
            </a:r>
            <a:r>
              <a:rPr lang="en-US" altLang="zh-CN" sz="2600" smtClean="0"/>
              <a:t> </a:t>
            </a:r>
            <a:endParaRPr lang="en-US" altLang="zh-CN" sz="300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7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9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539750" y="1268413"/>
            <a:ext cx="8139113" cy="4824412"/>
          </a:xfrm>
        </p:spPr>
        <p:txBody>
          <a:bodyPr/>
          <a:lstStyle/>
          <a:p>
            <a:pPr eaLnBrk="1" hangingPunct="1">
              <a:lnSpc>
                <a:spcPct val="90000"/>
              </a:lnSpc>
            </a:pPr>
            <a:r>
              <a:rPr lang="en-US" altLang="zh-CN" sz="2600" smtClean="0"/>
              <a:t>MAC</a:t>
            </a:r>
            <a:r>
              <a:rPr lang="zh-CN" altLang="en-US" sz="2600" smtClean="0"/>
              <a:t>加密所得的消息校验和</a:t>
            </a:r>
          </a:p>
          <a:p>
            <a:pPr lvl="1" eaLnBrk="1" hangingPunct="1">
              <a:lnSpc>
                <a:spcPct val="90000"/>
              </a:lnSpc>
              <a:buFont typeface="Wingdings" pitchFamily="2" charset="2"/>
              <a:buNone/>
            </a:pPr>
            <a:r>
              <a:rPr lang="en-US" altLang="zh-CN" sz="2200" smtClean="0"/>
              <a:t>	</a:t>
            </a:r>
            <a:r>
              <a:rPr lang="en-US" altLang="zh-CN" sz="2200" smtClean="0">
                <a:latin typeface="Courier New" pitchFamily="49" charset="0"/>
              </a:rPr>
              <a:t>MAC = C</a:t>
            </a:r>
            <a:r>
              <a:rPr lang="en-US" altLang="zh-CN" sz="2200" baseline="-25000" smtClean="0">
                <a:latin typeface="Courier New" pitchFamily="49" charset="0"/>
              </a:rPr>
              <a:t>K</a:t>
            </a:r>
            <a:r>
              <a:rPr lang="en-US" altLang="zh-CN" sz="2200" smtClean="0">
                <a:latin typeface="Courier New" pitchFamily="49" charset="0"/>
              </a:rPr>
              <a:t>(M)</a:t>
            </a:r>
          </a:p>
          <a:p>
            <a:pPr lvl="1" eaLnBrk="1" hangingPunct="1">
              <a:lnSpc>
                <a:spcPct val="90000"/>
              </a:lnSpc>
            </a:pPr>
            <a:r>
              <a:rPr lang="zh-CN" altLang="en-US" sz="2200" smtClean="0"/>
              <a:t>使用一个秘密密钥</a:t>
            </a:r>
            <a:r>
              <a:rPr lang="en-US" altLang="zh-CN" sz="2200" smtClean="0"/>
              <a:t>K</a:t>
            </a:r>
            <a:r>
              <a:rPr lang="zh-CN" altLang="en-US" sz="2200" smtClean="0"/>
              <a:t>，浓缩一个变长的消息</a:t>
            </a:r>
            <a:r>
              <a:rPr lang="en-US" altLang="zh-CN" sz="2200" smtClean="0"/>
              <a:t>M</a:t>
            </a:r>
            <a:r>
              <a:rPr lang="zh-CN" altLang="en-US" sz="2200" smtClean="0"/>
              <a:t>，产生一个固定长度的认证子</a:t>
            </a:r>
          </a:p>
          <a:p>
            <a:pPr eaLnBrk="1" hangingPunct="1">
              <a:lnSpc>
                <a:spcPct val="90000"/>
              </a:lnSpc>
            </a:pPr>
            <a:r>
              <a:rPr lang="en-US" altLang="zh-CN" sz="2600" smtClean="0"/>
              <a:t>MAC</a:t>
            </a:r>
            <a:r>
              <a:rPr lang="zh-CN" altLang="en-US" sz="2600" smtClean="0"/>
              <a:t>是一种多对一的函数</a:t>
            </a:r>
          </a:p>
          <a:p>
            <a:pPr lvl="1" eaLnBrk="1" hangingPunct="1">
              <a:lnSpc>
                <a:spcPct val="85000"/>
              </a:lnSpc>
            </a:pPr>
            <a:r>
              <a:rPr lang="zh-CN" altLang="en-US" sz="2200" smtClean="0"/>
              <a:t>定义域由任意长的消息组成，值域由所有可能的</a:t>
            </a:r>
            <a:r>
              <a:rPr lang="en-US" altLang="zh-CN" sz="2200" smtClean="0"/>
              <a:t>MAC</a:t>
            </a:r>
            <a:r>
              <a:rPr lang="zh-CN" altLang="en-US" sz="2200" smtClean="0"/>
              <a:t>和密钥组成。若使用</a:t>
            </a:r>
            <a:r>
              <a:rPr lang="en-US" altLang="zh-CN" sz="2200" smtClean="0"/>
              <a:t>n</a:t>
            </a:r>
            <a:r>
              <a:rPr lang="zh-CN" altLang="en-US" sz="2200" smtClean="0"/>
              <a:t>位长的</a:t>
            </a:r>
            <a:r>
              <a:rPr lang="en-US" altLang="zh-CN" sz="2200" smtClean="0"/>
              <a:t>MAC, </a:t>
            </a:r>
            <a:r>
              <a:rPr lang="zh-CN" altLang="en-US" sz="2200" smtClean="0"/>
              <a:t>则有</a:t>
            </a:r>
            <a:r>
              <a:rPr lang="en-US" altLang="zh-CN" sz="2200" smtClean="0"/>
              <a:t>2</a:t>
            </a:r>
            <a:r>
              <a:rPr lang="en-US" altLang="zh-CN" sz="2200" baseline="30000" smtClean="0"/>
              <a:t>n</a:t>
            </a:r>
            <a:r>
              <a:rPr lang="zh-CN" altLang="en-US" sz="2200" smtClean="0"/>
              <a:t>个可能的</a:t>
            </a:r>
            <a:r>
              <a:rPr lang="en-US" altLang="zh-CN" sz="2200" smtClean="0"/>
              <a:t>MAC; </a:t>
            </a:r>
            <a:r>
              <a:rPr lang="zh-CN" altLang="en-US" sz="2200" smtClean="0"/>
              <a:t>有</a:t>
            </a:r>
            <a:r>
              <a:rPr lang="en-US" altLang="zh-CN" sz="2200" smtClean="0"/>
              <a:t>N</a:t>
            </a:r>
            <a:r>
              <a:rPr lang="zh-CN" altLang="en-US" sz="2200" smtClean="0"/>
              <a:t>条可能的消息</a:t>
            </a:r>
            <a:r>
              <a:rPr lang="en-US" altLang="zh-CN" sz="2200" smtClean="0"/>
              <a:t>, N&gt;&gt;2</a:t>
            </a:r>
            <a:r>
              <a:rPr lang="en-US" altLang="zh-CN" sz="2200" baseline="30000" smtClean="0"/>
              <a:t>n</a:t>
            </a:r>
            <a:r>
              <a:rPr lang="en-US" altLang="zh-CN" sz="2200" smtClean="0"/>
              <a:t>. </a:t>
            </a:r>
            <a:r>
              <a:rPr lang="zh-CN" altLang="en-US" sz="2200" smtClean="0"/>
              <a:t>若密钥长度为</a:t>
            </a:r>
            <a:r>
              <a:rPr lang="en-US" altLang="zh-CN" sz="2200" smtClean="0"/>
              <a:t>k, </a:t>
            </a:r>
            <a:r>
              <a:rPr lang="zh-CN" altLang="en-US" sz="2200" smtClean="0"/>
              <a:t>则有</a:t>
            </a:r>
            <a:r>
              <a:rPr lang="en-US" altLang="zh-CN" sz="2200" smtClean="0"/>
              <a:t>2</a:t>
            </a:r>
            <a:r>
              <a:rPr lang="en-US" altLang="zh-CN" sz="2200" baseline="30000" smtClean="0"/>
              <a:t>k</a:t>
            </a:r>
            <a:r>
              <a:rPr lang="zh-CN" altLang="en-US" sz="2200" smtClean="0"/>
              <a:t>种可能的密钥。</a:t>
            </a:r>
          </a:p>
          <a:p>
            <a:pPr lvl="1" eaLnBrk="1" hangingPunct="1">
              <a:lnSpc>
                <a:spcPct val="85000"/>
              </a:lnSpc>
            </a:pPr>
            <a:r>
              <a:rPr lang="zh-CN" altLang="en-US" sz="2200" smtClean="0"/>
              <a:t>如</a:t>
            </a:r>
            <a:r>
              <a:rPr lang="en-US" altLang="zh-CN" sz="2200" smtClean="0"/>
              <a:t>N</a:t>
            </a:r>
            <a:r>
              <a:rPr lang="zh-CN" altLang="en-US" sz="2200" smtClean="0"/>
              <a:t>为</a:t>
            </a:r>
            <a:r>
              <a:rPr lang="en-US" altLang="zh-CN" sz="2200" smtClean="0"/>
              <a:t>100 </a:t>
            </a:r>
            <a:r>
              <a:rPr lang="zh-CN" altLang="en-US" sz="2200" smtClean="0"/>
              <a:t>位</a:t>
            </a:r>
            <a:r>
              <a:rPr lang="en-US" altLang="zh-CN" sz="2200" smtClean="0"/>
              <a:t>, n</a:t>
            </a:r>
            <a:r>
              <a:rPr lang="zh-CN" altLang="en-US" sz="2200" smtClean="0"/>
              <a:t>为</a:t>
            </a:r>
            <a:r>
              <a:rPr lang="en-US" altLang="zh-CN" sz="2200" smtClean="0"/>
              <a:t>10</a:t>
            </a:r>
            <a:r>
              <a:rPr lang="zh-CN" altLang="en-US" sz="2200" smtClean="0"/>
              <a:t>位</a:t>
            </a:r>
            <a:r>
              <a:rPr lang="en-US" altLang="zh-CN" sz="2200" smtClean="0"/>
              <a:t>, </a:t>
            </a:r>
            <a:r>
              <a:rPr lang="zh-CN" altLang="en-US" sz="2200" smtClean="0"/>
              <a:t>共有</a:t>
            </a:r>
            <a:r>
              <a:rPr lang="en-US" altLang="zh-CN" sz="2200" smtClean="0"/>
              <a:t>2</a:t>
            </a:r>
            <a:r>
              <a:rPr lang="en-US" altLang="zh-CN" sz="2200" baseline="30000" smtClean="0"/>
              <a:t>100</a:t>
            </a:r>
            <a:r>
              <a:rPr lang="zh-CN" altLang="en-US" sz="2200" smtClean="0"/>
              <a:t>不同的消息</a:t>
            </a:r>
            <a:r>
              <a:rPr lang="en-US" altLang="zh-CN" sz="2200" smtClean="0"/>
              <a:t>, 2</a:t>
            </a:r>
            <a:r>
              <a:rPr lang="en-US" altLang="zh-CN" sz="2200" baseline="30000" smtClean="0"/>
              <a:t>10</a:t>
            </a:r>
            <a:r>
              <a:rPr lang="zh-CN" altLang="en-US" sz="2200" smtClean="0"/>
              <a:t>种不同的</a:t>
            </a:r>
            <a:r>
              <a:rPr lang="en-US" altLang="zh-CN" sz="2200" smtClean="0"/>
              <a:t>MAC, </a:t>
            </a:r>
            <a:r>
              <a:rPr lang="zh-CN" altLang="en-US" sz="2200" smtClean="0"/>
              <a:t>平均而言同一</a:t>
            </a:r>
            <a:r>
              <a:rPr lang="en-US" altLang="zh-CN" sz="2200" smtClean="0"/>
              <a:t>MAC</a:t>
            </a:r>
            <a:r>
              <a:rPr lang="zh-CN" altLang="en-US" sz="2200" smtClean="0"/>
              <a:t>可由</a:t>
            </a:r>
            <a:r>
              <a:rPr lang="en-US" altLang="zh-CN" sz="2200" smtClean="0"/>
              <a:t>2</a:t>
            </a:r>
            <a:r>
              <a:rPr lang="en-US" altLang="zh-CN" sz="2200" baseline="30000" smtClean="0"/>
              <a:t>100</a:t>
            </a:r>
            <a:r>
              <a:rPr lang="en-US" altLang="zh-CN" sz="2200" smtClean="0"/>
              <a:t>/ 2</a:t>
            </a:r>
            <a:r>
              <a:rPr lang="en-US" altLang="zh-CN" sz="2200" baseline="30000" smtClean="0"/>
              <a:t>10</a:t>
            </a:r>
            <a:r>
              <a:rPr lang="en-US" altLang="zh-CN" sz="2200" smtClean="0"/>
              <a:t>=2</a:t>
            </a:r>
            <a:r>
              <a:rPr lang="en-US" altLang="zh-CN" sz="2200" baseline="30000" smtClean="0"/>
              <a:t>90</a:t>
            </a:r>
            <a:r>
              <a:rPr lang="zh-CN" altLang="en-US" sz="2200" smtClean="0"/>
              <a:t>条不同的消息产生。若密钥长度为</a:t>
            </a:r>
            <a:r>
              <a:rPr lang="en-US" altLang="zh-CN" sz="2200" smtClean="0"/>
              <a:t>5</a:t>
            </a:r>
            <a:r>
              <a:rPr lang="zh-CN" altLang="en-US" sz="2200" smtClean="0"/>
              <a:t>，则从消息集合到</a:t>
            </a:r>
            <a:r>
              <a:rPr lang="en-US" altLang="zh-CN" sz="2200" smtClean="0"/>
              <a:t>MAC</a:t>
            </a:r>
            <a:r>
              <a:rPr lang="zh-CN" altLang="en-US" sz="2200" smtClean="0"/>
              <a:t>值的集合有</a:t>
            </a:r>
            <a:r>
              <a:rPr lang="en-US" altLang="zh-CN" sz="2200" smtClean="0"/>
              <a:t>2</a:t>
            </a:r>
            <a:r>
              <a:rPr lang="en-US" altLang="zh-CN" sz="2200" baseline="30000" smtClean="0"/>
              <a:t>5</a:t>
            </a:r>
            <a:r>
              <a:rPr lang="en-US" altLang="zh-CN" sz="2200" smtClean="0"/>
              <a:t>=32</a:t>
            </a:r>
            <a:r>
              <a:rPr lang="zh-CN" altLang="en-US" sz="2200" smtClean="0"/>
              <a:t>不同映射。</a:t>
            </a:r>
          </a:p>
          <a:p>
            <a:pPr lvl="1" eaLnBrk="1" hangingPunct="1">
              <a:lnSpc>
                <a:spcPct val="85000"/>
              </a:lnSpc>
            </a:pPr>
            <a:r>
              <a:rPr lang="zh-CN" altLang="en-AU" sz="2200" smtClean="0"/>
              <a:t>可以证明，由于认证函数的数学性质，与加密相比，认证函数更不易被攻破</a:t>
            </a:r>
          </a:p>
        </p:txBody>
      </p:sp>
      <p:sp>
        <p:nvSpPr>
          <p:cNvPr id="18438" name="Rectangle 0"/>
          <p:cNvSpPr>
            <a:spLocks noGrp="1" noChangeArrowheads="1"/>
          </p:cNvSpPr>
          <p:nvPr>
            <p:ph type="title"/>
          </p:nvPr>
        </p:nvSpPr>
        <p:spPr>
          <a:xfrm>
            <a:off x="539750" y="476250"/>
            <a:ext cx="7561263" cy="649288"/>
          </a:xfrm>
        </p:spPr>
        <p:txBody>
          <a:bodyPr/>
          <a:lstStyle/>
          <a:p>
            <a:pPr eaLnBrk="1" hangingPunct="1"/>
            <a:r>
              <a:rPr lang="en-US" altLang="zh-CN" sz="3500" smtClean="0"/>
              <a:t>MAC:  </a:t>
            </a:r>
            <a:r>
              <a:rPr lang="zh-CN" altLang="en-US" sz="3500" smtClean="0"/>
              <a:t>消息认证码的特点</a:t>
            </a:r>
            <a:endParaRPr lang="en-US" altLang="zh-CN" sz="350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4"/>
          <p:cNvPicPr>
            <a:picLocks noGrp="1" noChangeAspect="1" noChangeArrowheads="1"/>
          </p:cNvPicPr>
          <p:nvPr>
            <p:ph idx="1"/>
          </p:nvPr>
        </p:nvPicPr>
        <p:blipFill>
          <a:blip r:embed="rId2"/>
          <a:srcRect/>
          <a:stretch>
            <a:fillRect/>
          </a:stretch>
        </p:blipFill>
        <p:spPr>
          <a:xfrm>
            <a:off x="395288" y="188913"/>
            <a:ext cx="8388350" cy="6481762"/>
          </a:xfrm>
          <a:noFill/>
        </p:spPr>
      </p:pic>
      <p:sp>
        <p:nvSpPr>
          <p:cNvPr id="19461" name="Rectangle 5"/>
          <p:cNvSpPr>
            <a:spLocks noGrp="1" noChangeArrowheads="1"/>
          </p:cNvSpPr>
          <p:nvPr>
            <p:ph type="title"/>
          </p:nvPr>
        </p:nvSpPr>
        <p:spPr/>
        <p:txBody>
          <a:bodyPr/>
          <a:lstStyle/>
          <a:p>
            <a:pPr eaLnBrk="1" hangingPunct="1"/>
            <a:endParaRPr lang="zh-CN" altLang="en-US" smtClean="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p:cNvPicPr>
            <a:picLocks noGrp="1" noChangeAspect="1" noChangeArrowheads="1"/>
          </p:cNvPicPr>
          <p:nvPr>
            <p:ph idx="1"/>
          </p:nvPr>
        </p:nvPicPr>
        <p:blipFill>
          <a:blip r:embed="rId2"/>
          <a:srcRect/>
          <a:stretch>
            <a:fillRect/>
          </a:stretch>
        </p:blipFill>
        <p:spPr>
          <a:xfrm>
            <a:off x="468313" y="188913"/>
            <a:ext cx="8064500" cy="5976937"/>
          </a:xfrm>
          <a:noFill/>
        </p:spPr>
      </p:pic>
      <p:sp>
        <p:nvSpPr>
          <p:cNvPr id="20485" name="Rectangle 5"/>
          <p:cNvSpPr>
            <a:spLocks noGrp="1" noChangeArrowheads="1"/>
          </p:cNvSpPr>
          <p:nvPr>
            <p:ph type="title"/>
          </p:nvPr>
        </p:nvSpPr>
        <p:spPr/>
        <p:txBody>
          <a:bodyPr/>
          <a:lstStyle/>
          <a:p>
            <a:pPr eaLnBrk="1" hangingPunct="1"/>
            <a:endParaRPr lang="zh-CN" altLang="en-US" smtClean="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a:xfrm>
            <a:off x="539750" y="1196975"/>
            <a:ext cx="8137525" cy="5040313"/>
          </a:xfrm>
        </p:spPr>
        <p:txBody>
          <a:bodyPr/>
          <a:lstStyle/>
          <a:p>
            <a:pPr eaLnBrk="1" hangingPunct="1"/>
            <a:r>
              <a:rPr lang="zh-CN" altLang="en-US" sz="2200" smtClean="0"/>
              <a:t>一个散列函数以变长的报文</a:t>
            </a:r>
            <a:r>
              <a:rPr lang="en-US" altLang="zh-CN" sz="2200" smtClean="0"/>
              <a:t>M</a:t>
            </a:r>
            <a:r>
              <a:rPr lang="zh-CN" altLang="en-US" sz="2200" smtClean="0"/>
              <a:t>作为输入，产生定长的散列码</a:t>
            </a:r>
            <a:r>
              <a:rPr lang="en-US" altLang="zh-CN" sz="2200" smtClean="0"/>
              <a:t>H(M)</a:t>
            </a:r>
            <a:r>
              <a:rPr lang="zh-CN" altLang="en-US" sz="2200" smtClean="0"/>
              <a:t>，作为输出，亦称作报文摘要</a:t>
            </a:r>
            <a:r>
              <a:rPr lang="en-US" altLang="zh-CN" sz="2200" smtClean="0"/>
              <a:t>Message Digest. </a:t>
            </a:r>
            <a:r>
              <a:rPr lang="zh-CN" altLang="en-US" sz="2200" smtClean="0"/>
              <a:t>散列码是报文所有比特的函数值，具有差错检测能力，报文任意一比特的改变都将引起散列码的改变</a:t>
            </a:r>
          </a:p>
          <a:p>
            <a:pPr eaLnBrk="1" hangingPunct="1"/>
            <a:r>
              <a:rPr lang="zh-CN" altLang="en-US" sz="2200" smtClean="0"/>
              <a:t>不同的散列码使用方式</a:t>
            </a:r>
          </a:p>
          <a:p>
            <a:pPr lvl="1" eaLnBrk="1" hangingPunct="1"/>
            <a:r>
              <a:rPr lang="zh-CN" altLang="en-US" sz="2000" smtClean="0"/>
              <a:t>对附加了散列码的报文进行加密</a:t>
            </a:r>
          </a:p>
          <a:p>
            <a:pPr lvl="1" eaLnBrk="1" hangingPunct="1"/>
            <a:r>
              <a:rPr lang="zh-CN" altLang="en-US" sz="2000" smtClean="0"/>
              <a:t>使用常规加密方法仅对散列码加密</a:t>
            </a:r>
          </a:p>
          <a:p>
            <a:pPr lvl="1" eaLnBrk="1" hangingPunct="1"/>
            <a:r>
              <a:rPr lang="zh-CN" altLang="en-US" sz="2000" smtClean="0"/>
              <a:t>使用公开密钥方法仅对散列码加密，提供数字签名</a:t>
            </a:r>
          </a:p>
          <a:p>
            <a:pPr lvl="1" eaLnBrk="1" hangingPunct="1"/>
            <a:r>
              <a:rPr lang="zh-CN" altLang="en-US" sz="2000" smtClean="0"/>
              <a:t>同时提供保密和签名，可以分别使用常规方法加密报文及使用公开密钥方法加密散列码</a:t>
            </a:r>
          </a:p>
          <a:p>
            <a:pPr lvl="1" eaLnBrk="1" hangingPunct="1"/>
            <a:r>
              <a:rPr lang="zh-CN" altLang="en-US" sz="2000" smtClean="0"/>
              <a:t>其他</a:t>
            </a:r>
          </a:p>
          <a:p>
            <a:pPr eaLnBrk="1" hangingPunct="1"/>
            <a:r>
              <a:rPr lang="zh-CN" altLang="en-US" sz="2200" smtClean="0"/>
              <a:t>对避免加密的方法重视的原因</a:t>
            </a:r>
          </a:p>
          <a:p>
            <a:pPr lvl="1" eaLnBrk="1" hangingPunct="1">
              <a:buFont typeface="Wingdings" pitchFamily="2" charset="2"/>
              <a:buNone/>
            </a:pPr>
            <a:r>
              <a:rPr lang="zh-CN" altLang="en-US" sz="2000" smtClean="0"/>
              <a:t>加密过程很慢，硬件开销大，初始化的开销，专利问题，出口限制</a:t>
            </a:r>
          </a:p>
        </p:txBody>
      </p:sp>
      <p:sp>
        <p:nvSpPr>
          <p:cNvPr id="21509" name="Rectangle 2"/>
          <p:cNvSpPr>
            <a:spLocks noGrp="1" noChangeArrowheads="1"/>
          </p:cNvSpPr>
          <p:nvPr>
            <p:ph type="title"/>
          </p:nvPr>
        </p:nvSpPr>
        <p:spPr>
          <a:xfrm>
            <a:off x="395288" y="333375"/>
            <a:ext cx="7473950" cy="682625"/>
          </a:xfrm>
        </p:spPr>
        <p:txBody>
          <a:bodyPr>
            <a:normAutofit fontScale="90000"/>
          </a:bodyPr>
          <a:lstStyle/>
          <a:p>
            <a:pPr eaLnBrk="1" hangingPunct="1"/>
            <a:r>
              <a:rPr lang="en-US" altLang="zh-CN" sz="3500" smtClean="0"/>
              <a:t>11.2.3</a:t>
            </a:r>
            <a:r>
              <a:rPr lang="en-US" altLang="zh-CN" smtClean="0"/>
              <a:t> </a:t>
            </a:r>
            <a:r>
              <a:rPr lang="zh-CN" altLang="en-US" sz="3500" smtClean="0"/>
              <a:t>散列函数</a:t>
            </a:r>
            <a:r>
              <a:rPr lang="zh-CN" altLang="en-US" smtClean="0"/>
              <a:t> </a:t>
            </a:r>
            <a:r>
              <a:rPr lang="en-US" altLang="zh-CN" sz="3500" smtClean="0"/>
              <a:t>Hash Function</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0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0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20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2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Picture 1"/>
          <p:cNvPicPr>
            <a:picLocks noGrp="1" noChangeAspect="1" noChangeArrowheads="1"/>
          </p:cNvPicPr>
          <p:nvPr>
            <p:ph idx="1"/>
          </p:nvPr>
        </p:nvPicPr>
        <p:blipFill>
          <a:blip r:embed="rId2"/>
          <a:srcRect/>
          <a:stretch>
            <a:fillRect/>
          </a:stretch>
        </p:blipFill>
        <p:spPr>
          <a:xfrm>
            <a:off x="395288" y="0"/>
            <a:ext cx="8353425" cy="6165850"/>
          </a:xfrm>
          <a:noFill/>
        </p:spPr>
      </p:pic>
      <p:sp>
        <p:nvSpPr>
          <p:cNvPr id="22533" name="Rectangle 5"/>
          <p:cNvSpPr>
            <a:spLocks noGrp="1" noChangeArrowheads="1"/>
          </p:cNvSpPr>
          <p:nvPr>
            <p:ph type="title"/>
          </p:nvPr>
        </p:nvSpPr>
        <p:spPr>
          <a:xfrm>
            <a:off x="457200" y="122238"/>
            <a:ext cx="7543800" cy="157162"/>
          </a:xfrm>
        </p:spPr>
        <p:txBody>
          <a:bodyPr>
            <a:normAutofit fontScale="90000"/>
          </a:bodyPr>
          <a:lstStyle/>
          <a:p>
            <a:pPr eaLnBrk="1" hangingPunct="1"/>
            <a:endParaRPr lang="zh-CN" altLang="en-US" sz="3500" smtClean="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1"/>
          <p:cNvPicPr>
            <a:picLocks noGrp="1" noChangeAspect="1" noChangeArrowheads="1"/>
          </p:cNvPicPr>
          <p:nvPr>
            <p:ph idx="1"/>
          </p:nvPr>
        </p:nvPicPr>
        <p:blipFill>
          <a:blip r:embed="rId2"/>
          <a:srcRect/>
          <a:stretch>
            <a:fillRect/>
          </a:stretch>
        </p:blipFill>
        <p:spPr>
          <a:xfrm>
            <a:off x="395288" y="0"/>
            <a:ext cx="8532812" cy="6165850"/>
          </a:xfrm>
          <a:noFill/>
        </p:spPr>
      </p:pic>
      <p:sp>
        <p:nvSpPr>
          <p:cNvPr id="23557" name="Rectangle 5"/>
          <p:cNvSpPr>
            <a:spLocks noGrp="1" noChangeArrowheads="1"/>
          </p:cNvSpPr>
          <p:nvPr>
            <p:ph type="title"/>
          </p:nvPr>
        </p:nvSpPr>
        <p:spPr>
          <a:xfrm>
            <a:off x="457200" y="122238"/>
            <a:ext cx="7543800" cy="157162"/>
          </a:xfrm>
        </p:spPr>
        <p:txBody>
          <a:bodyPr>
            <a:normAutofit fontScale="90000"/>
          </a:bodyPr>
          <a:lstStyle/>
          <a:p>
            <a:pPr eaLnBrk="1" hangingPunct="1"/>
            <a:endParaRPr lang="zh-CN" altLang="en-US" sz="3500" smtClean="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1"/>
          <p:cNvPicPr>
            <a:picLocks noGrp="1" noChangeAspect="1" noChangeArrowheads="1"/>
          </p:cNvPicPr>
          <p:nvPr>
            <p:ph idx="1"/>
          </p:nvPr>
        </p:nvPicPr>
        <p:blipFill>
          <a:blip r:embed="rId2"/>
          <a:srcRect/>
          <a:stretch>
            <a:fillRect/>
          </a:stretch>
        </p:blipFill>
        <p:spPr>
          <a:xfrm>
            <a:off x="250825" y="333375"/>
            <a:ext cx="8713788" cy="6021388"/>
          </a:xfrm>
          <a:noFill/>
        </p:spPr>
      </p:pic>
      <p:sp>
        <p:nvSpPr>
          <p:cNvPr id="24581" name="Rectangle 5"/>
          <p:cNvSpPr>
            <a:spLocks noGrp="1" noChangeArrowheads="1"/>
          </p:cNvSpPr>
          <p:nvPr>
            <p:ph type="title"/>
          </p:nvPr>
        </p:nvSpPr>
        <p:spPr/>
        <p:txBody>
          <a:bodyPr/>
          <a:lstStyle/>
          <a:p>
            <a:pPr eaLnBrk="1" hangingPunct="1"/>
            <a:endParaRPr lang="zh-CN" altLang="en-US" smtClean="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a:xfrm>
            <a:off x="457200" y="1196975"/>
            <a:ext cx="8229600" cy="4933950"/>
          </a:xfrm>
        </p:spPr>
        <p:txBody>
          <a:bodyPr/>
          <a:lstStyle/>
          <a:p>
            <a:pPr eaLnBrk="1" hangingPunct="1">
              <a:lnSpc>
                <a:spcPct val="85000"/>
              </a:lnSpc>
            </a:pPr>
            <a:r>
              <a:rPr lang="zh-CN" altLang="en-US" sz="2500" dirty="0" smtClean="0">
                <a:solidFill>
                  <a:srgbClr val="0000FF"/>
                </a:solidFill>
              </a:rPr>
              <a:t>消息认证</a:t>
            </a:r>
            <a:r>
              <a:rPr lang="zh-CN" altLang="en-US" sz="2500" dirty="0" smtClean="0"/>
              <a:t>是用来验证消息完整性的一种机制或服务。消息认证确保收到的数据确实就发送时的一样</a:t>
            </a:r>
            <a:r>
              <a:rPr lang="en-US" altLang="zh-CN" sz="2500" dirty="0" smtClean="0"/>
              <a:t>(</a:t>
            </a:r>
            <a:r>
              <a:rPr lang="zh-CN" altLang="en-US" sz="2500" dirty="0" smtClean="0"/>
              <a:t>即没有修改、插入、删除或重放</a:t>
            </a:r>
            <a:r>
              <a:rPr lang="en-US" altLang="zh-CN" sz="2500" dirty="0" smtClean="0"/>
              <a:t>)</a:t>
            </a:r>
            <a:r>
              <a:rPr lang="zh-CN" altLang="en-US" sz="2500" dirty="0" smtClean="0"/>
              <a:t>，且发送方声称的身份是真实有效的。</a:t>
            </a:r>
          </a:p>
          <a:p>
            <a:pPr eaLnBrk="1" hangingPunct="1">
              <a:lnSpc>
                <a:spcPct val="85000"/>
              </a:lnSpc>
            </a:pPr>
            <a:r>
              <a:rPr lang="zh-CN" altLang="en-US" sz="2500" dirty="0" smtClean="0"/>
              <a:t>对称密码在那些相互共享密钥的用户间提供认证。用消息发送方的私钥加密消息也可提供一种形式的认证。</a:t>
            </a:r>
          </a:p>
          <a:p>
            <a:pPr eaLnBrk="1" hangingPunct="1">
              <a:lnSpc>
                <a:spcPct val="85000"/>
              </a:lnSpc>
            </a:pPr>
            <a:r>
              <a:rPr lang="zh-CN" altLang="en-US" sz="2500" dirty="0" smtClean="0"/>
              <a:t>用于消息认证的最常见的密码技术是</a:t>
            </a:r>
            <a:r>
              <a:rPr lang="zh-CN" altLang="en-US" sz="2500" dirty="0" smtClean="0">
                <a:solidFill>
                  <a:srgbClr val="0000FF"/>
                </a:solidFill>
              </a:rPr>
              <a:t>消息认证码</a:t>
            </a:r>
            <a:r>
              <a:rPr lang="zh-CN" altLang="en-US" sz="2500" dirty="0" smtClean="0"/>
              <a:t>和</a:t>
            </a:r>
            <a:r>
              <a:rPr lang="zh-CN" altLang="en-US" sz="2500" dirty="0" smtClean="0">
                <a:solidFill>
                  <a:srgbClr val="0000FF"/>
                </a:solidFill>
              </a:rPr>
              <a:t>安全散列</a:t>
            </a:r>
            <a:r>
              <a:rPr lang="en-US" altLang="zh-CN" sz="2500" dirty="0" smtClean="0">
                <a:solidFill>
                  <a:srgbClr val="0000FF"/>
                </a:solidFill>
              </a:rPr>
              <a:t>(hash)</a:t>
            </a:r>
            <a:r>
              <a:rPr lang="zh-CN" altLang="en-US" sz="2500" dirty="0" smtClean="0">
                <a:solidFill>
                  <a:srgbClr val="0000FF"/>
                </a:solidFill>
              </a:rPr>
              <a:t>函数</a:t>
            </a:r>
            <a:r>
              <a:rPr lang="zh-CN" altLang="en-US" sz="2500" dirty="0" smtClean="0"/>
              <a:t>。</a:t>
            </a:r>
          </a:p>
          <a:p>
            <a:pPr eaLnBrk="1" hangingPunct="1">
              <a:lnSpc>
                <a:spcPct val="85000"/>
              </a:lnSpc>
            </a:pPr>
            <a:r>
              <a:rPr lang="en-US" altLang="zh-CN" sz="2500" dirty="0" smtClean="0"/>
              <a:t>MAC</a:t>
            </a:r>
            <a:r>
              <a:rPr lang="zh-CN" altLang="en-US" sz="2500" dirty="0" smtClean="0"/>
              <a:t>是一种需要使用秘密密钥的算法，以可变长的消息和秘密密钥作为输入，产生一个认证码。拥有秘密密钥的接收方产生一个认证码来验证消息的完整性。</a:t>
            </a:r>
          </a:p>
          <a:p>
            <a:pPr eaLnBrk="1" hangingPunct="1">
              <a:lnSpc>
                <a:spcPct val="85000"/>
              </a:lnSpc>
            </a:pPr>
            <a:r>
              <a:rPr lang="zh-CN" altLang="en-US" sz="2500" dirty="0" smtClean="0"/>
              <a:t>散列函数将可变长度的消息映射为固定长度的散列值，或叫消息摘要。对于消息认证码，安全散列函数必须以某种方式和秘密密钥捆绑起来。</a:t>
            </a:r>
          </a:p>
        </p:txBody>
      </p:sp>
      <p:sp>
        <p:nvSpPr>
          <p:cNvPr id="7173" name="Rectangle 2"/>
          <p:cNvSpPr>
            <a:spLocks noGrp="1" noChangeArrowheads="1"/>
          </p:cNvSpPr>
          <p:nvPr>
            <p:ph type="title"/>
          </p:nvPr>
        </p:nvSpPr>
        <p:spPr>
          <a:xfrm>
            <a:off x="457200" y="122238"/>
            <a:ext cx="7543800" cy="930275"/>
          </a:xfrm>
        </p:spPr>
        <p:txBody>
          <a:bodyPr/>
          <a:lstStyle/>
          <a:p>
            <a:pPr eaLnBrk="1" hangingPunct="1"/>
            <a:r>
              <a:rPr lang="zh-CN" altLang="en-US" smtClean="0"/>
              <a:t>本章要点</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idx="1"/>
          </p:nvPr>
        </p:nvSpPr>
        <p:spPr>
          <a:xfrm>
            <a:off x="539750" y="1268413"/>
            <a:ext cx="7993063" cy="4895850"/>
          </a:xfrm>
        </p:spPr>
        <p:txBody>
          <a:bodyPr/>
          <a:lstStyle/>
          <a:p>
            <a:pPr marL="571500" indent="-571500" eaLnBrk="1" hangingPunct="1">
              <a:lnSpc>
                <a:spcPct val="90000"/>
              </a:lnSpc>
            </a:pPr>
            <a:r>
              <a:rPr lang="zh-CN" altLang="en-US" dirty="0" smtClean="0"/>
              <a:t>对</a:t>
            </a:r>
            <a:r>
              <a:rPr lang="en-US" altLang="zh-CN" dirty="0" smtClean="0"/>
              <a:t>MAC</a:t>
            </a:r>
            <a:r>
              <a:rPr lang="zh-CN" altLang="en-US" dirty="0" smtClean="0"/>
              <a:t>的要求</a:t>
            </a:r>
          </a:p>
          <a:p>
            <a:pPr marL="839788" lvl="1" indent="-495300" eaLnBrk="1" hangingPunct="1">
              <a:lnSpc>
                <a:spcPct val="90000"/>
              </a:lnSpc>
              <a:buClr>
                <a:schemeClr val="tx1"/>
              </a:buClr>
              <a:buSzPct val="95000"/>
              <a:buFontTx/>
              <a:buAutoNum type="arabicPeriod"/>
            </a:pPr>
            <a:r>
              <a:rPr lang="zh-CN" altLang="en-US" dirty="0" smtClean="0"/>
              <a:t>若攻击者已知</a:t>
            </a:r>
            <a:r>
              <a:rPr lang="en-US" altLang="zh-CN" dirty="0" smtClean="0"/>
              <a:t>M</a:t>
            </a:r>
            <a:r>
              <a:rPr lang="zh-CN" altLang="en-US" dirty="0" smtClean="0"/>
              <a:t>和</a:t>
            </a:r>
            <a:r>
              <a:rPr lang="en-US" altLang="zh-CN" dirty="0" smtClean="0"/>
              <a:t>C(K,M)</a:t>
            </a:r>
            <a:r>
              <a:rPr lang="zh-CN" altLang="en-US" dirty="0" smtClean="0"/>
              <a:t>，则构造满足</a:t>
            </a:r>
            <a:r>
              <a:rPr lang="en-US" altLang="zh-CN" dirty="0" smtClean="0"/>
              <a:t>C(K,M’)=C(K,M)</a:t>
            </a:r>
            <a:r>
              <a:rPr lang="zh-CN" altLang="en-US" dirty="0" smtClean="0"/>
              <a:t>的消息</a:t>
            </a:r>
            <a:r>
              <a:rPr lang="en-US" altLang="zh-CN" dirty="0" smtClean="0"/>
              <a:t>M’</a:t>
            </a:r>
            <a:r>
              <a:rPr lang="zh-CN" altLang="en-US" dirty="0" smtClean="0"/>
              <a:t>在计算上是不可行的</a:t>
            </a:r>
          </a:p>
          <a:p>
            <a:pPr marL="839788" lvl="1" indent="-495300" eaLnBrk="1" hangingPunct="1">
              <a:lnSpc>
                <a:spcPct val="90000"/>
              </a:lnSpc>
              <a:buClr>
                <a:schemeClr val="tx1"/>
              </a:buClr>
              <a:buSzPct val="95000"/>
              <a:buFontTx/>
              <a:buAutoNum type="arabicPeriod"/>
            </a:pPr>
            <a:r>
              <a:rPr lang="en-US" altLang="zh-CN" dirty="0" smtClean="0"/>
              <a:t>C(K,M)</a:t>
            </a:r>
            <a:r>
              <a:rPr lang="zh-CN" altLang="en-US" dirty="0" smtClean="0"/>
              <a:t>应该是</a:t>
            </a:r>
            <a:r>
              <a:rPr lang="zh-CN" altLang="en-US" dirty="0" smtClean="0">
                <a:solidFill>
                  <a:srgbClr val="FF0000"/>
                </a:solidFill>
              </a:rPr>
              <a:t>均匀分布</a:t>
            </a:r>
            <a:r>
              <a:rPr lang="zh-CN" altLang="en-US" dirty="0" smtClean="0"/>
              <a:t>的，即对任何随机选择的消息</a:t>
            </a:r>
            <a:r>
              <a:rPr lang="en-US" altLang="zh-CN" dirty="0" smtClean="0"/>
              <a:t>M</a:t>
            </a:r>
            <a:r>
              <a:rPr lang="zh-CN" altLang="en-US" dirty="0" smtClean="0"/>
              <a:t>和</a:t>
            </a:r>
            <a:r>
              <a:rPr lang="en-US" altLang="zh-CN" dirty="0" smtClean="0"/>
              <a:t>M’</a:t>
            </a:r>
            <a:r>
              <a:rPr lang="zh-CN" altLang="en-US" dirty="0" smtClean="0"/>
              <a:t>，</a:t>
            </a:r>
            <a:r>
              <a:rPr lang="en-US" altLang="zh-CN" dirty="0" smtClean="0"/>
              <a:t>C(K,M’)=C(K,M)</a:t>
            </a:r>
            <a:r>
              <a:rPr lang="zh-CN" altLang="en-US" dirty="0" smtClean="0"/>
              <a:t>的概率是</a:t>
            </a:r>
            <a:r>
              <a:rPr lang="en-US" altLang="zh-CN" dirty="0" smtClean="0"/>
              <a:t>2</a:t>
            </a:r>
            <a:r>
              <a:rPr lang="en-US" altLang="zh-CN" baseline="30000" dirty="0" smtClean="0"/>
              <a:t>-n</a:t>
            </a:r>
            <a:r>
              <a:rPr lang="zh-CN" altLang="en-US" dirty="0" smtClean="0"/>
              <a:t>，其中</a:t>
            </a:r>
            <a:r>
              <a:rPr lang="en-US" altLang="zh-CN" dirty="0" smtClean="0"/>
              <a:t>n</a:t>
            </a:r>
            <a:r>
              <a:rPr lang="zh-CN" altLang="en-US" dirty="0" smtClean="0"/>
              <a:t>是</a:t>
            </a:r>
            <a:r>
              <a:rPr lang="en-US" altLang="zh-CN" dirty="0" smtClean="0"/>
              <a:t>MAC</a:t>
            </a:r>
            <a:r>
              <a:rPr lang="zh-CN" altLang="en-US" dirty="0" smtClean="0"/>
              <a:t>的位数</a:t>
            </a:r>
          </a:p>
          <a:p>
            <a:pPr marL="839788" lvl="1" indent="-495300">
              <a:lnSpc>
                <a:spcPct val="90000"/>
              </a:lnSpc>
              <a:buClr>
                <a:schemeClr val="tx1"/>
              </a:buClr>
              <a:buSzPct val="95000"/>
              <a:buFontTx/>
              <a:buAutoNum type="arabicPeriod"/>
            </a:pPr>
            <a:r>
              <a:rPr lang="zh-CN" altLang="en-US" dirty="0" smtClean="0"/>
              <a:t>设</a:t>
            </a:r>
            <a:r>
              <a:rPr lang="en-US" altLang="zh-CN" dirty="0" smtClean="0"/>
              <a:t>M’</a:t>
            </a:r>
            <a:r>
              <a:rPr lang="zh-CN" altLang="en-US" dirty="0" smtClean="0"/>
              <a:t>是</a:t>
            </a:r>
            <a:r>
              <a:rPr lang="en-US" altLang="zh-CN" dirty="0" smtClean="0"/>
              <a:t>M</a:t>
            </a:r>
            <a:r>
              <a:rPr lang="zh-CN" altLang="en-US" dirty="0" smtClean="0"/>
              <a:t>的某个已知的变换，即</a:t>
            </a:r>
            <a:r>
              <a:rPr lang="en-US" altLang="zh-CN" dirty="0" smtClean="0"/>
              <a:t>M’=f(M)</a:t>
            </a:r>
            <a:r>
              <a:rPr lang="zh-CN" altLang="en-US" dirty="0" smtClean="0"/>
              <a:t>，如</a:t>
            </a:r>
            <a:r>
              <a:rPr lang="en-US" altLang="zh-CN" dirty="0" smtClean="0"/>
              <a:t>f</a:t>
            </a:r>
            <a:r>
              <a:rPr lang="zh-CN" altLang="en-US" dirty="0" smtClean="0"/>
              <a:t>可能表示逆转</a:t>
            </a:r>
            <a:r>
              <a:rPr lang="en-US" altLang="zh-CN" dirty="0" smtClean="0"/>
              <a:t>M</a:t>
            </a:r>
            <a:r>
              <a:rPr lang="zh-CN" altLang="en-US" dirty="0" smtClean="0"/>
              <a:t>的一位或多位，那么</a:t>
            </a:r>
            <a:r>
              <a:rPr lang="en-US" altLang="zh-CN" dirty="0" smtClean="0"/>
              <a:t>Pr[C(K,M)=C(K,M’)]</a:t>
            </a:r>
            <a:r>
              <a:rPr lang="zh-CN" altLang="en-US" dirty="0" smtClean="0"/>
              <a:t>的概率是</a:t>
            </a:r>
            <a:r>
              <a:rPr lang="en-US" altLang="zh-CN" dirty="0" smtClean="0"/>
              <a:t>2</a:t>
            </a:r>
            <a:r>
              <a:rPr lang="en-US" altLang="zh-CN" baseline="30000" dirty="0" smtClean="0"/>
              <a:t>-n</a:t>
            </a:r>
            <a:r>
              <a:rPr lang="en-US" altLang="zh-CN" dirty="0" smtClean="0"/>
              <a:t>. </a:t>
            </a:r>
            <a:r>
              <a:rPr lang="zh-CN" altLang="en-US" dirty="0" smtClean="0"/>
              <a:t>（</a:t>
            </a:r>
            <a:r>
              <a:rPr lang="en-US" altLang="zh-CN" dirty="0" smtClean="0"/>
              <a:t>Malleability</a:t>
            </a:r>
            <a:r>
              <a:rPr lang="zh-CN" altLang="en-US" dirty="0" smtClean="0"/>
              <a:t>）</a:t>
            </a:r>
            <a:endParaRPr lang="en-US" altLang="zh-CN" dirty="0" smtClean="0"/>
          </a:p>
          <a:p>
            <a:pPr marL="571500" indent="-571500" eaLnBrk="1" hangingPunct="1">
              <a:lnSpc>
                <a:spcPct val="90000"/>
              </a:lnSpc>
            </a:pPr>
            <a:r>
              <a:rPr lang="zh-CN" altLang="en-US" dirty="0" smtClean="0"/>
              <a:t>基于</a:t>
            </a:r>
            <a:r>
              <a:rPr lang="en-US" altLang="zh-CN" dirty="0" smtClean="0"/>
              <a:t>DES</a:t>
            </a:r>
            <a:r>
              <a:rPr lang="zh-CN" altLang="en-US" dirty="0" smtClean="0"/>
              <a:t>的消息认证码 </a:t>
            </a:r>
            <a:r>
              <a:rPr lang="en-US" altLang="zh-CN" dirty="0" smtClean="0"/>
              <a:t>FIPS PUB 113</a:t>
            </a:r>
          </a:p>
          <a:p>
            <a:pPr marL="839788" lvl="1" indent="-495300" eaLnBrk="1" hangingPunct="1">
              <a:lnSpc>
                <a:spcPct val="90000"/>
              </a:lnSpc>
            </a:pPr>
            <a:r>
              <a:rPr lang="zh-CN" altLang="en-US" dirty="0" smtClean="0"/>
              <a:t>该算法定义为以密码分组链接</a:t>
            </a:r>
            <a:r>
              <a:rPr lang="en-US" altLang="zh-CN" dirty="0" smtClean="0"/>
              <a:t>(CBC)</a:t>
            </a:r>
            <a:r>
              <a:rPr lang="zh-CN" altLang="en-US" dirty="0" smtClean="0"/>
              <a:t>为操作方式的用</a:t>
            </a:r>
            <a:r>
              <a:rPr lang="en-US" altLang="zh-CN" dirty="0" smtClean="0"/>
              <a:t>0</a:t>
            </a:r>
            <a:r>
              <a:rPr lang="zh-CN" altLang="en-US" dirty="0" smtClean="0"/>
              <a:t>作为初始化向量的</a:t>
            </a:r>
            <a:r>
              <a:rPr lang="en-US" altLang="zh-CN" dirty="0" smtClean="0"/>
              <a:t>DES</a:t>
            </a:r>
          </a:p>
        </p:txBody>
      </p:sp>
      <p:sp>
        <p:nvSpPr>
          <p:cNvPr id="25605" name="Rectangle 2"/>
          <p:cNvSpPr>
            <a:spLocks noGrp="1" noChangeArrowheads="1"/>
          </p:cNvSpPr>
          <p:nvPr>
            <p:ph type="title"/>
          </p:nvPr>
        </p:nvSpPr>
        <p:spPr>
          <a:xfrm>
            <a:off x="468313" y="404813"/>
            <a:ext cx="8159750" cy="679450"/>
          </a:xfrm>
        </p:spPr>
        <p:txBody>
          <a:bodyPr>
            <a:normAutofit fontScale="90000"/>
          </a:bodyPr>
          <a:lstStyle/>
          <a:p>
            <a:pPr eaLnBrk="1" hangingPunct="1"/>
            <a:r>
              <a:rPr lang="en-US" altLang="zh-CN" smtClean="0"/>
              <a:t>11.3 </a:t>
            </a:r>
            <a:r>
              <a:rPr lang="zh-CN" altLang="en-US" smtClean="0"/>
              <a:t>消息认证码</a:t>
            </a:r>
            <a:r>
              <a:rPr lang="en-US" altLang="zh-CN" smtClean="0"/>
              <a:t>MAC</a:t>
            </a:r>
            <a:endParaRPr lang="zh-CN" altLang="en-US" smtClean="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0" name="Picture 3"/>
          <p:cNvPicPr>
            <a:picLocks noGrp="1" noChangeAspect="1" noChangeArrowheads="1"/>
          </p:cNvPicPr>
          <p:nvPr>
            <p:ph idx="1"/>
          </p:nvPr>
        </p:nvPicPr>
        <p:blipFill>
          <a:blip r:embed="rId2"/>
          <a:srcRect/>
          <a:stretch>
            <a:fillRect/>
          </a:stretch>
        </p:blipFill>
        <p:spPr>
          <a:xfrm>
            <a:off x="179388" y="476250"/>
            <a:ext cx="8785225" cy="5832475"/>
          </a:xfrm>
          <a:noFill/>
        </p:spPr>
      </p:pic>
      <p:sp>
        <p:nvSpPr>
          <p:cNvPr id="26629" name="Rectangle 2"/>
          <p:cNvSpPr>
            <a:spLocks noGrp="1" noChangeArrowheads="1"/>
          </p:cNvSpPr>
          <p:nvPr>
            <p:ph type="title"/>
          </p:nvPr>
        </p:nvSpPr>
        <p:spPr/>
        <p:txBody>
          <a:bodyPr/>
          <a:lstStyle/>
          <a:p>
            <a:pPr eaLnBrk="1" hangingPunct="1"/>
            <a:endParaRPr lang="zh-CN" altLang="en-US" smtClean="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611188" y="1196975"/>
            <a:ext cx="7921625" cy="4824413"/>
          </a:xfrm>
        </p:spPr>
        <p:txBody>
          <a:bodyPr>
            <a:normAutofit lnSpcReduction="10000"/>
          </a:bodyPr>
          <a:lstStyle/>
          <a:p>
            <a:pPr eaLnBrk="1" hangingPunct="1">
              <a:lnSpc>
                <a:spcPct val="90000"/>
              </a:lnSpc>
            </a:pPr>
            <a:r>
              <a:rPr lang="zh-CN" altLang="en-US" sz="2500" smtClean="0"/>
              <a:t>相同报文进行多点广播，以明文加对应</a:t>
            </a:r>
            <a:r>
              <a:rPr lang="en-US" altLang="zh-CN" sz="2500" smtClean="0"/>
              <a:t>MAC</a:t>
            </a:r>
            <a:r>
              <a:rPr lang="zh-CN" altLang="en-US" sz="2500" smtClean="0"/>
              <a:t>的形式进行广播，接收者负责鉴别，不正确时发出告警</a:t>
            </a:r>
          </a:p>
          <a:p>
            <a:pPr eaLnBrk="1" hangingPunct="1">
              <a:lnSpc>
                <a:spcPct val="90000"/>
              </a:lnSpc>
            </a:pPr>
            <a:r>
              <a:rPr lang="zh-CN" altLang="en-US" sz="2500" smtClean="0"/>
              <a:t>接收方无法对所有收到的报文进行解密工作，则可以进行有选择地鉴别，对报文作随机检查</a:t>
            </a:r>
          </a:p>
          <a:p>
            <a:pPr eaLnBrk="1" hangingPunct="1">
              <a:lnSpc>
                <a:spcPct val="90000"/>
              </a:lnSpc>
            </a:pPr>
            <a:r>
              <a:rPr lang="zh-CN" altLang="en-US" sz="2500" smtClean="0"/>
              <a:t>对明文计算机程序进行鉴别，检查完整性</a:t>
            </a:r>
          </a:p>
          <a:p>
            <a:pPr eaLnBrk="1" hangingPunct="1">
              <a:lnSpc>
                <a:spcPct val="90000"/>
              </a:lnSpc>
            </a:pPr>
            <a:r>
              <a:rPr lang="zh-CN" altLang="en-US" sz="2500" smtClean="0"/>
              <a:t>某些应用不关注报文的保密而更重视鉴别报文的真实性，如</a:t>
            </a:r>
            <a:r>
              <a:rPr lang="en-US" altLang="zh-CN" sz="2500" smtClean="0"/>
              <a:t>SNMPv3</a:t>
            </a:r>
            <a:r>
              <a:rPr lang="zh-CN" altLang="en-US" sz="2500" smtClean="0"/>
              <a:t>，将保密与鉴别分开</a:t>
            </a:r>
          </a:p>
          <a:p>
            <a:pPr eaLnBrk="1" hangingPunct="1">
              <a:lnSpc>
                <a:spcPct val="90000"/>
              </a:lnSpc>
            </a:pPr>
            <a:r>
              <a:rPr lang="zh-CN" altLang="en-US" sz="2500" smtClean="0"/>
              <a:t>保密函数与鉴别函数的分离能提供结构上的灵活性，如在应用层完成鉴别而在较低层加密</a:t>
            </a:r>
          </a:p>
          <a:p>
            <a:pPr eaLnBrk="1" hangingPunct="1">
              <a:lnSpc>
                <a:spcPct val="90000"/>
              </a:lnSpc>
            </a:pPr>
            <a:r>
              <a:rPr lang="zh-CN" altLang="en-US" sz="2500" smtClean="0"/>
              <a:t>在超过接收时间后继续延长保护期限，同时允许处理报文内容</a:t>
            </a:r>
          </a:p>
          <a:p>
            <a:pPr lvl="1" eaLnBrk="1" hangingPunct="1">
              <a:lnSpc>
                <a:spcPct val="90000"/>
              </a:lnSpc>
              <a:buFont typeface="Wingdings" pitchFamily="2" charset="2"/>
              <a:buNone/>
            </a:pPr>
            <a:r>
              <a:rPr lang="en-US" altLang="zh-CN" sz="2700" smtClean="0"/>
              <a:t>           </a:t>
            </a:r>
            <a:r>
              <a:rPr lang="en-US" altLang="zh-CN" sz="2700" b="1" smtClean="0">
                <a:solidFill>
                  <a:srgbClr val="FF0000"/>
                </a:solidFill>
              </a:rPr>
              <a:t>MAC</a:t>
            </a:r>
            <a:r>
              <a:rPr lang="zh-CN" altLang="en-US" sz="2700" b="1" smtClean="0">
                <a:solidFill>
                  <a:srgbClr val="FF0000"/>
                </a:solidFill>
              </a:rPr>
              <a:t>不提供数字签名，因为双方共享密钥。</a:t>
            </a:r>
          </a:p>
        </p:txBody>
      </p:sp>
      <p:sp>
        <p:nvSpPr>
          <p:cNvPr id="27653" name="Rectangle 2"/>
          <p:cNvSpPr>
            <a:spLocks noGrp="1" noChangeArrowheads="1"/>
          </p:cNvSpPr>
          <p:nvPr>
            <p:ph type="title"/>
          </p:nvPr>
        </p:nvSpPr>
        <p:spPr>
          <a:xfrm>
            <a:off x="539750" y="404813"/>
            <a:ext cx="7993063" cy="608012"/>
          </a:xfrm>
        </p:spPr>
        <p:txBody>
          <a:bodyPr>
            <a:normAutofit fontScale="90000"/>
          </a:bodyPr>
          <a:lstStyle/>
          <a:p>
            <a:pPr eaLnBrk="1" hangingPunct="1"/>
            <a:r>
              <a:rPr lang="zh-CN" altLang="en-US" sz="3500" smtClean="0"/>
              <a:t>使用消息认证码的几种情形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4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47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395288" y="1341438"/>
            <a:ext cx="8353425" cy="4895850"/>
          </a:xfrm>
        </p:spPr>
        <p:txBody>
          <a:bodyPr/>
          <a:lstStyle/>
          <a:p>
            <a:pPr eaLnBrk="1" hangingPunct="1">
              <a:lnSpc>
                <a:spcPct val="80000"/>
              </a:lnSpc>
            </a:pPr>
            <a:r>
              <a:rPr lang="zh-CN" altLang="en-US" smtClean="0"/>
              <a:t>散列函数</a:t>
            </a:r>
          </a:p>
          <a:p>
            <a:pPr lvl="1" eaLnBrk="1" hangingPunct="1">
              <a:lnSpc>
                <a:spcPct val="85000"/>
              </a:lnSpc>
            </a:pPr>
            <a:r>
              <a:rPr lang="zh-CN" altLang="en-US" smtClean="0"/>
              <a:t>一个散列函数以变长的报文</a:t>
            </a:r>
            <a:r>
              <a:rPr lang="en-US" altLang="zh-CN" smtClean="0"/>
              <a:t>M</a:t>
            </a:r>
            <a:r>
              <a:rPr lang="zh-CN" altLang="en-US" smtClean="0"/>
              <a:t>作为输入，产生定长的散列码</a:t>
            </a:r>
            <a:r>
              <a:rPr lang="en-US" altLang="zh-CN" smtClean="0"/>
              <a:t>H(M)</a:t>
            </a:r>
            <a:r>
              <a:rPr lang="zh-CN" altLang="en-US" smtClean="0"/>
              <a:t>，作为输出，亦称作报文摘要</a:t>
            </a:r>
            <a:r>
              <a:rPr lang="en-US" altLang="zh-CN" smtClean="0"/>
              <a:t>Message Digest. </a:t>
            </a:r>
            <a:r>
              <a:rPr lang="zh-CN" altLang="en-US" smtClean="0"/>
              <a:t>散列码是报文所有比特的函数值，具有差错检测能力，报文任意一比特的改变都将引起散列码的改变。 </a:t>
            </a:r>
            <a:r>
              <a:rPr lang="en-US" altLang="zh-CN" sz="3000" smtClean="0"/>
              <a:t>h=H(M)</a:t>
            </a:r>
          </a:p>
          <a:p>
            <a:pPr eaLnBrk="1" hangingPunct="1">
              <a:lnSpc>
                <a:spcPct val="80000"/>
              </a:lnSpc>
            </a:pPr>
            <a:r>
              <a:rPr lang="zh-CN" altLang="en-US" smtClean="0"/>
              <a:t>报文摘要的基本原理</a:t>
            </a:r>
          </a:p>
          <a:p>
            <a:pPr lvl="1" eaLnBrk="1" hangingPunct="1">
              <a:lnSpc>
                <a:spcPct val="85000"/>
              </a:lnSpc>
            </a:pPr>
            <a:r>
              <a:rPr lang="zh-CN" altLang="en-US" smtClean="0"/>
              <a:t>对任意长度的明文</a:t>
            </a:r>
            <a:r>
              <a:rPr lang="en-US" altLang="zh-CN" i="1" smtClean="0"/>
              <a:t>m</a:t>
            </a:r>
            <a:r>
              <a:rPr lang="zh-CN" altLang="en-US" smtClean="0"/>
              <a:t>，经由哈希函数</a:t>
            </a:r>
            <a:r>
              <a:rPr lang="en-US" altLang="zh-CN" smtClean="0"/>
              <a:t>(</a:t>
            </a:r>
            <a:r>
              <a:rPr lang="zh-CN" altLang="en-US" smtClean="0"/>
              <a:t>杂凑函数</a:t>
            </a:r>
            <a:r>
              <a:rPr lang="en-US" altLang="zh-CN" smtClean="0"/>
              <a:t>)</a:t>
            </a:r>
            <a:r>
              <a:rPr lang="en-US" altLang="zh-CN" i="1" smtClean="0"/>
              <a:t>h</a:t>
            </a:r>
            <a:r>
              <a:rPr lang="zh-CN" altLang="en-US" smtClean="0"/>
              <a:t>产生固定长度的哈希值</a:t>
            </a:r>
            <a:r>
              <a:rPr lang="en-US" altLang="zh-CN" i="1" smtClean="0"/>
              <a:t>h</a:t>
            </a:r>
            <a:r>
              <a:rPr lang="en-US" altLang="zh-CN" smtClean="0"/>
              <a:t>(</a:t>
            </a:r>
            <a:r>
              <a:rPr lang="en-US" altLang="zh-CN" i="1" smtClean="0"/>
              <a:t>m</a:t>
            </a:r>
            <a:r>
              <a:rPr lang="en-US" altLang="zh-CN" smtClean="0"/>
              <a:t>)</a:t>
            </a:r>
            <a:r>
              <a:rPr lang="zh-CN" altLang="en-US" smtClean="0"/>
              <a:t>，用来对明文作鉴别</a:t>
            </a:r>
            <a:r>
              <a:rPr lang="en-US" altLang="zh-CN" smtClean="0"/>
              <a:t>(authentication)</a:t>
            </a:r>
            <a:r>
              <a:rPr lang="zh-CN" altLang="en-US" smtClean="0"/>
              <a:t>或数字签名</a:t>
            </a:r>
            <a:r>
              <a:rPr lang="en-US" altLang="zh-CN" smtClean="0"/>
              <a:t>(digital signature)</a:t>
            </a:r>
            <a:r>
              <a:rPr lang="zh-CN" altLang="en-US" smtClean="0"/>
              <a:t>。哈希函数值是对明文的一种“指纹”</a:t>
            </a:r>
            <a:r>
              <a:rPr lang="en-US" altLang="zh-CN" smtClean="0"/>
              <a:t>(finger print)</a:t>
            </a:r>
            <a:r>
              <a:rPr lang="zh-CN" altLang="en-US" smtClean="0"/>
              <a:t>或是摘要</a:t>
            </a:r>
            <a:r>
              <a:rPr lang="en-US" altLang="zh-CN" smtClean="0"/>
              <a:t>(digest)</a:t>
            </a:r>
            <a:r>
              <a:rPr lang="zh-CN" altLang="en-US" smtClean="0"/>
              <a:t>。对哈希函数值的数字签名，就是对此明文的数字签名，可以用来提高数字签名的效率。</a:t>
            </a:r>
          </a:p>
        </p:txBody>
      </p:sp>
      <p:sp>
        <p:nvSpPr>
          <p:cNvPr id="28677" name="Rectangle 2"/>
          <p:cNvSpPr>
            <a:spLocks noGrp="1" noChangeArrowheads="1"/>
          </p:cNvSpPr>
          <p:nvPr>
            <p:ph type="title"/>
          </p:nvPr>
        </p:nvSpPr>
        <p:spPr>
          <a:xfrm>
            <a:off x="468313" y="404813"/>
            <a:ext cx="7559675" cy="735012"/>
          </a:xfrm>
        </p:spPr>
        <p:txBody>
          <a:bodyPr/>
          <a:lstStyle/>
          <a:p>
            <a:pPr eaLnBrk="1" hangingPunct="1"/>
            <a:r>
              <a:rPr lang="en-US" altLang="zh-CN" sz="3500" smtClean="0"/>
              <a:t>11.4</a:t>
            </a:r>
            <a:r>
              <a:rPr lang="en-US" altLang="zh-CN" smtClean="0"/>
              <a:t> </a:t>
            </a:r>
            <a:r>
              <a:rPr lang="zh-CN" altLang="en-US" smtClean="0"/>
              <a:t>散列函数</a:t>
            </a:r>
            <a:endParaRPr lang="en-US" altLang="zh-CN" sz="300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2"/>
          <p:cNvPicPr>
            <a:picLocks noGrp="1" noChangeAspect="1" noChangeArrowheads="1"/>
          </p:cNvPicPr>
          <p:nvPr>
            <p:ph/>
          </p:nvPr>
        </p:nvPicPr>
        <p:blipFill>
          <a:blip r:embed="rId2"/>
          <a:srcRect/>
          <a:stretch>
            <a:fillRect/>
          </a:stretch>
        </p:blipFill>
        <p:spPr>
          <a:xfrm>
            <a:off x="1692275" y="0"/>
            <a:ext cx="5543550" cy="4629150"/>
          </a:xfrm>
        </p:spPr>
      </p:pic>
      <p:pic>
        <p:nvPicPr>
          <p:cNvPr id="29702" name="Picture 0"/>
          <p:cNvPicPr>
            <a:picLocks noChangeAspect="1" noChangeArrowheads="1"/>
          </p:cNvPicPr>
          <p:nvPr/>
        </p:nvPicPr>
        <p:blipFill>
          <a:blip r:embed="rId3"/>
          <a:srcRect/>
          <a:stretch>
            <a:fillRect/>
          </a:stretch>
        </p:blipFill>
        <p:spPr bwMode="auto">
          <a:xfrm>
            <a:off x="1763713" y="4637088"/>
            <a:ext cx="5494337" cy="2038350"/>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idx="1"/>
          </p:nvPr>
        </p:nvSpPr>
        <p:spPr>
          <a:xfrm>
            <a:off x="539750" y="1341438"/>
            <a:ext cx="8064500" cy="4765675"/>
          </a:xfrm>
        </p:spPr>
        <p:txBody>
          <a:bodyPr/>
          <a:lstStyle/>
          <a:p>
            <a:pPr eaLnBrk="1" hangingPunct="1">
              <a:lnSpc>
                <a:spcPct val="95000"/>
              </a:lnSpc>
              <a:buFont typeface="Wingdings" pitchFamily="2" charset="2"/>
              <a:buNone/>
            </a:pPr>
            <a:r>
              <a:rPr lang="en-US" altLang="zh-CN" sz="2600" dirty="0" smtClean="0"/>
              <a:t>1. H</a:t>
            </a:r>
            <a:r>
              <a:rPr lang="zh-CN" altLang="en-US" sz="2600" dirty="0" smtClean="0"/>
              <a:t>可以应用于任意大小的数据块</a:t>
            </a:r>
          </a:p>
          <a:p>
            <a:pPr eaLnBrk="1" hangingPunct="1">
              <a:lnSpc>
                <a:spcPct val="95000"/>
              </a:lnSpc>
              <a:buFont typeface="Wingdings" pitchFamily="2" charset="2"/>
              <a:buNone/>
            </a:pPr>
            <a:r>
              <a:rPr lang="en-US" altLang="zh-CN" sz="2600" dirty="0" smtClean="0"/>
              <a:t>2. H</a:t>
            </a:r>
            <a:r>
              <a:rPr lang="zh-CN" altLang="en-US" sz="2600" dirty="0" smtClean="0"/>
              <a:t>产生固定长度的输出</a:t>
            </a:r>
            <a:endParaRPr lang="en-US" altLang="zh-CN" sz="2600" dirty="0" smtClean="0"/>
          </a:p>
          <a:p>
            <a:pPr eaLnBrk="1" hangingPunct="1">
              <a:lnSpc>
                <a:spcPct val="95000"/>
              </a:lnSpc>
              <a:buFont typeface="Wingdings" pitchFamily="2" charset="2"/>
              <a:buNone/>
            </a:pPr>
            <a:r>
              <a:rPr lang="en-US" altLang="zh-CN" sz="2600" dirty="0" smtClean="0"/>
              <a:t>3. </a:t>
            </a:r>
            <a:r>
              <a:rPr lang="zh-CN" altLang="en-US" sz="2600" dirty="0" smtClean="0"/>
              <a:t>对任意给定的明文</a:t>
            </a:r>
            <a:r>
              <a:rPr lang="en-US" altLang="zh-CN" sz="2600" dirty="0" smtClean="0"/>
              <a:t>x</a:t>
            </a:r>
            <a:r>
              <a:rPr lang="zh-CN" altLang="en-US" sz="2600" dirty="0" smtClean="0"/>
              <a:t>，计算</a:t>
            </a:r>
            <a:r>
              <a:rPr lang="en-US" altLang="zh-CN" sz="2600" dirty="0" smtClean="0"/>
              <a:t>H(x)</a:t>
            </a:r>
            <a:r>
              <a:rPr lang="zh-CN" altLang="en-US" sz="2600" dirty="0" smtClean="0"/>
              <a:t>容易，可由硬件或软件实现</a:t>
            </a:r>
          </a:p>
          <a:p>
            <a:pPr eaLnBrk="1" hangingPunct="1">
              <a:lnSpc>
                <a:spcPct val="95000"/>
              </a:lnSpc>
              <a:buFont typeface="Wingdings" pitchFamily="2" charset="2"/>
              <a:buNone/>
            </a:pPr>
            <a:r>
              <a:rPr lang="en-US" altLang="zh-CN" sz="2600" dirty="0" smtClean="0"/>
              <a:t>4. </a:t>
            </a:r>
            <a:r>
              <a:rPr lang="zh-CN" altLang="en-US" sz="2600" dirty="0" smtClean="0"/>
              <a:t>对任意给定的散列码</a:t>
            </a:r>
            <a:r>
              <a:rPr lang="en-US" altLang="zh-CN" sz="2600" dirty="0" smtClean="0"/>
              <a:t>h</a:t>
            </a:r>
            <a:r>
              <a:rPr lang="zh-CN" altLang="en-US" sz="2600" dirty="0" smtClean="0"/>
              <a:t>，找到满足</a:t>
            </a:r>
            <a:r>
              <a:rPr lang="en-US" altLang="zh-CN" sz="2600" dirty="0" smtClean="0"/>
              <a:t>H(x)=h</a:t>
            </a:r>
            <a:r>
              <a:rPr lang="zh-CN" altLang="en-US" sz="2600" dirty="0" smtClean="0"/>
              <a:t>的</a:t>
            </a:r>
            <a:r>
              <a:rPr lang="en-US" altLang="zh-CN" sz="2600" dirty="0" smtClean="0"/>
              <a:t>x</a:t>
            </a:r>
            <a:r>
              <a:rPr lang="zh-CN" altLang="en-US" sz="2600" dirty="0" smtClean="0"/>
              <a:t>，在计算上不可行，</a:t>
            </a:r>
            <a:r>
              <a:rPr lang="zh-CN" altLang="en-US" sz="2600" b="1" dirty="0" smtClean="0"/>
              <a:t>单向性</a:t>
            </a:r>
            <a:endParaRPr lang="en-US" altLang="zh-CN" sz="2600" b="1" dirty="0" smtClean="0"/>
          </a:p>
          <a:p>
            <a:pPr eaLnBrk="1" hangingPunct="1">
              <a:lnSpc>
                <a:spcPct val="95000"/>
              </a:lnSpc>
              <a:buFont typeface="Wingdings" pitchFamily="2" charset="2"/>
              <a:buNone/>
            </a:pPr>
            <a:r>
              <a:rPr lang="en-US" altLang="zh-CN" sz="2600" dirty="0" smtClean="0"/>
              <a:t>5. </a:t>
            </a:r>
            <a:r>
              <a:rPr lang="zh-CN" altLang="en-US" sz="2600" dirty="0" smtClean="0"/>
              <a:t>对于给定的分组</a:t>
            </a:r>
            <a:r>
              <a:rPr lang="en-US" altLang="zh-CN" sz="2600" dirty="0" smtClean="0"/>
              <a:t>x</a:t>
            </a:r>
            <a:r>
              <a:rPr lang="zh-CN" altLang="en-US" sz="2600" dirty="0" smtClean="0"/>
              <a:t>，找到满足</a:t>
            </a:r>
            <a:r>
              <a:rPr lang="en-US" altLang="zh-CN" sz="2600" dirty="0" err="1" smtClean="0"/>
              <a:t>y</a:t>
            </a:r>
            <a:r>
              <a:rPr lang="en-US" altLang="zh-CN" sz="2600" dirty="0" err="1" smtClean="0">
                <a:cs typeface="Arial" charset="0"/>
              </a:rPr>
              <a:t>≠x</a:t>
            </a:r>
            <a:r>
              <a:rPr lang="zh-CN" altLang="en-US" sz="2600" dirty="0" smtClean="0">
                <a:cs typeface="Arial" charset="0"/>
              </a:rPr>
              <a:t>且</a:t>
            </a:r>
            <a:r>
              <a:rPr lang="en-US" altLang="zh-CN" sz="2600" dirty="0" smtClean="0">
                <a:cs typeface="Arial" charset="0"/>
              </a:rPr>
              <a:t>H(x)=H(y)</a:t>
            </a:r>
            <a:r>
              <a:rPr lang="zh-CN" altLang="en-US" sz="2600" dirty="0" smtClean="0">
                <a:cs typeface="Arial" charset="0"/>
              </a:rPr>
              <a:t>的</a:t>
            </a:r>
            <a:r>
              <a:rPr lang="en-US" altLang="zh-CN" sz="2600" dirty="0" smtClean="0">
                <a:cs typeface="Arial" charset="0"/>
              </a:rPr>
              <a:t>y</a:t>
            </a:r>
            <a:r>
              <a:rPr lang="zh-CN" altLang="en-US" sz="2600" dirty="0" smtClean="0"/>
              <a:t>，在计算上不可行，</a:t>
            </a:r>
            <a:r>
              <a:rPr lang="zh-CN" altLang="en-US" sz="2600" b="1" dirty="0" smtClean="0"/>
              <a:t>抗弱碰撞性</a:t>
            </a:r>
          </a:p>
          <a:p>
            <a:pPr eaLnBrk="1" hangingPunct="1">
              <a:lnSpc>
                <a:spcPct val="95000"/>
              </a:lnSpc>
              <a:buFont typeface="Wingdings" pitchFamily="2" charset="2"/>
              <a:buNone/>
            </a:pPr>
            <a:r>
              <a:rPr lang="en-US" altLang="zh-CN" sz="2600" dirty="0" smtClean="0"/>
              <a:t>6. </a:t>
            </a:r>
            <a:r>
              <a:rPr lang="zh-CN" altLang="en-US" sz="2600" dirty="0" smtClean="0"/>
              <a:t>找到任何满足</a:t>
            </a:r>
            <a:r>
              <a:rPr lang="en-US" altLang="zh-CN" sz="2600" dirty="0" smtClean="0">
                <a:cs typeface="Arial" charset="0"/>
              </a:rPr>
              <a:t>H(x)=H(y)</a:t>
            </a:r>
            <a:r>
              <a:rPr lang="zh-CN" altLang="en-US" sz="2600" dirty="0" smtClean="0">
                <a:cs typeface="Arial" charset="0"/>
              </a:rPr>
              <a:t>的偶对</a:t>
            </a:r>
            <a:r>
              <a:rPr lang="en-US" altLang="zh-CN" sz="2600" dirty="0" smtClean="0">
                <a:cs typeface="Arial" charset="0"/>
              </a:rPr>
              <a:t>(x, y)</a:t>
            </a:r>
            <a:r>
              <a:rPr lang="zh-CN" altLang="en-US" sz="2600" dirty="0" smtClean="0">
                <a:cs typeface="Arial" charset="0"/>
              </a:rPr>
              <a:t>，</a:t>
            </a:r>
            <a:r>
              <a:rPr lang="zh-CN" altLang="en-US" sz="2600" dirty="0" smtClean="0"/>
              <a:t>在计算上不可行，</a:t>
            </a:r>
            <a:r>
              <a:rPr lang="zh-CN" altLang="en-US" sz="2600" b="1" dirty="0" smtClean="0"/>
              <a:t>抗强碰撞性</a:t>
            </a:r>
          </a:p>
        </p:txBody>
      </p:sp>
      <p:sp>
        <p:nvSpPr>
          <p:cNvPr id="30726" name="Rectangle 0"/>
          <p:cNvSpPr>
            <a:spLocks noGrp="1" noChangeArrowheads="1"/>
          </p:cNvSpPr>
          <p:nvPr>
            <p:ph type="title"/>
          </p:nvPr>
        </p:nvSpPr>
        <p:spPr>
          <a:xfrm>
            <a:off x="468313" y="404813"/>
            <a:ext cx="8064500" cy="682625"/>
          </a:xfrm>
        </p:spPr>
        <p:txBody>
          <a:bodyPr/>
          <a:lstStyle/>
          <a:p>
            <a:pPr eaLnBrk="1" hangingPunct="1"/>
            <a:r>
              <a:rPr lang="en-US" altLang="zh-CN" sz="3500" smtClean="0"/>
              <a:t>11.4.1 </a:t>
            </a:r>
            <a:r>
              <a:rPr lang="zh-CN" altLang="en-US" sz="3500" smtClean="0"/>
              <a:t>对散列函数的要求 </a:t>
            </a:r>
            <a:r>
              <a:rPr lang="en-US" altLang="zh-CN" sz="3500" smtClean="0"/>
              <a:t>h=H(M)</a:t>
            </a:r>
            <a:endParaRPr lang="zh-CN" altLang="en-US" sz="350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4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611188" y="1341438"/>
            <a:ext cx="7991475" cy="4822825"/>
          </a:xfrm>
        </p:spPr>
        <p:txBody>
          <a:bodyPr/>
          <a:lstStyle/>
          <a:p>
            <a:pPr eaLnBrk="1" hangingPunct="1">
              <a:lnSpc>
                <a:spcPct val="95000"/>
              </a:lnSpc>
            </a:pPr>
            <a:r>
              <a:rPr lang="zh-CN" altLang="en-US" sz="2600" dirty="0" smtClean="0"/>
              <a:t>条件</a:t>
            </a:r>
            <a:r>
              <a:rPr lang="en-US" altLang="zh-CN" sz="2600" dirty="0" smtClean="0"/>
              <a:t>1, 2, 3</a:t>
            </a:r>
            <a:r>
              <a:rPr lang="zh-CN" altLang="en-US" sz="2600" dirty="0" smtClean="0"/>
              <a:t>，</a:t>
            </a:r>
            <a:r>
              <a:rPr lang="en-US" altLang="zh-CN" sz="2600" dirty="0" smtClean="0"/>
              <a:t>4</a:t>
            </a:r>
            <a:r>
              <a:rPr lang="zh-CN" altLang="en-US" sz="2600" dirty="0" smtClean="0"/>
              <a:t>是所谓单向性问题</a:t>
            </a:r>
            <a:r>
              <a:rPr lang="en-US" altLang="zh-CN" sz="2600" dirty="0" smtClean="0"/>
              <a:t>(One-way)</a:t>
            </a:r>
            <a:endParaRPr lang="zh-CN" altLang="en-US" sz="2600" dirty="0" smtClean="0"/>
          </a:p>
          <a:p>
            <a:pPr eaLnBrk="1" hangingPunct="1">
              <a:lnSpc>
                <a:spcPct val="95000"/>
              </a:lnSpc>
            </a:pPr>
            <a:r>
              <a:rPr lang="zh-CN" altLang="en-US" sz="2600" smtClean="0"/>
              <a:t>条件</a:t>
            </a:r>
            <a:r>
              <a:rPr lang="en-US" altLang="zh-CN" sz="2600" smtClean="0"/>
              <a:t> </a:t>
            </a:r>
            <a:r>
              <a:rPr lang="en-US" altLang="zh-CN" sz="2600" dirty="0" smtClean="0"/>
              <a:t>5</a:t>
            </a:r>
            <a:r>
              <a:rPr lang="zh-CN" altLang="en-US" sz="2600" dirty="0" smtClean="0"/>
              <a:t>是对使用的哈希值的数字签名方法所做的安全保障，否则攻击者可由已知的明文及相关的数字签名任意伪造对其他明文的签名</a:t>
            </a:r>
          </a:p>
          <a:p>
            <a:pPr eaLnBrk="1" hangingPunct="1">
              <a:lnSpc>
                <a:spcPct val="95000"/>
              </a:lnSpc>
            </a:pPr>
            <a:r>
              <a:rPr lang="zh-CN" altLang="en-US" sz="2600" dirty="0" smtClean="0"/>
              <a:t>条件</a:t>
            </a:r>
            <a:r>
              <a:rPr lang="en-US" altLang="zh-CN" sz="2600" dirty="0" smtClean="0"/>
              <a:t>6</a:t>
            </a:r>
            <a:r>
              <a:rPr lang="zh-CN" altLang="en-US" sz="2600" dirty="0" smtClean="0"/>
              <a:t>主要用于防范所谓的生日攻击法</a:t>
            </a:r>
          </a:p>
          <a:p>
            <a:pPr eaLnBrk="1" hangingPunct="1">
              <a:lnSpc>
                <a:spcPct val="95000"/>
              </a:lnSpc>
            </a:pPr>
            <a:r>
              <a:rPr lang="zh-CN" altLang="en-US" sz="2600" dirty="0" smtClean="0"/>
              <a:t>能满足条件</a:t>
            </a:r>
            <a:r>
              <a:rPr lang="en-US" altLang="zh-CN" sz="2600" dirty="0" smtClean="0"/>
              <a:t>1-5</a:t>
            </a:r>
            <a:r>
              <a:rPr lang="zh-CN" altLang="en-US" sz="2600" dirty="0" smtClean="0"/>
              <a:t>的，称为弱哈希函数</a:t>
            </a:r>
            <a:r>
              <a:rPr lang="en-US" altLang="zh-CN" sz="2600" dirty="0" smtClean="0"/>
              <a:t>(Weak Hash Function)</a:t>
            </a:r>
            <a:endParaRPr lang="zh-CN" altLang="en-US" sz="2600" dirty="0" smtClean="0"/>
          </a:p>
          <a:p>
            <a:pPr eaLnBrk="1" hangingPunct="1">
              <a:lnSpc>
                <a:spcPct val="95000"/>
              </a:lnSpc>
            </a:pPr>
            <a:r>
              <a:rPr lang="zh-CN" altLang="en-US" sz="2600" dirty="0" smtClean="0"/>
              <a:t>能同时满足条件</a:t>
            </a:r>
            <a:r>
              <a:rPr lang="en-US" altLang="zh-CN" sz="2600" dirty="0" smtClean="0"/>
              <a:t>6</a:t>
            </a:r>
            <a:r>
              <a:rPr lang="zh-CN" altLang="en-US" sz="2600" dirty="0" smtClean="0"/>
              <a:t>的，称为强哈希函数</a:t>
            </a:r>
            <a:r>
              <a:rPr lang="en-US" altLang="zh-CN" sz="2600" dirty="0" smtClean="0"/>
              <a:t>(Strong Hash Function)</a:t>
            </a:r>
            <a:endParaRPr lang="zh-CN" altLang="en-US" sz="2600" dirty="0" smtClean="0"/>
          </a:p>
          <a:p>
            <a:pPr eaLnBrk="1" hangingPunct="1">
              <a:lnSpc>
                <a:spcPct val="95000"/>
              </a:lnSpc>
            </a:pPr>
            <a:r>
              <a:rPr lang="zh-CN" altLang="en-US" sz="2600" dirty="0" smtClean="0"/>
              <a:t>应用在数字签名上的哈希函数必须是强哈希函数</a:t>
            </a:r>
          </a:p>
        </p:txBody>
      </p:sp>
      <p:sp>
        <p:nvSpPr>
          <p:cNvPr id="31750" name="Rectangle 0"/>
          <p:cNvSpPr>
            <a:spLocks noGrp="1" noChangeArrowheads="1"/>
          </p:cNvSpPr>
          <p:nvPr>
            <p:ph type="title"/>
          </p:nvPr>
        </p:nvSpPr>
        <p:spPr>
          <a:xfrm>
            <a:off x="457200" y="122238"/>
            <a:ext cx="7543800" cy="1003300"/>
          </a:xfrm>
        </p:spPr>
        <p:txBody>
          <a:bodyPr/>
          <a:lstStyle/>
          <a:p>
            <a:pPr eaLnBrk="1" hangingPunct="1"/>
            <a:r>
              <a:rPr lang="en-US" altLang="zh-CN" smtClean="0"/>
              <a:t>11.4.2 </a:t>
            </a:r>
            <a:r>
              <a:rPr lang="zh-CN" altLang="en-US" smtClean="0"/>
              <a:t>强哈希函数</a:t>
            </a: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0"/>
          <p:cNvSpPr>
            <a:spLocks noGrp="1" noRot="1" noChangeArrowheads="1"/>
          </p:cNvSpPr>
          <p:nvPr>
            <p:ph type="title"/>
          </p:nvPr>
        </p:nvSpPr>
        <p:spPr>
          <a:xfrm>
            <a:off x="457200" y="122238"/>
            <a:ext cx="7543800" cy="858837"/>
          </a:xfrm>
          <a:noFill/>
        </p:spPr>
        <p:txBody>
          <a:bodyPr anchor="ctr"/>
          <a:lstStyle/>
          <a:p>
            <a:pPr eaLnBrk="1" hangingPunct="1"/>
            <a:r>
              <a:rPr lang="zh-CN" altLang="en-US" smtClean="0"/>
              <a:t>简单哈希函数</a:t>
            </a:r>
          </a:p>
        </p:txBody>
      </p:sp>
      <p:sp>
        <p:nvSpPr>
          <p:cNvPr id="32773" name="Rectangle 2"/>
          <p:cNvSpPr>
            <a:spLocks noGrp="1" noChangeArrowheads="1"/>
          </p:cNvSpPr>
          <p:nvPr>
            <p:ph type="body" sz="half" idx="1"/>
          </p:nvPr>
        </p:nvSpPr>
        <p:spPr>
          <a:xfrm>
            <a:off x="539750" y="1052513"/>
            <a:ext cx="8029575" cy="936625"/>
          </a:xfrm>
        </p:spPr>
        <p:txBody>
          <a:bodyPr>
            <a:normAutofit fontScale="92500"/>
          </a:bodyPr>
          <a:lstStyle/>
          <a:p>
            <a:pPr eaLnBrk="1" hangingPunct="1"/>
            <a:r>
              <a:rPr lang="en-US" altLang="zh-CN" sz="2600" smtClean="0"/>
              <a:t>1978</a:t>
            </a:r>
            <a:r>
              <a:rPr lang="zh-CN" altLang="en-US" sz="2600" smtClean="0"/>
              <a:t>年，</a:t>
            </a:r>
            <a:r>
              <a:rPr lang="en-US" altLang="zh-CN" sz="2600" smtClean="0"/>
              <a:t>Rabin</a:t>
            </a:r>
            <a:r>
              <a:rPr lang="zh-CN" altLang="en-US" sz="2600" smtClean="0"/>
              <a:t>利用</a:t>
            </a:r>
            <a:r>
              <a:rPr lang="en-US" altLang="zh-CN" sz="2600" smtClean="0"/>
              <a:t>DES, </a:t>
            </a:r>
            <a:r>
              <a:rPr lang="zh-CN" altLang="en-US" sz="2600" smtClean="0"/>
              <a:t>使用密文块链方式</a:t>
            </a:r>
            <a:r>
              <a:rPr lang="en-US" altLang="zh-CN" sz="2600" smtClean="0"/>
              <a:t>(CBC, Cipher Block Chaining)</a:t>
            </a:r>
            <a:r>
              <a:rPr lang="zh-CN" altLang="en-US" sz="2600" smtClean="0"/>
              <a:t>提出一种简单快速</a:t>
            </a:r>
            <a:r>
              <a:rPr lang="en-US" altLang="zh-CN" sz="2600" smtClean="0"/>
              <a:t>Hash</a:t>
            </a:r>
            <a:r>
              <a:rPr lang="zh-CN" altLang="en-US" sz="2600" smtClean="0"/>
              <a:t>函数：</a:t>
            </a:r>
          </a:p>
        </p:txBody>
      </p:sp>
      <p:pic>
        <p:nvPicPr>
          <p:cNvPr id="32774" name="Picture 3"/>
          <p:cNvPicPr>
            <a:picLocks noGrp="1" noChangeAspect="1" noChangeArrowheads="1"/>
          </p:cNvPicPr>
          <p:nvPr>
            <p:ph sz="half" idx="2"/>
          </p:nvPr>
        </p:nvPicPr>
        <p:blipFill>
          <a:blip r:embed="rId2"/>
          <a:srcRect/>
          <a:stretch>
            <a:fillRect/>
          </a:stretch>
        </p:blipFill>
        <p:spPr>
          <a:xfrm>
            <a:off x="395288" y="2060575"/>
            <a:ext cx="8137525" cy="4524375"/>
          </a:xfrm>
        </p:spPr>
      </p:pic>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a:xfrm>
            <a:off x="457200" y="260350"/>
            <a:ext cx="7543800" cy="720725"/>
          </a:xfrm>
        </p:spPr>
        <p:txBody>
          <a:bodyPr/>
          <a:lstStyle/>
          <a:p>
            <a:pPr eaLnBrk="1" hangingPunct="1"/>
            <a:r>
              <a:rPr lang="zh-CN" altLang="en-US" smtClean="0"/>
              <a:t>简单哈希函数</a:t>
            </a:r>
          </a:p>
        </p:txBody>
      </p:sp>
      <p:sp>
        <p:nvSpPr>
          <p:cNvPr id="33798" name="Rectangle 2"/>
          <p:cNvSpPr>
            <a:spLocks noGrp="1" noChangeArrowheads="1"/>
          </p:cNvSpPr>
          <p:nvPr>
            <p:ph type="body" sz="half" idx="1"/>
          </p:nvPr>
        </p:nvSpPr>
        <p:spPr>
          <a:xfrm>
            <a:off x="323850" y="1125538"/>
            <a:ext cx="8640763" cy="2447925"/>
          </a:xfrm>
        </p:spPr>
        <p:txBody>
          <a:bodyPr/>
          <a:lstStyle/>
          <a:p>
            <a:pPr eaLnBrk="1" hangingPunct="1"/>
            <a:r>
              <a:rPr lang="zh-CN" altLang="en-US" sz="2600" smtClean="0"/>
              <a:t>将明文</a:t>
            </a:r>
            <a:r>
              <a:rPr lang="en-US" altLang="zh-CN" sz="2600" smtClean="0"/>
              <a:t>M</a:t>
            </a:r>
            <a:r>
              <a:rPr lang="zh-CN" altLang="en-US" sz="2600" smtClean="0"/>
              <a:t>分成固定长度</a:t>
            </a:r>
            <a:r>
              <a:rPr lang="en-US" altLang="zh-CN" sz="2600" smtClean="0"/>
              <a:t>64</a:t>
            </a:r>
            <a:r>
              <a:rPr lang="zh-CN" altLang="en-US" sz="2600" smtClean="0"/>
              <a:t>位的明文块</a:t>
            </a:r>
            <a:r>
              <a:rPr lang="en-US" altLang="zh-CN" sz="2600" smtClean="0"/>
              <a:t>(block)m</a:t>
            </a:r>
            <a:r>
              <a:rPr lang="en-US" altLang="zh-CN" sz="2600" baseline="-25000" smtClean="0"/>
              <a:t>1</a:t>
            </a:r>
            <a:r>
              <a:rPr lang="en-US" altLang="zh-CN" sz="2600" smtClean="0"/>
              <a:t>, m</a:t>
            </a:r>
            <a:r>
              <a:rPr lang="en-US" altLang="zh-CN" sz="2600" baseline="-25000" smtClean="0"/>
              <a:t>2</a:t>
            </a:r>
            <a:r>
              <a:rPr lang="en-US" altLang="zh-CN" sz="2600" smtClean="0"/>
              <a:t>, …, m</a:t>
            </a:r>
            <a:r>
              <a:rPr lang="en-US" altLang="zh-CN" sz="2600" baseline="-25000" smtClean="0"/>
              <a:t>n</a:t>
            </a:r>
            <a:r>
              <a:rPr lang="zh-CN" altLang="en-US" sz="2600" smtClean="0"/>
              <a:t>，使用</a:t>
            </a:r>
            <a:r>
              <a:rPr lang="en-US" altLang="zh-CN" sz="2600" smtClean="0"/>
              <a:t>DES</a:t>
            </a:r>
            <a:r>
              <a:rPr lang="zh-CN" altLang="en-US" sz="2600" smtClean="0"/>
              <a:t>的</a:t>
            </a:r>
            <a:r>
              <a:rPr lang="en-US" altLang="zh-CN" sz="2600" smtClean="0"/>
              <a:t>CBC</a:t>
            </a:r>
            <a:r>
              <a:rPr lang="zh-CN" altLang="en-US" sz="2600" smtClean="0"/>
              <a:t>操作方法，对每一明文块陆续加密</a:t>
            </a:r>
          </a:p>
          <a:p>
            <a:pPr eaLnBrk="1" hangingPunct="1"/>
            <a:r>
              <a:rPr lang="zh-CN" altLang="en-US" sz="2600" smtClean="0"/>
              <a:t>令</a:t>
            </a:r>
            <a:r>
              <a:rPr lang="en-US" altLang="zh-CN" sz="2600" smtClean="0"/>
              <a:t>h</a:t>
            </a:r>
            <a:r>
              <a:rPr lang="en-US" altLang="zh-CN" sz="2600" baseline="-25000" smtClean="0"/>
              <a:t>0</a:t>
            </a:r>
            <a:r>
              <a:rPr lang="en-US" altLang="zh-CN" sz="2600" smtClean="0"/>
              <a:t> = </a:t>
            </a:r>
            <a:r>
              <a:rPr lang="zh-CN" altLang="en-US" sz="2600" smtClean="0"/>
              <a:t>初始值，</a:t>
            </a:r>
            <a:r>
              <a:rPr lang="en-US" altLang="zh-CN" sz="2600" smtClean="0"/>
              <a:t>h</a:t>
            </a:r>
            <a:r>
              <a:rPr lang="en-US" altLang="zh-CN" sz="2600" baseline="-25000" smtClean="0"/>
              <a:t>i</a:t>
            </a:r>
            <a:r>
              <a:rPr lang="en-US" altLang="zh-CN" sz="2600" smtClean="0"/>
              <a:t> = E</a:t>
            </a:r>
            <a:r>
              <a:rPr lang="en-US" altLang="zh-CN" sz="2600" baseline="-25000" smtClean="0"/>
              <a:t>mi</a:t>
            </a:r>
            <a:r>
              <a:rPr lang="en-US" altLang="zh-CN" sz="2600" smtClean="0"/>
              <a:t>[h</a:t>
            </a:r>
            <a:r>
              <a:rPr lang="en-US" altLang="zh-CN" sz="2600" baseline="-25000" smtClean="0"/>
              <a:t>i-1</a:t>
            </a:r>
            <a:r>
              <a:rPr lang="en-US" altLang="zh-CN" sz="2600" smtClean="0"/>
              <a:t>]</a:t>
            </a:r>
            <a:r>
              <a:rPr lang="zh-CN" altLang="en-US" sz="2600" smtClean="0"/>
              <a:t>以及</a:t>
            </a:r>
            <a:r>
              <a:rPr lang="en-US" altLang="zh-CN" sz="2600" smtClean="0"/>
              <a:t>G = h</a:t>
            </a:r>
            <a:r>
              <a:rPr lang="en-US" altLang="zh-CN" sz="2600" baseline="-25000" smtClean="0"/>
              <a:t>n</a:t>
            </a:r>
            <a:r>
              <a:rPr lang="zh-CN" altLang="en-US" sz="2600" smtClean="0"/>
              <a:t>。</a:t>
            </a:r>
          </a:p>
          <a:p>
            <a:pPr eaLnBrk="1" hangingPunct="1"/>
            <a:r>
              <a:rPr lang="zh-CN" altLang="en-US" sz="2600" smtClean="0"/>
              <a:t>这种方法不使用密钥</a:t>
            </a:r>
            <a:r>
              <a:rPr lang="en-US" altLang="zh-CN" sz="2600" smtClean="0"/>
              <a:t>, G</a:t>
            </a:r>
            <a:r>
              <a:rPr lang="zh-CN" altLang="en-US" sz="2600" smtClean="0"/>
              <a:t>就是</a:t>
            </a:r>
            <a:r>
              <a:rPr lang="en-US" altLang="zh-CN" sz="2600" smtClean="0"/>
              <a:t>64</a:t>
            </a:r>
            <a:r>
              <a:rPr lang="zh-CN" altLang="en-US" sz="2600" smtClean="0"/>
              <a:t>位的哈希函数值</a:t>
            </a:r>
            <a:r>
              <a:rPr lang="en-US" altLang="zh-CN" sz="2600" smtClean="0"/>
              <a:t>, </a:t>
            </a:r>
            <a:r>
              <a:rPr lang="zh-CN" altLang="en-US" sz="2600" smtClean="0"/>
              <a:t>不安全。</a:t>
            </a:r>
          </a:p>
        </p:txBody>
      </p:sp>
      <p:pic>
        <p:nvPicPr>
          <p:cNvPr id="33799" name="Picture 0"/>
          <p:cNvPicPr>
            <a:picLocks noGrp="1" noChangeAspect="1" noChangeArrowheads="1"/>
          </p:cNvPicPr>
          <p:nvPr>
            <p:ph sz="half" idx="2"/>
          </p:nvPr>
        </p:nvPicPr>
        <p:blipFill>
          <a:blip r:embed="rId2"/>
          <a:srcRect/>
          <a:stretch>
            <a:fillRect/>
          </a:stretch>
        </p:blipFill>
        <p:spPr>
          <a:xfrm>
            <a:off x="1258888" y="3213100"/>
            <a:ext cx="6878637" cy="3246438"/>
          </a:xfrm>
          <a:noFill/>
        </p:spPr>
      </p:pic>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a:xfrm>
            <a:off x="539750" y="1412875"/>
            <a:ext cx="7993063" cy="4968875"/>
          </a:xfrm>
        </p:spPr>
        <p:txBody>
          <a:bodyPr/>
          <a:lstStyle/>
          <a:p>
            <a:pPr eaLnBrk="1" hangingPunct="1"/>
            <a:r>
              <a:rPr lang="zh-CN" altLang="en-US" smtClean="0"/>
              <a:t>生日悖论攻击法</a:t>
            </a:r>
            <a:r>
              <a:rPr lang="en-US" altLang="zh-CN" smtClean="0"/>
              <a:t>(Birthday Paradox)</a:t>
            </a:r>
            <a:endParaRPr lang="zh-CN" altLang="en-US" smtClean="0"/>
          </a:p>
          <a:p>
            <a:pPr lvl="1" eaLnBrk="1" hangingPunct="1"/>
            <a:r>
              <a:rPr lang="zh-CN" altLang="en-US" smtClean="0"/>
              <a:t>若试图伪造明文</a:t>
            </a:r>
            <a:r>
              <a:rPr lang="en-US" altLang="zh-CN" smtClean="0"/>
              <a:t>M</a:t>
            </a:r>
            <a:r>
              <a:rPr lang="zh-CN" altLang="en-US" smtClean="0"/>
              <a:t>的签名，要求签字人签名</a:t>
            </a:r>
            <a:r>
              <a:rPr lang="en-US" altLang="zh-CN" smtClean="0"/>
              <a:t>M’</a:t>
            </a:r>
            <a:r>
              <a:rPr lang="zh-CN" altLang="en-US" smtClean="0"/>
              <a:t>，即要找到满足</a:t>
            </a:r>
            <a:r>
              <a:rPr lang="en-US" altLang="zh-CN" smtClean="0"/>
              <a:t>H(M’)=H(M)</a:t>
            </a:r>
            <a:r>
              <a:rPr lang="zh-CN" altLang="en-US" smtClean="0"/>
              <a:t>的</a:t>
            </a:r>
            <a:r>
              <a:rPr lang="en-US" altLang="zh-CN" smtClean="0"/>
              <a:t>M’</a:t>
            </a:r>
            <a:r>
              <a:rPr lang="zh-CN" altLang="en-US" smtClean="0"/>
              <a:t>，到底需要找多少明文才能找到这个对应的</a:t>
            </a:r>
            <a:r>
              <a:rPr lang="en-US" altLang="zh-CN" smtClean="0"/>
              <a:t>M’</a:t>
            </a:r>
            <a:r>
              <a:rPr lang="zh-CN" altLang="en-US" smtClean="0"/>
              <a:t>？ </a:t>
            </a:r>
          </a:p>
          <a:p>
            <a:pPr eaLnBrk="1" hangingPunct="1"/>
            <a:r>
              <a:rPr lang="en-US" altLang="zh-CN" smtClean="0"/>
              <a:t>Rabin</a:t>
            </a:r>
            <a:r>
              <a:rPr lang="zh-CN" altLang="en-US" smtClean="0"/>
              <a:t>的方法</a:t>
            </a:r>
          </a:p>
          <a:p>
            <a:pPr lvl="1" eaLnBrk="1" hangingPunct="1"/>
            <a:r>
              <a:rPr lang="zh-CN" altLang="en-US" smtClean="0"/>
              <a:t>若一个函数可能有</a:t>
            </a:r>
            <a:r>
              <a:rPr lang="en-US" altLang="zh-CN" smtClean="0"/>
              <a:t>n</a:t>
            </a:r>
            <a:r>
              <a:rPr lang="zh-CN" altLang="en-US" smtClean="0"/>
              <a:t>个函数值，且</a:t>
            </a:r>
            <a:r>
              <a:rPr lang="zh-CN" altLang="en-US" smtClean="0">
                <a:solidFill>
                  <a:srgbClr val="FF0000"/>
                </a:solidFill>
              </a:rPr>
              <a:t>已知一个函数值</a:t>
            </a:r>
            <a:r>
              <a:rPr lang="en-US" altLang="zh-CN" smtClean="0">
                <a:solidFill>
                  <a:srgbClr val="FF0000"/>
                </a:solidFill>
              </a:rPr>
              <a:t>h(x)</a:t>
            </a:r>
            <a:r>
              <a:rPr lang="zh-CN" altLang="en-US" smtClean="0"/>
              <a:t>，任选</a:t>
            </a:r>
            <a:r>
              <a:rPr lang="en-US" altLang="zh-CN" smtClean="0"/>
              <a:t>k</a:t>
            </a:r>
            <a:r>
              <a:rPr lang="zh-CN" altLang="en-US" smtClean="0"/>
              <a:t>个任意数作为函数输入值，问：</a:t>
            </a:r>
            <a:r>
              <a:rPr lang="en-US" altLang="zh-CN" smtClean="0"/>
              <a:t>k</a:t>
            </a:r>
            <a:r>
              <a:rPr lang="zh-CN" altLang="en-US" smtClean="0"/>
              <a:t>必须多大才能保证至少找到一个输入值</a:t>
            </a:r>
            <a:r>
              <a:rPr lang="en-US" altLang="zh-CN" smtClean="0"/>
              <a:t>y</a:t>
            </a:r>
            <a:r>
              <a:rPr lang="zh-CN" altLang="en-US" smtClean="0"/>
              <a:t>，且   </a:t>
            </a:r>
            <a:r>
              <a:rPr lang="en-US" altLang="zh-CN" smtClean="0"/>
              <a:t>h(x) = h(y)</a:t>
            </a:r>
            <a:r>
              <a:rPr lang="zh-CN" altLang="en-US" smtClean="0"/>
              <a:t>的概率大于</a:t>
            </a:r>
            <a:r>
              <a:rPr lang="en-US" altLang="zh-CN" smtClean="0"/>
              <a:t>1/2</a:t>
            </a:r>
            <a:r>
              <a:rPr lang="zh-CN" altLang="en-US" smtClean="0"/>
              <a:t>？</a:t>
            </a:r>
          </a:p>
          <a:p>
            <a:pPr lvl="1" eaLnBrk="1" hangingPunct="1">
              <a:buFont typeface="Wingdings" pitchFamily="2" charset="2"/>
              <a:buNone/>
            </a:pPr>
            <a:r>
              <a:rPr lang="zh-CN" altLang="en-US" smtClean="0"/>
              <a:t>        当</a:t>
            </a:r>
            <a:r>
              <a:rPr lang="en-US" altLang="zh-CN" smtClean="0"/>
              <a:t>k&gt;n/2</a:t>
            </a:r>
            <a:r>
              <a:rPr lang="zh-CN" altLang="en-US" smtClean="0"/>
              <a:t>时，这个概率将超过</a:t>
            </a:r>
            <a:r>
              <a:rPr lang="en-US" altLang="zh-CN" smtClean="0"/>
              <a:t>1/2</a:t>
            </a:r>
            <a:r>
              <a:rPr lang="zh-CN" altLang="en-US" smtClean="0"/>
              <a:t>。</a:t>
            </a:r>
          </a:p>
        </p:txBody>
      </p:sp>
      <p:sp>
        <p:nvSpPr>
          <p:cNvPr id="34821" name="Rectangle 2"/>
          <p:cNvSpPr>
            <a:spLocks noGrp="1" noChangeArrowheads="1"/>
          </p:cNvSpPr>
          <p:nvPr>
            <p:ph type="title"/>
          </p:nvPr>
        </p:nvSpPr>
        <p:spPr>
          <a:xfrm>
            <a:off x="785813" y="428625"/>
            <a:ext cx="6904037" cy="720725"/>
          </a:xfrm>
        </p:spPr>
        <p:txBody>
          <a:bodyPr/>
          <a:lstStyle/>
          <a:p>
            <a:pPr eaLnBrk="1" hangingPunct="1"/>
            <a:r>
              <a:rPr lang="en-US" altLang="zh-CN" smtClean="0"/>
              <a:t>11.4.3 </a:t>
            </a:r>
            <a:r>
              <a:rPr lang="zh-CN" altLang="en-US" smtClean="0"/>
              <a:t>对哈希函数的攻击法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7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37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03779">
                                            <p:txEl>
                                              <p:pRg st="4" end="4"/>
                                            </p:txEl>
                                          </p:spTgt>
                                        </p:tgtEl>
                                        <p:attrNameLst>
                                          <p:attrName>style.visibility</p:attrName>
                                        </p:attrNameLst>
                                      </p:cBhvr>
                                      <p:to>
                                        <p:strVal val="visible"/>
                                      </p:to>
                                    </p:set>
                                    <p:animEffect transition="in" filter="box(in)">
                                      <p:cBhvr>
                                        <p:cTn id="21" dur="500"/>
                                        <p:tgtEl>
                                          <p:spTgt spid="203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57200" y="857250"/>
            <a:ext cx="8229600" cy="5273675"/>
          </a:xfrm>
        </p:spPr>
        <p:txBody>
          <a:bodyPr/>
          <a:lstStyle/>
          <a:p>
            <a:r>
              <a:rPr lang="en-US" altLang="zh-CN" sz="2400" smtClean="0">
                <a:hlinkClick r:id="rId2" action="ppaction://hlinksldjump"/>
              </a:rPr>
              <a:t>11.1 </a:t>
            </a:r>
            <a:r>
              <a:rPr lang="zh-CN" altLang="en-US" sz="2400" smtClean="0">
                <a:hlinkClick r:id="rId2" action="ppaction://hlinksldjump"/>
              </a:rPr>
              <a:t>消息认证 </a:t>
            </a:r>
            <a:r>
              <a:rPr lang="en-US" altLang="zh-CN" sz="2400" smtClean="0">
                <a:hlinkClick r:id="rId2" action="ppaction://hlinksldjump"/>
              </a:rPr>
              <a:t>Message Authentication</a:t>
            </a:r>
            <a:endParaRPr lang="en-US" altLang="zh-CN" sz="2400" smtClean="0"/>
          </a:p>
          <a:p>
            <a:pPr lvl="1"/>
            <a:r>
              <a:rPr lang="zh-CN" altLang="en-US" sz="2000" smtClean="0">
                <a:hlinkClick r:id="rId3" action="ppaction://hlinksldjump"/>
              </a:rPr>
              <a:t>对认证的要求</a:t>
            </a:r>
            <a:endParaRPr lang="en-US" altLang="zh-CN" sz="2000" smtClean="0"/>
          </a:p>
          <a:p>
            <a:r>
              <a:rPr lang="en-US" altLang="zh-CN" sz="2400" smtClean="0">
                <a:hlinkClick r:id="rId4" action="ppaction://hlinksldjump"/>
              </a:rPr>
              <a:t>11.2 </a:t>
            </a:r>
            <a:r>
              <a:rPr lang="zh-CN" altLang="en-US" sz="2400" smtClean="0">
                <a:hlinkClick r:id="rId4" action="ppaction://hlinksldjump"/>
              </a:rPr>
              <a:t>认证函数</a:t>
            </a:r>
            <a:endParaRPr lang="en-US" altLang="zh-CN" sz="2400" smtClean="0"/>
          </a:p>
          <a:p>
            <a:pPr lvl="1"/>
            <a:r>
              <a:rPr lang="en-US" altLang="zh-CN" sz="2000" smtClean="0">
                <a:hlinkClick r:id="rId4" action="ppaction://hlinksldjump"/>
              </a:rPr>
              <a:t>11.2.1 </a:t>
            </a:r>
            <a:r>
              <a:rPr lang="zh-CN" altLang="en-US" sz="2000" smtClean="0">
                <a:hlinkClick r:id="rId4" action="ppaction://hlinksldjump"/>
              </a:rPr>
              <a:t>消息加密</a:t>
            </a:r>
            <a:endParaRPr lang="en-US" altLang="zh-CN" sz="2000" smtClean="0"/>
          </a:p>
          <a:p>
            <a:pPr lvl="2"/>
            <a:r>
              <a:rPr lang="en-US" altLang="zh-CN" sz="1800" smtClean="0">
                <a:hlinkClick r:id="rId4" action="ppaction://hlinksldjump"/>
              </a:rPr>
              <a:t>1)</a:t>
            </a:r>
            <a:r>
              <a:rPr lang="zh-CN" altLang="en-US" sz="1800" smtClean="0">
                <a:hlinkClick r:id="rId4" action="ppaction://hlinksldjump"/>
              </a:rPr>
              <a:t>对称密钥加密   </a:t>
            </a:r>
            <a:r>
              <a:rPr lang="en-US" altLang="zh-CN" sz="1800" smtClean="0">
                <a:hlinkClick r:id="rId5" action="ppaction://hlinksldjump"/>
              </a:rPr>
              <a:t>2</a:t>
            </a:r>
            <a:r>
              <a:rPr lang="zh-CN" altLang="en-US" sz="1800" smtClean="0">
                <a:hlinkClick r:id="rId5" action="ppaction://hlinksldjump"/>
              </a:rPr>
              <a:t>）公开密钥加密</a:t>
            </a:r>
            <a:endParaRPr lang="en-US" altLang="zh-CN" sz="1800" smtClean="0"/>
          </a:p>
          <a:p>
            <a:pPr lvl="1"/>
            <a:r>
              <a:rPr lang="en-US" altLang="zh-CN" sz="2000" smtClean="0">
                <a:hlinkClick r:id="rId6" action="ppaction://hlinksldjump"/>
              </a:rPr>
              <a:t>11.2.2 </a:t>
            </a:r>
            <a:r>
              <a:rPr lang="zh-CN" altLang="en-US" sz="2000" smtClean="0">
                <a:hlinkClick r:id="rId6" action="ppaction://hlinksldjump"/>
              </a:rPr>
              <a:t>消息认证码</a:t>
            </a:r>
            <a:r>
              <a:rPr lang="en-US" altLang="zh-CN" sz="2000" smtClean="0">
                <a:hlinkClick r:id="rId6" action="ppaction://hlinksldjump"/>
              </a:rPr>
              <a:t>MAC</a:t>
            </a:r>
            <a:r>
              <a:rPr lang="en-US" altLang="zh-CN" sz="1600" smtClean="0">
                <a:hlinkClick r:id="rId6" action="ppaction://hlinksldjump"/>
              </a:rPr>
              <a:t> </a:t>
            </a:r>
            <a:endParaRPr lang="en-US" altLang="zh-CN" sz="1600" smtClean="0"/>
          </a:p>
          <a:p>
            <a:pPr lvl="1"/>
            <a:r>
              <a:rPr lang="en-US" altLang="zh-CN" sz="2000" smtClean="0">
                <a:hlinkClick r:id="rId7" action="ppaction://hlinksldjump"/>
              </a:rPr>
              <a:t>11.2.3 </a:t>
            </a:r>
            <a:r>
              <a:rPr lang="zh-CN" altLang="en-US" sz="2000" smtClean="0">
                <a:hlinkClick r:id="rId7" action="ppaction://hlinksldjump"/>
              </a:rPr>
              <a:t>散列函数 </a:t>
            </a:r>
            <a:r>
              <a:rPr lang="en-US" altLang="zh-CN" sz="2000" smtClean="0">
                <a:hlinkClick r:id="rId7" action="ppaction://hlinksldjump"/>
              </a:rPr>
              <a:t>Hash Function</a:t>
            </a:r>
            <a:endParaRPr lang="en-US" altLang="zh-CN" sz="2000" smtClean="0"/>
          </a:p>
          <a:p>
            <a:r>
              <a:rPr lang="en-US" altLang="zh-CN" sz="2400" smtClean="0">
                <a:hlinkClick r:id="rId8" action="ppaction://hlinksldjump"/>
              </a:rPr>
              <a:t>11.3 </a:t>
            </a:r>
            <a:r>
              <a:rPr lang="zh-CN" altLang="en-US" sz="2400" smtClean="0">
                <a:hlinkClick r:id="rId8" action="ppaction://hlinksldjump"/>
              </a:rPr>
              <a:t>消息认证码</a:t>
            </a:r>
            <a:r>
              <a:rPr lang="en-US" altLang="zh-CN" sz="2400" smtClean="0">
                <a:hlinkClick r:id="rId8" action="ppaction://hlinksldjump"/>
              </a:rPr>
              <a:t>MAC</a:t>
            </a:r>
            <a:endParaRPr lang="en-US" altLang="zh-CN" sz="2400" smtClean="0"/>
          </a:p>
          <a:p>
            <a:r>
              <a:rPr lang="en-US" altLang="zh-CN" sz="2000" smtClean="0">
                <a:hlinkClick r:id="rId9" action="ppaction://hlinksldjump"/>
              </a:rPr>
              <a:t>11.4</a:t>
            </a:r>
            <a:r>
              <a:rPr lang="en-US" altLang="zh-CN" sz="2400" smtClean="0">
                <a:hlinkClick r:id="rId9" action="ppaction://hlinksldjump"/>
              </a:rPr>
              <a:t> </a:t>
            </a:r>
            <a:r>
              <a:rPr lang="zh-CN" altLang="en-US" sz="2400" smtClean="0">
                <a:hlinkClick r:id="rId9" action="ppaction://hlinksldjump"/>
              </a:rPr>
              <a:t>散列函数</a:t>
            </a:r>
            <a:endParaRPr lang="en-US" altLang="zh-CN" sz="2400" smtClean="0"/>
          </a:p>
          <a:p>
            <a:pPr lvl="1"/>
            <a:r>
              <a:rPr lang="en-US" altLang="zh-CN" sz="1800" smtClean="0">
                <a:hlinkClick r:id="rId10" action="ppaction://hlinksldjump"/>
              </a:rPr>
              <a:t>11.4.1 </a:t>
            </a:r>
            <a:r>
              <a:rPr lang="zh-CN" altLang="en-US" sz="1800" smtClean="0">
                <a:hlinkClick r:id="rId10" action="ppaction://hlinksldjump"/>
              </a:rPr>
              <a:t>对散列函数的要求</a:t>
            </a:r>
            <a:endParaRPr lang="en-US" altLang="zh-CN" sz="1800" smtClean="0"/>
          </a:p>
          <a:p>
            <a:pPr lvl="1"/>
            <a:r>
              <a:rPr lang="en-US" altLang="zh-CN" sz="1800" smtClean="0">
                <a:hlinkClick r:id="rId11" action="ppaction://hlinksldjump"/>
              </a:rPr>
              <a:t>11.4.2 </a:t>
            </a:r>
            <a:r>
              <a:rPr lang="zh-CN" altLang="en-US" sz="1800" smtClean="0">
                <a:hlinkClick r:id="rId11" action="ppaction://hlinksldjump"/>
              </a:rPr>
              <a:t>强哈希函数</a:t>
            </a:r>
            <a:endParaRPr lang="en-US" altLang="zh-CN" sz="1800" smtClean="0"/>
          </a:p>
          <a:p>
            <a:pPr lvl="1"/>
            <a:r>
              <a:rPr lang="en-US" altLang="zh-CN" sz="1800" smtClean="0">
                <a:hlinkClick r:id="rId12" action="ppaction://hlinksldjump"/>
              </a:rPr>
              <a:t>11.4.3 </a:t>
            </a:r>
            <a:r>
              <a:rPr lang="zh-CN" altLang="en-US" sz="1800" smtClean="0">
                <a:hlinkClick r:id="rId12" action="ppaction://hlinksldjump"/>
              </a:rPr>
              <a:t>对哈希函数的攻击法</a:t>
            </a:r>
            <a:endParaRPr lang="en-US" altLang="zh-CN" sz="1800" smtClean="0"/>
          </a:p>
          <a:p>
            <a:pPr lvl="2"/>
            <a:r>
              <a:rPr lang="en-US" altLang="zh-CN" sz="1400" smtClean="0">
                <a:hlinkClick r:id="rId13" action="ppaction://hlinksldjump"/>
              </a:rPr>
              <a:t>1) Rabin</a:t>
            </a:r>
            <a:r>
              <a:rPr lang="zh-CN" altLang="en-US" sz="1400" smtClean="0">
                <a:hlinkClick r:id="rId13" action="ppaction://hlinksldjump"/>
              </a:rPr>
              <a:t>的对哈希函数的攻击法</a:t>
            </a:r>
            <a:endParaRPr lang="en-US" altLang="zh-CN" sz="1400" smtClean="0"/>
          </a:p>
          <a:p>
            <a:pPr lvl="2"/>
            <a:r>
              <a:rPr lang="en-US" altLang="zh-CN" sz="1400" smtClean="0">
                <a:hlinkClick r:id="rId14" action="ppaction://hlinksldjump"/>
              </a:rPr>
              <a:t>2) Yuval</a:t>
            </a:r>
            <a:r>
              <a:rPr lang="zh-CN" altLang="en-US" sz="1400" smtClean="0">
                <a:hlinkClick r:id="rId14" action="ppaction://hlinksldjump"/>
              </a:rPr>
              <a:t>对哈希函数的生日悖论攻击法</a:t>
            </a:r>
            <a:endParaRPr lang="en-US" altLang="zh-CN" sz="1400" smtClean="0"/>
          </a:p>
          <a:p>
            <a:endParaRPr lang="zh-CN" altLang="en-US" sz="2000" smtClean="0"/>
          </a:p>
          <a:p>
            <a:endParaRPr lang="zh-CN" altLang="en-US" sz="2000" smtClean="0"/>
          </a:p>
        </p:txBody>
      </p:sp>
      <p:sp>
        <p:nvSpPr>
          <p:cNvPr id="8194" name="标题 1"/>
          <p:cNvSpPr>
            <a:spLocks noGrp="1"/>
          </p:cNvSpPr>
          <p:nvPr>
            <p:ph type="title"/>
          </p:nvPr>
        </p:nvSpPr>
        <p:spPr>
          <a:xfrm>
            <a:off x="457200" y="122238"/>
            <a:ext cx="7543800" cy="735012"/>
          </a:xfrm>
        </p:spPr>
        <p:txBody>
          <a:bodyPr/>
          <a:lstStyle/>
          <a:p>
            <a:r>
              <a:rPr lang="zh-CN" altLang="en-US" smtClean="0"/>
              <a:t>本章提纲</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idx="1"/>
          </p:nvPr>
        </p:nvSpPr>
        <p:spPr>
          <a:xfrm>
            <a:off x="539750" y="1268413"/>
            <a:ext cx="8064500" cy="5257800"/>
          </a:xfrm>
        </p:spPr>
        <p:txBody>
          <a:bodyPr>
            <a:normAutofit lnSpcReduction="10000"/>
          </a:bodyPr>
          <a:lstStyle/>
          <a:p>
            <a:pPr eaLnBrk="1" hangingPunct="1">
              <a:lnSpc>
                <a:spcPct val="95000"/>
              </a:lnSpc>
            </a:pPr>
            <a:r>
              <a:rPr lang="zh-CN" altLang="en-US" sz="2500" dirty="0" smtClean="0"/>
              <a:t>对于任意</a:t>
            </a:r>
            <a:r>
              <a:rPr lang="en-US" altLang="zh-CN" sz="2500" dirty="0" smtClean="0"/>
              <a:t>y</a:t>
            </a:r>
            <a:r>
              <a:rPr lang="zh-CN" altLang="en-US" sz="2500" dirty="0" smtClean="0"/>
              <a:t>，满足</a:t>
            </a:r>
            <a:r>
              <a:rPr lang="en-US" altLang="zh-CN" sz="2500" dirty="0" smtClean="0"/>
              <a:t>h(x) = h(y)</a:t>
            </a:r>
            <a:r>
              <a:rPr lang="zh-CN" altLang="en-US" sz="2500" dirty="0" smtClean="0"/>
              <a:t>的概率是</a:t>
            </a:r>
            <a:r>
              <a:rPr lang="en-US" altLang="zh-CN" sz="2500" dirty="0" smtClean="0"/>
              <a:t>1/n</a:t>
            </a:r>
            <a:r>
              <a:rPr lang="zh-CN" altLang="en-US" sz="2500" dirty="0" smtClean="0"/>
              <a:t>，不满足的概率是</a:t>
            </a:r>
            <a:r>
              <a:rPr lang="en-US" altLang="zh-CN" sz="2500" dirty="0" smtClean="0"/>
              <a:t>1-1/n</a:t>
            </a:r>
            <a:r>
              <a:rPr lang="zh-CN" altLang="en-US" sz="2500" dirty="0" smtClean="0"/>
              <a:t>。</a:t>
            </a:r>
            <a:r>
              <a:rPr lang="en-US" altLang="zh-CN" sz="2500" dirty="0" smtClean="0"/>
              <a:t>k</a:t>
            </a:r>
            <a:r>
              <a:rPr lang="zh-CN" altLang="en-US" sz="2500" dirty="0" smtClean="0"/>
              <a:t>个任意输入没有一个满足</a:t>
            </a:r>
            <a:r>
              <a:rPr lang="en-US" altLang="zh-CN" sz="2500" dirty="0" smtClean="0"/>
              <a:t>h(x) = h(y)</a:t>
            </a:r>
            <a:r>
              <a:rPr lang="zh-CN" altLang="en-US" sz="2500" dirty="0" smtClean="0"/>
              <a:t>的概率是</a:t>
            </a:r>
            <a:r>
              <a:rPr lang="en-US" altLang="zh-CN" sz="2500" dirty="0" smtClean="0"/>
              <a:t>(1-1/n)</a:t>
            </a:r>
            <a:r>
              <a:rPr lang="en-US" altLang="zh-CN" sz="2500" baseline="30000" dirty="0" smtClean="0"/>
              <a:t>k</a:t>
            </a:r>
            <a:r>
              <a:rPr lang="zh-CN" altLang="en-US" sz="2500" dirty="0" smtClean="0"/>
              <a:t>，至少有一个满足的概率是</a:t>
            </a:r>
            <a:r>
              <a:rPr lang="en-US" altLang="zh-CN" sz="2500" dirty="0" smtClean="0"/>
              <a:t>1-(1-1/n)</a:t>
            </a:r>
            <a:r>
              <a:rPr lang="en-US" altLang="zh-CN" sz="2500" baseline="30000" dirty="0" smtClean="0"/>
              <a:t>k</a:t>
            </a:r>
            <a:r>
              <a:rPr lang="zh-CN" altLang="en-US" sz="2500" dirty="0" smtClean="0"/>
              <a:t>。根据二项式定理，</a:t>
            </a:r>
          </a:p>
          <a:p>
            <a:pPr eaLnBrk="1" hangingPunct="1">
              <a:lnSpc>
                <a:spcPct val="95000"/>
              </a:lnSpc>
              <a:buFont typeface="Wingdings" pitchFamily="2" charset="2"/>
              <a:buNone/>
            </a:pPr>
            <a:r>
              <a:rPr lang="en-US" altLang="zh-CN" sz="2500" dirty="0" smtClean="0"/>
              <a:t>		(1-a)</a:t>
            </a:r>
            <a:r>
              <a:rPr lang="en-US" altLang="zh-CN" sz="2500" baseline="30000" dirty="0" smtClean="0"/>
              <a:t>k</a:t>
            </a:r>
            <a:r>
              <a:rPr lang="en-US" altLang="zh-CN" sz="2500" dirty="0" smtClean="0"/>
              <a:t> = 1-ka +              a</a:t>
            </a:r>
            <a:r>
              <a:rPr lang="en-US" altLang="zh-CN" sz="2500" baseline="30000" dirty="0" smtClean="0"/>
              <a:t>2</a:t>
            </a:r>
            <a:r>
              <a:rPr lang="en-US" altLang="zh-CN" sz="2500" dirty="0" smtClean="0"/>
              <a:t> –                     a</a:t>
            </a:r>
            <a:r>
              <a:rPr lang="en-US" altLang="zh-CN" sz="2500" baseline="30000" dirty="0" smtClean="0"/>
              <a:t>3</a:t>
            </a:r>
            <a:r>
              <a:rPr lang="en-US" altLang="zh-CN" sz="2500" dirty="0" smtClean="0"/>
              <a:t> + …</a:t>
            </a:r>
          </a:p>
          <a:p>
            <a:pPr eaLnBrk="1" hangingPunct="1">
              <a:lnSpc>
                <a:spcPct val="95000"/>
              </a:lnSpc>
              <a:buFont typeface="Wingdings" pitchFamily="2" charset="2"/>
              <a:buNone/>
            </a:pPr>
            <a:r>
              <a:rPr lang="zh-CN" altLang="en-US" sz="2500" dirty="0" smtClean="0"/>
              <a:t>		当</a:t>
            </a:r>
            <a:r>
              <a:rPr lang="en-US" altLang="zh-CN" sz="2500" dirty="0" smtClean="0"/>
              <a:t>a→0</a:t>
            </a:r>
            <a:r>
              <a:rPr lang="zh-CN" altLang="en-US" sz="2500" dirty="0" smtClean="0"/>
              <a:t>时，</a:t>
            </a:r>
            <a:r>
              <a:rPr lang="en-US" altLang="zh-CN" sz="2500" dirty="0" smtClean="0"/>
              <a:t>(1-</a:t>
            </a:r>
            <a:r>
              <a:rPr lang="en-US" altLang="zh-CN" sz="2500" i="1" dirty="0" smtClean="0"/>
              <a:t>a</a:t>
            </a:r>
            <a:r>
              <a:rPr lang="en-US" altLang="zh-CN" sz="2500" dirty="0" smtClean="0"/>
              <a:t>)</a:t>
            </a:r>
            <a:r>
              <a:rPr lang="en-US" altLang="zh-CN" sz="2500" baseline="30000" dirty="0" smtClean="0"/>
              <a:t>k</a:t>
            </a:r>
            <a:r>
              <a:rPr lang="en-US" altLang="zh-CN" sz="2500" i="1" dirty="0" smtClean="0"/>
              <a:t> </a:t>
            </a:r>
            <a:r>
              <a:rPr lang="en-US" altLang="zh-CN" sz="2500" dirty="0" smtClean="0"/>
              <a:t>→1-ka</a:t>
            </a:r>
            <a:r>
              <a:rPr lang="en-US" altLang="zh-CN" sz="2500" i="1" dirty="0" smtClean="0"/>
              <a:t>.</a:t>
            </a:r>
          </a:p>
          <a:p>
            <a:pPr>
              <a:lnSpc>
                <a:spcPct val="95000"/>
              </a:lnSpc>
            </a:pPr>
            <a:r>
              <a:rPr lang="zh-CN" altLang="en-US" sz="2500" dirty="0" smtClean="0"/>
              <a:t>所以，</a:t>
            </a:r>
            <a:r>
              <a:rPr lang="en-US" altLang="zh-CN" sz="2500" dirty="0" smtClean="0"/>
              <a:t> k</a:t>
            </a:r>
            <a:r>
              <a:rPr lang="zh-CN" altLang="en-US" sz="2500" dirty="0" smtClean="0"/>
              <a:t>个任意输入中至少有一个</a:t>
            </a:r>
            <a:r>
              <a:rPr lang="en-US" altLang="zh-CN" sz="2500" dirty="0" smtClean="0"/>
              <a:t>y</a:t>
            </a:r>
            <a:r>
              <a:rPr lang="zh-CN" altLang="en-US" sz="2500" dirty="0" smtClean="0"/>
              <a:t>满足</a:t>
            </a:r>
            <a:r>
              <a:rPr lang="en-US" altLang="zh-CN" sz="2500" dirty="0" smtClean="0"/>
              <a:t>h(x) = h(y)</a:t>
            </a:r>
            <a:r>
              <a:rPr lang="zh-CN" altLang="en-US" sz="2500" dirty="0" smtClean="0"/>
              <a:t>的概率几乎等于</a:t>
            </a:r>
            <a:r>
              <a:rPr lang="en-US" altLang="zh-CN" sz="2500" dirty="0" smtClean="0"/>
              <a:t>1-(1-ka) = ka</a:t>
            </a:r>
            <a:r>
              <a:rPr lang="zh-CN" altLang="en-US" sz="2500" dirty="0" smtClean="0"/>
              <a:t>，这里，</a:t>
            </a:r>
            <a:r>
              <a:rPr lang="en-US" altLang="zh-CN" sz="2500" dirty="0" smtClean="0"/>
              <a:t>a</a:t>
            </a:r>
            <a:r>
              <a:rPr lang="zh-CN" altLang="en-US" sz="2500" dirty="0" smtClean="0"/>
              <a:t>即为</a:t>
            </a:r>
            <a:r>
              <a:rPr lang="en-US" altLang="zh-CN" sz="2500" dirty="0" smtClean="0"/>
              <a:t>1/n</a:t>
            </a:r>
            <a:r>
              <a:rPr lang="zh-CN" altLang="en-US" sz="2500" dirty="0" smtClean="0"/>
              <a:t>，至少有一个</a:t>
            </a:r>
            <a:r>
              <a:rPr lang="en-US" altLang="zh-CN" sz="2500" dirty="0" smtClean="0"/>
              <a:t>y</a:t>
            </a:r>
            <a:r>
              <a:rPr lang="zh-CN" altLang="en-US" sz="2500" dirty="0" smtClean="0"/>
              <a:t>满足</a:t>
            </a:r>
            <a:r>
              <a:rPr lang="en-US" altLang="zh-CN" sz="2500" dirty="0" smtClean="0"/>
              <a:t>h(x) = h(y)</a:t>
            </a:r>
            <a:r>
              <a:rPr lang="zh-CN" altLang="en-US" sz="2500" dirty="0" smtClean="0"/>
              <a:t>的概率几乎等于</a:t>
            </a:r>
            <a:r>
              <a:rPr lang="en-US" altLang="zh-CN" sz="2500" dirty="0" smtClean="0"/>
              <a:t>k/n</a:t>
            </a:r>
            <a:r>
              <a:rPr lang="zh-CN" altLang="en-US" sz="2500" dirty="0" smtClean="0"/>
              <a:t>。当</a:t>
            </a:r>
            <a:r>
              <a:rPr lang="en-US" altLang="zh-CN" sz="2500" dirty="0" smtClean="0"/>
              <a:t>k&gt;n/2</a:t>
            </a:r>
            <a:r>
              <a:rPr lang="zh-CN" altLang="en-US" sz="2500" dirty="0" smtClean="0"/>
              <a:t>时，这个概率将超过</a:t>
            </a:r>
            <a:r>
              <a:rPr lang="en-US" altLang="zh-CN" sz="2500" dirty="0" smtClean="0"/>
              <a:t>1/2</a:t>
            </a:r>
            <a:r>
              <a:rPr lang="zh-CN" altLang="en-US" sz="2500" dirty="0" smtClean="0"/>
              <a:t>。</a:t>
            </a:r>
          </a:p>
          <a:p>
            <a:pPr eaLnBrk="1" hangingPunct="1">
              <a:lnSpc>
                <a:spcPct val="95000"/>
              </a:lnSpc>
            </a:pPr>
            <a:r>
              <a:rPr lang="zh-CN" altLang="en-US" sz="2500" dirty="0" smtClean="0"/>
              <a:t>因此，看来</a:t>
            </a:r>
            <a:r>
              <a:rPr lang="en-US" altLang="zh-CN" sz="2500" dirty="0" smtClean="0"/>
              <a:t>64</a:t>
            </a:r>
            <a:r>
              <a:rPr lang="zh-CN" altLang="en-US" sz="2500" dirty="0" smtClean="0"/>
              <a:t>位的</a:t>
            </a:r>
            <a:r>
              <a:rPr lang="en-US" altLang="zh-CN" sz="2500" dirty="0" smtClean="0"/>
              <a:t>Hash</a:t>
            </a:r>
            <a:r>
              <a:rPr lang="zh-CN" altLang="en-US" sz="2500" dirty="0" smtClean="0"/>
              <a:t>函数，有</a:t>
            </a:r>
            <a:r>
              <a:rPr lang="en-US" altLang="zh-CN" sz="2500" dirty="0" smtClean="0"/>
              <a:t>2</a:t>
            </a:r>
            <a:r>
              <a:rPr lang="en-US" altLang="zh-CN" sz="2500" baseline="30000" dirty="0" smtClean="0"/>
              <a:t>64</a:t>
            </a:r>
            <a:r>
              <a:rPr lang="zh-CN" altLang="en-US" sz="2500" dirty="0" smtClean="0"/>
              <a:t>种组合，攻击者只要尝试</a:t>
            </a:r>
            <a:r>
              <a:rPr lang="en-US" altLang="zh-CN" sz="2500" dirty="0" smtClean="0"/>
              <a:t>k &gt;</a:t>
            </a:r>
            <a:r>
              <a:rPr lang="en-US" altLang="zh-CN" sz="2500" i="1" dirty="0" smtClean="0"/>
              <a:t>n</a:t>
            </a:r>
            <a:r>
              <a:rPr lang="en-US" altLang="zh-CN" sz="2500" dirty="0" smtClean="0"/>
              <a:t>/2</a:t>
            </a:r>
            <a:r>
              <a:rPr lang="zh-CN" altLang="en-US" sz="2500" dirty="0" smtClean="0"/>
              <a:t>，即</a:t>
            </a:r>
            <a:r>
              <a:rPr lang="en-US" altLang="zh-CN" sz="2500" dirty="0" smtClean="0"/>
              <a:t>2</a:t>
            </a:r>
            <a:r>
              <a:rPr lang="en-US" altLang="zh-CN" sz="2500" baseline="30000" dirty="0" smtClean="0"/>
              <a:t>64</a:t>
            </a:r>
            <a:r>
              <a:rPr lang="en-US" altLang="zh-CN" sz="2500" dirty="0" smtClean="0"/>
              <a:t>/2 = 2</a:t>
            </a:r>
            <a:r>
              <a:rPr lang="en-US" altLang="zh-CN" sz="2500" baseline="30000" dirty="0" smtClean="0"/>
              <a:t>63</a:t>
            </a:r>
            <a:r>
              <a:rPr lang="zh-CN" altLang="en-US" sz="2500" dirty="0" smtClean="0"/>
              <a:t>个明文，就有可能获得超过</a:t>
            </a:r>
            <a:r>
              <a:rPr lang="en-US" altLang="zh-CN" sz="2500" dirty="0" smtClean="0"/>
              <a:t>1/2</a:t>
            </a:r>
            <a:r>
              <a:rPr lang="zh-CN" altLang="en-US" sz="2500" dirty="0" smtClean="0"/>
              <a:t>的成功机会。</a:t>
            </a:r>
          </a:p>
        </p:txBody>
      </p:sp>
      <p:sp>
        <p:nvSpPr>
          <p:cNvPr id="1034" name="Rectangle 0"/>
          <p:cNvSpPr>
            <a:spLocks noGrp="1" noRot="1" noChangeArrowheads="1"/>
          </p:cNvSpPr>
          <p:nvPr>
            <p:ph type="title"/>
          </p:nvPr>
        </p:nvSpPr>
        <p:spPr>
          <a:xfrm>
            <a:off x="611188" y="404813"/>
            <a:ext cx="7389812" cy="571500"/>
          </a:xfrm>
          <a:noFill/>
        </p:spPr>
        <p:txBody>
          <a:bodyPr anchor="ctr">
            <a:normAutofit fontScale="90000"/>
          </a:bodyPr>
          <a:lstStyle/>
          <a:p>
            <a:pPr eaLnBrk="1" hangingPunct="1"/>
            <a:r>
              <a:rPr lang="en-US" altLang="zh-CN" smtClean="0"/>
              <a:t>1) Rabin</a:t>
            </a:r>
            <a:r>
              <a:rPr lang="zh-CN" altLang="en-US" smtClean="0"/>
              <a:t>的对哈希函数的攻击法</a:t>
            </a:r>
          </a:p>
        </p:txBody>
      </p:sp>
      <p:sp>
        <p:nvSpPr>
          <p:cNvPr id="1032"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4349755" y="2428868"/>
          <a:ext cx="1008063" cy="739775"/>
        </p:xfrm>
        <a:graphic>
          <a:graphicData uri="http://schemas.openxmlformats.org/presentationml/2006/ole">
            <p:oleObj spid="_x0000_s1026" name="公式" r:id="rId3" imgW="533169" imgH="393529" progId="Equation.3">
              <p:embed/>
            </p:oleObj>
          </a:graphicData>
        </a:graphic>
      </p:graphicFrame>
      <p:sp>
        <p:nvSpPr>
          <p:cNvPr id="1033"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6"/>
          <p:cNvGraphicFramePr>
            <a:graphicFrameLocks noChangeAspect="1"/>
          </p:cNvGraphicFramePr>
          <p:nvPr/>
        </p:nvGraphicFramePr>
        <p:xfrm>
          <a:off x="6273824" y="2428868"/>
          <a:ext cx="1655762" cy="762000"/>
        </p:xfrm>
        <a:graphic>
          <a:graphicData uri="http://schemas.openxmlformats.org/presentationml/2006/ole">
            <p:oleObj spid="_x0000_s1027" name="公式" r:id="rId4" imgW="939392" imgH="393529"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idx="1"/>
          </p:nvPr>
        </p:nvSpPr>
        <p:spPr>
          <a:xfrm>
            <a:off x="611188" y="1268413"/>
            <a:ext cx="7993062" cy="4970462"/>
          </a:xfrm>
        </p:spPr>
        <p:txBody>
          <a:bodyPr/>
          <a:lstStyle/>
          <a:p>
            <a:pPr eaLnBrk="1" hangingPunct="1">
              <a:lnSpc>
                <a:spcPct val="85000"/>
              </a:lnSpc>
            </a:pPr>
            <a:r>
              <a:rPr lang="zh-CN" altLang="en-US" sz="2600" smtClean="0"/>
              <a:t>但是，</a:t>
            </a:r>
            <a:r>
              <a:rPr lang="en-US" altLang="zh-CN" sz="2600" smtClean="0"/>
              <a:t>Yuval</a:t>
            </a:r>
            <a:r>
              <a:rPr lang="zh-CN" altLang="en-US" sz="2600" smtClean="0"/>
              <a:t>提出用生日悖论</a:t>
            </a:r>
            <a:r>
              <a:rPr lang="en-US" altLang="zh-CN" sz="2600" smtClean="0"/>
              <a:t>(Birthday Paradox)</a:t>
            </a:r>
            <a:r>
              <a:rPr lang="zh-CN" altLang="en-US" sz="2600" smtClean="0"/>
              <a:t>对</a:t>
            </a:r>
            <a:r>
              <a:rPr lang="en-US" altLang="zh-CN" sz="2600" smtClean="0"/>
              <a:t>Robin</a:t>
            </a:r>
            <a:r>
              <a:rPr lang="zh-CN" altLang="en-US" sz="2600" smtClean="0"/>
              <a:t>的方法进行攻击，证明只需要</a:t>
            </a:r>
            <a:r>
              <a:rPr lang="en-US" altLang="zh-CN" sz="2600" smtClean="0"/>
              <a:t>2</a:t>
            </a:r>
            <a:r>
              <a:rPr lang="en-US" altLang="zh-CN" sz="2600" baseline="30000" smtClean="0"/>
              <a:t>32</a:t>
            </a:r>
            <a:r>
              <a:rPr lang="zh-CN" altLang="en-US" sz="2600" smtClean="0"/>
              <a:t>次的运算就有可能获得超过</a:t>
            </a:r>
            <a:r>
              <a:rPr lang="en-US" altLang="zh-CN" sz="2600" smtClean="0"/>
              <a:t>1/2</a:t>
            </a:r>
            <a:r>
              <a:rPr lang="zh-CN" altLang="en-US" sz="2600" smtClean="0"/>
              <a:t>的成功机会。</a:t>
            </a:r>
          </a:p>
          <a:p>
            <a:pPr eaLnBrk="1" hangingPunct="1">
              <a:lnSpc>
                <a:spcPct val="85000"/>
              </a:lnSpc>
            </a:pPr>
            <a:r>
              <a:rPr lang="zh-CN" altLang="en-US" sz="2600" smtClean="0"/>
              <a:t>生日攻击的数学背景</a:t>
            </a:r>
          </a:p>
          <a:p>
            <a:pPr eaLnBrk="1" hangingPunct="1">
              <a:lnSpc>
                <a:spcPct val="85000"/>
              </a:lnSpc>
              <a:buFont typeface="Wingdings" pitchFamily="2" charset="2"/>
              <a:buNone/>
            </a:pPr>
            <a:r>
              <a:rPr lang="zh-CN" altLang="en-US" sz="2100" smtClean="0"/>
              <a:t>           </a:t>
            </a:r>
            <a:r>
              <a:rPr lang="zh-CN" altLang="en-US" sz="2400" smtClean="0"/>
              <a:t>到底</a:t>
            </a:r>
            <a:r>
              <a:rPr lang="en-US" altLang="zh-CN" sz="2400" smtClean="0"/>
              <a:t>k</a:t>
            </a:r>
            <a:r>
              <a:rPr lang="zh-CN" altLang="en-US" sz="2400" smtClean="0"/>
              <a:t>要多大，才能在</a:t>
            </a:r>
            <a:r>
              <a:rPr lang="en-US" altLang="zh-CN" sz="2400" smtClean="0"/>
              <a:t>k</a:t>
            </a:r>
            <a:r>
              <a:rPr lang="zh-CN" altLang="en-US" sz="2400" smtClean="0"/>
              <a:t>个人中，至少找到两个人有同一天生日的概率大于</a:t>
            </a:r>
            <a:r>
              <a:rPr lang="en-US" altLang="zh-CN" sz="2400" smtClean="0"/>
              <a:t>1/2</a:t>
            </a:r>
            <a:r>
              <a:rPr lang="zh-CN" altLang="en-US" sz="2400" smtClean="0"/>
              <a:t>？</a:t>
            </a:r>
            <a:endParaRPr lang="zh-CN" altLang="en-US" sz="2400" i="1" smtClean="0"/>
          </a:p>
          <a:p>
            <a:pPr eaLnBrk="1" hangingPunct="1">
              <a:lnSpc>
                <a:spcPct val="85000"/>
              </a:lnSpc>
              <a:buFont typeface="Wingdings" pitchFamily="2" charset="2"/>
              <a:buNone/>
            </a:pPr>
            <a:r>
              <a:rPr lang="en-US" altLang="zh-CN" sz="2400" i="1" smtClean="0"/>
              <a:t>        </a:t>
            </a:r>
            <a:r>
              <a:rPr lang="en-US" altLang="zh-CN" sz="2400" smtClean="0"/>
              <a:t>k</a:t>
            </a:r>
            <a:r>
              <a:rPr lang="zh-CN" altLang="en-US" sz="2400" smtClean="0"/>
              <a:t>个人的生日总排列数是</a:t>
            </a:r>
            <a:r>
              <a:rPr lang="en-US" altLang="zh-CN" sz="2400" smtClean="0"/>
              <a:t>365</a:t>
            </a:r>
            <a:r>
              <a:rPr lang="en-US" altLang="zh-CN" sz="2400" baseline="30000" smtClean="0"/>
              <a:t>k</a:t>
            </a:r>
            <a:r>
              <a:rPr lang="zh-CN" altLang="en-US" sz="2400" smtClean="0"/>
              <a:t>，</a:t>
            </a:r>
            <a:r>
              <a:rPr lang="en-US" altLang="zh-CN" sz="2400" smtClean="0"/>
              <a:t>k</a:t>
            </a:r>
            <a:r>
              <a:rPr lang="zh-CN" altLang="en-US" sz="2400" smtClean="0"/>
              <a:t>个人有不同生日的总排列数为：</a:t>
            </a:r>
          </a:p>
          <a:p>
            <a:pPr eaLnBrk="1" hangingPunct="1">
              <a:lnSpc>
                <a:spcPct val="85000"/>
              </a:lnSpc>
              <a:buFont typeface="Wingdings" pitchFamily="2" charset="2"/>
              <a:buNone/>
            </a:pPr>
            <a:r>
              <a:rPr lang="zh-CN" altLang="en-US" sz="2100" smtClean="0"/>
              <a:t>		</a:t>
            </a:r>
            <a:r>
              <a:rPr lang="en-US" altLang="zh-CN" sz="3400" i="1" smtClean="0"/>
              <a:t>N</a:t>
            </a:r>
            <a:r>
              <a:rPr lang="en-US" altLang="zh-CN" sz="3400" smtClean="0"/>
              <a:t> = P</a:t>
            </a:r>
            <a:r>
              <a:rPr lang="en-US" altLang="zh-CN" sz="3400" baseline="-25000" smtClean="0"/>
              <a:t>k</a:t>
            </a:r>
            <a:r>
              <a:rPr lang="en-US" altLang="zh-CN" sz="3400" baseline="30000" smtClean="0"/>
              <a:t>365</a:t>
            </a:r>
            <a:r>
              <a:rPr lang="en-US" altLang="zh-CN" sz="3400" smtClean="0"/>
              <a:t> = </a:t>
            </a:r>
          </a:p>
          <a:p>
            <a:pPr eaLnBrk="1" hangingPunct="1">
              <a:lnSpc>
                <a:spcPct val="85000"/>
              </a:lnSpc>
              <a:buFont typeface="Wingdings" pitchFamily="2" charset="2"/>
              <a:buNone/>
            </a:pPr>
            <a:endParaRPr lang="zh-CN" altLang="en-US" sz="2100" smtClean="0"/>
          </a:p>
          <a:p>
            <a:pPr eaLnBrk="1" hangingPunct="1">
              <a:lnSpc>
                <a:spcPct val="85000"/>
              </a:lnSpc>
              <a:buFont typeface="Wingdings" pitchFamily="2" charset="2"/>
              <a:buNone/>
            </a:pPr>
            <a:r>
              <a:rPr lang="zh-CN" altLang="en-US" sz="2100" smtClean="0"/>
              <a:t>    </a:t>
            </a:r>
            <a:r>
              <a:rPr lang="zh-CN" altLang="en-US" sz="2400" smtClean="0"/>
              <a:t>即第一个人可能有</a:t>
            </a:r>
            <a:r>
              <a:rPr lang="en-US" altLang="zh-CN" sz="2400" smtClean="0"/>
              <a:t>365</a:t>
            </a:r>
            <a:r>
              <a:rPr lang="zh-CN" altLang="en-US" sz="2400" smtClean="0"/>
              <a:t>种生日选择，第二个人必须不同于第一个人，所以有</a:t>
            </a:r>
            <a:r>
              <a:rPr lang="en-US" altLang="zh-CN" sz="2400" smtClean="0"/>
              <a:t>364</a:t>
            </a:r>
            <a:r>
              <a:rPr lang="zh-CN" altLang="en-US" sz="2400" smtClean="0"/>
              <a:t>种选择，依此类推。</a:t>
            </a:r>
          </a:p>
        </p:txBody>
      </p:sp>
      <p:sp>
        <p:nvSpPr>
          <p:cNvPr id="2056" name="Rectangle 0"/>
          <p:cNvSpPr>
            <a:spLocks noGrp="1" noRot="1" noChangeArrowheads="1"/>
          </p:cNvSpPr>
          <p:nvPr>
            <p:ph type="title"/>
          </p:nvPr>
        </p:nvSpPr>
        <p:spPr>
          <a:xfrm>
            <a:off x="285750" y="428625"/>
            <a:ext cx="7818438" cy="719138"/>
          </a:xfrm>
          <a:noFill/>
        </p:spPr>
        <p:txBody>
          <a:bodyPr anchor="ctr"/>
          <a:lstStyle/>
          <a:p>
            <a:pPr eaLnBrk="1" hangingPunct="1"/>
            <a:r>
              <a:rPr lang="en-US" altLang="zh-CN" sz="3500" smtClean="0"/>
              <a:t>2) Yuval</a:t>
            </a:r>
            <a:r>
              <a:rPr lang="zh-CN" altLang="en-US" sz="3500" smtClean="0"/>
              <a:t>对哈希函数的生日悖论攻击法</a:t>
            </a:r>
          </a:p>
        </p:txBody>
      </p:sp>
      <p:sp>
        <p:nvSpPr>
          <p:cNvPr id="2055"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3779838" y="4005263"/>
          <a:ext cx="1655762" cy="866775"/>
        </p:xfrm>
        <a:graphic>
          <a:graphicData uri="http://schemas.openxmlformats.org/presentationml/2006/ole">
            <p:oleObj spid="_x0000_s2050" name="公式" r:id="rId3" imgW="660400" imgH="41910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idx="1"/>
          </p:nvPr>
        </p:nvSpPr>
        <p:spPr>
          <a:xfrm>
            <a:off x="468313" y="1268413"/>
            <a:ext cx="8424862" cy="4968875"/>
          </a:xfrm>
        </p:spPr>
        <p:txBody>
          <a:bodyPr>
            <a:normAutofit lnSpcReduction="10000"/>
          </a:bodyPr>
          <a:lstStyle/>
          <a:p>
            <a:pPr eaLnBrk="1" hangingPunct="1">
              <a:lnSpc>
                <a:spcPct val="85000"/>
              </a:lnSpc>
              <a:buFont typeface="Wingdings" pitchFamily="2" charset="2"/>
              <a:buNone/>
            </a:pPr>
            <a:r>
              <a:rPr lang="en-US" altLang="zh-CN" sz="2500" smtClean="0"/>
              <a:t>k</a:t>
            </a:r>
            <a:r>
              <a:rPr lang="zh-CN" altLang="en-US" sz="2500" smtClean="0"/>
              <a:t>个人有不同生日的概率</a:t>
            </a:r>
          </a:p>
          <a:p>
            <a:pPr eaLnBrk="1" hangingPunct="1">
              <a:lnSpc>
                <a:spcPct val="85000"/>
              </a:lnSpc>
              <a:buFont typeface="Wingdings" pitchFamily="2" charset="2"/>
              <a:buNone/>
            </a:pPr>
            <a:r>
              <a:rPr lang="en-US" altLang="zh-CN" sz="2500" smtClean="0"/>
              <a:t>Q(365, k) = (365!/(365-k)!)/365</a:t>
            </a:r>
            <a:r>
              <a:rPr lang="en-US" altLang="zh-CN" sz="2500" baseline="30000" smtClean="0"/>
              <a:t>k</a:t>
            </a:r>
            <a:r>
              <a:rPr lang="en-US" altLang="zh-CN" sz="2500" smtClean="0"/>
              <a:t> = 365!/ (365</a:t>
            </a:r>
            <a:r>
              <a:rPr lang="en-US" altLang="zh-CN" sz="2500" baseline="30000" smtClean="0"/>
              <a:t>k</a:t>
            </a:r>
            <a:r>
              <a:rPr lang="en-US" altLang="zh-CN" sz="2500" smtClean="0"/>
              <a:t>(365-k)!)</a:t>
            </a:r>
            <a:endParaRPr lang="en-US" altLang="zh-CN" sz="2500" i="1" smtClean="0"/>
          </a:p>
          <a:p>
            <a:pPr eaLnBrk="1" hangingPunct="1">
              <a:lnSpc>
                <a:spcPct val="85000"/>
              </a:lnSpc>
              <a:buFont typeface="Wingdings" pitchFamily="2" charset="2"/>
              <a:buNone/>
            </a:pPr>
            <a:r>
              <a:rPr lang="en-US" altLang="zh-CN" sz="2500" smtClean="0"/>
              <a:t>           k</a:t>
            </a:r>
            <a:r>
              <a:rPr lang="zh-CN" altLang="en-US" sz="2500" smtClean="0"/>
              <a:t>个人中至少有两个人有相同生日的概率是</a:t>
            </a:r>
          </a:p>
          <a:p>
            <a:pPr eaLnBrk="1" hangingPunct="1">
              <a:lnSpc>
                <a:spcPct val="85000"/>
              </a:lnSpc>
              <a:buFont typeface="Wingdings" pitchFamily="2" charset="2"/>
              <a:buNone/>
            </a:pPr>
            <a:r>
              <a:rPr lang="en-US" altLang="zh-CN" sz="2500" smtClean="0"/>
              <a:t>    P(365, k) = 1- Q(365, k)</a:t>
            </a:r>
            <a:endParaRPr lang="en-US" altLang="zh-CN" sz="2500" i="1" smtClean="0"/>
          </a:p>
          <a:p>
            <a:pPr eaLnBrk="1" hangingPunct="1">
              <a:lnSpc>
                <a:spcPct val="85000"/>
              </a:lnSpc>
              <a:buFont typeface="Wingdings" pitchFamily="2" charset="2"/>
              <a:buNone/>
            </a:pPr>
            <a:r>
              <a:rPr lang="en-US" altLang="zh-CN" sz="2500" smtClean="0"/>
              <a:t>           k</a:t>
            </a:r>
            <a:r>
              <a:rPr lang="zh-CN" altLang="en-US" sz="2500" smtClean="0"/>
              <a:t>要多大，才能保证在</a:t>
            </a:r>
            <a:r>
              <a:rPr lang="en-US" altLang="zh-CN" sz="2500" smtClean="0"/>
              <a:t>k</a:t>
            </a:r>
            <a:r>
              <a:rPr lang="zh-CN" altLang="en-US" sz="2500" smtClean="0"/>
              <a:t>个人中，至少有两个人同一天生日的概率大于</a:t>
            </a:r>
            <a:r>
              <a:rPr lang="en-US" altLang="zh-CN" sz="2500" smtClean="0"/>
              <a:t>1/2</a:t>
            </a:r>
            <a:r>
              <a:rPr lang="zh-CN" altLang="en-US" sz="2500" smtClean="0"/>
              <a:t>？</a:t>
            </a:r>
          </a:p>
          <a:p>
            <a:pPr eaLnBrk="1" hangingPunct="1">
              <a:lnSpc>
                <a:spcPct val="85000"/>
              </a:lnSpc>
              <a:buFont typeface="Wingdings" pitchFamily="2" charset="2"/>
              <a:buNone/>
            </a:pPr>
            <a:r>
              <a:rPr lang="zh-CN" altLang="en-US" sz="2500" smtClean="0"/>
              <a:t>         计算得</a:t>
            </a:r>
            <a:r>
              <a:rPr lang="en-US" altLang="zh-CN" sz="2500" smtClean="0"/>
              <a:t>P(365, 23) = 0.5073</a:t>
            </a:r>
            <a:r>
              <a:rPr lang="zh-CN" altLang="en-US" sz="2500" smtClean="0"/>
              <a:t>，即</a:t>
            </a:r>
            <a:r>
              <a:rPr lang="en-US" altLang="zh-CN" sz="2500" smtClean="0"/>
              <a:t>k = 23</a:t>
            </a:r>
            <a:r>
              <a:rPr lang="zh-CN" altLang="en-US" sz="2500" smtClean="0"/>
              <a:t>。</a:t>
            </a:r>
          </a:p>
          <a:p>
            <a:pPr eaLnBrk="1" hangingPunct="1">
              <a:lnSpc>
                <a:spcPct val="85000"/>
              </a:lnSpc>
              <a:buFont typeface="Wingdings" pitchFamily="2" charset="2"/>
              <a:buNone/>
            </a:pPr>
            <a:r>
              <a:rPr lang="zh-CN" altLang="en-US" sz="2500" smtClean="0"/>
              <a:t>         当 </a:t>
            </a:r>
            <a:r>
              <a:rPr lang="en-US" altLang="zh-CN" sz="2500" smtClean="0"/>
              <a:t>k = 100</a:t>
            </a:r>
            <a:r>
              <a:rPr lang="zh-CN" altLang="en-US" sz="2500" smtClean="0"/>
              <a:t>时，</a:t>
            </a:r>
            <a:r>
              <a:rPr lang="en-US" altLang="zh-CN" sz="2500" smtClean="0"/>
              <a:t>P(365, 100) = 0.999997</a:t>
            </a:r>
            <a:r>
              <a:rPr lang="zh-CN" altLang="en-US" sz="2500" smtClean="0"/>
              <a:t>。</a:t>
            </a:r>
          </a:p>
          <a:p>
            <a:pPr eaLnBrk="1" hangingPunct="1">
              <a:lnSpc>
                <a:spcPct val="85000"/>
              </a:lnSpc>
              <a:buFont typeface="Wingdings" pitchFamily="2" charset="2"/>
              <a:buNone/>
            </a:pPr>
            <a:r>
              <a:rPr lang="zh-CN" altLang="en-US" sz="2500" smtClean="0"/>
              <a:t>           可以这样解释，在</a:t>
            </a:r>
            <a:r>
              <a:rPr lang="en-US" altLang="zh-CN" sz="2500" smtClean="0"/>
              <a:t>23</a:t>
            </a:r>
            <a:r>
              <a:rPr lang="zh-CN" altLang="en-US" sz="2500" smtClean="0"/>
              <a:t>个人当中，考虑某一个人的特定生日，在剩下的</a:t>
            </a:r>
            <a:r>
              <a:rPr lang="en-US" altLang="zh-CN" sz="2500" smtClean="0"/>
              <a:t>22</a:t>
            </a:r>
            <a:r>
              <a:rPr lang="zh-CN" altLang="en-US" sz="2500" smtClean="0"/>
              <a:t>个人中能找到相同特定生日的概率是很小的；</a:t>
            </a:r>
          </a:p>
          <a:p>
            <a:pPr eaLnBrk="1" hangingPunct="1">
              <a:lnSpc>
                <a:spcPct val="85000"/>
              </a:lnSpc>
              <a:buFont typeface="Wingdings" pitchFamily="2" charset="2"/>
              <a:buNone/>
            </a:pPr>
            <a:r>
              <a:rPr lang="zh-CN" altLang="en-US" sz="2500" smtClean="0"/>
              <a:t>         但是只考虑同一天生，只有       </a:t>
            </a:r>
            <a:r>
              <a:rPr lang="en-US" altLang="zh-CN" sz="2500" smtClean="0"/>
              <a:t>= 253</a:t>
            </a:r>
            <a:r>
              <a:rPr lang="zh-CN" altLang="en-US" sz="2500" smtClean="0"/>
              <a:t>种不同的组合。所以只要</a:t>
            </a:r>
            <a:r>
              <a:rPr lang="en-US" altLang="zh-CN" sz="2500" smtClean="0"/>
              <a:t>23</a:t>
            </a:r>
            <a:r>
              <a:rPr lang="zh-CN" altLang="en-US" sz="2500" smtClean="0"/>
              <a:t>个人，找到两人同天生的概率大于</a:t>
            </a:r>
            <a:r>
              <a:rPr lang="en-US" altLang="zh-CN" sz="2500" smtClean="0"/>
              <a:t>1/2</a:t>
            </a:r>
            <a:r>
              <a:rPr lang="zh-CN" altLang="en-US" sz="2500" smtClean="0"/>
              <a:t>。</a:t>
            </a:r>
          </a:p>
        </p:txBody>
      </p:sp>
      <p:sp>
        <p:nvSpPr>
          <p:cNvPr id="3079" name="Rectangle 0"/>
          <p:cNvSpPr>
            <a:spLocks noGrp="1" noRot="1" noChangeArrowheads="1"/>
          </p:cNvSpPr>
          <p:nvPr>
            <p:ph type="title"/>
          </p:nvPr>
        </p:nvSpPr>
        <p:spPr>
          <a:xfrm>
            <a:off x="468313" y="404813"/>
            <a:ext cx="7191375" cy="571500"/>
          </a:xfrm>
          <a:noFill/>
        </p:spPr>
        <p:txBody>
          <a:bodyPr anchor="ctr">
            <a:normAutofit fontScale="90000"/>
          </a:bodyPr>
          <a:lstStyle/>
          <a:p>
            <a:pPr eaLnBrk="1" hangingPunct="1"/>
            <a:r>
              <a:rPr lang="zh-CN" altLang="en-US" sz="3500" smtClean="0"/>
              <a:t>对哈希函数的生日悖论攻击法</a:t>
            </a:r>
          </a:p>
        </p:txBody>
      </p:sp>
      <p:graphicFrame>
        <p:nvGraphicFramePr>
          <p:cNvPr id="3074" name="Object 4"/>
          <p:cNvGraphicFramePr>
            <a:graphicFrameLocks noChangeAspect="1"/>
          </p:cNvGraphicFramePr>
          <p:nvPr/>
        </p:nvGraphicFramePr>
        <p:xfrm>
          <a:off x="5416560" y="4929198"/>
          <a:ext cx="584200" cy="492125"/>
        </p:xfrm>
        <a:graphic>
          <a:graphicData uri="http://schemas.openxmlformats.org/presentationml/2006/ole">
            <p:oleObj spid="_x0000_s3074" name="公式" r:id="rId3" imgW="291960" imgH="27936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0"/>
          <p:cNvPicPr>
            <a:picLocks noChangeAspect="1" noChangeArrowheads="1"/>
          </p:cNvPicPr>
          <p:nvPr/>
        </p:nvPicPr>
        <p:blipFill>
          <a:blip r:embed="rId2"/>
          <a:srcRect/>
          <a:stretch>
            <a:fillRect/>
          </a:stretch>
        </p:blipFill>
        <p:spPr bwMode="auto">
          <a:xfrm>
            <a:off x="1116013" y="1125538"/>
            <a:ext cx="6337300" cy="5089525"/>
          </a:xfrm>
          <a:prstGeom prst="rect">
            <a:avLst/>
          </a:prstGeom>
          <a:noFill/>
          <a:ln w="9525">
            <a:noFill/>
            <a:miter lim="800000"/>
            <a:headEnd/>
            <a:tailEnd/>
          </a:ln>
        </p:spPr>
      </p:pic>
      <p:sp>
        <p:nvSpPr>
          <p:cNvPr id="35846" name="Rectangle 0"/>
          <p:cNvSpPr>
            <a:spLocks noRot="1" noChangeArrowheads="1"/>
          </p:cNvSpPr>
          <p:nvPr/>
        </p:nvSpPr>
        <p:spPr bwMode="auto">
          <a:xfrm>
            <a:off x="539750" y="260350"/>
            <a:ext cx="7127875" cy="725488"/>
          </a:xfrm>
          <a:prstGeom prst="rect">
            <a:avLst/>
          </a:prstGeom>
          <a:noFill/>
          <a:ln w="9525">
            <a:noFill/>
            <a:miter lim="800000"/>
            <a:headEnd/>
            <a:tailEnd/>
          </a:ln>
        </p:spPr>
        <p:txBody>
          <a:bodyPr anchor="ctr"/>
          <a:lstStyle/>
          <a:p>
            <a:r>
              <a:rPr lang="zh-CN" altLang="en-US" sz="3500" b="1">
                <a:solidFill>
                  <a:schemeClr val="tx2"/>
                </a:solidFill>
                <a:ea typeface="黑体" pitchFamily="2" charset="-122"/>
              </a:rPr>
              <a:t>生日悖论</a:t>
            </a: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idx="1"/>
          </p:nvPr>
        </p:nvSpPr>
        <p:spPr>
          <a:xfrm>
            <a:off x="684213" y="1412875"/>
            <a:ext cx="7777162" cy="4679950"/>
          </a:xfrm>
        </p:spPr>
        <p:txBody>
          <a:bodyPr/>
          <a:lstStyle/>
          <a:p>
            <a:pPr eaLnBrk="1" hangingPunct="1"/>
            <a:r>
              <a:rPr lang="zh-CN" altLang="en-US" smtClean="0"/>
              <a:t>穷举攻击</a:t>
            </a:r>
          </a:p>
          <a:p>
            <a:pPr lvl="1" eaLnBrk="1" hangingPunct="1"/>
            <a:r>
              <a:rPr lang="zh-CN" altLang="en-US" smtClean="0"/>
              <a:t>散列函数</a:t>
            </a:r>
          </a:p>
          <a:p>
            <a:pPr lvl="2" eaLnBrk="1" hangingPunct="1"/>
            <a:r>
              <a:rPr lang="en-US" altLang="zh-CN" smtClean="0"/>
              <a:t>2</a:t>
            </a:r>
            <a:r>
              <a:rPr lang="en-US" altLang="zh-CN" baseline="30000" smtClean="0"/>
              <a:t>n/2</a:t>
            </a:r>
            <a:r>
              <a:rPr lang="zh-CN" altLang="en-US" smtClean="0"/>
              <a:t>将决定散列码抗击强行攻击的强度</a:t>
            </a:r>
          </a:p>
          <a:p>
            <a:pPr lvl="1" eaLnBrk="1" hangingPunct="1"/>
            <a:r>
              <a:rPr lang="zh-CN" altLang="en-US" smtClean="0"/>
              <a:t>消息认证码</a:t>
            </a:r>
          </a:p>
          <a:p>
            <a:pPr lvl="2" eaLnBrk="1" hangingPunct="1"/>
            <a:r>
              <a:rPr lang="zh-CN" altLang="en-US" smtClean="0"/>
              <a:t>需要同时知道消息和</a:t>
            </a:r>
            <a:r>
              <a:rPr lang="en-US" altLang="zh-CN" smtClean="0"/>
              <a:t>MAC</a:t>
            </a:r>
            <a:r>
              <a:rPr lang="zh-CN" altLang="en-US" smtClean="0"/>
              <a:t>，攻击更难成功</a:t>
            </a:r>
          </a:p>
          <a:p>
            <a:pPr eaLnBrk="1" hangingPunct="1"/>
            <a:r>
              <a:rPr lang="zh-CN" altLang="en-US" smtClean="0"/>
              <a:t>密码分析</a:t>
            </a:r>
          </a:p>
          <a:p>
            <a:pPr lvl="1" eaLnBrk="1" hangingPunct="1"/>
            <a:r>
              <a:rPr lang="zh-CN" altLang="en-US" smtClean="0"/>
              <a:t>散列函数</a:t>
            </a:r>
          </a:p>
          <a:p>
            <a:pPr lvl="2" eaLnBrk="1" hangingPunct="1"/>
            <a:r>
              <a:rPr lang="zh-CN" altLang="en-US" smtClean="0"/>
              <a:t>安全散列函数</a:t>
            </a:r>
          </a:p>
          <a:p>
            <a:pPr lvl="1" eaLnBrk="1" hangingPunct="1"/>
            <a:r>
              <a:rPr lang="zh-CN" altLang="en-US" smtClean="0"/>
              <a:t>消息认证码</a:t>
            </a:r>
          </a:p>
        </p:txBody>
      </p:sp>
      <p:sp>
        <p:nvSpPr>
          <p:cNvPr id="36869" name="Rectangle 2"/>
          <p:cNvSpPr>
            <a:spLocks noGrp="1" noChangeArrowheads="1"/>
          </p:cNvSpPr>
          <p:nvPr>
            <p:ph type="title"/>
          </p:nvPr>
        </p:nvSpPr>
        <p:spPr>
          <a:xfrm>
            <a:off x="611188" y="404813"/>
            <a:ext cx="6985000" cy="661987"/>
          </a:xfrm>
        </p:spPr>
        <p:txBody>
          <a:bodyPr>
            <a:normAutofit fontScale="90000"/>
          </a:bodyPr>
          <a:lstStyle/>
          <a:p>
            <a:pPr eaLnBrk="1" hangingPunct="1"/>
            <a:r>
              <a:rPr lang="zh-CN" altLang="en-US" smtClean="0"/>
              <a:t>散列函数和</a:t>
            </a:r>
            <a:r>
              <a:rPr lang="en-US" altLang="zh-CN" smtClean="0"/>
              <a:t>MAC</a:t>
            </a:r>
            <a:r>
              <a:rPr lang="zh-CN" altLang="en-US" smtClean="0"/>
              <a:t>的安全性</a:t>
            </a:r>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4" name="Picture 1025"/>
          <p:cNvPicPr>
            <a:picLocks noGrp="1" noChangeAspect="1" noChangeArrowheads="1"/>
          </p:cNvPicPr>
          <p:nvPr>
            <p:ph idx="1"/>
          </p:nvPr>
        </p:nvPicPr>
        <p:blipFill>
          <a:blip r:embed="rId2"/>
          <a:srcRect/>
          <a:stretch>
            <a:fillRect/>
          </a:stretch>
        </p:blipFill>
        <p:spPr>
          <a:xfrm>
            <a:off x="395288" y="1412875"/>
            <a:ext cx="8353425" cy="4872038"/>
          </a:xfrm>
          <a:noFill/>
        </p:spPr>
      </p:pic>
      <p:sp>
        <p:nvSpPr>
          <p:cNvPr id="37893" name="Rectangle 5"/>
          <p:cNvSpPr>
            <a:spLocks noGrp="1" noChangeArrowheads="1"/>
          </p:cNvSpPr>
          <p:nvPr>
            <p:ph type="title"/>
          </p:nvPr>
        </p:nvSpPr>
        <p:spPr>
          <a:xfrm>
            <a:off x="611188" y="333375"/>
            <a:ext cx="7256462" cy="785813"/>
          </a:xfrm>
        </p:spPr>
        <p:txBody>
          <a:bodyPr/>
          <a:lstStyle/>
          <a:p>
            <a:pPr eaLnBrk="1" hangingPunct="1"/>
            <a:r>
              <a:rPr lang="zh-CN" altLang="en-US" smtClean="0"/>
              <a:t>安全散列码的一般结构</a:t>
            </a:r>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
          <p:cNvSpPr>
            <a:spLocks noGrp="1" noChangeArrowheads="1"/>
          </p:cNvSpPr>
          <p:nvPr>
            <p:ph idx="1"/>
          </p:nvPr>
        </p:nvSpPr>
        <p:spPr>
          <a:xfrm>
            <a:off x="609600" y="1719263"/>
            <a:ext cx="8077200" cy="4271962"/>
          </a:xfrm>
        </p:spPr>
        <p:txBody>
          <a:bodyPr/>
          <a:lstStyle/>
          <a:p>
            <a:pPr eaLnBrk="1" hangingPunct="1">
              <a:buFont typeface="Wingdings" pitchFamily="2" charset="2"/>
              <a:buNone/>
            </a:pPr>
            <a:r>
              <a:rPr lang="zh-CN" altLang="en-AU" smtClean="0"/>
              <a:t>第</a:t>
            </a:r>
            <a:r>
              <a:rPr lang="en-AU" altLang="zh-CN" smtClean="0"/>
              <a:t>11</a:t>
            </a:r>
            <a:r>
              <a:rPr lang="zh-CN" altLang="en-AU" smtClean="0"/>
              <a:t>章：</a:t>
            </a:r>
          </a:p>
          <a:p>
            <a:pPr lvl="1" eaLnBrk="1" hangingPunct="1">
              <a:buFont typeface="Wingdings" pitchFamily="2" charset="2"/>
              <a:buNone/>
            </a:pPr>
            <a:r>
              <a:rPr lang="en-AU" altLang="zh-CN" smtClean="0"/>
              <a:t>              </a:t>
            </a:r>
            <a:endParaRPr lang="zh-CN" altLang="en-US" smtClean="0"/>
          </a:p>
        </p:txBody>
      </p:sp>
      <p:sp>
        <p:nvSpPr>
          <p:cNvPr id="38917" name="Rectangle 2"/>
          <p:cNvSpPr>
            <a:spLocks noGrp="1" noChangeArrowheads="1"/>
          </p:cNvSpPr>
          <p:nvPr>
            <p:ph type="title"/>
          </p:nvPr>
        </p:nvSpPr>
        <p:spPr/>
        <p:txBody>
          <a:bodyPr/>
          <a:lstStyle/>
          <a:p>
            <a:pPr eaLnBrk="1" hangingPunct="1"/>
            <a:r>
              <a:rPr lang="zh-CN" altLang="en-US" smtClean="0"/>
              <a:t>习题与思考题</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684213" y="1412875"/>
            <a:ext cx="7704137" cy="4679950"/>
          </a:xfrm>
        </p:spPr>
        <p:txBody>
          <a:bodyPr/>
          <a:lstStyle/>
          <a:p>
            <a:pPr eaLnBrk="1" hangingPunct="1">
              <a:lnSpc>
                <a:spcPct val="95000"/>
              </a:lnSpc>
            </a:pPr>
            <a:r>
              <a:rPr lang="zh-CN" altLang="en-AU" smtClean="0">
                <a:latin typeface="黑体" pitchFamily="2" charset="-122"/>
              </a:rPr>
              <a:t>消息认证</a:t>
            </a:r>
            <a:r>
              <a:rPr lang="en-AU" altLang="zh-CN" smtClean="0">
                <a:latin typeface="黑体" pitchFamily="2" charset="-122"/>
              </a:rPr>
              <a:t>(</a:t>
            </a:r>
            <a:r>
              <a:rPr lang="zh-CN" altLang="en-AU" smtClean="0">
                <a:latin typeface="黑体" pitchFamily="2" charset="-122"/>
              </a:rPr>
              <a:t>报文认证</a:t>
            </a:r>
            <a:r>
              <a:rPr lang="en-AU" altLang="zh-CN" smtClean="0">
                <a:latin typeface="黑体" pitchFamily="2" charset="-122"/>
              </a:rPr>
              <a:t>)</a:t>
            </a:r>
            <a:r>
              <a:rPr lang="zh-CN" altLang="en-AU" smtClean="0">
                <a:latin typeface="黑体" pitchFamily="2" charset="-122"/>
              </a:rPr>
              <a:t>关心的问题是 </a:t>
            </a:r>
          </a:p>
          <a:p>
            <a:pPr lvl="1" eaLnBrk="1" hangingPunct="1">
              <a:lnSpc>
                <a:spcPct val="95000"/>
              </a:lnSpc>
            </a:pPr>
            <a:r>
              <a:rPr lang="zh-CN" altLang="en-AU" smtClean="0">
                <a:latin typeface="黑体" pitchFamily="2" charset="-122"/>
              </a:rPr>
              <a:t>保护消息的完整性 </a:t>
            </a:r>
          </a:p>
          <a:p>
            <a:pPr lvl="1" eaLnBrk="1" hangingPunct="1">
              <a:lnSpc>
                <a:spcPct val="95000"/>
              </a:lnSpc>
            </a:pPr>
            <a:r>
              <a:rPr lang="zh-CN" altLang="en-AU" smtClean="0">
                <a:latin typeface="黑体" pitchFamily="2" charset="-122"/>
              </a:rPr>
              <a:t>验证发起方身份 </a:t>
            </a:r>
          </a:p>
          <a:p>
            <a:pPr lvl="1" eaLnBrk="1" hangingPunct="1">
              <a:lnSpc>
                <a:spcPct val="95000"/>
              </a:lnSpc>
            </a:pPr>
            <a:r>
              <a:rPr lang="zh-CN" altLang="en-AU" smtClean="0">
                <a:latin typeface="黑体" pitchFamily="2" charset="-122"/>
              </a:rPr>
              <a:t>消息源的不可否认</a:t>
            </a:r>
            <a:r>
              <a:rPr lang="en-AU" altLang="zh-CN" smtClean="0">
                <a:latin typeface="黑体" pitchFamily="2" charset="-122"/>
              </a:rPr>
              <a:t>(</a:t>
            </a:r>
            <a:r>
              <a:rPr lang="zh-CN" altLang="en-AU" smtClean="0">
                <a:latin typeface="黑体" pitchFamily="2" charset="-122"/>
              </a:rPr>
              <a:t>解决分歧</a:t>
            </a:r>
            <a:r>
              <a:rPr lang="en-AU" altLang="zh-CN" smtClean="0">
                <a:latin typeface="黑体" pitchFamily="2" charset="-122"/>
              </a:rPr>
              <a:t>)</a:t>
            </a:r>
          </a:p>
          <a:p>
            <a:pPr eaLnBrk="1" hangingPunct="1">
              <a:lnSpc>
                <a:spcPct val="95000"/>
              </a:lnSpc>
            </a:pPr>
            <a:r>
              <a:rPr lang="zh-CN" altLang="en-US" smtClean="0"/>
              <a:t>消息认证要考虑安全需求</a:t>
            </a:r>
          </a:p>
          <a:p>
            <a:pPr eaLnBrk="1" hangingPunct="1">
              <a:lnSpc>
                <a:spcPct val="95000"/>
              </a:lnSpc>
            </a:pPr>
            <a:r>
              <a:rPr lang="zh-CN" altLang="en-US" smtClean="0"/>
              <a:t>三种消息认证的方法</a:t>
            </a:r>
          </a:p>
          <a:p>
            <a:pPr lvl="1" eaLnBrk="1" hangingPunct="1">
              <a:lnSpc>
                <a:spcPct val="95000"/>
              </a:lnSpc>
            </a:pPr>
            <a:r>
              <a:rPr lang="zh-CN" altLang="en-US" i="1" smtClean="0">
                <a:solidFill>
                  <a:srgbClr val="0000FF"/>
                </a:solidFill>
              </a:rPr>
              <a:t>消息加密</a:t>
            </a:r>
          </a:p>
          <a:p>
            <a:pPr lvl="1" eaLnBrk="1" hangingPunct="1">
              <a:lnSpc>
                <a:spcPct val="95000"/>
              </a:lnSpc>
            </a:pPr>
            <a:r>
              <a:rPr lang="zh-CN" altLang="en-US" i="1" smtClean="0">
                <a:solidFill>
                  <a:srgbClr val="0000FF"/>
                </a:solidFill>
              </a:rPr>
              <a:t>消息认证码</a:t>
            </a:r>
            <a:r>
              <a:rPr lang="en-US" altLang="zh-CN" i="1" smtClean="0">
                <a:solidFill>
                  <a:srgbClr val="0000FF"/>
                </a:solidFill>
              </a:rPr>
              <a:t>(MAC)</a:t>
            </a:r>
          </a:p>
          <a:p>
            <a:pPr lvl="1" eaLnBrk="1" hangingPunct="1">
              <a:lnSpc>
                <a:spcPct val="95000"/>
              </a:lnSpc>
            </a:pPr>
            <a:r>
              <a:rPr lang="zh-CN" altLang="en-US" i="1" smtClean="0">
                <a:solidFill>
                  <a:srgbClr val="0000FF"/>
                </a:solidFill>
              </a:rPr>
              <a:t>哈希函数</a:t>
            </a:r>
          </a:p>
        </p:txBody>
      </p:sp>
      <p:sp>
        <p:nvSpPr>
          <p:cNvPr id="9221" name="Rectangle 2"/>
          <p:cNvSpPr>
            <a:spLocks noGrp="1" noChangeArrowheads="1"/>
          </p:cNvSpPr>
          <p:nvPr>
            <p:ph type="title"/>
          </p:nvPr>
        </p:nvSpPr>
        <p:spPr>
          <a:xfrm>
            <a:off x="468313" y="333375"/>
            <a:ext cx="7559675" cy="863600"/>
          </a:xfrm>
        </p:spPr>
        <p:txBody>
          <a:bodyPr/>
          <a:lstStyle/>
          <a:p>
            <a:pPr eaLnBrk="1" hangingPunct="1"/>
            <a:r>
              <a:rPr lang="en-US" altLang="zh-CN" sz="3500" smtClean="0"/>
              <a:t>11.1 Message Authentication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idx="1"/>
          </p:nvPr>
        </p:nvSpPr>
        <p:spPr>
          <a:xfrm>
            <a:off x="468313" y="1412875"/>
            <a:ext cx="8362950" cy="4537075"/>
          </a:xfrm>
        </p:spPr>
        <p:txBody>
          <a:bodyPr>
            <a:normAutofit fontScale="92500"/>
          </a:bodyPr>
          <a:lstStyle/>
          <a:p>
            <a:pPr eaLnBrk="1" hangingPunct="1"/>
            <a:r>
              <a:rPr lang="zh-CN" altLang="en-US" sz="2600" smtClean="0"/>
              <a:t>泄密</a:t>
            </a:r>
            <a:r>
              <a:rPr lang="en-US" altLang="zh-CN" sz="2600" smtClean="0"/>
              <a:t>Disclosure</a:t>
            </a:r>
            <a:r>
              <a:rPr lang="zh-CN" altLang="en-US" sz="2600" smtClean="0"/>
              <a:t>，将消息透露给没有合法身份的第三方</a:t>
            </a:r>
          </a:p>
          <a:p>
            <a:pPr eaLnBrk="1" hangingPunct="1"/>
            <a:r>
              <a:rPr lang="zh-CN" altLang="en-US" sz="2600" smtClean="0"/>
              <a:t>传输分析</a:t>
            </a:r>
            <a:r>
              <a:rPr lang="en-US" altLang="zh-CN" sz="2600" smtClean="0"/>
              <a:t>Traffic analysis</a:t>
            </a:r>
            <a:r>
              <a:rPr lang="zh-CN" altLang="en-US" sz="2600" smtClean="0"/>
              <a:t>，分析双方通信模式</a:t>
            </a:r>
          </a:p>
          <a:p>
            <a:pPr eaLnBrk="1" hangingPunct="1"/>
            <a:r>
              <a:rPr lang="zh-CN" altLang="en-US" sz="2600" smtClean="0"/>
              <a:t>伪装</a:t>
            </a:r>
            <a:r>
              <a:rPr lang="en-US" altLang="zh-CN" sz="2600" smtClean="0"/>
              <a:t>Masquerade</a:t>
            </a:r>
            <a:r>
              <a:rPr lang="zh-CN" altLang="en-US" sz="2600" smtClean="0"/>
              <a:t>，欺诈源向网络中插入一条消息</a:t>
            </a:r>
          </a:p>
          <a:p>
            <a:pPr eaLnBrk="1" hangingPunct="1"/>
            <a:r>
              <a:rPr lang="zh-CN" altLang="en-US" sz="2600" smtClean="0"/>
              <a:t>内容篡改</a:t>
            </a:r>
            <a:r>
              <a:rPr lang="en-US" altLang="zh-CN" sz="2600" smtClean="0"/>
              <a:t>Content modification</a:t>
            </a:r>
            <a:r>
              <a:rPr lang="zh-CN" altLang="en-US" sz="2600" smtClean="0"/>
              <a:t>，对消息内容的修改</a:t>
            </a:r>
          </a:p>
          <a:p>
            <a:pPr eaLnBrk="1" hangingPunct="1"/>
            <a:r>
              <a:rPr lang="zh-CN" altLang="en-US" sz="2600" smtClean="0"/>
              <a:t>顺序篡改</a:t>
            </a:r>
            <a:r>
              <a:rPr lang="en-US" altLang="zh-CN" sz="2600" smtClean="0"/>
              <a:t>Sequence modification</a:t>
            </a:r>
            <a:r>
              <a:rPr lang="zh-CN" altLang="en-US" sz="2600" smtClean="0"/>
              <a:t>，对消息顺序的修改</a:t>
            </a:r>
          </a:p>
          <a:p>
            <a:pPr eaLnBrk="1" hangingPunct="1"/>
            <a:r>
              <a:rPr lang="zh-CN" altLang="en-US" sz="2600" smtClean="0"/>
              <a:t>计时篡改</a:t>
            </a:r>
            <a:r>
              <a:rPr lang="en-US" altLang="zh-CN" sz="2600" smtClean="0"/>
              <a:t>Timing modification</a:t>
            </a:r>
            <a:r>
              <a:rPr lang="zh-CN" altLang="en-US" sz="2600" smtClean="0"/>
              <a:t>，对消息的延时和重放</a:t>
            </a:r>
          </a:p>
          <a:p>
            <a:pPr eaLnBrk="1" hangingPunct="1"/>
            <a:r>
              <a:rPr lang="zh-CN" altLang="en-US" sz="2600" smtClean="0"/>
              <a:t>信源抵赖</a:t>
            </a:r>
            <a:r>
              <a:rPr lang="en-US" altLang="zh-CN" sz="2600" smtClean="0"/>
              <a:t>Source repudiation,</a:t>
            </a:r>
            <a:r>
              <a:rPr lang="zh-CN" altLang="en-US" sz="2600" smtClean="0"/>
              <a:t>发送方否认发送过某消息</a:t>
            </a:r>
          </a:p>
          <a:p>
            <a:pPr eaLnBrk="1" hangingPunct="1"/>
            <a:r>
              <a:rPr lang="zh-CN" altLang="en-US" sz="2600" smtClean="0"/>
              <a:t>信宿抵赖</a:t>
            </a:r>
            <a:r>
              <a:rPr lang="en-US" altLang="zh-CN" sz="2600" smtClean="0"/>
              <a:t>Destination repudiation</a:t>
            </a:r>
            <a:r>
              <a:rPr lang="zh-CN" altLang="en-US" sz="2600" smtClean="0"/>
              <a:t>，接收方否认接收过某消息</a:t>
            </a:r>
          </a:p>
        </p:txBody>
      </p:sp>
      <p:sp>
        <p:nvSpPr>
          <p:cNvPr id="10245" name="Rectangle 2"/>
          <p:cNvSpPr>
            <a:spLocks noGrp="1" noChangeArrowheads="1"/>
          </p:cNvSpPr>
          <p:nvPr>
            <p:ph type="title"/>
          </p:nvPr>
        </p:nvSpPr>
        <p:spPr>
          <a:xfrm>
            <a:off x="539750" y="476250"/>
            <a:ext cx="8135938" cy="679450"/>
          </a:xfrm>
        </p:spPr>
        <p:txBody>
          <a:bodyPr/>
          <a:lstStyle/>
          <a:p>
            <a:pPr eaLnBrk="1" hangingPunct="1"/>
            <a:r>
              <a:rPr lang="zh-CN" altLang="en-US" sz="3500" smtClean="0"/>
              <a:t>对认证的要求</a:t>
            </a: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a:xfrm>
            <a:off x="611188" y="1341438"/>
            <a:ext cx="7921625" cy="4535487"/>
          </a:xfrm>
        </p:spPr>
        <p:txBody>
          <a:bodyPr/>
          <a:lstStyle/>
          <a:p>
            <a:pPr eaLnBrk="1" hangingPunct="1">
              <a:buFont typeface="Wingdings" pitchFamily="2" charset="2"/>
              <a:buNone/>
            </a:pPr>
            <a:r>
              <a:rPr lang="en-US" altLang="zh-CN" dirty="0" smtClean="0"/>
              <a:t>11.2.1 </a:t>
            </a:r>
            <a:r>
              <a:rPr lang="zh-CN" altLang="en-US" dirty="0" smtClean="0"/>
              <a:t>消息加密</a:t>
            </a:r>
          </a:p>
          <a:p>
            <a:pPr lvl="1" eaLnBrk="1" hangingPunct="1"/>
            <a:r>
              <a:rPr lang="zh-CN" altLang="en-US" dirty="0" smtClean="0"/>
              <a:t>消息加密本身提供了一种认证手段</a:t>
            </a:r>
          </a:p>
          <a:p>
            <a:pPr lvl="1" eaLnBrk="1" hangingPunct="1"/>
            <a:r>
              <a:rPr lang="en-US" altLang="zh-CN" dirty="0" smtClean="0"/>
              <a:t>1) </a:t>
            </a:r>
            <a:r>
              <a:rPr lang="zh-CN" altLang="en-US" dirty="0" smtClean="0"/>
              <a:t>对称加密</a:t>
            </a:r>
          </a:p>
          <a:p>
            <a:pPr lvl="2" eaLnBrk="1" hangingPunct="1"/>
            <a:r>
              <a:rPr lang="zh-CN" altLang="en-US" sz="2400" dirty="0" smtClean="0"/>
              <a:t>接收方可以确信消息是由发送方产生的，因为除了接收方以外只有发送方拥有加密密钥，产生出用此密钥可以解密的密文</a:t>
            </a:r>
          </a:p>
          <a:p>
            <a:pPr lvl="2" eaLnBrk="1" hangingPunct="1"/>
            <a:r>
              <a:rPr lang="zh-CN" altLang="en-US" sz="2400" dirty="0" smtClean="0"/>
              <a:t>如果消息可以是任意的位模式，接收方无法确定收到的消息是合法明文的密文。因此，通常不管密文的值是什么，如果解密后得到的明文有合法明文的位模式，接收方都会作为真实的密文接收。</a:t>
            </a:r>
          </a:p>
        </p:txBody>
      </p:sp>
      <p:sp>
        <p:nvSpPr>
          <p:cNvPr id="11269" name="Rectangle 2"/>
          <p:cNvSpPr>
            <a:spLocks noGrp="1" noChangeArrowheads="1"/>
          </p:cNvSpPr>
          <p:nvPr>
            <p:ph type="title"/>
          </p:nvPr>
        </p:nvSpPr>
        <p:spPr>
          <a:xfrm>
            <a:off x="611188" y="404813"/>
            <a:ext cx="7921625" cy="655637"/>
          </a:xfrm>
        </p:spPr>
        <p:txBody>
          <a:bodyPr>
            <a:normAutofit fontScale="90000"/>
          </a:bodyPr>
          <a:lstStyle/>
          <a:p>
            <a:pPr eaLnBrk="1" hangingPunct="1"/>
            <a:r>
              <a:rPr lang="en-US" altLang="zh-CN" smtClean="0"/>
              <a:t>11.2 </a:t>
            </a:r>
            <a:r>
              <a:rPr lang="zh-CN" altLang="en-US" smtClean="0"/>
              <a:t>认证函数</a:t>
            </a:r>
          </a:p>
        </p:txBody>
      </p:sp>
      <p:sp>
        <p:nvSpPr>
          <p:cNvPr id="4" name="TextBox 3"/>
          <p:cNvSpPr txBox="1"/>
          <p:nvPr/>
        </p:nvSpPr>
        <p:spPr>
          <a:xfrm>
            <a:off x="500034" y="5286388"/>
            <a:ext cx="3429024" cy="1477328"/>
          </a:xfrm>
          <a:prstGeom prst="rect">
            <a:avLst/>
          </a:prstGeom>
          <a:noFill/>
        </p:spPr>
        <p:txBody>
          <a:bodyPr wrap="square" rtlCol="0">
            <a:spAutoFit/>
          </a:bodyPr>
          <a:lstStyle/>
          <a:p>
            <a:r>
              <a:rPr lang="zh-CN" altLang="en-US" b="1" dirty="0" smtClean="0"/>
              <a:t>对称加密情况下，选取明文消息（比如二进制的密钥等）使得其用另外一种编码方式时具有合法明文结构，从而可以利用不同编码节省验证码？</a:t>
            </a:r>
            <a:endParaRPr lang="zh-CN" altLang="en-US" b="1"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4"/>
          <p:cNvPicPr>
            <a:picLocks noChangeAspect="1" noChangeArrowheads="1"/>
          </p:cNvPicPr>
          <p:nvPr/>
        </p:nvPicPr>
        <p:blipFill>
          <a:blip r:embed="rId2"/>
          <a:srcRect/>
          <a:stretch>
            <a:fillRect/>
          </a:stretch>
        </p:blipFill>
        <p:spPr bwMode="auto">
          <a:xfrm>
            <a:off x="1881188" y="58738"/>
            <a:ext cx="5499100" cy="6538912"/>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4"/>
          <p:cNvPicPr>
            <a:picLocks noGrp="1" noChangeAspect="1" noChangeArrowheads="1"/>
          </p:cNvPicPr>
          <p:nvPr>
            <p:ph idx="1"/>
          </p:nvPr>
        </p:nvPicPr>
        <p:blipFill>
          <a:blip r:embed="rId2"/>
          <a:srcRect/>
          <a:stretch>
            <a:fillRect/>
          </a:stretch>
        </p:blipFill>
        <p:spPr>
          <a:xfrm>
            <a:off x="1692275" y="0"/>
            <a:ext cx="6418263" cy="6858000"/>
          </a:xfrm>
          <a:noFill/>
        </p:spPr>
      </p:pic>
      <p:sp>
        <p:nvSpPr>
          <p:cNvPr id="13317" name="Rectangle 5"/>
          <p:cNvSpPr>
            <a:spLocks noGrp="1" noChangeArrowheads="1"/>
          </p:cNvSpPr>
          <p:nvPr>
            <p:ph type="title"/>
          </p:nvPr>
        </p:nvSpPr>
        <p:spPr/>
        <p:txBody>
          <a:bodyPr/>
          <a:lstStyle/>
          <a:p>
            <a:pPr eaLnBrk="1" hangingPunct="1"/>
            <a:endParaRPr lang="zh-CN" altLang="en-US" smtClean="0"/>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23850" y="260350"/>
            <a:ext cx="8135938" cy="649288"/>
          </a:xfrm>
        </p:spPr>
        <p:txBody>
          <a:bodyPr/>
          <a:lstStyle/>
          <a:p>
            <a:pPr eaLnBrk="1" hangingPunct="1"/>
            <a:r>
              <a:rPr lang="zh-CN" altLang="en-US" sz="3400" smtClean="0"/>
              <a:t>解决解密所得消息是否具有可读性的问题</a:t>
            </a:r>
          </a:p>
        </p:txBody>
      </p:sp>
      <p:sp>
        <p:nvSpPr>
          <p:cNvPr id="14342" name="Rectangle 3"/>
          <p:cNvSpPr>
            <a:spLocks noGrp="1" noChangeArrowheads="1"/>
          </p:cNvSpPr>
          <p:nvPr>
            <p:ph type="body" sz="half" idx="1"/>
          </p:nvPr>
        </p:nvSpPr>
        <p:spPr>
          <a:xfrm>
            <a:off x="684213" y="1052513"/>
            <a:ext cx="7615237" cy="1320800"/>
          </a:xfrm>
        </p:spPr>
        <p:txBody>
          <a:bodyPr/>
          <a:lstStyle/>
          <a:p>
            <a:pPr eaLnBrk="1" hangingPunct="1">
              <a:lnSpc>
                <a:spcPct val="85000"/>
              </a:lnSpc>
              <a:spcBef>
                <a:spcPct val="15000"/>
              </a:spcBef>
            </a:pPr>
            <a:r>
              <a:rPr lang="zh-CN" altLang="en-US" sz="2600" smtClean="0"/>
              <a:t>要求明文具有某种易于识别的结构，如在加密前对每个消息附加一个帧校验序列</a:t>
            </a:r>
            <a:r>
              <a:rPr lang="en-US" altLang="zh-CN" sz="2600" smtClean="0"/>
              <a:t>FCS</a:t>
            </a:r>
          </a:p>
          <a:p>
            <a:pPr eaLnBrk="1" hangingPunct="1">
              <a:lnSpc>
                <a:spcPct val="85000"/>
              </a:lnSpc>
              <a:spcBef>
                <a:spcPct val="15000"/>
              </a:spcBef>
            </a:pPr>
            <a:r>
              <a:rPr lang="en-US" altLang="zh-CN" sz="2600" smtClean="0"/>
              <a:t>FCS</a:t>
            </a:r>
            <a:r>
              <a:rPr lang="zh-CN" altLang="en-US" sz="2600" smtClean="0"/>
              <a:t>和加密函数执行的顺序很重要</a:t>
            </a:r>
            <a:endParaRPr lang="zh-CN" altLang="en-US" smtClean="0"/>
          </a:p>
        </p:txBody>
      </p:sp>
      <p:pic>
        <p:nvPicPr>
          <p:cNvPr id="14343" name="Picture 4"/>
          <p:cNvPicPr>
            <a:picLocks noGrp="1" noChangeAspect="1" noChangeArrowheads="1"/>
          </p:cNvPicPr>
          <p:nvPr>
            <p:ph sz="half" idx="2"/>
          </p:nvPr>
        </p:nvPicPr>
        <p:blipFill>
          <a:blip r:embed="rId2"/>
          <a:srcRect/>
          <a:stretch>
            <a:fillRect/>
          </a:stretch>
        </p:blipFill>
        <p:spPr>
          <a:xfrm>
            <a:off x="1042988" y="2378075"/>
            <a:ext cx="6985000" cy="4479925"/>
          </a:xfrm>
          <a:noFill/>
        </p:spPr>
      </p:pic>
    </p:spTree>
  </p:cSld>
  <p:clrMapOvr>
    <a:masterClrMapping/>
  </p:clrMapOvr>
  <p:transition>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1685</TotalTime>
  <Words>2383</Words>
  <Application>Microsoft PowerPoint</Application>
  <PresentationFormat>全屏显示(4:3)</PresentationFormat>
  <Paragraphs>174</Paragraphs>
  <Slides>36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cryptography-1</vt:lpstr>
      <vt:lpstr>公式</vt:lpstr>
      <vt:lpstr>Cryptography and Network Security 第11章 消息认证与哈希函数</vt:lpstr>
      <vt:lpstr>本章要点</vt:lpstr>
      <vt:lpstr>本章提纲</vt:lpstr>
      <vt:lpstr>11.1 Message Authentication </vt:lpstr>
      <vt:lpstr>对认证的要求</vt:lpstr>
      <vt:lpstr>11.2 认证函数</vt:lpstr>
      <vt:lpstr>幻灯片 7</vt:lpstr>
      <vt:lpstr>幻灯片 8</vt:lpstr>
      <vt:lpstr>解决解密所得消息是否具有可读性的问题</vt:lpstr>
      <vt:lpstr>在要发送的消息中加入任何类型的结构都会增强认证能力</vt:lpstr>
      <vt:lpstr>2) 公钥加密作为认证手段</vt:lpstr>
      <vt:lpstr>11.2.2 消息认证码MAC </vt:lpstr>
      <vt:lpstr>MAC:  消息认证码的特点</vt:lpstr>
      <vt:lpstr>幻灯片 14</vt:lpstr>
      <vt:lpstr>幻灯片 15</vt:lpstr>
      <vt:lpstr>11.2.3 散列函数 Hash Function</vt:lpstr>
      <vt:lpstr>幻灯片 17</vt:lpstr>
      <vt:lpstr>幻灯片 18</vt:lpstr>
      <vt:lpstr>幻灯片 19</vt:lpstr>
      <vt:lpstr>11.3 消息认证码MAC</vt:lpstr>
      <vt:lpstr>幻灯片 21</vt:lpstr>
      <vt:lpstr>使用消息认证码的几种情形</vt:lpstr>
      <vt:lpstr>11.4 散列函数</vt:lpstr>
      <vt:lpstr>幻灯片 24</vt:lpstr>
      <vt:lpstr>11.4.1 对散列函数的要求 h=H(M)</vt:lpstr>
      <vt:lpstr>11.4.2 强哈希函数</vt:lpstr>
      <vt:lpstr>简单哈希函数</vt:lpstr>
      <vt:lpstr>简单哈希函数</vt:lpstr>
      <vt:lpstr>11.4.3 对哈希函数的攻击法</vt:lpstr>
      <vt:lpstr>1) Rabin的对哈希函数的攻击法</vt:lpstr>
      <vt:lpstr>2) Yuval对哈希函数的生日悖论攻击法</vt:lpstr>
      <vt:lpstr>对哈希函数的生日悖论攻击法</vt:lpstr>
      <vt:lpstr>幻灯片 33</vt:lpstr>
      <vt:lpstr>散列函数和MAC的安全性</vt:lpstr>
      <vt:lpstr>安全散列码的一般结构</vt:lpstr>
      <vt:lpstr>习题与思考题</vt:lpstr>
    </vt:vector>
  </TitlesOfParts>
  <Company>USTC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Crypto-11</dc:title>
  <dc:creator>YSB</dc:creator>
  <cp:lastModifiedBy>lenovo</cp:lastModifiedBy>
  <cp:revision>82</cp:revision>
  <cp:lastPrinted>1601-01-01T00:00:00Z</cp:lastPrinted>
  <dcterms:created xsi:type="dcterms:W3CDTF">2002-11-09T02:46:31Z</dcterms:created>
  <dcterms:modified xsi:type="dcterms:W3CDTF">2015-12-15T01:24:33Z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