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41" autoAdjust="0"/>
  </p:normalViewPr>
  <p:slideViewPr>
    <p:cSldViewPr>
      <p:cViewPr varScale="1">
        <p:scale>
          <a:sx n="84" d="100"/>
          <a:sy n="84" d="100"/>
        </p:scale>
        <p:origin x="-140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40" descr="bg-buttom"/>
          <p:cNvPicPr>
            <a:picLocks noChangeAspect="1" noChangeArrowheads="1"/>
          </p:cNvPicPr>
          <p:nvPr/>
        </p:nvPicPr>
        <p:blipFill>
          <a:blip r:embed="rId3" cstate="print">
            <a:lum bright="18000" contrast="6000"/>
          </a:blip>
          <a:srcRect/>
          <a:stretch>
            <a:fillRect/>
          </a:stretch>
        </p:blipFill>
        <p:spPr bwMode="auto">
          <a:xfrm>
            <a:off x="4572000" y="115434"/>
            <a:ext cx="3889375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" descr="ustc标志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258310"/>
            <a:ext cx="100806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404" y="1428736"/>
            <a:ext cx="8229600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23" name="页脚占位符 18"/>
          <p:cNvSpPr txBox="1">
            <a:spLocks/>
          </p:cNvSpPr>
          <p:nvPr/>
        </p:nvSpPr>
        <p:spPr>
          <a:xfrm>
            <a:off x="3440867" y="6409750"/>
            <a:ext cx="2350681" cy="365125"/>
          </a:xfrm>
          <a:prstGeom prst="rect">
            <a:avLst/>
          </a:prstGeom>
        </p:spPr>
        <p:txBody>
          <a:bodyPr vert="horz" anchor="b" anchorCtr="1"/>
          <a:lstStyle>
            <a:lvl1pPr>
              <a:defRPr baseline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现代密码学理论与实践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24" name="灯片编号占位符 26"/>
          <p:cNvSpPr txBox="1">
            <a:spLocks/>
          </p:cNvSpPr>
          <p:nvPr/>
        </p:nvSpPr>
        <p:spPr>
          <a:xfrm>
            <a:off x="7858148" y="6369833"/>
            <a:ext cx="869319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29EE09-798D-4760-8768-969530E7F427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/89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25" name="页脚占位符 18"/>
          <p:cNvSpPr txBox="1">
            <a:spLocks/>
          </p:cNvSpPr>
          <p:nvPr/>
        </p:nvSpPr>
        <p:spPr>
          <a:xfrm>
            <a:off x="298536" y="6393771"/>
            <a:ext cx="1701696" cy="365125"/>
          </a:xfrm>
          <a:prstGeom prst="rect">
            <a:avLst/>
          </a:prstGeom>
        </p:spPr>
        <p:txBody>
          <a:bodyPr vert="horz" anchor="b" anchorCtr="1"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itchFamily="2" charset="-122"/>
                <a:ea typeface="方正姚体" pitchFamily="2" charset="-122"/>
                <a:cs typeface="+mn-cs"/>
              </a:rPr>
              <a:t>mfy@ustc.edu.cn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姚体" pitchFamily="2" charset="-122"/>
              <a:ea typeface="方正姚体" pitchFamily="2" charset="-122"/>
              <a:cs typeface="+mn-cs"/>
            </a:endParaRPr>
          </a:p>
        </p:txBody>
      </p:sp>
      <p:pic>
        <p:nvPicPr>
          <p:cNvPr id="26" name="Picture 40" descr="bg-buttom"/>
          <p:cNvPicPr>
            <a:picLocks noChangeAspect="1" noChangeArrowheads="1"/>
          </p:cNvPicPr>
          <p:nvPr/>
        </p:nvPicPr>
        <p:blipFill>
          <a:blip r:embed="rId2" cstate="print">
            <a:lum bright="18000" contrast="6000"/>
          </a:blip>
          <a:srcRect/>
          <a:stretch>
            <a:fillRect/>
          </a:stretch>
        </p:blipFill>
        <p:spPr bwMode="auto">
          <a:xfrm>
            <a:off x="4786314" y="5214950"/>
            <a:ext cx="3889375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1" descr="ustc标志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271" y="277986"/>
            <a:ext cx="100806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6"/>
          <p:cNvSpPr txBox="1">
            <a:spLocks/>
          </p:cNvSpPr>
          <p:nvPr/>
        </p:nvSpPr>
        <p:spPr>
          <a:xfrm>
            <a:off x="214314" y="5572140"/>
            <a:ext cx="4714876" cy="857248"/>
          </a:xfrm>
          <a:prstGeom prst="rect">
            <a:avLst/>
          </a:prstGeom>
        </p:spPr>
        <p:txBody>
          <a:bodyPr vert="horz" bIns="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F9F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School of Computer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AF9F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Science&amp;Technology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F9F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, USTC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AF9F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2016/12/6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fy@ustc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304949" y="1285860"/>
            <a:ext cx="6696075" cy="1871662"/>
          </a:xfrm>
          <a:prstGeom prst="rect">
            <a:avLst/>
          </a:prstGeom>
        </p:spPr>
        <p:txBody>
          <a:bodyPr vert="horz"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现代密码学理论与实践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12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章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RSA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安全性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二次剩余平方根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大数分解 与生成元</a:t>
            </a:r>
            <a:r>
              <a:rPr kumimoji="0" lang="en-US" altLang="zh-CN" sz="4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2976" y="3643314"/>
            <a:ext cx="6551612" cy="2612185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苗付友</a:t>
            </a:r>
          </a:p>
          <a:p>
            <a:pPr marL="0" marR="64008" lvl="0" indent="0" algn="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mfy@ustc.edu.cn</a:t>
            </a: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中如果泄露了私钥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，那么模数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就可以在多项式时间内被分解，</a:t>
            </a:r>
            <a:r>
              <a:rPr lang="en-US" altLang="zh-CN" dirty="0" smtClean="0"/>
              <a:t>n </a:t>
            </a:r>
            <a:r>
              <a:rPr lang="zh-CN" altLang="en-US" dirty="0" smtClean="0"/>
              <a:t>就不可以再次使用了。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由上一节，我们可以在不知道私钥</a:t>
            </a:r>
            <a:r>
              <a:rPr lang="en-US" altLang="zh-CN" dirty="0" smtClean="0"/>
              <a:t>d</a:t>
            </a:r>
            <a:r>
              <a:rPr lang="zh-CN" altLang="en-US" dirty="0" smtClean="0"/>
              <a:t>情况下，针对</a:t>
            </a:r>
            <a:r>
              <a:rPr lang="en-US" altLang="zh-CN" dirty="0" smtClean="0"/>
              <a:t>RSA</a:t>
            </a:r>
            <a:r>
              <a:rPr lang="zh-CN" altLang="en-US" dirty="0" smtClean="0"/>
              <a:t>算法做如下尝试：</a:t>
            </a:r>
            <a:endParaRPr lang="en-US" altLang="zh-CN" dirty="0" smtClean="0"/>
          </a:p>
          <a:p>
            <a:r>
              <a:rPr lang="zh-CN" altLang="en-US" dirty="0" smtClean="0"/>
              <a:t>设模数</a:t>
            </a:r>
            <a:r>
              <a:rPr lang="en-US" altLang="zh-CN" dirty="0" smtClean="0"/>
              <a:t>n=p*q, </a:t>
            </a:r>
            <a:r>
              <a:rPr lang="zh-CN" altLang="en-US" dirty="0" smtClean="0"/>
              <a:t>公钥为（</a:t>
            </a:r>
            <a:r>
              <a:rPr lang="en-US" altLang="zh-CN" dirty="0" smtClean="0"/>
              <a:t>e, 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Z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的乘法群上任选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连续做如下运算：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存储                                 </a:t>
            </a:r>
            <a:r>
              <a:rPr lang="zh-CN" altLang="en-US" dirty="0" smtClean="0"/>
              <a:t>，令</a:t>
            </a:r>
            <a:r>
              <a:rPr lang="en-US" dirty="0" smtClean="0"/>
              <a:t>            </a:t>
            </a:r>
            <a:r>
              <a:rPr lang="zh-CN" altLang="en-US" dirty="0" smtClean="0"/>
              <a:t>如果</a:t>
            </a:r>
            <a:r>
              <a:rPr lang="en-US" dirty="0" smtClean="0"/>
              <a:t>    </a:t>
            </a:r>
            <a:r>
              <a:rPr lang="zh-CN" altLang="en-US" dirty="0" smtClean="0"/>
              <a:t>在整数集合</a:t>
            </a:r>
            <a:r>
              <a:rPr lang="en-US" dirty="0" smtClean="0"/>
              <a:t> </a:t>
            </a:r>
            <a:r>
              <a:rPr lang="en-US" altLang="zh-CN" dirty="0" smtClean="0"/>
              <a:t>Z</a:t>
            </a:r>
            <a:r>
              <a:rPr lang="zh-CN" altLang="en-US" dirty="0" smtClean="0"/>
              <a:t>上是一个整数</a:t>
            </a:r>
            <a:r>
              <a:rPr lang="en-US" dirty="0" smtClean="0"/>
              <a:t> </a:t>
            </a:r>
            <a:r>
              <a:rPr lang="zh-CN" altLang="en-US" dirty="0" smtClean="0"/>
              <a:t>的平方， 即</a:t>
            </a:r>
            <a:r>
              <a:rPr lang="en-US" altLang="zh-CN" dirty="0" smtClean="0"/>
              <a:t>b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=a,</a:t>
            </a:r>
            <a:r>
              <a:rPr lang="zh-CN" altLang="en-US" dirty="0" smtClean="0"/>
              <a:t>且        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</a:t>
            </a:r>
            <a:r>
              <a:rPr lang="zh-CN" altLang="en-US" dirty="0" smtClean="0"/>
              <a:t>则                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的一个因子， 对应的私有秘钥（</a:t>
            </a:r>
            <a:r>
              <a:rPr lang="en-US" dirty="0" smtClean="0"/>
              <a:t>d, n</a:t>
            </a:r>
            <a:r>
              <a:rPr lang="zh-CN" altLang="en-US" dirty="0" smtClean="0"/>
              <a:t>）即可获得。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二次剩余平方根与大数分解的关系</a:t>
            </a:r>
            <a:endParaRPr lang="zh-CN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992188" y="3302000"/>
          <a:ext cx="1951037" cy="539750"/>
        </p:xfrm>
        <a:graphic>
          <a:graphicData uri="http://schemas.openxmlformats.org/presentationml/2006/ole">
            <p:oleObj spid="_x0000_s6176" name="公式" r:id="rId3" imgW="787058" imgH="215806" progId="Equation.3">
              <p:embed/>
            </p:oleObj>
          </a:graphicData>
        </a:graphic>
      </p:graphicFrame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899558" y="3357562"/>
          <a:ext cx="2172508" cy="500066"/>
        </p:xfrm>
        <a:graphic>
          <a:graphicData uri="http://schemas.openxmlformats.org/presentationml/2006/ole">
            <p:oleObj spid="_x0000_s6177" name="公式" r:id="rId4" imgW="939392" imgH="215806" progId="Equation.3">
              <p:embed/>
            </p:oleObj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5175250" y="3373438"/>
          <a:ext cx="2009775" cy="525462"/>
        </p:xfrm>
        <a:graphic>
          <a:graphicData uri="http://schemas.openxmlformats.org/presentationml/2006/ole">
            <p:oleObj spid="_x0000_s6178" name="公式" r:id="rId5" imgW="952087" imgH="215806" progId="Equation.3">
              <p:embed/>
            </p:oleObj>
          </a:graphicData>
        </a:graphic>
      </p:graphicFrame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1619250" y="4038600"/>
          <a:ext cx="3627438" cy="609600"/>
        </p:xfrm>
        <a:graphic>
          <a:graphicData uri="http://schemas.openxmlformats.org/presentationml/2006/ole">
            <p:oleObj spid="_x0000_s6179" name="公式" r:id="rId6" imgW="1244520" imgH="203040" progId="Equation.3">
              <p:embed/>
            </p:oleObj>
          </a:graphicData>
        </a:graphic>
      </p:graphicFrame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5868144" y="4077072"/>
          <a:ext cx="1071570" cy="513146"/>
        </p:xfrm>
        <a:graphic>
          <a:graphicData uri="http://schemas.openxmlformats.org/presentationml/2006/ole">
            <p:oleObj spid="_x0000_s6180" name="公式" r:id="rId7" imgW="482391" imgH="228501" progId="Equation.3">
              <p:embed/>
            </p:oleObj>
          </a:graphicData>
        </a:graphic>
      </p:graphicFrame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7812360" y="4221088"/>
          <a:ext cx="285752" cy="315831"/>
        </p:xfrm>
        <a:graphic>
          <a:graphicData uri="http://schemas.openxmlformats.org/presentationml/2006/ole">
            <p:oleObj spid="_x0000_s6181" name="公式" r:id="rId8" imgW="126835" imgH="139518" progId="Equation.3">
              <p:embed/>
            </p:oleObj>
          </a:graphicData>
        </a:graphic>
      </p:graphicFrame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851898" y="5000636"/>
          <a:ext cx="2362780" cy="530215"/>
        </p:xfrm>
        <a:graphic>
          <a:graphicData uri="http://schemas.openxmlformats.org/presentationml/2006/ole">
            <p:oleObj spid="_x0000_s6182" name="公式" r:id="rId9" imgW="850531" imgH="190417" progId="Equation.3">
              <p:embed/>
            </p:oleObj>
          </a:graphicData>
        </a:graphic>
      </p:graphicFrame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3643306" y="5045285"/>
          <a:ext cx="1714512" cy="455417"/>
        </p:xfrm>
        <a:graphic>
          <a:graphicData uri="http://schemas.openxmlformats.org/presentationml/2006/ole">
            <p:oleObj spid="_x0000_s6183" name="公式" r:id="rId10" imgW="863225" imgH="228501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n=p</a:t>
            </a:r>
            <a:r>
              <a:rPr lang="zh-CN" altLang="en-US" dirty="0" smtClean="0"/>
              <a:t>*</a:t>
            </a:r>
            <a:r>
              <a:rPr lang="en-US" altLang="zh-CN" dirty="0" smtClean="0"/>
              <a:t>q , 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i+1</a:t>
            </a:r>
            <a:r>
              <a:rPr lang="zh-CN" altLang="en-US" dirty="0" smtClean="0"/>
              <a:t> 的平方根；</a:t>
            </a:r>
            <a:endParaRPr lang="en-US" altLang="zh-CN" dirty="0" smtClean="0"/>
          </a:p>
          <a:p>
            <a:r>
              <a:rPr lang="zh-CN" altLang="en-US" dirty="0" smtClean="0"/>
              <a:t>令                        即 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 mod n</a:t>
            </a:r>
            <a:r>
              <a:rPr lang="zh-CN" altLang="en-US" dirty="0" smtClean="0"/>
              <a:t>的平方根；</a:t>
            </a:r>
            <a:endParaRPr lang="en-US" altLang="zh-CN" dirty="0" smtClean="0"/>
          </a:p>
          <a:p>
            <a:r>
              <a:rPr lang="en-US" dirty="0" smtClean="0"/>
              <a:t>a mod n= b</a:t>
            </a:r>
            <a:r>
              <a:rPr lang="en-US" baseline="30000" dirty="0" smtClean="0"/>
              <a:t>2</a:t>
            </a:r>
            <a:r>
              <a:rPr lang="en-US" altLang="zh-CN" dirty="0" smtClean="0">
                <a:sym typeface="Wingdings" pitchFamily="2" charset="2"/>
              </a:rPr>
              <a:t></a:t>
            </a:r>
            <a:r>
              <a:rPr lang="en-US" dirty="0" smtClean="0"/>
              <a:t> a mod p= b</a:t>
            </a:r>
            <a:r>
              <a:rPr lang="en-US" baseline="30000" dirty="0" smtClean="0"/>
              <a:t>2</a:t>
            </a:r>
            <a:r>
              <a:rPr lang="zh-CN" altLang="en-US" dirty="0" smtClean="0"/>
              <a:t>且</a:t>
            </a:r>
            <a:r>
              <a:rPr lang="en-US" dirty="0" smtClean="0"/>
              <a:t>a mod </a:t>
            </a:r>
            <a:r>
              <a:rPr lang="en-US" altLang="zh-CN" dirty="0" smtClean="0"/>
              <a:t>q</a:t>
            </a:r>
            <a:r>
              <a:rPr lang="en-US" dirty="0" smtClean="0"/>
              <a:t>= b</a:t>
            </a:r>
            <a:r>
              <a:rPr lang="en-US" baseline="30000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dirty="0" smtClean="0"/>
              <a:t>a mod p= b</a:t>
            </a:r>
            <a:r>
              <a:rPr lang="en-US" baseline="30000" dirty="0" smtClean="0"/>
              <a:t>2</a:t>
            </a:r>
            <a:r>
              <a:rPr lang="zh-CN" altLang="en-US" baseline="30000" dirty="0" smtClean="0"/>
              <a:t>，</a:t>
            </a:r>
            <a:r>
              <a:rPr lang="zh-CN" altLang="en-US" dirty="0" smtClean="0"/>
              <a:t>有</a:t>
            </a:r>
            <a:r>
              <a:rPr lang="en-US" dirty="0" smtClean="0"/>
              <a:t>a</a:t>
            </a:r>
            <a:r>
              <a:rPr lang="zh-CN" altLang="en-US" dirty="0" smtClean="0"/>
              <a:t>的两个二次方根，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       1) b1=b mod p , 2) </a:t>
            </a:r>
            <a:r>
              <a:rPr lang="en-US" dirty="0" smtClean="0"/>
              <a:t>p-b1=p-b mod p;      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dirty="0" smtClean="0"/>
              <a:t>a mod q= b</a:t>
            </a:r>
            <a:r>
              <a:rPr lang="en-US" baseline="30000" dirty="0" smtClean="0"/>
              <a:t>2</a:t>
            </a:r>
            <a:r>
              <a:rPr lang="zh-CN" altLang="en-US" dirty="0" smtClean="0"/>
              <a:t>， 有</a:t>
            </a:r>
            <a:r>
              <a:rPr lang="en-US" dirty="0" smtClean="0"/>
              <a:t>a</a:t>
            </a:r>
            <a:r>
              <a:rPr lang="zh-CN" altLang="en-US" dirty="0" smtClean="0"/>
              <a:t>的两个二次方根，</a:t>
            </a:r>
            <a:endParaRPr lang="en-US" altLang="zh-CN" dirty="0" smtClean="0"/>
          </a:p>
          <a:p>
            <a:pPr lvl="1">
              <a:buNone/>
            </a:pPr>
            <a:r>
              <a:rPr lang="en-US" dirty="0" smtClean="0"/>
              <a:t>        1) b2=b mod </a:t>
            </a:r>
            <a:r>
              <a:rPr lang="en-US" dirty="0" smtClean="0"/>
              <a:t>q </a:t>
            </a:r>
            <a:r>
              <a:rPr lang="en-US" dirty="0" smtClean="0"/>
              <a:t>, 2) </a:t>
            </a:r>
            <a:r>
              <a:rPr lang="en-US" dirty="0" smtClean="0"/>
              <a:t>q-b2=q-b mod q.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  因</a:t>
            </a:r>
            <a:endParaRPr lang="zh-CN" altLang="en-US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208088" y="1785926"/>
          <a:ext cx="1784350" cy="609600"/>
        </p:xfrm>
        <a:graphic>
          <a:graphicData uri="http://schemas.openxmlformats.org/presentationml/2006/ole">
            <p:oleObj spid="_x0000_s26632" name="公式" r:id="rId3" imgW="698197" imgH="215806" progId="Equation.3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940044" y="1882764"/>
          <a:ext cx="812800" cy="534987"/>
        </p:xfrm>
        <a:graphic>
          <a:graphicData uri="http://schemas.openxmlformats.org/presentationml/2006/ole">
            <p:oleObj spid="_x0000_s26633" name="公式" r:id="rId4" imgW="317225" imgH="190335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利用中国剩余定理，我们就可以得出</a:t>
            </a:r>
            <a:r>
              <a:rPr lang="en-US" dirty="0" smtClean="0"/>
              <a:t>a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Z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 上的</a:t>
            </a:r>
            <a:r>
              <a:rPr lang="en-US" dirty="0" smtClean="0"/>
              <a:t>4</a:t>
            </a:r>
            <a:r>
              <a:rPr lang="zh-CN" altLang="en-US" dirty="0" smtClean="0"/>
              <a:t>个二次方根表示形式：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=CRT(</a:t>
            </a:r>
            <a:r>
              <a:rPr lang="en-US" altLang="zh-CN" dirty="0" err="1" smtClean="0"/>
              <a:t>n</a:t>
            </a:r>
            <a:r>
              <a:rPr lang="en-US" dirty="0" err="1" smtClean="0"/>
              <a:t>,p,q</a:t>
            </a:r>
            <a:r>
              <a:rPr lang="en-US" dirty="0" smtClean="0"/>
              <a:t>, b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   = (b</a:t>
            </a:r>
            <a:r>
              <a:rPr lang="en-US" baseline="-25000" dirty="0" smtClean="0"/>
              <a:t>1</a:t>
            </a:r>
            <a:r>
              <a:rPr lang="en-US" dirty="0" smtClean="0"/>
              <a:t>qq</a:t>
            </a:r>
            <a:r>
              <a:rPr lang="en-US" baseline="30000" dirty="0" smtClean="0"/>
              <a:t>-1</a:t>
            </a:r>
            <a:r>
              <a:rPr lang="en-US" dirty="0" smtClean="0"/>
              <a:t> mod p + b</a:t>
            </a:r>
            <a:r>
              <a:rPr lang="en-US" baseline="-25000" dirty="0" smtClean="0"/>
              <a:t>2</a:t>
            </a:r>
            <a:r>
              <a:rPr lang="en-US" dirty="0" smtClean="0"/>
              <a:t>pp</a:t>
            </a:r>
            <a:r>
              <a:rPr lang="en-US" baseline="30000" dirty="0" smtClean="0"/>
              <a:t>-1</a:t>
            </a:r>
            <a:r>
              <a:rPr lang="en-US" dirty="0" smtClean="0"/>
              <a:t>modq ) mod n</a:t>
            </a:r>
          </a:p>
          <a:p>
            <a:pPr lvl="1"/>
            <a:r>
              <a:rPr lang="en-US" dirty="0" smtClean="0"/>
              <a:t>   = (</a:t>
            </a:r>
            <a:r>
              <a:rPr lang="en-US" dirty="0" err="1" smtClean="0"/>
              <a:t>bq</a:t>
            </a:r>
            <a:r>
              <a:rPr lang="en-US" dirty="0" smtClean="0"/>
              <a:t> q</a:t>
            </a:r>
            <a:r>
              <a:rPr lang="en-US" baseline="30000" dirty="0" smtClean="0"/>
              <a:t>-1</a:t>
            </a:r>
            <a:r>
              <a:rPr lang="en-US" dirty="0" smtClean="0"/>
              <a:t> mod p + bpp</a:t>
            </a:r>
            <a:r>
              <a:rPr lang="en-US" baseline="30000" dirty="0" smtClean="0"/>
              <a:t>-1</a:t>
            </a:r>
            <a:r>
              <a:rPr lang="en-US" dirty="0" smtClean="0"/>
              <a:t>modq ) mod n</a:t>
            </a:r>
            <a:endParaRPr lang="zh-CN" altLang="en-US" dirty="0" smtClean="0"/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=CRT(</a:t>
            </a:r>
            <a:r>
              <a:rPr lang="en-US" dirty="0" err="1" smtClean="0"/>
              <a:t>n,p,q</a:t>
            </a:r>
            <a:r>
              <a:rPr lang="en-US" dirty="0" smtClean="0"/>
              <a:t>, b</a:t>
            </a:r>
            <a:r>
              <a:rPr lang="en-US" baseline="-25000" dirty="0" smtClean="0"/>
              <a:t>1</a:t>
            </a:r>
            <a:r>
              <a:rPr lang="en-US" dirty="0" smtClean="0"/>
              <a:t>,q-b</a:t>
            </a:r>
            <a:r>
              <a:rPr lang="en-US" baseline="-25000" dirty="0" smtClean="0"/>
              <a:t>2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   = (b</a:t>
            </a:r>
            <a:r>
              <a:rPr lang="en-US" baseline="-25000" dirty="0" smtClean="0"/>
              <a:t>1</a:t>
            </a:r>
            <a:r>
              <a:rPr lang="en-US" dirty="0" smtClean="0"/>
              <a:t>qq</a:t>
            </a:r>
            <a:r>
              <a:rPr lang="en-US" baseline="30000" dirty="0" smtClean="0"/>
              <a:t>-1</a:t>
            </a:r>
            <a:r>
              <a:rPr lang="en-US" dirty="0" smtClean="0"/>
              <a:t> mod p + (q-b</a:t>
            </a:r>
            <a:r>
              <a:rPr lang="en-US" baseline="-25000" dirty="0" smtClean="0"/>
              <a:t>2</a:t>
            </a:r>
            <a:r>
              <a:rPr lang="en-US" dirty="0" smtClean="0"/>
              <a:t>)pp</a:t>
            </a:r>
            <a:r>
              <a:rPr lang="en-US" baseline="30000" dirty="0" smtClean="0"/>
              <a:t>-1</a:t>
            </a:r>
            <a:r>
              <a:rPr lang="en-US" dirty="0" smtClean="0"/>
              <a:t>modq ) mod n</a:t>
            </a:r>
          </a:p>
          <a:p>
            <a:pPr lvl="1"/>
            <a:r>
              <a:rPr lang="en-US" dirty="0" smtClean="0"/>
              <a:t>   = (bqq</a:t>
            </a:r>
            <a:r>
              <a:rPr lang="en-US" baseline="30000" dirty="0" smtClean="0"/>
              <a:t>-1</a:t>
            </a:r>
            <a:r>
              <a:rPr lang="en-US" dirty="0" smtClean="0"/>
              <a:t> mod p + (q-b)pp</a:t>
            </a:r>
            <a:r>
              <a:rPr lang="en-US" baseline="30000" dirty="0" smtClean="0"/>
              <a:t>-1</a:t>
            </a:r>
            <a:r>
              <a:rPr lang="en-US" dirty="0" smtClean="0"/>
              <a:t>modq ) mod n</a:t>
            </a:r>
            <a:endParaRPr lang="zh-CN" altLang="en-US" dirty="0" smtClean="0"/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=CRT(n,p,q,p-b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  = ((p-b</a:t>
            </a:r>
            <a:r>
              <a:rPr lang="en-US" baseline="-25000" dirty="0" smtClean="0"/>
              <a:t>1</a:t>
            </a:r>
            <a:r>
              <a:rPr lang="en-US" dirty="0" smtClean="0"/>
              <a:t>)qq</a:t>
            </a:r>
            <a:r>
              <a:rPr lang="en-US" baseline="30000" dirty="0" smtClean="0"/>
              <a:t>-1</a:t>
            </a:r>
            <a:r>
              <a:rPr lang="en-US" dirty="0" smtClean="0"/>
              <a:t> mod p +b</a:t>
            </a:r>
            <a:r>
              <a:rPr lang="en-US" baseline="-25000" dirty="0" smtClean="0"/>
              <a:t>2</a:t>
            </a:r>
            <a:r>
              <a:rPr lang="en-US" dirty="0" smtClean="0"/>
              <a:t>pp</a:t>
            </a:r>
            <a:r>
              <a:rPr lang="en-US" baseline="30000" dirty="0" smtClean="0"/>
              <a:t>-1</a:t>
            </a:r>
            <a:r>
              <a:rPr lang="en-US" dirty="0" smtClean="0"/>
              <a:t>modq ) mod n</a:t>
            </a:r>
          </a:p>
          <a:p>
            <a:pPr lvl="1"/>
            <a:r>
              <a:rPr lang="en-US" dirty="0" smtClean="0"/>
              <a:t>   = ((p-b)qq</a:t>
            </a:r>
            <a:r>
              <a:rPr lang="en-US" baseline="30000" dirty="0" smtClean="0"/>
              <a:t>-1</a:t>
            </a:r>
            <a:r>
              <a:rPr lang="en-US" dirty="0" smtClean="0"/>
              <a:t> mod p +bpp</a:t>
            </a:r>
            <a:r>
              <a:rPr lang="en-US" baseline="30000" dirty="0" smtClean="0"/>
              <a:t>-1</a:t>
            </a:r>
            <a:r>
              <a:rPr lang="en-US" dirty="0" smtClean="0"/>
              <a:t>modq ) mod n</a:t>
            </a:r>
            <a:endParaRPr lang="zh-CN" altLang="en-US" dirty="0" smtClean="0"/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=CRT(n,p,q,p-b</a:t>
            </a:r>
            <a:r>
              <a:rPr lang="en-US" baseline="-25000" dirty="0" smtClean="0"/>
              <a:t>1</a:t>
            </a:r>
            <a:r>
              <a:rPr lang="en-US" dirty="0" smtClean="0"/>
              <a:t>,q- b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   = ((p-b</a:t>
            </a:r>
            <a:r>
              <a:rPr lang="en-US" baseline="-25000" dirty="0" smtClean="0"/>
              <a:t>1</a:t>
            </a:r>
            <a:r>
              <a:rPr lang="en-US" dirty="0" smtClean="0"/>
              <a:t>)qq</a:t>
            </a:r>
            <a:r>
              <a:rPr lang="en-US" baseline="30000" dirty="0" smtClean="0"/>
              <a:t>-1</a:t>
            </a:r>
            <a:r>
              <a:rPr lang="en-US" dirty="0" smtClean="0"/>
              <a:t> mod p +(</a:t>
            </a:r>
            <a:r>
              <a:rPr lang="en-US" dirty="0" smtClean="0"/>
              <a:t>q-b</a:t>
            </a:r>
            <a:r>
              <a:rPr lang="en-US" baseline="-25000" dirty="0" smtClean="0"/>
              <a:t>2</a:t>
            </a:r>
            <a:r>
              <a:rPr lang="en-US" dirty="0" smtClean="0"/>
              <a:t>)pp</a:t>
            </a:r>
            <a:r>
              <a:rPr lang="en-US" baseline="30000" dirty="0" smtClean="0"/>
              <a:t>-1</a:t>
            </a:r>
            <a:r>
              <a:rPr lang="en-US" dirty="0" smtClean="0"/>
              <a:t>modq </a:t>
            </a:r>
            <a:r>
              <a:rPr lang="en-US" dirty="0" smtClean="0"/>
              <a:t>) mod n</a:t>
            </a:r>
          </a:p>
          <a:p>
            <a:pPr lvl="1"/>
            <a:r>
              <a:rPr lang="en-US" dirty="0" smtClean="0"/>
              <a:t>    =((p-b)qq</a:t>
            </a:r>
            <a:r>
              <a:rPr lang="en-US" baseline="30000" dirty="0" smtClean="0"/>
              <a:t>-1</a:t>
            </a:r>
            <a:r>
              <a:rPr lang="en-US" dirty="0" smtClean="0"/>
              <a:t> mod p +(q-b)pp</a:t>
            </a:r>
            <a:r>
              <a:rPr lang="en-US" baseline="30000" dirty="0" smtClean="0"/>
              <a:t>-1</a:t>
            </a:r>
            <a:r>
              <a:rPr lang="en-US" dirty="0" smtClean="0"/>
              <a:t>modq ) mod n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  因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7496" y="1214422"/>
            <a:ext cx="8826504" cy="435771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在上述</a:t>
            </a:r>
            <a:r>
              <a:rPr lang="en-US" dirty="0" smtClean="0">
                <a:solidFill>
                  <a:srgbClr val="0000FF"/>
                </a:solidFill>
              </a:rPr>
              <a:t>4</a:t>
            </a:r>
            <a:r>
              <a:rPr lang="zh-CN" altLang="en-US" dirty="0" smtClean="0">
                <a:solidFill>
                  <a:srgbClr val="0000FF"/>
                </a:solidFill>
              </a:rPr>
              <a:t>个平方根</a:t>
            </a:r>
            <a:r>
              <a:rPr lang="en-US" dirty="0" smtClean="0">
                <a:solidFill>
                  <a:srgbClr val="0000FF"/>
                </a:solidFill>
              </a:rPr>
              <a:t>{B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，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，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</a:rPr>
              <a:t>，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4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zh-CN" altLang="en-US" dirty="0" smtClean="0">
                <a:solidFill>
                  <a:srgbClr val="0000FF"/>
                </a:solidFill>
              </a:rPr>
              <a:t>中，必有一个为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zh-CN" altLang="en-US" dirty="0" smtClean="0">
                <a:solidFill>
                  <a:srgbClr val="0000FF"/>
                </a:solidFill>
              </a:rPr>
              <a:t>，另一个为</a:t>
            </a:r>
            <a:r>
              <a:rPr lang="en-US" dirty="0" smtClean="0">
                <a:solidFill>
                  <a:srgbClr val="0000FF"/>
                </a:solidFill>
              </a:rPr>
              <a:t>n-b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假设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=b mod n</a:t>
            </a:r>
            <a:r>
              <a:rPr lang="zh-CN" altLang="en-US" dirty="0" smtClean="0">
                <a:solidFill>
                  <a:srgbClr val="0000FF"/>
                </a:solidFill>
              </a:rPr>
              <a:t>，则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 B</a:t>
            </a:r>
            <a:r>
              <a:rPr lang="en-US" baseline="-25000" dirty="0" smtClean="0">
                <a:solidFill>
                  <a:srgbClr val="0000FF"/>
                </a:solidFill>
              </a:rPr>
              <a:t>4</a:t>
            </a:r>
            <a:r>
              <a:rPr lang="en-US" dirty="0" smtClean="0">
                <a:solidFill>
                  <a:srgbClr val="0000FF"/>
                </a:solidFill>
              </a:rPr>
              <a:t>=(pqq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 mod p + qpp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modq -bqq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 mod p - bpp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modq) mod n =(n-b) mod n.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</a:t>
            </a:r>
            <a:r>
              <a:rPr lang="zh-CN" altLang="en-US" dirty="0" smtClean="0">
                <a:solidFill>
                  <a:srgbClr val="0000FF"/>
                </a:solidFill>
              </a:rPr>
              <a:t>那么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B</a:t>
            </a:r>
            <a:r>
              <a:rPr lang="en-US" i="1" baseline="-25000" dirty="0" smtClean="0">
                <a:solidFill>
                  <a:srgbClr val="0000FF"/>
                </a:solidFill>
              </a:rPr>
              <a:t>2</a:t>
            </a:r>
            <a:r>
              <a:rPr lang="zh-CN" altLang="en-US" i="1" dirty="0" smtClean="0">
                <a:solidFill>
                  <a:srgbClr val="0000FF"/>
                </a:solidFill>
              </a:rPr>
              <a:t>，</a:t>
            </a:r>
            <a:r>
              <a:rPr lang="en-US" i="1" dirty="0" smtClean="0">
                <a:solidFill>
                  <a:srgbClr val="0000FF"/>
                </a:solidFill>
              </a:rPr>
              <a:t>B</a:t>
            </a:r>
            <a:r>
              <a:rPr lang="en-US" i="1" baseline="-25000" dirty="0" smtClean="0">
                <a:solidFill>
                  <a:srgbClr val="0000FF"/>
                </a:solidFill>
              </a:rPr>
              <a:t>3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zh-CN" altLang="en-US" i="1" dirty="0" smtClean="0">
                <a:solidFill>
                  <a:srgbClr val="0000FF"/>
                </a:solidFill>
              </a:rPr>
              <a:t>必然即不等于</a:t>
            </a:r>
            <a:r>
              <a:rPr lang="en-US" i="1" dirty="0" smtClean="0">
                <a:solidFill>
                  <a:srgbClr val="0000FF"/>
                </a:solidFill>
              </a:rPr>
              <a:t>b</a:t>
            </a:r>
            <a:r>
              <a:rPr lang="zh-CN" altLang="en-US" i="1" dirty="0" smtClean="0">
                <a:solidFill>
                  <a:srgbClr val="0000FF"/>
                </a:solidFill>
              </a:rPr>
              <a:t>也不等于</a:t>
            </a:r>
            <a:r>
              <a:rPr lang="en-US" i="1" dirty="0" smtClean="0">
                <a:solidFill>
                  <a:srgbClr val="0000FF"/>
                </a:solidFill>
              </a:rPr>
              <a:t>n-b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>
              <a:buNone/>
            </a:pPr>
            <a:endParaRPr lang="zh-CN" alt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=(bqq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 mod p + (q-b)pp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modq ) mod n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     =(bqq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 mod p + qpp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modq-bpp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modq ) mod n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     ={q(bq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modp+pp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mod q)-b(kq+1) } mod n 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注意 </a:t>
            </a:r>
            <a:r>
              <a:rPr lang="en-US" dirty="0" smtClean="0">
                <a:solidFill>
                  <a:srgbClr val="0000FF"/>
                </a:solidFill>
              </a:rPr>
              <a:t>-pp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modq=-(kq+1), k</a:t>
            </a:r>
            <a:r>
              <a:rPr lang="zh-CN" altLang="en-US" dirty="0" smtClean="0">
                <a:solidFill>
                  <a:srgbClr val="0000FF"/>
                </a:solidFill>
              </a:rPr>
              <a:t>为某个整数。因此 </a:t>
            </a:r>
            <a:r>
              <a:rPr lang="en-US" dirty="0" smtClean="0">
                <a:solidFill>
                  <a:srgbClr val="0000FF"/>
                </a:solidFill>
              </a:rPr>
              <a:t>q|(B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+b)mod n , </a:t>
            </a:r>
            <a:r>
              <a:rPr lang="zh-CN" altLang="en-US" dirty="0" smtClean="0">
                <a:solidFill>
                  <a:srgbClr val="0000FF"/>
                </a:solidFill>
              </a:rPr>
              <a:t>且</a:t>
            </a:r>
            <a:r>
              <a:rPr lang="en-US" dirty="0" smtClean="0">
                <a:solidFill>
                  <a:srgbClr val="0000FF"/>
                </a:solidFill>
              </a:rPr>
              <a:t>(B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+b)mod n</a:t>
            </a:r>
            <a:r>
              <a:rPr lang="en-US" sz="2800" dirty="0" smtClean="0">
                <a:solidFill>
                  <a:srgbClr val="0000FF"/>
                </a:solidFill>
              </a:rPr>
              <a:t> ≠0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因为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>
                <a:solidFill>
                  <a:srgbClr val="0000FF"/>
                </a:solidFill>
              </a:rPr>
              <a:t> ≠n-b mod n</a:t>
            </a:r>
          </a:p>
          <a:p>
            <a:r>
              <a:rPr lang="zh-CN" altLang="en-US" sz="2800" dirty="0" smtClean="0">
                <a:solidFill>
                  <a:srgbClr val="0000FF"/>
                </a:solidFill>
              </a:rPr>
              <a:t>所以：</a:t>
            </a:r>
            <a:endParaRPr lang="en-US" sz="2800" dirty="0" smtClean="0">
              <a:solidFill>
                <a:srgbClr val="0000FF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978025" y="5132388"/>
          <a:ext cx="3416300" cy="806450"/>
        </p:xfrm>
        <a:graphic>
          <a:graphicData uri="http://schemas.openxmlformats.org/presentationml/2006/ole">
            <p:oleObj spid="_x0000_s27656" name="公式" r:id="rId3" imgW="1752600" imgH="41910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0404" y="1285860"/>
            <a:ext cx="8229600" cy="485778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再次分析</a:t>
            </a:r>
            <a:r>
              <a:rPr lang="en-US" dirty="0" smtClean="0"/>
              <a:t> B</a:t>
            </a:r>
            <a:r>
              <a:rPr lang="en-US" baseline="-25000" dirty="0" smtClean="0"/>
              <a:t>2</a:t>
            </a:r>
            <a:r>
              <a:rPr lang="en-US" dirty="0" smtClean="0"/>
              <a:t>=(bqq</a:t>
            </a:r>
            <a:r>
              <a:rPr lang="en-US" baseline="30000" dirty="0" smtClean="0"/>
              <a:t>-1</a:t>
            </a:r>
            <a:r>
              <a:rPr lang="en-US" dirty="0" smtClean="0"/>
              <a:t> mod p + (q-b)pp</a:t>
            </a:r>
            <a:r>
              <a:rPr lang="en-US" baseline="30000" dirty="0" smtClean="0"/>
              <a:t>-1</a:t>
            </a:r>
            <a:r>
              <a:rPr lang="en-US" dirty="0" smtClean="0"/>
              <a:t>modq ) mod </a:t>
            </a:r>
            <a:r>
              <a:rPr lang="en-US" altLang="zh-CN" dirty="0" smtClean="0"/>
              <a:t>n</a:t>
            </a:r>
            <a:r>
              <a:rPr lang="zh-CN" altLang="en-US" dirty="0" smtClean="0"/>
              <a:t>：</a:t>
            </a:r>
          </a:p>
          <a:p>
            <a:r>
              <a:rPr lang="zh-CN" altLang="en-US" dirty="0" smtClean="0"/>
              <a:t>因为我们已经假设：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=b mod n</a:t>
            </a:r>
            <a:r>
              <a:rPr lang="zh-CN" altLang="en-US" dirty="0" smtClean="0"/>
              <a:t>， 即</a:t>
            </a:r>
            <a:r>
              <a:rPr lang="en-US" dirty="0" smtClean="0"/>
              <a:t>(q </a:t>
            </a:r>
            <a:r>
              <a:rPr lang="en-US" dirty="0" err="1" smtClean="0"/>
              <a:t>q</a:t>
            </a:r>
            <a:r>
              <a:rPr lang="en-US" baseline="30000" dirty="0" smtClean="0"/>
              <a:t>-1</a:t>
            </a:r>
            <a:r>
              <a:rPr lang="en-US" dirty="0" smtClean="0"/>
              <a:t> mod p + pp</a:t>
            </a:r>
            <a:r>
              <a:rPr lang="en-US" baseline="30000" dirty="0" smtClean="0"/>
              <a:t>-1</a:t>
            </a:r>
            <a:r>
              <a:rPr lang="en-US" dirty="0" smtClean="0"/>
              <a:t>modq ) mod n=b</a:t>
            </a:r>
            <a:r>
              <a:rPr lang="zh-CN" altLang="en-US" dirty="0" smtClean="0"/>
              <a:t>；所以</a:t>
            </a:r>
            <a:endParaRPr lang="en-US" altLang="zh-CN" dirty="0" smtClean="0"/>
          </a:p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=(bqq</a:t>
            </a:r>
            <a:r>
              <a:rPr lang="en-US" baseline="30000" dirty="0" smtClean="0"/>
              <a:t>-1</a:t>
            </a:r>
            <a:r>
              <a:rPr lang="en-US" dirty="0" smtClean="0"/>
              <a:t> mod p + (q-b)pp</a:t>
            </a:r>
            <a:r>
              <a:rPr lang="en-US" baseline="30000" dirty="0" smtClean="0"/>
              <a:t>-1</a:t>
            </a:r>
            <a:r>
              <a:rPr lang="en-US" dirty="0" smtClean="0"/>
              <a:t>modq ) mod n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=(bqq</a:t>
            </a:r>
            <a:r>
              <a:rPr lang="en-US" baseline="30000" dirty="0" smtClean="0"/>
              <a:t>-1</a:t>
            </a:r>
            <a:r>
              <a:rPr lang="en-US" dirty="0" smtClean="0"/>
              <a:t> mod p + qpp</a:t>
            </a:r>
            <a:r>
              <a:rPr lang="en-US" baseline="30000" dirty="0" smtClean="0"/>
              <a:t>-1</a:t>
            </a:r>
            <a:r>
              <a:rPr lang="en-US" dirty="0" smtClean="0"/>
              <a:t>modq-bpp</a:t>
            </a:r>
            <a:r>
              <a:rPr lang="en-US" baseline="30000" dirty="0" smtClean="0"/>
              <a:t>-1</a:t>
            </a:r>
            <a:r>
              <a:rPr lang="en-US" dirty="0" smtClean="0"/>
              <a:t>modq ) mod n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={(bqq</a:t>
            </a:r>
            <a:r>
              <a:rPr lang="en-US" baseline="30000" dirty="0" smtClean="0"/>
              <a:t>-1</a:t>
            </a:r>
            <a:r>
              <a:rPr lang="en-US" dirty="0" smtClean="0"/>
              <a:t> mod p + bpp</a:t>
            </a:r>
            <a:r>
              <a:rPr lang="en-US" baseline="30000" dirty="0" smtClean="0"/>
              <a:t>-1</a:t>
            </a:r>
            <a:r>
              <a:rPr lang="en-US" dirty="0" smtClean="0"/>
              <a:t>modq)+ qpp</a:t>
            </a:r>
            <a:r>
              <a:rPr lang="en-US" baseline="30000" dirty="0" smtClean="0"/>
              <a:t>-1</a:t>
            </a:r>
            <a:r>
              <a:rPr lang="en-US" dirty="0" smtClean="0"/>
              <a:t>modq- 2bpp</a:t>
            </a:r>
            <a:r>
              <a:rPr lang="en-US" baseline="30000" dirty="0" smtClean="0"/>
              <a:t>-1</a:t>
            </a:r>
            <a:r>
              <a:rPr lang="en-US" dirty="0" smtClean="0"/>
              <a:t>modq} mod n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={</a:t>
            </a:r>
            <a:r>
              <a:rPr lang="en-US" dirty="0" err="1" smtClean="0"/>
              <a:t>b+p</a:t>
            </a:r>
            <a:r>
              <a:rPr lang="en-US" dirty="0" smtClean="0"/>
              <a:t>(qp</a:t>
            </a:r>
            <a:r>
              <a:rPr lang="en-US" baseline="30000" dirty="0" smtClean="0"/>
              <a:t>-1</a:t>
            </a:r>
            <a:r>
              <a:rPr lang="en-US" dirty="0" smtClean="0"/>
              <a:t>modq-2bp</a:t>
            </a:r>
            <a:r>
              <a:rPr lang="en-US" baseline="30000" dirty="0" smtClean="0"/>
              <a:t>-1</a:t>
            </a:r>
            <a:r>
              <a:rPr lang="en-US" dirty="0" smtClean="0"/>
              <a:t>modq)} mod n</a:t>
            </a:r>
            <a:endParaRPr lang="zh-CN" altLang="en-US" dirty="0" smtClean="0"/>
          </a:p>
          <a:p>
            <a:r>
              <a:rPr lang="zh-CN" altLang="en-US" dirty="0" smtClean="0"/>
              <a:t>因此</a:t>
            </a:r>
            <a:r>
              <a:rPr lang="en-US" dirty="0" smtClean="0"/>
              <a:t> p|(B</a:t>
            </a:r>
            <a:r>
              <a:rPr lang="en-US" baseline="-25000" dirty="0" smtClean="0"/>
              <a:t>2</a:t>
            </a:r>
            <a:r>
              <a:rPr lang="en-US" dirty="0" smtClean="0"/>
              <a:t>-b) mod n </a:t>
            </a:r>
            <a:r>
              <a:rPr lang="zh-CN" altLang="en-US" dirty="0" smtClean="0"/>
              <a:t>且</a:t>
            </a:r>
            <a:r>
              <a:rPr lang="en-US" dirty="0" smtClean="0"/>
              <a:t> (B</a:t>
            </a:r>
            <a:r>
              <a:rPr lang="en-US" baseline="-25000" dirty="0" smtClean="0"/>
              <a:t>2</a:t>
            </a:r>
            <a:r>
              <a:rPr lang="en-US" dirty="0" smtClean="0"/>
              <a:t>-b) mod n</a:t>
            </a:r>
            <a:r>
              <a:rPr lang="zh-CN" altLang="en-US" dirty="0" smtClean="0"/>
              <a:t>因为</a:t>
            </a:r>
            <a:r>
              <a:rPr lang="en-US" dirty="0" smtClean="0"/>
              <a:t>B</a:t>
            </a:r>
            <a:r>
              <a:rPr lang="en-US" baseline="-25000" dirty="0" smtClean="0"/>
              <a:t>2 </a:t>
            </a:r>
            <a:r>
              <a:rPr lang="en-US" dirty="0" smtClean="0"/>
              <a:t>mod N</a:t>
            </a:r>
            <a:endParaRPr lang="zh-CN" altLang="en-US" dirty="0" smtClean="0"/>
          </a:p>
          <a:p>
            <a:r>
              <a:rPr lang="zh-CN" altLang="en-US" dirty="0" smtClean="0"/>
              <a:t>类似地，</a:t>
            </a:r>
            <a:r>
              <a:rPr lang="en-US" dirty="0" smtClean="0"/>
              <a:t>q|(B</a:t>
            </a:r>
            <a:r>
              <a:rPr lang="en-US" baseline="-25000" dirty="0" smtClean="0"/>
              <a:t>3</a:t>
            </a:r>
            <a:r>
              <a:rPr lang="en-US" dirty="0" smtClean="0"/>
              <a:t>-b) mod n</a:t>
            </a:r>
            <a:r>
              <a:rPr lang="zh-CN" altLang="en-US" dirty="0" smtClean="0"/>
              <a:t>且</a:t>
            </a:r>
            <a:r>
              <a:rPr lang="en-US" dirty="0" smtClean="0"/>
              <a:t> (B</a:t>
            </a:r>
            <a:r>
              <a:rPr lang="en-US" baseline="-25000" dirty="0" smtClean="0"/>
              <a:t>3</a:t>
            </a:r>
            <a:r>
              <a:rPr lang="en-US" dirty="0" smtClean="0"/>
              <a:t>-b) mod n</a:t>
            </a:r>
            <a:r>
              <a:rPr lang="en-US" sz="2400" dirty="0" smtClean="0">
                <a:solidFill>
                  <a:srgbClr val="0000FF"/>
                </a:solidFill>
              </a:rPr>
              <a:t> ≠0</a:t>
            </a:r>
            <a:r>
              <a:rPr lang="zh-CN" altLang="en-US" dirty="0" smtClean="0"/>
              <a:t>因为</a:t>
            </a:r>
            <a:r>
              <a:rPr lang="en-US" dirty="0" smtClean="0"/>
              <a:t>B</a:t>
            </a:r>
            <a:r>
              <a:rPr lang="en-US" baseline="-25000" dirty="0" smtClean="0"/>
              <a:t>3 </a:t>
            </a:r>
            <a:r>
              <a:rPr lang="en-US" dirty="0" smtClean="0"/>
              <a:t>mod n</a:t>
            </a:r>
            <a:r>
              <a:rPr lang="en-US" sz="2800" dirty="0" smtClean="0">
                <a:solidFill>
                  <a:srgbClr val="0000FF"/>
                </a:solidFill>
              </a:rPr>
              <a:t> ≠b</a:t>
            </a:r>
          </a:p>
          <a:p>
            <a:endParaRPr lang="en-US" altLang="zh-CN" sz="2800" dirty="0" smtClean="0">
              <a:solidFill>
                <a:srgbClr val="0000FF"/>
              </a:solidFill>
            </a:endParaRPr>
          </a:p>
          <a:p>
            <a:r>
              <a:rPr lang="zh-CN" altLang="en-US" sz="2800" dirty="0" smtClean="0">
                <a:solidFill>
                  <a:srgbClr val="0000FF"/>
                </a:solidFill>
              </a:rPr>
              <a:t>所以得：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2143108" y="5072074"/>
          <a:ext cx="4857784" cy="1214445"/>
        </p:xfrm>
        <a:graphic>
          <a:graphicData uri="http://schemas.openxmlformats.org/presentationml/2006/ole">
            <p:oleObj spid="_x0000_s28676" name="公式" r:id="rId3" imgW="1778000" imgH="4191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 noChangeAspect="1"/>
          </p:cNvGraphicFramePr>
          <p:nvPr>
            <p:ph idx="1"/>
          </p:nvPr>
        </p:nvGraphicFramePr>
        <p:xfrm>
          <a:off x="1174750" y="279400"/>
          <a:ext cx="5829300" cy="6822008"/>
        </p:xfrm>
        <a:graphic>
          <a:graphicData uri="http://schemas.openxmlformats.org/presentationml/2006/ole">
            <p:oleObj spid="_x0000_s30726" name="工作表" r:id="rId3" imgW="7833423" imgH="8961192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给定公钥（</a:t>
            </a:r>
            <a:r>
              <a:rPr lang="en-US" altLang="zh-CN" dirty="0" err="1" smtClean="0"/>
              <a:t>e,n</a:t>
            </a:r>
            <a:r>
              <a:rPr lang="zh-CN" altLang="en-US" dirty="0" smtClean="0"/>
              <a:t>）就可以分解 </a:t>
            </a:r>
            <a:r>
              <a:rPr lang="en-US" altLang="zh-CN" dirty="0" err="1" smtClean="0"/>
              <a:t>n</a:t>
            </a:r>
            <a:r>
              <a:rPr lang="en-US" altLang="zh-CN" dirty="0" err="1" smtClean="0">
                <a:sym typeface="Wingdings" pitchFamily="2" charset="2"/>
              </a:rPr>
              <a:t>p,qɸ</a:t>
            </a:r>
            <a:r>
              <a:rPr lang="en-US" altLang="zh-CN" dirty="0" smtClean="0">
                <a:sym typeface="Wingdings" pitchFamily="2" charset="2"/>
              </a:rPr>
              <a:t>(n)d</a:t>
            </a:r>
            <a:r>
              <a:rPr lang="zh-CN" altLang="en-US" sz="4000" dirty="0" smtClean="0">
                <a:solidFill>
                  <a:srgbClr val="0000FF"/>
                </a:solidFill>
                <a:sym typeface="Wingdings" pitchFamily="2" charset="2"/>
              </a:rPr>
              <a:t>破解</a:t>
            </a:r>
            <a:r>
              <a:rPr lang="en-US" altLang="zh-CN" sz="4000" dirty="0" smtClean="0">
                <a:solidFill>
                  <a:srgbClr val="0000FF"/>
                </a:solidFill>
                <a:sym typeface="Wingdings" pitchFamily="2" charset="2"/>
              </a:rPr>
              <a:t>RSA</a:t>
            </a:r>
            <a:r>
              <a:rPr lang="zh-CN" altLang="en-US" dirty="0" smtClean="0">
                <a:sym typeface="Wingdings" pitchFamily="2" charset="2"/>
              </a:rPr>
              <a:t>？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事实上，上述过程与公钥</a:t>
            </a:r>
            <a:r>
              <a:rPr lang="en-US" altLang="zh-CN" dirty="0" smtClean="0">
                <a:sym typeface="Wingdings" pitchFamily="2" charset="2"/>
              </a:rPr>
              <a:t>e</a:t>
            </a:r>
            <a:r>
              <a:rPr lang="zh-CN" altLang="en-US" dirty="0" smtClean="0">
                <a:sym typeface="Wingdings" pitchFamily="2" charset="2"/>
              </a:rPr>
              <a:t>无关，可以自己任意选择</a:t>
            </a:r>
            <a:r>
              <a:rPr lang="en-US" altLang="zh-CN" dirty="0" smtClean="0">
                <a:sym typeface="Wingdings" pitchFamily="2" charset="2"/>
              </a:rPr>
              <a:t>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那就意味着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必须能够在存储的                             序列中找到整数群</a:t>
            </a:r>
            <a:r>
              <a:rPr lang="en-US" altLang="zh-CN" dirty="0" smtClean="0"/>
              <a:t>Z</a:t>
            </a:r>
            <a:r>
              <a:rPr lang="zh-CN" altLang="en-US" dirty="0" smtClean="0"/>
              <a:t>上的平方根。比如</a:t>
            </a:r>
            <a:r>
              <a:rPr lang="en-US" altLang="zh-CN" dirty="0" smtClean="0"/>
              <a:t>,</a:t>
            </a:r>
            <a:r>
              <a:rPr lang="zh-CN" altLang="en-US" dirty="0" smtClean="0"/>
              <a:t>找到了      的平方根</a:t>
            </a:r>
            <a:r>
              <a:rPr lang="en-US" altLang="zh-CN" dirty="0" smtClean="0"/>
              <a:t>r,</a:t>
            </a:r>
            <a:r>
              <a:rPr lang="zh-CN" altLang="en-US" dirty="0" smtClean="0"/>
              <a:t>而且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1143000"/>
          </a:xfrm>
        </p:spPr>
        <p:txBody>
          <a:bodyPr/>
          <a:lstStyle/>
          <a:p>
            <a:r>
              <a:rPr lang="zh-CN" altLang="en-US" dirty="0" smtClean="0"/>
              <a:t>前提条件</a:t>
            </a:r>
            <a:endParaRPr lang="zh-CN" altLang="en-US" dirty="0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643306" y="1357298"/>
          <a:ext cx="3076575" cy="571500"/>
        </p:xfrm>
        <a:graphic>
          <a:graphicData uri="http://schemas.openxmlformats.org/presentationml/2006/ole">
            <p:oleObj spid="_x0000_s31757" name="公式" r:id="rId3" imgW="1054100" imgH="19050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6072198" y="1785926"/>
          <a:ext cx="571504" cy="504268"/>
        </p:xfrm>
        <a:graphic>
          <a:graphicData uri="http://schemas.openxmlformats.org/presentationml/2006/ole">
            <p:oleObj spid="_x0000_s31758" name="公式" r:id="rId4" imgW="215713" imgH="190335" progId="Equation.3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643063" y="2214563"/>
          <a:ext cx="2319337" cy="504825"/>
        </p:xfrm>
        <a:graphic>
          <a:graphicData uri="http://schemas.openxmlformats.org/presentationml/2006/ole">
            <p:oleObj spid="_x0000_s31759" name="公式" r:id="rId5" imgW="876300" imgH="19050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上述条件存在的概率是？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约为</a:t>
            </a:r>
            <a:r>
              <a:rPr lang="en-US" altLang="zh-CN" dirty="0" smtClean="0"/>
              <a:t>1/n</a:t>
            </a:r>
            <a:r>
              <a:rPr lang="en-US" altLang="zh-CN" baseline="30000" dirty="0" smtClean="0"/>
              <a:t>1/2</a:t>
            </a:r>
            <a:r>
              <a:rPr lang="zh-CN" altLang="en-US" dirty="0" smtClean="0"/>
              <a:t>， 如果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mod n</a:t>
            </a:r>
            <a:r>
              <a:rPr lang="zh-CN" altLang="en-US" dirty="0" smtClean="0"/>
              <a:t>在</a:t>
            </a:r>
            <a:r>
              <a:rPr lang="en-US" altLang="zh-CN" dirty="0" smtClean="0"/>
              <a:t>Zn</a:t>
            </a:r>
            <a:r>
              <a:rPr lang="zh-CN" altLang="en-US" dirty="0" smtClean="0"/>
              <a:t>上均匀分布。</a:t>
            </a:r>
            <a:endParaRPr lang="en-US" altLang="zh-CN" dirty="0" smtClean="0"/>
          </a:p>
          <a:p>
            <a:pPr>
              <a:buNone/>
            </a:pPr>
            <a:endParaRPr lang="en-US" altLang="zh-CN" baseline="30000" dirty="0" smtClean="0"/>
          </a:p>
          <a:p>
            <a:pPr>
              <a:buNone/>
            </a:pPr>
            <a:endParaRPr lang="en-US" altLang="zh-CN" baseline="30000" dirty="0" smtClean="0"/>
          </a:p>
          <a:p>
            <a:pPr>
              <a:buNone/>
            </a:pPr>
            <a:r>
              <a:rPr lang="zh-CN" altLang="en-US" sz="3600" baseline="30000" dirty="0" smtClean="0">
                <a:solidFill>
                  <a:srgbClr val="0000FF"/>
                </a:solidFill>
              </a:rPr>
              <a:t>即：找到</a:t>
            </a:r>
            <a:r>
              <a:rPr lang="en-US" altLang="zh-CN" sz="3600" baseline="30000" dirty="0" smtClean="0">
                <a:solidFill>
                  <a:srgbClr val="0000FF"/>
                </a:solidFill>
              </a:rPr>
              <a:t>a mod n </a:t>
            </a:r>
            <a:r>
              <a:rPr lang="zh-CN" altLang="en-US" sz="3600" baseline="30000" dirty="0" smtClean="0">
                <a:solidFill>
                  <a:srgbClr val="0000FF"/>
                </a:solidFill>
              </a:rPr>
              <a:t>的平方根，就可以分解</a:t>
            </a:r>
            <a:r>
              <a:rPr lang="en-US" altLang="zh-CN" sz="3600" baseline="30000" dirty="0" smtClean="0">
                <a:solidFill>
                  <a:srgbClr val="0000FF"/>
                </a:solidFill>
              </a:rPr>
              <a:t>n,</a:t>
            </a:r>
            <a:r>
              <a:rPr lang="en-US" altLang="zh-CN" sz="3600" dirty="0" smtClean="0">
                <a:solidFill>
                  <a:srgbClr val="0000FF"/>
                </a:solidFill>
              </a:rPr>
              <a:t> </a:t>
            </a:r>
          </a:p>
          <a:p>
            <a:pPr>
              <a:buNone/>
            </a:pPr>
            <a:r>
              <a:rPr lang="zh-CN" altLang="en-US" sz="3600" baseline="30000" dirty="0" smtClean="0">
                <a:solidFill>
                  <a:srgbClr val="0000FF"/>
                </a:solidFill>
              </a:rPr>
              <a:t>      但是分解</a:t>
            </a:r>
            <a:r>
              <a:rPr lang="en-US" altLang="zh-CN" sz="3600" baseline="30000" dirty="0" smtClean="0">
                <a:solidFill>
                  <a:srgbClr val="0000FF"/>
                </a:solidFill>
              </a:rPr>
              <a:t>n</a:t>
            </a:r>
            <a:r>
              <a:rPr lang="zh-CN" altLang="en-US" sz="3600" baseline="30000" dirty="0" smtClean="0">
                <a:solidFill>
                  <a:srgbClr val="0000FF"/>
                </a:solidFill>
              </a:rPr>
              <a:t>是困难的，也就意味着找到</a:t>
            </a:r>
            <a:r>
              <a:rPr lang="en-US" altLang="zh-CN" sz="3600" baseline="30000" dirty="0" smtClean="0">
                <a:solidFill>
                  <a:srgbClr val="0000FF"/>
                </a:solidFill>
              </a:rPr>
              <a:t>a mod n </a:t>
            </a:r>
            <a:r>
              <a:rPr lang="zh-CN" altLang="en-US" sz="3600" baseline="30000" dirty="0" smtClean="0">
                <a:solidFill>
                  <a:srgbClr val="0000FF"/>
                </a:solidFill>
              </a:rPr>
              <a:t>的</a:t>
            </a:r>
            <a:r>
              <a:rPr lang="zh-CN" altLang="en-US" sz="3600" baseline="30000" smtClean="0">
                <a:solidFill>
                  <a:srgbClr val="0000FF"/>
                </a:solidFill>
              </a:rPr>
              <a:t>平方根也应该是</a:t>
            </a:r>
            <a:r>
              <a:rPr lang="zh-CN" altLang="en-US" sz="3600" baseline="30000" dirty="0" smtClean="0">
                <a:solidFill>
                  <a:srgbClr val="0000FF"/>
                </a:solidFill>
              </a:rPr>
              <a:t>困难的。</a:t>
            </a:r>
            <a:endParaRPr lang="en-US" altLang="zh-CN" sz="3600" baseline="300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zh-CN" sz="3600" baseline="300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3600" baseline="30000" dirty="0" smtClean="0">
                <a:solidFill>
                  <a:srgbClr val="0000FF"/>
                </a:solidFill>
              </a:rPr>
              <a:t>  在</a:t>
            </a:r>
            <a:r>
              <a:rPr lang="en-US" altLang="zh-CN" sz="3600" baseline="30000" dirty="0" smtClean="0">
                <a:solidFill>
                  <a:srgbClr val="0000FF"/>
                </a:solidFill>
              </a:rPr>
              <a:t>Zn</a:t>
            </a:r>
            <a:r>
              <a:rPr lang="zh-CN" altLang="en-US" sz="3600" baseline="30000" dirty="0" smtClean="0">
                <a:solidFill>
                  <a:srgbClr val="0000FF"/>
                </a:solidFill>
              </a:rPr>
              <a:t>上求平方根的问题可以规约为大数分解问题，同样，大数分解问题也可以规约为求</a:t>
            </a:r>
            <a:r>
              <a:rPr lang="en-US" altLang="zh-CN" sz="3600" baseline="30000" dirty="0" smtClean="0">
                <a:solidFill>
                  <a:srgbClr val="0000FF"/>
                </a:solidFill>
              </a:rPr>
              <a:t>Zn</a:t>
            </a:r>
            <a:r>
              <a:rPr lang="zh-CN" altLang="en-US" sz="3600" baseline="30000" dirty="0" smtClean="0">
                <a:solidFill>
                  <a:srgbClr val="0000FF"/>
                </a:solidFill>
              </a:rPr>
              <a:t>上的某个数的平方根的问题。</a:t>
            </a:r>
            <a:endParaRPr lang="en-US" altLang="zh-CN" sz="3600" baseline="30000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但是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泄露旧私钥情况下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安全性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二次剩余平方根与大数分解的关系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生成元构造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求一个大素数</a:t>
            </a:r>
            <a:r>
              <a:rPr lang="en-US" dirty="0" smtClean="0"/>
              <a:t> p </a:t>
            </a:r>
            <a:r>
              <a:rPr lang="zh-CN" altLang="en-US" dirty="0" smtClean="0"/>
              <a:t>很容易，用现成的素性验证算法就可以了。不过已知一个素数</a:t>
            </a:r>
            <a:r>
              <a:rPr lang="en-US" dirty="0" smtClean="0"/>
              <a:t> p</a:t>
            </a:r>
            <a:r>
              <a:rPr lang="zh-CN" altLang="en-US" dirty="0" smtClean="0"/>
              <a:t>，求其本原根则很困难，因为需要将</a:t>
            </a:r>
            <a:r>
              <a:rPr lang="en-US" dirty="0" smtClean="0"/>
              <a:t> p - 1 </a:t>
            </a:r>
            <a:r>
              <a:rPr lang="zh-CN" altLang="en-US" dirty="0" smtClean="0"/>
              <a:t>的素因子</a:t>
            </a:r>
            <a:r>
              <a:rPr lang="en-US" dirty="0" smtClean="0"/>
              <a:t> q</a:t>
            </a:r>
            <a:r>
              <a:rPr lang="en-US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r>
              <a:rPr lang="zh-CN" altLang="en-US" dirty="0" smtClean="0"/>
              <a:t>，</a:t>
            </a:r>
            <a:r>
              <a:rPr lang="en-US" dirty="0" smtClean="0"/>
              <a:t>……q</a:t>
            </a:r>
            <a:r>
              <a:rPr lang="en-US" baseline="-25000" dirty="0" smtClean="0"/>
              <a:t>k-1</a:t>
            </a:r>
            <a:r>
              <a:rPr lang="zh-CN" altLang="en-US" dirty="0" smtClean="0"/>
              <a:t>，</a:t>
            </a:r>
            <a:r>
              <a:rPr lang="en-US" dirty="0" err="1" smtClean="0"/>
              <a:t>q</a:t>
            </a:r>
            <a:r>
              <a:rPr lang="en-US" baseline="-25000" dirty="0" err="1" smtClean="0"/>
              <a:t>k</a:t>
            </a:r>
            <a:r>
              <a:rPr lang="zh-CN" altLang="en-US" dirty="0" smtClean="0"/>
              <a:t>都找出来，然后分别验证</a:t>
            </a:r>
            <a:r>
              <a:rPr lang="en-US" dirty="0" smtClean="0"/>
              <a:t> g</a:t>
            </a:r>
            <a:r>
              <a:rPr lang="en-US" baseline="30000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 mod p</a:t>
            </a:r>
            <a:r>
              <a:rPr lang="zh-CN" altLang="en-US" dirty="0" smtClean="0"/>
              <a:t>，</a:t>
            </a:r>
            <a:r>
              <a:rPr lang="en-US" dirty="0" smtClean="0"/>
              <a:t> g</a:t>
            </a:r>
            <a:r>
              <a:rPr lang="en-US" baseline="30000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 mod p</a:t>
            </a:r>
            <a:r>
              <a:rPr lang="zh-CN" altLang="en-US" dirty="0" smtClean="0"/>
              <a:t>，</a:t>
            </a:r>
            <a:r>
              <a:rPr lang="en-US" dirty="0" smtClean="0"/>
              <a:t> ……g</a:t>
            </a:r>
            <a:r>
              <a:rPr lang="en-US" baseline="30000" dirty="0" smtClean="0"/>
              <a:t>q</a:t>
            </a:r>
            <a:r>
              <a:rPr lang="en-US" baseline="-25000" dirty="0" smtClean="0"/>
              <a:t>k-1</a:t>
            </a:r>
            <a:r>
              <a:rPr lang="en-US" dirty="0" smtClean="0"/>
              <a:t> mod p</a:t>
            </a:r>
            <a:r>
              <a:rPr lang="zh-CN" altLang="en-US" dirty="0" smtClean="0"/>
              <a:t>，</a:t>
            </a:r>
            <a:r>
              <a:rPr lang="en-US" dirty="0" smtClean="0"/>
              <a:t> </a:t>
            </a:r>
            <a:r>
              <a:rPr lang="en-US" dirty="0" err="1" smtClean="0"/>
              <a:t>g</a:t>
            </a:r>
            <a:r>
              <a:rPr lang="en-US" baseline="30000" dirty="0" err="1" smtClean="0"/>
              <a:t>q</a:t>
            </a:r>
            <a:r>
              <a:rPr lang="en-US" baseline="-25000" dirty="0" err="1" smtClean="0"/>
              <a:t>k</a:t>
            </a:r>
            <a:r>
              <a:rPr lang="en-US" dirty="0" smtClean="0"/>
              <a:t> mod p</a:t>
            </a:r>
            <a:r>
              <a:rPr lang="zh-CN" altLang="en-US" dirty="0" smtClean="0"/>
              <a:t>，如果都不等于</a:t>
            </a:r>
            <a:r>
              <a:rPr lang="en-US" dirty="0" smtClean="0"/>
              <a:t> 1</a:t>
            </a:r>
            <a:r>
              <a:rPr lang="zh-CN" altLang="en-US" dirty="0" smtClean="0"/>
              <a:t>，则</a:t>
            </a:r>
            <a:r>
              <a:rPr lang="en-US" dirty="0" smtClean="0"/>
              <a:t> g </a:t>
            </a:r>
            <a:r>
              <a:rPr lang="zh-CN" altLang="en-US" dirty="0" smtClean="0"/>
              <a:t>是</a:t>
            </a:r>
            <a:r>
              <a:rPr lang="en-US" dirty="0" smtClean="0"/>
              <a:t> p </a:t>
            </a:r>
            <a:r>
              <a:rPr lang="zh-CN" altLang="en-US" dirty="0" smtClean="0"/>
              <a:t>的一个本原根。而然，如果</a:t>
            </a:r>
            <a:r>
              <a:rPr lang="en-US" dirty="0" smtClean="0"/>
              <a:t> p </a:t>
            </a:r>
            <a:r>
              <a:rPr lang="zh-CN" altLang="en-US" dirty="0" smtClean="0"/>
              <a:t>是一个很大的素数，例如</a:t>
            </a:r>
            <a:r>
              <a:rPr lang="en-US" dirty="0" smtClean="0"/>
              <a:t> 128 </a:t>
            </a:r>
            <a:r>
              <a:rPr lang="zh-CN" altLang="en-US" dirty="0" smtClean="0"/>
              <a:t>个</a:t>
            </a:r>
            <a:r>
              <a:rPr lang="en-US" dirty="0" smtClean="0"/>
              <a:t> 2 </a:t>
            </a:r>
            <a:r>
              <a:rPr lang="zh-CN" altLang="en-US" dirty="0" smtClean="0"/>
              <a:t>进制位的素数，要分解出</a:t>
            </a:r>
            <a:r>
              <a:rPr lang="en-US" dirty="0" smtClean="0"/>
              <a:t> p - 1 </a:t>
            </a:r>
            <a:r>
              <a:rPr lang="zh-CN" altLang="en-US" dirty="0" smtClean="0"/>
              <a:t>的所有素因子来则是一件很困难的事情。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zh-CN" altLang="en-US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算法如下：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/>
              <a:t>P1. </a:t>
            </a:r>
            <a:r>
              <a:rPr lang="zh-CN" altLang="en-US" sz="2600" dirty="0" smtClean="0"/>
              <a:t>利用素性验证算法，生成一个大素数</a:t>
            </a:r>
            <a:r>
              <a:rPr lang="en-US" sz="2600" dirty="0" smtClean="0"/>
              <a:t>q</a:t>
            </a:r>
            <a:r>
              <a:rPr lang="zh-CN" altLang="en-US" sz="2600" dirty="0" smtClean="0"/>
              <a:t>；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P2. </a:t>
            </a:r>
            <a:r>
              <a:rPr lang="zh-CN" altLang="en-US" sz="2600" dirty="0" smtClean="0"/>
              <a:t>令</a:t>
            </a:r>
            <a:r>
              <a:rPr lang="en-US" sz="2600" dirty="0" smtClean="0"/>
              <a:t> p = q * 2 + 1</a:t>
            </a:r>
            <a:r>
              <a:rPr lang="zh-CN" altLang="en-US" sz="2600" dirty="0" smtClean="0"/>
              <a:t>；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P3. </a:t>
            </a:r>
            <a:r>
              <a:rPr lang="zh-CN" altLang="en-US" sz="2600" dirty="0" smtClean="0"/>
              <a:t>利用素性验证算法，验证</a:t>
            </a:r>
            <a:r>
              <a:rPr lang="en-US" sz="2600" dirty="0" smtClean="0"/>
              <a:t> p </a:t>
            </a:r>
            <a:r>
              <a:rPr lang="zh-CN" altLang="en-US" sz="2600" dirty="0" smtClean="0"/>
              <a:t>是否是素数，如果否，则跳转到</a:t>
            </a:r>
            <a:r>
              <a:rPr lang="en-US" sz="2600" dirty="0" smtClean="0"/>
              <a:t>P1</a:t>
            </a:r>
            <a:r>
              <a:rPr lang="zh-CN" altLang="en-US" sz="2600" dirty="0" smtClean="0"/>
              <a:t>；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P4. </a:t>
            </a:r>
            <a:r>
              <a:rPr lang="zh-CN" altLang="en-US" sz="2600" dirty="0" smtClean="0"/>
              <a:t>生成一个随机数</a:t>
            </a:r>
            <a:r>
              <a:rPr lang="en-US" sz="2600" dirty="0" smtClean="0"/>
              <a:t> g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1 &lt; g &lt; p - 1</a:t>
            </a:r>
            <a:r>
              <a:rPr lang="zh-CN" altLang="en-US" sz="2600" dirty="0" smtClean="0"/>
              <a:t>；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P5. </a:t>
            </a:r>
            <a:r>
              <a:rPr lang="zh-CN" altLang="en-US" sz="2600" dirty="0" smtClean="0"/>
              <a:t>验证</a:t>
            </a:r>
            <a:r>
              <a:rPr lang="en-US" sz="2600" dirty="0" smtClean="0"/>
              <a:t> g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mod p 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 </a:t>
            </a:r>
            <a:r>
              <a:rPr lang="en-US" sz="2600" dirty="0" err="1" smtClean="0"/>
              <a:t>g</a:t>
            </a:r>
            <a:r>
              <a:rPr lang="en-US" sz="2600" baseline="30000" dirty="0" err="1" smtClean="0"/>
              <a:t>q</a:t>
            </a:r>
            <a:r>
              <a:rPr lang="en-US" sz="2600" dirty="0" smtClean="0"/>
              <a:t> mod p </a:t>
            </a:r>
            <a:r>
              <a:rPr lang="zh-CN" altLang="en-US" sz="2600" dirty="0" smtClean="0"/>
              <a:t>都不等于</a:t>
            </a:r>
            <a:r>
              <a:rPr lang="en-US" sz="2600" dirty="0" smtClean="0"/>
              <a:t> 1</a:t>
            </a:r>
            <a:r>
              <a:rPr lang="zh-CN" altLang="en-US" sz="2600" dirty="0" smtClean="0"/>
              <a:t>，否则跳转到</a:t>
            </a:r>
            <a:r>
              <a:rPr lang="en-US" sz="2600" dirty="0" smtClean="0"/>
              <a:t> P4</a:t>
            </a:r>
            <a:r>
              <a:rPr lang="zh-CN" altLang="en-US" sz="2600" dirty="0" smtClean="0"/>
              <a:t>；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P6. g </a:t>
            </a:r>
            <a:r>
              <a:rPr lang="zh-CN" altLang="en-US" sz="2600" dirty="0" smtClean="0"/>
              <a:t>是大素数</a:t>
            </a:r>
            <a:r>
              <a:rPr lang="en-US" sz="2600" dirty="0" smtClean="0"/>
              <a:t> p </a:t>
            </a:r>
            <a:r>
              <a:rPr lang="zh-CN" altLang="en-US" sz="2600" dirty="0" smtClean="0"/>
              <a:t>的本原根。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zh-CN" altLang="en-US" sz="4400" dirty="0" smtClean="0"/>
              <a:t>本原元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 dirty="0" smtClean="0"/>
              <a:t>问题</a:t>
            </a:r>
            <a:r>
              <a:rPr lang="en-US" altLang="zh-CN" b="1" dirty="0" smtClean="0"/>
              <a:t>9.7</a:t>
            </a:r>
            <a:r>
              <a:rPr lang="zh-CN" altLang="en-US" b="1" dirty="0" smtClean="0"/>
              <a:t>：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RSA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算法中，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Bob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公钥为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(e, n), n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为两个大素数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q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的乘积。如果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Bob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泄露了其私钥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(d, n)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后，重新生成新的公钥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(e`, n)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以及私钥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(d`, n),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是否安全？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algn="just"/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algn="just"/>
            <a:r>
              <a:rPr lang="zh-CN" altLang="en-US" b="1" dirty="0" smtClean="0"/>
              <a:t>答案：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不安全， 因为一旦</a:t>
            </a:r>
            <a:r>
              <a:rPr lang="en-US" altLang="en-US" dirty="0" smtClean="0">
                <a:latin typeface="华文楷体" pitchFamily="2" charset="-122"/>
                <a:ea typeface="华文楷体" pitchFamily="2" charset="-122"/>
              </a:rPr>
              <a:t>Bob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泄露了他的私钥，攻击者就可以借此分解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模数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en-US" dirty="0" smtClean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进而可以破解</a:t>
            </a:r>
            <a:r>
              <a:rPr lang="en-US" altLang="en-US" dirty="0" smtClean="0">
                <a:latin typeface="华文楷体" pitchFamily="2" charset="-122"/>
                <a:ea typeface="华文楷体" pitchFamily="2" charset="-122"/>
              </a:rPr>
              <a:t>Bob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发送的任何消息。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泄露旧私钥情况下</a:t>
            </a:r>
            <a:r>
              <a:rPr lang="en-US" altLang="zh-CN" dirty="0" smtClean="0"/>
              <a:t>RSA</a:t>
            </a:r>
            <a:r>
              <a:rPr lang="zh-CN" altLang="en-US" dirty="0" smtClean="0"/>
              <a:t>脆弱性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）让 </a:t>
            </a:r>
            <a:r>
              <a:rPr lang="en-US" dirty="0" smtClean="0"/>
              <a:t>k=ed-1, </a:t>
            </a:r>
            <a:r>
              <a:rPr lang="zh-CN" altLang="en-US" dirty="0" smtClean="0"/>
              <a:t>那么</a:t>
            </a:r>
            <a:r>
              <a:rPr lang="en-US" dirty="0" smtClean="0"/>
              <a:t> ɸ(</a:t>
            </a:r>
            <a:r>
              <a:rPr lang="en-US" altLang="zh-CN" dirty="0" smtClean="0"/>
              <a:t>n</a:t>
            </a:r>
            <a:r>
              <a:rPr lang="en-US" dirty="0" smtClean="0"/>
              <a:t>)</a:t>
            </a:r>
            <a:r>
              <a:rPr lang="en-US" altLang="zh-CN" dirty="0" smtClean="0"/>
              <a:t>|</a:t>
            </a:r>
            <a:r>
              <a:rPr lang="en-US" dirty="0" smtClean="0"/>
              <a:t> k </a:t>
            </a:r>
            <a:r>
              <a:rPr lang="zh-CN" altLang="en-US" dirty="0" smtClean="0"/>
              <a:t>，在</a:t>
            </a:r>
            <a:r>
              <a:rPr lang="en-US" dirty="0" smtClean="0"/>
              <a:t>Zn</a:t>
            </a:r>
            <a:r>
              <a:rPr lang="zh-CN" altLang="en-US" dirty="0" smtClean="0"/>
              <a:t>乘法群中</a:t>
            </a:r>
            <a:r>
              <a:rPr lang="zh-CN" altLang="en-US" dirty="0" smtClean="0"/>
              <a:t>选择随机数</a:t>
            </a:r>
            <a:r>
              <a:rPr lang="en-US" dirty="0" smtClean="0"/>
              <a:t>x </a:t>
            </a:r>
            <a:r>
              <a:rPr lang="zh-CN" altLang="en-US" dirty="0" smtClean="0"/>
              <a:t>，那么根据欧拉定理：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dirty="0" smtClean="0"/>
              <a:t>=1 mod N, 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/2</a:t>
            </a:r>
            <a:r>
              <a:rPr lang="zh-CN" altLang="en-US" dirty="0" smtClean="0"/>
              <a:t>是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dirty="0" smtClean="0"/>
              <a:t> mod N </a:t>
            </a:r>
            <a:r>
              <a:rPr lang="zh-CN" altLang="en-US" dirty="0" smtClean="0"/>
              <a:t>的平方根。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）如果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/2</a:t>
            </a:r>
            <a:r>
              <a:rPr lang="en-US" dirty="0" smtClean="0"/>
              <a:t>=1 mod N</a:t>
            </a:r>
            <a:r>
              <a:rPr lang="zh-CN" altLang="en-US" dirty="0" smtClean="0"/>
              <a:t>，则计算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/4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/8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/16</a:t>
            </a:r>
            <a:r>
              <a:rPr lang="en-US" dirty="0" smtClean="0"/>
              <a:t> … </a:t>
            </a:r>
            <a:r>
              <a:rPr lang="zh-CN" altLang="en-US" dirty="0" smtClean="0"/>
              <a:t>直到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                   而且</a:t>
            </a:r>
            <a:endParaRPr lang="en-US" altLang="zh-CN" dirty="0" smtClean="0"/>
          </a:p>
          <a:p>
            <a:r>
              <a:rPr lang="zh-CN" altLang="en-US" dirty="0" smtClean="0"/>
              <a:t>    如果不满足上式，需要重新选择</a:t>
            </a:r>
            <a:r>
              <a:rPr lang="en-US" dirty="0" smtClean="0"/>
              <a:t>x.</a:t>
            </a:r>
            <a:r>
              <a:rPr lang="zh-CN" altLang="en-US" dirty="0" smtClean="0"/>
              <a:t>     </a:t>
            </a:r>
            <a:endParaRPr lang="en-US" altLang="zh-CN" dirty="0" smtClean="0"/>
          </a:p>
          <a:p>
            <a:r>
              <a:rPr lang="zh-CN" altLang="en-US" dirty="0" smtClean="0"/>
              <a:t>   （以上步骤可以在多项式时间内完成）          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）则   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或者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具体步骤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01840" y="3500438"/>
          <a:ext cx="1712904" cy="539751"/>
        </p:xfrm>
        <a:graphic>
          <a:graphicData uri="http://schemas.openxmlformats.org/presentationml/2006/ole">
            <p:oleObj spid="_x0000_s1039" name="公式" r:id="rId3" imgW="469696" imgH="203112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643438" y="3500438"/>
          <a:ext cx="2070094" cy="539750"/>
        </p:xfrm>
        <a:graphic>
          <a:graphicData uri="http://schemas.openxmlformats.org/presentationml/2006/ole">
            <p:oleObj spid="_x0000_s1040" name="公式" r:id="rId4" imgW="545626" imgH="203024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2357422" y="5014932"/>
          <a:ext cx="4429155" cy="1271588"/>
        </p:xfrm>
        <a:graphic>
          <a:graphicData uri="http://schemas.openxmlformats.org/presentationml/2006/ole">
            <p:oleObj spid="_x0000_s1041" name="公式" r:id="rId5" imgW="1435100" imgH="4699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1428736"/>
            <a:ext cx="8643966" cy="4525963"/>
          </a:xfrm>
        </p:spPr>
        <p:txBody>
          <a:bodyPr/>
          <a:lstStyle/>
          <a:p>
            <a:r>
              <a:rPr lang="en-US" altLang="zh-CN" dirty="0" smtClean="0"/>
              <a:t>n=p</a:t>
            </a:r>
            <a:r>
              <a:rPr lang="zh-CN" altLang="en-US" dirty="0" smtClean="0"/>
              <a:t>*</a:t>
            </a:r>
            <a:r>
              <a:rPr lang="en-US" altLang="zh-CN" dirty="0" smtClean="0"/>
              <a:t>q ,           </a:t>
            </a:r>
            <a:r>
              <a:rPr lang="zh-CN" altLang="en-US" dirty="0" smtClean="0"/>
              <a:t>是             的平方根；</a:t>
            </a:r>
            <a:endParaRPr lang="en-US" altLang="zh-CN" dirty="0" smtClean="0"/>
          </a:p>
          <a:p>
            <a:r>
              <a:rPr lang="zh-CN" altLang="en-US" dirty="0" smtClean="0"/>
              <a:t>令                             即 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 mod n</a:t>
            </a:r>
            <a:r>
              <a:rPr lang="zh-CN" altLang="en-US" dirty="0" smtClean="0"/>
              <a:t>的平方根；</a:t>
            </a:r>
            <a:endParaRPr lang="en-US" altLang="zh-CN" dirty="0" smtClean="0"/>
          </a:p>
          <a:p>
            <a:r>
              <a:rPr lang="zh-CN" altLang="en-US" dirty="0" smtClean="0"/>
              <a:t>很显然，</a:t>
            </a:r>
            <a:r>
              <a:rPr lang="en-US" dirty="0" smtClean="0"/>
              <a:t>a mod </a:t>
            </a:r>
            <a:r>
              <a:rPr lang="en-US" altLang="zh-CN" dirty="0" smtClean="0"/>
              <a:t>n </a:t>
            </a:r>
            <a:r>
              <a:rPr lang="zh-CN" altLang="en-US" dirty="0" smtClean="0"/>
              <a:t>有</a:t>
            </a:r>
            <a:r>
              <a:rPr lang="en-US" dirty="0" smtClean="0"/>
              <a:t>4</a:t>
            </a:r>
            <a:r>
              <a:rPr lang="zh-CN" altLang="en-US" dirty="0" smtClean="0"/>
              <a:t>个平方根</a:t>
            </a:r>
          </a:p>
          <a:p>
            <a:r>
              <a:rPr lang="en-US" dirty="0" smtClean="0"/>
              <a:t> a mod </a:t>
            </a:r>
            <a:r>
              <a:rPr lang="en-US" altLang="zh-CN" dirty="0" smtClean="0"/>
              <a:t>n</a:t>
            </a:r>
            <a:r>
              <a:rPr lang="en-US" dirty="0" smtClean="0"/>
              <a:t> =1</a:t>
            </a:r>
            <a:r>
              <a:rPr lang="en-US" dirty="0" smtClean="0">
                <a:sym typeface="Wingdings" pitchFamily="2" charset="2"/>
              </a:rPr>
              <a:t></a:t>
            </a:r>
            <a:r>
              <a:rPr lang="en-US" dirty="0" smtClean="0"/>
              <a:t> a mod p=1, a mod q=1. 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对于</a:t>
            </a:r>
            <a:r>
              <a:rPr lang="en-US" dirty="0" smtClean="0"/>
              <a:t>a mod p=1</a:t>
            </a:r>
            <a:r>
              <a:rPr lang="en-US" altLang="zh-CN" dirty="0" smtClean="0"/>
              <a:t>, </a:t>
            </a:r>
            <a:r>
              <a:rPr lang="en-US" dirty="0" smtClean="0"/>
              <a:t>a</a:t>
            </a:r>
            <a:r>
              <a:rPr lang="zh-CN" altLang="en-US" dirty="0" smtClean="0"/>
              <a:t>的两个二次方根</a:t>
            </a:r>
            <a:r>
              <a:rPr lang="en-US" altLang="zh-CN" dirty="0" smtClean="0"/>
              <a:t>:</a:t>
            </a:r>
            <a:r>
              <a:rPr lang="en-US" dirty="0" smtClean="0"/>
              <a:t>  1) b</a:t>
            </a:r>
            <a:r>
              <a:rPr lang="en-US" baseline="-25000" dirty="0" smtClean="0"/>
              <a:t>1</a:t>
            </a:r>
            <a:r>
              <a:rPr lang="en-US" dirty="0" smtClean="0"/>
              <a:t>=1 mod p , 2) p-b</a:t>
            </a:r>
            <a:r>
              <a:rPr lang="en-US" baseline="-25000" dirty="0" smtClean="0"/>
              <a:t>1</a:t>
            </a:r>
            <a:r>
              <a:rPr lang="en-US" dirty="0" smtClean="0"/>
              <a:t>=p-1;       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dirty="0" smtClean="0"/>
              <a:t>a mod q=1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a</a:t>
            </a:r>
            <a:r>
              <a:rPr lang="zh-CN" altLang="en-US" dirty="0" smtClean="0"/>
              <a:t>的两个二次方根，</a:t>
            </a:r>
            <a:r>
              <a:rPr lang="en-US" dirty="0" smtClean="0"/>
              <a:t>1) b</a:t>
            </a:r>
            <a:r>
              <a:rPr lang="en-US" baseline="-25000" dirty="0" smtClean="0"/>
              <a:t>2</a:t>
            </a:r>
            <a:r>
              <a:rPr lang="en-US" dirty="0" smtClean="0"/>
              <a:t>=1 mod p , 2) q-b</a:t>
            </a:r>
            <a:r>
              <a:rPr lang="en-US" baseline="-25000" dirty="0" smtClean="0"/>
              <a:t>2</a:t>
            </a:r>
            <a:r>
              <a:rPr lang="en-US" dirty="0" smtClean="0"/>
              <a:t>=q-1.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  因</a:t>
            </a: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285984" y="1357298"/>
          <a:ext cx="1201738" cy="571500"/>
        </p:xfrm>
        <a:graphic>
          <a:graphicData uri="http://schemas.openxmlformats.org/presentationml/2006/ole">
            <p:oleObj spid="_x0000_s2063" name="公式" r:id="rId3" imgW="469696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813179" y="1357313"/>
          <a:ext cx="1330325" cy="571500"/>
        </p:xfrm>
        <a:graphic>
          <a:graphicData uri="http://schemas.openxmlformats.org/presentationml/2006/ole">
            <p:oleObj spid="_x0000_s2064" name="公式" r:id="rId4" imgW="520474" imgH="203112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354138" y="1839913"/>
          <a:ext cx="1493837" cy="608012"/>
        </p:xfrm>
        <a:graphic>
          <a:graphicData uri="http://schemas.openxmlformats.org/presentationml/2006/ole">
            <p:oleObj spid="_x0000_s2065" name="公式" r:id="rId5" imgW="583693" imgH="215713" progId="Equation.3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068638" y="1857375"/>
          <a:ext cx="1201737" cy="571500"/>
        </p:xfrm>
        <a:graphic>
          <a:graphicData uri="http://schemas.openxmlformats.org/presentationml/2006/ole">
            <p:oleObj spid="_x0000_s2066" name="公式" r:id="rId6" imgW="469696" imgH="203112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0404" y="1285860"/>
            <a:ext cx="8683596" cy="516890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利用中国剩余定理，我们就可以得出</a:t>
            </a:r>
            <a:r>
              <a:rPr lang="en-US" dirty="0" smtClean="0"/>
              <a:t>a </a:t>
            </a:r>
            <a:r>
              <a:rPr lang="zh-CN" altLang="en-US" dirty="0" smtClean="0"/>
              <a:t>在</a:t>
            </a:r>
            <a:r>
              <a:rPr lang="en-US" dirty="0" smtClean="0"/>
              <a:t> Z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zh-CN" altLang="en-US" dirty="0" smtClean="0"/>
              <a:t>的</a:t>
            </a:r>
            <a:r>
              <a:rPr lang="en-US" dirty="0" smtClean="0"/>
              <a:t>4</a:t>
            </a:r>
            <a:r>
              <a:rPr lang="zh-CN" altLang="en-US" dirty="0" smtClean="0"/>
              <a:t>个二次方根表示形式：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1 </a:t>
            </a:r>
            <a:r>
              <a:rPr lang="en-US" dirty="0" smtClean="0">
                <a:solidFill>
                  <a:srgbClr val="0000FF"/>
                </a:solidFill>
              </a:rPr>
              <a:t>= CRT(</a:t>
            </a:r>
            <a:r>
              <a:rPr lang="en-US" dirty="0" err="1" smtClean="0">
                <a:solidFill>
                  <a:srgbClr val="0000FF"/>
                </a:solidFill>
              </a:rPr>
              <a:t>n,p,q</a:t>
            </a:r>
            <a:r>
              <a:rPr lang="en-US" dirty="0" smtClean="0">
                <a:solidFill>
                  <a:srgbClr val="0000FF"/>
                </a:solidFill>
              </a:rPr>
              <a:t>, b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 b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    = (b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qq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 mod p + b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pp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modq ) mod 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    = (q </a:t>
            </a:r>
            <a:r>
              <a:rPr lang="en-US" dirty="0" err="1" smtClean="0">
                <a:solidFill>
                  <a:srgbClr val="0000FF"/>
                </a:solidFill>
              </a:rPr>
              <a:t>q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 mod p + pp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modq ) mod n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2 </a:t>
            </a:r>
            <a:r>
              <a:rPr lang="en-US" dirty="0" smtClean="0">
                <a:solidFill>
                  <a:srgbClr val="0000FF"/>
                </a:solidFill>
              </a:rPr>
              <a:t>= CRT(</a:t>
            </a:r>
            <a:r>
              <a:rPr lang="en-US" dirty="0" err="1" smtClean="0">
                <a:solidFill>
                  <a:srgbClr val="0000FF"/>
                </a:solidFill>
              </a:rPr>
              <a:t>n,p,q</a:t>
            </a:r>
            <a:r>
              <a:rPr lang="en-US" dirty="0" smtClean="0">
                <a:solidFill>
                  <a:srgbClr val="0000FF"/>
                </a:solidFill>
              </a:rPr>
              <a:t>, b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,q-b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    = (b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qq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 mod p + (q-b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)pp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modq ) mod 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    = (qq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 mod p + (q-1)pp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modq ) mod n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= CRT(n,p,q,p-b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 b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    = ((p-b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)qq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 mod p +b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pp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modq ) mod 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    = ((p-1)qq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 mod p +pp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modq ) mod n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4 </a:t>
            </a:r>
            <a:r>
              <a:rPr lang="en-US" dirty="0" smtClean="0">
                <a:solidFill>
                  <a:srgbClr val="0000FF"/>
                </a:solidFill>
              </a:rPr>
              <a:t>= CRT(n,p,q,p-b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,q- b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    = ((p-b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)qq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 mod p +(q-b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)pp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modq ) mod 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    =((p-1)qq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 mod p +(q-1)pp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r>
              <a:rPr lang="en-US" dirty="0" smtClean="0">
                <a:solidFill>
                  <a:srgbClr val="0000FF"/>
                </a:solidFill>
              </a:rPr>
              <a:t>modq ) mod n 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原  因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在上述</a:t>
            </a:r>
            <a:r>
              <a:rPr lang="en-US" dirty="0" smtClean="0"/>
              <a:t>4</a:t>
            </a:r>
            <a:r>
              <a:rPr lang="zh-CN" altLang="en-US" dirty="0" smtClean="0"/>
              <a:t>个平方根</a:t>
            </a:r>
            <a:r>
              <a:rPr lang="en-US" dirty="0" smtClean="0"/>
              <a:t>{B</a:t>
            </a:r>
            <a:r>
              <a:rPr lang="en-US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zh-CN" altLang="en-US" dirty="0" smtClean="0"/>
              <a:t>，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zh-CN" altLang="en-US" dirty="0" smtClean="0"/>
              <a:t>，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}</a:t>
            </a:r>
            <a:r>
              <a:rPr lang="zh-CN" altLang="en-US" dirty="0" smtClean="0"/>
              <a:t>中，必有一个为</a:t>
            </a:r>
            <a:r>
              <a:rPr lang="en-US" dirty="0" smtClean="0"/>
              <a:t>1</a:t>
            </a:r>
            <a:r>
              <a:rPr lang="zh-CN" altLang="en-US" dirty="0" smtClean="0"/>
              <a:t>，另一个为</a:t>
            </a:r>
            <a:r>
              <a:rPr lang="en-US" dirty="0" smtClean="0"/>
              <a:t>n-1</a:t>
            </a:r>
            <a:r>
              <a:rPr lang="zh-CN" altLang="en-US" dirty="0" smtClean="0"/>
              <a:t>， 假设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=1 mod n</a:t>
            </a:r>
            <a:r>
              <a:rPr lang="zh-CN" altLang="en-US" dirty="0" smtClean="0"/>
              <a:t>，则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=(pqq</a:t>
            </a:r>
            <a:r>
              <a:rPr lang="en-US" baseline="30000" dirty="0" smtClean="0"/>
              <a:t>-1</a:t>
            </a:r>
            <a:r>
              <a:rPr lang="en-US" dirty="0" smtClean="0"/>
              <a:t> mod p + qpp</a:t>
            </a:r>
            <a:r>
              <a:rPr lang="en-US" baseline="30000" dirty="0" smtClean="0"/>
              <a:t>-1</a:t>
            </a:r>
            <a:r>
              <a:rPr lang="en-US" dirty="0" smtClean="0"/>
              <a:t>modq -qq</a:t>
            </a:r>
            <a:r>
              <a:rPr lang="en-US" baseline="30000" dirty="0" smtClean="0"/>
              <a:t>-1</a:t>
            </a:r>
            <a:r>
              <a:rPr lang="en-US" dirty="0" smtClean="0"/>
              <a:t> mod p -pp</a:t>
            </a:r>
            <a:r>
              <a:rPr lang="en-US" baseline="30000" dirty="0" smtClean="0"/>
              <a:t>-1</a:t>
            </a:r>
            <a:r>
              <a:rPr lang="en-US" dirty="0" smtClean="0"/>
              <a:t>modq) mod n =-1 mod n. </a:t>
            </a:r>
            <a:r>
              <a:rPr lang="zh-CN" altLang="en-US" dirty="0" smtClean="0"/>
              <a:t>那么</a:t>
            </a:r>
            <a:r>
              <a:rPr lang="en-US" dirty="0" smtClean="0"/>
              <a:t> B</a:t>
            </a:r>
            <a:r>
              <a:rPr lang="en-US" baseline="-25000" dirty="0" smtClean="0"/>
              <a:t>2</a:t>
            </a:r>
            <a:r>
              <a:rPr lang="zh-CN" altLang="en-US" dirty="0" smtClean="0"/>
              <a:t>，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zh-CN" altLang="en-US" dirty="0" smtClean="0"/>
              <a:t>必然即不等于</a:t>
            </a:r>
            <a:r>
              <a:rPr lang="en-US" dirty="0" smtClean="0"/>
              <a:t>1</a:t>
            </a:r>
            <a:r>
              <a:rPr lang="zh-CN" altLang="en-US" dirty="0" smtClean="0"/>
              <a:t>也不等于</a:t>
            </a:r>
            <a:r>
              <a:rPr lang="en-US" dirty="0" smtClean="0"/>
              <a:t>-1</a:t>
            </a:r>
            <a:r>
              <a:rPr lang="zh-CN" altLang="en-US" dirty="0" smtClean="0"/>
              <a:t>， 即必有上述</a:t>
            </a:r>
          </a:p>
          <a:p>
            <a:endParaRPr lang="zh-CN" alt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832600" y="3079750"/>
          <a:ext cx="1758950" cy="506413"/>
        </p:xfrm>
        <a:graphic>
          <a:graphicData uri="http://schemas.openxmlformats.org/presentationml/2006/ole">
            <p:oleObj spid="_x0000_s3078" name="公式" r:id="rId3" imgW="672808" imgH="190417" progId="Equation.3">
              <p:embed/>
            </p:oleObj>
          </a:graphicData>
        </a:graphic>
      </p:graphicFrame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  因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0404" y="1142984"/>
            <a:ext cx="8326438" cy="481171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=(qq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 mod p + (q-1)pp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modq ) mod </a:t>
            </a:r>
            <a:r>
              <a:rPr lang="en-US" altLang="zh-CN" sz="1800" dirty="0" smtClean="0"/>
              <a:t>n</a:t>
            </a:r>
            <a:endParaRPr lang="zh-CN" altLang="en-US" sz="1800" dirty="0" smtClean="0"/>
          </a:p>
          <a:p>
            <a:pPr>
              <a:buNone/>
            </a:pPr>
            <a:r>
              <a:rPr lang="en-US" sz="1800" dirty="0" smtClean="0"/>
              <a:t>      =(qq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 mod p + qpp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modq-pp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modq ) mod n</a:t>
            </a:r>
            <a:endParaRPr lang="zh-CN" altLang="en-US" sz="1800" dirty="0" smtClean="0"/>
          </a:p>
          <a:p>
            <a:pPr>
              <a:buNone/>
            </a:pPr>
            <a:r>
              <a:rPr lang="en-US" sz="1800" dirty="0" smtClean="0"/>
              <a:t>      ={q(q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modp+pp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mod q)-(kq+1) } mod n </a:t>
            </a:r>
            <a:endParaRPr lang="zh-CN" altLang="en-US" sz="1800" dirty="0" smtClean="0"/>
          </a:p>
          <a:p>
            <a:pPr>
              <a:buNone/>
            </a:pPr>
            <a:r>
              <a:rPr lang="zh-CN" altLang="en-US" sz="1800" dirty="0" smtClean="0"/>
              <a:t>   注意： </a:t>
            </a:r>
            <a:r>
              <a:rPr lang="en-US" sz="1800" dirty="0" smtClean="0"/>
              <a:t>-pp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modq=-(kq+1), k</a:t>
            </a:r>
            <a:r>
              <a:rPr lang="zh-CN" altLang="en-US" sz="1800" dirty="0" smtClean="0"/>
              <a:t>为某个整数。因此 </a:t>
            </a:r>
            <a:r>
              <a:rPr lang="en-US" sz="1800" dirty="0" smtClean="0"/>
              <a:t>q|(B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+1)mod n , </a:t>
            </a:r>
            <a:r>
              <a:rPr lang="zh-CN" altLang="en-US" sz="1800" dirty="0" smtClean="0"/>
              <a:t>且</a:t>
            </a:r>
            <a:r>
              <a:rPr lang="en-US" sz="1800" dirty="0" smtClean="0"/>
              <a:t>(B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+1)mod n ≠0  </a:t>
            </a:r>
            <a:r>
              <a:rPr lang="zh-CN" altLang="en-US" sz="1800" dirty="0" smtClean="0"/>
              <a:t>因为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≠-1mod n.</a:t>
            </a:r>
            <a:endParaRPr lang="zh-CN" altLang="en-US" sz="1800" dirty="0" smtClean="0"/>
          </a:p>
          <a:p>
            <a:r>
              <a:rPr lang="zh-CN" altLang="en-US" sz="1800" dirty="0" smtClean="0"/>
              <a:t>类似地</a:t>
            </a:r>
            <a:r>
              <a:rPr lang="en-US" altLang="zh-CN" sz="1800" dirty="0" smtClean="0"/>
              <a:t>:</a:t>
            </a:r>
          </a:p>
          <a:p>
            <a:r>
              <a:rPr lang="en-US" sz="1800" dirty="0" smtClean="0"/>
              <a:t>B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= ((p-1)qq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 mod p +pp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modq ) mod n</a:t>
            </a:r>
            <a:endParaRPr lang="zh-CN" altLang="en-US" sz="1800" dirty="0" smtClean="0"/>
          </a:p>
          <a:p>
            <a:pPr>
              <a:buNone/>
            </a:pPr>
            <a:r>
              <a:rPr lang="en-US" sz="1800" dirty="0" smtClean="0"/>
              <a:t>      = (p qq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 mod p+ pp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modq- qq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 mod p) mod n</a:t>
            </a:r>
            <a:endParaRPr lang="zh-CN" altLang="en-US" sz="1800" dirty="0" smtClean="0"/>
          </a:p>
          <a:p>
            <a:pPr>
              <a:buNone/>
            </a:pPr>
            <a:r>
              <a:rPr lang="en-US" sz="1800" dirty="0" smtClean="0"/>
              <a:t>      = {p(qq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 mod p+p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modq)-(kp+1)} mod n</a:t>
            </a:r>
            <a:endParaRPr lang="zh-CN" altLang="en-US" sz="1800" dirty="0" smtClean="0"/>
          </a:p>
          <a:p>
            <a:r>
              <a:rPr lang="zh-CN" altLang="en-US" sz="1800" dirty="0" smtClean="0"/>
              <a:t>因此</a:t>
            </a:r>
            <a:r>
              <a:rPr lang="en-US" sz="1800" dirty="0" smtClean="0"/>
              <a:t> p|(B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+1) mod n</a:t>
            </a:r>
            <a:r>
              <a:rPr lang="zh-CN" altLang="en-US" sz="1800" dirty="0" smtClean="0"/>
              <a:t>，且</a:t>
            </a:r>
            <a:r>
              <a:rPr lang="en-US" sz="1800" dirty="0" smtClean="0"/>
              <a:t>(B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+1)mod n ≠0 </a:t>
            </a:r>
          </a:p>
          <a:p>
            <a:pPr>
              <a:buNone/>
            </a:pPr>
            <a:r>
              <a:rPr lang="en-US" altLang="zh-CN" sz="1800" dirty="0" smtClean="0"/>
              <a:t>         </a:t>
            </a:r>
            <a:r>
              <a:rPr lang="zh-CN" altLang="en-US" sz="1800" dirty="0" smtClean="0"/>
              <a:t>因为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3</a:t>
            </a:r>
            <a:r>
              <a:rPr lang="en-US" sz="2000" dirty="0" smtClean="0"/>
              <a:t> ≠-1mod n.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       </a:t>
            </a:r>
            <a:r>
              <a:rPr lang="zh-CN" altLang="en-US" sz="3200" dirty="0" smtClean="0"/>
              <a:t> 所以</a:t>
            </a:r>
            <a:endParaRPr lang="zh-CN" altLang="en-US" sz="20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285984" y="4786322"/>
          <a:ext cx="3643338" cy="1071569"/>
        </p:xfrm>
        <a:graphic>
          <a:graphicData uri="http://schemas.openxmlformats.org/presentationml/2006/ole">
            <p:oleObj spid="_x0000_s4102" name="公式" r:id="rId3" imgW="1498600" imgH="4191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0404" y="1428736"/>
            <a:ext cx="8826504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再次分析</a:t>
            </a:r>
            <a:r>
              <a:rPr lang="en-US" sz="2000" dirty="0" smtClean="0"/>
              <a:t> 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=(qq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 mod p + (q-1)pp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modq ) mod 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：</a:t>
            </a:r>
          </a:p>
          <a:p>
            <a:r>
              <a:rPr lang="zh-CN" altLang="en-US" sz="2000" dirty="0" smtClean="0"/>
              <a:t>因为我们已经假设：</a:t>
            </a:r>
            <a:r>
              <a:rPr lang="en-US" sz="2000" dirty="0" smtClean="0"/>
              <a:t>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 mod n</a:t>
            </a:r>
            <a:r>
              <a:rPr lang="zh-CN" altLang="en-US" sz="2000" dirty="0" smtClean="0"/>
              <a:t>， 即</a:t>
            </a:r>
            <a:r>
              <a:rPr lang="en-US" sz="2000" dirty="0" smtClean="0"/>
              <a:t>(q </a:t>
            </a:r>
            <a:r>
              <a:rPr lang="en-US" sz="2000" dirty="0" err="1" smtClean="0"/>
              <a:t>q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 mod p + pp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modq ) mod n=1</a:t>
            </a:r>
            <a:r>
              <a:rPr lang="zh-CN" altLang="en-US" sz="2000" dirty="0" smtClean="0"/>
              <a:t>；所以</a:t>
            </a:r>
            <a:r>
              <a:rPr lang="en-US" sz="2000" dirty="0" smtClean="0"/>
              <a:t>  </a:t>
            </a:r>
          </a:p>
          <a:p>
            <a:r>
              <a:rPr lang="en-US" sz="2000" dirty="0" smtClean="0"/>
              <a:t>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=(qq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 mod p + (q-1)pp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modq ) mod n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      =(qq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 mod p + qpp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modq-pp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modq ) mod n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      ={(qq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 mod p + pp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modq)+ qpp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modq- 2pp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modq} mod n</a:t>
            </a: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      ={1+p(qp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modq-2p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modq)} mod n</a:t>
            </a:r>
            <a:endParaRPr lang="zh-CN" altLang="en-US" sz="2000" dirty="0" smtClean="0"/>
          </a:p>
          <a:p>
            <a:pPr>
              <a:buNone/>
            </a:pPr>
            <a:r>
              <a:rPr lang="zh-CN" altLang="en-US" sz="2000" dirty="0" smtClean="0"/>
              <a:t>    因此</a:t>
            </a:r>
            <a:r>
              <a:rPr lang="en-US" sz="2000" dirty="0" smtClean="0"/>
              <a:t> p|(B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-1) mod n </a:t>
            </a:r>
            <a:r>
              <a:rPr lang="zh-CN" altLang="en-US" sz="2000" dirty="0" smtClean="0"/>
              <a:t>且</a:t>
            </a:r>
            <a:r>
              <a:rPr lang="en-US" sz="2000" dirty="0" smtClean="0"/>
              <a:t> (B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-1) mod n ≠0 </a:t>
            </a:r>
            <a:r>
              <a:rPr lang="zh-CN" altLang="en-US" sz="2000" dirty="0" smtClean="0"/>
              <a:t>因为</a:t>
            </a:r>
            <a:r>
              <a:rPr lang="en-US" sz="2000" dirty="0" smtClean="0"/>
              <a:t>B</a:t>
            </a:r>
            <a:r>
              <a:rPr lang="en-US" sz="2000" baseline="-25000" dirty="0" smtClean="0"/>
              <a:t>2 </a:t>
            </a:r>
            <a:r>
              <a:rPr lang="en-US" sz="2000" dirty="0" smtClean="0"/>
              <a:t>mod n</a:t>
            </a:r>
            <a:r>
              <a:rPr lang="en-US" sz="1800" dirty="0" smtClean="0"/>
              <a:t> ≠1</a:t>
            </a:r>
            <a:endParaRPr lang="zh-CN" altLang="en-US" sz="2000" dirty="0" smtClean="0"/>
          </a:p>
          <a:p>
            <a:r>
              <a:rPr lang="zh-CN" altLang="en-US" sz="2000" dirty="0" smtClean="0"/>
              <a:t>类似地，</a:t>
            </a:r>
            <a:r>
              <a:rPr lang="en-US" sz="2000" dirty="0" smtClean="0"/>
              <a:t>q|(B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-1) mod n</a:t>
            </a:r>
            <a:r>
              <a:rPr lang="zh-CN" altLang="en-US" sz="2000" dirty="0" smtClean="0"/>
              <a:t>且</a:t>
            </a:r>
            <a:r>
              <a:rPr lang="en-US" sz="2000" dirty="0" smtClean="0"/>
              <a:t> (B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-1) mod N</a:t>
            </a:r>
            <a:r>
              <a:rPr lang="en-US" sz="1800" dirty="0" smtClean="0"/>
              <a:t> ≠0</a:t>
            </a:r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因此，我们有</a:t>
            </a:r>
            <a:r>
              <a:rPr lang="en-US" sz="2000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500298" y="4643446"/>
          <a:ext cx="3643313" cy="1071562"/>
        </p:xfrm>
        <a:graphic>
          <a:graphicData uri="http://schemas.openxmlformats.org/presentationml/2006/ole">
            <p:oleObj spid="_x0000_s5126" name="公式" r:id="rId3" imgW="1498600" imgH="419100" progId="Equation.3">
              <p:embed/>
            </p:oleObj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yptography-2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cryptography-6</Template>
  <TotalTime>349</TotalTime>
  <Words>1724</Words>
  <Application>Microsoft Office PowerPoint</Application>
  <PresentationFormat>全屏显示(4:3)</PresentationFormat>
  <Paragraphs>141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cryptography-2</vt:lpstr>
      <vt:lpstr>公式</vt:lpstr>
      <vt:lpstr>Microsoft 公式 3.0</vt:lpstr>
      <vt:lpstr>Microsoft Office Excel 工作表</vt:lpstr>
      <vt:lpstr>幻灯片 1</vt:lpstr>
      <vt:lpstr>主要内容</vt:lpstr>
      <vt:lpstr>1.泄露旧私钥情况下RSA脆弱性</vt:lpstr>
      <vt:lpstr>具体步骤</vt:lpstr>
      <vt:lpstr>原  因</vt:lpstr>
      <vt:lpstr>原  因</vt:lpstr>
      <vt:lpstr>原  因</vt:lpstr>
      <vt:lpstr>求p或q的方法1：</vt:lpstr>
      <vt:lpstr>求p或q的方法2：</vt:lpstr>
      <vt:lpstr>小结</vt:lpstr>
      <vt:lpstr>二次剩余平方根与大数分解的关系</vt:lpstr>
      <vt:lpstr>原  因</vt:lpstr>
      <vt:lpstr>原  因</vt:lpstr>
      <vt:lpstr>方法1：</vt:lpstr>
      <vt:lpstr>方法2：</vt:lpstr>
      <vt:lpstr>幻灯片 16</vt:lpstr>
      <vt:lpstr>那就意味着…</vt:lpstr>
      <vt:lpstr>前提条件</vt:lpstr>
      <vt:lpstr>但是…</vt:lpstr>
      <vt:lpstr>求本原元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ustc</cp:lastModifiedBy>
  <cp:revision>112</cp:revision>
  <dcterms:created xsi:type="dcterms:W3CDTF">2014-12-15T13:17:41Z</dcterms:created>
  <dcterms:modified xsi:type="dcterms:W3CDTF">2016-12-06T08:38:20Z</dcterms:modified>
</cp:coreProperties>
</file>