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notesSlides/notesSlide7.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60"/>
  </p:notesMasterIdLst>
  <p:sldIdLst>
    <p:sldId id="349" r:id="rId2"/>
    <p:sldId id="364" r:id="rId3"/>
    <p:sldId id="365" r:id="rId4"/>
    <p:sldId id="348" r:id="rId5"/>
    <p:sldId id="257" r:id="rId6"/>
    <p:sldId id="363" r:id="rId7"/>
    <p:sldId id="319" r:id="rId8"/>
    <p:sldId id="320" r:id="rId9"/>
    <p:sldId id="317" r:id="rId10"/>
    <p:sldId id="335" r:id="rId11"/>
    <p:sldId id="338" r:id="rId12"/>
    <p:sldId id="322" r:id="rId13"/>
    <p:sldId id="323" r:id="rId14"/>
    <p:sldId id="324" r:id="rId15"/>
    <p:sldId id="339" r:id="rId16"/>
    <p:sldId id="325" r:id="rId17"/>
    <p:sldId id="342" r:id="rId18"/>
    <p:sldId id="343" r:id="rId19"/>
    <p:sldId id="326" r:id="rId20"/>
    <p:sldId id="327" r:id="rId21"/>
    <p:sldId id="328" r:id="rId22"/>
    <p:sldId id="329" r:id="rId23"/>
    <p:sldId id="330" r:id="rId24"/>
    <p:sldId id="331" r:id="rId25"/>
    <p:sldId id="340" r:id="rId26"/>
    <p:sldId id="332" r:id="rId27"/>
    <p:sldId id="333" r:id="rId28"/>
    <p:sldId id="334" r:id="rId29"/>
    <p:sldId id="341" r:id="rId30"/>
    <p:sldId id="345" r:id="rId31"/>
    <p:sldId id="366" r:id="rId32"/>
    <p:sldId id="259" r:id="rId33"/>
    <p:sldId id="260" r:id="rId34"/>
    <p:sldId id="261" r:id="rId35"/>
    <p:sldId id="262" r:id="rId36"/>
    <p:sldId id="264" r:id="rId37"/>
    <p:sldId id="265" r:id="rId38"/>
    <p:sldId id="350" r:id="rId39"/>
    <p:sldId id="351" r:id="rId40"/>
    <p:sldId id="352" r:id="rId41"/>
    <p:sldId id="353" r:id="rId42"/>
    <p:sldId id="370" r:id="rId43"/>
    <p:sldId id="369" r:id="rId44"/>
    <p:sldId id="359" r:id="rId45"/>
    <p:sldId id="360" r:id="rId46"/>
    <p:sldId id="354" r:id="rId47"/>
    <p:sldId id="355" r:id="rId48"/>
    <p:sldId id="356" r:id="rId49"/>
    <p:sldId id="357" r:id="rId50"/>
    <p:sldId id="367" r:id="rId51"/>
    <p:sldId id="374" r:id="rId52"/>
    <p:sldId id="368" r:id="rId53"/>
    <p:sldId id="372" r:id="rId54"/>
    <p:sldId id="375" r:id="rId55"/>
    <p:sldId id="376" r:id="rId56"/>
    <p:sldId id="313" r:id="rId57"/>
    <p:sldId id="362" r:id="rId58"/>
    <p:sldId id="371" r:id="rId5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F8F8F8"/>
    <a:srgbClr val="000000"/>
    <a:srgbClr val="6600CC"/>
    <a:srgbClr val="009900"/>
    <a:srgbClr val="FF3300"/>
    <a:srgbClr val="33CC33"/>
    <a:srgbClr val="9973FF"/>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856" autoAdjust="0"/>
    <p:restoredTop sz="99180" autoAdjust="0"/>
  </p:normalViewPr>
  <p:slideViewPr>
    <p:cSldViewPr>
      <p:cViewPr varScale="1">
        <p:scale>
          <a:sx n="92" d="100"/>
          <a:sy n="92" d="100"/>
        </p:scale>
        <p:origin x="-1498" y="-77"/>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14.wmf"/><Relationship Id="rId6" Type="http://schemas.openxmlformats.org/officeDocument/2006/relationships/image" Target="../media/image19.wmf"/><Relationship Id="rId5" Type="http://schemas.openxmlformats.org/officeDocument/2006/relationships/image" Target="../media/image18.wmf"/><Relationship Id="rId4" Type="http://schemas.openxmlformats.org/officeDocument/2006/relationships/image" Target="../media/image17.wmf"/></Relationships>
</file>

<file path=ppt/drawings/_rels/vmlDrawing3.vml.rels><?xml version="1.0" encoding="UTF-8" standalone="yes"?>
<Relationships xmlns="http://schemas.openxmlformats.org/package/2006/relationships"><Relationship Id="rId8" Type="http://schemas.openxmlformats.org/officeDocument/2006/relationships/image" Target="../media/image27.wmf"/><Relationship Id="rId3" Type="http://schemas.openxmlformats.org/officeDocument/2006/relationships/image" Target="../media/image22.wmf"/><Relationship Id="rId7" Type="http://schemas.openxmlformats.org/officeDocument/2006/relationships/image" Target="../media/image26.wmf"/><Relationship Id="rId12" Type="http://schemas.openxmlformats.org/officeDocument/2006/relationships/image" Target="../media/image31.wmf"/><Relationship Id="rId2" Type="http://schemas.openxmlformats.org/officeDocument/2006/relationships/image" Target="../media/image21.wmf"/><Relationship Id="rId1" Type="http://schemas.openxmlformats.org/officeDocument/2006/relationships/image" Target="../media/image20.wmf"/><Relationship Id="rId6" Type="http://schemas.openxmlformats.org/officeDocument/2006/relationships/image" Target="../media/image25.wmf"/><Relationship Id="rId11" Type="http://schemas.openxmlformats.org/officeDocument/2006/relationships/image" Target="../media/image30.wmf"/><Relationship Id="rId5" Type="http://schemas.openxmlformats.org/officeDocument/2006/relationships/image" Target="../media/image24.wmf"/><Relationship Id="rId10" Type="http://schemas.openxmlformats.org/officeDocument/2006/relationships/image" Target="../media/image29.wmf"/><Relationship Id="rId4" Type="http://schemas.openxmlformats.org/officeDocument/2006/relationships/image" Target="../media/image23.wmf"/><Relationship Id="rId9" Type="http://schemas.openxmlformats.org/officeDocument/2006/relationships/image" Target="../media/image28.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image" Target="../media/image33.wmf"/><Relationship Id="rId1" Type="http://schemas.openxmlformats.org/officeDocument/2006/relationships/image" Target="../media/image32.wmf"/><Relationship Id="rId6" Type="http://schemas.openxmlformats.org/officeDocument/2006/relationships/image" Target="../media/image37.wmf"/><Relationship Id="rId5" Type="http://schemas.openxmlformats.org/officeDocument/2006/relationships/image" Target="../media/image36.wmf"/><Relationship Id="rId4" Type="http://schemas.openxmlformats.org/officeDocument/2006/relationships/image" Target="../media/image35.wmf"/></Relationships>
</file>

<file path=ppt/drawings/_rels/vmlDrawing5.vml.rels><?xml version="1.0" encoding="UTF-8" standalone="yes"?>
<Relationships xmlns="http://schemas.openxmlformats.org/package/2006/relationships"><Relationship Id="rId8" Type="http://schemas.openxmlformats.org/officeDocument/2006/relationships/image" Target="../media/image44.wmf"/><Relationship Id="rId3" Type="http://schemas.openxmlformats.org/officeDocument/2006/relationships/image" Target="../media/image40.wmf"/><Relationship Id="rId7" Type="http://schemas.openxmlformats.org/officeDocument/2006/relationships/image" Target="../media/image29.wmf"/><Relationship Id="rId2" Type="http://schemas.openxmlformats.org/officeDocument/2006/relationships/image" Target="../media/image39.wmf"/><Relationship Id="rId1" Type="http://schemas.openxmlformats.org/officeDocument/2006/relationships/image" Target="../media/image38.wmf"/><Relationship Id="rId6" Type="http://schemas.openxmlformats.org/officeDocument/2006/relationships/image" Target="../media/image43.wmf"/><Relationship Id="rId5" Type="http://schemas.openxmlformats.org/officeDocument/2006/relationships/image" Target="../media/image42.wmf"/><Relationship Id="rId10" Type="http://schemas.openxmlformats.org/officeDocument/2006/relationships/image" Target="../media/image45.wmf"/><Relationship Id="rId4" Type="http://schemas.openxmlformats.org/officeDocument/2006/relationships/image" Target="../media/image41.wmf"/><Relationship Id="rId9" Type="http://schemas.openxmlformats.org/officeDocument/2006/relationships/image" Target="../media/image30.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48.wmf"/><Relationship Id="rId7" Type="http://schemas.openxmlformats.org/officeDocument/2006/relationships/image" Target="../media/image52.wmf"/><Relationship Id="rId2" Type="http://schemas.openxmlformats.org/officeDocument/2006/relationships/image" Target="../media/image47.wmf"/><Relationship Id="rId1" Type="http://schemas.openxmlformats.org/officeDocument/2006/relationships/image" Target="../media/image46.wmf"/><Relationship Id="rId6" Type="http://schemas.openxmlformats.org/officeDocument/2006/relationships/image" Target="../media/image51.wmf"/><Relationship Id="rId5" Type="http://schemas.openxmlformats.org/officeDocument/2006/relationships/image" Target="../media/image50.wmf"/><Relationship Id="rId4" Type="http://schemas.openxmlformats.org/officeDocument/2006/relationships/image" Target="../media/image4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45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Comic Sans MS" pitchFamily="66" charset="0"/>
              </a:defRPr>
            </a:lvl1pPr>
          </a:lstStyle>
          <a:p>
            <a:pPr>
              <a:defRPr/>
            </a:pPr>
            <a:endParaRPr lang="zh-CN" altLang="en-US"/>
          </a:p>
        </p:txBody>
      </p:sp>
      <p:sp>
        <p:nvSpPr>
          <p:cNvPr id="10445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Comic Sans MS" pitchFamily="66" charset="0"/>
              </a:defRPr>
            </a:lvl1pPr>
          </a:lstStyle>
          <a:p>
            <a:pPr>
              <a:defRPr/>
            </a:pPr>
            <a:endParaRPr lang="en-US" altLang="zh-CN"/>
          </a:p>
        </p:txBody>
      </p:sp>
      <p:sp>
        <p:nvSpPr>
          <p:cNvPr id="5837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0445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0445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Comic Sans MS" pitchFamily="66" charset="0"/>
              </a:defRPr>
            </a:lvl1pPr>
          </a:lstStyle>
          <a:p>
            <a:pPr>
              <a:defRPr/>
            </a:pPr>
            <a:endParaRPr lang="en-US" altLang="zh-CN"/>
          </a:p>
        </p:txBody>
      </p:sp>
      <p:sp>
        <p:nvSpPr>
          <p:cNvPr id="10445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Comic Sans MS" pitchFamily="66" charset="0"/>
              </a:defRPr>
            </a:lvl1pPr>
          </a:lstStyle>
          <a:p>
            <a:pPr>
              <a:defRPr/>
            </a:pPr>
            <a:fld id="{4B5D26EE-9E81-4DEE-BD15-9FADD54DDD73}" type="slidenum">
              <a:rPr lang="zh-CN" altLang="en-US"/>
              <a:pPr>
                <a:defRPr/>
              </a:pPr>
              <a:t>‹#›</a:t>
            </a:fld>
            <a:endParaRPr lang="en-US" altLang="zh-CN"/>
          </a:p>
        </p:txBody>
      </p:sp>
    </p:spTree>
    <p:extLst>
      <p:ext uri="{BB962C8B-B14F-4D97-AF65-F5344CB8AC3E}">
        <p14:creationId xmlns="" xmlns:p14="http://schemas.microsoft.com/office/powerpoint/2010/main" val="45906095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omic Sans MS" pitchFamily="66"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Comic Sans MS" pitchFamily="66"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Comic Sans MS" pitchFamily="66"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Comic Sans MS" pitchFamily="66"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Comic Sans MS" pitchFamily="66"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DE948826-39DA-474B-97A9-23B31503648B}" type="slidenum">
              <a:rPr lang="zh-CN" altLang="en-US" smtClean="0"/>
              <a:pPr/>
              <a:t>7</a:t>
            </a:fld>
            <a:endParaRPr lang="en-US" altLang="zh-CN" smtClean="0"/>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pPr eaLnBrk="1" hangingPunct="1"/>
            <a:r>
              <a:rPr lang="en-US" altLang="zh-CN" smtClean="0"/>
              <a:t>Direct Digital Signatures involve the direct application of public-key algs. But are dependent on security of the sender</a:t>
            </a:r>
            <a:r>
              <a:rPr lang="en-US" altLang="zh-CN" smtClean="0">
                <a:latin typeface="Arial" charset="0"/>
              </a:rPr>
              <a:t>’</a:t>
            </a:r>
            <a:r>
              <a:rPr lang="en-US" altLang="zh-CN" smtClean="0"/>
              <a:t>s private-key. Have problems if lost/stolen and signatures forged. Need time-stamps and timely key revocation.</a:t>
            </a:r>
            <a:endParaRPr lang="en-AU" altLang="zh-CN" smtClean="0"/>
          </a:p>
        </p:txBody>
      </p:sp>
    </p:spTree>
    <p:extLst>
      <p:ext uri="{BB962C8B-B14F-4D97-AF65-F5344CB8AC3E}">
        <p14:creationId xmlns="" xmlns:p14="http://schemas.microsoft.com/office/powerpoint/2010/main" val="156997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B496C3FB-E598-4B38-A9D0-D315214EDAC2}" type="slidenum">
              <a:rPr lang="zh-CN" altLang="en-US" smtClean="0"/>
              <a:pPr/>
              <a:t>8</a:t>
            </a:fld>
            <a:endParaRPr lang="en-US" altLang="zh-CN" smtClean="0"/>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p:spPr>
        <p:txBody>
          <a:bodyPr/>
          <a:lstStyle/>
          <a:p>
            <a:pPr eaLnBrk="1" hangingPunct="1"/>
            <a:r>
              <a:rPr lang="en-US" altLang="zh-CN" smtClean="0"/>
              <a:t>See Stallings Table 13.1 for various alternatives</a:t>
            </a:r>
            <a:endParaRPr lang="en-AU" altLang="zh-CN" smtClean="0"/>
          </a:p>
        </p:txBody>
      </p:sp>
    </p:spTree>
    <p:extLst>
      <p:ext uri="{BB962C8B-B14F-4D97-AF65-F5344CB8AC3E}">
        <p14:creationId xmlns="" xmlns:p14="http://schemas.microsoft.com/office/powerpoint/2010/main" val="20208465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5764B351-E153-4AF7-BF6E-407DFD5A33F8}" type="slidenum">
              <a:rPr lang="zh-CN" altLang="en-US" smtClean="0"/>
              <a:pPr/>
              <a:t>14</a:t>
            </a:fld>
            <a:endParaRPr lang="en-US" altLang="zh-CN" smtClean="0"/>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p:spPr>
        <p:txBody>
          <a:bodyPr/>
          <a:lstStyle/>
          <a:p>
            <a:pPr eaLnBrk="1" hangingPunct="1"/>
            <a:r>
              <a:rPr lang="en-AU" altLang="zh-CN" smtClean="0"/>
              <a:t>This is the original, basic key exchange protocol. Used by 2 parties who both trusted a common key server, it gives one party the info needed to establish a session key with the other. Note that since the key server chooses the session key, it is capable of reading/forging any messages between A&amp;B, which is why they need to trust it absolutely! </a:t>
            </a:r>
          </a:p>
          <a:p>
            <a:pPr eaLnBrk="1" hangingPunct="1"/>
            <a:endParaRPr lang="en-US" altLang="zh-CN" smtClean="0"/>
          </a:p>
          <a:p>
            <a:pPr eaLnBrk="1" hangingPunct="1"/>
            <a:r>
              <a:rPr lang="en-AU" altLang="zh-CN" smtClean="0"/>
              <a:t>Note that all communications is between A&amp;KDC and A&amp;B, B&amp;KDC don't talk directly (though indirectly a message passes from KDC via A to B, encrypted in B's key so that A is unable to read or alter it). Other variations of key distribution protocols can involve direct communications between B&amp;KDC. </a:t>
            </a:r>
          </a:p>
        </p:txBody>
      </p:sp>
    </p:spTree>
    <p:extLst>
      <p:ext uri="{BB962C8B-B14F-4D97-AF65-F5344CB8AC3E}">
        <p14:creationId xmlns="" xmlns:p14="http://schemas.microsoft.com/office/powerpoint/2010/main" val="24077082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fld id="{3B4C24A1-3C41-40F4-AE34-54B6E75B76F7}" type="slidenum">
              <a:rPr lang="zh-CN" altLang="en-US" smtClean="0"/>
              <a:pPr/>
              <a:t>16</a:t>
            </a:fld>
            <a:endParaRPr lang="en-US" altLang="zh-CN" smtClean="0"/>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p:spPr>
        <p:txBody>
          <a:bodyPr/>
          <a:lstStyle/>
          <a:p>
            <a:pPr eaLnBrk="1" hangingPunct="1"/>
            <a:r>
              <a:rPr lang="en-AU" altLang="zh-CN" smtClean="0"/>
              <a:t>There is a critical flaw in the protocol, as shown. This emphasises the need to be extremely careful in codifying assumptions, and tracking the timeliness of the flow of info in protocols. Designing secure protocols is not easy, and should not be done lightly. Great care and analysis is needed.</a:t>
            </a:r>
          </a:p>
        </p:txBody>
      </p:sp>
    </p:spTree>
    <p:extLst>
      <p:ext uri="{BB962C8B-B14F-4D97-AF65-F5344CB8AC3E}">
        <p14:creationId xmlns="" xmlns:p14="http://schemas.microsoft.com/office/powerpoint/2010/main" val="18697420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EC6D31DC-B84C-412D-903D-D9228C5D695D}" type="slidenum">
              <a:rPr lang="zh-CN" altLang="en-US" smtClean="0"/>
              <a:pPr/>
              <a:t>24</a:t>
            </a:fld>
            <a:endParaRPr lang="en-US" altLang="zh-CN" smtClean="0"/>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p:spPr>
        <p:txBody>
          <a:bodyPr/>
          <a:lstStyle/>
          <a:p>
            <a:pPr eaLnBrk="1" hangingPunct="1"/>
            <a:r>
              <a:rPr lang="en-AU" altLang="zh-CN" smtClean="0"/>
              <a:t>DSA is the US Govt approved signature scheme - designed to provide strong signatures without allowing easy use for encryption. The signature scheme has advantages, being both smaller (320 vs 1024bit) and faster (much of the computation is done modulo a 160 bit number) than RSA. </a:t>
            </a:r>
          </a:p>
        </p:txBody>
      </p:sp>
    </p:spTree>
    <p:extLst>
      <p:ext uri="{BB962C8B-B14F-4D97-AF65-F5344CB8AC3E}">
        <p14:creationId xmlns="" xmlns:p14="http://schemas.microsoft.com/office/powerpoint/2010/main" val="13392325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A9004378-6A61-4F79-8EE2-0600CE64E09F}" type="slidenum">
              <a:rPr lang="zh-CN" altLang="en-US" smtClean="0"/>
              <a:pPr/>
              <a:t>27</a:t>
            </a:fld>
            <a:endParaRPr lang="en-US" altLang="zh-CN" smtClean="0"/>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p:spPr>
        <p:txBody>
          <a:bodyPr/>
          <a:lstStyle/>
          <a:p>
            <a:pPr eaLnBrk="1" hangingPunct="1"/>
            <a:r>
              <a:rPr lang="en-AU" altLang="zh-CN" smtClean="0"/>
              <a:t>Signature creation is similar to ElGamal with the use of a per message temporary signature key k, but doing calculations first mod p, then mod q to reduce the size of the result. Note that the use of the hash function SHA is explicit. </a:t>
            </a:r>
          </a:p>
          <a:p>
            <a:pPr eaLnBrk="1" hangingPunct="1"/>
            <a:endParaRPr lang="en-US" altLang="zh-CN" smtClean="0"/>
          </a:p>
          <a:p>
            <a:pPr eaLnBrk="1" hangingPunct="1"/>
            <a:r>
              <a:rPr lang="en-US" altLang="zh-CN" smtClean="0"/>
              <a:t>Note that only computing r involves calculation mod p and does not depend on message, hence can be done in advance.</a:t>
            </a:r>
            <a:endParaRPr lang="en-AU" altLang="zh-CN" smtClean="0"/>
          </a:p>
        </p:txBody>
      </p:sp>
    </p:spTree>
    <p:extLst>
      <p:ext uri="{BB962C8B-B14F-4D97-AF65-F5344CB8AC3E}">
        <p14:creationId xmlns="" xmlns:p14="http://schemas.microsoft.com/office/powerpoint/2010/main" val="30343437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7542AD35-8AB3-4EA6-9E39-D93A9976A980}" type="slidenum">
              <a:rPr lang="zh-CN" altLang="en-US" smtClean="0"/>
              <a:pPr/>
              <a:t>28</a:t>
            </a:fld>
            <a:endParaRPr lang="en-US" altLang="zh-CN" smtClean="0"/>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p:spPr>
        <p:txBody>
          <a:bodyPr/>
          <a:lstStyle/>
          <a:p>
            <a:pPr eaLnBrk="1" hangingPunct="1"/>
            <a:r>
              <a:rPr lang="en-AU" altLang="zh-CN" smtClean="0"/>
              <a:t>Verification also consists of comparing two computations. Note that the difficulty of computing discrete logs is why it is infeasible for an opponent to recover k from r.</a:t>
            </a:r>
          </a:p>
          <a:p>
            <a:pPr eaLnBrk="1" hangingPunct="1"/>
            <a:endParaRPr lang="en-AU" altLang="zh-CN" smtClean="0"/>
          </a:p>
          <a:p>
            <a:pPr eaLnBrk="1" hangingPunct="1"/>
            <a:r>
              <a:rPr lang="en-AU" altLang="zh-CN" smtClean="0"/>
              <a:t>Note that nearly all the calculations are mod q, and hence are much faster save for the last step.</a:t>
            </a:r>
          </a:p>
        </p:txBody>
      </p:sp>
    </p:spTree>
    <p:extLst>
      <p:ext uri="{BB962C8B-B14F-4D97-AF65-F5344CB8AC3E}">
        <p14:creationId xmlns="" xmlns:p14="http://schemas.microsoft.com/office/powerpoint/2010/main" val="132593579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0" name="直角三角形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标题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zh-CN" altLang="en-US" smtClean="0"/>
              <a:t>单击此处编辑母版标题样式</a:t>
            </a:r>
            <a:endParaRPr kumimoji="0" lang="en-US"/>
          </a:p>
        </p:txBody>
      </p:sp>
      <p:sp>
        <p:nvSpPr>
          <p:cNvPr id="17" name="副标题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zh-CN" altLang="en-US" smtClean="0"/>
              <a:t>单击此处编辑母版副标题样式</a:t>
            </a:r>
            <a:endParaRPr kumimoji="0" lang="en-US"/>
          </a:p>
        </p:txBody>
      </p:sp>
      <p:grpSp>
        <p:nvGrpSpPr>
          <p:cNvPr id="2" name="组合 1"/>
          <p:cNvGrpSpPr/>
          <p:nvPr/>
        </p:nvGrpSpPr>
        <p:grpSpPr>
          <a:xfrm>
            <a:off x="-3765" y="4953000"/>
            <a:ext cx="9147765" cy="1912088"/>
            <a:chOff x="-3765" y="4832896"/>
            <a:chExt cx="9147765" cy="2032192"/>
          </a:xfrm>
        </p:grpSpPr>
        <p:sp>
          <p:nvSpPr>
            <p:cNvPr id="7" name="任意多边形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任意多边形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任意多边形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直接连接符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pic>
        <p:nvPicPr>
          <p:cNvPr id="13" name="Picture 40" descr="bg-buttom"/>
          <p:cNvPicPr>
            <a:picLocks noChangeAspect="1" noChangeArrowheads="1"/>
          </p:cNvPicPr>
          <p:nvPr/>
        </p:nvPicPr>
        <p:blipFill>
          <a:blip r:embed="rId3" cstate="print">
            <a:lum bright="18000" contrast="6000"/>
          </a:blip>
          <a:srcRect/>
          <a:stretch>
            <a:fillRect/>
          </a:stretch>
        </p:blipFill>
        <p:spPr bwMode="auto">
          <a:xfrm>
            <a:off x="4572000" y="357166"/>
            <a:ext cx="3889375" cy="1149350"/>
          </a:xfrm>
          <a:prstGeom prst="rect">
            <a:avLst/>
          </a:prstGeom>
          <a:noFill/>
          <a:ln w="9525">
            <a:noFill/>
            <a:miter lim="800000"/>
            <a:headEnd/>
            <a:tailEnd/>
          </a:ln>
        </p:spPr>
      </p:pic>
      <p:pic>
        <p:nvPicPr>
          <p:cNvPr id="14" name="图片 1" descr="ustc标志2"/>
          <p:cNvPicPr>
            <a:picLocks noChangeAspect="1" noChangeArrowheads="1"/>
          </p:cNvPicPr>
          <p:nvPr/>
        </p:nvPicPr>
        <p:blipFill>
          <a:blip r:embed="rId4" cstate="print"/>
          <a:srcRect/>
          <a:stretch>
            <a:fillRect/>
          </a:stretch>
        </p:blipFill>
        <p:spPr bwMode="auto">
          <a:xfrm>
            <a:off x="714348" y="500042"/>
            <a:ext cx="1008063" cy="1008062"/>
          </a:xfrm>
          <a:prstGeom prst="rect">
            <a:avLst/>
          </a:prstGeom>
          <a:noFill/>
          <a:ln w="9525">
            <a:noFill/>
            <a:miter lim="800000"/>
            <a:headEnd/>
            <a:tailEnd/>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1481329"/>
            <a:ext cx="8229600" cy="4386071"/>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pPr>
              <a:defRPr/>
            </a:pPr>
            <a:fld id="{2C33CE26-9169-447B-8B6C-0329F1C15C78}" type="datetime1">
              <a:rPr lang="zh-CN" altLang="en-US" smtClean="0"/>
              <a:pPr>
                <a:defRPr/>
              </a:pPr>
              <a:t>2016/12/6</a:t>
            </a:fld>
            <a:endParaRPr lang="en-US" altLang="zh-CN"/>
          </a:p>
        </p:txBody>
      </p:sp>
      <p:sp>
        <p:nvSpPr>
          <p:cNvPr id="5" name="页脚占位符 4"/>
          <p:cNvSpPr>
            <a:spLocks noGrp="1"/>
          </p:cNvSpPr>
          <p:nvPr>
            <p:ph type="ftr" sz="quarter" idx="11"/>
          </p:nvPr>
        </p:nvSpPr>
        <p:spPr/>
        <p:txBody>
          <a:bodyPr/>
          <a:lstStyle>
            <a:extLst/>
          </a:lstStyle>
          <a:p>
            <a:pPr>
              <a:defRPr/>
            </a:pPr>
            <a:r>
              <a:rPr lang="en-US" altLang="zh-CN" smtClean="0"/>
              <a:t>现代密码学理论与实践-13</a:t>
            </a:r>
            <a:endParaRPr lang="en-US" altLang="zh-CN"/>
          </a:p>
        </p:txBody>
      </p:sp>
      <p:sp>
        <p:nvSpPr>
          <p:cNvPr id="6" name="灯片编号占位符 5"/>
          <p:cNvSpPr>
            <a:spLocks noGrp="1"/>
          </p:cNvSpPr>
          <p:nvPr>
            <p:ph type="sldNum" sz="quarter" idx="12"/>
          </p:nvPr>
        </p:nvSpPr>
        <p:spPr/>
        <p:txBody>
          <a:bodyPr/>
          <a:lstStyle>
            <a:extLst/>
          </a:lstStyle>
          <a:p>
            <a:pPr>
              <a:defRPr/>
            </a:pPr>
            <a:fld id="{2E8BA88D-AF30-48D6-912D-1E7B9F94090E}" type="slidenum">
              <a:rPr lang="en-US" altLang="zh-CN" smtClean="0"/>
              <a:pPr>
                <a:defRPr/>
              </a:pPr>
              <a:t>‹#›</a:t>
            </a:fld>
            <a:r>
              <a:rPr lang="en-US" altLang="zh-CN" smtClean="0"/>
              <a:t>/47</a:t>
            </a:r>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44013" y="274640"/>
            <a:ext cx="1777470" cy="5592761"/>
          </a:xfrm>
        </p:spPr>
        <p:txBody>
          <a:bodyPr vert="eaVert"/>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41"/>
            <a:ext cx="6324600" cy="5592760"/>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pPr>
              <a:defRPr/>
            </a:pPr>
            <a:fld id="{1771FA2E-B02E-48AE-A574-A0CEB8226143}" type="datetime1">
              <a:rPr lang="zh-CN" altLang="en-US" smtClean="0"/>
              <a:pPr>
                <a:defRPr/>
              </a:pPr>
              <a:t>2016/12/6</a:t>
            </a:fld>
            <a:endParaRPr lang="en-US" altLang="zh-CN"/>
          </a:p>
        </p:txBody>
      </p:sp>
      <p:sp>
        <p:nvSpPr>
          <p:cNvPr id="5" name="页脚占位符 4"/>
          <p:cNvSpPr>
            <a:spLocks noGrp="1"/>
          </p:cNvSpPr>
          <p:nvPr>
            <p:ph type="ftr" sz="quarter" idx="11"/>
          </p:nvPr>
        </p:nvSpPr>
        <p:spPr/>
        <p:txBody>
          <a:bodyPr/>
          <a:lstStyle>
            <a:extLst/>
          </a:lstStyle>
          <a:p>
            <a:pPr>
              <a:defRPr/>
            </a:pPr>
            <a:r>
              <a:rPr lang="en-US" altLang="zh-CN" smtClean="0"/>
              <a:t>现代密码学理论与实践-13</a:t>
            </a:r>
            <a:endParaRPr lang="en-US" altLang="zh-CN"/>
          </a:p>
        </p:txBody>
      </p:sp>
      <p:sp>
        <p:nvSpPr>
          <p:cNvPr id="6" name="灯片编号占位符 5"/>
          <p:cNvSpPr>
            <a:spLocks noGrp="1"/>
          </p:cNvSpPr>
          <p:nvPr>
            <p:ph type="sldNum" sz="quarter" idx="12"/>
          </p:nvPr>
        </p:nvSpPr>
        <p:spPr/>
        <p:txBody>
          <a:bodyPr/>
          <a:lstStyle>
            <a:extLst/>
          </a:lstStyle>
          <a:p>
            <a:pPr>
              <a:defRPr/>
            </a:pPr>
            <a:fld id="{E42880D8-031F-4F3F-B987-CC8B57872B53}" type="slidenum">
              <a:rPr lang="en-US" altLang="zh-CN" smtClean="0"/>
              <a:pPr>
                <a:defRPr/>
              </a:pPr>
              <a:t>‹#›</a:t>
            </a:fld>
            <a:r>
              <a:rPr lang="en-US" altLang="zh-CN" smtClean="0"/>
              <a:t>/47</a:t>
            </a:r>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cSld name="标题和文本在内容之上">
    <p:spTree>
      <p:nvGrpSpPr>
        <p:cNvPr id="1" name=""/>
        <p:cNvGrpSpPr/>
        <p:nvPr/>
      </p:nvGrpSpPr>
      <p:grpSpPr>
        <a:xfrm>
          <a:off x="0" y="0"/>
          <a:ext cx="0" cy="0"/>
          <a:chOff x="0" y="0"/>
          <a:chExt cx="0" cy="0"/>
        </a:xfrm>
      </p:grpSpPr>
      <p:sp>
        <p:nvSpPr>
          <p:cNvPr id="2" name="标题 1"/>
          <p:cNvSpPr>
            <a:spLocks noGrp="1"/>
          </p:cNvSpPr>
          <p:nvPr>
            <p:ph type="title"/>
          </p:nvPr>
        </p:nvSpPr>
        <p:spPr>
          <a:xfrm>
            <a:off x="457200" y="122238"/>
            <a:ext cx="7543800" cy="12954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719263"/>
            <a:ext cx="8229600" cy="212883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57200" y="4000500"/>
            <a:ext cx="8229600" cy="21304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5"/>
          <p:cNvSpPr>
            <a:spLocks noGrp="1" noChangeArrowheads="1"/>
          </p:cNvSpPr>
          <p:nvPr>
            <p:ph type="dt" sz="half" idx="10"/>
          </p:nvPr>
        </p:nvSpPr>
        <p:spPr/>
        <p:txBody>
          <a:bodyPr/>
          <a:lstStyle>
            <a:lvl1pPr>
              <a:defRPr/>
            </a:lvl1pPr>
          </a:lstStyle>
          <a:p>
            <a:pPr>
              <a:defRPr/>
            </a:pPr>
            <a:fld id="{728277F6-2098-4F42-8DBC-F1926B61861E}" type="datetime1">
              <a:rPr lang="zh-CN" altLang="en-US" smtClean="0"/>
              <a:pPr>
                <a:defRPr/>
              </a:pPr>
              <a:t>2016/12/6</a:t>
            </a:fld>
            <a:endParaRPr lang="en-US" altLang="zh-CN"/>
          </a:p>
        </p:txBody>
      </p:sp>
      <p:sp>
        <p:nvSpPr>
          <p:cNvPr id="6" name="Rectangle 6"/>
          <p:cNvSpPr>
            <a:spLocks noGrp="1" noChangeArrowheads="1"/>
          </p:cNvSpPr>
          <p:nvPr>
            <p:ph type="ftr" sz="quarter" idx="11"/>
          </p:nvPr>
        </p:nvSpPr>
        <p:spPr/>
        <p:txBody>
          <a:bodyPr/>
          <a:lstStyle>
            <a:lvl1pPr>
              <a:defRPr/>
            </a:lvl1pPr>
          </a:lstStyle>
          <a:p>
            <a:pPr>
              <a:defRPr/>
            </a:pPr>
            <a:r>
              <a:rPr lang="en-US" altLang="zh-CN" smtClean="0"/>
              <a:t>现代密码学理论与实践-13</a:t>
            </a:r>
            <a:endParaRPr lang="en-US" altLang="zh-CN"/>
          </a:p>
        </p:txBody>
      </p:sp>
      <p:sp>
        <p:nvSpPr>
          <p:cNvPr id="7" name="Rectangle 7"/>
          <p:cNvSpPr>
            <a:spLocks noGrp="1" noChangeArrowheads="1"/>
          </p:cNvSpPr>
          <p:nvPr>
            <p:ph type="sldNum" sz="quarter" idx="12"/>
          </p:nvPr>
        </p:nvSpPr>
        <p:spPr/>
        <p:txBody>
          <a:bodyPr/>
          <a:lstStyle>
            <a:lvl1pPr>
              <a:defRPr/>
            </a:lvl1pPr>
          </a:lstStyle>
          <a:p>
            <a:pPr>
              <a:defRPr/>
            </a:pPr>
            <a:fld id="{2B9A81B5-B216-4013-BFFC-2A21266192A1}" type="slidenum">
              <a:rPr lang="en-US" altLang="zh-CN" smtClean="0"/>
              <a:pPr>
                <a:defRPr/>
              </a:pPr>
              <a:t>‹#›</a:t>
            </a:fld>
            <a:r>
              <a:rPr lang="en-US" altLang="zh-CN" smtClean="0"/>
              <a:t>/47</a:t>
            </a:r>
            <a:endParaRPr lang="en-US" altLang="zh-CN"/>
          </a:p>
        </p:txBody>
      </p:sp>
    </p:spTree>
  </p:cSld>
  <p:clrMapOvr>
    <a:masterClrMapping/>
  </p:clrMapOvr>
  <p:transition/>
  <p:hf hdr="0"/>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122238"/>
            <a:ext cx="7543800" cy="12954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719263"/>
            <a:ext cx="4038600" cy="441166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719263"/>
            <a:ext cx="4038600" cy="212883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4000500"/>
            <a:ext cx="4038600" cy="21304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5"/>
          <p:cNvSpPr>
            <a:spLocks noGrp="1" noChangeArrowheads="1"/>
          </p:cNvSpPr>
          <p:nvPr>
            <p:ph type="dt" sz="half" idx="10"/>
          </p:nvPr>
        </p:nvSpPr>
        <p:spPr>
          <a:ln/>
        </p:spPr>
        <p:txBody>
          <a:bodyPr/>
          <a:lstStyle>
            <a:lvl1pPr>
              <a:defRPr/>
            </a:lvl1pPr>
          </a:lstStyle>
          <a:p>
            <a:pPr>
              <a:defRPr/>
            </a:pPr>
            <a:fld id="{1A8019C4-66F6-42B4-9D3C-ADB115ECDCDF}" type="datetime1">
              <a:rPr lang="zh-CN" altLang="en-US"/>
              <a:pPr>
                <a:defRPr/>
              </a:pPr>
              <a:t>2016/12/6</a:t>
            </a:fld>
            <a:endParaRPr lang="en-US" altLang="zh-CN"/>
          </a:p>
        </p:txBody>
      </p:sp>
      <p:sp>
        <p:nvSpPr>
          <p:cNvPr id="7" name="Rectangle 6"/>
          <p:cNvSpPr>
            <a:spLocks noGrp="1" noChangeArrowheads="1"/>
          </p:cNvSpPr>
          <p:nvPr>
            <p:ph type="ftr" sz="quarter" idx="11"/>
          </p:nvPr>
        </p:nvSpPr>
        <p:spPr>
          <a:ln/>
        </p:spPr>
        <p:txBody>
          <a:bodyPr/>
          <a:lstStyle>
            <a:lvl1pPr>
              <a:defRPr/>
            </a:lvl1pPr>
          </a:lstStyle>
          <a:p>
            <a:pPr>
              <a:defRPr/>
            </a:pPr>
            <a:r>
              <a:rPr lang="en-US" altLang="zh-CN"/>
              <a:t>现代密码学理论与实践-13</a:t>
            </a:r>
          </a:p>
        </p:txBody>
      </p:sp>
      <p:sp>
        <p:nvSpPr>
          <p:cNvPr id="8" name="Rectangle 7"/>
          <p:cNvSpPr>
            <a:spLocks noGrp="1" noChangeArrowheads="1"/>
          </p:cNvSpPr>
          <p:nvPr>
            <p:ph type="sldNum" sz="quarter" idx="12"/>
          </p:nvPr>
        </p:nvSpPr>
        <p:spPr>
          <a:ln/>
        </p:spPr>
        <p:txBody>
          <a:bodyPr/>
          <a:lstStyle>
            <a:lvl1pPr>
              <a:defRPr/>
            </a:lvl1pPr>
          </a:lstStyle>
          <a:p>
            <a:pPr>
              <a:defRPr/>
            </a:pPr>
            <a:fld id="{5429AD6A-FAF7-4D1D-93EE-F90AA95619B1}" type="slidenum">
              <a:rPr lang="en-US" altLang="zh-CN"/>
              <a:pPr>
                <a:defRPr/>
              </a:pPr>
              <a:t>‹#›</a:t>
            </a:fld>
            <a:r>
              <a:rPr lang="en-US" altLang="zh-CN"/>
              <a:t>/47</a:t>
            </a:r>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标题 6"/>
          <p:cNvSpPr>
            <a:spLocks noGrp="1"/>
          </p:cNvSpPr>
          <p:nvPr>
            <p:ph type="title"/>
          </p:nvPr>
        </p:nvSpPr>
        <p:spPr/>
        <p:txBody>
          <a:bodyPr rtlCol="0"/>
          <a:lstStyle>
            <a:extLst/>
          </a:lstStyle>
          <a:p>
            <a:r>
              <a:rPr kumimoji="0" lang="zh-CN" altLang="en-US" smtClean="0"/>
              <a:t>单击此处编辑母版标题样式</a:t>
            </a:r>
            <a:endParaRPr kumimoji="0" lang="en-US" dirty="0"/>
          </a:p>
        </p:txBody>
      </p:sp>
      <p:sp>
        <p:nvSpPr>
          <p:cNvPr id="23" name="页脚占位符 18"/>
          <p:cNvSpPr txBox="1">
            <a:spLocks/>
          </p:cNvSpPr>
          <p:nvPr/>
        </p:nvSpPr>
        <p:spPr>
          <a:xfrm>
            <a:off x="3440867" y="6409750"/>
            <a:ext cx="2350681" cy="365125"/>
          </a:xfrm>
          <a:prstGeom prst="rect">
            <a:avLst/>
          </a:prstGeom>
        </p:spPr>
        <p:txBody>
          <a:bodyPr vert="horz" anchor="b" anchorCtr="1"/>
          <a:lstStyle>
            <a:lvl1pPr>
              <a:defRPr baseline="0">
                <a:solidFill>
                  <a:schemeClr val="accent1">
                    <a:tint val="20000"/>
                  </a:schemeClr>
                </a:solidFill>
              </a:defRPr>
            </a:lvl1pPr>
            <a:extLst/>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zh-CN" altLang="en-US" sz="1400" b="1" i="0" u="none" strike="noStrike" kern="1200" cap="none" spc="0" normalizeH="0" baseline="0" noProof="0" dirty="0" smtClean="0">
                <a:ln>
                  <a:noFill/>
                </a:ln>
                <a:solidFill>
                  <a:schemeClr val="bg2">
                    <a:lumMod val="50000"/>
                  </a:schemeClr>
                </a:solidFill>
                <a:effectLst/>
                <a:uLnTx/>
                <a:uFillTx/>
                <a:latin typeface="宋体" pitchFamily="2" charset="-122"/>
                <a:ea typeface="宋体" pitchFamily="2" charset="-122"/>
                <a:cs typeface="+mn-cs"/>
              </a:rPr>
              <a:t>现代密码学理论与实践</a:t>
            </a:r>
            <a:endParaRPr kumimoji="0" lang="zh-CN" altLang="en-US" sz="1400" b="1" i="0" u="none" strike="noStrike" kern="1200" cap="none" spc="0" normalizeH="0" baseline="0" noProof="0" dirty="0">
              <a:ln>
                <a:noFill/>
              </a:ln>
              <a:solidFill>
                <a:schemeClr val="bg2">
                  <a:lumMod val="50000"/>
                </a:schemeClr>
              </a:solidFill>
              <a:effectLst/>
              <a:uLnTx/>
              <a:uFillTx/>
              <a:latin typeface="宋体" pitchFamily="2" charset="-122"/>
              <a:ea typeface="宋体" pitchFamily="2" charset="-122"/>
              <a:cs typeface="+mn-cs"/>
            </a:endParaRPr>
          </a:p>
        </p:txBody>
      </p:sp>
      <p:sp>
        <p:nvSpPr>
          <p:cNvPr id="24" name="灯片编号占位符 26"/>
          <p:cNvSpPr txBox="1">
            <a:spLocks/>
          </p:cNvSpPr>
          <p:nvPr/>
        </p:nvSpPr>
        <p:spPr>
          <a:xfrm>
            <a:off x="7858148" y="6369833"/>
            <a:ext cx="869319" cy="365125"/>
          </a:xfrm>
          <a:prstGeom prst="rect">
            <a:avLst/>
          </a:prstGeom>
        </p:spPr>
        <p:txBody>
          <a:bodyPr vert="horz" anchor="b"/>
          <a:lstStyle>
            <a:lvl1pPr>
              <a:defRPr>
                <a:solidFill>
                  <a:srgbClr val="FFFFFF"/>
                </a:solidFill>
              </a:defRPr>
            </a:lvl1pPr>
            <a:extLst/>
          </a:lstStyle>
          <a:p>
            <a:pPr marL="0" marR="0" lvl="0" indent="0" algn="r" defTabSz="914400" rtl="0" eaLnBrk="1" fontAlgn="auto" latinLnBrk="0" hangingPunct="1">
              <a:lnSpc>
                <a:spcPct val="100000"/>
              </a:lnSpc>
              <a:spcBef>
                <a:spcPts val="0"/>
              </a:spcBef>
              <a:spcAft>
                <a:spcPts val="0"/>
              </a:spcAft>
              <a:buClrTx/>
              <a:buSzTx/>
              <a:buFontTx/>
              <a:buNone/>
              <a:tabLst/>
              <a:defRPr/>
            </a:pPr>
            <a:fld id="{8529EE09-798D-4760-8768-969530E7F427}" type="slidenum">
              <a:rPr kumimoji="0" lang="zh-CN" altLang="en-US" sz="1400" b="1" i="0" u="none" strike="noStrike" kern="1200" cap="none" spc="0" normalizeH="0" baseline="0" noProof="0" smtClean="0">
                <a:ln>
                  <a:noFill/>
                </a:ln>
                <a:solidFill>
                  <a:schemeClr val="bg2">
                    <a:lumMod val="50000"/>
                  </a:schemeClr>
                </a:solidFill>
                <a:effectLst/>
                <a:uLnTx/>
                <a:uFillTx/>
                <a:latin typeface="宋体" pitchFamily="2" charset="-122"/>
                <a:ea typeface="宋体"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r>
              <a:rPr kumimoji="0" lang="en-US" altLang="zh-CN" sz="1400" b="1" i="0" u="none" strike="noStrike" kern="1200" cap="none" spc="0" normalizeH="0" baseline="0" noProof="0" dirty="0" smtClean="0">
                <a:ln>
                  <a:noFill/>
                </a:ln>
                <a:solidFill>
                  <a:schemeClr val="bg2">
                    <a:lumMod val="50000"/>
                  </a:schemeClr>
                </a:solidFill>
                <a:effectLst/>
                <a:uLnTx/>
                <a:uFillTx/>
                <a:latin typeface="宋体" pitchFamily="2" charset="-122"/>
                <a:ea typeface="宋体" pitchFamily="2" charset="-122"/>
                <a:cs typeface="+mn-cs"/>
              </a:rPr>
              <a:t>/54</a:t>
            </a:r>
            <a:endParaRPr kumimoji="0" lang="zh-CN" altLang="en-US" sz="1400" b="1" i="0" u="none" strike="noStrike" kern="1200" cap="none" spc="0" normalizeH="0" baseline="0" noProof="0" dirty="0">
              <a:ln>
                <a:noFill/>
              </a:ln>
              <a:solidFill>
                <a:schemeClr val="bg2">
                  <a:lumMod val="50000"/>
                </a:schemeClr>
              </a:solidFill>
              <a:effectLst/>
              <a:uLnTx/>
              <a:uFillTx/>
              <a:latin typeface="宋体" pitchFamily="2" charset="-122"/>
              <a:ea typeface="宋体" pitchFamily="2" charset="-122"/>
              <a:cs typeface="+mn-cs"/>
            </a:endParaRPr>
          </a:p>
        </p:txBody>
      </p:sp>
      <p:sp>
        <p:nvSpPr>
          <p:cNvPr id="25" name="页脚占位符 18"/>
          <p:cNvSpPr txBox="1">
            <a:spLocks/>
          </p:cNvSpPr>
          <p:nvPr/>
        </p:nvSpPr>
        <p:spPr>
          <a:xfrm>
            <a:off x="298536" y="6393771"/>
            <a:ext cx="1701696" cy="365125"/>
          </a:xfrm>
          <a:prstGeom prst="rect">
            <a:avLst/>
          </a:prstGeom>
        </p:spPr>
        <p:txBody>
          <a:bodyPr vert="horz" anchor="b" anchorCtr="1"/>
          <a:lstStyle>
            <a:lvl1pPr>
              <a:defRPr>
                <a:solidFill>
                  <a:schemeClr val="accent1">
                    <a:tint val="20000"/>
                  </a:schemeClr>
                </a:solidFill>
              </a:defRPr>
            </a:lvl1pPr>
            <a:extLst/>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1400" b="1" i="0" u="none" strike="noStrike" kern="1200" cap="none" spc="0" normalizeH="0" baseline="0" noProof="0" dirty="0" smtClean="0">
                <a:ln>
                  <a:noFill/>
                </a:ln>
                <a:solidFill>
                  <a:schemeClr val="bg2"/>
                </a:solidFill>
                <a:effectLst>
                  <a:outerShdw blurRad="38100" dist="38100" dir="2700000" algn="tl">
                    <a:srgbClr val="000000">
                      <a:alpha val="43137"/>
                    </a:srgbClr>
                  </a:outerShdw>
                </a:effectLst>
                <a:uLnTx/>
                <a:uFillTx/>
                <a:latin typeface="方正姚体" pitchFamily="2" charset="-122"/>
                <a:ea typeface="方正姚体" pitchFamily="2" charset="-122"/>
                <a:cs typeface="+mn-cs"/>
              </a:rPr>
              <a:t>mfy@ustc.edu.cn</a:t>
            </a:r>
            <a:endParaRPr kumimoji="0" lang="zh-CN" altLang="en-US" sz="1400" b="1" i="0" u="none" strike="noStrike" kern="1200" cap="none" spc="0" normalizeH="0" baseline="0" noProof="0" dirty="0">
              <a:ln>
                <a:noFill/>
              </a:ln>
              <a:solidFill>
                <a:schemeClr val="bg2"/>
              </a:solidFill>
              <a:effectLst>
                <a:outerShdw blurRad="38100" dist="38100" dir="2700000" algn="tl">
                  <a:srgbClr val="000000">
                    <a:alpha val="43137"/>
                  </a:srgbClr>
                </a:outerShdw>
              </a:effectLst>
              <a:uLnTx/>
              <a:uFillTx/>
              <a:latin typeface="方正姚体" pitchFamily="2" charset="-122"/>
              <a:ea typeface="方正姚体" pitchFamily="2" charset="-122"/>
              <a:cs typeface="+mn-cs"/>
            </a:endParaRPr>
          </a:p>
        </p:txBody>
      </p:sp>
      <p:pic>
        <p:nvPicPr>
          <p:cNvPr id="26" name="Picture 40" descr="bg-buttom"/>
          <p:cNvPicPr>
            <a:picLocks noChangeAspect="1" noChangeArrowheads="1"/>
          </p:cNvPicPr>
          <p:nvPr/>
        </p:nvPicPr>
        <p:blipFill>
          <a:blip r:embed="rId2" cstate="print">
            <a:lum bright="18000" contrast="6000"/>
          </a:blip>
          <a:srcRect/>
          <a:stretch>
            <a:fillRect/>
          </a:stretch>
        </p:blipFill>
        <p:spPr bwMode="auto">
          <a:xfrm>
            <a:off x="4798189" y="5250575"/>
            <a:ext cx="3889375" cy="1149350"/>
          </a:xfrm>
          <a:prstGeom prst="rect">
            <a:avLst/>
          </a:prstGeom>
          <a:noFill/>
          <a:ln w="9525">
            <a:noFill/>
            <a:miter lim="800000"/>
            <a:headEnd/>
            <a:tailEnd/>
          </a:ln>
        </p:spPr>
      </p:pic>
      <p:pic>
        <p:nvPicPr>
          <p:cNvPr id="27" name="图片 1" descr="ustc标志2"/>
          <p:cNvPicPr>
            <a:picLocks noChangeAspect="1" noChangeArrowheads="1"/>
          </p:cNvPicPr>
          <p:nvPr/>
        </p:nvPicPr>
        <p:blipFill>
          <a:blip r:embed="rId3" cstate="print"/>
          <a:srcRect/>
          <a:stretch>
            <a:fillRect/>
          </a:stretch>
        </p:blipFill>
        <p:spPr bwMode="auto">
          <a:xfrm>
            <a:off x="7679271" y="277986"/>
            <a:ext cx="1008063" cy="1008062"/>
          </a:xfrm>
          <a:prstGeom prst="rect">
            <a:avLst/>
          </a:prstGeom>
          <a:noFill/>
          <a:ln w="9525">
            <a:noFill/>
            <a:miter lim="800000"/>
            <a:headEnd/>
            <a:tailEnd/>
          </a:ln>
        </p:spPr>
      </p:pic>
      <p:sp>
        <p:nvSpPr>
          <p:cNvPr id="9" name="标题 6"/>
          <p:cNvSpPr txBox="1">
            <a:spLocks/>
          </p:cNvSpPr>
          <p:nvPr/>
        </p:nvSpPr>
        <p:spPr>
          <a:xfrm>
            <a:off x="214282" y="5572148"/>
            <a:ext cx="4714876" cy="857248"/>
          </a:xfrm>
          <a:prstGeom prst="rect">
            <a:avLst/>
          </a:prstGeom>
        </p:spPr>
        <p:txBody>
          <a:bodyPr vert="horz" bIns="0" rtlCol="0" anchor="ctr">
            <a:noAutofit/>
            <a:scene3d>
              <a:camera prst="orthographicFront"/>
              <a:lightRig rig="soft" dir="t"/>
            </a:scene3d>
            <a:sp3d prstMaterial="softEdge">
              <a:bevelT w="25400" h="25400"/>
            </a:sp3d>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zh-CN" sz="2400" b="0" i="0" u="none" strike="noStrike" kern="1200" cap="none" spc="0" normalizeH="0" baseline="0" noProof="0" dirty="0" smtClean="0">
                <a:ln>
                  <a:noFill/>
                </a:ln>
                <a:solidFill>
                  <a:srgbClr val="EAF9FC"/>
                </a:solidFill>
                <a:effectLst/>
                <a:uLnTx/>
                <a:uFillTx/>
                <a:latin typeface="华文行楷" pitchFamily="2" charset="-122"/>
                <a:ea typeface="华文行楷" pitchFamily="2" charset="-122"/>
                <a:cs typeface="+mj-cs"/>
              </a:rPr>
              <a:t>School of Computer </a:t>
            </a:r>
            <a:r>
              <a:rPr kumimoji="0" lang="en-US" altLang="zh-CN" sz="2400" b="0" i="0" u="none" strike="noStrike" kern="1200" cap="none" spc="0" normalizeH="0" baseline="0" noProof="0" dirty="0" err="1" smtClean="0">
                <a:ln>
                  <a:noFill/>
                </a:ln>
                <a:solidFill>
                  <a:srgbClr val="EAF9FC"/>
                </a:solidFill>
                <a:effectLst/>
                <a:uLnTx/>
                <a:uFillTx/>
                <a:latin typeface="华文行楷" pitchFamily="2" charset="-122"/>
                <a:ea typeface="华文行楷" pitchFamily="2" charset="-122"/>
                <a:cs typeface="+mj-cs"/>
              </a:rPr>
              <a:t>Science&amp;Technology</a:t>
            </a:r>
            <a:r>
              <a:rPr kumimoji="0" lang="en-US" altLang="zh-CN" sz="2400" b="0" i="0" u="none" strike="noStrike" kern="1200" cap="none" spc="0" normalizeH="0" baseline="0" noProof="0" dirty="0" smtClean="0">
                <a:ln>
                  <a:noFill/>
                </a:ln>
                <a:solidFill>
                  <a:srgbClr val="EAF9FC"/>
                </a:solidFill>
                <a:effectLst/>
                <a:uLnTx/>
                <a:uFillTx/>
                <a:latin typeface="华文行楷" pitchFamily="2" charset="-122"/>
                <a:ea typeface="华文行楷" pitchFamily="2" charset="-122"/>
                <a:cs typeface="+mj-cs"/>
              </a:rPr>
              <a:t>, USTC</a:t>
            </a:r>
            <a:endParaRPr kumimoji="0" lang="en-US" sz="2400" b="0" i="0" u="none" strike="noStrike" kern="1200" cap="none" spc="0" normalizeH="0" baseline="0" noProof="0" dirty="0">
              <a:ln>
                <a:noFill/>
              </a:ln>
              <a:solidFill>
                <a:srgbClr val="EAF9FC"/>
              </a:solidFill>
              <a:effectLst/>
              <a:uLnTx/>
              <a:uFillTx/>
              <a:latin typeface="华文行楷" pitchFamily="2" charset="-122"/>
              <a:ea typeface="华文行楷" pitchFamily="2" charset="-122"/>
              <a:cs typeface="+mj-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extLst/>
          </a:lstStyle>
          <a:p>
            <a:pPr>
              <a:defRPr/>
            </a:pPr>
            <a:fld id="{DAA57490-1F07-498B-84DE-9617D86D9032}" type="datetime1">
              <a:rPr lang="zh-CN" altLang="en-US" smtClean="0"/>
              <a:pPr>
                <a:defRPr/>
              </a:pPr>
              <a:t>2016/12/6</a:t>
            </a:fld>
            <a:endParaRPr lang="en-US" altLang="zh-CN"/>
          </a:p>
        </p:txBody>
      </p:sp>
      <p:sp>
        <p:nvSpPr>
          <p:cNvPr id="5" name="页脚占位符 4"/>
          <p:cNvSpPr>
            <a:spLocks noGrp="1"/>
          </p:cNvSpPr>
          <p:nvPr>
            <p:ph type="ftr" sz="quarter" idx="11"/>
          </p:nvPr>
        </p:nvSpPr>
        <p:spPr/>
        <p:txBody>
          <a:bodyPr/>
          <a:lstStyle>
            <a:extLst/>
          </a:lstStyle>
          <a:p>
            <a:pPr>
              <a:defRPr/>
            </a:pPr>
            <a:r>
              <a:rPr lang="en-US" altLang="zh-CN" smtClean="0"/>
              <a:t>现代密码学理论与实践-13</a:t>
            </a:r>
            <a:endParaRPr lang="en-US" altLang="zh-CN"/>
          </a:p>
        </p:txBody>
      </p:sp>
      <p:sp>
        <p:nvSpPr>
          <p:cNvPr id="6" name="灯片编号占位符 5"/>
          <p:cNvSpPr>
            <a:spLocks noGrp="1"/>
          </p:cNvSpPr>
          <p:nvPr>
            <p:ph type="sldNum" sz="quarter" idx="12"/>
          </p:nvPr>
        </p:nvSpPr>
        <p:spPr/>
        <p:txBody>
          <a:bodyPr/>
          <a:lstStyle>
            <a:extLst/>
          </a:lstStyle>
          <a:p>
            <a:pPr>
              <a:defRPr/>
            </a:pPr>
            <a:fld id="{73C08B9C-C198-43D4-B477-A7BEA94E8CEA}" type="slidenum">
              <a:rPr lang="en-US" altLang="zh-CN" smtClean="0"/>
              <a:pPr>
                <a:defRPr/>
              </a:pPr>
              <a:t>‹#›</a:t>
            </a:fld>
            <a:r>
              <a:rPr lang="en-US" altLang="zh-CN" smtClean="0"/>
              <a:t>/47</a:t>
            </a:r>
            <a:endParaRPr lang="en-US" altLang="zh-CN"/>
          </a:p>
        </p:txBody>
      </p:sp>
      <p:sp>
        <p:nvSpPr>
          <p:cNvPr id="7" name="燕尾形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燕尾形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Ref idx="1002">
        <a:schemeClr val="bg1"/>
      </p:bgRef>
    </p:bg>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extLst/>
          </a:lstStyle>
          <a:p>
            <a:pPr>
              <a:defRPr/>
            </a:pPr>
            <a:fld id="{153C54CE-9134-476D-83AC-64B373580666}" type="datetime1">
              <a:rPr lang="zh-CN" altLang="en-US" smtClean="0"/>
              <a:pPr>
                <a:defRPr/>
              </a:pPr>
              <a:t>2016/12/6</a:t>
            </a:fld>
            <a:endParaRPr lang="en-US" altLang="zh-CN"/>
          </a:p>
        </p:txBody>
      </p:sp>
      <p:sp>
        <p:nvSpPr>
          <p:cNvPr id="6" name="页脚占位符 5"/>
          <p:cNvSpPr>
            <a:spLocks noGrp="1"/>
          </p:cNvSpPr>
          <p:nvPr>
            <p:ph type="ftr" sz="quarter" idx="11"/>
          </p:nvPr>
        </p:nvSpPr>
        <p:spPr/>
        <p:txBody>
          <a:bodyPr/>
          <a:lstStyle>
            <a:extLst/>
          </a:lstStyle>
          <a:p>
            <a:pPr>
              <a:defRPr/>
            </a:pPr>
            <a:r>
              <a:rPr lang="en-US" altLang="zh-CN" smtClean="0"/>
              <a:t>现代密码学理论与实践-13</a:t>
            </a:r>
            <a:endParaRPr lang="en-US" altLang="zh-CN"/>
          </a:p>
        </p:txBody>
      </p:sp>
      <p:sp>
        <p:nvSpPr>
          <p:cNvPr id="7" name="灯片编号占位符 6"/>
          <p:cNvSpPr>
            <a:spLocks noGrp="1"/>
          </p:cNvSpPr>
          <p:nvPr>
            <p:ph type="sldNum" sz="quarter" idx="12"/>
          </p:nvPr>
        </p:nvSpPr>
        <p:spPr/>
        <p:txBody>
          <a:bodyPr/>
          <a:lstStyle>
            <a:extLst/>
          </a:lstStyle>
          <a:p>
            <a:pPr>
              <a:defRPr/>
            </a:pPr>
            <a:fld id="{A72F4271-8364-4FE9-9117-6E9D1FA6233E}" type="slidenum">
              <a:rPr lang="en-US" altLang="zh-CN" smtClean="0"/>
              <a:pPr>
                <a:defRPr/>
              </a:pPr>
              <a:t>‹#›</a:t>
            </a:fld>
            <a:r>
              <a:rPr lang="en-US" altLang="zh-CN" smtClean="0"/>
              <a:t>/47</a:t>
            </a:r>
            <a:endParaRPr lang="en-US" altLang="zh-CN"/>
          </a:p>
        </p:txBody>
      </p:sp>
      <p:sp>
        <p:nvSpPr>
          <p:cNvPr id="8" name="标题 7"/>
          <p:cNvSpPr>
            <a:spLocks noGrp="1"/>
          </p:cNvSpPr>
          <p:nvPr>
            <p:ph type="title"/>
          </p:nvPr>
        </p:nvSpPr>
        <p:spPr/>
        <p:txBody>
          <a:bodyPr rtlCol="0"/>
          <a:lstStyle>
            <a:extLst/>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8229600" cy="1143000"/>
          </a:xfrm>
        </p:spPr>
        <p:txBody>
          <a:bodyPr anchor="ctr"/>
          <a:lstStyle>
            <a:lvl1pPr>
              <a:defRPr/>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5" name="内容占位符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extLst/>
          </a:lstStyle>
          <a:p>
            <a:pPr>
              <a:defRPr/>
            </a:pPr>
            <a:fld id="{04C6FF03-B04A-40AD-ACAA-4E6785B2838F}" type="datetime1">
              <a:rPr lang="zh-CN" altLang="en-US" smtClean="0"/>
              <a:pPr>
                <a:defRPr/>
              </a:pPr>
              <a:t>2016/12/6</a:t>
            </a:fld>
            <a:endParaRPr lang="en-US" altLang="zh-CN"/>
          </a:p>
        </p:txBody>
      </p:sp>
      <p:sp>
        <p:nvSpPr>
          <p:cNvPr id="8" name="页脚占位符 7"/>
          <p:cNvSpPr>
            <a:spLocks noGrp="1"/>
          </p:cNvSpPr>
          <p:nvPr>
            <p:ph type="ftr" sz="quarter" idx="11"/>
          </p:nvPr>
        </p:nvSpPr>
        <p:spPr/>
        <p:txBody>
          <a:bodyPr/>
          <a:lstStyle>
            <a:extLst/>
          </a:lstStyle>
          <a:p>
            <a:pPr>
              <a:defRPr/>
            </a:pPr>
            <a:r>
              <a:rPr lang="en-US" altLang="zh-CN" smtClean="0"/>
              <a:t>现代密码学理论与实践-13</a:t>
            </a:r>
            <a:endParaRPr lang="en-US" altLang="zh-CN"/>
          </a:p>
        </p:txBody>
      </p:sp>
      <p:sp>
        <p:nvSpPr>
          <p:cNvPr id="9" name="灯片编号占位符 8"/>
          <p:cNvSpPr>
            <a:spLocks noGrp="1"/>
          </p:cNvSpPr>
          <p:nvPr>
            <p:ph type="sldNum" sz="quarter" idx="12"/>
          </p:nvPr>
        </p:nvSpPr>
        <p:spPr/>
        <p:txBody>
          <a:bodyPr/>
          <a:lstStyle>
            <a:extLst/>
          </a:lstStyle>
          <a:p>
            <a:pPr>
              <a:defRPr/>
            </a:pPr>
            <a:fld id="{D6B36A59-FB82-4777-8FF0-E9EA48924A12}" type="slidenum">
              <a:rPr lang="en-US" altLang="zh-CN" smtClean="0"/>
              <a:pPr>
                <a:defRPr/>
              </a:pPr>
              <a:t>‹#›</a:t>
            </a:fld>
            <a:r>
              <a:rPr lang="en-US" altLang="zh-CN" smtClean="0"/>
              <a:t>/47</a:t>
            </a:r>
            <a:endParaRPr lang="en-US" altLang="zh-CN"/>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Ref idx="1002">
        <a:schemeClr val="bg1"/>
      </p:bgRef>
    </p:bg>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extLst/>
          </a:lstStyle>
          <a:p>
            <a:pPr>
              <a:defRPr/>
            </a:pPr>
            <a:fld id="{C2368769-E615-449D-89BA-1B0CA04FC772}" type="datetime1">
              <a:rPr lang="zh-CN" altLang="en-US" smtClean="0"/>
              <a:pPr>
                <a:defRPr/>
              </a:pPr>
              <a:t>2016/12/6</a:t>
            </a:fld>
            <a:endParaRPr lang="en-US" altLang="zh-CN"/>
          </a:p>
        </p:txBody>
      </p:sp>
      <p:sp>
        <p:nvSpPr>
          <p:cNvPr id="4" name="页脚占位符 3"/>
          <p:cNvSpPr>
            <a:spLocks noGrp="1"/>
          </p:cNvSpPr>
          <p:nvPr>
            <p:ph type="ftr" sz="quarter" idx="11"/>
          </p:nvPr>
        </p:nvSpPr>
        <p:spPr/>
        <p:txBody>
          <a:bodyPr/>
          <a:lstStyle>
            <a:extLst/>
          </a:lstStyle>
          <a:p>
            <a:pPr>
              <a:defRPr/>
            </a:pPr>
            <a:r>
              <a:rPr lang="en-US" altLang="zh-CN" smtClean="0"/>
              <a:t>现代密码学理论与实践-13</a:t>
            </a:r>
            <a:endParaRPr lang="en-US" altLang="zh-CN"/>
          </a:p>
        </p:txBody>
      </p:sp>
      <p:sp>
        <p:nvSpPr>
          <p:cNvPr id="5" name="灯片编号占位符 4"/>
          <p:cNvSpPr>
            <a:spLocks noGrp="1"/>
          </p:cNvSpPr>
          <p:nvPr>
            <p:ph type="sldNum" sz="quarter" idx="12"/>
          </p:nvPr>
        </p:nvSpPr>
        <p:spPr/>
        <p:txBody>
          <a:bodyPr/>
          <a:lstStyle>
            <a:extLst/>
          </a:lstStyle>
          <a:p>
            <a:pPr>
              <a:defRPr/>
            </a:pPr>
            <a:fld id="{8E06E26F-5E79-4BDA-9C32-8A1F834ACAA7}" type="slidenum">
              <a:rPr lang="en-US" altLang="zh-CN" smtClean="0"/>
              <a:pPr>
                <a:defRPr/>
              </a:pPr>
              <a:t>‹#›</a:t>
            </a:fld>
            <a:r>
              <a:rPr lang="en-US" altLang="zh-CN" smtClean="0"/>
              <a:t>/47</a:t>
            </a:r>
            <a:endParaRPr lang="en-US" altLang="zh-CN"/>
          </a:p>
        </p:txBody>
      </p:sp>
      <p:sp>
        <p:nvSpPr>
          <p:cNvPr id="6" name="标题 5"/>
          <p:cNvSpPr>
            <a:spLocks noGrp="1"/>
          </p:cNvSpPr>
          <p:nvPr>
            <p:ph type="title"/>
          </p:nvPr>
        </p:nvSpPr>
        <p:spPr/>
        <p:txBody>
          <a:bodyPr rtlCol="0"/>
          <a:lstStyle>
            <a:extLst/>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extLst/>
          </a:lstStyle>
          <a:p>
            <a:pPr>
              <a:defRPr/>
            </a:pPr>
            <a:fld id="{E17FCA35-DF6A-4CA7-B1B7-2814DC6863F6}" type="datetime1">
              <a:rPr lang="zh-CN" altLang="en-US" smtClean="0"/>
              <a:pPr>
                <a:defRPr/>
              </a:pPr>
              <a:t>2016/12/6</a:t>
            </a:fld>
            <a:endParaRPr lang="en-US" altLang="zh-CN"/>
          </a:p>
        </p:txBody>
      </p:sp>
      <p:sp>
        <p:nvSpPr>
          <p:cNvPr id="3" name="页脚占位符 2"/>
          <p:cNvSpPr>
            <a:spLocks noGrp="1"/>
          </p:cNvSpPr>
          <p:nvPr>
            <p:ph type="ftr" sz="quarter" idx="11"/>
          </p:nvPr>
        </p:nvSpPr>
        <p:spPr/>
        <p:txBody>
          <a:bodyPr/>
          <a:lstStyle>
            <a:extLst/>
          </a:lstStyle>
          <a:p>
            <a:pPr>
              <a:defRPr/>
            </a:pPr>
            <a:r>
              <a:rPr lang="en-US" altLang="zh-CN" smtClean="0"/>
              <a:t>现代密码学理论与实践-13</a:t>
            </a:r>
            <a:endParaRPr lang="en-US" altLang="zh-CN"/>
          </a:p>
        </p:txBody>
      </p:sp>
      <p:sp>
        <p:nvSpPr>
          <p:cNvPr id="4" name="灯片编号占位符 3"/>
          <p:cNvSpPr>
            <a:spLocks noGrp="1"/>
          </p:cNvSpPr>
          <p:nvPr>
            <p:ph type="sldNum" sz="quarter" idx="12"/>
          </p:nvPr>
        </p:nvSpPr>
        <p:spPr/>
        <p:txBody>
          <a:bodyPr/>
          <a:lstStyle>
            <a:extLst/>
          </a:lstStyle>
          <a:p>
            <a:pPr>
              <a:defRPr/>
            </a:pPr>
            <a:fld id="{8EF8F8F6-9708-4608-8BE9-B9AAFDEF308F}" type="slidenum">
              <a:rPr lang="en-US" altLang="zh-CN" smtClean="0"/>
              <a:pPr>
                <a:defRPr/>
              </a:pPr>
              <a:t>‹#›</a:t>
            </a:fld>
            <a:r>
              <a:rPr lang="en-US" altLang="zh-CN" smtClean="0"/>
              <a:t>/47</a:t>
            </a:r>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zh-CN" altLang="en-US" smtClean="0"/>
              <a:t>单击此处编辑母版文本样式</a:t>
            </a:r>
          </a:p>
        </p:txBody>
      </p:sp>
      <p:sp>
        <p:nvSpPr>
          <p:cNvPr id="4" name="内容占位符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a:xfrm>
            <a:off x="6727032" y="6407944"/>
            <a:ext cx="1920240" cy="365760"/>
          </a:xfrm>
        </p:spPr>
        <p:txBody>
          <a:bodyPr/>
          <a:lstStyle>
            <a:extLst/>
          </a:lstStyle>
          <a:p>
            <a:pPr>
              <a:defRPr/>
            </a:pPr>
            <a:fld id="{39D6E916-A24C-420A-89C6-7200B488A895}" type="datetime1">
              <a:rPr lang="zh-CN" altLang="en-US" smtClean="0"/>
              <a:pPr>
                <a:defRPr/>
              </a:pPr>
              <a:t>2016/12/6</a:t>
            </a:fld>
            <a:endParaRPr lang="en-US" altLang="zh-CN"/>
          </a:p>
        </p:txBody>
      </p:sp>
      <p:sp>
        <p:nvSpPr>
          <p:cNvPr id="6" name="页脚占位符 5"/>
          <p:cNvSpPr>
            <a:spLocks noGrp="1"/>
          </p:cNvSpPr>
          <p:nvPr>
            <p:ph type="ftr" sz="quarter" idx="11"/>
          </p:nvPr>
        </p:nvSpPr>
        <p:spPr/>
        <p:txBody>
          <a:bodyPr/>
          <a:lstStyle>
            <a:extLst/>
          </a:lstStyle>
          <a:p>
            <a:pPr>
              <a:defRPr/>
            </a:pPr>
            <a:r>
              <a:rPr lang="en-US" altLang="zh-CN" smtClean="0"/>
              <a:t>现代密码学理论与实践-13</a:t>
            </a:r>
            <a:endParaRPr lang="en-US" altLang="zh-CN"/>
          </a:p>
        </p:txBody>
      </p:sp>
      <p:sp>
        <p:nvSpPr>
          <p:cNvPr id="7" name="灯片编号占位符 6"/>
          <p:cNvSpPr>
            <a:spLocks noGrp="1"/>
          </p:cNvSpPr>
          <p:nvPr>
            <p:ph type="sldNum" sz="quarter" idx="12"/>
          </p:nvPr>
        </p:nvSpPr>
        <p:spPr/>
        <p:txBody>
          <a:bodyPr/>
          <a:lstStyle>
            <a:extLst/>
          </a:lstStyle>
          <a:p>
            <a:pPr>
              <a:defRPr/>
            </a:pPr>
            <a:fld id="{C4AEF40D-AE1F-45AB-95A3-03AF24769B8D}" type="slidenum">
              <a:rPr lang="en-US" altLang="zh-CN" smtClean="0"/>
              <a:pPr>
                <a:defRPr/>
              </a:pPr>
              <a:t>‹#›</a:t>
            </a:fld>
            <a:r>
              <a:rPr lang="en-US" altLang="zh-CN" smtClean="0"/>
              <a:t>/47</a:t>
            </a:r>
            <a:endParaRPr lang="en-US" altLang="zh-C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2">
        <a:schemeClr val="bg1"/>
      </p:bgRef>
    </p:bg>
    <p:spTree>
      <p:nvGrpSpPr>
        <p:cNvPr id="1" name=""/>
        <p:cNvGrpSpPr/>
        <p:nvPr/>
      </p:nvGrpSpPr>
      <p:grpSpPr>
        <a:xfrm>
          <a:off x="0" y="0"/>
          <a:ext cx="0" cy="0"/>
          <a:chOff x="0" y="0"/>
          <a:chExt cx="0" cy="0"/>
        </a:xfrm>
      </p:grpSpPr>
      <p:sp>
        <p:nvSpPr>
          <p:cNvPr id="4" name="文本占位符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zh-CN" altLang="en-US" smtClean="0"/>
              <a:t>单击此处编辑母版文本样式</a:t>
            </a:r>
          </a:p>
        </p:txBody>
      </p:sp>
      <p:sp>
        <p:nvSpPr>
          <p:cNvPr id="3" name="图片占位符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zh-CN" altLang="en-US" smtClean="0"/>
              <a:t>单击图标添加图片</a:t>
            </a:r>
            <a:endParaRPr kumimoji="0" lang="en-US" dirty="0"/>
          </a:p>
        </p:txBody>
      </p:sp>
      <p:sp>
        <p:nvSpPr>
          <p:cNvPr id="5" name="日期占位符 4"/>
          <p:cNvSpPr>
            <a:spLocks noGrp="1"/>
          </p:cNvSpPr>
          <p:nvPr>
            <p:ph type="dt" sz="half" idx="10"/>
          </p:nvPr>
        </p:nvSpPr>
        <p:spPr/>
        <p:txBody>
          <a:bodyPr/>
          <a:lstStyle>
            <a:lvl1pPr>
              <a:defRPr>
                <a:solidFill>
                  <a:schemeClr val="tx1"/>
                </a:solidFill>
              </a:defRPr>
            </a:lvl1pPr>
            <a:extLst/>
          </a:lstStyle>
          <a:p>
            <a:pPr>
              <a:defRPr/>
            </a:pPr>
            <a:fld id="{17C5C8EB-6AEC-4129-9327-07529E3F1CE4}" type="datetime1">
              <a:rPr lang="zh-CN" altLang="en-US" smtClean="0"/>
              <a:pPr>
                <a:defRPr/>
              </a:pPr>
              <a:t>2016/12/6</a:t>
            </a:fld>
            <a:endParaRPr lang="en-US" altLang="zh-CN"/>
          </a:p>
        </p:txBody>
      </p:sp>
      <p:sp>
        <p:nvSpPr>
          <p:cNvPr id="6" name="页脚占位符 5"/>
          <p:cNvSpPr>
            <a:spLocks noGrp="1"/>
          </p:cNvSpPr>
          <p:nvPr>
            <p:ph type="ftr" sz="quarter" idx="11"/>
          </p:nvPr>
        </p:nvSpPr>
        <p:spPr>
          <a:xfrm>
            <a:off x="4380072" y="6407944"/>
            <a:ext cx="2350681" cy="365125"/>
          </a:xfrm>
        </p:spPr>
        <p:txBody>
          <a:bodyPr/>
          <a:lstStyle>
            <a:lvl1pPr>
              <a:defRPr>
                <a:solidFill>
                  <a:schemeClr val="tx1"/>
                </a:solidFill>
              </a:defRPr>
            </a:lvl1pPr>
            <a:extLst/>
          </a:lstStyle>
          <a:p>
            <a:pPr>
              <a:defRPr/>
            </a:pPr>
            <a:r>
              <a:rPr lang="en-US" altLang="zh-CN" smtClean="0"/>
              <a:t>现代密码学理论与实践-13</a:t>
            </a:r>
            <a:endParaRPr lang="en-US" altLang="zh-CN"/>
          </a:p>
        </p:txBody>
      </p:sp>
      <p:sp>
        <p:nvSpPr>
          <p:cNvPr id="7" name="灯片编号占位符 6"/>
          <p:cNvSpPr>
            <a:spLocks noGrp="1"/>
          </p:cNvSpPr>
          <p:nvPr>
            <p:ph type="sldNum" sz="quarter" idx="12"/>
          </p:nvPr>
        </p:nvSpPr>
        <p:spPr/>
        <p:txBody>
          <a:bodyPr/>
          <a:lstStyle>
            <a:lvl1pPr>
              <a:defRPr>
                <a:solidFill>
                  <a:schemeClr val="tx1"/>
                </a:solidFill>
              </a:defRPr>
            </a:lvl1pPr>
            <a:extLst/>
          </a:lstStyle>
          <a:p>
            <a:pPr>
              <a:defRPr/>
            </a:pPr>
            <a:fld id="{099C5E04-CBA8-4A9C-BA3A-D5269373DE97}" type="slidenum">
              <a:rPr lang="en-US" altLang="zh-CN" smtClean="0"/>
              <a:pPr>
                <a:defRPr/>
              </a:pPr>
              <a:t>‹#›</a:t>
            </a:fld>
            <a:r>
              <a:rPr lang="en-US" altLang="zh-CN" smtClean="0"/>
              <a:t>/47</a:t>
            </a:r>
            <a:endParaRPr lang="en-US" altLang="zh-CN"/>
          </a:p>
        </p:txBody>
      </p:sp>
      <p:sp>
        <p:nvSpPr>
          <p:cNvPr id="2" name="标题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zh-CN" altLang="en-US" smtClean="0"/>
              <a:t>单击此处编辑母版标题样式</a:t>
            </a:r>
            <a:endParaRPr kumimoji="0" lang="en-US"/>
          </a:p>
        </p:txBody>
      </p:sp>
      <p:sp>
        <p:nvSpPr>
          <p:cNvPr id="8" name="任意多边形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任意多边形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直角三角形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直接连接符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燕尾形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燕尾形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任意多边形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任意多边形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直角三角形 13"/>
          <p:cNvSpPr>
            <a:spLocks/>
          </p:cNvSpPr>
          <p:nvPr/>
        </p:nvSpPr>
        <p:spPr bwMode="auto">
          <a:xfrm>
            <a:off x="-6042" y="5791253"/>
            <a:ext cx="3402314" cy="1080868"/>
          </a:xfrm>
          <a:prstGeom prst="rtTriangle">
            <a:avLst/>
          </a:prstGeom>
          <a:blipFill>
            <a:blip r:embed="rId15"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直接连接符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标题占位符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zh-CN" altLang="en-US" smtClean="0"/>
              <a:t>单击此处编辑母版标题样式</a:t>
            </a:r>
            <a:endParaRPr kumimoji="0" lang="en-US"/>
          </a:p>
        </p:txBody>
      </p:sp>
      <p:sp>
        <p:nvSpPr>
          <p:cNvPr id="30" name="文本占位符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0" name="日期占位符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pPr>
              <a:defRPr/>
            </a:pPr>
            <a:fld id="{728277F6-2098-4F42-8DBC-F1926B61861E}" type="datetime1">
              <a:rPr lang="zh-CN" altLang="en-US" smtClean="0"/>
              <a:pPr>
                <a:defRPr/>
              </a:pPr>
              <a:t>2016/12/6</a:t>
            </a:fld>
            <a:endParaRPr lang="en-US" altLang="zh-CN"/>
          </a:p>
        </p:txBody>
      </p:sp>
      <p:sp>
        <p:nvSpPr>
          <p:cNvPr id="22" name="页脚占位符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pPr>
              <a:defRPr/>
            </a:pPr>
            <a:r>
              <a:rPr lang="en-US" altLang="zh-CN" smtClean="0"/>
              <a:t>现代密码学理论与实践-13</a:t>
            </a:r>
            <a:endParaRPr lang="en-US" altLang="zh-CN"/>
          </a:p>
        </p:txBody>
      </p:sp>
      <p:sp>
        <p:nvSpPr>
          <p:cNvPr id="18" name="灯片编号占位符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pPr>
              <a:defRPr/>
            </a:pPr>
            <a:fld id="{2B9A81B5-B216-4013-BFFC-2A21266192A1}" type="slidenum">
              <a:rPr lang="en-US" altLang="zh-CN" smtClean="0"/>
              <a:pPr>
                <a:defRPr/>
              </a:pPr>
              <a:t>‹#›</a:t>
            </a:fld>
            <a:r>
              <a:rPr lang="en-US" altLang="zh-CN" smtClean="0"/>
              <a:t>/47</a:t>
            </a:r>
            <a:endParaRPr lang="en-US" altLang="zh-CN"/>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Lst>
  <p:hf hdr="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slide" Target="slide24.xml"/><Relationship Id="rId3" Type="http://schemas.openxmlformats.org/officeDocument/2006/relationships/slide" Target="slide7.xml"/><Relationship Id="rId7" Type="http://schemas.openxmlformats.org/officeDocument/2006/relationships/slide" Target="slide21.xml"/><Relationship Id="rId2" Type="http://schemas.openxmlformats.org/officeDocument/2006/relationships/slide" Target="slide5.xml"/><Relationship Id="rId1" Type="http://schemas.openxmlformats.org/officeDocument/2006/relationships/slideLayout" Target="../slideLayouts/slideLayout2.xml"/><Relationship Id="rId6" Type="http://schemas.openxmlformats.org/officeDocument/2006/relationships/slide" Target="slide12.xml"/><Relationship Id="rId5" Type="http://schemas.openxmlformats.org/officeDocument/2006/relationships/slide" Target="slide10.xml"/><Relationship Id="rId4" Type="http://schemas.openxmlformats.org/officeDocument/2006/relationships/slide" Target="slide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slide" Target="slide44.xml"/><Relationship Id="rId3" Type="http://schemas.openxmlformats.org/officeDocument/2006/relationships/slide" Target="slide33.xml"/><Relationship Id="rId7" Type="http://schemas.openxmlformats.org/officeDocument/2006/relationships/slide" Target="slide43.xml"/><Relationship Id="rId2" Type="http://schemas.openxmlformats.org/officeDocument/2006/relationships/slide" Target="slide32.xml"/><Relationship Id="rId1" Type="http://schemas.openxmlformats.org/officeDocument/2006/relationships/slideLayout" Target="../slideLayouts/slideLayout2.xml"/><Relationship Id="rId6" Type="http://schemas.openxmlformats.org/officeDocument/2006/relationships/slide" Target="slide42.xml"/><Relationship Id="rId5" Type="http://schemas.openxmlformats.org/officeDocument/2006/relationships/slide" Target="slide38.xml"/><Relationship Id="rId10" Type="http://schemas.openxmlformats.org/officeDocument/2006/relationships/slide" Target="slide50.xml"/><Relationship Id="rId4" Type="http://schemas.openxmlformats.org/officeDocument/2006/relationships/slide" Target="slide35.xml"/><Relationship Id="rId9" Type="http://schemas.openxmlformats.org/officeDocument/2006/relationships/slide" Target="slide47.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oleObject" Target="../embeddings/oleObject3.bin"/><Relationship Id="rId4" Type="http://schemas.openxmlformats.org/officeDocument/2006/relationships/oleObject" Target="../embeddings/oleObject2.bin"/></Relationships>
</file>

<file path=ppt/slides/_rels/slide49.xml.rels><?xml version="1.0" encoding="UTF-8" standalone="yes"?>
<Relationships xmlns="http://schemas.openxmlformats.org/package/2006/relationships"><Relationship Id="rId8" Type="http://schemas.openxmlformats.org/officeDocument/2006/relationships/oleObject" Target="../embeddings/oleObject9.bin"/><Relationship Id="rId3" Type="http://schemas.openxmlformats.org/officeDocument/2006/relationships/oleObject" Target="../embeddings/oleObject4.bin"/><Relationship Id="rId7"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7.bin"/><Relationship Id="rId5" Type="http://schemas.openxmlformats.org/officeDocument/2006/relationships/oleObject" Target="../embeddings/oleObject6.bin"/><Relationship Id="rId4" Type="http://schemas.openxmlformats.org/officeDocument/2006/relationships/oleObject" Target="../embeddings/oleObject5.bin"/></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8" Type="http://schemas.openxmlformats.org/officeDocument/2006/relationships/oleObject" Target="../embeddings/oleObject15.bin"/><Relationship Id="rId13" Type="http://schemas.openxmlformats.org/officeDocument/2006/relationships/oleObject" Target="../embeddings/oleObject20.bin"/><Relationship Id="rId3" Type="http://schemas.openxmlformats.org/officeDocument/2006/relationships/oleObject" Target="../embeddings/oleObject10.bin"/><Relationship Id="rId7" Type="http://schemas.openxmlformats.org/officeDocument/2006/relationships/oleObject" Target="../embeddings/oleObject14.bin"/><Relationship Id="rId12" Type="http://schemas.openxmlformats.org/officeDocument/2006/relationships/oleObject" Target="../embeddings/oleObject19.bin"/><Relationship Id="rId2" Type="http://schemas.openxmlformats.org/officeDocument/2006/relationships/slideLayout" Target="../slideLayouts/slideLayout13.xml"/><Relationship Id="rId1" Type="http://schemas.openxmlformats.org/officeDocument/2006/relationships/vmlDrawing" Target="../drawings/vmlDrawing3.vml"/><Relationship Id="rId6" Type="http://schemas.openxmlformats.org/officeDocument/2006/relationships/oleObject" Target="../embeddings/oleObject13.bin"/><Relationship Id="rId11" Type="http://schemas.openxmlformats.org/officeDocument/2006/relationships/oleObject" Target="../embeddings/oleObject18.bin"/><Relationship Id="rId5" Type="http://schemas.openxmlformats.org/officeDocument/2006/relationships/oleObject" Target="../embeddings/oleObject12.bin"/><Relationship Id="rId10" Type="http://schemas.openxmlformats.org/officeDocument/2006/relationships/oleObject" Target="../embeddings/oleObject17.bin"/><Relationship Id="rId4" Type="http://schemas.openxmlformats.org/officeDocument/2006/relationships/oleObject" Target="../embeddings/oleObject11.bin"/><Relationship Id="rId9" Type="http://schemas.openxmlformats.org/officeDocument/2006/relationships/oleObject" Target="../embeddings/oleObject16.bin"/><Relationship Id="rId14" Type="http://schemas.openxmlformats.org/officeDocument/2006/relationships/oleObject" Target="../embeddings/oleObject21.bin"/></Relationships>
</file>

<file path=ppt/slides/_rels/slide51.xml.rels><?xml version="1.0" encoding="UTF-8" standalone="yes"?>
<Relationships xmlns="http://schemas.openxmlformats.org/package/2006/relationships"><Relationship Id="rId8" Type="http://schemas.openxmlformats.org/officeDocument/2006/relationships/oleObject" Target="../embeddings/oleObject27.bin"/><Relationship Id="rId3" Type="http://schemas.openxmlformats.org/officeDocument/2006/relationships/oleObject" Target="../embeddings/oleObject22.bin"/><Relationship Id="rId7" Type="http://schemas.openxmlformats.org/officeDocument/2006/relationships/oleObject" Target="../embeddings/oleObject26.bin"/><Relationship Id="rId2" Type="http://schemas.openxmlformats.org/officeDocument/2006/relationships/slideLayout" Target="../slideLayouts/slideLayout13.xml"/><Relationship Id="rId1" Type="http://schemas.openxmlformats.org/officeDocument/2006/relationships/vmlDrawing" Target="../drawings/vmlDrawing4.vml"/><Relationship Id="rId6" Type="http://schemas.openxmlformats.org/officeDocument/2006/relationships/oleObject" Target="../embeddings/oleObject25.bin"/><Relationship Id="rId5" Type="http://schemas.openxmlformats.org/officeDocument/2006/relationships/oleObject" Target="../embeddings/oleObject24.bin"/><Relationship Id="rId4" Type="http://schemas.openxmlformats.org/officeDocument/2006/relationships/oleObject" Target="../embeddings/oleObject23.bin"/></Relationships>
</file>

<file path=ppt/slides/_rels/slide52.xml.rels><?xml version="1.0" encoding="UTF-8" standalone="yes"?>
<Relationships xmlns="http://schemas.openxmlformats.org/package/2006/relationships"><Relationship Id="rId8" Type="http://schemas.openxmlformats.org/officeDocument/2006/relationships/oleObject" Target="../embeddings/oleObject33.bin"/><Relationship Id="rId3" Type="http://schemas.openxmlformats.org/officeDocument/2006/relationships/oleObject" Target="../embeddings/oleObject28.bin"/><Relationship Id="rId7" Type="http://schemas.openxmlformats.org/officeDocument/2006/relationships/oleObject" Target="../embeddings/oleObject32.bin"/><Relationship Id="rId12" Type="http://schemas.openxmlformats.org/officeDocument/2006/relationships/oleObject" Target="../embeddings/oleObject37.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31.bin"/><Relationship Id="rId11" Type="http://schemas.openxmlformats.org/officeDocument/2006/relationships/oleObject" Target="../embeddings/oleObject36.bin"/><Relationship Id="rId5" Type="http://schemas.openxmlformats.org/officeDocument/2006/relationships/oleObject" Target="../embeddings/oleObject30.bin"/><Relationship Id="rId10" Type="http://schemas.openxmlformats.org/officeDocument/2006/relationships/oleObject" Target="../embeddings/oleObject35.bin"/><Relationship Id="rId4" Type="http://schemas.openxmlformats.org/officeDocument/2006/relationships/oleObject" Target="../embeddings/oleObject29.bin"/><Relationship Id="rId9" Type="http://schemas.openxmlformats.org/officeDocument/2006/relationships/oleObject" Target="../embeddings/oleObject34.bin"/></Relationships>
</file>

<file path=ppt/slides/_rels/slide53.xml.rels><?xml version="1.0" encoding="UTF-8" standalone="yes"?>
<Relationships xmlns="http://schemas.openxmlformats.org/package/2006/relationships"><Relationship Id="rId8" Type="http://schemas.openxmlformats.org/officeDocument/2006/relationships/oleObject" Target="../embeddings/oleObject43.bin"/><Relationship Id="rId3" Type="http://schemas.openxmlformats.org/officeDocument/2006/relationships/oleObject" Target="../embeddings/oleObject38.bin"/><Relationship Id="rId7" Type="http://schemas.openxmlformats.org/officeDocument/2006/relationships/oleObject" Target="../embeddings/oleObject42.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41.bin"/><Relationship Id="rId5" Type="http://schemas.openxmlformats.org/officeDocument/2006/relationships/oleObject" Target="../embeddings/oleObject40.bin"/><Relationship Id="rId4" Type="http://schemas.openxmlformats.org/officeDocument/2006/relationships/oleObject" Target="../embeddings/oleObject39.bin"/><Relationship Id="rId9" Type="http://schemas.openxmlformats.org/officeDocument/2006/relationships/oleObject" Target="../embeddings/oleObject44.bin"/></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3" name="Rectangle 2"/>
          <p:cNvSpPr>
            <a:spLocks noGrp="1" noChangeArrowheads="1"/>
          </p:cNvSpPr>
          <p:nvPr>
            <p:ph type="ctrTitle"/>
          </p:nvPr>
        </p:nvSpPr>
        <p:spPr>
          <a:xfrm>
            <a:off x="714348" y="1428736"/>
            <a:ext cx="7777163" cy="2089150"/>
          </a:xfrm>
        </p:spPr>
        <p:txBody>
          <a:bodyPr>
            <a:normAutofit fontScale="90000"/>
          </a:bodyPr>
          <a:lstStyle/>
          <a:p>
            <a:pPr algn="ctr"/>
            <a:r>
              <a:rPr lang="zh-CN" altLang="en-US" dirty="0" smtClean="0">
                <a:solidFill>
                  <a:srgbClr val="FF0000"/>
                </a:solidFill>
              </a:rPr>
              <a:t>现代密码学理论与实践</a:t>
            </a:r>
            <a:r>
              <a:rPr lang="zh-CN" altLang="en-US" sz="4000" dirty="0" smtClean="0">
                <a:solidFill>
                  <a:srgbClr val="FF0000"/>
                </a:solidFill>
              </a:rPr>
              <a:t/>
            </a:r>
            <a:br>
              <a:rPr lang="zh-CN" altLang="en-US" sz="4000" dirty="0" smtClean="0">
                <a:solidFill>
                  <a:srgbClr val="FF0000"/>
                </a:solidFill>
              </a:rPr>
            </a:br>
            <a:r>
              <a:rPr lang="zh-CN" altLang="en-US" dirty="0" smtClean="0">
                <a:solidFill>
                  <a:srgbClr val="FF0000"/>
                </a:solidFill>
              </a:rPr>
              <a:t>第</a:t>
            </a:r>
            <a:r>
              <a:rPr lang="en-US" altLang="zh-CN" dirty="0" smtClean="0">
                <a:solidFill>
                  <a:srgbClr val="FF0000"/>
                </a:solidFill>
              </a:rPr>
              <a:t>13</a:t>
            </a:r>
            <a:r>
              <a:rPr lang="zh-CN" altLang="en-US" dirty="0" smtClean="0">
                <a:solidFill>
                  <a:srgbClr val="FF0000"/>
                </a:solidFill>
              </a:rPr>
              <a:t>章 数字签名</a:t>
            </a:r>
            <a:r>
              <a:rPr lang="en-US" altLang="zh-CN" dirty="0" smtClean="0">
                <a:solidFill>
                  <a:srgbClr val="FF0000"/>
                </a:solidFill>
              </a:rPr>
              <a:t>/</a:t>
            </a:r>
            <a:r>
              <a:rPr lang="zh-CN" altLang="en-US" dirty="0" smtClean="0">
                <a:solidFill>
                  <a:srgbClr val="FF0000"/>
                </a:solidFill>
              </a:rPr>
              <a:t>认证协议秘密共享</a:t>
            </a:r>
            <a:endParaRPr lang="zh-CN" altLang="en-US" sz="3600" dirty="0" smtClean="0">
              <a:solidFill>
                <a:srgbClr val="FF3300"/>
              </a:solidFill>
              <a:latin typeface="Copperplate Gothic Bold" pitchFamily="34" charset="0"/>
              <a:ea typeface="Arial Unicode MS" pitchFamily="34" charset="-122"/>
              <a:cs typeface="Arial Unicode MS" pitchFamily="34" charset="-122"/>
            </a:endParaRPr>
          </a:p>
        </p:txBody>
      </p:sp>
      <p:sp>
        <p:nvSpPr>
          <p:cNvPr id="7" name="Rectangle 3"/>
          <p:cNvSpPr txBox="1">
            <a:spLocks noChangeArrowheads="1"/>
          </p:cNvSpPr>
          <p:nvPr/>
        </p:nvSpPr>
        <p:spPr bwMode="auto">
          <a:xfrm>
            <a:off x="1285852" y="3500438"/>
            <a:ext cx="6248400" cy="2362200"/>
          </a:xfrm>
          <a:prstGeom prst="rect">
            <a:avLst/>
          </a:prstGeom>
          <a:noFill/>
          <a:ln w="9525">
            <a:noFill/>
            <a:miter lim="800000"/>
            <a:headEnd/>
            <a:tailEnd/>
          </a:ln>
          <a:effectLst/>
        </p:spPr>
        <p:txBody>
          <a:bodyPr/>
          <a:lstStyle/>
          <a:p>
            <a:pPr algn="r">
              <a:spcBef>
                <a:spcPct val="20000"/>
              </a:spcBef>
              <a:buClr>
                <a:schemeClr val="tx2"/>
              </a:buClr>
              <a:buSzPct val="70000"/>
              <a:buFont typeface="Wingdings" pitchFamily="2" charset="2"/>
              <a:buNone/>
              <a:defRPr/>
            </a:pPr>
            <a:r>
              <a:rPr lang="zh-CN" altLang="en-US" sz="3200" kern="0" dirty="0" smtClean="0">
                <a:latin typeface="+mn-lt"/>
                <a:ea typeface="+mn-ea"/>
              </a:rPr>
              <a:t>苗</a:t>
            </a:r>
            <a:r>
              <a:rPr lang="zh-CN" altLang="en-US" sz="3200" kern="0" dirty="0">
                <a:latin typeface="+mn-lt"/>
                <a:ea typeface="+mn-ea"/>
              </a:rPr>
              <a:t>付友</a:t>
            </a:r>
          </a:p>
          <a:p>
            <a:pPr algn="r">
              <a:spcBef>
                <a:spcPct val="20000"/>
              </a:spcBef>
              <a:buClr>
                <a:schemeClr val="tx2"/>
              </a:buClr>
              <a:buSzPct val="70000"/>
              <a:buFont typeface="Wingdings" pitchFamily="2" charset="2"/>
              <a:buNone/>
              <a:defRPr/>
            </a:pPr>
            <a:r>
              <a:rPr lang="en-US" altLang="zh-CN" sz="3200" kern="0" dirty="0">
                <a:latin typeface="+mn-lt"/>
                <a:ea typeface="+mn-ea"/>
              </a:rPr>
              <a:t>mfy@ustc.edu.cn</a:t>
            </a:r>
          </a:p>
          <a:p>
            <a:pPr algn="r">
              <a:spcBef>
                <a:spcPct val="20000"/>
              </a:spcBef>
              <a:buClr>
                <a:schemeClr val="tx2"/>
              </a:buClr>
              <a:buSzPct val="70000"/>
              <a:buFont typeface="Wingdings" pitchFamily="2" charset="2"/>
              <a:buNone/>
              <a:defRPr/>
            </a:pPr>
            <a:r>
              <a:rPr lang="en-US" altLang="zh-CN" sz="3200" kern="0" dirty="0">
                <a:latin typeface="+mn-lt"/>
                <a:ea typeface="+mn-ea"/>
              </a:rPr>
              <a:t>http://202.38.64.11/~mfy</a:t>
            </a:r>
          </a:p>
          <a:p>
            <a:pPr algn="r">
              <a:lnSpc>
                <a:spcPct val="85000"/>
              </a:lnSpc>
              <a:spcBef>
                <a:spcPct val="10000"/>
              </a:spcBef>
              <a:buClr>
                <a:schemeClr val="tx2"/>
              </a:buClr>
              <a:buSzPct val="70000"/>
              <a:buFont typeface="Wingdings" pitchFamily="2" charset="2"/>
              <a:buNone/>
              <a:defRPr/>
            </a:pPr>
            <a:endParaRPr lang="zh-CN" altLang="en-US" sz="2800" kern="0" dirty="0">
              <a:latin typeface="+mn-lt"/>
              <a:ea typeface="+mn-ea"/>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7219" name="Rectangle 3"/>
          <p:cNvSpPr>
            <a:spLocks noGrp="1" noChangeArrowheads="1"/>
          </p:cNvSpPr>
          <p:nvPr>
            <p:ph idx="1"/>
          </p:nvPr>
        </p:nvSpPr>
        <p:spPr>
          <a:xfrm>
            <a:off x="611188" y="1268413"/>
            <a:ext cx="7993062" cy="4702175"/>
          </a:xfrm>
        </p:spPr>
        <p:txBody>
          <a:bodyPr/>
          <a:lstStyle/>
          <a:p>
            <a:pPr eaLnBrk="1" hangingPunct="1"/>
            <a:r>
              <a:rPr lang="zh-CN" altLang="en-US" sz="2600" smtClean="0"/>
              <a:t>认证服务和功能</a:t>
            </a:r>
          </a:p>
          <a:p>
            <a:pPr lvl="1" eaLnBrk="1" hangingPunct="1"/>
            <a:r>
              <a:rPr lang="zh-CN" altLang="en-US" sz="2200" smtClean="0"/>
              <a:t>认证是证实信息交换过程有效性和合法性的一种手段，包括对通信对象的认证</a:t>
            </a:r>
            <a:r>
              <a:rPr lang="en-US" altLang="zh-CN" sz="2200" smtClean="0"/>
              <a:t>(</a:t>
            </a:r>
            <a:r>
              <a:rPr lang="zh-CN" altLang="en-US" sz="2200" smtClean="0"/>
              <a:t>身份认证</a:t>
            </a:r>
            <a:r>
              <a:rPr lang="en-US" altLang="zh-CN" sz="2200" smtClean="0"/>
              <a:t>)</a:t>
            </a:r>
            <a:r>
              <a:rPr lang="zh-CN" altLang="en-US" sz="2200" smtClean="0"/>
              <a:t>和报文内容的认证</a:t>
            </a:r>
            <a:r>
              <a:rPr lang="en-US" altLang="zh-CN" sz="2200" smtClean="0"/>
              <a:t>(</a:t>
            </a:r>
            <a:r>
              <a:rPr lang="zh-CN" altLang="en-US" sz="2200" smtClean="0"/>
              <a:t>报文认证</a:t>
            </a:r>
            <a:r>
              <a:rPr lang="en-US" altLang="zh-CN" sz="2200" smtClean="0"/>
              <a:t>)</a:t>
            </a:r>
            <a:r>
              <a:rPr lang="zh-CN" altLang="en-US" sz="2200" smtClean="0"/>
              <a:t>，起到数据完整性的保护。这里有</a:t>
            </a:r>
          </a:p>
          <a:p>
            <a:pPr lvl="2" eaLnBrk="1" hangingPunct="1"/>
            <a:r>
              <a:rPr lang="zh-CN" altLang="en-US" sz="2100" smtClean="0"/>
              <a:t>信息的真实性</a:t>
            </a:r>
          </a:p>
          <a:p>
            <a:pPr lvl="2" eaLnBrk="1" hangingPunct="1"/>
            <a:r>
              <a:rPr lang="zh-CN" altLang="en-US" sz="2100" smtClean="0"/>
              <a:t>存储数据的真实性</a:t>
            </a:r>
          </a:p>
          <a:p>
            <a:pPr lvl="2" eaLnBrk="1" hangingPunct="1"/>
            <a:r>
              <a:rPr lang="zh-CN" altLang="en-US" sz="2100" smtClean="0"/>
              <a:t>接收方提供回执</a:t>
            </a:r>
          </a:p>
          <a:p>
            <a:pPr lvl="2" eaLnBrk="1" hangingPunct="1"/>
            <a:r>
              <a:rPr lang="zh-CN" altLang="en-US" sz="2100" smtClean="0"/>
              <a:t>发送方不可否认</a:t>
            </a:r>
          </a:p>
          <a:p>
            <a:pPr lvl="2" eaLnBrk="1" hangingPunct="1"/>
            <a:r>
              <a:rPr lang="zh-CN" altLang="en-US" sz="2100" smtClean="0"/>
              <a:t>时效性和公证可能性</a:t>
            </a:r>
          </a:p>
          <a:p>
            <a:pPr eaLnBrk="1" hangingPunct="1"/>
            <a:r>
              <a:rPr lang="zh-CN" altLang="en-US" sz="2600" smtClean="0"/>
              <a:t>认证的目的</a:t>
            </a:r>
          </a:p>
          <a:p>
            <a:pPr lvl="1" eaLnBrk="1" hangingPunct="1"/>
            <a:r>
              <a:rPr lang="zh-CN" altLang="en-US" sz="2200" smtClean="0"/>
              <a:t>防窃听、防假冒或拦截、防窃取等</a:t>
            </a:r>
          </a:p>
        </p:txBody>
      </p:sp>
      <p:sp>
        <p:nvSpPr>
          <p:cNvPr id="16389" name="Rectangle 2"/>
          <p:cNvSpPr>
            <a:spLocks noGrp="1" noChangeArrowheads="1"/>
          </p:cNvSpPr>
          <p:nvPr>
            <p:ph type="title"/>
          </p:nvPr>
        </p:nvSpPr>
        <p:spPr>
          <a:xfrm>
            <a:off x="646113" y="404813"/>
            <a:ext cx="7310437" cy="720725"/>
          </a:xfrm>
        </p:spPr>
        <p:txBody>
          <a:bodyPr/>
          <a:lstStyle/>
          <a:p>
            <a:pPr eaLnBrk="1" hangingPunct="1"/>
            <a:r>
              <a:rPr lang="en-US" altLang="zh-CN" smtClean="0"/>
              <a:t>13.2 </a:t>
            </a:r>
            <a:r>
              <a:rPr lang="zh-CN" altLang="en-US" smtClean="0"/>
              <a:t>认证协议</a:t>
            </a:r>
            <a:endParaRPr lang="en-US" altLang="zh-CN" smtClean="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721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721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721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7219">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7219">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7219">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7219">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7219">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721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219" grpId="0" build="p"/>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0290" name="Rectangle 2"/>
          <p:cNvSpPr>
            <a:spLocks noGrp="1" noChangeArrowheads="1"/>
          </p:cNvSpPr>
          <p:nvPr>
            <p:ph idx="1"/>
          </p:nvPr>
        </p:nvSpPr>
        <p:spPr>
          <a:xfrm>
            <a:off x="468313" y="1125538"/>
            <a:ext cx="8207375" cy="5040312"/>
          </a:xfrm>
        </p:spPr>
        <p:txBody>
          <a:bodyPr/>
          <a:lstStyle/>
          <a:p>
            <a:pPr eaLnBrk="1" hangingPunct="1">
              <a:lnSpc>
                <a:spcPct val="90000"/>
              </a:lnSpc>
              <a:spcBef>
                <a:spcPct val="15000"/>
              </a:spcBef>
            </a:pPr>
            <a:r>
              <a:rPr lang="zh-CN" altLang="en-US" sz="2600" smtClean="0"/>
              <a:t>单向认证</a:t>
            </a:r>
          </a:p>
          <a:p>
            <a:pPr lvl="1" eaLnBrk="1" hangingPunct="1">
              <a:lnSpc>
                <a:spcPct val="90000"/>
              </a:lnSpc>
              <a:spcBef>
                <a:spcPct val="15000"/>
              </a:spcBef>
            </a:pPr>
            <a:r>
              <a:rPr lang="zh-CN" altLang="en-US" sz="2200" smtClean="0"/>
              <a:t>使用对称加密方法，即一次一密方法的变形</a:t>
            </a:r>
          </a:p>
          <a:p>
            <a:pPr lvl="1" eaLnBrk="1" hangingPunct="1">
              <a:lnSpc>
                <a:spcPct val="90000"/>
              </a:lnSpc>
              <a:spcBef>
                <a:spcPct val="15000"/>
              </a:spcBef>
            </a:pPr>
            <a:r>
              <a:rPr lang="zh-CN" altLang="en-US" sz="2200" smtClean="0"/>
              <a:t>使用公开密钥方法：</a:t>
            </a:r>
            <a:r>
              <a:rPr lang="en-US" altLang="zh-CN" sz="2200" smtClean="0"/>
              <a:t>A</a:t>
            </a:r>
            <a:r>
              <a:rPr lang="zh-CN" altLang="en-US" sz="2200" smtClean="0"/>
              <a:t>向</a:t>
            </a:r>
            <a:r>
              <a:rPr lang="en-US" altLang="zh-CN" sz="2200" smtClean="0"/>
              <a:t>B</a:t>
            </a:r>
            <a:r>
              <a:rPr lang="zh-CN" altLang="en-US" sz="2200" smtClean="0"/>
              <a:t>声称是</a:t>
            </a:r>
            <a:r>
              <a:rPr lang="en-US" altLang="zh-CN" sz="2200" smtClean="0"/>
              <a:t>A</a:t>
            </a:r>
            <a:r>
              <a:rPr lang="zh-CN" altLang="en-US" sz="2200" smtClean="0"/>
              <a:t>，</a:t>
            </a:r>
            <a:r>
              <a:rPr lang="en-US" altLang="zh-CN" sz="2200" smtClean="0"/>
              <a:t>B</a:t>
            </a:r>
            <a:r>
              <a:rPr lang="zh-CN" altLang="en-US" sz="2200" smtClean="0"/>
              <a:t>则向</a:t>
            </a:r>
            <a:r>
              <a:rPr lang="en-US" altLang="zh-CN" sz="2200" smtClean="0"/>
              <a:t>A</a:t>
            </a:r>
            <a:r>
              <a:rPr lang="zh-CN" altLang="en-US" sz="2200" smtClean="0"/>
              <a:t>送一随机数</a:t>
            </a:r>
            <a:r>
              <a:rPr lang="en-US" altLang="zh-CN" sz="2200" smtClean="0"/>
              <a:t>R</a:t>
            </a:r>
            <a:r>
              <a:rPr lang="zh-CN" altLang="en-US" sz="2200" smtClean="0"/>
              <a:t>，</a:t>
            </a:r>
            <a:r>
              <a:rPr lang="en-US" altLang="zh-CN" sz="2200" smtClean="0"/>
              <a:t>A</a:t>
            </a:r>
            <a:r>
              <a:rPr lang="zh-CN" altLang="en-US" sz="2200" smtClean="0"/>
              <a:t>用其私有密钥加密送</a:t>
            </a:r>
            <a:r>
              <a:rPr lang="en-US" altLang="zh-CN" sz="2200" smtClean="0"/>
              <a:t>B</a:t>
            </a:r>
            <a:r>
              <a:rPr lang="zh-CN" altLang="en-US" sz="2200" smtClean="0"/>
              <a:t>，</a:t>
            </a:r>
            <a:r>
              <a:rPr lang="en-US" altLang="zh-CN" sz="2200" smtClean="0"/>
              <a:t>B</a:t>
            </a:r>
            <a:r>
              <a:rPr lang="zh-CN" altLang="en-US" sz="2200" smtClean="0"/>
              <a:t>用</a:t>
            </a:r>
            <a:r>
              <a:rPr lang="en-US" altLang="zh-CN" sz="2200" smtClean="0"/>
              <a:t>A</a:t>
            </a:r>
            <a:r>
              <a:rPr lang="zh-CN" altLang="en-US" sz="2200" smtClean="0"/>
              <a:t>的公开密钥验证。</a:t>
            </a:r>
          </a:p>
          <a:p>
            <a:pPr lvl="1" eaLnBrk="1" hangingPunct="1">
              <a:lnSpc>
                <a:spcPct val="90000"/>
              </a:lnSpc>
              <a:spcBef>
                <a:spcPct val="15000"/>
              </a:spcBef>
            </a:pPr>
            <a:r>
              <a:rPr lang="zh-CN" altLang="en-US" sz="2200" smtClean="0"/>
              <a:t>使用改进的口令方式</a:t>
            </a:r>
          </a:p>
          <a:p>
            <a:pPr eaLnBrk="1" hangingPunct="1">
              <a:lnSpc>
                <a:spcPct val="90000"/>
              </a:lnSpc>
              <a:spcBef>
                <a:spcPct val="15000"/>
              </a:spcBef>
            </a:pPr>
            <a:r>
              <a:rPr lang="zh-CN" altLang="en-US" sz="2600" smtClean="0"/>
              <a:t>双向认证</a:t>
            </a:r>
          </a:p>
          <a:p>
            <a:pPr lvl="1" eaLnBrk="1" hangingPunct="1">
              <a:lnSpc>
                <a:spcPct val="90000"/>
              </a:lnSpc>
              <a:spcBef>
                <a:spcPct val="15000"/>
              </a:spcBef>
            </a:pPr>
            <a:r>
              <a:rPr lang="zh-CN" altLang="en-US" sz="2200" smtClean="0"/>
              <a:t>对称密钥方式</a:t>
            </a:r>
            <a:r>
              <a:rPr lang="en-US" altLang="zh-CN" sz="2200" smtClean="0"/>
              <a:t>(</a:t>
            </a:r>
            <a:r>
              <a:rPr lang="zh-CN" altLang="en-US" sz="2200" smtClean="0"/>
              <a:t>三次握手</a:t>
            </a:r>
            <a:r>
              <a:rPr lang="en-US" altLang="zh-CN" sz="2200" smtClean="0"/>
              <a:t>)</a:t>
            </a:r>
          </a:p>
          <a:p>
            <a:pPr lvl="1" eaLnBrk="1" hangingPunct="1">
              <a:lnSpc>
                <a:spcPct val="90000"/>
              </a:lnSpc>
              <a:spcBef>
                <a:spcPct val="15000"/>
              </a:spcBef>
            </a:pPr>
            <a:r>
              <a:rPr lang="zh-CN" altLang="en-US" sz="2200" smtClean="0"/>
              <a:t>公开密钥方式，</a:t>
            </a:r>
            <a:r>
              <a:rPr lang="en-US" altLang="zh-CN" sz="2200" smtClean="0"/>
              <a:t>A</a:t>
            </a:r>
            <a:r>
              <a:rPr lang="zh-CN" altLang="en-US" sz="2200" smtClean="0"/>
              <a:t>、</a:t>
            </a:r>
            <a:r>
              <a:rPr lang="en-US" altLang="zh-CN" sz="2200" smtClean="0"/>
              <a:t>B</a:t>
            </a:r>
            <a:r>
              <a:rPr lang="zh-CN" altLang="en-US" sz="2200" smtClean="0"/>
              <a:t>双向使用不同的</a:t>
            </a:r>
            <a:r>
              <a:rPr lang="en-US" altLang="zh-CN" sz="2200" smtClean="0"/>
              <a:t>R</a:t>
            </a:r>
            <a:r>
              <a:rPr lang="zh-CN" altLang="en-US" sz="2200" smtClean="0"/>
              <a:t>值</a:t>
            </a:r>
          </a:p>
          <a:p>
            <a:pPr lvl="1" eaLnBrk="1" hangingPunct="1">
              <a:lnSpc>
                <a:spcPct val="90000"/>
              </a:lnSpc>
              <a:spcBef>
                <a:spcPct val="15000"/>
              </a:spcBef>
            </a:pPr>
            <a:r>
              <a:rPr lang="zh-CN" altLang="en-US" sz="2200" smtClean="0"/>
              <a:t>时标方式</a:t>
            </a:r>
          </a:p>
          <a:p>
            <a:pPr eaLnBrk="1" hangingPunct="1">
              <a:lnSpc>
                <a:spcPct val="90000"/>
              </a:lnSpc>
              <a:spcBef>
                <a:spcPct val="15000"/>
              </a:spcBef>
            </a:pPr>
            <a:r>
              <a:rPr lang="zh-CN" altLang="en-US" sz="2600" smtClean="0"/>
              <a:t>可信中继</a:t>
            </a:r>
          </a:p>
          <a:p>
            <a:pPr lvl="1" eaLnBrk="1" hangingPunct="1">
              <a:lnSpc>
                <a:spcPct val="90000"/>
              </a:lnSpc>
              <a:spcBef>
                <a:spcPct val="15000"/>
              </a:spcBef>
            </a:pPr>
            <a:r>
              <a:rPr lang="zh-CN" altLang="en-US" sz="2200" smtClean="0"/>
              <a:t>使用</a:t>
            </a:r>
            <a:r>
              <a:rPr lang="en-US" altLang="zh-CN" sz="2200" smtClean="0"/>
              <a:t>KDC</a:t>
            </a:r>
            <a:r>
              <a:rPr lang="zh-CN" altLang="en-US" sz="2200" smtClean="0"/>
              <a:t>密钥分发中心</a:t>
            </a:r>
          </a:p>
          <a:p>
            <a:pPr lvl="1" eaLnBrk="1" hangingPunct="1">
              <a:lnSpc>
                <a:spcPct val="90000"/>
              </a:lnSpc>
              <a:spcBef>
                <a:spcPct val="15000"/>
              </a:spcBef>
            </a:pPr>
            <a:r>
              <a:rPr lang="zh-CN" altLang="en-US" sz="2200" smtClean="0"/>
              <a:t>通过</a:t>
            </a:r>
            <a:r>
              <a:rPr lang="en-US" altLang="zh-CN" sz="2200" smtClean="0"/>
              <a:t>DASS (Distributed Authentication Security Service)</a:t>
            </a:r>
          </a:p>
          <a:p>
            <a:pPr eaLnBrk="1" hangingPunct="1">
              <a:lnSpc>
                <a:spcPct val="90000"/>
              </a:lnSpc>
              <a:spcBef>
                <a:spcPct val="15000"/>
              </a:spcBef>
            </a:pPr>
            <a:r>
              <a:rPr lang="zh-CN" altLang="en-US" sz="2600" smtClean="0"/>
              <a:t>群认证</a:t>
            </a:r>
            <a:r>
              <a:rPr lang="en-US" altLang="zh-CN" sz="2600" smtClean="0"/>
              <a:t>(Group Authentication)</a:t>
            </a:r>
            <a:endParaRPr lang="zh-CN" altLang="en-US" sz="2600" smtClean="0"/>
          </a:p>
        </p:txBody>
      </p:sp>
      <p:sp>
        <p:nvSpPr>
          <p:cNvPr id="17414" name="Rectangle 0"/>
          <p:cNvSpPr>
            <a:spLocks noGrp="1" noChangeArrowheads="1"/>
          </p:cNvSpPr>
          <p:nvPr>
            <p:ph type="title"/>
          </p:nvPr>
        </p:nvSpPr>
        <p:spPr>
          <a:xfrm>
            <a:off x="539750" y="260350"/>
            <a:ext cx="7705725" cy="720725"/>
          </a:xfrm>
        </p:spPr>
        <p:txBody>
          <a:bodyPr/>
          <a:lstStyle/>
          <a:p>
            <a:pPr eaLnBrk="1" hangingPunct="1"/>
            <a:r>
              <a:rPr lang="zh-CN" altLang="en-US" smtClean="0"/>
              <a:t>基本认证方法</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0290">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0290">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0290">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0290">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0290">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0290">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0290">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0290">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0290">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0290">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40290">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40290">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290"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7" name="Rectangle 3"/>
          <p:cNvSpPr>
            <a:spLocks noGrp="1" noChangeArrowheads="1"/>
          </p:cNvSpPr>
          <p:nvPr>
            <p:ph idx="1"/>
          </p:nvPr>
        </p:nvSpPr>
        <p:spPr>
          <a:xfrm>
            <a:off x="395288" y="1341438"/>
            <a:ext cx="8064500" cy="4751387"/>
          </a:xfrm>
        </p:spPr>
        <p:txBody>
          <a:bodyPr/>
          <a:lstStyle/>
          <a:p>
            <a:pPr eaLnBrk="1" hangingPunct="1">
              <a:spcBef>
                <a:spcPct val="15000"/>
              </a:spcBef>
            </a:pPr>
            <a:r>
              <a:rPr lang="zh-CN" altLang="en-US" sz="2600" smtClean="0"/>
              <a:t>双向认证协议可以使通信双方达成一致并交换会话密钥</a:t>
            </a:r>
          </a:p>
          <a:p>
            <a:pPr eaLnBrk="1" hangingPunct="1">
              <a:spcBef>
                <a:spcPct val="15000"/>
              </a:spcBef>
            </a:pPr>
            <a:r>
              <a:rPr lang="zh-CN" altLang="en-US" sz="2600" smtClean="0"/>
              <a:t>重放攻击：合法的签名消息被拷贝后重新送出</a:t>
            </a:r>
          </a:p>
          <a:p>
            <a:pPr lvl="1" eaLnBrk="1" hangingPunct="1">
              <a:spcBef>
                <a:spcPct val="15000"/>
              </a:spcBef>
            </a:pPr>
            <a:r>
              <a:rPr lang="zh-CN" altLang="en-US" sz="2200" smtClean="0"/>
              <a:t>简单重放</a:t>
            </a:r>
          </a:p>
          <a:p>
            <a:pPr lvl="1" eaLnBrk="1" hangingPunct="1">
              <a:spcBef>
                <a:spcPct val="15000"/>
              </a:spcBef>
            </a:pPr>
            <a:r>
              <a:rPr lang="zh-CN" altLang="en-US" sz="2200" smtClean="0"/>
              <a:t>可检测的重放</a:t>
            </a:r>
          </a:p>
          <a:p>
            <a:pPr lvl="1" eaLnBrk="1" hangingPunct="1">
              <a:spcBef>
                <a:spcPct val="15000"/>
              </a:spcBef>
            </a:pPr>
            <a:r>
              <a:rPr lang="zh-CN" altLang="en-US" sz="2200" smtClean="0"/>
              <a:t>不可检测的重放</a:t>
            </a:r>
          </a:p>
          <a:p>
            <a:pPr lvl="1" eaLnBrk="1" hangingPunct="1">
              <a:spcBef>
                <a:spcPct val="15000"/>
              </a:spcBef>
            </a:pPr>
            <a:r>
              <a:rPr lang="zh-CN" altLang="en-US" sz="2200" smtClean="0"/>
              <a:t>不加修改的逆向重放</a:t>
            </a:r>
          </a:p>
          <a:p>
            <a:pPr eaLnBrk="1" hangingPunct="1">
              <a:spcBef>
                <a:spcPct val="15000"/>
              </a:spcBef>
            </a:pPr>
            <a:r>
              <a:rPr lang="zh-CN" altLang="en-US" sz="2600" smtClean="0"/>
              <a:t>重放攻击的解决方法</a:t>
            </a:r>
          </a:p>
          <a:p>
            <a:pPr lvl="1" eaLnBrk="1" hangingPunct="1">
              <a:spcBef>
                <a:spcPct val="15000"/>
              </a:spcBef>
            </a:pPr>
            <a:r>
              <a:rPr lang="zh-CN" altLang="en-US" sz="2200" smtClean="0"/>
              <a:t>使用序列号</a:t>
            </a:r>
          </a:p>
          <a:p>
            <a:pPr lvl="1" eaLnBrk="1" hangingPunct="1">
              <a:spcBef>
                <a:spcPct val="15000"/>
              </a:spcBef>
            </a:pPr>
            <a:r>
              <a:rPr lang="zh-CN" altLang="en-US" sz="2200" smtClean="0"/>
              <a:t>使用时间戳</a:t>
            </a:r>
            <a:r>
              <a:rPr lang="en-US" altLang="zh-CN" sz="2200" smtClean="0"/>
              <a:t>(</a:t>
            </a:r>
            <a:r>
              <a:rPr lang="zh-CN" altLang="en-US" sz="2200" smtClean="0"/>
              <a:t>需要同步时钟</a:t>
            </a:r>
            <a:r>
              <a:rPr lang="en-US" altLang="zh-CN" sz="2200" smtClean="0"/>
              <a:t>)</a:t>
            </a:r>
          </a:p>
          <a:p>
            <a:pPr lvl="1" eaLnBrk="1" hangingPunct="1">
              <a:spcBef>
                <a:spcPct val="15000"/>
              </a:spcBef>
            </a:pPr>
            <a:r>
              <a:rPr lang="zh-CN" altLang="en-US" sz="2200" smtClean="0"/>
              <a:t>挑战</a:t>
            </a:r>
            <a:r>
              <a:rPr lang="en-US" altLang="zh-CN" sz="2200" smtClean="0"/>
              <a:t>/</a:t>
            </a:r>
            <a:r>
              <a:rPr lang="zh-CN" altLang="en-US" sz="2200" smtClean="0"/>
              <a:t>应答</a:t>
            </a:r>
            <a:r>
              <a:rPr lang="en-US" altLang="zh-CN" sz="2200" smtClean="0"/>
              <a:t>(</a:t>
            </a:r>
            <a:r>
              <a:rPr lang="zh-CN" altLang="en-US" sz="2200" smtClean="0"/>
              <a:t>使用单独的</a:t>
            </a:r>
            <a:r>
              <a:rPr lang="en-US" altLang="zh-CN" sz="2200" smtClean="0"/>
              <a:t>nonce)</a:t>
            </a:r>
            <a:endParaRPr lang="en-AU" altLang="zh-CN" sz="2200" smtClean="0"/>
          </a:p>
        </p:txBody>
      </p:sp>
      <p:sp>
        <p:nvSpPr>
          <p:cNvPr id="18437" name="Rectangle 2"/>
          <p:cNvSpPr>
            <a:spLocks noGrp="1" noChangeArrowheads="1"/>
          </p:cNvSpPr>
          <p:nvPr>
            <p:ph type="title"/>
          </p:nvPr>
        </p:nvSpPr>
        <p:spPr>
          <a:xfrm>
            <a:off x="468313" y="404813"/>
            <a:ext cx="7634287" cy="720725"/>
          </a:xfrm>
        </p:spPr>
        <p:txBody>
          <a:bodyPr/>
          <a:lstStyle/>
          <a:p>
            <a:pPr eaLnBrk="1" hangingPunct="1"/>
            <a:r>
              <a:rPr lang="en-US" altLang="zh-CN" smtClean="0"/>
              <a:t>13.2.1 </a:t>
            </a:r>
            <a:r>
              <a:rPr lang="zh-CN" altLang="en-US" smtClean="0"/>
              <a:t>双向认证</a:t>
            </a:r>
            <a:endParaRPr lang="zh-CN" altLang="en-AU" smtClean="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878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878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878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8787">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8787">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8787">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8787">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8787">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8787">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878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787" grpId="0" build="p"/>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9811" name="Rectangle 3"/>
          <p:cNvSpPr>
            <a:spLocks noGrp="1" noChangeArrowheads="1"/>
          </p:cNvSpPr>
          <p:nvPr>
            <p:ph idx="1"/>
          </p:nvPr>
        </p:nvSpPr>
        <p:spPr>
          <a:xfrm>
            <a:off x="539750" y="1268413"/>
            <a:ext cx="8135938" cy="4908550"/>
          </a:xfrm>
        </p:spPr>
        <p:txBody>
          <a:bodyPr/>
          <a:lstStyle/>
          <a:p>
            <a:pPr eaLnBrk="1" hangingPunct="1"/>
            <a:r>
              <a:rPr lang="zh-CN" altLang="en-US" smtClean="0"/>
              <a:t>使用两层传统加密密钥结构来保证分布环境中通信的保密性</a:t>
            </a:r>
          </a:p>
          <a:p>
            <a:pPr eaLnBrk="1" hangingPunct="1"/>
            <a:r>
              <a:rPr lang="zh-CN" altLang="en-US" smtClean="0"/>
              <a:t>通常需要可信密钥分发中心</a:t>
            </a:r>
            <a:r>
              <a:rPr lang="en-US" altLang="zh-CN" smtClean="0"/>
              <a:t>Key Distribution Center (KDC)</a:t>
            </a:r>
          </a:p>
          <a:p>
            <a:pPr lvl="1" eaLnBrk="1" hangingPunct="1"/>
            <a:r>
              <a:rPr lang="zh-CN" altLang="en-US" smtClean="0"/>
              <a:t>每一方与</a:t>
            </a:r>
            <a:r>
              <a:rPr lang="en-US" altLang="zh-CN" smtClean="0"/>
              <a:t>KDC</a:t>
            </a:r>
            <a:r>
              <a:rPr lang="zh-CN" altLang="en-US" smtClean="0"/>
              <a:t>共享主密钥</a:t>
            </a:r>
          </a:p>
          <a:p>
            <a:pPr lvl="1" eaLnBrk="1" hangingPunct="1"/>
            <a:r>
              <a:rPr lang="en-US" altLang="zh-CN" smtClean="0"/>
              <a:t>KDC</a:t>
            </a:r>
            <a:r>
              <a:rPr lang="zh-CN" altLang="en-US" smtClean="0"/>
              <a:t>产生双方通信要用的会话密钥</a:t>
            </a:r>
          </a:p>
          <a:p>
            <a:pPr lvl="1" eaLnBrk="1" hangingPunct="1"/>
            <a:r>
              <a:rPr lang="zh-CN" altLang="en-US" smtClean="0"/>
              <a:t>用主密钥来分发会话密钥</a:t>
            </a:r>
            <a:endParaRPr lang="zh-CN" altLang="en-AU" smtClean="0"/>
          </a:p>
        </p:txBody>
      </p:sp>
      <p:sp>
        <p:nvSpPr>
          <p:cNvPr id="19461" name="Rectangle 2"/>
          <p:cNvSpPr>
            <a:spLocks noGrp="1" noChangeArrowheads="1"/>
          </p:cNvSpPr>
          <p:nvPr>
            <p:ph type="title"/>
          </p:nvPr>
        </p:nvSpPr>
        <p:spPr>
          <a:xfrm>
            <a:off x="457200" y="333375"/>
            <a:ext cx="7543800" cy="719138"/>
          </a:xfrm>
        </p:spPr>
        <p:txBody>
          <a:bodyPr/>
          <a:lstStyle/>
          <a:p>
            <a:pPr eaLnBrk="1" hangingPunct="1"/>
            <a:r>
              <a:rPr lang="zh-CN" altLang="en-US" smtClean="0"/>
              <a:t>对称加密方法</a:t>
            </a:r>
            <a:endParaRPr lang="zh-CN" altLang="en-AU" smtClean="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98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9811">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9811">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9811">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981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11" grpId="0" build="p"/>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0835" name="Rectangle 3"/>
          <p:cNvSpPr>
            <a:spLocks noGrp="1" noChangeArrowheads="1"/>
          </p:cNvSpPr>
          <p:nvPr>
            <p:ph idx="1"/>
          </p:nvPr>
        </p:nvSpPr>
        <p:spPr>
          <a:xfrm>
            <a:off x="474663" y="1412875"/>
            <a:ext cx="8418512" cy="4608513"/>
          </a:xfrm>
        </p:spPr>
        <p:txBody>
          <a:bodyPr/>
          <a:lstStyle/>
          <a:p>
            <a:pPr eaLnBrk="1" hangingPunct="1">
              <a:lnSpc>
                <a:spcPct val="85000"/>
              </a:lnSpc>
            </a:pPr>
            <a:r>
              <a:rPr lang="zh-CN" altLang="en-AU" smtClean="0"/>
              <a:t>最初期的第三方密钥分发协议之一</a:t>
            </a:r>
          </a:p>
          <a:p>
            <a:pPr eaLnBrk="1" hangingPunct="1">
              <a:lnSpc>
                <a:spcPct val="85000"/>
              </a:lnSpc>
            </a:pPr>
            <a:r>
              <a:rPr lang="en-US" altLang="zh-CN" smtClean="0"/>
              <a:t>KDC</a:t>
            </a:r>
            <a:r>
              <a:rPr lang="zh-CN" altLang="en-US" smtClean="0"/>
              <a:t>负责为用户</a:t>
            </a:r>
            <a:r>
              <a:rPr lang="en-US" altLang="zh-CN" smtClean="0"/>
              <a:t>A</a:t>
            </a:r>
            <a:r>
              <a:rPr lang="zh-CN" altLang="en-US" smtClean="0"/>
              <a:t>和</a:t>
            </a:r>
            <a:r>
              <a:rPr lang="en-US" altLang="zh-CN" smtClean="0"/>
              <a:t>B</a:t>
            </a:r>
            <a:r>
              <a:rPr lang="zh-CN" altLang="en-US" smtClean="0"/>
              <a:t>之间的通信产生会话密钥</a:t>
            </a:r>
          </a:p>
          <a:p>
            <a:pPr eaLnBrk="1" hangingPunct="1">
              <a:lnSpc>
                <a:spcPct val="85000"/>
              </a:lnSpc>
            </a:pPr>
            <a:r>
              <a:rPr lang="zh-CN" altLang="en-US" smtClean="0"/>
              <a:t>协议如下</a:t>
            </a:r>
            <a:r>
              <a:rPr lang="en-US" altLang="zh-CN" smtClean="0"/>
              <a:t>:</a:t>
            </a:r>
            <a:endParaRPr lang="en-AU" altLang="zh-CN" smtClean="0"/>
          </a:p>
          <a:p>
            <a:pPr lvl="1" eaLnBrk="1" hangingPunct="1">
              <a:lnSpc>
                <a:spcPct val="85000"/>
              </a:lnSpc>
              <a:buFont typeface="Wingdings" pitchFamily="2" charset="2"/>
              <a:buNone/>
            </a:pPr>
            <a:r>
              <a:rPr lang="en-AU" altLang="zh-CN" smtClean="0"/>
              <a:t>1.</a:t>
            </a:r>
            <a:r>
              <a:rPr lang="en-AU" altLang="zh-CN" b="1" smtClean="0"/>
              <a:t> </a:t>
            </a:r>
            <a:r>
              <a:rPr lang="en-AU" altLang="zh-CN" smtClean="0"/>
              <a:t>A</a:t>
            </a:r>
            <a:r>
              <a:rPr lang="en-AU" altLang="zh-CN" smtClean="0">
                <a:cs typeface="Arial" charset="0"/>
              </a:rPr>
              <a:t>→</a:t>
            </a:r>
            <a:r>
              <a:rPr lang="en-AU" altLang="zh-CN" smtClean="0"/>
              <a:t>KDC: </a:t>
            </a:r>
            <a:r>
              <a:rPr lang="en-AU" altLang="zh-CN" i="1" smtClean="0"/>
              <a:t>ID</a:t>
            </a:r>
            <a:r>
              <a:rPr lang="en-AU" altLang="zh-CN" i="1" baseline="-25000" smtClean="0"/>
              <a:t>A</a:t>
            </a:r>
            <a:r>
              <a:rPr lang="en-AU" altLang="zh-CN" i="1" smtClean="0"/>
              <a:t> </a:t>
            </a:r>
            <a:r>
              <a:rPr lang="en-AU" altLang="zh-CN" smtClean="0"/>
              <a:t>|| </a:t>
            </a:r>
            <a:r>
              <a:rPr lang="en-AU" altLang="zh-CN" i="1" smtClean="0"/>
              <a:t>ID</a:t>
            </a:r>
            <a:r>
              <a:rPr lang="en-AU" altLang="zh-CN" i="1" baseline="-25000" smtClean="0"/>
              <a:t>B</a:t>
            </a:r>
            <a:r>
              <a:rPr lang="en-AU" altLang="zh-CN" i="1" smtClean="0"/>
              <a:t> </a:t>
            </a:r>
            <a:r>
              <a:rPr lang="en-AU" altLang="zh-CN" smtClean="0"/>
              <a:t>|| </a:t>
            </a:r>
            <a:r>
              <a:rPr lang="en-AU" altLang="zh-CN" i="1" smtClean="0"/>
              <a:t>N</a:t>
            </a:r>
            <a:r>
              <a:rPr lang="en-AU" altLang="zh-CN" i="1" baseline="-25000" smtClean="0"/>
              <a:t>1</a:t>
            </a:r>
            <a:endParaRPr lang="en-AU" altLang="zh-CN" smtClean="0"/>
          </a:p>
          <a:p>
            <a:pPr lvl="1" eaLnBrk="1" hangingPunct="1">
              <a:lnSpc>
                <a:spcPct val="85000"/>
              </a:lnSpc>
              <a:buFont typeface="Wingdings" pitchFamily="2" charset="2"/>
              <a:buNone/>
            </a:pPr>
            <a:r>
              <a:rPr lang="en-AU" altLang="zh-CN" smtClean="0"/>
              <a:t>2. KDC→A: E</a:t>
            </a:r>
            <a:r>
              <a:rPr lang="en-AU" altLang="zh-CN" baseline="-25000" smtClean="0"/>
              <a:t>Ka</a:t>
            </a:r>
            <a:r>
              <a:rPr lang="en-AU" altLang="zh-CN" smtClean="0"/>
              <a:t>[Ks</a:t>
            </a:r>
            <a:r>
              <a:rPr lang="en-AU" altLang="zh-CN" i="1" smtClean="0"/>
              <a:t> </a:t>
            </a:r>
            <a:r>
              <a:rPr lang="en-AU" altLang="zh-CN" smtClean="0"/>
              <a:t>|| </a:t>
            </a:r>
            <a:r>
              <a:rPr lang="en-AU" altLang="zh-CN" i="1" smtClean="0"/>
              <a:t>ID</a:t>
            </a:r>
            <a:r>
              <a:rPr lang="en-AU" altLang="zh-CN" i="1" baseline="-25000" smtClean="0"/>
              <a:t>B</a:t>
            </a:r>
            <a:r>
              <a:rPr lang="en-AU" altLang="zh-CN" i="1" smtClean="0"/>
              <a:t> </a:t>
            </a:r>
            <a:r>
              <a:rPr lang="en-AU" altLang="zh-CN" smtClean="0"/>
              <a:t>|| </a:t>
            </a:r>
            <a:r>
              <a:rPr lang="en-AU" altLang="zh-CN" i="1" smtClean="0"/>
              <a:t>N</a:t>
            </a:r>
            <a:r>
              <a:rPr lang="en-AU" altLang="zh-CN" i="1" baseline="-25000" smtClean="0"/>
              <a:t>1</a:t>
            </a:r>
            <a:r>
              <a:rPr lang="en-AU" altLang="zh-CN" smtClean="0"/>
              <a:t> || E</a:t>
            </a:r>
            <a:r>
              <a:rPr lang="en-AU" altLang="zh-CN" i="1" baseline="-25000" smtClean="0"/>
              <a:t>Kb</a:t>
            </a:r>
            <a:r>
              <a:rPr lang="en-AU" altLang="zh-CN" smtClean="0"/>
              <a:t>[</a:t>
            </a:r>
            <a:r>
              <a:rPr lang="en-AU" altLang="zh-CN" i="1" smtClean="0"/>
              <a:t>Ks</a:t>
            </a:r>
            <a:r>
              <a:rPr lang="en-AU" altLang="zh-CN" smtClean="0"/>
              <a:t>||</a:t>
            </a:r>
            <a:r>
              <a:rPr lang="en-AU" altLang="zh-CN" i="1" smtClean="0"/>
              <a:t>ID</a:t>
            </a:r>
            <a:r>
              <a:rPr lang="en-AU" altLang="zh-CN" i="1" baseline="-25000" smtClean="0"/>
              <a:t>A</a:t>
            </a:r>
            <a:r>
              <a:rPr lang="en-AU" altLang="zh-CN" smtClean="0"/>
              <a:t>] ]</a:t>
            </a:r>
            <a:endParaRPr lang="en-AU" altLang="zh-CN" i="1" smtClean="0"/>
          </a:p>
          <a:p>
            <a:pPr lvl="1" eaLnBrk="1" hangingPunct="1">
              <a:lnSpc>
                <a:spcPct val="85000"/>
              </a:lnSpc>
              <a:buFont typeface="Wingdings" pitchFamily="2" charset="2"/>
              <a:buNone/>
            </a:pPr>
            <a:r>
              <a:rPr lang="en-AU" altLang="zh-CN" smtClean="0"/>
              <a:t>3.</a:t>
            </a:r>
            <a:r>
              <a:rPr lang="en-AU" altLang="zh-CN" b="1" smtClean="0"/>
              <a:t> </a:t>
            </a:r>
            <a:r>
              <a:rPr lang="en-AU" altLang="zh-CN" smtClean="0"/>
              <a:t>A→B: </a:t>
            </a:r>
            <a:r>
              <a:rPr lang="en-AU" altLang="zh-CN" i="1" smtClean="0"/>
              <a:t>E</a:t>
            </a:r>
            <a:r>
              <a:rPr lang="en-AU" altLang="zh-CN" i="1" baseline="-25000" smtClean="0"/>
              <a:t>Kb</a:t>
            </a:r>
            <a:r>
              <a:rPr lang="en-AU" altLang="zh-CN" smtClean="0"/>
              <a:t>[</a:t>
            </a:r>
            <a:r>
              <a:rPr lang="en-AU" altLang="zh-CN" i="1" smtClean="0"/>
              <a:t>Ks</a:t>
            </a:r>
            <a:r>
              <a:rPr lang="en-AU" altLang="zh-CN" smtClean="0"/>
              <a:t>||</a:t>
            </a:r>
            <a:r>
              <a:rPr lang="en-AU" altLang="zh-CN" i="1" smtClean="0"/>
              <a:t>ID</a:t>
            </a:r>
            <a:r>
              <a:rPr lang="en-AU" altLang="zh-CN" i="1" baseline="-25000" smtClean="0"/>
              <a:t>A</a:t>
            </a:r>
            <a:r>
              <a:rPr lang="en-AU" altLang="zh-CN" smtClean="0"/>
              <a:t>]</a:t>
            </a:r>
            <a:endParaRPr lang="en-AU" altLang="zh-CN" i="1" smtClean="0"/>
          </a:p>
          <a:p>
            <a:pPr lvl="1" eaLnBrk="1" hangingPunct="1">
              <a:lnSpc>
                <a:spcPct val="85000"/>
              </a:lnSpc>
              <a:buFont typeface="Wingdings" pitchFamily="2" charset="2"/>
              <a:buNone/>
            </a:pPr>
            <a:r>
              <a:rPr lang="en-AU" altLang="zh-CN" smtClean="0"/>
              <a:t>4.</a:t>
            </a:r>
            <a:r>
              <a:rPr lang="en-AU" altLang="zh-CN" b="1" smtClean="0"/>
              <a:t> </a:t>
            </a:r>
            <a:r>
              <a:rPr lang="en-AU" altLang="zh-CN" smtClean="0"/>
              <a:t>B→A: </a:t>
            </a:r>
            <a:r>
              <a:rPr lang="en-AU" altLang="zh-CN" i="1" smtClean="0"/>
              <a:t>E</a:t>
            </a:r>
            <a:r>
              <a:rPr lang="en-AU" altLang="zh-CN" i="1" baseline="-25000" smtClean="0"/>
              <a:t>Ks</a:t>
            </a:r>
            <a:r>
              <a:rPr lang="en-AU" altLang="zh-CN" smtClean="0"/>
              <a:t>[</a:t>
            </a:r>
            <a:r>
              <a:rPr lang="en-AU" altLang="zh-CN" i="1" smtClean="0"/>
              <a:t>N</a:t>
            </a:r>
            <a:r>
              <a:rPr lang="en-AU" altLang="zh-CN" i="1" baseline="-25000" smtClean="0"/>
              <a:t>2</a:t>
            </a:r>
            <a:r>
              <a:rPr lang="en-AU" altLang="zh-CN" smtClean="0"/>
              <a:t>]</a:t>
            </a:r>
          </a:p>
          <a:p>
            <a:pPr lvl="1" eaLnBrk="1" hangingPunct="1">
              <a:lnSpc>
                <a:spcPct val="85000"/>
              </a:lnSpc>
              <a:buFont typeface="Wingdings" pitchFamily="2" charset="2"/>
              <a:buNone/>
            </a:pPr>
            <a:r>
              <a:rPr lang="en-AU" altLang="zh-CN" smtClean="0"/>
              <a:t>5.</a:t>
            </a:r>
            <a:r>
              <a:rPr lang="en-AU" altLang="zh-CN" b="1" smtClean="0"/>
              <a:t> </a:t>
            </a:r>
            <a:r>
              <a:rPr lang="en-AU" altLang="zh-CN" smtClean="0"/>
              <a:t>A→B: </a:t>
            </a:r>
            <a:r>
              <a:rPr lang="en-AU" altLang="zh-CN" i="1" smtClean="0"/>
              <a:t>E</a:t>
            </a:r>
            <a:r>
              <a:rPr lang="en-AU" altLang="zh-CN" i="1" baseline="-25000" smtClean="0"/>
              <a:t>Ks</a:t>
            </a:r>
            <a:r>
              <a:rPr lang="en-AU" altLang="zh-CN" smtClean="0"/>
              <a:t>[f(</a:t>
            </a:r>
            <a:r>
              <a:rPr lang="en-AU" altLang="zh-CN" i="1" smtClean="0"/>
              <a:t>N</a:t>
            </a:r>
            <a:r>
              <a:rPr lang="en-AU" altLang="zh-CN" i="1" baseline="-25000" smtClean="0"/>
              <a:t>2</a:t>
            </a:r>
            <a:r>
              <a:rPr lang="en-AU" altLang="zh-CN" smtClean="0"/>
              <a:t>)]</a:t>
            </a:r>
          </a:p>
        </p:txBody>
      </p:sp>
      <p:sp>
        <p:nvSpPr>
          <p:cNvPr id="20485" name="Rectangle 2"/>
          <p:cNvSpPr>
            <a:spLocks noGrp="1" noChangeArrowheads="1"/>
          </p:cNvSpPr>
          <p:nvPr>
            <p:ph type="title"/>
          </p:nvPr>
        </p:nvSpPr>
        <p:spPr>
          <a:xfrm>
            <a:off x="684213" y="404813"/>
            <a:ext cx="7848600" cy="682625"/>
          </a:xfrm>
        </p:spPr>
        <p:txBody>
          <a:bodyPr>
            <a:normAutofit fontScale="90000"/>
          </a:bodyPr>
          <a:lstStyle/>
          <a:p>
            <a:pPr eaLnBrk="1" hangingPunct="1"/>
            <a:r>
              <a:rPr lang="en-AU" altLang="zh-CN" smtClean="0"/>
              <a:t>Needham-Schroeder Protocol</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083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083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0835">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0835">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0835">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0835">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0835">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083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35"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10" name="Picture 4"/>
          <p:cNvPicPr>
            <a:picLocks noGrp="1" noChangeAspect="1" noChangeArrowheads="1"/>
          </p:cNvPicPr>
          <p:nvPr>
            <p:ph idx="1"/>
          </p:nvPr>
        </p:nvPicPr>
        <p:blipFill>
          <a:blip r:embed="rId2" cstate="print"/>
          <a:srcRect/>
          <a:stretch>
            <a:fillRect/>
          </a:stretch>
        </p:blipFill>
        <p:spPr>
          <a:xfrm>
            <a:off x="611188" y="1268413"/>
            <a:ext cx="7632700" cy="5154612"/>
          </a:xfrm>
          <a:noFill/>
        </p:spPr>
      </p:pic>
      <p:sp>
        <p:nvSpPr>
          <p:cNvPr id="21509" name="Rectangle 5"/>
          <p:cNvSpPr>
            <a:spLocks noGrp="1" noChangeArrowheads="1"/>
          </p:cNvSpPr>
          <p:nvPr>
            <p:ph type="title"/>
          </p:nvPr>
        </p:nvSpPr>
        <p:spPr>
          <a:xfrm>
            <a:off x="457200" y="122238"/>
            <a:ext cx="7543800" cy="714375"/>
          </a:xfrm>
        </p:spPr>
        <p:txBody>
          <a:bodyPr/>
          <a:lstStyle/>
          <a:p>
            <a:pPr eaLnBrk="1" hangingPunct="1"/>
            <a:r>
              <a:rPr lang="en-AU" altLang="zh-CN" sz="3500" smtClean="0"/>
              <a:t>Needham-Schroeder Protocol</a:t>
            </a:r>
            <a:endParaRPr lang="zh-CN" altLang="en-US" sz="3500" smtClean="0"/>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883" name="Rectangle 3"/>
          <p:cNvSpPr>
            <a:spLocks noGrp="1" noChangeArrowheads="1"/>
          </p:cNvSpPr>
          <p:nvPr>
            <p:ph idx="1"/>
          </p:nvPr>
        </p:nvSpPr>
        <p:spPr>
          <a:xfrm>
            <a:off x="539750" y="1412875"/>
            <a:ext cx="8064500" cy="4824413"/>
          </a:xfrm>
        </p:spPr>
        <p:txBody>
          <a:bodyPr/>
          <a:lstStyle/>
          <a:p>
            <a:pPr eaLnBrk="1" hangingPunct="1">
              <a:lnSpc>
                <a:spcPct val="85000"/>
              </a:lnSpc>
              <a:spcBef>
                <a:spcPct val="15000"/>
              </a:spcBef>
            </a:pPr>
            <a:r>
              <a:rPr lang="zh-CN" altLang="en-US" smtClean="0"/>
              <a:t>用于安全地分发</a:t>
            </a:r>
            <a:r>
              <a:rPr lang="en-US" altLang="zh-CN" smtClean="0"/>
              <a:t>A</a:t>
            </a:r>
            <a:r>
              <a:rPr lang="zh-CN" altLang="en-US" smtClean="0"/>
              <a:t>和</a:t>
            </a:r>
            <a:r>
              <a:rPr lang="en-US" altLang="zh-CN" smtClean="0"/>
              <a:t>B</a:t>
            </a:r>
            <a:r>
              <a:rPr lang="zh-CN" altLang="en-US" smtClean="0"/>
              <a:t>通信的新会话密钥</a:t>
            </a:r>
          </a:p>
          <a:p>
            <a:pPr eaLnBrk="1" hangingPunct="1">
              <a:lnSpc>
                <a:spcPct val="85000"/>
              </a:lnSpc>
              <a:spcBef>
                <a:spcPct val="15000"/>
              </a:spcBef>
            </a:pPr>
            <a:r>
              <a:rPr lang="zh-CN" altLang="en-US" smtClean="0"/>
              <a:t>对于重放攻击是脆弱的，如果老会话密钥被破了的话</a:t>
            </a:r>
          </a:p>
          <a:p>
            <a:pPr eaLnBrk="1" hangingPunct="1">
              <a:lnSpc>
                <a:spcPct val="85000"/>
              </a:lnSpc>
              <a:spcBef>
                <a:spcPct val="15000"/>
              </a:spcBef>
            </a:pPr>
            <a:r>
              <a:rPr lang="zh-CN" altLang="en-US" smtClean="0"/>
              <a:t>因此需要第三个消息来使得</a:t>
            </a:r>
            <a:r>
              <a:rPr lang="en-US" altLang="zh-CN" smtClean="0"/>
              <a:t>B</a:t>
            </a:r>
            <a:r>
              <a:rPr lang="zh-CN" altLang="en-US" smtClean="0"/>
              <a:t>相信是和</a:t>
            </a:r>
            <a:r>
              <a:rPr lang="en-US" altLang="zh-CN" smtClean="0"/>
              <a:t>A</a:t>
            </a:r>
            <a:r>
              <a:rPr lang="zh-CN" altLang="en-US" smtClean="0"/>
              <a:t>通信</a:t>
            </a:r>
            <a:endParaRPr lang="en-US" altLang="zh-CN" smtClean="0"/>
          </a:p>
          <a:p>
            <a:pPr eaLnBrk="1" hangingPunct="1">
              <a:lnSpc>
                <a:spcPct val="85000"/>
              </a:lnSpc>
              <a:spcBef>
                <a:spcPct val="15000"/>
              </a:spcBef>
            </a:pPr>
            <a:r>
              <a:rPr lang="zh-CN" altLang="en-US" smtClean="0"/>
              <a:t>有几种改进方法</a:t>
            </a:r>
          </a:p>
          <a:p>
            <a:pPr lvl="1" eaLnBrk="1" hangingPunct="1">
              <a:lnSpc>
                <a:spcPct val="85000"/>
              </a:lnSpc>
              <a:spcBef>
                <a:spcPct val="15000"/>
              </a:spcBef>
            </a:pPr>
            <a:r>
              <a:rPr lang="zh-CN" altLang="en-US" smtClean="0"/>
              <a:t>增加时间戳</a:t>
            </a:r>
            <a:r>
              <a:rPr lang="en-US" altLang="zh-CN" smtClean="0"/>
              <a:t>(Denning 81)</a:t>
            </a:r>
          </a:p>
          <a:p>
            <a:pPr lvl="1" eaLnBrk="1" hangingPunct="1">
              <a:lnSpc>
                <a:spcPct val="85000"/>
              </a:lnSpc>
              <a:spcBef>
                <a:spcPct val="15000"/>
              </a:spcBef>
            </a:pPr>
            <a:r>
              <a:rPr lang="zh-CN" altLang="en-US" smtClean="0"/>
              <a:t>使用一个额外的</a:t>
            </a:r>
            <a:r>
              <a:rPr lang="en-US" altLang="zh-CN" smtClean="0"/>
              <a:t>nonce (Neuman 93)</a:t>
            </a:r>
            <a:endParaRPr lang="en-AU" altLang="zh-CN" smtClean="0"/>
          </a:p>
        </p:txBody>
      </p:sp>
      <p:sp>
        <p:nvSpPr>
          <p:cNvPr id="22533" name="Rectangle 2"/>
          <p:cNvSpPr>
            <a:spLocks noGrp="1" noChangeArrowheads="1"/>
          </p:cNvSpPr>
          <p:nvPr>
            <p:ph type="title"/>
          </p:nvPr>
        </p:nvSpPr>
        <p:spPr>
          <a:xfrm>
            <a:off x="457200" y="260350"/>
            <a:ext cx="7543800" cy="865188"/>
          </a:xfrm>
        </p:spPr>
        <p:txBody>
          <a:bodyPr/>
          <a:lstStyle/>
          <a:p>
            <a:pPr eaLnBrk="1" hangingPunct="1"/>
            <a:r>
              <a:rPr lang="en-AU" altLang="zh-CN" sz="3500" smtClean="0"/>
              <a:t>Needham-Schroeder Protocol</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288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288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288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288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288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288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83" grpId="0" build="p"/>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9" name="Rectangle 3"/>
          <p:cNvSpPr>
            <a:spLocks noGrp="1" noChangeArrowheads="1"/>
          </p:cNvSpPr>
          <p:nvPr>
            <p:ph idx="1"/>
          </p:nvPr>
        </p:nvSpPr>
        <p:spPr>
          <a:xfrm>
            <a:off x="539750" y="1268413"/>
            <a:ext cx="8137525" cy="4897437"/>
          </a:xfrm>
        </p:spPr>
        <p:txBody>
          <a:bodyPr/>
          <a:lstStyle/>
          <a:p>
            <a:pPr eaLnBrk="1" hangingPunct="1">
              <a:lnSpc>
                <a:spcPct val="90000"/>
              </a:lnSpc>
              <a:spcBef>
                <a:spcPct val="15000"/>
              </a:spcBef>
            </a:pPr>
            <a:r>
              <a:rPr lang="en-US" altLang="zh-CN" smtClean="0"/>
              <a:t>Denning 81</a:t>
            </a:r>
          </a:p>
          <a:p>
            <a:pPr lvl="1" eaLnBrk="1" hangingPunct="1">
              <a:lnSpc>
                <a:spcPct val="90000"/>
              </a:lnSpc>
              <a:spcBef>
                <a:spcPct val="15000"/>
              </a:spcBef>
              <a:buFont typeface="Wingdings" pitchFamily="2" charset="2"/>
              <a:buNone/>
            </a:pPr>
            <a:r>
              <a:rPr lang="en-AU" altLang="zh-CN" smtClean="0"/>
              <a:t>1.</a:t>
            </a:r>
            <a:r>
              <a:rPr lang="en-AU" altLang="zh-CN" b="1" smtClean="0"/>
              <a:t> </a:t>
            </a:r>
            <a:r>
              <a:rPr lang="en-AU" altLang="zh-CN" smtClean="0"/>
              <a:t>A</a:t>
            </a:r>
            <a:r>
              <a:rPr lang="en-AU" altLang="zh-CN" smtClean="0">
                <a:cs typeface="Arial" charset="0"/>
              </a:rPr>
              <a:t>→</a:t>
            </a:r>
            <a:r>
              <a:rPr lang="en-AU" altLang="zh-CN" smtClean="0"/>
              <a:t>KDC: </a:t>
            </a:r>
            <a:r>
              <a:rPr lang="en-AU" altLang="zh-CN" i="1" smtClean="0"/>
              <a:t>ID</a:t>
            </a:r>
            <a:r>
              <a:rPr lang="en-AU" altLang="zh-CN" i="1" baseline="-25000" smtClean="0"/>
              <a:t>A</a:t>
            </a:r>
            <a:r>
              <a:rPr lang="en-AU" altLang="zh-CN" i="1" smtClean="0"/>
              <a:t> </a:t>
            </a:r>
            <a:r>
              <a:rPr lang="en-AU" altLang="zh-CN" smtClean="0"/>
              <a:t>|| </a:t>
            </a:r>
            <a:r>
              <a:rPr lang="en-AU" altLang="zh-CN" i="1" smtClean="0"/>
              <a:t>ID</a:t>
            </a:r>
            <a:r>
              <a:rPr lang="en-AU" altLang="zh-CN" i="1" baseline="-25000" smtClean="0"/>
              <a:t>B</a:t>
            </a:r>
            <a:endParaRPr lang="en-AU" altLang="zh-CN" smtClean="0"/>
          </a:p>
          <a:p>
            <a:pPr lvl="1" eaLnBrk="1" hangingPunct="1">
              <a:lnSpc>
                <a:spcPct val="90000"/>
              </a:lnSpc>
              <a:spcBef>
                <a:spcPct val="15000"/>
              </a:spcBef>
              <a:buFont typeface="Wingdings" pitchFamily="2" charset="2"/>
              <a:buNone/>
            </a:pPr>
            <a:r>
              <a:rPr lang="en-AU" altLang="zh-CN" smtClean="0"/>
              <a:t>2. KDC→A: E</a:t>
            </a:r>
            <a:r>
              <a:rPr lang="en-AU" altLang="zh-CN" baseline="-25000" smtClean="0"/>
              <a:t>Ka</a:t>
            </a:r>
            <a:r>
              <a:rPr lang="en-AU" altLang="zh-CN" smtClean="0"/>
              <a:t>[Ks</a:t>
            </a:r>
            <a:r>
              <a:rPr lang="en-AU" altLang="zh-CN" i="1" smtClean="0"/>
              <a:t> </a:t>
            </a:r>
            <a:r>
              <a:rPr lang="en-AU" altLang="zh-CN" smtClean="0"/>
              <a:t>|| </a:t>
            </a:r>
            <a:r>
              <a:rPr lang="en-AU" altLang="zh-CN" i="1" smtClean="0"/>
              <a:t>ID</a:t>
            </a:r>
            <a:r>
              <a:rPr lang="en-AU" altLang="zh-CN" i="1" baseline="-25000" smtClean="0"/>
              <a:t>B</a:t>
            </a:r>
            <a:r>
              <a:rPr lang="en-AU" altLang="zh-CN" i="1" smtClean="0"/>
              <a:t> </a:t>
            </a:r>
            <a:r>
              <a:rPr lang="en-AU" altLang="zh-CN" smtClean="0"/>
              <a:t>||T|| E</a:t>
            </a:r>
            <a:r>
              <a:rPr lang="en-AU" altLang="zh-CN" i="1" baseline="-25000" smtClean="0"/>
              <a:t>Kb</a:t>
            </a:r>
            <a:r>
              <a:rPr lang="en-AU" altLang="zh-CN" smtClean="0"/>
              <a:t>[</a:t>
            </a:r>
            <a:r>
              <a:rPr lang="en-AU" altLang="zh-CN" i="1" smtClean="0"/>
              <a:t>Ks</a:t>
            </a:r>
            <a:r>
              <a:rPr lang="en-AU" altLang="zh-CN" smtClean="0"/>
              <a:t>||</a:t>
            </a:r>
            <a:r>
              <a:rPr lang="en-AU" altLang="zh-CN" i="1" smtClean="0"/>
              <a:t>ID</a:t>
            </a:r>
            <a:r>
              <a:rPr lang="en-AU" altLang="zh-CN" i="1" baseline="-25000" smtClean="0"/>
              <a:t>A</a:t>
            </a:r>
            <a:r>
              <a:rPr lang="en-AU" altLang="zh-CN" smtClean="0"/>
              <a:t>||T] ]</a:t>
            </a:r>
            <a:endParaRPr lang="en-AU" altLang="zh-CN" i="1" smtClean="0"/>
          </a:p>
          <a:p>
            <a:pPr lvl="1" eaLnBrk="1" hangingPunct="1">
              <a:lnSpc>
                <a:spcPct val="90000"/>
              </a:lnSpc>
              <a:spcBef>
                <a:spcPct val="15000"/>
              </a:spcBef>
              <a:buFont typeface="Wingdings" pitchFamily="2" charset="2"/>
              <a:buNone/>
            </a:pPr>
            <a:r>
              <a:rPr lang="en-AU" altLang="zh-CN" smtClean="0"/>
              <a:t>3.</a:t>
            </a:r>
            <a:r>
              <a:rPr lang="en-AU" altLang="zh-CN" b="1" smtClean="0"/>
              <a:t> </a:t>
            </a:r>
            <a:r>
              <a:rPr lang="en-AU" altLang="zh-CN" smtClean="0"/>
              <a:t>A→B: </a:t>
            </a:r>
            <a:r>
              <a:rPr lang="en-AU" altLang="zh-CN" i="1" smtClean="0"/>
              <a:t>E</a:t>
            </a:r>
            <a:r>
              <a:rPr lang="en-AU" altLang="zh-CN" i="1" baseline="-25000" smtClean="0"/>
              <a:t>Kb</a:t>
            </a:r>
            <a:r>
              <a:rPr lang="en-AU" altLang="zh-CN" smtClean="0"/>
              <a:t>[</a:t>
            </a:r>
            <a:r>
              <a:rPr lang="en-AU" altLang="zh-CN" i="1" smtClean="0"/>
              <a:t>Ks </a:t>
            </a:r>
            <a:r>
              <a:rPr lang="en-AU" altLang="zh-CN" smtClean="0"/>
              <a:t>||</a:t>
            </a:r>
            <a:r>
              <a:rPr lang="en-AU" altLang="zh-CN" i="1" smtClean="0"/>
              <a:t>ID</a:t>
            </a:r>
            <a:r>
              <a:rPr lang="en-AU" altLang="zh-CN" i="1" baseline="-25000" smtClean="0"/>
              <a:t>A </a:t>
            </a:r>
            <a:r>
              <a:rPr lang="en-AU" altLang="zh-CN" smtClean="0"/>
              <a:t>||T]</a:t>
            </a:r>
            <a:endParaRPr lang="en-AU" altLang="zh-CN" i="1" smtClean="0"/>
          </a:p>
          <a:p>
            <a:pPr lvl="1" eaLnBrk="1" hangingPunct="1">
              <a:lnSpc>
                <a:spcPct val="90000"/>
              </a:lnSpc>
              <a:spcBef>
                <a:spcPct val="15000"/>
              </a:spcBef>
              <a:buFont typeface="Wingdings" pitchFamily="2" charset="2"/>
              <a:buNone/>
            </a:pPr>
            <a:r>
              <a:rPr lang="en-AU" altLang="zh-CN" smtClean="0"/>
              <a:t>4.</a:t>
            </a:r>
            <a:r>
              <a:rPr lang="en-AU" altLang="zh-CN" b="1" smtClean="0"/>
              <a:t> </a:t>
            </a:r>
            <a:r>
              <a:rPr lang="en-AU" altLang="zh-CN" smtClean="0"/>
              <a:t>B→A: </a:t>
            </a:r>
            <a:r>
              <a:rPr lang="en-AU" altLang="zh-CN" i="1" smtClean="0"/>
              <a:t>E</a:t>
            </a:r>
            <a:r>
              <a:rPr lang="en-AU" altLang="zh-CN" i="1" baseline="-25000" smtClean="0"/>
              <a:t>Ks</a:t>
            </a:r>
            <a:r>
              <a:rPr lang="en-AU" altLang="zh-CN" smtClean="0"/>
              <a:t>[</a:t>
            </a:r>
            <a:r>
              <a:rPr lang="en-AU" altLang="zh-CN" i="1" smtClean="0"/>
              <a:t>N</a:t>
            </a:r>
            <a:r>
              <a:rPr lang="en-AU" altLang="zh-CN" i="1" baseline="-25000" smtClean="0"/>
              <a:t>1</a:t>
            </a:r>
            <a:r>
              <a:rPr lang="en-AU" altLang="zh-CN" smtClean="0"/>
              <a:t>]</a:t>
            </a:r>
          </a:p>
          <a:p>
            <a:pPr lvl="1" eaLnBrk="1" hangingPunct="1">
              <a:lnSpc>
                <a:spcPct val="90000"/>
              </a:lnSpc>
              <a:spcBef>
                <a:spcPct val="15000"/>
              </a:spcBef>
              <a:buFont typeface="Wingdings" pitchFamily="2" charset="2"/>
              <a:buNone/>
            </a:pPr>
            <a:r>
              <a:rPr lang="en-AU" altLang="zh-CN" smtClean="0"/>
              <a:t>5.</a:t>
            </a:r>
            <a:r>
              <a:rPr lang="en-AU" altLang="zh-CN" b="1" smtClean="0"/>
              <a:t> </a:t>
            </a:r>
            <a:r>
              <a:rPr lang="en-AU" altLang="zh-CN" smtClean="0"/>
              <a:t>A→B: </a:t>
            </a:r>
            <a:r>
              <a:rPr lang="en-AU" altLang="zh-CN" i="1" smtClean="0"/>
              <a:t>E</a:t>
            </a:r>
            <a:r>
              <a:rPr lang="en-AU" altLang="zh-CN" i="1" baseline="-25000" smtClean="0"/>
              <a:t>Ks</a:t>
            </a:r>
            <a:r>
              <a:rPr lang="en-AU" altLang="zh-CN" smtClean="0"/>
              <a:t>[f(</a:t>
            </a:r>
            <a:r>
              <a:rPr lang="en-AU" altLang="zh-CN" i="1" smtClean="0"/>
              <a:t>N</a:t>
            </a:r>
            <a:r>
              <a:rPr lang="en-AU" altLang="zh-CN" i="1" baseline="-25000" smtClean="0"/>
              <a:t>1</a:t>
            </a:r>
            <a:r>
              <a:rPr lang="en-AU" altLang="zh-CN" smtClean="0"/>
              <a:t>)]</a:t>
            </a:r>
          </a:p>
          <a:p>
            <a:pPr eaLnBrk="1" hangingPunct="1">
              <a:lnSpc>
                <a:spcPct val="90000"/>
              </a:lnSpc>
              <a:spcBef>
                <a:spcPct val="15000"/>
              </a:spcBef>
              <a:buFont typeface="Wingdings" pitchFamily="2" charset="2"/>
              <a:buNone/>
            </a:pPr>
            <a:r>
              <a:rPr lang="en-US" altLang="zh-CN" smtClean="0"/>
              <a:t>    A and B verify timeliness by</a:t>
            </a:r>
          </a:p>
          <a:p>
            <a:pPr lvl="1" eaLnBrk="1" hangingPunct="1">
              <a:lnSpc>
                <a:spcPct val="90000"/>
              </a:lnSpc>
              <a:spcBef>
                <a:spcPct val="15000"/>
              </a:spcBef>
              <a:buFont typeface="Wingdings" pitchFamily="2" charset="2"/>
              <a:buNone/>
            </a:pPr>
            <a:r>
              <a:rPr lang="en-US" altLang="zh-CN" smtClean="0"/>
              <a:t>|Clock – T| &lt; </a:t>
            </a:r>
            <a:r>
              <a:rPr lang="el-GR" altLang="zh-CN" smtClean="0">
                <a:ea typeface="Arial Unicode MS" pitchFamily="34" charset="-122"/>
                <a:cs typeface="Arial Unicode MS" pitchFamily="34" charset="-122"/>
              </a:rPr>
              <a:t>Δ</a:t>
            </a:r>
            <a:r>
              <a:rPr lang="en-US" altLang="zh-CN" smtClean="0"/>
              <a:t>t</a:t>
            </a:r>
            <a:r>
              <a:rPr lang="en-US" altLang="zh-CN" baseline="-25000" smtClean="0"/>
              <a:t>1</a:t>
            </a:r>
            <a:r>
              <a:rPr lang="en-US" altLang="zh-CN" smtClean="0"/>
              <a:t> + </a:t>
            </a:r>
            <a:r>
              <a:rPr lang="el-GR" altLang="zh-CN" smtClean="0">
                <a:ea typeface="Arial Unicode MS" pitchFamily="34" charset="-122"/>
                <a:cs typeface="Arial Unicode MS" pitchFamily="34" charset="-122"/>
              </a:rPr>
              <a:t>Δ</a:t>
            </a:r>
            <a:r>
              <a:rPr lang="en-US" altLang="zh-CN" smtClean="0"/>
              <a:t>t</a:t>
            </a:r>
            <a:r>
              <a:rPr lang="en-US" altLang="zh-CN" baseline="-25000" smtClean="0"/>
              <a:t>2</a:t>
            </a:r>
          </a:p>
          <a:p>
            <a:pPr lvl="1" eaLnBrk="1" hangingPunct="1">
              <a:lnSpc>
                <a:spcPct val="90000"/>
              </a:lnSpc>
              <a:spcBef>
                <a:spcPct val="15000"/>
              </a:spcBef>
              <a:buFont typeface="Wingdings" pitchFamily="2" charset="2"/>
              <a:buNone/>
            </a:pPr>
            <a:r>
              <a:rPr lang="en-US" altLang="zh-CN" smtClean="0">
                <a:ea typeface="Arial Unicode MS" pitchFamily="34" charset="-122"/>
                <a:cs typeface="Arial Unicode MS" pitchFamily="34" charset="-122"/>
              </a:rPr>
              <a:t>   </a:t>
            </a:r>
            <a:r>
              <a:rPr lang="el-GR" altLang="zh-CN" smtClean="0">
                <a:ea typeface="Arial Unicode MS" pitchFamily="34" charset="-122"/>
                <a:cs typeface="Arial Unicode MS" pitchFamily="34" charset="-122"/>
              </a:rPr>
              <a:t>Δ</a:t>
            </a:r>
            <a:r>
              <a:rPr lang="en-US" altLang="zh-CN" smtClean="0"/>
              <a:t>t</a:t>
            </a:r>
            <a:r>
              <a:rPr lang="en-US" altLang="zh-CN" baseline="-25000" smtClean="0"/>
              <a:t>1</a:t>
            </a:r>
            <a:r>
              <a:rPr lang="en-US" altLang="zh-CN" smtClean="0"/>
              <a:t>: time difference between KDC and local ones,  </a:t>
            </a:r>
            <a:r>
              <a:rPr lang="el-GR" altLang="zh-CN" smtClean="0">
                <a:ea typeface="Arial Unicode MS" pitchFamily="34" charset="-122"/>
                <a:cs typeface="Arial Unicode MS" pitchFamily="34" charset="-122"/>
              </a:rPr>
              <a:t>Δ</a:t>
            </a:r>
            <a:r>
              <a:rPr lang="en-US" altLang="zh-CN" smtClean="0"/>
              <a:t>t</a:t>
            </a:r>
            <a:r>
              <a:rPr lang="en-US" altLang="zh-CN" baseline="-25000" smtClean="0"/>
              <a:t>2</a:t>
            </a:r>
            <a:r>
              <a:rPr lang="en-US" altLang="zh-CN" smtClean="0"/>
              <a:t>: network delay</a:t>
            </a:r>
          </a:p>
        </p:txBody>
      </p:sp>
      <p:sp>
        <p:nvSpPr>
          <p:cNvPr id="23557" name="Rectangle 2"/>
          <p:cNvSpPr>
            <a:spLocks noGrp="1" noChangeArrowheads="1"/>
          </p:cNvSpPr>
          <p:nvPr>
            <p:ph type="title"/>
          </p:nvPr>
        </p:nvSpPr>
        <p:spPr>
          <a:xfrm>
            <a:off x="468313" y="333375"/>
            <a:ext cx="7543800" cy="858838"/>
          </a:xfrm>
        </p:spPr>
        <p:txBody>
          <a:bodyPr/>
          <a:lstStyle/>
          <a:p>
            <a:pPr eaLnBrk="1" hangingPunct="1"/>
            <a:r>
              <a:rPr lang="en-US" altLang="zh-CN" smtClean="0"/>
              <a:t>Denning</a:t>
            </a:r>
            <a:r>
              <a:rPr lang="zh-CN" altLang="en-US" smtClean="0"/>
              <a:t>方法</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745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745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745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7459">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7459">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7459">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47459">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7459">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745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459" grpId="0" build="p"/>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82" name="Rectangle 3"/>
          <p:cNvSpPr>
            <a:spLocks noGrp="1" noChangeArrowheads="1"/>
          </p:cNvSpPr>
          <p:nvPr>
            <p:ph idx="1"/>
          </p:nvPr>
        </p:nvSpPr>
        <p:spPr>
          <a:xfrm>
            <a:off x="539750" y="1268413"/>
            <a:ext cx="8202613" cy="4752975"/>
          </a:xfrm>
        </p:spPr>
        <p:txBody>
          <a:bodyPr/>
          <a:lstStyle/>
          <a:p>
            <a:pPr eaLnBrk="1" hangingPunct="1">
              <a:lnSpc>
                <a:spcPct val="95000"/>
              </a:lnSpc>
              <a:spcBef>
                <a:spcPct val="15000"/>
              </a:spcBef>
            </a:pPr>
            <a:r>
              <a:rPr lang="en-US" altLang="zh-CN" smtClean="0"/>
              <a:t>Neuman 93</a:t>
            </a:r>
          </a:p>
          <a:p>
            <a:pPr lvl="1" eaLnBrk="1" hangingPunct="1">
              <a:buFont typeface="Wingdings" pitchFamily="2" charset="2"/>
              <a:buNone/>
            </a:pPr>
            <a:r>
              <a:rPr lang="en-AU" altLang="zh-CN" smtClean="0"/>
              <a:t>1.</a:t>
            </a:r>
            <a:r>
              <a:rPr lang="en-AU" altLang="zh-CN" b="1" smtClean="0"/>
              <a:t> </a:t>
            </a:r>
            <a:r>
              <a:rPr lang="en-AU" altLang="zh-CN" smtClean="0"/>
              <a:t>A</a:t>
            </a:r>
            <a:r>
              <a:rPr lang="en-AU" altLang="zh-CN" smtClean="0">
                <a:cs typeface="Arial" charset="0"/>
              </a:rPr>
              <a:t>→</a:t>
            </a:r>
            <a:r>
              <a:rPr lang="en-AU" altLang="zh-CN" smtClean="0"/>
              <a:t>B: </a:t>
            </a:r>
            <a:r>
              <a:rPr lang="en-AU" altLang="zh-CN" i="1" smtClean="0"/>
              <a:t>ID</a:t>
            </a:r>
            <a:r>
              <a:rPr lang="en-AU" altLang="zh-CN" i="1" baseline="-25000" smtClean="0"/>
              <a:t>A</a:t>
            </a:r>
            <a:r>
              <a:rPr lang="en-AU" altLang="zh-CN" i="1" smtClean="0"/>
              <a:t> </a:t>
            </a:r>
            <a:r>
              <a:rPr lang="en-AU" altLang="zh-CN" smtClean="0"/>
              <a:t>||</a:t>
            </a:r>
            <a:r>
              <a:rPr lang="en-AU" altLang="zh-CN" i="1" smtClean="0"/>
              <a:t>N</a:t>
            </a:r>
            <a:r>
              <a:rPr lang="en-AU" altLang="zh-CN" i="1" baseline="-25000" smtClean="0"/>
              <a:t>A</a:t>
            </a:r>
            <a:endParaRPr lang="en-AU" altLang="zh-CN" smtClean="0"/>
          </a:p>
          <a:p>
            <a:pPr lvl="1" eaLnBrk="1" hangingPunct="1">
              <a:buFont typeface="Wingdings" pitchFamily="2" charset="2"/>
              <a:buNone/>
            </a:pPr>
            <a:r>
              <a:rPr lang="en-AU" altLang="zh-CN" smtClean="0"/>
              <a:t>2. B→KDC: </a:t>
            </a:r>
            <a:r>
              <a:rPr lang="en-AU" altLang="zh-CN" i="1" smtClean="0"/>
              <a:t>ID</a:t>
            </a:r>
            <a:r>
              <a:rPr lang="en-AU" altLang="zh-CN" i="1" baseline="-25000" smtClean="0"/>
              <a:t>B</a:t>
            </a:r>
            <a:r>
              <a:rPr lang="en-AU" altLang="zh-CN" i="1" smtClean="0"/>
              <a:t> </a:t>
            </a:r>
            <a:r>
              <a:rPr lang="en-AU" altLang="zh-CN" smtClean="0"/>
              <a:t>|| </a:t>
            </a:r>
            <a:r>
              <a:rPr lang="en-AU" altLang="zh-CN" i="1" smtClean="0"/>
              <a:t>N</a:t>
            </a:r>
            <a:r>
              <a:rPr lang="en-AU" altLang="zh-CN" i="1" baseline="-25000" smtClean="0"/>
              <a:t>B</a:t>
            </a:r>
            <a:r>
              <a:rPr lang="en-AU" altLang="zh-CN" smtClean="0"/>
              <a:t> || E</a:t>
            </a:r>
            <a:r>
              <a:rPr lang="en-AU" altLang="zh-CN" baseline="-25000" smtClean="0"/>
              <a:t>Kb</a:t>
            </a:r>
            <a:r>
              <a:rPr lang="en-AU" altLang="zh-CN" smtClean="0"/>
              <a:t>[</a:t>
            </a:r>
            <a:r>
              <a:rPr lang="en-AU" altLang="zh-CN" i="1" smtClean="0"/>
              <a:t>ID</a:t>
            </a:r>
            <a:r>
              <a:rPr lang="en-AU" altLang="zh-CN" i="1" baseline="-25000" smtClean="0"/>
              <a:t>A</a:t>
            </a:r>
            <a:r>
              <a:rPr lang="en-AU" altLang="zh-CN" i="1" smtClean="0"/>
              <a:t> </a:t>
            </a:r>
            <a:r>
              <a:rPr lang="en-AU" altLang="zh-CN" smtClean="0"/>
              <a:t>|| </a:t>
            </a:r>
            <a:r>
              <a:rPr lang="en-AU" altLang="zh-CN" i="1" smtClean="0"/>
              <a:t>N</a:t>
            </a:r>
            <a:r>
              <a:rPr lang="en-AU" altLang="zh-CN" i="1" baseline="-25000" smtClean="0"/>
              <a:t>A</a:t>
            </a:r>
            <a:r>
              <a:rPr lang="en-AU" altLang="zh-CN" i="1" smtClean="0"/>
              <a:t> </a:t>
            </a:r>
            <a:r>
              <a:rPr lang="en-AU" altLang="zh-CN" smtClean="0"/>
              <a:t>||T</a:t>
            </a:r>
            <a:r>
              <a:rPr lang="en-AU" altLang="zh-CN" baseline="-25000" smtClean="0"/>
              <a:t>b</a:t>
            </a:r>
            <a:r>
              <a:rPr lang="en-AU" altLang="zh-CN" smtClean="0"/>
              <a:t>]</a:t>
            </a:r>
            <a:endParaRPr lang="en-AU" altLang="zh-CN" i="1" smtClean="0"/>
          </a:p>
          <a:p>
            <a:pPr lvl="1" eaLnBrk="1" hangingPunct="1">
              <a:buFont typeface="Wingdings" pitchFamily="2" charset="2"/>
              <a:buNone/>
            </a:pPr>
            <a:r>
              <a:rPr lang="en-AU" altLang="zh-CN" smtClean="0"/>
              <a:t>3.</a:t>
            </a:r>
            <a:r>
              <a:rPr lang="en-AU" altLang="zh-CN" b="1" smtClean="0"/>
              <a:t> </a:t>
            </a:r>
            <a:r>
              <a:rPr lang="en-AU" altLang="zh-CN" smtClean="0"/>
              <a:t>KDC→A: E</a:t>
            </a:r>
            <a:r>
              <a:rPr lang="en-AU" altLang="zh-CN" baseline="-25000" smtClean="0"/>
              <a:t>Ka</a:t>
            </a:r>
            <a:r>
              <a:rPr lang="en-AU" altLang="zh-CN" smtClean="0"/>
              <a:t>[</a:t>
            </a:r>
            <a:r>
              <a:rPr lang="en-AU" altLang="zh-CN" i="1" smtClean="0"/>
              <a:t>ID</a:t>
            </a:r>
            <a:r>
              <a:rPr lang="en-AU" altLang="zh-CN" i="1" baseline="-25000" smtClean="0"/>
              <a:t>B</a:t>
            </a:r>
            <a:r>
              <a:rPr lang="en-AU" altLang="zh-CN" smtClean="0"/>
              <a:t>||</a:t>
            </a:r>
            <a:r>
              <a:rPr lang="en-AU" altLang="zh-CN" i="1" smtClean="0"/>
              <a:t>N</a:t>
            </a:r>
            <a:r>
              <a:rPr lang="en-AU" altLang="zh-CN" i="1" baseline="-25000" smtClean="0"/>
              <a:t>A</a:t>
            </a:r>
            <a:r>
              <a:rPr lang="en-AU" altLang="zh-CN" smtClean="0"/>
              <a:t>||Ks||T</a:t>
            </a:r>
            <a:r>
              <a:rPr lang="en-AU" altLang="zh-CN" baseline="-25000" smtClean="0"/>
              <a:t>b</a:t>
            </a:r>
            <a:r>
              <a:rPr lang="en-AU" altLang="zh-CN" smtClean="0"/>
              <a:t>]||E</a:t>
            </a:r>
            <a:r>
              <a:rPr lang="en-AU" altLang="zh-CN" i="1" baseline="-25000" smtClean="0"/>
              <a:t>Kb</a:t>
            </a:r>
            <a:r>
              <a:rPr lang="en-AU" altLang="zh-CN" smtClean="0"/>
              <a:t>[</a:t>
            </a:r>
            <a:r>
              <a:rPr lang="en-AU" altLang="zh-CN" i="1" smtClean="0"/>
              <a:t>ID</a:t>
            </a:r>
            <a:r>
              <a:rPr lang="en-AU" altLang="zh-CN" i="1" baseline="-25000" smtClean="0"/>
              <a:t>A</a:t>
            </a:r>
            <a:r>
              <a:rPr lang="en-AU" altLang="zh-CN" smtClean="0"/>
              <a:t>||</a:t>
            </a:r>
            <a:r>
              <a:rPr lang="en-AU" altLang="zh-CN" i="1" smtClean="0"/>
              <a:t>Ks</a:t>
            </a:r>
            <a:r>
              <a:rPr lang="en-AU" altLang="zh-CN" smtClean="0"/>
              <a:t>||T</a:t>
            </a:r>
            <a:r>
              <a:rPr lang="en-AU" altLang="zh-CN" baseline="-25000" smtClean="0"/>
              <a:t>b</a:t>
            </a:r>
            <a:r>
              <a:rPr lang="en-AU" altLang="zh-CN" smtClean="0"/>
              <a:t>]||</a:t>
            </a:r>
            <a:r>
              <a:rPr lang="en-AU" altLang="zh-CN" i="1" smtClean="0"/>
              <a:t>N</a:t>
            </a:r>
            <a:r>
              <a:rPr lang="en-AU" altLang="zh-CN" i="1" baseline="-25000" smtClean="0"/>
              <a:t>B</a:t>
            </a:r>
            <a:r>
              <a:rPr lang="en-AU" altLang="zh-CN" b="1" smtClean="0"/>
              <a:t> </a:t>
            </a:r>
          </a:p>
          <a:p>
            <a:pPr lvl="1" eaLnBrk="1" hangingPunct="1">
              <a:buFont typeface="Wingdings" pitchFamily="2" charset="2"/>
              <a:buNone/>
            </a:pPr>
            <a:r>
              <a:rPr lang="en-AU" altLang="zh-CN" smtClean="0"/>
              <a:t>4.</a:t>
            </a:r>
            <a:r>
              <a:rPr lang="en-AU" altLang="zh-CN" b="1" smtClean="0"/>
              <a:t> </a:t>
            </a:r>
            <a:r>
              <a:rPr lang="en-AU" altLang="zh-CN" smtClean="0"/>
              <a:t>A→B: </a:t>
            </a:r>
            <a:r>
              <a:rPr lang="en-AU" altLang="zh-CN" i="1" smtClean="0"/>
              <a:t>E</a:t>
            </a:r>
            <a:r>
              <a:rPr lang="en-AU" altLang="zh-CN" i="1" baseline="-25000" smtClean="0"/>
              <a:t>Kb</a:t>
            </a:r>
            <a:r>
              <a:rPr lang="en-AU" altLang="zh-CN" smtClean="0"/>
              <a:t>[</a:t>
            </a:r>
            <a:r>
              <a:rPr lang="en-AU" altLang="zh-CN" i="1" smtClean="0"/>
              <a:t>ID</a:t>
            </a:r>
            <a:r>
              <a:rPr lang="en-AU" altLang="zh-CN" i="1" baseline="-25000" smtClean="0"/>
              <a:t>A </a:t>
            </a:r>
            <a:r>
              <a:rPr lang="en-AU" altLang="zh-CN" smtClean="0"/>
              <a:t>||</a:t>
            </a:r>
            <a:r>
              <a:rPr lang="en-AU" altLang="zh-CN" i="1" baseline="-25000" smtClean="0"/>
              <a:t> </a:t>
            </a:r>
            <a:r>
              <a:rPr lang="en-AU" altLang="zh-CN" i="1" smtClean="0"/>
              <a:t>Ks </a:t>
            </a:r>
            <a:r>
              <a:rPr lang="en-AU" altLang="zh-CN" smtClean="0"/>
              <a:t>||T</a:t>
            </a:r>
            <a:r>
              <a:rPr lang="en-AU" altLang="zh-CN" baseline="-25000" smtClean="0"/>
              <a:t>b</a:t>
            </a:r>
            <a:r>
              <a:rPr lang="en-AU" altLang="zh-CN" smtClean="0"/>
              <a:t>] ||E</a:t>
            </a:r>
            <a:r>
              <a:rPr lang="en-AU" altLang="zh-CN" i="1" baseline="-25000" smtClean="0"/>
              <a:t>Ks</a:t>
            </a:r>
            <a:r>
              <a:rPr lang="en-AU" altLang="zh-CN" smtClean="0"/>
              <a:t>[</a:t>
            </a:r>
            <a:r>
              <a:rPr lang="en-AU" altLang="zh-CN" i="1" smtClean="0"/>
              <a:t>N</a:t>
            </a:r>
            <a:r>
              <a:rPr lang="en-AU" altLang="zh-CN" i="1" baseline="-25000" smtClean="0"/>
              <a:t>B</a:t>
            </a:r>
            <a:r>
              <a:rPr lang="en-AU" altLang="zh-CN" smtClean="0"/>
              <a:t>]</a:t>
            </a:r>
          </a:p>
          <a:p>
            <a:pPr lvl="1" eaLnBrk="1" hangingPunct="1">
              <a:buFont typeface="Wingdings" pitchFamily="2" charset="2"/>
              <a:buNone/>
            </a:pPr>
            <a:r>
              <a:rPr lang="zh-CN" altLang="en-AU" smtClean="0"/>
              <a:t>在有效时限内，</a:t>
            </a:r>
            <a:r>
              <a:rPr lang="en-AU" altLang="zh-CN" smtClean="0"/>
              <a:t>A</a:t>
            </a:r>
            <a:r>
              <a:rPr lang="zh-CN" altLang="en-AU" smtClean="0"/>
              <a:t>与</a:t>
            </a:r>
            <a:r>
              <a:rPr lang="en-AU" altLang="zh-CN" smtClean="0"/>
              <a:t>B</a:t>
            </a:r>
            <a:r>
              <a:rPr lang="zh-CN" altLang="en-AU" smtClean="0"/>
              <a:t>建立新的会话：</a:t>
            </a:r>
          </a:p>
          <a:p>
            <a:pPr lvl="1" eaLnBrk="1" hangingPunct="1">
              <a:buFont typeface="Wingdings" pitchFamily="2" charset="2"/>
              <a:buNone/>
            </a:pPr>
            <a:r>
              <a:rPr lang="en-AU" altLang="zh-CN" smtClean="0"/>
              <a:t>1.</a:t>
            </a:r>
            <a:r>
              <a:rPr lang="en-AU" altLang="zh-CN" b="1" smtClean="0"/>
              <a:t> </a:t>
            </a:r>
            <a:r>
              <a:rPr lang="en-AU" altLang="zh-CN" smtClean="0"/>
              <a:t>A→B: </a:t>
            </a:r>
            <a:r>
              <a:rPr lang="en-AU" altLang="zh-CN" i="1" smtClean="0"/>
              <a:t>E</a:t>
            </a:r>
            <a:r>
              <a:rPr lang="en-AU" altLang="zh-CN" i="1" baseline="-25000" smtClean="0"/>
              <a:t>Kb</a:t>
            </a:r>
            <a:r>
              <a:rPr lang="en-AU" altLang="zh-CN" smtClean="0"/>
              <a:t>[</a:t>
            </a:r>
            <a:r>
              <a:rPr lang="en-AU" altLang="zh-CN" i="1" smtClean="0"/>
              <a:t>ID</a:t>
            </a:r>
            <a:r>
              <a:rPr lang="en-AU" altLang="zh-CN" i="1" baseline="-25000" smtClean="0"/>
              <a:t>A </a:t>
            </a:r>
            <a:r>
              <a:rPr lang="en-AU" altLang="zh-CN" smtClean="0"/>
              <a:t>||</a:t>
            </a:r>
            <a:r>
              <a:rPr lang="en-AU" altLang="zh-CN" i="1" baseline="-25000" smtClean="0"/>
              <a:t> </a:t>
            </a:r>
            <a:r>
              <a:rPr lang="en-AU" altLang="zh-CN" i="1" smtClean="0"/>
              <a:t>Ks </a:t>
            </a:r>
            <a:r>
              <a:rPr lang="en-AU" altLang="zh-CN" smtClean="0"/>
              <a:t>||T</a:t>
            </a:r>
            <a:r>
              <a:rPr lang="en-AU" altLang="zh-CN" baseline="-25000" smtClean="0"/>
              <a:t>b</a:t>
            </a:r>
            <a:r>
              <a:rPr lang="en-AU" altLang="zh-CN" smtClean="0"/>
              <a:t>], N’</a:t>
            </a:r>
            <a:r>
              <a:rPr lang="en-AU" altLang="zh-CN" baseline="-25000" smtClean="0"/>
              <a:t>a</a:t>
            </a:r>
            <a:endParaRPr lang="en-AU" altLang="zh-CN" smtClean="0"/>
          </a:p>
          <a:p>
            <a:pPr lvl="1" eaLnBrk="1" hangingPunct="1">
              <a:buFont typeface="Wingdings" pitchFamily="2" charset="2"/>
              <a:buNone/>
            </a:pPr>
            <a:r>
              <a:rPr lang="en-AU" altLang="zh-CN" smtClean="0"/>
              <a:t>2. B→A: N’</a:t>
            </a:r>
            <a:r>
              <a:rPr lang="en-AU" altLang="zh-CN" baseline="-25000" smtClean="0"/>
              <a:t>b</a:t>
            </a:r>
            <a:r>
              <a:rPr lang="en-AU" altLang="zh-CN" smtClean="0"/>
              <a:t> , E</a:t>
            </a:r>
            <a:r>
              <a:rPr lang="en-AU" altLang="zh-CN" baseline="-25000" smtClean="0"/>
              <a:t>Ks</a:t>
            </a:r>
            <a:r>
              <a:rPr lang="en-AU" altLang="zh-CN" smtClean="0"/>
              <a:t>[N’</a:t>
            </a:r>
            <a:r>
              <a:rPr lang="en-AU" altLang="zh-CN" baseline="-25000" smtClean="0"/>
              <a:t>a</a:t>
            </a:r>
            <a:r>
              <a:rPr lang="en-AU" altLang="zh-CN" smtClean="0"/>
              <a:t>]</a:t>
            </a:r>
            <a:endParaRPr lang="en-AU" altLang="zh-CN" i="1" smtClean="0"/>
          </a:p>
          <a:p>
            <a:pPr lvl="1" eaLnBrk="1" hangingPunct="1">
              <a:buFont typeface="Wingdings" pitchFamily="2" charset="2"/>
              <a:buNone/>
            </a:pPr>
            <a:r>
              <a:rPr lang="en-AU" altLang="zh-CN" smtClean="0"/>
              <a:t>3.</a:t>
            </a:r>
            <a:r>
              <a:rPr lang="en-AU" altLang="zh-CN" b="1" smtClean="0"/>
              <a:t> </a:t>
            </a:r>
            <a:r>
              <a:rPr lang="en-AU" altLang="zh-CN" smtClean="0"/>
              <a:t>A→B:</a:t>
            </a:r>
            <a:r>
              <a:rPr lang="en-AU" altLang="zh-CN" b="1" smtClean="0"/>
              <a:t> </a:t>
            </a:r>
            <a:r>
              <a:rPr lang="en-AU" altLang="zh-CN" smtClean="0"/>
              <a:t>E</a:t>
            </a:r>
            <a:r>
              <a:rPr lang="en-AU" altLang="zh-CN" baseline="-25000" smtClean="0"/>
              <a:t>Ks</a:t>
            </a:r>
            <a:r>
              <a:rPr lang="en-AU" altLang="zh-CN" smtClean="0"/>
              <a:t>[N’</a:t>
            </a:r>
            <a:r>
              <a:rPr lang="en-AU" altLang="zh-CN" baseline="-25000" smtClean="0"/>
              <a:t>b</a:t>
            </a:r>
            <a:r>
              <a:rPr lang="en-AU" altLang="zh-CN" smtClean="0"/>
              <a:t>]</a:t>
            </a:r>
            <a:endParaRPr lang="zh-CN" altLang="en-AU" b="1" smtClean="0"/>
          </a:p>
        </p:txBody>
      </p:sp>
      <p:sp>
        <p:nvSpPr>
          <p:cNvPr id="24581" name="Rectangle 2"/>
          <p:cNvSpPr>
            <a:spLocks noGrp="1" noChangeArrowheads="1"/>
          </p:cNvSpPr>
          <p:nvPr>
            <p:ph type="title"/>
          </p:nvPr>
        </p:nvSpPr>
        <p:spPr>
          <a:xfrm>
            <a:off x="611188" y="404813"/>
            <a:ext cx="7618412" cy="720725"/>
          </a:xfrm>
        </p:spPr>
        <p:txBody>
          <a:bodyPr/>
          <a:lstStyle/>
          <a:p>
            <a:pPr eaLnBrk="1" hangingPunct="1"/>
            <a:r>
              <a:rPr lang="en-US" altLang="zh-CN" smtClean="0"/>
              <a:t>Neuman</a:t>
            </a:r>
            <a:r>
              <a:rPr lang="zh-CN" altLang="en-US" smtClean="0"/>
              <a:t>方法</a:t>
            </a: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4931" name="Rectangle 3"/>
          <p:cNvSpPr>
            <a:spLocks noGrp="1" noChangeArrowheads="1"/>
          </p:cNvSpPr>
          <p:nvPr>
            <p:ph idx="1"/>
          </p:nvPr>
        </p:nvSpPr>
        <p:spPr>
          <a:xfrm>
            <a:off x="539750" y="1341438"/>
            <a:ext cx="7858125" cy="4487862"/>
          </a:xfrm>
        </p:spPr>
        <p:txBody>
          <a:bodyPr/>
          <a:lstStyle/>
          <a:p>
            <a:pPr eaLnBrk="1" hangingPunct="1"/>
            <a:r>
              <a:rPr lang="zh-CN" altLang="en-US" smtClean="0"/>
              <a:t>有很多使用公开密钥密码的双向认证方法</a:t>
            </a:r>
          </a:p>
          <a:p>
            <a:pPr eaLnBrk="1" hangingPunct="1"/>
            <a:r>
              <a:rPr lang="zh-CN" altLang="en-US" smtClean="0"/>
              <a:t>需要确保其他各方都拥有正确的公开密钥</a:t>
            </a:r>
          </a:p>
          <a:p>
            <a:pPr eaLnBrk="1" hangingPunct="1"/>
            <a:r>
              <a:rPr lang="zh-CN" altLang="en-US" smtClean="0"/>
              <a:t>使用一个集中式的认证服务器</a:t>
            </a:r>
            <a:r>
              <a:rPr lang="en-US" altLang="zh-CN" smtClean="0"/>
              <a:t>(AS)</a:t>
            </a:r>
          </a:p>
          <a:p>
            <a:pPr eaLnBrk="1" hangingPunct="1"/>
            <a:r>
              <a:rPr lang="zh-CN" altLang="en-US" smtClean="0"/>
              <a:t>现有很多不同的使用时间戳或</a:t>
            </a:r>
            <a:r>
              <a:rPr lang="en-US" altLang="zh-CN" smtClean="0"/>
              <a:t>nonce</a:t>
            </a:r>
            <a:r>
              <a:rPr lang="zh-CN" altLang="en-US" smtClean="0"/>
              <a:t>的方法</a:t>
            </a:r>
            <a:endParaRPr lang="zh-CN" altLang="en-AU" smtClean="0"/>
          </a:p>
        </p:txBody>
      </p:sp>
      <p:sp>
        <p:nvSpPr>
          <p:cNvPr id="25605" name="Rectangle 2"/>
          <p:cNvSpPr>
            <a:spLocks noGrp="1" noChangeArrowheads="1"/>
          </p:cNvSpPr>
          <p:nvPr>
            <p:ph type="title"/>
          </p:nvPr>
        </p:nvSpPr>
        <p:spPr>
          <a:xfrm>
            <a:off x="457200" y="122238"/>
            <a:ext cx="7543800" cy="1003300"/>
          </a:xfrm>
        </p:spPr>
        <p:txBody>
          <a:bodyPr/>
          <a:lstStyle/>
          <a:p>
            <a:pPr eaLnBrk="1" hangingPunct="1"/>
            <a:r>
              <a:rPr lang="zh-CN" altLang="en-US" smtClean="0"/>
              <a:t>使用公开密钥密码</a:t>
            </a:r>
            <a:endParaRPr lang="zh-CN" altLang="en-AU" smtClean="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493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493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493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493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931"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8" name="Rectangle 2"/>
          <p:cNvSpPr>
            <a:spLocks noGrp="1" noChangeArrowheads="1"/>
          </p:cNvSpPr>
          <p:nvPr>
            <p:ph idx="1"/>
          </p:nvPr>
        </p:nvSpPr>
        <p:spPr/>
        <p:txBody>
          <a:bodyPr/>
          <a:lstStyle/>
          <a:p>
            <a:pPr eaLnBrk="1" hangingPunct="1"/>
            <a:r>
              <a:rPr lang="en-US" altLang="zh-CN" smtClean="0">
                <a:hlinkClick r:id="rId2" action="ppaction://hlinksldjump"/>
              </a:rPr>
              <a:t>13.1 </a:t>
            </a:r>
            <a:r>
              <a:rPr lang="zh-CN" altLang="en-US" smtClean="0">
                <a:hlinkClick r:id="rId2" action="ppaction://hlinksldjump"/>
              </a:rPr>
              <a:t>数字签名</a:t>
            </a:r>
            <a:r>
              <a:rPr lang="en-US" altLang="zh-CN" smtClean="0">
                <a:hlinkClick r:id="rId2" action="ppaction://hlinksldjump"/>
              </a:rPr>
              <a:t>Digital Signature</a:t>
            </a:r>
            <a:endParaRPr lang="en-US" altLang="zh-CN" smtClean="0"/>
          </a:p>
          <a:p>
            <a:pPr lvl="1" eaLnBrk="1" hangingPunct="1"/>
            <a:r>
              <a:rPr lang="zh-CN" altLang="en-US" smtClean="0">
                <a:hlinkClick r:id="rId3" action="ppaction://hlinksldjump"/>
              </a:rPr>
              <a:t>直接数字签名</a:t>
            </a:r>
            <a:endParaRPr lang="en-US" altLang="zh-CN" smtClean="0"/>
          </a:p>
          <a:p>
            <a:pPr lvl="1" eaLnBrk="1" hangingPunct="1"/>
            <a:r>
              <a:rPr lang="zh-CN" altLang="en-US" smtClean="0">
                <a:hlinkClick r:id="rId4" action="ppaction://hlinksldjump"/>
              </a:rPr>
              <a:t>仲裁数字签名</a:t>
            </a:r>
            <a:endParaRPr lang="en-US" altLang="zh-CN" smtClean="0"/>
          </a:p>
          <a:p>
            <a:pPr eaLnBrk="1" hangingPunct="1"/>
            <a:r>
              <a:rPr lang="en-US" altLang="zh-CN" smtClean="0">
                <a:hlinkClick r:id="rId5" action="ppaction://hlinksldjump"/>
              </a:rPr>
              <a:t>13.2 </a:t>
            </a:r>
            <a:r>
              <a:rPr lang="zh-CN" altLang="en-US" smtClean="0">
                <a:hlinkClick r:id="rId5" action="ppaction://hlinksldjump"/>
              </a:rPr>
              <a:t>认证协议 </a:t>
            </a:r>
            <a:r>
              <a:rPr lang="en-US" altLang="zh-CN" smtClean="0">
                <a:hlinkClick r:id="rId5" action="ppaction://hlinksldjump"/>
              </a:rPr>
              <a:t>Authentication</a:t>
            </a:r>
            <a:endParaRPr lang="en-US" altLang="zh-CN" smtClean="0"/>
          </a:p>
          <a:p>
            <a:pPr lvl="1" eaLnBrk="1" hangingPunct="1"/>
            <a:r>
              <a:rPr lang="zh-CN" altLang="en-US" smtClean="0">
                <a:hlinkClick r:id="rId6" action="ppaction://hlinksldjump"/>
              </a:rPr>
              <a:t>双向认证 （对称密码，公开密码）</a:t>
            </a:r>
            <a:endParaRPr lang="en-US" altLang="zh-CN" smtClean="0"/>
          </a:p>
          <a:p>
            <a:pPr lvl="1" eaLnBrk="1" hangingPunct="1"/>
            <a:r>
              <a:rPr lang="zh-CN" altLang="en-US" smtClean="0">
                <a:hlinkClick r:id="rId7" action="ppaction://hlinksldjump"/>
              </a:rPr>
              <a:t>单向认证 （对称密码，公开密码</a:t>
            </a:r>
            <a:r>
              <a:rPr lang="zh-CN" altLang="en-US" smtClean="0"/>
              <a:t>）</a:t>
            </a:r>
            <a:endParaRPr lang="en-US" altLang="zh-CN" smtClean="0"/>
          </a:p>
          <a:p>
            <a:pPr eaLnBrk="1" hangingPunct="1"/>
            <a:r>
              <a:rPr lang="en-AU" altLang="zh-CN" sz="3200" smtClean="0">
                <a:hlinkClick r:id="rId8" action="ppaction://hlinksldjump"/>
              </a:rPr>
              <a:t>13.3  </a:t>
            </a:r>
            <a:r>
              <a:rPr lang="zh-CN" altLang="en-AU" sz="3200" smtClean="0">
                <a:hlinkClick r:id="rId8" action="ppaction://hlinksldjump"/>
              </a:rPr>
              <a:t>数字签名标准</a:t>
            </a:r>
            <a:r>
              <a:rPr lang="en-AU" altLang="zh-CN" sz="3200" smtClean="0">
                <a:hlinkClick r:id="rId8" action="ppaction://hlinksldjump"/>
              </a:rPr>
              <a:t>(DSS)</a:t>
            </a:r>
            <a:endParaRPr lang="en-US" altLang="zh-CN" smtClean="0"/>
          </a:p>
        </p:txBody>
      </p:sp>
      <p:sp>
        <p:nvSpPr>
          <p:cNvPr id="8194" name="标题 1"/>
          <p:cNvSpPr>
            <a:spLocks noGrp="1"/>
          </p:cNvSpPr>
          <p:nvPr>
            <p:ph type="title"/>
          </p:nvPr>
        </p:nvSpPr>
        <p:spPr/>
        <p:txBody>
          <a:bodyPr/>
          <a:lstStyle/>
          <a:p>
            <a:pPr eaLnBrk="1" hangingPunct="1"/>
            <a:r>
              <a:rPr lang="zh-CN" altLang="en-US" smtClean="0"/>
              <a:t>主要内容</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5955" name="Rectangle 3"/>
          <p:cNvSpPr>
            <a:spLocks noGrp="1" noChangeArrowheads="1"/>
          </p:cNvSpPr>
          <p:nvPr>
            <p:ph idx="1"/>
          </p:nvPr>
        </p:nvSpPr>
        <p:spPr>
          <a:xfrm>
            <a:off x="457200" y="1557338"/>
            <a:ext cx="8139113" cy="4257675"/>
          </a:xfrm>
        </p:spPr>
        <p:txBody>
          <a:bodyPr/>
          <a:lstStyle/>
          <a:p>
            <a:pPr eaLnBrk="1" hangingPunct="1">
              <a:lnSpc>
                <a:spcPct val="90000"/>
              </a:lnSpc>
              <a:spcBef>
                <a:spcPct val="25000"/>
              </a:spcBef>
            </a:pPr>
            <a:r>
              <a:rPr lang="en-US" altLang="zh-CN" dirty="0" smtClean="0"/>
              <a:t>Denning 81 presented the following:</a:t>
            </a:r>
          </a:p>
          <a:p>
            <a:pPr lvl="1" eaLnBrk="1" hangingPunct="1">
              <a:lnSpc>
                <a:spcPct val="90000"/>
              </a:lnSpc>
              <a:spcBef>
                <a:spcPct val="25000"/>
              </a:spcBef>
              <a:buFont typeface="Wingdings" pitchFamily="2" charset="2"/>
              <a:buNone/>
            </a:pPr>
            <a:r>
              <a:rPr lang="en-AU" altLang="zh-CN" b="1" dirty="0" smtClean="0"/>
              <a:t>1. </a:t>
            </a:r>
            <a:r>
              <a:rPr lang="en-AU" altLang="zh-CN" dirty="0" smtClean="0"/>
              <a:t>A</a:t>
            </a:r>
            <a:r>
              <a:rPr lang="en-AU" altLang="zh-CN" dirty="0" smtClean="0">
                <a:cs typeface="Arial" charset="0"/>
              </a:rPr>
              <a:t>→</a:t>
            </a:r>
            <a:r>
              <a:rPr lang="en-AU" altLang="zh-CN" dirty="0" smtClean="0"/>
              <a:t>AS: </a:t>
            </a:r>
            <a:r>
              <a:rPr lang="en-AU" altLang="zh-CN" i="1" dirty="0" smtClean="0"/>
              <a:t>ID</a:t>
            </a:r>
            <a:r>
              <a:rPr lang="en-AU" altLang="zh-CN" i="1" baseline="-25000" dirty="0" smtClean="0"/>
              <a:t>A</a:t>
            </a:r>
            <a:r>
              <a:rPr lang="en-AU" altLang="zh-CN" i="1" dirty="0" smtClean="0"/>
              <a:t> </a:t>
            </a:r>
            <a:r>
              <a:rPr lang="en-AU" altLang="zh-CN" dirty="0" smtClean="0"/>
              <a:t>|| </a:t>
            </a:r>
            <a:r>
              <a:rPr lang="en-AU" altLang="zh-CN" i="1" dirty="0" smtClean="0"/>
              <a:t>ID</a:t>
            </a:r>
            <a:r>
              <a:rPr lang="en-AU" altLang="zh-CN" i="1" baseline="-25000" dirty="0" smtClean="0"/>
              <a:t>B</a:t>
            </a:r>
            <a:endParaRPr lang="en-AU" altLang="zh-CN" i="1" dirty="0" smtClean="0"/>
          </a:p>
          <a:p>
            <a:pPr lvl="1" eaLnBrk="1" hangingPunct="1">
              <a:lnSpc>
                <a:spcPct val="90000"/>
              </a:lnSpc>
              <a:spcBef>
                <a:spcPct val="25000"/>
              </a:spcBef>
              <a:buFont typeface="Wingdings" pitchFamily="2" charset="2"/>
              <a:buNone/>
            </a:pPr>
            <a:r>
              <a:rPr lang="en-AU" altLang="zh-CN" b="1" dirty="0" smtClean="0"/>
              <a:t>2. </a:t>
            </a:r>
            <a:r>
              <a:rPr lang="en-AU" altLang="zh-CN" dirty="0" smtClean="0"/>
              <a:t>AS→A: </a:t>
            </a:r>
            <a:r>
              <a:rPr lang="en-AU" altLang="zh-CN" dirty="0" err="1" smtClean="0"/>
              <a:t>E</a:t>
            </a:r>
            <a:r>
              <a:rPr lang="en-AU" altLang="zh-CN" baseline="-25000" dirty="0" err="1" smtClean="0"/>
              <a:t>KRas</a:t>
            </a:r>
            <a:r>
              <a:rPr lang="en-AU" altLang="zh-CN" dirty="0" smtClean="0"/>
              <a:t>[</a:t>
            </a:r>
            <a:r>
              <a:rPr lang="en-AU" altLang="zh-CN" i="1" dirty="0" smtClean="0"/>
              <a:t>ID</a:t>
            </a:r>
            <a:r>
              <a:rPr lang="en-AU" altLang="zh-CN" i="1" baseline="-25000" dirty="0" smtClean="0"/>
              <a:t>A</a:t>
            </a:r>
            <a:r>
              <a:rPr lang="en-AU" altLang="zh-CN" dirty="0" smtClean="0"/>
              <a:t>||</a:t>
            </a:r>
            <a:r>
              <a:rPr lang="en-AU" altLang="zh-CN" dirty="0" err="1" smtClean="0"/>
              <a:t>KU</a:t>
            </a:r>
            <a:r>
              <a:rPr lang="en-AU" altLang="zh-CN" i="1" baseline="-25000" dirty="0" err="1" smtClean="0"/>
              <a:t>a</a:t>
            </a:r>
            <a:r>
              <a:rPr lang="en-AU" altLang="zh-CN" dirty="0" smtClean="0"/>
              <a:t>||T] || </a:t>
            </a:r>
            <a:r>
              <a:rPr lang="en-AU" altLang="zh-CN" dirty="0" err="1" smtClean="0"/>
              <a:t>E</a:t>
            </a:r>
            <a:r>
              <a:rPr lang="en-AU" altLang="zh-CN" baseline="-25000" dirty="0" err="1" smtClean="0"/>
              <a:t>KRas</a:t>
            </a:r>
            <a:r>
              <a:rPr lang="en-AU" altLang="zh-CN" dirty="0" smtClean="0"/>
              <a:t>[</a:t>
            </a:r>
            <a:r>
              <a:rPr lang="en-AU" altLang="zh-CN" i="1" dirty="0" smtClean="0"/>
              <a:t>ID</a:t>
            </a:r>
            <a:r>
              <a:rPr lang="en-AU" altLang="zh-CN" i="1" baseline="-25000" dirty="0" smtClean="0"/>
              <a:t>B</a:t>
            </a:r>
            <a:r>
              <a:rPr lang="en-AU" altLang="zh-CN" dirty="0" smtClean="0"/>
              <a:t>||</a:t>
            </a:r>
            <a:r>
              <a:rPr lang="en-AU" altLang="zh-CN" dirty="0" err="1" smtClean="0"/>
              <a:t>KU</a:t>
            </a:r>
            <a:r>
              <a:rPr lang="en-AU" altLang="zh-CN" i="1" baseline="-25000" dirty="0" err="1" smtClean="0"/>
              <a:t>b</a:t>
            </a:r>
            <a:r>
              <a:rPr lang="en-AU" altLang="zh-CN" dirty="0" smtClean="0"/>
              <a:t>||T] </a:t>
            </a:r>
          </a:p>
          <a:p>
            <a:pPr lvl="1" eaLnBrk="1" hangingPunct="1">
              <a:lnSpc>
                <a:spcPct val="90000"/>
              </a:lnSpc>
              <a:spcBef>
                <a:spcPct val="25000"/>
              </a:spcBef>
              <a:buFont typeface="Wingdings" pitchFamily="2" charset="2"/>
              <a:buNone/>
            </a:pPr>
            <a:r>
              <a:rPr lang="en-AU" altLang="zh-CN" b="1" dirty="0" smtClean="0"/>
              <a:t>3. </a:t>
            </a:r>
            <a:r>
              <a:rPr lang="en-AU" altLang="zh-CN" dirty="0" smtClean="0"/>
              <a:t>A→B: </a:t>
            </a:r>
            <a:r>
              <a:rPr lang="en-AU" altLang="zh-CN" dirty="0" err="1" smtClean="0"/>
              <a:t>E</a:t>
            </a:r>
            <a:r>
              <a:rPr lang="en-AU" altLang="zh-CN" baseline="-25000" dirty="0" err="1" smtClean="0"/>
              <a:t>KRas</a:t>
            </a:r>
            <a:r>
              <a:rPr lang="en-AU" altLang="zh-CN" dirty="0" smtClean="0"/>
              <a:t>[</a:t>
            </a:r>
            <a:r>
              <a:rPr lang="en-AU" altLang="zh-CN" i="1" dirty="0" smtClean="0"/>
              <a:t>ID</a:t>
            </a:r>
            <a:r>
              <a:rPr lang="en-AU" altLang="zh-CN" i="1" baseline="-25000" dirty="0" smtClean="0"/>
              <a:t>A</a:t>
            </a:r>
            <a:r>
              <a:rPr lang="en-AU" altLang="zh-CN" dirty="0" smtClean="0"/>
              <a:t>||</a:t>
            </a:r>
            <a:r>
              <a:rPr lang="en-AU" altLang="zh-CN" dirty="0" err="1" smtClean="0"/>
              <a:t>KU</a:t>
            </a:r>
            <a:r>
              <a:rPr lang="en-AU" altLang="zh-CN" i="1" baseline="-25000" dirty="0" err="1" smtClean="0"/>
              <a:t>a</a:t>
            </a:r>
            <a:r>
              <a:rPr lang="en-AU" altLang="zh-CN" dirty="0" smtClean="0"/>
              <a:t>||T] || </a:t>
            </a:r>
            <a:r>
              <a:rPr lang="en-AU" altLang="zh-CN" dirty="0" err="1" smtClean="0"/>
              <a:t>E</a:t>
            </a:r>
            <a:r>
              <a:rPr lang="en-AU" altLang="zh-CN" baseline="-25000" dirty="0" err="1" smtClean="0"/>
              <a:t>KRas</a:t>
            </a:r>
            <a:r>
              <a:rPr lang="en-AU" altLang="zh-CN" dirty="0" smtClean="0"/>
              <a:t>[</a:t>
            </a:r>
            <a:r>
              <a:rPr lang="en-AU" altLang="zh-CN" i="1" dirty="0" smtClean="0"/>
              <a:t>ID</a:t>
            </a:r>
            <a:r>
              <a:rPr lang="en-AU" altLang="zh-CN" i="1" baseline="-25000" dirty="0" smtClean="0"/>
              <a:t>B</a:t>
            </a:r>
            <a:r>
              <a:rPr lang="en-AU" altLang="zh-CN" dirty="0" smtClean="0"/>
              <a:t>||</a:t>
            </a:r>
            <a:r>
              <a:rPr lang="en-AU" altLang="zh-CN" dirty="0" err="1" smtClean="0"/>
              <a:t>KU</a:t>
            </a:r>
            <a:r>
              <a:rPr lang="en-AU" altLang="zh-CN" i="1" baseline="-25000" dirty="0" err="1" smtClean="0"/>
              <a:t>b</a:t>
            </a:r>
            <a:r>
              <a:rPr lang="en-AU" altLang="zh-CN" dirty="0" smtClean="0"/>
              <a:t>||T] || </a:t>
            </a:r>
            <a:r>
              <a:rPr lang="en-AU" altLang="zh-CN" dirty="0" err="1" smtClean="0"/>
              <a:t>E</a:t>
            </a:r>
            <a:r>
              <a:rPr lang="en-AU" altLang="zh-CN" baseline="-25000" dirty="0" err="1" smtClean="0"/>
              <a:t>KUb</a:t>
            </a:r>
            <a:r>
              <a:rPr lang="en-AU" altLang="zh-CN" dirty="0" smtClean="0"/>
              <a:t>[</a:t>
            </a:r>
            <a:r>
              <a:rPr lang="en-AU" altLang="zh-CN" dirty="0" err="1" smtClean="0"/>
              <a:t>E</a:t>
            </a:r>
            <a:r>
              <a:rPr lang="en-AU" altLang="zh-CN" baseline="-25000" dirty="0" err="1" smtClean="0"/>
              <a:t>KRa</a:t>
            </a:r>
            <a:r>
              <a:rPr lang="en-AU" altLang="zh-CN" dirty="0" smtClean="0"/>
              <a:t>[K</a:t>
            </a:r>
            <a:r>
              <a:rPr lang="en-AU" altLang="zh-CN" i="1" baseline="-25000" dirty="0" smtClean="0"/>
              <a:t>s</a:t>
            </a:r>
            <a:r>
              <a:rPr lang="en-AU" altLang="zh-CN" dirty="0" smtClean="0"/>
              <a:t>||T]] </a:t>
            </a:r>
          </a:p>
          <a:p>
            <a:pPr eaLnBrk="1" hangingPunct="1">
              <a:lnSpc>
                <a:spcPct val="90000"/>
              </a:lnSpc>
              <a:spcBef>
                <a:spcPct val="25000"/>
              </a:spcBef>
            </a:pPr>
            <a:r>
              <a:rPr lang="zh-CN" altLang="en-US" dirty="0" smtClean="0"/>
              <a:t>会话密钥由</a:t>
            </a:r>
            <a:r>
              <a:rPr lang="en-US" altLang="zh-CN" dirty="0" smtClean="0"/>
              <a:t>A</a:t>
            </a:r>
            <a:r>
              <a:rPr lang="zh-CN" altLang="en-US" dirty="0" smtClean="0"/>
              <a:t>选择的</a:t>
            </a:r>
            <a:r>
              <a:rPr lang="en-US" altLang="zh-CN" dirty="0" smtClean="0"/>
              <a:t>, </a:t>
            </a:r>
            <a:r>
              <a:rPr lang="zh-CN" altLang="en-US" dirty="0" smtClean="0"/>
              <a:t>因此</a:t>
            </a:r>
            <a:r>
              <a:rPr lang="en-US" altLang="zh-CN" dirty="0" smtClean="0"/>
              <a:t>AS</a:t>
            </a:r>
            <a:r>
              <a:rPr lang="zh-CN" altLang="en-US" dirty="0" smtClean="0"/>
              <a:t>滥用会话密钥</a:t>
            </a:r>
            <a:endParaRPr lang="en-US" altLang="zh-CN" dirty="0" smtClean="0"/>
          </a:p>
          <a:p>
            <a:pPr eaLnBrk="1" hangingPunct="1">
              <a:lnSpc>
                <a:spcPct val="90000"/>
              </a:lnSpc>
              <a:spcBef>
                <a:spcPct val="25000"/>
              </a:spcBef>
            </a:pPr>
            <a:r>
              <a:rPr lang="zh-CN" altLang="en-US" dirty="0" smtClean="0"/>
              <a:t>时间戳可以防范重放攻击</a:t>
            </a:r>
            <a:r>
              <a:rPr lang="en-US" altLang="zh-CN" dirty="0" smtClean="0"/>
              <a:t>, </a:t>
            </a:r>
            <a:r>
              <a:rPr lang="zh-CN" altLang="en-US" dirty="0" smtClean="0"/>
              <a:t>但是需要同步时钟</a:t>
            </a:r>
            <a:endParaRPr lang="zh-CN" altLang="en-AU" dirty="0" smtClean="0"/>
          </a:p>
        </p:txBody>
      </p:sp>
      <p:sp>
        <p:nvSpPr>
          <p:cNvPr id="26629" name="Rectangle 2"/>
          <p:cNvSpPr>
            <a:spLocks noGrp="1" noChangeArrowheads="1"/>
          </p:cNvSpPr>
          <p:nvPr>
            <p:ph type="title"/>
          </p:nvPr>
        </p:nvSpPr>
        <p:spPr>
          <a:xfrm>
            <a:off x="457200" y="404813"/>
            <a:ext cx="7543800" cy="792162"/>
          </a:xfrm>
        </p:spPr>
        <p:txBody>
          <a:bodyPr/>
          <a:lstStyle/>
          <a:p>
            <a:pPr eaLnBrk="1" hangingPunct="1"/>
            <a:r>
              <a:rPr lang="en-US" altLang="zh-CN" smtClean="0"/>
              <a:t>Denning AS Protocol</a:t>
            </a:r>
            <a:endParaRPr lang="en-AU" altLang="zh-CN" smtClean="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595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595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595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595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5955">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2595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955" grpId="0" build="p"/>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6979" name="Rectangle 3"/>
          <p:cNvSpPr>
            <a:spLocks noGrp="1" noChangeArrowheads="1"/>
          </p:cNvSpPr>
          <p:nvPr>
            <p:ph idx="1"/>
          </p:nvPr>
        </p:nvSpPr>
        <p:spPr>
          <a:xfrm>
            <a:off x="539750" y="1341438"/>
            <a:ext cx="7921625" cy="4835525"/>
          </a:xfrm>
        </p:spPr>
        <p:txBody>
          <a:bodyPr/>
          <a:lstStyle/>
          <a:p>
            <a:pPr eaLnBrk="1" hangingPunct="1"/>
            <a:r>
              <a:rPr lang="zh-CN" altLang="en-US" smtClean="0"/>
              <a:t>当通信双方不同时在线时需要用到单向认证，比如发送电子邮件</a:t>
            </a:r>
            <a:endParaRPr lang="en-US" altLang="zh-CN" smtClean="0"/>
          </a:p>
          <a:p>
            <a:pPr eaLnBrk="1" hangingPunct="1"/>
            <a:r>
              <a:rPr lang="zh-CN" altLang="en-US" smtClean="0"/>
              <a:t>消息头部必须是可读的以便在系统中传输</a:t>
            </a:r>
          </a:p>
          <a:p>
            <a:pPr eaLnBrk="1" hangingPunct="1"/>
            <a:r>
              <a:rPr lang="zh-CN" altLang="en-US" smtClean="0"/>
              <a:t>也可能希望消息的主体保密，发送者认证</a:t>
            </a:r>
            <a:endParaRPr lang="en-AU" altLang="zh-CN" smtClean="0"/>
          </a:p>
        </p:txBody>
      </p:sp>
      <p:sp>
        <p:nvSpPr>
          <p:cNvPr id="27653" name="Rectangle 2"/>
          <p:cNvSpPr>
            <a:spLocks noGrp="1" noChangeArrowheads="1"/>
          </p:cNvSpPr>
          <p:nvPr>
            <p:ph type="title"/>
          </p:nvPr>
        </p:nvSpPr>
        <p:spPr>
          <a:xfrm>
            <a:off x="684213" y="404813"/>
            <a:ext cx="7245350" cy="679450"/>
          </a:xfrm>
        </p:spPr>
        <p:txBody>
          <a:bodyPr>
            <a:normAutofit fontScale="90000"/>
          </a:bodyPr>
          <a:lstStyle/>
          <a:p>
            <a:pPr eaLnBrk="1" hangingPunct="1"/>
            <a:r>
              <a:rPr lang="en-US" altLang="zh-CN" smtClean="0"/>
              <a:t>13.2.2 </a:t>
            </a:r>
            <a:r>
              <a:rPr lang="zh-CN" altLang="en-US" smtClean="0"/>
              <a:t>单向认证</a:t>
            </a:r>
            <a:endParaRPr lang="zh-CN" altLang="en-AU" smtClean="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697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697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697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979" grpId="0" build="p"/>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8003" name="Rectangle 3"/>
          <p:cNvSpPr>
            <a:spLocks noGrp="1" noChangeArrowheads="1"/>
          </p:cNvSpPr>
          <p:nvPr>
            <p:ph idx="1"/>
          </p:nvPr>
        </p:nvSpPr>
        <p:spPr>
          <a:xfrm>
            <a:off x="611188" y="1268413"/>
            <a:ext cx="7921625" cy="4908550"/>
          </a:xfrm>
        </p:spPr>
        <p:txBody>
          <a:bodyPr/>
          <a:lstStyle/>
          <a:p>
            <a:pPr eaLnBrk="1" hangingPunct="1"/>
            <a:r>
              <a:rPr lang="zh-CN" altLang="en-US" smtClean="0"/>
              <a:t>可以把</a:t>
            </a:r>
            <a:r>
              <a:rPr lang="en-US" altLang="zh-CN" smtClean="0"/>
              <a:t>KDC</a:t>
            </a:r>
            <a:r>
              <a:rPr lang="zh-CN" altLang="en-US" smtClean="0"/>
              <a:t>使用方法应用于此，不需要最终交换</a:t>
            </a:r>
            <a:r>
              <a:rPr lang="en-US" altLang="zh-CN" smtClean="0"/>
              <a:t>nonce</a:t>
            </a:r>
          </a:p>
          <a:p>
            <a:pPr lvl="1" eaLnBrk="1" hangingPunct="1">
              <a:buFont typeface="Wingdings" pitchFamily="2" charset="2"/>
              <a:buNone/>
            </a:pPr>
            <a:r>
              <a:rPr lang="en-AU" altLang="zh-CN" smtClean="0"/>
              <a:t>1.</a:t>
            </a:r>
            <a:r>
              <a:rPr lang="en-AU" altLang="zh-CN" b="1" smtClean="0"/>
              <a:t> </a:t>
            </a:r>
            <a:r>
              <a:rPr lang="en-AU" altLang="zh-CN" smtClean="0"/>
              <a:t>A</a:t>
            </a:r>
            <a:r>
              <a:rPr lang="en-AU" altLang="zh-CN" smtClean="0">
                <a:cs typeface="Arial" charset="0"/>
              </a:rPr>
              <a:t>→</a:t>
            </a:r>
            <a:r>
              <a:rPr lang="en-AU" altLang="zh-CN" smtClean="0"/>
              <a:t>KDC: </a:t>
            </a:r>
            <a:r>
              <a:rPr lang="en-AU" altLang="zh-CN" i="1" smtClean="0"/>
              <a:t>ID</a:t>
            </a:r>
            <a:r>
              <a:rPr lang="en-AU" altLang="zh-CN" i="1" baseline="-25000" smtClean="0"/>
              <a:t>A</a:t>
            </a:r>
            <a:r>
              <a:rPr lang="en-AU" altLang="zh-CN" i="1" smtClean="0"/>
              <a:t> </a:t>
            </a:r>
            <a:r>
              <a:rPr lang="en-AU" altLang="zh-CN" smtClean="0"/>
              <a:t>|| </a:t>
            </a:r>
            <a:r>
              <a:rPr lang="en-AU" altLang="zh-CN" i="1" smtClean="0"/>
              <a:t>ID</a:t>
            </a:r>
            <a:r>
              <a:rPr lang="en-AU" altLang="zh-CN" i="1" baseline="-25000" smtClean="0"/>
              <a:t>B</a:t>
            </a:r>
            <a:r>
              <a:rPr lang="en-AU" altLang="zh-CN" i="1" smtClean="0"/>
              <a:t> </a:t>
            </a:r>
            <a:r>
              <a:rPr lang="en-AU" altLang="zh-CN" smtClean="0"/>
              <a:t>|| </a:t>
            </a:r>
            <a:r>
              <a:rPr lang="en-AU" altLang="zh-CN" i="1" smtClean="0"/>
              <a:t>N</a:t>
            </a:r>
            <a:r>
              <a:rPr lang="en-AU" altLang="zh-CN" i="1" baseline="-25000" smtClean="0"/>
              <a:t>1</a:t>
            </a:r>
            <a:endParaRPr lang="en-AU" altLang="zh-CN" smtClean="0"/>
          </a:p>
          <a:p>
            <a:pPr lvl="1" eaLnBrk="1" hangingPunct="1">
              <a:buFont typeface="Wingdings" pitchFamily="2" charset="2"/>
              <a:buNone/>
            </a:pPr>
            <a:r>
              <a:rPr lang="en-AU" altLang="zh-CN" smtClean="0"/>
              <a:t>2. KDC→A: E</a:t>
            </a:r>
            <a:r>
              <a:rPr lang="en-AU" altLang="zh-CN" baseline="-25000" smtClean="0"/>
              <a:t>Ka</a:t>
            </a:r>
            <a:r>
              <a:rPr lang="en-AU" altLang="zh-CN" smtClean="0"/>
              <a:t>[Ks</a:t>
            </a:r>
            <a:r>
              <a:rPr lang="en-AU" altLang="zh-CN" i="1" smtClean="0"/>
              <a:t> </a:t>
            </a:r>
            <a:r>
              <a:rPr lang="en-AU" altLang="zh-CN" smtClean="0"/>
              <a:t>|| </a:t>
            </a:r>
            <a:r>
              <a:rPr lang="en-AU" altLang="zh-CN" i="1" smtClean="0"/>
              <a:t>ID</a:t>
            </a:r>
            <a:r>
              <a:rPr lang="en-AU" altLang="zh-CN" i="1" baseline="-25000" smtClean="0"/>
              <a:t>B</a:t>
            </a:r>
            <a:r>
              <a:rPr lang="en-AU" altLang="zh-CN" i="1" smtClean="0"/>
              <a:t> </a:t>
            </a:r>
            <a:r>
              <a:rPr lang="en-AU" altLang="zh-CN" smtClean="0"/>
              <a:t>|| </a:t>
            </a:r>
            <a:r>
              <a:rPr lang="en-AU" altLang="zh-CN" i="1" smtClean="0"/>
              <a:t>N</a:t>
            </a:r>
            <a:r>
              <a:rPr lang="en-AU" altLang="zh-CN" i="1" baseline="-25000" smtClean="0"/>
              <a:t>1</a:t>
            </a:r>
            <a:r>
              <a:rPr lang="en-AU" altLang="zh-CN" smtClean="0"/>
              <a:t> || E</a:t>
            </a:r>
            <a:r>
              <a:rPr lang="en-AU" altLang="zh-CN" i="1" baseline="-25000" smtClean="0"/>
              <a:t>Kb</a:t>
            </a:r>
            <a:r>
              <a:rPr lang="en-AU" altLang="zh-CN" smtClean="0"/>
              <a:t>[</a:t>
            </a:r>
            <a:r>
              <a:rPr lang="en-AU" altLang="zh-CN" i="1" smtClean="0"/>
              <a:t>Ks</a:t>
            </a:r>
            <a:r>
              <a:rPr lang="en-AU" altLang="zh-CN" smtClean="0"/>
              <a:t>||</a:t>
            </a:r>
            <a:r>
              <a:rPr lang="en-AU" altLang="zh-CN" i="1" smtClean="0"/>
              <a:t>ID</a:t>
            </a:r>
            <a:r>
              <a:rPr lang="en-AU" altLang="zh-CN" i="1" baseline="-25000" smtClean="0"/>
              <a:t>A</a:t>
            </a:r>
            <a:r>
              <a:rPr lang="en-AU" altLang="zh-CN" smtClean="0"/>
              <a:t>] ]</a:t>
            </a:r>
            <a:endParaRPr lang="en-AU" altLang="zh-CN" i="1" smtClean="0"/>
          </a:p>
          <a:p>
            <a:pPr lvl="1" eaLnBrk="1" hangingPunct="1">
              <a:buFont typeface="Wingdings" pitchFamily="2" charset="2"/>
              <a:buNone/>
            </a:pPr>
            <a:r>
              <a:rPr lang="en-AU" altLang="zh-CN" smtClean="0"/>
              <a:t>3.</a:t>
            </a:r>
            <a:r>
              <a:rPr lang="en-AU" altLang="zh-CN" b="1" smtClean="0"/>
              <a:t> </a:t>
            </a:r>
            <a:r>
              <a:rPr lang="en-AU" altLang="zh-CN" smtClean="0"/>
              <a:t>A→B: </a:t>
            </a:r>
            <a:r>
              <a:rPr lang="en-AU" altLang="zh-CN" i="1" smtClean="0"/>
              <a:t>E</a:t>
            </a:r>
            <a:r>
              <a:rPr lang="en-AU" altLang="zh-CN" i="1" baseline="-25000" smtClean="0"/>
              <a:t>Kb</a:t>
            </a:r>
            <a:r>
              <a:rPr lang="en-AU" altLang="zh-CN" smtClean="0"/>
              <a:t>[</a:t>
            </a:r>
            <a:r>
              <a:rPr lang="en-AU" altLang="zh-CN" i="1" smtClean="0"/>
              <a:t>Ks</a:t>
            </a:r>
            <a:r>
              <a:rPr lang="en-AU" altLang="zh-CN" smtClean="0"/>
              <a:t>||</a:t>
            </a:r>
            <a:r>
              <a:rPr lang="en-AU" altLang="zh-CN" i="1" smtClean="0"/>
              <a:t>ID</a:t>
            </a:r>
            <a:r>
              <a:rPr lang="en-AU" altLang="zh-CN" i="1" baseline="-25000" smtClean="0"/>
              <a:t>A</a:t>
            </a:r>
            <a:r>
              <a:rPr lang="en-AU" altLang="zh-CN" smtClean="0"/>
              <a:t>] || E</a:t>
            </a:r>
            <a:r>
              <a:rPr lang="en-AU" altLang="zh-CN" baseline="-25000" smtClean="0"/>
              <a:t>Ks</a:t>
            </a:r>
            <a:r>
              <a:rPr lang="en-AU" altLang="zh-CN" smtClean="0"/>
              <a:t>[M]</a:t>
            </a:r>
          </a:p>
          <a:p>
            <a:pPr eaLnBrk="1" hangingPunct="1"/>
            <a:r>
              <a:rPr lang="en-AU" altLang="zh-CN" i="1" smtClean="0"/>
              <a:t> </a:t>
            </a:r>
            <a:r>
              <a:rPr lang="zh-CN" altLang="en-AU" smtClean="0"/>
              <a:t>不能抗重放攻击</a:t>
            </a:r>
          </a:p>
          <a:p>
            <a:pPr lvl="1" eaLnBrk="1" hangingPunct="1"/>
            <a:r>
              <a:rPr lang="zh-CN" altLang="en-US" smtClean="0"/>
              <a:t>可以在消息中加入时间戳，由于电子邮件处理可能存在大量时延，加入时间戳的作用是有限的</a:t>
            </a:r>
            <a:endParaRPr lang="zh-CN" altLang="en-AU" smtClean="0"/>
          </a:p>
        </p:txBody>
      </p:sp>
      <p:sp>
        <p:nvSpPr>
          <p:cNvPr id="28677" name="Rectangle 2"/>
          <p:cNvSpPr>
            <a:spLocks noGrp="1" noChangeArrowheads="1"/>
          </p:cNvSpPr>
          <p:nvPr>
            <p:ph type="title"/>
          </p:nvPr>
        </p:nvSpPr>
        <p:spPr>
          <a:xfrm>
            <a:off x="457200" y="122238"/>
            <a:ext cx="7543800" cy="1003300"/>
          </a:xfrm>
        </p:spPr>
        <p:txBody>
          <a:bodyPr/>
          <a:lstStyle/>
          <a:p>
            <a:pPr eaLnBrk="1" hangingPunct="1"/>
            <a:r>
              <a:rPr lang="zh-CN" altLang="en-US" smtClean="0"/>
              <a:t>使用对称密码</a:t>
            </a:r>
            <a:endParaRPr lang="zh-CN" altLang="en-AU" smtClean="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800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800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800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800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800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800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003" grpId="0" build="p"/>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9027" name="Rectangle 3"/>
          <p:cNvSpPr>
            <a:spLocks noGrp="1" noChangeArrowheads="1"/>
          </p:cNvSpPr>
          <p:nvPr>
            <p:ph idx="1"/>
          </p:nvPr>
        </p:nvSpPr>
        <p:spPr>
          <a:xfrm>
            <a:off x="684213" y="1268413"/>
            <a:ext cx="7848600" cy="4341812"/>
          </a:xfrm>
        </p:spPr>
        <p:txBody>
          <a:bodyPr/>
          <a:lstStyle/>
          <a:p>
            <a:pPr eaLnBrk="1" hangingPunct="1"/>
            <a:r>
              <a:rPr lang="zh-CN" altLang="en-US" smtClean="0"/>
              <a:t>已有一些适用的公钥方法</a:t>
            </a:r>
          </a:p>
          <a:p>
            <a:pPr eaLnBrk="1" hangingPunct="1"/>
            <a:r>
              <a:rPr lang="zh-CN" altLang="en-US" smtClean="0"/>
              <a:t>如果保密是主要关心的问题，可以使用</a:t>
            </a:r>
          </a:p>
          <a:p>
            <a:pPr lvl="1" eaLnBrk="1" hangingPunct="1">
              <a:buFont typeface="Wingdings" pitchFamily="2" charset="2"/>
              <a:buNone/>
            </a:pPr>
            <a:r>
              <a:rPr lang="en-AU" altLang="zh-CN" smtClean="0"/>
              <a:t>A</a:t>
            </a:r>
            <a:r>
              <a:rPr lang="en-AU" altLang="zh-CN" smtClean="0">
                <a:cs typeface="Arial" charset="0"/>
              </a:rPr>
              <a:t>→</a:t>
            </a:r>
            <a:r>
              <a:rPr lang="en-AU" altLang="zh-CN" smtClean="0"/>
              <a:t>B: E</a:t>
            </a:r>
            <a:r>
              <a:rPr lang="en-AU" altLang="zh-CN" baseline="-25000" smtClean="0"/>
              <a:t>KUb</a:t>
            </a:r>
            <a:r>
              <a:rPr lang="en-AU" altLang="zh-CN" smtClean="0"/>
              <a:t>[Ks] || E</a:t>
            </a:r>
            <a:r>
              <a:rPr lang="en-AU" altLang="zh-CN" baseline="-25000" smtClean="0"/>
              <a:t>Ks</a:t>
            </a:r>
            <a:r>
              <a:rPr lang="en-AU" altLang="zh-CN" smtClean="0"/>
              <a:t>[M]</a:t>
            </a:r>
          </a:p>
          <a:p>
            <a:pPr lvl="1" eaLnBrk="1" hangingPunct="1"/>
            <a:r>
              <a:rPr lang="zh-CN" altLang="en-US" smtClean="0"/>
              <a:t>消息和会话密钥都加密了</a:t>
            </a:r>
          </a:p>
          <a:p>
            <a:pPr eaLnBrk="1" hangingPunct="1"/>
            <a:r>
              <a:rPr lang="zh-CN" altLang="en-US" smtClean="0"/>
              <a:t>如果需要认证，则可基于数字证书使用数字签名的方法</a:t>
            </a:r>
            <a:endParaRPr lang="en-US" altLang="zh-CN" smtClean="0"/>
          </a:p>
          <a:p>
            <a:pPr lvl="1" eaLnBrk="1" hangingPunct="1">
              <a:buFont typeface="Wingdings" pitchFamily="2" charset="2"/>
              <a:buNone/>
            </a:pPr>
            <a:r>
              <a:rPr lang="en-AU" altLang="zh-CN" smtClean="0"/>
              <a:t>A→B: M || E</a:t>
            </a:r>
            <a:r>
              <a:rPr lang="en-AU" altLang="zh-CN" baseline="-25000" smtClean="0"/>
              <a:t>KRa</a:t>
            </a:r>
            <a:r>
              <a:rPr lang="en-AU" altLang="zh-CN" smtClean="0"/>
              <a:t>[H(M)] || E</a:t>
            </a:r>
            <a:r>
              <a:rPr lang="en-AU" altLang="zh-CN" baseline="-25000" smtClean="0"/>
              <a:t>KRas</a:t>
            </a:r>
            <a:r>
              <a:rPr lang="en-AU" altLang="zh-CN" smtClean="0"/>
              <a:t>[T||ID</a:t>
            </a:r>
            <a:r>
              <a:rPr lang="en-AU" altLang="zh-CN" baseline="-25000" smtClean="0"/>
              <a:t>A</a:t>
            </a:r>
            <a:r>
              <a:rPr lang="en-AU" altLang="zh-CN" smtClean="0"/>
              <a:t>||KU</a:t>
            </a:r>
            <a:r>
              <a:rPr lang="en-AU" altLang="zh-CN" baseline="-25000" smtClean="0"/>
              <a:t>a</a:t>
            </a:r>
            <a:r>
              <a:rPr lang="en-AU" altLang="zh-CN" smtClean="0"/>
              <a:t>] </a:t>
            </a:r>
          </a:p>
          <a:p>
            <a:pPr lvl="1" eaLnBrk="1" hangingPunct="1"/>
            <a:r>
              <a:rPr lang="zh-CN" altLang="en-US" smtClean="0"/>
              <a:t>这里有消息</a:t>
            </a:r>
            <a:r>
              <a:rPr lang="en-US" altLang="zh-CN" smtClean="0"/>
              <a:t>, </a:t>
            </a:r>
            <a:r>
              <a:rPr lang="zh-CN" altLang="en-US" smtClean="0"/>
              <a:t>签名</a:t>
            </a:r>
            <a:r>
              <a:rPr lang="en-US" altLang="zh-CN" smtClean="0"/>
              <a:t>, </a:t>
            </a:r>
            <a:r>
              <a:rPr lang="zh-CN" altLang="en-US" smtClean="0"/>
              <a:t>证书</a:t>
            </a:r>
            <a:endParaRPr lang="zh-CN" altLang="en-AU" smtClean="0"/>
          </a:p>
        </p:txBody>
      </p:sp>
      <p:sp>
        <p:nvSpPr>
          <p:cNvPr id="29701" name="Rectangle 2"/>
          <p:cNvSpPr>
            <a:spLocks noGrp="1" noChangeArrowheads="1"/>
          </p:cNvSpPr>
          <p:nvPr>
            <p:ph type="title"/>
          </p:nvPr>
        </p:nvSpPr>
        <p:spPr>
          <a:xfrm>
            <a:off x="755650" y="260350"/>
            <a:ext cx="7993063" cy="936625"/>
          </a:xfrm>
        </p:spPr>
        <p:txBody>
          <a:bodyPr/>
          <a:lstStyle/>
          <a:p>
            <a:pPr eaLnBrk="1" hangingPunct="1"/>
            <a:r>
              <a:rPr lang="zh-CN" altLang="en-US" smtClean="0"/>
              <a:t>公钥加密方法</a:t>
            </a:r>
            <a:endParaRPr lang="zh-CN" altLang="en-AU" smtClean="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90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902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902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902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9027">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9027">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902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27" grpId="0" build="p"/>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0051" name="Rectangle 3"/>
          <p:cNvSpPr>
            <a:spLocks noGrp="1" noChangeArrowheads="1"/>
          </p:cNvSpPr>
          <p:nvPr>
            <p:ph idx="1"/>
          </p:nvPr>
        </p:nvSpPr>
        <p:spPr>
          <a:xfrm>
            <a:off x="468313" y="1268413"/>
            <a:ext cx="8207375" cy="4908550"/>
          </a:xfrm>
        </p:spPr>
        <p:txBody>
          <a:bodyPr/>
          <a:lstStyle/>
          <a:p>
            <a:pPr eaLnBrk="1" hangingPunct="1">
              <a:lnSpc>
                <a:spcPct val="95000"/>
              </a:lnSpc>
              <a:spcBef>
                <a:spcPct val="15000"/>
              </a:spcBef>
            </a:pPr>
            <a:r>
              <a:rPr lang="en-AU" altLang="zh-CN" smtClean="0"/>
              <a:t>DSS</a:t>
            </a:r>
            <a:r>
              <a:rPr lang="zh-CN" altLang="en-AU" smtClean="0"/>
              <a:t>是美国政府作为标准</a:t>
            </a:r>
            <a:r>
              <a:rPr lang="en-AU" altLang="zh-CN" smtClean="0"/>
              <a:t>FIPS 186</a:t>
            </a:r>
            <a:r>
              <a:rPr lang="zh-CN" altLang="en-AU" smtClean="0"/>
              <a:t>发布的</a:t>
            </a:r>
          </a:p>
          <a:p>
            <a:pPr eaLnBrk="1" hangingPunct="1">
              <a:lnSpc>
                <a:spcPct val="95000"/>
              </a:lnSpc>
              <a:spcBef>
                <a:spcPct val="15000"/>
              </a:spcBef>
            </a:pPr>
            <a:r>
              <a:rPr lang="en-AU" altLang="zh-CN" smtClean="0"/>
              <a:t>DSS</a:t>
            </a:r>
            <a:r>
              <a:rPr lang="zh-CN" altLang="en-AU" smtClean="0"/>
              <a:t>使用</a:t>
            </a:r>
            <a:r>
              <a:rPr lang="en-AU" altLang="zh-CN" smtClean="0"/>
              <a:t>SHA</a:t>
            </a:r>
            <a:r>
              <a:rPr lang="zh-CN" altLang="en-AU" smtClean="0"/>
              <a:t>作为散列算法 </a:t>
            </a:r>
          </a:p>
          <a:p>
            <a:pPr eaLnBrk="1" hangingPunct="1">
              <a:lnSpc>
                <a:spcPct val="95000"/>
              </a:lnSpc>
              <a:spcBef>
                <a:spcPct val="15000"/>
              </a:spcBef>
            </a:pPr>
            <a:r>
              <a:rPr lang="zh-CN" altLang="en-AU" smtClean="0"/>
              <a:t>由</a:t>
            </a:r>
            <a:r>
              <a:rPr lang="en-AU" altLang="zh-CN" smtClean="0"/>
              <a:t>NIST</a:t>
            </a:r>
            <a:r>
              <a:rPr lang="zh-CN" altLang="en-AU" smtClean="0"/>
              <a:t>和</a:t>
            </a:r>
            <a:r>
              <a:rPr lang="en-AU" altLang="zh-CN" smtClean="0"/>
              <a:t>NSA</a:t>
            </a:r>
            <a:r>
              <a:rPr lang="zh-CN" altLang="en-AU" smtClean="0"/>
              <a:t>在</a:t>
            </a:r>
            <a:r>
              <a:rPr lang="en-AU" altLang="zh-CN" smtClean="0"/>
              <a:t>90</a:t>
            </a:r>
            <a:r>
              <a:rPr lang="zh-CN" altLang="en-AU" smtClean="0"/>
              <a:t>年代早期设计 </a:t>
            </a:r>
          </a:p>
          <a:p>
            <a:pPr eaLnBrk="1" hangingPunct="1">
              <a:lnSpc>
                <a:spcPct val="95000"/>
              </a:lnSpc>
              <a:spcBef>
                <a:spcPct val="15000"/>
              </a:spcBef>
            </a:pPr>
            <a:r>
              <a:rPr lang="en-AU" altLang="zh-CN" smtClean="0"/>
              <a:t>DSS</a:t>
            </a:r>
            <a:r>
              <a:rPr lang="zh-CN" altLang="en-AU" smtClean="0"/>
              <a:t>是标准</a:t>
            </a:r>
            <a:r>
              <a:rPr lang="en-AU" altLang="zh-CN" smtClean="0"/>
              <a:t>, DSA</a:t>
            </a:r>
            <a:r>
              <a:rPr lang="zh-CN" altLang="en-AU" smtClean="0"/>
              <a:t>是其算法</a:t>
            </a:r>
          </a:p>
          <a:p>
            <a:pPr eaLnBrk="1" hangingPunct="1">
              <a:lnSpc>
                <a:spcPct val="95000"/>
              </a:lnSpc>
              <a:spcBef>
                <a:spcPct val="15000"/>
              </a:spcBef>
            </a:pPr>
            <a:r>
              <a:rPr lang="en-AU" altLang="zh-CN" smtClean="0"/>
              <a:t>DSS</a:t>
            </a:r>
            <a:r>
              <a:rPr lang="zh-CN" altLang="en-AU" smtClean="0"/>
              <a:t>是</a:t>
            </a:r>
            <a:r>
              <a:rPr lang="en-AU" altLang="zh-CN" smtClean="0"/>
              <a:t>ElGamal</a:t>
            </a:r>
            <a:r>
              <a:rPr lang="zh-CN" altLang="en-AU" smtClean="0"/>
              <a:t>和</a:t>
            </a:r>
            <a:r>
              <a:rPr lang="en-AU" altLang="zh-CN" smtClean="0"/>
              <a:t>Schnorr</a:t>
            </a:r>
            <a:r>
              <a:rPr lang="zh-CN" altLang="en-AU" smtClean="0"/>
              <a:t>算法的变形 </a:t>
            </a:r>
          </a:p>
          <a:p>
            <a:pPr eaLnBrk="1" hangingPunct="1">
              <a:lnSpc>
                <a:spcPct val="95000"/>
              </a:lnSpc>
              <a:spcBef>
                <a:spcPct val="15000"/>
              </a:spcBef>
            </a:pPr>
            <a:r>
              <a:rPr lang="en-AU" altLang="zh-CN" smtClean="0"/>
              <a:t>DSS</a:t>
            </a:r>
            <a:r>
              <a:rPr lang="zh-CN" altLang="en-AU" smtClean="0"/>
              <a:t>产生</a:t>
            </a:r>
            <a:r>
              <a:rPr lang="en-AU" altLang="zh-CN" smtClean="0"/>
              <a:t>320</a:t>
            </a:r>
            <a:r>
              <a:rPr lang="zh-CN" altLang="en-AU" smtClean="0"/>
              <a:t>位数字签名</a:t>
            </a:r>
            <a:r>
              <a:rPr lang="en-AU" altLang="zh-CN" smtClean="0"/>
              <a:t>, </a:t>
            </a:r>
            <a:r>
              <a:rPr lang="zh-CN" altLang="en-AU" smtClean="0"/>
              <a:t>但是具有</a:t>
            </a:r>
            <a:r>
              <a:rPr lang="en-AU" altLang="zh-CN" smtClean="0"/>
              <a:t>512-1024</a:t>
            </a:r>
            <a:r>
              <a:rPr lang="zh-CN" altLang="en-AU" smtClean="0"/>
              <a:t>位的安全性</a:t>
            </a:r>
          </a:p>
          <a:p>
            <a:pPr eaLnBrk="1" hangingPunct="1">
              <a:lnSpc>
                <a:spcPct val="95000"/>
              </a:lnSpc>
              <a:spcBef>
                <a:spcPct val="15000"/>
              </a:spcBef>
            </a:pPr>
            <a:r>
              <a:rPr lang="en-AU" altLang="zh-CN" smtClean="0"/>
              <a:t>DSS</a:t>
            </a:r>
            <a:r>
              <a:rPr lang="zh-CN" altLang="en-AU" smtClean="0"/>
              <a:t>的安全依赖于</a:t>
            </a:r>
            <a:r>
              <a:rPr lang="en-AU" altLang="zh-CN" smtClean="0"/>
              <a:t>DLP</a:t>
            </a:r>
            <a:r>
              <a:rPr lang="zh-CN" altLang="en-AU" smtClean="0"/>
              <a:t>问题 </a:t>
            </a:r>
          </a:p>
        </p:txBody>
      </p:sp>
      <p:sp>
        <p:nvSpPr>
          <p:cNvPr id="30725" name="Rectangle 2"/>
          <p:cNvSpPr>
            <a:spLocks noGrp="1" noChangeArrowheads="1"/>
          </p:cNvSpPr>
          <p:nvPr>
            <p:ph type="title"/>
          </p:nvPr>
        </p:nvSpPr>
        <p:spPr>
          <a:xfrm>
            <a:off x="250825" y="404813"/>
            <a:ext cx="8135938" cy="682625"/>
          </a:xfrm>
        </p:spPr>
        <p:txBody>
          <a:bodyPr/>
          <a:lstStyle/>
          <a:p>
            <a:pPr eaLnBrk="1" hangingPunct="1"/>
            <a:r>
              <a:rPr lang="en-AU" altLang="zh-CN" sz="3500" smtClean="0"/>
              <a:t>13.3 </a:t>
            </a:r>
            <a:r>
              <a:rPr lang="zh-CN" altLang="en-AU" sz="3500" smtClean="0"/>
              <a:t>数字签名标准</a:t>
            </a:r>
            <a:r>
              <a:rPr lang="en-AU" altLang="zh-CN" sz="3500" smtClean="0"/>
              <a:t>(DSS)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005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005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005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005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005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005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005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051"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50" name="Picture 4"/>
          <p:cNvPicPr>
            <a:picLocks noGrp="1" noChangeAspect="1" noChangeArrowheads="1"/>
          </p:cNvPicPr>
          <p:nvPr>
            <p:ph idx="1"/>
          </p:nvPr>
        </p:nvPicPr>
        <p:blipFill>
          <a:blip r:embed="rId2" cstate="print"/>
          <a:srcRect/>
          <a:stretch>
            <a:fillRect/>
          </a:stretch>
        </p:blipFill>
        <p:spPr>
          <a:xfrm>
            <a:off x="468313" y="333375"/>
            <a:ext cx="7704137" cy="5967413"/>
          </a:xfrm>
          <a:noFill/>
        </p:spPr>
      </p:pic>
      <p:sp>
        <p:nvSpPr>
          <p:cNvPr id="31749" name="Rectangle 5"/>
          <p:cNvSpPr>
            <a:spLocks noGrp="1" noChangeArrowheads="1"/>
          </p:cNvSpPr>
          <p:nvPr>
            <p:ph type="title"/>
          </p:nvPr>
        </p:nvSpPr>
        <p:spPr>
          <a:xfrm>
            <a:off x="457200" y="122238"/>
            <a:ext cx="7543800" cy="117475"/>
          </a:xfrm>
        </p:spPr>
        <p:txBody>
          <a:bodyPr>
            <a:normAutofit fontScale="90000"/>
          </a:bodyPr>
          <a:lstStyle/>
          <a:p>
            <a:pPr eaLnBrk="1" hangingPunct="1"/>
            <a:endParaRPr lang="zh-CN" altLang="en-US" sz="3500" smtClean="0"/>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2099" name="Rectangle 3"/>
          <p:cNvSpPr>
            <a:spLocks noGrp="1" noChangeArrowheads="1"/>
          </p:cNvSpPr>
          <p:nvPr>
            <p:ph idx="1"/>
          </p:nvPr>
        </p:nvSpPr>
        <p:spPr>
          <a:xfrm>
            <a:off x="611188" y="1341438"/>
            <a:ext cx="7848600" cy="4606925"/>
          </a:xfrm>
        </p:spPr>
        <p:txBody>
          <a:bodyPr/>
          <a:lstStyle/>
          <a:p>
            <a:pPr eaLnBrk="1" hangingPunct="1">
              <a:lnSpc>
                <a:spcPct val="95000"/>
              </a:lnSpc>
              <a:spcBef>
                <a:spcPct val="15000"/>
              </a:spcBef>
            </a:pPr>
            <a:r>
              <a:rPr lang="zh-CN" altLang="en-AU" smtClean="0"/>
              <a:t>全局共享的公开密钥值为</a:t>
            </a:r>
            <a:r>
              <a:rPr lang="en-AU" altLang="zh-CN" smtClean="0"/>
              <a:t>(p, q, g)</a:t>
            </a:r>
          </a:p>
          <a:p>
            <a:pPr lvl="1" eaLnBrk="1" hangingPunct="1">
              <a:lnSpc>
                <a:spcPct val="95000"/>
              </a:lnSpc>
              <a:spcBef>
                <a:spcPct val="15000"/>
              </a:spcBef>
            </a:pPr>
            <a:r>
              <a:rPr lang="en-AU" altLang="zh-CN" smtClean="0"/>
              <a:t>p</a:t>
            </a:r>
            <a:r>
              <a:rPr lang="zh-CN" altLang="en-AU" smtClean="0"/>
              <a:t>是大素数 </a:t>
            </a:r>
            <a:r>
              <a:rPr lang="en-AU" altLang="zh-CN" smtClean="0">
                <a:latin typeface="Courier New" pitchFamily="49" charset="0"/>
              </a:rPr>
              <a:t>p = 2</a:t>
            </a:r>
            <a:r>
              <a:rPr lang="en-AU" altLang="zh-CN" baseline="30000" smtClean="0">
                <a:latin typeface="Courier New" pitchFamily="49" charset="0"/>
              </a:rPr>
              <a:t>L</a:t>
            </a:r>
            <a:r>
              <a:rPr lang="en-AU" altLang="zh-CN" smtClean="0"/>
              <a:t> </a:t>
            </a:r>
          </a:p>
          <a:p>
            <a:pPr lvl="2" eaLnBrk="1" hangingPunct="1">
              <a:lnSpc>
                <a:spcPct val="95000"/>
              </a:lnSpc>
              <a:spcBef>
                <a:spcPct val="15000"/>
              </a:spcBef>
            </a:pPr>
            <a:r>
              <a:rPr lang="en-AU" altLang="zh-CN" sz="2400" smtClean="0"/>
              <a:t>L</a:t>
            </a:r>
            <a:r>
              <a:rPr lang="zh-CN" altLang="en-AU" sz="2400" smtClean="0"/>
              <a:t>为</a:t>
            </a:r>
            <a:r>
              <a:rPr lang="en-AU" altLang="zh-CN" sz="2400" smtClean="0"/>
              <a:t>512</a:t>
            </a:r>
            <a:r>
              <a:rPr lang="zh-CN" altLang="en-AU" sz="2400" smtClean="0"/>
              <a:t>到</a:t>
            </a:r>
            <a:r>
              <a:rPr lang="en-AU" altLang="zh-CN" sz="2400" smtClean="0"/>
              <a:t>1024</a:t>
            </a:r>
            <a:r>
              <a:rPr lang="zh-CN" altLang="en-AU" sz="2400" smtClean="0"/>
              <a:t>位并且是</a:t>
            </a:r>
            <a:r>
              <a:rPr lang="en-AU" altLang="zh-CN" sz="2400" smtClean="0"/>
              <a:t>64</a:t>
            </a:r>
            <a:r>
              <a:rPr lang="zh-CN" altLang="en-AU" sz="2400" smtClean="0"/>
              <a:t>的倍数 </a:t>
            </a:r>
          </a:p>
          <a:p>
            <a:pPr lvl="1" eaLnBrk="1" hangingPunct="1">
              <a:lnSpc>
                <a:spcPct val="95000"/>
              </a:lnSpc>
              <a:spcBef>
                <a:spcPct val="15000"/>
              </a:spcBef>
            </a:pPr>
            <a:r>
              <a:rPr lang="zh-CN" altLang="en-AU" smtClean="0"/>
              <a:t>选择</a:t>
            </a:r>
            <a:r>
              <a:rPr lang="en-AU" altLang="zh-CN" smtClean="0"/>
              <a:t>q, </a:t>
            </a:r>
            <a:r>
              <a:rPr lang="zh-CN" altLang="en-AU" smtClean="0"/>
              <a:t>是</a:t>
            </a:r>
            <a:r>
              <a:rPr lang="en-AU" altLang="zh-CN" smtClean="0"/>
              <a:t>p-1</a:t>
            </a:r>
            <a:r>
              <a:rPr lang="zh-CN" altLang="en-AU" smtClean="0"/>
              <a:t>的</a:t>
            </a:r>
            <a:r>
              <a:rPr lang="en-AU" altLang="zh-CN" smtClean="0"/>
              <a:t>160</a:t>
            </a:r>
            <a:r>
              <a:rPr lang="zh-CN" altLang="en-AU" smtClean="0"/>
              <a:t>位的素因子</a:t>
            </a:r>
          </a:p>
          <a:p>
            <a:pPr lvl="1" eaLnBrk="1" hangingPunct="1">
              <a:lnSpc>
                <a:spcPct val="95000"/>
              </a:lnSpc>
              <a:spcBef>
                <a:spcPct val="15000"/>
              </a:spcBef>
            </a:pPr>
            <a:r>
              <a:rPr lang="zh-CN" altLang="en-AU" smtClean="0"/>
              <a:t>选择</a:t>
            </a:r>
            <a:r>
              <a:rPr lang="en-AU" altLang="zh-CN" smtClean="0"/>
              <a:t>g, </a:t>
            </a:r>
            <a:r>
              <a:rPr lang="zh-CN" altLang="en-AU" smtClean="0"/>
              <a:t>使得 </a:t>
            </a:r>
            <a:r>
              <a:rPr lang="en-AU" altLang="zh-CN" b="1" smtClean="0">
                <a:solidFill>
                  <a:srgbClr val="FF3300"/>
                </a:solidFill>
                <a:latin typeface="Courier New" pitchFamily="49" charset="0"/>
              </a:rPr>
              <a:t>g = h</a:t>
            </a:r>
            <a:r>
              <a:rPr lang="en-AU" altLang="zh-CN" b="1" baseline="30000" smtClean="0">
                <a:solidFill>
                  <a:srgbClr val="FF3300"/>
                </a:solidFill>
                <a:latin typeface="Courier New" pitchFamily="49" charset="0"/>
              </a:rPr>
              <a:t>(p-1)/q</a:t>
            </a:r>
            <a:r>
              <a:rPr lang="en-AU" altLang="zh-CN" b="1" smtClean="0">
                <a:solidFill>
                  <a:srgbClr val="FF3300"/>
                </a:solidFill>
              </a:rPr>
              <a:t>   </a:t>
            </a:r>
            <a:r>
              <a:rPr lang="zh-CN" altLang="en-AU" b="1" smtClean="0">
                <a:solidFill>
                  <a:srgbClr val="FF3300"/>
                </a:solidFill>
              </a:rPr>
              <a:t>（</a:t>
            </a:r>
            <a:r>
              <a:rPr lang="en-AU" altLang="zh-CN" b="1" smtClean="0">
                <a:solidFill>
                  <a:srgbClr val="FF3300"/>
                </a:solidFill>
              </a:rPr>
              <a:t>g</a:t>
            </a:r>
            <a:r>
              <a:rPr lang="zh-CN" altLang="en-AU" b="1" smtClean="0">
                <a:solidFill>
                  <a:srgbClr val="FF3300"/>
                </a:solidFill>
              </a:rPr>
              <a:t>的阶为</a:t>
            </a:r>
            <a:r>
              <a:rPr lang="en-AU" altLang="zh-CN" b="1" smtClean="0">
                <a:solidFill>
                  <a:srgbClr val="FF3300"/>
                </a:solidFill>
              </a:rPr>
              <a:t>q </a:t>
            </a:r>
            <a:r>
              <a:rPr lang="zh-CN" altLang="en-AU" b="1" smtClean="0">
                <a:solidFill>
                  <a:srgbClr val="FF3300"/>
                </a:solidFill>
              </a:rPr>
              <a:t>）</a:t>
            </a:r>
          </a:p>
          <a:p>
            <a:pPr lvl="2" eaLnBrk="1" hangingPunct="1">
              <a:lnSpc>
                <a:spcPct val="95000"/>
              </a:lnSpc>
              <a:spcBef>
                <a:spcPct val="15000"/>
              </a:spcBef>
            </a:pPr>
            <a:r>
              <a:rPr lang="en-AU" altLang="zh-CN" sz="2400" smtClean="0"/>
              <a:t>where  </a:t>
            </a:r>
            <a:r>
              <a:rPr lang="en-AU" altLang="zh-CN" sz="2400" smtClean="0">
                <a:latin typeface="Courier New" pitchFamily="49" charset="0"/>
              </a:rPr>
              <a:t>h&lt;p-1, h</a:t>
            </a:r>
            <a:r>
              <a:rPr lang="en-AU" altLang="zh-CN" sz="2400" baseline="30000" smtClean="0">
                <a:latin typeface="Courier New" pitchFamily="49" charset="0"/>
              </a:rPr>
              <a:t>(p-1)/q </a:t>
            </a:r>
            <a:r>
              <a:rPr lang="en-AU" altLang="zh-CN" sz="2400" smtClean="0">
                <a:latin typeface="Courier New" pitchFamily="49" charset="0"/>
              </a:rPr>
              <a:t>(mod p) &gt; 1</a:t>
            </a:r>
            <a:r>
              <a:rPr lang="en-AU" altLang="zh-CN" sz="2400" smtClean="0"/>
              <a:t> </a:t>
            </a:r>
          </a:p>
          <a:p>
            <a:pPr eaLnBrk="1" hangingPunct="1">
              <a:lnSpc>
                <a:spcPct val="95000"/>
              </a:lnSpc>
              <a:spcBef>
                <a:spcPct val="15000"/>
              </a:spcBef>
            </a:pPr>
            <a:r>
              <a:rPr lang="zh-CN" altLang="en-AU" smtClean="0"/>
              <a:t>用户选择私钥，并计算其公开密钥</a:t>
            </a:r>
            <a:r>
              <a:rPr lang="en-AU" altLang="zh-CN" smtClean="0"/>
              <a:t> </a:t>
            </a:r>
          </a:p>
          <a:p>
            <a:pPr lvl="1" eaLnBrk="1" hangingPunct="1">
              <a:lnSpc>
                <a:spcPct val="95000"/>
              </a:lnSpc>
              <a:spcBef>
                <a:spcPct val="15000"/>
              </a:spcBef>
            </a:pPr>
            <a:r>
              <a:rPr lang="zh-CN" altLang="en-AU" smtClean="0"/>
              <a:t>选择 </a:t>
            </a:r>
            <a:r>
              <a:rPr lang="en-AU" altLang="zh-CN" smtClean="0">
                <a:latin typeface="Courier New" pitchFamily="49" charset="0"/>
              </a:rPr>
              <a:t>x&lt;q</a:t>
            </a:r>
            <a:r>
              <a:rPr lang="en-AU" altLang="zh-CN" smtClean="0"/>
              <a:t> </a:t>
            </a:r>
          </a:p>
          <a:p>
            <a:pPr lvl="1" eaLnBrk="1" hangingPunct="1">
              <a:lnSpc>
                <a:spcPct val="95000"/>
              </a:lnSpc>
              <a:spcBef>
                <a:spcPct val="15000"/>
              </a:spcBef>
            </a:pPr>
            <a:r>
              <a:rPr lang="zh-CN" altLang="en-AU" smtClean="0"/>
              <a:t>计算 </a:t>
            </a:r>
            <a:r>
              <a:rPr lang="en-AU" altLang="zh-CN" smtClean="0">
                <a:latin typeface="Courier New" pitchFamily="49" charset="0"/>
              </a:rPr>
              <a:t>y = g</a:t>
            </a:r>
            <a:r>
              <a:rPr lang="en-AU" altLang="zh-CN" baseline="30000" smtClean="0">
                <a:latin typeface="Courier New" pitchFamily="49" charset="0"/>
              </a:rPr>
              <a:t>x </a:t>
            </a:r>
            <a:r>
              <a:rPr lang="en-AU" altLang="zh-CN" smtClean="0">
                <a:latin typeface="Courier New" pitchFamily="49" charset="0"/>
              </a:rPr>
              <a:t>(mod p)</a:t>
            </a:r>
            <a:r>
              <a:rPr lang="en-AU" altLang="zh-CN" smtClean="0"/>
              <a:t> </a:t>
            </a:r>
          </a:p>
        </p:txBody>
      </p:sp>
      <p:sp>
        <p:nvSpPr>
          <p:cNvPr id="32773" name="Rectangle 2"/>
          <p:cNvSpPr>
            <a:spLocks noGrp="1" noChangeArrowheads="1"/>
          </p:cNvSpPr>
          <p:nvPr>
            <p:ph type="title"/>
          </p:nvPr>
        </p:nvSpPr>
        <p:spPr>
          <a:xfrm>
            <a:off x="539750" y="404813"/>
            <a:ext cx="7705725" cy="720725"/>
          </a:xfrm>
        </p:spPr>
        <p:txBody>
          <a:bodyPr/>
          <a:lstStyle/>
          <a:p>
            <a:pPr eaLnBrk="1" hangingPunct="1"/>
            <a:r>
              <a:rPr lang="en-AU" altLang="zh-CN" smtClean="0"/>
              <a:t>DSA</a:t>
            </a:r>
            <a:r>
              <a:rPr lang="zh-CN" altLang="en-AU" smtClean="0"/>
              <a:t>密钥产生</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209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209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209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2099">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2099">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2099">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32099">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2099">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209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099" grpId="0" build="p"/>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23" name="Rectangle 3"/>
          <p:cNvSpPr>
            <a:spLocks noGrp="1" noChangeArrowheads="1"/>
          </p:cNvSpPr>
          <p:nvPr>
            <p:ph idx="1"/>
          </p:nvPr>
        </p:nvSpPr>
        <p:spPr>
          <a:xfrm>
            <a:off x="468313" y="1412875"/>
            <a:ext cx="8229600" cy="4411663"/>
          </a:xfrm>
        </p:spPr>
        <p:txBody>
          <a:bodyPr/>
          <a:lstStyle/>
          <a:p>
            <a:pPr eaLnBrk="1" hangingPunct="1"/>
            <a:r>
              <a:rPr lang="zh-CN" altLang="en-AU" smtClean="0"/>
              <a:t>若要签名消息</a:t>
            </a:r>
            <a:r>
              <a:rPr lang="en-AU" altLang="zh-CN" smtClean="0">
                <a:latin typeface="Courier New" pitchFamily="49" charset="0"/>
              </a:rPr>
              <a:t>M</a:t>
            </a:r>
            <a:r>
              <a:rPr lang="en-AU" altLang="zh-CN" smtClean="0"/>
              <a:t>, </a:t>
            </a:r>
            <a:r>
              <a:rPr lang="zh-CN" altLang="en-AU" smtClean="0"/>
              <a:t>签名方则</a:t>
            </a:r>
          </a:p>
          <a:p>
            <a:pPr lvl="1" eaLnBrk="1" hangingPunct="1"/>
            <a:r>
              <a:rPr lang="zh-CN" altLang="en-AU" smtClean="0"/>
              <a:t>产生一个随机的签名密钥</a:t>
            </a:r>
            <a:r>
              <a:rPr lang="en-AU" altLang="zh-CN" smtClean="0">
                <a:latin typeface="Courier New" pitchFamily="49" charset="0"/>
              </a:rPr>
              <a:t>k, k&lt;q</a:t>
            </a:r>
            <a:r>
              <a:rPr lang="en-AU" altLang="zh-CN" smtClean="0"/>
              <a:t> </a:t>
            </a:r>
          </a:p>
          <a:p>
            <a:pPr lvl="1" eaLnBrk="1" hangingPunct="1"/>
            <a:r>
              <a:rPr lang="en-AU" altLang="zh-CN" smtClean="0">
                <a:latin typeface="Courier New" pitchFamily="49" charset="0"/>
              </a:rPr>
              <a:t>k</a:t>
            </a:r>
            <a:r>
              <a:rPr lang="en-US" altLang="zh-CN" smtClean="0"/>
              <a:t> </a:t>
            </a:r>
            <a:r>
              <a:rPr lang="zh-CN" altLang="en-US" smtClean="0"/>
              <a:t>必须是随机的，并且不能重复使用</a:t>
            </a:r>
            <a:endParaRPr lang="zh-CN" altLang="en-AU" smtClean="0"/>
          </a:p>
          <a:p>
            <a:pPr eaLnBrk="1" hangingPunct="1"/>
            <a:r>
              <a:rPr lang="zh-CN" altLang="en-AU" smtClean="0"/>
              <a:t>计算签名 </a:t>
            </a:r>
          </a:p>
          <a:p>
            <a:pPr lvl="1" eaLnBrk="1" hangingPunct="1">
              <a:buFont typeface="Wingdings" pitchFamily="2" charset="2"/>
              <a:buNone/>
            </a:pPr>
            <a:r>
              <a:rPr lang="en-AU" altLang="zh-CN" smtClean="0">
                <a:latin typeface="Courier New" pitchFamily="49" charset="0"/>
              </a:rPr>
              <a:t>r = (g</a:t>
            </a:r>
            <a:r>
              <a:rPr lang="en-AU" altLang="zh-CN" baseline="30000" smtClean="0">
                <a:latin typeface="Courier New" pitchFamily="49" charset="0"/>
              </a:rPr>
              <a:t>k</a:t>
            </a:r>
            <a:r>
              <a:rPr lang="en-AU" altLang="zh-CN" smtClean="0">
                <a:latin typeface="Courier New" pitchFamily="49" charset="0"/>
              </a:rPr>
              <a:t>(mod p))(mod q) </a:t>
            </a:r>
          </a:p>
          <a:p>
            <a:pPr lvl="1" eaLnBrk="1" hangingPunct="1">
              <a:buFont typeface="Wingdings" pitchFamily="2" charset="2"/>
              <a:buNone/>
            </a:pPr>
            <a:r>
              <a:rPr lang="en-AU" altLang="zh-CN" smtClean="0">
                <a:latin typeface="Courier New" pitchFamily="49" charset="0"/>
              </a:rPr>
              <a:t>s = k</a:t>
            </a:r>
            <a:r>
              <a:rPr lang="en-AU" altLang="zh-CN" baseline="30000" smtClean="0">
                <a:latin typeface="Courier New" pitchFamily="49" charset="0"/>
              </a:rPr>
              <a:t>-1</a:t>
            </a:r>
            <a:r>
              <a:rPr lang="en-AU" altLang="zh-CN" smtClean="0">
                <a:latin typeface="Courier New" pitchFamily="49" charset="0"/>
              </a:rPr>
              <a:t>((SHA(M)+ x.r)(mod q)</a:t>
            </a:r>
            <a:r>
              <a:rPr lang="en-AU" altLang="zh-CN" smtClean="0"/>
              <a:t> </a:t>
            </a:r>
          </a:p>
          <a:p>
            <a:pPr eaLnBrk="1" hangingPunct="1"/>
            <a:r>
              <a:rPr lang="zh-CN" altLang="en-AU" smtClean="0"/>
              <a:t>把签名</a:t>
            </a:r>
            <a:r>
              <a:rPr lang="en-AU" altLang="zh-CN" smtClean="0">
                <a:latin typeface="Courier New" pitchFamily="49" charset="0"/>
              </a:rPr>
              <a:t>(r,s)</a:t>
            </a:r>
            <a:r>
              <a:rPr lang="zh-CN" altLang="en-AU" smtClean="0"/>
              <a:t>和消息</a:t>
            </a:r>
            <a:r>
              <a:rPr lang="en-AU" altLang="zh-CN" smtClean="0">
                <a:latin typeface="Courier New" pitchFamily="49" charset="0"/>
              </a:rPr>
              <a:t>M</a:t>
            </a:r>
            <a:r>
              <a:rPr lang="zh-CN" altLang="en-AU" smtClean="0">
                <a:latin typeface="Courier New" pitchFamily="49" charset="0"/>
              </a:rPr>
              <a:t>一起发送给接收方</a:t>
            </a:r>
          </a:p>
        </p:txBody>
      </p:sp>
      <p:sp>
        <p:nvSpPr>
          <p:cNvPr id="33797" name="Rectangle 2"/>
          <p:cNvSpPr>
            <a:spLocks noGrp="1" noChangeArrowheads="1"/>
          </p:cNvSpPr>
          <p:nvPr>
            <p:ph type="title"/>
          </p:nvPr>
        </p:nvSpPr>
        <p:spPr>
          <a:xfrm>
            <a:off x="457200" y="122238"/>
            <a:ext cx="7543800" cy="1003300"/>
          </a:xfrm>
        </p:spPr>
        <p:txBody>
          <a:bodyPr/>
          <a:lstStyle/>
          <a:p>
            <a:pPr eaLnBrk="1" hangingPunct="1"/>
            <a:r>
              <a:rPr lang="en-AU" altLang="zh-CN" smtClean="0"/>
              <a:t>DSA</a:t>
            </a:r>
            <a:r>
              <a:rPr lang="zh-CN" altLang="en-AU" smtClean="0"/>
              <a:t>签名的产生</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312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312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312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312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312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312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312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23" grpId="0" build="p"/>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5171" name="Rectangle 3"/>
          <p:cNvSpPr>
            <a:spLocks noGrp="1" noChangeArrowheads="1"/>
          </p:cNvSpPr>
          <p:nvPr>
            <p:ph idx="1"/>
          </p:nvPr>
        </p:nvSpPr>
        <p:spPr>
          <a:xfrm>
            <a:off x="611188" y="1268413"/>
            <a:ext cx="8202612" cy="4608512"/>
          </a:xfrm>
        </p:spPr>
        <p:txBody>
          <a:bodyPr/>
          <a:lstStyle/>
          <a:p>
            <a:pPr eaLnBrk="1" hangingPunct="1"/>
            <a:r>
              <a:rPr lang="zh-CN" altLang="en-US" smtClean="0"/>
              <a:t>接收方收到消息</a:t>
            </a:r>
            <a:r>
              <a:rPr lang="en-US" altLang="zh-CN" smtClean="0"/>
              <a:t>M</a:t>
            </a:r>
            <a:r>
              <a:rPr lang="zh-CN" altLang="en-US" smtClean="0"/>
              <a:t>和签名</a:t>
            </a:r>
            <a:r>
              <a:rPr lang="en-AU" altLang="zh-CN" smtClean="0">
                <a:latin typeface="Courier New" pitchFamily="49" charset="0"/>
              </a:rPr>
              <a:t>(r,s)</a:t>
            </a:r>
            <a:r>
              <a:rPr lang="en-AU" altLang="zh-CN" smtClean="0"/>
              <a:t> </a:t>
            </a:r>
          </a:p>
          <a:p>
            <a:pPr eaLnBrk="1" hangingPunct="1"/>
            <a:r>
              <a:rPr lang="zh-CN" altLang="en-AU" smtClean="0"/>
              <a:t>接收方计算 </a:t>
            </a:r>
          </a:p>
          <a:p>
            <a:pPr lvl="1" eaLnBrk="1" hangingPunct="1">
              <a:buFont typeface="Wingdings" pitchFamily="2" charset="2"/>
              <a:buNone/>
            </a:pPr>
            <a:r>
              <a:rPr lang="en-AU" altLang="zh-CN" smtClean="0">
                <a:latin typeface="Courier New" pitchFamily="49" charset="0"/>
              </a:rPr>
              <a:t>w = s</a:t>
            </a:r>
            <a:r>
              <a:rPr lang="en-AU" altLang="zh-CN" baseline="30000" smtClean="0">
                <a:latin typeface="Courier New" pitchFamily="49" charset="0"/>
              </a:rPr>
              <a:t>-1</a:t>
            </a:r>
            <a:r>
              <a:rPr lang="en-AU" altLang="zh-CN" smtClean="0">
                <a:latin typeface="Courier New" pitchFamily="49" charset="0"/>
              </a:rPr>
              <a:t>(mod q) </a:t>
            </a:r>
          </a:p>
          <a:p>
            <a:pPr lvl="1" eaLnBrk="1" hangingPunct="1">
              <a:buFont typeface="Wingdings" pitchFamily="2" charset="2"/>
              <a:buNone/>
            </a:pPr>
            <a:r>
              <a:rPr lang="en-AU" altLang="zh-CN" smtClean="0">
                <a:latin typeface="Courier New" pitchFamily="49" charset="0"/>
              </a:rPr>
              <a:t>u1= (SHA(M).w)(mod q) </a:t>
            </a:r>
          </a:p>
          <a:p>
            <a:pPr lvl="1" eaLnBrk="1" hangingPunct="1">
              <a:buFont typeface="Wingdings" pitchFamily="2" charset="2"/>
              <a:buNone/>
            </a:pPr>
            <a:r>
              <a:rPr lang="en-AU" altLang="zh-CN" smtClean="0">
                <a:latin typeface="Courier New" pitchFamily="49" charset="0"/>
              </a:rPr>
              <a:t>u2= (r.w)(mod q) </a:t>
            </a:r>
          </a:p>
          <a:p>
            <a:pPr lvl="1" eaLnBrk="1" hangingPunct="1">
              <a:buFont typeface="Wingdings" pitchFamily="2" charset="2"/>
              <a:buNone/>
            </a:pPr>
            <a:r>
              <a:rPr lang="en-AU" altLang="zh-CN" smtClean="0">
                <a:latin typeface="Courier New" pitchFamily="49" charset="0"/>
              </a:rPr>
              <a:t>v = (g</a:t>
            </a:r>
            <a:r>
              <a:rPr lang="en-AU" altLang="zh-CN" baseline="30000" smtClean="0">
                <a:latin typeface="Courier New" pitchFamily="49" charset="0"/>
              </a:rPr>
              <a:t>u1</a:t>
            </a:r>
            <a:r>
              <a:rPr lang="en-AU" altLang="zh-CN" smtClean="0">
                <a:latin typeface="Courier New" pitchFamily="49" charset="0"/>
              </a:rPr>
              <a:t>.y</a:t>
            </a:r>
            <a:r>
              <a:rPr lang="en-AU" altLang="zh-CN" baseline="30000" smtClean="0">
                <a:latin typeface="Courier New" pitchFamily="49" charset="0"/>
              </a:rPr>
              <a:t>u2</a:t>
            </a:r>
            <a:r>
              <a:rPr lang="en-AU" altLang="zh-CN" smtClean="0">
                <a:latin typeface="Courier New" pitchFamily="49" charset="0"/>
              </a:rPr>
              <a:t>(mod p)) (mod q) </a:t>
            </a:r>
          </a:p>
          <a:p>
            <a:pPr eaLnBrk="1" hangingPunct="1"/>
            <a:r>
              <a:rPr lang="zh-CN" altLang="en-AU" smtClean="0"/>
              <a:t>如果</a:t>
            </a:r>
            <a:r>
              <a:rPr lang="en-AU" altLang="zh-CN" smtClean="0">
                <a:latin typeface="Courier New" pitchFamily="49" charset="0"/>
              </a:rPr>
              <a:t>v=r,</a:t>
            </a:r>
            <a:r>
              <a:rPr lang="en-AU" altLang="zh-CN" smtClean="0"/>
              <a:t> </a:t>
            </a:r>
            <a:r>
              <a:rPr lang="zh-CN" altLang="en-AU" smtClean="0"/>
              <a:t>则签名通过验证 </a:t>
            </a:r>
          </a:p>
          <a:p>
            <a:pPr eaLnBrk="1" hangingPunct="1"/>
            <a:r>
              <a:rPr lang="zh-CN" altLang="en-US" smtClean="0"/>
              <a:t>更多的证明细节可以参考有关资料</a:t>
            </a:r>
            <a:endParaRPr lang="zh-CN" altLang="en-AU" smtClean="0"/>
          </a:p>
        </p:txBody>
      </p:sp>
      <p:sp>
        <p:nvSpPr>
          <p:cNvPr id="34821" name="Rectangle 2"/>
          <p:cNvSpPr>
            <a:spLocks noGrp="1" noChangeArrowheads="1"/>
          </p:cNvSpPr>
          <p:nvPr>
            <p:ph type="title"/>
          </p:nvPr>
        </p:nvSpPr>
        <p:spPr>
          <a:xfrm>
            <a:off x="457200" y="122238"/>
            <a:ext cx="7543800" cy="930275"/>
          </a:xfrm>
        </p:spPr>
        <p:txBody>
          <a:bodyPr/>
          <a:lstStyle/>
          <a:p>
            <a:pPr eaLnBrk="1" hangingPunct="1"/>
            <a:r>
              <a:rPr lang="en-AU" altLang="zh-CN" smtClean="0"/>
              <a:t>DSA</a:t>
            </a:r>
            <a:r>
              <a:rPr lang="zh-CN" altLang="en-AU" smtClean="0"/>
              <a:t>签名的验证</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51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5171">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5171">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5171">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5171">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5171">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5171">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517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171"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6" name="Picture 4"/>
          <p:cNvPicPr>
            <a:picLocks noGrp="1" noChangeAspect="1" noChangeArrowheads="1"/>
          </p:cNvPicPr>
          <p:nvPr>
            <p:ph idx="1"/>
          </p:nvPr>
        </p:nvPicPr>
        <p:blipFill>
          <a:blip r:embed="rId2" cstate="print"/>
          <a:srcRect/>
          <a:stretch>
            <a:fillRect/>
          </a:stretch>
        </p:blipFill>
        <p:spPr>
          <a:xfrm>
            <a:off x="539750" y="981075"/>
            <a:ext cx="7775575" cy="5443538"/>
          </a:xfrm>
          <a:noFill/>
        </p:spPr>
      </p:pic>
      <p:sp>
        <p:nvSpPr>
          <p:cNvPr id="35845" name="Rectangle 5"/>
          <p:cNvSpPr>
            <a:spLocks noGrp="1" noChangeArrowheads="1"/>
          </p:cNvSpPr>
          <p:nvPr>
            <p:ph type="title"/>
          </p:nvPr>
        </p:nvSpPr>
        <p:spPr>
          <a:xfrm>
            <a:off x="457200" y="122238"/>
            <a:ext cx="7543800" cy="785812"/>
          </a:xfrm>
        </p:spPr>
        <p:txBody>
          <a:bodyPr/>
          <a:lstStyle/>
          <a:p>
            <a:pPr eaLnBrk="1" hangingPunct="1"/>
            <a:r>
              <a:rPr lang="en-US" altLang="zh-CN" sz="3500" smtClean="0"/>
              <a:t>DSS Signing and Verifying</a:t>
            </a: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内容占位符 2"/>
          <p:cNvSpPr>
            <a:spLocks noGrp="1"/>
          </p:cNvSpPr>
          <p:nvPr>
            <p:ph idx="1"/>
          </p:nvPr>
        </p:nvSpPr>
        <p:spPr>
          <a:xfrm>
            <a:off x="457200" y="1071563"/>
            <a:ext cx="8229600" cy="5059362"/>
          </a:xfrm>
        </p:spPr>
        <p:txBody>
          <a:bodyPr/>
          <a:lstStyle/>
          <a:p>
            <a:pPr eaLnBrk="1" hangingPunct="1"/>
            <a:r>
              <a:rPr lang="en-US" altLang="zh-CN" sz="2800" smtClean="0">
                <a:hlinkClick r:id="rId2" action="ppaction://hlinksldjump"/>
              </a:rPr>
              <a:t>13.4  </a:t>
            </a:r>
            <a:r>
              <a:rPr lang="zh-CN" altLang="en-US" sz="2800" smtClean="0">
                <a:hlinkClick r:id="rId2" action="ppaction://hlinksldjump"/>
              </a:rPr>
              <a:t>其他数字签名与加密算法</a:t>
            </a:r>
            <a:endParaRPr lang="en-US" altLang="zh-CN" sz="2800" smtClean="0"/>
          </a:p>
          <a:p>
            <a:pPr lvl="1" eaLnBrk="1" hangingPunct="1"/>
            <a:r>
              <a:rPr lang="en-US" altLang="zh-CN" sz="2400" smtClean="0">
                <a:hlinkClick r:id="rId3" action="ppaction://hlinksldjump"/>
              </a:rPr>
              <a:t>RSA</a:t>
            </a:r>
            <a:r>
              <a:rPr lang="zh-CN" altLang="en-US" sz="2400" smtClean="0">
                <a:hlinkClick r:id="rId3" action="ppaction://hlinksldjump"/>
              </a:rPr>
              <a:t>方法    </a:t>
            </a:r>
            <a:endParaRPr lang="en-US" altLang="zh-CN" sz="2400" smtClean="0"/>
          </a:p>
          <a:p>
            <a:pPr lvl="1" eaLnBrk="1" hangingPunct="1"/>
            <a:r>
              <a:rPr lang="en-US" altLang="zh-CN" sz="2400" smtClean="0">
                <a:hlinkClick r:id="rId4" action="ppaction://hlinksldjump"/>
              </a:rPr>
              <a:t>Elgamal </a:t>
            </a:r>
            <a:r>
              <a:rPr lang="zh-CN" altLang="en-US" sz="2400" smtClean="0">
                <a:hlinkClick r:id="rId4" action="ppaction://hlinksldjump"/>
              </a:rPr>
              <a:t>方法</a:t>
            </a:r>
            <a:endParaRPr lang="en-US" altLang="zh-CN" sz="2400" smtClean="0"/>
          </a:p>
          <a:p>
            <a:pPr eaLnBrk="1" hangingPunct="1"/>
            <a:r>
              <a:rPr lang="en-US" altLang="zh-CN" sz="2800" smtClean="0">
                <a:hlinkClick r:id="rId5" action="ppaction://hlinksldjump"/>
              </a:rPr>
              <a:t>13.5  </a:t>
            </a:r>
            <a:r>
              <a:rPr lang="zh-CN" altLang="en-US" sz="2800" smtClean="0">
                <a:hlinkClick r:id="rId5" action="ppaction://hlinksldjump"/>
              </a:rPr>
              <a:t>密钥管理</a:t>
            </a:r>
            <a:endParaRPr lang="en-US" altLang="zh-CN" sz="2800" smtClean="0"/>
          </a:p>
          <a:p>
            <a:pPr eaLnBrk="1" hangingPunct="1"/>
            <a:r>
              <a:rPr lang="en-US" altLang="zh-CN" sz="2800" smtClean="0">
                <a:hlinkClick r:id="rId6" action="ppaction://hlinksldjump"/>
              </a:rPr>
              <a:t>13.6 </a:t>
            </a:r>
            <a:r>
              <a:rPr lang="zh-CN" altLang="en-US" sz="2800" smtClean="0">
                <a:hlinkClick r:id="rId6" action="ppaction://hlinksldjump"/>
              </a:rPr>
              <a:t>秘密共享</a:t>
            </a:r>
            <a:endParaRPr lang="en-US" altLang="zh-CN" sz="2800" smtClean="0"/>
          </a:p>
          <a:p>
            <a:pPr lvl="1"/>
            <a:r>
              <a:rPr lang="en-US" altLang="zh-CN" sz="2400" smtClean="0">
                <a:hlinkClick r:id="rId7" action="ppaction://hlinksldjump"/>
              </a:rPr>
              <a:t>13.6.1</a:t>
            </a:r>
            <a:r>
              <a:rPr lang="zh-CN" altLang="en-US" sz="2400" smtClean="0">
                <a:hlinkClick r:id="rId7" action="ppaction://hlinksldjump"/>
              </a:rPr>
              <a:t> 对称多项式方法</a:t>
            </a:r>
            <a:endParaRPr lang="en-US" altLang="zh-CN" sz="2400" smtClean="0"/>
          </a:p>
          <a:p>
            <a:pPr lvl="1"/>
            <a:r>
              <a:rPr lang="en-US" altLang="zh-CN" sz="2400" smtClean="0">
                <a:hlinkClick r:id="rId8" action="ppaction://hlinksldjump"/>
              </a:rPr>
              <a:t>13.6.2 </a:t>
            </a:r>
            <a:r>
              <a:rPr lang="zh-CN" altLang="en-US" sz="2400" smtClean="0">
                <a:hlinkClick r:id="rId8" action="ppaction://hlinksldjump"/>
              </a:rPr>
              <a:t>离散对数的方法</a:t>
            </a:r>
            <a:endParaRPr lang="en-US" altLang="zh-CN" sz="2400" smtClean="0"/>
          </a:p>
          <a:p>
            <a:pPr lvl="1"/>
            <a:r>
              <a:rPr lang="en-US" altLang="zh-CN" sz="2400" smtClean="0">
                <a:hlinkClick r:id="" action="ppaction://noaction"/>
              </a:rPr>
              <a:t>13.6.3 (</a:t>
            </a:r>
            <a:r>
              <a:rPr lang="en-US" altLang="zh-CN" sz="2400" i="1" smtClean="0">
                <a:hlinkClick r:id="" action="ppaction://noaction"/>
              </a:rPr>
              <a:t>t</a:t>
            </a:r>
            <a:r>
              <a:rPr lang="en-US" altLang="zh-CN" sz="2400" smtClean="0">
                <a:hlinkClick r:id="" action="ppaction://noaction"/>
              </a:rPr>
              <a:t>, </a:t>
            </a:r>
            <a:r>
              <a:rPr lang="en-US" altLang="zh-CN" sz="2400" i="1" smtClean="0">
                <a:hlinkClick r:id="" action="ppaction://noaction"/>
              </a:rPr>
              <a:t>w</a:t>
            </a:r>
            <a:r>
              <a:rPr lang="en-US" altLang="zh-CN" sz="2000" smtClean="0">
                <a:hlinkClick r:id="" action="ppaction://noaction"/>
              </a:rPr>
              <a:t>) </a:t>
            </a:r>
            <a:r>
              <a:rPr lang="en-US" altLang="zh-CN" sz="2400" smtClean="0">
                <a:hlinkClick r:id="" action="ppaction://noaction"/>
              </a:rPr>
              <a:t>Threshold Scheme</a:t>
            </a:r>
            <a:endParaRPr lang="en-US" altLang="zh-CN" sz="2400" smtClean="0"/>
          </a:p>
          <a:p>
            <a:pPr lvl="2"/>
            <a:r>
              <a:rPr lang="en-US" altLang="zh-CN" sz="2000" smtClean="0">
                <a:hlinkClick r:id="rId9" action="ppaction://hlinksldjump"/>
              </a:rPr>
              <a:t>1) </a:t>
            </a:r>
            <a:r>
              <a:rPr lang="zh-CN" altLang="en-US" sz="2000" smtClean="0">
                <a:hlinkClick r:id="rId9" action="ppaction://hlinksldjump"/>
              </a:rPr>
              <a:t>拉格朗日插值多项式法</a:t>
            </a:r>
            <a:endParaRPr lang="en-US" altLang="zh-CN" sz="2000" smtClean="0"/>
          </a:p>
          <a:p>
            <a:pPr lvl="2"/>
            <a:r>
              <a:rPr lang="en-US" altLang="zh-CN" sz="2000" smtClean="0">
                <a:hlinkClick r:id="rId10" action="ppaction://hlinksldjump"/>
              </a:rPr>
              <a:t>2) </a:t>
            </a:r>
            <a:r>
              <a:rPr lang="zh-CN" altLang="en-US" sz="2000" smtClean="0">
                <a:hlinkClick r:id="rId10" action="ppaction://hlinksldjump"/>
              </a:rPr>
              <a:t> 中国剩余定理方法</a:t>
            </a:r>
            <a:endParaRPr lang="en-US" altLang="zh-CN" sz="2000" smtClean="0"/>
          </a:p>
          <a:p>
            <a:pPr lvl="3"/>
            <a:r>
              <a:rPr lang="en-US" altLang="zh-CN" b="1" smtClean="0"/>
              <a:t>2.1</a:t>
            </a:r>
            <a:r>
              <a:rPr lang="zh-CN" altLang="en-US" b="1" smtClean="0"/>
              <a:t>）</a:t>
            </a:r>
            <a:r>
              <a:rPr lang="en-US" altLang="zh-CN" b="1" smtClean="0"/>
              <a:t>Mignotte’s</a:t>
            </a:r>
            <a:r>
              <a:rPr lang="en-US" altLang="zh-TW" b="1" smtClean="0"/>
              <a:t>  SS</a:t>
            </a:r>
            <a:r>
              <a:rPr lang="en-US" altLang="zh-CN" smtClean="0"/>
              <a:t> </a:t>
            </a:r>
          </a:p>
          <a:p>
            <a:pPr lvl="3"/>
            <a:r>
              <a:rPr lang="en-US" altLang="zh-CN" b="1" smtClean="0"/>
              <a:t>2.2</a:t>
            </a:r>
            <a:r>
              <a:rPr lang="zh-CN" altLang="en-US" b="1" smtClean="0"/>
              <a:t>）</a:t>
            </a:r>
            <a:r>
              <a:rPr lang="en-US" altLang="zh-CN" b="1" i="1" smtClean="0"/>
              <a:t>Asmuth-Bloom‘s  SS</a:t>
            </a:r>
            <a:r>
              <a:rPr lang="en-US" altLang="zh-CN" smtClean="0"/>
              <a:t> </a:t>
            </a:r>
          </a:p>
        </p:txBody>
      </p:sp>
      <p:sp>
        <p:nvSpPr>
          <p:cNvPr id="9222" name="标题 1"/>
          <p:cNvSpPr>
            <a:spLocks noGrp="1"/>
          </p:cNvSpPr>
          <p:nvPr>
            <p:ph type="title"/>
          </p:nvPr>
        </p:nvSpPr>
        <p:spPr>
          <a:xfrm>
            <a:off x="428625" y="357188"/>
            <a:ext cx="7543800" cy="703262"/>
          </a:xfrm>
        </p:spPr>
        <p:txBody>
          <a:bodyPr>
            <a:normAutofit fontScale="90000"/>
          </a:bodyPr>
          <a:lstStyle/>
          <a:p>
            <a:pPr eaLnBrk="1" hangingPunct="1"/>
            <a:r>
              <a:rPr lang="zh-CN" altLang="en-US" smtClean="0"/>
              <a:t>主要内容</a:t>
            </a: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70" name="Picture 4"/>
          <p:cNvPicPr>
            <a:picLocks noGrp="1" noChangeAspect="1" noChangeArrowheads="1"/>
          </p:cNvPicPr>
          <p:nvPr>
            <p:ph idx="1"/>
          </p:nvPr>
        </p:nvPicPr>
        <p:blipFill>
          <a:blip r:embed="rId2" cstate="print"/>
          <a:srcRect/>
          <a:stretch>
            <a:fillRect/>
          </a:stretch>
        </p:blipFill>
        <p:spPr>
          <a:xfrm>
            <a:off x="0" y="0"/>
            <a:ext cx="9144000" cy="6499225"/>
          </a:xfrm>
          <a:noFill/>
        </p:spPr>
      </p:pic>
      <p:sp>
        <p:nvSpPr>
          <p:cNvPr id="36869" name="Rectangle 5"/>
          <p:cNvSpPr>
            <a:spLocks noGrp="1" noChangeArrowheads="1"/>
          </p:cNvSpPr>
          <p:nvPr>
            <p:ph type="title"/>
          </p:nvPr>
        </p:nvSpPr>
        <p:spPr/>
        <p:txBody>
          <a:bodyPr/>
          <a:lstStyle/>
          <a:p>
            <a:pPr eaLnBrk="1" hangingPunct="1"/>
            <a:endParaRPr lang="zh-CN" altLang="en-US" smtClean="0"/>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3"/>
          <p:cNvSpPr>
            <a:spLocks noGrp="1" noChangeArrowheads="1"/>
          </p:cNvSpPr>
          <p:nvPr>
            <p:ph idx="1"/>
          </p:nvPr>
        </p:nvSpPr>
        <p:spPr/>
        <p:txBody>
          <a:bodyPr/>
          <a:lstStyle/>
          <a:p>
            <a:endParaRPr lang="zh-CN" altLang="en-US" smtClean="0"/>
          </a:p>
        </p:txBody>
      </p:sp>
      <p:sp>
        <p:nvSpPr>
          <p:cNvPr id="37890" name="Rectangle 2"/>
          <p:cNvSpPr>
            <a:spLocks noGrp="1" noChangeArrowheads="1"/>
          </p:cNvSpPr>
          <p:nvPr>
            <p:ph type="title"/>
          </p:nvPr>
        </p:nvSpPr>
        <p:spPr/>
        <p:txBody>
          <a:bodyPr/>
          <a:lstStyle/>
          <a:p>
            <a:endParaRPr lang="zh-CN" altLang="en-US" smtClean="0"/>
          </a:p>
        </p:txBody>
      </p:sp>
      <p:pic>
        <p:nvPicPr>
          <p:cNvPr id="37892" name="Picture 4"/>
          <p:cNvPicPr>
            <a:picLocks noChangeAspect="1" noChangeArrowheads="1"/>
          </p:cNvPicPr>
          <p:nvPr/>
        </p:nvPicPr>
        <p:blipFill>
          <a:blip r:embed="rId2" cstate="print"/>
          <a:srcRect/>
          <a:stretch>
            <a:fillRect/>
          </a:stretch>
        </p:blipFill>
        <p:spPr bwMode="auto">
          <a:xfrm>
            <a:off x="0" y="0"/>
            <a:ext cx="5867400" cy="6913563"/>
          </a:xfrm>
          <a:prstGeom prst="rect">
            <a:avLst/>
          </a:prstGeom>
          <a:noFill/>
          <a:ln w="12700" algn="ctr">
            <a:noFill/>
            <a:miter lim="800000"/>
            <a:headEnd/>
            <a:tailEnd/>
          </a:ln>
        </p:spPr>
      </p:pic>
      <p:pic>
        <p:nvPicPr>
          <p:cNvPr id="37893" name="Picture 5"/>
          <p:cNvPicPr>
            <a:picLocks noChangeAspect="1" noChangeArrowheads="1"/>
          </p:cNvPicPr>
          <p:nvPr/>
        </p:nvPicPr>
        <p:blipFill>
          <a:blip r:embed="rId3" cstate="print"/>
          <a:srcRect/>
          <a:stretch>
            <a:fillRect/>
          </a:stretch>
        </p:blipFill>
        <p:spPr bwMode="auto">
          <a:xfrm>
            <a:off x="6084888" y="908050"/>
            <a:ext cx="2374900" cy="5949950"/>
          </a:xfrm>
          <a:prstGeom prst="rect">
            <a:avLst/>
          </a:prstGeom>
          <a:noFill/>
          <a:ln w="12700" algn="ctr">
            <a:noFill/>
            <a:miter lim="800000"/>
            <a:headEnd/>
            <a:tailEnd/>
          </a:ln>
        </p:spPr>
      </p:pic>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7" name="Rectangle 2"/>
          <p:cNvSpPr>
            <a:spLocks noGrp="1" noChangeArrowheads="1"/>
          </p:cNvSpPr>
          <p:nvPr>
            <p:ph idx="1"/>
          </p:nvPr>
        </p:nvSpPr>
        <p:spPr>
          <a:xfrm>
            <a:off x="611188" y="1341438"/>
            <a:ext cx="7921625" cy="4751387"/>
          </a:xfrm>
        </p:spPr>
        <p:txBody>
          <a:bodyPr/>
          <a:lstStyle/>
          <a:p>
            <a:pPr eaLnBrk="1" hangingPunct="1">
              <a:lnSpc>
                <a:spcPct val="90000"/>
              </a:lnSpc>
            </a:pPr>
            <a:r>
              <a:rPr lang="en-US" altLang="zh-CN" smtClean="0"/>
              <a:t>RSA</a:t>
            </a:r>
            <a:r>
              <a:rPr lang="zh-CN" altLang="en-US" smtClean="0"/>
              <a:t>方法的数字签名 </a:t>
            </a:r>
          </a:p>
          <a:p>
            <a:pPr lvl="1" eaLnBrk="1" hangingPunct="1">
              <a:lnSpc>
                <a:spcPct val="90000"/>
              </a:lnSpc>
              <a:buFont typeface="Wingdings" pitchFamily="2" charset="2"/>
              <a:buNone/>
            </a:pPr>
            <a:r>
              <a:rPr lang="zh-CN" altLang="en-US" smtClean="0"/>
              <a:t>给定</a:t>
            </a:r>
            <a:r>
              <a:rPr lang="en-US" altLang="zh-CN" smtClean="0"/>
              <a:t>n = pq</a:t>
            </a:r>
            <a:r>
              <a:rPr lang="zh-CN" altLang="en-US" smtClean="0"/>
              <a:t>，</a:t>
            </a:r>
            <a:r>
              <a:rPr lang="en-US" altLang="zh-CN" smtClean="0"/>
              <a:t>p</a:t>
            </a:r>
            <a:r>
              <a:rPr lang="zh-CN" altLang="en-US" smtClean="0"/>
              <a:t>和</a:t>
            </a:r>
            <a:r>
              <a:rPr lang="en-US" altLang="zh-CN" smtClean="0"/>
              <a:t>q</a:t>
            </a:r>
            <a:r>
              <a:rPr lang="zh-CN" altLang="en-US" smtClean="0"/>
              <a:t>是大素数，</a:t>
            </a:r>
            <a:r>
              <a:rPr lang="en-US" altLang="zh-CN" smtClean="0"/>
              <a:t>ed modφ(n) = 1</a:t>
            </a:r>
            <a:r>
              <a:rPr lang="zh-CN" altLang="en-US" smtClean="0"/>
              <a:t>， 公开密钥为</a:t>
            </a:r>
            <a:r>
              <a:rPr lang="en-US" altLang="zh-CN" smtClean="0"/>
              <a:t>(n, e)</a:t>
            </a:r>
            <a:r>
              <a:rPr lang="zh-CN" altLang="en-US" smtClean="0"/>
              <a:t>，秘密密钥为</a:t>
            </a:r>
            <a:r>
              <a:rPr lang="en-US" altLang="zh-CN" smtClean="0"/>
              <a:t>(p, q, d)</a:t>
            </a:r>
          </a:p>
          <a:p>
            <a:pPr lvl="1" eaLnBrk="1" hangingPunct="1">
              <a:lnSpc>
                <a:spcPct val="90000"/>
              </a:lnSpc>
              <a:buFont typeface="Wingdings" pitchFamily="2" charset="2"/>
              <a:buNone/>
            </a:pPr>
            <a:r>
              <a:rPr lang="zh-CN" altLang="en-US" smtClean="0"/>
              <a:t>加密：</a:t>
            </a:r>
            <a:r>
              <a:rPr lang="en-US" altLang="zh-CN" smtClean="0"/>
              <a:t>m ∈[0, n-1]</a:t>
            </a:r>
            <a:r>
              <a:rPr lang="zh-CN" altLang="en-US" smtClean="0"/>
              <a:t>，</a:t>
            </a:r>
            <a:r>
              <a:rPr lang="en-US" altLang="zh-CN" smtClean="0"/>
              <a:t>gcd(m, n) = 1, </a:t>
            </a:r>
          </a:p>
          <a:p>
            <a:pPr lvl="1" eaLnBrk="1" hangingPunct="1">
              <a:lnSpc>
                <a:spcPct val="90000"/>
              </a:lnSpc>
              <a:buFont typeface="Wingdings" pitchFamily="2" charset="2"/>
              <a:buNone/>
            </a:pPr>
            <a:r>
              <a:rPr lang="zh-CN" altLang="en-US" smtClean="0"/>
              <a:t>           则</a:t>
            </a:r>
            <a:r>
              <a:rPr lang="en-US" altLang="zh-CN" smtClean="0"/>
              <a:t>c = m</a:t>
            </a:r>
            <a:r>
              <a:rPr lang="en-US" altLang="zh-CN" baseline="30000" smtClean="0"/>
              <a:t>e</a:t>
            </a:r>
            <a:r>
              <a:rPr lang="en-US" altLang="zh-CN" smtClean="0"/>
              <a:t> mod n </a:t>
            </a:r>
          </a:p>
          <a:p>
            <a:pPr lvl="1" eaLnBrk="1" hangingPunct="1">
              <a:lnSpc>
                <a:spcPct val="90000"/>
              </a:lnSpc>
              <a:buFont typeface="Wingdings" pitchFamily="2" charset="2"/>
              <a:buNone/>
            </a:pPr>
            <a:r>
              <a:rPr lang="zh-CN" altLang="en-US" smtClean="0"/>
              <a:t>解密：</a:t>
            </a:r>
            <a:r>
              <a:rPr lang="en-US" altLang="zh-CN" smtClean="0"/>
              <a:t>m = c</a:t>
            </a:r>
            <a:r>
              <a:rPr lang="en-US" altLang="zh-CN" baseline="30000" smtClean="0"/>
              <a:t>d</a:t>
            </a:r>
            <a:r>
              <a:rPr lang="en-US" altLang="zh-CN" smtClean="0"/>
              <a:t> mod n = (m</a:t>
            </a:r>
            <a:r>
              <a:rPr lang="en-US" altLang="zh-CN" baseline="30000" smtClean="0"/>
              <a:t>e </a:t>
            </a:r>
            <a:r>
              <a:rPr lang="en-US" altLang="zh-CN" smtClean="0"/>
              <a:t>mod n )</a:t>
            </a:r>
            <a:r>
              <a:rPr lang="en-US" altLang="zh-CN" baseline="30000" smtClean="0"/>
              <a:t>d</a:t>
            </a:r>
            <a:r>
              <a:rPr lang="en-US" altLang="zh-CN" smtClean="0"/>
              <a:t> mod n </a:t>
            </a:r>
          </a:p>
          <a:p>
            <a:pPr lvl="1" eaLnBrk="1" hangingPunct="1">
              <a:lnSpc>
                <a:spcPct val="90000"/>
              </a:lnSpc>
              <a:buFont typeface="Wingdings" pitchFamily="2" charset="2"/>
              <a:buNone/>
            </a:pPr>
            <a:r>
              <a:rPr lang="en-US" altLang="zh-CN" smtClean="0"/>
              <a:t>              = m</a:t>
            </a:r>
            <a:r>
              <a:rPr lang="en-US" altLang="zh-CN" baseline="30000" smtClean="0"/>
              <a:t>ed</a:t>
            </a:r>
            <a:r>
              <a:rPr lang="en-US" altLang="zh-CN" smtClean="0"/>
              <a:t> mod n = m</a:t>
            </a:r>
          </a:p>
          <a:p>
            <a:pPr lvl="1" eaLnBrk="1" hangingPunct="1">
              <a:lnSpc>
                <a:spcPct val="90000"/>
              </a:lnSpc>
              <a:buFont typeface="Wingdings" pitchFamily="2" charset="2"/>
              <a:buNone/>
            </a:pPr>
            <a:r>
              <a:rPr lang="zh-CN" altLang="en-US" smtClean="0"/>
              <a:t>签名：</a:t>
            </a:r>
            <a:r>
              <a:rPr lang="en-US" altLang="zh-CN" smtClean="0"/>
              <a:t>s = m</a:t>
            </a:r>
            <a:r>
              <a:rPr lang="en-US" altLang="zh-CN" baseline="30000" smtClean="0"/>
              <a:t>d</a:t>
            </a:r>
            <a:r>
              <a:rPr lang="en-US" altLang="zh-CN" smtClean="0"/>
              <a:t> mod n</a:t>
            </a:r>
          </a:p>
          <a:p>
            <a:pPr lvl="1" eaLnBrk="1" hangingPunct="1">
              <a:lnSpc>
                <a:spcPct val="90000"/>
              </a:lnSpc>
              <a:buFont typeface="Wingdings" pitchFamily="2" charset="2"/>
              <a:buNone/>
            </a:pPr>
            <a:r>
              <a:rPr lang="zh-CN" altLang="en-US" smtClean="0"/>
              <a:t>验证：</a:t>
            </a:r>
            <a:r>
              <a:rPr lang="en-US" altLang="zh-CN" smtClean="0"/>
              <a:t>m = s</a:t>
            </a:r>
            <a:r>
              <a:rPr lang="en-US" altLang="zh-CN" baseline="30000" smtClean="0"/>
              <a:t>e</a:t>
            </a:r>
            <a:r>
              <a:rPr lang="en-US" altLang="zh-CN" smtClean="0"/>
              <a:t> mod n = (m</a:t>
            </a:r>
            <a:r>
              <a:rPr lang="en-US" altLang="zh-CN" baseline="30000" smtClean="0"/>
              <a:t>d</a:t>
            </a:r>
            <a:r>
              <a:rPr lang="en-US" altLang="zh-CN" smtClean="0"/>
              <a:t> mod n )</a:t>
            </a:r>
            <a:r>
              <a:rPr lang="en-US" altLang="zh-CN" baseline="30000" smtClean="0"/>
              <a:t>e</a:t>
            </a:r>
            <a:r>
              <a:rPr lang="en-US" altLang="zh-CN" smtClean="0"/>
              <a:t> mod n </a:t>
            </a:r>
          </a:p>
          <a:p>
            <a:pPr lvl="1" eaLnBrk="1" hangingPunct="1">
              <a:lnSpc>
                <a:spcPct val="90000"/>
              </a:lnSpc>
              <a:buFont typeface="Wingdings" pitchFamily="2" charset="2"/>
              <a:buNone/>
            </a:pPr>
            <a:r>
              <a:rPr lang="en-US" altLang="zh-CN" smtClean="0"/>
              <a:t>              = m</a:t>
            </a:r>
            <a:r>
              <a:rPr lang="en-US" altLang="zh-CN" baseline="30000" smtClean="0"/>
              <a:t>ed</a:t>
            </a:r>
            <a:r>
              <a:rPr lang="en-US" altLang="zh-CN" smtClean="0"/>
              <a:t> mod n = m</a:t>
            </a:r>
            <a:endParaRPr lang="zh-CN" altLang="en-US" smtClean="0"/>
          </a:p>
        </p:txBody>
      </p:sp>
      <p:sp>
        <p:nvSpPr>
          <p:cNvPr id="38918" name="Rectangle 0"/>
          <p:cNvSpPr>
            <a:spLocks noGrp="1" noChangeArrowheads="1"/>
          </p:cNvSpPr>
          <p:nvPr>
            <p:ph type="title"/>
          </p:nvPr>
        </p:nvSpPr>
        <p:spPr>
          <a:xfrm>
            <a:off x="468313" y="188913"/>
            <a:ext cx="7543800" cy="930275"/>
          </a:xfrm>
        </p:spPr>
        <p:txBody>
          <a:bodyPr>
            <a:normAutofit fontScale="90000"/>
          </a:bodyPr>
          <a:lstStyle/>
          <a:p>
            <a:pPr eaLnBrk="1" hangingPunct="1"/>
            <a:r>
              <a:rPr lang="en-US" altLang="zh-CN" sz="3500" smtClean="0"/>
              <a:t>13.4 </a:t>
            </a:r>
            <a:r>
              <a:rPr lang="zh-CN" altLang="en-US" sz="3500" smtClean="0"/>
              <a:t>基于非对称密码体制的数字签名</a:t>
            </a:r>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0178" name="Rectangle 2"/>
          <p:cNvSpPr>
            <a:spLocks noGrp="1" noChangeArrowheads="1"/>
          </p:cNvSpPr>
          <p:nvPr>
            <p:ph idx="1"/>
          </p:nvPr>
        </p:nvSpPr>
        <p:spPr>
          <a:xfrm>
            <a:off x="395288" y="1196975"/>
            <a:ext cx="8280400" cy="4967288"/>
          </a:xfrm>
        </p:spPr>
        <p:txBody>
          <a:bodyPr>
            <a:normAutofit fontScale="92500"/>
          </a:bodyPr>
          <a:lstStyle/>
          <a:p>
            <a:pPr eaLnBrk="1" hangingPunct="1">
              <a:lnSpc>
                <a:spcPct val="85000"/>
              </a:lnSpc>
              <a:spcBef>
                <a:spcPct val="15000"/>
              </a:spcBef>
            </a:pPr>
            <a:r>
              <a:rPr lang="zh-CN" altLang="en-US" sz="2500" smtClean="0"/>
              <a:t>例</a:t>
            </a:r>
            <a:r>
              <a:rPr lang="en-US" altLang="zh-CN" sz="2500" smtClean="0"/>
              <a:t>1</a:t>
            </a:r>
            <a:r>
              <a:rPr lang="zh-CN" altLang="en-US" sz="2500" smtClean="0"/>
              <a:t>：</a:t>
            </a:r>
            <a:r>
              <a:rPr lang="en-US" altLang="zh-CN" sz="2500" smtClean="0"/>
              <a:t>n = 55 = 11x5, φ(n) = 40, </a:t>
            </a:r>
            <a:r>
              <a:rPr lang="zh-CN" altLang="en-US" sz="2500" smtClean="0"/>
              <a:t>选</a:t>
            </a:r>
            <a:r>
              <a:rPr lang="en-US" altLang="zh-CN" sz="2500" smtClean="0"/>
              <a:t>d = 11, </a:t>
            </a:r>
            <a:r>
              <a:rPr lang="zh-CN" altLang="en-US" sz="2500" smtClean="0"/>
              <a:t>则</a:t>
            </a:r>
            <a:r>
              <a:rPr lang="en-US" altLang="zh-CN" sz="2500" smtClean="0"/>
              <a:t>e = 11</a:t>
            </a:r>
            <a:endParaRPr lang="zh-CN" altLang="en-US" sz="2500" smtClean="0"/>
          </a:p>
          <a:p>
            <a:pPr eaLnBrk="1" hangingPunct="1">
              <a:lnSpc>
                <a:spcPct val="85000"/>
              </a:lnSpc>
              <a:spcBef>
                <a:spcPct val="15000"/>
              </a:spcBef>
              <a:buFont typeface="Wingdings" pitchFamily="2" charset="2"/>
              <a:buNone/>
            </a:pPr>
            <a:r>
              <a:rPr lang="en-US" altLang="zh-CN" sz="2500" smtClean="0"/>
              <a:t>          m = 3,  </a:t>
            </a:r>
            <a:r>
              <a:rPr lang="zh-CN" altLang="en-US" sz="2500" smtClean="0"/>
              <a:t>签名</a:t>
            </a:r>
            <a:r>
              <a:rPr lang="en-US" altLang="zh-CN" sz="2500" smtClean="0"/>
              <a:t>s = 3</a:t>
            </a:r>
            <a:r>
              <a:rPr lang="en-US" altLang="zh-CN" sz="2500" baseline="30000" smtClean="0"/>
              <a:t>11</a:t>
            </a:r>
            <a:r>
              <a:rPr lang="en-US" altLang="zh-CN" sz="2500" smtClean="0"/>
              <a:t> mod 55 =47</a:t>
            </a:r>
          </a:p>
          <a:p>
            <a:pPr eaLnBrk="1" hangingPunct="1">
              <a:lnSpc>
                <a:spcPct val="85000"/>
              </a:lnSpc>
              <a:spcBef>
                <a:spcPct val="15000"/>
              </a:spcBef>
              <a:buFont typeface="Wingdings" pitchFamily="2" charset="2"/>
              <a:buNone/>
            </a:pPr>
            <a:r>
              <a:rPr lang="zh-CN" altLang="en-US" sz="2500" smtClean="0"/>
              <a:t>      验证：</a:t>
            </a:r>
            <a:r>
              <a:rPr lang="en-US" altLang="zh-CN" sz="2500" smtClean="0"/>
              <a:t>m = s</a:t>
            </a:r>
            <a:r>
              <a:rPr lang="en-US" altLang="zh-CN" sz="2500" baseline="30000" smtClean="0"/>
              <a:t>11</a:t>
            </a:r>
            <a:r>
              <a:rPr lang="en-US" altLang="zh-CN" sz="2500" smtClean="0"/>
              <a:t> mod 55 = 47</a:t>
            </a:r>
            <a:r>
              <a:rPr lang="en-US" altLang="zh-CN" sz="2500" baseline="30000" smtClean="0"/>
              <a:t>11</a:t>
            </a:r>
            <a:r>
              <a:rPr lang="en-US" altLang="zh-CN" sz="2500" smtClean="0"/>
              <a:t> mod 55 = 3</a:t>
            </a:r>
          </a:p>
          <a:p>
            <a:pPr eaLnBrk="1" hangingPunct="1">
              <a:lnSpc>
                <a:spcPct val="85000"/>
              </a:lnSpc>
              <a:spcBef>
                <a:spcPct val="15000"/>
              </a:spcBef>
              <a:buFont typeface="Wingdings" pitchFamily="2" charset="2"/>
              <a:buNone/>
            </a:pPr>
            <a:r>
              <a:rPr lang="en-US" altLang="zh-CN" sz="2500" smtClean="0"/>
              <a:t>    </a:t>
            </a:r>
            <a:r>
              <a:rPr lang="zh-CN" altLang="en-US" sz="2500" smtClean="0"/>
              <a:t>例</a:t>
            </a:r>
            <a:r>
              <a:rPr lang="en-US" altLang="zh-CN" sz="2500" smtClean="0"/>
              <a:t>2</a:t>
            </a:r>
            <a:r>
              <a:rPr lang="zh-CN" altLang="en-US" sz="2500" smtClean="0"/>
              <a:t>：</a:t>
            </a:r>
            <a:r>
              <a:rPr lang="en-US" altLang="zh-CN" sz="2500" smtClean="0"/>
              <a:t>n = 65, φ(n) = 48, </a:t>
            </a:r>
            <a:r>
              <a:rPr lang="zh-CN" altLang="en-US" sz="2500" smtClean="0"/>
              <a:t>选</a:t>
            </a:r>
            <a:r>
              <a:rPr lang="en-US" altLang="zh-CN" sz="2500" smtClean="0"/>
              <a:t>d = 5, </a:t>
            </a:r>
            <a:r>
              <a:rPr lang="zh-CN" altLang="en-US" sz="2500" smtClean="0"/>
              <a:t>则</a:t>
            </a:r>
            <a:r>
              <a:rPr lang="en-US" altLang="zh-CN" sz="2500" smtClean="0"/>
              <a:t>e = 29, m = 3</a:t>
            </a:r>
          </a:p>
          <a:p>
            <a:pPr eaLnBrk="1" hangingPunct="1">
              <a:lnSpc>
                <a:spcPct val="85000"/>
              </a:lnSpc>
              <a:spcBef>
                <a:spcPct val="15000"/>
              </a:spcBef>
              <a:buFont typeface="Wingdings" pitchFamily="2" charset="2"/>
              <a:buNone/>
            </a:pPr>
            <a:r>
              <a:rPr lang="en-US" altLang="zh-CN" sz="2500" smtClean="0"/>
              <a:t>       s = 3</a:t>
            </a:r>
            <a:r>
              <a:rPr lang="en-US" altLang="zh-CN" sz="2500" baseline="30000" smtClean="0"/>
              <a:t>5</a:t>
            </a:r>
            <a:r>
              <a:rPr lang="en-US" altLang="zh-CN" sz="2500" smtClean="0"/>
              <a:t> mod 65 = 48, </a:t>
            </a:r>
            <a:r>
              <a:rPr lang="zh-CN" altLang="en-US" sz="2500" smtClean="0"/>
              <a:t>验证：</a:t>
            </a:r>
            <a:r>
              <a:rPr lang="en-US" altLang="zh-CN" sz="2500" smtClean="0"/>
              <a:t>m = 48</a:t>
            </a:r>
            <a:r>
              <a:rPr lang="en-US" altLang="zh-CN" sz="2500" baseline="30000" smtClean="0"/>
              <a:t>29</a:t>
            </a:r>
            <a:r>
              <a:rPr lang="en-US" altLang="zh-CN" sz="2500" smtClean="0"/>
              <a:t> mod 65 = 3</a:t>
            </a:r>
          </a:p>
          <a:p>
            <a:pPr eaLnBrk="1" hangingPunct="1">
              <a:lnSpc>
                <a:spcPct val="85000"/>
              </a:lnSpc>
              <a:spcBef>
                <a:spcPct val="15000"/>
              </a:spcBef>
            </a:pPr>
            <a:r>
              <a:rPr lang="zh-CN" altLang="en-US" sz="2500" smtClean="0"/>
              <a:t>用数字签名和加密同时实现报文的秘密和认证的传送</a:t>
            </a:r>
          </a:p>
          <a:p>
            <a:pPr eaLnBrk="1" hangingPunct="1">
              <a:lnSpc>
                <a:spcPct val="85000"/>
              </a:lnSpc>
              <a:spcBef>
                <a:spcPct val="15000"/>
              </a:spcBef>
              <a:buFont typeface="Wingdings" pitchFamily="2" charset="2"/>
              <a:buNone/>
            </a:pPr>
            <a:r>
              <a:rPr lang="zh-CN" altLang="en-US" sz="2500" smtClean="0"/>
              <a:t>         设有用户</a:t>
            </a:r>
            <a:r>
              <a:rPr lang="en-US" altLang="zh-CN" sz="2500" smtClean="0"/>
              <a:t>A</a:t>
            </a:r>
            <a:r>
              <a:rPr lang="zh-CN" altLang="en-US" sz="2500" smtClean="0"/>
              <a:t>和</a:t>
            </a:r>
            <a:r>
              <a:rPr lang="en-US" altLang="zh-CN" sz="2500" smtClean="0"/>
              <a:t>B</a:t>
            </a:r>
            <a:r>
              <a:rPr lang="zh-CN" altLang="en-US" sz="2500" smtClean="0"/>
              <a:t>，</a:t>
            </a:r>
            <a:r>
              <a:rPr lang="en-US" altLang="zh-CN" sz="2500" smtClean="0"/>
              <a:t>A: n</a:t>
            </a:r>
            <a:r>
              <a:rPr lang="en-US" altLang="zh-CN" sz="2500" baseline="-25000" smtClean="0"/>
              <a:t>A</a:t>
            </a:r>
            <a:r>
              <a:rPr lang="en-US" altLang="zh-CN" sz="2500" smtClean="0"/>
              <a:t>, e</a:t>
            </a:r>
            <a:r>
              <a:rPr lang="en-US" altLang="zh-CN" sz="2500" baseline="-25000" smtClean="0"/>
              <a:t>A</a:t>
            </a:r>
            <a:r>
              <a:rPr lang="en-US" altLang="zh-CN" sz="2500" smtClean="0"/>
              <a:t>, d</a:t>
            </a:r>
            <a:r>
              <a:rPr lang="en-US" altLang="zh-CN" sz="2500" baseline="-25000" smtClean="0"/>
              <a:t>A</a:t>
            </a:r>
            <a:r>
              <a:rPr lang="en-US" altLang="zh-CN" sz="2500" smtClean="0"/>
              <a:t>, E</a:t>
            </a:r>
            <a:r>
              <a:rPr lang="en-US" altLang="zh-CN" sz="2500" baseline="-25000" smtClean="0"/>
              <a:t>A</a:t>
            </a:r>
            <a:r>
              <a:rPr lang="en-US" altLang="zh-CN" sz="2500" smtClean="0"/>
              <a:t>, D</a:t>
            </a:r>
            <a:r>
              <a:rPr lang="en-US" altLang="zh-CN" sz="2500" baseline="-25000" smtClean="0"/>
              <a:t>A</a:t>
            </a:r>
            <a:r>
              <a:rPr lang="en-US" altLang="zh-CN" sz="2500" smtClean="0"/>
              <a:t>, B: n</a:t>
            </a:r>
            <a:r>
              <a:rPr lang="en-US" altLang="zh-CN" sz="2500" baseline="-25000" smtClean="0"/>
              <a:t>B</a:t>
            </a:r>
            <a:r>
              <a:rPr lang="en-US" altLang="zh-CN" sz="2500" smtClean="0"/>
              <a:t>, e</a:t>
            </a:r>
            <a:r>
              <a:rPr lang="en-US" altLang="zh-CN" sz="2500" baseline="-25000" smtClean="0"/>
              <a:t>B</a:t>
            </a:r>
            <a:r>
              <a:rPr lang="en-US" altLang="zh-CN" sz="2500" smtClean="0"/>
              <a:t>, d</a:t>
            </a:r>
            <a:r>
              <a:rPr lang="en-US" altLang="zh-CN" sz="2500" baseline="-25000" smtClean="0"/>
              <a:t>B</a:t>
            </a:r>
            <a:r>
              <a:rPr lang="en-US" altLang="zh-CN" sz="2500" smtClean="0"/>
              <a:t>, E</a:t>
            </a:r>
            <a:r>
              <a:rPr lang="en-US" altLang="zh-CN" sz="2500" baseline="-25000" smtClean="0"/>
              <a:t>B</a:t>
            </a:r>
            <a:r>
              <a:rPr lang="en-US" altLang="zh-CN" sz="2500" smtClean="0"/>
              <a:t>, D</a:t>
            </a:r>
            <a:r>
              <a:rPr lang="en-US" altLang="zh-CN" sz="2500" baseline="-25000" smtClean="0"/>
              <a:t>B</a:t>
            </a:r>
            <a:r>
              <a:rPr lang="en-US" altLang="zh-CN" sz="2500" smtClean="0"/>
              <a:t>, </a:t>
            </a:r>
            <a:r>
              <a:rPr lang="zh-CN" altLang="en-US" sz="2500" smtClean="0"/>
              <a:t>从</a:t>
            </a:r>
            <a:r>
              <a:rPr lang="en-US" altLang="zh-CN" sz="2500" smtClean="0"/>
              <a:t>A→B</a:t>
            </a:r>
            <a:r>
              <a:rPr lang="zh-CN" altLang="en-US" sz="2500" smtClean="0"/>
              <a:t>：</a:t>
            </a:r>
          </a:p>
          <a:p>
            <a:pPr eaLnBrk="1" hangingPunct="1">
              <a:lnSpc>
                <a:spcPct val="85000"/>
              </a:lnSpc>
              <a:spcBef>
                <a:spcPct val="15000"/>
              </a:spcBef>
              <a:buFont typeface="Wingdings" pitchFamily="2" charset="2"/>
              <a:buNone/>
            </a:pPr>
            <a:r>
              <a:rPr lang="en-US" altLang="zh-CN" sz="2500" smtClean="0"/>
              <a:t>               Secrecy: c = E</a:t>
            </a:r>
            <a:r>
              <a:rPr lang="en-US" altLang="zh-CN" sz="2500" baseline="-25000" smtClean="0"/>
              <a:t>B</a:t>
            </a:r>
            <a:r>
              <a:rPr lang="en-US" altLang="zh-CN" sz="2500" smtClean="0"/>
              <a:t>(m) = m</a:t>
            </a:r>
            <a:r>
              <a:rPr lang="en-US" altLang="zh-CN" sz="2500" baseline="30000" smtClean="0"/>
              <a:t>e</a:t>
            </a:r>
            <a:r>
              <a:rPr lang="en-US" altLang="zh-CN" sz="2100" baseline="12000" smtClean="0"/>
              <a:t>B</a:t>
            </a:r>
            <a:r>
              <a:rPr lang="en-US" altLang="zh-CN" sz="2500" smtClean="0"/>
              <a:t> mod n</a:t>
            </a:r>
            <a:r>
              <a:rPr lang="en-US" altLang="zh-CN" sz="2500" baseline="-25000" smtClean="0"/>
              <a:t>B</a:t>
            </a:r>
          </a:p>
          <a:p>
            <a:pPr eaLnBrk="1" hangingPunct="1">
              <a:lnSpc>
                <a:spcPct val="85000"/>
              </a:lnSpc>
              <a:spcBef>
                <a:spcPct val="15000"/>
              </a:spcBef>
              <a:buFont typeface="Wingdings" pitchFamily="2" charset="2"/>
              <a:buNone/>
            </a:pPr>
            <a:r>
              <a:rPr lang="en-US" altLang="zh-CN" sz="2500" smtClean="0"/>
              <a:t>                             m = D</a:t>
            </a:r>
            <a:r>
              <a:rPr lang="en-US" altLang="zh-CN" sz="2500" baseline="-25000" smtClean="0"/>
              <a:t>B</a:t>
            </a:r>
            <a:r>
              <a:rPr lang="en-US" altLang="zh-CN" sz="2500" smtClean="0"/>
              <a:t>(c) = c</a:t>
            </a:r>
            <a:r>
              <a:rPr lang="en-US" altLang="zh-CN" sz="2500" baseline="30000" smtClean="0"/>
              <a:t>d</a:t>
            </a:r>
            <a:r>
              <a:rPr lang="en-US" altLang="zh-CN" sz="2100" baseline="12000" smtClean="0"/>
              <a:t>B</a:t>
            </a:r>
            <a:r>
              <a:rPr lang="en-US" altLang="zh-CN" sz="2500" smtClean="0"/>
              <a:t> mod n</a:t>
            </a:r>
            <a:r>
              <a:rPr lang="en-US" altLang="zh-CN" sz="2500" baseline="-25000" smtClean="0"/>
              <a:t>B</a:t>
            </a:r>
            <a:r>
              <a:rPr lang="en-US" altLang="zh-CN" sz="2500" smtClean="0"/>
              <a:t> = m</a:t>
            </a:r>
            <a:r>
              <a:rPr lang="en-US" altLang="zh-CN" sz="2500" baseline="30000" smtClean="0"/>
              <a:t>e</a:t>
            </a:r>
            <a:r>
              <a:rPr lang="en-US" altLang="zh-CN" sz="2100" baseline="12000" smtClean="0"/>
              <a:t>B</a:t>
            </a:r>
            <a:r>
              <a:rPr lang="en-US" altLang="zh-CN" sz="2500" baseline="30000" smtClean="0"/>
              <a:t>d</a:t>
            </a:r>
            <a:r>
              <a:rPr lang="en-US" altLang="zh-CN" sz="2100" baseline="12000" smtClean="0"/>
              <a:t>B</a:t>
            </a:r>
            <a:r>
              <a:rPr lang="en-US" altLang="zh-CN" sz="2500" smtClean="0"/>
              <a:t> mod n</a:t>
            </a:r>
            <a:r>
              <a:rPr lang="en-US" altLang="zh-CN" sz="2500" baseline="-25000" smtClean="0"/>
              <a:t>B</a:t>
            </a:r>
          </a:p>
          <a:p>
            <a:pPr eaLnBrk="1" hangingPunct="1">
              <a:lnSpc>
                <a:spcPct val="85000"/>
              </a:lnSpc>
              <a:spcBef>
                <a:spcPct val="15000"/>
              </a:spcBef>
              <a:buFont typeface="Wingdings" pitchFamily="2" charset="2"/>
              <a:buNone/>
            </a:pPr>
            <a:r>
              <a:rPr lang="en-US" altLang="zh-CN" sz="2500" smtClean="0"/>
              <a:t>               Authenticity: c = D</a:t>
            </a:r>
            <a:r>
              <a:rPr lang="en-US" altLang="zh-CN" sz="2500" baseline="-25000" smtClean="0"/>
              <a:t>A</a:t>
            </a:r>
            <a:r>
              <a:rPr lang="en-US" altLang="zh-CN" sz="2500" smtClean="0"/>
              <a:t>(m) = m</a:t>
            </a:r>
            <a:r>
              <a:rPr lang="en-US" altLang="zh-CN" sz="2500" baseline="30000" smtClean="0"/>
              <a:t>d</a:t>
            </a:r>
            <a:r>
              <a:rPr lang="en-US" altLang="zh-CN" sz="2100" baseline="12000" smtClean="0"/>
              <a:t>A</a:t>
            </a:r>
            <a:r>
              <a:rPr lang="en-US" altLang="zh-CN" sz="2500" smtClean="0"/>
              <a:t> mod n</a:t>
            </a:r>
            <a:r>
              <a:rPr lang="en-US" altLang="zh-CN" sz="2500" baseline="-25000" smtClean="0"/>
              <a:t>A</a:t>
            </a:r>
          </a:p>
          <a:p>
            <a:pPr eaLnBrk="1" hangingPunct="1">
              <a:lnSpc>
                <a:spcPct val="85000"/>
              </a:lnSpc>
              <a:spcBef>
                <a:spcPct val="15000"/>
              </a:spcBef>
              <a:buFont typeface="Wingdings" pitchFamily="2" charset="2"/>
              <a:buNone/>
            </a:pPr>
            <a:r>
              <a:rPr lang="en-US" altLang="zh-CN" sz="2500" smtClean="0"/>
              <a:t>                   m = E</a:t>
            </a:r>
            <a:r>
              <a:rPr lang="en-US" altLang="zh-CN" sz="2500" baseline="-25000" smtClean="0"/>
              <a:t>A</a:t>
            </a:r>
            <a:r>
              <a:rPr lang="en-US" altLang="zh-CN" sz="2500" smtClean="0"/>
              <a:t>(c) = c</a:t>
            </a:r>
            <a:r>
              <a:rPr lang="en-US" altLang="zh-CN" sz="2500" baseline="30000" smtClean="0"/>
              <a:t>e</a:t>
            </a:r>
            <a:r>
              <a:rPr lang="en-US" altLang="zh-CN" sz="2100" baseline="12000" smtClean="0"/>
              <a:t>A</a:t>
            </a:r>
            <a:r>
              <a:rPr lang="en-US" altLang="zh-CN" sz="2500" smtClean="0"/>
              <a:t> mod n</a:t>
            </a:r>
            <a:r>
              <a:rPr lang="en-US" altLang="zh-CN" sz="2500" baseline="-25000" smtClean="0"/>
              <a:t>A</a:t>
            </a:r>
            <a:r>
              <a:rPr lang="en-US" altLang="zh-CN" sz="2500" smtClean="0"/>
              <a:t> = m</a:t>
            </a:r>
            <a:r>
              <a:rPr lang="en-US" altLang="zh-CN" sz="2500" baseline="30000" smtClean="0"/>
              <a:t>e</a:t>
            </a:r>
            <a:r>
              <a:rPr lang="en-US" altLang="zh-CN" sz="2100" baseline="12000" smtClean="0"/>
              <a:t>A</a:t>
            </a:r>
            <a:r>
              <a:rPr lang="en-US" altLang="zh-CN" sz="2500" baseline="30000" smtClean="0"/>
              <a:t>d</a:t>
            </a:r>
            <a:r>
              <a:rPr lang="en-US" altLang="zh-CN" sz="2100" baseline="12000" smtClean="0"/>
              <a:t>A</a:t>
            </a:r>
            <a:r>
              <a:rPr lang="en-US" altLang="zh-CN" sz="2500" smtClean="0"/>
              <a:t> mod n</a:t>
            </a:r>
            <a:r>
              <a:rPr lang="en-US" altLang="zh-CN" sz="2500" baseline="-25000" smtClean="0"/>
              <a:t>A</a:t>
            </a:r>
            <a:r>
              <a:rPr lang="en-US" altLang="zh-CN" sz="2500" smtClean="0"/>
              <a:t> = m </a:t>
            </a:r>
            <a:endParaRPr lang="zh-CN" altLang="en-US" sz="2500" smtClean="0"/>
          </a:p>
        </p:txBody>
      </p:sp>
      <p:sp>
        <p:nvSpPr>
          <p:cNvPr id="39942" name="Rectangle 0"/>
          <p:cNvSpPr>
            <a:spLocks noGrp="1" noChangeArrowheads="1"/>
          </p:cNvSpPr>
          <p:nvPr>
            <p:ph type="title"/>
          </p:nvPr>
        </p:nvSpPr>
        <p:spPr>
          <a:xfrm>
            <a:off x="323850" y="404813"/>
            <a:ext cx="8208963" cy="682625"/>
          </a:xfrm>
          <a:noFill/>
        </p:spPr>
        <p:txBody>
          <a:bodyPr lIns="91070" tIns="45536" rIns="91070" bIns="45536" anchor="ctr"/>
          <a:lstStyle/>
          <a:p>
            <a:pPr eaLnBrk="1" hangingPunct="1"/>
            <a:r>
              <a:rPr lang="zh-CN" altLang="en-US" sz="2600" smtClean="0"/>
              <a:t>用数字签名和加密同时实现报文的秘密和认证的传送</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17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0178">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0178">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0178">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0178">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0178">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0178">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0178">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0178">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0178">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0178">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8" grpId="0" build="p"/>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02" name="Rectangle 2"/>
          <p:cNvSpPr>
            <a:spLocks noGrp="1" noChangeArrowheads="1"/>
          </p:cNvSpPr>
          <p:nvPr>
            <p:ph idx="1"/>
          </p:nvPr>
        </p:nvSpPr>
        <p:spPr>
          <a:xfrm>
            <a:off x="395288" y="908050"/>
            <a:ext cx="8569325" cy="5256213"/>
          </a:xfrm>
        </p:spPr>
        <p:txBody>
          <a:bodyPr>
            <a:normAutofit fontScale="85000" lnSpcReduction="10000"/>
          </a:bodyPr>
          <a:lstStyle/>
          <a:p>
            <a:pPr eaLnBrk="1" hangingPunct="1">
              <a:lnSpc>
                <a:spcPct val="110000"/>
              </a:lnSpc>
              <a:spcBef>
                <a:spcPct val="15000"/>
              </a:spcBef>
              <a:buFont typeface="Wingdings" pitchFamily="2" charset="2"/>
              <a:buNone/>
            </a:pPr>
            <a:r>
              <a:rPr lang="en-US" altLang="zh-CN" sz="2500" dirty="0" smtClean="0"/>
              <a:t>Both secrecy and authenticity:</a:t>
            </a:r>
          </a:p>
          <a:p>
            <a:pPr eaLnBrk="1" hangingPunct="1">
              <a:lnSpc>
                <a:spcPct val="110000"/>
              </a:lnSpc>
              <a:spcBef>
                <a:spcPct val="15000"/>
              </a:spcBef>
              <a:buFont typeface="Wingdings" pitchFamily="2" charset="2"/>
              <a:buNone/>
            </a:pPr>
            <a:r>
              <a:rPr lang="en-US" altLang="zh-CN" sz="2500" dirty="0" smtClean="0"/>
              <a:t>       c = E</a:t>
            </a:r>
            <a:r>
              <a:rPr lang="en-US" altLang="zh-CN" sz="2500" baseline="-25000" dirty="0" smtClean="0"/>
              <a:t>B</a:t>
            </a:r>
            <a:r>
              <a:rPr lang="en-US" altLang="zh-CN" sz="2500" dirty="0" smtClean="0"/>
              <a:t>(D</a:t>
            </a:r>
            <a:r>
              <a:rPr lang="en-US" altLang="zh-CN" sz="2500" baseline="-25000" dirty="0" smtClean="0"/>
              <a:t>A</a:t>
            </a:r>
            <a:r>
              <a:rPr lang="en-US" altLang="zh-CN" sz="2500" dirty="0" smtClean="0"/>
              <a:t>(m)) = (</a:t>
            </a:r>
            <a:r>
              <a:rPr lang="en-US" altLang="zh-CN" sz="2500" dirty="0" err="1" smtClean="0"/>
              <a:t>m</a:t>
            </a:r>
            <a:r>
              <a:rPr lang="en-US" altLang="zh-CN" sz="2500" baseline="30000" dirty="0" err="1" smtClean="0"/>
              <a:t>d</a:t>
            </a:r>
            <a:r>
              <a:rPr lang="en-US" altLang="zh-CN" sz="2100" baseline="12000" dirty="0" err="1" smtClean="0"/>
              <a:t>A</a:t>
            </a:r>
            <a:r>
              <a:rPr lang="en-US" altLang="zh-CN" sz="2500" dirty="0" smtClean="0"/>
              <a:t> mod </a:t>
            </a:r>
            <a:r>
              <a:rPr lang="en-US" altLang="zh-CN" sz="2500" dirty="0" err="1" smtClean="0"/>
              <a:t>n</a:t>
            </a:r>
            <a:r>
              <a:rPr lang="en-US" altLang="zh-CN" sz="2500" baseline="-25000" dirty="0" err="1" smtClean="0"/>
              <a:t>A</a:t>
            </a:r>
            <a:r>
              <a:rPr lang="en-US" altLang="zh-CN" sz="2500" dirty="0" smtClean="0"/>
              <a:t>)</a:t>
            </a:r>
            <a:r>
              <a:rPr lang="en-US" altLang="zh-CN" sz="2500" baseline="30000" dirty="0" err="1" smtClean="0"/>
              <a:t>e</a:t>
            </a:r>
            <a:r>
              <a:rPr lang="en-US" altLang="zh-CN" sz="2100" baseline="12000" dirty="0" err="1" smtClean="0"/>
              <a:t>B</a:t>
            </a:r>
            <a:r>
              <a:rPr lang="en-US" altLang="zh-CN" sz="2500" dirty="0" smtClean="0"/>
              <a:t> mod </a:t>
            </a:r>
            <a:r>
              <a:rPr lang="en-US" altLang="zh-CN" sz="2500" dirty="0" err="1" smtClean="0"/>
              <a:t>n</a:t>
            </a:r>
            <a:r>
              <a:rPr lang="en-US" altLang="zh-CN" sz="2500" baseline="-25000" dirty="0" err="1" smtClean="0"/>
              <a:t>B</a:t>
            </a:r>
            <a:endParaRPr lang="en-US" altLang="zh-CN" sz="2500" baseline="-25000" dirty="0" smtClean="0"/>
          </a:p>
          <a:p>
            <a:pPr eaLnBrk="1" hangingPunct="1">
              <a:lnSpc>
                <a:spcPct val="110000"/>
              </a:lnSpc>
              <a:spcBef>
                <a:spcPct val="15000"/>
              </a:spcBef>
              <a:buFont typeface="Wingdings" pitchFamily="2" charset="2"/>
              <a:buNone/>
            </a:pPr>
            <a:r>
              <a:rPr lang="en-US" altLang="zh-CN" sz="2500" dirty="0" smtClean="0"/>
              <a:t>or:   c = D</a:t>
            </a:r>
            <a:r>
              <a:rPr lang="en-US" altLang="zh-CN" sz="2500" baseline="-25000" dirty="0" smtClean="0"/>
              <a:t>A</a:t>
            </a:r>
            <a:r>
              <a:rPr lang="en-US" altLang="zh-CN" sz="2500" dirty="0" smtClean="0"/>
              <a:t>(E</a:t>
            </a:r>
            <a:r>
              <a:rPr lang="en-US" altLang="zh-CN" sz="2500" baseline="-25000" dirty="0" smtClean="0"/>
              <a:t>B</a:t>
            </a:r>
            <a:r>
              <a:rPr lang="en-US" altLang="zh-CN" sz="2500" dirty="0" smtClean="0"/>
              <a:t>(m)) = (</a:t>
            </a:r>
            <a:r>
              <a:rPr lang="en-US" altLang="zh-CN" sz="2500" dirty="0" err="1" smtClean="0"/>
              <a:t>m</a:t>
            </a:r>
            <a:r>
              <a:rPr lang="en-US" altLang="zh-CN" sz="2500" baseline="30000" dirty="0" err="1" smtClean="0"/>
              <a:t>e</a:t>
            </a:r>
            <a:r>
              <a:rPr lang="en-US" altLang="zh-CN" sz="2100" baseline="12000" dirty="0" err="1" smtClean="0"/>
              <a:t>B</a:t>
            </a:r>
            <a:r>
              <a:rPr lang="en-US" altLang="zh-CN" sz="2500" dirty="0" smtClean="0"/>
              <a:t> mod </a:t>
            </a:r>
            <a:r>
              <a:rPr lang="en-US" altLang="zh-CN" sz="2500" dirty="0" err="1" smtClean="0"/>
              <a:t>n</a:t>
            </a:r>
            <a:r>
              <a:rPr lang="en-US" altLang="zh-CN" sz="2500" baseline="-25000" dirty="0" err="1" smtClean="0"/>
              <a:t>B</a:t>
            </a:r>
            <a:r>
              <a:rPr lang="en-US" altLang="zh-CN" sz="2500" dirty="0" smtClean="0"/>
              <a:t>)</a:t>
            </a:r>
            <a:r>
              <a:rPr lang="en-US" altLang="zh-CN" sz="2500" baseline="30000" dirty="0" err="1" smtClean="0"/>
              <a:t>d</a:t>
            </a:r>
            <a:r>
              <a:rPr lang="en-US" altLang="zh-CN" sz="2100" baseline="12000" dirty="0" err="1" smtClean="0"/>
              <a:t>A</a:t>
            </a:r>
            <a:r>
              <a:rPr lang="en-US" altLang="zh-CN" sz="2500" dirty="0" smtClean="0"/>
              <a:t> mod </a:t>
            </a:r>
            <a:r>
              <a:rPr lang="en-US" altLang="zh-CN" sz="2500" dirty="0" err="1" smtClean="0"/>
              <a:t>n</a:t>
            </a:r>
            <a:r>
              <a:rPr lang="en-US" altLang="zh-CN" sz="2500" baseline="-25000" dirty="0" err="1" smtClean="0"/>
              <a:t>A</a:t>
            </a:r>
            <a:r>
              <a:rPr lang="en-US" altLang="zh-CN" sz="2500" dirty="0" smtClean="0"/>
              <a:t> </a:t>
            </a:r>
          </a:p>
          <a:p>
            <a:pPr eaLnBrk="1" hangingPunct="1">
              <a:lnSpc>
                <a:spcPct val="110000"/>
              </a:lnSpc>
              <a:spcBef>
                <a:spcPct val="15000"/>
              </a:spcBef>
              <a:buFont typeface="Wingdings" pitchFamily="2" charset="2"/>
              <a:buNone/>
            </a:pPr>
            <a:r>
              <a:rPr lang="en-US" altLang="zh-CN" sz="2500" dirty="0" smtClean="0"/>
              <a:t>       m = E</a:t>
            </a:r>
            <a:r>
              <a:rPr lang="en-US" altLang="zh-CN" sz="2500" baseline="-25000" dirty="0" smtClean="0"/>
              <a:t>A</a:t>
            </a:r>
            <a:r>
              <a:rPr lang="en-US" altLang="zh-CN" sz="2500" dirty="0" smtClean="0"/>
              <a:t>(D</a:t>
            </a:r>
            <a:r>
              <a:rPr lang="en-US" altLang="zh-CN" sz="2500" baseline="-25000" dirty="0" smtClean="0"/>
              <a:t>B</a:t>
            </a:r>
            <a:r>
              <a:rPr lang="en-US" altLang="zh-CN" sz="2500" dirty="0" smtClean="0"/>
              <a:t>(c)) = E</a:t>
            </a:r>
            <a:r>
              <a:rPr lang="en-US" altLang="zh-CN" sz="2500" baseline="-25000" dirty="0" smtClean="0"/>
              <a:t>A</a:t>
            </a:r>
            <a:r>
              <a:rPr lang="en-US" altLang="zh-CN" sz="2500" dirty="0" smtClean="0"/>
              <a:t>(D</a:t>
            </a:r>
            <a:r>
              <a:rPr lang="en-US" altLang="zh-CN" sz="2500" baseline="-25000" dirty="0" smtClean="0"/>
              <a:t>B</a:t>
            </a:r>
            <a:r>
              <a:rPr lang="en-US" altLang="zh-CN" sz="2500" dirty="0" smtClean="0"/>
              <a:t>(E</a:t>
            </a:r>
            <a:r>
              <a:rPr lang="en-US" altLang="zh-CN" sz="2500" baseline="-25000" dirty="0" smtClean="0"/>
              <a:t>B</a:t>
            </a:r>
            <a:r>
              <a:rPr lang="en-US" altLang="zh-CN" sz="2500" dirty="0" smtClean="0"/>
              <a:t>(D</a:t>
            </a:r>
            <a:r>
              <a:rPr lang="en-US" altLang="zh-CN" sz="2500" baseline="-25000" dirty="0" smtClean="0"/>
              <a:t>A</a:t>
            </a:r>
            <a:r>
              <a:rPr lang="en-US" altLang="zh-CN" sz="2500" dirty="0" smtClean="0"/>
              <a:t>(m)))) </a:t>
            </a:r>
          </a:p>
          <a:p>
            <a:pPr eaLnBrk="1" hangingPunct="1">
              <a:lnSpc>
                <a:spcPct val="110000"/>
              </a:lnSpc>
              <a:spcBef>
                <a:spcPct val="15000"/>
              </a:spcBef>
              <a:buFont typeface="Wingdings" pitchFamily="2" charset="2"/>
              <a:buNone/>
            </a:pPr>
            <a:r>
              <a:rPr lang="en-US" altLang="zh-CN" sz="2500" dirty="0" smtClean="0"/>
              <a:t>           = (((</a:t>
            </a:r>
            <a:r>
              <a:rPr lang="en-US" altLang="zh-CN" sz="2500" dirty="0" err="1" smtClean="0"/>
              <a:t>m</a:t>
            </a:r>
            <a:r>
              <a:rPr lang="en-US" altLang="zh-CN" sz="2500" baseline="30000" dirty="0" err="1" smtClean="0"/>
              <a:t>d</a:t>
            </a:r>
            <a:r>
              <a:rPr lang="en-US" altLang="zh-CN" sz="2100" baseline="12000" dirty="0" err="1" smtClean="0"/>
              <a:t>A</a:t>
            </a:r>
            <a:r>
              <a:rPr lang="en-US" altLang="zh-CN" sz="2500" dirty="0" smtClean="0"/>
              <a:t> mod </a:t>
            </a:r>
            <a:r>
              <a:rPr lang="en-US" altLang="zh-CN" sz="2500" dirty="0" err="1" smtClean="0"/>
              <a:t>n</a:t>
            </a:r>
            <a:r>
              <a:rPr lang="en-US" altLang="zh-CN" sz="2500" baseline="-25000" dirty="0" err="1" smtClean="0"/>
              <a:t>A</a:t>
            </a:r>
            <a:r>
              <a:rPr lang="en-US" altLang="zh-CN" sz="2500" dirty="0" smtClean="0"/>
              <a:t>)</a:t>
            </a:r>
            <a:r>
              <a:rPr lang="en-US" altLang="zh-CN" sz="2500" baseline="30000" dirty="0" err="1" smtClean="0"/>
              <a:t>e</a:t>
            </a:r>
            <a:r>
              <a:rPr lang="en-US" altLang="zh-CN" sz="2100" baseline="12000" dirty="0" err="1" smtClean="0"/>
              <a:t>B</a:t>
            </a:r>
            <a:r>
              <a:rPr lang="en-US" altLang="zh-CN" sz="2500" dirty="0" smtClean="0"/>
              <a:t> mod </a:t>
            </a:r>
            <a:r>
              <a:rPr lang="en-US" altLang="zh-CN" sz="2500" dirty="0" err="1" smtClean="0"/>
              <a:t>n</a:t>
            </a:r>
            <a:r>
              <a:rPr lang="en-US" altLang="zh-CN" sz="2500" baseline="-25000" dirty="0" err="1" smtClean="0"/>
              <a:t>B</a:t>
            </a:r>
            <a:r>
              <a:rPr lang="en-US" altLang="zh-CN" sz="2500" dirty="0" smtClean="0"/>
              <a:t>)</a:t>
            </a:r>
            <a:r>
              <a:rPr lang="en-US" altLang="zh-CN" sz="2500" baseline="30000" dirty="0" smtClean="0"/>
              <a:t>d</a:t>
            </a:r>
            <a:r>
              <a:rPr lang="en-US" altLang="zh-CN" sz="2100" baseline="12000" dirty="0" smtClean="0"/>
              <a:t>B</a:t>
            </a:r>
            <a:r>
              <a:rPr lang="en-US" altLang="zh-CN" sz="2500" dirty="0" smtClean="0"/>
              <a:t> mod </a:t>
            </a:r>
            <a:r>
              <a:rPr lang="en-US" altLang="zh-CN" sz="2500" dirty="0" err="1" smtClean="0"/>
              <a:t>n</a:t>
            </a:r>
            <a:r>
              <a:rPr lang="en-US" altLang="zh-CN" sz="2500" baseline="-25000" dirty="0" err="1" smtClean="0"/>
              <a:t>B</a:t>
            </a:r>
            <a:r>
              <a:rPr lang="en-US" altLang="zh-CN" sz="2500" dirty="0" smtClean="0"/>
              <a:t> )</a:t>
            </a:r>
            <a:r>
              <a:rPr lang="en-US" altLang="zh-CN" sz="2500" baseline="30000" dirty="0" err="1" smtClean="0"/>
              <a:t>e</a:t>
            </a:r>
            <a:r>
              <a:rPr lang="en-US" altLang="zh-CN" sz="2100" baseline="12000" dirty="0" err="1" smtClean="0"/>
              <a:t>A</a:t>
            </a:r>
            <a:r>
              <a:rPr lang="en-US" altLang="zh-CN" sz="2500" dirty="0" smtClean="0"/>
              <a:t> mod </a:t>
            </a:r>
            <a:r>
              <a:rPr lang="en-US" altLang="zh-CN" sz="2500" dirty="0" err="1" smtClean="0"/>
              <a:t>n</a:t>
            </a:r>
            <a:r>
              <a:rPr lang="en-US" altLang="zh-CN" sz="2500" baseline="-25000" dirty="0" err="1" smtClean="0"/>
              <a:t>A</a:t>
            </a:r>
            <a:r>
              <a:rPr lang="en-US" altLang="zh-CN" sz="2500" dirty="0" smtClean="0"/>
              <a:t> = m</a:t>
            </a:r>
          </a:p>
          <a:p>
            <a:pPr eaLnBrk="1" hangingPunct="1">
              <a:lnSpc>
                <a:spcPct val="110000"/>
              </a:lnSpc>
              <a:spcBef>
                <a:spcPct val="15000"/>
              </a:spcBef>
              <a:buFont typeface="Wingdings" pitchFamily="2" charset="2"/>
              <a:buNone/>
            </a:pPr>
            <a:r>
              <a:rPr lang="en-US" altLang="zh-CN" sz="2500" dirty="0" smtClean="0"/>
              <a:t> or: m = D</a:t>
            </a:r>
            <a:r>
              <a:rPr lang="en-US" altLang="zh-CN" sz="2500" baseline="-25000" dirty="0" smtClean="0"/>
              <a:t>B</a:t>
            </a:r>
            <a:r>
              <a:rPr lang="en-US" altLang="zh-CN" sz="2500" dirty="0" smtClean="0"/>
              <a:t>(E</a:t>
            </a:r>
            <a:r>
              <a:rPr lang="en-US" altLang="zh-CN" sz="2500" baseline="-25000" dirty="0" smtClean="0"/>
              <a:t>A</a:t>
            </a:r>
            <a:r>
              <a:rPr lang="en-US" altLang="zh-CN" sz="2500" dirty="0" smtClean="0"/>
              <a:t>(c)) = D</a:t>
            </a:r>
            <a:r>
              <a:rPr lang="en-US" altLang="zh-CN" sz="2500" baseline="-25000" dirty="0" smtClean="0"/>
              <a:t>B</a:t>
            </a:r>
            <a:r>
              <a:rPr lang="en-US" altLang="zh-CN" sz="2500" dirty="0" smtClean="0"/>
              <a:t>(E</a:t>
            </a:r>
            <a:r>
              <a:rPr lang="en-US" altLang="zh-CN" sz="2500" baseline="-25000" dirty="0" smtClean="0"/>
              <a:t>A</a:t>
            </a:r>
            <a:r>
              <a:rPr lang="en-US" altLang="zh-CN" sz="2500" dirty="0" smtClean="0"/>
              <a:t>(D</a:t>
            </a:r>
            <a:r>
              <a:rPr lang="en-US" altLang="zh-CN" sz="2500" baseline="-25000" dirty="0" smtClean="0"/>
              <a:t>A</a:t>
            </a:r>
            <a:r>
              <a:rPr lang="en-US" altLang="zh-CN" sz="2500" dirty="0" smtClean="0"/>
              <a:t>(E</a:t>
            </a:r>
            <a:r>
              <a:rPr lang="en-US" altLang="zh-CN" sz="2500" baseline="-25000" dirty="0" smtClean="0"/>
              <a:t>B</a:t>
            </a:r>
            <a:r>
              <a:rPr lang="en-US" altLang="zh-CN" sz="2500" dirty="0" smtClean="0"/>
              <a:t>(m)))) </a:t>
            </a:r>
          </a:p>
          <a:p>
            <a:pPr eaLnBrk="1" hangingPunct="1">
              <a:lnSpc>
                <a:spcPct val="110000"/>
              </a:lnSpc>
              <a:spcBef>
                <a:spcPct val="15000"/>
              </a:spcBef>
              <a:buFont typeface="Wingdings" pitchFamily="2" charset="2"/>
              <a:buNone/>
            </a:pPr>
            <a:r>
              <a:rPr lang="en-US" altLang="zh-CN" sz="2500" dirty="0" smtClean="0"/>
              <a:t>           = (((</a:t>
            </a:r>
            <a:r>
              <a:rPr lang="en-US" altLang="zh-CN" sz="2500" dirty="0" err="1" smtClean="0"/>
              <a:t>m</a:t>
            </a:r>
            <a:r>
              <a:rPr lang="en-US" altLang="zh-CN" sz="2500" baseline="30000" dirty="0" err="1" smtClean="0"/>
              <a:t>e</a:t>
            </a:r>
            <a:r>
              <a:rPr lang="en-US" altLang="zh-CN" sz="2100" baseline="12000" dirty="0" err="1" smtClean="0"/>
              <a:t>B</a:t>
            </a:r>
            <a:r>
              <a:rPr lang="en-US" altLang="zh-CN" sz="2500" dirty="0" smtClean="0"/>
              <a:t> mod </a:t>
            </a:r>
            <a:r>
              <a:rPr lang="en-US" altLang="zh-CN" sz="2500" dirty="0" err="1" smtClean="0"/>
              <a:t>n</a:t>
            </a:r>
            <a:r>
              <a:rPr lang="en-US" altLang="zh-CN" sz="2500" baseline="-25000" dirty="0" err="1" smtClean="0"/>
              <a:t>B</a:t>
            </a:r>
            <a:r>
              <a:rPr lang="en-US" altLang="zh-CN" sz="2500" dirty="0" smtClean="0"/>
              <a:t>)</a:t>
            </a:r>
            <a:r>
              <a:rPr lang="en-US" altLang="zh-CN" sz="2500" baseline="30000" dirty="0" err="1" smtClean="0"/>
              <a:t>d</a:t>
            </a:r>
            <a:r>
              <a:rPr lang="en-US" altLang="zh-CN" sz="2100" baseline="12000" dirty="0" err="1" smtClean="0"/>
              <a:t>A</a:t>
            </a:r>
            <a:r>
              <a:rPr lang="en-US" altLang="zh-CN" sz="2500" dirty="0" smtClean="0"/>
              <a:t> mod </a:t>
            </a:r>
            <a:r>
              <a:rPr lang="en-US" altLang="zh-CN" sz="2500" dirty="0" err="1" smtClean="0"/>
              <a:t>n</a:t>
            </a:r>
            <a:r>
              <a:rPr lang="en-US" altLang="zh-CN" sz="2500" baseline="-25000" dirty="0" err="1" smtClean="0"/>
              <a:t>A</a:t>
            </a:r>
            <a:r>
              <a:rPr lang="en-US" altLang="zh-CN" sz="2500" dirty="0" smtClean="0"/>
              <a:t>)</a:t>
            </a:r>
            <a:r>
              <a:rPr lang="en-US" altLang="zh-CN" sz="2500" baseline="30000" dirty="0" err="1" smtClean="0"/>
              <a:t>e</a:t>
            </a:r>
            <a:r>
              <a:rPr lang="en-US" altLang="zh-CN" sz="2100" baseline="12000" dirty="0" err="1" smtClean="0"/>
              <a:t>A</a:t>
            </a:r>
            <a:r>
              <a:rPr lang="en-US" altLang="zh-CN" sz="2500" dirty="0" smtClean="0"/>
              <a:t> mod </a:t>
            </a:r>
            <a:r>
              <a:rPr lang="en-US" altLang="zh-CN" sz="2500" dirty="0" err="1" smtClean="0"/>
              <a:t>n</a:t>
            </a:r>
            <a:r>
              <a:rPr lang="en-US" altLang="zh-CN" sz="2500" baseline="-25000" dirty="0" err="1" smtClean="0"/>
              <a:t>A</a:t>
            </a:r>
            <a:r>
              <a:rPr lang="en-US" altLang="zh-CN" sz="2500" dirty="0" smtClean="0"/>
              <a:t> )</a:t>
            </a:r>
            <a:r>
              <a:rPr lang="en-US" altLang="zh-CN" sz="2500" baseline="30000" dirty="0" smtClean="0"/>
              <a:t>d</a:t>
            </a:r>
            <a:r>
              <a:rPr lang="en-US" altLang="zh-CN" sz="2100" baseline="12000" dirty="0" smtClean="0"/>
              <a:t>B</a:t>
            </a:r>
            <a:r>
              <a:rPr lang="en-US" altLang="zh-CN" sz="2500" dirty="0" smtClean="0"/>
              <a:t> mod </a:t>
            </a:r>
            <a:r>
              <a:rPr lang="en-US" altLang="zh-CN" sz="2500" dirty="0" err="1" smtClean="0"/>
              <a:t>nB</a:t>
            </a:r>
            <a:r>
              <a:rPr lang="en-US" altLang="zh-CN" sz="2500" dirty="0" smtClean="0"/>
              <a:t> = m</a:t>
            </a:r>
          </a:p>
          <a:p>
            <a:pPr eaLnBrk="1" hangingPunct="1">
              <a:lnSpc>
                <a:spcPct val="110000"/>
              </a:lnSpc>
              <a:spcBef>
                <a:spcPct val="15000"/>
              </a:spcBef>
              <a:buFont typeface="Wingdings" pitchFamily="2" charset="2"/>
              <a:buNone/>
            </a:pPr>
            <a:r>
              <a:rPr lang="zh-CN" altLang="en-US" sz="2500" dirty="0" smtClean="0"/>
              <a:t>注意：</a:t>
            </a:r>
            <a:r>
              <a:rPr lang="en-US" altLang="zh-CN" sz="2500" dirty="0" smtClean="0"/>
              <a:t>1. </a:t>
            </a:r>
            <a:r>
              <a:rPr lang="en-US" altLang="zh-CN" sz="2500" dirty="0" err="1" smtClean="0"/>
              <a:t>n</a:t>
            </a:r>
            <a:r>
              <a:rPr lang="en-US" altLang="zh-CN" sz="2500" baseline="-25000" dirty="0" err="1" smtClean="0"/>
              <a:t>A</a:t>
            </a:r>
            <a:r>
              <a:rPr lang="en-US" altLang="zh-CN" sz="2500" dirty="0" smtClean="0"/>
              <a:t>&lt;</a:t>
            </a:r>
            <a:r>
              <a:rPr lang="en-US" altLang="zh-CN" sz="2500" dirty="0" err="1" smtClean="0"/>
              <a:t>n</a:t>
            </a:r>
            <a:r>
              <a:rPr lang="en-US" altLang="zh-CN" sz="2500" baseline="-25000" dirty="0" err="1" smtClean="0"/>
              <a:t>B</a:t>
            </a:r>
            <a:r>
              <a:rPr lang="zh-CN" altLang="en-US" sz="2500" dirty="0" smtClean="0"/>
              <a:t>，则</a:t>
            </a:r>
            <a:r>
              <a:rPr lang="en-US" altLang="zh-CN" sz="2500" dirty="0" smtClean="0"/>
              <a:t>A</a:t>
            </a:r>
            <a:r>
              <a:rPr lang="zh-CN" altLang="en-US" sz="2500" dirty="0" smtClean="0"/>
              <a:t>：</a:t>
            </a:r>
            <a:r>
              <a:rPr lang="en-US" altLang="zh-CN" sz="2500" dirty="0" smtClean="0"/>
              <a:t>c = E</a:t>
            </a:r>
            <a:r>
              <a:rPr lang="en-US" altLang="zh-CN" sz="2500" baseline="-25000" dirty="0" smtClean="0"/>
              <a:t>B</a:t>
            </a:r>
            <a:r>
              <a:rPr lang="en-US" altLang="zh-CN" sz="2500" dirty="0" smtClean="0"/>
              <a:t>(D</a:t>
            </a:r>
            <a:r>
              <a:rPr lang="en-US" altLang="zh-CN" sz="2500" baseline="-25000" dirty="0" smtClean="0"/>
              <a:t>A</a:t>
            </a:r>
            <a:r>
              <a:rPr lang="en-US" altLang="zh-CN" sz="2500" dirty="0" smtClean="0"/>
              <a:t>(m))</a:t>
            </a:r>
            <a:r>
              <a:rPr lang="zh-CN" altLang="en-US" sz="2500" dirty="0" smtClean="0"/>
              <a:t>，  </a:t>
            </a:r>
            <a:r>
              <a:rPr lang="zh-CN" altLang="en-US" sz="2500" dirty="0" smtClean="0">
                <a:solidFill>
                  <a:srgbClr val="FF3300"/>
                </a:solidFill>
              </a:rPr>
              <a:t>（先小后大）</a:t>
            </a:r>
          </a:p>
          <a:p>
            <a:pPr eaLnBrk="1" hangingPunct="1">
              <a:lnSpc>
                <a:spcPct val="110000"/>
              </a:lnSpc>
              <a:spcBef>
                <a:spcPct val="15000"/>
              </a:spcBef>
              <a:buFont typeface="Wingdings" pitchFamily="2" charset="2"/>
              <a:buNone/>
            </a:pPr>
            <a:r>
              <a:rPr lang="en-US" altLang="zh-CN" sz="2500" dirty="0" smtClean="0"/>
              <a:t>             B</a:t>
            </a:r>
            <a:r>
              <a:rPr lang="zh-CN" altLang="en-US" sz="2500" dirty="0" smtClean="0"/>
              <a:t>：</a:t>
            </a:r>
            <a:r>
              <a:rPr lang="en-US" altLang="zh-CN" sz="2500" dirty="0" smtClean="0"/>
              <a:t>m = E</a:t>
            </a:r>
            <a:r>
              <a:rPr lang="en-US" altLang="zh-CN" sz="2500" baseline="-25000" dirty="0" smtClean="0"/>
              <a:t>A</a:t>
            </a:r>
            <a:r>
              <a:rPr lang="en-US" altLang="zh-CN" sz="2500" dirty="0" smtClean="0"/>
              <a:t>(D</a:t>
            </a:r>
            <a:r>
              <a:rPr lang="en-US" altLang="zh-CN" sz="2500" baseline="-25000" dirty="0" smtClean="0"/>
              <a:t>B</a:t>
            </a:r>
            <a:r>
              <a:rPr lang="en-US" altLang="zh-CN" sz="2500" dirty="0" smtClean="0"/>
              <a:t>(c)) = E</a:t>
            </a:r>
            <a:r>
              <a:rPr lang="en-US" altLang="zh-CN" sz="2500" baseline="-25000" dirty="0" smtClean="0"/>
              <a:t>A</a:t>
            </a:r>
            <a:r>
              <a:rPr lang="en-US" altLang="zh-CN" sz="2500" dirty="0" smtClean="0"/>
              <a:t>(D</a:t>
            </a:r>
            <a:r>
              <a:rPr lang="en-US" altLang="zh-CN" sz="2500" baseline="-25000" dirty="0" smtClean="0"/>
              <a:t>B</a:t>
            </a:r>
            <a:r>
              <a:rPr lang="en-US" altLang="zh-CN" sz="2500" dirty="0" smtClean="0"/>
              <a:t>(E</a:t>
            </a:r>
            <a:r>
              <a:rPr lang="en-US" altLang="zh-CN" sz="2500" baseline="-25000" dirty="0" smtClean="0"/>
              <a:t>B</a:t>
            </a:r>
            <a:r>
              <a:rPr lang="en-US" altLang="zh-CN" sz="2500" dirty="0" smtClean="0"/>
              <a:t>(D</a:t>
            </a:r>
            <a:r>
              <a:rPr lang="en-US" altLang="zh-CN" sz="2500" baseline="-25000" dirty="0" smtClean="0"/>
              <a:t>A</a:t>
            </a:r>
            <a:r>
              <a:rPr lang="en-US" altLang="zh-CN" sz="2500" dirty="0" smtClean="0"/>
              <a:t>(m))))</a:t>
            </a:r>
          </a:p>
          <a:p>
            <a:pPr eaLnBrk="1" hangingPunct="1">
              <a:lnSpc>
                <a:spcPct val="110000"/>
              </a:lnSpc>
              <a:spcBef>
                <a:spcPct val="15000"/>
              </a:spcBef>
              <a:buFont typeface="Wingdings" pitchFamily="2" charset="2"/>
              <a:buNone/>
            </a:pPr>
            <a:r>
              <a:rPr lang="en-US" altLang="zh-CN" sz="2500" dirty="0" smtClean="0"/>
              <a:t>         2. </a:t>
            </a:r>
            <a:r>
              <a:rPr lang="en-US" altLang="zh-CN" sz="2500" dirty="0" err="1" smtClean="0"/>
              <a:t>n</a:t>
            </a:r>
            <a:r>
              <a:rPr lang="en-US" altLang="zh-CN" sz="2500" baseline="-25000" dirty="0" err="1" smtClean="0"/>
              <a:t>B</a:t>
            </a:r>
            <a:r>
              <a:rPr lang="en-US" altLang="zh-CN" sz="2500" dirty="0" smtClean="0"/>
              <a:t>&lt; </a:t>
            </a:r>
            <a:r>
              <a:rPr lang="en-US" altLang="zh-CN" sz="2500" dirty="0" err="1" smtClean="0"/>
              <a:t>n</a:t>
            </a:r>
            <a:r>
              <a:rPr lang="en-US" altLang="zh-CN" sz="2500" baseline="-25000" dirty="0" err="1" smtClean="0"/>
              <a:t>A</a:t>
            </a:r>
            <a:r>
              <a:rPr lang="zh-CN" altLang="en-US" sz="2500" dirty="0" smtClean="0"/>
              <a:t>，则</a:t>
            </a:r>
            <a:r>
              <a:rPr lang="en-US" altLang="zh-CN" sz="2500" dirty="0" smtClean="0"/>
              <a:t>A</a:t>
            </a:r>
            <a:r>
              <a:rPr lang="zh-CN" altLang="en-US" sz="2500" dirty="0" smtClean="0"/>
              <a:t>：</a:t>
            </a:r>
            <a:r>
              <a:rPr lang="en-US" altLang="zh-CN" sz="2500" dirty="0" smtClean="0"/>
              <a:t>c = D</a:t>
            </a:r>
            <a:r>
              <a:rPr lang="en-US" altLang="zh-CN" sz="2500" baseline="-25000" dirty="0" smtClean="0"/>
              <a:t>A</a:t>
            </a:r>
            <a:r>
              <a:rPr lang="en-US" altLang="zh-CN" sz="2500" dirty="0" smtClean="0"/>
              <a:t>(E</a:t>
            </a:r>
            <a:r>
              <a:rPr lang="en-US" altLang="zh-CN" sz="2500" baseline="-25000" dirty="0" smtClean="0"/>
              <a:t>B</a:t>
            </a:r>
            <a:r>
              <a:rPr lang="en-US" altLang="zh-CN" sz="2500" dirty="0" smtClean="0"/>
              <a:t>(m))</a:t>
            </a:r>
            <a:r>
              <a:rPr lang="zh-CN" altLang="en-US" sz="2500" dirty="0" smtClean="0"/>
              <a:t>，</a:t>
            </a:r>
          </a:p>
          <a:p>
            <a:pPr eaLnBrk="1" hangingPunct="1">
              <a:lnSpc>
                <a:spcPct val="110000"/>
              </a:lnSpc>
              <a:spcBef>
                <a:spcPct val="15000"/>
              </a:spcBef>
              <a:buFont typeface="Wingdings" pitchFamily="2" charset="2"/>
              <a:buNone/>
            </a:pPr>
            <a:r>
              <a:rPr lang="en-US" altLang="zh-CN" sz="2500" dirty="0" smtClean="0"/>
              <a:t>             B</a:t>
            </a:r>
            <a:r>
              <a:rPr lang="zh-CN" altLang="en-US" sz="2500" dirty="0" smtClean="0"/>
              <a:t>：</a:t>
            </a:r>
            <a:r>
              <a:rPr lang="en-US" altLang="zh-CN" sz="2500" dirty="0" smtClean="0"/>
              <a:t>m = D</a:t>
            </a:r>
            <a:r>
              <a:rPr lang="en-US" altLang="zh-CN" sz="2500" baseline="-25000" dirty="0" smtClean="0"/>
              <a:t>B</a:t>
            </a:r>
            <a:r>
              <a:rPr lang="en-US" altLang="zh-CN" sz="2500" dirty="0" smtClean="0"/>
              <a:t>(E</a:t>
            </a:r>
            <a:r>
              <a:rPr lang="en-US" altLang="zh-CN" sz="2500" baseline="-25000" dirty="0" smtClean="0"/>
              <a:t>A</a:t>
            </a:r>
            <a:r>
              <a:rPr lang="en-US" altLang="zh-CN" sz="2500" dirty="0" smtClean="0"/>
              <a:t>(c)) = D</a:t>
            </a:r>
            <a:r>
              <a:rPr lang="en-US" altLang="zh-CN" sz="2500" baseline="-25000" dirty="0" smtClean="0"/>
              <a:t>B</a:t>
            </a:r>
            <a:r>
              <a:rPr lang="en-US" altLang="zh-CN" sz="2500" dirty="0" smtClean="0"/>
              <a:t>(E</a:t>
            </a:r>
            <a:r>
              <a:rPr lang="en-US" altLang="zh-CN" sz="2500" baseline="-25000" dirty="0" smtClean="0"/>
              <a:t>A</a:t>
            </a:r>
            <a:r>
              <a:rPr lang="en-US" altLang="zh-CN" sz="2500" dirty="0" smtClean="0"/>
              <a:t>(D</a:t>
            </a:r>
            <a:r>
              <a:rPr lang="en-US" altLang="zh-CN" sz="2500" baseline="-25000" dirty="0" smtClean="0"/>
              <a:t>A</a:t>
            </a:r>
            <a:r>
              <a:rPr lang="en-US" altLang="zh-CN" sz="2500" dirty="0" smtClean="0"/>
              <a:t>(E</a:t>
            </a:r>
            <a:r>
              <a:rPr lang="en-US" altLang="zh-CN" sz="2500" baseline="-25000" dirty="0" smtClean="0"/>
              <a:t>B</a:t>
            </a:r>
            <a:r>
              <a:rPr lang="en-US" altLang="zh-CN" sz="2500" dirty="0" smtClean="0"/>
              <a:t>(m))))</a:t>
            </a:r>
          </a:p>
          <a:p>
            <a:pPr eaLnBrk="1" hangingPunct="1">
              <a:lnSpc>
                <a:spcPct val="110000"/>
              </a:lnSpc>
              <a:spcBef>
                <a:spcPct val="15000"/>
              </a:spcBef>
              <a:buFont typeface="Wingdings" pitchFamily="2" charset="2"/>
              <a:buNone/>
            </a:pPr>
            <a:r>
              <a:rPr lang="zh-CN" altLang="en-US" sz="2500" dirty="0" smtClean="0"/>
              <a:t>例：</a:t>
            </a:r>
            <a:r>
              <a:rPr lang="en-US" altLang="zh-CN" sz="2500" dirty="0" smtClean="0"/>
              <a:t>(</a:t>
            </a:r>
            <a:r>
              <a:rPr lang="en-US" altLang="zh-CN" sz="2500" dirty="0" err="1" smtClean="0"/>
              <a:t>n</a:t>
            </a:r>
            <a:r>
              <a:rPr lang="en-US" altLang="zh-CN" sz="2500" baseline="-25000" dirty="0" err="1" smtClean="0"/>
              <a:t>A</a:t>
            </a:r>
            <a:r>
              <a:rPr lang="en-US" altLang="zh-CN" sz="2500" dirty="0" smtClean="0"/>
              <a:t>, </a:t>
            </a:r>
            <a:r>
              <a:rPr lang="en-US" altLang="zh-CN" sz="2500" dirty="0" err="1" smtClean="0"/>
              <a:t>e</a:t>
            </a:r>
            <a:r>
              <a:rPr lang="en-US" altLang="zh-CN" sz="2500" baseline="-25000" dirty="0" err="1" smtClean="0"/>
              <a:t>A</a:t>
            </a:r>
            <a:r>
              <a:rPr lang="en-US" altLang="zh-CN" sz="2500" dirty="0" smtClean="0"/>
              <a:t>)=(15, 3)</a:t>
            </a:r>
            <a:r>
              <a:rPr lang="zh-CN" altLang="en-US" sz="2500" dirty="0" smtClean="0"/>
              <a:t>，</a:t>
            </a:r>
            <a:r>
              <a:rPr lang="en-US" altLang="zh-CN" sz="2500" dirty="0" smtClean="0"/>
              <a:t>(</a:t>
            </a:r>
            <a:r>
              <a:rPr lang="en-US" altLang="zh-CN" sz="2500" dirty="0" err="1" smtClean="0"/>
              <a:t>n</a:t>
            </a:r>
            <a:r>
              <a:rPr lang="en-US" altLang="zh-CN" sz="2500" baseline="-25000" dirty="0" err="1" smtClean="0"/>
              <a:t>B</a:t>
            </a:r>
            <a:r>
              <a:rPr lang="en-US" altLang="zh-CN" sz="2500" dirty="0" smtClean="0"/>
              <a:t>, </a:t>
            </a:r>
            <a:r>
              <a:rPr lang="en-US" altLang="zh-CN" sz="2500" dirty="0" err="1" smtClean="0"/>
              <a:t>e</a:t>
            </a:r>
            <a:r>
              <a:rPr lang="en-US" altLang="zh-CN" sz="2500" baseline="-25000" dirty="0" err="1" smtClean="0"/>
              <a:t>B</a:t>
            </a:r>
            <a:r>
              <a:rPr lang="en-US" altLang="zh-CN" sz="2500" dirty="0" smtClean="0"/>
              <a:t>)=(35, 5)</a:t>
            </a:r>
            <a:r>
              <a:rPr lang="zh-CN" altLang="en-US" sz="2500" dirty="0" smtClean="0"/>
              <a:t>，</a:t>
            </a:r>
            <a:r>
              <a:rPr lang="en-US" altLang="zh-CN" sz="2500" dirty="0" smtClean="0"/>
              <a:t>A</a:t>
            </a:r>
            <a:r>
              <a:rPr lang="zh-CN" altLang="en-US" sz="2500" dirty="0" smtClean="0"/>
              <a:t>发送</a:t>
            </a:r>
            <a:r>
              <a:rPr lang="en-US" altLang="zh-CN" sz="2500" dirty="0" smtClean="0"/>
              <a:t>m = 11</a:t>
            </a:r>
            <a:r>
              <a:rPr lang="zh-CN" altLang="en-US" sz="2500" dirty="0" smtClean="0"/>
              <a:t>给</a:t>
            </a:r>
            <a:r>
              <a:rPr lang="en-US" altLang="zh-CN" sz="2500" dirty="0" smtClean="0"/>
              <a:t>B</a:t>
            </a:r>
            <a:r>
              <a:rPr lang="zh-CN" altLang="en-US" sz="2500" dirty="0" smtClean="0"/>
              <a:t>，要求既保密又认证地传送。</a:t>
            </a:r>
          </a:p>
        </p:txBody>
      </p:sp>
      <p:sp>
        <p:nvSpPr>
          <p:cNvPr id="40966" name="Rectangle 0"/>
          <p:cNvSpPr>
            <a:spLocks noGrp="1" noChangeArrowheads="1"/>
          </p:cNvSpPr>
          <p:nvPr>
            <p:ph type="title"/>
          </p:nvPr>
        </p:nvSpPr>
        <p:spPr>
          <a:xfrm>
            <a:off x="250825" y="333375"/>
            <a:ext cx="8496300" cy="503238"/>
          </a:xfrm>
        </p:spPr>
        <p:txBody>
          <a:bodyPr/>
          <a:lstStyle/>
          <a:p>
            <a:pPr eaLnBrk="1" hangingPunct="1"/>
            <a:r>
              <a:rPr lang="zh-CN" altLang="en-US" sz="2600" smtClean="0"/>
              <a:t>用数字签名和加密同时实现报文的秘密和认证的传送</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20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120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120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120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120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120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120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120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1202">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1202">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1202">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1202">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2" grpId="0" build="p"/>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9" name="Rectangle 2"/>
          <p:cNvSpPr>
            <a:spLocks noGrp="1" noChangeArrowheads="1"/>
          </p:cNvSpPr>
          <p:nvPr>
            <p:ph idx="1"/>
          </p:nvPr>
        </p:nvSpPr>
        <p:spPr>
          <a:xfrm>
            <a:off x="323850" y="1268413"/>
            <a:ext cx="8208963" cy="4968875"/>
          </a:xfrm>
        </p:spPr>
        <p:txBody>
          <a:bodyPr/>
          <a:lstStyle/>
          <a:p>
            <a:pPr eaLnBrk="1" hangingPunct="1">
              <a:lnSpc>
                <a:spcPct val="80000"/>
              </a:lnSpc>
              <a:spcBef>
                <a:spcPct val="10000"/>
              </a:spcBef>
            </a:pPr>
            <a:r>
              <a:rPr lang="zh-CN" altLang="en-US" sz="2800" smtClean="0"/>
              <a:t>假定</a:t>
            </a:r>
            <a:r>
              <a:rPr lang="en-US" altLang="zh-CN" sz="2800" smtClean="0"/>
              <a:t>A</a:t>
            </a:r>
            <a:r>
              <a:rPr lang="zh-CN" altLang="en-US" sz="2800" smtClean="0"/>
              <a:t>和</a:t>
            </a:r>
            <a:r>
              <a:rPr lang="en-US" altLang="zh-CN" sz="2800" smtClean="0"/>
              <a:t>B</a:t>
            </a:r>
            <a:r>
              <a:rPr lang="zh-CN" altLang="en-US" sz="2800" smtClean="0"/>
              <a:t>互相通信</a:t>
            </a:r>
            <a:r>
              <a:rPr lang="en-US" altLang="zh-CN" sz="2800" smtClean="0"/>
              <a:t>, </a:t>
            </a:r>
            <a:r>
              <a:rPr lang="zh-CN" altLang="en-US" sz="2800" smtClean="0"/>
              <a:t>共享大素数</a:t>
            </a:r>
            <a:r>
              <a:rPr lang="en-US" altLang="zh-CN" sz="2800" smtClean="0"/>
              <a:t>p, </a:t>
            </a:r>
            <a:r>
              <a:rPr lang="zh-CN" altLang="en-US" sz="2800" smtClean="0"/>
              <a:t>本原元素</a:t>
            </a:r>
            <a:r>
              <a:rPr lang="en-US" altLang="zh-CN" sz="2800" smtClean="0"/>
              <a:t>α</a:t>
            </a:r>
            <a:endParaRPr lang="zh-CN" altLang="en-US" sz="2800" smtClean="0"/>
          </a:p>
          <a:p>
            <a:pPr eaLnBrk="1" hangingPunct="1">
              <a:lnSpc>
                <a:spcPct val="80000"/>
              </a:lnSpc>
              <a:spcBef>
                <a:spcPct val="10000"/>
              </a:spcBef>
              <a:buFont typeface="Wingdings" pitchFamily="2" charset="2"/>
              <a:buNone/>
            </a:pPr>
            <a:r>
              <a:rPr lang="en-US" altLang="zh-CN" sz="2800" smtClean="0"/>
              <a:t>    0&lt;= m &lt;= p-1, gcd(α, p) = 1, A</a:t>
            </a:r>
            <a:r>
              <a:rPr lang="zh-CN" altLang="en-US" sz="2800" smtClean="0"/>
              <a:t>和</a:t>
            </a:r>
            <a:r>
              <a:rPr lang="en-US" altLang="zh-CN" sz="2800" smtClean="0"/>
              <a:t>B</a:t>
            </a:r>
            <a:r>
              <a:rPr lang="zh-CN" altLang="en-US" sz="2800" smtClean="0"/>
              <a:t>各有自己的秘密</a:t>
            </a:r>
            <a:r>
              <a:rPr lang="en-US" altLang="zh-CN" sz="2800" smtClean="0"/>
              <a:t>x</a:t>
            </a:r>
            <a:r>
              <a:rPr lang="en-US" altLang="zh-CN" sz="2800" baseline="-25000" smtClean="0"/>
              <a:t>A</a:t>
            </a:r>
            <a:r>
              <a:rPr lang="zh-CN" altLang="en-US" sz="2800" smtClean="0"/>
              <a:t>和</a:t>
            </a:r>
            <a:r>
              <a:rPr lang="en-US" altLang="zh-CN" sz="2800" smtClean="0"/>
              <a:t>x</a:t>
            </a:r>
            <a:r>
              <a:rPr lang="en-US" altLang="zh-CN" sz="2800" baseline="-25000" smtClean="0"/>
              <a:t>B</a:t>
            </a:r>
            <a:endParaRPr lang="zh-CN" altLang="en-US" sz="2800" baseline="-25000" smtClean="0"/>
          </a:p>
          <a:p>
            <a:pPr eaLnBrk="1" hangingPunct="1">
              <a:lnSpc>
                <a:spcPct val="80000"/>
              </a:lnSpc>
              <a:spcBef>
                <a:spcPct val="10000"/>
              </a:spcBef>
            </a:pPr>
            <a:r>
              <a:rPr lang="zh-CN" altLang="en-US" sz="2800" smtClean="0"/>
              <a:t>加密</a:t>
            </a:r>
          </a:p>
          <a:p>
            <a:pPr lvl="1" eaLnBrk="1" hangingPunct="1">
              <a:lnSpc>
                <a:spcPct val="80000"/>
              </a:lnSpc>
              <a:spcBef>
                <a:spcPct val="10000"/>
              </a:spcBef>
              <a:buFont typeface="Wingdings" pitchFamily="2" charset="2"/>
              <a:buNone/>
            </a:pPr>
            <a:r>
              <a:rPr lang="en-US" altLang="zh-CN" smtClean="0"/>
              <a:t>A</a:t>
            </a:r>
            <a:r>
              <a:rPr lang="zh-CN" altLang="en-US" smtClean="0"/>
              <a:t>选择</a:t>
            </a:r>
            <a:r>
              <a:rPr lang="en-US" altLang="zh-CN" smtClean="0"/>
              <a:t>k∈[0, p-1], k</a:t>
            </a:r>
            <a:r>
              <a:rPr lang="zh-CN" altLang="en-US" smtClean="0"/>
              <a:t>的作用即为</a:t>
            </a:r>
            <a:r>
              <a:rPr lang="en-US" altLang="zh-CN" smtClean="0"/>
              <a:t>x</a:t>
            </a:r>
            <a:r>
              <a:rPr lang="en-US" altLang="zh-CN" baseline="-25000" smtClean="0"/>
              <a:t>A</a:t>
            </a:r>
            <a:r>
              <a:rPr lang="en-US" altLang="zh-CN" smtClean="0"/>
              <a:t>, A</a:t>
            </a:r>
            <a:r>
              <a:rPr lang="zh-CN" altLang="en-US" smtClean="0"/>
              <a:t>访问公共区域找到</a:t>
            </a:r>
            <a:r>
              <a:rPr lang="en-US" altLang="zh-CN" smtClean="0"/>
              <a:t>B</a:t>
            </a:r>
            <a:r>
              <a:rPr lang="zh-CN" altLang="en-US" smtClean="0"/>
              <a:t>的公开密钥</a:t>
            </a:r>
            <a:r>
              <a:rPr lang="en-US" altLang="zh-CN" smtClean="0"/>
              <a:t>Y</a:t>
            </a:r>
            <a:r>
              <a:rPr lang="en-US" altLang="zh-CN" baseline="-25000" smtClean="0"/>
              <a:t>B</a:t>
            </a:r>
            <a:r>
              <a:rPr lang="en-US" altLang="zh-CN" smtClean="0"/>
              <a:t> = </a:t>
            </a:r>
            <a:r>
              <a:rPr lang="en-US" altLang="zh-CN" smtClean="0">
                <a:ea typeface="华文隶书" pitchFamily="2" charset="-122"/>
              </a:rPr>
              <a:t>α</a:t>
            </a:r>
            <a:r>
              <a:rPr lang="en-US" altLang="zh-CN" baseline="30000" smtClean="0"/>
              <a:t>x</a:t>
            </a:r>
            <a:r>
              <a:rPr lang="en-US" altLang="zh-CN" sz="2400" baseline="12000" smtClean="0"/>
              <a:t>B</a:t>
            </a:r>
            <a:r>
              <a:rPr lang="en-US" altLang="zh-CN" smtClean="0"/>
              <a:t> mod p, </a:t>
            </a:r>
            <a:r>
              <a:rPr lang="zh-CN" altLang="en-US" smtClean="0"/>
              <a:t>计算：</a:t>
            </a:r>
          </a:p>
          <a:p>
            <a:pPr lvl="1" eaLnBrk="1" hangingPunct="1">
              <a:lnSpc>
                <a:spcPct val="80000"/>
              </a:lnSpc>
              <a:spcBef>
                <a:spcPct val="10000"/>
              </a:spcBef>
              <a:buFont typeface="Wingdings" pitchFamily="2" charset="2"/>
              <a:buNone/>
            </a:pPr>
            <a:r>
              <a:rPr lang="en-US" altLang="zh-CN" smtClean="0"/>
              <a:t>K = (Y</a:t>
            </a:r>
            <a:r>
              <a:rPr lang="en-US" altLang="zh-CN" baseline="-25000" smtClean="0"/>
              <a:t>B</a:t>
            </a:r>
            <a:r>
              <a:rPr lang="en-US" altLang="zh-CN" smtClean="0"/>
              <a:t>)</a:t>
            </a:r>
            <a:r>
              <a:rPr lang="en-US" altLang="zh-CN" baseline="30000" smtClean="0"/>
              <a:t>k </a:t>
            </a:r>
            <a:r>
              <a:rPr lang="en-US" altLang="zh-CN" smtClean="0"/>
              <a:t>mod p</a:t>
            </a:r>
            <a:r>
              <a:rPr lang="zh-CN" altLang="en-US" smtClean="0"/>
              <a:t>，即</a:t>
            </a:r>
            <a:r>
              <a:rPr lang="en-US" altLang="zh-CN" smtClean="0"/>
              <a:t>K = </a:t>
            </a:r>
            <a:r>
              <a:rPr lang="en-US" altLang="zh-CN" smtClean="0">
                <a:ea typeface="华文隶书" pitchFamily="2" charset="-122"/>
              </a:rPr>
              <a:t>α</a:t>
            </a:r>
            <a:r>
              <a:rPr lang="en-US" altLang="zh-CN" baseline="30000" smtClean="0"/>
              <a:t>x</a:t>
            </a:r>
            <a:r>
              <a:rPr lang="en-US" altLang="zh-CN" sz="2400" baseline="12000" smtClean="0"/>
              <a:t>B</a:t>
            </a:r>
            <a:r>
              <a:rPr lang="en-US" altLang="zh-CN" baseline="30000" smtClean="0"/>
              <a:t>k</a:t>
            </a:r>
            <a:r>
              <a:rPr lang="en-US" altLang="zh-CN" smtClean="0"/>
              <a:t> mod p</a:t>
            </a:r>
          </a:p>
          <a:p>
            <a:pPr lvl="1" eaLnBrk="1" hangingPunct="1">
              <a:lnSpc>
                <a:spcPct val="80000"/>
              </a:lnSpc>
              <a:spcBef>
                <a:spcPct val="10000"/>
              </a:spcBef>
              <a:buFont typeface="Wingdings" pitchFamily="2" charset="2"/>
              <a:buNone/>
            </a:pPr>
            <a:r>
              <a:rPr lang="en-US" altLang="zh-CN" smtClean="0"/>
              <a:t>c</a:t>
            </a:r>
            <a:r>
              <a:rPr lang="en-US" altLang="zh-CN" baseline="-25000" smtClean="0"/>
              <a:t>1</a:t>
            </a:r>
            <a:r>
              <a:rPr lang="en-US" altLang="zh-CN" smtClean="0"/>
              <a:t> = </a:t>
            </a:r>
            <a:r>
              <a:rPr lang="en-US" altLang="zh-CN" smtClean="0">
                <a:ea typeface="华文隶书" pitchFamily="2" charset="-122"/>
              </a:rPr>
              <a:t>α</a:t>
            </a:r>
            <a:r>
              <a:rPr lang="en-US" altLang="zh-CN" baseline="30000" smtClean="0"/>
              <a:t>k</a:t>
            </a:r>
            <a:r>
              <a:rPr lang="en-US" altLang="zh-CN" smtClean="0"/>
              <a:t> mod p</a:t>
            </a:r>
          </a:p>
          <a:p>
            <a:pPr lvl="1" eaLnBrk="1" hangingPunct="1">
              <a:lnSpc>
                <a:spcPct val="80000"/>
              </a:lnSpc>
              <a:spcBef>
                <a:spcPct val="10000"/>
              </a:spcBef>
              <a:buFont typeface="Wingdings" pitchFamily="2" charset="2"/>
              <a:buNone/>
            </a:pPr>
            <a:r>
              <a:rPr lang="en-US" altLang="zh-CN" smtClean="0"/>
              <a:t>c</a:t>
            </a:r>
            <a:r>
              <a:rPr lang="en-US" altLang="zh-CN" baseline="-25000" smtClean="0"/>
              <a:t>2</a:t>
            </a:r>
            <a:r>
              <a:rPr lang="en-US" altLang="zh-CN" smtClean="0"/>
              <a:t> = mK mod p</a:t>
            </a:r>
          </a:p>
          <a:p>
            <a:pPr lvl="1" eaLnBrk="1" hangingPunct="1">
              <a:lnSpc>
                <a:spcPct val="80000"/>
              </a:lnSpc>
              <a:spcBef>
                <a:spcPct val="10000"/>
              </a:spcBef>
              <a:buFont typeface="Wingdings" pitchFamily="2" charset="2"/>
              <a:buNone/>
            </a:pPr>
            <a:r>
              <a:rPr lang="zh-CN" altLang="en-US" smtClean="0"/>
              <a:t>密文即为 </a:t>
            </a:r>
            <a:r>
              <a:rPr lang="en-US" altLang="zh-CN" smtClean="0"/>
              <a:t>(c</a:t>
            </a:r>
            <a:r>
              <a:rPr lang="en-US" altLang="zh-CN" baseline="-25000" smtClean="0"/>
              <a:t>1</a:t>
            </a:r>
            <a:r>
              <a:rPr lang="en-US" altLang="zh-CN" smtClean="0"/>
              <a:t>, c</a:t>
            </a:r>
            <a:r>
              <a:rPr lang="en-US" altLang="zh-CN" baseline="-25000" smtClean="0"/>
              <a:t>2</a:t>
            </a:r>
            <a:r>
              <a:rPr lang="en-US" altLang="zh-CN" smtClean="0"/>
              <a:t>)</a:t>
            </a:r>
          </a:p>
          <a:p>
            <a:pPr eaLnBrk="1" hangingPunct="1">
              <a:lnSpc>
                <a:spcPct val="80000"/>
              </a:lnSpc>
              <a:spcBef>
                <a:spcPct val="10000"/>
              </a:spcBef>
            </a:pPr>
            <a:r>
              <a:rPr lang="zh-CN" altLang="en-US" sz="2800" smtClean="0"/>
              <a:t>解密</a:t>
            </a:r>
          </a:p>
          <a:p>
            <a:pPr lvl="1" eaLnBrk="1" hangingPunct="1">
              <a:lnSpc>
                <a:spcPct val="80000"/>
              </a:lnSpc>
              <a:spcBef>
                <a:spcPct val="10000"/>
              </a:spcBef>
              <a:buFont typeface="Wingdings" pitchFamily="2" charset="2"/>
              <a:buNone/>
            </a:pPr>
            <a:r>
              <a:rPr lang="en-US" altLang="zh-CN" smtClean="0"/>
              <a:t>B</a:t>
            </a:r>
            <a:r>
              <a:rPr lang="zh-CN" altLang="en-US" smtClean="0"/>
              <a:t>首先恢复</a:t>
            </a:r>
            <a:r>
              <a:rPr lang="en-US" altLang="zh-CN" smtClean="0"/>
              <a:t>K</a:t>
            </a:r>
            <a:r>
              <a:rPr lang="zh-CN" altLang="en-US" smtClean="0"/>
              <a:t>：</a:t>
            </a:r>
            <a:r>
              <a:rPr lang="en-US" altLang="zh-CN" smtClean="0"/>
              <a:t>K = c</a:t>
            </a:r>
            <a:r>
              <a:rPr lang="en-US" altLang="zh-CN" baseline="-25000" smtClean="0"/>
              <a:t>1</a:t>
            </a:r>
            <a:r>
              <a:rPr lang="en-US" altLang="zh-CN" baseline="30000" smtClean="0"/>
              <a:t>x</a:t>
            </a:r>
            <a:r>
              <a:rPr lang="en-US" altLang="zh-CN" sz="2400" baseline="10000" smtClean="0"/>
              <a:t>B</a:t>
            </a:r>
            <a:r>
              <a:rPr lang="en-US" altLang="zh-CN" smtClean="0"/>
              <a:t> mod p = </a:t>
            </a:r>
            <a:r>
              <a:rPr lang="en-US" altLang="zh-CN" smtClean="0">
                <a:ea typeface="华文隶书" pitchFamily="2" charset="-122"/>
              </a:rPr>
              <a:t>α</a:t>
            </a:r>
            <a:r>
              <a:rPr lang="en-US" altLang="zh-CN" baseline="30000" smtClean="0"/>
              <a:t>kx</a:t>
            </a:r>
            <a:r>
              <a:rPr lang="en-US" altLang="zh-CN" sz="2400" baseline="10000" smtClean="0"/>
              <a:t>B</a:t>
            </a:r>
            <a:r>
              <a:rPr lang="en-US" altLang="zh-CN" smtClean="0"/>
              <a:t> mod p</a:t>
            </a:r>
          </a:p>
          <a:p>
            <a:pPr lvl="1" eaLnBrk="1" hangingPunct="1">
              <a:lnSpc>
                <a:spcPct val="80000"/>
              </a:lnSpc>
              <a:spcBef>
                <a:spcPct val="10000"/>
              </a:spcBef>
              <a:buFont typeface="Wingdings" pitchFamily="2" charset="2"/>
              <a:buNone/>
            </a:pPr>
            <a:r>
              <a:rPr lang="zh-CN" altLang="en-US" smtClean="0"/>
              <a:t>然后恢复</a:t>
            </a:r>
            <a:r>
              <a:rPr lang="en-US" altLang="zh-CN" smtClean="0"/>
              <a:t>m</a:t>
            </a:r>
            <a:r>
              <a:rPr lang="zh-CN" altLang="en-US" smtClean="0"/>
              <a:t>：</a:t>
            </a:r>
            <a:r>
              <a:rPr lang="en-US" altLang="zh-CN" smtClean="0"/>
              <a:t>m = c</a:t>
            </a:r>
            <a:r>
              <a:rPr lang="en-US" altLang="zh-CN" baseline="-25000" smtClean="0"/>
              <a:t>2</a:t>
            </a:r>
            <a:r>
              <a:rPr lang="en-US" altLang="zh-CN" smtClean="0"/>
              <a:t>/K mod p = c</a:t>
            </a:r>
            <a:r>
              <a:rPr lang="en-US" altLang="zh-CN" baseline="-25000" smtClean="0"/>
              <a:t>2</a:t>
            </a:r>
            <a:r>
              <a:rPr lang="en-US" altLang="zh-CN" smtClean="0"/>
              <a:t>K</a:t>
            </a:r>
            <a:r>
              <a:rPr lang="en-US" altLang="zh-CN" baseline="30000" smtClean="0"/>
              <a:t>-1</a:t>
            </a:r>
            <a:r>
              <a:rPr lang="en-US" altLang="zh-CN" smtClean="0"/>
              <a:t> mod p</a:t>
            </a:r>
          </a:p>
        </p:txBody>
      </p:sp>
      <p:sp>
        <p:nvSpPr>
          <p:cNvPr id="41990" name="Rectangle 0"/>
          <p:cNvSpPr>
            <a:spLocks noGrp="1" noChangeArrowheads="1"/>
          </p:cNvSpPr>
          <p:nvPr>
            <p:ph type="title"/>
          </p:nvPr>
        </p:nvSpPr>
        <p:spPr>
          <a:xfrm>
            <a:off x="611188" y="404813"/>
            <a:ext cx="7634287" cy="720725"/>
          </a:xfrm>
        </p:spPr>
        <p:txBody>
          <a:bodyPr/>
          <a:lstStyle/>
          <a:p>
            <a:pPr eaLnBrk="1" hangingPunct="1"/>
            <a:r>
              <a:rPr lang="en-US" altLang="zh-CN" smtClean="0"/>
              <a:t>ElGamal</a:t>
            </a:r>
            <a:r>
              <a:rPr lang="zh-CN" altLang="en-US" smtClean="0"/>
              <a:t>的数据加密方法</a:t>
            </a:r>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013" name="Rectangle 2"/>
          <p:cNvSpPr>
            <a:spLocks noGrp="1" noChangeArrowheads="1"/>
          </p:cNvSpPr>
          <p:nvPr>
            <p:ph idx="1"/>
          </p:nvPr>
        </p:nvSpPr>
        <p:spPr>
          <a:xfrm>
            <a:off x="395288" y="1268413"/>
            <a:ext cx="7777162" cy="4494212"/>
          </a:xfrm>
        </p:spPr>
        <p:txBody>
          <a:bodyPr>
            <a:normAutofit fontScale="85000" lnSpcReduction="20000"/>
          </a:bodyPr>
          <a:lstStyle/>
          <a:p>
            <a:pPr eaLnBrk="1" hangingPunct="1">
              <a:buFont typeface="Wingdings" pitchFamily="2" charset="2"/>
              <a:buNone/>
            </a:pPr>
            <a:r>
              <a:rPr lang="zh-CN" altLang="en-US" sz="3400" dirty="0" smtClean="0"/>
              <a:t>   </a:t>
            </a:r>
            <a:r>
              <a:rPr lang="zh-CN" altLang="en-US" sz="2800" dirty="0" smtClean="0"/>
              <a:t>若</a:t>
            </a:r>
            <a:r>
              <a:rPr lang="en-US" altLang="zh-CN" sz="2800" dirty="0" smtClean="0"/>
              <a:t>A</a:t>
            </a:r>
            <a:r>
              <a:rPr lang="zh-CN" altLang="en-US" sz="2800" dirty="0" smtClean="0"/>
              <a:t>为</a:t>
            </a:r>
            <a:r>
              <a:rPr lang="en-US" altLang="zh-CN" sz="2800" dirty="0" smtClean="0"/>
              <a:t>B</a:t>
            </a:r>
            <a:r>
              <a:rPr lang="zh-CN" altLang="en-US" sz="2800" dirty="0" smtClean="0"/>
              <a:t>签署</a:t>
            </a:r>
            <a:r>
              <a:rPr lang="en-US" altLang="zh-CN" sz="2800" dirty="0" smtClean="0"/>
              <a:t>m</a:t>
            </a:r>
            <a:r>
              <a:rPr lang="zh-CN" altLang="en-US" sz="2800" dirty="0" smtClean="0"/>
              <a:t>，</a:t>
            </a:r>
            <a:r>
              <a:rPr lang="en-US" altLang="zh-CN" sz="2800" dirty="0" smtClean="0"/>
              <a:t>0&lt;= m &lt;= p-1</a:t>
            </a:r>
            <a:r>
              <a:rPr lang="zh-CN" altLang="en-US" sz="2800" dirty="0" smtClean="0"/>
              <a:t>，</a:t>
            </a:r>
            <a:r>
              <a:rPr lang="en-US" altLang="zh-CN" sz="2800" dirty="0" smtClean="0"/>
              <a:t>A</a:t>
            </a:r>
            <a:r>
              <a:rPr lang="zh-CN" altLang="en-US" sz="2800" dirty="0" smtClean="0"/>
              <a:t>的私钥</a:t>
            </a:r>
            <a:r>
              <a:rPr lang="en-US" altLang="zh-CN" sz="2800" dirty="0" err="1" smtClean="0"/>
              <a:t>x</a:t>
            </a:r>
            <a:r>
              <a:rPr lang="en-US" altLang="zh-CN" sz="2800" baseline="-25000" dirty="0" err="1" smtClean="0"/>
              <a:t>A</a:t>
            </a:r>
            <a:endParaRPr lang="en-US" altLang="zh-CN" sz="2800" baseline="-25000" dirty="0" smtClean="0"/>
          </a:p>
          <a:p>
            <a:pPr eaLnBrk="1" hangingPunct="1">
              <a:buFont typeface="Wingdings" pitchFamily="2" charset="2"/>
              <a:buNone/>
            </a:pPr>
            <a:endParaRPr lang="zh-CN" altLang="en-US" sz="2800" baseline="-25000" dirty="0" smtClean="0"/>
          </a:p>
          <a:p>
            <a:pPr lvl="1">
              <a:buFont typeface="Wingdings" pitchFamily="2" charset="2"/>
              <a:buChar char="Ø"/>
            </a:pPr>
            <a:r>
              <a:rPr lang="zh-CN" altLang="en-US" sz="2600" dirty="0" smtClean="0"/>
              <a:t>签名：</a:t>
            </a:r>
            <a:r>
              <a:rPr lang="en-US" altLang="zh-CN" sz="2600" dirty="0" smtClean="0"/>
              <a:t>A</a:t>
            </a:r>
            <a:r>
              <a:rPr lang="zh-CN" altLang="en-US" sz="2600" dirty="0" smtClean="0"/>
              <a:t>随机选择</a:t>
            </a:r>
            <a:r>
              <a:rPr lang="en-US" altLang="zh-CN" sz="2600" dirty="0" smtClean="0"/>
              <a:t>k∈[0, p-1]</a:t>
            </a:r>
            <a:r>
              <a:rPr lang="zh-CN" altLang="en-US" sz="2600" dirty="0" smtClean="0"/>
              <a:t>，</a:t>
            </a:r>
            <a:r>
              <a:rPr lang="en-US" altLang="zh-CN" sz="2600" dirty="0" err="1" smtClean="0"/>
              <a:t>gcd</a:t>
            </a:r>
            <a:r>
              <a:rPr lang="en-US" altLang="zh-CN" sz="2600" dirty="0" smtClean="0"/>
              <a:t>(k, p-1) = 1</a:t>
            </a:r>
          </a:p>
          <a:p>
            <a:pPr lvl="1">
              <a:buNone/>
            </a:pPr>
            <a:r>
              <a:rPr lang="zh-CN" altLang="en-US" sz="2400" dirty="0" smtClean="0"/>
              <a:t>计算</a:t>
            </a:r>
            <a:r>
              <a:rPr lang="en-US" altLang="zh-CN" sz="2400" dirty="0" smtClean="0"/>
              <a:t>r =</a:t>
            </a:r>
            <a:r>
              <a:rPr lang="en-US" altLang="zh-CN" sz="2400" dirty="0" err="1" smtClean="0">
                <a:ea typeface="华文隶书" pitchFamily="2" charset="-122"/>
              </a:rPr>
              <a:t>α</a:t>
            </a:r>
            <a:r>
              <a:rPr lang="en-US" altLang="zh-CN" sz="2400" baseline="30000" dirty="0" err="1" smtClean="0"/>
              <a:t>k</a:t>
            </a:r>
            <a:r>
              <a:rPr lang="en-US" altLang="zh-CN" sz="2400" dirty="0" smtClean="0"/>
              <a:t> mod p	</a:t>
            </a:r>
            <a:r>
              <a:rPr lang="zh-CN" altLang="en-US" sz="2400" dirty="0" smtClean="0"/>
              <a:t>；</a:t>
            </a:r>
            <a:r>
              <a:rPr lang="en-US" altLang="zh-CN" sz="2400" dirty="0" smtClean="0"/>
              <a:t> s=(m-</a:t>
            </a:r>
            <a:r>
              <a:rPr lang="en-US" altLang="zh-CN" sz="2400" dirty="0" err="1" smtClean="0"/>
              <a:t>x</a:t>
            </a:r>
            <a:r>
              <a:rPr lang="en-US" altLang="zh-CN" sz="2400" baseline="-25000" dirty="0" err="1" smtClean="0"/>
              <a:t>A</a:t>
            </a:r>
            <a:r>
              <a:rPr lang="en-US" altLang="zh-CN" sz="2400" dirty="0" err="1" smtClean="0"/>
              <a:t>r</a:t>
            </a:r>
            <a:r>
              <a:rPr lang="en-US" altLang="zh-CN" sz="2400" dirty="0" smtClean="0"/>
              <a:t>)k</a:t>
            </a:r>
            <a:r>
              <a:rPr lang="en-US" altLang="zh-CN" sz="2400" baseline="30000" dirty="0" smtClean="0"/>
              <a:t>-1 </a:t>
            </a:r>
            <a:r>
              <a:rPr lang="en-US" altLang="zh-CN" sz="2400" dirty="0" smtClean="0"/>
              <a:t>mod p-1</a:t>
            </a:r>
            <a:r>
              <a:rPr lang="zh-CN" altLang="en-US" sz="2400" dirty="0" smtClean="0"/>
              <a:t>（**），</a:t>
            </a:r>
            <a:endParaRPr lang="en-US" altLang="zh-CN" sz="2400" dirty="0" smtClean="0"/>
          </a:p>
          <a:p>
            <a:pPr lvl="1">
              <a:buNone/>
            </a:pPr>
            <a:r>
              <a:rPr lang="zh-CN" altLang="en-US" sz="2400" dirty="0" smtClean="0"/>
              <a:t>则对于</a:t>
            </a:r>
            <a:r>
              <a:rPr lang="en-US" altLang="zh-CN" sz="2400" dirty="0" smtClean="0"/>
              <a:t>m</a:t>
            </a:r>
            <a:r>
              <a:rPr lang="zh-CN" altLang="en-US" sz="2400" dirty="0" smtClean="0"/>
              <a:t>的数字签名即为</a:t>
            </a:r>
            <a:r>
              <a:rPr lang="en-US" altLang="zh-CN" sz="2400" dirty="0" smtClean="0"/>
              <a:t>(r, s)</a:t>
            </a:r>
            <a:r>
              <a:rPr lang="zh-CN" altLang="en-US" sz="2400" dirty="0" smtClean="0"/>
              <a:t>，</a:t>
            </a:r>
            <a:r>
              <a:rPr lang="en-US" altLang="zh-CN" sz="2400" dirty="0" smtClean="0"/>
              <a:t>0&lt;= r, s&lt;p-1.</a:t>
            </a:r>
          </a:p>
          <a:p>
            <a:pPr>
              <a:buFont typeface="Wingdings" pitchFamily="2" charset="2"/>
              <a:buChar char="Ø"/>
            </a:pPr>
            <a:r>
              <a:rPr lang="zh-CN" altLang="en-US" sz="2600" dirty="0" smtClean="0"/>
              <a:t>验证：给定</a:t>
            </a:r>
            <a:r>
              <a:rPr lang="en-US" altLang="zh-CN" sz="2600" dirty="0" smtClean="0"/>
              <a:t>m, r, </a:t>
            </a:r>
            <a:r>
              <a:rPr lang="zh-CN" altLang="en-US" sz="2600" dirty="0" smtClean="0"/>
              <a:t>和</a:t>
            </a:r>
            <a:r>
              <a:rPr lang="en-US" altLang="zh-CN" sz="2600" dirty="0" smtClean="0"/>
              <a:t>s</a:t>
            </a:r>
            <a:r>
              <a:rPr lang="zh-CN" altLang="en-US" sz="2600" dirty="0" smtClean="0"/>
              <a:t>，容易计算</a:t>
            </a:r>
          </a:p>
          <a:p>
            <a:pPr lvl="1">
              <a:buNone/>
            </a:pPr>
            <a:r>
              <a:rPr lang="en-US" altLang="zh-CN" sz="2200" dirty="0" smtClean="0"/>
              <a:t>   </a:t>
            </a:r>
            <a:r>
              <a:rPr lang="en-US" altLang="zh-CN" sz="2200" dirty="0" err="1" smtClean="0">
                <a:ea typeface="华文隶书" pitchFamily="2" charset="-122"/>
              </a:rPr>
              <a:t>α</a:t>
            </a:r>
            <a:r>
              <a:rPr lang="en-US" altLang="zh-CN" sz="2200" baseline="30000" dirty="0" err="1" smtClean="0"/>
              <a:t>m</a:t>
            </a:r>
            <a:r>
              <a:rPr lang="en-US" altLang="zh-CN" sz="2200" dirty="0" smtClean="0"/>
              <a:t> mod p = </a:t>
            </a:r>
            <a:r>
              <a:rPr lang="en-US" altLang="zh-CN" sz="2200" dirty="0" err="1" smtClean="0"/>
              <a:t>Y</a:t>
            </a:r>
            <a:r>
              <a:rPr lang="en-US" altLang="zh-CN" sz="2200" baseline="-25000" dirty="0" err="1" smtClean="0"/>
              <a:t>A</a:t>
            </a:r>
            <a:r>
              <a:rPr lang="en-US" altLang="zh-CN" sz="2200" baseline="30000" dirty="0" err="1" smtClean="0"/>
              <a:t>r</a:t>
            </a:r>
            <a:r>
              <a:rPr lang="en-US" altLang="zh-CN" sz="2200" dirty="0" err="1" smtClean="0"/>
              <a:t>r</a:t>
            </a:r>
            <a:r>
              <a:rPr lang="en-US" altLang="zh-CN" sz="2200" baseline="30000" dirty="0" err="1" smtClean="0"/>
              <a:t>s</a:t>
            </a:r>
            <a:r>
              <a:rPr lang="en-US" altLang="zh-CN" sz="2200" dirty="0" smtClean="0"/>
              <a:t> mod p, </a:t>
            </a:r>
            <a:r>
              <a:rPr lang="zh-CN" altLang="en-US" sz="2200" dirty="0" smtClean="0"/>
              <a:t>看其是否一致</a:t>
            </a:r>
            <a:r>
              <a:rPr lang="en-US" altLang="zh-CN" sz="2200" dirty="0" smtClean="0"/>
              <a:t>, k</a:t>
            </a:r>
            <a:r>
              <a:rPr lang="zh-CN" altLang="en-US" sz="2200" dirty="0" smtClean="0"/>
              <a:t>不能重复使用。</a:t>
            </a:r>
            <a:endParaRPr lang="en-US" altLang="zh-CN" sz="2200" dirty="0" smtClean="0"/>
          </a:p>
          <a:p>
            <a:pPr lvl="1">
              <a:buNone/>
            </a:pPr>
            <a:endParaRPr lang="en-US" altLang="zh-CN" sz="2200" dirty="0" smtClean="0"/>
          </a:p>
          <a:p>
            <a:pPr>
              <a:buNone/>
            </a:pPr>
            <a:r>
              <a:rPr lang="zh-CN" altLang="en-US" sz="2400" dirty="0" smtClean="0">
                <a:solidFill>
                  <a:srgbClr val="0000CC"/>
                </a:solidFill>
              </a:rPr>
              <a:t>    因为</a:t>
            </a:r>
            <a:r>
              <a:rPr lang="zh-CN" altLang="en-US" sz="2400" dirty="0" smtClean="0"/>
              <a:t>：计算</a:t>
            </a:r>
            <a:r>
              <a:rPr lang="en-US" altLang="zh-CN" sz="2400" dirty="0" err="1" smtClean="0">
                <a:ea typeface="华文隶书" pitchFamily="2" charset="-122"/>
              </a:rPr>
              <a:t>α</a:t>
            </a:r>
            <a:r>
              <a:rPr lang="en-US" altLang="zh-CN" sz="2400" baseline="30000" dirty="0" err="1" smtClean="0"/>
              <a:t>m</a:t>
            </a:r>
            <a:r>
              <a:rPr lang="en-US" altLang="zh-CN" sz="2400" dirty="0" smtClean="0"/>
              <a:t> = </a:t>
            </a:r>
            <a:r>
              <a:rPr lang="en-US" altLang="zh-CN" sz="2400" dirty="0" err="1" smtClean="0"/>
              <a:t>Y</a:t>
            </a:r>
            <a:r>
              <a:rPr lang="en-US" altLang="zh-CN" sz="2400" baseline="-25000" dirty="0" err="1" smtClean="0"/>
              <a:t>A</a:t>
            </a:r>
            <a:r>
              <a:rPr lang="en-US" altLang="zh-CN" sz="2400" baseline="30000" dirty="0" err="1" smtClean="0"/>
              <a:t>r</a:t>
            </a:r>
            <a:r>
              <a:rPr lang="en-US" altLang="zh-CN" sz="2400" dirty="0" err="1" smtClean="0"/>
              <a:t>r</a:t>
            </a:r>
            <a:r>
              <a:rPr lang="en-US" altLang="zh-CN" sz="2400" baseline="30000" dirty="0" err="1" smtClean="0"/>
              <a:t>s</a:t>
            </a:r>
            <a:r>
              <a:rPr lang="en-US" altLang="zh-CN" sz="2400" dirty="0" smtClean="0"/>
              <a:t> mod p,  Y</a:t>
            </a:r>
            <a:r>
              <a:rPr lang="en-US" altLang="zh-CN" sz="2400" baseline="-25000" dirty="0" smtClean="0"/>
              <a:t>A</a:t>
            </a:r>
            <a:r>
              <a:rPr lang="en-US" altLang="zh-CN" sz="2400" dirty="0" smtClean="0"/>
              <a:t>=</a:t>
            </a:r>
            <a:r>
              <a:rPr lang="en-US" altLang="zh-CN" sz="2400" dirty="0" err="1" smtClean="0">
                <a:ea typeface="华文隶书" pitchFamily="2" charset="-122"/>
              </a:rPr>
              <a:t>α</a:t>
            </a:r>
            <a:r>
              <a:rPr lang="en-US" altLang="zh-CN" sz="2400" baseline="30000" dirty="0" err="1" smtClean="0"/>
              <a:t>x</a:t>
            </a:r>
            <a:r>
              <a:rPr lang="en-US" altLang="zh-CN" sz="2000" baseline="12000" dirty="0" err="1" smtClean="0"/>
              <a:t>A</a:t>
            </a:r>
            <a:r>
              <a:rPr lang="en-US" altLang="zh-CN" sz="2400" dirty="0" smtClean="0"/>
              <a:t> mod p</a:t>
            </a:r>
          </a:p>
          <a:p>
            <a:pPr lvl="1">
              <a:buNone/>
            </a:pPr>
            <a:r>
              <a:rPr lang="zh-CN" altLang="en-US" sz="2000" dirty="0" smtClean="0"/>
              <a:t>即</a:t>
            </a:r>
            <a:r>
              <a:rPr lang="en-US" altLang="zh-CN" sz="2000" dirty="0" err="1" smtClean="0">
                <a:ea typeface="华文隶书" pitchFamily="2" charset="-122"/>
              </a:rPr>
              <a:t>α</a:t>
            </a:r>
            <a:r>
              <a:rPr lang="en-US" altLang="zh-CN" sz="2000" baseline="30000" dirty="0" err="1" smtClean="0"/>
              <a:t>m</a:t>
            </a:r>
            <a:r>
              <a:rPr lang="en-US" altLang="zh-CN" sz="2000" dirty="0" smtClean="0"/>
              <a:t> =</a:t>
            </a:r>
            <a:r>
              <a:rPr lang="en-US" altLang="zh-CN" sz="2000" dirty="0" err="1" smtClean="0">
                <a:ea typeface="华文隶书" pitchFamily="2" charset="-122"/>
              </a:rPr>
              <a:t>α</a:t>
            </a:r>
            <a:r>
              <a:rPr lang="en-US" altLang="zh-CN" sz="2000" baseline="30000" dirty="0" err="1" smtClean="0"/>
              <a:t>x</a:t>
            </a:r>
            <a:r>
              <a:rPr lang="en-US" altLang="zh-CN" sz="1600" baseline="12000" dirty="0" err="1" smtClean="0"/>
              <a:t>A</a:t>
            </a:r>
            <a:r>
              <a:rPr lang="en-US" altLang="zh-CN" sz="2000" dirty="0" smtClean="0"/>
              <a:t> </a:t>
            </a:r>
            <a:r>
              <a:rPr lang="en-US" altLang="zh-CN" sz="2000" baseline="30000" dirty="0" err="1" smtClean="0"/>
              <a:t>r</a:t>
            </a:r>
            <a:r>
              <a:rPr lang="en-US" altLang="zh-CN" sz="2000" dirty="0" err="1" smtClean="0">
                <a:ea typeface="华文隶书" pitchFamily="2" charset="-122"/>
              </a:rPr>
              <a:t>α</a:t>
            </a:r>
            <a:r>
              <a:rPr lang="en-US" altLang="zh-CN" sz="2000" baseline="30000" dirty="0" err="1" smtClean="0"/>
              <a:t>k</a:t>
            </a:r>
            <a:r>
              <a:rPr lang="en-US" altLang="zh-CN" sz="2000" baseline="30000" dirty="0" smtClean="0"/>
              <a:t> s </a:t>
            </a:r>
            <a:r>
              <a:rPr lang="en-US" altLang="zh-CN" sz="2000" dirty="0" smtClean="0"/>
              <a:t>mod p</a:t>
            </a:r>
            <a:r>
              <a:rPr lang="zh-CN" altLang="en-US" sz="2000" dirty="0" smtClean="0"/>
              <a:t>则</a:t>
            </a:r>
            <a:endParaRPr lang="en-US" altLang="zh-CN" sz="2000" dirty="0" smtClean="0"/>
          </a:p>
          <a:p>
            <a:pPr lvl="1">
              <a:buNone/>
            </a:pPr>
            <a:r>
              <a:rPr lang="en-US" altLang="zh-CN" sz="2000" dirty="0" smtClean="0"/>
              <a:t>       m = (</a:t>
            </a:r>
            <a:r>
              <a:rPr lang="en-US" altLang="zh-CN" sz="2000" dirty="0" err="1" smtClean="0"/>
              <a:t>x</a:t>
            </a:r>
            <a:r>
              <a:rPr lang="en-US" altLang="zh-CN" sz="2000" baseline="-25000" dirty="0" err="1" smtClean="0"/>
              <a:t>A</a:t>
            </a:r>
            <a:r>
              <a:rPr lang="en-US" altLang="zh-CN" sz="2000" dirty="0" err="1" smtClean="0"/>
              <a:t>r</a:t>
            </a:r>
            <a:r>
              <a:rPr lang="en-US" altLang="zh-CN" sz="2000" dirty="0" smtClean="0"/>
              <a:t> + </a:t>
            </a:r>
            <a:r>
              <a:rPr lang="en-US" altLang="zh-CN" sz="2000" dirty="0" err="1" smtClean="0"/>
              <a:t>ks</a:t>
            </a:r>
            <a:r>
              <a:rPr lang="en-US" altLang="zh-CN" sz="2000" dirty="0" smtClean="0"/>
              <a:t>) mod p-1        (*)</a:t>
            </a:r>
          </a:p>
          <a:p>
            <a:pPr lvl="1">
              <a:buNone/>
            </a:pPr>
            <a:r>
              <a:rPr lang="zh-CN" altLang="en-US" sz="2000" dirty="0" smtClean="0"/>
              <a:t>根据此式得</a:t>
            </a:r>
            <a:endParaRPr lang="en-US" altLang="zh-CN" sz="2000" dirty="0" smtClean="0"/>
          </a:p>
          <a:p>
            <a:pPr lvl="1">
              <a:buNone/>
            </a:pPr>
            <a:r>
              <a:rPr lang="en-US" altLang="zh-CN" sz="2000" dirty="0" smtClean="0"/>
              <a:t>       s=(m-</a:t>
            </a:r>
            <a:r>
              <a:rPr lang="en-US" altLang="zh-CN" sz="2000" dirty="0" err="1" smtClean="0"/>
              <a:t>x</a:t>
            </a:r>
            <a:r>
              <a:rPr lang="en-US" altLang="zh-CN" sz="2000" baseline="-25000" dirty="0" err="1" smtClean="0"/>
              <a:t>A</a:t>
            </a:r>
            <a:r>
              <a:rPr lang="en-US" altLang="zh-CN" sz="2000" dirty="0" err="1" smtClean="0"/>
              <a:t>r</a:t>
            </a:r>
            <a:r>
              <a:rPr lang="en-US" altLang="zh-CN" sz="2000" dirty="0" smtClean="0"/>
              <a:t>)k</a:t>
            </a:r>
            <a:r>
              <a:rPr lang="en-US" altLang="zh-CN" sz="2000" baseline="30000" dirty="0" smtClean="0"/>
              <a:t>-1 </a:t>
            </a:r>
            <a:r>
              <a:rPr lang="en-US" altLang="zh-CN" sz="2000" dirty="0" smtClean="0"/>
              <a:t>mod p-1</a:t>
            </a:r>
            <a:r>
              <a:rPr lang="zh-CN" altLang="en-US" sz="2000" dirty="0" smtClean="0"/>
              <a:t>（**），</a:t>
            </a:r>
            <a:endParaRPr lang="en-US" altLang="zh-CN" sz="2000" dirty="0" smtClean="0"/>
          </a:p>
          <a:p>
            <a:pPr lvl="1">
              <a:buNone/>
            </a:pPr>
            <a:r>
              <a:rPr lang="zh-CN" altLang="en-US" sz="2000" dirty="0" smtClean="0"/>
              <a:t>则对于</a:t>
            </a:r>
            <a:r>
              <a:rPr lang="en-US" altLang="zh-CN" sz="2000" dirty="0" smtClean="0"/>
              <a:t>m</a:t>
            </a:r>
            <a:r>
              <a:rPr lang="zh-CN" altLang="en-US" sz="2000" dirty="0" smtClean="0"/>
              <a:t>的数字签名即为</a:t>
            </a:r>
            <a:r>
              <a:rPr lang="en-US" altLang="zh-CN" sz="2000" dirty="0" smtClean="0"/>
              <a:t>(r, s)</a:t>
            </a:r>
            <a:r>
              <a:rPr lang="zh-CN" altLang="en-US" sz="2000" dirty="0" smtClean="0"/>
              <a:t>，</a:t>
            </a:r>
            <a:r>
              <a:rPr lang="en-US" altLang="zh-CN" sz="2000" dirty="0" smtClean="0"/>
              <a:t>0&lt;= r, s&lt;p-1.</a:t>
            </a:r>
          </a:p>
          <a:p>
            <a:pPr lvl="1">
              <a:buNone/>
            </a:pPr>
            <a:r>
              <a:rPr lang="zh-CN" altLang="en-US" sz="2000" dirty="0" smtClean="0"/>
              <a:t>注意：</a:t>
            </a:r>
            <a:r>
              <a:rPr lang="zh-CN" altLang="en-US" sz="2000" i="1" dirty="0" smtClean="0"/>
              <a:t>只有</a:t>
            </a:r>
            <a:r>
              <a:rPr lang="en-US" altLang="zh-CN" sz="2000" i="1" dirty="0" err="1" smtClean="0"/>
              <a:t>gcd</a:t>
            </a:r>
            <a:r>
              <a:rPr lang="en-US" altLang="zh-CN" sz="2000" i="1" dirty="0" smtClean="0"/>
              <a:t>(k, p-1) = 1</a:t>
            </a:r>
            <a:r>
              <a:rPr lang="zh-CN" altLang="en-US" sz="2000" i="1" dirty="0" smtClean="0"/>
              <a:t>时，才一定能由（*）求出</a:t>
            </a:r>
            <a:r>
              <a:rPr lang="en-US" altLang="zh-CN" sz="2000" i="1" dirty="0" smtClean="0"/>
              <a:t>s,</a:t>
            </a:r>
            <a:r>
              <a:rPr lang="zh-CN" altLang="en-US" sz="2000" i="1" dirty="0" smtClean="0"/>
              <a:t>得到（**）。</a:t>
            </a:r>
            <a:r>
              <a:rPr lang="en-US" altLang="zh-CN" sz="2000" i="1" dirty="0" smtClean="0"/>
              <a:t>}</a:t>
            </a:r>
            <a:endParaRPr lang="zh-CN" altLang="en-US" sz="2000" i="1" dirty="0" smtClean="0"/>
          </a:p>
          <a:p>
            <a:pPr lvl="1">
              <a:buNone/>
            </a:pPr>
            <a:endParaRPr lang="en-US" altLang="zh-CN" sz="2400" dirty="0" smtClean="0"/>
          </a:p>
          <a:p>
            <a:pPr lvl="1" eaLnBrk="1" hangingPunct="1">
              <a:buFont typeface="Wingdings" pitchFamily="2" charset="2"/>
              <a:buNone/>
            </a:pPr>
            <a:endParaRPr lang="en-US" altLang="zh-CN" sz="2400" dirty="0" smtClean="0"/>
          </a:p>
        </p:txBody>
      </p:sp>
      <p:sp>
        <p:nvSpPr>
          <p:cNvPr id="43014" name="Rectangle 0"/>
          <p:cNvSpPr>
            <a:spLocks noGrp="1" noRot="1" noChangeArrowheads="1"/>
          </p:cNvSpPr>
          <p:nvPr>
            <p:ph type="title"/>
          </p:nvPr>
        </p:nvSpPr>
        <p:spPr>
          <a:xfrm>
            <a:off x="457200" y="122238"/>
            <a:ext cx="7543800" cy="1160462"/>
          </a:xfrm>
          <a:noFill/>
        </p:spPr>
        <p:txBody>
          <a:bodyPr anchor="ctr"/>
          <a:lstStyle/>
          <a:p>
            <a:pPr eaLnBrk="1" hangingPunct="1"/>
            <a:r>
              <a:rPr lang="en-US" altLang="zh-CN" sz="3500" smtClean="0"/>
              <a:t>ElGamal</a:t>
            </a:r>
            <a:r>
              <a:rPr lang="zh-CN" altLang="en-US" sz="3500" smtClean="0"/>
              <a:t>的数字签名方法</a:t>
            </a:r>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037" name="Rectangle 2"/>
          <p:cNvSpPr>
            <a:spLocks noGrp="1" noChangeArrowheads="1"/>
          </p:cNvSpPr>
          <p:nvPr>
            <p:ph idx="1"/>
          </p:nvPr>
        </p:nvSpPr>
        <p:spPr>
          <a:xfrm>
            <a:off x="395288" y="1268413"/>
            <a:ext cx="8137525" cy="5040312"/>
          </a:xfrm>
        </p:spPr>
        <p:txBody>
          <a:bodyPr>
            <a:normAutofit/>
          </a:bodyPr>
          <a:lstStyle/>
          <a:p>
            <a:pPr lvl="1" eaLnBrk="1" hangingPunct="1">
              <a:buFont typeface="Wingdings" pitchFamily="2" charset="2"/>
              <a:buNone/>
            </a:pPr>
            <a:endParaRPr lang="zh-CN" altLang="en-US" sz="2200" dirty="0" smtClean="0"/>
          </a:p>
          <a:p>
            <a:pPr eaLnBrk="1" hangingPunct="1"/>
            <a:r>
              <a:rPr lang="zh-CN" altLang="en-US" sz="2600" dirty="0" smtClean="0"/>
              <a:t>例：</a:t>
            </a:r>
            <a:r>
              <a:rPr lang="en-US" altLang="zh-CN" sz="2600" dirty="0" smtClean="0"/>
              <a:t>p = 17, </a:t>
            </a:r>
            <a:r>
              <a:rPr lang="en-US" altLang="zh-CN" sz="2600" dirty="0" smtClean="0">
                <a:ea typeface="华文隶书" pitchFamily="2" charset="-122"/>
              </a:rPr>
              <a:t>α</a:t>
            </a:r>
            <a:r>
              <a:rPr lang="en-US" altLang="zh-CN" sz="2600" dirty="0" smtClean="0"/>
              <a:t> = 3, </a:t>
            </a:r>
            <a:r>
              <a:rPr lang="en-US" altLang="zh-CN" sz="2600" dirty="0" err="1" smtClean="0"/>
              <a:t>x</a:t>
            </a:r>
            <a:r>
              <a:rPr lang="en-US" altLang="zh-CN" sz="2600" baseline="-25000" dirty="0" err="1" smtClean="0"/>
              <a:t>A</a:t>
            </a:r>
            <a:r>
              <a:rPr lang="en-US" altLang="zh-CN" sz="2600" dirty="0" smtClean="0"/>
              <a:t>= 2, </a:t>
            </a:r>
            <a:r>
              <a:rPr lang="en-US" altLang="zh-CN" sz="2600" dirty="0" err="1" smtClean="0"/>
              <a:t>x</a:t>
            </a:r>
            <a:r>
              <a:rPr lang="en-US" altLang="zh-CN" sz="2600" baseline="-25000" dirty="0" err="1" smtClean="0"/>
              <a:t>B</a:t>
            </a:r>
            <a:r>
              <a:rPr lang="en-US" altLang="zh-CN" sz="2600" dirty="0" smtClean="0"/>
              <a:t>= 5, m = 11, k = 5, </a:t>
            </a:r>
            <a:r>
              <a:rPr lang="zh-CN" altLang="en-US" sz="2600" dirty="0" smtClean="0"/>
              <a:t>求签名及验证。</a:t>
            </a:r>
          </a:p>
          <a:p>
            <a:pPr lvl="1" eaLnBrk="1" hangingPunct="1">
              <a:buFont typeface="Wingdings" pitchFamily="2" charset="2"/>
              <a:buNone/>
            </a:pPr>
            <a:r>
              <a:rPr lang="zh-CN" altLang="en-US" sz="2200" dirty="0" smtClean="0"/>
              <a:t>签名：</a:t>
            </a:r>
            <a:r>
              <a:rPr lang="en-US" altLang="zh-CN" sz="2200" dirty="0" smtClean="0"/>
              <a:t>r = </a:t>
            </a:r>
            <a:r>
              <a:rPr lang="en-US" altLang="zh-CN" sz="2200" dirty="0" err="1" smtClean="0">
                <a:ea typeface="华文隶书" pitchFamily="2" charset="-122"/>
              </a:rPr>
              <a:t>α</a:t>
            </a:r>
            <a:r>
              <a:rPr lang="en-US" altLang="zh-CN" sz="2200" baseline="30000" dirty="0" err="1" smtClean="0"/>
              <a:t>k</a:t>
            </a:r>
            <a:r>
              <a:rPr lang="en-US" altLang="zh-CN" sz="2200" dirty="0" smtClean="0"/>
              <a:t> mod p = 3</a:t>
            </a:r>
            <a:r>
              <a:rPr lang="en-US" altLang="zh-CN" sz="2200" baseline="30000" dirty="0" smtClean="0"/>
              <a:t>5</a:t>
            </a:r>
            <a:r>
              <a:rPr lang="en-US" altLang="zh-CN" sz="2200" dirty="0" smtClean="0"/>
              <a:t> mod 17 = 5, </a:t>
            </a:r>
          </a:p>
          <a:p>
            <a:pPr lvl="1" eaLnBrk="1" hangingPunct="1">
              <a:buFont typeface="Wingdings" pitchFamily="2" charset="2"/>
              <a:buNone/>
            </a:pPr>
            <a:r>
              <a:rPr lang="en-US" altLang="zh-CN" sz="2200" dirty="0" smtClean="0"/>
              <a:t>         11 = (2x5 + 5s) mod 16 = (10 + 5s) mod 16</a:t>
            </a:r>
          </a:p>
          <a:p>
            <a:pPr lvl="1" eaLnBrk="1" hangingPunct="1">
              <a:buFont typeface="Wingdings" pitchFamily="2" charset="2"/>
              <a:buNone/>
            </a:pPr>
            <a:r>
              <a:rPr lang="en-US" altLang="zh-CN" sz="2200" dirty="0" smtClean="0"/>
              <a:t>         5s mod 16 = 1, s = 13. </a:t>
            </a:r>
          </a:p>
          <a:p>
            <a:pPr lvl="1" eaLnBrk="1" hangingPunct="1">
              <a:buFont typeface="Wingdings" pitchFamily="2" charset="2"/>
              <a:buNone/>
            </a:pPr>
            <a:r>
              <a:rPr lang="zh-CN" altLang="en-US" sz="2200" dirty="0" smtClean="0"/>
              <a:t>   所以，签名为</a:t>
            </a:r>
            <a:r>
              <a:rPr lang="en-US" altLang="zh-CN" sz="2200" dirty="0" smtClean="0"/>
              <a:t>(5, 13)</a:t>
            </a:r>
            <a:r>
              <a:rPr lang="zh-CN" altLang="en-US" sz="2200" dirty="0" smtClean="0"/>
              <a:t>。</a:t>
            </a:r>
          </a:p>
          <a:p>
            <a:pPr lvl="1" eaLnBrk="1" hangingPunct="1">
              <a:buFont typeface="Wingdings" pitchFamily="2" charset="2"/>
              <a:buNone/>
            </a:pPr>
            <a:r>
              <a:rPr lang="zh-CN" altLang="en-US" sz="2200" dirty="0" smtClean="0"/>
              <a:t>验证</a:t>
            </a:r>
            <a:r>
              <a:rPr lang="en-US" altLang="zh-CN" sz="2200" dirty="0" smtClean="0"/>
              <a:t>: </a:t>
            </a:r>
            <a:r>
              <a:rPr lang="en-US" altLang="zh-CN" sz="2200" dirty="0" err="1" smtClean="0">
                <a:ea typeface="华文隶书" pitchFamily="2" charset="-122"/>
              </a:rPr>
              <a:t>α</a:t>
            </a:r>
            <a:r>
              <a:rPr lang="en-US" altLang="zh-CN" sz="2200" baseline="30000" dirty="0" err="1" smtClean="0"/>
              <a:t>m</a:t>
            </a:r>
            <a:r>
              <a:rPr lang="en-US" altLang="zh-CN" sz="2200" dirty="0" smtClean="0"/>
              <a:t> mod p = 3</a:t>
            </a:r>
            <a:r>
              <a:rPr lang="en-US" altLang="zh-CN" sz="2200" baseline="30000" dirty="0" smtClean="0"/>
              <a:t>11</a:t>
            </a:r>
            <a:r>
              <a:rPr lang="en-US" altLang="zh-CN" sz="2200" dirty="0" smtClean="0"/>
              <a:t> mod 17 = 10</a:t>
            </a:r>
            <a:r>
              <a:rPr lang="en-US" altLang="zh-CN" sz="2200" baseline="30000" dirty="0" smtClean="0"/>
              <a:t>2</a:t>
            </a:r>
            <a:r>
              <a:rPr lang="en-US" altLang="zh-CN" sz="2200" dirty="0" smtClean="0"/>
              <a:t>x10x9 mod 17 = 7</a:t>
            </a:r>
          </a:p>
          <a:p>
            <a:pPr lvl="1" eaLnBrk="1" hangingPunct="1">
              <a:buFont typeface="Wingdings" pitchFamily="2" charset="2"/>
              <a:buNone/>
            </a:pPr>
            <a:r>
              <a:rPr lang="en-US" altLang="zh-CN" sz="2200" dirty="0" smtClean="0"/>
              <a:t>         </a:t>
            </a:r>
            <a:r>
              <a:rPr lang="en-US" altLang="zh-CN" sz="2200" dirty="0" err="1" smtClean="0"/>
              <a:t>Y</a:t>
            </a:r>
            <a:r>
              <a:rPr lang="en-US" altLang="zh-CN" sz="2200" baseline="-25000" dirty="0" err="1" smtClean="0"/>
              <a:t>A</a:t>
            </a:r>
            <a:r>
              <a:rPr lang="en-US" altLang="zh-CN" sz="2200" baseline="30000" dirty="0" err="1" smtClean="0"/>
              <a:t>r</a:t>
            </a:r>
            <a:r>
              <a:rPr lang="en-US" altLang="zh-CN" sz="2200" dirty="0" err="1" smtClean="0"/>
              <a:t>r</a:t>
            </a:r>
            <a:r>
              <a:rPr lang="en-US" altLang="zh-CN" sz="2200" baseline="30000" dirty="0" err="1" smtClean="0"/>
              <a:t>s</a:t>
            </a:r>
            <a:r>
              <a:rPr lang="en-US" altLang="zh-CN" sz="2200" dirty="0" smtClean="0"/>
              <a:t> mod p = (3</a:t>
            </a:r>
            <a:r>
              <a:rPr lang="en-US" altLang="zh-CN" sz="2200" baseline="30000" dirty="0" smtClean="0"/>
              <a:t>2</a:t>
            </a:r>
            <a:r>
              <a:rPr lang="en-US" altLang="zh-CN" sz="2200" dirty="0" smtClean="0"/>
              <a:t>)</a:t>
            </a:r>
            <a:r>
              <a:rPr lang="en-US" altLang="zh-CN" sz="2200" baseline="30000" dirty="0" smtClean="0"/>
              <a:t>5</a:t>
            </a:r>
            <a:r>
              <a:rPr lang="en-US" altLang="zh-CN" sz="2200" dirty="0" smtClean="0"/>
              <a:t> x 5</a:t>
            </a:r>
            <a:r>
              <a:rPr lang="en-US" altLang="zh-CN" sz="2200" baseline="30000" dirty="0" smtClean="0"/>
              <a:t>13</a:t>
            </a:r>
            <a:r>
              <a:rPr lang="en-US" altLang="zh-CN" sz="2200" dirty="0" smtClean="0"/>
              <a:t> mod 17 = 7</a:t>
            </a:r>
          </a:p>
        </p:txBody>
      </p:sp>
      <p:sp>
        <p:nvSpPr>
          <p:cNvPr id="44038" name="Rectangle 0"/>
          <p:cNvSpPr>
            <a:spLocks noGrp="1" noRot="1" noChangeArrowheads="1"/>
          </p:cNvSpPr>
          <p:nvPr>
            <p:ph type="title"/>
          </p:nvPr>
        </p:nvSpPr>
        <p:spPr>
          <a:xfrm>
            <a:off x="611188" y="404813"/>
            <a:ext cx="7634287" cy="647700"/>
          </a:xfrm>
          <a:noFill/>
        </p:spPr>
        <p:txBody>
          <a:bodyPr anchor="ctr">
            <a:normAutofit fontScale="90000"/>
          </a:bodyPr>
          <a:lstStyle/>
          <a:p>
            <a:pPr eaLnBrk="1" hangingPunct="1"/>
            <a:r>
              <a:rPr lang="en-US" altLang="zh-CN" smtClean="0"/>
              <a:t>ElGamal</a:t>
            </a:r>
            <a:r>
              <a:rPr lang="zh-CN" altLang="en-US" smtClean="0"/>
              <a:t>数字签名的验证</a:t>
            </a:r>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2275" name="Rectangle 3"/>
          <p:cNvSpPr>
            <a:spLocks noGrp="1" noChangeArrowheads="1"/>
          </p:cNvSpPr>
          <p:nvPr>
            <p:ph idx="1"/>
          </p:nvPr>
        </p:nvSpPr>
        <p:spPr>
          <a:xfrm>
            <a:off x="468313" y="1412875"/>
            <a:ext cx="8064500" cy="4752975"/>
          </a:xfrm>
        </p:spPr>
        <p:txBody>
          <a:bodyPr/>
          <a:lstStyle/>
          <a:p>
            <a:pPr eaLnBrk="1" hangingPunct="1">
              <a:lnSpc>
                <a:spcPct val="85000"/>
              </a:lnSpc>
            </a:pPr>
            <a:r>
              <a:rPr lang="zh-CN" altLang="en-US" smtClean="0"/>
              <a:t>原则</a:t>
            </a:r>
          </a:p>
          <a:p>
            <a:pPr lvl="1" eaLnBrk="1" hangingPunct="1">
              <a:lnSpc>
                <a:spcPct val="85000"/>
              </a:lnSpc>
            </a:pPr>
            <a:r>
              <a:rPr lang="zh-CN" altLang="en-US" smtClean="0"/>
              <a:t>密钥难以窃取</a:t>
            </a:r>
          </a:p>
          <a:p>
            <a:pPr lvl="1" eaLnBrk="1" hangingPunct="1">
              <a:lnSpc>
                <a:spcPct val="85000"/>
              </a:lnSpc>
            </a:pPr>
            <a:r>
              <a:rPr lang="zh-CN" altLang="en-US" smtClean="0"/>
              <a:t>在一定条件下即使窃得密钥也无用，有使用时间和范围限制</a:t>
            </a:r>
          </a:p>
          <a:p>
            <a:pPr lvl="1" eaLnBrk="1" hangingPunct="1">
              <a:lnSpc>
                <a:spcPct val="85000"/>
              </a:lnSpc>
            </a:pPr>
            <a:r>
              <a:rPr lang="zh-CN" altLang="en-US" smtClean="0"/>
              <a:t>密钥分配和更新对用户透明</a:t>
            </a:r>
          </a:p>
          <a:p>
            <a:pPr eaLnBrk="1" hangingPunct="1">
              <a:lnSpc>
                <a:spcPct val="85000"/>
              </a:lnSpc>
            </a:pPr>
            <a:r>
              <a:rPr lang="zh-CN" altLang="en-US" smtClean="0"/>
              <a:t>密钥组织结构</a:t>
            </a:r>
          </a:p>
          <a:p>
            <a:pPr lvl="1" eaLnBrk="1" hangingPunct="1">
              <a:lnSpc>
                <a:spcPct val="90000"/>
              </a:lnSpc>
            </a:pPr>
            <a:r>
              <a:rPr lang="zh-CN" altLang="en-US" smtClean="0"/>
              <a:t>密钥的层次化管理结构：最高层密钥为主密钥，构成密钥管理系统之核心。下层的密钥按照某种密钥协议来生成，掌握了主密钥，就有可能找出下层的各个密钥。</a:t>
            </a:r>
          </a:p>
        </p:txBody>
      </p:sp>
      <p:sp>
        <p:nvSpPr>
          <p:cNvPr id="45061" name="Rectangle 2"/>
          <p:cNvSpPr>
            <a:spLocks noGrp="1" noChangeArrowheads="1"/>
          </p:cNvSpPr>
          <p:nvPr>
            <p:ph type="title"/>
          </p:nvPr>
        </p:nvSpPr>
        <p:spPr>
          <a:xfrm>
            <a:off x="457200" y="122238"/>
            <a:ext cx="7543800" cy="1003300"/>
          </a:xfrm>
        </p:spPr>
        <p:txBody>
          <a:bodyPr/>
          <a:lstStyle/>
          <a:p>
            <a:pPr eaLnBrk="1" hangingPunct="1"/>
            <a:r>
              <a:rPr lang="en-US" altLang="zh-CN" smtClean="0"/>
              <a:t>13.5 </a:t>
            </a:r>
            <a:r>
              <a:rPr lang="zh-CN" altLang="en-US" smtClean="0"/>
              <a:t>密钥管理</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227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227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227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227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82275">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8227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275" grpId="0" build="p"/>
    </p:bld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3298" name="Rectangle 2"/>
          <p:cNvSpPr>
            <a:spLocks noGrp="1" noChangeArrowheads="1"/>
          </p:cNvSpPr>
          <p:nvPr>
            <p:ph idx="1"/>
          </p:nvPr>
        </p:nvSpPr>
        <p:spPr>
          <a:xfrm>
            <a:off x="539750" y="1341438"/>
            <a:ext cx="8064500" cy="5184775"/>
          </a:xfrm>
        </p:spPr>
        <p:txBody>
          <a:bodyPr/>
          <a:lstStyle/>
          <a:p>
            <a:pPr eaLnBrk="1" hangingPunct="1">
              <a:lnSpc>
                <a:spcPct val="95000"/>
              </a:lnSpc>
            </a:pPr>
            <a:r>
              <a:rPr lang="zh-CN" altLang="en-US" sz="2600" dirty="0" smtClean="0"/>
              <a:t>工作密钥</a:t>
            </a:r>
            <a:r>
              <a:rPr lang="en-US" altLang="zh-CN" sz="2600" dirty="0" smtClean="0"/>
              <a:t>(</a:t>
            </a:r>
            <a:r>
              <a:rPr lang="zh-CN" altLang="en-US" sz="2600" dirty="0" smtClean="0"/>
              <a:t>会话密钥 </a:t>
            </a:r>
            <a:r>
              <a:rPr lang="en-US" altLang="zh-CN" sz="2600" dirty="0" smtClean="0"/>
              <a:t>session key)</a:t>
            </a:r>
          </a:p>
          <a:p>
            <a:pPr lvl="1" eaLnBrk="1" hangingPunct="1">
              <a:lnSpc>
                <a:spcPct val="95000"/>
              </a:lnSpc>
            </a:pPr>
            <a:r>
              <a:rPr lang="zh-CN" altLang="en-US" sz="2200" dirty="0" smtClean="0"/>
              <a:t>重复使用同一密钥容易导致泄漏，应该经常更换；</a:t>
            </a:r>
          </a:p>
          <a:p>
            <a:pPr lvl="1" eaLnBrk="1" hangingPunct="1">
              <a:lnSpc>
                <a:spcPct val="95000"/>
              </a:lnSpc>
            </a:pPr>
            <a:r>
              <a:rPr lang="zh-CN" altLang="en-US" sz="2200" dirty="0" smtClean="0"/>
              <a:t>使用相同密钥，攻击者可以实施</a:t>
            </a:r>
            <a:r>
              <a:rPr lang="zh-CN" altLang="en-US" sz="2200" dirty="0" smtClean="0"/>
              <a:t>重放攻击</a:t>
            </a:r>
            <a:r>
              <a:rPr lang="zh-CN" altLang="en-US" sz="2200" dirty="0" smtClean="0"/>
              <a:t>；</a:t>
            </a:r>
          </a:p>
          <a:p>
            <a:pPr lvl="1" eaLnBrk="1" hangingPunct="1">
              <a:lnSpc>
                <a:spcPct val="95000"/>
              </a:lnSpc>
            </a:pPr>
            <a:r>
              <a:rPr lang="zh-CN" altLang="en-US" sz="2200" dirty="0" smtClean="0"/>
              <a:t>密钥丢失，仅影响本次会话；</a:t>
            </a:r>
          </a:p>
          <a:p>
            <a:pPr lvl="1" eaLnBrk="1" hangingPunct="1">
              <a:lnSpc>
                <a:spcPct val="95000"/>
              </a:lnSpc>
            </a:pPr>
            <a:r>
              <a:rPr lang="zh-CN" altLang="en-US" sz="2200" dirty="0" smtClean="0"/>
              <a:t>更换密钥，防止对方以后窃取信息。</a:t>
            </a:r>
          </a:p>
          <a:p>
            <a:pPr eaLnBrk="1" hangingPunct="1">
              <a:lnSpc>
                <a:spcPct val="95000"/>
              </a:lnSpc>
            </a:pPr>
            <a:r>
              <a:rPr lang="zh-CN" altLang="en-US" sz="2600" dirty="0" smtClean="0"/>
              <a:t>密钥的连通：密钥共享的范围</a:t>
            </a:r>
            <a:endParaRPr lang="en-US" altLang="zh-CN" sz="2600" dirty="0" smtClean="0"/>
          </a:p>
          <a:p>
            <a:pPr eaLnBrk="1" hangingPunct="1">
              <a:lnSpc>
                <a:spcPct val="95000"/>
              </a:lnSpc>
            </a:pPr>
            <a:r>
              <a:rPr lang="zh-CN" altLang="en-US" sz="2600" dirty="0" smtClean="0"/>
              <a:t>密钥的分割：适用范围和时间限制</a:t>
            </a:r>
          </a:p>
          <a:p>
            <a:pPr lvl="1" eaLnBrk="1" hangingPunct="1">
              <a:lnSpc>
                <a:spcPct val="95000"/>
              </a:lnSpc>
            </a:pPr>
            <a:r>
              <a:rPr lang="zh-CN" altLang="en-US" sz="2200" dirty="0" smtClean="0"/>
              <a:t>按空间分割</a:t>
            </a:r>
          </a:p>
          <a:p>
            <a:pPr lvl="1" eaLnBrk="1" hangingPunct="1">
              <a:lnSpc>
                <a:spcPct val="95000"/>
              </a:lnSpc>
            </a:pPr>
            <a:r>
              <a:rPr lang="zh-CN" altLang="en-US" sz="2200" dirty="0" smtClean="0"/>
              <a:t>按时间分割</a:t>
            </a:r>
          </a:p>
          <a:p>
            <a:pPr lvl="1" eaLnBrk="1" hangingPunct="1">
              <a:lnSpc>
                <a:spcPct val="95000"/>
              </a:lnSpc>
            </a:pPr>
            <a:r>
              <a:rPr lang="zh-CN" altLang="en-US" sz="2200" dirty="0" smtClean="0"/>
              <a:t>分割实现：静态</a:t>
            </a:r>
            <a:r>
              <a:rPr lang="en-US" altLang="zh-CN" sz="2200" dirty="0" smtClean="0"/>
              <a:t>/</a:t>
            </a:r>
            <a:r>
              <a:rPr lang="zh-CN" altLang="en-US" sz="2200" dirty="0" smtClean="0"/>
              <a:t>动态</a:t>
            </a:r>
          </a:p>
        </p:txBody>
      </p:sp>
      <p:sp>
        <p:nvSpPr>
          <p:cNvPr id="46086" name="Rectangle 3"/>
          <p:cNvSpPr>
            <a:spLocks noGrp="1" noChangeArrowheads="1"/>
          </p:cNvSpPr>
          <p:nvPr>
            <p:ph type="title"/>
          </p:nvPr>
        </p:nvSpPr>
        <p:spPr>
          <a:xfrm>
            <a:off x="611188" y="404813"/>
            <a:ext cx="7634287" cy="682625"/>
          </a:xfrm>
        </p:spPr>
        <p:txBody>
          <a:bodyPr>
            <a:normAutofit fontScale="90000"/>
          </a:bodyPr>
          <a:lstStyle/>
          <a:p>
            <a:pPr eaLnBrk="1" hangingPunct="1"/>
            <a:r>
              <a:rPr lang="zh-CN" altLang="en-US" smtClean="0"/>
              <a:t>密钥的层次化管理结构</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329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3298">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3298">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3298">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3298">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3298">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3298">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83298">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3298">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83298">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3298" grpId="0" build="p"/>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9987" name="Rectangle 3"/>
          <p:cNvSpPr>
            <a:spLocks noGrp="1" noChangeArrowheads="1"/>
          </p:cNvSpPr>
          <p:nvPr>
            <p:ph idx="1"/>
          </p:nvPr>
        </p:nvSpPr>
        <p:spPr>
          <a:xfrm>
            <a:off x="468313" y="1285875"/>
            <a:ext cx="8135937" cy="4610100"/>
          </a:xfrm>
        </p:spPr>
        <p:txBody>
          <a:bodyPr>
            <a:normAutofit lnSpcReduction="10000"/>
          </a:bodyPr>
          <a:lstStyle/>
          <a:p>
            <a:pPr eaLnBrk="1" hangingPunct="1"/>
            <a:r>
              <a:rPr lang="zh-CN" altLang="en-US" sz="2600" smtClean="0"/>
              <a:t>数字签名是一种认证机制，它使得消息的产生者可以添加一个起签名作用的码字。通过计算消息的散列值并用产生者的私钥加密散列值来生成签名。签名保证了消息的来源和完整性。</a:t>
            </a:r>
          </a:p>
          <a:p>
            <a:pPr eaLnBrk="1" hangingPunct="1"/>
            <a:r>
              <a:rPr lang="zh-CN" altLang="en-US" sz="2600" smtClean="0"/>
              <a:t>相互认证协议使得通信的各方对相互的身份感到放心，并交换会话密钥。</a:t>
            </a:r>
          </a:p>
          <a:p>
            <a:pPr eaLnBrk="1" hangingPunct="1"/>
            <a:r>
              <a:rPr lang="zh-CN" altLang="en-US" sz="2600" smtClean="0"/>
              <a:t>单向认证时，接收方想确信消息确实来自声称的发送方。</a:t>
            </a:r>
          </a:p>
          <a:p>
            <a:pPr eaLnBrk="1" hangingPunct="1"/>
            <a:r>
              <a:rPr lang="zh-CN" altLang="en-US" sz="2600" smtClean="0"/>
              <a:t>数字签名标准</a:t>
            </a:r>
            <a:r>
              <a:rPr lang="en-US" altLang="zh-CN" sz="2600" smtClean="0"/>
              <a:t>(DSS)</a:t>
            </a:r>
            <a:r>
              <a:rPr lang="zh-CN" altLang="en-US" sz="2600" smtClean="0"/>
              <a:t>是</a:t>
            </a:r>
            <a:r>
              <a:rPr lang="en-US" altLang="zh-CN" sz="2600" smtClean="0"/>
              <a:t>NIST</a:t>
            </a:r>
            <a:r>
              <a:rPr lang="zh-CN" altLang="en-US" sz="2600" smtClean="0"/>
              <a:t>标准，它使用安全散列算法</a:t>
            </a:r>
            <a:r>
              <a:rPr lang="en-US" altLang="zh-CN" sz="2600" smtClean="0"/>
              <a:t>(SHA)</a:t>
            </a:r>
            <a:r>
              <a:rPr lang="zh-CN" altLang="en-US" sz="2600" smtClean="0"/>
              <a:t>。</a:t>
            </a:r>
            <a:endParaRPr lang="en-US" altLang="zh-CN" sz="2600" smtClean="0"/>
          </a:p>
          <a:p>
            <a:pPr eaLnBrk="1" hangingPunct="1"/>
            <a:r>
              <a:rPr lang="zh-CN" altLang="en-US" sz="2600" smtClean="0"/>
              <a:t>门限秘密共享方案使得足够多的成员合作可以恢复一个共享的秘密</a:t>
            </a:r>
          </a:p>
        </p:txBody>
      </p:sp>
      <p:sp>
        <p:nvSpPr>
          <p:cNvPr id="10245" name="Rectangle 2"/>
          <p:cNvSpPr>
            <a:spLocks noGrp="1" noChangeArrowheads="1"/>
          </p:cNvSpPr>
          <p:nvPr>
            <p:ph type="title"/>
          </p:nvPr>
        </p:nvSpPr>
        <p:spPr>
          <a:xfrm>
            <a:off x="611188" y="404813"/>
            <a:ext cx="7634287" cy="792162"/>
          </a:xfrm>
        </p:spPr>
        <p:txBody>
          <a:bodyPr/>
          <a:lstStyle/>
          <a:p>
            <a:pPr eaLnBrk="1" hangingPunct="1"/>
            <a:r>
              <a:rPr lang="zh-CN" altLang="en-US" smtClean="0"/>
              <a:t>本章要点</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998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998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998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998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998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9987" grpId="0" build="p"/>
    </p:bld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22" name="Rectangle 2"/>
          <p:cNvSpPr>
            <a:spLocks noGrp="1" noChangeArrowheads="1"/>
          </p:cNvSpPr>
          <p:nvPr>
            <p:ph idx="1"/>
          </p:nvPr>
        </p:nvSpPr>
        <p:spPr>
          <a:xfrm>
            <a:off x="395288" y="1125538"/>
            <a:ext cx="8280400" cy="5113337"/>
          </a:xfrm>
        </p:spPr>
        <p:txBody>
          <a:bodyPr/>
          <a:lstStyle/>
          <a:p>
            <a:pPr eaLnBrk="1" hangingPunct="1"/>
            <a:r>
              <a:rPr lang="en-US" altLang="zh-CN" dirty="0" smtClean="0"/>
              <a:t>ANSI</a:t>
            </a:r>
            <a:r>
              <a:rPr lang="zh-CN" altLang="en-US" dirty="0" smtClean="0"/>
              <a:t>的</a:t>
            </a:r>
            <a:r>
              <a:rPr lang="en-US" altLang="zh-CN" dirty="0" smtClean="0"/>
              <a:t>X9.17</a:t>
            </a:r>
            <a:r>
              <a:rPr lang="zh-CN" altLang="en-US" dirty="0" smtClean="0"/>
              <a:t>定义了一种线性密钥空间的密钥生成方法。</a:t>
            </a:r>
          </a:p>
          <a:p>
            <a:pPr lvl="1" eaLnBrk="1" hangingPunct="1">
              <a:buFont typeface="Wingdings" pitchFamily="2" charset="2"/>
              <a:buNone/>
            </a:pPr>
            <a:r>
              <a:rPr lang="zh-CN" altLang="en-US" dirty="0" smtClean="0"/>
              <a:t>令</a:t>
            </a:r>
            <a:r>
              <a:rPr lang="en-US" altLang="zh-CN" b="1" i="1" dirty="0" smtClean="0">
                <a:latin typeface="Times New Roman" pitchFamily="18" charset="0"/>
                <a:cs typeface="Times New Roman" pitchFamily="18" charset="0"/>
              </a:rPr>
              <a:t>k</a:t>
            </a:r>
            <a:r>
              <a:rPr lang="zh-CN" altLang="en-US" dirty="0" smtClean="0"/>
              <a:t>为主密钥，</a:t>
            </a:r>
            <a:r>
              <a:rPr lang="en-US" altLang="zh-CN" b="1" i="1" dirty="0" smtClean="0">
                <a:latin typeface="Times New Roman" pitchFamily="18" charset="0"/>
                <a:cs typeface="Times New Roman" pitchFamily="18" charset="0"/>
              </a:rPr>
              <a:t>v</a:t>
            </a:r>
            <a:r>
              <a:rPr lang="en-US" altLang="zh-CN" b="1" i="1" baseline="-25000" dirty="0" smtClean="0">
                <a:latin typeface="Times New Roman" pitchFamily="18" charset="0"/>
                <a:cs typeface="Times New Roman" pitchFamily="18" charset="0"/>
              </a:rPr>
              <a:t>0</a:t>
            </a:r>
            <a:r>
              <a:rPr lang="zh-CN" altLang="en-US" dirty="0" smtClean="0"/>
              <a:t>为</a:t>
            </a:r>
            <a:r>
              <a:rPr lang="en-US" altLang="zh-CN" dirty="0" smtClean="0"/>
              <a:t>64</a:t>
            </a:r>
            <a:r>
              <a:rPr lang="zh-CN" altLang="en-US" dirty="0" smtClean="0"/>
              <a:t>位的随机种子，</a:t>
            </a:r>
            <a:r>
              <a:rPr lang="en-US" altLang="zh-CN" b="1" i="1" dirty="0" smtClean="0">
                <a:latin typeface="Times New Roman" pitchFamily="18" charset="0"/>
                <a:cs typeface="Times New Roman" pitchFamily="18" charset="0"/>
              </a:rPr>
              <a:t>T</a:t>
            </a:r>
            <a:r>
              <a:rPr lang="zh-CN" altLang="en-US" dirty="0" smtClean="0"/>
              <a:t>为时间戳，生成的密钥记为</a:t>
            </a:r>
            <a:r>
              <a:rPr lang="en-US" altLang="zh-CN" b="1" i="1" dirty="0" err="1" smtClean="0">
                <a:latin typeface="Times New Roman" pitchFamily="18" charset="0"/>
                <a:cs typeface="Times New Roman" pitchFamily="18" charset="0"/>
              </a:rPr>
              <a:t>R</a:t>
            </a:r>
            <a:r>
              <a:rPr lang="en-US" altLang="zh-CN" b="1" i="1" baseline="-25000" dirty="0" err="1" smtClean="0">
                <a:latin typeface="Times New Roman" pitchFamily="18" charset="0"/>
                <a:cs typeface="Times New Roman" pitchFamily="18" charset="0"/>
              </a:rPr>
              <a:t>i</a:t>
            </a:r>
            <a:r>
              <a:rPr lang="zh-CN" altLang="en-US" b="1" i="1" dirty="0" smtClean="0">
                <a:latin typeface="Times New Roman" pitchFamily="18" charset="0"/>
                <a:cs typeface="Times New Roman" pitchFamily="18" charset="0"/>
              </a:rPr>
              <a:t>，</a:t>
            </a:r>
            <a:r>
              <a:rPr lang="en-US" altLang="zh-CN" b="1" i="1" dirty="0" err="1" smtClean="0">
                <a:latin typeface="Times New Roman" pitchFamily="18" charset="0"/>
                <a:cs typeface="Times New Roman" pitchFamily="18" charset="0"/>
              </a:rPr>
              <a:t>E</a:t>
            </a:r>
            <a:r>
              <a:rPr lang="en-US" altLang="zh-CN" b="1" i="1" baseline="-25000" dirty="0" err="1" smtClean="0">
                <a:latin typeface="Times New Roman" pitchFamily="18" charset="0"/>
                <a:cs typeface="Times New Roman" pitchFamily="18" charset="0"/>
              </a:rPr>
              <a:t>k</a:t>
            </a:r>
            <a:r>
              <a:rPr lang="zh-CN" altLang="en-US" dirty="0" smtClean="0"/>
              <a:t>为任意的加密算法，则</a:t>
            </a:r>
            <a:endParaRPr lang="zh-CN" altLang="en-US" i="1" dirty="0" smtClean="0"/>
          </a:p>
          <a:p>
            <a:pPr lvl="1" eaLnBrk="1" hangingPunct="1">
              <a:buFont typeface="Wingdings" pitchFamily="2" charset="2"/>
              <a:buNone/>
            </a:pPr>
            <a:r>
              <a:rPr lang="en-US" altLang="zh-CN" b="1" i="1" dirty="0" err="1" smtClean="0">
                <a:latin typeface="Times New Roman" pitchFamily="18" charset="0"/>
                <a:cs typeface="Times New Roman" pitchFamily="18" charset="0"/>
              </a:rPr>
              <a:t>R</a:t>
            </a:r>
            <a:r>
              <a:rPr lang="en-US" altLang="zh-CN" b="1" i="1" baseline="-25000" dirty="0" err="1" smtClean="0">
                <a:latin typeface="Times New Roman" pitchFamily="18" charset="0"/>
                <a:cs typeface="Times New Roman" pitchFamily="18" charset="0"/>
              </a:rPr>
              <a:t>i</a:t>
            </a:r>
            <a:r>
              <a:rPr lang="en-US" altLang="zh-CN" b="1" dirty="0" smtClean="0">
                <a:latin typeface="Times New Roman" pitchFamily="18" charset="0"/>
                <a:cs typeface="Times New Roman" pitchFamily="18" charset="0"/>
              </a:rPr>
              <a:t> =</a:t>
            </a:r>
            <a:r>
              <a:rPr lang="en-US" altLang="zh-CN" b="1" i="1" dirty="0" smtClean="0">
                <a:latin typeface="Times New Roman" pitchFamily="18" charset="0"/>
                <a:cs typeface="Times New Roman" pitchFamily="18" charset="0"/>
              </a:rPr>
              <a:t> </a:t>
            </a:r>
            <a:r>
              <a:rPr lang="en-US" altLang="zh-CN" b="1" i="1" dirty="0" err="1" smtClean="0">
                <a:latin typeface="Times New Roman" pitchFamily="18" charset="0"/>
                <a:cs typeface="Times New Roman" pitchFamily="18" charset="0"/>
              </a:rPr>
              <a:t>E</a:t>
            </a:r>
            <a:r>
              <a:rPr lang="en-US" altLang="zh-CN" b="1" i="1" baseline="-25000" dirty="0" err="1" smtClean="0">
                <a:latin typeface="Times New Roman" pitchFamily="18" charset="0"/>
                <a:cs typeface="Times New Roman" pitchFamily="18" charset="0"/>
              </a:rPr>
              <a:t>k</a:t>
            </a:r>
            <a:r>
              <a:rPr lang="en-US" altLang="zh-CN" b="1" dirty="0" smtClean="0">
                <a:latin typeface="Times New Roman" pitchFamily="18" charset="0"/>
                <a:cs typeface="Times New Roman" pitchFamily="18" charset="0"/>
              </a:rPr>
              <a:t>(</a:t>
            </a:r>
            <a:r>
              <a:rPr lang="en-US" altLang="zh-CN" b="1" i="1" dirty="0" err="1" smtClean="0">
                <a:latin typeface="Times New Roman" pitchFamily="18" charset="0"/>
                <a:cs typeface="Times New Roman" pitchFamily="18" charset="0"/>
              </a:rPr>
              <a:t>E</a:t>
            </a:r>
            <a:r>
              <a:rPr lang="en-US" altLang="zh-CN" b="1" i="1" baseline="-25000" dirty="0" err="1" smtClean="0">
                <a:latin typeface="Times New Roman" pitchFamily="18" charset="0"/>
                <a:cs typeface="Times New Roman" pitchFamily="18" charset="0"/>
              </a:rPr>
              <a:t>k</a:t>
            </a:r>
            <a:r>
              <a:rPr lang="en-US" altLang="zh-CN" b="1" i="1" dirty="0" smtClean="0">
                <a:latin typeface="Times New Roman" pitchFamily="18" charset="0"/>
                <a:cs typeface="Times New Roman" pitchFamily="18" charset="0"/>
              </a:rPr>
              <a:t>(T</a:t>
            </a:r>
            <a:r>
              <a:rPr lang="en-US" altLang="zh-CN" b="1" i="1" baseline="-25000" dirty="0" smtClean="0">
                <a:latin typeface="Times New Roman" pitchFamily="18" charset="0"/>
                <a:cs typeface="Times New Roman" pitchFamily="18" charset="0"/>
              </a:rPr>
              <a:t>i</a:t>
            </a:r>
            <a:r>
              <a:rPr lang="en-US" altLang="zh-CN" b="1" dirty="0" smtClean="0">
                <a:latin typeface="Times New Roman" pitchFamily="18" charset="0"/>
                <a:cs typeface="Times New Roman" pitchFamily="18" charset="0"/>
              </a:rPr>
              <a:t>)</a:t>
            </a:r>
            <a:r>
              <a:rPr lang="en-US" altLang="zh-CN" b="1" dirty="0" smtClean="0">
                <a:latin typeface="Times New Roman" pitchFamily="18" charset="0"/>
                <a:cs typeface="Times New Roman" pitchFamily="18" charset="0"/>
                <a:sym typeface="Symbol" pitchFamily="18" charset="2"/>
              </a:rPr>
              <a:t></a:t>
            </a:r>
            <a:r>
              <a:rPr lang="en-US" altLang="zh-CN" b="1" i="1" dirty="0" smtClean="0">
                <a:latin typeface="Times New Roman" pitchFamily="18" charset="0"/>
                <a:cs typeface="Times New Roman" pitchFamily="18" charset="0"/>
              </a:rPr>
              <a:t>v</a:t>
            </a:r>
            <a:r>
              <a:rPr lang="en-US" altLang="zh-CN" b="1" i="1" baseline="-25000" dirty="0" smtClean="0">
                <a:latin typeface="Times New Roman" pitchFamily="18" charset="0"/>
                <a:cs typeface="Times New Roman" pitchFamily="18" charset="0"/>
              </a:rPr>
              <a:t>i</a:t>
            </a:r>
            <a:r>
              <a:rPr lang="en-US" altLang="zh-CN" b="1" dirty="0" smtClean="0">
                <a:latin typeface="Times New Roman" pitchFamily="18" charset="0"/>
                <a:cs typeface="Times New Roman" pitchFamily="18" charset="0"/>
              </a:rPr>
              <a:t>)</a:t>
            </a:r>
            <a:r>
              <a:rPr lang="zh-CN" altLang="en-US" b="1" dirty="0" smtClean="0">
                <a:latin typeface="Times New Roman" pitchFamily="18" charset="0"/>
                <a:cs typeface="Times New Roman" pitchFamily="18" charset="0"/>
              </a:rPr>
              <a:t>；</a:t>
            </a:r>
            <a:r>
              <a:rPr lang="en-US" altLang="zh-CN" b="1" i="1" dirty="0" smtClean="0">
                <a:latin typeface="Times New Roman" pitchFamily="18" charset="0"/>
                <a:cs typeface="Times New Roman" pitchFamily="18" charset="0"/>
              </a:rPr>
              <a:t>v</a:t>
            </a:r>
            <a:r>
              <a:rPr lang="en-US" altLang="zh-CN" b="1" i="1" baseline="-25000" dirty="0" smtClean="0">
                <a:latin typeface="Times New Roman" pitchFamily="18" charset="0"/>
                <a:cs typeface="Times New Roman" pitchFamily="18" charset="0"/>
              </a:rPr>
              <a:t>i</a:t>
            </a:r>
            <a:r>
              <a:rPr lang="en-US" altLang="zh-CN" b="1" dirty="0" smtClean="0">
                <a:latin typeface="Times New Roman" pitchFamily="18" charset="0"/>
                <a:cs typeface="Times New Roman" pitchFamily="18" charset="0"/>
              </a:rPr>
              <a:t>+1 = </a:t>
            </a:r>
            <a:r>
              <a:rPr lang="en-US" altLang="zh-CN" b="1" i="1" dirty="0" err="1" smtClean="0">
                <a:latin typeface="Times New Roman" pitchFamily="18" charset="0"/>
                <a:cs typeface="Times New Roman" pitchFamily="18" charset="0"/>
              </a:rPr>
              <a:t>E</a:t>
            </a:r>
            <a:r>
              <a:rPr lang="en-US" altLang="zh-CN" b="1" i="1" baseline="-25000" dirty="0" err="1" smtClean="0">
                <a:latin typeface="Times New Roman" pitchFamily="18" charset="0"/>
                <a:cs typeface="Times New Roman" pitchFamily="18" charset="0"/>
              </a:rPr>
              <a:t>k</a:t>
            </a:r>
            <a:r>
              <a:rPr lang="en-US" altLang="zh-CN" b="1" dirty="0" smtClean="0">
                <a:latin typeface="Times New Roman" pitchFamily="18" charset="0"/>
                <a:cs typeface="Times New Roman" pitchFamily="18" charset="0"/>
              </a:rPr>
              <a:t>(</a:t>
            </a:r>
            <a:r>
              <a:rPr lang="en-US" altLang="zh-CN" b="1" i="1" dirty="0" err="1" smtClean="0">
                <a:latin typeface="Times New Roman" pitchFamily="18" charset="0"/>
                <a:cs typeface="Times New Roman" pitchFamily="18" charset="0"/>
              </a:rPr>
              <a:t>T</a:t>
            </a:r>
            <a:r>
              <a:rPr lang="en-US" altLang="zh-CN" b="1" i="1" baseline="-25000" dirty="0" err="1" smtClean="0">
                <a:latin typeface="Times New Roman" pitchFamily="18" charset="0"/>
                <a:cs typeface="Times New Roman" pitchFamily="18" charset="0"/>
              </a:rPr>
              <a:t>i</a:t>
            </a:r>
            <a:r>
              <a:rPr lang="en-US" altLang="zh-CN" b="1" dirty="0" err="1" smtClean="0">
                <a:latin typeface="Times New Roman" pitchFamily="18" charset="0"/>
                <a:cs typeface="Times New Roman" pitchFamily="18" charset="0"/>
                <a:sym typeface="Symbol" pitchFamily="18" charset="2"/>
              </a:rPr>
              <a:t></a:t>
            </a:r>
            <a:r>
              <a:rPr lang="en-US" altLang="zh-CN" b="1" i="1" dirty="0" err="1" smtClean="0">
                <a:latin typeface="Times New Roman" pitchFamily="18" charset="0"/>
                <a:cs typeface="Times New Roman" pitchFamily="18" charset="0"/>
              </a:rPr>
              <a:t>R</a:t>
            </a:r>
            <a:r>
              <a:rPr lang="en-US" altLang="zh-CN" b="1" i="1" baseline="-25000" dirty="0" err="1" smtClean="0">
                <a:latin typeface="Times New Roman" pitchFamily="18" charset="0"/>
                <a:cs typeface="Times New Roman" pitchFamily="18" charset="0"/>
              </a:rPr>
              <a:t>i</a:t>
            </a:r>
            <a:r>
              <a:rPr lang="en-US" altLang="zh-CN" b="1" dirty="0" smtClean="0">
                <a:latin typeface="Times New Roman" pitchFamily="18" charset="0"/>
                <a:cs typeface="Times New Roman" pitchFamily="18" charset="0"/>
              </a:rPr>
              <a:t>)</a:t>
            </a:r>
          </a:p>
          <a:p>
            <a:pPr lvl="1" eaLnBrk="1" hangingPunct="1">
              <a:buFont typeface="Wingdings" pitchFamily="2" charset="2"/>
              <a:buNone/>
            </a:pPr>
            <a:r>
              <a:rPr lang="zh-CN" altLang="en-US" dirty="0" smtClean="0"/>
              <a:t>生成的</a:t>
            </a:r>
            <a:r>
              <a:rPr lang="en-US" altLang="zh-CN" i="1" dirty="0" err="1" smtClean="0"/>
              <a:t>R</a:t>
            </a:r>
            <a:r>
              <a:rPr lang="en-US" altLang="zh-CN" b="1" i="1" baseline="-25000" dirty="0" err="1" smtClean="0">
                <a:latin typeface="Times New Roman" pitchFamily="18" charset="0"/>
                <a:cs typeface="Times New Roman" pitchFamily="18" charset="0"/>
              </a:rPr>
              <a:t>i</a:t>
            </a:r>
            <a:r>
              <a:rPr lang="zh-CN" altLang="en-US" dirty="0" smtClean="0"/>
              <a:t>为</a:t>
            </a:r>
            <a:r>
              <a:rPr lang="en-US" altLang="zh-CN" dirty="0" smtClean="0"/>
              <a:t>64</a:t>
            </a:r>
            <a:r>
              <a:rPr lang="zh-CN" altLang="en-US" dirty="0" smtClean="0"/>
              <a:t>位，去掉校验位，则为标准的</a:t>
            </a:r>
            <a:r>
              <a:rPr lang="en-US" altLang="zh-CN" dirty="0" smtClean="0"/>
              <a:t>DES</a:t>
            </a:r>
            <a:r>
              <a:rPr lang="zh-CN" altLang="en-US" dirty="0" smtClean="0"/>
              <a:t>密钥。</a:t>
            </a:r>
          </a:p>
          <a:p>
            <a:pPr eaLnBrk="1" hangingPunct="1"/>
            <a:r>
              <a:rPr lang="zh-CN" altLang="en-US" dirty="0" smtClean="0"/>
              <a:t>非线性密钥空间中的密钥生成算法</a:t>
            </a:r>
          </a:p>
          <a:p>
            <a:pPr lvl="1" eaLnBrk="1" hangingPunct="1"/>
            <a:r>
              <a:rPr lang="zh-CN" altLang="en-US" dirty="0" smtClean="0"/>
              <a:t>将密钥分成两部分：</a:t>
            </a:r>
            <a:r>
              <a:rPr lang="en-US" altLang="zh-CN" i="1" dirty="0" smtClean="0"/>
              <a:t>k</a:t>
            </a:r>
            <a:r>
              <a:rPr lang="zh-CN" altLang="en-US" dirty="0" smtClean="0"/>
              <a:t>和</a:t>
            </a:r>
            <a:r>
              <a:rPr lang="en-US" altLang="zh-CN" i="1" dirty="0" err="1" smtClean="0"/>
              <a:t>E</a:t>
            </a:r>
            <a:r>
              <a:rPr lang="en-US" altLang="zh-CN" b="1" i="1" baseline="-25000" dirty="0" err="1" smtClean="0">
                <a:latin typeface="Times New Roman" pitchFamily="18" charset="0"/>
                <a:cs typeface="Times New Roman" pitchFamily="18" charset="0"/>
              </a:rPr>
              <a:t>k</a:t>
            </a:r>
            <a:r>
              <a:rPr lang="en-US" altLang="zh-CN" dirty="0" smtClean="0"/>
              <a:t> (</a:t>
            </a:r>
            <a:r>
              <a:rPr lang="en-US" altLang="zh-CN" dirty="0" err="1" smtClean="0"/>
              <a:t>Str</a:t>
            </a:r>
            <a:r>
              <a:rPr lang="en-US" altLang="zh-CN" dirty="0" smtClean="0"/>
              <a:t>)</a:t>
            </a:r>
            <a:r>
              <a:rPr lang="zh-CN" altLang="en-US" dirty="0" smtClean="0"/>
              <a:t>，</a:t>
            </a:r>
            <a:r>
              <a:rPr lang="en-US" altLang="zh-CN" i="1" dirty="0" err="1" smtClean="0"/>
              <a:t>E</a:t>
            </a:r>
            <a:r>
              <a:rPr lang="en-US" altLang="zh-CN" b="1" i="1" baseline="-25000" dirty="0" err="1" smtClean="0">
                <a:latin typeface="Times New Roman" pitchFamily="18" charset="0"/>
                <a:cs typeface="Times New Roman" pitchFamily="18" charset="0"/>
              </a:rPr>
              <a:t>k</a:t>
            </a:r>
            <a:r>
              <a:rPr lang="en-US" altLang="zh-CN" dirty="0" smtClean="0"/>
              <a:t> (</a:t>
            </a:r>
            <a:r>
              <a:rPr lang="en-US" altLang="zh-CN" dirty="0" err="1" smtClean="0"/>
              <a:t>Str</a:t>
            </a:r>
            <a:r>
              <a:rPr lang="en-US" altLang="zh-CN" dirty="0" smtClean="0"/>
              <a:t>)</a:t>
            </a:r>
            <a:r>
              <a:rPr lang="zh-CN" altLang="en-US" dirty="0" smtClean="0"/>
              <a:t>构成秘密预定义串；使用时先用</a:t>
            </a:r>
            <a:r>
              <a:rPr lang="en-US" altLang="zh-CN" i="1" dirty="0" smtClean="0"/>
              <a:t>k</a:t>
            </a:r>
            <a:r>
              <a:rPr lang="zh-CN" altLang="en-US" dirty="0" smtClean="0"/>
              <a:t>解密这个串，若正确，则正常使用</a:t>
            </a:r>
            <a:r>
              <a:rPr lang="en-US" altLang="zh-CN" i="1" dirty="0" smtClean="0"/>
              <a:t>k</a:t>
            </a:r>
            <a:r>
              <a:rPr lang="zh-CN" altLang="en-US" dirty="0" smtClean="0"/>
              <a:t>，否则强行启动另一个弱化了的加密算法。</a:t>
            </a:r>
          </a:p>
        </p:txBody>
      </p:sp>
      <p:sp>
        <p:nvSpPr>
          <p:cNvPr id="47110" name="Rectangle 3"/>
          <p:cNvSpPr>
            <a:spLocks noGrp="1" noChangeArrowheads="1"/>
          </p:cNvSpPr>
          <p:nvPr>
            <p:ph type="title"/>
          </p:nvPr>
        </p:nvSpPr>
        <p:spPr>
          <a:xfrm>
            <a:off x="539750" y="260350"/>
            <a:ext cx="7634288" cy="682625"/>
          </a:xfrm>
        </p:spPr>
        <p:txBody>
          <a:bodyPr>
            <a:normAutofit fontScale="90000"/>
          </a:bodyPr>
          <a:lstStyle/>
          <a:p>
            <a:pPr eaLnBrk="1" hangingPunct="1"/>
            <a:r>
              <a:rPr lang="zh-CN" altLang="en-US" smtClean="0"/>
              <a:t>密钥的生成</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432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432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4322">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4322">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84322">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8432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22" grpId="0" build="p"/>
    </p:bld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5346" name="Rectangle 2"/>
          <p:cNvSpPr>
            <a:spLocks noGrp="1" noChangeArrowheads="1"/>
          </p:cNvSpPr>
          <p:nvPr>
            <p:ph idx="1"/>
          </p:nvPr>
        </p:nvSpPr>
        <p:spPr>
          <a:xfrm>
            <a:off x="468313" y="1412875"/>
            <a:ext cx="8137525" cy="4464050"/>
          </a:xfrm>
        </p:spPr>
        <p:txBody>
          <a:bodyPr/>
          <a:lstStyle/>
          <a:p>
            <a:pPr eaLnBrk="1" hangingPunct="1"/>
            <a:r>
              <a:rPr lang="zh-CN" altLang="en-US" smtClean="0"/>
              <a:t>密钥的分配和传递</a:t>
            </a:r>
          </a:p>
          <a:p>
            <a:pPr lvl="1" eaLnBrk="1" hangingPunct="1"/>
            <a:r>
              <a:rPr lang="zh-CN" altLang="en-US" smtClean="0"/>
              <a:t>自动进行分配，集中传送和分散传送</a:t>
            </a:r>
          </a:p>
          <a:p>
            <a:pPr eaLnBrk="1" hangingPunct="1"/>
            <a:r>
              <a:rPr lang="zh-CN" altLang="en-US" smtClean="0"/>
              <a:t>密钥的验证</a:t>
            </a:r>
          </a:p>
          <a:p>
            <a:pPr lvl="1" eaLnBrk="1" hangingPunct="1"/>
            <a:r>
              <a:rPr lang="zh-CN" altLang="en-US" smtClean="0"/>
              <a:t>在传递密钥时附带一个用该密钥加密的密文；接收者通过解密来验证密钥的正确性，同时可以结合接收者身份认证。 </a:t>
            </a:r>
          </a:p>
          <a:p>
            <a:pPr eaLnBrk="1" hangingPunct="1"/>
            <a:r>
              <a:rPr lang="zh-CN" altLang="en-US" smtClean="0"/>
              <a:t>密钥的保存</a:t>
            </a:r>
          </a:p>
          <a:p>
            <a:pPr lvl="1" eaLnBrk="1" hangingPunct="1"/>
            <a:r>
              <a:rPr lang="zh-CN" altLang="en-US" smtClean="0"/>
              <a:t>可以分散保存，可以秘密分享</a:t>
            </a:r>
            <a:r>
              <a:rPr lang="en-US" altLang="zh-CN" sz="3000" smtClean="0"/>
              <a:t>secret sharing</a:t>
            </a:r>
            <a:endParaRPr lang="zh-CN" altLang="en-US" sz="3000" smtClean="0"/>
          </a:p>
        </p:txBody>
      </p:sp>
      <p:sp>
        <p:nvSpPr>
          <p:cNvPr id="48134" name="Rectangle 3"/>
          <p:cNvSpPr>
            <a:spLocks noGrp="1" noChangeArrowheads="1"/>
          </p:cNvSpPr>
          <p:nvPr>
            <p:ph type="title"/>
          </p:nvPr>
        </p:nvSpPr>
        <p:spPr>
          <a:xfrm>
            <a:off x="684213" y="404813"/>
            <a:ext cx="7561262" cy="682625"/>
          </a:xfrm>
        </p:spPr>
        <p:txBody>
          <a:bodyPr>
            <a:normAutofit fontScale="90000"/>
          </a:bodyPr>
          <a:lstStyle/>
          <a:p>
            <a:pPr eaLnBrk="1" hangingPunct="1"/>
            <a:r>
              <a:rPr lang="zh-CN" altLang="en-US" smtClean="0"/>
              <a:t>密钥的管理机制</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534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5346">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5346">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534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5346">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534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5346"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内容占位符 2"/>
          <p:cNvSpPr>
            <a:spLocks noGrp="1"/>
          </p:cNvSpPr>
          <p:nvPr>
            <p:ph idx="1"/>
          </p:nvPr>
        </p:nvSpPr>
        <p:spPr>
          <a:xfrm>
            <a:off x="457200" y="1143000"/>
            <a:ext cx="8229600" cy="4987925"/>
          </a:xfrm>
        </p:spPr>
        <p:txBody>
          <a:bodyPr/>
          <a:lstStyle/>
          <a:p>
            <a:r>
              <a:rPr lang="en-US" altLang="zh-CN" dirty="0" smtClean="0"/>
              <a:t>13.6.1</a:t>
            </a:r>
            <a:r>
              <a:rPr lang="zh-CN" altLang="en-US" dirty="0" smtClean="0"/>
              <a:t> 对称多项式方法</a:t>
            </a:r>
            <a:endParaRPr lang="en-US" altLang="zh-CN" dirty="0" smtClean="0"/>
          </a:p>
          <a:p>
            <a:r>
              <a:rPr lang="en-US" altLang="zh-CN" dirty="0" smtClean="0"/>
              <a:t>13.6.2 </a:t>
            </a:r>
            <a:r>
              <a:rPr lang="zh-CN" altLang="en-US" dirty="0" smtClean="0"/>
              <a:t>离散对数的方法</a:t>
            </a:r>
            <a:endParaRPr lang="en-US" altLang="zh-CN" dirty="0" smtClean="0"/>
          </a:p>
          <a:p>
            <a:r>
              <a:rPr lang="en-US" altLang="zh-CN" dirty="0" smtClean="0"/>
              <a:t>13.6.3 (t, w) Threshold Scheme</a:t>
            </a:r>
          </a:p>
          <a:p>
            <a:pPr lvl="1"/>
            <a:r>
              <a:rPr lang="en-US" altLang="zh-CN" dirty="0" smtClean="0"/>
              <a:t>1) </a:t>
            </a:r>
            <a:r>
              <a:rPr lang="zh-CN" altLang="en-US" dirty="0" smtClean="0"/>
              <a:t>拉格朗日插值多项式法</a:t>
            </a:r>
            <a:endParaRPr lang="en-US" altLang="zh-CN" dirty="0" smtClean="0"/>
          </a:p>
          <a:p>
            <a:pPr lvl="1"/>
            <a:r>
              <a:rPr lang="en-US" altLang="zh-CN" dirty="0" smtClean="0"/>
              <a:t>2) </a:t>
            </a:r>
            <a:r>
              <a:rPr lang="zh-CN" altLang="en-US" dirty="0" smtClean="0"/>
              <a:t> 中国剩余定理方法</a:t>
            </a:r>
            <a:endParaRPr lang="en-US" altLang="zh-CN" dirty="0" smtClean="0"/>
          </a:p>
          <a:p>
            <a:pPr lvl="2"/>
            <a:r>
              <a:rPr lang="en-US" altLang="zh-CN" sz="2400" b="1" dirty="0" smtClean="0"/>
              <a:t>2.1</a:t>
            </a:r>
            <a:r>
              <a:rPr lang="zh-CN" altLang="en-US" sz="2400" b="1" dirty="0" smtClean="0"/>
              <a:t>）</a:t>
            </a:r>
            <a:r>
              <a:rPr lang="en-US" altLang="zh-CN" sz="2400" b="1" dirty="0" err="1" smtClean="0"/>
              <a:t>Mignotte’s</a:t>
            </a:r>
            <a:r>
              <a:rPr lang="en-US" altLang="zh-TW" sz="2400" b="1" dirty="0" smtClean="0"/>
              <a:t>  SS</a:t>
            </a:r>
            <a:r>
              <a:rPr lang="en-US" altLang="zh-CN" sz="2400" dirty="0" smtClean="0"/>
              <a:t> </a:t>
            </a:r>
          </a:p>
          <a:p>
            <a:pPr lvl="2"/>
            <a:r>
              <a:rPr lang="en-US" altLang="zh-CN" sz="2400" b="1" dirty="0" smtClean="0"/>
              <a:t>2.2</a:t>
            </a:r>
            <a:r>
              <a:rPr lang="zh-CN" altLang="en-US" sz="2400" b="1" dirty="0" smtClean="0"/>
              <a:t>）</a:t>
            </a:r>
            <a:r>
              <a:rPr lang="en-US" altLang="zh-CN" sz="2400" b="1" i="1" dirty="0" err="1" smtClean="0"/>
              <a:t>Asmuth</a:t>
            </a:r>
            <a:r>
              <a:rPr lang="en-US" altLang="zh-CN" sz="2400" b="1" i="1" dirty="0" smtClean="0"/>
              <a:t>-Bloom‘s  SS</a:t>
            </a:r>
            <a:r>
              <a:rPr lang="en-US" altLang="zh-CN" sz="2400" dirty="0" smtClean="0"/>
              <a:t> </a:t>
            </a:r>
          </a:p>
          <a:p>
            <a:endParaRPr lang="en-US" altLang="zh-CN" sz="3200" dirty="0" smtClean="0"/>
          </a:p>
          <a:p>
            <a:endParaRPr lang="en-US" altLang="zh-CN" dirty="0" smtClean="0"/>
          </a:p>
          <a:p>
            <a:endParaRPr lang="en-US" altLang="zh-CN" dirty="0" smtClean="0"/>
          </a:p>
          <a:p>
            <a:endParaRPr lang="zh-CN" altLang="en-US" dirty="0" smtClean="0"/>
          </a:p>
        </p:txBody>
      </p:sp>
      <p:sp>
        <p:nvSpPr>
          <p:cNvPr id="49154" name="标题 1"/>
          <p:cNvSpPr>
            <a:spLocks noGrp="1"/>
          </p:cNvSpPr>
          <p:nvPr>
            <p:ph type="title"/>
          </p:nvPr>
        </p:nvSpPr>
        <p:spPr>
          <a:xfrm>
            <a:off x="357188" y="285750"/>
            <a:ext cx="8401050" cy="703263"/>
          </a:xfrm>
        </p:spPr>
        <p:txBody>
          <a:bodyPr/>
          <a:lstStyle/>
          <a:p>
            <a:r>
              <a:rPr lang="en-US" altLang="zh-CN" sz="3600" smtClean="0"/>
              <a:t>13.6  </a:t>
            </a:r>
            <a:r>
              <a:rPr lang="zh-CN" altLang="en-US" sz="3600" smtClean="0"/>
              <a:t>秘密共享</a:t>
            </a:r>
            <a:r>
              <a:rPr lang="en-US" altLang="zh-CN" sz="3600" smtClean="0"/>
              <a:t> Secret Sharing</a:t>
            </a:r>
            <a:r>
              <a:rPr lang="zh-CN" altLang="en-US" sz="3600" smtClean="0"/>
              <a:t>（</a:t>
            </a:r>
            <a:r>
              <a:rPr lang="en-US" altLang="zh-CN" sz="3600" smtClean="0"/>
              <a:t>SS</a:t>
            </a:r>
            <a:r>
              <a:rPr lang="zh-CN" altLang="en-US" sz="3600" smtClean="0"/>
              <a:t>）</a:t>
            </a:r>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3"/>
          <p:cNvSpPr>
            <a:spLocks noGrp="1" noChangeArrowheads="1"/>
          </p:cNvSpPr>
          <p:nvPr>
            <p:ph idx="1"/>
          </p:nvPr>
        </p:nvSpPr>
        <p:spPr>
          <a:xfrm>
            <a:off x="457200" y="981075"/>
            <a:ext cx="8686800" cy="5149850"/>
          </a:xfrm>
        </p:spPr>
        <p:txBody>
          <a:bodyPr/>
          <a:lstStyle/>
          <a:p>
            <a:r>
              <a:rPr lang="zh-CN" altLang="en-US" dirty="0" smtClean="0"/>
              <a:t>两个实体</a:t>
            </a:r>
            <a:r>
              <a:rPr lang="en-US" altLang="zh-CN" dirty="0" smtClean="0"/>
              <a:t>A(</a:t>
            </a:r>
            <a:r>
              <a:rPr lang="zh-CN" altLang="en-US" dirty="0" smtClean="0"/>
              <a:t>公开信息为</a:t>
            </a:r>
            <a:r>
              <a:rPr lang="en-US" altLang="zh-CN" dirty="0" err="1" smtClean="0"/>
              <a:t>I</a:t>
            </a:r>
            <a:r>
              <a:rPr lang="en-US" altLang="zh-CN" baseline="-25000" dirty="0" err="1" smtClean="0"/>
              <a:t>a</a:t>
            </a:r>
            <a:r>
              <a:rPr lang="en-US" altLang="zh-CN" dirty="0" smtClean="0"/>
              <a:t>)</a:t>
            </a:r>
            <a:r>
              <a:rPr lang="zh-CN" altLang="en-US" dirty="0" smtClean="0"/>
              <a:t>和</a:t>
            </a:r>
            <a:r>
              <a:rPr lang="en-US" altLang="zh-CN" dirty="0" smtClean="0"/>
              <a:t>B (</a:t>
            </a:r>
            <a:r>
              <a:rPr lang="en-US" altLang="zh-CN" dirty="0" err="1" smtClean="0"/>
              <a:t>I</a:t>
            </a:r>
            <a:r>
              <a:rPr lang="en-US" altLang="zh-CN" baseline="-25000" dirty="0" err="1" smtClean="0"/>
              <a:t>b</a:t>
            </a:r>
            <a:r>
              <a:rPr lang="en-US" altLang="zh-CN" dirty="0" smtClean="0"/>
              <a:t>)</a:t>
            </a:r>
            <a:r>
              <a:rPr lang="zh-CN" altLang="en-US" dirty="0" smtClean="0"/>
              <a:t>之间共享秘密</a:t>
            </a:r>
          </a:p>
          <a:p>
            <a:pPr lvl="1"/>
            <a:r>
              <a:rPr lang="zh-CN" altLang="en-US" dirty="0" smtClean="0"/>
              <a:t>第三方选择对称多项式 </a:t>
            </a:r>
            <a:r>
              <a:rPr lang="en-US" altLang="zh-CN" dirty="0" smtClean="0"/>
              <a:t>f(</a:t>
            </a:r>
            <a:r>
              <a:rPr lang="en-US" altLang="zh-CN" dirty="0" err="1" smtClean="0"/>
              <a:t>x,y</a:t>
            </a:r>
            <a:r>
              <a:rPr lang="en-US" altLang="zh-CN" dirty="0" smtClean="0"/>
              <a:t>)=ax</a:t>
            </a:r>
            <a:r>
              <a:rPr lang="en-US" altLang="zh-CN" baseline="30000" dirty="0" smtClean="0"/>
              <a:t>2</a:t>
            </a:r>
            <a:r>
              <a:rPr lang="en-US" altLang="zh-CN" dirty="0" smtClean="0"/>
              <a:t>+bxy+cy</a:t>
            </a:r>
            <a:r>
              <a:rPr lang="en-US" altLang="zh-CN" baseline="30000" dirty="0" smtClean="0"/>
              <a:t>2</a:t>
            </a:r>
          </a:p>
          <a:p>
            <a:pPr lvl="1"/>
            <a:r>
              <a:rPr lang="zh-CN" altLang="en-US" dirty="0" smtClean="0"/>
              <a:t>第三方为</a:t>
            </a:r>
            <a:r>
              <a:rPr lang="en-US" altLang="zh-CN" dirty="0" smtClean="0"/>
              <a:t>A</a:t>
            </a:r>
            <a:r>
              <a:rPr lang="zh-CN" altLang="en-US" dirty="0" smtClean="0"/>
              <a:t>发送多项式</a:t>
            </a:r>
            <a:r>
              <a:rPr lang="en-US" altLang="zh-CN" dirty="0" err="1" smtClean="0"/>
              <a:t>f</a:t>
            </a:r>
            <a:r>
              <a:rPr lang="en-US" altLang="zh-CN" baseline="-25000" dirty="0" err="1" smtClean="0"/>
              <a:t>Ia</a:t>
            </a:r>
            <a:r>
              <a:rPr lang="en-US" altLang="zh-CN" dirty="0" smtClean="0"/>
              <a:t> (y)=f(</a:t>
            </a:r>
            <a:r>
              <a:rPr lang="en-US" altLang="zh-CN" dirty="0" err="1" smtClean="0"/>
              <a:t>I</a:t>
            </a:r>
            <a:r>
              <a:rPr lang="en-US" altLang="zh-CN" baseline="-25000" dirty="0" err="1" smtClean="0"/>
              <a:t>a</a:t>
            </a:r>
            <a:r>
              <a:rPr lang="en-US" altLang="zh-CN" dirty="0" err="1" smtClean="0"/>
              <a:t>,y</a:t>
            </a:r>
            <a:r>
              <a:rPr lang="en-US" altLang="zh-CN" dirty="0" smtClean="0"/>
              <a:t>)</a:t>
            </a:r>
            <a:r>
              <a:rPr lang="zh-CN" altLang="en-US" dirty="0" smtClean="0"/>
              <a:t>，为</a:t>
            </a:r>
            <a:r>
              <a:rPr lang="en-US" altLang="zh-CN" dirty="0" smtClean="0"/>
              <a:t>B</a:t>
            </a:r>
            <a:r>
              <a:rPr lang="zh-CN" altLang="en-US" dirty="0" smtClean="0"/>
              <a:t>发送多项式</a:t>
            </a:r>
          </a:p>
          <a:p>
            <a:pPr lvl="1">
              <a:buFont typeface="Wingdings" pitchFamily="2" charset="2"/>
              <a:buNone/>
            </a:pPr>
            <a:r>
              <a:rPr lang="en-US" altLang="zh-CN" dirty="0" smtClean="0"/>
              <a:t>    </a:t>
            </a:r>
            <a:r>
              <a:rPr lang="en-US" altLang="zh-CN" dirty="0" err="1" smtClean="0"/>
              <a:t>f</a:t>
            </a:r>
            <a:r>
              <a:rPr lang="en-US" altLang="zh-CN" baseline="-25000" dirty="0" err="1" smtClean="0"/>
              <a:t>Ib</a:t>
            </a:r>
            <a:r>
              <a:rPr lang="en-US" altLang="zh-CN" dirty="0" smtClean="0"/>
              <a:t> (x)= f(x, </a:t>
            </a:r>
            <a:r>
              <a:rPr lang="en-US" altLang="zh-CN" dirty="0" err="1" smtClean="0"/>
              <a:t>I</a:t>
            </a:r>
            <a:r>
              <a:rPr lang="en-US" altLang="zh-CN" baseline="-25000" dirty="0" err="1" smtClean="0"/>
              <a:t>b</a:t>
            </a:r>
            <a:r>
              <a:rPr lang="en-US" altLang="zh-CN" dirty="0" smtClean="0"/>
              <a:t>) </a:t>
            </a:r>
          </a:p>
          <a:p>
            <a:pPr lvl="1"/>
            <a:r>
              <a:rPr lang="en-US" altLang="zh-CN" dirty="0" smtClean="0"/>
              <a:t>A</a:t>
            </a:r>
            <a:r>
              <a:rPr lang="zh-CN" altLang="en-US" dirty="0" smtClean="0"/>
              <a:t>和</a:t>
            </a:r>
            <a:r>
              <a:rPr lang="en-US" altLang="zh-CN" dirty="0" smtClean="0"/>
              <a:t>B</a:t>
            </a:r>
            <a:r>
              <a:rPr lang="zh-CN" altLang="en-US" dirty="0" smtClean="0"/>
              <a:t>共享秘密：</a:t>
            </a:r>
          </a:p>
          <a:p>
            <a:pPr lvl="1">
              <a:buFont typeface="Wingdings" pitchFamily="2" charset="2"/>
              <a:buNone/>
            </a:pPr>
            <a:r>
              <a:rPr lang="en-US" altLang="zh-CN" dirty="0" smtClean="0"/>
              <a:t>     s= </a:t>
            </a:r>
            <a:r>
              <a:rPr lang="en-US" altLang="zh-CN" dirty="0" err="1" smtClean="0"/>
              <a:t>f</a:t>
            </a:r>
            <a:r>
              <a:rPr lang="en-US" altLang="zh-CN" baseline="-25000" dirty="0" err="1" smtClean="0"/>
              <a:t>Ia</a:t>
            </a:r>
            <a:r>
              <a:rPr lang="en-US" altLang="zh-CN" dirty="0" smtClean="0"/>
              <a:t>(</a:t>
            </a:r>
            <a:r>
              <a:rPr lang="en-US" altLang="zh-CN" dirty="0" err="1" smtClean="0"/>
              <a:t>I</a:t>
            </a:r>
            <a:r>
              <a:rPr lang="en-US" altLang="zh-CN" baseline="-25000" dirty="0" err="1" smtClean="0"/>
              <a:t>b</a:t>
            </a:r>
            <a:r>
              <a:rPr lang="en-US" altLang="zh-CN" dirty="0" smtClean="0"/>
              <a:t>)= </a:t>
            </a:r>
            <a:r>
              <a:rPr lang="en-US" altLang="zh-CN" dirty="0" err="1" smtClean="0"/>
              <a:t>f</a:t>
            </a:r>
            <a:r>
              <a:rPr lang="en-US" altLang="zh-CN" baseline="-25000" dirty="0" err="1" smtClean="0"/>
              <a:t>Ib</a:t>
            </a:r>
            <a:r>
              <a:rPr lang="en-US" altLang="zh-CN" dirty="0" smtClean="0"/>
              <a:t>(</a:t>
            </a:r>
            <a:r>
              <a:rPr lang="en-US" altLang="zh-CN" dirty="0" err="1" smtClean="0"/>
              <a:t>I</a:t>
            </a:r>
            <a:r>
              <a:rPr lang="en-US" altLang="zh-CN" baseline="-25000" dirty="0" err="1" smtClean="0"/>
              <a:t>a</a:t>
            </a:r>
            <a:r>
              <a:rPr lang="en-US" altLang="zh-CN" dirty="0" smtClean="0"/>
              <a:t>)= f(</a:t>
            </a:r>
            <a:r>
              <a:rPr lang="en-US" altLang="zh-CN" dirty="0" err="1" smtClean="0"/>
              <a:t>I</a:t>
            </a:r>
            <a:r>
              <a:rPr lang="en-US" altLang="zh-CN" baseline="-25000" dirty="0" err="1" smtClean="0"/>
              <a:t>a</a:t>
            </a:r>
            <a:r>
              <a:rPr lang="en-US" altLang="zh-CN" baseline="-25000" dirty="0" smtClean="0"/>
              <a:t> </a:t>
            </a:r>
            <a:r>
              <a:rPr lang="en-US" altLang="zh-CN" dirty="0" smtClean="0"/>
              <a:t>, </a:t>
            </a:r>
            <a:r>
              <a:rPr lang="en-US" altLang="zh-CN" dirty="0" err="1" smtClean="0"/>
              <a:t>I</a:t>
            </a:r>
            <a:r>
              <a:rPr lang="en-US" altLang="zh-CN" baseline="-25000" dirty="0" err="1" smtClean="0"/>
              <a:t>b</a:t>
            </a:r>
            <a:r>
              <a:rPr lang="en-US" altLang="zh-CN" dirty="0" smtClean="0"/>
              <a:t>)</a:t>
            </a:r>
          </a:p>
          <a:p>
            <a:pPr lvl="1">
              <a:buFont typeface="Wingdings" pitchFamily="2" charset="2"/>
              <a:buNone/>
            </a:pPr>
            <a:endParaRPr lang="zh-CN" altLang="en-US" dirty="0" smtClean="0"/>
          </a:p>
          <a:p>
            <a:r>
              <a:rPr lang="zh-CN" altLang="en-US" dirty="0" smtClean="0"/>
              <a:t>可以推广到</a:t>
            </a:r>
            <a:r>
              <a:rPr lang="en-US" altLang="zh-CN" dirty="0" smtClean="0"/>
              <a:t>n</a:t>
            </a:r>
            <a:r>
              <a:rPr lang="zh-CN" altLang="en-US" dirty="0" smtClean="0"/>
              <a:t>个实体</a:t>
            </a:r>
          </a:p>
          <a:p>
            <a:pPr lvl="1">
              <a:buFont typeface="Wingdings" pitchFamily="2" charset="2"/>
              <a:buNone/>
            </a:pPr>
            <a:r>
              <a:rPr lang="en-US" altLang="zh-CN" dirty="0" smtClean="0"/>
              <a:t>   </a:t>
            </a:r>
            <a:endParaRPr lang="zh-CN" altLang="en-US" dirty="0" smtClean="0"/>
          </a:p>
          <a:p>
            <a:pPr>
              <a:buFont typeface="Wingdings" pitchFamily="2" charset="2"/>
              <a:buNone/>
            </a:pPr>
            <a:endParaRPr lang="en-US" altLang="zh-CN" baseline="30000" dirty="0" smtClean="0"/>
          </a:p>
          <a:p>
            <a:endParaRPr lang="en-US" altLang="zh-CN" baseline="30000" dirty="0" smtClean="0"/>
          </a:p>
        </p:txBody>
      </p:sp>
      <p:sp>
        <p:nvSpPr>
          <p:cNvPr id="50178" name="Rectangle 2"/>
          <p:cNvSpPr>
            <a:spLocks noGrp="1" noChangeArrowheads="1"/>
          </p:cNvSpPr>
          <p:nvPr>
            <p:ph type="title"/>
          </p:nvPr>
        </p:nvSpPr>
        <p:spPr>
          <a:xfrm>
            <a:off x="457200" y="122238"/>
            <a:ext cx="7543800" cy="785812"/>
          </a:xfrm>
        </p:spPr>
        <p:txBody>
          <a:bodyPr/>
          <a:lstStyle/>
          <a:p>
            <a:r>
              <a:rPr lang="en-US" altLang="zh-CN" smtClean="0"/>
              <a:t>13.6.1</a:t>
            </a:r>
            <a:r>
              <a:rPr lang="zh-CN" altLang="en-US" smtClean="0"/>
              <a:t> 对称多项式方法</a:t>
            </a: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5" name="Rectangle 2"/>
          <p:cNvSpPr>
            <a:spLocks noGrp="1" noChangeArrowheads="1"/>
          </p:cNvSpPr>
          <p:nvPr>
            <p:ph idx="1"/>
          </p:nvPr>
        </p:nvSpPr>
        <p:spPr>
          <a:xfrm>
            <a:off x="395288" y="1341438"/>
            <a:ext cx="8280400" cy="4464050"/>
          </a:xfrm>
        </p:spPr>
        <p:txBody>
          <a:bodyPr/>
          <a:lstStyle/>
          <a:p>
            <a:pPr eaLnBrk="1" hangingPunct="1"/>
            <a:r>
              <a:rPr lang="en-US" altLang="zh-CN" smtClean="0"/>
              <a:t>Diffie-Hellman</a:t>
            </a:r>
            <a:r>
              <a:rPr lang="zh-CN" altLang="en-US" smtClean="0"/>
              <a:t>方法 </a:t>
            </a:r>
          </a:p>
          <a:p>
            <a:pPr lvl="1" eaLnBrk="1" hangingPunct="1">
              <a:buFont typeface="Wingdings" pitchFamily="2" charset="2"/>
              <a:buNone/>
            </a:pPr>
            <a:r>
              <a:rPr lang="zh-CN" altLang="en-US" smtClean="0"/>
              <a:t>设用户</a:t>
            </a:r>
            <a:r>
              <a:rPr lang="en-US" altLang="zh-CN" smtClean="0"/>
              <a:t>A</a:t>
            </a:r>
            <a:r>
              <a:rPr lang="zh-CN" altLang="en-US" smtClean="0"/>
              <a:t>和</a:t>
            </a:r>
            <a:r>
              <a:rPr lang="en-US" altLang="zh-CN" smtClean="0"/>
              <a:t>B, </a:t>
            </a:r>
            <a:r>
              <a:rPr lang="zh-CN" altLang="en-US" smtClean="0"/>
              <a:t>共享</a:t>
            </a:r>
            <a:r>
              <a:rPr lang="en-US" altLang="zh-CN" i="1" smtClean="0"/>
              <a:t>α</a:t>
            </a:r>
            <a:r>
              <a:rPr lang="zh-CN" altLang="en-US" smtClean="0"/>
              <a:t>和</a:t>
            </a:r>
            <a:r>
              <a:rPr lang="en-US" altLang="zh-CN" i="1" smtClean="0"/>
              <a:t>P</a:t>
            </a:r>
            <a:r>
              <a:rPr lang="en-US" altLang="zh-CN" smtClean="0"/>
              <a:t>, </a:t>
            </a:r>
            <a:r>
              <a:rPr lang="en-US" altLang="zh-CN" i="1" smtClean="0"/>
              <a:t>α</a:t>
            </a:r>
            <a:r>
              <a:rPr lang="zh-CN" altLang="en-US" smtClean="0"/>
              <a:t>是本原元素</a:t>
            </a:r>
            <a:r>
              <a:rPr lang="en-US" altLang="zh-CN" smtClean="0"/>
              <a:t>, </a:t>
            </a:r>
            <a:r>
              <a:rPr lang="en-US" altLang="zh-CN" i="1" smtClean="0"/>
              <a:t>P</a:t>
            </a:r>
            <a:r>
              <a:rPr lang="zh-CN" altLang="en-US" smtClean="0"/>
              <a:t>是大素数。</a:t>
            </a:r>
          </a:p>
          <a:p>
            <a:pPr lvl="1" eaLnBrk="1" hangingPunct="1">
              <a:buFont typeface="Wingdings" pitchFamily="2" charset="2"/>
              <a:buNone/>
            </a:pPr>
            <a:r>
              <a:rPr lang="en-US" altLang="zh-CN" smtClean="0"/>
              <a:t>A</a:t>
            </a:r>
            <a:r>
              <a:rPr lang="zh-CN" altLang="en-US" smtClean="0"/>
              <a:t>、</a:t>
            </a:r>
            <a:r>
              <a:rPr lang="en-US" altLang="zh-CN" smtClean="0"/>
              <a:t>B</a:t>
            </a:r>
            <a:r>
              <a:rPr lang="zh-CN" altLang="en-US" smtClean="0"/>
              <a:t>各有一私有密钥</a:t>
            </a:r>
            <a:r>
              <a:rPr lang="en-US" altLang="zh-CN" smtClean="0"/>
              <a:t>, </a:t>
            </a:r>
            <a:r>
              <a:rPr lang="en-US" altLang="zh-CN" i="1" smtClean="0"/>
              <a:t>x</a:t>
            </a:r>
            <a:r>
              <a:rPr lang="en-US" altLang="zh-CN" i="1" baseline="-25000" smtClean="0"/>
              <a:t>A</a:t>
            </a:r>
            <a:r>
              <a:rPr lang="zh-CN" altLang="en-US" smtClean="0"/>
              <a:t>和</a:t>
            </a:r>
            <a:r>
              <a:rPr lang="en-US" altLang="zh-CN" i="1" smtClean="0"/>
              <a:t>x</a:t>
            </a:r>
            <a:r>
              <a:rPr lang="en-US" altLang="zh-CN" i="1" baseline="-25000" smtClean="0"/>
              <a:t>B</a:t>
            </a:r>
            <a:r>
              <a:rPr lang="en-US" altLang="zh-CN" smtClean="0"/>
              <a:t>, </a:t>
            </a:r>
            <a:r>
              <a:rPr lang="zh-CN" altLang="en-US" smtClean="0"/>
              <a:t>公布他们的公开密钥：</a:t>
            </a:r>
            <a:endParaRPr lang="zh-CN" altLang="en-US" i="1" smtClean="0"/>
          </a:p>
          <a:p>
            <a:pPr lvl="1" eaLnBrk="1" hangingPunct="1">
              <a:buFont typeface="Wingdings" pitchFamily="2" charset="2"/>
              <a:buNone/>
            </a:pPr>
            <a:r>
              <a:rPr lang="en-US" altLang="zh-CN" i="1" smtClean="0"/>
              <a:t>Y</a:t>
            </a:r>
            <a:r>
              <a:rPr lang="en-US" altLang="zh-CN" i="1" baseline="-25000" smtClean="0"/>
              <a:t>A</a:t>
            </a:r>
            <a:r>
              <a:rPr lang="en-US" altLang="zh-CN" smtClean="0"/>
              <a:t> = </a:t>
            </a:r>
            <a:r>
              <a:rPr lang="en-US" altLang="zh-CN" i="1" smtClean="0"/>
              <a:t>α</a:t>
            </a:r>
            <a:r>
              <a:rPr lang="en-US" altLang="zh-CN" i="1" baseline="30000" smtClean="0"/>
              <a:t>x</a:t>
            </a:r>
            <a:r>
              <a:rPr lang="en-US" altLang="zh-CN" sz="2200" i="1" baseline="12000" smtClean="0"/>
              <a:t>A</a:t>
            </a:r>
            <a:r>
              <a:rPr lang="en-US" altLang="zh-CN" baseline="30000" smtClean="0"/>
              <a:t> </a:t>
            </a:r>
            <a:r>
              <a:rPr lang="en-US" altLang="zh-CN" smtClean="0"/>
              <a:t>mod </a:t>
            </a:r>
            <a:r>
              <a:rPr lang="en-US" altLang="zh-CN" i="1" smtClean="0"/>
              <a:t>P</a:t>
            </a:r>
            <a:r>
              <a:rPr lang="zh-CN" altLang="en-US" smtClean="0"/>
              <a:t>，</a:t>
            </a:r>
            <a:r>
              <a:rPr lang="en-US" altLang="zh-CN" i="1" smtClean="0"/>
              <a:t>Y</a:t>
            </a:r>
            <a:r>
              <a:rPr lang="en-US" altLang="zh-CN" i="1" baseline="-25000" smtClean="0"/>
              <a:t>B </a:t>
            </a:r>
            <a:r>
              <a:rPr lang="en-US" altLang="zh-CN" smtClean="0"/>
              <a:t>= </a:t>
            </a:r>
            <a:r>
              <a:rPr lang="en-US" altLang="zh-CN" i="1" smtClean="0"/>
              <a:t>α</a:t>
            </a:r>
            <a:r>
              <a:rPr lang="en-US" altLang="zh-CN" i="1" baseline="30000" smtClean="0"/>
              <a:t>x</a:t>
            </a:r>
            <a:r>
              <a:rPr lang="en-US" altLang="zh-CN" sz="2200" i="1" baseline="12000" smtClean="0"/>
              <a:t>B</a:t>
            </a:r>
            <a:r>
              <a:rPr lang="en-US" altLang="zh-CN" i="1" baseline="30000" smtClean="0"/>
              <a:t> </a:t>
            </a:r>
            <a:r>
              <a:rPr lang="en-US" altLang="zh-CN" smtClean="0"/>
              <a:t>mod </a:t>
            </a:r>
            <a:r>
              <a:rPr lang="en-US" altLang="zh-CN" i="1" smtClean="0"/>
              <a:t>P</a:t>
            </a:r>
            <a:endParaRPr lang="zh-CN" altLang="en-US" smtClean="0"/>
          </a:p>
          <a:p>
            <a:pPr lvl="1" eaLnBrk="1" hangingPunct="1">
              <a:buFont typeface="Wingdings" pitchFamily="2" charset="2"/>
              <a:buNone/>
            </a:pPr>
            <a:r>
              <a:rPr lang="zh-CN" altLang="en-US" smtClean="0"/>
              <a:t>双方共享的会话密钥为 </a:t>
            </a:r>
          </a:p>
          <a:p>
            <a:pPr lvl="1" eaLnBrk="1" hangingPunct="1">
              <a:buFont typeface="Wingdings" pitchFamily="2" charset="2"/>
              <a:buNone/>
            </a:pPr>
            <a:r>
              <a:rPr lang="en-US" altLang="zh-CN" smtClean="0"/>
              <a:t>A</a:t>
            </a:r>
            <a:r>
              <a:rPr lang="zh-CN" altLang="en-US" smtClean="0"/>
              <a:t>：</a:t>
            </a:r>
            <a:r>
              <a:rPr lang="en-US" altLang="zh-CN" i="1" smtClean="0"/>
              <a:t>K</a:t>
            </a:r>
            <a:r>
              <a:rPr lang="en-US" altLang="zh-CN" i="1" baseline="-25000" smtClean="0"/>
              <a:t>AB </a:t>
            </a:r>
            <a:r>
              <a:rPr lang="en-US" altLang="zh-CN" smtClean="0"/>
              <a:t>= (</a:t>
            </a:r>
            <a:r>
              <a:rPr lang="en-US" altLang="zh-CN" i="1" smtClean="0"/>
              <a:t>Y</a:t>
            </a:r>
            <a:r>
              <a:rPr lang="en-US" altLang="zh-CN" i="1" baseline="-25000" smtClean="0"/>
              <a:t>B</a:t>
            </a:r>
            <a:r>
              <a:rPr lang="en-US" altLang="zh-CN" smtClean="0"/>
              <a:t>) </a:t>
            </a:r>
            <a:r>
              <a:rPr lang="en-US" altLang="zh-CN" i="1" baseline="30000" smtClean="0"/>
              <a:t>x</a:t>
            </a:r>
            <a:r>
              <a:rPr lang="en-US" altLang="zh-CN" sz="2200" i="1" baseline="12000" smtClean="0"/>
              <a:t>A</a:t>
            </a:r>
            <a:r>
              <a:rPr lang="en-US" altLang="zh-CN" smtClean="0"/>
              <a:t> mod </a:t>
            </a:r>
            <a:r>
              <a:rPr lang="en-US" altLang="zh-CN" i="1" smtClean="0"/>
              <a:t>P</a:t>
            </a:r>
            <a:r>
              <a:rPr lang="en-US" altLang="zh-CN" smtClean="0"/>
              <a:t> = </a:t>
            </a:r>
            <a:r>
              <a:rPr lang="en-US" altLang="zh-CN" i="1" smtClean="0"/>
              <a:t>α</a:t>
            </a:r>
            <a:r>
              <a:rPr lang="en-US" altLang="zh-CN" i="1" baseline="30000" smtClean="0"/>
              <a:t>x</a:t>
            </a:r>
            <a:r>
              <a:rPr lang="en-US" altLang="zh-CN" sz="2200" i="1" baseline="12000" smtClean="0"/>
              <a:t>A</a:t>
            </a:r>
            <a:r>
              <a:rPr lang="en-US" altLang="zh-CN" i="1" baseline="30000" smtClean="0"/>
              <a:t>x</a:t>
            </a:r>
            <a:r>
              <a:rPr lang="en-US" altLang="zh-CN" sz="2200" i="1" baseline="12000" smtClean="0"/>
              <a:t>B</a:t>
            </a:r>
            <a:r>
              <a:rPr lang="en-US" altLang="zh-CN" i="1" baseline="30000" smtClean="0"/>
              <a:t> </a:t>
            </a:r>
            <a:r>
              <a:rPr lang="en-US" altLang="zh-CN" smtClean="0"/>
              <a:t>mod </a:t>
            </a:r>
            <a:r>
              <a:rPr lang="en-US" altLang="zh-CN" i="1" smtClean="0"/>
              <a:t>P</a:t>
            </a:r>
            <a:endParaRPr lang="en-US" altLang="zh-CN" smtClean="0"/>
          </a:p>
          <a:p>
            <a:pPr lvl="1" eaLnBrk="1" hangingPunct="1">
              <a:buFont typeface="Wingdings" pitchFamily="2" charset="2"/>
              <a:buNone/>
            </a:pPr>
            <a:r>
              <a:rPr lang="en-US" altLang="zh-CN" smtClean="0"/>
              <a:t>B</a:t>
            </a:r>
            <a:r>
              <a:rPr lang="zh-CN" altLang="en-US" smtClean="0"/>
              <a:t>：</a:t>
            </a:r>
            <a:r>
              <a:rPr lang="en-US" altLang="zh-CN" i="1" smtClean="0"/>
              <a:t>K</a:t>
            </a:r>
            <a:r>
              <a:rPr lang="en-US" altLang="zh-CN" i="1" baseline="-25000" smtClean="0"/>
              <a:t>BA</a:t>
            </a:r>
            <a:r>
              <a:rPr lang="en-US" altLang="zh-CN" smtClean="0"/>
              <a:t> = (</a:t>
            </a:r>
            <a:r>
              <a:rPr lang="en-US" altLang="zh-CN" i="1" smtClean="0"/>
              <a:t>Y</a:t>
            </a:r>
            <a:r>
              <a:rPr lang="en-US" altLang="zh-CN" i="1" baseline="-25000" smtClean="0"/>
              <a:t>A</a:t>
            </a:r>
            <a:r>
              <a:rPr lang="en-US" altLang="zh-CN" smtClean="0"/>
              <a:t>) </a:t>
            </a:r>
            <a:r>
              <a:rPr lang="en-US" altLang="zh-CN" i="1" baseline="30000" smtClean="0"/>
              <a:t>x</a:t>
            </a:r>
            <a:r>
              <a:rPr lang="en-US" altLang="zh-CN" sz="2200" i="1" baseline="12000" smtClean="0"/>
              <a:t>B</a:t>
            </a:r>
            <a:r>
              <a:rPr lang="en-US" altLang="zh-CN" smtClean="0"/>
              <a:t> mod </a:t>
            </a:r>
            <a:r>
              <a:rPr lang="en-US" altLang="zh-CN" i="1" smtClean="0"/>
              <a:t>P</a:t>
            </a:r>
            <a:r>
              <a:rPr lang="en-US" altLang="zh-CN" smtClean="0"/>
              <a:t> = </a:t>
            </a:r>
            <a:r>
              <a:rPr lang="en-US" altLang="zh-CN" i="1" smtClean="0"/>
              <a:t>α</a:t>
            </a:r>
            <a:r>
              <a:rPr lang="en-US" altLang="zh-CN" i="1" baseline="30000" smtClean="0"/>
              <a:t>x</a:t>
            </a:r>
            <a:r>
              <a:rPr lang="en-US" altLang="zh-CN" sz="2200" i="1" baseline="12000" smtClean="0"/>
              <a:t>B</a:t>
            </a:r>
            <a:r>
              <a:rPr lang="en-US" altLang="zh-CN" i="1" baseline="30000" smtClean="0"/>
              <a:t>x</a:t>
            </a:r>
            <a:r>
              <a:rPr lang="en-US" altLang="zh-CN" sz="2200" i="1" baseline="12000" smtClean="0"/>
              <a:t>A</a:t>
            </a:r>
            <a:r>
              <a:rPr lang="en-US" altLang="zh-CN" smtClean="0"/>
              <a:t> mod </a:t>
            </a:r>
            <a:r>
              <a:rPr lang="en-US" altLang="zh-CN" i="1" smtClean="0"/>
              <a:t>P</a:t>
            </a:r>
            <a:endParaRPr lang="zh-CN" altLang="en-US" i="1" smtClean="0"/>
          </a:p>
        </p:txBody>
      </p:sp>
      <p:sp>
        <p:nvSpPr>
          <p:cNvPr id="51206" name="Rectangle 3"/>
          <p:cNvSpPr>
            <a:spLocks noGrp="1" noChangeArrowheads="1"/>
          </p:cNvSpPr>
          <p:nvPr>
            <p:ph type="title"/>
          </p:nvPr>
        </p:nvSpPr>
        <p:spPr>
          <a:xfrm>
            <a:off x="539750" y="404813"/>
            <a:ext cx="7705725" cy="682625"/>
          </a:xfrm>
        </p:spPr>
        <p:txBody>
          <a:bodyPr/>
          <a:lstStyle/>
          <a:p>
            <a:pPr eaLnBrk="1" hangingPunct="1"/>
            <a:r>
              <a:rPr lang="en-US" altLang="zh-CN" sz="3600" smtClean="0"/>
              <a:t>13.6.2 </a:t>
            </a:r>
            <a:r>
              <a:rPr lang="zh-CN" altLang="en-US" sz="3600" smtClean="0"/>
              <a:t>离散对数的方法</a:t>
            </a:r>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2514" name="Rectangle 2"/>
          <p:cNvSpPr>
            <a:spLocks noGrp="1" noChangeArrowheads="1"/>
          </p:cNvSpPr>
          <p:nvPr>
            <p:ph idx="1"/>
          </p:nvPr>
        </p:nvSpPr>
        <p:spPr>
          <a:xfrm>
            <a:off x="395288" y="1341438"/>
            <a:ext cx="8497887" cy="4754562"/>
          </a:xfrm>
        </p:spPr>
        <p:txBody>
          <a:bodyPr/>
          <a:lstStyle/>
          <a:p>
            <a:pPr eaLnBrk="1" hangingPunct="1"/>
            <a:r>
              <a:rPr lang="en-US" altLang="zh-CN" dirty="0" smtClean="0"/>
              <a:t>Hughes</a:t>
            </a:r>
            <a:r>
              <a:rPr lang="zh-CN" altLang="en-US" dirty="0" smtClean="0"/>
              <a:t>对</a:t>
            </a:r>
            <a:r>
              <a:rPr lang="en-US" altLang="zh-CN" dirty="0" err="1" smtClean="0"/>
              <a:t>Diffie</a:t>
            </a:r>
            <a:r>
              <a:rPr lang="en-US" altLang="zh-CN" dirty="0" smtClean="0"/>
              <a:t>-Hellman</a:t>
            </a:r>
            <a:r>
              <a:rPr lang="zh-CN" altLang="en-US" dirty="0" smtClean="0"/>
              <a:t>方法的改进，目的是防假冒和桥接攻击</a:t>
            </a:r>
          </a:p>
          <a:p>
            <a:pPr lvl="1" eaLnBrk="1" hangingPunct="1"/>
            <a:r>
              <a:rPr lang="zh-CN" altLang="en-US" dirty="0" smtClean="0"/>
              <a:t>双方共享密钥</a:t>
            </a:r>
            <a:r>
              <a:rPr lang="en-US" altLang="zh-CN" dirty="0" smtClean="0"/>
              <a:t>K</a:t>
            </a:r>
            <a:r>
              <a:rPr lang="zh-CN" altLang="en-US" dirty="0" smtClean="0"/>
              <a:t>的</a:t>
            </a:r>
            <a:r>
              <a:rPr lang="zh-CN" altLang="en-US" dirty="0" smtClean="0"/>
              <a:t>生成是异步进行的，</a:t>
            </a:r>
            <a:r>
              <a:rPr lang="en-US" altLang="zh-CN" dirty="0" smtClean="0"/>
              <a:t>A</a:t>
            </a:r>
            <a:r>
              <a:rPr lang="zh-CN" altLang="en-US" dirty="0" smtClean="0"/>
              <a:t>可以事先生成密钥，</a:t>
            </a:r>
            <a:r>
              <a:rPr lang="en-US" altLang="zh-CN" dirty="0" smtClean="0"/>
              <a:t>B</a:t>
            </a:r>
            <a:r>
              <a:rPr lang="zh-CN" altLang="en-US" dirty="0" smtClean="0"/>
              <a:t>在解密时才获得。</a:t>
            </a:r>
          </a:p>
          <a:p>
            <a:pPr lvl="1" eaLnBrk="1" hangingPunct="1"/>
            <a:r>
              <a:rPr lang="en-US" altLang="zh-CN" dirty="0" smtClean="0"/>
              <a:t>A:   </a:t>
            </a:r>
            <a:r>
              <a:rPr lang="en-US" altLang="zh-CN" i="1" dirty="0" smtClean="0"/>
              <a:t>K</a:t>
            </a:r>
            <a:r>
              <a:rPr lang="en-US" altLang="zh-CN" dirty="0" smtClean="0"/>
              <a:t> = </a:t>
            </a:r>
            <a:r>
              <a:rPr lang="en-US" altLang="zh-CN" i="1" dirty="0" err="1" smtClean="0"/>
              <a:t>α</a:t>
            </a:r>
            <a:r>
              <a:rPr lang="en-US" altLang="zh-CN" i="1" baseline="30000" dirty="0" err="1" smtClean="0"/>
              <a:t>k</a:t>
            </a:r>
            <a:r>
              <a:rPr lang="en-US" altLang="zh-CN" dirty="0" smtClean="0"/>
              <a:t> mod </a:t>
            </a:r>
            <a:r>
              <a:rPr lang="en-US" altLang="zh-CN" i="1" dirty="0" smtClean="0"/>
              <a:t>P</a:t>
            </a:r>
            <a:endParaRPr lang="en-US" altLang="zh-CN" dirty="0" smtClean="0"/>
          </a:p>
          <a:p>
            <a:pPr lvl="1" eaLnBrk="1" hangingPunct="1"/>
            <a:r>
              <a:rPr lang="en-US" altLang="zh-CN" dirty="0" smtClean="0"/>
              <a:t>B:   </a:t>
            </a:r>
            <a:r>
              <a:rPr lang="en-US" altLang="zh-CN" i="1" dirty="0" smtClean="0"/>
              <a:t>Y</a:t>
            </a:r>
            <a:r>
              <a:rPr lang="en-US" altLang="zh-CN" dirty="0" smtClean="0"/>
              <a:t> = </a:t>
            </a:r>
            <a:r>
              <a:rPr lang="en-US" altLang="zh-CN" i="1" dirty="0" err="1" smtClean="0"/>
              <a:t>α</a:t>
            </a:r>
            <a:r>
              <a:rPr lang="en-US" altLang="zh-CN" i="1" baseline="30000" dirty="0" err="1" smtClean="0"/>
              <a:t>x</a:t>
            </a:r>
            <a:r>
              <a:rPr lang="en-US" altLang="zh-CN" sz="2400" i="1" baseline="12000" dirty="0" err="1" smtClean="0"/>
              <a:t>B</a:t>
            </a:r>
            <a:r>
              <a:rPr lang="en-US" altLang="zh-CN" i="1" baseline="30000" dirty="0" smtClean="0"/>
              <a:t> </a:t>
            </a:r>
            <a:r>
              <a:rPr lang="en-US" altLang="zh-CN" dirty="0" smtClean="0"/>
              <a:t>mod </a:t>
            </a:r>
            <a:r>
              <a:rPr lang="en-US" altLang="zh-CN" i="1" dirty="0" smtClean="0"/>
              <a:t>P  </a:t>
            </a:r>
            <a:r>
              <a:rPr lang="en-US" altLang="zh-CN" dirty="0" smtClean="0">
                <a:sym typeface="Symbol" pitchFamily="18" charset="2"/>
              </a:rPr>
              <a:t></a:t>
            </a:r>
            <a:r>
              <a:rPr lang="en-US" altLang="zh-CN" dirty="0" smtClean="0"/>
              <a:t> A</a:t>
            </a:r>
          </a:p>
          <a:p>
            <a:pPr lvl="1" eaLnBrk="1" hangingPunct="1"/>
            <a:r>
              <a:rPr lang="en-US" altLang="zh-CN" dirty="0" smtClean="0"/>
              <a:t>A:   </a:t>
            </a:r>
            <a:r>
              <a:rPr lang="en-US" altLang="zh-CN" i="1" dirty="0" smtClean="0"/>
              <a:t>X</a:t>
            </a:r>
            <a:r>
              <a:rPr lang="en-US" altLang="zh-CN" dirty="0" smtClean="0"/>
              <a:t> = </a:t>
            </a:r>
            <a:r>
              <a:rPr lang="en-US" altLang="zh-CN" i="1" dirty="0" err="1" smtClean="0"/>
              <a:t>Y</a:t>
            </a:r>
            <a:r>
              <a:rPr lang="en-US" altLang="zh-CN" i="1" baseline="30000" dirty="0" err="1" smtClean="0"/>
              <a:t>k</a:t>
            </a:r>
            <a:r>
              <a:rPr lang="en-US" altLang="zh-CN" i="1" baseline="30000" dirty="0" smtClean="0"/>
              <a:t> </a:t>
            </a:r>
            <a:r>
              <a:rPr lang="en-US" altLang="zh-CN" dirty="0" smtClean="0"/>
              <a:t>mod </a:t>
            </a:r>
            <a:r>
              <a:rPr lang="en-US" altLang="zh-CN" i="1" dirty="0" smtClean="0"/>
              <a:t>P = </a:t>
            </a:r>
            <a:r>
              <a:rPr lang="en-US" altLang="zh-CN" i="1" dirty="0" err="1" smtClean="0"/>
              <a:t>α</a:t>
            </a:r>
            <a:r>
              <a:rPr lang="en-US" altLang="zh-CN" i="1" baseline="30000" dirty="0" err="1" smtClean="0"/>
              <a:t>kx</a:t>
            </a:r>
            <a:r>
              <a:rPr lang="en-US" altLang="zh-CN" sz="2400" i="1" baseline="12000" dirty="0" err="1" smtClean="0"/>
              <a:t>B</a:t>
            </a:r>
            <a:r>
              <a:rPr lang="en-US" altLang="zh-CN" i="1" baseline="30000" dirty="0" smtClean="0"/>
              <a:t> </a:t>
            </a:r>
            <a:r>
              <a:rPr lang="en-US" altLang="zh-CN" dirty="0" smtClean="0"/>
              <a:t>mod </a:t>
            </a:r>
            <a:r>
              <a:rPr lang="en-US" altLang="zh-CN" i="1" dirty="0" smtClean="0"/>
              <a:t>P  </a:t>
            </a:r>
            <a:r>
              <a:rPr lang="en-US" altLang="zh-CN" dirty="0" smtClean="0">
                <a:sym typeface="Symbol" pitchFamily="18" charset="2"/>
              </a:rPr>
              <a:t></a:t>
            </a:r>
            <a:r>
              <a:rPr lang="en-US" altLang="zh-CN" dirty="0" smtClean="0"/>
              <a:t> B</a:t>
            </a:r>
          </a:p>
          <a:p>
            <a:pPr lvl="1" eaLnBrk="1" hangingPunct="1"/>
            <a:r>
              <a:rPr lang="en-US" altLang="zh-CN" dirty="0" smtClean="0"/>
              <a:t>B:   </a:t>
            </a:r>
            <a:r>
              <a:rPr lang="en-US" altLang="zh-CN" i="1" dirty="0" smtClean="0"/>
              <a:t>K’</a:t>
            </a:r>
            <a:r>
              <a:rPr lang="en-US" altLang="zh-CN" dirty="0" smtClean="0"/>
              <a:t> = </a:t>
            </a:r>
            <a:r>
              <a:rPr lang="en-US" altLang="zh-CN" i="1" dirty="0" smtClean="0"/>
              <a:t>X</a:t>
            </a:r>
            <a:r>
              <a:rPr lang="en-US" altLang="zh-CN" i="1" baseline="30000" dirty="0" smtClean="0"/>
              <a:t>x</a:t>
            </a:r>
            <a:r>
              <a:rPr lang="en-US" altLang="zh-CN" sz="2400" i="1" baseline="12000" dirty="0" smtClean="0"/>
              <a:t>B</a:t>
            </a:r>
            <a:r>
              <a:rPr lang="en-US" altLang="zh-CN" sz="2400" i="1" baseline="30000" dirty="0" smtClean="0"/>
              <a:t>-1</a:t>
            </a:r>
            <a:r>
              <a:rPr lang="en-US" altLang="zh-CN" dirty="0" smtClean="0"/>
              <a:t> mod </a:t>
            </a:r>
            <a:r>
              <a:rPr lang="en-US" altLang="zh-CN" i="1" dirty="0" smtClean="0"/>
              <a:t>P</a:t>
            </a:r>
            <a:r>
              <a:rPr lang="en-US" altLang="zh-CN" dirty="0" smtClean="0"/>
              <a:t> =</a:t>
            </a:r>
            <a:r>
              <a:rPr lang="en-US" altLang="zh-CN" i="1" dirty="0" err="1" smtClean="0"/>
              <a:t>α</a:t>
            </a:r>
            <a:r>
              <a:rPr lang="en-US" altLang="zh-CN" i="1" baseline="30000" dirty="0" err="1" smtClean="0"/>
              <a:t>kx</a:t>
            </a:r>
            <a:r>
              <a:rPr lang="en-US" altLang="zh-CN" sz="2400" i="1" baseline="12000" dirty="0" err="1" smtClean="0"/>
              <a:t>B</a:t>
            </a:r>
            <a:r>
              <a:rPr lang="en-US" altLang="zh-CN" i="1" dirty="0" smtClean="0"/>
              <a:t> </a:t>
            </a:r>
            <a:r>
              <a:rPr lang="en-US" altLang="zh-CN" i="1" baseline="30000" dirty="0" smtClean="0"/>
              <a:t>x</a:t>
            </a:r>
            <a:r>
              <a:rPr lang="en-US" altLang="zh-CN" sz="2400" i="1" baseline="12000" dirty="0" smtClean="0"/>
              <a:t>B</a:t>
            </a:r>
            <a:r>
              <a:rPr lang="en-US" altLang="zh-CN" sz="2400" i="1" baseline="30000" dirty="0" smtClean="0"/>
              <a:t>-1</a:t>
            </a:r>
            <a:r>
              <a:rPr lang="en-US" altLang="zh-CN" i="1" baseline="30000" dirty="0" smtClean="0"/>
              <a:t> </a:t>
            </a:r>
            <a:r>
              <a:rPr lang="en-US" altLang="zh-CN" dirty="0" smtClean="0"/>
              <a:t>mod </a:t>
            </a:r>
            <a:r>
              <a:rPr lang="en-US" altLang="zh-CN" i="1" dirty="0" smtClean="0"/>
              <a:t>P</a:t>
            </a:r>
            <a:r>
              <a:rPr lang="en-US" altLang="zh-CN" dirty="0" smtClean="0"/>
              <a:t> = </a:t>
            </a:r>
            <a:r>
              <a:rPr lang="en-US" altLang="zh-CN" i="1" dirty="0" err="1" smtClean="0"/>
              <a:t>α</a:t>
            </a:r>
            <a:r>
              <a:rPr lang="en-US" altLang="zh-CN" i="1" baseline="30000" dirty="0" err="1" smtClean="0"/>
              <a:t>k</a:t>
            </a:r>
            <a:r>
              <a:rPr lang="en-US" altLang="zh-CN" dirty="0" smtClean="0"/>
              <a:t> mod </a:t>
            </a:r>
            <a:r>
              <a:rPr lang="en-US" altLang="zh-CN" i="1" dirty="0" smtClean="0"/>
              <a:t>P</a:t>
            </a:r>
            <a:r>
              <a:rPr lang="en-US" altLang="zh-CN" dirty="0" smtClean="0"/>
              <a:t> = </a:t>
            </a:r>
            <a:r>
              <a:rPr lang="en-US" altLang="zh-CN" i="1" dirty="0" smtClean="0"/>
              <a:t>K</a:t>
            </a:r>
          </a:p>
        </p:txBody>
      </p:sp>
      <p:sp>
        <p:nvSpPr>
          <p:cNvPr id="52230" name="Rectangle 3"/>
          <p:cNvSpPr>
            <a:spLocks noGrp="1" noChangeArrowheads="1"/>
          </p:cNvSpPr>
          <p:nvPr>
            <p:ph type="title"/>
          </p:nvPr>
        </p:nvSpPr>
        <p:spPr>
          <a:xfrm>
            <a:off x="611188" y="404813"/>
            <a:ext cx="6913562" cy="682625"/>
          </a:xfrm>
        </p:spPr>
        <p:txBody>
          <a:bodyPr>
            <a:normAutofit fontScale="90000"/>
          </a:bodyPr>
          <a:lstStyle/>
          <a:p>
            <a:pPr eaLnBrk="1" hangingPunct="1"/>
            <a:r>
              <a:rPr lang="zh-CN" altLang="en-US" smtClean="0"/>
              <a:t>离散对数的方法实现密码共享</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25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251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9251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92514">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2514">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251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2514"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4" name="Rectangle 3"/>
          <p:cNvSpPr>
            <a:spLocks noGrp="1" noChangeArrowheads="1"/>
          </p:cNvSpPr>
          <p:nvPr>
            <p:ph idx="1"/>
          </p:nvPr>
        </p:nvSpPr>
        <p:spPr>
          <a:xfrm>
            <a:off x="539750" y="1341438"/>
            <a:ext cx="8135938" cy="4694237"/>
          </a:xfrm>
        </p:spPr>
        <p:txBody>
          <a:bodyPr/>
          <a:lstStyle/>
          <a:p>
            <a:pPr eaLnBrk="1" hangingPunct="1"/>
            <a:r>
              <a:rPr lang="zh-CN" altLang="en-US" sz="2600" dirty="0" smtClean="0"/>
              <a:t>依据下列原则将一个秘密</a:t>
            </a:r>
            <a:r>
              <a:rPr lang="en-US" altLang="zh-CN" sz="2600" i="1" dirty="0" smtClean="0"/>
              <a:t>s</a:t>
            </a:r>
            <a:r>
              <a:rPr lang="zh-CN" altLang="en-US" sz="2600" dirty="0" smtClean="0"/>
              <a:t>分解成</a:t>
            </a:r>
            <a:r>
              <a:rPr lang="en-US" altLang="zh-CN" sz="2600" i="1" dirty="0" smtClean="0"/>
              <a:t>n</a:t>
            </a:r>
            <a:r>
              <a:rPr lang="zh-CN" altLang="en-US" sz="2600" dirty="0" smtClean="0"/>
              <a:t>个</a:t>
            </a:r>
            <a:r>
              <a:rPr lang="en-US" altLang="zh-CN" sz="2600" dirty="0" smtClean="0"/>
              <a:t>shadows (pieces)</a:t>
            </a:r>
            <a:r>
              <a:rPr lang="en-US" altLang="zh-CN" sz="2600" i="1" dirty="0" smtClean="0"/>
              <a:t> k</a:t>
            </a:r>
            <a:r>
              <a:rPr lang="en-US" altLang="zh-CN" sz="2600" baseline="-25000" dirty="0" smtClean="0"/>
              <a:t>1</a:t>
            </a:r>
            <a:r>
              <a:rPr lang="en-US" altLang="zh-CN" sz="2600" dirty="0" smtClean="0"/>
              <a:t>, </a:t>
            </a:r>
            <a:r>
              <a:rPr lang="en-US" altLang="zh-CN" sz="2600" i="1" dirty="0" smtClean="0"/>
              <a:t>k</a:t>
            </a:r>
            <a:r>
              <a:rPr lang="en-US" altLang="zh-CN" sz="2600" baseline="-25000" dirty="0" smtClean="0"/>
              <a:t>2</a:t>
            </a:r>
            <a:r>
              <a:rPr lang="en-US" altLang="zh-CN" sz="2600" dirty="0" smtClean="0"/>
              <a:t>, …, </a:t>
            </a:r>
            <a:r>
              <a:rPr lang="en-US" altLang="zh-CN" sz="2600" i="1" dirty="0" err="1" smtClean="0"/>
              <a:t>k</a:t>
            </a:r>
            <a:r>
              <a:rPr lang="en-US" altLang="zh-CN" sz="2600" baseline="-25000" dirty="0" err="1" smtClean="0"/>
              <a:t>n</a:t>
            </a:r>
            <a:endParaRPr lang="en-US" altLang="zh-CN" sz="2600" baseline="-25000" dirty="0" smtClean="0"/>
          </a:p>
          <a:p>
            <a:pPr eaLnBrk="1" hangingPunct="1">
              <a:buFont typeface="Wingdings" pitchFamily="2" charset="2"/>
              <a:buNone/>
            </a:pPr>
            <a:r>
              <a:rPr lang="en-US" altLang="zh-CN" sz="2600" dirty="0" smtClean="0"/>
              <a:t>    </a:t>
            </a:r>
            <a:r>
              <a:rPr lang="zh-CN" altLang="en-US" sz="2600" dirty="0" smtClean="0"/>
              <a:t>只要</a:t>
            </a:r>
            <a:r>
              <a:rPr lang="zh-CN" altLang="en-US" sz="2600" dirty="0" smtClean="0"/>
              <a:t>有不少于</a:t>
            </a:r>
            <a:r>
              <a:rPr lang="en-US" altLang="zh-CN" sz="2600" dirty="0" smtClean="0"/>
              <a:t>t</a:t>
            </a:r>
            <a:r>
              <a:rPr lang="zh-CN" altLang="en-US" sz="2600" dirty="0" smtClean="0"/>
              <a:t>个</a:t>
            </a:r>
            <a:r>
              <a:rPr lang="en-US" altLang="zh-CN" sz="2600" i="1" dirty="0" err="1" smtClean="0"/>
              <a:t>k</a:t>
            </a:r>
            <a:r>
              <a:rPr lang="en-US" altLang="zh-CN" sz="2600" baseline="-25000" dirty="0" err="1" smtClean="0"/>
              <a:t>i</a:t>
            </a:r>
            <a:r>
              <a:rPr lang="zh-CN" altLang="en-US" sz="2600" dirty="0" smtClean="0"/>
              <a:t>，计算</a:t>
            </a:r>
            <a:r>
              <a:rPr lang="en-US" altLang="zh-CN" sz="2600" i="1" dirty="0" smtClean="0"/>
              <a:t>s</a:t>
            </a:r>
            <a:r>
              <a:rPr lang="zh-CN" altLang="en-US" sz="2600" dirty="0" smtClean="0"/>
              <a:t>是容易的；</a:t>
            </a:r>
          </a:p>
          <a:p>
            <a:pPr eaLnBrk="1" hangingPunct="1">
              <a:buFont typeface="Wingdings" pitchFamily="2" charset="2"/>
              <a:buNone/>
            </a:pPr>
            <a:r>
              <a:rPr lang="zh-CN" altLang="en-US" sz="2600" dirty="0" smtClean="0"/>
              <a:t>    从任何少于</a:t>
            </a:r>
            <a:r>
              <a:rPr lang="en-US" altLang="zh-CN" sz="2600" dirty="0" smtClean="0"/>
              <a:t>t</a:t>
            </a:r>
            <a:r>
              <a:rPr lang="zh-CN" altLang="en-US" sz="2600" dirty="0" smtClean="0"/>
              <a:t>个</a:t>
            </a:r>
            <a:r>
              <a:rPr lang="en-US" altLang="zh-CN" sz="2600" i="1" dirty="0" err="1" smtClean="0"/>
              <a:t>k</a:t>
            </a:r>
            <a:r>
              <a:rPr lang="en-US" altLang="zh-CN" sz="2600" baseline="-25000" dirty="0" err="1" smtClean="0"/>
              <a:t>i</a:t>
            </a:r>
            <a:r>
              <a:rPr lang="zh-CN" altLang="en-US" sz="2600" dirty="0" smtClean="0"/>
              <a:t>，计算</a:t>
            </a:r>
            <a:r>
              <a:rPr lang="en-US" altLang="zh-CN" sz="2600" i="1" dirty="0" smtClean="0"/>
              <a:t>K</a:t>
            </a:r>
            <a:r>
              <a:rPr lang="zh-CN" altLang="en-US" sz="2600" dirty="0" smtClean="0"/>
              <a:t>是不可能的；</a:t>
            </a:r>
          </a:p>
          <a:p>
            <a:pPr eaLnBrk="1" hangingPunct="1">
              <a:buFont typeface="Wingdings" pitchFamily="2" charset="2"/>
              <a:buNone/>
            </a:pPr>
            <a:r>
              <a:rPr lang="zh-CN" altLang="en-US" sz="2600" dirty="0" smtClean="0"/>
              <a:t>    丢失或损坏了一个</a:t>
            </a:r>
            <a:r>
              <a:rPr lang="en-US" altLang="zh-CN" sz="2600" dirty="0" smtClean="0"/>
              <a:t>shadow</a:t>
            </a:r>
            <a:r>
              <a:rPr lang="zh-CN" altLang="en-US" sz="2600" dirty="0" smtClean="0"/>
              <a:t>，只要还剩</a:t>
            </a:r>
            <a:r>
              <a:rPr lang="en-US" altLang="zh-CN" sz="2600" dirty="0" smtClean="0"/>
              <a:t>t</a:t>
            </a:r>
            <a:r>
              <a:rPr lang="zh-CN" altLang="en-US" sz="2600" dirty="0" smtClean="0"/>
              <a:t>个</a:t>
            </a:r>
            <a:r>
              <a:rPr lang="en-US" altLang="zh-CN" sz="2600" dirty="0" smtClean="0"/>
              <a:t>shadows</a:t>
            </a:r>
            <a:r>
              <a:rPr lang="zh-CN" altLang="en-US" sz="2600" dirty="0" smtClean="0"/>
              <a:t>，都可以恢复</a:t>
            </a:r>
            <a:r>
              <a:rPr lang="en-US" altLang="zh-CN" sz="2600" i="1" dirty="0" smtClean="0"/>
              <a:t>s</a:t>
            </a:r>
            <a:r>
              <a:rPr lang="zh-CN" altLang="en-US" sz="2600" dirty="0" smtClean="0"/>
              <a:t>。这就是</a:t>
            </a:r>
            <a:r>
              <a:rPr lang="en-US" altLang="zh-CN" sz="2600" dirty="0" smtClean="0"/>
              <a:t>Shamir</a:t>
            </a:r>
            <a:r>
              <a:rPr lang="zh-CN" altLang="en-US" sz="2600" dirty="0" smtClean="0"/>
              <a:t>于</a:t>
            </a:r>
            <a:r>
              <a:rPr lang="en-US" altLang="zh-CN" sz="2600" dirty="0" smtClean="0"/>
              <a:t>1979</a:t>
            </a:r>
            <a:r>
              <a:rPr lang="zh-CN" altLang="en-US" sz="2600" dirty="0" smtClean="0"/>
              <a:t>年提出的</a:t>
            </a:r>
            <a:r>
              <a:rPr lang="en-US" altLang="zh-CN" sz="2600" dirty="0" smtClean="0"/>
              <a:t>(</a:t>
            </a:r>
            <a:r>
              <a:rPr lang="en-US" altLang="zh-CN" sz="2600" i="1" dirty="0" smtClean="0"/>
              <a:t>t</a:t>
            </a:r>
            <a:r>
              <a:rPr lang="en-US" altLang="zh-CN" sz="2600" dirty="0" smtClean="0"/>
              <a:t>, </a:t>
            </a:r>
            <a:r>
              <a:rPr lang="en-US" altLang="zh-CN" sz="2600" i="1" dirty="0" smtClean="0"/>
              <a:t>n</a:t>
            </a:r>
            <a:r>
              <a:rPr lang="en-US" altLang="zh-CN" sz="2600" dirty="0" smtClean="0"/>
              <a:t>) threshold Secret Sharing (SS) scheme</a:t>
            </a:r>
            <a:r>
              <a:rPr lang="zh-CN" altLang="en-US" sz="2600" dirty="0" smtClean="0"/>
              <a:t>。</a:t>
            </a:r>
          </a:p>
        </p:txBody>
      </p:sp>
      <p:sp>
        <p:nvSpPr>
          <p:cNvPr id="53253" name="Rectangle 2"/>
          <p:cNvSpPr>
            <a:spLocks noGrp="1" noChangeArrowheads="1"/>
          </p:cNvSpPr>
          <p:nvPr>
            <p:ph type="title"/>
          </p:nvPr>
        </p:nvSpPr>
        <p:spPr>
          <a:xfrm>
            <a:off x="468313" y="0"/>
            <a:ext cx="7848600" cy="1123950"/>
          </a:xfrm>
        </p:spPr>
        <p:txBody>
          <a:bodyPr/>
          <a:lstStyle/>
          <a:p>
            <a:pPr eaLnBrk="1" hangingPunct="1"/>
            <a:r>
              <a:rPr lang="en-US" altLang="zh-CN" sz="3600" dirty="0" smtClean="0"/>
              <a:t>13.6.3 (</a:t>
            </a:r>
            <a:r>
              <a:rPr lang="en-US" altLang="zh-CN" sz="3600" i="1" dirty="0" smtClean="0"/>
              <a:t>t</a:t>
            </a:r>
            <a:r>
              <a:rPr lang="en-US" altLang="zh-CN" sz="3600" dirty="0" smtClean="0"/>
              <a:t>, </a:t>
            </a:r>
            <a:r>
              <a:rPr lang="en-US" altLang="zh-CN" sz="3600" i="1" dirty="0" smtClean="0"/>
              <a:t>n</a:t>
            </a:r>
            <a:r>
              <a:rPr lang="en-US" altLang="zh-CN" sz="3600" dirty="0" smtClean="0"/>
              <a:t>)</a:t>
            </a:r>
            <a:r>
              <a:rPr lang="en-US" altLang="zh-CN" sz="3200" dirty="0" smtClean="0"/>
              <a:t> </a:t>
            </a:r>
            <a:r>
              <a:rPr lang="en-US" altLang="zh-CN" sz="3600" dirty="0" smtClean="0"/>
              <a:t>Threshold Scheme</a:t>
            </a:r>
            <a:endParaRPr lang="zh-CN" altLang="en-US" sz="3500" dirty="0" smtClean="0"/>
          </a:p>
        </p:txBody>
      </p: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7" name="Rectangle 2"/>
          <p:cNvSpPr>
            <a:spLocks noGrp="1" noChangeArrowheads="1"/>
          </p:cNvSpPr>
          <p:nvPr>
            <p:ph idx="1"/>
          </p:nvPr>
        </p:nvSpPr>
        <p:spPr>
          <a:xfrm>
            <a:off x="395288" y="1268413"/>
            <a:ext cx="8280400" cy="4826000"/>
          </a:xfrm>
        </p:spPr>
        <p:txBody>
          <a:bodyPr/>
          <a:lstStyle/>
          <a:p>
            <a:pPr eaLnBrk="1" hangingPunct="1"/>
            <a:r>
              <a:rPr lang="zh-CN" altLang="en-US" sz="2600" dirty="0" smtClean="0"/>
              <a:t>拉格朗日插值多项式法 </a:t>
            </a:r>
            <a:r>
              <a:rPr lang="en-US" altLang="zh-CN" sz="2600" dirty="0" smtClean="0"/>
              <a:t>Lagrange Interpolating Polynomial Scheme(1979, Shamir)</a:t>
            </a:r>
          </a:p>
          <a:p>
            <a:pPr lvl="1" eaLnBrk="1" hangingPunct="1"/>
            <a:r>
              <a:rPr lang="zh-CN" altLang="en-US" sz="2200" dirty="0" smtClean="0"/>
              <a:t>每个</a:t>
            </a:r>
            <a:r>
              <a:rPr lang="en-US" altLang="zh-CN" sz="2200" dirty="0" smtClean="0"/>
              <a:t>shadow</a:t>
            </a:r>
            <a:r>
              <a:rPr lang="zh-CN" altLang="en-US" sz="2200" dirty="0" smtClean="0"/>
              <a:t>由下列</a:t>
            </a:r>
            <a:r>
              <a:rPr lang="en-US" altLang="zh-CN" sz="2200" dirty="0" smtClean="0"/>
              <a:t>t-1</a:t>
            </a:r>
            <a:r>
              <a:rPr lang="zh-CN" altLang="en-US" sz="2200" dirty="0" smtClean="0"/>
              <a:t>次方的随机多项式导出</a:t>
            </a:r>
            <a:r>
              <a:rPr lang="en-US" altLang="zh-CN" sz="2200" dirty="0" smtClean="0"/>
              <a:t>:</a:t>
            </a:r>
            <a:endParaRPr lang="en-US" altLang="zh-CN" sz="2200" i="1" dirty="0" smtClean="0"/>
          </a:p>
          <a:p>
            <a:pPr lvl="1" eaLnBrk="1" hangingPunct="1">
              <a:buFont typeface="Wingdings" pitchFamily="2" charset="2"/>
              <a:buNone/>
            </a:pPr>
            <a:r>
              <a:rPr lang="en-US" altLang="zh-CN" sz="2200" i="1" dirty="0" smtClean="0"/>
              <a:t>f</a:t>
            </a:r>
            <a:r>
              <a:rPr lang="en-US" altLang="zh-CN" sz="2200" dirty="0" smtClean="0"/>
              <a:t>(</a:t>
            </a:r>
            <a:r>
              <a:rPr lang="en-US" altLang="zh-CN" sz="2200" i="1" dirty="0" smtClean="0"/>
              <a:t>x</a:t>
            </a:r>
            <a:r>
              <a:rPr lang="en-US" altLang="zh-CN" sz="2200" dirty="0" smtClean="0"/>
              <a:t>) = (a</a:t>
            </a:r>
            <a:r>
              <a:rPr lang="en-US" altLang="zh-CN" sz="2200" baseline="-25000" dirty="0" smtClean="0"/>
              <a:t>t-1</a:t>
            </a:r>
            <a:r>
              <a:rPr lang="en-US" altLang="zh-CN" sz="2200" i="1" dirty="0" smtClean="0"/>
              <a:t>x</a:t>
            </a:r>
            <a:r>
              <a:rPr lang="en-US" altLang="zh-CN" sz="2200" baseline="30000" dirty="0" smtClean="0"/>
              <a:t>t-1 </a:t>
            </a:r>
            <a:r>
              <a:rPr lang="en-US" altLang="zh-CN" sz="2200" dirty="0" smtClean="0"/>
              <a:t>+ … + a</a:t>
            </a:r>
            <a:r>
              <a:rPr lang="en-US" altLang="zh-CN" sz="2200" baseline="-25000" dirty="0" smtClean="0"/>
              <a:t>1</a:t>
            </a:r>
            <a:r>
              <a:rPr lang="en-US" altLang="zh-CN" sz="2200" i="1" dirty="0" smtClean="0"/>
              <a:t>x</a:t>
            </a:r>
            <a:r>
              <a:rPr lang="en-US" altLang="zh-CN" sz="2200" baseline="30000" dirty="0" smtClean="0"/>
              <a:t>1</a:t>
            </a:r>
            <a:r>
              <a:rPr lang="en-US" altLang="zh-CN" sz="2200" dirty="0" smtClean="0"/>
              <a:t>+ a</a:t>
            </a:r>
            <a:r>
              <a:rPr lang="en-US" altLang="zh-CN" sz="2200" baseline="-25000" dirty="0" smtClean="0"/>
              <a:t>0</a:t>
            </a:r>
            <a:r>
              <a:rPr lang="en-US" altLang="zh-CN" sz="2200" dirty="0" smtClean="0"/>
              <a:t>) mod </a:t>
            </a:r>
            <a:r>
              <a:rPr lang="en-US" altLang="zh-CN" sz="2200" i="1" dirty="0" smtClean="0"/>
              <a:t>p</a:t>
            </a:r>
            <a:endParaRPr lang="en-US" altLang="zh-CN" sz="2200" dirty="0" smtClean="0"/>
          </a:p>
          <a:p>
            <a:pPr lvl="1" eaLnBrk="1" hangingPunct="1">
              <a:buFont typeface="Wingdings" pitchFamily="2" charset="2"/>
              <a:buNone/>
            </a:pPr>
            <a:r>
              <a:rPr lang="en-US" altLang="zh-CN" sz="2200" dirty="0" smtClean="0"/>
              <a:t>a</a:t>
            </a:r>
            <a:r>
              <a:rPr lang="en-US" altLang="zh-CN" sz="2200" baseline="-25000" dirty="0" smtClean="0"/>
              <a:t>0</a:t>
            </a:r>
            <a:r>
              <a:rPr lang="zh-CN" altLang="en-US" sz="2200" dirty="0" smtClean="0"/>
              <a:t>即为秘密</a:t>
            </a:r>
            <a:r>
              <a:rPr lang="en-US" altLang="zh-CN" sz="2200" i="1" dirty="0" smtClean="0"/>
              <a:t>s</a:t>
            </a:r>
            <a:r>
              <a:rPr lang="zh-CN" altLang="en-US" sz="2200" dirty="0" smtClean="0"/>
              <a:t>，</a:t>
            </a:r>
            <a:r>
              <a:rPr lang="en-US" altLang="zh-CN" sz="2200" dirty="0" smtClean="0"/>
              <a:t>a</a:t>
            </a:r>
            <a:r>
              <a:rPr lang="en-US" altLang="zh-CN" sz="2200" baseline="-25000" dirty="0" smtClean="0"/>
              <a:t>0</a:t>
            </a:r>
            <a:r>
              <a:rPr lang="en-US" altLang="zh-CN" sz="2200" dirty="0" smtClean="0"/>
              <a:t>= </a:t>
            </a:r>
            <a:r>
              <a:rPr lang="en-US" altLang="zh-CN" sz="2200" i="1" dirty="0" smtClean="0"/>
              <a:t>s</a:t>
            </a:r>
            <a:r>
              <a:rPr lang="zh-CN" altLang="en-US" sz="2200" dirty="0" smtClean="0"/>
              <a:t>，是常数项，</a:t>
            </a:r>
            <a:r>
              <a:rPr lang="en-US" altLang="zh-CN" sz="2200" i="1" dirty="0" smtClean="0"/>
              <a:t>s</a:t>
            </a:r>
            <a:r>
              <a:rPr lang="en-US" altLang="zh-CN" sz="2200" dirty="0" smtClean="0"/>
              <a:t> &lt; </a:t>
            </a:r>
            <a:r>
              <a:rPr lang="en-US" altLang="zh-CN" sz="2200" i="1" dirty="0" smtClean="0"/>
              <a:t>p</a:t>
            </a:r>
            <a:r>
              <a:rPr lang="zh-CN" altLang="en-US" sz="2200" dirty="0" smtClean="0"/>
              <a:t>，</a:t>
            </a:r>
            <a:r>
              <a:rPr lang="en-US" altLang="zh-CN" sz="2200" i="1" dirty="0" smtClean="0"/>
              <a:t>n</a:t>
            </a:r>
            <a:r>
              <a:rPr lang="en-US" altLang="zh-CN" sz="2200" dirty="0" smtClean="0"/>
              <a:t> &lt; </a:t>
            </a:r>
            <a:r>
              <a:rPr lang="en-US" altLang="zh-CN" sz="2200" i="1" dirty="0" smtClean="0"/>
              <a:t>p</a:t>
            </a:r>
            <a:r>
              <a:rPr lang="zh-CN" altLang="en-US" sz="2200" dirty="0" smtClean="0"/>
              <a:t>，</a:t>
            </a:r>
            <a:r>
              <a:rPr lang="en-US" altLang="zh-CN" sz="2200" dirty="0" smtClean="0"/>
              <a:t>GF(</a:t>
            </a:r>
            <a:r>
              <a:rPr lang="en-US" altLang="zh-CN" sz="2200" i="1" dirty="0" smtClean="0"/>
              <a:t>p</a:t>
            </a:r>
            <a:r>
              <a:rPr lang="en-US" altLang="zh-CN" sz="2200" dirty="0" smtClean="0"/>
              <a:t>)</a:t>
            </a:r>
          </a:p>
          <a:p>
            <a:pPr lvl="1" eaLnBrk="1" hangingPunct="1"/>
            <a:r>
              <a:rPr lang="zh-CN" altLang="en-US" sz="2200" dirty="0" smtClean="0"/>
              <a:t>给定</a:t>
            </a:r>
            <a:r>
              <a:rPr lang="en-US" altLang="zh-CN" sz="2200" i="1" dirty="0" smtClean="0"/>
              <a:t>f</a:t>
            </a:r>
            <a:r>
              <a:rPr lang="en-US" altLang="zh-CN" sz="2200" dirty="0" smtClean="0"/>
              <a:t>(</a:t>
            </a:r>
            <a:r>
              <a:rPr lang="en-US" altLang="zh-CN" sz="2200" i="1" dirty="0" smtClean="0"/>
              <a:t>x</a:t>
            </a:r>
            <a:r>
              <a:rPr lang="en-US" altLang="zh-CN" sz="2200" dirty="0" smtClean="0"/>
              <a:t>)</a:t>
            </a:r>
            <a:r>
              <a:rPr lang="zh-CN" altLang="en-US" sz="2200" dirty="0" smtClean="0"/>
              <a:t>，则</a:t>
            </a:r>
            <a:r>
              <a:rPr lang="en-US" altLang="zh-CN" sz="2200" i="1" dirty="0" smtClean="0"/>
              <a:t>s</a:t>
            </a:r>
            <a:r>
              <a:rPr lang="en-US" altLang="zh-CN" sz="2200" dirty="0" smtClean="0"/>
              <a:t> = </a:t>
            </a:r>
            <a:r>
              <a:rPr lang="en-US" altLang="zh-CN" sz="2200" i="1" dirty="0" smtClean="0"/>
              <a:t>f</a:t>
            </a:r>
            <a:r>
              <a:rPr lang="en-US" altLang="zh-CN" sz="2200" dirty="0" smtClean="0"/>
              <a:t>(0)</a:t>
            </a:r>
            <a:r>
              <a:rPr lang="zh-CN" altLang="en-US" sz="2200" dirty="0" smtClean="0"/>
              <a:t>，</a:t>
            </a:r>
            <a:r>
              <a:rPr lang="en-US" altLang="zh-CN" sz="2200" i="1" dirty="0" err="1" smtClean="0"/>
              <a:t>k</a:t>
            </a:r>
            <a:r>
              <a:rPr lang="en-US" altLang="zh-CN" sz="2200" baseline="-25000" dirty="0" err="1" smtClean="0"/>
              <a:t>i</a:t>
            </a:r>
            <a:r>
              <a:rPr lang="en-US" altLang="zh-CN" sz="2200" dirty="0" smtClean="0"/>
              <a:t>= </a:t>
            </a:r>
            <a:r>
              <a:rPr lang="en-US" altLang="zh-CN" sz="2200" i="1" dirty="0" smtClean="0"/>
              <a:t>f</a:t>
            </a:r>
            <a:r>
              <a:rPr lang="en-US" altLang="zh-CN" sz="2200" dirty="0" smtClean="0"/>
              <a:t>(</a:t>
            </a:r>
            <a:r>
              <a:rPr lang="en-US" altLang="zh-CN" sz="2200" i="1" dirty="0" smtClean="0"/>
              <a:t>x</a:t>
            </a:r>
            <a:r>
              <a:rPr lang="en-US" altLang="zh-CN" sz="2200" baseline="-25000" dirty="0" smtClean="0"/>
              <a:t>i</a:t>
            </a:r>
            <a:r>
              <a:rPr lang="en-US" altLang="zh-CN" sz="2200" dirty="0" smtClean="0"/>
              <a:t>)</a:t>
            </a:r>
            <a:r>
              <a:rPr lang="zh-CN" altLang="en-US" sz="2200" dirty="0" smtClean="0"/>
              <a:t>，</a:t>
            </a:r>
            <a:r>
              <a:rPr lang="en-US" altLang="zh-CN" sz="2200" i="1" dirty="0" err="1" smtClean="0"/>
              <a:t>i</a:t>
            </a:r>
            <a:r>
              <a:rPr lang="en-US" altLang="zh-CN" sz="2200" dirty="0" smtClean="0"/>
              <a:t> =1, …, </a:t>
            </a:r>
            <a:r>
              <a:rPr lang="en-US" altLang="zh-CN" sz="2200" i="1" dirty="0" smtClean="0"/>
              <a:t>n</a:t>
            </a:r>
            <a:endParaRPr lang="en-US" altLang="zh-CN" sz="2200" dirty="0" smtClean="0"/>
          </a:p>
          <a:p>
            <a:pPr lvl="1" eaLnBrk="1" hangingPunct="1">
              <a:buFont typeface="Wingdings" pitchFamily="2" charset="2"/>
              <a:buNone/>
            </a:pPr>
            <a:r>
              <a:rPr lang="zh-CN" altLang="en-US" sz="2200" dirty="0" smtClean="0"/>
              <a:t>每一对</a:t>
            </a:r>
            <a:r>
              <a:rPr lang="en-US" altLang="zh-CN" sz="2200" dirty="0" smtClean="0"/>
              <a:t>(</a:t>
            </a:r>
            <a:r>
              <a:rPr lang="en-US" altLang="zh-CN" sz="2200" i="1" dirty="0" smtClean="0"/>
              <a:t>x</a:t>
            </a:r>
            <a:r>
              <a:rPr lang="en-US" altLang="zh-CN" sz="2200" baseline="-25000" dirty="0" smtClean="0"/>
              <a:t>i</a:t>
            </a:r>
            <a:r>
              <a:rPr lang="zh-CN" altLang="en-US" sz="2200" dirty="0" smtClean="0"/>
              <a:t>，</a:t>
            </a:r>
            <a:r>
              <a:rPr lang="en-US" altLang="zh-CN" sz="2200" i="1" dirty="0" err="1" smtClean="0"/>
              <a:t>k</a:t>
            </a:r>
            <a:r>
              <a:rPr lang="en-US" altLang="zh-CN" sz="2200" baseline="-25000" dirty="0" err="1" smtClean="0"/>
              <a:t>i</a:t>
            </a:r>
            <a:r>
              <a:rPr lang="en-US" altLang="zh-CN" sz="2200" dirty="0" smtClean="0"/>
              <a:t>)</a:t>
            </a:r>
            <a:r>
              <a:rPr lang="zh-CN" altLang="en-US" sz="2200" dirty="0" smtClean="0"/>
              <a:t>就是</a:t>
            </a:r>
            <a:r>
              <a:rPr lang="en-US" altLang="zh-CN" sz="2200" i="1" dirty="0" smtClean="0"/>
              <a:t>f</a:t>
            </a:r>
            <a:r>
              <a:rPr lang="en-US" altLang="zh-CN" sz="2200" dirty="0" smtClean="0"/>
              <a:t>(</a:t>
            </a:r>
            <a:r>
              <a:rPr lang="en-US" altLang="zh-CN" sz="2200" i="1" dirty="0" smtClean="0"/>
              <a:t>x</a:t>
            </a:r>
            <a:r>
              <a:rPr lang="en-US" altLang="zh-CN" sz="2200" dirty="0" smtClean="0"/>
              <a:t>)</a:t>
            </a:r>
            <a:r>
              <a:rPr lang="zh-CN" altLang="en-US" sz="2200" dirty="0" smtClean="0"/>
              <a:t>函数曲线上的一个点，</a:t>
            </a:r>
            <a:r>
              <a:rPr lang="en-US" altLang="zh-CN" sz="2200" i="1" dirty="0" smtClean="0"/>
              <a:t>x</a:t>
            </a:r>
            <a:r>
              <a:rPr lang="en-US" altLang="zh-CN" sz="2200" baseline="-25000" dirty="0" smtClean="0"/>
              <a:t>1</a:t>
            </a:r>
            <a:r>
              <a:rPr lang="en-US" altLang="zh-CN" sz="2200" dirty="0" smtClean="0"/>
              <a:t>, </a:t>
            </a:r>
            <a:r>
              <a:rPr lang="en-US" altLang="zh-CN" sz="2200" i="1" dirty="0" smtClean="0"/>
              <a:t>x</a:t>
            </a:r>
            <a:r>
              <a:rPr lang="en-US" altLang="zh-CN" sz="2200" baseline="-25000" dirty="0" smtClean="0"/>
              <a:t>2</a:t>
            </a:r>
            <a:r>
              <a:rPr lang="en-US" altLang="zh-CN" sz="2200" dirty="0" smtClean="0"/>
              <a:t>, …, </a:t>
            </a:r>
            <a:r>
              <a:rPr lang="en-US" altLang="zh-CN" sz="2200" i="1" dirty="0" err="1" smtClean="0"/>
              <a:t>x</a:t>
            </a:r>
            <a:r>
              <a:rPr lang="en-US" altLang="zh-CN" sz="2200" baseline="-25000" dirty="0" err="1" smtClean="0"/>
              <a:t>n</a:t>
            </a:r>
            <a:r>
              <a:rPr lang="zh-CN" altLang="en-US" sz="2200" dirty="0" smtClean="0"/>
              <a:t>无需保密，只是普通数字。</a:t>
            </a:r>
          </a:p>
          <a:p>
            <a:pPr lvl="1" eaLnBrk="1" hangingPunct="1"/>
            <a:r>
              <a:rPr lang="zh-CN" altLang="en-US" sz="2200" dirty="0" smtClean="0"/>
              <a:t>重组</a:t>
            </a:r>
            <a:r>
              <a:rPr lang="en-US" altLang="zh-CN" sz="2200" i="1" dirty="0" smtClean="0"/>
              <a:t>t</a:t>
            </a:r>
            <a:r>
              <a:rPr lang="en-US" altLang="zh-CN" sz="2200" dirty="0" smtClean="0"/>
              <a:t>-1</a:t>
            </a:r>
            <a:r>
              <a:rPr lang="zh-CN" altLang="en-US" sz="2200" dirty="0" smtClean="0"/>
              <a:t>次的多项式，只需要</a:t>
            </a:r>
            <a:r>
              <a:rPr lang="en-US" altLang="zh-CN" sz="2200" i="1" dirty="0" smtClean="0"/>
              <a:t>t</a:t>
            </a:r>
            <a:r>
              <a:rPr lang="zh-CN" altLang="en-US" sz="2200" dirty="0" smtClean="0"/>
              <a:t>个点就可以唯一地重组了。这样，</a:t>
            </a:r>
            <a:r>
              <a:rPr lang="en-US" altLang="zh-CN" sz="2200" i="1" dirty="0" smtClean="0"/>
              <a:t>s</a:t>
            </a:r>
            <a:r>
              <a:rPr lang="zh-CN" altLang="en-US" sz="2200" dirty="0" smtClean="0"/>
              <a:t>可以从</a:t>
            </a:r>
            <a:r>
              <a:rPr lang="en-US" altLang="zh-CN" sz="2200" i="1" dirty="0" smtClean="0"/>
              <a:t>t</a:t>
            </a:r>
            <a:r>
              <a:rPr lang="zh-CN" altLang="en-US" sz="2200" dirty="0" smtClean="0"/>
              <a:t>个</a:t>
            </a:r>
            <a:r>
              <a:rPr lang="en-US" altLang="zh-CN" sz="2200" dirty="0" smtClean="0"/>
              <a:t>shadow</a:t>
            </a:r>
            <a:r>
              <a:rPr lang="zh-CN" altLang="en-US" sz="2200" dirty="0" smtClean="0"/>
              <a:t>中获得，少于</a:t>
            </a:r>
            <a:r>
              <a:rPr lang="en-US" altLang="zh-CN" sz="2200" i="1" dirty="0" smtClean="0"/>
              <a:t>t</a:t>
            </a:r>
            <a:r>
              <a:rPr lang="zh-CN" altLang="en-US" sz="2200" dirty="0" smtClean="0"/>
              <a:t>个</a:t>
            </a:r>
            <a:r>
              <a:rPr lang="en-US" altLang="zh-CN" sz="2200" dirty="0" smtClean="0"/>
              <a:t>shadow</a:t>
            </a:r>
            <a:r>
              <a:rPr lang="zh-CN" altLang="en-US" sz="2200" dirty="0" smtClean="0"/>
              <a:t>则不能重组</a:t>
            </a:r>
            <a:r>
              <a:rPr lang="en-US" altLang="zh-CN" sz="2200" i="1" dirty="0" smtClean="0"/>
              <a:t>f</a:t>
            </a:r>
            <a:r>
              <a:rPr lang="en-US" altLang="zh-CN" sz="2200" dirty="0" smtClean="0"/>
              <a:t>(</a:t>
            </a:r>
            <a:r>
              <a:rPr lang="en-US" altLang="zh-CN" sz="2200" i="1" dirty="0" smtClean="0"/>
              <a:t>x</a:t>
            </a:r>
            <a:r>
              <a:rPr lang="en-US" altLang="zh-CN" sz="2200" dirty="0" smtClean="0"/>
              <a:t>)</a:t>
            </a:r>
            <a:r>
              <a:rPr lang="zh-CN" altLang="en-US" sz="2200" dirty="0" smtClean="0"/>
              <a:t>和获得</a:t>
            </a:r>
            <a:r>
              <a:rPr lang="en-US" altLang="zh-CN" sz="2200" i="1" dirty="0" smtClean="0"/>
              <a:t>s</a:t>
            </a:r>
            <a:r>
              <a:rPr lang="zh-CN" altLang="en-US" sz="2200" dirty="0" smtClean="0"/>
              <a:t>。</a:t>
            </a:r>
          </a:p>
        </p:txBody>
      </p:sp>
      <p:sp>
        <p:nvSpPr>
          <p:cNvPr id="54279" name="Rectangle 4"/>
          <p:cNvSpPr>
            <a:spLocks noGrp="1" noChangeArrowheads="1"/>
          </p:cNvSpPr>
          <p:nvPr>
            <p:ph type="title"/>
          </p:nvPr>
        </p:nvSpPr>
        <p:spPr>
          <a:xfrm>
            <a:off x="539750" y="404813"/>
            <a:ext cx="7705725" cy="682625"/>
          </a:xfrm>
        </p:spPr>
        <p:txBody>
          <a:bodyPr>
            <a:normAutofit fontScale="90000"/>
          </a:bodyPr>
          <a:lstStyle/>
          <a:p>
            <a:pPr eaLnBrk="1" hangingPunct="1"/>
            <a:r>
              <a:rPr lang="en-US" altLang="zh-CN" smtClean="0"/>
              <a:t>1) </a:t>
            </a:r>
            <a:r>
              <a:rPr lang="zh-CN" altLang="en-US" smtClean="0"/>
              <a:t>拉格朗日插值多项式法</a:t>
            </a:r>
          </a:p>
        </p:txBody>
      </p:sp>
      <p:sp>
        <p:nvSpPr>
          <p:cNvPr id="54278" name="Rectangle 3"/>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2" name="Rectangle 2"/>
          <p:cNvSpPr>
            <a:spLocks noGrp="1" noChangeArrowheads="1"/>
          </p:cNvSpPr>
          <p:nvPr>
            <p:ph idx="1"/>
          </p:nvPr>
        </p:nvSpPr>
        <p:spPr>
          <a:xfrm>
            <a:off x="395288" y="1125538"/>
            <a:ext cx="8353425" cy="4895850"/>
          </a:xfrm>
        </p:spPr>
        <p:txBody>
          <a:bodyPr/>
          <a:lstStyle/>
          <a:p>
            <a:pPr eaLnBrk="1" hangingPunct="1">
              <a:buFont typeface="Wingdings" pitchFamily="2" charset="2"/>
              <a:buNone/>
            </a:pPr>
            <a:r>
              <a:rPr lang="zh-CN" altLang="en-US" sz="2600" dirty="0" smtClean="0"/>
              <a:t>给定</a:t>
            </a:r>
            <a:r>
              <a:rPr lang="en-US" altLang="zh-CN" sz="2600" i="1" dirty="0" smtClean="0"/>
              <a:t>t</a:t>
            </a:r>
            <a:r>
              <a:rPr lang="zh-CN" altLang="en-US" sz="2600" dirty="0" smtClean="0"/>
              <a:t>个</a:t>
            </a:r>
            <a:r>
              <a:rPr lang="en-US" altLang="zh-CN" sz="2600" dirty="0" smtClean="0"/>
              <a:t>shadow</a:t>
            </a:r>
            <a:r>
              <a:rPr lang="zh-CN" altLang="en-US" sz="2600" dirty="0" smtClean="0"/>
              <a:t>，</a:t>
            </a:r>
            <a:r>
              <a:rPr lang="en-US" altLang="zh-CN" sz="2600" i="1" dirty="0" smtClean="0"/>
              <a:t>k</a:t>
            </a:r>
            <a:r>
              <a:rPr lang="en-US" altLang="zh-CN" sz="2600" baseline="-25000" dirty="0" smtClean="0"/>
              <a:t>i1</a:t>
            </a:r>
            <a:r>
              <a:rPr lang="en-US" altLang="zh-CN" sz="2600" dirty="0" smtClean="0"/>
              <a:t>, </a:t>
            </a:r>
            <a:r>
              <a:rPr lang="en-US" altLang="zh-CN" sz="2600" i="1" dirty="0" smtClean="0"/>
              <a:t>k</a:t>
            </a:r>
            <a:r>
              <a:rPr lang="en-US" altLang="zh-CN" sz="2600" baseline="-25000" dirty="0" smtClean="0"/>
              <a:t>i2</a:t>
            </a:r>
            <a:r>
              <a:rPr lang="en-US" altLang="zh-CN" sz="2600" dirty="0" smtClean="0"/>
              <a:t>, …, </a:t>
            </a:r>
            <a:r>
              <a:rPr lang="en-US" altLang="zh-CN" sz="2600" i="1" dirty="0" smtClean="0"/>
              <a:t>k</a:t>
            </a:r>
            <a:r>
              <a:rPr lang="en-US" altLang="zh-CN" sz="2600" baseline="-25000" dirty="0" smtClean="0"/>
              <a:t>it</a:t>
            </a:r>
            <a:r>
              <a:rPr lang="zh-CN" altLang="en-US" sz="2600" dirty="0" smtClean="0"/>
              <a:t>，</a:t>
            </a:r>
            <a:r>
              <a:rPr lang="en-US" altLang="zh-CN" sz="2600" i="1" dirty="0" smtClean="0"/>
              <a:t>f</a:t>
            </a:r>
            <a:r>
              <a:rPr lang="en-US" altLang="zh-CN" sz="2600" dirty="0" smtClean="0"/>
              <a:t>(</a:t>
            </a:r>
            <a:r>
              <a:rPr lang="en-US" altLang="zh-CN" sz="2600" i="1" dirty="0" smtClean="0"/>
              <a:t>x</a:t>
            </a:r>
            <a:r>
              <a:rPr lang="en-US" altLang="zh-CN" sz="2600" dirty="0" smtClean="0"/>
              <a:t>)</a:t>
            </a:r>
            <a:r>
              <a:rPr lang="zh-CN" altLang="en-US" sz="2600" dirty="0" smtClean="0"/>
              <a:t>可由下面的</a:t>
            </a:r>
            <a:r>
              <a:rPr lang="en-US" altLang="zh-CN" sz="2600" dirty="0" smtClean="0"/>
              <a:t>Lagrange Interpolating Polynomial</a:t>
            </a:r>
            <a:r>
              <a:rPr lang="zh-CN" altLang="en-US" sz="2600" dirty="0" smtClean="0"/>
              <a:t>给出：</a:t>
            </a:r>
            <a:r>
              <a:rPr lang="en-US" altLang="zh-CN" i="1" dirty="0" smtClean="0"/>
              <a:t> </a:t>
            </a:r>
          </a:p>
          <a:p>
            <a:pPr lvl="2" eaLnBrk="1" hangingPunct="1">
              <a:buFont typeface="Wingdings" pitchFamily="2" charset="2"/>
              <a:buNone/>
            </a:pPr>
            <a:r>
              <a:rPr lang="en-US" altLang="zh-CN" sz="2700" i="1" dirty="0" smtClean="0"/>
              <a:t>f</a:t>
            </a:r>
            <a:r>
              <a:rPr lang="en-US" altLang="zh-CN" sz="2700" dirty="0" smtClean="0"/>
              <a:t>(</a:t>
            </a:r>
            <a:r>
              <a:rPr lang="en-US" altLang="zh-CN" sz="2700" i="1" dirty="0" smtClean="0"/>
              <a:t>x</a:t>
            </a:r>
            <a:r>
              <a:rPr lang="en-US" altLang="zh-CN" sz="2700" dirty="0" smtClean="0"/>
              <a:t>) =       </a:t>
            </a:r>
            <a:r>
              <a:rPr lang="en-US" altLang="zh-CN" sz="2700" i="1" dirty="0" err="1" smtClean="0"/>
              <a:t>k</a:t>
            </a:r>
            <a:r>
              <a:rPr lang="en-US" altLang="zh-CN" sz="2700" i="1" baseline="-25000" dirty="0" err="1" smtClean="0"/>
              <a:t>i</a:t>
            </a:r>
            <a:r>
              <a:rPr lang="en-US" altLang="zh-CN" sz="2700" baseline="-25000" dirty="0" err="1" smtClean="0"/>
              <a:t>s</a:t>
            </a:r>
            <a:r>
              <a:rPr lang="en-US" altLang="zh-CN" sz="2700" dirty="0" smtClean="0"/>
              <a:t>                     mod </a:t>
            </a:r>
            <a:r>
              <a:rPr lang="en-US" altLang="zh-CN" sz="2700" i="1" dirty="0" smtClean="0"/>
              <a:t>p</a:t>
            </a:r>
          </a:p>
          <a:p>
            <a:pPr lvl="2" eaLnBrk="1" hangingPunct="1">
              <a:buFont typeface="Wingdings" pitchFamily="2" charset="2"/>
              <a:buNone/>
            </a:pPr>
            <a:endParaRPr lang="zh-CN" altLang="en-US" sz="2700" dirty="0" smtClean="0"/>
          </a:p>
          <a:p>
            <a:pPr eaLnBrk="1" hangingPunct="1">
              <a:buFont typeface="Wingdings" pitchFamily="2" charset="2"/>
              <a:buNone/>
            </a:pPr>
            <a:r>
              <a:rPr lang="zh-CN" altLang="en-US" sz="2600" dirty="0" smtClean="0"/>
              <a:t>所有运算在</a:t>
            </a:r>
            <a:r>
              <a:rPr lang="en-US" altLang="zh-CN" sz="2600" dirty="0" smtClean="0"/>
              <a:t>GF(</a:t>
            </a:r>
            <a:r>
              <a:rPr lang="en-US" altLang="zh-CN" sz="2600" i="1" dirty="0" smtClean="0"/>
              <a:t>p</a:t>
            </a:r>
            <a:r>
              <a:rPr lang="en-US" altLang="zh-CN" sz="2600" dirty="0" smtClean="0"/>
              <a:t>)</a:t>
            </a:r>
            <a:r>
              <a:rPr lang="zh-CN" altLang="en-US" sz="2600" dirty="0" smtClean="0"/>
              <a:t>里进行，除是由乘模</a:t>
            </a:r>
            <a:r>
              <a:rPr lang="en-US" altLang="zh-CN" sz="2600" i="1" dirty="0" smtClean="0"/>
              <a:t>p</a:t>
            </a:r>
            <a:r>
              <a:rPr lang="zh-CN" altLang="en-US" sz="2600" dirty="0" smtClean="0"/>
              <a:t>的逆实现的。</a:t>
            </a:r>
          </a:p>
          <a:p>
            <a:pPr lvl="1" eaLnBrk="1" hangingPunct="1">
              <a:lnSpc>
                <a:spcPct val="80000"/>
              </a:lnSpc>
              <a:buFont typeface="Wingdings" pitchFamily="2" charset="2"/>
              <a:buNone/>
            </a:pPr>
            <a:r>
              <a:rPr lang="zh-CN" altLang="en-US" sz="2200" dirty="0" smtClean="0"/>
              <a:t>例：</a:t>
            </a:r>
            <a:r>
              <a:rPr lang="en-US" altLang="zh-CN" sz="2200" dirty="0" smtClean="0"/>
              <a:t>Let </a:t>
            </a:r>
            <a:r>
              <a:rPr lang="en-US" altLang="zh-CN" sz="2200" i="1" dirty="0" smtClean="0"/>
              <a:t>t</a:t>
            </a:r>
            <a:r>
              <a:rPr lang="en-US" altLang="zh-CN" sz="2200" dirty="0" smtClean="0"/>
              <a:t> = 3</a:t>
            </a:r>
            <a:r>
              <a:rPr lang="zh-CN" altLang="en-US" sz="2200" dirty="0" smtClean="0"/>
              <a:t>，</a:t>
            </a:r>
            <a:r>
              <a:rPr lang="en-US" altLang="zh-CN" sz="2200" i="1" dirty="0" smtClean="0"/>
              <a:t>n</a:t>
            </a:r>
            <a:r>
              <a:rPr lang="en-US" altLang="zh-CN" sz="2200" dirty="0" smtClean="0"/>
              <a:t> = 5</a:t>
            </a:r>
            <a:r>
              <a:rPr lang="zh-CN" altLang="en-US" sz="2200" dirty="0" smtClean="0"/>
              <a:t>，</a:t>
            </a:r>
            <a:r>
              <a:rPr lang="en-US" altLang="zh-CN" sz="2200" i="1" dirty="0" smtClean="0"/>
              <a:t>p</a:t>
            </a:r>
            <a:r>
              <a:rPr lang="en-US" altLang="zh-CN" sz="2200" dirty="0" smtClean="0"/>
              <a:t> = 17</a:t>
            </a:r>
            <a:r>
              <a:rPr lang="zh-CN" altLang="en-US" sz="2200" dirty="0" smtClean="0"/>
              <a:t>，</a:t>
            </a:r>
            <a:r>
              <a:rPr lang="en-US" altLang="zh-CN" sz="2200" i="1" dirty="0" smtClean="0"/>
              <a:t>s </a:t>
            </a:r>
            <a:r>
              <a:rPr lang="en-US" altLang="zh-CN" sz="2200" dirty="0" smtClean="0"/>
              <a:t>= 13</a:t>
            </a:r>
            <a:r>
              <a:rPr lang="zh-CN" altLang="en-US" sz="2200" dirty="0" smtClean="0"/>
              <a:t>，</a:t>
            </a:r>
          </a:p>
          <a:p>
            <a:pPr lvl="1" eaLnBrk="1" hangingPunct="1">
              <a:lnSpc>
                <a:spcPct val="80000"/>
              </a:lnSpc>
              <a:buFont typeface="Wingdings" pitchFamily="2" charset="2"/>
              <a:buNone/>
            </a:pPr>
            <a:r>
              <a:rPr lang="en-US" altLang="zh-CN" sz="2200" i="1" dirty="0" smtClean="0"/>
              <a:t>f</a:t>
            </a:r>
            <a:r>
              <a:rPr lang="en-US" altLang="zh-CN" sz="2200" dirty="0" smtClean="0"/>
              <a:t>(</a:t>
            </a:r>
            <a:r>
              <a:rPr lang="en-US" altLang="zh-CN" sz="2200" i="1" dirty="0" smtClean="0"/>
              <a:t>x</a:t>
            </a:r>
            <a:r>
              <a:rPr lang="en-US" altLang="zh-CN" sz="2200" dirty="0" smtClean="0"/>
              <a:t>)</a:t>
            </a:r>
            <a:r>
              <a:rPr lang="zh-CN" altLang="en-US" sz="2200" dirty="0" smtClean="0"/>
              <a:t>＝</a:t>
            </a:r>
            <a:r>
              <a:rPr lang="en-US" altLang="zh-CN" sz="2200" dirty="0" smtClean="0"/>
              <a:t>(2</a:t>
            </a:r>
            <a:r>
              <a:rPr lang="en-US" altLang="zh-CN" sz="2200" i="1" dirty="0" smtClean="0"/>
              <a:t>x</a:t>
            </a:r>
            <a:r>
              <a:rPr lang="en-US" altLang="zh-CN" sz="2200" baseline="30000" dirty="0" smtClean="0"/>
              <a:t>2 </a:t>
            </a:r>
            <a:r>
              <a:rPr lang="en-US" altLang="zh-CN" sz="2200" dirty="0" smtClean="0"/>
              <a:t>+10</a:t>
            </a:r>
            <a:r>
              <a:rPr lang="en-US" altLang="zh-CN" sz="2200" i="1" dirty="0" smtClean="0"/>
              <a:t>x </a:t>
            </a:r>
            <a:r>
              <a:rPr lang="en-US" altLang="zh-CN" sz="2200" dirty="0" smtClean="0"/>
              <a:t>+13) mod 17</a:t>
            </a:r>
            <a:endParaRPr lang="en-US" altLang="zh-CN" sz="2200" i="1" dirty="0" smtClean="0"/>
          </a:p>
          <a:p>
            <a:pPr lvl="1" eaLnBrk="1" hangingPunct="1">
              <a:lnSpc>
                <a:spcPct val="80000"/>
              </a:lnSpc>
              <a:buFont typeface="Wingdings" pitchFamily="2" charset="2"/>
              <a:buNone/>
            </a:pPr>
            <a:r>
              <a:rPr lang="en-US" altLang="zh-CN" sz="2200" i="1" dirty="0" smtClean="0"/>
              <a:t>k</a:t>
            </a:r>
            <a:r>
              <a:rPr lang="en-US" altLang="zh-CN" sz="2200" dirty="0" smtClean="0"/>
              <a:t>1 = </a:t>
            </a:r>
            <a:r>
              <a:rPr lang="en-US" altLang="zh-CN" sz="2200" i="1" dirty="0" smtClean="0"/>
              <a:t>f</a:t>
            </a:r>
            <a:r>
              <a:rPr lang="en-US" altLang="zh-CN" sz="2200" dirty="0" smtClean="0"/>
              <a:t>(1) = (2+10+13) mod 17 = 25 mod 17 = 8</a:t>
            </a:r>
            <a:endParaRPr lang="en-US" altLang="zh-CN" sz="2200" i="1" dirty="0" smtClean="0"/>
          </a:p>
          <a:p>
            <a:pPr lvl="1" eaLnBrk="1" hangingPunct="1">
              <a:lnSpc>
                <a:spcPct val="80000"/>
              </a:lnSpc>
              <a:buFont typeface="Wingdings" pitchFamily="2" charset="2"/>
              <a:buNone/>
            </a:pPr>
            <a:r>
              <a:rPr lang="en-US" altLang="zh-CN" sz="2200" i="1" dirty="0" smtClean="0"/>
              <a:t>k</a:t>
            </a:r>
            <a:r>
              <a:rPr lang="en-US" altLang="zh-CN" sz="2200" dirty="0" smtClean="0"/>
              <a:t>2 = </a:t>
            </a:r>
            <a:r>
              <a:rPr lang="en-US" altLang="zh-CN" sz="2200" i="1" dirty="0" smtClean="0"/>
              <a:t>f</a:t>
            </a:r>
            <a:r>
              <a:rPr lang="en-US" altLang="zh-CN" sz="2200" dirty="0" smtClean="0"/>
              <a:t>(2) = (8+20+13) mod 17 = 41 mod 17 = 7</a:t>
            </a:r>
            <a:endParaRPr lang="en-US" altLang="zh-CN" sz="2200" i="1" dirty="0" smtClean="0"/>
          </a:p>
          <a:p>
            <a:pPr lvl="1" eaLnBrk="1" hangingPunct="1">
              <a:lnSpc>
                <a:spcPct val="80000"/>
              </a:lnSpc>
              <a:buFont typeface="Wingdings" pitchFamily="2" charset="2"/>
              <a:buNone/>
            </a:pPr>
            <a:r>
              <a:rPr lang="en-US" altLang="zh-CN" sz="2200" i="1" dirty="0" smtClean="0"/>
              <a:t>k</a:t>
            </a:r>
            <a:r>
              <a:rPr lang="en-US" altLang="zh-CN" sz="2200" dirty="0" smtClean="0"/>
              <a:t>3 = </a:t>
            </a:r>
            <a:r>
              <a:rPr lang="en-US" altLang="zh-CN" sz="2200" i="1" dirty="0" smtClean="0"/>
              <a:t>f</a:t>
            </a:r>
            <a:r>
              <a:rPr lang="en-US" altLang="zh-CN" sz="2200" dirty="0" smtClean="0"/>
              <a:t>(3) = (18+30+13) mod 17 = 61 mod 17 = 10</a:t>
            </a:r>
            <a:endParaRPr lang="en-US" altLang="zh-CN" sz="2200" i="1" dirty="0" smtClean="0"/>
          </a:p>
          <a:p>
            <a:pPr lvl="1" eaLnBrk="1" hangingPunct="1">
              <a:lnSpc>
                <a:spcPct val="80000"/>
              </a:lnSpc>
              <a:buFont typeface="Wingdings" pitchFamily="2" charset="2"/>
              <a:buNone/>
            </a:pPr>
            <a:r>
              <a:rPr lang="en-US" altLang="zh-CN" sz="2200" i="1" dirty="0" smtClean="0"/>
              <a:t>k</a:t>
            </a:r>
            <a:r>
              <a:rPr lang="en-US" altLang="zh-CN" sz="2200" dirty="0" smtClean="0"/>
              <a:t>4 = </a:t>
            </a:r>
            <a:r>
              <a:rPr lang="en-US" altLang="zh-CN" sz="2200" i="1" dirty="0" smtClean="0"/>
              <a:t>f</a:t>
            </a:r>
            <a:r>
              <a:rPr lang="en-US" altLang="zh-CN" sz="2200" dirty="0" smtClean="0"/>
              <a:t>(4) = (32+40+13) mod 17 = 85 mod 17 = 0</a:t>
            </a:r>
            <a:endParaRPr lang="en-US" altLang="zh-CN" sz="2200" i="1" dirty="0" smtClean="0"/>
          </a:p>
          <a:p>
            <a:pPr lvl="1" eaLnBrk="1" hangingPunct="1">
              <a:lnSpc>
                <a:spcPct val="80000"/>
              </a:lnSpc>
              <a:buFont typeface="Wingdings" pitchFamily="2" charset="2"/>
              <a:buNone/>
            </a:pPr>
            <a:r>
              <a:rPr lang="en-US" altLang="zh-CN" sz="2200" i="1" dirty="0" smtClean="0"/>
              <a:t>k</a:t>
            </a:r>
            <a:r>
              <a:rPr lang="en-US" altLang="zh-CN" sz="2200" dirty="0" smtClean="0"/>
              <a:t>5 = </a:t>
            </a:r>
            <a:r>
              <a:rPr lang="en-US" altLang="zh-CN" sz="2200" i="1" dirty="0" smtClean="0"/>
              <a:t>f</a:t>
            </a:r>
            <a:r>
              <a:rPr lang="en-US" altLang="zh-CN" sz="2200" dirty="0" smtClean="0"/>
              <a:t>(5) = (50+50+13) mod 17 = 113 mod 17 = 11</a:t>
            </a:r>
            <a:endParaRPr lang="zh-CN" altLang="en-US" sz="2200" dirty="0" smtClean="0"/>
          </a:p>
        </p:txBody>
      </p:sp>
      <p:sp>
        <p:nvSpPr>
          <p:cNvPr id="1036" name="Rectangle 9"/>
          <p:cNvSpPr>
            <a:spLocks noGrp="1" noChangeArrowheads="1"/>
          </p:cNvSpPr>
          <p:nvPr>
            <p:ph type="title"/>
          </p:nvPr>
        </p:nvSpPr>
        <p:spPr>
          <a:xfrm>
            <a:off x="468313" y="260350"/>
            <a:ext cx="7634287" cy="682625"/>
          </a:xfrm>
          <a:noFill/>
        </p:spPr>
        <p:txBody>
          <a:bodyPr lIns="91070" tIns="45536" rIns="91070" bIns="45536" anchor="ctr"/>
          <a:lstStyle/>
          <a:p>
            <a:pPr eaLnBrk="1" hangingPunct="1"/>
            <a:r>
              <a:rPr lang="zh-CN" altLang="en-US" sz="3500" smtClean="0"/>
              <a:t>拉格朗日插值多项式法的实现</a:t>
            </a:r>
          </a:p>
        </p:txBody>
      </p:sp>
      <p:sp>
        <p:nvSpPr>
          <p:cNvPr id="1033" name="Rectangle 3"/>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1026" name="Object 4"/>
          <p:cNvGraphicFramePr>
            <a:graphicFrameLocks noChangeAspect="1"/>
          </p:cNvGraphicFramePr>
          <p:nvPr/>
        </p:nvGraphicFramePr>
        <p:xfrm>
          <a:off x="2428860" y="1857364"/>
          <a:ext cx="563562" cy="793750"/>
        </p:xfrm>
        <a:graphic>
          <a:graphicData uri="http://schemas.openxmlformats.org/presentationml/2006/ole">
            <p:oleObj spid="_x0000_s1044" name="公式" r:id="rId3" imgW="228501" imgH="317362" progId="Equation.3">
              <p:embed/>
            </p:oleObj>
          </a:graphicData>
        </a:graphic>
      </p:graphicFrame>
      <p:sp>
        <p:nvSpPr>
          <p:cNvPr id="1034" name="Rectangle 5"/>
          <p:cNvSpPr>
            <a:spLocks noChangeArrowheads="1"/>
          </p:cNvSpPr>
          <p:nvPr/>
        </p:nvSpPr>
        <p:spPr bwMode="auto">
          <a:xfrm>
            <a:off x="0" y="3157538"/>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1027" name="Object 6"/>
          <p:cNvGraphicFramePr>
            <a:graphicFrameLocks noChangeAspect="1"/>
          </p:cNvGraphicFramePr>
          <p:nvPr/>
        </p:nvGraphicFramePr>
        <p:xfrm>
          <a:off x="3286116" y="1857364"/>
          <a:ext cx="503237" cy="1192212"/>
        </p:xfrm>
        <a:graphic>
          <a:graphicData uri="http://schemas.openxmlformats.org/presentationml/2006/ole">
            <p:oleObj spid="_x0000_s1045" name="公式" r:id="rId4" imgW="317225" imgH="545626" progId="Equation.3">
              <p:embed/>
            </p:oleObj>
          </a:graphicData>
        </a:graphic>
      </p:graphicFrame>
      <p:sp>
        <p:nvSpPr>
          <p:cNvPr id="1035" name="Rectangle 7"/>
          <p:cNvSpPr>
            <a:spLocks noChangeArrowheads="1"/>
          </p:cNvSpPr>
          <p:nvPr/>
        </p:nvSpPr>
        <p:spPr bwMode="auto">
          <a:xfrm>
            <a:off x="0" y="321945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1028" name="Object 8"/>
          <p:cNvGraphicFramePr>
            <a:graphicFrameLocks noChangeAspect="1"/>
          </p:cNvGraphicFramePr>
          <p:nvPr/>
        </p:nvGraphicFramePr>
        <p:xfrm>
          <a:off x="3686175" y="1989138"/>
          <a:ext cx="1195388" cy="865187"/>
        </p:xfrm>
        <a:graphic>
          <a:graphicData uri="http://schemas.openxmlformats.org/presentationml/2006/ole">
            <p:oleObj spid="_x0000_s1046" name="公式" r:id="rId5" imgW="558800" imgH="419100" progId="Equation.3">
              <p:embed/>
            </p:oleObj>
          </a:graphicData>
        </a:graphic>
      </p:graphicFrame>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9" name="Rectangle 2"/>
          <p:cNvSpPr>
            <a:spLocks noGrp="1" noChangeArrowheads="1"/>
          </p:cNvSpPr>
          <p:nvPr>
            <p:ph idx="1"/>
          </p:nvPr>
        </p:nvSpPr>
        <p:spPr>
          <a:xfrm>
            <a:off x="539750" y="928670"/>
            <a:ext cx="8389968" cy="5164155"/>
          </a:xfrm>
        </p:spPr>
        <p:txBody>
          <a:bodyPr>
            <a:normAutofit/>
          </a:bodyPr>
          <a:lstStyle/>
          <a:p>
            <a:pPr eaLnBrk="1" hangingPunct="1">
              <a:lnSpc>
                <a:spcPct val="95000"/>
              </a:lnSpc>
              <a:buFont typeface="Wingdings" pitchFamily="2" charset="2"/>
              <a:buNone/>
            </a:pPr>
            <a:r>
              <a:rPr lang="zh-CN" altLang="en-US" sz="2100" dirty="0" smtClean="0"/>
              <a:t>重组</a:t>
            </a:r>
            <a:r>
              <a:rPr lang="en-US" altLang="zh-CN" sz="2100" i="1" dirty="0" smtClean="0"/>
              <a:t>f</a:t>
            </a:r>
            <a:r>
              <a:rPr lang="en-US" altLang="zh-CN" sz="2100" dirty="0" smtClean="0"/>
              <a:t>(</a:t>
            </a:r>
            <a:r>
              <a:rPr lang="en-US" altLang="zh-CN" sz="2100" i="1" dirty="0" smtClean="0"/>
              <a:t>x</a:t>
            </a:r>
            <a:r>
              <a:rPr lang="en-US" altLang="zh-CN" sz="2100" dirty="0" smtClean="0"/>
              <a:t>)</a:t>
            </a:r>
            <a:r>
              <a:rPr lang="zh-CN" altLang="en-US" sz="2100" dirty="0" smtClean="0"/>
              <a:t>，</a:t>
            </a:r>
            <a:r>
              <a:rPr lang="en-US" altLang="zh-CN" sz="2100" i="1" dirty="0" smtClean="0"/>
              <a:t>t</a:t>
            </a:r>
            <a:r>
              <a:rPr lang="en-US" altLang="zh-CN" sz="2100" dirty="0" smtClean="0"/>
              <a:t> = 3</a:t>
            </a:r>
            <a:r>
              <a:rPr lang="zh-CN" altLang="en-US" sz="2100" dirty="0" smtClean="0"/>
              <a:t>，选</a:t>
            </a:r>
            <a:r>
              <a:rPr lang="en-US" altLang="zh-CN" sz="2100" i="1" dirty="0" smtClean="0"/>
              <a:t>k</a:t>
            </a:r>
            <a:r>
              <a:rPr lang="en-US" altLang="zh-CN" sz="2100" dirty="0" smtClean="0"/>
              <a:t>1</a:t>
            </a:r>
            <a:r>
              <a:rPr lang="zh-CN" altLang="en-US" sz="2100" dirty="0" smtClean="0"/>
              <a:t>，</a:t>
            </a:r>
            <a:r>
              <a:rPr lang="en-US" altLang="zh-CN" sz="2100" i="1" dirty="0" smtClean="0"/>
              <a:t>k</a:t>
            </a:r>
            <a:r>
              <a:rPr lang="en-US" altLang="zh-CN" sz="2100" dirty="0" smtClean="0"/>
              <a:t>3</a:t>
            </a:r>
            <a:r>
              <a:rPr lang="zh-CN" altLang="en-US" sz="2100" dirty="0" smtClean="0"/>
              <a:t>，</a:t>
            </a:r>
            <a:r>
              <a:rPr lang="en-US" altLang="zh-CN" sz="2100" i="1" dirty="0" smtClean="0"/>
              <a:t>k</a:t>
            </a:r>
            <a:r>
              <a:rPr lang="en-US" altLang="zh-CN" sz="2100" dirty="0" smtClean="0"/>
              <a:t>5</a:t>
            </a:r>
            <a:r>
              <a:rPr lang="zh-CN" altLang="en-US" sz="2100" dirty="0" smtClean="0"/>
              <a:t>：</a:t>
            </a:r>
            <a:endParaRPr lang="en-US" altLang="zh-CN" sz="2100" dirty="0" smtClean="0"/>
          </a:p>
          <a:p>
            <a:pPr eaLnBrk="1" hangingPunct="1">
              <a:lnSpc>
                <a:spcPct val="95000"/>
              </a:lnSpc>
              <a:buFont typeface="Wingdings" pitchFamily="2" charset="2"/>
              <a:buNone/>
            </a:pPr>
            <a:endParaRPr lang="zh-CN" altLang="en-US" sz="2100" i="1" dirty="0" smtClean="0"/>
          </a:p>
          <a:p>
            <a:pPr eaLnBrk="1" hangingPunct="1">
              <a:lnSpc>
                <a:spcPct val="95000"/>
              </a:lnSpc>
              <a:buFont typeface="Wingdings" pitchFamily="2" charset="2"/>
              <a:buNone/>
            </a:pPr>
            <a:r>
              <a:rPr lang="en-US" altLang="zh-CN" sz="2100" i="1" dirty="0" smtClean="0"/>
              <a:t>f</a:t>
            </a:r>
            <a:r>
              <a:rPr lang="en-US" altLang="zh-CN" sz="2100" dirty="0" smtClean="0"/>
              <a:t>(</a:t>
            </a:r>
            <a:r>
              <a:rPr lang="en-US" altLang="zh-CN" sz="2100" i="1" dirty="0" smtClean="0"/>
              <a:t>x</a:t>
            </a:r>
            <a:r>
              <a:rPr lang="en-US" altLang="zh-CN" sz="2100" dirty="0" smtClean="0"/>
              <a:t>) = [8                 +10                    +11                ] mod 17</a:t>
            </a:r>
          </a:p>
          <a:p>
            <a:pPr eaLnBrk="1" hangingPunct="1">
              <a:lnSpc>
                <a:spcPct val="95000"/>
              </a:lnSpc>
              <a:buFont typeface="Wingdings" pitchFamily="2" charset="2"/>
              <a:buNone/>
            </a:pPr>
            <a:endParaRPr lang="en-US" altLang="zh-CN" sz="2100" dirty="0" smtClean="0"/>
          </a:p>
          <a:p>
            <a:pPr eaLnBrk="1" hangingPunct="1">
              <a:lnSpc>
                <a:spcPct val="95000"/>
              </a:lnSpc>
              <a:buFont typeface="Wingdings" pitchFamily="2" charset="2"/>
              <a:buNone/>
            </a:pPr>
            <a:r>
              <a:rPr lang="en-US" altLang="zh-CN" sz="2100" dirty="0" smtClean="0"/>
              <a:t>    = [8                +10                 +11                  ] mod 17</a:t>
            </a:r>
          </a:p>
          <a:p>
            <a:pPr eaLnBrk="1" hangingPunct="1">
              <a:lnSpc>
                <a:spcPct val="95000"/>
              </a:lnSpc>
              <a:buFont typeface="Wingdings" pitchFamily="2" charset="2"/>
              <a:buNone/>
            </a:pPr>
            <a:endParaRPr lang="en-US" altLang="zh-CN" sz="2100" dirty="0" smtClean="0"/>
          </a:p>
          <a:p>
            <a:pPr eaLnBrk="1" hangingPunct="1">
              <a:lnSpc>
                <a:spcPct val="95000"/>
              </a:lnSpc>
              <a:buFont typeface="Wingdings" pitchFamily="2" charset="2"/>
              <a:buNone/>
            </a:pPr>
            <a:r>
              <a:rPr lang="en-US" altLang="zh-CN" sz="2100" dirty="0" smtClean="0"/>
              <a:t>    = [8</a:t>
            </a:r>
            <a:r>
              <a:rPr lang="en-US" altLang="zh-CN" sz="2100" i="1" dirty="0" smtClean="0"/>
              <a:t>inv</a:t>
            </a:r>
            <a:r>
              <a:rPr lang="en-US" altLang="zh-CN" sz="2100" dirty="0" smtClean="0"/>
              <a:t>(8, 17)(</a:t>
            </a:r>
            <a:r>
              <a:rPr lang="en-US" altLang="zh-CN" sz="2100" i="1" dirty="0" smtClean="0"/>
              <a:t>x</a:t>
            </a:r>
            <a:r>
              <a:rPr lang="en-US" altLang="zh-CN" sz="2100" dirty="0" smtClean="0"/>
              <a:t>-3)(</a:t>
            </a:r>
            <a:r>
              <a:rPr lang="en-US" altLang="zh-CN" sz="2100" i="1" dirty="0" smtClean="0"/>
              <a:t>x</a:t>
            </a:r>
            <a:r>
              <a:rPr lang="en-US" altLang="zh-CN" sz="2100" dirty="0" smtClean="0"/>
              <a:t>-5)+10</a:t>
            </a:r>
            <a:r>
              <a:rPr lang="en-US" altLang="zh-CN" sz="2100" i="1" dirty="0" smtClean="0"/>
              <a:t>inv</a:t>
            </a:r>
            <a:r>
              <a:rPr lang="en-US" altLang="zh-CN" sz="2100" dirty="0" smtClean="0"/>
              <a:t>(-4, 17)(</a:t>
            </a:r>
            <a:r>
              <a:rPr lang="en-US" altLang="zh-CN" sz="2100" i="1" dirty="0" smtClean="0"/>
              <a:t>x</a:t>
            </a:r>
            <a:r>
              <a:rPr lang="en-US" altLang="zh-CN" sz="2100" dirty="0" smtClean="0"/>
              <a:t>-1)(</a:t>
            </a:r>
            <a:r>
              <a:rPr lang="en-US" altLang="zh-CN" sz="2100" i="1" dirty="0" smtClean="0"/>
              <a:t>x</a:t>
            </a:r>
            <a:r>
              <a:rPr lang="en-US" altLang="zh-CN" sz="2100" dirty="0" smtClean="0"/>
              <a:t>-5)+11</a:t>
            </a:r>
            <a:r>
              <a:rPr lang="en-US" altLang="zh-CN" sz="2100" i="1" dirty="0" smtClean="0"/>
              <a:t>inv</a:t>
            </a:r>
            <a:r>
              <a:rPr lang="en-US" altLang="zh-CN" sz="2100" dirty="0" smtClean="0"/>
              <a:t>(8, 17) (</a:t>
            </a:r>
            <a:r>
              <a:rPr lang="en-US" altLang="zh-CN" sz="2100" i="1" dirty="0" smtClean="0"/>
              <a:t>x</a:t>
            </a:r>
            <a:r>
              <a:rPr lang="en-US" altLang="zh-CN" sz="2100" dirty="0" smtClean="0"/>
              <a:t>-1)(</a:t>
            </a:r>
            <a:r>
              <a:rPr lang="en-US" altLang="zh-CN" sz="2100" i="1" dirty="0" smtClean="0"/>
              <a:t>x</a:t>
            </a:r>
            <a:r>
              <a:rPr lang="en-US" altLang="zh-CN" sz="2100" dirty="0" smtClean="0"/>
              <a:t>-3)] mod 17</a:t>
            </a:r>
          </a:p>
          <a:p>
            <a:pPr eaLnBrk="1" hangingPunct="1">
              <a:lnSpc>
                <a:spcPct val="95000"/>
              </a:lnSpc>
              <a:buFont typeface="Wingdings" pitchFamily="2" charset="2"/>
              <a:buNone/>
            </a:pPr>
            <a:r>
              <a:rPr lang="en-US" altLang="zh-CN" sz="2100" dirty="0" smtClean="0"/>
              <a:t>    = [8*15(</a:t>
            </a:r>
            <a:r>
              <a:rPr lang="en-US" altLang="zh-CN" sz="2100" i="1" dirty="0" smtClean="0"/>
              <a:t>x</a:t>
            </a:r>
            <a:r>
              <a:rPr lang="en-US" altLang="zh-CN" sz="2100" dirty="0" smtClean="0"/>
              <a:t>-3)(</a:t>
            </a:r>
            <a:r>
              <a:rPr lang="en-US" altLang="zh-CN" sz="2100" i="1" dirty="0" smtClean="0"/>
              <a:t>x</a:t>
            </a:r>
            <a:r>
              <a:rPr lang="en-US" altLang="zh-CN" sz="2100" dirty="0" smtClean="0"/>
              <a:t>-5)+10*4(</a:t>
            </a:r>
            <a:r>
              <a:rPr lang="en-US" altLang="zh-CN" sz="2100" i="1" dirty="0" smtClean="0"/>
              <a:t>x</a:t>
            </a:r>
            <a:r>
              <a:rPr lang="en-US" altLang="zh-CN" sz="2100" dirty="0" smtClean="0"/>
              <a:t>-1)(</a:t>
            </a:r>
            <a:r>
              <a:rPr lang="en-US" altLang="zh-CN" sz="2100" i="1" dirty="0" smtClean="0"/>
              <a:t>x</a:t>
            </a:r>
            <a:r>
              <a:rPr lang="en-US" altLang="zh-CN" sz="2100" dirty="0" smtClean="0"/>
              <a:t>-5)+11*15(</a:t>
            </a:r>
            <a:r>
              <a:rPr lang="en-US" altLang="zh-CN" sz="2100" i="1" dirty="0" smtClean="0"/>
              <a:t>x</a:t>
            </a:r>
            <a:r>
              <a:rPr lang="en-US" altLang="zh-CN" sz="2100" dirty="0" smtClean="0"/>
              <a:t>-1)(</a:t>
            </a:r>
            <a:r>
              <a:rPr lang="en-US" altLang="zh-CN" sz="2100" i="1" dirty="0" smtClean="0"/>
              <a:t>x</a:t>
            </a:r>
            <a:r>
              <a:rPr lang="en-US" altLang="zh-CN" sz="2100" dirty="0" smtClean="0"/>
              <a:t>-3)] mod 17 </a:t>
            </a:r>
          </a:p>
          <a:p>
            <a:pPr eaLnBrk="1" hangingPunct="1">
              <a:lnSpc>
                <a:spcPct val="95000"/>
              </a:lnSpc>
              <a:buFont typeface="Wingdings" pitchFamily="2" charset="2"/>
              <a:buNone/>
            </a:pPr>
            <a:r>
              <a:rPr lang="en-US" altLang="zh-CN" sz="2100" dirty="0" smtClean="0"/>
              <a:t>    = [1(</a:t>
            </a:r>
            <a:r>
              <a:rPr lang="en-US" altLang="zh-CN" sz="2100" i="1" dirty="0" smtClean="0"/>
              <a:t>x</a:t>
            </a:r>
            <a:r>
              <a:rPr lang="en-US" altLang="zh-CN" sz="2100" dirty="0" smtClean="0"/>
              <a:t>-3)(</a:t>
            </a:r>
            <a:r>
              <a:rPr lang="en-US" altLang="zh-CN" sz="2100" i="1" dirty="0" smtClean="0"/>
              <a:t>x</a:t>
            </a:r>
            <a:r>
              <a:rPr lang="en-US" altLang="zh-CN" sz="2100" dirty="0" smtClean="0"/>
              <a:t>-5)+6(</a:t>
            </a:r>
            <a:r>
              <a:rPr lang="en-US" altLang="zh-CN" sz="2100" i="1" dirty="0" smtClean="0"/>
              <a:t>x</a:t>
            </a:r>
            <a:r>
              <a:rPr lang="en-US" altLang="zh-CN" sz="2100" dirty="0" smtClean="0"/>
              <a:t>-1)(</a:t>
            </a:r>
            <a:r>
              <a:rPr lang="en-US" altLang="zh-CN" sz="2100" i="1" dirty="0" smtClean="0"/>
              <a:t>x</a:t>
            </a:r>
            <a:r>
              <a:rPr lang="en-US" altLang="zh-CN" sz="2100" dirty="0" smtClean="0"/>
              <a:t>-5)+12(</a:t>
            </a:r>
            <a:r>
              <a:rPr lang="en-US" altLang="zh-CN" sz="2100" i="1" dirty="0" smtClean="0"/>
              <a:t>x</a:t>
            </a:r>
            <a:r>
              <a:rPr lang="en-US" altLang="zh-CN" sz="2100" dirty="0" smtClean="0"/>
              <a:t>-1)(</a:t>
            </a:r>
            <a:r>
              <a:rPr lang="en-US" altLang="zh-CN" sz="2100" i="1" dirty="0" smtClean="0"/>
              <a:t>x</a:t>
            </a:r>
            <a:r>
              <a:rPr lang="en-US" altLang="zh-CN" sz="2100" dirty="0" smtClean="0"/>
              <a:t>-3)] mod 17 </a:t>
            </a:r>
          </a:p>
          <a:p>
            <a:pPr eaLnBrk="1" hangingPunct="1">
              <a:lnSpc>
                <a:spcPct val="95000"/>
              </a:lnSpc>
              <a:buFont typeface="Wingdings" pitchFamily="2" charset="2"/>
              <a:buNone/>
            </a:pPr>
            <a:r>
              <a:rPr lang="en-US" altLang="zh-CN" sz="2100" dirty="0" smtClean="0"/>
              <a:t>    = (19</a:t>
            </a:r>
            <a:r>
              <a:rPr lang="en-US" altLang="zh-CN" sz="2100" i="1" dirty="0" smtClean="0"/>
              <a:t>x</a:t>
            </a:r>
            <a:r>
              <a:rPr lang="en-US" altLang="zh-CN" sz="2100" baseline="30000" dirty="0" smtClean="0"/>
              <a:t>2</a:t>
            </a:r>
            <a:r>
              <a:rPr lang="en-US" altLang="zh-CN" sz="2100" dirty="0" smtClean="0"/>
              <a:t> – 92</a:t>
            </a:r>
            <a:r>
              <a:rPr lang="en-US" altLang="zh-CN" sz="2100" i="1" dirty="0" smtClean="0"/>
              <a:t>x</a:t>
            </a:r>
            <a:r>
              <a:rPr lang="en-US" altLang="zh-CN" sz="2100" dirty="0" smtClean="0"/>
              <a:t> + 81) mod 17</a:t>
            </a:r>
          </a:p>
          <a:p>
            <a:pPr eaLnBrk="1" hangingPunct="1">
              <a:lnSpc>
                <a:spcPct val="95000"/>
              </a:lnSpc>
              <a:buFont typeface="Wingdings" pitchFamily="2" charset="2"/>
              <a:buNone/>
            </a:pPr>
            <a:r>
              <a:rPr lang="en-US" altLang="zh-CN" sz="2100" dirty="0" smtClean="0"/>
              <a:t>    = (2</a:t>
            </a:r>
            <a:r>
              <a:rPr lang="en-US" altLang="zh-CN" sz="2100" i="1" dirty="0" smtClean="0"/>
              <a:t>x</a:t>
            </a:r>
            <a:r>
              <a:rPr lang="en-US" altLang="zh-CN" sz="2100" baseline="30000" dirty="0" smtClean="0"/>
              <a:t>2</a:t>
            </a:r>
            <a:r>
              <a:rPr lang="en-US" altLang="zh-CN" sz="2100" dirty="0" smtClean="0"/>
              <a:t> – 7</a:t>
            </a:r>
            <a:r>
              <a:rPr lang="en-US" altLang="zh-CN" sz="2100" i="1" dirty="0" smtClean="0"/>
              <a:t>x</a:t>
            </a:r>
            <a:r>
              <a:rPr lang="en-US" altLang="zh-CN" sz="2100" dirty="0" smtClean="0"/>
              <a:t> + 13) mod 17</a:t>
            </a:r>
          </a:p>
          <a:p>
            <a:pPr eaLnBrk="1" hangingPunct="1">
              <a:lnSpc>
                <a:spcPct val="95000"/>
              </a:lnSpc>
              <a:buFont typeface="Wingdings" pitchFamily="2" charset="2"/>
              <a:buNone/>
            </a:pPr>
            <a:r>
              <a:rPr lang="en-US" altLang="zh-CN" sz="2100" dirty="0" smtClean="0"/>
              <a:t>    = (2</a:t>
            </a:r>
            <a:r>
              <a:rPr lang="en-US" altLang="zh-CN" sz="2100" i="1" dirty="0" smtClean="0"/>
              <a:t>x</a:t>
            </a:r>
            <a:r>
              <a:rPr lang="en-US" altLang="zh-CN" sz="2100" baseline="30000" dirty="0" smtClean="0"/>
              <a:t>2 </a:t>
            </a:r>
            <a:r>
              <a:rPr lang="en-US" altLang="zh-CN" sz="2100" dirty="0" smtClean="0"/>
              <a:t>+10</a:t>
            </a:r>
            <a:r>
              <a:rPr lang="en-US" altLang="zh-CN" sz="2100" i="1" dirty="0" smtClean="0"/>
              <a:t>x </a:t>
            </a:r>
            <a:r>
              <a:rPr lang="en-US" altLang="zh-CN" sz="2100" dirty="0" smtClean="0"/>
              <a:t>+ 13) mod 17	    </a:t>
            </a:r>
            <a:r>
              <a:rPr lang="en-US" altLang="zh-CN" sz="2100" i="1" dirty="0" smtClean="0"/>
              <a:t>K</a:t>
            </a:r>
            <a:r>
              <a:rPr lang="en-US" altLang="zh-CN" sz="2100" dirty="0" smtClean="0"/>
              <a:t> = </a:t>
            </a:r>
            <a:r>
              <a:rPr lang="en-US" altLang="zh-CN" sz="2100" i="1" dirty="0" smtClean="0"/>
              <a:t>f</a:t>
            </a:r>
            <a:r>
              <a:rPr lang="en-US" altLang="zh-CN" sz="2100" dirty="0" smtClean="0"/>
              <a:t>(0) = 13</a:t>
            </a:r>
            <a:endParaRPr lang="zh-CN" altLang="en-US" sz="2100" dirty="0" smtClean="0"/>
          </a:p>
        </p:txBody>
      </p:sp>
      <p:sp>
        <p:nvSpPr>
          <p:cNvPr id="2066" name="Rectangle 15"/>
          <p:cNvSpPr>
            <a:spLocks noGrp="1" noChangeArrowheads="1"/>
          </p:cNvSpPr>
          <p:nvPr>
            <p:ph type="title"/>
          </p:nvPr>
        </p:nvSpPr>
        <p:spPr>
          <a:xfrm>
            <a:off x="684213" y="404813"/>
            <a:ext cx="7561262" cy="503237"/>
          </a:xfrm>
          <a:noFill/>
        </p:spPr>
        <p:txBody>
          <a:bodyPr lIns="91070" tIns="45536" rIns="91070" bIns="45536" anchor="ctr">
            <a:normAutofit fontScale="90000"/>
          </a:bodyPr>
          <a:lstStyle/>
          <a:p>
            <a:pPr eaLnBrk="1" hangingPunct="1"/>
            <a:r>
              <a:rPr lang="zh-CN" altLang="en-US" sz="3500" smtClean="0"/>
              <a:t>拉格朗日插值多项式法实现</a:t>
            </a:r>
          </a:p>
        </p:txBody>
      </p:sp>
      <p:sp>
        <p:nvSpPr>
          <p:cNvPr id="2060" name="Rectangle 3"/>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2050" name="Object 4"/>
          <p:cNvGraphicFramePr>
            <a:graphicFrameLocks noChangeAspect="1"/>
          </p:cNvGraphicFramePr>
          <p:nvPr/>
        </p:nvGraphicFramePr>
        <p:xfrm>
          <a:off x="1919278" y="1357298"/>
          <a:ext cx="1295400" cy="787400"/>
        </p:xfrm>
        <a:graphic>
          <a:graphicData uri="http://schemas.openxmlformats.org/presentationml/2006/ole">
            <p:oleObj spid="_x0000_s2086" name="公式" r:id="rId3" imgW="863225" imgH="418918" progId="Equation.3">
              <p:embed/>
            </p:oleObj>
          </a:graphicData>
        </a:graphic>
      </p:graphicFrame>
      <p:sp>
        <p:nvSpPr>
          <p:cNvPr id="2061"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2051" name="Object 6"/>
          <p:cNvGraphicFramePr>
            <a:graphicFrameLocks noChangeAspect="1"/>
          </p:cNvGraphicFramePr>
          <p:nvPr/>
        </p:nvGraphicFramePr>
        <p:xfrm>
          <a:off x="3714744" y="1428736"/>
          <a:ext cx="1441450" cy="787400"/>
        </p:xfrm>
        <a:graphic>
          <a:graphicData uri="http://schemas.openxmlformats.org/presentationml/2006/ole">
            <p:oleObj spid="_x0000_s2087" name="公式" r:id="rId4" imgW="838200" imgH="419100" progId="Equation.3">
              <p:embed/>
            </p:oleObj>
          </a:graphicData>
        </a:graphic>
      </p:graphicFrame>
      <p:sp>
        <p:nvSpPr>
          <p:cNvPr id="2062" name="Rectangle 7"/>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2052" name="Object 8"/>
          <p:cNvGraphicFramePr>
            <a:graphicFrameLocks noChangeAspect="1"/>
          </p:cNvGraphicFramePr>
          <p:nvPr/>
        </p:nvGraphicFramePr>
        <p:xfrm>
          <a:off x="5857884" y="1357298"/>
          <a:ext cx="1296987" cy="779463"/>
        </p:xfrm>
        <a:graphic>
          <a:graphicData uri="http://schemas.openxmlformats.org/presentationml/2006/ole">
            <p:oleObj spid="_x0000_s2088" name="公式" r:id="rId5" imgW="838200" imgH="419100" progId="Equation.3">
              <p:embed/>
            </p:oleObj>
          </a:graphicData>
        </a:graphic>
      </p:graphicFrame>
      <p:sp>
        <p:nvSpPr>
          <p:cNvPr id="2063" name="Rectangle 9"/>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2053" name="Object 10"/>
          <p:cNvGraphicFramePr>
            <a:graphicFrameLocks noChangeAspect="1"/>
          </p:cNvGraphicFramePr>
          <p:nvPr/>
        </p:nvGraphicFramePr>
        <p:xfrm>
          <a:off x="1643042" y="2143116"/>
          <a:ext cx="1295400" cy="784225"/>
        </p:xfrm>
        <a:graphic>
          <a:graphicData uri="http://schemas.openxmlformats.org/presentationml/2006/ole">
            <p:oleObj spid="_x0000_s2089" name="公式" r:id="rId6" imgW="863225" imgH="418918" progId="Equation.3">
              <p:embed/>
            </p:oleObj>
          </a:graphicData>
        </a:graphic>
      </p:graphicFrame>
      <p:sp>
        <p:nvSpPr>
          <p:cNvPr id="2064" name="Rectangle 11"/>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2054" name="Object 12"/>
          <p:cNvGraphicFramePr>
            <a:graphicFrameLocks noChangeAspect="1"/>
          </p:cNvGraphicFramePr>
          <p:nvPr/>
        </p:nvGraphicFramePr>
        <p:xfrm>
          <a:off x="3571868" y="2143116"/>
          <a:ext cx="1295400" cy="804862"/>
        </p:xfrm>
        <a:graphic>
          <a:graphicData uri="http://schemas.openxmlformats.org/presentationml/2006/ole">
            <p:oleObj spid="_x0000_s2090" name="公式" r:id="rId7" imgW="838200" imgH="419100" progId="Equation.3">
              <p:embed/>
            </p:oleObj>
          </a:graphicData>
        </a:graphic>
      </p:graphicFrame>
      <p:sp>
        <p:nvSpPr>
          <p:cNvPr id="2065" name="Rectangle 13"/>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2055" name="Object 14"/>
          <p:cNvGraphicFramePr>
            <a:graphicFrameLocks noChangeAspect="1"/>
          </p:cNvGraphicFramePr>
          <p:nvPr/>
        </p:nvGraphicFramePr>
        <p:xfrm>
          <a:off x="5500694" y="2143116"/>
          <a:ext cx="1414463" cy="801687"/>
        </p:xfrm>
        <a:graphic>
          <a:graphicData uri="http://schemas.openxmlformats.org/presentationml/2006/ole">
            <p:oleObj spid="_x0000_s2091" name="公式" r:id="rId8" imgW="838200" imgH="419100" progId="Equation.3">
              <p:embed/>
            </p:oleObj>
          </a:graphicData>
        </a:graphic>
      </p:graphicFrame>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107" name="Rectangle 3"/>
          <p:cNvSpPr>
            <a:spLocks noGrp="1" noChangeArrowheads="1"/>
          </p:cNvSpPr>
          <p:nvPr>
            <p:ph idx="1"/>
          </p:nvPr>
        </p:nvSpPr>
        <p:spPr>
          <a:xfrm>
            <a:off x="323850" y="1341438"/>
            <a:ext cx="8496300" cy="4751387"/>
          </a:xfrm>
        </p:spPr>
        <p:txBody>
          <a:bodyPr/>
          <a:lstStyle/>
          <a:p>
            <a:pPr marL="609600" indent="-609600" eaLnBrk="1" hangingPunct="1">
              <a:spcBef>
                <a:spcPct val="15000"/>
              </a:spcBef>
              <a:buClr>
                <a:schemeClr val="tx1"/>
              </a:buClr>
              <a:buSzPct val="85000"/>
            </a:pPr>
            <a:r>
              <a:rPr lang="zh-CN" altLang="en-US" sz="2600" dirty="0" smtClean="0"/>
              <a:t>数字签名的简单定义</a:t>
            </a:r>
            <a:endParaRPr lang="en-US" altLang="zh-CN" sz="2600" dirty="0" smtClean="0"/>
          </a:p>
          <a:p>
            <a:pPr marL="990600" lvl="1" indent="-646113" eaLnBrk="1" hangingPunct="1">
              <a:spcBef>
                <a:spcPct val="15000"/>
              </a:spcBef>
              <a:buClr>
                <a:schemeClr val="tx1"/>
              </a:buClr>
              <a:buSzPct val="85000"/>
            </a:pPr>
            <a:r>
              <a:rPr lang="zh-CN" altLang="en-US" sz="2200" dirty="0" smtClean="0"/>
              <a:t>数字签名是使以数字形式存储的明文信息经过特定密码变换生成密文，作为相应明文的签名，使明文信息的接收者能够验证信息确实来自合法用户，以及确认信息发送者身份。</a:t>
            </a:r>
          </a:p>
          <a:p>
            <a:pPr marL="609600" indent="-609600" eaLnBrk="1" hangingPunct="1">
              <a:spcBef>
                <a:spcPct val="15000"/>
              </a:spcBef>
              <a:buClr>
                <a:schemeClr val="tx1"/>
              </a:buClr>
              <a:buSzPct val="85000"/>
            </a:pPr>
            <a:r>
              <a:rPr lang="zh-CN" altLang="en-US" sz="2600" dirty="0" smtClean="0"/>
              <a:t>对数字签名的基本要求 </a:t>
            </a:r>
          </a:p>
          <a:p>
            <a:pPr marL="990600" lvl="1" indent="-646113" eaLnBrk="1" hangingPunct="1">
              <a:spcBef>
                <a:spcPct val="15000"/>
              </a:spcBef>
              <a:buClr>
                <a:schemeClr val="tx1"/>
              </a:buClr>
              <a:buSzPct val="85000"/>
              <a:buNone/>
            </a:pPr>
            <a:r>
              <a:rPr lang="zh-CN" altLang="en-US" sz="2200" dirty="0" smtClean="0"/>
              <a:t>          在</a:t>
            </a:r>
            <a:r>
              <a:rPr lang="zh-CN" altLang="en-US" sz="2200" dirty="0" smtClean="0"/>
              <a:t>收发双方不能完全信任的情况下，需要除认证之外的其他方法来解决假冒和否认的问题，数字签名则是解决办法；</a:t>
            </a:r>
          </a:p>
          <a:p>
            <a:pPr marL="990600" lvl="1" indent="-646113" eaLnBrk="1" hangingPunct="1">
              <a:spcBef>
                <a:spcPct val="15000"/>
              </a:spcBef>
              <a:buClr>
                <a:schemeClr val="tx1"/>
              </a:buClr>
              <a:buSzPct val="85000"/>
            </a:pPr>
            <a:r>
              <a:rPr lang="zh-CN" altLang="en-US" sz="2200" dirty="0" smtClean="0"/>
              <a:t>签名接收者能容易地验证签字者对消息所做的数字签名，包括日期和时间；</a:t>
            </a:r>
          </a:p>
          <a:p>
            <a:pPr marL="990600" lvl="1" indent="-646113" eaLnBrk="1" hangingPunct="1">
              <a:spcBef>
                <a:spcPct val="15000"/>
              </a:spcBef>
              <a:buClr>
                <a:schemeClr val="tx1"/>
              </a:buClr>
              <a:buSzPct val="85000"/>
            </a:pPr>
            <a:r>
              <a:rPr lang="zh-CN" altLang="en-US" sz="2200" dirty="0" smtClean="0"/>
              <a:t>任何人，包括签名接收者，都不能伪造签名者的签字；</a:t>
            </a:r>
          </a:p>
          <a:p>
            <a:pPr marL="990600" lvl="1" indent="-646113" eaLnBrk="1" hangingPunct="1">
              <a:spcBef>
                <a:spcPct val="15000"/>
              </a:spcBef>
              <a:buClr>
                <a:schemeClr val="tx1"/>
              </a:buClr>
              <a:buSzPct val="85000"/>
            </a:pPr>
            <a:r>
              <a:rPr lang="zh-CN" altLang="en-US" sz="2200" dirty="0" smtClean="0"/>
              <a:t>发生争议时，可由第三方解决。</a:t>
            </a:r>
          </a:p>
        </p:txBody>
      </p:sp>
      <p:sp>
        <p:nvSpPr>
          <p:cNvPr id="11269" name="Rectangle 2"/>
          <p:cNvSpPr>
            <a:spLocks noGrp="1" noChangeArrowheads="1"/>
          </p:cNvSpPr>
          <p:nvPr>
            <p:ph type="title"/>
          </p:nvPr>
        </p:nvSpPr>
        <p:spPr>
          <a:xfrm>
            <a:off x="539750" y="404813"/>
            <a:ext cx="7397750" cy="720725"/>
          </a:xfrm>
        </p:spPr>
        <p:txBody>
          <a:bodyPr>
            <a:normAutofit fontScale="90000"/>
          </a:bodyPr>
          <a:lstStyle/>
          <a:p>
            <a:pPr eaLnBrk="1" hangingPunct="1"/>
            <a:r>
              <a:rPr lang="en-US" altLang="zh-CN" smtClean="0"/>
              <a:t>13.1 </a:t>
            </a:r>
            <a:r>
              <a:rPr lang="zh-CN" altLang="en-US" smtClean="0"/>
              <a:t>数字签名</a:t>
            </a:r>
            <a:r>
              <a:rPr lang="en-US" altLang="zh-CN" smtClean="0"/>
              <a:t>Digital Signature</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10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710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710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7107">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7107">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7107">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710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7"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6" name="Rectangle 2"/>
          <p:cNvSpPr>
            <a:spLocks noGrp="1" noChangeArrowheads="1"/>
          </p:cNvSpPr>
          <p:nvPr>
            <p:ph type="title"/>
          </p:nvPr>
        </p:nvSpPr>
        <p:spPr/>
        <p:txBody>
          <a:bodyPr/>
          <a:lstStyle/>
          <a:p>
            <a:r>
              <a:rPr lang="en-US" altLang="zh-CN" smtClean="0"/>
              <a:t>2) </a:t>
            </a:r>
            <a:r>
              <a:rPr lang="zh-CN" altLang="en-US" smtClean="0"/>
              <a:t> 中国剩余定理方法</a:t>
            </a:r>
            <a:endParaRPr lang="en-US" altLang="zh-CN" smtClean="0"/>
          </a:p>
        </p:txBody>
      </p:sp>
      <p:sp>
        <p:nvSpPr>
          <p:cNvPr id="3087" name="Rectangle 3"/>
          <p:cNvSpPr>
            <a:spLocks noGrp="1" noChangeArrowheads="1"/>
          </p:cNvSpPr>
          <p:nvPr>
            <p:ph type="body" sz="half" idx="1"/>
          </p:nvPr>
        </p:nvSpPr>
        <p:spPr>
          <a:xfrm>
            <a:off x="457200" y="1214422"/>
            <a:ext cx="8435975" cy="4411662"/>
          </a:xfrm>
        </p:spPr>
        <p:txBody>
          <a:bodyPr/>
          <a:lstStyle/>
          <a:p>
            <a:pPr>
              <a:buFont typeface="Wingdings" pitchFamily="2" charset="2"/>
              <a:buNone/>
            </a:pPr>
            <a:r>
              <a:rPr lang="en-US" altLang="zh-CN" sz="2600" b="1" dirty="0" smtClean="0"/>
              <a:t>2.1</a:t>
            </a:r>
            <a:r>
              <a:rPr lang="zh-CN" altLang="en-US" sz="2600" b="1" dirty="0" smtClean="0"/>
              <a:t>）</a:t>
            </a:r>
            <a:r>
              <a:rPr lang="en-US" altLang="zh-CN" sz="2600" b="1" dirty="0" err="1" smtClean="0"/>
              <a:t>Mignotte’s</a:t>
            </a:r>
            <a:r>
              <a:rPr lang="en-US" altLang="zh-TW" sz="2600" b="1" dirty="0" smtClean="0"/>
              <a:t> (</a:t>
            </a:r>
            <a:r>
              <a:rPr lang="en-US" altLang="zh-TW" sz="2600" b="1" dirty="0" err="1" smtClean="0"/>
              <a:t>t,n</a:t>
            </a:r>
            <a:r>
              <a:rPr lang="en-US" altLang="zh-TW" sz="2600" b="1" dirty="0" smtClean="0"/>
              <a:t>) -SS</a:t>
            </a:r>
            <a:r>
              <a:rPr lang="en-US" altLang="zh-CN" sz="2600" dirty="0" smtClean="0"/>
              <a:t> </a:t>
            </a:r>
          </a:p>
          <a:p>
            <a:r>
              <a:rPr lang="en-US" altLang="zh-CN" sz="2600" dirty="0" smtClean="0"/>
              <a:t>Share</a:t>
            </a:r>
            <a:r>
              <a:rPr lang="zh-CN" altLang="en-US" sz="2600" dirty="0" smtClean="0"/>
              <a:t>生成</a:t>
            </a:r>
          </a:p>
          <a:p>
            <a:pPr lvl="1"/>
            <a:r>
              <a:rPr lang="zh-CN" altLang="en-US" sz="2200" dirty="0" smtClean="0"/>
              <a:t>为成员                      互素模数序列                        满足</a:t>
            </a:r>
          </a:p>
          <a:p>
            <a:pPr lvl="1"/>
            <a:r>
              <a:rPr lang="zh-CN" altLang="en-US" sz="2200" dirty="0" smtClean="0"/>
              <a:t>                               以及</a:t>
            </a:r>
          </a:p>
          <a:p>
            <a:pPr lvl="1"/>
            <a:r>
              <a:rPr lang="zh-CN" altLang="en-US" sz="2200" dirty="0" smtClean="0"/>
              <a:t>组织者（</a:t>
            </a:r>
            <a:r>
              <a:rPr lang="en-US" altLang="zh-CN" sz="2200" dirty="0" smtClean="0"/>
              <a:t>dealer</a:t>
            </a:r>
            <a:r>
              <a:rPr lang="zh-CN" altLang="en-US" sz="2200" dirty="0" smtClean="0"/>
              <a:t>）在                                                 选择秘密</a:t>
            </a:r>
            <a:r>
              <a:rPr lang="en-US" altLang="zh-CN" sz="2200" dirty="0" smtClean="0"/>
              <a:t>s</a:t>
            </a:r>
          </a:p>
          <a:p>
            <a:pPr lvl="1"/>
            <a:r>
              <a:rPr lang="zh-CN" altLang="en-US" sz="2200" dirty="0" smtClean="0"/>
              <a:t>组织者为成员   生成</a:t>
            </a:r>
            <a:r>
              <a:rPr lang="en-US" altLang="zh-CN" sz="2200" dirty="0" smtClean="0"/>
              <a:t>share </a:t>
            </a:r>
          </a:p>
          <a:p>
            <a:r>
              <a:rPr lang="zh-CN" altLang="en-US" sz="2600" dirty="0" smtClean="0"/>
              <a:t>秘密恢复</a:t>
            </a:r>
          </a:p>
          <a:p>
            <a:pPr>
              <a:buNone/>
            </a:pPr>
            <a:r>
              <a:rPr lang="zh-CN" altLang="en-US" sz="2600" dirty="0" smtClean="0"/>
              <a:t>                              </a:t>
            </a:r>
            <a:r>
              <a:rPr lang="zh-CN" altLang="en-US" sz="2000" dirty="0" smtClean="0"/>
              <a:t>利用中国剩余定理得</a:t>
            </a:r>
          </a:p>
        </p:txBody>
      </p:sp>
      <p:graphicFrame>
        <p:nvGraphicFramePr>
          <p:cNvPr id="3074" name="Object 10"/>
          <p:cNvGraphicFramePr>
            <a:graphicFrameLocks noGrp="1" noChangeAspect="1"/>
          </p:cNvGraphicFramePr>
          <p:nvPr>
            <p:ph sz="quarter" idx="2"/>
          </p:nvPr>
        </p:nvGraphicFramePr>
        <p:xfrm>
          <a:off x="5775346" y="2000240"/>
          <a:ext cx="1797050" cy="442912"/>
        </p:xfrm>
        <a:graphic>
          <a:graphicData uri="http://schemas.openxmlformats.org/presentationml/2006/ole">
            <p:oleObj spid="_x0000_s3146" name="公式" r:id="rId3" imgW="875920" imgH="215806" progId="Equation.3">
              <p:embed/>
            </p:oleObj>
          </a:graphicData>
        </a:graphic>
      </p:graphicFrame>
      <p:sp>
        <p:nvSpPr>
          <p:cNvPr id="73733" name="Rectangle 5"/>
          <p:cNvSpPr>
            <a:spLocks noChangeArrowheads="1"/>
          </p:cNvSpPr>
          <p:nvPr/>
        </p:nvSpPr>
        <p:spPr bwMode="auto">
          <a:xfrm>
            <a:off x="0" y="0"/>
            <a:ext cx="9144000" cy="0"/>
          </a:xfrm>
          <a:prstGeom prst="rect">
            <a:avLst/>
          </a:prstGeom>
          <a:noFill/>
          <a:ln w="12700" algn="ctr">
            <a:noFill/>
            <a:miter lim="800000"/>
            <a:headEnd/>
            <a:tailEnd/>
          </a:ln>
          <a:effectLst>
            <a:outerShdw dist="45791" dir="2021404" algn="ctr" rotWithShape="0">
              <a:schemeClr val="bg2"/>
            </a:outerShdw>
          </a:effectLst>
        </p:spPr>
        <p:txBody>
          <a:bodyPr wrap="none" anchor="ctr">
            <a:spAutoFit/>
          </a:bodyPr>
          <a:lstStyle/>
          <a:p>
            <a:pPr>
              <a:defRPr/>
            </a:pPr>
            <a:endParaRPr lang="zh-CN" altLang="en-US"/>
          </a:p>
        </p:txBody>
      </p:sp>
      <p:graphicFrame>
        <p:nvGraphicFramePr>
          <p:cNvPr id="3075" name="Object 4"/>
          <p:cNvGraphicFramePr>
            <a:graphicFrameLocks noChangeAspect="1"/>
          </p:cNvGraphicFramePr>
          <p:nvPr/>
        </p:nvGraphicFramePr>
        <p:xfrm>
          <a:off x="2022475" y="2081206"/>
          <a:ext cx="1781175" cy="419100"/>
        </p:xfrm>
        <a:graphic>
          <a:graphicData uri="http://schemas.openxmlformats.org/presentationml/2006/ole">
            <p:oleObj spid="_x0000_s3147" name="公式" r:id="rId4" imgW="914003" imgH="215806" progId="Equation.3">
              <p:embed/>
            </p:oleObj>
          </a:graphicData>
        </a:graphic>
      </p:graphicFrame>
      <p:sp>
        <p:nvSpPr>
          <p:cNvPr id="73735" name="Rectangle 7"/>
          <p:cNvSpPr>
            <a:spLocks noChangeArrowheads="1"/>
          </p:cNvSpPr>
          <p:nvPr/>
        </p:nvSpPr>
        <p:spPr bwMode="auto">
          <a:xfrm>
            <a:off x="0" y="0"/>
            <a:ext cx="9144000" cy="0"/>
          </a:xfrm>
          <a:prstGeom prst="rect">
            <a:avLst/>
          </a:prstGeom>
          <a:noFill/>
          <a:ln w="12700" algn="ctr">
            <a:noFill/>
            <a:miter lim="800000"/>
            <a:headEnd/>
            <a:tailEnd/>
          </a:ln>
          <a:effectLst>
            <a:outerShdw dist="45791" dir="2021404" algn="ctr" rotWithShape="0">
              <a:schemeClr val="bg2"/>
            </a:outerShdw>
          </a:effectLst>
        </p:spPr>
        <p:txBody>
          <a:bodyPr wrap="none" anchor="ctr">
            <a:spAutoFit/>
          </a:bodyPr>
          <a:lstStyle/>
          <a:p>
            <a:pPr>
              <a:defRPr/>
            </a:pPr>
            <a:endParaRPr lang="zh-CN" altLang="en-US"/>
          </a:p>
        </p:txBody>
      </p:sp>
      <p:graphicFrame>
        <p:nvGraphicFramePr>
          <p:cNvPr id="3076" name="Object 6"/>
          <p:cNvGraphicFramePr>
            <a:graphicFrameLocks noChangeAspect="1"/>
          </p:cNvGraphicFramePr>
          <p:nvPr/>
        </p:nvGraphicFramePr>
        <p:xfrm>
          <a:off x="1428728" y="2428868"/>
          <a:ext cx="2232025" cy="465137"/>
        </p:xfrm>
        <a:graphic>
          <a:graphicData uri="http://schemas.openxmlformats.org/presentationml/2006/ole">
            <p:oleObj spid="_x0000_s3148" name="公式" r:id="rId5" imgW="1091726" imgH="228501" progId="Equation.3">
              <p:embed/>
            </p:oleObj>
          </a:graphicData>
        </a:graphic>
      </p:graphicFrame>
      <p:sp>
        <p:nvSpPr>
          <p:cNvPr id="73737" name="Rectangle 9"/>
          <p:cNvSpPr>
            <a:spLocks noChangeArrowheads="1"/>
          </p:cNvSpPr>
          <p:nvPr/>
        </p:nvSpPr>
        <p:spPr bwMode="auto">
          <a:xfrm>
            <a:off x="0" y="3333750"/>
            <a:ext cx="9144000" cy="0"/>
          </a:xfrm>
          <a:prstGeom prst="rect">
            <a:avLst/>
          </a:prstGeom>
          <a:noFill/>
          <a:ln w="12700" algn="ctr">
            <a:noFill/>
            <a:miter lim="800000"/>
            <a:headEnd/>
            <a:tailEnd/>
          </a:ln>
          <a:effectLst>
            <a:outerShdw dist="45791" dir="2021404" algn="ctr" rotWithShape="0">
              <a:schemeClr val="bg2"/>
            </a:outerShdw>
          </a:effectLst>
        </p:spPr>
        <p:txBody>
          <a:bodyPr wrap="none" anchor="ctr">
            <a:spAutoFit/>
          </a:bodyPr>
          <a:lstStyle/>
          <a:p>
            <a:pPr>
              <a:defRPr/>
            </a:pPr>
            <a:endParaRPr lang="zh-CN" altLang="en-US"/>
          </a:p>
        </p:txBody>
      </p:sp>
      <p:graphicFrame>
        <p:nvGraphicFramePr>
          <p:cNvPr id="3077" name="Object 8"/>
          <p:cNvGraphicFramePr>
            <a:graphicFrameLocks noChangeAspect="1"/>
          </p:cNvGraphicFramePr>
          <p:nvPr/>
        </p:nvGraphicFramePr>
        <p:xfrm>
          <a:off x="4429124" y="2376484"/>
          <a:ext cx="3552825" cy="481012"/>
        </p:xfrm>
        <a:graphic>
          <a:graphicData uri="http://schemas.openxmlformats.org/presentationml/2006/ole">
            <p:oleObj spid="_x0000_s3149" name="公式" r:id="rId6" imgW="1689100" imgH="228600" progId="Equation.3">
              <p:embed/>
            </p:oleObj>
          </a:graphicData>
        </a:graphic>
      </p:graphicFrame>
      <p:sp>
        <p:nvSpPr>
          <p:cNvPr id="73743" name="Rectangle 15"/>
          <p:cNvSpPr>
            <a:spLocks noChangeArrowheads="1"/>
          </p:cNvSpPr>
          <p:nvPr/>
        </p:nvSpPr>
        <p:spPr bwMode="auto">
          <a:xfrm>
            <a:off x="0" y="0"/>
            <a:ext cx="9144000" cy="0"/>
          </a:xfrm>
          <a:prstGeom prst="rect">
            <a:avLst/>
          </a:prstGeom>
          <a:noFill/>
          <a:ln w="12700" algn="ctr">
            <a:noFill/>
            <a:miter lim="800000"/>
            <a:headEnd/>
            <a:tailEnd/>
          </a:ln>
          <a:effectLst>
            <a:outerShdw dist="45791" dir="2021404" algn="ctr" rotWithShape="0">
              <a:schemeClr val="bg2"/>
            </a:outerShdw>
          </a:effectLst>
        </p:spPr>
        <p:txBody>
          <a:bodyPr wrap="none" anchor="ctr">
            <a:spAutoFit/>
          </a:bodyPr>
          <a:lstStyle/>
          <a:p>
            <a:pPr>
              <a:defRPr/>
            </a:pPr>
            <a:endParaRPr lang="zh-CN" altLang="en-US"/>
          </a:p>
        </p:txBody>
      </p:sp>
      <p:graphicFrame>
        <p:nvGraphicFramePr>
          <p:cNvPr id="3078" name="Object 14"/>
          <p:cNvGraphicFramePr>
            <a:graphicFrameLocks noChangeAspect="1"/>
          </p:cNvGraphicFramePr>
          <p:nvPr/>
        </p:nvGraphicFramePr>
        <p:xfrm>
          <a:off x="3989388" y="2889250"/>
          <a:ext cx="3633026" cy="395734"/>
        </p:xfrm>
        <a:graphic>
          <a:graphicData uri="http://schemas.openxmlformats.org/presentationml/2006/ole">
            <p:oleObj spid="_x0000_s3150" name="公式" r:id="rId7" imgW="1752600" imgH="190500" progId="Equation.3">
              <p:embed/>
            </p:oleObj>
          </a:graphicData>
        </a:graphic>
      </p:graphicFrame>
      <p:graphicFrame>
        <p:nvGraphicFramePr>
          <p:cNvPr id="3079" name="Object 16"/>
          <p:cNvGraphicFramePr>
            <a:graphicFrameLocks noChangeAspect="1"/>
          </p:cNvGraphicFramePr>
          <p:nvPr/>
        </p:nvGraphicFramePr>
        <p:xfrm>
          <a:off x="4514850" y="2816209"/>
          <a:ext cx="114300" cy="215900"/>
        </p:xfrm>
        <a:graphic>
          <a:graphicData uri="http://schemas.openxmlformats.org/presentationml/2006/ole">
            <p:oleObj spid="_x0000_s3151" name="公式" r:id="rId8" imgW="114151" imgH="215619" progId="Equation.3">
              <p:embed/>
            </p:oleObj>
          </a:graphicData>
        </a:graphic>
      </p:graphicFrame>
      <p:sp>
        <p:nvSpPr>
          <p:cNvPr id="73746" name="Rectangle 18"/>
          <p:cNvSpPr>
            <a:spLocks noChangeArrowheads="1"/>
          </p:cNvSpPr>
          <p:nvPr/>
        </p:nvSpPr>
        <p:spPr bwMode="auto">
          <a:xfrm>
            <a:off x="0" y="0"/>
            <a:ext cx="9144000" cy="0"/>
          </a:xfrm>
          <a:prstGeom prst="rect">
            <a:avLst/>
          </a:prstGeom>
          <a:noFill/>
          <a:ln w="12700" algn="ctr">
            <a:noFill/>
            <a:miter lim="800000"/>
            <a:headEnd/>
            <a:tailEnd/>
          </a:ln>
          <a:effectLst>
            <a:outerShdw dist="45791" dir="2021404" algn="ctr" rotWithShape="0">
              <a:schemeClr val="bg2"/>
            </a:outerShdw>
          </a:effectLst>
        </p:spPr>
        <p:txBody>
          <a:bodyPr wrap="none" anchor="ctr">
            <a:spAutoFit/>
          </a:bodyPr>
          <a:lstStyle/>
          <a:p>
            <a:pPr>
              <a:defRPr/>
            </a:pPr>
            <a:endParaRPr lang="zh-CN" altLang="en-US"/>
          </a:p>
        </p:txBody>
      </p:sp>
      <p:graphicFrame>
        <p:nvGraphicFramePr>
          <p:cNvPr id="3080" name="Object 19"/>
          <p:cNvGraphicFramePr>
            <a:graphicFrameLocks noChangeAspect="1"/>
          </p:cNvGraphicFramePr>
          <p:nvPr/>
        </p:nvGraphicFramePr>
        <p:xfrm>
          <a:off x="2786050" y="3567117"/>
          <a:ext cx="414337" cy="433387"/>
        </p:xfrm>
        <a:graphic>
          <a:graphicData uri="http://schemas.openxmlformats.org/presentationml/2006/ole">
            <p:oleObj spid="_x0000_s3152" name="公式" r:id="rId9" imgW="215900" imgH="228600" progId="Equation.3">
              <p:embed/>
            </p:oleObj>
          </a:graphicData>
        </a:graphic>
      </p:graphicFrame>
      <p:sp>
        <p:nvSpPr>
          <p:cNvPr id="73749" name="Rectangle 21"/>
          <p:cNvSpPr>
            <a:spLocks noChangeArrowheads="1"/>
          </p:cNvSpPr>
          <p:nvPr/>
        </p:nvSpPr>
        <p:spPr bwMode="auto">
          <a:xfrm>
            <a:off x="0" y="0"/>
            <a:ext cx="9144000" cy="0"/>
          </a:xfrm>
          <a:prstGeom prst="rect">
            <a:avLst/>
          </a:prstGeom>
          <a:noFill/>
          <a:ln w="12700" algn="ctr">
            <a:noFill/>
            <a:miter lim="800000"/>
            <a:headEnd/>
            <a:tailEnd/>
          </a:ln>
          <a:effectLst>
            <a:outerShdw dist="45791" dir="2021404" algn="ctr" rotWithShape="0">
              <a:schemeClr val="bg2"/>
            </a:outerShdw>
          </a:effectLst>
        </p:spPr>
        <p:txBody>
          <a:bodyPr wrap="none" anchor="ctr">
            <a:spAutoFit/>
          </a:bodyPr>
          <a:lstStyle/>
          <a:p>
            <a:pPr>
              <a:defRPr/>
            </a:pPr>
            <a:endParaRPr lang="zh-CN" altLang="en-US"/>
          </a:p>
        </p:txBody>
      </p:sp>
      <p:graphicFrame>
        <p:nvGraphicFramePr>
          <p:cNvPr id="3081" name="Object 20"/>
          <p:cNvGraphicFramePr>
            <a:graphicFrameLocks noChangeAspect="1"/>
          </p:cNvGraphicFramePr>
          <p:nvPr/>
        </p:nvGraphicFramePr>
        <p:xfrm>
          <a:off x="4508500" y="3517904"/>
          <a:ext cx="3240088" cy="482600"/>
        </p:xfrm>
        <a:graphic>
          <a:graphicData uri="http://schemas.openxmlformats.org/presentationml/2006/ole">
            <p:oleObj spid="_x0000_s3153" name="公式" r:id="rId10" imgW="1537367" imgH="228699" progId="Equation.3">
              <p:embed/>
            </p:oleObj>
          </a:graphicData>
        </a:graphic>
      </p:graphicFrame>
      <p:sp>
        <p:nvSpPr>
          <p:cNvPr id="73752" name="Rectangle 24"/>
          <p:cNvSpPr>
            <a:spLocks noChangeArrowheads="1"/>
          </p:cNvSpPr>
          <p:nvPr/>
        </p:nvSpPr>
        <p:spPr bwMode="auto">
          <a:xfrm>
            <a:off x="0" y="2743200"/>
            <a:ext cx="9144000" cy="0"/>
          </a:xfrm>
          <a:prstGeom prst="rect">
            <a:avLst/>
          </a:prstGeom>
          <a:noFill/>
          <a:ln w="12700" algn="ctr">
            <a:noFill/>
            <a:miter lim="800000"/>
            <a:headEnd/>
            <a:tailEnd/>
          </a:ln>
          <a:effectLst>
            <a:outerShdw dist="45791" dir="2021404" algn="ctr" rotWithShape="0">
              <a:schemeClr val="bg2"/>
            </a:outerShdw>
          </a:effectLst>
        </p:spPr>
        <p:txBody>
          <a:bodyPr wrap="none" anchor="ctr">
            <a:spAutoFit/>
          </a:bodyPr>
          <a:lstStyle/>
          <a:p>
            <a:pPr>
              <a:defRPr/>
            </a:pPr>
            <a:endParaRPr lang="zh-CN" altLang="en-US"/>
          </a:p>
        </p:txBody>
      </p:sp>
      <p:graphicFrame>
        <p:nvGraphicFramePr>
          <p:cNvPr id="3082" name="Object 23"/>
          <p:cNvGraphicFramePr>
            <a:graphicFrameLocks noChangeAspect="1"/>
          </p:cNvGraphicFramePr>
          <p:nvPr/>
        </p:nvGraphicFramePr>
        <p:xfrm>
          <a:off x="857224" y="4500570"/>
          <a:ext cx="2428892" cy="1785950"/>
        </p:xfrm>
        <a:graphic>
          <a:graphicData uri="http://schemas.openxmlformats.org/presentationml/2006/ole">
            <p:oleObj spid="_x0000_s3154" name="公式" r:id="rId11" imgW="850531" imgH="799753" progId="Equation.3">
              <p:embed/>
            </p:oleObj>
          </a:graphicData>
        </a:graphic>
      </p:graphicFrame>
      <p:sp>
        <p:nvSpPr>
          <p:cNvPr id="73754" name="Rectangle 26"/>
          <p:cNvSpPr>
            <a:spLocks noChangeArrowheads="1"/>
          </p:cNvSpPr>
          <p:nvPr/>
        </p:nvSpPr>
        <p:spPr bwMode="auto">
          <a:xfrm>
            <a:off x="0" y="3205163"/>
            <a:ext cx="9144000" cy="0"/>
          </a:xfrm>
          <a:prstGeom prst="rect">
            <a:avLst/>
          </a:prstGeom>
          <a:noFill/>
          <a:ln w="12700" algn="ctr">
            <a:noFill/>
            <a:miter lim="800000"/>
            <a:headEnd/>
            <a:tailEnd/>
          </a:ln>
          <a:effectLst>
            <a:outerShdw dist="45791" dir="2021404" algn="ctr" rotWithShape="0">
              <a:schemeClr val="bg2"/>
            </a:outerShdw>
          </a:effectLst>
        </p:spPr>
        <p:txBody>
          <a:bodyPr wrap="none" anchor="ctr">
            <a:spAutoFit/>
          </a:bodyPr>
          <a:lstStyle/>
          <a:p>
            <a:pPr>
              <a:defRPr/>
            </a:pPr>
            <a:endParaRPr lang="zh-CN" altLang="en-US"/>
          </a:p>
        </p:txBody>
      </p:sp>
      <p:graphicFrame>
        <p:nvGraphicFramePr>
          <p:cNvPr id="3083" name="Object 25"/>
          <p:cNvGraphicFramePr>
            <a:graphicFrameLocks noChangeAspect="1"/>
          </p:cNvGraphicFramePr>
          <p:nvPr/>
        </p:nvGraphicFramePr>
        <p:xfrm>
          <a:off x="3635375" y="4683109"/>
          <a:ext cx="2809875" cy="804863"/>
        </p:xfrm>
        <a:graphic>
          <a:graphicData uri="http://schemas.openxmlformats.org/presentationml/2006/ole">
            <p:oleObj spid="_x0000_s3155" name="公式" r:id="rId12" imgW="1562100" imgH="444500" progId="Equation.3">
              <p:embed/>
            </p:oleObj>
          </a:graphicData>
        </a:graphic>
      </p:graphicFrame>
      <p:sp>
        <p:nvSpPr>
          <p:cNvPr id="73756" name="Rectangle 28"/>
          <p:cNvSpPr>
            <a:spLocks noChangeArrowheads="1"/>
          </p:cNvSpPr>
          <p:nvPr/>
        </p:nvSpPr>
        <p:spPr bwMode="auto">
          <a:xfrm>
            <a:off x="0" y="3314700"/>
            <a:ext cx="9144000" cy="0"/>
          </a:xfrm>
          <a:prstGeom prst="rect">
            <a:avLst/>
          </a:prstGeom>
          <a:noFill/>
          <a:ln w="12700" algn="ctr">
            <a:noFill/>
            <a:miter lim="800000"/>
            <a:headEnd/>
            <a:tailEnd/>
          </a:ln>
          <a:effectLst>
            <a:outerShdw dist="45791" dir="2021404" algn="ctr" rotWithShape="0">
              <a:schemeClr val="bg2"/>
            </a:outerShdw>
          </a:effectLst>
        </p:spPr>
        <p:txBody>
          <a:bodyPr wrap="none" anchor="ctr">
            <a:spAutoFit/>
          </a:bodyPr>
          <a:lstStyle/>
          <a:p>
            <a:pPr>
              <a:defRPr/>
            </a:pPr>
            <a:endParaRPr lang="zh-CN" altLang="en-US"/>
          </a:p>
        </p:txBody>
      </p:sp>
      <p:graphicFrame>
        <p:nvGraphicFramePr>
          <p:cNvPr id="3084" name="Object 27"/>
          <p:cNvGraphicFramePr>
            <a:graphicFrameLocks noChangeAspect="1"/>
          </p:cNvGraphicFramePr>
          <p:nvPr/>
        </p:nvGraphicFramePr>
        <p:xfrm>
          <a:off x="3708400" y="5661009"/>
          <a:ext cx="2087563" cy="417513"/>
        </p:xfrm>
        <a:graphic>
          <a:graphicData uri="http://schemas.openxmlformats.org/presentationml/2006/ole">
            <p:oleObj spid="_x0000_s3156" name="公式" r:id="rId13" imgW="1143000" imgH="228600" progId="Equation.3">
              <p:embed/>
            </p:oleObj>
          </a:graphicData>
        </a:graphic>
      </p:graphicFrame>
      <p:sp>
        <p:nvSpPr>
          <p:cNvPr id="73758" name="Rectangle 30"/>
          <p:cNvSpPr>
            <a:spLocks noChangeArrowheads="1"/>
          </p:cNvSpPr>
          <p:nvPr/>
        </p:nvSpPr>
        <p:spPr bwMode="auto">
          <a:xfrm>
            <a:off x="0" y="3214688"/>
            <a:ext cx="9144000" cy="0"/>
          </a:xfrm>
          <a:prstGeom prst="rect">
            <a:avLst/>
          </a:prstGeom>
          <a:noFill/>
          <a:ln w="12700" algn="ctr">
            <a:noFill/>
            <a:miter lim="800000"/>
            <a:headEnd/>
            <a:tailEnd/>
          </a:ln>
          <a:effectLst>
            <a:outerShdw dist="45791" dir="2021404" algn="ctr" rotWithShape="0">
              <a:schemeClr val="bg2"/>
            </a:outerShdw>
          </a:effectLst>
        </p:spPr>
        <p:txBody>
          <a:bodyPr wrap="none" anchor="ctr">
            <a:spAutoFit/>
          </a:bodyPr>
          <a:lstStyle/>
          <a:p>
            <a:pPr>
              <a:defRPr/>
            </a:pPr>
            <a:endParaRPr lang="zh-CN" altLang="en-US"/>
          </a:p>
        </p:txBody>
      </p:sp>
      <p:graphicFrame>
        <p:nvGraphicFramePr>
          <p:cNvPr id="3085" name="Object 29"/>
          <p:cNvGraphicFramePr>
            <a:graphicFrameLocks noChangeAspect="1"/>
          </p:cNvGraphicFramePr>
          <p:nvPr/>
        </p:nvGraphicFramePr>
        <p:xfrm>
          <a:off x="5940425" y="5587984"/>
          <a:ext cx="1512888" cy="587375"/>
        </p:xfrm>
        <a:graphic>
          <a:graphicData uri="http://schemas.openxmlformats.org/presentationml/2006/ole">
            <p:oleObj spid="_x0000_s3157" name="公式" r:id="rId14" imgW="1104900" imgH="431800" progId="Equation.3">
              <p:embed/>
            </p:oleObj>
          </a:graphicData>
        </a:graphic>
      </p:graphicFrame>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6" name="日期占位符 5"/>
          <p:cNvSpPr>
            <a:spLocks noGrp="1"/>
          </p:cNvSpPr>
          <p:nvPr>
            <p:ph type="dt" sz="half" idx="10"/>
          </p:nvPr>
        </p:nvSpPr>
        <p:spPr/>
        <p:txBody>
          <a:bodyPr/>
          <a:lstStyle/>
          <a:p>
            <a:pPr>
              <a:defRPr/>
            </a:pPr>
            <a:fld id="{1A8019C4-66F6-42B4-9D3C-ADB115ECDCDF}" type="datetime1">
              <a:rPr lang="zh-CN" altLang="en-US" smtClean="0"/>
              <a:pPr>
                <a:defRPr/>
              </a:pPr>
              <a:t>2016/12/6</a:t>
            </a:fld>
            <a:endParaRPr lang="en-US" altLang="zh-CN"/>
          </a:p>
        </p:txBody>
      </p:sp>
      <p:sp>
        <p:nvSpPr>
          <p:cNvPr id="7" name="页脚占位符 6"/>
          <p:cNvSpPr>
            <a:spLocks noGrp="1"/>
          </p:cNvSpPr>
          <p:nvPr>
            <p:ph type="ftr" sz="quarter" idx="11"/>
          </p:nvPr>
        </p:nvSpPr>
        <p:spPr/>
        <p:txBody>
          <a:bodyPr/>
          <a:lstStyle/>
          <a:p>
            <a:pPr>
              <a:defRPr/>
            </a:pPr>
            <a:r>
              <a:rPr lang="en-US" altLang="zh-CN" smtClean="0"/>
              <a:t>现代密码学理论与实践-13</a:t>
            </a:r>
            <a:endParaRPr lang="en-US" altLang="zh-CN"/>
          </a:p>
        </p:txBody>
      </p:sp>
      <p:sp>
        <p:nvSpPr>
          <p:cNvPr id="8" name="灯片编号占位符 7"/>
          <p:cNvSpPr>
            <a:spLocks noGrp="1"/>
          </p:cNvSpPr>
          <p:nvPr>
            <p:ph type="sldNum" sz="quarter" idx="12"/>
          </p:nvPr>
        </p:nvSpPr>
        <p:spPr/>
        <p:txBody>
          <a:bodyPr/>
          <a:lstStyle/>
          <a:p>
            <a:pPr>
              <a:defRPr/>
            </a:pPr>
            <a:fld id="{5429AD6A-FAF7-4D1D-93EE-F90AA95619B1}" type="slidenum">
              <a:rPr lang="en-US" altLang="zh-CN" smtClean="0"/>
              <a:pPr>
                <a:defRPr/>
              </a:pPr>
              <a:t>51</a:t>
            </a:fld>
            <a:r>
              <a:rPr lang="en-US" altLang="zh-CN" smtClean="0"/>
              <a:t>/47</a:t>
            </a:r>
            <a:endParaRPr lang="en-US" altLang="zh-CN"/>
          </a:p>
        </p:txBody>
      </p:sp>
      <p:cxnSp>
        <p:nvCxnSpPr>
          <p:cNvPr id="10" name="直接连接符 9"/>
          <p:cNvCxnSpPr/>
          <p:nvPr/>
        </p:nvCxnSpPr>
        <p:spPr>
          <a:xfrm rot="5400000">
            <a:off x="570678" y="2143114"/>
            <a:ext cx="286546" cy="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714348" y="2143114"/>
            <a:ext cx="678661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rot="5400000">
            <a:off x="3357554" y="2143114"/>
            <a:ext cx="286546" cy="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rot="5400000">
            <a:off x="7358082" y="2143114"/>
            <a:ext cx="286546" cy="794"/>
          </a:xfrm>
          <a:prstGeom prst="line">
            <a:avLst/>
          </a:prstGeom>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143504" y="1785924"/>
            <a:ext cx="500066" cy="369332"/>
          </a:xfrm>
          <a:prstGeom prst="rect">
            <a:avLst/>
          </a:prstGeom>
          <a:noFill/>
        </p:spPr>
        <p:txBody>
          <a:bodyPr wrap="square" rtlCol="0">
            <a:spAutoFit/>
          </a:bodyPr>
          <a:lstStyle/>
          <a:p>
            <a:r>
              <a:rPr lang="en-US" altLang="zh-CN" dirty="0" smtClean="0"/>
              <a:t>s</a:t>
            </a:r>
            <a:endParaRPr lang="zh-CN" altLang="en-US" dirty="0"/>
          </a:p>
        </p:txBody>
      </p:sp>
      <p:sp>
        <p:nvSpPr>
          <p:cNvPr id="18" name="TextBox 17"/>
          <p:cNvSpPr txBox="1"/>
          <p:nvPr/>
        </p:nvSpPr>
        <p:spPr>
          <a:xfrm>
            <a:off x="2143108" y="1785924"/>
            <a:ext cx="500066" cy="369332"/>
          </a:xfrm>
          <a:prstGeom prst="rect">
            <a:avLst/>
          </a:prstGeom>
          <a:noFill/>
        </p:spPr>
        <p:txBody>
          <a:bodyPr wrap="square" rtlCol="0">
            <a:spAutoFit/>
          </a:bodyPr>
          <a:lstStyle/>
          <a:p>
            <a:r>
              <a:rPr lang="en-US" altLang="zh-CN" dirty="0" smtClean="0"/>
              <a:t>s'</a:t>
            </a:r>
            <a:endParaRPr lang="zh-CN" altLang="en-US" dirty="0"/>
          </a:p>
        </p:txBody>
      </p:sp>
      <p:graphicFrame>
        <p:nvGraphicFramePr>
          <p:cNvPr id="75778" name="Object 2"/>
          <p:cNvGraphicFramePr>
            <a:graphicFrameLocks noChangeAspect="1"/>
          </p:cNvGraphicFramePr>
          <p:nvPr/>
        </p:nvGraphicFramePr>
        <p:xfrm>
          <a:off x="2671763" y="1428736"/>
          <a:ext cx="1657350" cy="452437"/>
        </p:xfrm>
        <a:graphic>
          <a:graphicData uri="http://schemas.openxmlformats.org/presentationml/2006/ole">
            <p:oleObj spid="_x0000_s75814" name="公式" r:id="rId3" imgW="901309" imgH="190417" progId="Equation.3">
              <p:embed/>
            </p:oleObj>
          </a:graphicData>
        </a:graphic>
      </p:graphicFrame>
      <p:graphicFrame>
        <p:nvGraphicFramePr>
          <p:cNvPr id="75779" name="Object 3"/>
          <p:cNvGraphicFramePr>
            <a:graphicFrameLocks noChangeAspect="1"/>
          </p:cNvGraphicFramePr>
          <p:nvPr/>
        </p:nvGraphicFramePr>
        <p:xfrm>
          <a:off x="6899275" y="1428736"/>
          <a:ext cx="1144588" cy="452437"/>
        </p:xfrm>
        <a:graphic>
          <a:graphicData uri="http://schemas.openxmlformats.org/presentationml/2006/ole">
            <p:oleObj spid="_x0000_s75815" name="公式" r:id="rId4" imgW="622030" imgH="190417" progId="Equation.3">
              <p:embed/>
            </p:oleObj>
          </a:graphicData>
        </a:graphic>
      </p:graphicFrame>
      <p:sp>
        <p:nvSpPr>
          <p:cNvPr id="21" name="TextBox 20"/>
          <p:cNvSpPr txBox="1"/>
          <p:nvPr/>
        </p:nvSpPr>
        <p:spPr>
          <a:xfrm>
            <a:off x="2357422" y="2714618"/>
            <a:ext cx="4000528" cy="369332"/>
          </a:xfrm>
          <a:prstGeom prst="rect">
            <a:avLst/>
          </a:prstGeom>
          <a:noFill/>
        </p:spPr>
        <p:txBody>
          <a:bodyPr wrap="square" rtlCol="0">
            <a:spAutoFit/>
          </a:bodyPr>
          <a:lstStyle/>
          <a:p>
            <a:r>
              <a:rPr lang="en-US" altLang="zh-CN" dirty="0" smtClean="0"/>
              <a:t>s=s’+ k</a:t>
            </a:r>
            <a:endParaRPr lang="zh-CN" altLang="en-US" dirty="0"/>
          </a:p>
        </p:txBody>
      </p:sp>
      <p:graphicFrame>
        <p:nvGraphicFramePr>
          <p:cNvPr id="75780" name="Object 4"/>
          <p:cNvGraphicFramePr>
            <a:graphicFrameLocks noChangeAspect="1"/>
          </p:cNvGraphicFramePr>
          <p:nvPr/>
        </p:nvGraphicFramePr>
        <p:xfrm>
          <a:off x="3071802" y="2643180"/>
          <a:ext cx="2028839" cy="428628"/>
        </p:xfrm>
        <a:graphic>
          <a:graphicData uri="http://schemas.openxmlformats.org/presentationml/2006/ole">
            <p:oleObj spid="_x0000_s75816" name="公式" r:id="rId5" imgW="901309" imgH="190417" progId="Equation.3">
              <p:embed/>
            </p:oleObj>
          </a:graphicData>
        </a:graphic>
      </p:graphicFrame>
      <p:graphicFrame>
        <p:nvGraphicFramePr>
          <p:cNvPr id="75781" name="Object 5"/>
          <p:cNvGraphicFramePr>
            <a:graphicFrameLocks noChangeAspect="1"/>
          </p:cNvGraphicFramePr>
          <p:nvPr/>
        </p:nvGraphicFramePr>
        <p:xfrm>
          <a:off x="1728788" y="3443273"/>
          <a:ext cx="1143000" cy="400050"/>
        </p:xfrm>
        <a:graphic>
          <a:graphicData uri="http://schemas.openxmlformats.org/presentationml/2006/ole">
            <p:oleObj spid="_x0000_s75817" name="公式" r:id="rId6" imgW="507780" imgH="177723" progId="Equation.3">
              <p:embed/>
            </p:oleObj>
          </a:graphicData>
        </a:graphic>
      </p:graphicFrame>
      <p:graphicFrame>
        <p:nvGraphicFramePr>
          <p:cNvPr id="75782" name="Object 6"/>
          <p:cNvGraphicFramePr>
            <a:graphicFrameLocks noChangeAspect="1"/>
          </p:cNvGraphicFramePr>
          <p:nvPr/>
        </p:nvGraphicFramePr>
        <p:xfrm>
          <a:off x="2786050" y="3428998"/>
          <a:ext cx="1144588" cy="452437"/>
        </p:xfrm>
        <a:graphic>
          <a:graphicData uri="http://schemas.openxmlformats.org/presentationml/2006/ole">
            <p:oleObj spid="_x0000_s75818" name="公式" r:id="rId7" imgW="622030" imgH="190417" progId="Equation.3">
              <p:embed/>
            </p:oleObj>
          </a:graphicData>
        </a:graphic>
      </p:graphicFrame>
      <p:graphicFrame>
        <p:nvGraphicFramePr>
          <p:cNvPr id="75783" name="Object 7"/>
          <p:cNvGraphicFramePr>
            <a:graphicFrameLocks noChangeAspect="1"/>
          </p:cNvGraphicFramePr>
          <p:nvPr/>
        </p:nvGraphicFramePr>
        <p:xfrm>
          <a:off x="3929058" y="3428998"/>
          <a:ext cx="3419491" cy="482600"/>
        </p:xfrm>
        <a:graphic>
          <a:graphicData uri="http://schemas.openxmlformats.org/presentationml/2006/ole">
            <p:oleObj spid="_x0000_s75819" name="公式" r:id="rId8" imgW="1358310" imgH="203112" progId="Equation.3">
              <p:embed/>
            </p:oleObj>
          </a:graphicData>
        </a:graphic>
      </p:graphicFrame>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8" name="Rectangle 3"/>
          <p:cNvSpPr>
            <a:spLocks noGrp="1" noChangeArrowheads="1"/>
          </p:cNvSpPr>
          <p:nvPr>
            <p:ph idx="1"/>
          </p:nvPr>
        </p:nvSpPr>
        <p:spPr>
          <a:xfrm>
            <a:off x="457200" y="333375"/>
            <a:ext cx="8229600" cy="5797550"/>
          </a:xfrm>
        </p:spPr>
        <p:txBody>
          <a:bodyPr/>
          <a:lstStyle/>
          <a:p>
            <a:pPr>
              <a:buFont typeface="Wingdings" pitchFamily="2" charset="2"/>
              <a:buNone/>
            </a:pPr>
            <a:r>
              <a:rPr lang="en-US" altLang="zh-CN" b="1" dirty="0" smtClean="0"/>
              <a:t>2.2</a:t>
            </a:r>
            <a:r>
              <a:rPr lang="zh-CN" altLang="en-US" b="1" dirty="0" smtClean="0"/>
              <a:t>）</a:t>
            </a:r>
            <a:r>
              <a:rPr lang="en-US" altLang="zh-CN" b="1" i="1" dirty="0" err="1" smtClean="0"/>
              <a:t>Asmuth</a:t>
            </a:r>
            <a:r>
              <a:rPr lang="en-US" altLang="zh-CN" b="1" i="1" dirty="0" smtClean="0"/>
              <a:t>-Bloom‘s  SS</a:t>
            </a:r>
            <a:r>
              <a:rPr lang="en-US" altLang="zh-CN" dirty="0" smtClean="0"/>
              <a:t> </a:t>
            </a:r>
          </a:p>
          <a:p>
            <a:r>
              <a:rPr lang="en-US" altLang="zh-CN" dirty="0" smtClean="0"/>
              <a:t>Dealer </a:t>
            </a:r>
            <a:r>
              <a:rPr lang="zh-CN" altLang="en-US" dirty="0" smtClean="0"/>
              <a:t>选择      及互素模数序列</a:t>
            </a:r>
          </a:p>
          <a:p>
            <a:pPr>
              <a:buFont typeface="Wingdings" pitchFamily="2" charset="2"/>
              <a:buNone/>
            </a:pPr>
            <a:r>
              <a:rPr lang="zh-CN" altLang="en-US" dirty="0" smtClean="0"/>
              <a:t>   使得</a:t>
            </a:r>
          </a:p>
          <a:p>
            <a:r>
              <a:rPr lang="zh-CN" altLang="en-US" dirty="0" smtClean="0"/>
              <a:t>在</a:t>
            </a:r>
            <a:r>
              <a:rPr lang="en-US" altLang="zh-CN" dirty="0" smtClean="0"/>
              <a:t>(0, p</a:t>
            </a:r>
            <a:r>
              <a:rPr lang="en-US" altLang="zh-CN" baseline="-25000" dirty="0" smtClean="0"/>
              <a:t>0</a:t>
            </a:r>
            <a:r>
              <a:rPr lang="en-US" altLang="zh-CN" dirty="0" smtClean="0"/>
              <a:t>)</a:t>
            </a:r>
            <a:r>
              <a:rPr lang="zh-CN" altLang="en-US" dirty="0" smtClean="0"/>
              <a:t>选择秘密</a:t>
            </a:r>
            <a:r>
              <a:rPr lang="en-US" altLang="zh-CN" dirty="0" smtClean="0"/>
              <a:t>s, </a:t>
            </a:r>
            <a:r>
              <a:rPr lang="zh-CN" altLang="en-US" dirty="0" smtClean="0"/>
              <a:t>计算</a:t>
            </a:r>
          </a:p>
          <a:p>
            <a:r>
              <a:rPr lang="en-US" altLang="zh-CN" dirty="0" smtClean="0"/>
              <a:t>Dealer</a:t>
            </a:r>
            <a:r>
              <a:rPr lang="zh-CN" altLang="en-US" dirty="0" smtClean="0"/>
              <a:t>为成员</a:t>
            </a:r>
            <a:r>
              <a:rPr lang="en-US" altLang="zh-CN" dirty="0" err="1" smtClean="0"/>
              <a:t>U</a:t>
            </a:r>
            <a:r>
              <a:rPr lang="en-US" altLang="zh-CN" baseline="-25000" dirty="0" err="1" smtClean="0"/>
              <a:t>i</a:t>
            </a:r>
            <a:r>
              <a:rPr lang="zh-CN" altLang="en-US" dirty="0" smtClean="0"/>
              <a:t>生成</a:t>
            </a:r>
            <a:r>
              <a:rPr lang="en-US" altLang="zh-CN" dirty="0" smtClean="0"/>
              <a:t>share</a:t>
            </a:r>
            <a:r>
              <a:rPr lang="zh-CN" altLang="en-US" dirty="0" smtClean="0"/>
              <a:t>并秘密发送给</a:t>
            </a:r>
            <a:r>
              <a:rPr lang="en-US" altLang="zh-CN" dirty="0" err="1" smtClean="0"/>
              <a:t>U</a:t>
            </a:r>
            <a:r>
              <a:rPr lang="en-US" altLang="zh-CN" baseline="-25000" dirty="0" err="1" smtClean="0"/>
              <a:t>i</a:t>
            </a:r>
            <a:endParaRPr lang="zh-CN" altLang="en-US" dirty="0" smtClean="0"/>
          </a:p>
          <a:p>
            <a:endParaRPr lang="en-US" altLang="zh-CN" dirty="0" smtClean="0"/>
          </a:p>
          <a:p>
            <a:endParaRPr lang="en-US" altLang="zh-CN" dirty="0" smtClean="0"/>
          </a:p>
          <a:p>
            <a:r>
              <a:rPr lang="zh-CN" altLang="en-US" dirty="0" smtClean="0"/>
              <a:t>恢复秘密</a:t>
            </a:r>
          </a:p>
          <a:p>
            <a:endParaRPr lang="zh-CN" altLang="en-US" dirty="0" smtClean="0"/>
          </a:p>
        </p:txBody>
      </p:sp>
      <p:sp>
        <p:nvSpPr>
          <p:cNvPr id="76805" name="Rectangle 5"/>
          <p:cNvSpPr>
            <a:spLocks noChangeArrowheads="1"/>
          </p:cNvSpPr>
          <p:nvPr/>
        </p:nvSpPr>
        <p:spPr bwMode="auto">
          <a:xfrm>
            <a:off x="0" y="0"/>
            <a:ext cx="9144000" cy="0"/>
          </a:xfrm>
          <a:prstGeom prst="rect">
            <a:avLst/>
          </a:prstGeom>
          <a:noFill/>
          <a:ln w="12700" algn="ctr">
            <a:noFill/>
            <a:miter lim="800000"/>
            <a:headEnd/>
            <a:tailEnd/>
          </a:ln>
          <a:effectLst>
            <a:outerShdw dist="45791" dir="2021404" algn="ctr" rotWithShape="0">
              <a:schemeClr val="bg2"/>
            </a:outerShdw>
          </a:effectLst>
        </p:spPr>
        <p:txBody>
          <a:bodyPr wrap="none" anchor="ctr">
            <a:spAutoFit/>
          </a:bodyPr>
          <a:lstStyle/>
          <a:p>
            <a:pPr algn="ctr">
              <a:defRPr/>
            </a:pPr>
            <a:endParaRPr lang="zh-CN" altLang="en-US"/>
          </a:p>
        </p:txBody>
      </p:sp>
      <p:graphicFrame>
        <p:nvGraphicFramePr>
          <p:cNvPr id="4098" name="Object 4"/>
          <p:cNvGraphicFramePr>
            <a:graphicFrameLocks noChangeAspect="1"/>
          </p:cNvGraphicFramePr>
          <p:nvPr/>
        </p:nvGraphicFramePr>
        <p:xfrm>
          <a:off x="2916238" y="836613"/>
          <a:ext cx="517525" cy="620712"/>
        </p:xfrm>
        <a:graphic>
          <a:graphicData uri="http://schemas.openxmlformats.org/presentationml/2006/ole">
            <p:oleObj spid="_x0000_s4158" name="公式" r:id="rId3" imgW="190500" imgH="228600" progId="Equation.3">
              <p:embed/>
            </p:oleObj>
          </a:graphicData>
        </a:graphic>
      </p:graphicFrame>
      <p:sp>
        <p:nvSpPr>
          <p:cNvPr id="76807" name="Rectangle 7"/>
          <p:cNvSpPr>
            <a:spLocks noChangeArrowheads="1"/>
          </p:cNvSpPr>
          <p:nvPr/>
        </p:nvSpPr>
        <p:spPr bwMode="auto">
          <a:xfrm>
            <a:off x="0" y="0"/>
            <a:ext cx="9144000" cy="0"/>
          </a:xfrm>
          <a:prstGeom prst="rect">
            <a:avLst/>
          </a:prstGeom>
          <a:noFill/>
          <a:ln w="12700" algn="ctr">
            <a:noFill/>
            <a:miter lim="800000"/>
            <a:headEnd/>
            <a:tailEnd/>
          </a:ln>
          <a:effectLst>
            <a:outerShdw dist="45791" dir="2021404" algn="ctr" rotWithShape="0">
              <a:schemeClr val="bg2"/>
            </a:outerShdw>
          </a:effectLst>
        </p:spPr>
        <p:txBody>
          <a:bodyPr wrap="none" anchor="ctr">
            <a:spAutoFit/>
          </a:bodyPr>
          <a:lstStyle/>
          <a:p>
            <a:pPr>
              <a:defRPr/>
            </a:pPr>
            <a:endParaRPr lang="zh-CN" altLang="en-US"/>
          </a:p>
        </p:txBody>
      </p:sp>
      <p:graphicFrame>
        <p:nvGraphicFramePr>
          <p:cNvPr id="4099" name="Object 6"/>
          <p:cNvGraphicFramePr>
            <a:graphicFrameLocks noChangeAspect="1"/>
          </p:cNvGraphicFramePr>
          <p:nvPr/>
        </p:nvGraphicFramePr>
        <p:xfrm>
          <a:off x="5786446" y="714356"/>
          <a:ext cx="2592388" cy="552450"/>
        </p:xfrm>
        <a:graphic>
          <a:graphicData uri="http://schemas.openxmlformats.org/presentationml/2006/ole">
            <p:oleObj spid="_x0000_s4159" name="公式" r:id="rId4" imgW="1079500" imgH="228600" progId="Equation.3">
              <p:embed/>
            </p:oleObj>
          </a:graphicData>
        </a:graphic>
      </p:graphicFrame>
      <p:sp>
        <p:nvSpPr>
          <p:cNvPr id="76809" name="Rectangle 9"/>
          <p:cNvSpPr>
            <a:spLocks noChangeArrowheads="1"/>
          </p:cNvSpPr>
          <p:nvPr/>
        </p:nvSpPr>
        <p:spPr bwMode="auto">
          <a:xfrm>
            <a:off x="0" y="0"/>
            <a:ext cx="9144000" cy="0"/>
          </a:xfrm>
          <a:prstGeom prst="rect">
            <a:avLst/>
          </a:prstGeom>
          <a:noFill/>
          <a:ln w="12700" algn="ctr">
            <a:noFill/>
            <a:miter lim="800000"/>
            <a:headEnd/>
            <a:tailEnd/>
          </a:ln>
          <a:effectLst>
            <a:outerShdw dist="45791" dir="2021404" algn="ctr" rotWithShape="0">
              <a:schemeClr val="bg2"/>
            </a:outerShdw>
          </a:effectLst>
        </p:spPr>
        <p:txBody>
          <a:bodyPr wrap="none" anchor="ctr">
            <a:spAutoFit/>
          </a:bodyPr>
          <a:lstStyle/>
          <a:p>
            <a:pPr algn="ctr">
              <a:defRPr/>
            </a:pPr>
            <a:endParaRPr lang="zh-CN" altLang="en-US"/>
          </a:p>
        </p:txBody>
      </p:sp>
      <p:graphicFrame>
        <p:nvGraphicFramePr>
          <p:cNvPr id="4100" name="Object 8"/>
          <p:cNvGraphicFramePr>
            <a:graphicFrameLocks noChangeAspect="1"/>
          </p:cNvGraphicFramePr>
          <p:nvPr/>
        </p:nvGraphicFramePr>
        <p:xfrm>
          <a:off x="1619250" y="1285860"/>
          <a:ext cx="4248150" cy="490537"/>
        </p:xfrm>
        <a:graphic>
          <a:graphicData uri="http://schemas.openxmlformats.org/presentationml/2006/ole">
            <p:oleObj spid="_x0000_s4160" name="公式" r:id="rId5" imgW="1981200" imgH="228600" progId="Equation.3">
              <p:embed/>
            </p:oleObj>
          </a:graphicData>
        </a:graphic>
      </p:graphicFrame>
      <p:sp>
        <p:nvSpPr>
          <p:cNvPr id="76811" name="Rectangle 11"/>
          <p:cNvSpPr>
            <a:spLocks noChangeArrowheads="1"/>
          </p:cNvSpPr>
          <p:nvPr/>
        </p:nvSpPr>
        <p:spPr bwMode="auto">
          <a:xfrm>
            <a:off x="0" y="0"/>
            <a:ext cx="9144000" cy="0"/>
          </a:xfrm>
          <a:prstGeom prst="rect">
            <a:avLst/>
          </a:prstGeom>
          <a:noFill/>
          <a:ln w="12700" algn="ctr">
            <a:noFill/>
            <a:miter lim="800000"/>
            <a:headEnd/>
            <a:tailEnd/>
          </a:ln>
          <a:effectLst>
            <a:outerShdw dist="45791" dir="2021404" algn="ctr" rotWithShape="0">
              <a:schemeClr val="bg2"/>
            </a:outerShdw>
          </a:effectLst>
        </p:spPr>
        <p:txBody>
          <a:bodyPr wrap="none" anchor="ctr">
            <a:spAutoFit/>
          </a:bodyPr>
          <a:lstStyle/>
          <a:p>
            <a:pPr>
              <a:defRPr/>
            </a:pPr>
            <a:endParaRPr lang="zh-CN" altLang="en-US"/>
          </a:p>
        </p:txBody>
      </p:sp>
      <p:graphicFrame>
        <p:nvGraphicFramePr>
          <p:cNvPr id="4101" name="Object 10"/>
          <p:cNvGraphicFramePr>
            <a:graphicFrameLocks noChangeAspect="1"/>
          </p:cNvGraphicFramePr>
          <p:nvPr/>
        </p:nvGraphicFramePr>
        <p:xfrm>
          <a:off x="5859463" y="1285860"/>
          <a:ext cx="3176587" cy="455612"/>
        </p:xfrm>
        <a:graphic>
          <a:graphicData uri="http://schemas.openxmlformats.org/presentationml/2006/ole">
            <p:oleObj spid="_x0000_s4161" name="公式" r:id="rId6" imgW="1600200" imgH="228600" progId="Equation.3">
              <p:embed/>
            </p:oleObj>
          </a:graphicData>
        </a:graphic>
      </p:graphicFrame>
      <p:sp>
        <p:nvSpPr>
          <p:cNvPr id="76822" name="Rectangle 22"/>
          <p:cNvSpPr>
            <a:spLocks noChangeArrowheads="1"/>
          </p:cNvSpPr>
          <p:nvPr/>
        </p:nvSpPr>
        <p:spPr bwMode="auto">
          <a:xfrm>
            <a:off x="0" y="0"/>
            <a:ext cx="9144000" cy="0"/>
          </a:xfrm>
          <a:prstGeom prst="rect">
            <a:avLst/>
          </a:prstGeom>
          <a:noFill/>
          <a:ln w="12700" algn="ctr">
            <a:noFill/>
            <a:miter lim="800000"/>
            <a:headEnd/>
            <a:tailEnd/>
          </a:ln>
          <a:effectLst>
            <a:outerShdw dist="45791" dir="2021404" algn="ctr" rotWithShape="0">
              <a:schemeClr val="bg2"/>
            </a:outerShdw>
          </a:effectLst>
        </p:spPr>
        <p:txBody>
          <a:bodyPr wrap="none" anchor="ctr">
            <a:spAutoFit/>
          </a:bodyPr>
          <a:lstStyle/>
          <a:p>
            <a:pPr>
              <a:defRPr/>
            </a:pPr>
            <a:endParaRPr lang="zh-CN" altLang="en-US"/>
          </a:p>
        </p:txBody>
      </p:sp>
      <p:graphicFrame>
        <p:nvGraphicFramePr>
          <p:cNvPr id="4102" name="Object 21"/>
          <p:cNvGraphicFramePr>
            <a:graphicFrameLocks noChangeAspect="1"/>
          </p:cNvGraphicFramePr>
          <p:nvPr/>
        </p:nvGraphicFramePr>
        <p:xfrm>
          <a:off x="4714876" y="1682742"/>
          <a:ext cx="4140200" cy="531812"/>
        </p:xfrm>
        <a:graphic>
          <a:graphicData uri="http://schemas.openxmlformats.org/presentationml/2006/ole">
            <p:oleObj spid="_x0000_s4162" name="公式" r:id="rId7" imgW="1854200" imgH="241300" progId="Equation.3">
              <p:embed/>
            </p:oleObj>
          </a:graphicData>
        </a:graphic>
      </p:graphicFrame>
      <p:sp>
        <p:nvSpPr>
          <p:cNvPr id="76824" name="Rectangle 24"/>
          <p:cNvSpPr>
            <a:spLocks noChangeArrowheads="1"/>
          </p:cNvSpPr>
          <p:nvPr/>
        </p:nvSpPr>
        <p:spPr bwMode="auto">
          <a:xfrm>
            <a:off x="0" y="0"/>
            <a:ext cx="9144000" cy="0"/>
          </a:xfrm>
          <a:prstGeom prst="rect">
            <a:avLst/>
          </a:prstGeom>
          <a:noFill/>
          <a:ln w="12700" algn="ctr">
            <a:noFill/>
            <a:miter lim="800000"/>
            <a:headEnd/>
            <a:tailEnd/>
          </a:ln>
          <a:effectLst>
            <a:outerShdw dist="45791" dir="2021404" algn="ctr" rotWithShape="0">
              <a:schemeClr val="bg2"/>
            </a:outerShdw>
          </a:effectLst>
        </p:spPr>
        <p:txBody>
          <a:bodyPr wrap="none" anchor="ctr">
            <a:spAutoFit/>
          </a:bodyPr>
          <a:lstStyle/>
          <a:p>
            <a:pPr>
              <a:defRPr/>
            </a:pPr>
            <a:endParaRPr lang="zh-CN" altLang="en-US"/>
          </a:p>
        </p:txBody>
      </p:sp>
      <p:graphicFrame>
        <p:nvGraphicFramePr>
          <p:cNvPr id="4103" name="Object 23"/>
          <p:cNvGraphicFramePr>
            <a:graphicFrameLocks noChangeAspect="1"/>
          </p:cNvGraphicFramePr>
          <p:nvPr/>
        </p:nvGraphicFramePr>
        <p:xfrm>
          <a:off x="1042988" y="2714620"/>
          <a:ext cx="3168650" cy="598488"/>
        </p:xfrm>
        <a:graphic>
          <a:graphicData uri="http://schemas.openxmlformats.org/presentationml/2006/ole">
            <p:oleObj spid="_x0000_s4163" name="公式" r:id="rId8" imgW="1206500" imgH="228600" progId="Equation.3">
              <p:embed/>
            </p:oleObj>
          </a:graphicData>
        </a:graphic>
      </p:graphicFrame>
      <p:sp>
        <p:nvSpPr>
          <p:cNvPr id="76826" name="Rectangle 26"/>
          <p:cNvSpPr>
            <a:spLocks noChangeArrowheads="1"/>
          </p:cNvSpPr>
          <p:nvPr/>
        </p:nvSpPr>
        <p:spPr bwMode="auto">
          <a:xfrm>
            <a:off x="0" y="0"/>
            <a:ext cx="9144000" cy="0"/>
          </a:xfrm>
          <a:prstGeom prst="rect">
            <a:avLst/>
          </a:prstGeom>
          <a:noFill/>
          <a:ln w="12700" algn="ctr">
            <a:noFill/>
            <a:miter lim="800000"/>
            <a:headEnd/>
            <a:tailEnd/>
          </a:ln>
          <a:effectLst>
            <a:outerShdw dist="45791" dir="2021404" algn="ctr" rotWithShape="0">
              <a:schemeClr val="bg2"/>
            </a:outerShdw>
          </a:effectLst>
        </p:spPr>
        <p:txBody>
          <a:bodyPr wrap="none" anchor="ctr">
            <a:spAutoFit/>
          </a:bodyPr>
          <a:lstStyle/>
          <a:p>
            <a:pPr>
              <a:defRPr/>
            </a:pPr>
            <a:endParaRPr lang="zh-CN" altLang="en-US"/>
          </a:p>
        </p:txBody>
      </p:sp>
      <p:graphicFrame>
        <p:nvGraphicFramePr>
          <p:cNvPr id="4104" name="Object 25"/>
          <p:cNvGraphicFramePr>
            <a:graphicFrameLocks noChangeAspect="1"/>
          </p:cNvGraphicFramePr>
          <p:nvPr/>
        </p:nvGraphicFramePr>
        <p:xfrm>
          <a:off x="900113" y="4000504"/>
          <a:ext cx="3529012" cy="1011238"/>
        </p:xfrm>
        <a:graphic>
          <a:graphicData uri="http://schemas.openxmlformats.org/presentationml/2006/ole">
            <p:oleObj spid="_x0000_s4164" name="公式" r:id="rId9" imgW="1562100" imgH="444500" progId="Equation.3">
              <p:embed/>
            </p:oleObj>
          </a:graphicData>
        </a:graphic>
      </p:graphicFrame>
      <p:sp>
        <p:nvSpPr>
          <p:cNvPr id="76828" name="Rectangle 28"/>
          <p:cNvSpPr>
            <a:spLocks noChangeArrowheads="1"/>
          </p:cNvSpPr>
          <p:nvPr/>
        </p:nvSpPr>
        <p:spPr bwMode="auto">
          <a:xfrm>
            <a:off x="0" y="3314700"/>
            <a:ext cx="9144000" cy="0"/>
          </a:xfrm>
          <a:prstGeom prst="rect">
            <a:avLst/>
          </a:prstGeom>
          <a:noFill/>
          <a:ln w="12700" algn="ctr">
            <a:noFill/>
            <a:miter lim="800000"/>
            <a:headEnd/>
            <a:tailEnd/>
          </a:ln>
          <a:effectLst>
            <a:outerShdw dist="45791" dir="2021404" algn="ctr" rotWithShape="0">
              <a:schemeClr val="bg2"/>
            </a:outerShdw>
          </a:effectLst>
        </p:spPr>
        <p:txBody>
          <a:bodyPr wrap="none" anchor="ctr">
            <a:spAutoFit/>
          </a:bodyPr>
          <a:lstStyle/>
          <a:p>
            <a:pPr>
              <a:defRPr/>
            </a:pPr>
            <a:endParaRPr lang="zh-CN" altLang="en-US"/>
          </a:p>
        </p:txBody>
      </p:sp>
      <p:graphicFrame>
        <p:nvGraphicFramePr>
          <p:cNvPr id="4105" name="Object 27"/>
          <p:cNvGraphicFramePr>
            <a:graphicFrameLocks noChangeAspect="1"/>
          </p:cNvGraphicFramePr>
          <p:nvPr/>
        </p:nvGraphicFramePr>
        <p:xfrm>
          <a:off x="4572000" y="4217992"/>
          <a:ext cx="1944688" cy="530225"/>
        </p:xfrm>
        <a:graphic>
          <a:graphicData uri="http://schemas.openxmlformats.org/presentationml/2006/ole">
            <p:oleObj spid="_x0000_s4165" name="公式" r:id="rId10" imgW="838200" imgH="228600" progId="Equation.3">
              <p:embed/>
            </p:oleObj>
          </a:graphicData>
        </a:graphic>
      </p:graphicFrame>
      <p:graphicFrame>
        <p:nvGraphicFramePr>
          <p:cNvPr id="4106" name="Object 29"/>
          <p:cNvGraphicFramePr>
            <a:graphicFrameLocks noChangeAspect="1"/>
          </p:cNvGraphicFramePr>
          <p:nvPr/>
        </p:nvGraphicFramePr>
        <p:xfrm>
          <a:off x="1116013" y="5153029"/>
          <a:ext cx="2087562" cy="417513"/>
        </p:xfrm>
        <a:graphic>
          <a:graphicData uri="http://schemas.openxmlformats.org/presentationml/2006/ole">
            <p:oleObj spid="_x0000_s4166" name="公式" r:id="rId11" imgW="1143000" imgH="228600" progId="Equation.3">
              <p:embed/>
            </p:oleObj>
          </a:graphicData>
        </a:graphic>
      </p:graphicFrame>
      <p:graphicFrame>
        <p:nvGraphicFramePr>
          <p:cNvPr id="4107" name="Object 30"/>
          <p:cNvGraphicFramePr>
            <a:graphicFrameLocks noChangeAspect="1"/>
          </p:cNvGraphicFramePr>
          <p:nvPr/>
        </p:nvGraphicFramePr>
        <p:xfrm>
          <a:off x="3348038" y="5080004"/>
          <a:ext cx="1512887" cy="587375"/>
        </p:xfrm>
        <a:graphic>
          <a:graphicData uri="http://schemas.openxmlformats.org/presentationml/2006/ole">
            <p:oleObj spid="_x0000_s4167" name="公式" r:id="rId12" imgW="1104900" imgH="431800" progId="Equation.3">
              <p:embed/>
            </p:oleObj>
          </a:graphicData>
        </a:graphic>
      </p:graphicFrame>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rot="5400000">
            <a:off x="570678" y="2143114"/>
            <a:ext cx="286546" cy="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714348" y="2143114"/>
            <a:ext cx="678661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rot="5400000">
            <a:off x="2257395" y="2143114"/>
            <a:ext cx="286546" cy="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rot="5400000">
            <a:off x="7358082" y="2143114"/>
            <a:ext cx="286546" cy="794"/>
          </a:xfrm>
          <a:prstGeom prst="line">
            <a:avLst/>
          </a:prstGeom>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4786314" y="1785924"/>
            <a:ext cx="1571636" cy="369332"/>
          </a:xfrm>
          <a:prstGeom prst="rect">
            <a:avLst/>
          </a:prstGeom>
          <a:noFill/>
        </p:spPr>
        <p:txBody>
          <a:bodyPr wrap="square" rtlCol="0">
            <a:spAutoFit/>
          </a:bodyPr>
          <a:lstStyle/>
          <a:p>
            <a:r>
              <a:rPr lang="en-US" altLang="zh-CN" dirty="0" smtClean="0"/>
              <a:t>A=s+ap</a:t>
            </a:r>
            <a:r>
              <a:rPr lang="en-US" altLang="zh-CN" baseline="-25000" dirty="0" smtClean="0"/>
              <a:t>0</a:t>
            </a:r>
            <a:endParaRPr lang="zh-CN" altLang="en-US" baseline="-25000" dirty="0"/>
          </a:p>
        </p:txBody>
      </p:sp>
      <p:sp>
        <p:nvSpPr>
          <p:cNvPr id="9" name="TextBox 8"/>
          <p:cNvSpPr txBox="1"/>
          <p:nvPr/>
        </p:nvSpPr>
        <p:spPr>
          <a:xfrm>
            <a:off x="785786" y="1785924"/>
            <a:ext cx="500066" cy="369332"/>
          </a:xfrm>
          <a:prstGeom prst="rect">
            <a:avLst/>
          </a:prstGeom>
          <a:noFill/>
        </p:spPr>
        <p:txBody>
          <a:bodyPr wrap="square" rtlCol="0">
            <a:spAutoFit/>
          </a:bodyPr>
          <a:lstStyle/>
          <a:p>
            <a:r>
              <a:rPr lang="en-US" altLang="zh-CN" dirty="0" smtClean="0"/>
              <a:t>s</a:t>
            </a:r>
            <a:endParaRPr lang="zh-CN" altLang="en-US" dirty="0"/>
          </a:p>
        </p:txBody>
      </p:sp>
      <p:graphicFrame>
        <p:nvGraphicFramePr>
          <p:cNvPr id="10" name="Object 2"/>
          <p:cNvGraphicFramePr>
            <a:graphicFrameLocks noChangeAspect="1"/>
          </p:cNvGraphicFramePr>
          <p:nvPr/>
        </p:nvGraphicFramePr>
        <p:xfrm>
          <a:off x="2071670" y="1428736"/>
          <a:ext cx="2306634" cy="452438"/>
        </p:xfrm>
        <a:graphic>
          <a:graphicData uri="http://schemas.openxmlformats.org/presentationml/2006/ole">
            <p:oleObj spid="_x0000_s76844" name="公式" r:id="rId3" imgW="1143000" imgH="190500" progId="Equation.3">
              <p:embed/>
            </p:oleObj>
          </a:graphicData>
        </a:graphic>
      </p:graphicFrame>
      <p:graphicFrame>
        <p:nvGraphicFramePr>
          <p:cNvPr id="11" name="Object 3"/>
          <p:cNvGraphicFramePr>
            <a:graphicFrameLocks noChangeAspect="1"/>
          </p:cNvGraphicFramePr>
          <p:nvPr/>
        </p:nvGraphicFramePr>
        <p:xfrm>
          <a:off x="7072330" y="1428736"/>
          <a:ext cx="1565275" cy="452438"/>
        </p:xfrm>
        <a:graphic>
          <a:graphicData uri="http://schemas.openxmlformats.org/presentationml/2006/ole">
            <p:oleObj spid="_x0000_s76845" name="公式" r:id="rId4" imgW="850531" imgH="190417" progId="Equation.3">
              <p:embed/>
            </p:oleObj>
          </a:graphicData>
        </a:graphic>
      </p:graphicFrame>
      <p:cxnSp>
        <p:nvCxnSpPr>
          <p:cNvPr id="12" name="直接连接符 11"/>
          <p:cNvCxnSpPr/>
          <p:nvPr/>
        </p:nvCxnSpPr>
        <p:spPr>
          <a:xfrm rot="5400000">
            <a:off x="1213620" y="2143116"/>
            <a:ext cx="286546" cy="794"/>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76804" name="Object 4"/>
          <p:cNvGraphicFramePr>
            <a:graphicFrameLocks noChangeAspect="1"/>
          </p:cNvGraphicFramePr>
          <p:nvPr/>
        </p:nvGraphicFramePr>
        <p:xfrm>
          <a:off x="1268392" y="1500188"/>
          <a:ext cx="303212" cy="452437"/>
        </p:xfrm>
        <a:graphic>
          <a:graphicData uri="http://schemas.openxmlformats.org/presentationml/2006/ole">
            <p:oleObj spid="_x0000_s76846" name="公式" r:id="rId5" imgW="164957" imgH="190335" progId="Equation.3">
              <p:embed/>
            </p:oleObj>
          </a:graphicData>
        </a:graphic>
      </p:graphicFrame>
      <p:graphicFrame>
        <p:nvGraphicFramePr>
          <p:cNvPr id="76805" name="Object 5"/>
          <p:cNvGraphicFramePr>
            <a:graphicFrameLocks noChangeAspect="1"/>
          </p:cNvGraphicFramePr>
          <p:nvPr/>
        </p:nvGraphicFramePr>
        <p:xfrm>
          <a:off x="571472" y="1544638"/>
          <a:ext cx="211138" cy="361950"/>
        </p:xfrm>
        <a:graphic>
          <a:graphicData uri="http://schemas.openxmlformats.org/presentationml/2006/ole">
            <p:oleObj spid="_x0000_s76847" name="公式" r:id="rId6" imgW="114151" imgH="152202" progId="Equation.3">
              <p:embed/>
            </p:oleObj>
          </a:graphicData>
        </a:graphic>
      </p:graphicFrame>
      <p:sp>
        <p:nvSpPr>
          <p:cNvPr id="15" name="矩形 14"/>
          <p:cNvSpPr/>
          <p:nvPr/>
        </p:nvSpPr>
        <p:spPr>
          <a:xfrm>
            <a:off x="1714480" y="1845222"/>
            <a:ext cx="357190" cy="369332"/>
          </a:xfrm>
          <a:prstGeom prst="rect">
            <a:avLst/>
          </a:prstGeom>
        </p:spPr>
        <p:txBody>
          <a:bodyPr wrap="square">
            <a:spAutoFit/>
          </a:bodyPr>
          <a:lstStyle/>
          <a:p>
            <a:r>
              <a:rPr lang="en-US" altLang="zh-CN" dirty="0" smtClean="0"/>
              <a:t>A’</a:t>
            </a:r>
            <a:endParaRPr lang="zh-CN" altLang="en-US" dirty="0"/>
          </a:p>
        </p:txBody>
      </p:sp>
      <p:sp>
        <p:nvSpPr>
          <p:cNvPr id="16" name="矩形 15"/>
          <p:cNvSpPr/>
          <p:nvPr/>
        </p:nvSpPr>
        <p:spPr>
          <a:xfrm>
            <a:off x="3143240" y="2857496"/>
            <a:ext cx="1121333" cy="369332"/>
          </a:xfrm>
          <a:prstGeom prst="rect">
            <a:avLst/>
          </a:prstGeom>
        </p:spPr>
        <p:txBody>
          <a:bodyPr wrap="none">
            <a:spAutoFit/>
          </a:bodyPr>
          <a:lstStyle/>
          <a:p>
            <a:r>
              <a:rPr lang="en-US" altLang="zh-CN" dirty="0" smtClean="0"/>
              <a:t>A=A’+</a:t>
            </a:r>
            <a:r>
              <a:rPr lang="en-US" altLang="zh-CN" dirty="0" err="1" smtClean="0"/>
              <a:t>kN</a:t>
            </a:r>
            <a:r>
              <a:rPr lang="en-US" altLang="zh-CN" dirty="0" smtClean="0"/>
              <a:t>’</a:t>
            </a:r>
            <a:endParaRPr lang="zh-CN" altLang="en-US" baseline="-25000" dirty="0"/>
          </a:p>
        </p:txBody>
      </p:sp>
      <p:graphicFrame>
        <p:nvGraphicFramePr>
          <p:cNvPr id="76806" name="Object 6"/>
          <p:cNvGraphicFramePr>
            <a:graphicFrameLocks noChangeAspect="1"/>
          </p:cNvGraphicFramePr>
          <p:nvPr/>
        </p:nvGraphicFramePr>
        <p:xfrm>
          <a:off x="3125776" y="3333752"/>
          <a:ext cx="1895475" cy="452438"/>
        </p:xfrm>
        <a:graphic>
          <a:graphicData uri="http://schemas.openxmlformats.org/presentationml/2006/ole">
            <p:oleObj spid="_x0000_s76848" name="公式" r:id="rId7" imgW="1028700" imgH="190500" progId="Equation.3">
              <p:embed/>
            </p:oleObj>
          </a:graphicData>
        </a:graphic>
      </p:graphicFrame>
      <p:graphicFrame>
        <p:nvGraphicFramePr>
          <p:cNvPr id="76807" name="Object 7"/>
          <p:cNvGraphicFramePr>
            <a:graphicFrameLocks noChangeAspect="1"/>
          </p:cNvGraphicFramePr>
          <p:nvPr/>
        </p:nvGraphicFramePr>
        <p:xfrm>
          <a:off x="4914914" y="3309944"/>
          <a:ext cx="1657350" cy="452438"/>
        </p:xfrm>
        <a:graphic>
          <a:graphicData uri="http://schemas.openxmlformats.org/presentationml/2006/ole">
            <p:oleObj spid="_x0000_s76849" name="公式" r:id="rId8" imgW="901309" imgH="190417" progId="Equation.3">
              <p:embed/>
            </p:oleObj>
          </a:graphicData>
        </a:graphic>
      </p:graphicFrame>
      <p:graphicFrame>
        <p:nvGraphicFramePr>
          <p:cNvPr id="76808" name="Object 8"/>
          <p:cNvGraphicFramePr>
            <a:graphicFrameLocks noChangeAspect="1"/>
          </p:cNvGraphicFramePr>
          <p:nvPr/>
        </p:nvGraphicFramePr>
        <p:xfrm>
          <a:off x="3200394" y="4071942"/>
          <a:ext cx="514350" cy="452437"/>
        </p:xfrm>
        <a:graphic>
          <a:graphicData uri="http://schemas.openxmlformats.org/presentationml/2006/ole">
            <p:oleObj spid="_x0000_s76850" name="公式" r:id="rId9" imgW="279400" imgH="190500" progId="Equation.3">
              <p:embed/>
            </p:oleObj>
          </a:graphicData>
        </a:graphic>
      </p:graphicFrame>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两类攻击</a:t>
            </a:r>
            <a:endParaRPr lang="en-US" altLang="zh-CN" dirty="0" smtClean="0"/>
          </a:p>
          <a:p>
            <a:pPr lvl="1"/>
            <a:r>
              <a:rPr lang="zh-CN" altLang="en-US" dirty="0" smtClean="0"/>
              <a:t>在异步通信情况下</a:t>
            </a:r>
            <a:r>
              <a:rPr lang="zh-CN" altLang="en-US" dirty="0" smtClean="0"/>
              <a:t>，</a:t>
            </a:r>
            <a:r>
              <a:rPr lang="en-US" altLang="zh-CN" dirty="0" smtClean="0"/>
              <a:t>m</a:t>
            </a:r>
            <a:r>
              <a:rPr lang="zh-CN" altLang="en-US" dirty="0" smtClean="0"/>
              <a:t>个</a:t>
            </a:r>
            <a:r>
              <a:rPr lang="en-US" altLang="zh-CN" dirty="0" smtClean="0"/>
              <a:t>(m&gt;t)</a:t>
            </a:r>
            <a:r>
              <a:rPr lang="zh-CN" altLang="en-US" dirty="0" smtClean="0"/>
              <a:t> 参与者</a:t>
            </a:r>
            <a:r>
              <a:rPr lang="zh-CN" altLang="en-US" dirty="0" smtClean="0"/>
              <a:t>恢复秘密时，其中的一个恶意参与者即使没有合法的</a:t>
            </a:r>
            <a:r>
              <a:rPr lang="en-US" altLang="zh-CN" dirty="0" smtClean="0"/>
              <a:t>share,</a:t>
            </a:r>
            <a:r>
              <a:rPr lang="zh-CN" altLang="en-US" dirty="0" smtClean="0"/>
              <a:t>也</a:t>
            </a:r>
            <a:r>
              <a:rPr lang="zh-CN" altLang="en-US" dirty="0" smtClean="0"/>
              <a:t>可能获得秘密</a:t>
            </a:r>
            <a:r>
              <a:rPr lang="en-US" altLang="zh-CN" dirty="0" smtClean="0"/>
              <a:t>s.</a:t>
            </a:r>
          </a:p>
          <a:p>
            <a:pPr lvl="2"/>
            <a:r>
              <a:rPr lang="zh-CN" altLang="en-US" dirty="0" smtClean="0"/>
              <a:t>（如何实现只有全部</a:t>
            </a:r>
            <a:r>
              <a:rPr lang="zh-CN" altLang="en-US" dirty="0" smtClean="0"/>
              <a:t>参与者都合法时才能</a:t>
            </a:r>
            <a:r>
              <a:rPr lang="zh-CN" altLang="en-US" dirty="0" smtClean="0"/>
              <a:t>获得秘密</a:t>
            </a:r>
            <a:r>
              <a:rPr lang="en-US" altLang="zh-CN" dirty="0" smtClean="0"/>
              <a:t>s</a:t>
            </a:r>
            <a:r>
              <a:rPr lang="zh-CN" altLang="en-US" dirty="0" smtClean="0"/>
              <a:t>？）</a:t>
            </a:r>
            <a:endParaRPr lang="en-US" altLang="zh-CN" dirty="0" smtClean="0"/>
          </a:p>
          <a:p>
            <a:pPr lvl="1"/>
            <a:r>
              <a:rPr lang="zh-CN" altLang="en-US" dirty="0" smtClean="0"/>
              <a:t>如果攻击者可以攻破参与者间</a:t>
            </a:r>
            <a:r>
              <a:rPr lang="en-US" altLang="zh-CN" dirty="0" smtClean="0"/>
              <a:t>t/2</a:t>
            </a:r>
            <a:r>
              <a:rPr lang="zh-CN" altLang="en-US" dirty="0" smtClean="0"/>
              <a:t>个私有信道，获得足够多（</a:t>
            </a:r>
            <a:r>
              <a:rPr lang="en-US" altLang="zh-CN" dirty="0" smtClean="0"/>
              <a:t>t</a:t>
            </a:r>
            <a:r>
              <a:rPr lang="zh-CN" altLang="en-US" dirty="0" smtClean="0"/>
              <a:t>个）的</a:t>
            </a:r>
            <a:r>
              <a:rPr lang="en-US" altLang="zh-CN" dirty="0" smtClean="0"/>
              <a:t>share, </a:t>
            </a:r>
            <a:r>
              <a:rPr lang="zh-CN" altLang="en-US" dirty="0" smtClean="0"/>
              <a:t>也可以获得秘密。</a:t>
            </a:r>
            <a:endParaRPr lang="en-US" altLang="zh-CN" dirty="0" smtClean="0"/>
          </a:p>
          <a:p>
            <a:pPr lvl="2"/>
            <a:r>
              <a:rPr lang="zh-CN" altLang="en-US" dirty="0" smtClean="0"/>
              <a:t>（如何提高抵御信道破解攻击的健壮性？）</a:t>
            </a:r>
            <a:endParaRPr lang="en-US" altLang="zh-CN" dirty="0" smtClean="0"/>
          </a:p>
          <a:p>
            <a:pPr lvl="1"/>
            <a:endParaRPr lang="en-US" altLang="zh-CN" dirty="0" smtClean="0"/>
          </a:p>
          <a:p>
            <a:pPr lvl="1"/>
            <a:endParaRPr lang="zh-CN" altLang="en-US" dirty="0"/>
          </a:p>
        </p:txBody>
      </p:sp>
      <p:sp>
        <p:nvSpPr>
          <p:cNvPr id="3" name="标题 2"/>
          <p:cNvSpPr>
            <a:spLocks noGrp="1"/>
          </p:cNvSpPr>
          <p:nvPr>
            <p:ph type="title"/>
          </p:nvPr>
        </p:nvSpPr>
        <p:spPr/>
        <p:txBody>
          <a:bodyPr/>
          <a:lstStyle/>
          <a:p>
            <a:r>
              <a:rPr lang="en-US" altLang="zh-CN" dirty="0" smtClean="0"/>
              <a:t>Group Oriented Secret Sharing</a:t>
            </a:r>
            <a:endParaRPr lang="zh-CN" altLang="en-US"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在交换</a:t>
            </a:r>
            <a:r>
              <a:rPr lang="en-US" altLang="zh-CN" dirty="0" smtClean="0"/>
              <a:t>share</a:t>
            </a:r>
            <a:r>
              <a:rPr lang="zh-CN" altLang="en-US" dirty="0" smtClean="0"/>
              <a:t>的过程中， 将每个参与者的</a:t>
            </a:r>
            <a:r>
              <a:rPr lang="en-US" altLang="zh-CN" dirty="0" smtClean="0"/>
              <a:t>share</a:t>
            </a:r>
            <a:r>
              <a:rPr lang="zh-CN" altLang="en-US" dirty="0" smtClean="0"/>
              <a:t>保护起来，并且与所有参与者的公开信息进行绑定</a:t>
            </a:r>
            <a:endParaRPr lang="en-US" altLang="zh-CN" dirty="0" smtClean="0"/>
          </a:p>
          <a:p>
            <a:r>
              <a:rPr lang="en-US" altLang="zh-CN" dirty="0" smtClean="0"/>
              <a:t>Randomized Component </a:t>
            </a:r>
            <a:r>
              <a:rPr lang="zh-CN" altLang="en-US" dirty="0" smtClean="0"/>
              <a:t>方法</a:t>
            </a:r>
            <a:endParaRPr lang="en-US" altLang="zh-CN" dirty="0" smtClean="0"/>
          </a:p>
          <a:p>
            <a:pPr lvl="1"/>
            <a:r>
              <a:rPr lang="zh-CN" altLang="en-US" dirty="0" smtClean="0"/>
              <a:t>基本思想：在</a:t>
            </a:r>
            <a:r>
              <a:rPr lang="en-US" altLang="zh-CN" dirty="0" smtClean="0"/>
              <a:t>share</a:t>
            </a:r>
            <a:r>
              <a:rPr lang="zh-CN" altLang="en-US" dirty="0" smtClean="0"/>
              <a:t>交换过程中增加干扰，同时在秘密恢复时去除干扰。</a:t>
            </a:r>
            <a:endParaRPr lang="en-US" altLang="zh-CN" dirty="0" smtClean="0"/>
          </a:p>
          <a:p>
            <a:pPr lvl="1"/>
            <a:r>
              <a:rPr lang="zh-CN" altLang="en-US" dirty="0" smtClean="0"/>
              <a:t>方法：无交互方式去除干扰</a:t>
            </a:r>
            <a:endParaRPr lang="en-US" altLang="zh-CN" dirty="0" smtClean="0"/>
          </a:p>
        </p:txBody>
      </p:sp>
      <p:sp>
        <p:nvSpPr>
          <p:cNvPr id="3" name="标题 2"/>
          <p:cNvSpPr>
            <a:spLocks noGrp="1"/>
          </p:cNvSpPr>
          <p:nvPr>
            <p:ph type="title"/>
          </p:nvPr>
        </p:nvSpPr>
        <p:spPr/>
        <p:txBody>
          <a:bodyPr/>
          <a:lstStyle/>
          <a:p>
            <a:endParaRPr lang="zh-CN" altLang="en-US"/>
          </a:p>
        </p:txBody>
      </p:sp>
      <p:pic>
        <p:nvPicPr>
          <p:cNvPr id="77828" name="Picture 4"/>
          <p:cNvPicPr>
            <a:picLocks noChangeAspect="1" noChangeArrowheads="1"/>
          </p:cNvPicPr>
          <p:nvPr/>
        </p:nvPicPr>
        <p:blipFill>
          <a:blip r:embed="rId2" cstate="print"/>
          <a:srcRect/>
          <a:stretch>
            <a:fillRect/>
          </a:stretch>
        </p:blipFill>
        <p:spPr bwMode="auto">
          <a:xfrm>
            <a:off x="1214414" y="4071942"/>
            <a:ext cx="6854238" cy="100013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2" name="Rectangle 3"/>
          <p:cNvSpPr>
            <a:spLocks noGrp="1" noChangeArrowheads="1"/>
          </p:cNvSpPr>
          <p:nvPr>
            <p:ph idx="1"/>
          </p:nvPr>
        </p:nvSpPr>
        <p:spPr>
          <a:xfrm>
            <a:off x="468313" y="981075"/>
            <a:ext cx="8207375" cy="5400675"/>
          </a:xfrm>
        </p:spPr>
        <p:txBody>
          <a:bodyPr>
            <a:normAutofit lnSpcReduction="10000"/>
          </a:bodyPr>
          <a:lstStyle/>
          <a:p>
            <a:pPr eaLnBrk="1" hangingPunct="1">
              <a:buFont typeface="Wingdings" pitchFamily="2" charset="2"/>
              <a:buNone/>
            </a:pPr>
            <a:r>
              <a:rPr lang="zh-CN" altLang="en-US" sz="2500" dirty="0" smtClean="0"/>
              <a:t>第</a:t>
            </a:r>
            <a:r>
              <a:rPr lang="en-US" altLang="zh-CN" sz="2500" dirty="0" smtClean="0"/>
              <a:t>13</a:t>
            </a:r>
            <a:r>
              <a:rPr lang="zh-CN" altLang="en-US" sz="2500" dirty="0" smtClean="0"/>
              <a:t>章，第五版习题 </a:t>
            </a:r>
            <a:r>
              <a:rPr lang="en-US" altLang="zh-CN" sz="2500" dirty="0" smtClean="0"/>
              <a:t>13.3</a:t>
            </a:r>
            <a:r>
              <a:rPr lang="zh-CN" altLang="en-US" sz="2500" dirty="0" smtClean="0"/>
              <a:t>、</a:t>
            </a:r>
            <a:r>
              <a:rPr lang="en-US" altLang="zh-CN" sz="2500" dirty="0" smtClean="0"/>
              <a:t>13.7</a:t>
            </a:r>
          </a:p>
          <a:p>
            <a:pPr eaLnBrk="1" hangingPunct="1">
              <a:buFont typeface="Wingdings" pitchFamily="2" charset="2"/>
              <a:buNone/>
            </a:pPr>
            <a:r>
              <a:rPr lang="zh-CN" altLang="en-US" sz="2500" dirty="0" smtClean="0"/>
              <a:t>补充四道题如下：</a:t>
            </a:r>
          </a:p>
          <a:p>
            <a:pPr eaLnBrk="1" hangingPunct="1">
              <a:buFont typeface="Wingdings" pitchFamily="2" charset="2"/>
              <a:buNone/>
            </a:pPr>
            <a:r>
              <a:rPr lang="en-US" altLang="zh-CN" sz="2900" dirty="0" smtClean="0"/>
              <a:t>1.</a:t>
            </a:r>
            <a:r>
              <a:rPr lang="en-US" altLang="zh-CN" sz="2500" dirty="0" smtClean="0"/>
              <a:t> </a:t>
            </a:r>
            <a:r>
              <a:rPr lang="zh-CN" altLang="en-US" sz="2500" dirty="0" smtClean="0"/>
              <a:t>假定</a:t>
            </a:r>
            <a:r>
              <a:rPr lang="en-US" altLang="zh-CN" sz="2500" dirty="0" smtClean="0"/>
              <a:t>A</a:t>
            </a:r>
            <a:r>
              <a:rPr lang="zh-CN" altLang="en-US" sz="2500" dirty="0" smtClean="0"/>
              <a:t>和</a:t>
            </a:r>
            <a:r>
              <a:rPr lang="en-US" altLang="zh-CN" sz="2500" dirty="0" smtClean="0"/>
              <a:t>B</a:t>
            </a:r>
            <a:r>
              <a:rPr lang="zh-CN" altLang="en-US" sz="2500" dirty="0" smtClean="0"/>
              <a:t>要用</a:t>
            </a:r>
            <a:r>
              <a:rPr lang="en-US" altLang="zh-CN" sz="2500" dirty="0" smtClean="0"/>
              <a:t>RSA</a:t>
            </a:r>
            <a:r>
              <a:rPr lang="zh-CN" altLang="en-US" sz="2500" dirty="0" smtClean="0"/>
              <a:t>方法进行一次保密又认证的通信。</a:t>
            </a:r>
            <a:r>
              <a:rPr lang="en-US" altLang="zh-CN" sz="2500" dirty="0" smtClean="0"/>
              <a:t>A</a:t>
            </a:r>
            <a:r>
              <a:rPr lang="zh-CN" altLang="en-US" sz="2500" dirty="0" smtClean="0"/>
              <a:t>的公钥是</a:t>
            </a:r>
            <a:r>
              <a:rPr lang="en-US" altLang="zh-CN" sz="2500" dirty="0" smtClean="0"/>
              <a:t>(</a:t>
            </a:r>
            <a:r>
              <a:rPr lang="en-US" altLang="zh-CN" sz="2500" dirty="0" err="1" smtClean="0"/>
              <a:t>n</a:t>
            </a:r>
            <a:r>
              <a:rPr lang="en-US" altLang="zh-CN" sz="2500" baseline="-25000" dirty="0" err="1" smtClean="0"/>
              <a:t>A</a:t>
            </a:r>
            <a:r>
              <a:rPr lang="en-US" altLang="zh-CN" sz="2500" dirty="0" smtClean="0"/>
              <a:t>, </a:t>
            </a:r>
            <a:r>
              <a:rPr lang="en-US" altLang="zh-CN" sz="2500" dirty="0" err="1" smtClean="0"/>
              <a:t>e</a:t>
            </a:r>
            <a:r>
              <a:rPr lang="en-US" altLang="zh-CN" sz="2500" baseline="-25000" dirty="0" err="1" smtClean="0"/>
              <a:t>A</a:t>
            </a:r>
            <a:r>
              <a:rPr lang="en-US" altLang="zh-CN" sz="2500" dirty="0" smtClean="0"/>
              <a:t>)=(33, 7), B</a:t>
            </a:r>
            <a:r>
              <a:rPr lang="zh-CN" altLang="en-US" sz="2500" dirty="0" smtClean="0"/>
              <a:t>的公钥是</a:t>
            </a:r>
            <a:r>
              <a:rPr lang="en-US" altLang="zh-CN" sz="2500" dirty="0" smtClean="0"/>
              <a:t>(</a:t>
            </a:r>
            <a:r>
              <a:rPr lang="en-US" altLang="zh-CN" sz="2500" dirty="0" err="1" smtClean="0"/>
              <a:t>n</a:t>
            </a:r>
            <a:r>
              <a:rPr lang="en-US" altLang="zh-CN" sz="2500" baseline="-25000" dirty="0" err="1" smtClean="0"/>
              <a:t>B</a:t>
            </a:r>
            <a:r>
              <a:rPr lang="en-US" altLang="zh-CN" sz="2500" dirty="0" smtClean="0"/>
              <a:t>, </a:t>
            </a:r>
            <a:r>
              <a:rPr lang="en-US" altLang="zh-CN" sz="2500" dirty="0" err="1" smtClean="0"/>
              <a:t>e</a:t>
            </a:r>
            <a:r>
              <a:rPr lang="en-US" altLang="zh-CN" sz="2500" baseline="-25000" dirty="0" err="1" smtClean="0"/>
              <a:t>B</a:t>
            </a:r>
            <a:r>
              <a:rPr lang="en-US" altLang="zh-CN" sz="2500" dirty="0" smtClean="0"/>
              <a:t>)=(15, 3)</a:t>
            </a:r>
            <a:r>
              <a:rPr lang="zh-CN" altLang="en-US" sz="2500" dirty="0" smtClean="0"/>
              <a:t>。</a:t>
            </a:r>
          </a:p>
          <a:p>
            <a:pPr eaLnBrk="1" hangingPunct="1">
              <a:buFont typeface="Wingdings" pitchFamily="2" charset="2"/>
              <a:buNone/>
            </a:pPr>
            <a:r>
              <a:rPr lang="zh-CN" altLang="en-US" sz="2500" dirty="0" smtClean="0"/>
              <a:t>   </a:t>
            </a:r>
            <a:r>
              <a:rPr lang="en-US" altLang="zh-CN" sz="2500" dirty="0" smtClean="0"/>
              <a:t>(a) A</a:t>
            </a:r>
            <a:r>
              <a:rPr lang="zh-CN" altLang="en-US" sz="2500" dirty="0" smtClean="0"/>
              <a:t>和</a:t>
            </a:r>
            <a:r>
              <a:rPr lang="en-US" altLang="zh-CN" sz="2500" dirty="0" smtClean="0"/>
              <a:t>B</a:t>
            </a:r>
            <a:r>
              <a:rPr lang="zh-CN" altLang="en-US" sz="2500" dirty="0" smtClean="0"/>
              <a:t>的秘密密钥</a:t>
            </a:r>
            <a:r>
              <a:rPr lang="en-US" altLang="zh-CN" sz="2500" dirty="0" err="1" smtClean="0"/>
              <a:t>d</a:t>
            </a:r>
            <a:r>
              <a:rPr lang="en-US" altLang="zh-CN" sz="2500" baseline="-25000" dirty="0" err="1" smtClean="0"/>
              <a:t>A</a:t>
            </a:r>
            <a:r>
              <a:rPr lang="zh-CN" altLang="en-US" sz="2500" dirty="0" smtClean="0"/>
              <a:t>和</a:t>
            </a:r>
            <a:r>
              <a:rPr lang="en-US" altLang="zh-CN" sz="2500" dirty="0" smtClean="0"/>
              <a:t>d</a:t>
            </a:r>
            <a:r>
              <a:rPr lang="en-US" altLang="zh-CN" sz="2500" baseline="-25000" dirty="0" smtClean="0"/>
              <a:t>B</a:t>
            </a:r>
            <a:r>
              <a:rPr lang="zh-CN" altLang="en-US" sz="2500" dirty="0" smtClean="0"/>
              <a:t>各是什么</a:t>
            </a:r>
            <a:r>
              <a:rPr lang="en-US" altLang="zh-CN" sz="2500" dirty="0" smtClean="0"/>
              <a:t>?</a:t>
            </a:r>
          </a:p>
          <a:p>
            <a:pPr eaLnBrk="1" hangingPunct="1">
              <a:buFont typeface="Wingdings" pitchFamily="2" charset="2"/>
              <a:buNone/>
            </a:pPr>
            <a:r>
              <a:rPr lang="en-US" altLang="zh-CN" sz="2500" dirty="0" smtClean="0"/>
              <a:t>   (b) A</a:t>
            </a:r>
            <a:r>
              <a:rPr lang="zh-CN" altLang="en-US" sz="2500" dirty="0" smtClean="0"/>
              <a:t>送消息</a:t>
            </a:r>
            <a:r>
              <a:rPr lang="en-US" altLang="zh-CN" sz="2500" dirty="0" smtClean="0"/>
              <a:t>m=2</a:t>
            </a:r>
            <a:r>
              <a:rPr lang="zh-CN" altLang="en-US" sz="2500" dirty="0" smtClean="0"/>
              <a:t>给</a:t>
            </a:r>
            <a:r>
              <a:rPr lang="en-US" altLang="zh-CN" sz="2500" dirty="0" smtClean="0"/>
              <a:t>B</a:t>
            </a:r>
            <a:r>
              <a:rPr lang="zh-CN" altLang="en-US" sz="2500" dirty="0" smtClean="0"/>
              <a:t>，保密又认证，密文</a:t>
            </a:r>
            <a:r>
              <a:rPr lang="en-US" altLang="zh-CN" sz="2500" dirty="0" smtClean="0"/>
              <a:t>C</a:t>
            </a:r>
            <a:r>
              <a:rPr lang="zh-CN" altLang="en-US" sz="2500" dirty="0" smtClean="0"/>
              <a:t>是什么</a:t>
            </a:r>
            <a:r>
              <a:rPr lang="en-US" altLang="zh-CN" sz="2500" dirty="0" smtClean="0"/>
              <a:t>?</a:t>
            </a:r>
          </a:p>
          <a:p>
            <a:pPr eaLnBrk="1" hangingPunct="1">
              <a:buFont typeface="Wingdings" pitchFamily="2" charset="2"/>
              <a:buNone/>
            </a:pPr>
            <a:r>
              <a:rPr lang="en-US" altLang="zh-CN" sz="2500" dirty="0" smtClean="0"/>
              <a:t>   (c) B</a:t>
            </a:r>
            <a:r>
              <a:rPr lang="zh-CN" altLang="en-US" sz="2500" dirty="0" smtClean="0"/>
              <a:t>如何从</a:t>
            </a:r>
            <a:r>
              <a:rPr lang="en-US" altLang="zh-CN" sz="2500" dirty="0" smtClean="0"/>
              <a:t>C</a:t>
            </a:r>
            <a:r>
              <a:rPr lang="zh-CN" altLang="en-US" sz="2500" dirty="0" smtClean="0"/>
              <a:t>解得</a:t>
            </a:r>
            <a:r>
              <a:rPr lang="en-US" altLang="zh-CN" sz="2500" dirty="0" smtClean="0"/>
              <a:t>m</a:t>
            </a:r>
            <a:r>
              <a:rPr lang="zh-CN" altLang="en-US" sz="2500" dirty="0" smtClean="0"/>
              <a:t>？</a:t>
            </a:r>
          </a:p>
          <a:p>
            <a:pPr eaLnBrk="1" hangingPunct="1">
              <a:buFont typeface="Wingdings" pitchFamily="2" charset="2"/>
              <a:buNone/>
            </a:pPr>
            <a:r>
              <a:rPr lang="en-US" altLang="zh-CN" sz="2900" dirty="0" smtClean="0"/>
              <a:t>2.</a:t>
            </a:r>
            <a:r>
              <a:rPr lang="en-US" altLang="zh-CN" sz="2500" dirty="0" smtClean="0"/>
              <a:t> </a:t>
            </a:r>
            <a:r>
              <a:rPr lang="zh-CN" altLang="en-US" sz="2500" dirty="0" smtClean="0"/>
              <a:t>在</a:t>
            </a:r>
            <a:r>
              <a:rPr lang="en-US" altLang="zh-CN" sz="2500" dirty="0" err="1" smtClean="0"/>
              <a:t>Elgamal</a:t>
            </a:r>
            <a:r>
              <a:rPr lang="zh-CN" altLang="sv-SE" sz="2500" dirty="0" smtClean="0"/>
              <a:t>系统中</a:t>
            </a:r>
            <a:r>
              <a:rPr lang="en-US" altLang="zh-CN" sz="2500" dirty="0" smtClean="0"/>
              <a:t>, </a:t>
            </a:r>
            <a:r>
              <a:rPr lang="en-US" altLang="zh-CN" sz="2500" dirty="0" smtClean="0">
                <a:ea typeface="华文隶书" pitchFamily="2" charset="-122"/>
              </a:rPr>
              <a:t>α</a:t>
            </a:r>
            <a:r>
              <a:rPr lang="en-US" altLang="zh-CN" sz="2500" dirty="0" smtClean="0"/>
              <a:t>=7, p=13, </a:t>
            </a:r>
            <a:r>
              <a:rPr lang="en-US" altLang="zh-CN" sz="2500" dirty="0" err="1" smtClean="0"/>
              <a:t>x</a:t>
            </a:r>
            <a:r>
              <a:rPr lang="en-US" altLang="zh-CN" sz="2500" baseline="-25000" dirty="0" err="1" smtClean="0"/>
              <a:t>a</a:t>
            </a:r>
            <a:r>
              <a:rPr lang="en-US" altLang="zh-CN" sz="2500" dirty="0" smtClean="0"/>
              <a:t>=5, </a:t>
            </a:r>
            <a:r>
              <a:rPr lang="en-US" altLang="zh-CN" sz="2500" dirty="0" err="1" smtClean="0"/>
              <a:t>x</a:t>
            </a:r>
            <a:r>
              <a:rPr lang="en-US" altLang="zh-CN" sz="2500" baseline="-25000" dirty="0" err="1" smtClean="0"/>
              <a:t>b</a:t>
            </a:r>
            <a:r>
              <a:rPr lang="en-US" altLang="zh-CN" sz="2500" dirty="0" smtClean="0"/>
              <a:t>=3.</a:t>
            </a:r>
          </a:p>
          <a:p>
            <a:pPr eaLnBrk="1" hangingPunct="1">
              <a:buFont typeface="Wingdings" pitchFamily="2" charset="2"/>
              <a:buNone/>
            </a:pPr>
            <a:r>
              <a:rPr lang="en-US" altLang="zh-CN" sz="2500" dirty="0" smtClean="0"/>
              <a:t>(a). </a:t>
            </a:r>
            <a:r>
              <a:rPr lang="zh-CN" altLang="en-US" sz="2500" dirty="0" smtClean="0"/>
              <a:t>假定</a:t>
            </a:r>
            <a:r>
              <a:rPr lang="en-US" altLang="zh-CN" sz="2500" dirty="0" smtClean="0"/>
              <a:t>A</a:t>
            </a:r>
            <a:r>
              <a:rPr lang="zh-CN" altLang="en-US" sz="2500" dirty="0" smtClean="0"/>
              <a:t>加密传送</a:t>
            </a:r>
            <a:r>
              <a:rPr lang="en-US" altLang="zh-CN" sz="2500" dirty="0" smtClean="0"/>
              <a:t>m=3</a:t>
            </a:r>
            <a:r>
              <a:rPr lang="zh-CN" altLang="en-US" sz="2500" dirty="0" smtClean="0"/>
              <a:t>给</a:t>
            </a:r>
            <a:r>
              <a:rPr lang="en-US" altLang="zh-CN" sz="2500" dirty="0" smtClean="0"/>
              <a:t>B</a:t>
            </a:r>
            <a:r>
              <a:rPr lang="zh-CN" altLang="en-US" sz="2500" dirty="0" smtClean="0"/>
              <a:t>，随机选择</a:t>
            </a:r>
            <a:r>
              <a:rPr lang="en-US" altLang="zh-CN" sz="2500" dirty="0" smtClean="0"/>
              <a:t>k=8</a:t>
            </a:r>
            <a:r>
              <a:rPr lang="zh-CN" altLang="en-US" sz="2500" dirty="0" smtClean="0"/>
              <a:t>，密文是什么</a:t>
            </a:r>
            <a:r>
              <a:rPr lang="en-US" altLang="zh-CN" sz="2500" dirty="0" smtClean="0"/>
              <a:t>?</a:t>
            </a:r>
          </a:p>
          <a:p>
            <a:pPr eaLnBrk="1" hangingPunct="1">
              <a:buFont typeface="Wingdings" pitchFamily="2" charset="2"/>
              <a:buNone/>
            </a:pPr>
            <a:r>
              <a:rPr lang="en-US" altLang="zh-CN" sz="2500" dirty="0" smtClean="0"/>
              <a:t>(b).</a:t>
            </a:r>
            <a:r>
              <a:rPr lang="zh-CN" altLang="en-US" sz="2500" dirty="0" smtClean="0"/>
              <a:t>如果</a:t>
            </a:r>
            <a:r>
              <a:rPr lang="en-US" altLang="zh-CN" sz="2500" dirty="0" smtClean="0"/>
              <a:t>A</a:t>
            </a:r>
            <a:r>
              <a:rPr lang="zh-CN" altLang="en-US" sz="2500" dirty="0" smtClean="0"/>
              <a:t>要签名</a:t>
            </a:r>
            <a:r>
              <a:rPr lang="en-US" altLang="zh-CN" sz="2500" dirty="0" smtClean="0"/>
              <a:t>m=7</a:t>
            </a:r>
            <a:r>
              <a:rPr lang="zh-CN" altLang="en-US" sz="2500" dirty="0" smtClean="0"/>
              <a:t>，随机选择</a:t>
            </a:r>
            <a:r>
              <a:rPr lang="en-US" altLang="zh-CN" sz="2500" dirty="0" smtClean="0"/>
              <a:t>k=5</a:t>
            </a:r>
            <a:r>
              <a:rPr lang="zh-CN" altLang="en-US" sz="2500" dirty="0" smtClean="0"/>
              <a:t>，签名是什么</a:t>
            </a:r>
            <a:r>
              <a:rPr lang="en-US" altLang="zh-CN" sz="2500" dirty="0" smtClean="0"/>
              <a:t>? B</a:t>
            </a:r>
            <a:r>
              <a:rPr lang="zh-CN" altLang="en-US" sz="2500" dirty="0" smtClean="0"/>
              <a:t>如何验证？</a:t>
            </a:r>
          </a:p>
        </p:txBody>
      </p:sp>
      <p:sp>
        <p:nvSpPr>
          <p:cNvPr id="55301" name="Rectangle 2"/>
          <p:cNvSpPr>
            <a:spLocks noGrp="1" noChangeArrowheads="1"/>
          </p:cNvSpPr>
          <p:nvPr>
            <p:ph type="title"/>
          </p:nvPr>
        </p:nvSpPr>
        <p:spPr>
          <a:xfrm>
            <a:off x="539750" y="260350"/>
            <a:ext cx="7518400" cy="647700"/>
          </a:xfrm>
        </p:spPr>
        <p:txBody>
          <a:bodyPr/>
          <a:lstStyle/>
          <a:p>
            <a:pPr eaLnBrk="1" hangingPunct="1"/>
            <a:r>
              <a:rPr lang="zh-CN" altLang="en-US" sz="3500" smtClean="0">
                <a:latin typeface="Times New Roman" pitchFamily="18" charset="0"/>
              </a:rPr>
              <a:t>习题与思考题</a:t>
            </a:r>
            <a:endParaRPr lang="en-US" altLang="zh-CN" sz="3100" b="0" smtClean="0"/>
          </a:p>
        </p:txBody>
      </p:sp>
    </p:spTree>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6" name="Rectangle 3"/>
          <p:cNvSpPr>
            <a:spLocks noGrp="1" noChangeArrowheads="1"/>
          </p:cNvSpPr>
          <p:nvPr>
            <p:ph idx="1"/>
          </p:nvPr>
        </p:nvSpPr>
        <p:spPr>
          <a:xfrm>
            <a:off x="323850" y="981075"/>
            <a:ext cx="8569325" cy="5040313"/>
          </a:xfrm>
        </p:spPr>
        <p:txBody>
          <a:bodyPr>
            <a:normAutofit lnSpcReduction="10000"/>
          </a:bodyPr>
          <a:lstStyle/>
          <a:p>
            <a:pPr eaLnBrk="1" hangingPunct="1">
              <a:spcBef>
                <a:spcPct val="25000"/>
              </a:spcBef>
              <a:buFont typeface="Wingdings" pitchFamily="2" charset="2"/>
              <a:buNone/>
            </a:pPr>
            <a:r>
              <a:rPr lang="en-US" altLang="zh-CN" smtClean="0"/>
              <a:t>3. </a:t>
            </a:r>
            <a:r>
              <a:rPr lang="zh-CN" altLang="en-US" sz="2500" smtClean="0"/>
              <a:t>假定拉各朗日插值多项式为</a:t>
            </a:r>
            <a:r>
              <a:rPr lang="en-US" altLang="zh-CN" sz="2500" i="1" smtClean="0"/>
              <a:t>h</a:t>
            </a:r>
            <a:r>
              <a:rPr lang="en-US" altLang="zh-CN" sz="2500" smtClean="0"/>
              <a:t>(</a:t>
            </a:r>
            <a:r>
              <a:rPr lang="en-US" altLang="zh-CN" sz="2500" i="1" smtClean="0"/>
              <a:t>x</a:t>
            </a:r>
            <a:r>
              <a:rPr lang="en-US" altLang="zh-CN" sz="2500" smtClean="0"/>
              <a:t>)=3</a:t>
            </a:r>
            <a:r>
              <a:rPr lang="en-US" altLang="zh-CN" sz="2500" i="1" smtClean="0"/>
              <a:t>x</a:t>
            </a:r>
            <a:r>
              <a:rPr lang="en-US" altLang="zh-CN" sz="2500" baseline="30000" smtClean="0"/>
              <a:t>3</a:t>
            </a:r>
            <a:r>
              <a:rPr lang="en-US" altLang="zh-CN" sz="2500" smtClean="0"/>
              <a:t>+5</a:t>
            </a:r>
            <a:r>
              <a:rPr lang="en-US" altLang="zh-CN" sz="2500" i="1" smtClean="0"/>
              <a:t>x</a:t>
            </a:r>
            <a:r>
              <a:rPr lang="en-US" altLang="zh-CN" sz="2500" smtClean="0"/>
              <a:t>+2 mod 7, </a:t>
            </a:r>
            <a:r>
              <a:rPr lang="zh-CN" altLang="en-US" sz="2500" smtClean="0"/>
              <a:t>用来实现 </a:t>
            </a:r>
            <a:r>
              <a:rPr lang="en-US" altLang="zh-CN" sz="2500" smtClean="0"/>
              <a:t>(</a:t>
            </a:r>
            <a:r>
              <a:rPr lang="en-US" altLang="zh-CN" sz="2500" i="1" smtClean="0"/>
              <a:t>t</a:t>
            </a:r>
            <a:r>
              <a:rPr lang="en-US" altLang="zh-CN" sz="2500" smtClean="0"/>
              <a:t>, </a:t>
            </a:r>
            <a:r>
              <a:rPr lang="en-US" altLang="zh-CN" sz="2500" i="1" smtClean="0"/>
              <a:t>w</a:t>
            </a:r>
            <a:r>
              <a:rPr lang="en-US" altLang="zh-CN" sz="2500" smtClean="0"/>
              <a:t>)</a:t>
            </a:r>
            <a:r>
              <a:rPr lang="zh-CN" altLang="en-US" sz="2500" smtClean="0"/>
              <a:t>的密钥共享，</a:t>
            </a:r>
            <a:r>
              <a:rPr lang="en-US" altLang="zh-CN" sz="2500" smtClean="0"/>
              <a:t>w=5.</a:t>
            </a:r>
          </a:p>
          <a:p>
            <a:pPr eaLnBrk="1" hangingPunct="1">
              <a:spcBef>
                <a:spcPct val="25000"/>
              </a:spcBef>
              <a:buFont typeface="Wingdings" pitchFamily="2" charset="2"/>
              <a:buNone/>
            </a:pPr>
            <a:r>
              <a:rPr lang="en-US" altLang="zh-CN" sz="2500" smtClean="0"/>
              <a:t>    (a) </a:t>
            </a:r>
            <a:r>
              <a:rPr lang="en-US" altLang="zh-CN" sz="2500" i="1" smtClean="0"/>
              <a:t>t</a:t>
            </a:r>
            <a:r>
              <a:rPr lang="zh-CN" altLang="en-US" sz="2500" smtClean="0"/>
              <a:t>和</a:t>
            </a:r>
            <a:r>
              <a:rPr lang="en-US" altLang="zh-CN" sz="2500" smtClean="0"/>
              <a:t>K</a:t>
            </a:r>
            <a:r>
              <a:rPr lang="zh-CN" altLang="en-US" sz="2500" smtClean="0"/>
              <a:t>的值是多少</a:t>
            </a:r>
            <a:r>
              <a:rPr lang="en-US" altLang="zh-CN" sz="2500" smtClean="0"/>
              <a:t>?</a:t>
            </a:r>
          </a:p>
          <a:p>
            <a:pPr eaLnBrk="1" hangingPunct="1">
              <a:spcBef>
                <a:spcPct val="25000"/>
              </a:spcBef>
              <a:buFont typeface="Wingdings" pitchFamily="2" charset="2"/>
              <a:buNone/>
            </a:pPr>
            <a:r>
              <a:rPr lang="en-US" altLang="zh-CN" sz="2500" smtClean="0"/>
              <a:t>    (b) </a:t>
            </a:r>
            <a:r>
              <a:rPr lang="zh-CN" altLang="en-US" sz="2500" smtClean="0"/>
              <a:t>如果</a:t>
            </a:r>
            <a:r>
              <a:rPr lang="en-US" altLang="zh-CN" sz="2500" smtClean="0"/>
              <a:t>k</a:t>
            </a:r>
            <a:r>
              <a:rPr lang="en-US" altLang="zh-CN" sz="2500" baseline="-25000" smtClean="0"/>
              <a:t>1</a:t>
            </a:r>
            <a:r>
              <a:rPr lang="en-US" altLang="zh-CN" sz="2500" smtClean="0"/>
              <a:t>=</a:t>
            </a:r>
            <a:r>
              <a:rPr lang="en-US" altLang="zh-CN" sz="2500" i="1" smtClean="0"/>
              <a:t>h</a:t>
            </a:r>
            <a:r>
              <a:rPr lang="en-US" altLang="zh-CN" sz="2500" smtClean="0"/>
              <a:t>(2), k</a:t>
            </a:r>
            <a:r>
              <a:rPr lang="en-US" altLang="zh-CN" sz="2500" baseline="-25000" smtClean="0"/>
              <a:t>2</a:t>
            </a:r>
            <a:r>
              <a:rPr lang="en-US" altLang="zh-CN" sz="2500" smtClean="0"/>
              <a:t>=</a:t>
            </a:r>
            <a:r>
              <a:rPr lang="en-US" altLang="zh-CN" sz="2500" i="1" smtClean="0"/>
              <a:t>h</a:t>
            </a:r>
            <a:r>
              <a:rPr lang="en-US" altLang="zh-CN" sz="2500" smtClean="0"/>
              <a:t>(4), k</a:t>
            </a:r>
            <a:r>
              <a:rPr lang="en-US" altLang="zh-CN" sz="2500" baseline="-25000" smtClean="0"/>
              <a:t>3</a:t>
            </a:r>
            <a:r>
              <a:rPr lang="en-US" altLang="zh-CN" sz="2500" smtClean="0"/>
              <a:t>=</a:t>
            </a:r>
            <a:r>
              <a:rPr lang="en-US" altLang="zh-CN" sz="2500" i="1" smtClean="0"/>
              <a:t>h</a:t>
            </a:r>
            <a:r>
              <a:rPr lang="en-US" altLang="zh-CN" sz="2500" smtClean="0"/>
              <a:t>(3), k</a:t>
            </a:r>
            <a:r>
              <a:rPr lang="en-US" altLang="zh-CN" sz="2500" baseline="-25000" smtClean="0"/>
              <a:t>4</a:t>
            </a:r>
            <a:r>
              <a:rPr lang="en-US" altLang="zh-CN" sz="2500" smtClean="0"/>
              <a:t>=</a:t>
            </a:r>
            <a:r>
              <a:rPr lang="en-US" altLang="zh-CN" sz="2500" i="1" smtClean="0"/>
              <a:t>h</a:t>
            </a:r>
            <a:r>
              <a:rPr lang="en-US" altLang="zh-CN" sz="2500" smtClean="0"/>
              <a:t>(5), k</a:t>
            </a:r>
            <a:r>
              <a:rPr lang="en-US" altLang="zh-CN" sz="2500" baseline="-25000" smtClean="0"/>
              <a:t>5</a:t>
            </a:r>
            <a:r>
              <a:rPr lang="en-US" altLang="zh-CN" sz="2500" smtClean="0"/>
              <a:t>=</a:t>
            </a:r>
            <a:r>
              <a:rPr lang="en-US" altLang="zh-CN" sz="2500" i="1" smtClean="0"/>
              <a:t>h</a:t>
            </a:r>
            <a:r>
              <a:rPr lang="en-US" altLang="zh-CN" sz="2500" smtClean="0"/>
              <a:t>(7). </a:t>
            </a:r>
            <a:r>
              <a:rPr lang="zh-CN" altLang="en-US" sz="2500" smtClean="0"/>
              <a:t>如何从</a:t>
            </a:r>
            <a:r>
              <a:rPr lang="en-US" altLang="zh-CN" sz="2500" smtClean="0"/>
              <a:t>k</a:t>
            </a:r>
            <a:r>
              <a:rPr lang="en-US" altLang="zh-CN" sz="2500" baseline="-25000" smtClean="0"/>
              <a:t>1</a:t>
            </a:r>
            <a:r>
              <a:rPr lang="en-US" altLang="zh-CN" sz="2500" smtClean="0"/>
              <a:t>, k</a:t>
            </a:r>
            <a:r>
              <a:rPr lang="en-US" altLang="zh-CN" sz="2500" baseline="-25000" smtClean="0"/>
              <a:t>2</a:t>
            </a:r>
            <a:r>
              <a:rPr lang="en-US" altLang="zh-CN" sz="2500" smtClean="0"/>
              <a:t>, k</a:t>
            </a:r>
            <a:r>
              <a:rPr lang="en-US" altLang="zh-CN" sz="2500" baseline="-25000" smtClean="0"/>
              <a:t>4</a:t>
            </a:r>
            <a:r>
              <a:rPr lang="en-US" altLang="zh-CN" sz="2500" smtClean="0"/>
              <a:t>, k</a:t>
            </a:r>
            <a:r>
              <a:rPr lang="en-US" altLang="zh-CN" sz="2500" baseline="-25000" smtClean="0"/>
              <a:t>5</a:t>
            </a:r>
            <a:r>
              <a:rPr lang="zh-CN" altLang="en-US" sz="2500" smtClean="0"/>
              <a:t>重组</a:t>
            </a:r>
            <a:r>
              <a:rPr lang="en-US" altLang="zh-CN" sz="2500" smtClean="0"/>
              <a:t>K</a:t>
            </a:r>
            <a:r>
              <a:rPr lang="zh-CN" altLang="en-US" sz="2500" smtClean="0"/>
              <a:t>？</a:t>
            </a:r>
          </a:p>
          <a:p>
            <a:pPr eaLnBrk="1" hangingPunct="1">
              <a:spcBef>
                <a:spcPct val="25000"/>
              </a:spcBef>
              <a:buFont typeface="Wingdings" pitchFamily="2" charset="2"/>
              <a:buNone/>
            </a:pPr>
            <a:r>
              <a:rPr lang="en-US" altLang="zh-CN" sz="2900" smtClean="0"/>
              <a:t>4.</a:t>
            </a:r>
            <a:r>
              <a:rPr lang="en-US" altLang="zh-CN" sz="2500" smtClean="0"/>
              <a:t> </a:t>
            </a:r>
            <a:r>
              <a:rPr lang="zh-CN" altLang="en-US" sz="2500" smtClean="0"/>
              <a:t>现有</a:t>
            </a:r>
            <a:r>
              <a:rPr lang="en-US" altLang="zh-CN" sz="2500" smtClean="0"/>
              <a:t>p(x)=x</a:t>
            </a:r>
            <a:r>
              <a:rPr lang="en-US" altLang="zh-CN" sz="2500" baseline="30000" smtClean="0"/>
              <a:t>3</a:t>
            </a:r>
            <a:r>
              <a:rPr lang="en-US" altLang="zh-CN" sz="2500" smtClean="0"/>
              <a:t>+x</a:t>
            </a:r>
            <a:r>
              <a:rPr lang="en-US" altLang="zh-CN" sz="2500" baseline="30000" smtClean="0"/>
              <a:t>2</a:t>
            </a:r>
            <a:r>
              <a:rPr lang="en-US" altLang="zh-CN" sz="2500" smtClean="0"/>
              <a:t>+1=1101</a:t>
            </a:r>
            <a:r>
              <a:rPr lang="zh-CN" altLang="en-US" sz="2500" smtClean="0"/>
              <a:t>和二进制多项式</a:t>
            </a:r>
            <a:r>
              <a:rPr lang="en-US" altLang="zh-CN" sz="2500" smtClean="0"/>
              <a:t>h(x)=(001x</a:t>
            </a:r>
            <a:r>
              <a:rPr lang="en-US" altLang="zh-CN" sz="2500" baseline="30000" smtClean="0"/>
              <a:t>2</a:t>
            </a:r>
            <a:r>
              <a:rPr lang="en-US" altLang="zh-CN" sz="2500" smtClean="0"/>
              <a:t>+101x+011) mod 1101</a:t>
            </a:r>
            <a:r>
              <a:rPr lang="zh-CN" altLang="en-US" sz="2500" smtClean="0"/>
              <a:t>，运算在</a:t>
            </a:r>
            <a:r>
              <a:rPr lang="en-US" altLang="zh-CN" sz="2500" smtClean="0"/>
              <a:t>GF(2</a:t>
            </a:r>
            <a:r>
              <a:rPr lang="en-US" altLang="zh-CN" sz="2500" baseline="30000" smtClean="0"/>
              <a:t>3</a:t>
            </a:r>
            <a:r>
              <a:rPr lang="en-US" altLang="zh-CN" sz="2500" smtClean="0"/>
              <a:t>)</a:t>
            </a:r>
            <a:r>
              <a:rPr lang="zh-CN" altLang="en-US" sz="2500" smtClean="0"/>
              <a:t>中进行。</a:t>
            </a:r>
          </a:p>
          <a:p>
            <a:pPr eaLnBrk="1" hangingPunct="1">
              <a:spcBef>
                <a:spcPct val="25000"/>
              </a:spcBef>
              <a:buFont typeface="Wingdings" pitchFamily="2" charset="2"/>
              <a:buNone/>
            </a:pPr>
            <a:r>
              <a:rPr lang="en-US" altLang="zh-CN" sz="2500" smtClean="0"/>
              <a:t>    (a) t</a:t>
            </a:r>
            <a:r>
              <a:rPr lang="zh-CN" altLang="en-US" sz="2500" smtClean="0"/>
              <a:t>是多少？</a:t>
            </a:r>
            <a:r>
              <a:rPr lang="en-US" altLang="zh-CN" sz="2500" smtClean="0"/>
              <a:t>k</a:t>
            </a:r>
            <a:r>
              <a:rPr lang="zh-CN" altLang="en-US" sz="2500" smtClean="0"/>
              <a:t>是什么？</a:t>
            </a:r>
          </a:p>
          <a:p>
            <a:pPr eaLnBrk="1" hangingPunct="1">
              <a:spcBef>
                <a:spcPct val="25000"/>
              </a:spcBef>
              <a:buFont typeface="Wingdings" pitchFamily="2" charset="2"/>
              <a:buNone/>
            </a:pPr>
            <a:r>
              <a:rPr lang="en-US" altLang="zh-CN" sz="2500" smtClean="0"/>
              <a:t>    (b) </a:t>
            </a:r>
            <a:r>
              <a:rPr lang="zh-CN" altLang="en-US" sz="2500" smtClean="0"/>
              <a:t>对于</a:t>
            </a:r>
            <a:r>
              <a:rPr lang="en-US" altLang="zh-CN" sz="2500" smtClean="0"/>
              <a:t>x</a:t>
            </a:r>
            <a:r>
              <a:rPr lang="en-US" altLang="zh-CN" sz="2500" baseline="-25000" smtClean="0"/>
              <a:t>1</a:t>
            </a:r>
            <a:r>
              <a:rPr lang="en-US" altLang="zh-CN" sz="2500" smtClean="0"/>
              <a:t>=001, x</a:t>
            </a:r>
            <a:r>
              <a:rPr lang="en-US" altLang="zh-CN" sz="2500" baseline="-25000" smtClean="0"/>
              <a:t>2</a:t>
            </a:r>
            <a:r>
              <a:rPr lang="en-US" altLang="zh-CN" sz="2500" smtClean="0"/>
              <a:t>=011, x</a:t>
            </a:r>
            <a:r>
              <a:rPr lang="en-US" altLang="zh-CN" sz="2500" baseline="-25000" smtClean="0"/>
              <a:t>3</a:t>
            </a:r>
            <a:r>
              <a:rPr lang="en-US" altLang="zh-CN" sz="2500" smtClean="0"/>
              <a:t>=100, x</a:t>
            </a:r>
            <a:r>
              <a:rPr lang="en-US" altLang="zh-CN" sz="2500" baseline="-25000" smtClean="0"/>
              <a:t>4</a:t>
            </a:r>
            <a:r>
              <a:rPr lang="en-US" altLang="zh-CN" sz="2500" smtClean="0"/>
              <a:t>=110, </a:t>
            </a:r>
            <a:r>
              <a:rPr lang="zh-CN" altLang="en-US" sz="2500" smtClean="0"/>
              <a:t>分别计算相应的</a:t>
            </a:r>
            <a:r>
              <a:rPr lang="en-US" altLang="zh-CN" sz="2500" smtClean="0"/>
              <a:t>h(x)</a:t>
            </a:r>
            <a:r>
              <a:rPr lang="zh-CN" altLang="en-US" sz="2500" smtClean="0"/>
              <a:t>。</a:t>
            </a:r>
          </a:p>
          <a:p>
            <a:pPr eaLnBrk="1" hangingPunct="1">
              <a:spcBef>
                <a:spcPct val="25000"/>
              </a:spcBef>
              <a:buFont typeface="Wingdings" pitchFamily="2" charset="2"/>
              <a:buNone/>
            </a:pPr>
            <a:r>
              <a:rPr lang="en-US" altLang="zh-CN" sz="2500" smtClean="0"/>
              <a:t>    (c) </a:t>
            </a:r>
            <a:r>
              <a:rPr lang="zh-CN" altLang="en-US" sz="2500" smtClean="0"/>
              <a:t>从</a:t>
            </a:r>
            <a:r>
              <a:rPr lang="en-US" altLang="zh-CN" sz="2500" smtClean="0"/>
              <a:t>x</a:t>
            </a:r>
            <a:r>
              <a:rPr lang="en-US" altLang="zh-CN" sz="2500" baseline="-25000" smtClean="0"/>
              <a:t>1</a:t>
            </a:r>
            <a:r>
              <a:rPr lang="zh-CN" altLang="en-US" sz="2500" smtClean="0"/>
              <a:t>、</a:t>
            </a:r>
            <a:r>
              <a:rPr lang="en-US" altLang="zh-CN" sz="2500" smtClean="0"/>
              <a:t>x</a:t>
            </a:r>
            <a:r>
              <a:rPr lang="en-US" altLang="zh-CN" sz="2500" baseline="-25000" smtClean="0"/>
              <a:t>2</a:t>
            </a:r>
            <a:r>
              <a:rPr lang="zh-CN" altLang="en-US" sz="2500" smtClean="0"/>
              <a:t>和</a:t>
            </a:r>
            <a:r>
              <a:rPr lang="en-US" altLang="zh-CN" sz="2500" smtClean="0"/>
              <a:t>x</a:t>
            </a:r>
            <a:r>
              <a:rPr lang="en-US" altLang="zh-CN" sz="2500" baseline="-25000" smtClean="0"/>
              <a:t>4</a:t>
            </a:r>
            <a:r>
              <a:rPr lang="zh-CN" altLang="en-US" sz="2500" smtClean="0"/>
              <a:t>重组此二进制多项式</a:t>
            </a:r>
            <a:endParaRPr lang="en-US" altLang="zh-CN" sz="2500" smtClean="0"/>
          </a:p>
          <a:p>
            <a:pPr eaLnBrk="1" hangingPunct="1">
              <a:spcBef>
                <a:spcPct val="25000"/>
              </a:spcBef>
              <a:buFont typeface="Wingdings" pitchFamily="2" charset="2"/>
              <a:buNone/>
            </a:pPr>
            <a:endParaRPr lang="en-US" altLang="zh-CN" sz="3400" baseline="-25000" smtClean="0"/>
          </a:p>
        </p:txBody>
      </p:sp>
      <p:sp>
        <p:nvSpPr>
          <p:cNvPr id="56325" name="Rectangle 2"/>
          <p:cNvSpPr>
            <a:spLocks noGrp="1" noChangeArrowheads="1"/>
          </p:cNvSpPr>
          <p:nvPr>
            <p:ph type="title"/>
          </p:nvPr>
        </p:nvSpPr>
        <p:spPr>
          <a:xfrm>
            <a:off x="539750" y="260350"/>
            <a:ext cx="7848600" cy="576263"/>
          </a:xfrm>
        </p:spPr>
        <p:txBody>
          <a:bodyPr>
            <a:normAutofit fontScale="90000"/>
          </a:bodyPr>
          <a:lstStyle/>
          <a:p>
            <a:pPr eaLnBrk="1" hangingPunct="1"/>
            <a:r>
              <a:rPr lang="zh-CN" altLang="en-US" sz="3500" smtClean="0">
                <a:latin typeface="Times New Roman" pitchFamily="18" charset="0"/>
              </a:rPr>
              <a:t>习题与思考题</a:t>
            </a:r>
            <a:r>
              <a:rPr lang="en-US" altLang="zh-CN" sz="3500" smtClean="0">
                <a:latin typeface="Times New Roman" pitchFamily="18" charset="0"/>
              </a:rPr>
              <a:t>(</a:t>
            </a:r>
            <a:r>
              <a:rPr lang="zh-CN" altLang="en-US" sz="3500" smtClean="0">
                <a:latin typeface="Times New Roman" pitchFamily="18" charset="0"/>
              </a:rPr>
              <a:t>续</a:t>
            </a:r>
            <a:r>
              <a:rPr lang="en-US" altLang="zh-CN" sz="3500" smtClean="0">
                <a:latin typeface="Times New Roman" pitchFamily="18" charset="0"/>
              </a:rPr>
              <a:t>)</a:t>
            </a:r>
          </a:p>
        </p:txBody>
      </p:sp>
    </p:spTree>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内容占位符 2"/>
          <p:cNvSpPr>
            <a:spLocks noGrp="1"/>
          </p:cNvSpPr>
          <p:nvPr>
            <p:ph idx="1"/>
          </p:nvPr>
        </p:nvSpPr>
        <p:spPr/>
        <p:txBody>
          <a:bodyPr/>
          <a:lstStyle/>
          <a:p>
            <a:r>
              <a:rPr lang="en-US" altLang="zh-CN" smtClean="0"/>
              <a:t>5.</a:t>
            </a:r>
            <a:r>
              <a:rPr lang="zh-CN" altLang="en-US" smtClean="0"/>
              <a:t>分别构造一个</a:t>
            </a:r>
            <a:r>
              <a:rPr lang="en-US" altLang="zh-CN" sz="3200" b="1" smtClean="0"/>
              <a:t>Mignotte’s</a:t>
            </a:r>
            <a:r>
              <a:rPr lang="en-US" altLang="zh-TW" sz="3200" b="1" smtClean="0"/>
              <a:t>  SS</a:t>
            </a:r>
            <a:r>
              <a:rPr lang="en-US" altLang="zh-CN" sz="3200" smtClean="0"/>
              <a:t> </a:t>
            </a:r>
            <a:r>
              <a:rPr lang="zh-CN" altLang="en-US" sz="3200" smtClean="0"/>
              <a:t>和</a:t>
            </a:r>
            <a:r>
              <a:rPr lang="en-US" altLang="zh-CN" sz="3200" b="1" i="1" smtClean="0"/>
              <a:t>Asmuth-Bloom‘s  SS</a:t>
            </a:r>
            <a:r>
              <a:rPr lang="zh-CN" altLang="en-US" sz="3200" smtClean="0"/>
              <a:t>例子，分析二者在安全性上的区别。</a:t>
            </a:r>
            <a:endParaRPr lang="en-US" altLang="zh-CN" sz="3200" smtClean="0"/>
          </a:p>
          <a:p>
            <a:endParaRPr lang="zh-CN" altLang="en-US" smtClean="0"/>
          </a:p>
        </p:txBody>
      </p:sp>
      <p:sp>
        <p:nvSpPr>
          <p:cNvPr id="57346" name="标题 1"/>
          <p:cNvSpPr>
            <a:spLocks noGrp="1"/>
          </p:cNvSpPr>
          <p:nvPr>
            <p:ph type="title"/>
          </p:nvPr>
        </p:nvSpPr>
        <p:spPr/>
        <p:txBody>
          <a:bodyPr/>
          <a:lstStyle/>
          <a:p>
            <a:r>
              <a:rPr lang="zh-CN" altLang="en-US" sz="4000" smtClean="0">
                <a:latin typeface="Times New Roman" pitchFamily="18" charset="0"/>
              </a:rPr>
              <a:t>习题与思考题</a:t>
            </a:r>
            <a:r>
              <a:rPr lang="en-US" altLang="zh-CN" sz="4000" smtClean="0">
                <a:latin typeface="Times New Roman" pitchFamily="18" charset="0"/>
              </a:rPr>
              <a:t>(</a:t>
            </a:r>
            <a:r>
              <a:rPr lang="zh-CN" altLang="en-US" sz="4000" smtClean="0">
                <a:latin typeface="Times New Roman" pitchFamily="18" charset="0"/>
              </a:rPr>
              <a:t>续</a:t>
            </a:r>
            <a:r>
              <a:rPr lang="en-US" altLang="zh-CN" sz="4000" smtClean="0">
                <a:latin typeface="Times New Roman" pitchFamily="18" charset="0"/>
              </a:rPr>
              <a:t>)</a:t>
            </a:r>
            <a:endParaRPr lang="zh-CN" altLang="en-US" smtClean="0"/>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5586" name="Rectangle 2"/>
          <p:cNvSpPr>
            <a:spLocks noGrp="1" noChangeArrowheads="1"/>
          </p:cNvSpPr>
          <p:nvPr>
            <p:ph idx="1"/>
          </p:nvPr>
        </p:nvSpPr>
        <p:spPr>
          <a:xfrm>
            <a:off x="395288" y="1268413"/>
            <a:ext cx="8281987" cy="4752975"/>
          </a:xfrm>
        </p:spPr>
        <p:txBody>
          <a:bodyPr/>
          <a:lstStyle/>
          <a:p>
            <a:pPr eaLnBrk="1" hangingPunct="1">
              <a:lnSpc>
                <a:spcPct val="80000"/>
              </a:lnSpc>
            </a:pPr>
            <a:r>
              <a:rPr lang="zh-CN" altLang="en-US" sz="2600" dirty="0" smtClean="0"/>
              <a:t>数字签名与消息认证的区别 </a:t>
            </a:r>
          </a:p>
          <a:p>
            <a:pPr lvl="1" eaLnBrk="1" hangingPunct="1">
              <a:lnSpc>
                <a:spcPct val="80000"/>
              </a:lnSpc>
            </a:pPr>
            <a:r>
              <a:rPr lang="zh-CN" altLang="en-US" sz="2200" dirty="0" smtClean="0"/>
              <a:t>消息认证是使消息接收方验证消息发送者发送的内容有无被修改过，对防止第三者破坏足够，但收发双方有利害冲突时就无法解决纷争，需要更严格的手段，即数字签名。</a:t>
            </a:r>
          </a:p>
          <a:p>
            <a:pPr eaLnBrk="1" hangingPunct="1">
              <a:lnSpc>
                <a:spcPct val="80000"/>
              </a:lnSpc>
            </a:pPr>
            <a:r>
              <a:rPr lang="zh-CN" altLang="en-US" sz="2600" dirty="0" smtClean="0"/>
              <a:t>数字签名的基本形式 </a:t>
            </a:r>
          </a:p>
          <a:p>
            <a:pPr lvl="1" eaLnBrk="1" hangingPunct="1">
              <a:lnSpc>
                <a:spcPct val="80000"/>
              </a:lnSpc>
            </a:pPr>
            <a:r>
              <a:rPr lang="zh-CN" altLang="en-US" sz="2200" dirty="0" smtClean="0"/>
              <a:t>对消息签名的两种方法</a:t>
            </a:r>
          </a:p>
          <a:p>
            <a:pPr lvl="2" eaLnBrk="1" hangingPunct="1">
              <a:lnSpc>
                <a:spcPct val="80000"/>
              </a:lnSpc>
            </a:pPr>
            <a:r>
              <a:rPr lang="zh-CN" altLang="en-US" dirty="0" smtClean="0"/>
              <a:t>对消息整体的签字，将被签消息整体经过密码变换得到签字；</a:t>
            </a:r>
          </a:p>
          <a:p>
            <a:pPr lvl="2" eaLnBrk="1" hangingPunct="1">
              <a:lnSpc>
                <a:spcPct val="80000"/>
              </a:lnSpc>
            </a:pPr>
            <a:r>
              <a:rPr lang="zh-CN" altLang="en-US" dirty="0" smtClean="0"/>
              <a:t>对消息摘要的签字，附在被签消息之后，或嵌在某一特定位置上作一段签字图样。</a:t>
            </a:r>
          </a:p>
          <a:p>
            <a:pPr lvl="1" eaLnBrk="1" hangingPunct="1">
              <a:lnSpc>
                <a:spcPct val="80000"/>
              </a:lnSpc>
            </a:pPr>
            <a:r>
              <a:rPr lang="zh-CN" altLang="en-US" sz="2200" dirty="0" smtClean="0"/>
              <a:t>两类数字签名</a:t>
            </a:r>
          </a:p>
          <a:p>
            <a:pPr lvl="2" eaLnBrk="1" hangingPunct="1">
              <a:lnSpc>
                <a:spcPct val="80000"/>
              </a:lnSpc>
            </a:pPr>
            <a:r>
              <a:rPr lang="zh-CN" altLang="en-US" dirty="0" smtClean="0"/>
              <a:t>确定性数字签名，明文与签名一一对应；</a:t>
            </a:r>
          </a:p>
          <a:p>
            <a:pPr lvl="2" eaLnBrk="1" hangingPunct="1">
              <a:lnSpc>
                <a:spcPct val="80000"/>
              </a:lnSpc>
            </a:pPr>
            <a:r>
              <a:rPr lang="zh-CN" altLang="en-US" dirty="0" smtClean="0"/>
              <a:t>概率性数字签名，一个明文可以有多个合法签名，每次都不一样。</a:t>
            </a:r>
            <a:endParaRPr lang="en-US" altLang="zh-CN" dirty="0" smtClean="0"/>
          </a:p>
          <a:p>
            <a:pPr lvl="1">
              <a:lnSpc>
                <a:spcPct val="80000"/>
              </a:lnSpc>
            </a:pPr>
            <a:r>
              <a:rPr lang="zh-CN" altLang="en-US" dirty="0" smtClean="0"/>
              <a:t>特殊数字签名：盲签名，代理签名，群签名，环签名</a:t>
            </a:r>
            <a:r>
              <a:rPr lang="en-US" altLang="zh-CN" dirty="0" smtClean="0"/>
              <a:t>……</a:t>
            </a:r>
            <a:endParaRPr lang="zh-CN" altLang="en-US" dirty="0" smtClean="0"/>
          </a:p>
        </p:txBody>
      </p:sp>
      <p:sp>
        <p:nvSpPr>
          <p:cNvPr id="12294" name="Rectangle 3"/>
          <p:cNvSpPr>
            <a:spLocks noGrp="1" noChangeArrowheads="1"/>
          </p:cNvSpPr>
          <p:nvPr>
            <p:ph type="title"/>
          </p:nvPr>
        </p:nvSpPr>
        <p:spPr>
          <a:xfrm>
            <a:off x="457200" y="122238"/>
            <a:ext cx="7543800" cy="930275"/>
          </a:xfrm>
        </p:spPr>
        <p:txBody>
          <a:bodyPr/>
          <a:lstStyle/>
          <a:p>
            <a:pPr eaLnBrk="1" hangingPunct="1"/>
            <a:r>
              <a:rPr lang="zh-CN" altLang="en-US" smtClean="0"/>
              <a:t>数字签名的基本形式</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558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5586">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95586">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5586">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5586">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95586">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95586">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5586">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95586">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9558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586" grpId="0" build="p"/>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3667" name="Rectangle 3"/>
          <p:cNvSpPr>
            <a:spLocks noGrp="1" noChangeArrowheads="1"/>
          </p:cNvSpPr>
          <p:nvPr>
            <p:ph idx="1"/>
          </p:nvPr>
        </p:nvSpPr>
        <p:spPr>
          <a:xfrm>
            <a:off x="468313" y="1268413"/>
            <a:ext cx="8135937" cy="4765675"/>
          </a:xfrm>
        </p:spPr>
        <p:txBody>
          <a:bodyPr/>
          <a:lstStyle/>
          <a:p>
            <a:pPr eaLnBrk="1" hangingPunct="1">
              <a:spcBef>
                <a:spcPct val="15000"/>
              </a:spcBef>
            </a:pPr>
            <a:r>
              <a:rPr lang="zh-CN" altLang="en-US" smtClean="0"/>
              <a:t>直接数字签名仅涉及通信方</a:t>
            </a:r>
            <a:r>
              <a:rPr lang="en-US" altLang="zh-CN" smtClean="0"/>
              <a:t>(</a:t>
            </a:r>
            <a:r>
              <a:rPr lang="zh-CN" altLang="en-US" smtClean="0"/>
              <a:t>信源、信宿</a:t>
            </a:r>
            <a:r>
              <a:rPr lang="en-US" altLang="zh-CN" smtClean="0"/>
              <a:t>) </a:t>
            </a:r>
          </a:p>
          <a:p>
            <a:pPr eaLnBrk="1" hangingPunct="1">
              <a:spcBef>
                <a:spcPct val="15000"/>
              </a:spcBef>
            </a:pPr>
            <a:r>
              <a:rPr lang="zh-CN" altLang="en-US" smtClean="0"/>
              <a:t>假定信宿知道信源的公开密钥</a:t>
            </a:r>
            <a:endParaRPr lang="en-US" altLang="zh-CN" smtClean="0"/>
          </a:p>
          <a:p>
            <a:pPr eaLnBrk="1" hangingPunct="1">
              <a:spcBef>
                <a:spcPct val="15000"/>
              </a:spcBef>
            </a:pPr>
            <a:r>
              <a:rPr lang="zh-CN" altLang="en-US" smtClean="0"/>
              <a:t>数字签名通过信源对整个报文用私有密钥加密，或对报文的摘要加密来实现</a:t>
            </a:r>
            <a:endParaRPr lang="en-US" altLang="zh-CN" smtClean="0"/>
          </a:p>
          <a:p>
            <a:pPr eaLnBrk="1" hangingPunct="1">
              <a:spcBef>
                <a:spcPct val="15000"/>
              </a:spcBef>
            </a:pPr>
            <a:r>
              <a:rPr lang="zh-CN" altLang="en-US" smtClean="0"/>
              <a:t>通常先签名，然后对消息和签名一起加密</a:t>
            </a:r>
          </a:p>
          <a:p>
            <a:pPr eaLnBrk="1" hangingPunct="1">
              <a:spcBef>
                <a:spcPct val="15000"/>
              </a:spcBef>
            </a:pPr>
            <a:r>
              <a:rPr lang="zh-CN" altLang="en-US" smtClean="0"/>
              <a:t>安全性依赖于信源私有密钥的安全性</a:t>
            </a:r>
            <a:endParaRPr lang="en-AU" altLang="zh-CN" smtClean="0"/>
          </a:p>
        </p:txBody>
      </p:sp>
      <p:sp>
        <p:nvSpPr>
          <p:cNvPr id="13317" name="Rectangle 2"/>
          <p:cNvSpPr>
            <a:spLocks noGrp="1" noChangeArrowheads="1"/>
          </p:cNvSpPr>
          <p:nvPr>
            <p:ph type="title"/>
          </p:nvPr>
        </p:nvSpPr>
        <p:spPr>
          <a:xfrm>
            <a:off x="755650" y="404813"/>
            <a:ext cx="7489825" cy="611187"/>
          </a:xfrm>
        </p:spPr>
        <p:txBody>
          <a:bodyPr>
            <a:normAutofit fontScale="90000"/>
          </a:bodyPr>
          <a:lstStyle/>
          <a:p>
            <a:pPr eaLnBrk="1" hangingPunct="1"/>
            <a:r>
              <a:rPr lang="en-US" altLang="zh-CN" smtClean="0"/>
              <a:t>13.1.2 </a:t>
            </a:r>
            <a:r>
              <a:rPr lang="zh-CN" altLang="en-US" smtClean="0"/>
              <a:t>直接数字签名</a:t>
            </a:r>
            <a:endParaRPr lang="en-AU" altLang="zh-CN" smtClean="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36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366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366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3667">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366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67" grpId="0" build="p"/>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5715" name="Rectangle 3"/>
          <p:cNvSpPr>
            <a:spLocks noGrp="1" noChangeArrowheads="1"/>
          </p:cNvSpPr>
          <p:nvPr>
            <p:ph idx="1"/>
          </p:nvPr>
        </p:nvSpPr>
        <p:spPr>
          <a:xfrm>
            <a:off x="468313" y="1341438"/>
            <a:ext cx="8202612" cy="4824412"/>
          </a:xfrm>
        </p:spPr>
        <p:txBody>
          <a:bodyPr/>
          <a:lstStyle/>
          <a:p>
            <a:pPr eaLnBrk="1" hangingPunct="1">
              <a:spcBef>
                <a:spcPct val="15000"/>
              </a:spcBef>
            </a:pPr>
            <a:r>
              <a:rPr lang="zh-CN" altLang="en-US" dirty="0" smtClean="0"/>
              <a:t>涉及到一个仲裁方</a:t>
            </a:r>
            <a:r>
              <a:rPr lang="en-US" altLang="zh-CN" dirty="0" smtClean="0"/>
              <a:t>(arbitrator A)</a:t>
            </a:r>
          </a:p>
          <a:p>
            <a:pPr eaLnBrk="1" hangingPunct="1">
              <a:spcBef>
                <a:spcPct val="15000"/>
              </a:spcBef>
            </a:pPr>
            <a:r>
              <a:rPr lang="zh-CN" altLang="en-US" dirty="0" smtClean="0"/>
              <a:t>签名方的签名报文首先送给仲裁者</a:t>
            </a:r>
            <a:endParaRPr lang="en-US" altLang="zh-CN" dirty="0" smtClean="0"/>
          </a:p>
          <a:p>
            <a:pPr eaLnBrk="1" hangingPunct="1">
              <a:spcBef>
                <a:spcPct val="15000"/>
              </a:spcBef>
            </a:pPr>
            <a:r>
              <a:rPr lang="zh-CN" altLang="en-US" dirty="0" smtClean="0"/>
              <a:t>仲裁者对报文和签名进行测试以检验出处和内容，然后注上日期和仲裁说明后发给接收方</a:t>
            </a:r>
          </a:p>
          <a:p>
            <a:pPr eaLnBrk="1" hangingPunct="1">
              <a:spcBef>
                <a:spcPct val="15000"/>
              </a:spcBef>
            </a:pPr>
            <a:r>
              <a:rPr lang="zh-CN" altLang="en-US" dirty="0" smtClean="0"/>
              <a:t>要求仲裁方在一定程度上是可以信任的</a:t>
            </a:r>
          </a:p>
          <a:p>
            <a:pPr eaLnBrk="1" hangingPunct="1">
              <a:spcBef>
                <a:spcPct val="15000"/>
              </a:spcBef>
            </a:pPr>
            <a:r>
              <a:rPr lang="zh-CN" altLang="en-US" dirty="0" smtClean="0"/>
              <a:t>可以用对称密码或公开密钥密码实现</a:t>
            </a:r>
          </a:p>
          <a:p>
            <a:pPr eaLnBrk="1" hangingPunct="1">
              <a:spcBef>
                <a:spcPct val="15000"/>
              </a:spcBef>
            </a:pPr>
            <a:r>
              <a:rPr lang="zh-CN" altLang="en-US" dirty="0" smtClean="0"/>
              <a:t>仲裁方可以知道消息，也可以不知道消息</a:t>
            </a:r>
            <a:endParaRPr lang="zh-CN" altLang="en-AU" dirty="0" smtClean="0"/>
          </a:p>
        </p:txBody>
      </p:sp>
      <p:sp>
        <p:nvSpPr>
          <p:cNvPr id="14341" name="Rectangle 2"/>
          <p:cNvSpPr>
            <a:spLocks noGrp="1" noChangeArrowheads="1"/>
          </p:cNvSpPr>
          <p:nvPr>
            <p:ph type="title"/>
          </p:nvPr>
        </p:nvSpPr>
        <p:spPr>
          <a:xfrm>
            <a:off x="539750" y="404813"/>
            <a:ext cx="7705725" cy="720725"/>
          </a:xfrm>
        </p:spPr>
        <p:txBody>
          <a:bodyPr/>
          <a:lstStyle/>
          <a:p>
            <a:pPr eaLnBrk="1" hangingPunct="1"/>
            <a:r>
              <a:rPr lang="en-US" altLang="zh-CN" smtClean="0"/>
              <a:t>13.1.3 </a:t>
            </a:r>
            <a:r>
              <a:rPr lang="zh-CN" altLang="en-US" smtClean="0"/>
              <a:t>仲裁数字签名</a:t>
            </a:r>
            <a:endParaRPr lang="zh-CN" altLang="en-AU" smtClean="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57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571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571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571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571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571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15"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6" name="Picture 4"/>
          <p:cNvPicPr>
            <a:picLocks noGrp="1" noChangeAspect="1" noChangeArrowheads="1"/>
          </p:cNvPicPr>
          <p:nvPr>
            <p:ph idx="1"/>
          </p:nvPr>
        </p:nvPicPr>
        <p:blipFill>
          <a:blip r:embed="rId2" cstate="print"/>
          <a:srcRect/>
          <a:stretch>
            <a:fillRect/>
          </a:stretch>
        </p:blipFill>
        <p:spPr>
          <a:xfrm>
            <a:off x="1042988" y="1196975"/>
            <a:ext cx="6983412" cy="5273675"/>
          </a:xfrm>
          <a:noFill/>
        </p:spPr>
      </p:pic>
      <p:sp>
        <p:nvSpPr>
          <p:cNvPr id="15365" name="Rectangle 5"/>
          <p:cNvSpPr>
            <a:spLocks noGrp="1" noChangeArrowheads="1"/>
          </p:cNvSpPr>
          <p:nvPr>
            <p:ph type="title"/>
          </p:nvPr>
        </p:nvSpPr>
        <p:spPr>
          <a:xfrm>
            <a:off x="611188" y="466725"/>
            <a:ext cx="7634287" cy="585788"/>
          </a:xfrm>
        </p:spPr>
        <p:txBody>
          <a:bodyPr>
            <a:normAutofit fontScale="90000"/>
          </a:bodyPr>
          <a:lstStyle/>
          <a:p>
            <a:pPr eaLnBrk="1" hangingPunct="1"/>
            <a:r>
              <a:rPr lang="zh-CN" altLang="en-US" smtClean="0"/>
              <a:t>需要仲裁的数字签名技术</a:t>
            </a:r>
          </a:p>
        </p:txBody>
      </p:sp>
    </p:spTree>
  </p:cSld>
  <p:clrMapOvr>
    <a:masterClrMapping/>
  </p:clrMapOvr>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聚合">
  <a:themeElements>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聚合">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聚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cryptography-1</Template>
  <TotalTime>2476</TotalTime>
  <Words>4943</Words>
  <Application>Microsoft Office PowerPoint</Application>
  <PresentationFormat>全屏显示(4:3)</PresentationFormat>
  <Paragraphs>462</Paragraphs>
  <Slides>58</Slides>
  <Notes>7</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58</vt:i4>
      </vt:variant>
    </vt:vector>
  </HeadingPairs>
  <TitlesOfParts>
    <vt:vector size="60" baseType="lpstr">
      <vt:lpstr>聚合</vt:lpstr>
      <vt:lpstr>公式</vt:lpstr>
      <vt:lpstr>现代密码学理论与实践 第13章 数字签名/认证协议秘密共享</vt:lpstr>
      <vt:lpstr>主要内容</vt:lpstr>
      <vt:lpstr>主要内容</vt:lpstr>
      <vt:lpstr>本章要点</vt:lpstr>
      <vt:lpstr>13.1 数字签名Digital Signature</vt:lpstr>
      <vt:lpstr>数字签名的基本形式</vt:lpstr>
      <vt:lpstr>13.1.2 直接数字签名</vt:lpstr>
      <vt:lpstr>13.1.3 仲裁数字签名</vt:lpstr>
      <vt:lpstr>需要仲裁的数字签名技术</vt:lpstr>
      <vt:lpstr>13.2 认证协议</vt:lpstr>
      <vt:lpstr>基本认证方法</vt:lpstr>
      <vt:lpstr>13.2.1 双向认证</vt:lpstr>
      <vt:lpstr>对称加密方法</vt:lpstr>
      <vt:lpstr>Needham-Schroeder Protocol</vt:lpstr>
      <vt:lpstr>Needham-Schroeder Protocol</vt:lpstr>
      <vt:lpstr>Needham-Schroeder Protocol</vt:lpstr>
      <vt:lpstr>Denning方法</vt:lpstr>
      <vt:lpstr>Neuman方法</vt:lpstr>
      <vt:lpstr>使用公开密钥密码</vt:lpstr>
      <vt:lpstr>Denning AS Protocol</vt:lpstr>
      <vt:lpstr>13.2.2 单向认证</vt:lpstr>
      <vt:lpstr>使用对称密码</vt:lpstr>
      <vt:lpstr>公钥加密方法</vt:lpstr>
      <vt:lpstr>13.3 数字签名标准(DSS)</vt:lpstr>
      <vt:lpstr>幻灯片 25</vt:lpstr>
      <vt:lpstr>DSA密钥产生</vt:lpstr>
      <vt:lpstr>DSA签名的产生</vt:lpstr>
      <vt:lpstr>DSA签名的验证</vt:lpstr>
      <vt:lpstr>DSS Signing and Verifying</vt:lpstr>
      <vt:lpstr>幻灯片 30</vt:lpstr>
      <vt:lpstr>幻灯片 31</vt:lpstr>
      <vt:lpstr>13.4 基于非对称密码体制的数字签名</vt:lpstr>
      <vt:lpstr>用数字签名和加密同时实现报文的秘密和认证的传送</vt:lpstr>
      <vt:lpstr>用数字签名和加密同时实现报文的秘密和认证的传送</vt:lpstr>
      <vt:lpstr>ElGamal的数据加密方法</vt:lpstr>
      <vt:lpstr>ElGamal的数字签名方法</vt:lpstr>
      <vt:lpstr>ElGamal数字签名的验证</vt:lpstr>
      <vt:lpstr>13.5 密钥管理</vt:lpstr>
      <vt:lpstr>密钥的层次化管理结构</vt:lpstr>
      <vt:lpstr>密钥的生成</vt:lpstr>
      <vt:lpstr>密钥的管理机制</vt:lpstr>
      <vt:lpstr>13.6  秘密共享 Secret Sharing（SS）</vt:lpstr>
      <vt:lpstr>13.6.1 对称多项式方法</vt:lpstr>
      <vt:lpstr>13.6.2 离散对数的方法</vt:lpstr>
      <vt:lpstr>离散对数的方法实现密码共享</vt:lpstr>
      <vt:lpstr>13.6.3 (t, n) Threshold Scheme</vt:lpstr>
      <vt:lpstr>1) 拉格朗日插值多项式法</vt:lpstr>
      <vt:lpstr>拉格朗日插值多项式法的实现</vt:lpstr>
      <vt:lpstr>拉格朗日插值多项式法实现</vt:lpstr>
      <vt:lpstr>2)  中国剩余定理方法</vt:lpstr>
      <vt:lpstr>幻灯片 51</vt:lpstr>
      <vt:lpstr>幻灯片 52</vt:lpstr>
      <vt:lpstr>幻灯片 53</vt:lpstr>
      <vt:lpstr>Group Oriented Secret Sharing</vt:lpstr>
      <vt:lpstr>幻灯片 55</vt:lpstr>
      <vt:lpstr>习题与思考题</vt:lpstr>
      <vt:lpstr>习题与思考题(续)</vt:lpstr>
      <vt:lpstr>习题与思考题(续)</vt:lpstr>
    </vt:vector>
  </TitlesOfParts>
  <Company>USTC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Crypto-13</dc:title>
  <dc:creator>YSB</dc:creator>
  <cp:lastModifiedBy>ustc</cp:lastModifiedBy>
  <cp:revision>162</cp:revision>
  <cp:lastPrinted>1601-01-01T00:00:00Z</cp:lastPrinted>
  <dcterms:created xsi:type="dcterms:W3CDTF">2002-11-09T07:08:20Z</dcterms:created>
  <dcterms:modified xsi:type="dcterms:W3CDTF">2016-12-06T07:42:22Z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4</vt:i4>
  </property>
</Properties>
</file>