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3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2" r:id="rId17"/>
    <p:sldId id="292" r:id="rId18"/>
    <p:sldId id="271"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57" autoAdjust="0"/>
    <p:restoredTop sz="94700" autoAdjust="0"/>
  </p:normalViewPr>
  <p:slideViewPr>
    <p:cSldViewPr>
      <p:cViewPr varScale="1">
        <p:scale>
          <a:sx n="87" d="100"/>
          <a:sy n="87" d="100"/>
        </p:scale>
        <p:origin x="-1330" y="-86"/>
      </p:cViewPr>
      <p:guideLst>
        <p:guide orient="horz" pos="2160"/>
        <p:guide pos="2880"/>
      </p:guideLst>
    </p:cSldViewPr>
  </p:slideViewPr>
  <p:outlineViewPr>
    <p:cViewPr>
      <p:scale>
        <a:sx n="33" d="100"/>
        <a:sy n="33" d="100"/>
      </p:scale>
      <p:origin x="30" y="0"/>
    </p:cViewPr>
  </p:outlin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AAC1942-8C1C-4142-9113-C00651CD9D7A}" type="datetimeFigureOut">
              <a:rPr lang="zh-CN" altLang="en-US" smtClean="0"/>
              <a:pPr/>
              <a:t>2016/9/20</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12DABB6-86FE-4A4D-8E3C-2A9CD0D8B00F}"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F25275A-EF3D-44CA-9572-8E94C21D4C0B}" type="slidenum">
              <a:rPr lang="en-US" altLang="zh-CN"/>
              <a:pPr/>
              <a:t>11</a:t>
            </a:fld>
            <a:endParaRPr lang="en-US" altLang="zh-CN"/>
          </a:p>
        </p:txBody>
      </p:sp>
      <p:sp>
        <p:nvSpPr>
          <p:cNvPr id="572418" name="Rectangle 2"/>
          <p:cNvSpPr>
            <a:spLocks noGrp="1" noRot="1" noChangeAspect="1" noChangeArrowheads="1" noTextEdit="1"/>
          </p:cNvSpPr>
          <p:nvPr>
            <p:ph type="sldImg"/>
          </p:nvPr>
        </p:nvSpPr>
        <p:spPr>
          <a:ln/>
        </p:spPr>
      </p:sp>
      <p:sp>
        <p:nvSpPr>
          <p:cNvPr id="572419" name="Rectangle 3"/>
          <p:cNvSpPr>
            <a:spLocks noGrp="1" noChangeArrowheads="1"/>
          </p:cNvSpPr>
          <p:nvPr>
            <p:ph type="body" idx="1"/>
          </p:nvPr>
        </p:nvSpPr>
        <p:spPr/>
        <p:txBody>
          <a:bodyPr/>
          <a:lstStyle/>
          <a:p>
            <a:r>
              <a:rPr lang="en-AU" altLang="zh-CN"/>
              <a:t>The process of decryption with a Feistel cipher is essentially the same as the encryption process. The rule is as follows: Use the ciphertext as input to the algorithm, but use the subkeys </a:t>
            </a:r>
            <a:r>
              <a:rPr lang="en-AU" altLang="zh-CN" i="1"/>
              <a:t>Ki </a:t>
            </a:r>
            <a:r>
              <a:rPr lang="en-AU" altLang="zh-CN"/>
              <a:t>in reverse order. That is, use </a:t>
            </a:r>
            <a:r>
              <a:rPr lang="en-AU" altLang="zh-CN" i="1"/>
              <a:t>Kn </a:t>
            </a:r>
            <a:r>
              <a:rPr lang="en-AU" altLang="zh-CN"/>
              <a:t>in the first round, </a:t>
            </a:r>
            <a:r>
              <a:rPr lang="en-AU" altLang="zh-CN" i="1"/>
              <a:t>Kn</a:t>
            </a:r>
            <a:r>
              <a:rPr lang="en-AU" altLang="zh-CN"/>
              <a:t>–1 in the second round, and so on until </a:t>
            </a:r>
            <a:r>
              <a:rPr lang="en-AU" altLang="zh-CN" i="1"/>
              <a:t>K</a:t>
            </a:r>
            <a:r>
              <a:rPr lang="en-AU" altLang="zh-CN"/>
              <a:t>1 is used in the last round. This is a nice feature because it means we need not implement two different algorithms, one for encryption and one for decryption.</a:t>
            </a:r>
          </a:p>
          <a:p>
            <a:endParaRPr lang="zh-CN" altLang="en-AU"/>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0" name="直角三角形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标题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zh-CN" altLang="en-US" smtClean="0"/>
              <a:t>单击此处编辑母版标题样式</a:t>
            </a:r>
            <a:endParaRPr kumimoji="0" lang="en-US"/>
          </a:p>
        </p:txBody>
      </p:sp>
      <p:sp>
        <p:nvSpPr>
          <p:cNvPr id="17" name="副标题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zh-CN" altLang="en-US" smtClean="0"/>
              <a:t>单击此处编辑母版副标题样式</a:t>
            </a:r>
            <a:endParaRPr kumimoji="0" lang="en-US"/>
          </a:p>
        </p:txBody>
      </p:sp>
      <p:grpSp>
        <p:nvGrpSpPr>
          <p:cNvPr id="2" name="组合 1"/>
          <p:cNvGrpSpPr/>
          <p:nvPr/>
        </p:nvGrpSpPr>
        <p:grpSpPr>
          <a:xfrm>
            <a:off x="-3765" y="4953000"/>
            <a:ext cx="9147765" cy="1912088"/>
            <a:chOff x="-3765" y="4832896"/>
            <a:chExt cx="9147765" cy="2032192"/>
          </a:xfrm>
        </p:grpSpPr>
        <p:sp>
          <p:nvSpPr>
            <p:cNvPr id="7" name="任意多边形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任意多边形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任意多边形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直接连接符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pic>
        <p:nvPicPr>
          <p:cNvPr id="13" name="Picture 40" descr="bg-buttom"/>
          <p:cNvPicPr>
            <a:picLocks noChangeAspect="1" noChangeArrowheads="1"/>
          </p:cNvPicPr>
          <p:nvPr userDrawn="1"/>
        </p:nvPicPr>
        <p:blipFill>
          <a:blip r:embed="rId3" cstate="print">
            <a:lum bright="18000" contrast="6000"/>
          </a:blip>
          <a:srcRect/>
          <a:stretch>
            <a:fillRect/>
          </a:stretch>
        </p:blipFill>
        <p:spPr bwMode="auto">
          <a:xfrm>
            <a:off x="4572000" y="115434"/>
            <a:ext cx="3889375" cy="1149350"/>
          </a:xfrm>
          <a:prstGeom prst="rect">
            <a:avLst/>
          </a:prstGeom>
          <a:noFill/>
          <a:ln w="9525">
            <a:noFill/>
            <a:miter lim="800000"/>
            <a:headEnd/>
            <a:tailEnd/>
          </a:ln>
        </p:spPr>
      </p:pic>
      <p:pic>
        <p:nvPicPr>
          <p:cNvPr id="14" name="图片 1" descr="ustc标志2"/>
          <p:cNvPicPr>
            <a:picLocks noChangeAspect="1" noChangeArrowheads="1"/>
          </p:cNvPicPr>
          <p:nvPr userDrawn="1"/>
        </p:nvPicPr>
        <p:blipFill>
          <a:blip r:embed="rId4" cstate="print"/>
          <a:srcRect/>
          <a:stretch>
            <a:fillRect/>
          </a:stretch>
        </p:blipFill>
        <p:spPr bwMode="auto">
          <a:xfrm>
            <a:off x="714348" y="258310"/>
            <a:ext cx="1008063" cy="1008062"/>
          </a:xfrm>
          <a:prstGeom prst="rect">
            <a:avLst/>
          </a:prstGeom>
          <a:noFill/>
          <a:ln w="9525">
            <a:noFill/>
            <a:miter lim="800000"/>
            <a:headEnd/>
            <a:tailEnd/>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extLs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1481329"/>
            <a:ext cx="8229600" cy="4386071"/>
          </a:xfrm>
        </p:spPr>
        <p:txBody>
          <a:bodyPr vert="eaVert"/>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fld id="{BE2672E2-A160-472D-8EEE-79097D6B924C}" type="datetime1">
              <a:rPr lang="zh-CN" altLang="en-US" smtClean="0"/>
              <a:pPr/>
              <a:t>2016/9/20</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8529EE09-798D-4760-8768-969530E7F427}"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44013" y="274640"/>
            <a:ext cx="1777470" cy="5592761"/>
          </a:xfrm>
        </p:spPr>
        <p:txBody>
          <a:bodyPr vert="eaVert"/>
          <a:lstStyle>
            <a:extLs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274641"/>
            <a:ext cx="6324600" cy="5592760"/>
          </a:xfrm>
        </p:spPr>
        <p:txBody>
          <a:bodyPr vert="eaVert"/>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fld id="{7C3E7649-F06E-4730-B3AF-431FFBBECEC0}" type="datetime1">
              <a:rPr lang="zh-CN" altLang="en-US" smtClean="0"/>
              <a:pPr/>
              <a:t>2016/9/20</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8529EE09-798D-4760-8768-969530E7F427}" type="slidenum">
              <a:rPr lang="zh-CN" altLang="en-US" smtClean="0"/>
              <a:pPr/>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122238"/>
            <a:ext cx="7543800" cy="12954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719263"/>
            <a:ext cx="4038600" cy="441166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719263"/>
            <a:ext cx="4038600" cy="441166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468313" y="6400800"/>
            <a:ext cx="2133600" cy="457200"/>
          </a:xfrm>
        </p:spPr>
        <p:txBody>
          <a:bodyPr/>
          <a:lstStyle>
            <a:lvl1pPr>
              <a:defRPr/>
            </a:lvl1pPr>
          </a:lstStyle>
          <a:p>
            <a:fld id="{4D48E72B-2619-480A-AA63-F06558EB26BA}" type="datetime1">
              <a:rPr lang="zh-CN" altLang="en-US"/>
              <a:pPr/>
              <a:t>2016/9/20</a:t>
            </a:fld>
            <a:endParaRPr lang="en-US" altLang="zh-CN"/>
          </a:p>
        </p:txBody>
      </p:sp>
      <p:sp>
        <p:nvSpPr>
          <p:cNvPr id="6" name="页脚占位符 5"/>
          <p:cNvSpPr>
            <a:spLocks noGrp="1"/>
          </p:cNvSpPr>
          <p:nvPr>
            <p:ph type="ftr" sz="quarter" idx="11"/>
          </p:nvPr>
        </p:nvSpPr>
        <p:spPr>
          <a:xfrm>
            <a:off x="3132138" y="6400800"/>
            <a:ext cx="2895600" cy="457200"/>
          </a:xfrm>
        </p:spPr>
        <p:txBody>
          <a:bodyPr/>
          <a:lstStyle>
            <a:lvl1pPr>
              <a:defRPr/>
            </a:lvl1pPr>
          </a:lstStyle>
          <a:p>
            <a:r>
              <a:rPr lang="en-US" altLang="zh-CN"/>
              <a:t>Cryptography and Network Security - 2</a:t>
            </a:r>
          </a:p>
        </p:txBody>
      </p:sp>
      <p:sp>
        <p:nvSpPr>
          <p:cNvPr id="7" name="灯片编号占位符 6"/>
          <p:cNvSpPr>
            <a:spLocks noGrp="1"/>
          </p:cNvSpPr>
          <p:nvPr>
            <p:ph type="sldNum" sz="quarter" idx="12"/>
          </p:nvPr>
        </p:nvSpPr>
        <p:spPr>
          <a:xfrm>
            <a:off x="6516688" y="6400800"/>
            <a:ext cx="2133600" cy="457200"/>
          </a:xfrm>
        </p:spPr>
        <p:txBody>
          <a:bodyPr/>
          <a:lstStyle>
            <a:lvl1pPr>
              <a:defRPr/>
            </a:lvl1pPr>
          </a:lstStyle>
          <a:p>
            <a:fld id="{0A5AFF34-1FA8-4C8B-A830-97CF3736E705}" type="slidenum">
              <a:rPr lang="en-US" altLang="zh-CN"/>
              <a:pPr/>
              <a:t>‹#›</a:t>
            </a:fld>
            <a:r>
              <a:rPr lang="en-US" altLang="zh-CN"/>
              <a:t>/35</a:t>
            </a:r>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OverTx">
  <p:cSld name="标题和内容在文本之上">
    <p:spTree>
      <p:nvGrpSpPr>
        <p:cNvPr id="1" name=""/>
        <p:cNvGrpSpPr/>
        <p:nvPr/>
      </p:nvGrpSpPr>
      <p:grpSpPr>
        <a:xfrm>
          <a:off x="0" y="0"/>
          <a:ext cx="0" cy="0"/>
          <a:chOff x="0" y="0"/>
          <a:chExt cx="0" cy="0"/>
        </a:xfrm>
      </p:grpSpPr>
      <p:sp>
        <p:nvSpPr>
          <p:cNvPr id="2" name="标题 1"/>
          <p:cNvSpPr>
            <a:spLocks noGrp="1"/>
          </p:cNvSpPr>
          <p:nvPr>
            <p:ph type="title"/>
          </p:nvPr>
        </p:nvSpPr>
        <p:spPr>
          <a:xfrm>
            <a:off x="457200" y="122238"/>
            <a:ext cx="7543800" cy="1295400"/>
          </a:xfr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719263"/>
            <a:ext cx="8229600" cy="212883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4000500"/>
            <a:ext cx="8229600" cy="21304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468313" y="6400800"/>
            <a:ext cx="2133600" cy="457200"/>
          </a:xfrm>
        </p:spPr>
        <p:txBody>
          <a:bodyPr/>
          <a:lstStyle>
            <a:lvl1pPr>
              <a:defRPr/>
            </a:lvl1pPr>
          </a:lstStyle>
          <a:p>
            <a:fld id="{A5AFD0A0-D8DB-4E7C-A76D-7640ABE3905F}" type="datetime1">
              <a:rPr lang="zh-CN" altLang="en-US"/>
              <a:pPr/>
              <a:t>2016/9/20</a:t>
            </a:fld>
            <a:endParaRPr lang="en-US" altLang="zh-CN"/>
          </a:p>
        </p:txBody>
      </p:sp>
      <p:sp>
        <p:nvSpPr>
          <p:cNvPr id="6" name="页脚占位符 5"/>
          <p:cNvSpPr>
            <a:spLocks noGrp="1"/>
          </p:cNvSpPr>
          <p:nvPr>
            <p:ph type="ftr" sz="quarter" idx="11"/>
          </p:nvPr>
        </p:nvSpPr>
        <p:spPr>
          <a:xfrm>
            <a:off x="3132138" y="6400800"/>
            <a:ext cx="2895600" cy="457200"/>
          </a:xfrm>
        </p:spPr>
        <p:txBody>
          <a:bodyPr/>
          <a:lstStyle>
            <a:lvl1pPr>
              <a:defRPr/>
            </a:lvl1pPr>
          </a:lstStyle>
          <a:p>
            <a:r>
              <a:rPr lang="en-US" altLang="zh-CN"/>
              <a:t>Cryptography and Network Security - 2</a:t>
            </a:r>
          </a:p>
        </p:txBody>
      </p:sp>
      <p:sp>
        <p:nvSpPr>
          <p:cNvPr id="7" name="灯片编号占位符 6"/>
          <p:cNvSpPr>
            <a:spLocks noGrp="1"/>
          </p:cNvSpPr>
          <p:nvPr>
            <p:ph type="sldNum" sz="quarter" idx="12"/>
          </p:nvPr>
        </p:nvSpPr>
        <p:spPr>
          <a:xfrm>
            <a:off x="6516688" y="6400800"/>
            <a:ext cx="2133600" cy="457200"/>
          </a:xfrm>
        </p:spPr>
        <p:txBody>
          <a:bodyPr/>
          <a:lstStyle>
            <a:lvl1pPr>
              <a:defRPr/>
            </a:lvl1pPr>
          </a:lstStyle>
          <a:p>
            <a:fld id="{84E1666F-594E-49DF-82F3-0660C79111C3}" type="slidenum">
              <a:rPr lang="en-US" altLang="zh-CN"/>
              <a:pPr/>
              <a:t>‹#›</a:t>
            </a:fld>
            <a:r>
              <a:rPr lang="en-US" altLang="zh-CN"/>
              <a:t>/35</a:t>
            </a:r>
          </a:p>
        </p:txBody>
      </p:sp>
    </p:spTree>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xOverObj">
  <p:cSld name="标题和文本在内容之上">
    <p:spTree>
      <p:nvGrpSpPr>
        <p:cNvPr id="1" name=""/>
        <p:cNvGrpSpPr/>
        <p:nvPr/>
      </p:nvGrpSpPr>
      <p:grpSpPr>
        <a:xfrm>
          <a:off x="0" y="0"/>
          <a:ext cx="0" cy="0"/>
          <a:chOff x="0" y="0"/>
          <a:chExt cx="0" cy="0"/>
        </a:xfrm>
      </p:grpSpPr>
      <p:sp>
        <p:nvSpPr>
          <p:cNvPr id="2" name="标题 1"/>
          <p:cNvSpPr>
            <a:spLocks noGrp="1"/>
          </p:cNvSpPr>
          <p:nvPr>
            <p:ph type="title"/>
          </p:nvPr>
        </p:nvSpPr>
        <p:spPr>
          <a:xfrm>
            <a:off x="457200" y="122238"/>
            <a:ext cx="7543800" cy="12954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719263"/>
            <a:ext cx="8229600" cy="212883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57200" y="4000500"/>
            <a:ext cx="8229600" cy="21304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468313" y="6400800"/>
            <a:ext cx="2133600" cy="457200"/>
          </a:xfrm>
        </p:spPr>
        <p:txBody>
          <a:bodyPr/>
          <a:lstStyle>
            <a:lvl1pPr>
              <a:defRPr/>
            </a:lvl1pPr>
          </a:lstStyle>
          <a:p>
            <a:fld id="{0A3BE078-50ED-43A0-A869-C9B07D74FDC5}" type="datetime1">
              <a:rPr lang="zh-CN" altLang="en-US"/>
              <a:pPr/>
              <a:t>2016/9/20</a:t>
            </a:fld>
            <a:endParaRPr lang="en-US" altLang="zh-CN"/>
          </a:p>
        </p:txBody>
      </p:sp>
      <p:sp>
        <p:nvSpPr>
          <p:cNvPr id="6" name="页脚占位符 5"/>
          <p:cNvSpPr>
            <a:spLocks noGrp="1"/>
          </p:cNvSpPr>
          <p:nvPr>
            <p:ph type="ftr" sz="quarter" idx="11"/>
          </p:nvPr>
        </p:nvSpPr>
        <p:spPr>
          <a:xfrm>
            <a:off x="3132138" y="6400800"/>
            <a:ext cx="2895600" cy="457200"/>
          </a:xfrm>
        </p:spPr>
        <p:txBody>
          <a:bodyPr/>
          <a:lstStyle>
            <a:lvl1pPr>
              <a:defRPr/>
            </a:lvl1pPr>
          </a:lstStyle>
          <a:p>
            <a:r>
              <a:rPr lang="en-US" altLang="zh-CN"/>
              <a:t>Cryptography and Network Security - 2</a:t>
            </a:r>
          </a:p>
        </p:txBody>
      </p:sp>
      <p:sp>
        <p:nvSpPr>
          <p:cNvPr id="7" name="灯片编号占位符 6"/>
          <p:cNvSpPr>
            <a:spLocks noGrp="1"/>
          </p:cNvSpPr>
          <p:nvPr>
            <p:ph type="sldNum" sz="quarter" idx="12"/>
          </p:nvPr>
        </p:nvSpPr>
        <p:spPr>
          <a:xfrm>
            <a:off x="6516688" y="6400800"/>
            <a:ext cx="2133600" cy="457200"/>
          </a:xfrm>
        </p:spPr>
        <p:txBody>
          <a:bodyPr/>
          <a:lstStyle>
            <a:lvl1pPr>
              <a:defRPr/>
            </a:lvl1pPr>
          </a:lstStyle>
          <a:p>
            <a:fld id="{C573DC8E-8E3D-474E-84AF-2373A52B5832}" type="slidenum">
              <a:rPr lang="en-US" altLang="zh-CN"/>
              <a:pPr/>
              <a:t>‹#›</a:t>
            </a:fld>
            <a:r>
              <a:rPr lang="en-US" altLang="zh-CN"/>
              <a:t>/35</a:t>
            </a:r>
          </a:p>
        </p:txBody>
      </p:sp>
    </p:spTree>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xAndTwoObj">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122238"/>
            <a:ext cx="7543800" cy="12954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719263"/>
            <a:ext cx="4038600" cy="441166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48200" y="1719263"/>
            <a:ext cx="4038600" cy="212883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48200" y="4000500"/>
            <a:ext cx="4038600" cy="21304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日期占位符 5"/>
          <p:cNvSpPr>
            <a:spLocks noGrp="1"/>
          </p:cNvSpPr>
          <p:nvPr>
            <p:ph type="dt" sz="half" idx="10"/>
          </p:nvPr>
        </p:nvSpPr>
        <p:spPr>
          <a:xfrm>
            <a:off x="468313" y="6400800"/>
            <a:ext cx="2133600" cy="457200"/>
          </a:xfrm>
        </p:spPr>
        <p:txBody>
          <a:bodyPr/>
          <a:lstStyle>
            <a:lvl1pPr>
              <a:defRPr/>
            </a:lvl1pPr>
          </a:lstStyle>
          <a:p>
            <a:fld id="{FFD119DC-D353-4FD9-83E9-CC7EAA1ACDB0}" type="datetime1">
              <a:rPr lang="zh-CN" altLang="en-US"/>
              <a:pPr/>
              <a:t>2016/9/20</a:t>
            </a:fld>
            <a:endParaRPr lang="en-US" altLang="zh-CN"/>
          </a:p>
        </p:txBody>
      </p:sp>
      <p:sp>
        <p:nvSpPr>
          <p:cNvPr id="7" name="页脚占位符 6"/>
          <p:cNvSpPr>
            <a:spLocks noGrp="1"/>
          </p:cNvSpPr>
          <p:nvPr>
            <p:ph type="ftr" sz="quarter" idx="11"/>
          </p:nvPr>
        </p:nvSpPr>
        <p:spPr>
          <a:xfrm>
            <a:off x="3132138" y="6400800"/>
            <a:ext cx="2895600" cy="457200"/>
          </a:xfrm>
        </p:spPr>
        <p:txBody>
          <a:bodyPr/>
          <a:lstStyle>
            <a:lvl1pPr>
              <a:defRPr/>
            </a:lvl1pPr>
          </a:lstStyle>
          <a:p>
            <a:r>
              <a:rPr lang="en-US" altLang="zh-CN"/>
              <a:t>Cryptography and Network Security - 2</a:t>
            </a:r>
          </a:p>
        </p:txBody>
      </p:sp>
      <p:sp>
        <p:nvSpPr>
          <p:cNvPr id="8" name="灯片编号占位符 7"/>
          <p:cNvSpPr>
            <a:spLocks noGrp="1"/>
          </p:cNvSpPr>
          <p:nvPr>
            <p:ph type="sldNum" sz="quarter" idx="12"/>
          </p:nvPr>
        </p:nvSpPr>
        <p:spPr>
          <a:xfrm>
            <a:off x="6516688" y="6400800"/>
            <a:ext cx="2133600" cy="457200"/>
          </a:xfrm>
        </p:spPr>
        <p:txBody>
          <a:bodyPr/>
          <a:lstStyle>
            <a:lvl1pPr>
              <a:defRPr/>
            </a:lvl1pPr>
          </a:lstStyle>
          <a:p>
            <a:fld id="{2360AAAA-2E57-47CF-B0EA-875A67A9E478}" type="slidenum">
              <a:rPr lang="en-US" altLang="zh-CN"/>
              <a:pPr/>
              <a:t>‹#›</a:t>
            </a:fld>
            <a:r>
              <a:rPr lang="en-US" altLang="zh-CN"/>
              <a:t>/35</a:t>
            </a:r>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标题 6"/>
          <p:cNvSpPr>
            <a:spLocks noGrp="1"/>
          </p:cNvSpPr>
          <p:nvPr>
            <p:ph type="title"/>
          </p:nvPr>
        </p:nvSpPr>
        <p:spPr/>
        <p:txBody>
          <a:bodyPr rtlCol="0"/>
          <a:lstStyle>
            <a:extLst/>
          </a:lstStyle>
          <a:p>
            <a:r>
              <a:rPr kumimoji="0" lang="zh-CN" altLang="en-US" smtClean="0"/>
              <a:t>单击此处编辑母版标题样式</a:t>
            </a:r>
            <a:endParaRPr kumimoji="0" lang="en-US" dirty="0"/>
          </a:p>
        </p:txBody>
      </p:sp>
      <p:sp>
        <p:nvSpPr>
          <p:cNvPr id="23" name="页脚占位符 18"/>
          <p:cNvSpPr txBox="1">
            <a:spLocks/>
          </p:cNvSpPr>
          <p:nvPr userDrawn="1"/>
        </p:nvSpPr>
        <p:spPr>
          <a:xfrm>
            <a:off x="3440867" y="6409750"/>
            <a:ext cx="2350681" cy="365125"/>
          </a:xfrm>
          <a:prstGeom prst="rect">
            <a:avLst/>
          </a:prstGeom>
        </p:spPr>
        <p:txBody>
          <a:bodyPr vert="horz" anchor="b" anchorCtr="1"/>
          <a:lstStyle>
            <a:lvl1pPr>
              <a:defRPr baseline="0">
                <a:solidFill>
                  <a:schemeClr val="accent1">
                    <a:tint val="20000"/>
                  </a:schemeClr>
                </a:solidFill>
              </a:defRPr>
            </a:lvl1pPr>
            <a:extLst/>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zh-CN" altLang="en-US" sz="1400" b="1" i="0" u="none" strike="noStrike" kern="1200" cap="none" spc="0" normalizeH="0" baseline="0" noProof="0" dirty="0" smtClean="0">
                <a:ln>
                  <a:noFill/>
                </a:ln>
                <a:solidFill>
                  <a:schemeClr val="bg2">
                    <a:lumMod val="50000"/>
                  </a:schemeClr>
                </a:solidFill>
                <a:effectLst/>
                <a:uLnTx/>
                <a:uFillTx/>
                <a:latin typeface="宋体" pitchFamily="2" charset="-122"/>
                <a:ea typeface="宋体" pitchFamily="2" charset="-122"/>
                <a:cs typeface="+mn-cs"/>
              </a:rPr>
              <a:t>现代密码学理论与实践</a:t>
            </a:r>
            <a:endParaRPr kumimoji="0" lang="zh-CN" altLang="en-US" sz="1400" b="1" i="0" u="none" strike="noStrike" kern="1200" cap="none" spc="0" normalizeH="0" baseline="0" noProof="0" dirty="0">
              <a:ln>
                <a:noFill/>
              </a:ln>
              <a:solidFill>
                <a:schemeClr val="bg2">
                  <a:lumMod val="50000"/>
                </a:schemeClr>
              </a:solidFill>
              <a:effectLst/>
              <a:uLnTx/>
              <a:uFillTx/>
              <a:latin typeface="宋体" pitchFamily="2" charset="-122"/>
              <a:ea typeface="宋体" pitchFamily="2" charset="-122"/>
              <a:cs typeface="+mn-cs"/>
            </a:endParaRPr>
          </a:p>
        </p:txBody>
      </p:sp>
      <p:sp>
        <p:nvSpPr>
          <p:cNvPr id="24" name="灯片编号占位符 26"/>
          <p:cNvSpPr txBox="1">
            <a:spLocks/>
          </p:cNvSpPr>
          <p:nvPr userDrawn="1"/>
        </p:nvSpPr>
        <p:spPr>
          <a:xfrm>
            <a:off x="7858148" y="6369833"/>
            <a:ext cx="869319" cy="365125"/>
          </a:xfrm>
          <a:prstGeom prst="rect">
            <a:avLst/>
          </a:prstGeom>
        </p:spPr>
        <p:txBody>
          <a:bodyPr vert="horz" anchor="b"/>
          <a:lstStyle>
            <a:lvl1pPr>
              <a:defRPr>
                <a:solidFill>
                  <a:srgbClr val="FFFFFF"/>
                </a:solidFill>
              </a:defRPr>
            </a:lvl1pPr>
            <a:extLst/>
          </a:lstStyle>
          <a:p>
            <a:pPr marL="0" marR="0" lvl="0" indent="0" algn="r" defTabSz="914400" rtl="0" eaLnBrk="1" fontAlgn="auto" latinLnBrk="0" hangingPunct="1">
              <a:lnSpc>
                <a:spcPct val="100000"/>
              </a:lnSpc>
              <a:spcBef>
                <a:spcPts val="0"/>
              </a:spcBef>
              <a:spcAft>
                <a:spcPts val="0"/>
              </a:spcAft>
              <a:buClrTx/>
              <a:buSzTx/>
              <a:buFontTx/>
              <a:buNone/>
              <a:tabLst/>
              <a:defRPr/>
            </a:pPr>
            <a:fld id="{8529EE09-798D-4760-8768-969530E7F427}" type="slidenum">
              <a:rPr kumimoji="0" lang="zh-CN" altLang="en-US" sz="1400" b="1" i="0" u="none" strike="noStrike" kern="1200" cap="none" spc="0" normalizeH="0" baseline="0" noProof="0" smtClean="0">
                <a:ln>
                  <a:noFill/>
                </a:ln>
                <a:solidFill>
                  <a:schemeClr val="bg2">
                    <a:lumMod val="50000"/>
                  </a:schemeClr>
                </a:solidFill>
                <a:effectLst/>
                <a:uLnTx/>
                <a:uFillTx/>
                <a:latin typeface="宋体" pitchFamily="2" charset="-122"/>
                <a:ea typeface="宋体"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r>
              <a:rPr kumimoji="0" lang="en-US" altLang="zh-CN" sz="1400" b="1" i="0" u="none" strike="noStrike" kern="1200" cap="none" spc="0" normalizeH="0" baseline="0" noProof="0" dirty="0" smtClean="0">
                <a:ln>
                  <a:noFill/>
                </a:ln>
                <a:solidFill>
                  <a:schemeClr val="bg2">
                    <a:lumMod val="50000"/>
                  </a:schemeClr>
                </a:solidFill>
                <a:effectLst/>
                <a:uLnTx/>
                <a:uFillTx/>
                <a:latin typeface="宋体" pitchFamily="2" charset="-122"/>
                <a:ea typeface="宋体" pitchFamily="2" charset="-122"/>
                <a:cs typeface="+mn-cs"/>
              </a:rPr>
              <a:t>/36</a:t>
            </a:r>
            <a:endParaRPr kumimoji="0" lang="zh-CN" altLang="en-US" sz="1400" b="1" i="0" u="none" strike="noStrike" kern="1200" cap="none" spc="0" normalizeH="0" baseline="0" noProof="0" dirty="0">
              <a:ln>
                <a:noFill/>
              </a:ln>
              <a:solidFill>
                <a:schemeClr val="bg2">
                  <a:lumMod val="50000"/>
                </a:schemeClr>
              </a:solidFill>
              <a:effectLst/>
              <a:uLnTx/>
              <a:uFillTx/>
              <a:latin typeface="宋体" pitchFamily="2" charset="-122"/>
              <a:ea typeface="宋体" pitchFamily="2" charset="-122"/>
              <a:cs typeface="+mn-cs"/>
            </a:endParaRPr>
          </a:p>
        </p:txBody>
      </p:sp>
      <p:sp>
        <p:nvSpPr>
          <p:cNvPr id="25" name="页脚占位符 18"/>
          <p:cNvSpPr txBox="1">
            <a:spLocks/>
          </p:cNvSpPr>
          <p:nvPr userDrawn="1"/>
        </p:nvSpPr>
        <p:spPr>
          <a:xfrm>
            <a:off x="298536" y="6393771"/>
            <a:ext cx="1701696" cy="365125"/>
          </a:xfrm>
          <a:prstGeom prst="rect">
            <a:avLst/>
          </a:prstGeom>
        </p:spPr>
        <p:txBody>
          <a:bodyPr vert="horz" anchor="b" anchorCtr="1"/>
          <a:lstStyle>
            <a:lvl1pPr>
              <a:defRPr>
                <a:solidFill>
                  <a:schemeClr val="accent1">
                    <a:tint val="20000"/>
                  </a:schemeClr>
                </a:solidFill>
              </a:defRPr>
            </a:lvl1pPr>
            <a:extLst/>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zh-CN" sz="1400" b="1" i="0" u="none" strike="noStrike" kern="1200" cap="none" spc="0" normalizeH="0" baseline="0" noProof="0" dirty="0" smtClean="0">
                <a:ln>
                  <a:noFill/>
                </a:ln>
                <a:solidFill>
                  <a:schemeClr val="bg2"/>
                </a:solidFill>
                <a:effectLst>
                  <a:outerShdw blurRad="38100" dist="38100" dir="2700000" algn="tl">
                    <a:srgbClr val="000000">
                      <a:alpha val="43137"/>
                    </a:srgbClr>
                  </a:outerShdw>
                </a:effectLst>
                <a:uLnTx/>
                <a:uFillTx/>
                <a:latin typeface="方正姚体" pitchFamily="2" charset="-122"/>
                <a:ea typeface="方正姚体" pitchFamily="2" charset="-122"/>
                <a:cs typeface="+mn-cs"/>
              </a:rPr>
              <a:t>mfy@ustc.edu.cn</a:t>
            </a:r>
            <a:endParaRPr kumimoji="0" lang="zh-CN" altLang="en-US" sz="1400" b="1" i="0" u="none" strike="noStrike" kern="1200" cap="none" spc="0" normalizeH="0" baseline="0" noProof="0" dirty="0">
              <a:ln>
                <a:noFill/>
              </a:ln>
              <a:solidFill>
                <a:schemeClr val="bg2"/>
              </a:solidFill>
              <a:effectLst>
                <a:outerShdw blurRad="38100" dist="38100" dir="2700000" algn="tl">
                  <a:srgbClr val="000000">
                    <a:alpha val="43137"/>
                  </a:srgbClr>
                </a:outerShdw>
              </a:effectLst>
              <a:uLnTx/>
              <a:uFillTx/>
              <a:latin typeface="方正姚体" pitchFamily="2" charset="-122"/>
              <a:ea typeface="方正姚体" pitchFamily="2" charset="-122"/>
              <a:cs typeface="+mn-cs"/>
            </a:endParaRPr>
          </a:p>
        </p:txBody>
      </p:sp>
      <p:pic>
        <p:nvPicPr>
          <p:cNvPr id="26" name="Picture 40" descr="bg-buttom"/>
          <p:cNvPicPr>
            <a:picLocks noChangeAspect="1" noChangeArrowheads="1"/>
          </p:cNvPicPr>
          <p:nvPr userDrawn="1"/>
        </p:nvPicPr>
        <p:blipFill>
          <a:blip r:embed="rId2" cstate="print">
            <a:lum bright="18000" contrast="6000"/>
          </a:blip>
          <a:srcRect/>
          <a:stretch>
            <a:fillRect/>
          </a:stretch>
        </p:blipFill>
        <p:spPr bwMode="auto">
          <a:xfrm>
            <a:off x="4798189" y="5250575"/>
            <a:ext cx="3889375" cy="1149350"/>
          </a:xfrm>
          <a:prstGeom prst="rect">
            <a:avLst/>
          </a:prstGeom>
          <a:noFill/>
          <a:ln w="9525">
            <a:noFill/>
            <a:miter lim="800000"/>
            <a:headEnd/>
            <a:tailEnd/>
          </a:ln>
        </p:spPr>
      </p:pic>
      <p:pic>
        <p:nvPicPr>
          <p:cNvPr id="27" name="图片 1" descr="ustc标志2"/>
          <p:cNvPicPr>
            <a:picLocks noChangeAspect="1" noChangeArrowheads="1"/>
          </p:cNvPicPr>
          <p:nvPr userDrawn="1"/>
        </p:nvPicPr>
        <p:blipFill>
          <a:blip r:embed="rId3" cstate="print"/>
          <a:srcRect/>
          <a:stretch>
            <a:fillRect/>
          </a:stretch>
        </p:blipFill>
        <p:spPr bwMode="auto">
          <a:xfrm>
            <a:off x="7679271" y="277986"/>
            <a:ext cx="1008063" cy="1008062"/>
          </a:xfrm>
          <a:prstGeom prst="rect">
            <a:avLst/>
          </a:prstGeom>
          <a:noFill/>
          <a:ln w="9525">
            <a:noFill/>
            <a:miter lim="800000"/>
            <a:headEnd/>
            <a:tailEnd/>
          </a:ln>
        </p:spPr>
      </p:pic>
      <p:sp>
        <p:nvSpPr>
          <p:cNvPr id="9" name="标题 6"/>
          <p:cNvSpPr txBox="1">
            <a:spLocks/>
          </p:cNvSpPr>
          <p:nvPr userDrawn="1"/>
        </p:nvSpPr>
        <p:spPr>
          <a:xfrm>
            <a:off x="214282" y="5500702"/>
            <a:ext cx="4714876" cy="857248"/>
          </a:xfrm>
          <a:prstGeom prst="rect">
            <a:avLst/>
          </a:prstGeom>
        </p:spPr>
        <p:txBody>
          <a:bodyPr vert="horz" bIns="0" rtlCol="0" anchor="ctr">
            <a:noAutofit/>
            <a:scene3d>
              <a:camera prst="orthographicFront"/>
              <a:lightRig rig="soft" dir="t"/>
            </a:scene3d>
            <a:sp3d prstMaterial="softEdge">
              <a:bevelT w="25400" h="25400"/>
            </a:sp3d>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zh-CN" sz="2400" b="0" i="0" u="none" strike="noStrike" kern="1200" cap="none" spc="0" normalizeH="0" baseline="0" noProof="0" dirty="0" smtClean="0">
                <a:ln>
                  <a:noFill/>
                </a:ln>
                <a:solidFill>
                  <a:srgbClr val="EAF9FC"/>
                </a:solidFill>
                <a:effectLst/>
                <a:uLnTx/>
                <a:uFillTx/>
                <a:latin typeface="华文行楷" pitchFamily="2" charset="-122"/>
                <a:ea typeface="华文行楷" pitchFamily="2" charset="-122"/>
                <a:cs typeface="+mj-cs"/>
              </a:rPr>
              <a:t>School of Computer </a:t>
            </a:r>
            <a:r>
              <a:rPr kumimoji="0" lang="en-US" altLang="zh-CN" sz="2400" b="0" i="0" u="none" strike="noStrike" kern="1200" cap="none" spc="0" normalizeH="0" baseline="0" noProof="0" dirty="0" err="1" smtClean="0">
                <a:ln>
                  <a:noFill/>
                </a:ln>
                <a:solidFill>
                  <a:srgbClr val="EAF9FC"/>
                </a:solidFill>
                <a:effectLst/>
                <a:uLnTx/>
                <a:uFillTx/>
                <a:latin typeface="华文行楷" pitchFamily="2" charset="-122"/>
                <a:ea typeface="华文行楷" pitchFamily="2" charset="-122"/>
                <a:cs typeface="+mj-cs"/>
              </a:rPr>
              <a:t>Science&amp;Technology</a:t>
            </a:r>
            <a:r>
              <a:rPr kumimoji="0" lang="en-US" altLang="zh-CN" sz="2400" b="0" i="0" u="none" strike="noStrike" kern="1200" cap="none" spc="0" normalizeH="0" baseline="0" noProof="0" dirty="0" smtClean="0">
                <a:ln>
                  <a:noFill/>
                </a:ln>
                <a:solidFill>
                  <a:srgbClr val="EAF9FC"/>
                </a:solidFill>
                <a:effectLst/>
                <a:uLnTx/>
                <a:uFillTx/>
                <a:latin typeface="华文行楷" pitchFamily="2" charset="-122"/>
                <a:ea typeface="华文行楷" pitchFamily="2" charset="-122"/>
                <a:cs typeface="+mj-cs"/>
              </a:rPr>
              <a:t>, USTC</a:t>
            </a:r>
            <a:endParaRPr kumimoji="0" lang="en-US" sz="2400" b="0" i="0" u="none" strike="noStrike" kern="1200" cap="none" spc="0" normalizeH="0" baseline="0" noProof="0" dirty="0">
              <a:ln>
                <a:noFill/>
              </a:ln>
              <a:solidFill>
                <a:srgbClr val="EAF9FC"/>
              </a:solidFill>
              <a:effectLst/>
              <a:uLnTx/>
              <a:uFillTx/>
              <a:latin typeface="华文行楷" pitchFamily="2" charset="-122"/>
              <a:ea typeface="华文行楷" pitchFamily="2" charset="-122"/>
              <a:cs typeface="+mj-cs"/>
            </a:endParaRPr>
          </a:p>
        </p:txBody>
      </p:sp>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Ref idx="1002">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zh-CN" altLang="en-US" smtClean="0"/>
              <a:t>单击此处编辑母版文本样式</a:t>
            </a:r>
          </a:p>
        </p:txBody>
      </p:sp>
      <p:sp>
        <p:nvSpPr>
          <p:cNvPr id="4" name="日期占位符 3"/>
          <p:cNvSpPr>
            <a:spLocks noGrp="1"/>
          </p:cNvSpPr>
          <p:nvPr>
            <p:ph type="dt" sz="half" idx="10"/>
          </p:nvPr>
        </p:nvSpPr>
        <p:spPr/>
        <p:txBody>
          <a:bodyPr/>
          <a:lstStyle>
            <a:extLst/>
          </a:lstStyle>
          <a:p>
            <a:fld id="{DD5C350B-4A99-44CA-BD3F-436C35E879F6}" type="datetime1">
              <a:rPr lang="zh-CN" altLang="en-US" smtClean="0"/>
              <a:pPr/>
              <a:t>2016/9/20</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8529EE09-798D-4760-8768-969530E7F427}" type="slidenum">
              <a:rPr lang="zh-CN" altLang="en-US" smtClean="0"/>
              <a:pPr/>
              <a:t>‹#›</a:t>
            </a:fld>
            <a:endParaRPr lang="zh-CN" altLang="en-US"/>
          </a:p>
        </p:txBody>
      </p:sp>
      <p:sp>
        <p:nvSpPr>
          <p:cNvPr id="7" name="燕尾形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燕尾形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Ref idx="1002">
        <a:schemeClr val="bg1"/>
      </p:bgRef>
    </p:bg>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extLst/>
          </a:lstStyle>
          <a:p>
            <a:fld id="{FCF8DEF0-057E-4D05-B964-8893A04D16A7}" type="datetime1">
              <a:rPr lang="zh-CN" altLang="en-US" smtClean="0"/>
              <a:pPr/>
              <a:t>2016/9/20</a:t>
            </a:fld>
            <a:endParaRPr lang="zh-CN" altLang="en-US"/>
          </a:p>
        </p:txBody>
      </p:sp>
      <p:sp>
        <p:nvSpPr>
          <p:cNvPr id="6" name="页脚占位符 5"/>
          <p:cNvSpPr>
            <a:spLocks noGrp="1"/>
          </p:cNvSpPr>
          <p:nvPr>
            <p:ph type="ftr" sz="quarter" idx="11"/>
          </p:nvPr>
        </p:nvSpPr>
        <p:spPr/>
        <p:txBody>
          <a:bodyPr/>
          <a:lstStyle>
            <a:extLst/>
          </a:lstStyle>
          <a:p>
            <a:endParaRPr lang="zh-CN" altLang="en-US"/>
          </a:p>
        </p:txBody>
      </p:sp>
      <p:sp>
        <p:nvSpPr>
          <p:cNvPr id="7" name="灯片编号占位符 6"/>
          <p:cNvSpPr>
            <a:spLocks noGrp="1"/>
          </p:cNvSpPr>
          <p:nvPr>
            <p:ph type="sldNum" sz="quarter" idx="12"/>
          </p:nvPr>
        </p:nvSpPr>
        <p:spPr/>
        <p:txBody>
          <a:bodyPr/>
          <a:lstStyle>
            <a:extLst/>
          </a:lstStyle>
          <a:p>
            <a:fld id="{8529EE09-798D-4760-8768-969530E7F427}" type="slidenum">
              <a:rPr lang="zh-CN" altLang="en-US" smtClean="0"/>
              <a:pPr/>
              <a:t>‹#›</a:t>
            </a:fld>
            <a:endParaRPr lang="zh-CN" altLang="en-US"/>
          </a:p>
        </p:txBody>
      </p:sp>
      <p:sp>
        <p:nvSpPr>
          <p:cNvPr id="8" name="标题 7"/>
          <p:cNvSpPr>
            <a:spLocks noGrp="1"/>
          </p:cNvSpPr>
          <p:nvPr>
            <p:ph type="title"/>
          </p:nvPr>
        </p:nvSpPr>
        <p:spPr/>
        <p:txBody>
          <a:bodyPr rtlCol="0"/>
          <a:lstStyle>
            <a:extLst/>
          </a:lstStyle>
          <a:p>
            <a:r>
              <a:rPr kumimoji="0" lang="zh-CN" altLang="en-US" smtClean="0"/>
              <a:t>单击此处编辑母版标题样式</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bg>
      <p:bgRef idx="1003">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8229600" cy="1143000"/>
          </a:xfrm>
        </p:spPr>
        <p:txBody>
          <a:bodyPr anchor="ctr"/>
          <a:lstStyle>
            <a:lvl1pPr>
              <a:defRPr/>
            </a:lvl1pPr>
            <a:extLst/>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CN" altLang="en-US" smtClean="0"/>
              <a:t>单击此处编辑母版文本样式</a:t>
            </a:r>
          </a:p>
        </p:txBody>
      </p:sp>
      <p:sp>
        <p:nvSpPr>
          <p:cNvPr id="4" name="文本占位符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CN" altLang="en-US" smtClean="0"/>
              <a:t>单击此处编辑母版文本样式</a:t>
            </a:r>
          </a:p>
        </p:txBody>
      </p:sp>
      <p:sp>
        <p:nvSpPr>
          <p:cNvPr id="5" name="内容占位符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6" name="内容占位符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extLst/>
          </a:lstStyle>
          <a:p>
            <a:fld id="{084F31DF-5A6A-4D7D-9A32-641C4740AECB}" type="datetime1">
              <a:rPr lang="zh-CN" altLang="en-US" smtClean="0"/>
              <a:pPr/>
              <a:t>2016/9/20</a:t>
            </a:fld>
            <a:endParaRPr lang="zh-CN" altLang="en-US"/>
          </a:p>
        </p:txBody>
      </p:sp>
      <p:sp>
        <p:nvSpPr>
          <p:cNvPr id="8" name="页脚占位符 7"/>
          <p:cNvSpPr>
            <a:spLocks noGrp="1"/>
          </p:cNvSpPr>
          <p:nvPr>
            <p:ph type="ftr" sz="quarter" idx="11"/>
          </p:nvPr>
        </p:nvSpPr>
        <p:spPr/>
        <p:txBody>
          <a:bodyPr/>
          <a:lstStyle>
            <a:extLst/>
          </a:lstStyle>
          <a:p>
            <a:endParaRPr lang="zh-CN" altLang="en-US"/>
          </a:p>
        </p:txBody>
      </p:sp>
      <p:sp>
        <p:nvSpPr>
          <p:cNvPr id="9" name="灯片编号占位符 8"/>
          <p:cNvSpPr>
            <a:spLocks noGrp="1"/>
          </p:cNvSpPr>
          <p:nvPr>
            <p:ph type="sldNum" sz="quarter" idx="12"/>
          </p:nvPr>
        </p:nvSpPr>
        <p:spPr/>
        <p:txBody>
          <a:bodyPr/>
          <a:lstStyle>
            <a:extLst/>
          </a:lstStyle>
          <a:p>
            <a:fld id="{8529EE09-798D-4760-8768-969530E7F427}" type="slidenum">
              <a:rPr lang="zh-CN" altLang="en-US" smtClean="0"/>
              <a:pPr/>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Ref idx="1002">
        <a:schemeClr val="bg1"/>
      </p:bgRef>
    </p:bg>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extLst/>
          </a:lstStyle>
          <a:p>
            <a:fld id="{16C110CD-E9AF-4815-B982-C71DD1412174}" type="datetime1">
              <a:rPr lang="zh-CN" altLang="en-US" smtClean="0"/>
              <a:pPr/>
              <a:t>2016/9/20</a:t>
            </a:fld>
            <a:endParaRPr lang="zh-CN" altLang="en-US"/>
          </a:p>
        </p:txBody>
      </p:sp>
      <p:sp>
        <p:nvSpPr>
          <p:cNvPr id="4" name="页脚占位符 3"/>
          <p:cNvSpPr>
            <a:spLocks noGrp="1"/>
          </p:cNvSpPr>
          <p:nvPr>
            <p:ph type="ftr" sz="quarter" idx="11"/>
          </p:nvPr>
        </p:nvSpPr>
        <p:spPr/>
        <p:txBody>
          <a:bodyPr/>
          <a:lstStyle>
            <a:extLst/>
          </a:lstStyle>
          <a:p>
            <a:endParaRPr lang="zh-CN" altLang="en-US"/>
          </a:p>
        </p:txBody>
      </p:sp>
      <p:sp>
        <p:nvSpPr>
          <p:cNvPr id="5" name="灯片编号占位符 4"/>
          <p:cNvSpPr>
            <a:spLocks noGrp="1"/>
          </p:cNvSpPr>
          <p:nvPr>
            <p:ph type="sldNum" sz="quarter" idx="12"/>
          </p:nvPr>
        </p:nvSpPr>
        <p:spPr/>
        <p:txBody>
          <a:bodyPr/>
          <a:lstStyle>
            <a:extLst/>
          </a:lstStyle>
          <a:p>
            <a:fld id="{8529EE09-798D-4760-8768-969530E7F427}" type="slidenum">
              <a:rPr lang="zh-CN" altLang="en-US" smtClean="0"/>
              <a:pPr/>
              <a:t>‹#›</a:t>
            </a:fld>
            <a:endParaRPr lang="zh-CN" altLang="en-US"/>
          </a:p>
        </p:txBody>
      </p:sp>
      <p:sp>
        <p:nvSpPr>
          <p:cNvPr id="6" name="标题 5"/>
          <p:cNvSpPr>
            <a:spLocks noGrp="1"/>
          </p:cNvSpPr>
          <p:nvPr>
            <p:ph type="title"/>
          </p:nvPr>
        </p:nvSpPr>
        <p:spPr/>
        <p:txBody>
          <a:bodyPr rtlCol="0"/>
          <a:lstStyle>
            <a:extLst/>
          </a:lstStyle>
          <a:p>
            <a:r>
              <a:rPr kumimoji="0" lang="zh-CN" altLang="en-US" smtClean="0"/>
              <a:t>单击此处编辑母版标题样式</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extLst/>
          </a:lstStyle>
          <a:p>
            <a:fld id="{D7F353DC-7D66-42D5-937A-32A6B2054C9E}" type="datetime1">
              <a:rPr lang="zh-CN" altLang="en-US" smtClean="0"/>
              <a:pPr/>
              <a:t>2016/9/20</a:t>
            </a:fld>
            <a:endParaRPr lang="zh-CN" altLang="en-US"/>
          </a:p>
        </p:txBody>
      </p:sp>
      <p:sp>
        <p:nvSpPr>
          <p:cNvPr id="3" name="页脚占位符 2"/>
          <p:cNvSpPr>
            <a:spLocks noGrp="1"/>
          </p:cNvSpPr>
          <p:nvPr>
            <p:ph type="ftr" sz="quarter" idx="11"/>
          </p:nvPr>
        </p:nvSpPr>
        <p:spPr/>
        <p:txBody>
          <a:bodyPr/>
          <a:lstStyle>
            <a:extLst/>
          </a:lstStyle>
          <a:p>
            <a:endParaRPr lang="zh-CN" altLang="en-US"/>
          </a:p>
        </p:txBody>
      </p:sp>
      <p:sp>
        <p:nvSpPr>
          <p:cNvPr id="4" name="灯片编号占位符 3"/>
          <p:cNvSpPr>
            <a:spLocks noGrp="1"/>
          </p:cNvSpPr>
          <p:nvPr>
            <p:ph type="sldNum" sz="quarter" idx="12"/>
          </p:nvPr>
        </p:nvSpPr>
        <p:spPr/>
        <p:txBody>
          <a:bodyPr/>
          <a:lstStyle>
            <a:extLst/>
          </a:lstStyle>
          <a:p>
            <a:fld id="{8529EE09-798D-4760-8768-969530E7F427}"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bg>
      <p:bgRef idx="1003">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zh-CN" altLang="en-US" smtClean="0"/>
              <a:t>单击此处编辑母版标题样式</a:t>
            </a:r>
            <a:endParaRPr kumimoji="0" lang="en-US"/>
          </a:p>
        </p:txBody>
      </p:sp>
      <p:sp>
        <p:nvSpPr>
          <p:cNvPr id="3" name="文本占位符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zh-CN" altLang="en-US" smtClean="0"/>
              <a:t>单击此处编辑母版文本样式</a:t>
            </a:r>
          </a:p>
        </p:txBody>
      </p:sp>
      <p:sp>
        <p:nvSpPr>
          <p:cNvPr id="4" name="内容占位符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a:xfrm>
            <a:off x="6727032" y="6407944"/>
            <a:ext cx="1920240" cy="365760"/>
          </a:xfrm>
        </p:spPr>
        <p:txBody>
          <a:bodyPr/>
          <a:lstStyle>
            <a:extLst/>
          </a:lstStyle>
          <a:p>
            <a:fld id="{DE34FA82-BD38-41DB-AC70-DB508FBEA257}" type="datetime1">
              <a:rPr lang="zh-CN" altLang="en-US" smtClean="0"/>
              <a:pPr/>
              <a:t>2016/9/20</a:t>
            </a:fld>
            <a:endParaRPr lang="zh-CN" altLang="en-US"/>
          </a:p>
        </p:txBody>
      </p:sp>
      <p:sp>
        <p:nvSpPr>
          <p:cNvPr id="6" name="页脚占位符 5"/>
          <p:cNvSpPr>
            <a:spLocks noGrp="1"/>
          </p:cNvSpPr>
          <p:nvPr>
            <p:ph type="ftr" sz="quarter" idx="11"/>
          </p:nvPr>
        </p:nvSpPr>
        <p:spPr/>
        <p:txBody>
          <a:bodyPr/>
          <a:lstStyle>
            <a:extLst/>
          </a:lstStyle>
          <a:p>
            <a:endParaRPr lang="zh-CN" altLang="en-US"/>
          </a:p>
        </p:txBody>
      </p:sp>
      <p:sp>
        <p:nvSpPr>
          <p:cNvPr id="7" name="灯片编号占位符 6"/>
          <p:cNvSpPr>
            <a:spLocks noGrp="1"/>
          </p:cNvSpPr>
          <p:nvPr>
            <p:ph type="sldNum" sz="quarter" idx="12"/>
          </p:nvPr>
        </p:nvSpPr>
        <p:spPr/>
        <p:txBody>
          <a:bodyPr/>
          <a:lstStyle>
            <a:extLst/>
          </a:lstStyle>
          <a:p>
            <a:fld id="{8529EE09-798D-4760-8768-969530E7F427}" type="slidenum">
              <a:rPr lang="zh-CN" altLang="en-US" smtClean="0"/>
              <a:pPr/>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bg>
      <p:bgRef idx="1002">
        <a:schemeClr val="bg1"/>
      </p:bgRef>
    </p:bg>
    <p:spTree>
      <p:nvGrpSpPr>
        <p:cNvPr id="1" name=""/>
        <p:cNvGrpSpPr/>
        <p:nvPr/>
      </p:nvGrpSpPr>
      <p:grpSpPr>
        <a:xfrm>
          <a:off x="0" y="0"/>
          <a:ext cx="0" cy="0"/>
          <a:chOff x="0" y="0"/>
          <a:chExt cx="0" cy="0"/>
        </a:xfrm>
      </p:grpSpPr>
      <p:sp>
        <p:nvSpPr>
          <p:cNvPr id="4" name="文本占位符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zh-CN" altLang="en-US" smtClean="0"/>
              <a:t>单击此处编辑母版文本样式</a:t>
            </a:r>
          </a:p>
        </p:txBody>
      </p:sp>
      <p:sp>
        <p:nvSpPr>
          <p:cNvPr id="3" name="图片占位符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zh-CN" altLang="en-US" smtClean="0"/>
              <a:t>单击图标添加图片</a:t>
            </a:r>
            <a:endParaRPr kumimoji="0" lang="en-US" dirty="0"/>
          </a:p>
        </p:txBody>
      </p:sp>
      <p:sp>
        <p:nvSpPr>
          <p:cNvPr id="5" name="日期占位符 4"/>
          <p:cNvSpPr>
            <a:spLocks noGrp="1"/>
          </p:cNvSpPr>
          <p:nvPr>
            <p:ph type="dt" sz="half" idx="10"/>
          </p:nvPr>
        </p:nvSpPr>
        <p:spPr/>
        <p:txBody>
          <a:bodyPr/>
          <a:lstStyle>
            <a:lvl1pPr>
              <a:defRPr>
                <a:solidFill>
                  <a:schemeClr val="tx1"/>
                </a:solidFill>
              </a:defRPr>
            </a:lvl1pPr>
            <a:extLst/>
          </a:lstStyle>
          <a:p>
            <a:fld id="{83B2A7F5-0A7F-4523-A068-C452A85F3F86}" type="datetime1">
              <a:rPr lang="zh-CN" altLang="en-US" smtClean="0"/>
              <a:pPr/>
              <a:t>2016/9/20</a:t>
            </a:fld>
            <a:endParaRPr lang="zh-CN" altLang="en-US"/>
          </a:p>
        </p:txBody>
      </p:sp>
      <p:sp>
        <p:nvSpPr>
          <p:cNvPr id="6" name="页脚占位符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zh-CN" altLang="en-US"/>
          </a:p>
        </p:txBody>
      </p:sp>
      <p:sp>
        <p:nvSpPr>
          <p:cNvPr id="7" name="灯片编号占位符 6"/>
          <p:cNvSpPr>
            <a:spLocks noGrp="1"/>
          </p:cNvSpPr>
          <p:nvPr>
            <p:ph type="sldNum" sz="quarter" idx="12"/>
          </p:nvPr>
        </p:nvSpPr>
        <p:spPr/>
        <p:txBody>
          <a:bodyPr/>
          <a:lstStyle>
            <a:lvl1pPr>
              <a:defRPr>
                <a:solidFill>
                  <a:schemeClr val="tx1"/>
                </a:solidFill>
              </a:defRPr>
            </a:lvl1pPr>
            <a:extLst/>
          </a:lstStyle>
          <a:p>
            <a:fld id="{8529EE09-798D-4760-8768-969530E7F427}" type="slidenum">
              <a:rPr lang="zh-CN" altLang="en-US" smtClean="0"/>
              <a:pPr/>
              <a:t>‹#›</a:t>
            </a:fld>
            <a:endParaRPr lang="zh-CN" altLang="en-US"/>
          </a:p>
        </p:txBody>
      </p:sp>
      <p:sp>
        <p:nvSpPr>
          <p:cNvPr id="2" name="标题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zh-CN" altLang="en-US" smtClean="0"/>
              <a:t>单击此处编辑母版标题样式</a:t>
            </a:r>
            <a:endParaRPr kumimoji="0" lang="en-US"/>
          </a:p>
        </p:txBody>
      </p:sp>
      <p:sp>
        <p:nvSpPr>
          <p:cNvPr id="8" name="任意多边形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任意多边形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直角三角形 9"/>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直接连接符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燕尾形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燕尾形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jpe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任意多边形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任意多边形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直角三角形 13"/>
          <p:cNvSpPr>
            <a:spLocks/>
          </p:cNvSpPr>
          <p:nvPr/>
        </p:nvSpPr>
        <p:spPr bwMode="auto">
          <a:xfrm>
            <a:off x="-6042" y="5791253"/>
            <a:ext cx="3402314" cy="1080868"/>
          </a:xfrm>
          <a:prstGeom prst="rtTriangle">
            <a:avLst/>
          </a:prstGeom>
          <a:blipFill>
            <a:blip r:embed="rId17"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直接连接符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标题占位符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zh-CN" altLang="en-US" smtClean="0"/>
              <a:t>单击此处编辑母版标题样式</a:t>
            </a:r>
            <a:endParaRPr kumimoji="0" lang="en-US"/>
          </a:p>
        </p:txBody>
      </p:sp>
      <p:sp>
        <p:nvSpPr>
          <p:cNvPr id="30" name="文本占位符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10" name="日期占位符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DBA9FF3C-F009-474B-8AF4-0142DC10200A}" type="datetime1">
              <a:rPr lang="zh-CN" altLang="en-US" smtClean="0"/>
              <a:pPr/>
              <a:t>2016/9/20</a:t>
            </a:fld>
            <a:endParaRPr lang="zh-CN" altLang="en-US"/>
          </a:p>
        </p:txBody>
      </p:sp>
      <p:sp>
        <p:nvSpPr>
          <p:cNvPr id="22" name="页脚占位符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zh-CN" altLang="en-US"/>
          </a:p>
        </p:txBody>
      </p:sp>
      <p:sp>
        <p:nvSpPr>
          <p:cNvPr id="18" name="灯片编号占位符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8529EE09-798D-4760-8768-969530E7F427}"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hdr="0" ftr="0" dt="0"/>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slide" Target="slide15.xml"/><Relationship Id="rId3" Type="http://schemas.openxmlformats.org/officeDocument/2006/relationships/slide" Target="slide27.xml"/><Relationship Id="rId7" Type="http://schemas.openxmlformats.org/officeDocument/2006/relationships/slide" Target="slide14.xml"/><Relationship Id="rId12" Type="http://schemas.openxmlformats.org/officeDocument/2006/relationships/slide" Target="slide34.xml"/><Relationship Id="rId2" Type="http://schemas.openxmlformats.org/officeDocument/2006/relationships/slide" Target="slide4.xml"/><Relationship Id="rId1" Type="http://schemas.openxmlformats.org/officeDocument/2006/relationships/slideLayout" Target="../slideLayouts/slideLayout2.xml"/><Relationship Id="rId6" Type="http://schemas.openxmlformats.org/officeDocument/2006/relationships/slide" Target="slide12.xml"/><Relationship Id="rId11" Type="http://schemas.openxmlformats.org/officeDocument/2006/relationships/slide" Target="slide29.xml"/><Relationship Id="rId5" Type="http://schemas.openxmlformats.org/officeDocument/2006/relationships/slide" Target="slide9.xml"/><Relationship Id="rId10" Type="http://schemas.openxmlformats.org/officeDocument/2006/relationships/slide" Target="slide22.xml"/><Relationship Id="rId4" Type="http://schemas.openxmlformats.org/officeDocument/2006/relationships/slide" Target="slide6.xml"/><Relationship Id="rId9" Type="http://schemas.openxmlformats.org/officeDocument/2006/relationships/slide" Target="slide19.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1234" name="Rectangle 2"/>
          <p:cNvSpPr>
            <a:spLocks noGrp="1" noChangeArrowheads="1"/>
          </p:cNvSpPr>
          <p:nvPr>
            <p:ph type="ctrTitle"/>
          </p:nvPr>
        </p:nvSpPr>
        <p:spPr>
          <a:xfrm>
            <a:off x="1084290" y="333375"/>
            <a:ext cx="7416800" cy="2459038"/>
          </a:xfrm>
        </p:spPr>
        <p:txBody>
          <a:bodyPr/>
          <a:lstStyle/>
          <a:p>
            <a:pPr algn="ctr">
              <a:lnSpc>
                <a:spcPct val="95000"/>
              </a:lnSpc>
              <a:spcBef>
                <a:spcPct val="20000"/>
              </a:spcBef>
            </a:pPr>
            <a:r>
              <a:rPr lang="zh-CN" altLang="en-US" sz="4400" b="0" dirty="0">
                <a:solidFill>
                  <a:srgbClr val="FF0000"/>
                </a:solidFill>
              </a:rPr>
              <a:t>现代密码学理论与实践</a:t>
            </a:r>
            <a:r>
              <a:rPr lang="zh-CN" altLang="en-US" sz="3600" b="0" dirty="0">
                <a:solidFill>
                  <a:srgbClr val="FF0000"/>
                </a:solidFill>
              </a:rPr>
              <a:t/>
            </a:r>
            <a:br>
              <a:rPr lang="zh-CN" altLang="en-US" sz="3600" b="0" dirty="0">
                <a:solidFill>
                  <a:srgbClr val="FF0000"/>
                </a:solidFill>
              </a:rPr>
            </a:br>
            <a:r>
              <a:rPr lang="zh-CN" altLang="en-US" sz="4000" b="0" dirty="0">
                <a:solidFill>
                  <a:srgbClr val="FF0000"/>
                </a:solidFill>
              </a:rPr>
              <a:t>第</a:t>
            </a:r>
            <a:r>
              <a:rPr lang="en-US" altLang="zh-CN" sz="4000" b="0" dirty="0">
                <a:solidFill>
                  <a:srgbClr val="FF0000"/>
                </a:solidFill>
              </a:rPr>
              <a:t>3</a:t>
            </a:r>
            <a:r>
              <a:rPr lang="zh-CN" altLang="en-US" sz="4000" b="0" dirty="0">
                <a:solidFill>
                  <a:srgbClr val="FF0000"/>
                </a:solidFill>
              </a:rPr>
              <a:t>章 分组密码和数据加密标准</a:t>
            </a:r>
            <a:r>
              <a:rPr lang="zh-CN" altLang="en-US" sz="4400" b="0" dirty="0">
                <a:solidFill>
                  <a:srgbClr val="FF0000"/>
                </a:solidFill>
              </a:rPr>
              <a:t> </a:t>
            </a:r>
          </a:p>
        </p:txBody>
      </p:sp>
      <p:sp>
        <p:nvSpPr>
          <p:cNvPr id="351235" name="Rectangle 3"/>
          <p:cNvSpPr>
            <a:spLocks noGrp="1" noChangeArrowheads="1"/>
          </p:cNvSpPr>
          <p:nvPr>
            <p:ph type="subTitle" idx="1"/>
          </p:nvPr>
        </p:nvSpPr>
        <p:spPr>
          <a:xfrm>
            <a:off x="1300190" y="3068638"/>
            <a:ext cx="6624638" cy="2665412"/>
          </a:xfrm>
        </p:spPr>
        <p:txBody>
          <a:bodyPr/>
          <a:lstStyle/>
          <a:p>
            <a:pPr>
              <a:lnSpc>
                <a:spcPct val="80000"/>
              </a:lnSpc>
            </a:pPr>
            <a:r>
              <a:rPr lang="zh-CN" altLang="en-US" sz="2600" dirty="0" smtClean="0"/>
              <a:t>苗</a:t>
            </a:r>
            <a:r>
              <a:rPr lang="zh-CN" altLang="en-US" sz="2600" dirty="0"/>
              <a:t>付友</a:t>
            </a:r>
          </a:p>
          <a:p>
            <a:pPr>
              <a:lnSpc>
                <a:spcPct val="80000"/>
              </a:lnSpc>
            </a:pPr>
            <a:r>
              <a:rPr lang="en-US" altLang="zh-CN" sz="2600" dirty="0"/>
              <a:t>mfy@ustc.edu.cn</a:t>
            </a:r>
          </a:p>
          <a:p>
            <a:pPr>
              <a:lnSpc>
                <a:spcPct val="80000"/>
              </a:lnSpc>
            </a:pPr>
            <a:r>
              <a:rPr lang="en-US" altLang="zh-CN" sz="2600" dirty="0"/>
              <a:t>http</a:t>
            </a:r>
            <a:r>
              <a:rPr lang="en-US" altLang="zh-CN" sz="2600" dirty="0" smtClean="0"/>
              <a:t>://staff.ustc.edu.cn/~mfy</a:t>
            </a:r>
            <a:endParaRPr lang="en-US" altLang="zh-CN" sz="2600" dirty="0"/>
          </a:p>
          <a:p>
            <a:pPr>
              <a:lnSpc>
                <a:spcPct val="80000"/>
              </a:lnSpc>
            </a:pPr>
            <a:r>
              <a:rPr lang="en-US" altLang="zh-CN" sz="2600" dirty="0" smtClean="0"/>
              <a:t>2016</a:t>
            </a:r>
            <a:r>
              <a:rPr lang="zh-CN" altLang="en-US" sz="2600" dirty="0" smtClean="0"/>
              <a:t>年</a:t>
            </a:r>
            <a:r>
              <a:rPr lang="en-US" altLang="zh-CN" sz="2600" dirty="0"/>
              <a:t>9</a:t>
            </a:r>
            <a:r>
              <a:rPr lang="zh-CN" altLang="en-US" sz="2600" dirty="0"/>
              <a:t>月</a:t>
            </a: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70370" name="Rectangle 2"/>
          <p:cNvSpPr>
            <a:spLocks noGrp="1" noChangeArrowheads="1"/>
          </p:cNvSpPr>
          <p:nvPr>
            <p:ph type="body" idx="1"/>
          </p:nvPr>
        </p:nvSpPr>
        <p:spPr>
          <a:xfrm>
            <a:off x="395288" y="1341438"/>
            <a:ext cx="8137525" cy="4752975"/>
          </a:xfrm>
        </p:spPr>
        <p:txBody>
          <a:bodyPr/>
          <a:lstStyle/>
          <a:p>
            <a:pPr>
              <a:lnSpc>
                <a:spcPct val="90000"/>
              </a:lnSpc>
              <a:spcBef>
                <a:spcPct val="15000"/>
              </a:spcBef>
            </a:pPr>
            <a:r>
              <a:rPr lang="zh-CN" altLang="en-US" sz="2500" dirty="0"/>
              <a:t>分组长度：分组越长则安全性越高，但加</a:t>
            </a:r>
            <a:r>
              <a:rPr lang="en-US" altLang="zh-CN" sz="2500" dirty="0"/>
              <a:t>/</a:t>
            </a:r>
            <a:r>
              <a:rPr lang="zh-CN" altLang="en-US" sz="2500" dirty="0"/>
              <a:t>解密速度越低，分组长度为</a:t>
            </a:r>
            <a:r>
              <a:rPr lang="en-US" altLang="zh-CN" sz="2500" dirty="0"/>
              <a:t>64</a:t>
            </a:r>
            <a:r>
              <a:rPr lang="zh-CN" altLang="en-US" sz="2500" dirty="0"/>
              <a:t>位是一个合理的折衷</a:t>
            </a:r>
          </a:p>
          <a:p>
            <a:pPr>
              <a:lnSpc>
                <a:spcPct val="90000"/>
              </a:lnSpc>
              <a:spcBef>
                <a:spcPct val="15000"/>
              </a:spcBef>
            </a:pPr>
            <a:r>
              <a:rPr lang="zh-CN" altLang="en-US" sz="2500" dirty="0"/>
              <a:t>密钥长度：密钥越长越安全，但加</a:t>
            </a:r>
            <a:r>
              <a:rPr lang="en-US" altLang="zh-CN" sz="2500" dirty="0"/>
              <a:t>/</a:t>
            </a:r>
            <a:r>
              <a:rPr lang="zh-CN" altLang="en-US" sz="2500" dirty="0"/>
              <a:t>解密速度越低，</a:t>
            </a:r>
            <a:r>
              <a:rPr lang="en-US" altLang="zh-CN" sz="2500" dirty="0"/>
              <a:t>64</a:t>
            </a:r>
            <a:r>
              <a:rPr lang="zh-CN" altLang="en-US" sz="2500" dirty="0"/>
              <a:t>位长的密钥已被证明是不安全的，</a:t>
            </a:r>
            <a:r>
              <a:rPr lang="en-US" altLang="zh-CN" sz="2500" dirty="0"/>
              <a:t>128</a:t>
            </a:r>
            <a:r>
              <a:rPr lang="zh-CN" altLang="en-US" sz="2500" dirty="0"/>
              <a:t>位是常用的长度</a:t>
            </a:r>
          </a:p>
          <a:p>
            <a:pPr>
              <a:lnSpc>
                <a:spcPct val="90000"/>
              </a:lnSpc>
              <a:spcBef>
                <a:spcPct val="15000"/>
              </a:spcBef>
            </a:pPr>
            <a:r>
              <a:rPr lang="zh-CN" altLang="en-US" sz="2500" dirty="0"/>
              <a:t>迭代次数：迭代越多越安全，通常为</a:t>
            </a:r>
            <a:r>
              <a:rPr lang="en-US" altLang="zh-CN" sz="2500" dirty="0"/>
              <a:t>16</a:t>
            </a:r>
            <a:r>
              <a:rPr lang="zh-CN" altLang="en-US" sz="2500" dirty="0"/>
              <a:t>次迭代</a:t>
            </a:r>
          </a:p>
          <a:p>
            <a:pPr>
              <a:lnSpc>
                <a:spcPct val="90000"/>
              </a:lnSpc>
              <a:spcBef>
                <a:spcPct val="15000"/>
              </a:spcBef>
            </a:pPr>
            <a:r>
              <a:rPr lang="zh-CN" altLang="en-US" sz="2500" dirty="0"/>
              <a:t>子密钥产生算法：越复杂则密码分析越困难</a:t>
            </a:r>
          </a:p>
          <a:p>
            <a:pPr>
              <a:lnSpc>
                <a:spcPct val="90000"/>
              </a:lnSpc>
              <a:spcBef>
                <a:spcPct val="15000"/>
              </a:spcBef>
            </a:pPr>
            <a:r>
              <a:rPr lang="zh-CN" altLang="en-US" sz="2500" dirty="0"/>
              <a:t>轮循环函数：越复杂则抗密码分析的能力越强</a:t>
            </a:r>
          </a:p>
          <a:p>
            <a:pPr>
              <a:lnSpc>
                <a:spcPct val="90000"/>
              </a:lnSpc>
              <a:spcBef>
                <a:spcPct val="15000"/>
              </a:spcBef>
            </a:pPr>
            <a:r>
              <a:rPr lang="zh-CN" altLang="en-US" sz="2500" dirty="0"/>
              <a:t>快速的软件加密</a:t>
            </a:r>
            <a:r>
              <a:rPr lang="en-US" altLang="zh-CN" sz="2500" dirty="0"/>
              <a:t>/</a:t>
            </a:r>
            <a:r>
              <a:rPr lang="zh-CN" altLang="en-US" sz="2500" dirty="0"/>
              <a:t>解密：算法的执行速度很重要</a:t>
            </a:r>
          </a:p>
          <a:p>
            <a:pPr>
              <a:lnSpc>
                <a:spcPct val="90000"/>
              </a:lnSpc>
              <a:spcBef>
                <a:spcPct val="15000"/>
              </a:spcBef>
            </a:pPr>
            <a:r>
              <a:rPr lang="zh-CN" altLang="en-US" sz="2500" dirty="0"/>
              <a:t>简化分析难度：算法简洁清楚，易于分析弱点，发现问题</a:t>
            </a:r>
          </a:p>
          <a:p>
            <a:pPr>
              <a:lnSpc>
                <a:spcPct val="90000"/>
              </a:lnSpc>
              <a:spcBef>
                <a:spcPct val="15000"/>
              </a:spcBef>
            </a:pPr>
            <a:r>
              <a:rPr lang="en-US" altLang="zh-CN" sz="2500" dirty="0" err="1"/>
              <a:t>Feistel</a:t>
            </a:r>
            <a:r>
              <a:rPr lang="zh-CN" altLang="en-US" sz="2500" dirty="0"/>
              <a:t>解密算法：以密文作为算法的输入，以相反的次序使用密钥</a:t>
            </a:r>
            <a:r>
              <a:rPr lang="en-US" altLang="zh-CN" sz="2500" dirty="0" err="1"/>
              <a:t>K</a:t>
            </a:r>
            <a:r>
              <a:rPr lang="en-US" altLang="zh-CN" sz="2500" baseline="-25000" dirty="0" err="1"/>
              <a:t>i</a:t>
            </a:r>
            <a:r>
              <a:rPr lang="zh-CN" altLang="en-US" sz="2500" dirty="0"/>
              <a:t>，</a:t>
            </a:r>
            <a:r>
              <a:rPr lang="en-US" altLang="zh-CN" sz="2500" dirty="0" err="1"/>
              <a:t>K</a:t>
            </a:r>
            <a:r>
              <a:rPr lang="en-US" altLang="zh-CN" sz="2500" baseline="-25000" dirty="0" err="1"/>
              <a:t>n</a:t>
            </a:r>
            <a:r>
              <a:rPr lang="zh-CN" altLang="en-US" sz="2500" dirty="0"/>
              <a:t>、</a:t>
            </a:r>
            <a:r>
              <a:rPr lang="en-US" altLang="zh-CN" sz="2500" dirty="0" err="1"/>
              <a:t>K</a:t>
            </a:r>
            <a:r>
              <a:rPr lang="en-US" altLang="zh-CN" sz="2500" baseline="-25000" dirty="0" err="1"/>
              <a:t>n</a:t>
            </a:r>
            <a:r>
              <a:rPr lang="zh-CN" altLang="en-US" sz="2500" baseline="-25000" dirty="0"/>
              <a:t>－</a:t>
            </a:r>
            <a:r>
              <a:rPr lang="en-US" altLang="zh-CN" sz="2500" baseline="-25000" dirty="0"/>
              <a:t>1</a:t>
            </a:r>
            <a:r>
              <a:rPr lang="zh-CN" altLang="en-US" sz="2500" dirty="0"/>
              <a:t>、</a:t>
            </a:r>
            <a:r>
              <a:rPr lang="en-US" altLang="zh-CN" sz="2500" dirty="0"/>
              <a:t>...</a:t>
            </a:r>
            <a:r>
              <a:rPr lang="zh-CN" altLang="en-US" sz="2500" dirty="0"/>
              <a:t>、</a:t>
            </a:r>
            <a:r>
              <a:rPr lang="en-US" altLang="zh-CN" sz="2500" dirty="0"/>
              <a:t>K</a:t>
            </a:r>
            <a:r>
              <a:rPr lang="en-US" altLang="zh-CN" sz="2500" baseline="-25000" dirty="0"/>
              <a:t>0</a:t>
            </a:r>
            <a:r>
              <a:rPr lang="en-US" altLang="zh-CN" sz="2500" dirty="0"/>
              <a:t>.</a:t>
            </a:r>
          </a:p>
        </p:txBody>
      </p:sp>
      <p:sp>
        <p:nvSpPr>
          <p:cNvPr id="570371" name="Rectangle 3"/>
          <p:cNvSpPr>
            <a:spLocks noGrp="1" noChangeArrowheads="1"/>
          </p:cNvSpPr>
          <p:nvPr>
            <p:ph type="title"/>
          </p:nvPr>
        </p:nvSpPr>
        <p:spPr>
          <a:xfrm>
            <a:off x="395288" y="404813"/>
            <a:ext cx="7210425" cy="714375"/>
          </a:xfrm>
        </p:spPr>
        <p:txBody>
          <a:bodyPr/>
          <a:lstStyle/>
          <a:p>
            <a:r>
              <a:rPr lang="en-US" altLang="zh-CN" sz="3800" b="0" dirty="0" err="1">
                <a:latin typeface="Copperplate Gothic Bold" pitchFamily="34" charset="0"/>
              </a:rPr>
              <a:t>Feistel</a:t>
            </a:r>
            <a:r>
              <a:rPr lang="zh-CN" altLang="en-US" sz="3800" b="0" dirty="0">
                <a:latin typeface="Copperplate Gothic Bold" pitchFamily="34" charset="0"/>
              </a:rPr>
              <a:t>加密器设计原则</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7037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7037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7037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70370">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70370">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70370">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70370">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70370">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0370"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1394" name="Rectangle 2"/>
          <p:cNvSpPr>
            <a:spLocks noGrp="1" noChangeArrowheads="1"/>
          </p:cNvSpPr>
          <p:nvPr>
            <p:ph type="title"/>
          </p:nvPr>
        </p:nvSpPr>
        <p:spPr>
          <a:xfrm>
            <a:off x="179388" y="188913"/>
            <a:ext cx="8172450" cy="354012"/>
          </a:xfrm>
        </p:spPr>
        <p:txBody>
          <a:bodyPr>
            <a:normAutofit fontScale="90000"/>
          </a:bodyPr>
          <a:lstStyle/>
          <a:p>
            <a:r>
              <a:rPr lang="en-AU" altLang="zh-CN" sz="2600" b="0" dirty="0" err="1">
                <a:latin typeface="Copperplate Gothic Bold" pitchFamily="34" charset="0"/>
                <a:ea typeface="宋体" pitchFamily="2" charset="-122"/>
              </a:rPr>
              <a:t>Feistel</a:t>
            </a:r>
            <a:r>
              <a:rPr lang="en-AU" altLang="zh-CN" sz="2600" b="0" dirty="0">
                <a:latin typeface="Copperplate Gothic Bold" pitchFamily="34" charset="0"/>
                <a:ea typeface="宋体" pitchFamily="2" charset="-122"/>
              </a:rPr>
              <a:t> Cipher Encryption and Decryption</a:t>
            </a:r>
          </a:p>
        </p:txBody>
      </p:sp>
      <p:pic>
        <p:nvPicPr>
          <p:cNvPr id="571397" name="Picture 5"/>
          <p:cNvPicPr>
            <a:picLocks noChangeAspect="1" noChangeArrowheads="1"/>
          </p:cNvPicPr>
          <p:nvPr/>
        </p:nvPicPr>
        <p:blipFill>
          <a:blip r:embed="rId3" cstate="print"/>
          <a:srcRect/>
          <a:stretch>
            <a:fillRect/>
          </a:stretch>
        </p:blipFill>
        <p:spPr bwMode="auto">
          <a:xfrm>
            <a:off x="2339975" y="531813"/>
            <a:ext cx="4041775" cy="6326187"/>
          </a:xfrm>
          <a:prstGeom prst="rect">
            <a:avLst/>
          </a:prstGeom>
          <a:noFill/>
          <a:ln w="9525" algn="ctr">
            <a:noFill/>
            <a:miter lim="800000"/>
            <a:headEnd/>
            <a:tailEnd/>
          </a:ln>
          <a:effectLst/>
        </p:spPr>
      </p:pic>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6098" name="Rectangle 2"/>
          <p:cNvSpPr>
            <a:spLocks noGrp="1" noChangeArrowheads="1"/>
          </p:cNvSpPr>
          <p:nvPr>
            <p:ph type="body" idx="1"/>
          </p:nvPr>
        </p:nvSpPr>
        <p:spPr>
          <a:xfrm>
            <a:off x="468313" y="1341438"/>
            <a:ext cx="7991475" cy="4924425"/>
          </a:xfrm>
        </p:spPr>
        <p:txBody>
          <a:bodyPr/>
          <a:lstStyle/>
          <a:p>
            <a:pPr>
              <a:lnSpc>
                <a:spcPct val="90000"/>
              </a:lnSpc>
            </a:pPr>
            <a:r>
              <a:rPr lang="zh-CN" altLang="en-US" dirty="0"/>
              <a:t>历史的回顾</a:t>
            </a:r>
          </a:p>
          <a:p>
            <a:pPr lvl="1">
              <a:lnSpc>
                <a:spcPct val="90000"/>
              </a:lnSpc>
            </a:pPr>
            <a:r>
              <a:rPr lang="en-US" altLang="zh-CN" dirty="0"/>
              <a:t>IBM</a:t>
            </a:r>
            <a:r>
              <a:rPr lang="zh-CN" altLang="en-US" dirty="0"/>
              <a:t>公司在</a:t>
            </a:r>
            <a:r>
              <a:rPr lang="en-US" altLang="zh-CN" dirty="0"/>
              <a:t>1971</a:t>
            </a:r>
            <a:r>
              <a:rPr lang="zh-CN" altLang="en-US" dirty="0"/>
              <a:t>年由</a:t>
            </a:r>
            <a:r>
              <a:rPr lang="en-US" altLang="zh-CN" dirty="0"/>
              <a:t>Horst </a:t>
            </a:r>
            <a:r>
              <a:rPr lang="en-US" altLang="zh-CN" dirty="0" err="1"/>
              <a:t>Feistel</a:t>
            </a:r>
            <a:r>
              <a:rPr lang="zh-CN" altLang="en-US" dirty="0"/>
              <a:t>领导开发了</a:t>
            </a:r>
            <a:r>
              <a:rPr lang="en-US" altLang="zh-CN" dirty="0"/>
              <a:t>Lucifer Cipher</a:t>
            </a:r>
            <a:r>
              <a:rPr lang="zh-CN" altLang="en-US" dirty="0"/>
              <a:t>，使用</a:t>
            </a:r>
            <a:r>
              <a:rPr lang="en-US" altLang="zh-CN" dirty="0"/>
              <a:t>128</a:t>
            </a:r>
            <a:r>
              <a:rPr lang="zh-CN" altLang="en-US" dirty="0"/>
              <a:t>位密钥加密</a:t>
            </a:r>
            <a:r>
              <a:rPr lang="en-US" altLang="zh-CN" dirty="0"/>
              <a:t>64</a:t>
            </a:r>
            <a:r>
              <a:rPr lang="zh-CN" altLang="en-US" dirty="0"/>
              <a:t>位的分组</a:t>
            </a:r>
          </a:p>
          <a:p>
            <a:pPr lvl="1">
              <a:lnSpc>
                <a:spcPct val="90000"/>
              </a:lnSpc>
            </a:pPr>
            <a:r>
              <a:rPr lang="en-US" altLang="zh-CN" dirty="0"/>
              <a:t>Tuchman-Mayer</a:t>
            </a:r>
            <a:r>
              <a:rPr lang="zh-CN" altLang="en-US" dirty="0"/>
              <a:t>在此基础上开发了一个商用密码，使用</a:t>
            </a:r>
            <a:r>
              <a:rPr lang="en-US" altLang="zh-CN" dirty="0"/>
              <a:t>56</a:t>
            </a:r>
            <a:r>
              <a:rPr lang="zh-CN" altLang="en-US" dirty="0"/>
              <a:t>位密钥加密</a:t>
            </a:r>
            <a:r>
              <a:rPr lang="en-US" altLang="zh-CN" dirty="0"/>
              <a:t>64</a:t>
            </a:r>
            <a:r>
              <a:rPr lang="zh-CN" altLang="en-US" dirty="0"/>
              <a:t>位分组，容易在单个芯片上硬件实现</a:t>
            </a:r>
          </a:p>
          <a:p>
            <a:pPr lvl="1">
              <a:lnSpc>
                <a:spcPct val="90000"/>
              </a:lnSpc>
            </a:pPr>
            <a:r>
              <a:rPr lang="en-US" altLang="zh-CN" dirty="0"/>
              <a:t>1973</a:t>
            </a:r>
            <a:r>
              <a:rPr lang="zh-CN" altLang="en-US" dirty="0"/>
              <a:t>美国国家标准局</a:t>
            </a:r>
            <a:r>
              <a:rPr lang="en-US" altLang="zh-CN" dirty="0"/>
              <a:t>NBS</a:t>
            </a:r>
            <a:r>
              <a:rPr lang="zh-CN" altLang="en-US" dirty="0"/>
              <a:t>全面征集加密方案，作为国家密码标准</a:t>
            </a:r>
          </a:p>
          <a:p>
            <a:pPr lvl="1">
              <a:lnSpc>
                <a:spcPct val="90000"/>
              </a:lnSpc>
            </a:pPr>
            <a:r>
              <a:rPr lang="en-US" altLang="zh-CN" dirty="0"/>
              <a:t>IBM</a:t>
            </a:r>
            <a:r>
              <a:rPr lang="zh-CN" altLang="en-US" dirty="0"/>
              <a:t>提交了经过修改的</a:t>
            </a:r>
            <a:r>
              <a:rPr lang="en-US" altLang="zh-CN" dirty="0"/>
              <a:t>Lucifer</a:t>
            </a:r>
            <a:r>
              <a:rPr lang="zh-CN" altLang="en-US" dirty="0"/>
              <a:t>加密器，并最终在</a:t>
            </a:r>
            <a:r>
              <a:rPr lang="en-US" altLang="zh-CN" dirty="0"/>
              <a:t>1976</a:t>
            </a:r>
            <a:r>
              <a:rPr lang="zh-CN" altLang="en-US" dirty="0"/>
              <a:t>年被接受，公布为数据加密标准</a:t>
            </a:r>
            <a:r>
              <a:rPr lang="en-US" altLang="zh-CN" dirty="0"/>
              <a:t>DES</a:t>
            </a:r>
          </a:p>
          <a:p>
            <a:pPr>
              <a:lnSpc>
                <a:spcPct val="90000"/>
              </a:lnSpc>
            </a:pPr>
            <a:r>
              <a:rPr lang="en-US" altLang="zh-CN" dirty="0"/>
              <a:t>DES</a:t>
            </a:r>
            <a:r>
              <a:rPr lang="zh-CN" altLang="en-US" dirty="0"/>
              <a:t>加密</a:t>
            </a:r>
          </a:p>
        </p:txBody>
      </p:sp>
      <p:sp>
        <p:nvSpPr>
          <p:cNvPr id="516099" name="Rectangle 3"/>
          <p:cNvSpPr>
            <a:spLocks noGrp="1" noChangeArrowheads="1"/>
          </p:cNvSpPr>
          <p:nvPr>
            <p:ph type="title"/>
          </p:nvPr>
        </p:nvSpPr>
        <p:spPr>
          <a:xfrm>
            <a:off x="457200" y="122238"/>
            <a:ext cx="7543800" cy="1074737"/>
          </a:xfrm>
        </p:spPr>
        <p:txBody>
          <a:bodyPr/>
          <a:lstStyle/>
          <a:p>
            <a:r>
              <a:rPr lang="en-US" altLang="zh-CN" sz="3800" b="0" dirty="0">
                <a:latin typeface="Copperplate Gothic Bold" pitchFamily="34" charset="0"/>
              </a:rPr>
              <a:t>3.2 </a:t>
            </a:r>
            <a:r>
              <a:rPr lang="zh-CN" altLang="en-US" sz="3800" b="0" dirty="0">
                <a:latin typeface="Copperplate Gothic Bold" pitchFamily="34" charset="0"/>
              </a:rPr>
              <a:t>数据加密标准</a:t>
            </a:r>
            <a:r>
              <a:rPr lang="en-US" altLang="zh-CN" sz="3800" b="0" dirty="0">
                <a:latin typeface="Copperplate Gothic Bold" pitchFamily="34" charset="0"/>
              </a:rPr>
              <a:t>DES</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609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16098">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16098">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16098">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16098">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16098">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6098"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7123" name="Rectangle 3"/>
          <p:cNvSpPr>
            <a:spLocks noGrp="1" noChangeArrowheads="1"/>
          </p:cNvSpPr>
          <p:nvPr>
            <p:ph type="title"/>
          </p:nvPr>
        </p:nvSpPr>
        <p:spPr>
          <a:xfrm>
            <a:off x="323850" y="333375"/>
            <a:ext cx="7127875" cy="647700"/>
          </a:xfrm>
        </p:spPr>
        <p:txBody>
          <a:bodyPr/>
          <a:lstStyle/>
          <a:p>
            <a:r>
              <a:rPr lang="en-US" altLang="zh-CN" sz="3500" b="0" dirty="0"/>
              <a:t>DES</a:t>
            </a:r>
            <a:r>
              <a:rPr lang="zh-CN" altLang="en-US" sz="3500" b="0" dirty="0">
                <a:latin typeface="Copperplate Gothic Bold" pitchFamily="34" charset="0"/>
              </a:rPr>
              <a:t>加密算法的一般描述</a:t>
            </a:r>
          </a:p>
        </p:txBody>
      </p:sp>
      <p:pic>
        <p:nvPicPr>
          <p:cNvPr id="517125" name="Picture 5"/>
          <p:cNvPicPr>
            <a:picLocks noChangeAspect="1" noChangeArrowheads="1"/>
          </p:cNvPicPr>
          <p:nvPr/>
        </p:nvPicPr>
        <p:blipFill>
          <a:blip r:embed="rId2" cstate="print"/>
          <a:srcRect/>
          <a:stretch>
            <a:fillRect/>
          </a:stretch>
        </p:blipFill>
        <p:spPr bwMode="auto">
          <a:xfrm>
            <a:off x="2268538" y="1125538"/>
            <a:ext cx="4375150" cy="5732462"/>
          </a:xfrm>
          <a:prstGeom prst="rect">
            <a:avLst/>
          </a:prstGeom>
          <a:noFill/>
          <a:ln w="9525" algn="ctr">
            <a:noFill/>
            <a:miter lim="800000"/>
            <a:headEnd/>
            <a:tailEnd/>
          </a:ln>
          <a:effectLst/>
        </p:spPr>
      </p:pic>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8148" name="Rectangle 4"/>
          <p:cNvSpPr>
            <a:spLocks noGrp="1" noChangeArrowheads="1"/>
          </p:cNvSpPr>
          <p:nvPr>
            <p:ph type="title"/>
          </p:nvPr>
        </p:nvSpPr>
        <p:spPr>
          <a:xfrm>
            <a:off x="179388" y="260350"/>
            <a:ext cx="7921625" cy="576263"/>
          </a:xfrm>
        </p:spPr>
        <p:txBody>
          <a:bodyPr/>
          <a:lstStyle/>
          <a:p>
            <a:r>
              <a:rPr lang="en-US" altLang="zh-CN" sz="3000" b="0" dirty="0"/>
              <a:t>1</a:t>
            </a:r>
            <a:r>
              <a:rPr lang="zh-CN" altLang="en-US" sz="3000" b="0" dirty="0"/>
              <a:t>）</a:t>
            </a:r>
            <a:r>
              <a:rPr lang="zh-CN" altLang="en-US" sz="2600" b="0" dirty="0"/>
              <a:t>初始置换</a:t>
            </a:r>
            <a:r>
              <a:rPr lang="en-US" altLang="zh-CN" sz="2600" b="0" dirty="0"/>
              <a:t>IP (Initial Permutation)</a:t>
            </a:r>
            <a:r>
              <a:rPr lang="zh-CN" altLang="en-US" sz="2600" b="0" dirty="0"/>
              <a:t>和逆置换</a:t>
            </a:r>
            <a:r>
              <a:rPr lang="en-US" altLang="zh-CN" sz="2600" b="0" dirty="0"/>
              <a:t>IP</a:t>
            </a:r>
            <a:r>
              <a:rPr lang="en-US" altLang="zh-CN" sz="2600" b="0" baseline="30000" dirty="0"/>
              <a:t>-1</a:t>
            </a:r>
          </a:p>
        </p:txBody>
      </p:sp>
      <p:pic>
        <p:nvPicPr>
          <p:cNvPr id="518147" name="Picture 3"/>
          <p:cNvPicPr>
            <a:picLocks noGrp="1" noChangeAspect="1" noChangeArrowheads="1"/>
          </p:cNvPicPr>
          <p:nvPr>
            <p:ph sz="half" idx="4294967295"/>
          </p:nvPr>
        </p:nvPicPr>
        <p:blipFill>
          <a:blip r:embed="rId2" cstate="print"/>
          <a:srcRect/>
          <a:stretch>
            <a:fillRect/>
          </a:stretch>
        </p:blipFill>
        <p:spPr>
          <a:xfrm>
            <a:off x="1835150" y="981075"/>
            <a:ext cx="5472113" cy="5392738"/>
          </a:xfrm>
          <a:noFill/>
          <a:ln/>
        </p:spPr>
      </p:pic>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20194" name="Rectangle 2"/>
          <p:cNvSpPr>
            <a:spLocks noGrp="1" noChangeArrowheads="1"/>
          </p:cNvSpPr>
          <p:nvPr>
            <p:ph type="body" idx="1"/>
          </p:nvPr>
        </p:nvSpPr>
        <p:spPr>
          <a:xfrm>
            <a:off x="395288" y="1196975"/>
            <a:ext cx="8058150" cy="4752975"/>
          </a:xfrm>
        </p:spPr>
        <p:txBody>
          <a:bodyPr/>
          <a:lstStyle/>
          <a:p>
            <a:r>
              <a:rPr lang="zh-CN" altLang="en-US" dirty="0"/>
              <a:t>将明文分成左右两部分</a:t>
            </a:r>
            <a:endParaRPr lang="zh-CN" altLang="en-AU" dirty="0">
              <a:ea typeface="宋体" pitchFamily="2" charset="-122"/>
            </a:endParaRPr>
          </a:p>
          <a:p>
            <a:pPr>
              <a:buFont typeface="Wingdings" pitchFamily="2" charset="2"/>
              <a:buNone/>
            </a:pPr>
            <a:r>
              <a:rPr lang="en-AU" altLang="zh-CN" i="1" dirty="0">
                <a:ea typeface="宋体" pitchFamily="2" charset="-122"/>
              </a:rPr>
              <a:t>       L</a:t>
            </a:r>
            <a:r>
              <a:rPr lang="en-AU" altLang="zh-CN" i="1" baseline="-25000" dirty="0">
                <a:ea typeface="宋体" pitchFamily="2" charset="-122"/>
              </a:rPr>
              <a:t>i</a:t>
            </a:r>
            <a:r>
              <a:rPr lang="en-AU" altLang="zh-CN" i="1" dirty="0">
                <a:ea typeface="宋体" pitchFamily="2" charset="-122"/>
              </a:rPr>
              <a:t> </a:t>
            </a:r>
            <a:r>
              <a:rPr lang="en-AU" altLang="zh-CN" dirty="0">
                <a:ea typeface="宋体" pitchFamily="2" charset="-122"/>
              </a:rPr>
              <a:t>= </a:t>
            </a:r>
            <a:r>
              <a:rPr lang="en-AU" altLang="zh-CN" i="1" dirty="0">
                <a:ea typeface="宋体" pitchFamily="2" charset="-122"/>
              </a:rPr>
              <a:t>R</a:t>
            </a:r>
            <a:r>
              <a:rPr lang="en-AU" altLang="zh-CN" i="1" baseline="-25000" dirty="0">
                <a:ea typeface="宋体" pitchFamily="2" charset="-122"/>
              </a:rPr>
              <a:t>i</a:t>
            </a:r>
            <a:r>
              <a:rPr lang="en-AU" altLang="zh-CN" baseline="-25000" dirty="0">
                <a:ea typeface="宋体" pitchFamily="2" charset="-122"/>
              </a:rPr>
              <a:t>–1</a:t>
            </a:r>
          </a:p>
          <a:p>
            <a:pPr>
              <a:buFont typeface="Wingdings" pitchFamily="2" charset="2"/>
              <a:buNone/>
            </a:pPr>
            <a:r>
              <a:rPr lang="en-AU" altLang="zh-CN" i="1" dirty="0">
                <a:ea typeface="宋体" pitchFamily="2" charset="-122"/>
              </a:rPr>
              <a:t>       </a:t>
            </a:r>
            <a:r>
              <a:rPr lang="en-AU" altLang="zh-CN" i="1" dirty="0" err="1">
                <a:ea typeface="宋体" pitchFamily="2" charset="-122"/>
              </a:rPr>
              <a:t>R</a:t>
            </a:r>
            <a:r>
              <a:rPr lang="en-AU" altLang="zh-CN" i="1" baseline="-25000" dirty="0" err="1">
                <a:ea typeface="宋体" pitchFamily="2" charset="-122"/>
              </a:rPr>
              <a:t>i</a:t>
            </a:r>
            <a:r>
              <a:rPr lang="en-AU" altLang="zh-CN" i="1" dirty="0">
                <a:ea typeface="宋体" pitchFamily="2" charset="-122"/>
              </a:rPr>
              <a:t> </a:t>
            </a:r>
            <a:r>
              <a:rPr lang="en-AU" altLang="zh-CN" dirty="0">
                <a:ea typeface="宋体" pitchFamily="2" charset="-122"/>
              </a:rPr>
              <a:t>= </a:t>
            </a:r>
            <a:r>
              <a:rPr lang="en-AU" altLang="zh-CN" i="1" dirty="0">
                <a:ea typeface="宋体" pitchFamily="2" charset="-122"/>
              </a:rPr>
              <a:t>L</a:t>
            </a:r>
            <a:r>
              <a:rPr lang="en-AU" altLang="zh-CN" i="1" baseline="-25000" dirty="0">
                <a:ea typeface="宋体" pitchFamily="2" charset="-122"/>
              </a:rPr>
              <a:t>i</a:t>
            </a:r>
            <a:r>
              <a:rPr lang="en-AU" altLang="zh-CN" baseline="-25000" dirty="0">
                <a:ea typeface="宋体" pitchFamily="2" charset="-122"/>
              </a:rPr>
              <a:t>–1</a:t>
            </a:r>
            <a:r>
              <a:rPr lang="en-AU" altLang="zh-CN" dirty="0">
                <a:ea typeface="宋体" pitchFamily="2" charset="-122"/>
              </a:rPr>
              <a:t> </a:t>
            </a:r>
            <a:r>
              <a:rPr lang="en-AU" altLang="zh-CN" dirty="0" err="1">
                <a:ea typeface="宋体" pitchFamily="2" charset="-122"/>
              </a:rPr>
              <a:t>xor</a:t>
            </a:r>
            <a:r>
              <a:rPr lang="en-AU" altLang="zh-CN" dirty="0">
                <a:ea typeface="宋体" pitchFamily="2" charset="-122"/>
              </a:rPr>
              <a:t> F(</a:t>
            </a:r>
            <a:r>
              <a:rPr lang="en-AU" altLang="zh-CN" i="1" dirty="0">
                <a:ea typeface="宋体" pitchFamily="2" charset="-122"/>
              </a:rPr>
              <a:t>R</a:t>
            </a:r>
            <a:r>
              <a:rPr lang="en-AU" altLang="zh-CN" i="1" baseline="-25000" dirty="0">
                <a:ea typeface="宋体" pitchFamily="2" charset="-122"/>
              </a:rPr>
              <a:t>i</a:t>
            </a:r>
            <a:r>
              <a:rPr lang="en-AU" altLang="zh-CN" baseline="-25000" dirty="0">
                <a:ea typeface="宋体" pitchFamily="2" charset="-122"/>
              </a:rPr>
              <a:t>–1</a:t>
            </a:r>
            <a:r>
              <a:rPr lang="en-AU" altLang="zh-CN" dirty="0">
                <a:ea typeface="宋体" pitchFamily="2" charset="-122"/>
              </a:rPr>
              <a:t>, </a:t>
            </a:r>
            <a:r>
              <a:rPr lang="en-AU" altLang="zh-CN" i="1" dirty="0" err="1">
                <a:ea typeface="宋体" pitchFamily="2" charset="-122"/>
              </a:rPr>
              <a:t>K</a:t>
            </a:r>
            <a:r>
              <a:rPr lang="en-AU" altLang="zh-CN" i="1" baseline="-25000" dirty="0" err="1">
                <a:ea typeface="宋体" pitchFamily="2" charset="-122"/>
              </a:rPr>
              <a:t>i</a:t>
            </a:r>
            <a:r>
              <a:rPr lang="en-AU" altLang="zh-CN" dirty="0" smtClean="0">
                <a:ea typeface="宋体" pitchFamily="2" charset="-122"/>
              </a:rPr>
              <a:t>)</a:t>
            </a:r>
            <a:endParaRPr lang="en-AU" altLang="zh-CN" dirty="0">
              <a:ea typeface="宋体" pitchFamily="2" charset="-122"/>
            </a:endParaRPr>
          </a:p>
        </p:txBody>
      </p:sp>
      <p:sp>
        <p:nvSpPr>
          <p:cNvPr id="520195" name="Rectangle 3"/>
          <p:cNvSpPr>
            <a:spLocks noGrp="1" noChangeArrowheads="1"/>
          </p:cNvSpPr>
          <p:nvPr>
            <p:ph type="title"/>
          </p:nvPr>
        </p:nvSpPr>
        <p:spPr>
          <a:xfrm>
            <a:off x="323850" y="404813"/>
            <a:ext cx="7848600" cy="682625"/>
          </a:xfrm>
        </p:spPr>
        <p:txBody>
          <a:bodyPr>
            <a:normAutofit fontScale="90000"/>
          </a:bodyPr>
          <a:lstStyle/>
          <a:p>
            <a:r>
              <a:rPr lang="en-AU" altLang="zh-CN" sz="3800" b="0" dirty="0">
                <a:ea typeface="宋体" pitchFamily="2" charset="-122"/>
              </a:rPr>
              <a:t>2</a:t>
            </a:r>
            <a:r>
              <a:rPr lang="zh-CN" altLang="en-AU" sz="3800" b="0" dirty="0" smtClean="0">
                <a:ea typeface="宋体" pitchFamily="2" charset="-122"/>
              </a:rPr>
              <a:t>）</a:t>
            </a:r>
            <a:r>
              <a:rPr lang="en-AU" altLang="zh-CN" sz="3800" b="0" dirty="0" err="1" smtClean="0">
                <a:ea typeface="宋体" pitchFamily="2" charset="-122"/>
              </a:rPr>
              <a:t>Feistel</a:t>
            </a:r>
            <a:r>
              <a:rPr lang="en-AU" altLang="zh-CN" sz="3800" b="0" dirty="0" smtClean="0">
                <a:ea typeface="宋体" pitchFamily="2" charset="-122"/>
              </a:rPr>
              <a:t> Cipher</a:t>
            </a:r>
            <a:r>
              <a:rPr lang="zh-CN" altLang="en-AU" sz="3800" b="0" dirty="0" smtClean="0"/>
              <a:t>分组加密</a:t>
            </a:r>
            <a:r>
              <a:rPr lang="zh-CN" altLang="en-US" sz="3800" b="0" dirty="0" smtClean="0"/>
              <a:t>循环细节</a:t>
            </a:r>
            <a:endParaRPr lang="zh-CN" altLang="en-US" sz="3800" b="0"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2019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2019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2019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0194"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1"/>
          <p:cNvSpPr>
            <a:spLocks noGrp="1"/>
          </p:cNvSpPr>
          <p:nvPr>
            <p:ph type="dt" sz="half" idx="10"/>
          </p:nvPr>
        </p:nvSpPr>
        <p:spPr/>
        <p:txBody>
          <a:bodyPr/>
          <a:lstStyle/>
          <a:p>
            <a:fld id="{E78F11C1-C013-464F-BDC7-853DF7333BBA}" type="datetime1">
              <a:rPr lang="zh-CN" altLang="en-US"/>
              <a:pPr/>
              <a:t>2016/9/20</a:t>
            </a:fld>
            <a:endParaRPr lang="en-US" altLang="zh-CN"/>
          </a:p>
        </p:txBody>
      </p:sp>
      <p:sp>
        <p:nvSpPr>
          <p:cNvPr id="4" name="页脚占位符 2"/>
          <p:cNvSpPr>
            <a:spLocks noGrp="1"/>
          </p:cNvSpPr>
          <p:nvPr>
            <p:ph type="ftr" sz="quarter" idx="11"/>
          </p:nvPr>
        </p:nvSpPr>
        <p:spPr/>
        <p:txBody>
          <a:bodyPr/>
          <a:lstStyle/>
          <a:p>
            <a:r>
              <a:rPr lang="en-US" altLang="zh-CN"/>
              <a:t>Cryptography and Network Security - 2</a:t>
            </a:r>
          </a:p>
        </p:txBody>
      </p:sp>
      <p:sp>
        <p:nvSpPr>
          <p:cNvPr id="5" name="灯片编号占位符 3"/>
          <p:cNvSpPr>
            <a:spLocks noGrp="1"/>
          </p:cNvSpPr>
          <p:nvPr>
            <p:ph type="sldNum" sz="quarter" idx="12"/>
          </p:nvPr>
        </p:nvSpPr>
        <p:spPr/>
        <p:txBody>
          <a:bodyPr/>
          <a:lstStyle/>
          <a:p>
            <a:fld id="{67C4BB23-2E32-4B0F-8F0A-A2EF5426382D}" type="slidenum">
              <a:rPr lang="en-US" altLang="zh-CN"/>
              <a:pPr/>
              <a:t>16</a:t>
            </a:fld>
            <a:r>
              <a:rPr lang="en-US" altLang="zh-CN"/>
              <a:t>/35</a:t>
            </a:r>
          </a:p>
        </p:txBody>
      </p:sp>
      <p:pic>
        <p:nvPicPr>
          <p:cNvPr id="521219" name="Picture 3"/>
          <p:cNvPicPr>
            <a:picLocks noChangeAspect="1" noChangeArrowheads="1"/>
          </p:cNvPicPr>
          <p:nvPr/>
        </p:nvPicPr>
        <p:blipFill>
          <a:blip r:embed="rId2" cstate="print"/>
          <a:srcRect/>
          <a:stretch>
            <a:fillRect/>
          </a:stretch>
        </p:blipFill>
        <p:spPr bwMode="auto">
          <a:xfrm>
            <a:off x="250825" y="188913"/>
            <a:ext cx="8713788" cy="6496050"/>
          </a:xfrm>
          <a:prstGeom prst="rect">
            <a:avLst/>
          </a:prstGeom>
          <a:noFill/>
          <a:ln w="9525" algn="ctr">
            <a:noFill/>
            <a:miter lim="800000"/>
            <a:headEnd/>
            <a:tailEnd/>
          </a:ln>
          <a:effectLst/>
        </p:spPr>
      </p:pic>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noChangeArrowheads="1"/>
          </p:cNvPicPr>
          <p:nvPr/>
        </p:nvPicPr>
        <p:blipFill>
          <a:blip r:embed="rId2" cstate="print"/>
          <a:srcRect/>
          <a:stretch>
            <a:fillRect/>
          </a:stretch>
        </p:blipFill>
        <p:spPr bwMode="auto">
          <a:xfrm>
            <a:off x="4283968" y="1340768"/>
            <a:ext cx="6181849" cy="4608512"/>
          </a:xfrm>
          <a:prstGeom prst="rect">
            <a:avLst/>
          </a:prstGeom>
          <a:noFill/>
          <a:ln w="9525" algn="ctr">
            <a:noFill/>
            <a:miter lim="800000"/>
            <a:headEnd/>
            <a:tailEnd/>
          </a:ln>
          <a:effectLst/>
        </p:spPr>
      </p:pic>
      <p:sp>
        <p:nvSpPr>
          <p:cNvPr id="2" name="内容占位符 1"/>
          <p:cNvSpPr>
            <a:spLocks noGrp="1"/>
          </p:cNvSpPr>
          <p:nvPr>
            <p:ph idx="1"/>
          </p:nvPr>
        </p:nvSpPr>
        <p:spPr>
          <a:xfrm>
            <a:off x="457200" y="1481328"/>
            <a:ext cx="4042792" cy="4525963"/>
          </a:xfrm>
        </p:spPr>
        <p:txBody>
          <a:bodyPr/>
          <a:lstStyle/>
          <a:p>
            <a:r>
              <a:rPr lang="zh-CN" altLang="en-US" dirty="0" smtClean="0"/>
              <a:t>将</a:t>
            </a:r>
            <a:r>
              <a:rPr lang="en-US" altLang="zh-CN" dirty="0" smtClean="0"/>
              <a:t>32-bit</a:t>
            </a:r>
            <a:r>
              <a:rPr lang="zh-CN" altLang="en-US" dirty="0" smtClean="0"/>
              <a:t>右半部和</a:t>
            </a:r>
            <a:r>
              <a:rPr lang="en-US" altLang="zh-CN" dirty="0" smtClean="0"/>
              <a:t>48-bit</a:t>
            </a:r>
            <a:r>
              <a:rPr lang="zh-CN" altLang="en-US" dirty="0" smtClean="0"/>
              <a:t>子密钥做以下动作</a:t>
            </a:r>
          </a:p>
          <a:p>
            <a:pPr lvl="1"/>
            <a:r>
              <a:rPr lang="zh-CN" altLang="en-US" dirty="0" smtClean="0"/>
              <a:t>使用置换表</a:t>
            </a:r>
            <a:r>
              <a:rPr lang="en-US" altLang="zh-CN" dirty="0" smtClean="0"/>
              <a:t>E</a:t>
            </a:r>
            <a:r>
              <a:rPr lang="zh-CN" altLang="en-US" dirty="0" smtClean="0"/>
              <a:t>，将</a:t>
            </a:r>
            <a:r>
              <a:rPr lang="en-US" altLang="zh-CN" dirty="0" smtClean="0"/>
              <a:t>32</a:t>
            </a:r>
            <a:r>
              <a:rPr lang="zh-CN" altLang="en-US" dirty="0" smtClean="0"/>
              <a:t>位右半部</a:t>
            </a:r>
            <a:r>
              <a:rPr lang="en-US" altLang="zh-CN" dirty="0" smtClean="0"/>
              <a:t>R</a:t>
            </a:r>
            <a:r>
              <a:rPr lang="zh-CN" altLang="en-US" dirty="0" smtClean="0"/>
              <a:t>扩展成</a:t>
            </a:r>
            <a:r>
              <a:rPr lang="en-US" altLang="zh-CN" dirty="0" smtClean="0"/>
              <a:t>48</a:t>
            </a:r>
            <a:r>
              <a:rPr lang="zh-CN" altLang="en-US" dirty="0" smtClean="0"/>
              <a:t>位</a:t>
            </a:r>
          </a:p>
          <a:p>
            <a:pPr lvl="1"/>
            <a:r>
              <a:rPr lang="zh-CN" altLang="en-US" dirty="0" smtClean="0"/>
              <a:t>与</a:t>
            </a:r>
            <a:r>
              <a:rPr lang="en-US" altLang="zh-CN" dirty="0" smtClean="0"/>
              <a:t>48</a:t>
            </a:r>
            <a:r>
              <a:rPr lang="zh-CN" altLang="en-US" dirty="0" smtClean="0"/>
              <a:t>位子密钥做异或</a:t>
            </a:r>
          </a:p>
          <a:p>
            <a:pPr lvl="1"/>
            <a:r>
              <a:rPr lang="en-US" altLang="zh-CN" dirty="0" smtClean="0"/>
              <a:t>48</a:t>
            </a:r>
            <a:r>
              <a:rPr lang="zh-CN" altLang="en-US" dirty="0" smtClean="0"/>
              <a:t>位结果送给</a:t>
            </a:r>
            <a:r>
              <a:rPr lang="en-US" altLang="zh-CN" dirty="0" smtClean="0"/>
              <a:t>8</a:t>
            </a:r>
            <a:r>
              <a:rPr lang="zh-CN" altLang="en-US" dirty="0" smtClean="0"/>
              <a:t>个替换盒</a:t>
            </a:r>
            <a:r>
              <a:rPr lang="en-US" altLang="zh-CN" dirty="0" smtClean="0"/>
              <a:t>S-boxes</a:t>
            </a:r>
            <a:r>
              <a:rPr lang="zh-CN" altLang="en-US" dirty="0" smtClean="0"/>
              <a:t>，得到</a:t>
            </a:r>
            <a:r>
              <a:rPr lang="en-US" altLang="zh-CN" dirty="0" smtClean="0"/>
              <a:t>32</a:t>
            </a:r>
            <a:r>
              <a:rPr lang="zh-CN" altLang="en-US" dirty="0" smtClean="0"/>
              <a:t>位结果</a:t>
            </a:r>
          </a:p>
          <a:p>
            <a:pPr lvl="1"/>
            <a:r>
              <a:rPr lang="zh-CN" altLang="en-US" dirty="0" smtClean="0"/>
              <a:t>最后使用</a:t>
            </a:r>
            <a:r>
              <a:rPr lang="en-US" altLang="zh-CN" dirty="0" smtClean="0"/>
              <a:t>32</a:t>
            </a:r>
            <a:r>
              <a:rPr lang="zh-CN" altLang="en-US" dirty="0" smtClean="0"/>
              <a:t>位置换表</a:t>
            </a:r>
            <a:r>
              <a:rPr lang="en-US" altLang="zh-CN" dirty="0" smtClean="0"/>
              <a:t>P</a:t>
            </a:r>
            <a:r>
              <a:rPr lang="zh-CN" altLang="en-US" dirty="0" smtClean="0"/>
              <a:t>，把</a:t>
            </a:r>
            <a:r>
              <a:rPr lang="en-US" altLang="zh-CN" dirty="0" smtClean="0"/>
              <a:t>32</a:t>
            </a:r>
            <a:r>
              <a:rPr lang="zh-CN" altLang="en-US" dirty="0" smtClean="0"/>
              <a:t>位结果再进行一次置换处理</a:t>
            </a:r>
          </a:p>
          <a:p>
            <a:endParaRPr lang="zh-CN" altLang="en-US" dirty="0"/>
          </a:p>
        </p:txBody>
      </p:sp>
      <p:sp>
        <p:nvSpPr>
          <p:cNvPr id="3" name="标题 2"/>
          <p:cNvSpPr>
            <a:spLocks noGrp="1"/>
          </p:cNvSpPr>
          <p:nvPr>
            <p:ph type="title"/>
          </p:nvPr>
        </p:nvSpPr>
        <p:spPr/>
        <p:txBody>
          <a:bodyPr>
            <a:normAutofit fontScale="90000"/>
          </a:bodyPr>
          <a:lstStyle/>
          <a:p>
            <a:r>
              <a:rPr lang="en-AU" altLang="zh-CN" sz="4400" b="0" dirty="0" err="1" smtClean="0">
                <a:ea typeface="宋体" pitchFamily="2" charset="-122"/>
              </a:rPr>
              <a:t>Feistel</a:t>
            </a:r>
            <a:r>
              <a:rPr lang="en-AU" altLang="zh-CN" sz="4400" b="0" dirty="0" smtClean="0">
                <a:ea typeface="宋体" pitchFamily="2" charset="-122"/>
              </a:rPr>
              <a:t> Cipher</a:t>
            </a:r>
            <a:r>
              <a:rPr lang="zh-CN" altLang="en-AU" sz="4400" b="0" dirty="0" smtClean="0"/>
              <a:t>分组加密</a:t>
            </a:r>
            <a:r>
              <a:rPr lang="zh-CN" altLang="en-US" sz="4400" b="0" dirty="0" smtClean="0"/>
              <a:t>循环细节</a:t>
            </a:r>
            <a:endParaRPr lang="zh-CN" alt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9170" name="Picture 2"/>
          <p:cNvPicPr>
            <a:picLocks noGrp="1" noChangeAspect="1" noChangeArrowheads="1"/>
          </p:cNvPicPr>
          <p:nvPr>
            <p:ph idx="1"/>
          </p:nvPr>
        </p:nvPicPr>
        <p:blipFill>
          <a:blip r:embed="rId2" cstate="print"/>
          <a:stretch>
            <a:fillRect/>
          </a:stretch>
        </p:blipFill>
        <p:spPr>
          <a:xfrm>
            <a:off x="395536" y="1556792"/>
            <a:ext cx="4761905" cy="4067743"/>
          </a:xfrm>
          <a:noFill/>
          <a:ln/>
        </p:spPr>
      </p:pic>
      <p:sp>
        <p:nvSpPr>
          <p:cNvPr id="519171" name="Rectangle 3"/>
          <p:cNvSpPr>
            <a:spLocks noGrp="1" noChangeArrowheads="1"/>
          </p:cNvSpPr>
          <p:nvPr>
            <p:ph type="title"/>
          </p:nvPr>
        </p:nvSpPr>
        <p:spPr/>
        <p:txBody>
          <a:bodyPr/>
          <a:lstStyle/>
          <a:p>
            <a:pPr algn="ctr"/>
            <a:r>
              <a:rPr lang="zh-CN" altLang="en-US" sz="3500" b="0" dirty="0">
                <a:solidFill>
                  <a:srgbClr val="0000FF"/>
                </a:solidFill>
              </a:rPr>
              <a:t>扩充置换</a:t>
            </a:r>
            <a:r>
              <a:rPr lang="en-US" altLang="zh-CN" sz="3500" b="0" dirty="0">
                <a:solidFill>
                  <a:srgbClr val="0000FF"/>
                </a:solidFill>
              </a:rPr>
              <a:t>(E)</a:t>
            </a:r>
            <a:r>
              <a:rPr lang="zh-CN" altLang="en-US" sz="3500" b="0" dirty="0">
                <a:solidFill>
                  <a:srgbClr val="0000FF"/>
                </a:solidFill>
              </a:rPr>
              <a:t>和置换函数</a:t>
            </a:r>
            <a:r>
              <a:rPr lang="en-US" altLang="zh-CN" sz="3500" b="0" dirty="0">
                <a:solidFill>
                  <a:srgbClr val="0000FF"/>
                </a:solidFill>
              </a:rPr>
              <a:t>(P</a:t>
            </a:r>
            <a:r>
              <a:rPr lang="en-US" altLang="zh-CN" sz="3500" b="0" dirty="0" smtClean="0">
                <a:solidFill>
                  <a:srgbClr val="0000FF"/>
                </a:solidFill>
              </a:rPr>
              <a:t>)</a:t>
            </a:r>
            <a:endParaRPr lang="en-US" altLang="zh-CN" sz="3500" b="0" dirty="0">
              <a:solidFill>
                <a:srgbClr val="0000FF"/>
              </a:solidFill>
            </a:endParaRPr>
          </a:p>
        </p:txBody>
      </p:sp>
      <p:pic>
        <p:nvPicPr>
          <p:cNvPr id="4" name="Picture 3"/>
          <p:cNvPicPr>
            <a:picLocks noChangeAspect="1" noChangeArrowheads="1"/>
          </p:cNvPicPr>
          <p:nvPr/>
        </p:nvPicPr>
        <p:blipFill>
          <a:blip r:embed="rId3" cstate="print"/>
          <a:srcRect/>
          <a:stretch>
            <a:fillRect/>
          </a:stretch>
        </p:blipFill>
        <p:spPr bwMode="auto">
          <a:xfrm>
            <a:off x="5436096" y="1412776"/>
            <a:ext cx="6181849" cy="4608512"/>
          </a:xfrm>
          <a:prstGeom prst="rect">
            <a:avLst/>
          </a:prstGeom>
          <a:noFill/>
          <a:ln w="9525" algn="ctr">
            <a:noFill/>
            <a:miter lim="800000"/>
            <a:headEnd/>
            <a:tailEnd/>
          </a:ln>
          <a:effectLst/>
        </p:spPr>
      </p:pic>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22242" name="Rectangle 2"/>
          <p:cNvSpPr>
            <a:spLocks noGrp="1" noChangeArrowheads="1"/>
          </p:cNvSpPr>
          <p:nvPr>
            <p:ph type="title"/>
          </p:nvPr>
        </p:nvSpPr>
        <p:spPr>
          <a:xfrm>
            <a:off x="395288" y="333375"/>
            <a:ext cx="7543800" cy="785813"/>
          </a:xfrm>
        </p:spPr>
        <p:txBody>
          <a:bodyPr/>
          <a:lstStyle/>
          <a:p>
            <a:r>
              <a:rPr lang="en-AU" altLang="zh-CN" sz="3800" b="0" dirty="0">
                <a:latin typeface="Copperplate Gothic Bold" pitchFamily="34" charset="0"/>
              </a:rPr>
              <a:t>3</a:t>
            </a:r>
            <a:r>
              <a:rPr lang="zh-CN" altLang="en-AU" sz="3800" b="0" dirty="0">
                <a:latin typeface="Copperplate Gothic Bold" pitchFamily="34" charset="0"/>
              </a:rPr>
              <a:t>）</a:t>
            </a:r>
            <a:r>
              <a:rPr lang="en-AU" altLang="zh-CN" sz="3800" b="0" dirty="0">
                <a:latin typeface="Copperplate Gothic Bold" pitchFamily="34" charset="0"/>
              </a:rPr>
              <a:t>S</a:t>
            </a:r>
            <a:r>
              <a:rPr lang="zh-CN" altLang="en-AU" sz="3800" b="0" dirty="0">
                <a:latin typeface="Copperplate Gothic Bold" pitchFamily="34" charset="0"/>
              </a:rPr>
              <a:t>盒</a:t>
            </a:r>
            <a:r>
              <a:rPr lang="en-AU" altLang="zh-CN" sz="3800" b="0" dirty="0">
                <a:latin typeface="Copperplate Gothic Bold" pitchFamily="34" charset="0"/>
              </a:rPr>
              <a:t>(Substitution Boxes)</a:t>
            </a:r>
            <a:endParaRPr lang="en-US" altLang="zh-CN" sz="3800" b="0" dirty="0">
              <a:latin typeface="Copperplate Gothic Bold" pitchFamily="34" charset="0"/>
            </a:endParaRPr>
          </a:p>
        </p:txBody>
      </p:sp>
      <p:sp>
        <p:nvSpPr>
          <p:cNvPr id="522243" name="Rectangle 3"/>
          <p:cNvSpPr>
            <a:spLocks noGrp="1" noChangeArrowheads="1"/>
          </p:cNvSpPr>
          <p:nvPr>
            <p:ph type="body" idx="1"/>
          </p:nvPr>
        </p:nvSpPr>
        <p:spPr>
          <a:xfrm>
            <a:off x="468313" y="1341438"/>
            <a:ext cx="7704137" cy="4468812"/>
          </a:xfrm>
        </p:spPr>
        <p:txBody>
          <a:bodyPr/>
          <a:lstStyle/>
          <a:p>
            <a:pPr>
              <a:lnSpc>
                <a:spcPct val="90000"/>
              </a:lnSpc>
            </a:pPr>
            <a:r>
              <a:rPr lang="zh-CN" altLang="en-AU" dirty="0"/>
              <a:t>有</a:t>
            </a:r>
            <a:r>
              <a:rPr lang="en-AU" altLang="zh-CN" dirty="0"/>
              <a:t>8</a:t>
            </a:r>
            <a:r>
              <a:rPr lang="zh-CN" altLang="en-AU" dirty="0"/>
              <a:t>个将</a:t>
            </a:r>
            <a:r>
              <a:rPr lang="en-AU" altLang="zh-CN" dirty="0"/>
              <a:t>6</a:t>
            </a:r>
            <a:r>
              <a:rPr lang="zh-CN" altLang="en-AU" dirty="0"/>
              <a:t>位数据映射成</a:t>
            </a:r>
            <a:r>
              <a:rPr lang="en-AU" altLang="zh-CN" dirty="0"/>
              <a:t>4</a:t>
            </a:r>
            <a:r>
              <a:rPr lang="zh-CN" altLang="en-AU" dirty="0"/>
              <a:t>位数据的</a:t>
            </a:r>
            <a:r>
              <a:rPr lang="en-AU" altLang="zh-CN" dirty="0"/>
              <a:t>S</a:t>
            </a:r>
            <a:r>
              <a:rPr lang="zh-CN" altLang="en-AU" dirty="0"/>
              <a:t>盒</a:t>
            </a:r>
            <a:r>
              <a:rPr lang="zh-CN" altLang="en-AU" dirty="0">
                <a:ea typeface="宋体" pitchFamily="2" charset="-122"/>
              </a:rPr>
              <a:t> </a:t>
            </a:r>
          </a:p>
          <a:p>
            <a:pPr>
              <a:lnSpc>
                <a:spcPct val="90000"/>
              </a:lnSpc>
            </a:pPr>
            <a:r>
              <a:rPr lang="en-AU" altLang="zh-CN" dirty="0"/>
              <a:t>6</a:t>
            </a:r>
            <a:r>
              <a:rPr lang="zh-CN" altLang="en-AU" dirty="0"/>
              <a:t>到</a:t>
            </a:r>
            <a:r>
              <a:rPr lang="en-AU" altLang="zh-CN" dirty="0"/>
              <a:t>4</a:t>
            </a:r>
            <a:r>
              <a:rPr lang="zh-CN" altLang="en-AU" dirty="0"/>
              <a:t>的映射规则是</a:t>
            </a:r>
          </a:p>
          <a:p>
            <a:pPr lvl="1">
              <a:lnSpc>
                <a:spcPct val="90000"/>
              </a:lnSpc>
            </a:pPr>
            <a:r>
              <a:rPr lang="zh-CN" altLang="en-AU" dirty="0"/>
              <a:t>外侧的第</a:t>
            </a:r>
            <a:r>
              <a:rPr lang="en-AU" altLang="zh-CN" dirty="0"/>
              <a:t>1</a:t>
            </a:r>
            <a:r>
              <a:rPr lang="zh-CN" altLang="en-AU" dirty="0"/>
              <a:t>位和第</a:t>
            </a:r>
            <a:r>
              <a:rPr lang="en-AU" altLang="zh-CN" dirty="0"/>
              <a:t>6</a:t>
            </a:r>
            <a:r>
              <a:rPr lang="zh-CN" altLang="en-AU" dirty="0"/>
              <a:t>位用作行选择</a:t>
            </a:r>
          </a:p>
          <a:p>
            <a:pPr lvl="1">
              <a:lnSpc>
                <a:spcPct val="90000"/>
              </a:lnSpc>
            </a:pPr>
            <a:r>
              <a:rPr lang="zh-CN" altLang="en-AU" dirty="0"/>
              <a:t>其余</a:t>
            </a:r>
            <a:r>
              <a:rPr lang="en-AU" altLang="zh-CN" dirty="0"/>
              <a:t>4</a:t>
            </a:r>
            <a:r>
              <a:rPr lang="zh-CN" altLang="en-AU" dirty="0"/>
              <a:t>位</a:t>
            </a:r>
            <a:r>
              <a:rPr lang="en-AU" altLang="zh-CN" dirty="0"/>
              <a:t>(2-5bit)</a:t>
            </a:r>
            <a:r>
              <a:rPr lang="zh-CN" altLang="en-AU" dirty="0"/>
              <a:t>用作列选择</a:t>
            </a:r>
          </a:p>
          <a:p>
            <a:pPr lvl="1">
              <a:lnSpc>
                <a:spcPct val="90000"/>
              </a:lnSpc>
            </a:pPr>
            <a:r>
              <a:rPr lang="zh-CN" altLang="en-AU" dirty="0"/>
              <a:t>这样每盒就有</a:t>
            </a:r>
            <a:r>
              <a:rPr lang="en-AU" altLang="zh-CN" dirty="0"/>
              <a:t>4</a:t>
            </a:r>
            <a:r>
              <a:rPr lang="zh-CN" altLang="en-AU" dirty="0"/>
              <a:t>行</a:t>
            </a:r>
            <a:r>
              <a:rPr lang="en-AU" altLang="zh-CN" dirty="0"/>
              <a:t>16</a:t>
            </a:r>
            <a:r>
              <a:rPr lang="zh-CN" altLang="en-AU" dirty="0"/>
              <a:t>列，输出</a:t>
            </a:r>
            <a:r>
              <a:rPr lang="en-AU" altLang="zh-CN" dirty="0"/>
              <a:t>4</a:t>
            </a:r>
            <a:r>
              <a:rPr lang="zh-CN" altLang="en-AU" dirty="0"/>
              <a:t>位，</a:t>
            </a:r>
            <a:r>
              <a:rPr lang="en-AU" altLang="zh-CN" dirty="0"/>
              <a:t>8</a:t>
            </a:r>
            <a:r>
              <a:rPr lang="zh-CN" altLang="en-AU" dirty="0"/>
              <a:t>个</a:t>
            </a:r>
            <a:r>
              <a:rPr lang="en-AU" altLang="zh-CN" dirty="0"/>
              <a:t>S</a:t>
            </a:r>
            <a:r>
              <a:rPr lang="zh-CN" altLang="en-AU" dirty="0"/>
              <a:t>盒输出</a:t>
            </a:r>
            <a:r>
              <a:rPr lang="en-AU" altLang="zh-CN" dirty="0"/>
              <a:t>32</a:t>
            </a:r>
            <a:r>
              <a:rPr lang="zh-CN" altLang="en-AU" dirty="0"/>
              <a:t>位</a:t>
            </a:r>
          </a:p>
          <a:p>
            <a:pPr>
              <a:lnSpc>
                <a:spcPct val="90000"/>
              </a:lnSpc>
            </a:pPr>
            <a:r>
              <a:rPr lang="zh-CN" altLang="en-US" dirty="0"/>
              <a:t>行的选择依赖于数据和密钥</a:t>
            </a:r>
            <a:endParaRPr lang="en-AU" altLang="zh-CN" dirty="0">
              <a:ea typeface="宋体" pitchFamily="2" charset="-122"/>
            </a:endParaRPr>
          </a:p>
          <a:p>
            <a:pPr>
              <a:lnSpc>
                <a:spcPct val="90000"/>
              </a:lnSpc>
            </a:pPr>
            <a:r>
              <a:rPr lang="zh-CN" altLang="en-AU" dirty="0"/>
              <a:t>例如</a:t>
            </a:r>
            <a:r>
              <a:rPr lang="zh-CN" altLang="en-AU" dirty="0">
                <a:ea typeface="宋体" pitchFamily="2" charset="-122"/>
              </a:rPr>
              <a:t/>
            </a:r>
            <a:br>
              <a:rPr lang="zh-CN" altLang="en-AU" dirty="0">
                <a:ea typeface="宋体" pitchFamily="2" charset="-122"/>
              </a:rPr>
            </a:br>
            <a:r>
              <a:rPr lang="zh-CN" altLang="en-AU" dirty="0">
                <a:ea typeface="宋体" pitchFamily="2" charset="-122"/>
              </a:rPr>
              <a:t>    </a:t>
            </a:r>
            <a:r>
              <a:rPr lang="en-AU" altLang="zh-CN" sz="2500" dirty="0">
                <a:latin typeface="Comic Sans MS" pitchFamily="66" charset="0"/>
                <a:ea typeface="宋体" pitchFamily="2" charset="-122"/>
              </a:rPr>
              <a:t>S(18 09 12 3d 11 17 38 39) = 5fd25e03</a:t>
            </a:r>
            <a:r>
              <a:rPr lang="en-AU" altLang="zh-CN" sz="3400" dirty="0">
                <a:ea typeface="宋体" pitchFamily="2" charset="-122"/>
              </a:rPr>
              <a:t> </a:t>
            </a:r>
            <a:endParaRPr lang="en-US" altLang="zh-CN" sz="3400" dirty="0">
              <a:ea typeface="宋体"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2224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2224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2224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2224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2224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2224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2224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243" grpId="0" build="p"/>
    </p:bld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7298" name="Rectangle 2"/>
          <p:cNvSpPr>
            <a:spLocks noGrp="1" noChangeArrowheads="1"/>
          </p:cNvSpPr>
          <p:nvPr>
            <p:ph type="title"/>
          </p:nvPr>
        </p:nvSpPr>
        <p:spPr>
          <a:xfrm>
            <a:off x="500034" y="428604"/>
            <a:ext cx="7543800" cy="1003300"/>
          </a:xfrm>
        </p:spPr>
        <p:txBody>
          <a:bodyPr/>
          <a:lstStyle/>
          <a:p>
            <a:r>
              <a:rPr lang="zh-CN" altLang="en-US" sz="3800" b="0" dirty="0"/>
              <a:t>本章重点</a:t>
            </a:r>
          </a:p>
        </p:txBody>
      </p:sp>
      <p:sp>
        <p:nvSpPr>
          <p:cNvPr id="567299" name="Rectangle 3"/>
          <p:cNvSpPr>
            <a:spLocks noGrp="1" noChangeArrowheads="1"/>
          </p:cNvSpPr>
          <p:nvPr>
            <p:ph type="body" idx="1"/>
          </p:nvPr>
        </p:nvSpPr>
        <p:spPr>
          <a:xfrm>
            <a:off x="457200" y="1412875"/>
            <a:ext cx="8229600" cy="4718050"/>
          </a:xfrm>
        </p:spPr>
        <p:txBody>
          <a:bodyPr/>
          <a:lstStyle/>
          <a:p>
            <a:r>
              <a:rPr lang="zh-CN" altLang="en-US" sz="2600" dirty="0"/>
              <a:t>分组密码是一种加密解密算法，将输入明文分组当做一个整体处理，输出一个等长的密文分组。</a:t>
            </a:r>
          </a:p>
          <a:p>
            <a:r>
              <a:rPr lang="zh-CN" altLang="en-US" sz="2600" dirty="0"/>
              <a:t>许多分组密码都采用</a:t>
            </a:r>
            <a:r>
              <a:rPr lang="en-US" altLang="zh-CN" sz="2600" dirty="0" err="1"/>
              <a:t>Feistel</a:t>
            </a:r>
            <a:r>
              <a:rPr lang="zh-CN" altLang="en-US" sz="2600" dirty="0"/>
              <a:t>结构，这样的结构由许多相同的轮函数组成。每一轮里，对输入数据的一半进行代换，接着用一个置换来交换数据的两个部分，扩展初始的密钥使得每一轮使用不同的子密钥。</a:t>
            </a:r>
          </a:p>
          <a:p>
            <a:r>
              <a:rPr lang="en-US" altLang="zh-CN" sz="2600" dirty="0"/>
              <a:t>DES</a:t>
            </a:r>
            <a:r>
              <a:rPr lang="zh-CN" altLang="en-US" sz="2600" dirty="0"/>
              <a:t>是应用最为广泛的分组密码，它扩展了经典的</a:t>
            </a:r>
            <a:r>
              <a:rPr lang="en-US" altLang="zh-CN" sz="2600" dirty="0" err="1"/>
              <a:t>Feistel</a:t>
            </a:r>
            <a:r>
              <a:rPr lang="zh-CN" altLang="en-US" sz="2600" dirty="0"/>
              <a:t>结构。</a:t>
            </a:r>
            <a:r>
              <a:rPr lang="en-US" altLang="zh-CN" sz="2600" dirty="0"/>
              <a:t>DES</a:t>
            </a:r>
            <a:r>
              <a:rPr lang="zh-CN" altLang="en-US" sz="2600" dirty="0"/>
              <a:t>的分组和密钥分别是</a:t>
            </a:r>
            <a:r>
              <a:rPr lang="en-US" altLang="zh-CN" sz="2600" dirty="0"/>
              <a:t>64</a:t>
            </a:r>
            <a:r>
              <a:rPr lang="zh-CN" altLang="en-US" sz="2600" dirty="0"/>
              <a:t>位和</a:t>
            </a:r>
            <a:r>
              <a:rPr lang="en-US" altLang="zh-CN" sz="2600" dirty="0"/>
              <a:t>56</a:t>
            </a:r>
            <a:r>
              <a:rPr lang="zh-CN" altLang="en-US" sz="2600" dirty="0"/>
              <a:t>位的。</a:t>
            </a:r>
          </a:p>
          <a:p>
            <a:r>
              <a:rPr lang="zh-CN" altLang="en-US" sz="2600" dirty="0"/>
              <a:t>差分分析和线性分析是两种重要的密码分析方法。</a:t>
            </a:r>
            <a:r>
              <a:rPr lang="en-US" altLang="zh-CN" sz="2600" dirty="0"/>
              <a:t>DES</a:t>
            </a:r>
            <a:r>
              <a:rPr lang="zh-CN" altLang="en-US" sz="2600" dirty="0"/>
              <a:t>对这两种攻击有一定的免疫性。</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6729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6729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6729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6729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7299"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3267" name="Picture 3"/>
          <p:cNvPicPr>
            <a:picLocks noChangeAspect="1" noChangeArrowheads="1"/>
          </p:cNvPicPr>
          <p:nvPr/>
        </p:nvPicPr>
        <p:blipFill>
          <a:blip r:embed="rId2" cstate="print"/>
          <a:srcRect/>
          <a:stretch>
            <a:fillRect/>
          </a:stretch>
        </p:blipFill>
        <p:spPr bwMode="auto">
          <a:xfrm>
            <a:off x="468313" y="476250"/>
            <a:ext cx="7416800" cy="5991225"/>
          </a:xfrm>
          <a:prstGeom prst="rect">
            <a:avLst/>
          </a:prstGeom>
          <a:noFill/>
          <a:ln w="9525" algn="ctr">
            <a:noFill/>
            <a:miter lim="800000"/>
            <a:headEnd/>
            <a:tailEnd/>
          </a:ln>
          <a:effectLst/>
        </p:spPr>
      </p:pic>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4290" name="Picture 2"/>
          <p:cNvPicPr>
            <a:picLocks noChangeAspect="1" noChangeArrowheads="1"/>
          </p:cNvPicPr>
          <p:nvPr/>
        </p:nvPicPr>
        <p:blipFill>
          <a:blip r:embed="rId2" cstate="print"/>
          <a:srcRect/>
          <a:stretch>
            <a:fillRect/>
          </a:stretch>
        </p:blipFill>
        <p:spPr bwMode="auto">
          <a:xfrm>
            <a:off x="1547813" y="0"/>
            <a:ext cx="6072187" cy="6858000"/>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25314" name="Rectangle 2"/>
          <p:cNvSpPr>
            <a:spLocks noGrp="1" noChangeArrowheads="1"/>
          </p:cNvSpPr>
          <p:nvPr>
            <p:ph type="title"/>
          </p:nvPr>
        </p:nvSpPr>
        <p:spPr>
          <a:xfrm>
            <a:off x="539750" y="404813"/>
            <a:ext cx="7200900" cy="720725"/>
          </a:xfrm>
        </p:spPr>
        <p:txBody>
          <a:bodyPr/>
          <a:lstStyle/>
          <a:p>
            <a:r>
              <a:rPr lang="en-US" altLang="zh-CN" sz="3800" b="0" dirty="0"/>
              <a:t>4</a:t>
            </a:r>
            <a:r>
              <a:rPr lang="zh-CN" altLang="en-US" sz="3800" b="0" dirty="0"/>
              <a:t>）子密钥的产生</a:t>
            </a:r>
          </a:p>
        </p:txBody>
      </p:sp>
      <p:sp>
        <p:nvSpPr>
          <p:cNvPr id="525315" name="Rectangle 3"/>
          <p:cNvSpPr>
            <a:spLocks noGrp="1" noChangeArrowheads="1"/>
          </p:cNvSpPr>
          <p:nvPr>
            <p:ph type="body" idx="1"/>
          </p:nvPr>
        </p:nvSpPr>
        <p:spPr>
          <a:xfrm>
            <a:off x="539750" y="1412875"/>
            <a:ext cx="8064500" cy="4541838"/>
          </a:xfrm>
        </p:spPr>
        <p:txBody>
          <a:bodyPr/>
          <a:lstStyle/>
          <a:p>
            <a:r>
              <a:rPr lang="zh-CN" altLang="en-AU" dirty="0"/>
              <a:t>每一轮都要生成一个子密钥以供加密使用</a:t>
            </a:r>
          </a:p>
          <a:p>
            <a:r>
              <a:rPr lang="zh-CN" altLang="en-US" dirty="0"/>
              <a:t>子密钥生成过程包括</a:t>
            </a:r>
            <a:endParaRPr lang="zh-CN" altLang="en-AU" dirty="0">
              <a:ea typeface="宋体" pitchFamily="2" charset="-122"/>
            </a:endParaRPr>
          </a:p>
          <a:p>
            <a:pPr lvl="1"/>
            <a:r>
              <a:rPr lang="zh-CN" altLang="en-AU" dirty="0"/>
              <a:t>使用密钥置换选择</a:t>
            </a:r>
            <a:r>
              <a:rPr lang="en-AU" altLang="zh-CN" dirty="0"/>
              <a:t>1(PC-1)</a:t>
            </a:r>
            <a:r>
              <a:rPr lang="zh-CN" altLang="en-AU" dirty="0"/>
              <a:t>，将</a:t>
            </a:r>
            <a:r>
              <a:rPr lang="en-AU" altLang="zh-CN" dirty="0"/>
              <a:t>56</a:t>
            </a:r>
            <a:r>
              <a:rPr lang="zh-CN" altLang="en-AU" dirty="0"/>
              <a:t>位密钥分成两半，每一部分</a:t>
            </a:r>
            <a:r>
              <a:rPr lang="en-AU" altLang="zh-CN" dirty="0"/>
              <a:t>28</a:t>
            </a:r>
            <a:r>
              <a:rPr lang="zh-CN" altLang="en-AU" dirty="0"/>
              <a:t>位</a:t>
            </a:r>
          </a:p>
          <a:p>
            <a:pPr lvl="1"/>
            <a:r>
              <a:rPr lang="zh-CN" altLang="en-AU" dirty="0"/>
              <a:t>使用置换选择</a:t>
            </a:r>
            <a:r>
              <a:rPr lang="en-AU" altLang="zh-CN" dirty="0"/>
              <a:t>2(PC-2)</a:t>
            </a:r>
            <a:r>
              <a:rPr lang="zh-CN" altLang="en-AU" dirty="0" smtClean="0"/>
              <a:t>，形成</a:t>
            </a:r>
            <a:r>
              <a:rPr lang="en-AU" altLang="zh-CN" dirty="0"/>
              <a:t>48</a:t>
            </a:r>
            <a:r>
              <a:rPr lang="zh-CN" altLang="en-AU" dirty="0"/>
              <a:t>位子密钥用在某一轮的</a:t>
            </a:r>
            <a:r>
              <a:rPr lang="en-AU" altLang="zh-CN" dirty="0"/>
              <a:t>F</a:t>
            </a:r>
            <a:r>
              <a:rPr lang="zh-CN" altLang="en-AU" dirty="0"/>
              <a:t>函数中</a:t>
            </a:r>
          </a:p>
          <a:p>
            <a:pPr lvl="1"/>
            <a:r>
              <a:rPr lang="zh-CN" altLang="en-AU" dirty="0"/>
              <a:t>根据密钥左移表</a:t>
            </a:r>
            <a:r>
              <a:rPr lang="en-AU" altLang="zh-CN" dirty="0"/>
              <a:t>K</a:t>
            </a:r>
            <a:r>
              <a:rPr lang="zh-CN" altLang="en-AU" dirty="0"/>
              <a:t>将这两</a:t>
            </a:r>
            <a:r>
              <a:rPr lang="zh-CN" altLang="en-AU" dirty="0" smtClean="0"/>
              <a:t>半</a:t>
            </a:r>
            <a:r>
              <a:rPr lang="en-US" altLang="zh-CN" dirty="0" smtClean="0"/>
              <a:t>(28bit)</a:t>
            </a:r>
            <a:r>
              <a:rPr lang="zh-CN" altLang="en-AU" dirty="0" smtClean="0"/>
              <a:t>分别</a:t>
            </a:r>
            <a:r>
              <a:rPr lang="zh-CN" altLang="en-AU" dirty="0"/>
              <a:t>左移</a:t>
            </a:r>
            <a:r>
              <a:rPr lang="en-AU" altLang="zh-CN" dirty="0"/>
              <a:t>1</a:t>
            </a:r>
            <a:r>
              <a:rPr lang="zh-CN" altLang="en-AU" dirty="0"/>
              <a:t>位或</a:t>
            </a:r>
            <a:r>
              <a:rPr lang="en-AU" altLang="zh-CN" dirty="0"/>
              <a:t>2</a:t>
            </a:r>
            <a:r>
              <a:rPr lang="zh-CN" altLang="en-AU" dirty="0"/>
              <a:t>位</a:t>
            </a:r>
          </a:p>
          <a:p>
            <a:pPr lvl="1"/>
            <a:r>
              <a:rPr lang="zh-CN" altLang="en-AU" dirty="0"/>
              <a:t>重复置换选择</a:t>
            </a:r>
            <a:r>
              <a:rPr lang="en-AU" altLang="zh-CN" dirty="0"/>
              <a:t>2(PC-2)</a:t>
            </a:r>
            <a:r>
              <a:rPr lang="zh-CN" altLang="en-AU" dirty="0"/>
              <a:t>，形成新的</a:t>
            </a:r>
            <a:r>
              <a:rPr lang="en-AU" altLang="zh-CN" dirty="0"/>
              <a:t>48</a:t>
            </a:r>
            <a:r>
              <a:rPr lang="zh-CN" altLang="en-AU" dirty="0"/>
              <a:t>位子密钥用在下一轮的</a:t>
            </a:r>
            <a:r>
              <a:rPr lang="en-AU" altLang="zh-CN" dirty="0"/>
              <a:t>F</a:t>
            </a:r>
            <a:r>
              <a:rPr lang="zh-CN" altLang="en-AU" dirty="0"/>
              <a:t>函数中</a:t>
            </a:r>
          </a:p>
          <a:p>
            <a:pPr lvl="1"/>
            <a:endParaRPr lang="en-US" altLang="zh-CN"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253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25315">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25315">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25315">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25315">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2531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5315"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6339" name="Rectangle 3"/>
          <p:cNvSpPr>
            <a:spLocks noGrp="1" noChangeArrowheads="1"/>
          </p:cNvSpPr>
          <p:nvPr>
            <p:ph type="title"/>
          </p:nvPr>
        </p:nvSpPr>
        <p:spPr>
          <a:xfrm>
            <a:off x="323850" y="333375"/>
            <a:ext cx="2736850" cy="576263"/>
          </a:xfrm>
        </p:spPr>
        <p:txBody>
          <a:bodyPr/>
          <a:lstStyle/>
          <a:p>
            <a:r>
              <a:rPr lang="zh-CN" altLang="en-US" sz="3000" b="0" dirty="0"/>
              <a:t>子密钥的产生</a:t>
            </a:r>
          </a:p>
        </p:txBody>
      </p:sp>
      <p:pic>
        <p:nvPicPr>
          <p:cNvPr id="526341" name="Picture 5"/>
          <p:cNvPicPr>
            <a:picLocks noChangeAspect="1" noChangeArrowheads="1"/>
          </p:cNvPicPr>
          <p:nvPr/>
        </p:nvPicPr>
        <p:blipFill>
          <a:blip r:embed="rId2" cstate="print"/>
          <a:srcRect/>
          <a:stretch>
            <a:fillRect/>
          </a:stretch>
        </p:blipFill>
        <p:spPr bwMode="auto">
          <a:xfrm>
            <a:off x="2771775" y="188913"/>
            <a:ext cx="4946650" cy="6264275"/>
          </a:xfrm>
          <a:prstGeom prst="rect">
            <a:avLst/>
          </a:prstGeom>
          <a:noFill/>
          <a:ln w="9525" algn="ctr">
            <a:noFill/>
            <a:miter lim="800000"/>
            <a:headEnd/>
            <a:tailEnd/>
          </a:ln>
          <a:effectLst/>
        </p:spPr>
      </p:pic>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2662" name="Rectangle 6"/>
          <p:cNvSpPr>
            <a:spLocks noGrp="1" noChangeArrowheads="1"/>
          </p:cNvSpPr>
          <p:nvPr>
            <p:ph idx="1"/>
          </p:nvPr>
        </p:nvSpPr>
        <p:spPr/>
        <p:txBody>
          <a:bodyPr/>
          <a:lstStyle/>
          <a:p>
            <a:r>
              <a:rPr lang="en-US" altLang="zh-CN" sz="3400" dirty="0">
                <a:solidFill>
                  <a:schemeClr val="tx2"/>
                </a:solidFill>
              </a:rPr>
              <a:t>DES</a:t>
            </a:r>
            <a:r>
              <a:rPr lang="zh-CN" altLang="en-US" sz="3400" dirty="0">
                <a:solidFill>
                  <a:schemeClr val="tx2"/>
                </a:solidFill>
              </a:rPr>
              <a:t>的解密</a:t>
            </a:r>
          </a:p>
          <a:p>
            <a:pPr lvl="1">
              <a:buFont typeface="Wingdings" pitchFamily="2" charset="2"/>
              <a:buNone/>
            </a:pPr>
            <a:r>
              <a:rPr lang="zh-CN" altLang="en-US" sz="2000" dirty="0"/>
              <a:t>    </a:t>
            </a:r>
            <a:r>
              <a:rPr lang="en-US" altLang="zh-CN" sz="2800" dirty="0"/>
              <a:t>DES</a:t>
            </a:r>
            <a:r>
              <a:rPr lang="zh-CN" altLang="en-US" sz="2800" dirty="0"/>
              <a:t>的解密是加密的逆过程，采用相同算法，但是子密钥使用的次序正好相反。</a:t>
            </a:r>
          </a:p>
        </p:txBody>
      </p:sp>
      <p:sp>
        <p:nvSpPr>
          <p:cNvPr id="582658" name="Rectangle 2"/>
          <p:cNvSpPr>
            <a:spLocks noGrp="1" noChangeArrowheads="1"/>
          </p:cNvSpPr>
          <p:nvPr>
            <p:ph type="title"/>
          </p:nvPr>
        </p:nvSpPr>
        <p:spPr/>
        <p:txBody>
          <a:bodyPr/>
          <a:lstStyle/>
          <a:p>
            <a:r>
              <a:rPr lang="zh-CN" altLang="en-US" sz="3400" b="0" dirty="0"/>
              <a:t>子密钥的产生</a:t>
            </a:r>
          </a:p>
        </p:txBody>
      </p:sp>
      <p:pic>
        <p:nvPicPr>
          <p:cNvPr id="582660" name="Picture 4"/>
          <p:cNvPicPr>
            <a:picLocks noChangeAspect="1" noChangeArrowheads="1"/>
          </p:cNvPicPr>
          <p:nvPr/>
        </p:nvPicPr>
        <p:blipFill>
          <a:blip r:embed="rId2" cstate="print"/>
          <a:srcRect/>
          <a:stretch>
            <a:fillRect/>
          </a:stretch>
        </p:blipFill>
        <p:spPr bwMode="auto">
          <a:xfrm>
            <a:off x="428596" y="1428736"/>
            <a:ext cx="8172450" cy="3589338"/>
          </a:xfrm>
          <a:prstGeom prst="rect">
            <a:avLst/>
          </a:prstGeom>
          <a:noFill/>
          <a:ln w="9525" algn="ctr">
            <a:noFill/>
            <a:miter lim="800000"/>
            <a:headEnd/>
            <a:tailEnd/>
          </a:ln>
          <a:effectLst/>
        </p:spPr>
      </p:pic>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27363" name="Rectangle 3"/>
          <p:cNvSpPr>
            <a:spLocks noGrp="1" noChangeArrowheads="1"/>
          </p:cNvSpPr>
          <p:nvPr>
            <p:ph type="body" idx="1"/>
          </p:nvPr>
        </p:nvSpPr>
        <p:spPr>
          <a:xfrm>
            <a:off x="571472" y="1071546"/>
            <a:ext cx="8281987" cy="5183187"/>
          </a:xfrm>
        </p:spPr>
        <p:txBody>
          <a:bodyPr/>
          <a:lstStyle/>
          <a:p>
            <a:pPr>
              <a:lnSpc>
                <a:spcPct val="85000"/>
              </a:lnSpc>
            </a:pPr>
            <a:r>
              <a:rPr lang="en-US" altLang="zh-CN" sz="2800" dirty="0" smtClean="0"/>
              <a:t>DES</a:t>
            </a:r>
            <a:r>
              <a:rPr lang="zh-CN" altLang="en-US" sz="2800" dirty="0" smtClean="0"/>
              <a:t>加密的雪崩效应 </a:t>
            </a:r>
            <a:endParaRPr lang="en-US" altLang="zh-CN" sz="2800" dirty="0" smtClean="0"/>
          </a:p>
          <a:p>
            <a:pPr lvl="1">
              <a:lnSpc>
                <a:spcPct val="85000"/>
              </a:lnSpc>
            </a:pPr>
            <a:r>
              <a:rPr lang="zh-CN" altLang="en-US" sz="2400" dirty="0" smtClean="0"/>
              <a:t>雪崩</a:t>
            </a:r>
            <a:r>
              <a:rPr lang="zh-CN" altLang="en-US" sz="2400" dirty="0"/>
              <a:t>效应 </a:t>
            </a:r>
            <a:r>
              <a:rPr lang="en-US" altLang="zh-CN" sz="2400" dirty="0"/>
              <a:t>Avalanche Effect</a:t>
            </a:r>
          </a:p>
          <a:p>
            <a:pPr lvl="2">
              <a:lnSpc>
                <a:spcPct val="85000"/>
              </a:lnSpc>
              <a:buFont typeface="Wingdings" pitchFamily="2" charset="2"/>
              <a:buNone/>
            </a:pPr>
            <a:r>
              <a:rPr lang="en-US" altLang="zh-CN" sz="1700" dirty="0"/>
              <a:t>    </a:t>
            </a:r>
            <a:r>
              <a:rPr lang="zh-CN" altLang="en-US" sz="2100" dirty="0"/>
              <a:t>明文或密钥的一比特的变化，引起密文许多比特的改变。如果变化太小，就可能找到一种方法减小有待搜索的明文和密文空间的大小。</a:t>
            </a:r>
          </a:p>
          <a:p>
            <a:pPr lvl="1">
              <a:lnSpc>
                <a:spcPct val="85000"/>
              </a:lnSpc>
            </a:pPr>
            <a:r>
              <a:rPr lang="zh-CN" altLang="en-US" sz="2400" dirty="0"/>
              <a:t>如果用</a:t>
            </a:r>
            <a:r>
              <a:rPr lang="zh-CN" altLang="en-US" sz="2400" dirty="0">
                <a:solidFill>
                  <a:srgbClr val="0000FF"/>
                </a:solidFill>
              </a:rPr>
              <a:t>同样密钥</a:t>
            </a:r>
            <a:r>
              <a:rPr lang="zh-CN" altLang="en-US" sz="2400" dirty="0"/>
              <a:t>加密只</a:t>
            </a:r>
            <a:r>
              <a:rPr lang="zh-CN" altLang="en-US" sz="2400" dirty="0">
                <a:solidFill>
                  <a:srgbClr val="0000FF"/>
                </a:solidFill>
              </a:rPr>
              <a:t>差一比特的两个明文</a:t>
            </a:r>
            <a:r>
              <a:rPr lang="zh-CN" altLang="en-US" sz="2400" dirty="0"/>
              <a:t>：</a:t>
            </a:r>
          </a:p>
          <a:p>
            <a:pPr lvl="2">
              <a:lnSpc>
                <a:spcPct val="85000"/>
              </a:lnSpc>
              <a:buFont typeface="Wingdings" pitchFamily="2" charset="2"/>
              <a:buNone/>
            </a:pPr>
            <a:r>
              <a:rPr lang="zh-CN" altLang="en-US" sz="2100" dirty="0"/>
              <a:t>       </a:t>
            </a:r>
            <a:r>
              <a:rPr lang="en-US" altLang="zh-CN" sz="2100" dirty="0"/>
              <a:t>0000000000000000......00000000</a:t>
            </a:r>
          </a:p>
          <a:p>
            <a:pPr lvl="2">
              <a:lnSpc>
                <a:spcPct val="85000"/>
              </a:lnSpc>
              <a:buFont typeface="Wingdings" pitchFamily="2" charset="2"/>
              <a:buNone/>
            </a:pPr>
            <a:r>
              <a:rPr lang="en-US" altLang="zh-CN" sz="2100" dirty="0"/>
              <a:t>       1000000000000000......00000000</a:t>
            </a:r>
          </a:p>
          <a:p>
            <a:pPr lvl="2">
              <a:lnSpc>
                <a:spcPct val="85000"/>
              </a:lnSpc>
              <a:buFont typeface="Wingdings" pitchFamily="2" charset="2"/>
              <a:buNone/>
            </a:pPr>
            <a:r>
              <a:rPr lang="en-US" altLang="zh-CN" sz="2100" dirty="0"/>
              <a:t>    3</a:t>
            </a:r>
            <a:r>
              <a:rPr lang="zh-CN" altLang="en-US" sz="2100" dirty="0"/>
              <a:t>次循环以后密文有</a:t>
            </a:r>
            <a:r>
              <a:rPr lang="en-US" altLang="zh-CN" sz="2100" dirty="0"/>
              <a:t>21</a:t>
            </a:r>
            <a:r>
              <a:rPr lang="zh-CN" altLang="en-US" sz="2100" dirty="0"/>
              <a:t>个比特不同，</a:t>
            </a:r>
            <a:r>
              <a:rPr lang="en-US" altLang="zh-CN" sz="2100" dirty="0"/>
              <a:t>16</a:t>
            </a:r>
            <a:r>
              <a:rPr lang="zh-CN" altLang="en-US" sz="2100" dirty="0"/>
              <a:t>次循环后有</a:t>
            </a:r>
            <a:r>
              <a:rPr lang="en-US" altLang="zh-CN" sz="2100" dirty="0"/>
              <a:t>34</a:t>
            </a:r>
            <a:r>
              <a:rPr lang="zh-CN" altLang="en-US" sz="2100" dirty="0"/>
              <a:t>个比特不同</a:t>
            </a:r>
          </a:p>
          <a:p>
            <a:pPr lvl="1">
              <a:lnSpc>
                <a:spcPct val="85000"/>
              </a:lnSpc>
            </a:pPr>
            <a:r>
              <a:rPr lang="zh-CN" altLang="en-US" sz="2400" dirty="0"/>
              <a:t>如果用只</a:t>
            </a:r>
            <a:r>
              <a:rPr lang="zh-CN" altLang="en-US" sz="2400" dirty="0">
                <a:solidFill>
                  <a:srgbClr val="0000FF"/>
                </a:solidFill>
              </a:rPr>
              <a:t>差一比特的两个密钥</a:t>
            </a:r>
            <a:r>
              <a:rPr lang="zh-CN" altLang="en-US" sz="2400" dirty="0"/>
              <a:t>加密同样明文：</a:t>
            </a:r>
          </a:p>
          <a:p>
            <a:pPr lvl="2">
              <a:lnSpc>
                <a:spcPct val="85000"/>
              </a:lnSpc>
              <a:buFont typeface="Wingdings" pitchFamily="2" charset="2"/>
              <a:buNone/>
            </a:pPr>
            <a:r>
              <a:rPr lang="zh-CN" altLang="en-US" sz="2100" dirty="0"/>
              <a:t>    </a:t>
            </a:r>
            <a:r>
              <a:rPr lang="en-US" altLang="zh-CN" sz="2100" dirty="0"/>
              <a:t>3</a:t>
            </a:r>
            <a:r>
              <a:rPr lang="zh-CN" altLang="en-US" sz="2100" dirty="0"/>
              <a:t>次循环以后密文有</a:t>
            </a:r>
            <a:r>
              <a:rPr lang="en-US" altLang="zh-CN" sz="2100" dirty="0"/>
              <a:t>14</a:t>
            </a:r>
            <a:r>
              <a:rPr lang="zh-CN" altLang="en-US" sz="2100" dirty="0"/>
              <a:t>个比特不同，</a:t>
            </a:r>
            <a:r>
              <a:rPr lang="en-US" altLang="zh-CN" sz="2100" dirty="0"/>
              <a:t>16</a:t>
            </a:r>
            <a:r>
              <a:rPr lang="zh-CN" altLang="en-US" sz="2100" dirty="0"/>
              <a:t>次循环后有</a:t>
            </a:r>
            <a:r>
              <a:rPr lang="en-US" altLang="zh-CN" sz="2100" dirty="0"/>
              <a:t>35</a:t>
            </a:r>
            <a:r>
              <a:rPr lang="zh-CN" altLang="en-US" sz="2100" dirty="0"/>
              <a:t>个比特不同</a:t>
            </a:r>
          </a:p>
        </p:txBody>
      </p:sp>
      <p:sp>
        <p:nvSpPr>
          <p:cNvPr id="7" name="Rectangle 3"/>
          <p:cNvSpPr txBox="1">
            <a:spLocks noChangeArrowheads="1"/>
          </p:cNvSpPr>
          <p:nvPr/>
        </p:nvSpPr>
        <p:spPr bwMode="auto">
          <a:xfrm>
            <a:off x="571472" y="285728"/>
            <a:ext cx="7273925" cy="7207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3800" b="0" i="0" u="none" strike="noStrike" kern="0" cap="none" spc="0" normalizeH="0" baseline="0" noProof="0" dirty="0" smtClean="0">
                <a:ln>
                  <a:noFill/>
                </a:ln>
                <a:solidFill>
                  <a:schemeClr val="tx2"/>
                </a:solidFill>
                <a:effectLst/>
                <a:uLnTx/>
                <a:uFillTx/>
                <a:latin typeface="+mj-lt"/>
                <a:ea typeface="+mj-ea"/>
                <a:cs typeface="+mj-cs"/>
              </a:rPr>
              <a:t>3.3 DES</a:t>
            </a:r>
            <a:r>
              <a:rPr kumimoji="0" lang="zh-CN" altLang="en-US" sz="3800" b="0" i="0" u="none" strike="noStrike" kern="0" cap="none" spc="0" normalizeH="0" baseline="0" noProof="0" dirty="0" smtClean="0">
                <a:ln>
                  <a:noFill/>
                </a:ln>
                <a:solidFill>
                  <a:schemeClr val="tx2"/>
                </a:solidFill>
                <a:effectLst/>
                <a:uLnTx/>
                <a:uFillTx/>
                <a:latin typeface="+mj-lt"/>
                <a:ea typeface="+mj-ea"/>
                <a:cs typeface="+mj-cs"/>
              </a:rPr>
              <a:t>的安全强度</a:t>
            </a:r>
            <a:endParaRPr kumimoji="0" lang="zh-CN" altLang="en-US" sz="3800" b="0" i="0" u="none" strike="noStrike" kern="0" cap="none" spc="0" normalizeH="0" baseline="0" noProof="0" dirty="0">
              <a:ln>
                <a:noFill/>
              </a:ln>
              <a:solidFill>
                <a:schemeClr val="tx2"/>
              </a:solidFill>
              <a:effectLst/>
              <a:uLnTx/>
              <a:uFillTx/>
              <a:latin typeface="+mj-lt"/>
              <a:ea typeface="+mj-ea"/>
              <a:cs typeface="+mj-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2736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2736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2736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2736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2736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2736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2736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27363">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2736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736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8389" name="Picture 5"/>
          <p:cNvPicPr>
            <a:picLocks noChangeAspect="1" noChangeArrowheads="1"/>
          </p:cNvPicPr>
          <p:nvPr/>
        </p:nvPicPr>
        <p:blipFill>
          <a:blip r:embed="rId2" cstate="print"/>
          <a:srcRect/>
          <a:stretch>
            <a:fillRect/>
          </a:stretch>
        </p:blipFill>
        <p:spPr bwMode="auto">
          <a:xfrm>
            <a:off x="2000232" y="142852"/>
            <a:ext cx="5299075" cy="6264275"/>
          </a:xfrm>
          <a:prstGeom prst="rect">
            <a:avLst/>
          </a:prstGeom>
          <a:noFill/>
          <a:ln w="9525" algn="ctr">
            <a:noFill/>
            <a:miter lim="800000"/>
            <a:headEnd/>
            <a:tailEnd/>
          </a:ln>
          <a:effectLst/>
        </p:spPr>
      </p:pic>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29410" name="Rectangle 2"/>
          <p:cNvSpPr>
            <a:spLocks noGrp="1" noChangeArrowheads="1"/>
          </p:cNvSpPr>
          <p:nvPr>
            <p:ph type="body" idx="1"/>
          </p:nvPr>
        </p:nvSpPr>
        <p:spPr>
          <a:xfrm>
            <a:off x="395288" y="1412875"/>
            <a:ext cx="8202612" cy="4897438"/>
          </a:xfrm>
        </p:spPr>
        <p:txBody>
          <a:bodyPr/>
          <a:lstStyle/>
          <a:p>
            <a:pPr>
              <a:lnSpc>
                <a:spcPct val="95000"/>
              </a:lnSpc>
            </a:pPr>
            <a:r>
              <a:rPr lang="zh-CN" altLang="en-US" sz="2800" dirty="0"/>
              <a:t>密钥的长度问题</a:t>
            </a:r>
          </a:p>
          <a:p>
            <a:pPr lvl="1">
              <a:lnSpc>
                <a:spcPct val="95000"/>
              </a:lnSpc>
            </a:pPr>
            <a:r>
              <a:rPr lang="en-US" altLang="zh-CN" sz="2200" dirty="0"/>
              <a:t>56-bit </a:t>
            </a:r>
            <a:r>
              <a:rPr lang="zh-CN" altLang="en-US" sz="2200" dirty="0"/>
              <a:t>密钥有</a:t>
            </a:r>
            <a:r>
              <a:rPr lang="en-US" altLang="zh-CN" sz="2200" dirty="0"/>
              <a:t>2</a:t>
            </a:r>
            <a:r>
              <a:rPr lang="en-US" altLang="zh-CN" sz="2200" baseline="30000" dirty="0"/>
              <a:t>56</a:t>
            </a:r>
            <a:r>
              <a:rPr lang="en-US" altLang="zh-CN" sz="2200" dirty="0"/>
              <a:t> = 72,057,584,037,927,936 ≈ 7.2</a:t>
            </a:r>
            <a:r>
              <a:rPr lang="zh-CN" altLang="en-US" sz="2200" dirty="0"/>
              <a:t>亿亿之多</a:t>
            </a:r>
          </a:p>
          <a:p>
            <a:pPr lvl="1">
              <a:lnSpc>
                <a:spcPct val="95000"/>
              </a:lnSpc>
            </a:pPr>
            <a:r>
              <a:rPr lang="zh-CN" altLang="en-US" sz="2200" dirty="0"/>
              <a:t>强力搜索</a:t>
            </a:r>
            <a:r>
              <a:rPr lang="en-US" altLang="zh-CN" sz="2200" dirty="0"/>
              <a:t>( brute force search ) </a:t>
            </a:r>
            <a:r>
              <a:rPr lang="zh-CN" altLang="en-US" sz="2200" dirty="0"/>
              <a:t>似乎很困难，</a:t>
            </a:r>
            <a:r>
              <a:rPr lang="en-US" altLang="zh-CN" sz="2200" dirty="0"/>
              <a:t>20</a:t>
            </a:r>
            <a:r>
              <a:rPr lang="zh-CN" altLang="en-US" sz="2200" dirty="0"/>
              <a:t>世纪</a:t>
            </a:r>
            <a:r>
              <a:rPr lang="en-US" altLang="zh-CN" sz="2200" dirty="0"/>
              <a:t>70</a:t>
            </a:r>
            <a:r>
              <a:rPr lang="zh-CN" altLang="en-US" sz="2200" dirty="0"/>
              <a:t>年代估计要</a:t>
            </a:r>
            <a:r>
              <a:rPr lang="en-US" altLang="zh-CN" sz="2200" dirty="0"/>
              <a:t>1000</a:t>
            </a:r>
            <a:r>
              <a:rPr lang="zh-CN" altLang="en-US" sz="2200" dirty="0"/>
              <a:t>－</a:t>
            </a:r>
            <a:r>
              <a:rPr lang="en-US" altLang="zh-CN" sz="2200" dirty="0"/>
              <a:t>2000</a:t>
            </a:r>
            <a:r>
              <a:rPr lang="zh-CN" altLang="en-US" sz="2200" dirty="0"/>
              <a:t>年</a:t>
            </a:r>
          </a:p>
          <a:p>
            <a:pPr lvl="1">
              <a:lnSpc>
                <a:spcPct val="95000"/>
              </a:lnSpc>
            </a:pPr>
            <a:r>
              <a:rPr lang="zh-CN" altLang="en-US" sz="2200" dirty="0"/>
              <a:t>技术进步使穷举搜索成为可能</a:t>
            </a:r>
          </a:p>
          <a:p>
            <a:pPr lvl="2">
              <a:lnSpc>
                <a:spcPct val="95000"/>
              </a:lnSpc>
            </a:pPr>
            <a:r>
              <a:rPr lang="en-US" altLang="zh-CN" sz="2100" dirty="0"/>
              <a:t>1997</a:t>
            </a:r>
            <a:r>
              <a:rPr lang="zh-CN" altLang="en-US" sz="2100" dirty="0"/>
              <a:t>年</a:t>
            </a:r>
            <a:r>
              <a:rPr lang="en-US" altLang="zh-CN" sz="2100" dirty="0"/>
              <a:t>1</a:t>
            </a:r>
            <a:r>
              <a:rPr lang="zh-CN" altLang="en-US" sz="2100" dirty="0"/>
              <a:t>月</a:t>
            </a:r>
            <a:r>
              <a:rPr lang="en-US" altLang="zh-CN" sz="2100" dirty="0"/>
              <a:t>29</a:t>
            </a:r>
            <a:r>
              <a:rPr lang="zh-CN" altLang="en-US" sz="2100" dirty="0"/>
              <a:t>日，</a:t>
            </a:r>
            <a:r>
              <a:rPr lang="en-US" altLang="zh-CN" sz="2100" dirty="0"/>
              <a:t>RSA</a:t>
            </a:r>
            <a:r>
              <a:rPr lang="zh-CN" altLang="en-US" sz="2100" dirty="0"/>
              <a:t>公司发起破译</a:t>
            </a:r>
            <a:r>
              <a:rPr lang="en-US" altLang="zh-CN" sz="2100" dirty="0"/>
              <a:t>RC4</a:t>
            </a:r>
            <a:r>
              <a:rPr lang="zh-CN" altLang="en-US" sz="2100" dirty="0"/>
              <a:t>、</a:t>
            </a:r>
            <a:r>
              <a:rPr lang="en-US" altLang="zh-CN" sz="2100" dirty="0"/>
              <a:t>RC5</a:t>
            </a:r>
            <a:r>
              <a:rPr lang="zh-CN" altLang="en-US" sz="2100" dirty="0"/>
              <a:t>、</a:t>
            </a:r>
            <a:r>
              <a:rPr lang="en-US" altLang="zh-CN" sz="2100" dirty="0"/>
              <a:t>MD2</a:t>
            </a:r>
            <a:r>
              <a:rPr lang="zh-CN" altLang="en-US" sz="2100" dirty="0"/>
              <a:t>、</a:t>
            </a:r>
            <a:r>
              <a:rPr lang="en-US" altLang="zh-CN" sz="2100" dirty="0"/>
              <a:t>MD5</a:t>
            </a:r>
            <a:r>
              <a:rPr lang="zh-CN" altLang="en-US" sz="2100" dirty="0"/>
              <a:t>，以及</a:t>
            </a:r>
            <a:r>
              <a:rPr lang="en-US" altLang="zh-CN" sz="2100" dirty="0"/>
              <a:t>DES</a:t>
            </a:r>
            <a:r>
              <a:rPr lang="zh-CN" altLang="en-US" sz="2100" dirty="0"/>
              <a:t>的活动，破译</a:t>
            </a:r>
            <a:r>
              <a:rPr lang="en-US" altLang="zh-CN" sz="2100" dirty="0"/>
              <a:t>DES</a:t>
            </a:r>
            <a:r>
              <a:rPr lang="zh-CN" altLang="en-US" sz="2100" dirty="0"/>
              <a:t>奖励</a:t>
            </a:r>
            <a:r>
              <a:rPr lang="en-US" altLang="zh-CN" sz="2100" dirty="0"/>
              <a:t>10000</a:t>
            </a:r>
            <a:r>
              <a:rPr lang="zh-CN" altLang="en-US" sz="2100" dirty="0"/>
              <a:t>美金。明文是：</a:t>
            </a:r>
            <a:r>
              <a:rPr lang="en-US" altLang="zh-CN" sz="2100" dirty="0"/>
              <a:t>Strong cryptography makes the world a safer place. </a:t>
            </a:r>
            <a:r>
              <a:rPr lang="zh-CN" altLang="en-US" sz="2100" dirty="0"/>
              <a:t>结果仅搜索了</a:t>
            </a:r>
            <a:r>
              <a:rPr lang="en-US" altLang="zh-CN" sz="2100" dirty="0"/>
              <a:t>24.6%</a:t>
            </a:r>
            <a:r>
              <a:rPr lang="zh-CN" altLang="en-US" sz="2100" dirty="0"/>
              <a:t>的密钥空间便得到结果，耗时</a:t>
            </a:r>
            <a:r>
              <a:rPr lang="en-US" altLang="zh-CN" sz="2100" dirty="0"/>
              <a:t>96</a:t>
            </a:r>
            <a:r>
              <a:rPr lang="zh-CN" altLang="en-US" sz="2100" dirty="0"/>
              <a:t>天。</a:t>
            </a:r>
          </a:p>
          <a:p>
            <a:pPr lvl="2">
              <a:lnSpc>
                <a:spcPct val="95000"/>
              </a:lnSpc>
            </a:pPr>
            <a:r>
              <a:rPr lang="en-AU" altLang="zh-CN" sz="2100" dirty="0">
                <a:ea typeface="宋体" pitchFamily="2" charset="-122"/>
              </a:rPr>
              <a:t>1998</a:t>
            </a:r>
            <a:r>
              <a:rPr lang="zh-CN" altLang="en-AU" sz="2100" dirty="0"/>
              <a:t>年在一台专用机上</a:t>
            </a:r>
            <a:r>
              <a:rPr lang="en-AU" altLang="zh-CN" sz="2100" dirty="0">
                <a:ea typeface="宋体" pitchFamily="2" charset="-122"/>
              </a:rPr>
              <a:t>(EFF)</a:t>
            </a:r>
            <a:r>
              <a:rPr lang="zh-CN" altLang="en-AU" sz="2100" dirty="0"/>
              <a:t>只要三天时间即可</a:t>
            </a:r>
            <a:r>
              <a:rPr lang="zh-CN" altLang="en-AU" sz="2100" dirty="0">
                <a:ea typeface="宋体" pitchFamily="2" charset="-122"/>
              </a:rPr>
              <a:t> </a:t>
            </a:r>
          </a:p>
          <a:p>
            <a:pPr lvl="2">
              <a:lnSpc>
                <a:spcPct val="95000"/>
              </a:lnSpc>
            </a:pPr>
            <a:r>
              <a:rPr lang="en-AU" altLang="zh-CN" sz="2100" dirty="0">
                <a:ea typeface="宋体" pitchFamily="2" charset="-122"/>
              </a:rPr>
              <a:t>1999</a:t>
            </a:r>
            <a:r>
              <a:rPr lang="zh-CN" altLang="en-AU" sz="2100" dirty="0"/>
              <a:t>年在超级计算机上只要</a:t>
            </a:r>
            <a:r>
              <a:rPr lang="en-AU" altLang="zh-CN" sz="2100" dirty="0">
                <a:ea typeface="宋体" pitchFamily="2" charset="-122"/>
              </a:rPr>
              <a:t>22</a:t>
            </a:r>
            <a:r>
              <a:rPr lang="zh-CN" altLang="en-AU" sz="2100" dirty="0"/>
              <a:t>小时</a:t>
            </a:r>
            <a:r>
              <a:rPr lang="en-AU" altLang="zh-CN" sz="2100" dirty="0">
                <a:ea typeface="宋体" pitchFamily="2" charset="-122"/>
              </a:rPr>
              <a:t>!</a:t>
            </a:r>
          </a:p>
          <a:p>
            <a:pPr lvl="2">
              <a:lnSpc>
                <a:spcPct val="95000"/>
              </a:lnSpc>
            </a:pPr>
            <a:r>
              <a:rPr lang="zh-CN" altLang="en-AU" sz="2100" dirty="0"/>
              <a:t>现在只需</a:t>
            </a:r>
            <a:r>
              <a:rPr lang="zh-CN" altLang="en-AU" sz="2100" dirty="0" smtClean="0"/>
              <a:t>要</a:t>
            </a:r>
            <a:r>
              <a:rPr lang="en-AU" altLang="zh-CN" sz="2100" dirty="0" smtClean="0"/>
              <a:t>?</a:t>
            </a:r>
            <a:r>
              <a:rPr lang="zh-CN" altLang="en-AU" sz="2100" dirty="0" smtClean="0"/>
              <a:t>小时</a:t>
            </a:r>
            <a:r>
              <a:rPr lang="zh-CN" altLang="en-AU" sz="2100" dirty="0"/>
              <a:t>！</a:t>
            </a:r>
          </a:p>
        </p:txBody>
      </p:sp>
      <p:sp>
        <p:nvSpPr>
          <p:cNvPr id="529411" name="Rectangle 3"/>
          <p:cNvSpPr>
            <a:spLocks noGrp="1" noChangeArrowheads="1"/>
          </p:cNvSpPr>
          <p:nvPr>
            <p:ph type="title"/>
          </p:nvPr>
        </p:nvSpPr>
        <p:spPr>
          <a:xfrm>
            <a:off x="539750" y="404813"/>
            <a:ext cx="7273925" cy="720725"/>
          </a:xfrm>
        </p:spPr>
        <p:txBody>
          <a:bodyPr/>
          <a:lstStyle/>
          <a:p>
            <a:r>
              <a:rPr lang="en-US" altLang="zh-CN" sz="3800" b="0" dirty="0"/>
              <a:t>3.3 DES</a:t>
            </a:r>
            <a:r>
              <a:rPr lang="zh-CN" altLang="en-US" sz="3800" b="0" dirty="0"/>
              <a:t>的安全强度</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29410">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29410">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29410">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29410">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29410">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29410">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29410">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29410">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9410" grpId="0" build="p"/>
    </p:bld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30434" name="Rectangle 2"/>
          <p:cNvSpPr>
            <a:spLocks noGrp="1" noChangeArrowheads="1"/>
          </p:cNvSpPr>
          <p:nvPr>
            <p:ph type="body" idx="1"/>
          </p:nvPr>
        </p:nvSpPr>
        <p:spPr>
          <a:xfrm>
            <a:off x="250825" y="1052513"/>
            <a:ext cx="8713788" cy="5040312"/>
          </a:xfrm>
        </p:spPr>
        <p:txBody>
          <a:bodyPr/>
          <a:lstStyle/>
          <a:p>
            <a:pPr>
              <a:lnSpc>
                <a:spcPct val="80000"/>
              </a:lnSpc>
            </a:pPr>
            <a:r>
              <a:rPr lang="en-US" altLang="zh-CN" sz="2800" dirty="0"/>
              <a:t>S-box</a:t>
            </a:r>
            <a:r>
              <a:rPr lang="zh-CN" altLang="en-US" sz="2800" dirty="0"/>
              <a:t>问题</a:t>
            </a:r>
          </a:p>
          <a:p>
            <a:pPr lvl="1">
              <a:lnSpc>
                <a:spcPct val="80000"/>
              </a:lnSpc>
            </a:pPr>
            <a:r>
              <a:rPr lang="zh-CN" altLang="en-US" sz="2400" dirty="0"/>
              <a:t>其设计标准没有公开，但是迄今没有发现</a:t>
            </a:r>
            <a:r>
              <a:rPr lang="en-US" altLang="zh-CN" sz="2400" dirty="0"/>
              <a:t>S</a:t>
            </a:r>
            <a:r>
              <a:rPr lang="zh-CN" altLang="en-US" sz="2400" dirty="0"/>
              <a:t>盒存在致命弱点</a:t>
            </a:r>
          </a:p>
          <a:p>
            <a:pPr>
              <a:lnSpc>
                <a:spcPct val="80000"/>
              </a:lnSpc>
            </a:pPr>
            <a:r>
              <a:rPr lang="zh-CN" altLang="en-US" sz="2800" dirty="0"/>
              <a:t>计时攻击</a:t>
            </a:r>
          </a:p>
          <a:p>
            <a:pPr lvl="1">
              <a:lnSpc>
                <a:spcPct val="80000"/>
              </a:lnSpc>
            </a:pPr>
            <a:r>
              <a:rPr lang="zh-CN" altLang="en-US" sz="2400" dirty="0"/>
              <a:t>计时攻击利用的事实是加密或解密算法对于不同的输入所花的时间有细微的差别</a:t>
            </a:r>
          </a:p>
          <a:p>
            <a:pPr lvl="1">
              <a:lnSpc>
                <a:spcPct val="80000"/>
              </a:lnSpc>
            </a:pPr>
            <a:r>
              <a:rPr lang="en-US" altLang="zh-CN" sz="2400" dirty="0"/>
              <a:t>DES</a:t>
            </a:r>
            <a:r>
              <a:rPr lang="zh-CN" altLang="en-US" sz="2400" dirty="0"/>
              <a:t>能够很好地抵抗计时攻击</a:t>
            </a:r>
          </a:p>
          <a:p>
            <a:pPr>
              <a:lnSpc>
                <a:spcPct val="80000"/>
              </a:lnSpc>
            </a:pPr>
            <a:r>
              <a:rPr lang="zh-CN" altLang="en-US" sz="2800" dirty="0"/>
              <a:t>差分密码分析攻击问题</a:t>
            </a:r>
          </a:p>
          <a:p>
            <a:pPr lvl="1">
              <a:lnSpc>
                <a:spcPct val="80000"/>
              </a:lnSpc>
            </a:pPr>
            <a:r>
              <a:rPr lang="en-US" altLang="zh-CN" sz="2400" dirty="0"/>
              <a:t>DES</a:t>
            </a:r>
            <a:r>
              <a:rPr lang="zh-CN" altLang="en-US" sz="2400" dirty="0"/>
              <a:t>对差分分析攻击有较好的免疫力</a:t>
            </a:r>
          </a:p>
          <a:p>
            <a:pPr lvl="1">
              <a:lnSpc>
                <a:spcPct val="80000"/>
              </a:lnSpc>
            </a:pPr>
            <a:r>
              <a:rPr lang="zh-CN" altLang="en-US" sz="2400" dirty="0"/>
              <a:t>针对</a:t>
            </a:r>
            <a:r>
              <a:rPr lang="en-US" altLang="zh-CN" sz="2400" dirty="0"/>
              <a:t>DES</a:t>
            </a:r>
            <a:r>
              <a:rPr lang="zh-CN" altLang="en-US" sz="2400" dirty="0"/>
              <a:t>的密码分析攻击主要利用了加密器的深层结构</a:t>
            </a:r>
          </a:p>
          <a:p>
            <a:pPr lvl="2">
              <a:lnSpc>
                <a:spcPct val="80000"/>
              </a:lnSpc>
            </a:pPr>
            <a:r>
              <a:rPr lang="zh-CN" altLang="en-US" sz="2000" dirty="0"/>
              <a:t>搜集加密信息</a:t>
            </a:r>
          </a:p>
          <a:p>
            <a:pPr lvl="2">
              <a:lnSpc>
                <a:spcPct val="80000"/>
              </a:lnSpc>
            </a:pPr>
            <a:r>
              <a:rPr lang="zh-CN" altLang="en-US" sz="2000" dirty="0"/>
              <a:t>最终设法恢复部分或全部子密钥的位</a:t>
            </a:r>
          </a:p>
          <a:p>
            <a:pPr lvl="2">
              <a:lnSpc>
                <a:spcPct val="80000"/>
              </a:lnSpc>
            </a:pPr>
            <a:r>
              <a:rPr lang="zh-CN" altLang="en-US" sz="2000" dirty="0"/>
              <a:t>如果必要的话对其余部分再辅以穷举搜索</a:t>
            </a:r>
          </a:p>
          <a:p>
            <a:pPr lvl="1">
              <a:lnSpc>
                <a:spcPct val="80000"/>
              </a:lnSpc>
            </a:pPr>
            <a:r>
              <a:rPr lang="zh-CN" altLang="en-US" sz="2400" dirty="0"/>
              <a:t>这些攻击实际上是统计分析，包括</a:t>
            </a:r>
          </a:p>
          <a:p>
            <a:pPr lvl="2">
              <a:lnSpc>
                <a:spcPct val="80000"/>
              </a:lnSpc>
            </a:pPr>
            <a:r>
              <a:rPr lang="zh-CN" altLang="en-US" sz="2000" dirty="0"/>
              <a:t>差分分析、线性分析、相关密钥攻击</a:t>
            </a:r>
          </a:p>
        </p:txBody>
      </p:sp>
      <p:sp>
        <p:nvSpPr>
          <p:cNvPr id="530435" name="Rectangle 3"/>
          <p:cNvSpPr>
            <a:spLocks noGrp="1" noChangeArrowheads="1"/>
          </p:cNvSpPr>
          <p:nvPr>
            <p:ph type="title"/>
          </p:nvPr>
        </p:nvSpPr>
        <p:spPr>
          <a:xfrm>
            <a:off x="468313" y="260350"/>
            <a:ext cx="7138987" cy="714375"/>
          </a:xfrm>
        </p:spPr>
        <p:txBody>
          <a:bodyPr/>
          <a:lstStyle/>
          <a:p>
            <a:r>
              <a:rPr lang="en-US" altLang="zh-CN" sz="3500" b="0" dirty="0"/>
              <a:t>DES</a:t>
            </a:r>
            <a:r>
              <a:rPr lang="zh-CN" altLang="en-US" sz="3500" b="0" dirty="0"/>
              <a:t>的安全强度</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3043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30434">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30434">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30434">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30434">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30434">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30434">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30434">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30434">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30434">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30434">
                                            <p:txEl>
                                              <p:pRg st="10" end="10"/>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30434">
                                            <p:txEl>
                                              <p:pRg st="11" end="11"/>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530434">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0434" grpId="0" build="p"/>
    </p:bld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531458" name="Picture 2"/>
          <p:cNvPicPr>
            <a:picLocks noGrp="1" noChangeAspect="1" noChangeArrowheads="1"/>
          </p:cNvPicPr>
          <p:nvPr>
            <p:ph idx="1"/>
          </p:nvPr>
        </p:nvPicPr>
        <p:blipFill>
          <a:blip r:embed="rId2" cstate="print"/>
          <a:stretch>
            <a:fillRect/>
          </a:stretch>
        </p:blipFill>
        <p:spPr>
          <a:xfrm>
            <a:off x="1785918" y="4643446"/>
            <a:ext cx="3366060" cy="1428760"/>
          </a:xfrm>
          <a:noFill/>
          <a:ln/>
        </p:spPr>
      </p:pic>
      <p:sp>
        <p:nvSpPr>
          <p:cNvPr id="531459" name="Rectangle 3"/>
          <p:cNvSpPr>
            <a:spLocks noGrp="1" noChangeArrowheads="1"/>
          </p:cNvSpPr>
          <p:nvPr>
            <p:ph type="title"/>
          </p:nvPr>
        </p:nvSpPr>
        <p:spPr/>
        <p:txBody>
          <a:bodyPr/>
          <a:lstStyle/>
          <a:p>
            <a:r>
              <a:rPr lang="en-US" altLang="zh-CN" sz="3500" b="0" dirty="0"/>
              <a:t>3.4 </a:t>
            </a:r>
            <a:r>
              <a:rPr lang="zh-CN" altLang="en-US" sz="3500" b="0" dirty="0"/>
              <a:t>差分分析和线性分析</a:t>
            </a:r>
          </a:p>
        </p:txBody>
      </p:sp>
      <p:sp>
        <p:nvSpPr>
          <p:cNvPr id="531460" name="Rectangle 4"/>
          <p:cNvSpPr>
            <a:spLocks noGrp="1" noChangeArrowheads="1"/>
          </p:cNvSpPr>
          <p:nvPr>
            <p:ph type="body" sz="half" idx="4294967295"/>
          </p:nvPr>
        </p:nvSpPr>
        <p:spPr>
          <a:xfrm>
            <a:off x="428596" y="1428736"/>
            <a:ext cx="8294688" cy="4643470"/>
          </a:xfrm>
        </p:spPr>
        <p:txBody>
          <a:bodyPr>
            <a:normAutofit/>
          </a:bodyPr>
          <a:lstStyle/>
          <a:p>
            <a:pPr>
              <a:lnSpc>
                <a:spcPct val="80000"/>
              </a:lnSpc>
            </a:pPr>
            <a:r>
              <a:rPr lang="zh-CN" altLang="en-US" sz="2600" dirty="0"/>
              <a:t>差分密码分析</a:t>
            </a:r>
            <a:r>
              <a:rPr lang="en-AU" altLang="zh-CN" sz="2600" dirty="0">
                <a:ea typeface="宋体" pitchFamily="2" charset="-122"/>
              </a:rPr>
              <a:t>Differential Cryptanalysis</a:t>
            </a:r>
            <a:endParaRPr lang="en-US" altLang="zh-CN" sz="2600" dirty="0"/>
          </a:p>
          <a:p>
            <a:pPr lvl="1">
              <a:lnSpc>
                <a:spcPct val="80000"/>
              </a:lnSpc>
            </a:pPr>
            <a:r>
              <a:rPr lang="en-US" altLang="zh-CN" sz="2200" dirty="0"/>
              <a:t>1990</a:t>
            </a:r>
            <a:r>
              <a:rPr lang="zh-CN" altLang="en-US" sz="2200" dirty="0"/>
              <a:t>年，</a:t>
            </a:r>
            <a:r>
              <a:rPr lang="en-US" altLang="zh-CN" sz="2200" dirty="0"/>
              <a:t>Murphy</a:t>
            </a:r>
            <a:r>
              <a:rPr lang="zh-CN" altLang="en-US" sz="2200" dirty="0"/>
              <a:t>、</a:t>
            </a:r>
            <a:r>
              <a:rPr lang="en-US" altLang="zh-CN" sz="2200" dirty="0" err="1"/>
              <a:t>Biham</a:t>
            </a:r>
            <a:r>
              <a:rPr lang="zh-CN" altLang="en-US" sz="2200" dirty="0"/>
              <a:t>和</a:t>
            </a:r>
            <a:r>
              <a:rPr lang="en-US" altLang="zh-CN" sz="2200" dirty="0"/>
              <a:t>Shamir</a:t>
            </a:r>
            <a:r>
              <a:rPr lang="zh-CN" altLang="en-US" sz="2200" dirty="0"/>
              <a:t>首次提出用差分密码分析攻击分组密码和散列函数，是第一种可以以少于</a:t>
            </a:r>
            <a:r>
              <a:rPr lang="en-US" altLang="zh-CN" sz="2200" dirty="0"/>
              <a:t>2</a:t>
            </a:r>
            <a:r>
              <a:rPr lang="en-US" altLang="zh-CN" sz="2200" baseline="30000" dirty="0"/>
              <a:t>55</a:t>
            </a:r>
            <a:r>
              <a:rPr lang="zh-CN" altLang="en-US" sz="2200" dirty="0"/>
              <a:t>的复杂性对</a:t>
            </a:r>
            <a:r>
              <a:rPr lang="en-US" altLang="zh-CN" sz="2200" dirty="0"/>
              <a:t>DES</a:t>
            </a:r>
            <a:r>
              <a:rPr lang="zh-CN" altLang="en-US" sz="2200" dirty="0"/>
              <a:t>进行破译的方法。若有</a:t>
            </a:r>
            <a:r>
              <a:rPr lang="en-US" altLang="zh-CN" sz="2200" dirty="0"/>
              <a:t>2</a:t>
            </a:r>
            <a:r>
              <a:rPr lang="en-US" altLang="zh-CN" sz="2200" baseline="30000" dirty="0"/>
              <a:t>47</a:t>
            </a:r>
            <a:r>
              <a:rPr lang="zh-CN" altLang="en-US" sz="2200" dirty="0"/>
              <a:t>个选择明文，用差分分析就可以在</a:t>
            </a:r>
            <a:r>
              <a:rPr lang="en-US" altLang="zh-CN" sz="2200" dirty="0"/>
              <a:t>2</a:t>
            </a:r>
            <a:r>
              <a:rPr lang="en-US" altLang="zh-CN" sz="2200" baseline="30000" dirty="0"/>
              <a:t>47</a:t>
            </a:r>
            <a:r>
              <a:rPr lang="zh-CN" altLang="en-US" sz="2200" dirty="0"/>
              <a:t>次加密运算内成功攻击</a:t>
            </a:r>
            <a:r>
              <a:rPr lang="en-US" altLang="zh-CN" sz="2200" dirty="0"/>
              <a:t>DES</a:t>
            </a:r>
            <a:r>
              <a:rPr lang="zh-CN" altLang="en-US" sz="2200" dirty="0"/>
              <a:t>。尽管</a:t>
            </a:r>
            <a:r>
              <a:rPr lang="en-US" altLang="zh-CN" sz="2200" dirty="0"/>
              <a:t>2</a:t>
            </a:r>
            <a:r>
              <a:rPr lang="en-US" altLang="zh-CN" sz="2200" baseline="30000" dirty="0"/>
              <a:t>47</a:t>
            </a:r>
            <a:r>
              <a:rPr lang="zh-CN" altLang="en-US" sz="2200" dirty="0"/>
              <a:t>比</a:t>
            </a:r>
            <a:r>
              <a:rPr lang="en-US" altLang="zh-CN" sz="2200" dirty="0"/>
              <a:t>2</a:t>
            </a:r>
            <a:r>
              <a:rPr lang="en-US" altLang="zh-CN" sz="2200" baseline="30000" dirty="0"/>
              <a:t>55</a:t>
            </a:r>
            <a:r>
              <a:rPr lang="zh-CN" altLang="en-US" sz="2200" dirty="0"/>
              <a:t>小得多，但是要拥有</a:t>
            </a:r>
            <a:r>
              <a:rPr lang="en-US" altLang="zh-CN" sz="2200" dirty="0"/>
              <a:t>2</a:t>
            </a:r>
            <a:r>
              <a:rPr lang="en-US" altLang="zh-CN" sz="2200" baseline="30000" dirty="0"/>
              <a:t>47</a:t>
            </a:r>
            <a:r>
              <a:rPr lang="zh-CN" altLang="en-US" sz="2200" dirty="0"/>
              <a:t>个选择明文的条件使得这种方法只具有理论上的意义。对</a:t>
            </a:r>
            <a:r>
              <a:rPr lang="en-US" altLang="zh-CN" sz="2200" dirty="0"/>
              <a:t>DES</a:t>
            </a:r>
            <a:r>
              <a:rPr lang="zh-CN" altLang="en-US" sz="2200" dirty="0"/>
              <a:t>并不奏效。</a:t>
            </a:r>
          </a:p>
          <a:p>
            <a:pPr lvl="1">
              <a:lnSpc>
                <a:spcPct val="80000"/>
              </a:lnSpc>
            </a:pPr>
            <a:r>
              <a:rPr lang="zh-CN" altLang="en-US" sz="2200" dirty="0"/>
              <a:t>差分密码分析攻击方法</a:t>
            </a:r>
          </a:p>
          <a:p>
            <a:pPr lvl="2">
              <a:lnSpc>
                <a:spcPct val="80000"/>
              </a:lnSpc>
              <a:buFont typeface="Wingdings" pitchFamily="2" charset="2"/>
              <a:buNone/>
            </a:pPr>
            <a:r>
              <a:rPr lang="zh-CN" altLang="en-US" sz="2200" dirty="0"/>
              <a:t>    关注一对明文在加密过程中通过轮函数的演变情况，而不是观测单个明文分组的演变。</a:t>
            </a:r>
          </a:p>
          <a:p>
            <a:pPr lvl="2">
              <a:lnSpc>
                <a:spcPct val="80000"/>
              </a:lnSpc>
              <a:buFont typeface="Wingdings" pitchFamily="2" charset="2"/>
              <a:buNone/>
            </a:pPr>
            <a:r>
              <a:rPr lang="zh-CN" altLang="en-US" sz="2200" dirty="0"/>
              <a:t>两个报文的异或</a:t>
            </a:r>
            <a:r>
              <a:rPr lang="el-GR" altLang="zh-CN" sz="2200" dirty="0">
                <a:latin typeface="黑体" pitchFamily="2" charset="-122"/>
              </a:rPr>
              <a:t>Δ</a:t>
            </a:r>
            <a:r>
              <a:rPr lang="en-US" altLang="zh-CN" sz="2200" dirty="0"/>
              <a:t>m=</a:t>
            </a:r>
            <a:r>
              <a:rPr lang="en-US" altLang="zh-CN" sz="2200" dirty="0" err="1"/>
              <a:t>m</a:t>
            </a:r>
            <a:r>
              <a:rPr lang="en-US" altLang="zh-CN" sz="2200" dirty="0" err="1">
                <a:latin typeface="黑体" pitchFamily="2" charset="-122"/>
              </a:rPr>
              <a:t>⊕</a:t>
            </a:r>
            <a:r>
              <a:rPr lang="en-US" altLang="zh-CN" sz="2200" dirty="0" err="1"/>
              <a:t>m</a:t>
            </a:r>
            <a:r>
              <a:rPr lang="en-US" altLang="zh-CN" sz="2200" dirty="0">
                <a:latin typeface="Comic Sans MS"/>
              </a:rPr>
              <a:t>’</a:t>
            </a:r>
            <a:r>
              <a:rPr lang="zh-CN" altLang="en-US" sz="2200" dirty="0"/>
              <a:t>，中间过程有</a:t>
            </a:r>
            <a:r>
              <a:rPr lang="el-GR" altLang="zh-CN" sz="2200" dirty="0">
                <a:latin typeface="黑体" pitchFamily="2" charset="-122"/>
              </a:rPr>
              <a:t>Δ</a:t>
            </a:r>
            <a:r>
              <a:rPr lang="en-US" altLang="zh-CN" sz="2200" dirty="0"/>
              <a:t>m</a:t>
            </a:r>
            <a:r>
              <a:rPr lang="en-US" altLang="zh-CN" sz="2200" baseline="-25000" dirty="0"/>
              <a:t>i</a:t>
            </a:r>
            <a:r>
              <a:rPr lang="en-US" altLang="zh-CN" sz="2200" dirty="0"/>
              <a:t>=</a:t>
            </a:r>
            <a:r>
              <a:rPr lang="en-US" altLang="zh-CN" sz="2200" dirty="0" err="1"/>
              <a:t>m</a:t>
            </a:r>
            <a:r>
              <a:rPr lang="en-US" altLang="zh-CN" sz="2200" baseline="-25000" dirty="0" err="1"/>
              <a:t>i</a:t>
            </a:r>
            <a:r>
              <a:rPr lang="en-US" altLang="zh-CN" sz="2200" dirty="0" err="1">
                <a:latin typeface="黑体" pitchFamily="2" charset="-122"/>
              </a:rPr>
              <a:t>⊕</a:t>
            </a:r>
            <a:r>
              <a:rPr lang="en-US" altLang="zh-CN" sz="2200" dirty="0" err="1"/>
              <a:t>m</a:t>
            </a:r>
            <a:r>
              <a:rPr lang="en-US" altLang="zh-CN" sz="2200" baseline="-25000" dirty="0" err="1"/>
              <a:t>i</a:t>
            </a:r>
            <a:r>
              <a:rPr lang="en-US" altLang="zh-CN" sz="2200" dirty="0">
                <a:latin typeface="Comic Sans MS"/>
              </a:rPr>
              <a:t>’</a:t>
            </a:r>
            <a:r>
              <a:rPr lang="zh-CN" altLang="en-US" sz="2200" dirty="0"/>
              <a:t>，则</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31460">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31460">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31460">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31460">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31460">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31458"/>
                                        </p:tgtEl>
                                        <p:attrNameLst>
                                          <p:attrName>style.visibility</p:attrName>
                                        </p:attrNameLst>
                                      </p:cBhvr>
                                      <p:to>
                                        <p:strVal val="visible"/>
                                      </p:to>
                                    </p:set>
                                    <p:anim calcmode="lin" valueType="num">
                                      <p:cBhvr additive="base">
                                        <p:cTn id="19" dur="500" fill="hold"/>
                                        <p:tgtEl>
                                          <p:spTgt spid="531458"/>
                                        </p:tgtEl>
                                        <p:attrNameLst>
                                          <p:attrName>ppt_x</p:attrName>
                                        </p:attrNameLst>
                                      </p:cBhvr>
                                      <p:tavLst>
                                        <p:tav tm="0">
                                          <p:val>
                                            <p:strVal val="#ppt_x"/>
                                          </p:val>
                                        </p:tav>
                                        <p:tav tm="100000">
                                          <p:val>
                                            <p:strVal val="#ppt_x"/>
                                          </p:val>
                                        </p:tav>
                                      </p:tavLst>
                                    </p:anim>
                                    <p:anim calcmode="lin" valueType="num">
                                      <p:cBhvr additive="base">
                                        <p:cTn id="20" dur="500" fill="hold"/>
                                        <p:tgtEl>
                                          <p:spTgt spid="53145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1460"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6754" name="Rectangle 2"/>
          <p:cNvSpPr>
            <a:spLocks noGrp="1" noChangeArrowheads="1"/>
          </p:cNvSpPr>
          <p:nvPr>
            <p:ph type="title"/>
          </p:nvPr>
        </p:nvSpPr>
        <p:spPr/>
        <p:txBody>
          <a:bodyPr/>
          <a:lstStyle/>
          <a:p>
            <a:r>
              <a:rPr lang="zh-CN" altLang="en-US" dirty="0"/>
              <a:t>本章内容</a:t>
            </a:r>
          </a:p>
        </p:txBody>
      </p:sp>
      <p:sp>
        <p:nvSpPr>
          <p:cNvPr id="586755" name="Rectangle 3"/>
          <p:cNvSpPr>
            <a:spLocks noGrp="1" noChangeArrowheads="1"/>
          </p:cNvSpPr>
          <p:nvPr>
            <p:ph type="body" idx="1"/>
          </p:nvPr>
        </p:nvSpPr>
        <p:spPr/>
        <p:txBody>
          <a:bodyPr/>
          <a:lstStyle/>
          <a:p>
            <a:pPr>
              <a:lnSpc>
                <a:spcPct val="90000"/>
              </a:lnSpc>
            </a:pPr>
            <a:r>
              <a:rPr lang="en-US" altLang="zh-CN" sz="2500" b="1" dirty="0">
                <a:hlinkClick r:id="rId2" action="ppaction://hlinksldjump"/>
              </a:rPr>
              <a:t>3.1 </a:t>
            </a:r>
            <a:r>
              <a:rPr lang="zh-CN" altLang="en-US" sz="2500" b="1" dirty="0">
                <a:hlinkClick r:id="rId2" action="ppaction://hlinksldjump"/>
              </a:rPr>
              <a:t>分组密码的原理</a:t>
            </a:r>
            <a:endParaRPr lang="zh-CN" altLang="en-US" sz="2500" b="1" dirty="0">
              <a:hlinkClick r:id="rId3" action="ppaction://hlinksldjump"/>
            </a:endParaRPr>
          </a:p>
          <a:p>
            <a:pPr marL="603504" lvl="2" indent="-256032">
              <a:lnSpc>
                <a:spcPct val="90000"/>
              </a:lnSpc>
              <a:spcBef>
                <a:spcPts val="400"/>
              </a:spcBef>
              <a:buSzPct val="68000"/>
              <a:buFont typeface="Wingdings 3"/>
              <a:buChar char=""/>
            </a:pPr>
            <a:r>
              <a:rPr lang="en-US" altLang="zh-CN" b="1" dirty="0">
                <a:hlinkClick r:id="rId4" action="ppaction://hlinksldjump"/>
              </a:rPr>
              <a:t>3.1.2 </a:t>
            </a:r>
            <a:r>
              <a:rPr lang="en-US" altLang="zh-CN" b="1" dirty="0" err="1">
                <a:hlinkClick r:id="rId4" action="ppaction://hlinksldjump"/>
              </a:rPr>
              <a:t>Feistel</a:t>
            </a:r>
            <a:r>
              <a:rPr lang="zh-CN" altLang="en-US" b="1" dirty="0">
                <a:hlinkClick r:id="rId4" action="ppaction://hlinksldjump"/>
              </a:rPr>
              <a:t>密码结构的设计动机</a:t>
            </a:r>
            <a:endParaRPr lang="zh-CN" altLang="en-US" b="1" dirty="0">
              <a:hlinkClick r:id="rId3" action="ppaction://hlinksldjump"/>
            </a:endParaRPr>
          </a:p>
          <a:p>
            <a:pPr marL="603504" lvl="2" indent="-256032">
              <a:lnSpc>
                <a:spcPct val="90000"/>
              </a:lnSpc>
              <a:spcBef>
                <a:spcPts val="400"/>
              </a:spcBef>
              <a:buSzPct val="68000"/>
              <a:buFont typeface="Wingdings 3"/>
              <a:buChar char=""/>
            </a:pPr>
            <a:r>
              <a:rPr lang="en-US" altLang="zh-CN" b="1" dirty="0">
                <a:hlinkClick r:id="rId5" action="ppaction://hlinksldjump"/>
              </a:rPr>
              <a:t>3.1.3 </a:t>
            </a:r>
            <a:r>
              <a:rPr lang="en-US" altLang="zh-CN" b="1" dirty="0" err="1">
                <a:hlinkClick r:id="rId5" action="ppaction://hlinksldjump"/>
              </a:rPr>
              <a:t>Feistel</a:t>
            </a:r>
            <a:r>
              <a:rPr lang="zh-CN" altLang="en-US" b="1" dirty="0">
                <a:hlinkClick r:id="rId5" action="ppaction://hlinksldjump"/>
              </a:rPr>
              <a:t>密码结构</a:t>
            </a:r>
            <a:endParaRPr lang="zh-CN" altLang="en-US" b="1" dirty="0">
              <a:hlinkClick r:id="rId3" action="ppaction://hlinksldjump"/>
            </a:endParaRPr>
          </a:p>
          <a:p>
            <a:pPr>
              <a:lnSpc>
                <a:spcPct val="90000"/>
              </a:lnSpc>
            </a:pPr>
            <a:r>
              <a:rPr lang="en-US" altLang="zh-CN" sz="2500" b="1" dirty="0">
                <a:hlinkClick r:id="rId6" action="ppaction://hlinksldjump"/>
              </a:rPr>
              <a:t>3.2 </a:t>
            </a:r>
            <a:r>
              <a:rPr lang="zh-CN" altLang="en-US" sz="2500" b="1" dirty="0">
                <a:hlinkClick r:id="rId6" action="ppaction://hlinksldjump"/>
              </a:rPr>
              <a:t>数据加密标准</a:t>
            </a:r>
            <a:r>
              <a:rPr lang="en-US" altLang="zh-CN" sz="2500" b="1" dirty="0">
                <a:hlinkClick r:id="rId6" action="ppaction://hlinksldjump"/>
              </a:rPr>
              <a:t>DES</a:t>
            </a:r>
            <a:endParaRPr lang="en-US" altLang="zh-CN" sz="2500" b="1" dirty="0">
              <a:hlinkClick r:id="rId3" action="ppaction://hlinksldjump"/>
            </a:endParaRPr>
          </a:p>
          <a:p>
            <a:pPr marL="603504" lvl="2" indent="-256032">
              <a:lnSpc>
                <a:spcPct val="90000"/>
              </a:lnSpc>
              <a:spcBef>
                <a:spcPts val="400"/>
              </a:spcBef>
              <a:buSzPct val="68000"/>
              <a:buFont typeface="Wingdings 3"/>
              <a:buChar char=""/>
            </a:pPr>
            <a:r>
              <a:rPr lang="en-US" altLang="zh-CN" b="1" dirty="0">
                <a:hlinkClick r:id="rId7" action="ppaction://hlinksldjump"/>
              </a:rPr>
              <a:t>1</a:t>
            </a:r>
            <a:r>
              <a:rPr lang="zh-CN" altLang="en-US" b="1" dirty="0">
                <a:hlinkClick r:id="rId7" action="ppaction://hlinksldjump"/>
              </a:rPr>
              <a:t>）初始置换</a:t>
            </a:r>
            <a:r>
              <a:rPr lang="en-US" altLang="zh-CN" b="1" dirty="0">
                <a:hlinkClick r:id="rId7" action="ppaction://hlinksldjump"/>
              </a:rPr>
              <a:t>IP (Initial Permutation)</a:t>
            </a:r>
            <a:r>
              <a:rPr lang="zh-CN" altLang="en-US" b="1" dirty="0">
                <a:hlinkClick r:id="rId7" action="ppaction://hlinksldjump"/>
              </a:rPr>
              <a:t>和逆置换</a:t>
            </a:r>
            <a:r>
              <a:rPr lang="en-US" altLang="zh-CN" b="1" dirty="0">
                <a:hlinkClick r:id="rId7" action="ppaction://hlinksldjump"/>
              </a:rPr>
              <a:t>IP-1</a:t>
            </a:r>
            <a:endParaRPr lang="en-US" altLang="zh-CN" b="1" dirty="0">
              <a:hlinkClick r:id="rId3" action="ppaction://hlinksldjump"/>
            </a:endParaRPr>
          </a:p>
          <a:p>
            <a:pPr marL="603504" lvl="2" indent="-256032">
              <a:lnSpc>
                <a:spcPct val="90000"/>
              </a:lnSpc>
              <a:spcBef>
                <a:spcPts val="400"/>
              </a:spcBef>
              <a:buSzPct val="68000"/>
              <a:buFont typeface="Wingdings 3"/>
              <a:buChar char=""/>
            </a:pPr>
            <a:r>
              <a:rPr lang="en-AU" altLang="zh-CN" b="1" dirty="0">
                <a:hlinkClick r:id="rId8" action="ppaction://hlinksldjump"/>
              </a:rPr>
              <a:t>2</a:t>
            </a:r>
            <a:r>
              <a:rPr lang="zh-CN" altLang="en-AU" b="1" dirty="0">
                <a:hlinkClick r:id="rId8" action="ppaction://hlinksldjump"/>
              </a:rPr>
              <a:t>）</a:t>
            </a:r>
            <a:r>
              <a:rPr lang="en-AU" altLang="zh-CN" b="1" dirty="0" err="1">
                <a:hlinkClick r:id="rId8" action="ppaction://hlinksldjump"/>
              </a:rPr>
              <a:t>Feistel</a:t>
            </a:r>
            <a:r>
              <a:rPr lang="en-AU" altLang="zh-CN" b="1" dirty="0">
                <a:hlinkClick r:id="rId8" action="ppaction://hlinksldjump"/>
              </a:rPr>
              <a:t> Cipher</a:t>
            </a:r>
            <a:r>
              <a:rPr lang="zh-CN" altLang="en-AU" b="1" dirty="0">
                <a:hlinkClick r:id="rId8" action="ppaction://hlinksldjump"/>
              </a:rPr>
              <a:t>分组加密</a:t>
            </a:r>
            <a:r>
              <a:rPr lang="zh-CN" altLang="en-US" b="1" dirty="0">
                <a:hlinkClick r:id="rId8" action="ppaction://hlinksldjump"/>
              </a:rPr>
              <a:t>循环细节</a:t>
            </a:r>
            <a:endParaRPr lang="zh-CN" altLang="en-US" b="1" dirty="0">
              <a:hlinkClick r:id="rId3" action="ppaction://hlinksldjump"/>
            </a:endParaRPr>
          </a:p>
          <a:p>
            <a:pPr marL="603504" lvl="2" indent="-256032">
              <a:lnSpc>
                <a:spcPct val="90000"/>
              </a:lnSpc>
              <a:spcBef>
                <a:spcPts val="400"/>
              </a:spcBef>
              <a:buSzPct val="68000"/>
              <a:buFont typeface="Wingdings 3"/>
              <a:buChar char=""/>
            </a:pPr>
            <a:r>
              <a:rPr lang="en-AU" altLang="zh-CN" b="1" dirty="0">
                <a:hlinkClick r:id="rId9" action="ppaction://hlinksldjump"/>
              </a:rPr>
              <a:t>3</a:t>
            </a:r>
            <a:r>
              <a:rPr lang="zh-CN" altLang="en-AU" b="1" dirty="0">
                <a:hlinkClick r:id="rId9" action="ppaction://hlinksldjump"/>
              </a:rPr>
              <a:t>）</a:t>
            </a:r>
            <a:r>
              <a:rPr lang="en-AU" altLang="zh-CN" b="1" dirty="0">
                <a:hlinkClick r:id="rId9" action="ppaction://hlinksldjump"/>
              </a:rPr>
              <a:t>S</a:t>
            </a:r>
            <a:r>
              <a:rPr lang="zh-CN" altLang="en-AU" b="1" dirty="0">
                <a:hlinkClick r:id="rId9" action="ppaction://hlinksldjump"/>
              </a:rPr>
              <a:t>盒 </a:t>
            </a:r>
            <a:endParaRPr lang="zh-CN" altLang="en-AU" b="1" dirty="0">
              <a:hlinkClick r:id="rId3" action="ppaction://hlinksldjump"/>
            </a:endParaRPr>
          </a:p>
          <a:p>
            <a:pPr lvl="1">
              <a:lnSpc>
                <a:spcPct val="90000"/>
              </a:lnSpc>
            </a:pPr>
            <a:r>
              <a:rPr lang="en-US" altLang="zh-CN" sz="2100" b="1" dirty="0">
                <a:hlinkClick r:id="rId10" action="ppaction://hlinksldjump"/>
              </a:rPr>
              <a:t>4</a:t>
            </a:r>
            <a:r>
              <a:rPr lang="zh-CN" altLang="en-US" sz="2100" b="1" dirty="0">
                <a:hlinkClick r:id="rId10" action="ppaction://hlinksldjump"/>
              </a:rPr>
              <a:t>）子密钥的产生</a:t>
            </a:r>
            <a:endParaRPr lang="zh-CN" altLang="en-US" sz="2100" b="1" dirty="0">
              <a:latin typeface="Copperplate Gothic Bold" pitchFamily="34" charset="0"/>
            </a:endParaRPr>
          </a:p>
          <a:p>
            <a:pPr>
              <a:lnSpc>
                <a:spcPct val="90000"/>
              </a:lnSpc>
            </a:pPr>
            <a:r>
              <a:rPr lang="en-US" altLang="zh-CN" sz="2500" b="1" dirty="0">
                <a:hlinkClick r:id="rId3" action="ppaction://hlinksldjump"/>
              </a:rPr>
              <a:t>3.3 DES</a:t>
            </a:r>
            <a:r>
              <a:rPr lang="zh-CN" altLang="en-US" sz="2500" b="1" dirty="0">
                <a:hlinkClick r:id="rId3" action="ppaction://hlinksldjump"/>
              </a:rPr>
              <a:t>的安全强度</a:t>
            </a:r>
            <a:endParaRPr lang="zh-CN" altLang="en-US" sz="2500" b="1" dirty="0"/>
          </a:p>
          <a:p>
            <a:pPr>
              <a:lnSpc>
                <a:spcPct val="90000"/>
              </a:lnSpc>
            </a:pPr>
            <a:r>
              <a:rPr lang="en-US" altLang="zh-CN" sz="2600" b="1" dirty="0">
                <a:hlinkClick r:id="rId11" action="ppaction://hlinksldjump"/>
              </a:rPr>
              <a:t>3.4 </a:t>
            </a:r>
            <a:r>
              <a:rPr lang="zh-CN" altLang="en-US" sz="2600" b="1" dirty="0">
                <a:hlinkClick r:id="rId11" action="ppaction://hlinksldjump"/>
              </a:rPr>
              <a:t>差分分析和线性分析</a:t>
            </a:r>
            <a:endParaRPr lang="zh-CN" altLang="en-US" sz="2600" b="1" dirty="0"/>
          </a:p>
          <a:p>
            <a:pPr>
              <a:lnSpc>
                <a:spcPct val="90000"/>
              </a:lnSpc>
            </a:pPr>
            <a:r>
              <a:rPr lang="en-US" altLang="zh-CN" sz="2500" b="1" dirty="0">
                <a:hlinkClick r:id="rId12" action="ppaction://hlinksldjump"/>
              </a:rPr>
              <a:t>3.5 </a:t>
            </a:r>
            <a:r>
              <a:rPr lang="zh-CN" altLang="en-US" sz="2500" b="1" dirty="0">
                <a:hlinkClick r:id="rId12" action="ppaction://hlinksldjump"/>
              </a:rPr>
              <a:t>分组密码的设计原理</a:t>
            </a:r>
            <a:endParaRPr lang="zh-CN" altLang="en-US" sz="2500" b="1" dirty="0"/>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32482" name="Rectangle 2"/>
          <p:cNvSpPr>
            <a:spLocks noGrp="1" noChangeArrowheads="1"/>
          </p:cNvSpPr>
          <p:nvPr>
            <p:ph type="title"/>
          </p:nvPr>
        </p:nvSpPr>
        <p:spPr>
          <a:xfrm>
            <a:off x="684213" y="404813"/>
            <a:ext cx="7127875" cy="720725"/>
          </a:xfrm>
        </p:spPr>
        <p:txBody>
          <a:bodyPr/>
          <a:lstStyle/>
          <a:p>
            <a:r>
              <a:rPr lang="zh-CN" altLang="en-AU" sz="3800" b="0" dirty="0"/>
              <a:t>差分密码攻击</a:t>
            </a:r>
          </a:p>
        </p:txBody>
      </p:sp>
      <p:sp>
        <p:nvSpPr>
          <p:cNvPr id="532483" name="Rectangle 3"/>
          <p:cNvSpPr>
            <a:spLocks noGrp="1" noChangeArrowheads="1"/>
          </p:cNvSpPr>
          <p:nvPr>
            <p:ph type="body" idx="1"/>
          </p:nvPr>
        </p:nvSpPr>
        <p:spPr>
          <a:xfrm>
            <a:off x="468313" y="1412875"/>
            <a:ext cx="8085137" cy="4154488"/>
          </a:xfrm>
        </p:spPr>
        <p:txBody>
          <a:bodyPr/>
          <a:lstStyle/>
          <a:p>
            <a:r>
              <a:rPr lang="zh-CN" altLang="en-AU" sz="2600" dirty="0"/>
              <a:t>假设函数</a:t>
            </a:r>
            <a:r>
              <a:rPr lang="en-AU" altLang="zh-CN" sz="2600" i="1" dirty="0"/>
              <a:t>f</a:t>
            </a:r>
            <a:r>
              <a:rPr lang="zh-CN" altLang="en-AU" sz="2600" dirty="0"/>
              <a:t>有许多对具有相同差分的输入，当使用相同的子密钥时产生相同差分的输出。精确地说，若差分为</a:t>
            </a:r>
            <a:r>
              <a:rPr lang="en-AU" altLang="zh-CN" sz="2600" dirty="0"/>
              <a:t>X</a:t>
            </a:r>
            <a:r>
              <a:rPr lang="zh-CN" altLang="en-AU" sz="2600" dirty="0"/>
              <a:t>的所有输入，产生差分为</a:t>
            </a:r>
            <a:r>
              <a:rPr lang="en-AU" altLang="zh-CN" sz="2600" dirty="0"/>
              <a:t>Y</a:t>
            </a:r>
            <a:r>
              <a:rPr lang="zh-CN" altLang="en-AU" sz="2600" dirty="0"/>
              <a:t>的输出占所有输出的百分比为</a:t>
            </a:r>
            <a:r>
              <a:rPr lang="en-AU" altLang="zh-CN" sz="2600" i="1" dirty="0"/>
              <a:t>p</a:t>
            </a:r>
            <a:r>
              <a:rPr lang="zh-CN" altLang="en-AU" sz="2600" dirty="0"/>
              <a:t>，则称由差分</a:t>
            </a:r>
            <a:r>
              <a:rPr lang="en-AU" altLang="zh-CN" sz="2600" dirty="0"/>
              <a:t>X</a:t>
            </a:r>
            <a:r>
              <a:rPr lang="zh-CN" altLang="en-AU" sz="2600" dirty="0"/>
              <a:t>导致差分</a:t>
            </a:r>
            <a:r>
              <a:rPr lang="en-AU" altLang="zh-CN" sz="2600" dirty="0"/>
              <a:t>Y</a:t>
            </a:r>
            <a:r>
              <a:rPr lang="zh-CN" altLang="en-AU" sz="2600" dirty="0"/>
              <a:t>的概率为</a:t>
            </a:r>
            <a:r>
              <a:rPr lang="en-AU" altLang="zh-CN" sz="2600" i="1" dirty="0"/>
              <a:t>p</a:t>
            </a:r>
            <a:r>
              <a:rPr lang="zh-CN" altLang="en-AU" sz="2600" dirty="0"/>
              <a:t>。</a:t>
            </a:r>
          </a:p>
          <a:p>
            <a:r>
              <a:rPr lang="zh-CN" altLang="en-US" sz="2600" dirty="0"/>
              <a:t>假设有许多</a:t>
            </a:r>
            <a:r>
              <a:rPr lang="en-US" altLang="zh-CN" sz="2600" dirty="0"/>
              <a:t>X</a:t>
            </a:r>
            <a:r>
              <a:rPr lang="zh-CN" altLang="en-US" sz="2600" dirty="0"/>
              <a:t>都会以很高的概率产生某些特定的差分，因此如果我们以很高的概率知道</a:t>
            </a:r>
            <a:r>
              <a:rPr lang="el-GR" altLang="zh-CN" sz="2700" dirty="0">
                <a:latin typeface="黑体" pitchFamily="2" charset="-122"/>
              </a:rPr>
              <a:t>Δ</a:t>
            </a:r>
            <a:r>
              <a:rPr lang="en-US" altLang="zh-CN" sz="2700" dirty="0"/>
              <a:t>m</a:t>
            </a:r>
            <a:r>
              <a:rPr lang="en-US" altLang="zh-CN" sz="2700" baseline="-25000" dirty="0"/>
              <a:t>i-1</a:t>
            </a:r>
            <a:r>
              <a:rPr lang="zh-CN" altLang="en-US" sz="2700" dirty="0"/>
              <a:t>和</a:t>
            </a:r>
            <a:r>
              <a:rPr lang="el-GR" altLang="zh-CN" sz="2700" dirty="0">
                <a:latin typeface="黑体" pitchFamily="2" charset="-122"/>
              </a:rPr>
              <a:t>Δ</a:t>
            </a:r>
            <a:r>
              <a:rPr lang="en-US" altLang="zh-CN" sz="2700" dirty="0"/>
              <a:t>m</a:t>
            </a:r>
            <a:r>
              <a:rPr lang="en-US" altLang="zh-CN" sz="2700" baseline="-25000" dirty="0"/>
              <a:t>i</a:t>
            </a:r>
            <a:r>
              <a:rPr lang="zh-CN" altLang="en-US" sz="2600" dirty="0"/>
              <a:t>，就能以很高的概率知道</a:t>
            </a:r>
            <a:r>
              <a:rPr lang="el-GR" altLang="zh-CN" sz="2700" dirty="0">
                <a:latin typeface="黑体" pitchFamily="2" charset="-122"/>
              </a:rPr>
              <a:t>Δ</a:t>
            </a:r>
            <a:r>
              <a:rPr lang="en-US" altLang="zh-CN" sz="2700" dirty="0"/>
              <a:t>m</a:t>
            </a:r>
            <a:r>
              <a:rPr lang="en-US" altLang="zh-CN" sz="2700" baseline="-25000" dirty="0"/>
              <a:t>i+1</a:t>
            </a:r>
            <a:r>
              <a:rPr lang="zh-CN" altLang="en-US" sz="2600" dirty="0"/>
              <a:t>。而且，如果知道很多有关差分的数据，那么确定函数</a:t>
            </a:r>
            <a:r>
              <a:rPr lang="en-US" altLang="zh-CN" sz="2600" i="1" dirty="0"/>
              <a:t>f</a:t>
            </a:r>
            <a:r>
              <a:rPr lang="zh-CN" altLang="en-US" sz="2600" dirty="0"/>
              <a:t>所使用的子密钥就是可行的。</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3248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3248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483" grpId="0" build="p"/>
    </p:bld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33506" name="Rectangle 2"/>
          <p:cNvSpPr>
            <a:spLocks noGrp="1" noChangeArrowheads="1"/>
          </p:cNvSpPr>
          <p:nvPr>
            <p:ph type="title"/>
          </p:nvPr>
        </p:nvSpPr>
        <p:spPr>
          <a:xfrm>
            <a:off x="457200" y="260350"/>
            <a:ext cx="7543800" cy="792163"/>
          </a:xfrm>
        </p:spPr>
        <p:txBody>
          <a:bodyPr/>
          <a:lstStyle/>
          <a:p>
            <a:r>
              <a:rPr lang="en-AU" altLang="zh-CN" b="0" dirty="0">
                <a:ea typeface="宋体" pitchFamily="2" charset="-122"/>
              </a:rPr>
              <a:t>Differential Cryptanalysis</a:t>
            </a:r>
            <a:endParaRPr lang="en-US" altLang="zh-CN" b="0" dirty="0">
              <a:ea typeface="宋体" pitchFamily="2" charset="-122"/>
            </a:endParaRPr>
          </a:p>
        </p:txBody>
      </p:sp>
      <p:sp>
        <p:nvSpPr>
          <p:cNvPr id="533507" name="Rectangle 3"/>
          <p:cNvSpPr>
            <a:spLocks noGrp="1" noChangeArrowheads="1"/>
          </p:cNvSpPr>
          <p:nvPr>
            <p:ph type="body" idx="1"/>
          </p:nvPr>
        </p:nvSpPr>
        <p:spPr>
          <a:xfrm>
            <a:off x="468313" y="1268413"/>
            <a:ext cx="8280400" cy="4897437"/>
          </a:xfrm>
        </p:spPr>
        <p:txBody>
          <a:bodyPr/>
          <a:lstStyle/>
          <a:p>
            <a:pPr>
              <a:lnSpc>
                <a:spcPct val="80000"/>
              </a:lnSpc>
            </a:pPr>
            <a:r>
              <a:rPr lang="zh-CN" altLang="en-AU" sz="2500" dirty="0"/>
              <a:t>反复加密已知输入异或的明文对，直到得到期望的输出异或</a:t>
            </a:r>
            <a:endParaRPr lang="en-AU" altLang="zh-CN" sz="2500" dirty="0"/>
          </a:p>
          <a:p>
            <a:pPr>
              <a:lnSpc>
                <a:spcPct val="80000"/>
              </a:lnSpc>
            </a:pPr>
            <a:r>
              <a:rPr lang="zh-CN" altLang="en-AU" sz="2500" dirty="0"/>
              <a:t>如果找到</a:t>
            </a:r>
          </a:p>
          <a:p>
            <a:pPr lvl="1">
              <a:lnSpc>
                <a:spcPct val="80000"/>
              </a:lnSpc>
            </a:pPr>
            <a:r>
              <a:rPr lang="zh-CN" altLang="en-AU" sz="2400" dirty="0"/>
              <a:t>中间轮次有满足所需的异或，则找到了正确的一对输入</a:t>
            </a:r>
            <a:r>
              <a:rPr lang="en-AU" altLang="zh-CN" sz="2400" dirty="0">
                <a:ea typeface="宋体" pitchFamily="2" charset="-122"/>
              </a:rPr>
              <a:t>right pairs</a:t>
            </a:r>
            <a:endParaRPr lang="en-AU" altLang="zh-CN" sz="2400" b="1" dirty="0">
              <a:ea typeface="宋体" pitchFamily="2" charset="-122"/>
            </a:endParaRPr>
          </a:p>
          <a:p>
            <a:pPr lvl="1">
              <a:lnSpc>
                <a:spcPct val="80000"/>
              </a:lnSpc>
            </a:pPr>
            <a:r>
              <a:rPr lang="zh-CN" altLang="en-AU" sz="2400" dirty="0"/>
              <a:t>否则找到的是错误的一对输入</a:t>
            </a:r>
            <a:r>
              <a:rPr lang="en-AU" altLang="zh-CN" sz="2400" dirty="0">
                <a:ea typeface="宋体" pitchFamily="2" charset="-122"/>
              </a:rPr>
              <a:t>wrong pairs</a:t>
            </a:r>
            <a:r>
              <a:rPr lang="zh-CN" altLang="en-AU" sz="2400" dirty="0">
                <a:ea typeface="宋体" pitchFamily="2" charset="-122"/>
              </a:rPr>
              <a:t>，</a:t>
            </a:r>
            <a:r>
              <a:rPr lang="zh-CN" altLang="en-AU" sz="2400" dirty="0"/>
              <a:t>对攻击来说比例是</a:t>
            </a:r>
            <a:r>
              <a:rPr lang="en-AU" altLang="zh-CN" sz="2400" dirty="0">
                <a:ea typeface="宋体" pitchFamily="2" charset="-122"/>
              </a:rPr>
              <a:t>S/N</a:t>
            </a:r>
          </a:p>
          <a:p>
            <a:pPr>
              <a:lnSpc>
                <a:spcPct val="80000"/>
              </a:lnSpc>
            </a:pPr>
            <a:r>
              <a:rPr lang="zh-CN" altLang="en-AU" sz="2500" dirty="0"/>
              <a:t>这样可以推测中间轮次使用的密钥值</a:t>
            </a:r>
            <a:endParaRPr lang="en-AU" altLang="zh-CN" sz="2500" dirty="0"/>
          </a:p>
          <a:p>
            <a:pPr lvl="1">
              <a:lnSpc>
                <a:spcPct val="80000"/>
              </a:lnSpc>
            </a:pPr>
            <a:r>
              <a:rPr lang="en-AU" altLang="zh-CN" sz="2400" dirty="0">
                <a:ea typeface="宋体" pitchFamily="2" charset="-122"/>
              </a:rPr>
              <a:t>right pairs </a:t>
            </a:r>
            <a:r>
              <a:rPr lang="zh-CN" altLang="en-AU" sz="2400" dirty="0"/>
              <a:t>说明了同样的密钥位</a:t>
            </a:r>
          </a:p>
          <a:p>
            <a:pPr lvl="1">
              <a:lnSpc>
                <a:spcPct val="80000"/>
              </a:lnSpc>
            </a:pPr>
            <a:r>
              <a:rPr lang="en-AU" altLang="zh-CN" sz="2400" dirty="0">
                <a:ea typeface="宋体" pitchFamily="2" charset="-122"/>
              </a:rPr>
              <a:t>wrong pairs </a:t>
            </a:r>
            <a:r>
              <a:rPr lang="zh-CN" altLang="en-AU" sz="2400" dirty="0"/>
              <a:t>说明是随机数</a:t>
            </a:r>
            <a:r>
              <a:rPr lang="zh-CN" altLang="en-AU" sz="2400" dirty="0">
                <a:ea typeface="宋体" pitchFamily="2" charset="-122"/>
              </a:rPr>
              <a:t> </a:t>
            </a:r>
          </a:p>
          <a:p>
            <a:pPr>
              <a:lnSpc>
                <a:spcPct val="80000"/>
              </a:lnSpc>
            </a:pPr>
            <a:r>
              <a:rPr lang="zh-CN" altLang="en-AU" sz="2500" dirty="0"/>
              <a:t>对于大轮次加密来说，找到正确的概率很低，要分析的对数比存在的</a:t>
            </a:r>
            <a:r>
              <a:rPr lang="en-AU" altLang="zh-CN" sz="2500" dirty="0">
                <a:ea typeface="宋体" pitchFamily="2" charset="-122"/>
              </a:rPr>
              <a:t>64-bit inputs</a:t>
            </a:r>
            <a:r>
              <a:rPr lang="zh-CN" altLang="en-AU" sz="2500" dirty="0"/>
              <a:t>多</a:t>
            </a:r>
            <a:r>
              <a:rPr lang="zh-CN" altLang="en-AU" sz="2500" dirty="0">
                <a:ea typeface="宋体" pitchFamily="2" charset="-122"/>
              </a:rPr>
              <a:t> </a:t>
            </a:r>
          </a:p>
          <a:p>
            <a:pPr>
              <a:lnSpc>
                <a:spcPct val="80000"/>
              </a:lnSpc>
            </a:pPr>
            <a:r>
              <a:rPr lang="en-AU" altLang="zh-CN" sz="2500" dirty="0" err="1">
                <a:ea typeface="宋体" pitchFamily="2" charset="-122"/>
              </a:rPr>
              <a:t>Biham</a:t>
            </a:r>
            <a:r>
              <a:rPr lang="zh-CN" altLang="en-AU" sz="2500" dirty="0"/>
              <a:t>和</a:t>
            </a:r>
            <a:r>
              <a:rPr lang="en-AU" altLang="zh-CN" sz="2500" dirty="0">
                <a:ea typeface="宋体" pitchFamily="2" charset="-122"/>
              </a:rPr>
              <a:t>Shamir</a:t>
            </a:r>
            <a:r>
              <a:rPr lang="zh-CN" altLang="en-AU" sz="2500" dirty="0"/>
              <a:t>表明，</a:t>
            </a:r>
            <a:r>
              <a:rPr lang="en-AU" altLang="zh-CN" sz="2500" dirty="0">
                <a:ea typeface="宋体" pitchFamily="2" charset="-122"/>
              </a:rPr>
              <a:t>13</a:t>
            </a:r>
            <a:r>
              <a:rPr lang="zh-CN" altLang="en-AU" sz="2500" dirty="0"/>
              <a:t>轮的分析可以破解整个</a:t>
            </a:r>
            <a:r>
              <a:rPr lang="en-AU" altLang="zh-CN" sz="2500" dirty="0">
                <a:ea typeface="宋体" pitchFamily="2" charset="-122"/>
              </a:rPr>
              <a:t>16</a:t>
            </a:r>
            <a:r>
              <a:rPr lang="zh-CN" altLang="en-AU" sz="2500" dirty="0"/>
              <a:t>轮的</a:t>
            </a:r>
            <a:r>
              <a:rPr lang="en-AU" altLang="zh-CN" sz="2500" dirty="0">
                <a:ea typeface="宋体" pitchFamily="2" charset="-122"/>
              </a:rPr>
              <a:t>DES</a:t>
            </a:r>
            <a:r>
              <a:rPr lang="en-AU" altLang="zh-CN" sz="2600" dirty="0">
                <a:ea typeface="宋体" pitchFamily="2" charset="-122"/>
              </a:rPr>
              <a:t> </a:t>
            </a:r>
            <a:endParaRPr lang="en-US" altLang="zh-CN" sz="2600" dirty="0">
              <a:ea typeface="宋体"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3350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33507">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33507">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3350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33507">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33507">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33507">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33507">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3350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3507"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4530" name="Rectangle 2"/>
          <p:cNvSpPr>
            <a:spLocks noGrp="1" noChangeArrowheads="1"/>
          </p:cNvSpPr>
          <p:nvPr>
            <p:ph type="body" idx="1"/>
          </p:nvPr>
        </p:nvSpPr>
        <p:spPr>
          <a:xfrm>
            <a:off x="323850" y="620713"/>
            <a:ext cx="3962398" cy="5400675"/>
          </a:xfrm>
        </p:spPr>
        <p:txBody>
          <a:bodyPr/>
          <a:lstStyle/>
          <a:p>
            <a:r>
              <a:rPr lang="zh-CN" altLang="en-US" sz="1900" dirty="0"/>
              <a:t>如果使用相同子密钥，对于</a:t>
            </a:r>
            <a:r>
              <a:rPr lang="en-US" altLang="zh-CN" sz="1900" dirty="0"/>
              <a:t>f</a:t>
            </a:r>
            <a:r>
              <a:rPr lang="zh-CN" altLang="en-US" sz="1900" dirty="0"/>
              <a:t>，具有系统差值的许多输入对将产生相同的输出差值，即如果在异或值为</a:t>
            </a:r>
            <a:r>
              <a:rPr lang="en-US" altLang="zh-CN" sz="1900" dirty="0"/>
              <a:t>X</a:t>
            </a:r>
            <a:r>
              <a:rPr lang="zh-CN" altLang="en-US" sz="1900" dirty="0"/>
              <a:t>的输入对中，有</a:t>
            </a:r>
            <a:r>
              <a:rPr lang="en-US" altLang="zh-CN" sz="1900" dirty="0"/>
              <a:t>p</a:t>
            </a:r>
            <a:r>
              <a:rPr lang="zh-CN" altLang="en-US" sz="1900" dirty="0"/>
              <a:t>部分使输出异或值为</a:t>
            </a:r>
            <a:r>
              <a:rPr lang="en-US" altLang="zh-CN" sz="1900" dirty="0"/>
              <a:t>Y</a:t>
            </a:r>
            <a:r>
              <a:rPr lang="zh-CN" altLang="en-US" sz="1900" dirty="0"/>
              <a:t>，则</a:t>
            </a:r>
            <a:r>
              <a:rPr lang="en-US" altLang="zh-CN" sz="1900" dirty="0"/>
              <a:t>X</a:t>
            </a:r>
            <a:r>
              <a:rPr lang="zh-CN" altLang="en-US" sz="1900" dirty="0"/>
              <a:t>产生</a:t>
            </a:r>
            <a:r>
              <a:rPr lang="en-US" altLang="zh-CN" sz="1900" dirty="0"/>
              <a:t>Y</a:t>
            </a:r>
            <a:r>
              <a:rPr lang="zh-CN" altLang="en-US" sz="1900" dirty="0"/>
              <a:t>的概率为</a:t>
            </a:r>
            <a:r>
              <a:rPr lang="en-US" altLang="zh-CN" sz="1900" dirty="0"/>
              <a:t>p</a:t>
            </a:r>
            <a:r>
              <a:rPr lang="zh-CN" altLang="en-US" sz="1900" dirty="0"/>
              <a:t>。假定存在很多</a:t>
            </a:r>
            <a:r>
              <a:rPr lang="en-US" altLang="zh-CN" sz="1900" dirty="0"/>
              <a:t>X</a:t>
            </a:r>
            <a:r>
              <a:rPr lang="zh-CN" altLang="en-US" sz="1900" dirty="0"/>
              <a:t>，具有很大概率产生一个特定的输出差值。如果已知</a:t>
            </a:r>
            <a:r>
              <a:rPr lang="el-GR" altLang="zh-CN" sz="2100" dirty="0">
                <a:latin typeface="黑体" pitchFamily="2" charset="-122"/>
              </a:rPr>
              <a:t>Δ</a:t>
            </a:r>
            <a:r>
              <a:rPr lang="en-US" altLang="zh-CN" sz="2100" dirty="0"/>
              <a:t>m</a:t>
            </a:r>
            <a:r>
              <a:rPr lang="en-US" altLang="zh-CN" sz="2100" baseline="-25000" dirty="0"/>
              <a:t>i-1</a:t>
            </a:r>
            <a:r>
              <a:rPr lang="zh-CN" altLang="en-US" sz="1900" dirty="0"/>
              <a:t>和</a:t>
            </a:r>
            <a:r>
              <a:rPr lang="el-GR" altLang="zh-CN" sz="2100" dirty="0">
                <a:latin typeface="黑体" pitchFamily="2" charset="-122"/>
              </a:rPr>
              <a:t>Δ</a:t>
            </a:r>
            <a:r>
              <a:rPr lang="en-US" altLang="zh-CN" sz="2100" dirty="0"/>
              <a:t>m</a:t>
            </a:r>
            <a:r>
              <a:rPr lang="en-US" altLang="zh-CN" sz="2100" baseline="-25000" dirty="0"/>
              <a:t>i</a:t>
            </a:r>
            <a:r>
              <a:rPr lang="zh-CN" altLang="en-US" sz="1900" dirty="0"/>
              <a:t>具有很大概率，则</a:t>
            </a:r>
            <a:r>
              <a:rPr lang="el-GR" altLang="zh-CN" sz="2100" dirty="0">
                <a:latin typeface="黑体" pitchFamily="2" charset="-122"/>
              </a:rPr>
              <a:t>Δ</a:t>
            </a:r>
            <a:r>
              <a:rPr lang="en-US" altLang="zh-CN" sz="2100" dirty="0"/>
              <a:t>m</a:t>
            </a:r>
            <a:r>
              <a:rPr lang="en-US" altLang="zh-CN" sz="2100" baseline="-25000" dirty="0"/>
              <a:t>i+1</a:t>
            </a:r>
            <a:r>
              <a:rPr lang="zh-CN" altLang="en-US" sz="1900" dirty="0"/>
              <a:t>也具有很大概率。如果确定很多这样的差值，则容易确定函数</a:t>
            </a:r>
            <a:r>
              <a:rPr lang="en-US" altLang="zh-CN" sz="1900" dirty="0"/>
              <a:t>f</a:t>
            </a:r>
            <a:r>
              <a:rPr lang="zh-CN" altLang="en-US" sz="1900" dirty="0"/>
              <a:t>中使用的子密钥。</a:t>
            </a:r>
          </a:p>
          <a:p>
            <a:r>
              <a:rPr lang="zh-CN" altLang="en-US" sz="1900" dirty="0"/>
              <a:t>右图说明差值经过三次循环后的传播情况，输出差值为所示差值的概率为</a:t>
            </a:r>
            <a:r>
              <a:rPr lang="en-US" altLang="zh-CN" sz="1900" dirty="0"/>
              <a:t>0.25x1x0.25=0.0625</a:t>
            </a:r>
          </a:p>
        </p:txBody>
      </p:sp>
      <p:pic>
        <p:nvPicPr>
          <p:cNvPr id="534532" name="Picture 4"/>
          <p:cNvPicPr>
            <a:picLocks noChangeAspect="1" noChangeArrowheads="1"/>
          </p:cNvPicPr>
          <p:nvPr/>
        </p:nvPicPr>
        <p:blipFill>
          <a:blip r:embed="rId2" cstate="print"/>
          <a:srcRect/>
          <a:stretch>
            <a:fillRect/>
          </a:stretch>
        </p:blipFill>
        <p:spPr bwMode="auto">
          <a:xfrm>
            <a:off x="4357686" y="428604"/>
            <a:ext cx="4566639" cy="6000768"/>
          </a:xfrm>
          <a:prstGeom prst="rect">
            <a:avLst/>
          </a:prstGeom>
          <a:noFill/>
          <a:ln w="9525" algn="ctr">
            <a:noFill/>
            <a:miter lim="800000"/>
            <a:headEnd/>
            <a:tailEnd/>
          </a:ln>
          <a:effectLst/>
        </p:spPr>
      </p:pic>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5554" name="Rectangle 2"/>
          <p:cNvSpPr>
            <a:spLocks noGrp="1" noChangeArrowheads="1"/>
          </p:cNvSpPr>
          <p:nvPr>
            <p:ph type="body" idx="1"/>
          </p:nvPr>
        </p:nvSpPr>
        <p:spPr>
          <a:xfrm>
            <a:off x="250825" y="981075"/>
            <a:ext cx="8280400" cy="5329238"/>
          </a:xfrm>
        </p:spPr>
        <p:txBody>
          <a:bodyPr/>
          <a:lstStyle/>
          <a:p>
            <a:r>
              <a:rPr lang="zh-CN" altLang="en-AU" sz="2100" dirty="0"/>
              <a:t>是</a:t>
            </a:r>
            <a:r>
              <a:rPr lang="en-AU" altLang="zh-CN" sz="2100" dirty="0">
                <a:ea typeface="宋体" pitchFamily="2" charset="-122"/>
              </a:rPr>
              <a:t>1993</a:t>
            </a:r>
            <a:r>
              <a:rPr lang="zh-CN" altLang="en-AU" sz="2100" dirty="0"/>
              <a:t>年提出的另一种统计攻击，基于找到</a:t>
            </a:r>
            <a:r>
              <a:rPr lang="en-AU" altLang="zh-CN" sz="2100" dirty="0"/>
              <a:t>DES</a:t>
            </a:r>
            <a:r>
              <a:rPr lang="zh-CN" altLang="en-AU" sz="2100" dirty="0"/>
              <a:t>中进行变换的线性近似来进行攻击，可以在有</a:t>
            </a:r>
            <a:r>
              <a:rPr lang="en-AU" altLang="zh-CN" sz="2100" dirty="0">
                <a:ea typeface="宋体" pitchFamily="2" charset="-122"/>
              </a:rPr>
              <a:t>2</a:t>
            </a:r>
            <a:r>
              <a:rPr lang="en-AU" altLang="zh-CN" sz="2100" baseline="30000" dirty="0">
                <a:ea typeface="宋体" pitchFamily="2" charset="-122"/>
              </a:rPr>
              <a:t>43</a:t>
            </a:r>
            <a:r>
              <a:rPr lang="zh-CN" altLang="en-AU" sz="2100" dirty="0"/>
              <a:t>个已知明文的情况下破译</a:t>
            </a:r>
            <a:r>
              <a:rPr lang="en-AU" altLang="zh-CN" sz="2100" dirty="0"/>
              <a:t>DES</a:t>
            </a:r>
            <a:r>
              <a:rPr lang="zh-CN" altLang="en-AU" sz="2100" dirty="0"/>
              <a:t>密钥，但仍然是不可行的。</a:t>
            </a:r>
            <a:endParaRPr lang="en-AU" altLang="zh-CN" sz="2100" dirty="0"/>
          </a:p>
          <a:p>
            <a:r>
              <a:rPr lang="zh-CN" altLang="en-AU" sz="2100" dirty="0"/>
              <a:t>基本原理</a:t>
            </a:r>
          </a:p>
          <a:p>
            <a:pPr lvl="1"/>
            <a:r>
              <a:rPr lang="zh-CN" altLang="en-AU" sz="2000" dirty="0"/>
              <a:t>令明文分组为</a:t>
            </a:r>
            <a:r>
              <a:rPr lang="en-AU" altLang="zh-CN" sz="2000" dirty="0"/>
              <a:t>P[1], ..., P[n], </a:t>
            </a:r>
            <a:r>
              <a:rPr lang="zh-CN" altLang="en-AU" sz="2000" dirty="0"/>
              <a:t>密文分组为</a:t>
            </a:r>
            <a:r>
              <a:rPr lang="en-AU" altLang="zh-CN" sz="2000" dirty="0"/>
              <a:t>C[1], ..., C[n],                    </a:t>
            </a:r>
            <a:r>
              <a:rPr lang="zh-CN" altLang="en-AU" sz="2000" dirty="0"/>
              <a:t>密钥为</a:t>
            </a:r>
            <a:r>
              <a:rPr lang="en-AU" altLang="zh-CN" sz="2000" dirty="0"/>
              <a:t>K[1], ..., K[m], </a:t>
            </a:r>
            <a:r>
              <a:rPr lang="zh-CN" altLang="en-AU" sz="2000" dirty="0"/>
              <a:t>则定义：</a:t>
            </a:r>
          </a:p>
          <a:p>
            <a:pPr lvl="1">
              <a:buFont typeface="Wingdings" pitchFamily="2" charset="2"/>
              <a:buNone/>
            </a:pPr>
            <a:r>
              <a:rPr lang="en-AU" altLang="zh-CN" sz="2000" dirty="0"/>
              <a:t>     A[</a:t>
            </a:r>
            <a:r>
              <a:rPr lang="en-AU" altLang="zh-CN" sz="2000" i="1" dirty="0" err="1"/>
              <a:t>i</a:t>
            </a:r>
            <a:r>
              <a:rPr lang="en-AU" altLang="zh-CN" sz="2000" dirty="0"/>
              <a:t>, </a:t>
            </a:r>
            <a:r>
              <a:rPr lang="en-AU" altLang="zh-CN" sz="2000" i="1" dirty="0"/>
              <a:t>j</a:t>
            </a:r>
            <a:r>
              <a:rPr lang="en-AU" altLang="zh-CN" sz="2000" dirty="0"/>
              <a:t>, ..., </a:t>
            </a:r>
            <a:r>
              <a:rPr lang="en-AU" altLang="zh-CN" sz="2000" i="1" dirty="0"/>
              <a:t>k</a:t>
            </a:r>
            <a:r>
              <a:rPr lang="en-AU" altLang="zh-CN" sz="2000" dirty="0"/>
              <a:t>] = A[</a:t>
            </a:r>
            <a:r>
              <a:rPr lang="en-AU" altLang="zh-CN" sz="2000" i="1" dirty="0" err="1"/>
              <a:t>i</a:t>
            </a:r>
            <a:r>
              <a:rPr lang="en-AU" altLang="zh-CN" sz="2000" dirty="0"/>
              <a:t>]</a:t>
            </a:r>
            <a:r>
              <a:rPr lang="en-AU" altLang="zh-CN" sz="2000" dirty="0">
                <a:latin typeface="黑体" pitchFamily="2" charset="-122"/>
              </a:rPr>
              <a:t>⊕</a:t>
            </a:r>
            <a:r>
              <a:rPr lang="en-AU" altLang="zh-CN" sz="2000" dirty="0"/>
              <a:t>A[</a:t>
            </a:r>
            <a:r>
              <a:rPr lang="en-AU" altLang="zh-CN" sz="2000" i="1" dirty="0"/>
              <a:t>j</a:t>
            </a:r>
            <a:r>
              <a:rPr lang="en-AU" altLang="zh-CN" sz="2000" dirty="0"/>
              <a:t>]</a:t>
            </a:r>
            <a:r>
              <a:rPr lang="en-AU" altLang="zh-CN" sz="2000" dirty="0">
                <a:latin typeface="黑体" pitchFamily="2" charset="-122"/>
              </a:rPr>
              <a:t>⊕</a:t>
            </a:r>
            <a:r>
              <a:rPr lang="en-AU" altLang="zh-CN" sz="2000" dirty="0"/>
              <a:t>...</a:t>
            </a:r>
            <a:r>
              <a:rPr lang="en-AU" altLang="zh-CN" sz="2000" dirty="0">
                <a:latin typeface="黑体" pitchFamily="2" charset="-122"/>
              </a:rPr>
              <a:t>⊕</a:t>
            </a:r>
            <a:r>
              <a:rPr lang="en-AU" altLang="zh-CN" sz="2000" dirty="0"/>
              <a:t>A[</a:t>
            </a:r>
            <a:r>
              <a:rPr lang="en-AU" altLang="zh-CN" sz="2000" i="1" dirty="0"/>
              <a:t>k</a:t>
            </a:r>
            <a:r>
              <a:rPr lang="en-AU" altLang="zh-CN" sz="2000" dirty="0"/>
              <a:t>]</a:t>
            </a:r>
          </a:p>
          <a:p>
            <a:pPr lvl="1"/>
            <a:r>
              <a:rPr lang="zh-CN" altLang="en-AU" sz="2000" dirty="0"/>
              <a:t>线性密码分析的目标是找到如下有效线性方程：</a:t>
            </a:r>
          </a:p>
          <a:p>
            <a:pPr lvl="1">
              <a:buFont typeface="Wingdings" pitchFamily="2" charset="2"/>
              <a:buNone/>
            </a:pPr>
            <a:r>
              <a:rPr lang="en-AU" altLang="zh-CN" sz="2000" dirty="0"/>
              <a:t>    P[</a:t>
            </a:r>
            <a:r>
              <a:rPr lang="el-GR" altLang="zh-CN" sz="2000" dirty="0"/>
              <a:t>α</a:t>
            </a:r>
            <a:r>
              <a:rPr lang="en-AU" altLang="zh-CN" sz="2000" baseline="-25000" dirty="0"/>
              <a:t>1</a:t>
            </a:r>
            <a:r>
              <a:rPr lang="en-AU" altLang="zh-CN" sz="2000" dirty="0"/>
              <a:t>, </a:t>
            </a:r>
            <a:r>
              <a:rPr lang="el-GR" altLang="zh-CN" sz="2000" dirty="0"/>
              <a:t>α</a:t>
            </a:r>
            <a:r>
              <a:rPr lang="en-AU" altLang="zh-CN" sz="2000" baseline="-25000" dirty="0"/>
              <a:t>2</a:t>
            </a:r>
            <a:r>
              <a:rPr lang="en-AU" altLang="zh-CN" sz="2000" dirty="0"/>
              <a:t>, ..., </a:t>
            </a:r>
            <a:r>
              <a:rPr lang="el-GR" altLang="zh-CN" sz="2000" dirty="0"/>
              <a:t>α</a:t>
            </a:r>
            <a:r>
              <a:rPr lang="en-AU" altLang="zh-CN" sz="2000" baseline="-25000" dirty="0"/>
              <a:t>a</a:t>
            </a:r>
            <a:r>
              <a:rPr lang="en-AU" altLang="zh-CN" sz="2000" dirty="0"/>
              <a:t>]</a:t>
            </a:r>
            <a:r>
              <a:rPr lang="en-AU" altLang="zh-CN" sz="2000" dirty="0">
                <a:latin typeface="黑体" pitchFamily="2" charset="-122"/>
              </a:rPr>
              <a:t>⊕</a:t>
            </a:r>
            <a:r>
              <a:rPr lang="en-AU" altLang="zh-CN" sz="2000" dirty="0"/>
              <a:t>C[</a:t>
            </a:r>
            <a:r>
              <a:rPr lang="el-GR" altLang="zh-CN" sz="2000" dirty="0">
                <a:latin typeface="黑体" pitchFamily="2" charset="-122"/>
              </a:rPr>
              <a:t>β</a:t>
            </a:r>
            <a:r>
              <a:rPr lang="en-AU" altLang="zh-CN" sz="2000" baseline="-25000" dirty="0"/>
              <a:t>1</a:t>
            </a:r>
            <a:r>
              <a:rPr lang="en-AU" altLang="zh-CN" sz="2000" dirty="0"/>
              <a:t>, </a:t>
            </a:r>
            <a:r>
              <a:rPr lang="el-GR" altLang="zh-CN" sz="2000" dirty="0">
                <a:latin typeface="黑体" pitchFamily="2" charset="-122"/>
              </a:rPr>
              <a:t>β</a:t>
            </a:r>
            <a:r>
              <a:rPr lang="en-AU" altLang="zh-CN" sz="2000" baseline="-25000" dirty="0"/>
              <a:t>2</a:t>
            </a:r>
            <a:r>
              <a:rPr lang="en-AU" altLang="zh-CN" sz="2000" dirty="0"/>
              <a:t>, ..., </a:t>
            </a:r>
            <a:r>
              <a:rPr lang="el-GR" altLang="zh-CN" sz="2000" dirty="0">
                <a:latin typeface="黑体" pitchFamily="2" charset="-122"/>
              </a:rPr>
              <a:t>β</a:t>
            </a:r>
            <a:r>
              <a:rPr lang="en-AU" altLang="zh-CN" sz="2000" baseline="-25000" dirty="0"/>
              <a:t>b</a:t>
            </a:r>
            <a:r>
              <a:rPr lang="en-AU" altLang="zh-CN" sz="2000" dirty="0"/>
              <a:t>] = K[</a:t>
            </a:r>
            <a:r>
              <a:rPr lang="el-GR" altLang="zh-CN" sz="2000" dirty="0">
                <a:cs typeface="Arial" charset="0"/>
              </a:rPr>
              <a:t>γ</a:t>
            </a:r>
            <a:r>
              <a:rPr lang="en-AU" altLang="zh-CN" sz="2000" baseline="-25000" dirty="0"/>
              <a:t>1</a:t>
            </a:r>
            <a:r>
              <a:rPr lang="en-AU" altLang="zh-CN" sz="2000" dirty="0"/>
              <a:t>, </a:t>
            </a:r>
            <a:r>
              <a:rPr lang="el-GR" altLang="zh-CN" sz="2000" dirty="0">
                <a:cs typeface="Arial" charset="0"/>
              </a:rPr>
              <a:t>γ</a:t>
            </a:r>
            <a:r>
              <a:rPr lang="en-AU" altLang="zh-CN" sz="2000" baseline="-25000" dirty="0"/>
              <a:t>2</a:t>
            </a:r>
            <a:r>
              <a:rPr lang="en-AU" altLang="zh-CN" sz="2000" dirty="0"/>
              <a:t>, ..., </a:t>
            </a:r>
            <a:r>
              <a:rPr lang="el-GR" altLang="zh-CN" sz="2000" dirty="0">
                <a:cs typeface="Arial" charset="0"/>
              </a:rPr>
              <a:t>γ</a:t>
            </a:r>
            <a:r>
              <a:rPr lang="en-AU" altLang="zh-CN" sz="2000" baseline="-25000" dirty="0"/>
              <a:t>c</a:t>
            </a:r>
            <a:r>
              <a:rPr lang="en-AU" altLang="zh-CN" sz="2000" dirty="0"/>
              <a:t>]</a:t>
            </a:r>
          </a:p>
          <a:p>
            <a:pPr lvl="1"/>
            <a:r>
              <a:rPr lang="zh-CN" altLang="en-AU" sz="2000" dirty="0"/>
              <a:t>其中，</a:t>
            </a:r>
            <a:r>
              <a:rPr lang="en-AU" altLang="zh-CN" sz="2000" dirty="0"/>
              <a:t>x=0</a:t>
            </a:r>
            <a:r>
              <a:rPr lang="zh-CN" altLang="en-AU" sz="2000" dirty="0"/>
              <a:t>或</a:t>
            </a:r>
            <a:r>
              <a:rPr lang="en-AU" altLang="zh-CN" sz="2000" dirty="0"/>
              <a:t>1</a:t>
            </a:r>
            <a:r>
              <a:rPr lang="zh-CN" altLang="en-AU" sz="2000" dirty="0"/>
              <a:t>；</a:t>
            </a:r>
            <a:r>
              <a:rPr lang="en-AU" altLang="zh-CN" sz="2000" dirty="0"/>
              <a:t>1</a:t>
            </a:r>
            <a:r>
              <a:rPr lang="en-AU" altLang="zh-CN" sz="2000" dirty="0">
                <a:latin typeface="黑体" pitchFamily="2" charset="-122"/>
              </a:rPr>
              <a:t>≤</a:t>
            </a:r>
            <a:r>
              <a:rPr lang="en-AU" altLang="zh-CN" sz="2000" dirty="0"/>
              <a:t>a</a:t>
            </a:r>
            <a:r>
              <a:rPr lang="zh-CN" altLang="en-AU" sz="2000" dirty="0"/>
              <a:t>，</a:t>
            </a:r>
            <a:r>
              <a:rPr lang="en-AU" altLang="zh-CN" sz="2000" dirty="0" err="1"/>
              <a:t>b</a:t>
            </a:r>
            <a:r>
              <a:rPr lang="en-AU" altLang="zh-CN" sz="2000" dirty="0" err="1">
                <a:latin typeface="黑体" pitchFamily="2" charset="-122"/>
              </a:rPr>
              <a:t>≤</a:t>
            </a:r>
            <a:r>
              <a:rPr lang="en-AU" altLang="zh-CN" sz="2000" dirty="0" err="1"/>
              <a:t>n</a:t>
            </a:r>
            <a:r>
              <a:rPr lang="zh-CN" altLang="en-AU" sz="2000" dirty="0"/>
              <a:t>，</a:t>
            </a:r>
            <a:r>
              <a:rPr lang="en-AU" altLang="zh-CN" sz="2000" dirty="0"/>
              <a:t>1</a:t>
            </a:r>
            <a:r>
              <a:rPr lang="en-AU" altLang="zh-CN" sz="2000" dirty="0">
                <a:latin typeface="黑体" pitchFamily="2" charset="-122"/>
              </a:rPr>
              <a:t>≤</a:t>
            </a:r>
            <a:r>
              <a:rPr lang="en-AU" altLang="zh-CN" sz="2000" dirty="0"/>
              <a:t>c</a:t>
            </a:r>
            <a:r>
              <a:rPr lang="en-AU" altLang="zh-CN" sz="2000" dirty="0">
                <a:latin typeface="黑体" pitchFamily="2" charset="-122"/>
              </a:rPr>
              <a:t>≤</a:t>
            </a:r>
            <a:r>
              <a:rPr lang="en-AU" altLang="zh-CN" sz="2000" dirty="0"/>
              <a:t>m</a:t>
            </a:r>
            <a:r>
              <a:rPr lang="zh-CN" altLang="en-AU" sz="2000" dirty="0"/>
              <a:t>，</a:t>
            </a:r>
            <a:r>
              <a:rPr lang="el-GR" altLang="zh-CN" sz="2000" dirty="0"/>
              <a:t>α</a:t>
            </a:r>
            <a:r>
              <a:rPr lang="zh-CN" altLang="en-US" sz="2000" dirty="0"/>
              <a:t>，</a:t>
            </a:r>
            <a:r>
              <a:rPr lang="el-GR" altLang="zh-CN" sz="2000" dirty="0">
                <a:latin typeface="黑体" pitchFamily="2" charset="-122"/>
              </a:rPr>
              <a:t>β</a:t>
            </a:r>
            <a:r>
              <a:rPr lang="zh-CN" altLang="en-US" sz="2000" dirty="0">
                <a:latin typeface="黑体" pitchFamily="2" charset="-122"/>
              </a:rPr>
              <a:t>和</a:t>
            </a:r>
            <a:r>
              <a:rPr lang="el-GR" altLang="zh-CN" sz="2000" dirty="0">
                <a:cs typeface="Arial" charset="0"/>
              </a:rPr>
              <a:t>γ</a:t>
            </a:r>
            <a:r>
              <a:rPr lang="zh-CN" altLang="en-US" sz="2000" dirty="0">
                <a:cs typeface="Arial" charset="0"/>
              </a:rPr>
              <a:t>等表示固定的唯一的比特位置。方程以概率</a:t>
            </a:r>
            <a:r>
              <a:rPr lang="en-US" altLang="zh-CN" sz="2000" dirty="0">
                <a:cs typeface="Arial" charset="0"/>
              </a:rPr>
              <a:t>p≠0.5</a:t>
            </a:r>
            <a:r>
              <a:rPr lang="zh-CN" altLang="en-US" sz="2000" dirty="0">
                <a:cs typeface="Arial" charset="0"/>
              </a:rPr>
              <a:t>成立，</a:t>
            </a:r>
            <a:r>
              <a:rPr lang="en-US" altLang="zh-CN" sz="2000" dirty="0">
                <a:cs typeface="Arial" charset="0"/>
              </a:rPr>
              <a:t>p</a:t>
            </a:r>
            <a:r>
              <a:rPr lang="zh-CN" altLang="en-US" sz="2000" dirty="0">
                <a:cs typeface="Arial" charset="0"/>
              </a:rPr>
              <a:t>离</a:t>
            </a:r>
            <a:r>
              <a:rPr lang="en-US" altLang="zh-CN" sz="2000" dirty="0">
                <a:cs typeface="Arial" charset="0"/>
              </a:rPr>
              <a:t>0.5</a:t>
            </a:r>
            <a:r>
              <a:rPr lang="zh-CN" altLang="en-US" sz="2000" dirty="0">
                <a:cs typeface="Arial" charset="0"/>
              </a:rPr>
              <a:t>越远，方程越有效。</a:t>
            </a:r>
          </a:p>
          <a:p>
            <a:pPr lvl="1"/>
            <a:r>
              <a:rPr lang="zh-CN" altLang="en-US" sz="2000" dirty="0">
                <a:cs typeface="Arial" charset="0"/>
              </a:rPr>
              <a:t>对于大量的明文密文对，计算方程左边的值，如果结果中有一半以上为</a:t>
            </a:r>
            <a:r>
              <a:rPr lang="en-US" altLang="zh-CN" sz="2000" dirty="0">
                <a:cs typeface="Arial" charset="0"/>
              </a:rPr>
              <a:t>0</a:t>
            </a:r>
            <a:r>
              <a:rPr lang="zh-CN" altLang="en-US" sz="2000" dirty="0">
                <a:cs typeface="Arial" charset="0"/>
              </a:rPr>
              <a:t>，则假定</a:t>
            </a:r>
            <a:r>
              <a:rPr lang="en-AU" altLang="zh-CN" sz="2000" dirty="0"/>
              <a:t>K[</a:t>
            </a:r>
            <a:r>
              <a:rPr lang="el-GR" altLang="zh-CN" sz="2000" dirty="0">
                <a:cs typeface="Arial" charset="0"/>
              </a:rPr>
              <a:t>γ</a:t>
            </a:r>
            <a:r>
              <a:rPr lang="en-AU" altLang="zh-CN" sz="2000" baseline="-25000" dirty="0"/>
              <a:t>1</a:t>
            </a:r>
            <a:r>
              <a:rPr lang="en-AU" altLang="zh-CN" sz="2000" dirty="0"/>
              <a:t>, </a:t>
            </a:r>
            <a:r>
              <a:rPr lang="el-GR" altLang="zh-CN" sz="2000" dirty="0">
                <a:cs typeface="Arial" charset="0"/>
              </a:rPr>
              <a:t>γ</a:t>
            </a:r>
            <a:r>
              <a:rPr lang="en-AU" altLang="zh-CN" sz="2000" baseline="-25000" dirty="0"/>
              <a:t>2</a:t>
            </a:r>
            <a:r>
              <a:rPr lang="en-AU" altLang="zh-CN" sz="2000" dirty="0"/>
              <a:t>, ..., </a:t>
            </a:r>
            <a:r>
              <a:rPr lang="el-GR" altLang="zh-CN" sz="2000" dirty="0">
                <a:cs typeface="Arial" charset="0"/>
              </a:rPr>
              <a:t>γ</a:t>
            </a:r>
            <a:r>
              <a:rPr lang="en-AU" altLang="zh-CN" sz="2000" baseline="-25000" dirty="0"/>
              <a:t>c</a:t>
            </a:r>
            <a:r>
              <a:rPr lang="en-AU" altLang="zh-CN" sz="2000" dirty="0"/>
              <a:t>]</a:t>
            </a:r>
            <a:r>
              <a:rPr lang="en-US" altLang="zh-CN" sz="2000" dirty="0">
                <a:cs typeface="Arial" charset="0"/>
              </a:rPr>
              <a:t> </a:t>
            </a:r>
            <a:r>
              <a:rPr lang="zh-CN" altLang="en-US" sz="2000" dirty="0">
                <a:cs typeface="Arial" charset="0"/>
              </a:rPr>
              <a:t>＝</a:t>
            </a:r>
            <a:r>
              <a:rPr lang="en-US" altLang="zh-CN" sz="2000" dirty="0">
                <a:cs typeface="Arial" charset="0"/>
              </a:rPr>
              <a:t>0</a:t>
            </a:r>
            <a:r>
              <a:rPr lang="zh-CN" altLang="en-US" sz="2000" dirty="0">
                <a:cs typeface="Arial" charset="0"/>
              </a:rPr>
              <a:t>；如果大多为</a:t>
            </a:r>
            <a:r>
              <a:rPr lang="en-US" altLang="zh-CN" sz="2000" dirty="0">
                <a:cs typeface="Arial" charset="0"/>
              </a:rPr>
              <a:t>1</a:t>
            </a:r>
            <a:r>
              <a:rPr lang="zh-CN" altLang="en-US" sz="2000" dirty="0">
                <a:cs typeface="Arial" charset="0"/>
              </a:rPr>
              <a:t>，则假定</a:t>
            </a:r>
            <a:r>
              <a:rPr lang="en-AU" altLang="zh-CN" sz="2000" dirty="0"/>
              <a:t>K[</a:t>
            </a:r>
            <a:r>
              <a:rPr lang="el-GR" altLang="zh-CN" sz="2000" dirty="0">
                <a:cs typeface="Arial" charset="0"/>
              </a:rPr>
              <a:t>γ</a:t>
            </a:r>
            <a:r>
              <a:rPr lang="en-AU" altLang="zh-CN" sz="2000" baseline="-25000" dirty="0"/>
              <a:t>1</a:t>
            </a:r>
            <a:r>
              <a:rPr lang="en-AU" altLang="zh-CN" sz="2000" dirty="0"/>
              <a:t>, </a:t>
            </a:r>
            <a:r>
              <a:rPr lang="el-GR" altLang="zh-CN" sz="2000" dirty="0">
                <a:cs typeface="Arial" charset="0"/>
              </a:rPr>
              <a:t>γ</a:t>
            </a:r>
            <a:r>
              <a:rPr lang="en-AU" altLang="zh-CN" sz="2000" baseline="-25000" dirty="0"/>
              <a:t>2</a:t>
            </a:r>
            <a:r>
              <a:rPr lang="en-AU" altLang="zh-CN" sz="2000" dirty="0"/>
              <a:t>, ..., </a:t>
            </a:r>
            <a:r>
              <a:rPr lang="el-GR" altLang="zh-CN" sz="2000" dirty="0">
                <a:cs typeface="Arial" charset="0"/>
              </a:rPr>
              <a:t>γ</a:t>
            </a:r>
            <a:r>
              <a:rPr lang="en-AU" altLang="zh-CN" sz="2000" baseline="-25000" dirty="0"/>
              <a:t>c</a:t>
            </a:r>
            <a:r>
              <a:rPr lang="en-AU" altLang="zh-CN" sz="2000" dirty="0"/>
              <a:t>]</a:t>
            </a:r>
            <a:r>
              <a:rPr lang="en-US" altLang="zh-CN" sz="2000" dirty="0">
                <a:cs typeface="Arial" charset="0"/>
              </a:rPr>
              <a:t> </a:t>
            </a:r>
            <a:r>
              <a:rPr lang="zh-CN" altLang="en-US" sz="2000" dirty="0">
                <a:cs typeface="Arial" charset="0"/>
              </a:rPr>
              <a:t>＝</a:t>
            </a:r>
            <a:r>
              <a:rPr lang="en-US" altLang="zh-CN" sz="2000" dirty="0">
                <a:cs typeface="Arial" charset="0"/>
              </a:rPr>
              <a:t>1</a:t>
            </a:r>
            <a:r>
              <a:rPr lang="zh-CN" altLang="en-US" sz="2000" dirty="0">
                <a:cs typeface="Arial" charset="0"/>
              </a:rPr>
              <a:t>。</a:t>
            </a:r>
            <a:endParaRPr lang="zh-CN" altLang="en-AU" sz="2000" dirty="0">
              <a:cs typeface="Arial" charset="0"/>
            </a:endParaRPr>
          </a:p>
        </p:txBody>
      </p:sp>
      <p:sp>
        <p:nvSpPr>
          <p:cNvPr id="535555" name="Rectangle 3"/>
          <p:cNvSpPr>
            <a:spLocks noGrp="1" noChangeArrowheads="1"/>
          </p:cNvSpPr>
          <p:nvPr>
            <p:ph type="title"/>
          </p:nvPr>
        </p:nvSpPr>
        <p:spPr>
          <a:xfrm>
            <a:off x="323850" y="188913"/>
            <a:ext cx="7850188" cy="720725"/>
          </a:xfrm>
        </p:spPr>
        <p:txBody>
          <a:bodyPr/>
          <a:lstStyle/>
          <a:p>
            <a:r>
              <a:rPr lang="zh-CN" altLang="en-US" sz="3800" b="0" dirty="0"/>
              <a:t>线性密码分析</a:t>
            </a:r>
            <a:r>
              <a:rPr lang="en-US" altLang="zh-CN" sz="3800" b="0" dirty="0"/>
              <a:t>Linear Cryptanalysis</a:t>
            </a:r>
          </a:p>
        </p:txBody>
      </p:sp>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36578" name="Rectangle 2"/>
          <p:cNvSpPr>
            <a:spLocks noGrp="1" noChangeArrowheads="1"/>
          </p:cNvSpPr>
          <p:nvPr>
            <p:ph type="body" idx="1"/>
          </p:nvPr>
        </p:nvSpPr>
        <p:spPr>
          <a:xfrm>
            <a:off x="468313" y="981075"/>
            <a:ext cx="8207375" cy="5329238"/>
          </a:xfrm>
        </p:spPr>
        <p:txBody>
          <a:bodyPr/>
          <a:lstStyle/>
          <a:p>
            <a:r>
              <a:rPr lang="en-US" altLang="zh-CN" sz="2300" dirty="0"/>
              <a:t>S-boxes</a:t>
            </a:r>
            <a:r>
              <a:rPr lang="zh-CN" altLang="en-US" sz="2300" dirty="0"/>
              <a:t>的设计准则：增加扰乱性</a:t>
            </a:r>
          </a:p>
          <a:p>
            <a:pPr lvl="1">
              <a:lnSpc>
                <a:spcPct val="85000"/>
              </a:lnSpc>
            </a:pPr>
            <a:r>
              <a:rPr lang="zh-CN" altLang="en-US" sz="2000" dirty="0"/>
              <a:t>输出比特不应太接近输入比特的一个线性函数</a:t>
            </a:r>
          </a:p>
          <a:p>
            <a:pPr lvl="1">
              <a:lnSpc>
                <a:spcPct val="85000"/>
              </a:lnSpc>
            </a:pPr>
            <a:r>
              <a:rPr lang="zh-CN" altLang="en-US" sz="2000" dirty="0"/>
              <a:t>每一行应该包括所有</a:t>
            </a:r>
            <a:r>
              <a:rPr lang="en-US" altLang="zh-CN" sz="2000" dirty="0"/>
              <a:t>16</a:t>
            </a:r>
            <a:r>
              <a:rPr lang="zh-CN" altLang="en-US" sz="2000" dirty="0"/>
              <a:t>种比特组合</a:t>
            </a:r>
          </a:p>
          <a:p>
            <a:pPr lvl="1">
              <a:lnSpc>
                <a:spcPct val="85000"/>
              </a:lnSpc>
            </a:pPr>
            <a:r>
              <a:rPr lang="zh-CN" altLang="en-US" sz="2000" dirty="0"/>
              <a:t>两个输入相差一个比特，输出必须相差两个比特</a:t>
            </a:r>
          </a:p>
          <a:p>
            <a:pPr lvl="1">
              <a:lnSpc>
                <a:spcPct val="85000"/>
              </a:lnSpc>
            </a:pPr>
            <a:r>
              <a:rPr lang="zh-CN" altLang="en-US" sz="2000" dirty="0"/>
              <a:t>如果两个输入刚好在两个中间比特上不同，输出必须在至少两个比特上不同</a:t>
            </a:r>
          </a:p>
          <a:p>
            <a:pPr lvl="1">
              <a:lnSpc>
                <a:spcPct val="85000"/>
              </a:lnSpc>
            </a:pPr>
            <a:r>
              <a:rPr lang="zh-CN" altLang="en-US" sz="2000" dirty="0"/>
              <a:t>两个输入前两位不同而最后两位相同，两个输出必须不同</a:t>
            </a:r>
          </a:p>
          <a:p>
            <a:pPr lvl="1">
              <a:lnSpc>
                <a:spcPct val="85000"/>
              </a:lnSpc>
            </a:pPr>
            <a:r>
              <a:rPr lang="zh-CN" altLang="en-US" sz="2000" dirty="0"/>
              <a:t>具有非零</a:t>
            </a:r>
            <a:r>
              <a:rPr lang="en-US" altLang="zh-CN" sz="2000" dirty="0"/>
              <a:t>6</a:t>
            </a:r>
            <a:r>
              <a:rPr lang="zh-CN" altLang="en-US" sz="2000" dirty="0"/>
              <a:t>比特差值的输入，</a:t>
            </a:r>
            <a:r>
              <a:rPr lang="en-US" altLang="zh-CN" sz="2000" dirty="0"/>
              <a:t>32</a:t>
            </a:r>
            <a:r>
              <a:rPr lang="zh-CN" altLang="en-US" sz="2000" dirty="0"/>
              <a:t>对中有不超过</a:t>
            </a:r>
            <a:r>
              <a:rPr lang="en-US" altLang="zh-CN" sz="2000" dirty="0"/>
              <a:t>8</a:t>
            </a:r>
            <a:r>
              <a:rPr lang="zh-CN" altLang="en-US" sz="2000" dirty="0"/>
              <a:t>对输出相同</a:t>
            </a:r>
          </a:p>
          <a:p>
            <a:r>
              <a:rPr lang="zh-CN" altLang="en-US" sz="2300" dirty="0"/>
              <a:t>置换</a:t>
            </a:r>
            <a:r>
              <a:rPr lang="en-US" altLang="zh-CN" sz="2300" dirty="0"/>
              <a:t>P</a:t>
            </a:r>
            <a:r>
              <a:rPr lang="zh-CN" altLang="en-US" sz="2300" dirty="0"/>
              <a:t>的设计准则：增加扩散性</a:t>
            </a:r>
          </a:p>
          <a:p>
            <a:pPr lvl="1">
              <a:lnSpc>
                <a:spcPct val="90000"/>
              </a:lnSpc>
            </a:pPr>
            <a:r>
              <a:rPr lang="zh-CN" altLang="en-US" sz="2000" dirty="0"/>
              <a:t>第</a:t>
            </a:r>
            <a:r>
              <a:rPr lang="en-US" altLang="zh-CN" sz="2000" dirty="0" err="1"/>
              <a:t>i</a:t>
            </a:r>
            <a:r>
              <a:rPr lang="zh-CN" altLang="en-US" sz="2000" dirty="0"/>
              <a:t>次循环时每个</a:t>
            </a:r>
            <a:r>
              <a:rPr lang="en-US" altLang="zh-CN" sz="2000" dirty="0"/>
              <a:t>S</a:t>
            </a:r>
            <a:r>
              <a:rPr lang="zh-CN" altLang="en-US" sz="2000" dirty="0"/>
              <a:t>盒输出的四个比特被分布开，以便其中两个影响下一循环的中间比特，两个影响两端的比特</a:t>
            </a:r>
          </a:p>
          <a:p>
            <a:pPr lvl="1">
              <a:lnSpc>
                <a:spcPct val="90000"/>
              </a:lnSpc>
            </a:pPr>
            <a:r>
              <a:rPr lang="zh-CN" altLang="en-US" sz="2000" dirty="0"/>
              <a:t>每个</a:t>
            </a:r>
            <a:r>
              <a:rPr lang="en-US" altLang="zh-CN" sz="2000" dirty="0"/>
              <a:t>S</a:t>
            </a:r>
            <a:r>
              <a:rPr lang="zh-CN" altLang="en-US" sz="2000" dirty="0"/>
              <a:t>盒输出的四个比特影响下一循环的</a:t>
            </a:r>
            <a:r>
              <a:rPr lang="en-US" altLang="zh-CN" sz="2000" dirty="0"/>
              <a:t>6</a:t>
            </a:r>
            <a:r>
              <a:rPr lang="zh-CN" altLang="en-US" sz="2000" dirty="0"/>
              <a:t>个不同的</a:t>
            </a:r>
            <a:r>
              <a:rPr lang="en-US" altLang="zh-CN" sz="2000" dirty="0"/>
              <a:t>S</a:t>
            </a:r>
            <a:r>
              <a:rPr lang="zh-CN" altLang="en-US" sz="2000" dirty="0"/>
              <a:t>盒，并且任何两个都不会影响同一个</a:t>
            </a:r>
            <a:r>
              <a:rPr lang="en-US" altLang="zh-CN" sz="2000" dirty="0"/>
              <a:t>S</a:t>
            </a:r>
            <a:r>
              <a:rPr lang="zh-CN" altLang="en-US" sz="2000" dirty="0"/>
              <a:t>盒</a:t>
            </a:r>
          </a:p>
          <a:p>
            <a:pPr lvl="1">
              <a:lnSpc>
                <a:spcPct val="90000"/>
              </a:lnSpc>
            </a:pPr>
            <a:r>
              <a:rPr lang="zh-CN" altLang="en-US" sz="2000" dirty="0"/>
              <a:t>如果</a:t>
            </a:r>
            <a:r>
              <a:rPr lang="en-US" altLang="zh-CN" sz="2000" dirty="0" err="1"/>
              <a:t>S</a:t>
            </a:r>
            <a:r>
              <a:rPr lang="en-US" altLang="zh-CN" sz="2000" baseline="-25000" dirty="0" err="1"/>
              <a:t>j</a:t>
            </a:r>
            <a:r>
              <a:rPr lang="zh-CN" altLang="en-US" sz="2000" dirty="0"/>
              <a:t>的一个输出比特影响下一循环</a:t>
            </a:r>
            <a:r>
              <a:rPr lang="en-US" altLang="zh-CN" sz="2000" dirty="0" err="1"/>
              <a:t>S</a:t>
            </a:r>
            <a:r>
              <a:rPr lang="en-US" altLang="zh-CN" sz="2000" baseline="-25000" dirty="0" err="1"/>
              <a:t>k</a:t>
            </a:r>
            <a:r>
              <a:rPr lang="zh-CN" altLang="en-US" sz="2000" dirty="0"/>
              <a:t>的中间比特，则</a:t>
            </a:r>
            <a:r>
              <a:rPr lang="en-US" altLang="zh-CN" sz="2000" dirty="0" err="1"/>
              <a:t>S</a:t>
            </a:r>
            <a:r>
              <a:rPr lang="en-US" altLang="zh-CN" sz="2000" baseline="-25000" dirty="0" err="1"/>
              <a:t>k</a:t>
            </a:r>
            <a:r>
              <a:rPr lang="zh-CN" altLang="en-US" sz="2000" dirty="0"/>
              <a:t>的一个输出比特就不能影响</a:t>
            </a:r>
            <a:r>
              <a:rPr lang="en-US" altLang="zh-CN" sz="2000" dirty="0" err="1"/>
              <a:t>S</a:t>
            </a:r>
            <a:r>
              <a:rPr lang="en-US" altLang="zh-CN" sz="2000" baseline="-25000" dirty="0" err="1"/>
              <a:t>j</a:t>
            </a:r>
            <a:r>
              <a:rPr lang="zh-CN" altLang="en-US" sz="2000" dirty="0"/>
              <a:t>的一个中间比特。</a:t>
            </a:r>
          </a:p>
        </p:txBody>
      </p:sp>
      <p:sp>
        <p:nvSpPr>
          <p:cNvPr id="536579" name="Rectangle 3"/>
          <p:cNvSpPr>
            <a:spLocks noGrp="1" noChangeArrowheads="1"/>
          </p:cNvSpPr>
          <p:nvPr>
            <p:ph type="title"/>
          </p:nvPr>
        </p:nvSpPr>
        <p:spPr>
          <a:xfrm>
            <a:off x="539750" y="333375"/>
            <a:ext cx="7272338" cy="647700"/>
          </a:xfrm>
        </p:spPr>
        <p:txBody>
          <a:bodyPr>
            <a:normAutofit fontScale="90000"/>
          </a:bodyPr>
          <a:lstStyle/>
          <a:p>
            <a:r>
              <a:rPr lang="en-US" altLang="zh-CN" sz="3800" b="0" dirty="0"/>
              <a:t>3.5 </a:t>
            </a:r>
            <a:r>
              <a:rPr lang="zh-CN" altLang="en-US" sz="3800" b="0" dirty="0"/>
              <a:t>分组密码的设计</a:t>
            </a:r>
            <a:r>
              <a:rPr lang="zh-CN" altLang="en-US" sz="3800" b="0" dirty="0" smtClean="0"/>
              <a:t>原则</a:t>
            </a:r>
            <a:endParaRPr lang="zh-CN" altLang="en-US" sz="3800" b="0"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3657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36578">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36578">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36578">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36578">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36578">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36578">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36578">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36578">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36578">
                                            <p:txEl>
                                              <p:pRg st="9" end="9"/>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36578">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6578" grpId="0" build="p"/>
    </p:bld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37602" name="Rectangle 2"/>
          <p:cNvSpPr>
            <a:spLocks noGrp="1" noChangeArrowheads="1"/>
          </p:cNvSpPr>
          <p:nvPr>
            <p:ph type="body" idx="1"/>
          </p:nvPr>
        </p:nvSpPr>
        <p:spPr>
          <a:xfrm>
            <a:off x="323850" y="765175"/>
            <a:ext cx="8569325" cy="5545138"/>
          </a:xfrm>
        </p:spPr>
        <p:txBody>
          <a:bodyPr/>
          <a:lstStyle/>
          <a:p>
            <a:pPr>
              <a:lnSpc>
                <a:spcPct val="90000"/>
              </a:lnSpc>
            </a:pPr>
            <a:r>
              <a:rPr lang="zh-CN" altLang="en-US" sz="2600" dirty="0"/>
              <a:t>迭代轮数</a:t>
            </a:r>
          </a:p>
          <a:p>
            <a:pPr lvl="1">
              <a:lnSpc>
                <a:spcPct val="90000"/>
              </a:lnSpc>
              <a:buFont typeface="Wingdings" pitchFamily="2" charset="2"/>
              <a:buNone/>
            </a:pPr>
            <a:r>
              <a:rPr lang="zh-CN" altLang="en-US" sz="2200" dirty="0"/>
              <a:t>迭代次数越多则进行密码分析的难度就越大，选择准则是要使已知的密码分析工作量大于简单的穷举密钥搜索的工作量。</a:t>
            </a:r>
          </a:p>
          <a:p>
            <a:pPr>
              <a:lnSpc>
                <a:spcPct val="90000"/>
              </a:lnSpc>
            </a:pPr>
            <a:r>
              <a:rPr lang="zh-CN" altLang="en-US" sz="2600" dirty="0"/>
              <a:t>函数</a:t>
            </a:r>
            <a:r>
              <a:rPr lang="en-US" altLang="zh-CN" sz="2600" dirty="0"/>
              <a:t>F</a:t>
            </a:r>
            <a:r>
              <a:rPr lang="zh-CN" altLang="en-US" sz="2600" dirty="0"/>
              <a:t>的设计</a:t>
            </a:r>
          </a:p>
          <a:p>
            <a:pPr lvl="1">
              <a:lnSpc>
                <a:spcPct val="90000"/>
              </a:lnSpc>
            </a:pPr>
            <a:r>
              <a:rPr lang="zh-CN" altLang="en-US" sz="2200" dirty="0"/>
              <a:t>函数</a:t>
            </a:r>
            <a:r>
              <a:rPr lang="en-US" altLang="zh-CN" sz="2200" dirty="0"/>
              <a:t>F</a:t>
            </a:r>
            <a:r>
              <a:rPr lang="zh-CN" altLang="en-US" sz="2200" dirty="0"/>
              <a:t>的设计准则</a:t>
            </a:r>
            <a:r>
              <a:rPr lang="en-US" altLang="zh-CN" sz="2200" dirty="0"/>
              <a:t>(</a:t>
            </a:r>
            <a:r>
              <a:rPr lang="zh-CN" altLang="en-US" sz="2200" dirty="0"/>
              <a:t>非线性、严格雪崩效应、位独立</a:t>
            </a:r>
            <a:r>
              <a:rPr lang="en-US" altLang="zh-CN" sz="2200" dirty="0"/>
              <a:t>)</a:t>
            </a:r>
          </a:p>
          <a:p>
            <a:pPr lvl="2">
              <a:lnSpc>
                <a:spcPct val="90000"/>
              </a:lnSpc>
              <a:buFont typeface="Wingdings" pitchFamily="2" charset="2"/>
              <a:buNone/>
            </a:pPr>
            <a:r>
              <a:rPr lang="zh-CN" altLang="en-US" dirty="0"/>
              <a:t>提供扰乱作用，要求强非线性，良好的雪崩性质</a:t>
            </a:r>
          </a:p>
          <a:p>
            <a:pPr lvl="1">
              <a:lnSpc>
                <a:spcPct val="90000"/>
              </a:lnSpc>
            </a:pPr>
            <a:r>
              <a:rPr lang="en-US" altLang="zh-CN" sz="2300" dirty="0"/>
              <a:t>S-boxes</a:t>
            </a:r>
            <a:r>
              <a:rPr lang="zh-CN" altLang="en-US" sz="2300" dirty="0"/>
              <a:t>的设计</a:t>
            </a:r>
          </a:p>
          <a:p>
            <a:pPr lvl="2">
              <a:lnSpc>
                <a:spcPct val="90000"/>
              </a:lnSpc>
            </a:pPr>
            <a:r>
              <a:rPr lang="zh-CN" altLang="en-US" sz="2100" dirty="0"/>
              <a:t>希望</a:t>
            </a:r>
            <a:r>
              <a:rPr lang="en-US" altLang="zh-CN" sz="2100" dirty="0"/>
              <a:t>S</a:t>
            </a:r>
            <a:r>
              <a:rPr lang="zh-CN" altLang="en-US" sz="2100" dirty="0"/>
              <a:t>盒输入向量的任何变动在输出方都产生看似随机的变动，这两种变动之间的关系应该是非线性的并难以用线性函数近似。</a:t>
            </a:r>
          </a:p>
          <a:p>
            <a:pPr lvl="2">
              <a:lnSpc>
                <a:spcPct val="90000"/>
              </a:lnSpc>
            </a:pPr>
            <a:r>
              <a:rPr lang="en-US" altLang="zh-CN" sz="2100" dirty="0"/>
              <a:t>S</a:t>
            </a:r>
            <a:r>
              <a:rPr lang="zh-CN" altLang="en-US" sz="2100" dirty="0"/>
              <a:t>盒的大小：较大的抗攻击能力强，但越大实现越困难</a:t>
            </a:r>
          </a:p>
          <a:p>
            <a:pPr lvl="2">
              <a:lnSpc>
                <a:spcPct val="90000"/>
              </a:lnSpc>
            </a:pPr>
            <a:r>
              <a:rPr lang="en-US" altLang="zh-CN" sz="2100" dirty="0"/>
              <a:t>S</a:t>
            </a:r>
            <a:r>
              <a:rPr lang="zh-CN" altLang="en-US" sz="2100" dirty="0"/>
              <a:t>盒的组织：要求高度非线性，随机性</a:t>
            </a:r>
          </a:p>
          <a:p>
            <a:pPr>
              <a:lnSpc>
                <a:spcPct val="90000"/>
              </a:lnSpc>
            </a:pPr>
            <a:r>
              <a:rPr lang="zh-CN" altLang="en-US" sz="2600" dirty="0"/>
              <a:t>密钥扩展算法</a:t>
            </a:r>
          </a:p>
          <a:p>
            <a:pPr lvl="1">
              <a:lnSpc>
                <a:spcPct val="90000"/>
              </a:lnSpc>
            </a:pPr>
            <a:r>
              <a:rPr lang="zh-CN" altLang="en-US" sz="2200" dirty="0"/>
              <a:t>选择子密钥时要使得推测各子密钥和由此推出主密钥的难度尽可能大，应该保证密钥</a:t>
            </a:r>
            <a:r>
              <a:rPr lang="en-US" altLang="zh-CN" sz="2200" dirty="0"/>
              <a:t>/</a:t>
            </a:r>
            <a:r>
              <a:rPr lang="zh-CN" altLang="en-US" sz="2200" dirty="0"/>
              <a:t>密文的严格雪崩效应准则和位独立准则。</a:t>
            </a:r>
          </a:p>
        </p:txBody>
      </p:sp>
      <p:sp>
        <p:nvSpPr>
          <p:cNvPr id="537603" name="Rectangle 3"/>
          <p:cNvSpPr>
            <a:spLocks noGrp="1" noChangeArrowheads="1"/>
          </p:cNvSpPr>
          <p:nvPr>
            <p:ph type="title"/>
          </p:nvPr>
        </p:nvSpPr>
        <p:spPr>
          <a:xfrm>
            <a:off x="457200" y="122238"/>
            <a:ext cx="7543800" cy="642937"/>
          </a:xfrm>
        </p:spPr>
        <p:txBody>
          <a:bodyPr/>
          <a:lstStyle/>
          <a:p>
            <a:r>
              <a:rPr lang="zh-CN" altLang="en-US" sz="3500" b="0" dirty="0"/>
              <a:t>分组密码的设计</a:t>
            </a:r>
            <a:r>
              <a:rPr lang="zh-CN" altLang="en-US" sz="3500" b="0" dirty="0" smtClean="0"/>
              <a:t>原则</a:t>
            </a:r>
            <a:endParaRPr lang="zh-CN" altLang="en-US" sz="3500" b="0"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3760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37602">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37602">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37602">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37602">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37602">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37602">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37602">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37602">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537602">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37602">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7602" grpId="0" build="p"/>
    </p:bld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52962" name="Rectangle 2"/>
          <p:cNvSpPr>
            <a:spLocks noGrp="1" noChangeArrowheads="1"/>
          </p:cNvSpPr>
          <p:nvPr>
            <p:ph type="title"/>
          </p:nvPr>
        </p:nvSpPr>
        <p:spPr>
          <a:xfrm>
            <a:off x="611188" y="260350"/>
            <a:ext cx="6778625" cy="792163"/>
          </a:xfrm>
        </p:spPr>
        <p:txBody>
          <a:bodyPr/>
          <a:lstStyle/>
          <a:p>
            <a:r>
              <a:rPr lang="zh-CN" altLang="en-US" b="0" dirty="0" smtClean="0"/>
              <a:t>主要内容</a:t>
            </a:r>
            <a:endParaRPr lang="en-US" altLang="zh-CN" b="0" dirty="0"/>
          </a:p>
        </p:txBody>
      </p:sp>
      <p:sp>
        <p:nvSpPr>
          <p:cNvPr id="552963" name="Rectangle 3"/>
          <p:cNvSpPr>
            <a:spLocks noGrp="1" noChangeArrowheads="1"/>
          </p:cNvSpPr>
          <p:nvPr>
            <p:ph type="body" idx="1"/>
          </p:nvPr>
        </p:nvSpPr>
        <p:spPr>
          <a:xfrm>
            <a:off x="900113" y="1341438"/>
            <a:ext cx="7426325" cy="4686300"/>
          </a:xfrm>
        </p:spPr>
        <p:txBody>
          <a:bodyPr/>
          <a:lstStyle/>
          <a:p>
            <a:r>
              <a:rPr lang="zh-CN" altLang="en-US" dirty="0" smtClean="0"/>
              <a:t>分组密码设计原则</a:t>
            </a:r>
            <a:endParaRPr lang="en-US" altLang="zh-CN" dirty="0" smtClean="0"/>
          </a:p>
          <a:p>
            <a:r>
              <a:rPr lang="en-US" altLang="zh-CN" dirty="0" smtClean="0"/>
              <a:t>DES</a:t>
            </a:r>
            <a:endParaRPr lang="en-US" altLang="zh-CN" dirty="0"/>
          </a:p>
          <a:p>
            <a:pPr lvl="1"/>
            <a:r>
              <a:rPr lang="zh-CN" altLang="en-US" dirty="0" smtClean="0"/>
              <a:t>设计</a:t>
            </a:r>
            <a:endParaRPr lang="en-US" altLang="zh-CN" dirty="0"/>
          </a:p>
          <a:p>
            <a:pPr lvl="1"/>
            <a:r>
              <a:rPr lang="zh-CN" altLang="en-US" dirty="0" smtClean="0"/>
              <a:t>安全强度</a:t>
            </a:r>
            <a:endParaRPr lang="en-US" altLang="zh-CN" dirty="0"/>
          </a:p>
          <a:p>
            <a:r>
              <a:rPr lang="zh-CN" altLang="en-US" dirty="0" smtClean="0"/>
              <a:t>差分分析与线性分析</a:t>
            </a:r>
            <a:endParaRPr lang="en-US" altLang="zh-CN"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5296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5296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5296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5296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5296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2963"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986" name="Rectangle 2"/>
          <p:cNvSpPr>
            <a:spLocks noGrp="1" noChangeArrowheads="1"/>
          </p:cNvSpPr>
          <p:nvPr>
            <p:ph idx="1"/>
          </p:nvPr>
        </p:nvSpPr>
        <p:spPr/>
        <p:txBody>
          <a:bodyPr/>
          <a:lstStyle/>
          <a:p>
            <a:r>
              <a:rPr lang="en-US" altLang="zh-CN" sz="2600" dirty="0"/>
              <a:t>William Stallings book, Chapter 3:</a:t>
            </a:r>
          </a:p>
          <a:p>
            <a:pPr lvl="2">
              <a:buFont typeface="Wingdings" pitchFamily="2" charset="2"/>
              <a:buNone/>
            </a:pPr>
            <a:r>
              <a:rPr lang="zh-CN" altLang="en-US" sz="2600" dirty="0" smtClean="0"/>
              <a:t>第五版</a:t>
            </a:r>
            <a:r>
              <a:rPr lang="zh-CN" altLang="en-US" sz="2600" dirty="0"/>
              <a:t>：</a:t>
            </a:r>
          </a:p>
          <a:p>
            <a:pPr lvl="2">
              <a:buFont typeface="Wingdings" pitchFamily="2" charset="2"/>
              <a:buNone/>
            </a:pPr>
            <a:r>
              <a:rPr lang="en-US" altLang="zh-CN" sz="2600" dirty="0"/>
              <a:t>3.9</a:t>
            </a:r>
            <a:r>
              <a:rPr lang="zh-CN" altLang="en-US" sz="2600" dirty="0"/>
              <a:t>，</a:t>
            </a:r>
            <a:r>
              <a:rPr lang="en-US" altLang="zh-CN" sz="2600" dirty="0"/>
              <a:t>3.11</a:t>
            </a:r>
            <a:r>
              <a:rPr lang="zh-CN" altLang="en-US" sz="2600" dirty="0"/>
              <a:t>，</a:t>
            </a:r>
            <a:r>
              <a:rPr lang="en-US" altLang="zh-CN" sz="2600" dirty="0"/>
              <a:t>3.12</a:t>
            </a:r>
            <a:r>
              <a:rPr lang="zh-CN" altLang="en-US" sz="2600" dirty="0" smtClean="0"/>
              <a:t>，</a:t>
            </a:r>
            <a:r>
              <a:rPr lang="en-US" altLang="zh-CN" sz="2600" dirty="0" smtClean="0"/>
              <a:t>3.14</a:t>
            </a:r>
            <a:endParaRPr lang="en-US" altLang="zh-CN" sz="2600" dirty="0"/>
          </a:p>
        </p:txBody>
      </p:sp>
      <p:sp>
        <p:nvSpPr>
          <p:cNvPr id="553987" name="Rectangle 3"/>
          <p:cNvSpPr>
            <a:spLocks noGrp="1" noChangeArrowheads="1"/>
          </p:cNvSpPr>
          <p:nvPr>
            <p:ph type="title"/>
          </p:nvPr>
        </p:nvSpPr>
        <p:spPr/>
        <p:txBody>
          <a:bodyPr/>
          <a:lstStyle/>
          <a:p>
            <a:r>
              <a:rPr lang="zh-CN" altLang="en-US" b="0" dirty="0" smtClean="0"/>
              <a:t>作业</a:t>
            </a:r>
            <a:endParaRPr lang="en-US" altLang="zh-CN" b="0" dirty="0"/>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02786" name="Rectangle 2"/>
          <p:cNvSpPr>
            <a:spLocks noGrp="1" noChangeArrowheads="1"/>
          </p:cNvSpPr>
          <p:nvPr>
            <p:ph type="title"/>
          </p:nvPr>
        </p:nvSpPr>
        <p:spPr>
          <a:xfrm>
            <a:off x="539750" y="404813"/>
            <a:ext cx="7345363" cy="647700"/>
          </a:xfrm>
        </p:spPr>
        <p:txBody>
          <a:bodyPr>
            <a:normAutofit fontScale="90000"/>
          </a:bodyPr>
          <a:lstStyle/>
          <a:p>
            <a:r>
              <a:rPr lang="en-US" altLang="zh-CN" sz="3800" b="0" dirty="0">
                <a:latin typeface="Copperplate Gothic Bold" pitchFamily="34" charset="0"/>
              </a:rPr>
              <a:t>3.1</a:t>
            </a:r>
            <a:r>
              <a:rPr lang="en-US" altLang="zh-CN" sz="3800" b="0" dirty="0"/>
              <a:t> </a:t>
            </a:r>
            <a:r>
              <a:rPr lang="zh-CN" altLang="en-US" sz="3800" b="0" dirty="0"/>
              <a:t>分组密码的原理</a:t>
            </a:r>
          </a:p>
        </p:txBody>
      </p:sp>
      <p:sp>
        <p:nvSpPr>
          <p:cNvPr id="502787" name="Rectangle 3"/>
          <p:cNvSpPr>
            <a:spLocks noGrp="1" noChangeArrowheads="1"/>
          </p:cNvSpPr>
          <p:nvPr>
            <p:ph type="body" idx="1"/>
          </p:nvPr>
        </p:nvSpPr>
        <p:spPr>
          <a:xfrm>
            <a:off x="468313" y="1268413"/>
            <a:ext cx="8208962" cy="4824412"/>
          </a:xfrm>
        </p:spPr>
        <p:txBody>
          <a:bodyPr/>
          <a:lstStyle/>
          <a:p>
            <a:r>
              <a:rPr lang="zh-CN" altLang="en-US" dirty="0"/>
              <a:t>流密码</a:t>
            </a:r>
            <a:r>
              <a:rPr lang="en-US" altLang="zh-CN" dirty="0"/>
              <a:t>(Stream Cipher)</a:t>
            </a:r>
            <a:r>
              <a:rPr lang="zh-CN" altLang="en-US" dirty="0"/>
              <a:t>和分组密码</a:t>
            </a:r>
            <a:r>
              <a:rPr lang="en-US" altLang="zh-CN" dirty="0"/>
              <a:t>(Block Cipher)</a:t>
            </a:r>
          </a:p>
          <a:p>
            <a:pPr>
              <a:buFont typeface="Wingdings" pitchFamily="2" charset="2"/>
              <a:buNone/>
            </a:pPr>
            <a:r>
              <a:rPr lang="en-US" altLang="zh-CN" sz="2400" dirty="0"/>
              <a:t>           </a:t>
            </a:r>
            <a:r>
              <a:rPr lang="zh-CN" altLang="en-US" sz="2600" dirty="0"/>
              <a:t>如果密文不仅与最初给定的算法和密钥有关，同时也与明文</a:t>
            </a:r>
            <a:r>
              <a:rPr lang="zh-CN" altLang="en-US" sz="2600" dirty="0">
                <a:solidFill>
                  <a:srgbClr val="0000FF"/>
                </a:solidFill>
              </a:rPr>
              <a:t>位置</a:t>
            </a:r>
            <a:r>
              <a:rPr lang="zh-CN" altLang="en-US" sz="2600" dirty="0"/>
              <a:t>有关</a:t>
            </a:r>
            <a:r>
              <a:rPr lang="en-US" altLang="zh-CN" sz="2600" dirty="0"/>
              <a:t>(</a:t>
            </a:r>
            <a:r>
              <a:rPr lang="zh-CN" altLang="en-US" sz="2600" dirty="0"/>
              <a:t>是所处位置的函数</a:t>
            </a:r>
            <a:r>
              <a:rPr lang="en-US" altLang="zh-CN" sz="2600" dirty="0"/>
              <a:t>)</a:t>
            </a:r>
            <a:r>
              <a:rPr lang="zh-CN" altLang="en-US" sz="2600" dirty="0"/>
              <a:t>，则称为流密码体制。加密以明文</a:t>
            </a:r>
            <a:r>
              <a:rPr lang="zh-CN" altLang="en-US" sz="2600" dirty="0">
                <a:solidFill>
                  <a:srgbClr val="0000FF"/>
                </a:solidFill>
              </a:rPr>
              <a:t>比特</a:t>
            </a:r>
            <a:r>
              <a:rPr lang="zh-CN" altLang="en-US" sz="2600" dirty="0"/>
              <a:t>为单位，以伪随机序列与明文序列模</a:t>
            </a:r>
            <a:r>
              <a:rPr lang="en-US" altLang="zh-CN" sz="2600" dirty="0"/>
              <a:t>2</a:t>
            </a:r>
            <a:r>
              <a:rPr lang="zh-CN" altLang="en-US" sz="2600" dirty="0"/>
              <a:t>加后，作为密文序列，一次一比特</a:t>
            </a:r>
            <a:r>
              <a:rPr lang="en-US" altLang="zh-CN" sz="2600" dirty="0"/>
              <a:t>/</a:t>
            </a:r>
            <a:r>
              <a:rPr lang="zh-CN" altLang="en-US" sz="2600" dirty="0"/>
              <a:t>字节。</a:t>
            </a:r>
          </a:p>
          <a:p>
            <a:pPr>
              <a:buFont typeface="Wingdings" pitchFamily="2" charset="2"/>
              <a:buNone/>
            </a:pPr>
            <a:r>
              <a:rPr lang="zh-CN" altLang="en-US" sz="2600" dirty="0"/>
              <a:t>          如果经过加密所得到的密文仅与给定的密码算法和密钥有关，与被处理的明文数据在整个明文中的位置无关，则称为分组密码体制。通常以大于等于</a:t>
            </a:r>
            <a:r>
              <a:rPr lang="en-US" altLang="zh-CN" sz="2600" dirty="0"/>
              <a:t>64</a:t>
            </a:r>
            <a:r>
              <a:rPr lang="zh-CN" altLang="en-US" sz="2600" dirty="0"/>
              <a:t>位的数据块为单位，加密得相同长度的密文。</a:t>
            </a:r>
            <a:endParaRPr lang="zh-CN" altLang="en-US" sz="2400"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0278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0278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0278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2787" grpId="0" build="p"/>
    </p:bld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8322" name="Rectangle 2"/>
          <p:cNvSpPr>
            <a:spLocks noGrp="1" noChangeArrowheads="1"/>
          </p:cNvSpPr>
          <p:nvPr>
            <p:ph type="title"/>
          </p:nvPr>
        </p:nvSpPr>
        <p:spPr>
          <a:xfrm>
            <a:off x="468313" y="260350"/>
            <a:ext cx="7343775" cy="792163"/>
          </a:xfrm>
        </p:spPr>
        <p:txBody>
          <a:bodyPr/>
          <a:lstStyle/>
          <a:p>
            <a:r>
              <a:rPr lang="zh-CN" altLang="en-US" sz="3800" b="0" dirty="0"/>
              <a:t>乘积密码的设计思想</a:t>
            </a:r>
          </a:p>
        </p:txBody>
      </p:sp>
      <p:sp>
        <p:nvSpPr>
          <p:cNvPr id="568323" name="Rectangle 3"/>
          <p:cNvSpPr>
            <a:spLocks noGrp="1" noChangeArrowheads="1"/>
          </p:cNvSpPr>
          <p:nvPr>
            <p:ph type="body" idx="1"/>
          </p:nvPr>
        </p:nvSpPr>
        <p:spPr>
          <a:xfrm>
            <a:off x="468313" y="1052513"/>
            <a:ext cx="8064500" cy="5040312"/>
          </a:xfrm>
        </p:spPr>
        <p:txBody>
          <a:bodyPr>
            <a:normAutofit lnSpcReduction="10000"/>
          </a:bodyPr>
          <a:lstStyle/>
          <a:p>
            <a:pPr>
              <a:lnSpc>
                <a:spcPct val="90000"/>
              </a:lnSpc>
            </a:pPr>
            <a:r>
              <a:rPr lang="en-AU" altLang="zh-CN" sz="2800" dirty="0">
                <a:ea typeface="宋体" pitchFamily="2" charset="-122"/>
              </a:rPr>
              <a:t>1949</a:t>
            </a:r>
            <a:r>
              <a:rPr lang="zh-CN" altLang="en-AU" sz="2800" dirty="0">
                <a:latin typeface="黑体" pitchFamily="2" charset="-122"/>
              </a:rPr>
              <a:t>年，</a:t>
            </a:r>
            <a:r>
              <a:rPr lang="en-AU" altLang="zh-CN" sz="2800" dirty="0">
                <a:ea typeface="宋体" pitchFamily="2" charset="-122"/>
              </a:rPr>
              <a:t>Claude Shannon</a:t>
            </a:r>
            <a:r>
              <a:rPr lang="zh-CN" altLang="en-AU" sz="2800" dirty="0">
                <a:latin typeface="黑体" pitchFamily="2" charset="-122"/>
              </a:rPr>
              <a:t>引进了</a:t>
            </a:r>
            <a:r>
              <a:rPr lang="en-AU" altLang="zh-CN" sz="2800" dirty="0">
                <a:ea typeface="宋体" pitchFamily="2" charset="-122"/>
              </a:rPr>
              <a:t>Substitution-Permutation (S-P) Networks</a:t>
            </a:r>
            <a:r>
              <a:rPr lang="zh-CN" altLang="en-AU" sz="2800" dirty="0">
                <a:latin typeface="黑体" pitchFamily="2" charset="-122"/>
              </a:rPr>
              <a:t>的思想，即现代的乘积加密器，形成了现代分组加密的基础。</a:t>
            </a:r>
            <a:r>
              <a:rPr lang="en-AU" altLang="zh-CN" sz="2800" dirty="0">
                <a:ea typeface="宋体" pitchFamily="2" charset="-122"/>
              </a:rPr>
              <a:t>S-P Networks </a:t>
            </a:r>
            <a:r>
              <a:rPr lang="zh-CN" altLang="en-AU" sz="2800" dirty="0"/>
              <a:t>是基于替代和置换这两个基本操作的。</a:t>
            </a:r>
          </a:p>
          <a:p>
            <a:pPr>
              <a:lnSpc>
                <a:spcPct val="90000"/>
              </a:lnSpc>
            </a:pPr>
            <a:r>
              <a:rPr lang="zh-CN" altLang="en-AU" sz="2800" dirty="0">
                <a:latin typeface="黑体" pitchFamily="2" charset="-122"/>
              </a:rPr>
              <a:t>乘积加密</a:t>
            </a:r>
            <a:r>
              <a:rPr lang="zh-CN" altLang="en-AU" sz="2800" dirty="0"/>
              <a:t>提供了对明文信息处理所做的</a:t>
            </a:r>
            <a:r>
              <a:rPr lang="en-AU" altLang="zh-CN" sz="2800" dirty="0">
                <a:solidFill>
                  <a:srgbClr val="0070C0"/>
                </a:solidFill>
              </a:rPr>
              <a:t>confusion </a:t>
            </a:r>
            <a:r>
              <a:rPr lang="en-AU" altLang="zh-CN" sz="2800" dirty="0"/>
              <a:t>(</a:t>
            </a:r>
            <a:r>
              <a:rPr lang="zh-CN" altLang="en-AU" sz="2800" dirty="0"/>
              <a:t>扰乱</a:t>
            </a:r>
            <a:r>
              <a:rPr lang="en-AU" altLang="zh-CN" sz="2800" dirty="0"/>
              <a:t>)</a:t>
            </a:r>
            <a:r>
              <a:rPr lang="zh-CN" altLang="en-AU" sz="2800" dirty="0"/>
              <a:t>和</a:t>
            </a:r>
            <a:r>
              <a:rPr lang="en-AU" altLang="zh-CN" sz="2800" dirty="0">
                <a:solidFill>
                  <a:srgbClr val="0070C0"/>
                </a:solidFill>
              </a:rPr>
              <a:t>diffusion</a:t>
            </a:r>
            <a:r>
              <a:rPr lang="en-AU" altLang="zh-CN" sz="2800" dirty="0"/>
              <a:t> </a:t>
            </a:r>
            <a:r>
              <a:rPr lang="en-AU" altLang="zh-CN" sz="2800" dirty="0">
                <a:ea typeface="宋体" pitchFamily="2" charset="-122"/>
              </a:rPr>
              <a:t>(</a:t>
            </a:r>
            <a:r>
              <a:rPr lang="zh-CN" altLang="en-AU" sz="2800" dirty="0">
                <a:latin typeface="黑体" pitchFamily="2" charset="-122"/>
              </a:rPr>
              <a:t>扩散</a:t>
            </a:r>
            <a:r>
              <a:rPr lang="en-AU" altLang="zh-CN" sz="2800" dirty="0">
                <a:ea typeface="宋体" pitchFamily="2" charset="-122"/>
              </a:rPr>
              <a:t>)</a:t>
            </a:r>
            <a:endParaRPr lang="zh-CN" altLang="en-AU" sz="2400" dirty="0"/>
          </a:p>
          <a:p>
            <a:pPr lvl="1">
              <a:lnSpc>
                <a:spcPct val="90000"/>
              </a:lnSpc>
            </a:pPr>
            <a:r>
              <a:rPr lang="en-AU" altLang="zh-CN" sz="2400" dirty="0">
                <a:ea typeface="宋体" pitchFamily="2" charset="-122"/>
              </a:rPr>
              <a:t>Shannon</a:t>
            </a:r>
            <a:r>
              <a:rPr lang="zh-CN" altLang="en-AU" sz="2400" dirty="0">
                <a:latin typeface="黑体" pitchFamily="2" charset="-122"/>
              </a:rPr>
              <a:t>认为，为了对付基于统计分析的密码破译，必须对明文作</a:t>
            </a:r>
            <a:r>
              <a:rPr lang="en-AU" altLang="zh-CN" sz="2400" dirty="0">
                <a:ea typeface="宋体" pitchFamily="2" charset="-122"/>
              </a:rPr>
              <a:t>confusion(</a:t>
            </a:r>
            <a:r>
              <a:rPr lang="zh-CN" altLang="en-AU" sz="2400" dirty="0">
                <a:latin typeface="黑体" pitchFamily="2" charset="-122"/>
              </a:rPr>
              <a:t>扰乱</a:t>
            </a:r>
            <a:r>
              <a:rPr lang="en-AU" altLang="zh-CN" sz="2400" dirty="0">
                <a:ea typeface="宋体" pitchFamily="2" charset="-122"/>
              </a:rPr>
              <a:t>)</a:t>
            </a:r>
            <a:r>
              <a:rPr lang="zh-CN" altLang="en-AU" sz="2400" dirty="0">
                <a:latin typeface="黑体" pitchFamily="2" charset="-122"/>
              </a:rPr>
              <a:t>和</a:t>
            </a:r>
            <a:r>
              <a:rPr lang="en-AU" altLang="zh-CN" sz="2400" dirty="0">
                <a:ea typeface="宋体" pitchFamily="2" charset="-122"/>
              </a:rPr>
              <a:t>diffusion(</a:t>
            </a:r>
            <a:r>
              <a:rPr lang="zh-CN" altLang="en-AU" sz="2400" dirty="0">
                <a:latin typeface="黑体" pitchFamily="2" charset="-122"/>
              </a:rPr>
              <a:t>扩散</a:t>
            </a:r>
            <a:r>
              <a:rPr lang="en-AU" altLang="zh-CN" sz="2400" dirty="0">
                <a:ea typeface="宋体" pitchFamily="2" charset="-122"/>
              </a:rPr>
              <a:t>)</a:t>
            </a:r>
            <a:r>
              <a:rPr lang="zh-CN" altLang="en-AU" sz="2400" dirty="0">
                <a:latin typeface="黑体" pitchFamily="2" charset="-122"/>
              </a:rPr>
              <a:t>处理，以减少密文的统计特性，为统计分析制造障碍</a:t>
            </a:r>
            <a:r>
              <a:rPr lang="zh-CN" altLang="en-AU" sz="2400" dirty="0">
                <a:ea typeface="宋体" pitchFamily="2" charset="-122"/>
              </a:rPr>
              <a:t>。</a:t>
            </a:r>
          </a:p>
          <a:p>
            <a:pPr lvl="1">
              <a:lnSpc>
                <a:spcPct val="90000"/>
              </a:lnSpc>
            </a:pPr>
            <a:r>
              <a:rPr lang="en-AU" altLang="zh-CN" sz="2400" b="1" dirty="0">
                <a:ea typeface="宋体" pitchFamily="2" charset="-122"/>
              </a:rPr>
              <a:t>diffusion</a:t>
            </a:r>
            <a:r>
              <a:rPr lang="en-AU" altLang="zh-CN" sz="2400" dirty="0">
                <a:ea typeface="宋体" pitchFamily="2" charset="-122"/>
              </a:rPr>
              <a:t> –</a:t>
            </a:r>
            <a:r>
              <a:rPr lang="zh-CN" altLang="en-AU" sz="2400" dirty="0"/>
              <a:t>扩散，明文统计结构扩散消失到大批密文统计特性中，使明文和密文之间统计关系尽量复杂；</a:t>
            </a:r>
          </a:p>
          <a:p>
            <a:pPr lvl="1">
              <a:lnSpc>
                <a:spcPct val="90000"/>
              </a:lnSpc>
            </a:pPr>
            <a:r>
              <a:rPr lang="en-AU" altLang="zh-CN" sz="2400" b="1" dirty="0">
                <a:ea typeface="宋体" pitchFamily="2" charset="-122"/>
              </a:rPr>
              <a:t>confusion</a:t>
            </a:r>
            <a:r>
              <a:rPr lang="en-AU" altLang="zh-CN" sz="2400" dirty="0">
                <a:ea typeface="宋体" pitchFamily="2" charset="-122"/>
              </a:rPr>
              <a:t> –</a:t>
            </a:r>
            <a:r>
              <a:rPr lang="zh-CN" altLang="en-AU" sz="2400" dirty="0"/>
              <a:t>扰乱，使密文和加密密钥之间的关系尽量复杂</a:t>
            </a:r>
            <a:r>
              <a:rPr lang="zh-CN" altLang="en-AU" sz="2200" dirty="0"/>
              <a:t>。</a:t>
            </a:r>
            <a:endParaRPr lang="zh-CN" altLang="en-US" sz="2200"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6832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6832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6832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6832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6832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8323" grpId="0" build="p"/>
    </p:bld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73442" name="Rectangle 2"/>
          <p:cNvSpPr>
            <a:spLocks noGrp="1" noChangeArrowheads="1"/>
          </p:cNvSpPr>
          <p:nvPr>
            <p:ph type="title"/>
          </p:nvPr>
        </p:nvSpPr>
        <p:spPr>
          <a:xfrm>
            <a:off x="323850" y="188913"/>
            <a:ext cx="7931150" cy="1003300"/>
          </a:xfrm>
        </p:spPr>
        <p:txBody>
          <a:bodyPr>
            <a:normAutofit fontScale="90000"/>
          </a:bodyPr>
          <a:lstStyle/>
          <a:p>
            <a:r>
              <a:rPr lang="en-US" altLang="zh-CN" b="0" dirty="0">
                <a:latin typeface="Copperplate Gothic Bold" pitchFamily="34" charset="0"/>
              </a:rPr>
              <a:t>3.1.2 </a:t>
            </a:r>
            <a:r>
              <a:rPr lang="en-US" altLang="zh-CN" b="0" dirty="0" err="1">
                <a:latin typeface="Copperplate Gothic Bold" pitchFamily="34" charset="0"/>
              </a:rPr>
              <a:t>Feistel</a:t>
            </a:r>
            <a:r>
              <a:rPr lang="zh-CN" altLang="en-US" sz="3700" b="0" dirty="0"/>
              <a:t>密码结构的设计动机</a:t>
            </a:r>
          </a:p>
        </p:txBody>
      </p:sp>
      <p:sp>
        <p:nvSpPr>
          <p:cNvPr id="573443" name="Rectangle 3"/>
          <p:cNvSpPr>
            <a:spLocks noGrp="1" noChangeArrowheads="1"/>
          </p:cNvSpPr>
          <p:nvPr>
            <p:ph type="body" idx="1"/>
          </p:nvPr>
        </p:nvSpPr>
        <p:spPr>
          <a:xfrm>
            <a:off x="468313" y="1268413"/>
            <a:ext cx="8229600" cy="4897437"/>
          </a:xfrm>
        </p:spPr>
        <p:txBody>
          <a:bodyPr/>
          <a:lstStyle/>
          <a:p>
            <a:pPr>
              <a:lnSpc>
                <a:spcPct val="80000"/>
              </a:lnSpc>
            </a:pPr>
            <a:r>
              <a:rPr lang="zh-CN" altLang="en-US" sz="2500" dirty="0"/>
              <a:t>分组密码</a:t>
            </a:r>
          </a:p>
          <a:p>
            <a:pPr lvl="1">
              <a:lnSpc>
                <a:spcPct val="80000"/>
              </a:lnSpc>
            </a:pPr>
            <a:r>
              <a:rPr lang="zh-CN" altLang="en-US" sz="2200" dirty="0"/>
              <a:t>大多数分组密码基于 </a:t>
            </a:r>
            <a:r>
              <a:rPr lang="en-US" altLang="zh-CN" sz="2200" b="1" dirty="0" err="1"/>
              <a:t>Feistel</a:t>
            </a:r>
            <a:r>
              <a:rPr lang="en-US" altLang="zh-CN" sz="2200" b="1" dirty="0"/>
              <a:t> Cipher Structure</a:t>
            </a:r>
          </a:p>
          <a:p>
            <a:pPr lvl="1">
              <a:lnSpc>
                <a:spcPct val="80000"/>
              </a:lnSpc>
            </a:pPr>
            <a:r>
              <a:rPr lang="zh-CN" altLang="en-US" sz="2200" dirty="0"/>
              <a:t>分组加密器本质上就是一个巨大的替换器</a:t>
            </a:r>
          </a:p>
          <a:p>
            <a:pPr lvl="1">
              <a:lnSpc>
                <a:spcPct val="80000"/>
              </a:lnSpc>
            </a:pPr>
            <a:r>
              <a:rPr lang="en-AU" altLang="zh-CN" sz="2200" dirty="0"/>
              <a:t>64</a:t>
            </a:r>
            <a:r>
              <a:rPr lang="zh-CN" altLang="en-AU" sz="2200" dirty="0"/>
              <a:t>位的分组就有 </a:t>
            </a:r>
            <a:r>
              <a:rPr lang="en-AU" altLang="zh-CN" sz="2200" dirty="0"/>
              <a:t>2</a:t>
            </a:r>
            <a:r>
              <a:rPr lang="en-AU" altLang="zh-CN" sz="2200" baseline="30000" dirty="0"/>
              <a:t>64</a:t>
            </a:r>
            <a:r>
              <a:rPr lang="zh-CN" altLang="en-AU" sz="2200" dirty="0"/>
              <a:t>种输入</a:t>
            </a:r>
          </a:p>
          <a:p>
            <a:pPr lvl="1">
              <a:lnSpc>
                <a:spcPct val="80000"/>
              </a:lnSpc>
            </a:pPr>
            <a:r>
              <a:rPr lang="zh-CN" altLang="en-AU" sz="2200" dirty="0"/>
              <a:t>采用了乘积加密器的思想，即轮流使用替代和置换</a:t>
            </a:r>
          </a:p>
          <a:p>
            <a:pPr>
              <a:lnSpc>
                <a:spcPct val="80000"/>
              </a:lnSpc>
            </a:pPr>
            <a:r>
              <a:rPr lang="en-US" altLang="zh-CN" sz="2500" dirty="0" err="1"/>
              <a:t>Feistel</a:t>
            </a:r>
            <a:r>
              <a:rPr lang="zh-CN" altLang="en-US" sz="2500" dirty="0"/>
              <a:t>密码结构的设计动机</a:t>
            </a:r>
          </a:p>
          <a:p>
            <a:pPr lvl="1">
              <a:lnSpc>
                <a:spcPct val="80000"/>
              </a:lnSpc>
            </a:pPr>
            <a:r>
              <a:rPr lang="zh-CN" altLang="en-AU" sz="2200" dirty="0"/>
              <a:t>分组密码对</a:t>
            </a:r>
            <a:r>
              <a:rPr lang="en-AU" altLang="zh-CN" sz="2200" dirty="0"/>
              <a:t>n</a:t>
            </a:r>
            <a:r>
              <a:rPr lang="zh-CN" altLang="en-AU" sz="2200" dirty="0"/>
              <a:t>比特的明文分组进行操作，产生一个</a:t>
            </a:r>
            <a:r>
              <a:rPr lang="en-AU" altLang="zh-CN" sz="2200" dirty="0"/>
              <a:t>n</a:t>
            </a:r>
            <a:r>
              <a:rPr lang="zh-CN" altLang="en-AU" sz="2200" dirty="0"/>
              <a:t>比特的密文分组，共有</a:t>
            </a:r>
            <a:r>
              <a:rPr lang="en-AU" altLang="zh-CN" sz="2200" dirty="0"/>
              <a:t>2</a:t>
            </a:r>
            <a:r>
              <a:rPr lang="en-AU" altLang="zh-CN" sz="2200" baseline="36000" dirty="0"/>
              <a:t>n</a:t>
            </a:r>
            <a:r>
              <a:rPr lang="zh-CN" altLang="en-AU" sz="2200" dirty="0"/>
              <a:t>个不同的明文分组，</a:t>
            </a:r>
            <a:r>
              <a:rPr lang="zh-CN" altLang="en-AU" sz="2200" i="1" dirty="0">
                <a:solidFill>
                  <a:srgbClr val="0000FF"/>
                </a:solidFill>
              </a:rPr>
              <a:t>每一种都必须产生一个唯一的密文分组</a:t>
            </a:r>
            <a:r>
              <a:rPr lang="zh-CN" altLang="en-AU" sz="2200" dirty="0"/>
              <a:t>，这种变换称为可逆的或非奇异的。</a:t>
            </a:r>
          </a:p>
          <a:p>
            <a:pPr lvl="2">
              <a:lnSpc>
                <a:spcPct val="80000"/>
              </a:lnSpc>
              <a:buFont typeface="Wingdings" pitchFamily="2" charset="2"/>
              <a:buNone/>
            </a:pPr>
            <a:r>
              <a:rPr lang="zh-CN" altLang="en-AU" sz="2400" dirty="0"/>
              <a:t>    可逆映射             不可逆映射</a:t>
            </a:r>
          </a:p>
          <a:p>
            <a:pPr lvl="2">
              <a:lnSpc>
                <a:spcPct val="80000"/>
              </a:lnSpc>
              <a:buFont typeface="Wingdings" pitchFamily="2" charset="2"/>
              <a:buNone/>
            </a:pPr>
            <a:r>
              <a:rPr lang="zh-CN" altLang="en-AU" sz="2400" dirty="0"/>
              <a:t>     </a:t>
            </a:r>
            <a:r>
              <a:rPr lang="en-AU" altLang="zh-CN" sz="2400" dirty="0"/>
              <a:t>00     11               00      11</a:t>
            </a:r>
          </a:p>
          <a:p>
            <a:pPr lvl="2">
              <a:lnSpc>
                <a:spcPct val="80000"/>
              </a:lnSpc>
              <a:buFont typeface="Wingdings" pitchFamily="2" charset="2"/>
              <a:buNone/>
            </a:pPr>
            <a:r>
              <a:rPr lang="en-AU" altLang="zh-CN" sz="2400" dirty="0"/>
              <a:t>     01     10               01      10</a:t>
            </a:r>
          </a:p>
          <a:p>
            <a:pPr lvl="2">
              <a:lnSpc>
                <a:spcPct val="80000"/>
              </a:lnSpc>
              <a:buFont typeface="Wingdings" pitchFamily="2" charset="2"/>
              <a:buNone/>
            </a:pPr>
            <a:r>
              <a:rPr lang="en-AU" altLang="zh-CN" sz="2400" dirty="0"/>
              <a:t>     10     00               10      01</a:t>
            </a:r>
          </a:p>
          <a:p>
            <a:pPr lvl="2">
              <a:lnSpc>
                <a:spcPct val="80000"/>
              </a:lnSpc>
              <a:buFont typeface="Wingdings" pitchFamily="2" charset="2"/>
              <a:buNone/>
            </a:pPr>
            <a:r>
              <a:rPr lang="en-AU" altLang="zh-CN" sz="2400" dirty="0"/>
              <a:t>     11     01               11      01 </a:t>
            </a:r>
            <a:endParaRPr lang="en-US" altLang="zh-CN" sz="2400" dirty="0"/>
          </a:p>
        </p:txBody>
      </p:sp>
      <p:sp>
        <p:nvSpPr>
          <p:cNvPr id="7" name="矩形 6"/>
          <p:cNvSpPr/>
          <p:nvPr/>
        </p:nvSpPr>
        <p:spPr bwMode="auto">
          <a:xfrm>
            <a:off x="4286248" y="5000636"/>
            <a:ext cx="1500198" cy="785818"/>
          </a:xfrm>
          <a:prstGeom prst="rect">
            <a:avLst/>
          </a:prstGeom>
          <a:noFill/>
          <a:ln w="9525" cap="flat" cmpd="sng" algn="ctr">
            <a:solidFill>
              <a:srgbClr val="FF0000"/>
            </a:solidFill>
            <a:prstDash val="solid"/>
            <a:round/>
            <a:headEnd type="none" w="med" len="med"/>
            <a:tailEnd type="none" w="med" len="med"/>
          </a:ln>
          <a:effectLst>
            <a:glow rad="101600">
              <a:schemeClr val="accent2">
                <a:satMod val="175000"/>
                <a:alpha val="40000"/>
              </a:schemeClr>
            </a:glow>
          </a:effectLst>
        </p:spPr>
        <p:txBody>
          <a:bodyPr vert="horz" wrap="square" lIns="90000" tIns="46800" rIns="90000" bIns="4680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600" b="0" i="1" u="none" strike="noStrike" cap="none" normalizeH="0" baseline="0" dirty="0" smtClean="0">
              <a:ln>
                <a:noFill/>
              </a:ln>
              <a:solidFill>
                <a:schemeClr val="tx1"/>
              </a:solidFill>
              <a:effectLst/>
              <a:latin typeface="Arial" charset="0"/>
              <a:ea typeface="宋体"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7344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7344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7344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7344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7344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7344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7344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73443">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73443">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73443">
                                            <p:txEl>
                                              <p:pRg st="9" end="9"/>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73443">
                                            <p:txEl>
                                              <p:pRg st="10" end="10"/>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7344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44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4466" name="Rectangle 2"/>
          <p:cNvSpPr>
            <a:spLocks noGrp="1" noChangeArrowheads="1"/>
          </p:cNvSpPr>
          <p:nvPr>
            <p:ph type="title"/>
          </p:nvPr>
        </p:nvSpPr>
        <p:spPr>
          <a:xfrm>
            <a:off x="457200" y="122238"/>
            <a:ext cx="7543800" cy="858837"/>
          </a:xfrm>
        </p:spPr>
        <p:txBody>
          <a:bodyPr/>
          <a:lstStyle/>
          <a:p>
            <a:r>
              <a:rPr lang="en-US" altLang="zh-CN" sz="3500" b="0" dirty="0">
                <a:latin typeface="Copperplate Gothic Bold" pitchFamily="34" charset="0"/>
              </a:rPr>
              <a:t>n = 4</a:t>
            </a:r>
            <a:r>
              <a:rPr lang="zh-CN" altLang="en-US" sz="3500" b="0" dirty="0"/>
              <a:t>时的一个普通代换密码的结构</a:t>
            </a:r>
          </a:p>
        </p:txBody>
      </p:sp>
      <p:pic>
        <p:nvPicPr>
          <p:cNvPr id="574469" name="Picture 5"/>
          <p:cNvPicPr>
            <a:picLocks noChangeAspect="1" noChangeArrowheads="1"/>
          </p:cNvPicPr>
          <p:nvPr/>
        </p:nvPicPr>
        <p:blipFill>
          <a:blip r:embed="rId2" cstate="print"/>
          <a:srcRect/>
          <a:stretch>
            <a:fillRect/>
          </a:stretch>
        </p:blipFill>
        <p:spPr bwMode="auto">
          <a:xfrm>
            <a:off x="1331913" y="1125538"/>
            <a:ext cx="6181725" cy="5375275"/>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9525" algn="ctr">
            <a:noFill/>
            <a:miter lim="800000"/>
            <a:headEnd/>
            <a:tailEnd/>
          </a:ln>
          <a:effectLst/>
        </p:spPr>
      </p:pic>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75493" name="Picture 5"/>
          <p:cNvPicPr>
            <a:picLocks noChangeAspect="1" noChangeArrowheads="1"/>
          </p:cNvPicPr>
          <p:nvPr/>
        </p:nvPicPr>
        <p:blipFill>
          <a:blip r:embed="rId2" cstate="print"/>
          <a:srcRect/>
          <a:stretch>
            <a:fillRect/>
          </a:stretch>
        </p:blipFill>
        <p:spPr bwMode="auto">
          <a:xfrm>
            <a:off x="900113" y="260350"/>
            <a:ext cx="6843712" cy="6037263"/>
          </a:xfrm>
          <a:prstGeom prst="rect">
            <a:avLst/>
          </a:prstGeom>
          <a:noFill/>
          <a:ln w="9525" algn="ctr">
            <a:noFill/>
            <a:miter lim="800000"/>
            <a:headEnd/>
            <a:tailEnd/>
          </a:ln>
          <a:effectLst/>
        </p:spPr>
      </p:pic>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4"/>
          <p:cNvSpPr>
            <a:spLocks noGrp="1"/>
          </p:cNvSpPr>
          <p:nvPr>
            <p:ph type="dt" sz="half" idx="10"/>
          </p:nvPr>
        </p:nvSpPr>
        <p:spPr/>
        <p:txBody>
          <a:bodyPr/>
          <a:lstStyle/>
          <a:p>
            <a:fld id="{6723F4DF-215F-4275-AB0D-71872CB8EDB7}" type="datetime1">
              <a:rPr lang="zh-CN" altLang="en-US"/>
              <a:pPr/>
              <a:t>2016/9/20</a:t>
            </a:fld>
            <a:endParaRPr lang="en-US" altLang="zh-CN"/>
          </a:p>
        </p:txBody>
      </p:sp>
      <p:sp>
        <p:nvSpPr>
          <p:cNvPr id="6" name="页脚占位符 5"/>
          <p:cNvSpPr>
            <a:spLocks noGrp="1"/>
          </p:cNvSpPr>
          <p:nvPr>
            <p:ph type="ftr" sz="quarter" idx="11"/>
          </p:nvPr>
        </p:nvSpPr>
        <p:spPr/>
        <p:txBody>
          <a:bodyPr/>
          <a:lstStyle/>
          <a:p>
            <a:r>
              <a:rPr lang="en-US" altLang="zh-CN"/>
              <a:t>Cryptography and Network Security - 2</a:t>
            </a:r>
          </a:p>
        </p:txBody>
      </p:sp>
      <p:sp>
        <p:nvSpPr>
          <p:cNvPr id="7" name="灯片编号占位符 6"/>
          <p:cNvSpPr>
            <a:spLocks noGrp="1"/>
          </p:cNvSpPr>
          <p:nvPr>
            <p:ph type="sldNum" sz="quarter" idx="12"/>
          </p:nvPr>
        </p:nvSpPr>
        <p:spPr/>
        <p:txBody>
          <a:bodyPr/>
          <a:lstStyle/>
          <a:p>
            <a:fld id="{19767E8D-0F8E-4010-A604-6AF0A729EC7F}" type="slidenum">
              <a:rPr lang="en-US" altLang="zh-CN"/>
              <a:pPr/>
              <a:t>9</a:t>
            </a:fld>
            <a:r>
              <a:rPr lang="en-US" altLang="zh-CN"/>
              <a:t>/35</a:t>
            </a:r>
          </a:p>
        </p:txBody>
      </p:sp>
      <p:sp>
        <p:nvSpPr>
          <p:cNvPr id="569346" name="Rectangle 2"/>
          <p:cNvSpPr>
            <a:spLocks noGrp="1" noChangeArrowheads="1"/>
          </p:cNvSpPr>
          <p:nvPr>
            <p:ph type="title"/>
          </p:nvPr>
        </p:nvSpPr>
        <p:spPr>
          <a:xfrm>
            <a:off x="457200" y="257175"/>
            <a:ext cx="5267325" cy="723900"/>
          </a:xfrm>
        </p:spPr>
        <p:txBody>
          <a:bodyPr/>
          <a:lstStyle/>
          <a:p>
            <a:r>
              <a:rPr lang="en-US" altLang="zh-CN" sz="3500" b="0" dirty="0">
                <a:latin typeface="Copperplate Gothic Bold" pitchFamily="34" charset="0"/>
              </a:rPr>
              <a:t>3.1.3 </a:t>
            </a:r>
            <a:r>
              <a:rPr lang="en-US" altLang="zh-CN" sz="3500" b="0" dirty="0" err="1">
                <a:latin typeface="Copperplate Gothic Bold" pitchFamily="34" charset="0"/>
              </a:rPr>
              <a:t>Feistel</a:t>
            </a:r>
            <a:r>
              <a:rPr lang="zh-CN" altLang="en-US" sz="3500" b="0" dirty="0">
                <a:latin typeface="Copperplate Gothic Bold" pitchFamily="34" charset="0"/>
              </a:rPr>
              <a:t>密码结构</a:t>
            </a:r>
          </a:p>
        </p:txBody>
      </p:sp>
      <p:sp>
        <p:nvSpPr>
          <p:cNvPr id="569347" name="Rectangle 3"/>
          <p:cNvSpPr>
            <a:spLocks noGrp="1" noChangeArrowheads="1"/>
          </p:cNvSpPr>
          <p:nvPr>
            <p:ph type="body" sz="half" idx="1"/>
          </p:nvPr>
        </p:nvSpPr>
        <p:spPr>
          <a:xfrm>
            <a:off x="395288" y="1125538"/>
            <a:ext cx="5041900" cy="5040312"/>
          </a:xfrm>
        </p:spPr>
        <p:txBody>
          <a:bodyPr>
            <a:normAutofit lnSpcReduction="10000"/>
          </a:bodyPr>
          <a:lstStyle/>
          <a:p>
            <a:r>
              <a:rPr lang="en-US" altLang="zh-CN" sz="2600" dirty="0"/>
              <a:t>1973</a:t>
            </a:r>
            <a:r>
              <a:rPr lang="zh-CN" altLang="en-US" sz="2600" dirty="0"/>
              <a:t>年，</a:t>
            </a:r>
            <a:r>
              <a:rPr lang="en-US" altLang="zh-CN" sz="2600" dirty="0"/>
              <a:t>Horst </a:t>
            </a:r>
            <a:r>
              <a:rPr lang="en-US" altLang="zh-CN" sz="2600" dirty="0" err="1"/>
              <a:t>Feistel</a:t>
            </a:r>
            <a:r>
              <a:rPr lang="zh-CN" altLang="en-US" sz="2600" dirty="0"/>
              <a:t>提出了基于可逆乘积加密器概念的</a:t>
            </a:r>
            <a:r>
              <a:rPr lang="en-US" altLang="zh-CN" sz="2600" dirty="0" err="1"/>
              <a:t>Feistel</a:t>
            </a:r>
            <a:r>
              <a:rPr lang="en-US" altLang="zh-CN" sz="2600" dirty="0"/>
              <a:t> Cipher</a:t>
            </a:r>
            <a:r>
              <a:rPr lang="zh-CN" altLang="en-US" sz="2600" dirty="0"/>
              <a:t>：</a:t>
            </a:r>
          </a:p>
          <a:p>
            <a:pPr lvl="1"/>
            <a:r>
              <a:rPr lang="zh-CN" altLang="en-AU" sz="2400" dirty="0"/>
              <a:t>将输入分组分成左右两部分，实施</a:t>
            </a:r>
            <a:r>
              <a:rPr lang="en-AU" altLang="zh-CN" sz="2400" dirty="0">
                <a:ea typeface="宋体" pitchFamily="2" charset="-122"/>
              </a:rPr>
              <a:t>Shannon’s</a:t>
            </a:r>
            <a:r>
              <a:rPr lang="zh-CN" altLang="en-AU" sz="2400" dirty="0"/>
              <a:t>的</a:t>
            </a:r>
            <a:r>
              <a:rPr lang="en-AU" altLang="zh-CN" sz="2400" dirty="0">
                <a:ea typeface="宋体" pitchFamily="2" charset="-122"/>
              </a:rPr>
              <a:t>substitution-permutation network </a:t>
            </a:r>
            <a:r>
              <a:rPr lang="zh-CN" altLang="en-AU" sz="2400" dirty="0"/>
              <a:t>概念</a:t>
            </a:r>
          </a:p>
          <a:p>
            <a:pPr lvl="1"/>
            <a:r>
              <a:rPr lang="zh-CN" altLang="en-AU" sz="2400" dirty="0"/>
              <a:t>对左半部数据实施多回合的替代操作</a:t>
            </a:r>
            <a:r>
              <a:rPr lang="en-AU" altLang="zh-CN" sz="2400" dirty="0"/>
              <a:t>(substitution)</a:t>
            </a:r>
          </a:p>
          <a:p>
            <a:pPr lvl="1"/>
            <a:r>
              <a:rPr lang="zh-CN" altLang="en-US" sz="2400" dirty="0"/>
              <a:t>对右半部数据和子密钥应用轮函数</a:t>
            </a:r>
            <a:r>
              <a:rPr lang="en-US" altLang="zh-CN" sz="2400" dirty="0"/>
              <a:t>F</a:t>
            </a:r>
            <a:r>
              <a:rPr lang="zh-CN" altLang="en-US" sz="2400" dirty="0"/>
              <a:t>，其输出与左一半做异或</a:t>
            </a:r>
          </a:p>
          <a:p>
            <a:pPr lvl="1"/>
            <a:r>
              <a:rPr lang="zh-CN" altLang="en-US" sz="2400" dirty="0"/>
              <a:t>将这两部分进行互换</a:t>
            </a:r>
            <a:r>
              <a:rPr lang="en-US" altLang="zh-CN" sz="2400" dirty="0"/>
              <a:t>(</a:t>
            </a:r>
            <a:r>
              <a:rPr lang="en-AU" altLang="zh-CN" sz="2400" dirty="0">
                <a:ea typeface="宋体" pitchFamily="2" charset="-122"/>
              </a:rPr>
              <a:t>permutation swapping</a:t>
            </a:r>
            <a:r>
              <a:rPr lang="en-US" altLang="zh-CN" sz="2400" dirty="0"/>
              <a:t>)</a:t>
            </a:r>
            <a:r>
              <a:rPr lang="en-AU" altLang="zh-CN" sz="2400" dirty="0">
                <a:ea typeface="宋体" pitchFamily="2" charset="-122"/>
              </a:rPr>
              <a:t> </a:t>
            </a:r>
            <a:endParaRPr lang="en-US" altLang="zh-CN" sz="2400" dirty="0">
              <a:ea typeface="宋体" pitchFamily="2" charset="-122"/>
            </a:endParaRPr>
          </a:p>
        </p:txBody>
      </p:sp>
      <p:pic>
        <p:nvPicPr>
          <p:cNvPr id="569348" name="Picture 4"/>
          <p:cNvPicPr>
            <a:picLocks noChangeAspect="1" noChangeArrowheads="1"/>
          </p:cNvPicPr>
          <p:nvPr/>
        </p:nvPicPr>
        <p:blipFill>
          <a:blip r:embed="rId2" cstate="print"/>
          <a:srcRect/>
          <a:stretch>
            <a:fillRect/>
          </a:stretch>
        </p:blipFill>
        <p:spPr bwMode="auto">
          <a:xfrm>
            <a:off x="5580063" y="115888"/>
            <a:ext cx="3276600" cy="6308725"/>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ryptography-2">
  <a:themeElements>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聚合">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聚合">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cryptography-2</Template>
  <TotalTime>101</TotalTime>
  <Words>3022</Words>
  <Application>Microsoft Office PowerPoint</Application>
  <PresentationFormat>全屏显示(4:3)</PresentationFormat>
  <Paragraphs>206</Paragraphs>
  <Slides>37</Slides>
  <Notes>1</Notes>
  <HiddenSlides>0</HiddenSlides>
  <MMClips>0</MMClips>
  <ScaleCrop>false</ScaleCrop>
  <HeadingPairs>
    <vt:vector size="4" baseType="variant">
      <vt:variant>
        <vt:lpstr>主题</vt:lpstr>
      </vt:variant>
      <vt:variant>
        <vt:i4>1</vt:i4>
      </vt:variant>
      <vt:variant>
        <vt:lpstr>幻灯片标题</vt:lpstr>
      </vt:variant>
      <vt:variant>
        <vt:i4>37</vt:i4>
      </vt:variant>
    </vt:vector>
  </HeadingPairs>
  <TitlesOfParts>
    <vt:vector size="38" baseType="lpstr">
      <vt:lpstr>cryptography-2</vt:lpstr>
      <vt:lpstr>现代密码学理论与实践 第3章 分组密码和数据加密标准 </vt:lpstr>
      <vt:lpstr>本章重点</vt:lpstr>
      <vt:lpstr>本章内容</vt:lpstr>
      <vt:lpstr>3.1 分组密码的原理</vt:lpstr>
      <vt:lpstr>乘积密码的设计思想</vt:lpstr>
      <vt:lpstr>3.1.2 Feistel密码结构的设计动机</vt:lpstr>
      <vt:lpstr>n = 4时的一个普通代换密码的结构</vt:lpstr>
      <vt:lpstr>幻灯片 8</vt:lpstr>
      <vt:lpstr>3.1.3 Feistel密码结构</vt:lpstr>
      <vt:lpstr>Feistel加密器设计原则</vt:lpstr>
      <vt:lpstr>Feistel Cipher Encryption and Decryption</vt:lpstr>
      <vt:lpstr>3.2 数据加密标准DES</vt:lpstr>
      <vt:lpstr>DES加密算法的一般描述</vt:lpstr>
      <vt:lpstr>1）初始置换IP (Initial Permutation)和逆置换IP-1</vt:lpstr>
      <vt:lpstr>2）Feistel Cipher分组加密循环细节</vt:lpstr>
      <vt:lpstr>幻灯片 16</vt:lpstr>
      <vt:lpstr>Feistel Cipher分组加密循环细节</vt:lpstr>
      <vt:lpstr>扩充置换(E)和置换函数(P)</vt:lpstr>
      <vt:lpstr>3）S盒(Substitution Boxes)</vt:lpstr>
      <vt:lpstr>幻灯片 20</vt:lpstr>
      <vt:lpstr>幻灯片 21</vt:lpstr>
      <vt:lpstr>4）子密钥的产生</vt:lpstr>
      <vt:lpstr>子密钥的产生</vt:lpstr>
      <vt:lpstr>子密钥的产生</vt:lpstr>
      <vt:lpstr>幻灯片 25</vt:lpstr>
      <vt:lpstr>幻灯片 26</vt:lpstr>
      <vt:lpstr>3.3 DES的安全强度</vt:lpstr>
      <vt:lpstr>DES的安全强度</vt:lpstr>
      <vt:lpstr>3.4 差分分析和线性分析</vt:lpstr>
      <vt:lpstr>差分密码攻击</vt:lpstr>
      <vt:lpstr>Differential Cryptanalysis</vt:lpstr>
      <vt:lpstr>幻灯片 32</vt:lpstr>
      <vt:lpstr>线性密码分析Linear Cryptanalysis</vt:lpstr>
      <vt:lpstr>3.5 分组密码的设计原则</vt:lpstr>
      <vt:lpstr>分组密码的设计原则</vt:lpstr>
      <vt:lpstr>主要内容</vt:lpstr>
      <vt:lpstr>作业</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现代密码学理论与实践 第3章 分组密码和数据加密标准 </dc:title>
  <dc:creator>lenovo</dc:creator>
  <cp:lastModifiedBy>ustc</cp:lastModifiedBy>
  <cp:revision>10</cp:revision>
  <dcterms:created xsi:type="dcterms:W3CDTF">2014-09-30T12:24:24Z</dcterms:created>
  <dcterms:modified xsi:type="dcterms:W3CDTF">2016-09-20T08:36:26Z</dcterms:modified>
</cp:coreProperties>
</file>