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08" r:id="rId22"/>
    <p:sldId id="276" r:id="rId23"/>
    <p:sldId id="312" r:id="rId24"/>
    <p:sldId id="309" r:id="rId25"/>
    <p:sldId id="277" r:id="rId26"/>
    <p:sldId id="278" r:id="rId27"/>
    <p:sldId id="279" r:id="rId28"/>
    <p:sldId id="282" r:id="rId29"/>
    <p:sldId id="283" r:id="rId30"/>
    <p:sldId id="280" r:id="rId31"/>
    <p:sldId id="284" r:id="rId32"/>
    <p:sldId id="310"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13" r:id="rId52"/>
    <p:sldId id="303" r:id="rId53"/>
    <p:sldId id="304" r:id="rId54"/>
    <p:sldId id="305" r:id="rId55"/>
    <p:sldId id="306" r:id="rId56"/>
    <p:sldId id="307" r:id="rId57"/>
  </p:sldIdLst>
  <p:sldSz cx="9144000" cy="6858000" type="screen4x3"/>
  <p:notesSz cx="6648450" cy="978058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700" autoAdjust="0"/>
  </p:normalViewPr>
  <p:slideViewPr>
    <p:cSldViewPr>
      <p:cViewPr varScale="1">
        <p:scale>
          <a:sx n="87" d="100"/>
          <a:sy n="87" d="100"/>
        </p:scale>
        <p:origin x="-133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0995" cy="489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65916" y="0"/>
            <a:ext cx="2880995" cy="489029"/>
          </a:xfrm>
          <a:prstGeom prst="rect">
            <a:avLst/>
          </a:prstGeom>
        </p:spPr>
        <p:txBody>
          <a:bodyPr vert="horz" lIns="91440" tIns="45720" rIns="91440" bIns="45720" rtlCol="0"/>
          <a:lstStyle>
            <a:lvl1pPr algn="r">
              <a:defRPr sz="1200"/>
            </a:lvl1pPr>
          </a:lstStyle>
          <a:p>
            <a:fld id="{AAAC1942-8C1C-4142-9113-C00651CD9D7A}" type="datetimeFigureOut">
              <a:rPr lang="zh-CN" altLang="en-US" smtClean="0"/>
              <a:pPr/>
              <a:t>2016/10/11</a:t>
            </a:fld>
            <a:endParaRPr lang="zh-CN" altLang="en-US"/>
          </a:p>
        </p:txBody>
      </p:sp>
      <p:sp>
        <p:nvSpPr>
          <p:cNvPr id="4" name="幻灯片图像占位符 3"/>
          <p:cNvSpPr>
            <a:spLocks noGrp="1" noRot="1" noChangeAspect="1"/>
          </p:cNvSpPr>
          <p:nvPr>
            <p:ph type="sldImg" idx="2"/>
          </p:nvPr>
        </p:nvSpPr>
        <p:spPr>
          <a:xfrm>
            <a:off x="879475" y="733425"/>
            <a:ext cx="4889500" cy="36671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4845" y="4645779"/>
            <a:ext cx="5318760" cy="440126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289861"/>
            <a:ext cx="2880995" cy="489029"/>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65916" y="9289861"/>
            <a:ext cx="2880995" cy="489029"/>
          </a:xfrm>
          <a:prstGeom prst="rect">
            <a:avLst/>
          </a:prstGeom>
        </p:spPr>
        <p:txBody>
          <a:bodyPr vert="horz" lIns="91440" tIns="45720" rIns="91440" bIns="45720" rtlCol="0" anchor="b"/>
          <a:lstStyle>
            <a:lvl1pPr algn="r">
              <a:defRPr sz="1200"/>
            </a:lvl1pPr>
          </a:lstStyle>
          <a:p>
            <a:fld id="{012DABB6-86FE-4A4D-8E3C-2A9CD0D8B00F}" type="slidenum">
              <a:rPr lang="zh-CN" altLang="en-US" smtClean="0"/>
              <a:pPr/>
              <a:t>‹#›</a:t>
            </a:fld>
            <a:endParaRPr lang="zh-CN" altLang="en-US"/>
          </a:p>
        </p:txBody>
      </p:sp>
    </p:spTree>
    <p:extLst>
      <p:ext uri="{BB962C8B-B14F-4D97-AF65-F5344CB8AC3E}">
        <p14:creationId xmlns:p14="http://schemas.microsoft.com/office/powerpoint/2010/main" xmlns="" val="262531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A75511B-AF6C-4DD5-82EA-863782180A3F}" type="slidenum">
              <a:rPr lang="zh-CN" altLang="en-US" smtClean="0"/>
              <a:pPr/>
              <a:t>20</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AU" altLang="zh-CN" i="1" smtClean="0"/>
              <a:t>Euclid's Algorithm is derived from the observation that if a &amp; b have a common factor d (ie. a=m.d &amp; b=n.d) then d is also a factor in any difference between them, vis: a-p.b = (m.d)-p.(n.d) = d.(m-p.n). Euclid's Algorithm keeps computing successive differences until it vanishes, at which point that divisor has been reached.</a:t>
            </a:r>
            <a:r>
              <a:rPr lang="en-AU" altLang="zh-CN"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E6AA77C-BDB5-4160-8F4F-CE1B10E33621}" type="slidenum">
              <a:rPr lang="zh-CN" altLang="en-US" smtClean="0"/>
              <a:pPr/>
              <a:t>22</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ltLang="zh-CN" smtClean="0"/>
              <a:t>Compute successive instances of GCD(a,b) = GCD(b,a mod b).</a:t>
            </a:r>
          </a:p>
          <a:p>
            <a:pPr eaLnBrk="1" hangingPunct="1"/>
            <a:endParaRPr lang="en-US" altLang="zh-CN" smtClean="0"/>
          </a:p>
          <a:p>
            <a:pPr eaLnBrk="1" hangingPunct="1"/>
            <a:r>
              <a:rPr lang="en-US" altLang="zh-CN" smtClean="0"/>
              <a:t>Note this MUST always terminate since will eventually get a mod b = 0 (ie no remainder left).</a:t>
            </a:r>
            <a:endParaRPr lang="en-AU"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12DABB6-86FE-4A4D-8E3C-2A9CD0D8B00F}" type="slidenum">
              <a:rPr lang="zh-CN" altLang="en-US" smtClean="0"/>
              <a:pPr/>
              <a:t>28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09E8517-7B1F-42C2-B7E5-144D9F8223F4}" type="slidenum">
              <a:rPr lang="zh-CN" altLang="en-US" smtClean="0"/>
              <a:pPr/>
              <a:t>45</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ltLang="zh-CN" smtClean="0"/>
              <a:t>Stallings Table 4.6</a:t>
            </a:r>
            <a:endParaRPr lang="en-AU"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1F4E619-9D9F-4B7D-9FCC-C8BECC07C27B}" type="slidenum">
              <a:rPr lang="zh-CN" altLang="en-US" smtClean="0"/>
              <a:pPr/>
              <a:t>48</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altLang="zh-CN" smtClean="0"/>
              <a:t>See text for additional discussion. Reduction comes from observation that if in GF(2</a:t>
            </a:r>
            <a:r>
              <a:rPr lang="en-US" altLang="zh-CN" baseline="30000" smtClean="0"/>
              <a:t>n</a:t>
            </a:r>
            <a:r>
              <a:rPr lang="en-US" altLang="zh-CN" smtClean="0"/>
              <a:t>) then irreducible poly g(x) has highest term x</a:t>
            </a:r>
            <a:r>
              <a:rPr lang="en-US" altLang="zh-CN" baseline="30000" smtClean="0"/>
              <a:t>n</a:t>
            </a:r>
            <a:r>
              <a:rPr lang="en-US" altLang="zh-CN" smtClean="0"/>
              <a:t> , and if compute x</a:t>
            </a:r>
            <a:r>
              <a:rPr lang="en-US" altLang="zh-CN" baseline="30000" smtClean="0"/>
              <a:t>n</a:t>
            </a:r>
            <a:r>
              <a:rPr lang="en-US" altLang="zh-CN" smtClean="0"/>
              <a:t> mod g(x) answer is g(x)- x</a:t>
            </a:r>
            <a:r>
              <a:rPr lang="en-US" altLang="zh-CN" baseline="30000" smtClean="0"/>
              <a:t>n</a:t>
            </a:r>
            <a:endParaRPr lang="en-AU" altLang="zh-CN" baseline="300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userDrawn="1"/>
        </p:nvPicPr>
        <p:blipFill>
          <a:blip r:embed="rId3" cstate="print">
            <a:lum bright="18000" contrast="6000"/>
          </a:blip>
          <a:srcRect/>
          <a:stretch>
            <a:fillRect/>
          </a:stretch>
        </p:blipFill>
        <p:spPr bwMode="auto">
          <a:xfrm>
            <a:off x="4572000" y="115434"/>
            <a:ext cx="3889375" cy="1149350"/>
          </a:xfrm>
          <a:prstGeom prst="rect">
            <a:avLst/>
          </a:prstGeom>
          <a:noFill/>
          <a:ln w="9525">
            <a:noFill/>
            <a:miter lim="800000"/>
            <a:headEnd/>
            <a:tailEnd/>
          </a:ln>
        </p:spPr>
      </p:pic>
      <p:pic>
        <p:nvPicPr>
          <p:cNvPr id="14" name="图片 1" descr="ustc标志2"/>
          <p:cNvPicPr>
            <a:picLocks noChangeAspect="1" noChangeArrowheads="1"/>
          </p:cNvPicPr>
          <p:nvPr userDrawn="1"/>
        </p:nvPicPr>
        <p:blipFill>
          <a:blip r:embed="rId4" cstate="print"/>
          <a:srcRect/>
          <a:stretch>
            <a:fillRect/>
          </a:stretch>
        </p:blipFill>
        <p:spPr bwMode="auto">
          <a:xfrm>
            <a:off x="714348" y="258310"/>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E2672E2-A160-472D-8EEE-79097D6B924C}" type="datetime1">
              <a:rPr lang="zh-CN" altLang="en-US" smtClean="0"/>
              <a:pPr/>
              <a:t>2016/10/11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C3E7649-F06E-4730-B3AF-431FFBBECEC0}" type="datetime1">
              <a:rPr lang="zh-CN" altLang="en-US" smtClean="0"/>
              <a:pPr/>
              <a:t>2016/10/11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userDrawn="1"/>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userDrawn="1"/>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t>/55</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userDrawn="1"/>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userDrawn="1"/>
        </p:nvPicPr>
        <p:blipFill>
          <a:blip r:embed="rId2" cstate="print">
            <a:lum bright="18000" contrast="6000"/>
          </a:blip>
          <a:srcRect/>
          <a:stretch>
            <a:fillRect/>
          </a:stretch>
        </p:blipFill>
        <p:spPr bwMode="auto">
          <a:xfrm>
            <a:off x="4798189" y="5250575"/>
            <a:ext cx="3889375" cy="1149350"/>
          </a:xfrm>
          <a:prstGeom prst="rect">
            <a:avLst/>
          </a:prstGeom>
          <a:noFill/>
          <a:ln w="9525">
            <a:noFill/>
            <a:miter lim="800000"/>
            <a:headEnd/>
            <a:tailEnd/>
          </a:ln>
        </p:spPr>
      </p:pic>
      <p:pic>
        <p:nvPicPr>
          <p:cNvPr id="27" name="图片 1" descr="ustc标志2"/>
          <p:cNvPicPr>
            <a:picLocks noChangeAspect="1" noChangeArrowheads="1"/>
          </p:cNvPicPr>
          <p:nvPr userDrawn="1"/>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userDrawn="1"/>
        </p:nvSpPr>
        <p:spPr>
          <a:xfrm>
            <a:off x="214282" y="5572148"/>
            <a:ext cx="4714876" cy="857248"/>
          </a:xfrm>
          <a:prstGeom prst="rect">
            <a:avLst/>
          </a:prstGeom>
        </p:spPr>
        <p:txBody>
          <a:bodyPr vert="horz" bIns="0" rtlCol="0" anchor="ctr">
            <a:noAutofit/>
            <a:scene3d>
              <a:camera prst="orthographicFront"/>
              <a:lightRig rig="soft" dir="t"/>
            </a:scene3d>
            <a:sp3d prstMaterial="softEdge">
              <a:bevelT w="25400" h="2540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D5C350B-4A99-44CA-BD3F-436C35E879F6}" type="datetime1">
              <a:rPr lang="zh-CN" altLang="en-US" smtClean="0"/>
              <a:pPr/>
              <a:t>2016/10/11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CF8DEF0-057E-4D05-B964-8893A04D16A7}" type="datetime1">
              <a:rPr lang="zh-CN" altLang="en-US" smtClean="0"/>
              <a:pPr/>
              <a:t>2016/10/11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84F31DF-5A6A-4D7D-9A32-641C4740AECB}" type="datetime1">
              <a:rPr lang="zh-CN" altLang="en-US" smtClean="0"/>
              <a:pPr/>
              <a:t>2016/10/11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6C110CD-E9AF-4815-B982-C71DD1412174}" type="datetime1">
              <a:rPr lang="zh-CN" altLang="en-US" smtClean="0"/>
              <a:pPr/>
              <a:t>2016/10/11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7F353DC-7D66-42D5-937A-32A6B2054C9E}" type="datetime1">
              <a:rPr lang="zh-CN" altLang="en-US" smtClean="0"/>
              <a:pPr/>
              <a:t>2016/10/11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E34FA82-BD38-41DB-AC70-DB508FBEA257}" type="datetime1">
              <a:rPr lang="zh-CN" altLang="en-US" smtClean="0"/>
              <a:pPr/>
              <a:t>2016/10/11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3B2A7F5-0A7F-4523-A068-C452A85F3F86}" type="datetime1">
              <a:rPr lang="zh-CN" altLang="en-US" smtClean="0"/>
              <a:pPr/>
              <a:t>2016/10/11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529EE09-798D-4760-8768-969530E7F427}"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A9FF3C-F009-474B-8AF4-0142DC10200A}" type="datetime1">
              <a:rPr lang="zh-CN" altLang="en-US" smtClean="0"/>
              <a:pPr/>
              <a:t>2016/10/11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9EE09-798D-4760-8768-969530E7F4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fy@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a:xfrm>
            <a:off x="1235098" y="428604"/>
            <a:ext cx="6551612" cy="2592388"/>
          </a:xfrm>
        </p:spPr>
        <p:txBody>
          <a:bodyPr/>
          <a:lstStyle/>
          <a:p>
            <a:pPr algn="ctr" eaLnBrk="1" hangingPunct="1">
              <a:lnSpc>
                <a:spcPct val="95000"/>
              </a:lnSpc>
            </a:pPr>
            <a:r>
              <a:rPr lang="zh-CN" altLang="en-US" b="0" dirty="0" smtClean="0">
                <a:solidFill>
                  <a:srgbClr val="FF0000"/>
                </a:solidFill>
              </a:rPr>
              <a:t>现代密码学理论与实践</a:t>
            </a:r>
            <a:r>
              <a:rPr lang="zh-CN" altLang="en-US" sz="3600" b="0" dirty="0" smtClean="0">
                <a:solidFill>
                  <a:srgbClr val="FF0000"/>
                </a:solidFill>
              </a:rPr>
              <a:t/>
            </a:r>
            <a:br>
              <a:rPr lang="zh-CN" altLang="en-US" sz="3600" b="0" dirty="0" smtClean="0">
                <a:solidFill>
                  <a:srgbClr val="FF0000"/>
                </a:solidFill>
              </a:rPr>
            </a:br>
            <a:r>
              <a:rPr lang="zh-CN" altLang="en-US" sz="4400" b="0" dirty="0" smtClean="0">
                <a:solidFill>
                  <a:srgbClr val="FF0000"/>
                </a:solidFill>
              </a:rPr>
              <a:t>第</a:t>
            </a:r>
            <a:r>
              <a:rPr lang="en-US" altLang="zh-CN" sz="4400" b="0" dirty="0" smtClean="0">
                <a:solidFill>
                  <a:srgbClr val="FF0000"/>
                </a:solidFill>
              </a:rPr>
              <a:t>4</a:t>
            </a:r>
            <a:r>
              <a:rPr lang="zh-CN" altLang="en-US" sz="4400" b="0" dirty="0" smtClean="0">
                <a:solidFill>
                  <a:srgbClr val="FF0000"/>
                </a:solidFill>
              </a:rPr>
              <a:t>章 有限域</a:t>
            </a:r>
            <a:endParaRPr lang="en-US" altLang="zh-CN" sz="4400" b="0" dirty="0" smtClean="0">
              <a:solidFill>
                <a:srgbClr val="FF0000"/>
              </a:solidFill>
            </a:endParaRPr>
          </a:p>
        </p:txBody>
      </p:sp>
      <p:sp>
        <p:nvSpPr>
          <p:cNvPr id="3078" name="Rectangle 3"/>
          <p:cNvSpPr>
            <a:spLocks noGrp="1" noChangeArrowheads="1"/>
          </p:cNvSpPr>
          <p:nvPr>
            <p:ph type="subTitle" idx="1"/>
          </p:nvPr>
        </p:nvSpPr>
        <p:spPr>
          <a:xfrm>
            <a:off x="1233510" y="3165454"/>
            <a:ext cx="6624638" cy="3097213"/>
          </a:xfrm>
        </p:spPr>
        <p:txBody>
          <a:bodyPr/>
          <a:lstStyle/>
          <a:p>
            <a:pPr eaLnBrk="1" hangingPunct="1">
              <a:lnSpc>
                <a:spcPct val="80000"/>
              </a:lnSpc>
            </a:pPr>
            <a:r>
              <a:rPr lang="zh-CN" altLang="en-US" sz="2600" dirty="0" smtClean="0"/>
              <a:t>苗付友</a:t>
            </a:r>
          </a:p>
          <a:p>
            <a:pPr eaLnBrk="1" hangingPunct="1">
              <a:lnSpc>
                <a:spcPct val="80000"/>
              </a:lnSpc>
            </a:pPr>
            <a:r>
              <a:rPr lang="en-US" altLang="zh-CN" sz="2600" dirty="0" smtClean="0">
                <a:hlinkClick r:id="rId2"/>
              </a:rPr>
              <a:t>mfy@ustc.edu.cn</a:t>
            </a:r>
            <a:endParaRPr lang="en-US" altLang="zh-CN" sz="2600" dirty="0" smtClean="0"/>
          </a:p>
          <a:p>
            <a:pPr eaLnBrk="1" hangingPunct="1">
              <a:lnSpc>
                <a:spcPct val="80000"/>
              </a:lnSpc>
            </a:pPr>
            <a:r>
              <a:rPr lang="en-US" altLang="zh-CN" sz="2600" dirty="0" smtClean="0"/>
              <a:t>staff.ustc.edu.cn/~</a:t>
            </a:r>
            <a:r>
              <a:rPr lang="en-US" altLang="zh-CN" sz="2600" dirty="0" err="1" smtClean="0"/>
              <a:t>mfy</a:t>
            </a:r>
            <a:endParaRPr lang="en-US" altLang="zh-CN" sz="2600" dirty="0" smtClean="0"/>
          </a:p>
          <a:p>
            <a:pPr eaLnBrk="1" hangingPunct="1">
              <a:lnSpc>
                <a:spcPct val="80000"/>
              </a:lnSpc>
            </a:pPr>
            <a:r>
              <a:rPr lang="en-US" altLang="zh-CN" sz="2600" dirty="0" smtClean="0"/>
              <a:t>2016</a:t>
            </a:r>
            <a:r>
              <a:rPr lang="zh-CN" altLang="en-US" sz="2600" dirty="0" smtClean="0"/>
              <a:t>年</a:t>
            </a:r>
            <a:r>
              <a:rPr lang="en-US" altLang="zh-CN" sz="2600" dirty="0" smtClean="0"/>
              <a:t>10</a:t>
            </a:r>
            <a:r>
              <a:rPr lang="zh-CN" altLang="en-US" sz="2600" dirty="0" smtClean="0"/>
              <a:t>月</a:t>
            </a:r>
            <a:endParaRPr lang="en-US" altLang="zh-CN" sz="26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0"/>
          <p:cNvPicPr>
            <a:picLocks noChangeAspect="1" noChangeArrowheads="1"/>
          </p:cNvPicPr>
          <p:nvPr/>
        </p:nvPicPr>
        <p:blipFill>
          <a:blip r:embed="rId2" cstate="print"/>
          <a:srcRect/>
          <a:stretch>
            <a:fillRect/>
          </a:stretch>
        </p:blipFill>
        <p:spPr bwMode="auto">
          <a:xfrm>
            <a:off x="468313" y="3500438"/>
            <a:ext cx="7916862" cy="2717800"/>
          </a:xfrm>
          <a:prstGeom prst="rect">
            <a:avLst/>
          </a:prstGeom>
          <a:noFill/>
          <a:ln w="9525">
            <a:noFill/>
            <a:miter lim="800000"/>
            <a:headEnd/>
            <a:tailEnd/>
          </a:ln>
        </p:spPr>
      </p:pic>
      <p:sp>
        <p:nvSpPr>
          <p:cNvPr id="12294" name="Rectangle 2"/>
          <p:cNvSpPr>
            <a:spLocks noGrp="1" noChangeArrowheads="1"/>
          </p:cNvSpPr>
          <p:nvPr>
            <p:ph type="title"/>
          </p:nvPr>
        </p:nvSpPr>
        <p:spPr>
          <a:xfrm>
            <a:off x="536575" y="122238"/>
            <a:ext cx="6996113" cy="1003300"/>
          </a:xfrm>
        </p:spPr>
        <p:txBody>
          <a:bodyPr>
            <a:normAutofit fontScale="90000"/>
          </a:bodyPr>
          <a:lstStyle/>
          <a:p>
            <a:pPr eaLnBrk="1" hangingPunct="1"/>
            <a:r>
              <a:rPr lang="en-AU" altLang="zh-CN" b="0" dirty="0" smtClean="0">
                <a:latin typeface="Copperplate Gothic Bold" pitchFamily="34" charset="0"/>
              </a:rPr>
              <a:t>4.2 Modular Arithmetic</a:t>
            </a:r>
            <a:endParaRPr lang="zh-CN" altLang="en-US" b="0" dirty="0" smtClean="0">
              <a:latin typeface="Copperplate Gothic Bold" pitchFamily="34" charset="0"/>
            </a:endParaRPr>
          </a:p>
        </p:txBody>
      </p:sp>
      <p:sp>
        <p:nvSpPr>
          <p:cNvPr id="12295" name="Rectangle 3"/>
          <p:cNvSpPr>
            <a:spLocks noGrp="1" noChangeArrowheads="1"/>
          </p:cNvSpPr>
          <p:nvPr>
            <p:ph type="body" idx="1"/>
          </p:nvPr>
        </p:nvSpPr>
        <p:spPr>
          <a:xfrm>
            <a:off x="612775" y="1412875"/>
            <a:ext cx="7920038" cy="2303463"/>
          </a:xfrm>
        </p:spPr>
        <p:txBody>
          <a:bodyPr>
            <a:normAutofit lnSpcReduction="10000"/>
          </a:bodyPr>
          <a:lstStyle/>
          <a:p>
            <a:pPr eaLnBrk="1" hangingPunct="1"/>
            <a:r>
              <a:rPr lang="zh-CN" altLang="en-US" sz="2600" dirty="0" smtClean="0"/>
              <a:t>给定任意正整数</a:t>
            </a:r>
            <a:r>
              <a:rPr lang="en-US" altLang="zh-CN" sz="2600" dirty="0" smtClean="0"/>
              <a:t>n</a:t>
            </a:r>
            <a:r>
              <a:rPr lang="zh-CN" altLang="en-US" sz="2600" dirty="0" smtClean="0"/>
              <a:t>和</a:t>
            </a:r>
            <a:r>
              <a:rPr lang="en-US" altLang="zh-CN" sz="2600" dirty="0" smtClean="0"/>
              <a:t>a</a:t>
            </a:r>
            <a:r>
              <a:rPr lang="zh-CN" altLang="en-US" sz="2600" dirty="0" smtClean="0"/>
              <a:t>，如果用</a:t>
            </a:r>
            <a:r>
              <a:rPr lang="en-US" altLang="zh-CN" sz="2600" dirty="0" smtClean="0"/>
              <a:t>a</a:t>
            </a:r>
            <a:r>
              <a:rPr lang="zh-CN" altLang="en-US" sz="2600" dirty="0" smtClean="0"/>
              <a:t>除以</a:t>
            </a:r>
            <a:r>
              <a:rPr lang="en-US" altLang="zh-CN" sz="2600" dirty="0" smtClean="0"/>
              <a:t>n</a:t>
            </a:r>
            <a:r>
              <a:rPr lang="zh-CN" altLang="en-US" sz="2600" dirty="0" smtClean="0"/>
              <a:t>，得到的商</a:t>
            </a:r>
            <a:r>
              <a:rPr lang="en-US" altLang="zh-CN" sz="2600" dirty="0" smtClean="0"/>
              <a:t>q</a:t>
            </a:r>
            <a:r>
              <a:rPr lang="zh-CN" altLang="en-US" sz="2600" dirty="0" smtClean="0"/>
              <a:t>和余数</a:t>
            </a:r>
            <a:r>
              <a:rPr lang="en-US" altLang="zh-CN" sz="2600" dirty="0" smtClean="0"/>
              <a:t>r</a:t>
            </a:r>
            <a:r>
              <a:rPr lang="zh-CN" altLang="en-US" sz="2600" dirty="0" smtClean="0"/>
              <a:t>满足如下关系</a:t>
            </a:r>
            <a:r>
              <a:rPr lang="en-US" altLang="zh-CN" sz="2600" dirty="0" smtClean="0"/>
              <a:t>:</a:t>
            </a:r>
          </a:p>
          <a:p>
            <a:pPr eaLnBrk="1" hangingPunct="1">
              <a:buFont typeface="Wingdings" pitchFamily="2" charset="2"/>
              <a:buNone/>
            </a:pPr>
            <a:r>
              <a:rPr lang="en-US" altLang="zh-CN" sz="2600" dirty="0" smtClean="0"/>
              <a:t>   </a:t>
            </a:r>
            <a:r>
              <a:rPr lang="en-US" altLang="zh-CN" sz="2400" dirty="0" smtClean="0"/>
              <a:t>a=</a:t>
            </a:r>
            <a:r>
              <a:rPr lang="en-US" altLang="zh-CN" sz="2400" dirty="0" err="1" smtClean="0"/>
              <a:t>qn</a:t>
            </a:r>
            <a:r>
              <a:rPr lang="en-US" altLang="zh-CN" sz="2400" dirty="0" smtClean="0"/>
              <a:t> + r  0≤r </a:t>
            </a:r>
            <a:r>
              <a:rPr lang="en-US" altLang="zh-CN" sz="2400" dirty="0" smtClean="0">
                <a:latin typeface="黑体" pitchFamily="2" charset="-122"/>
              </a:rPr>
              <a:t>&lt;n; </a:t>
            </a:r>
            <a:r>
              <a:rPr lang="en-US" altLang="zh-CN" sz="2400" dirty="0" smtClean="0"/>
              <a:t>q</a:t>
            </a:r>
            <a:r>
              <a:rPr lang="en-US" altLang="zh-CN" sz="2400" dirty="0" smtClean="0">
                <a:latin typeface="黑体" pitchFamily="2" charset="-122"/>
              </a:rPr>
              <a:t>=</a:t>
            </a:r>
            <a:r>
              <a:rPr lang="en-US" altLang="zh-CN" sz="2400" dirty="0" smtClean="0">
                <a:latin typeface="黑体" pitchFamily="2" charset="-122"/>
                <a:ea typeface="Arial Unicode MS" pitchFamily="34" charset="-122"/>
                <a:cs typeface="Arial Unicode MS" pitchFamily="34" charset="-122"/>
              </a:rPr>
              <a:t>⌊</a:t>
            </a:r>
            <a:r>
              <a:rPr lang="en-US" altLang="zh-CN" sz="2400" dirty="0" smtClean="0"/>
              <a:t>a/n</a:t>
            </a:r>
            <a:r>
              <a:rPr lang="zh-CN" altLang="en-US" sz="2400" dirty="0" smtClean="0"/>
              <a:t>」</a:t>
            </a:r>
            <a:r>
              <a:rPr lang="en-US" altLang="zh-CN" sz="2400" dirty="0" smtClean="0">
                <a:latin typeface="黑体" pitchFamily="2" charset="-122"/>
                <a:ea typeface="Arial Unicode MS" pitchFamily="34" charset="-122"/>
                <a:cs typeface="Arial Unicode MS" pitchFamily="34" charset="-122"/>
              </a:rPr>
              <a:t>⌊</a:t>
            </a:r>
            <a:r>
              <a:rPr lang="en-US" altLang="zh-CN" sz="2400" dirty="0" smtClean="0"/>
              <a:t>x</a:t>
            </a:r>
            <a:r>
              <a:rPr lang="zh-CN" altLang="en-US" sz="2400" dirty="0" smtClean="0"/>
              <a:t>」表示小于等于</a:t>
            </a:r>
            <a:r>
              <a:rPr lang="en-US" altLang="zh-CN" sz="2400" dirty="0" smtClean="0"/>
              <a:t>x</a:t>
            </a:r>
            <a:r>
              <a:rPr lang="zh-CN" altLang="en-US" sz="2400" dirty="0" smtClean="0"/>
              <a:t>的最大整数。</a:t>
            </a:r>
            <a:r>
              <a:rPr lang="en-US" altLang="zh-CN" sz="2400" dirty="0" smtClean="0"/>
              <a:t> </a:t>
            </a:r>
            <a:r>
              <a:rPr lang="zh-CN" altLang="en-US" sz="2400" dirty="0" smtClean="0">
                <a:solidFill>
                  <a:srgbClr val="FF0000"/>
                </a:solidFill>
              </a:rPr>
              <a:t>给定</a:t>
            </a:r>
            <a:r>
              <a:rPr lang="en-US" altLang="zh-CN" sz="2400" dirty="0" smtClean="0">
                <a:solidFill>
                  <a:srgbClr val="FF0000"/>
                </a:solidFill>
              </a:rPr>
              <a:t>a</a:t>
            </a:r>
            <a:r>
              <a:rPr lang="zh-CN" altLang="en-US" sz="2400" dirty="0" smtClean="0">
                <a:solidFill>
                  <a:srgbClr val="FF0000"/>
                </a:solidFill>
              </a:rPr>
              <a:t>和</a:t>
            </a:r>
            <a:r>
              <a:rPr lang="en-US" altLang="zh-CN" sz="2400" dirty="0" smtClean="0">
                <a:solidFill>
                  <a:srgbClr val="FF0000"/>
                </a:solidFill>
              </a:rPr>
              <a:t>n</a:t>
            </a:r>
            <a:r>
              <a:rPr lang="zh-CN" altLang="en-US" sz="2400" dirty="0" smtClean="0">
                <a:solidFill>
                  <a:srgbClr val="FF0000"/>
                </a:solidFill>
              </a:rPr>
              <a:t>时，</a:t>
            </a:r>
            <a:r>
              <a:rPr lang="en-US" altLang="zh-CN" sz="2400" dirty="0" smtClean="0">
                <a:solidFill>
                  <a:srgbClr val="FF0000"/>
                </a:solidFill>
              </a:rPr>
              <a:t>q</a:t>
            </a:r>
            <a:r>
              <a:rPr lang="zh-CN" altLang="en-US" sz="2400" dirty="0" smtClean="0">
                <a:solidFill>
                  <a:srgbClr val="FF0000"/>
                </a:solidFill>
              </a:rPr>
              <a:t>和</a:t>
            </a:r>
            <a:r>
              <a:rPr lang="en-US" altLang="zh-CN" sz="2400" dirty="0" smtClean="0">
                <a:solidFill>
                  <a:srgbClr val="FF0000"/>
                </a:solidFill>
              </a:rPr>
              <a:t>r</a:t>
            </a:r>
            <a:r>
              <a:rPr lang="zh-CN" altLang="en-US" sz="2400" dirty="0" smtClean="0">
                <a:solidFill>
                  <a:srgbClr val="FF0000"/>
                </a:solidFill>
              </a:rPr>
              <a:t>即唯一确定。</a:t>
            </a:r>
            <a:r>
              <a:rPr lang="en-US" altLang="zh-CN" sz="2400" dirty="0" smtClean="0">
                <a:solidFill>
                  <a:srgbClr val="FF0000"/>
                </a:solidFill>
              </a:rPr>
              <a:t> </a:t>
            </a:r>
            <a:r>
              <a:rPr lang="zh-CN" altLang="en-US" sz="2400" dirty="0" smtClean="0"/>
              <a:t>（证明）</a:t>
            </a:r>
            <a:endParaRPr lang="zh-CN" altLang="en-US" sz="2400" dirty="0" smtClean="0">
              <a:latin typeface="黑体" pitchFamily="2" charset="-122"/>
            </a:endParaRPr>
          </a:p>
          <a:p>
            <a:pPr lvl="1" eaLnBrk="1" hangingPunct="1">
              <a:buFont typeface="Wingdings" pitchFamily="2" charset="2"/>
              <a:buNone/>
            </a:pPr>
            <a:r>
              <a:rPr lang="en-US" altLang="zh-CN" sz="2400" dirty="0" err="1" smtClean="0"/>
              <a:t>Eg</a:t>
            </a:r>
            <a:r>
              <a:rPr lang="en-US" altLang="zh-CN" sz="2400" dirty="0" smtClean="0"/>
              <a:t>:     11=1x7 + 4, r=4;        -11=(-2)x7 + 3, r=3</a:t>
            </a:r>
            <a:endParaRPr lang="zh-CN" altLang="en-US" sz="24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257175"/>
            <a:ext cx="7543800" cy="795338"/>
          </a:xfrm>
        </p:spPr>
        <p:txBody>
          <a:bodyPr/>
          <a:lstStyle/>
          <a:p>
            <a:pPr eaLnBrk="1" hangingPunct="1"/>
            <a:r>
              <a:rPr lang="zh-CN" altLang="en-US" b="0" dirty="0" smtClean="0"/>
              <a:t>因子 </a:t>
            </a:r>
            <a:r>
              <a:rPr lang="en-US" altLang="zh-CN" b="0" dirty="0" smtClean="0"/>
              <a:t>(Divisors)</a:t>
            </a:r>
            <a:endParaRPr lang="zh-CN" altLang="en-US" b="0" dirty="0" smtClean="0"/>
          </a:p>
        </p:txBody>
      </p:sp>
      <p:sp>
        <p:nvSpPr>
          <p:cNvPr id="81923" name="Rectangle 3"/>
          <p:cNvSpPr>
            <a:spLocks noGrp="1" noChangeArrowheads="1"/>
          </p:cNvSpPr>
          <p:nvPr>
            <p:ph type="body" idx="1"/>
          </p:nvPr>
        </p:nvSpPr>
        <p:spPr>
          <a:xfrm>
            <a:off x="539750" y="1196975"/>
            <a:ext cx="7848600" cy="5184775"/>
          </a:xfrm>
        </p:spPr>
        <p:txBody>
          <a:bodyPr/>
          <a:lstStyle/>
          <a:p>
            <a:pPr eaLnBrk="1" hangingPunct="1">
              <a:lnSpc>
                <a:spcPct val="85000"/>
              </a:lnSpc>
            </a:pPr>
            <a:r>
              <a:rPr lang="zh-CN" altLang="en-US" sz="2500" dirty="0" smtClean="0"/>
              <a:t>如果</a:t>
            </a:r>
            <a:r>
              <a:rPr lang="en-US" altLang="zh-CN" sz="2500" dirty="0" smtClean="0"/>
              <a:t>a=</a:t>
            </a:r>
            <a:r>
              <a:rPr lang="en-US" altLang="zh-CN" sz="2500" dirty="0" err="1" smtClean="0"/>
              <a:t>mb</a:t>
            </a:r>
            <a:r>
              <a:rPr lang="en-US" altLang="zh-CN" sz="2500" dirty="0" smtClean="0"/>
              <a:t>, </a:t>
            </a:r>
            <a:r>
              <a:rPr lang="zh-CN" altLang="en-US" sz="2500" dirty="0" smtClean="0"/>
              <a:t>其中</a:t>
            </a:r>
            <a:r>
              <a:rPr lang="en-US" altLang="zh-CN" sz="2500" dirty="0" smtClean="0"/>
              <a:t>a, b, m</a:t>
            </a:r>
            <a:r>
              <a:rPr lang="zh-CN" altLang="en-US" sz="2500" dirty="0" smtClean="0"/>
              <a:t>为整数，则当</a:t>
            </a:r>
            <a:r>
              <a:rPr lang="en-US" altLang="zh-CN" sz="2500" dirty="0" smtClean="0"/>
              <a:t>b</a:t>
            </a:r>
            <a:r>
              <a:rPr lang="en-US" altLang="zh-CN" sz="2500" dirty="0" smtClean="0">
                <a:latin typeface="黑体" pitchFamily="2" charset="-122"/>
              </a:rPr>
              <a:t>≠0</a:t>
            </a:r>
            <a:r>
              <a:rPr lang="zh-CN" altLang="en-US" sz="2500" dirty="0" smtClean="0">
                <a:latin typeface="黑体" pitchFamily="2" charset="-122"/>
              </a:rPr>
              <a:t>时，即</a:t>
            </a:r>
            <a:r>
              <a:rPr lang="en-US" altLang="zh-CN" sz="2500" dirty="0" smtClean="0"/>
              <a:t>b</a:t>
            </a:r>
            <a:r>
              <a:rPr lang="zh-CN" altLang="en-US" sz="2500" dirty="0" smtClean="0">
                <a:latin typeface="黑体" pitchFamily="2" charset="-122"/>
              </a:rPr>
              <a:t>能整除</a:t>
            </a:r>
            <a:r>
              <a:rPr lang="en-US" altLang="zh-CN" sz="2500" dirty="0" smtClean="0"/>
              <a:t>a, </a:t>
            </a:r>
            <a:r>
              <a:rPr lang="zh-CN" altLang="en-US" sz="2500" dirty="0" smtClean="0"/>
              <a:t>或</a:t>
            </a:r>
            <a:r>
              <a:rPr lang="en-US" altLang="zh-CN" sz="2500" dirty="0" smtClean="0"/>
              <a:t>a</a:t>
            </a:r>
            <a:r>
              <a:rPr lang="zh-CN" altLang="en-US" sz="2500" dirty="0" smtClean="0"/>
              <a:t>除以</a:t>
            </a:r>
            <a:r>
              <a:rPr lang="en-US" altLang="zh-CN" sz="2500" dirty="0" smtClean="0"/>
              <a:t>b</a:t>
            </a:r>
            <a:r>
              <a:rPr lang="zh-CN" altLang="en-US" sz="2500" dirty="0" smtClean="0"/>
              <a:t>余数为</a:t>
            </a:r>
            <a:r>
              <a:rPr lang="en-US" altLang="zh-CN" sz="2500" dirty="0" smtClean="0"/>
              <a:t>0, </a:t>
            </a:r>
            <a:r>
              <a:rPr lang="en-US" altLang="zh-CN" sz="2500" dirty="0" err="1" smtClean="0">
                <a:solidFill>
                  <a:srgbClr val="0000FF"/>
                </a:solidFill>
              </a:rPr>
              <a:t>b|a</a:t>
            </a:r>
            <a:r>
              <a:rPr lang="en-US" altLang="zh-CN" sz="2100" dirty="0" smtClean="0"/>
              <a:t>. </a:t>
            </a:r>
            <a:r>
              <a:rPr lang="en-US" altLang="zh-CN" sz="2500" dirty="0" smtClean="0"/>
              <a:t>b</a:t>
            </a:r>
            <a:r>
              <a:rPr lang="zh-CN" altLang="en-US" sz="2500" dirty="0" smtClean="0"/>
              <a:t>是</a:t>
            </a:r>
            <a:r>
              <a:rPr lang="en-US" altLang="zh-CN" sz="2500" dirty="0" smtClean="0"/>
              <a:t>a</a:t>
            </a:r>
            <a:r>
              <a:rPr lang="zh-CN" altLang="en-US" sz="2500" dirty="0" smtClean="0"/>
              <a:t>的一个因子。</a:t>
            </a:r>
            <a:r>
              <a:rPr lang="en-US" altLang="zh-CN" sz="2500" dirty="0" smtClean="0"/>
              <a:t>24</a:t>
            </a:r>
            <a:r>
              <a:rPr lang="zh-CN" altLang="en-US" sz="2500" dirty="0" smtClean="0"/>
              <a:t>的正因子有</a:t>
            </a:r>
            <a:r>
              <a:rPr lang="en-US" altLang="zh-CN" sz="2500" dirty="0" smtClean="0"/>
              <a:t>1, 2, 3, 4, 6, 8, 12</a:t>
            </a:r>
            <a:r>
              <a:rPr lang="zh-CN" altLang="en-US" sz="2500" dirty="0" smtClean="0"/>
              <a:t>和</a:t>
            </a:r>
            <a:r>
              <a:rPr lang="en-US" altLang="zh-CN" sz="2500" dirty="0" smtClean="0"/>
              <a:t>24</a:t>
            </a:r>
            <a:r>
              <a:rPr lang="zh-CN" altLang="en-US" sz="2500" dirty="0" smtClean="0"/>
              <a:t>。</a:t>
            </a:r>
          </a:p>
          <a:p>
            <a:pPr eaLnBrk="1" hangingPunct="1">
              <a:lnSpc>
                <a:spcPct val="85000"/>
              </a:lnSpc>
            </a:pPr>
            <a:r>
              <a:rPr lang="zh-CN" altLang="en-US" sz="2500" dirty="0" smtClean="0"/>
              <a:t>以下关系成立</a:t>
            </a:r>
          </a:p>
          <a:p>
            <a:pPr lvl="1" eaLnBrk="1" hangingPunct="1">
              <a:lnSpc>
                <a:spcPct val="85000"/>
              </a:lnSpc>
            </a:pPr>
            <a:r>
              <a:rPr lang="zh-CN" altLang="en-US" sz="2400" dirty="0" smtClean="0"/>
              <a:t>如果</a:t>
            </a:r>
            <a:r>
              <a:rPr lang="en-US" altLang="zh-CN" sz="2400" dirty="0" smtClean="0"/>
              <a:t>a|</a:t>
            </a:r>
            <a:r>
              <a:rPr lang="en-US" altLang="zh-CN" sz="1900" dirty="0" smtClean="0"/>
              <a:t>1, </a:t>
            </a:r>
            <a:r>
              <a:rPr lang="zh-CN" altLang="en-US" sz="2400" dirty="0" smtClean="0"/>
              <a:t>则</a:t>
            </a:r>
            <a:r>
              <a:rPr lang="en-US" altLang="zh-CN" sz="2400" dirty="0" smtClean="0"/>
              <a:t>a=±1</a:t>
            </a:r>
          </a:p>
          <a:p>
            <a:pPr lvl="1" eaLnBrk="1" hangingPunct="1">
              <a:lnSpc>
                <a:spcPct val="85000"/>
              </a:lnSpc>
            </a:pPr>
            <a:r>
              <a:rPr lang="zh-CN" altLang="en-US" sz="2400" dirty="0" smtClean="0"/>
              <a:t>如果</a:t>
            </a:r>
            <a:r>
              <a:rPr lang="en-US" altLang="zh-CN" sz="2400" dirty="0" err="1" smtClean="0"/>
              <a:t>a|b</a:t>
            </a:r>
            <a:r>
              <a:rPr lang="zh-CN" altLang="en-US" sz="2400" dirty="0" smtClean="0"/>
              <a:t>，且</a:t>
            </a:r>
            <a:r>
              <a:rPr lang="en-US" altLang="zh-CN" sz="2400" dirty="0" err="1" smtClean="0"/>
              <a:t>b|a</a:t>
            </a:r>
            <a:r>
              <a:rPr lang="en-US" altLang="zh-CN" sz="2400" dirty="0" smtClean="0"/>
              <a:t>, </a:t>
            </a:r>
            <a:r>
              <a:rPr lang="zh-CN" altLang="en-US" sz="2400" dirty="0" smtClean="0"/>
              <a:t>则</a:t>
            </a:r>
            <a:r>
              <a:rPr lang="en-US" altLang="zh-CN" sz="2400" dirty="0" smtClean="0"/>
              <a:t>a=±b</a:t>
            </a:r>
          </a:p>
          <a:p>
            <a:pPr lvl="1" eaLnBrk="1" hangingPunct="1">
              <a:lnSpc>
                <a:spcPct val="85000"/>
              </a:lnSpc>
            </a:pPr>
            <a:r>
              <a:rPr lang="zh-CN" altLang="en-US" sz="2400" dirty="0" smtClean="0"/>
              <a:t>任何</a:t>
            </a:r>
            <a:r>
              <a:rPr lang="en-US" altLang="zh-CN" sz="2400" dirty="0" smtClean="0"/>
              <a:t>b</a:t>
            </a:r>
            <a:r>
              <a:rPr lang="en-US" altLang="zh-CN" sz="2400" dirty="0" smtClean="0">
                <a:latin typeface="黑体" pitchFamily="2" charset="-122"/>
              </a:rPr>
              <a:t>≠0</a:t>
            </a:r>
            <a:r>
              <a:rPr lang="zh-CN" altLang="en-US" sz="2400" dirty="0" smtClean="0">
                <a:latin typeface="黑体" pitchFamily="2" charset="-122"/>
              </a:rPr>
              <a:t>能整除</a:t>
            </a:r>
            <a:r>
              <a:rPr lang="en-US" altLang="zh-CN" sz="2400" dirty="0" smtClean="0">
                <a:latin typeface="黑体" pitchFamily="2" charset="-122"/>
              </a:rPr>
              <a:t>0</a:t>
            </a:r>
          </a:p>
          <a:p>
            <a:pPr lvl="1" eaLnBrk="1" hangingPunct="1">
              <a:lnSpc>
                <a:spcPct val="85000"/>
              </a:lnSpc>
            </a:pPr>
            <a:r>
              <a:rPr lang="zh-CN" altLang="en-US" sz="2400" dirty="0" smtClean="0">
                <a:latin typeface="黑体" pitchFamily="2" charset="-122"/>
              </a:rPr>
              <a:t>如果</a:t>
            </a:r>
            <a:r>
              <a:rPr lang="en-US" altLang="zh-CN" sz="2400" dirty="0" err="1" smtClean="0"/>
              <a:t>b|g</a:t>
            </a:r>
            <a:r>
              <a:rPr lang="zh-CN" altLang="en-US" sz="2400" dirty="0" smtClean="0"/>
              <a:t>，且</a:t>
            </a:r>
            <a:r>
              <a:rPr lang="en-US" altLang="zh-CN" sz="2400" dirty="0" err="1" smtClean="0"/>
              <a:t>b|h</a:t>
            </a:r>
            <a:r>
              <a:rPr lang="en-US" altLang="zh-CN" sz="2400" dirty="0" smtClean="0"/>
              <a:t>, </a:t>
            </a:r>
            <a:r>
              <a:rPr lang="zh-CN" altLang="en-US" sz="2400" dirty="0" smtClean="0"/>
              <a:t>则对任何整数</a:t>
            </a:r>
            <a:r>
              <a:rPr lang="en-US" altLang="zh-CN" sz="2400" dirty="0" smtClean="0"/>
              <a:t>m</a:t>
            </a:r>
            <a:r>
              <a:rPr lang="zh-CN" altLang="en-US" sz="2400" dirty="0" smtClean="0"/>
              <a:t>和</a:t>
            </a:r>
            <a:r>
              <a:rPr lang="en-US" altLang="zh-CN" sz="2400" dirty="0" smtClean="0"/>
              <a:t>n</a:t>
            </a:r>
            <a:r>
              <a:rPr lang="zh-CN" altLang="en-US" sz="2400" dirty="0" smtClean="0"/>
              <a:t>有</a:t>
            </a:r>
            <a:r>
              <a:rPr lang="en-US" altLang="zh-CN" sz="2400" dirty="0" smtClean="0"/>
              <a:t>b|(</a:t>
            </a:r>
            <a:r>
              <a:rPr lang="en-US" altLang="zh-CN" sz="2400" dirty="0" err="1" smtClean="0"/>
              <a:t>mg+nh</a:t>
            </a:r>
            <a:r>
              <a:rPr lang="en-US" altLang="zh-CN" sz="2400" dirty="0" smtClean="0"/>
              <a:t>)</a:t>
            </a:r>
          </a:p>
          <a:p>
            <a:pPr eaLnBrk="1" hangingPunct="1">
              <a:lnSpc>
                <a:spcPct val="85000"/>
              </a:lnSpc>
            </a:pPr>
            <a:r>
              <a:rPr lang="zh-CN" altLang="en-US" sz="2500" dirty="0" smtClean="0"/>
              <a:t>例</a:t>
            </a:r>
            <a:r>
              <a:rPr lang="en-US" altLang="zh-CN" sz="2500" dirty="0" smtClean="0"/>
              <a:t>: b=7, g=14, h=63, m=3, n=2, 7|</a:t>
            </a:r>
            <a:r>
              <a:rPr lang="en-US" altLang="zh-CN" sz="2100" dirty="0" smtClean="0"/>
              <a:t>14</a:t>
            </a:r>
            <a:r>
              <a:rPr lang="en-US" altLang="zh-CN" sz="2500" dirty="0" smtClean="0"/>
              <a:t> and 7|</a:t>
            </a:r>
            <a:r>
              <a:rPr lang="en-US" altLang="zh-CN" sz="2100" dirty="0" smtClean="0"/>
              <a:t>63</a:t>
            </a:r>
          </a:p>
          <a:p>
            <a:pPr lvl="1" eaLnBrk="1" hangingPunct="1">
              <a:lnSpc>
                <a:spcPct val="85000"/>
              </a:lnSpc>
              <a:buFont typeface="Wingdings" pitchFamily="2" charset="2"/>
              <a:buNone/>
            </a:pPr>
            <a:r>
              <a:rPr lang="en-US" altLang="zh-CN" sz="2400" dirty="0" smtClean="0"/>
              <a:t> </a:t>
            </a:r>
            <a:r>
              <a:rPr lang="zh-CN" altLang="en-US" sz="2500" dirty="0" smtClean="0"/>
              <a:t>求证：</a:t>
            </a:r>
            <a:r>
              <a:rPr lang="en-US" altLang="zh-CN" sz="2500" dirty="0" smtClean="0"/>
              <a:t>7|(3x14 + 2x63)</a:t>
            </a:r>
          </a:p>
          <a:p>
            <a:pPr lvl="1" eaLnBrk="1" hangingPunct="1">
              <a:lnSpc>
                <a:spcPct val="85000"/>
              </a:lnSpc>
              <a:buFont typeface="Wingdings" pitchFamily="2" charset="2"/>
              <a:buNone/>
            </a:pPr>
            <a:r>
              <a:rPr lang="zh-CN" altLang="en-US" sz="2500" dirty="0" smtClean="0"/>
              <a:t> 证明：</a:t>
            </a:r>
            <a:r>
              <a:rPr lang="en-US" altLang="zh-CN" sz="2500" dirty="0" smtClean="0"/>
              <a:t>(3x14 + 2x63)=7(3x2 + 2x9)</a:t>
            </a:r>
          </a:p>
          <a:p>
            <a:pPr lvl="1" eaLnBrk="1" hangingPunct="1">
              <a:lnSpc>
                <a:spcPct val="85000"/>
              </a:lnSpc>
              <a:buFont typeface="Wingdings" pitchFamily="2" charset="2"/>
              <a:buNone/>
            </a:pPr>
            <a:r>
              <a:rPr lang="en-US" altLang="zh-CN" sz="2500" dirty="0" smtClean="0"/>
              <a:t>            </a:t>
            </a:r>
            <a:r>
              <a:rPr lang="zh-CN" altLang="en-US" sz="2500" dirty="0" smtClean="0"/>
              <a:t>显然</a:t>
            </a:r>
            <a:r>
              <a:rPr lang="en-US" altLang="zh-CN" sz="2500" dirty="0" smtClean="0"/>
              <a:t>, 7|(7(3x2 + 2x9))</a:t>
            </a:r>
          </a:p>
          <a:p>
            <a:pPr eaLnBrk="1" hangingPunct="1">
              <a:lnSpc>
                <a:spcPct val="85000"/>
              </a:lnSpc>
            </a:pPr>
            <a:r>
              <a:rPr lang="zh-CN" altLang="en-US" sz="2500" dirty="0" smtClean="0"/>
              <a:t>如果</a:t>
            </a:r>
            <a:r>
              <a:rPr lang="en-US" altLang="zh-CN" sz="2500" dirty="0" smtClean="0"/>
              <a:t>a </a:t>
            </a:r>
            <a:r>
              <a:rPr lang="en-US" altLang="zh-CN" sz="3100" dirty="0" smtClean="0"/>
              <a:t>≡</a:t>
            </a:r>
            <a:r>
              <a:rPr lang="en-US" altLang="zh-CN" sz="2500" dirty="0" smtClean="0"/>
              <a:t> 0 mod n</a:t>
            </a:r>
            <a:r>
              <a:rPr lang="zh-CN" altLang="en-US" sz="2500" dirty="0" smtClean="0"/>
              <a:t>，则</a:t>
            </a:r>
            <a:r>
              <a:rPr lang="en-US" altLang="zh-CN" sz="2500" dirty="0" err="1" smtClean="0"/>
              <a:t>n|a</a:t>
            </a:r>
            <a:endParaRPr lang="en-US" altLang="zh-CN" sz="25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68313" y="381021"/>
            <a:ext cx="7543800" cy="858838"/>
          </a:xfrm>
        </p:spPr>
        <p:txBody>
          <a:bodyPr/>
          <a:lstStyle/>
          <a:p>
            <a:pPr eaLnBrk="1" hangingPunct="1"/>
            <a:r>
              <a:rPr lang="zh-CN" altLang="en-US" b="0" smtClean="0"/>
              <a:t>同余 </a:t>
            </a:r>
            <a:r>
              <a:rPr lang="en-US" altLang="zh-CN" b="0" smtClean="0"/>
              <a:t>(</a:t>
            </a:r>
            <a:r>
              <a:rPr lang="en-AU" altLang="zh-CN" b="0" smtClean="0">
                <a:ea typeface="宋体" pitchFamily="2" charset="-122"/>
              </a:rPr>
              <a:t>congruence)</a:t>
            </a:r>
            <a:endParaRPr lang="zh-CN" altLang="en-US" b="0" smtClean="0">
              <a:ea typeface="宋体" pitchFamily="2" charset="-122"/>
            </a:endParaRPr>
          </a:p>
        </p:txBody>
      </p:sp>
      <p:sp>
        <p:nvSpPr>
          <p:cNvPr id="28675" name="Rectangle 3"/>
          <p:cNvSpPr>
            <a:spLocks noGrp="1" noChangeArrowheads="1"/>
          </p:cNvSpPr>
          <p:nvPr>
            <p:ph type="body" idx="1"/>
          </p:nvPr>
        </p:nvSpPr>
        <p:spPr>
          <a:xfrm>
            <a:off x="468313" y="1389084"/>
            <a:ext cx="7991475" cy="5040312"/>
          </a:xfrm>
        </p:spPr>
        <p:txBody>
          <a:bodyPr/>
          <a:lstStyle/>
          <a:p>
            <a:pPr eaLnBrk="1" hangingPunct="1">
              <a:lnSpc>
                <a:spcPct val="80000"/>
              </a:lnSpc>
            </a:pPr>
            <a:r>
              <a:rPr lang="zh-CN" altLang="en-US" sz="2500" dirty="0" smtClean="0"/>
              <a:t>给定整数</a:t>
            </a:r>
            <a:r>
              <a:rPr lang="en-US" altLang="zh-CN" sz="2500" dirty="0" smtClean="0"/>
              <a:t>a, b</a:t>
            </a:r>
            <a:r>
              <a:rPr lang="zh-CN" altLang="en-US" sz="2500" dirty="0" smtClean="0"/>
              <a:t>及</a:t>
            </a:r>
            <a:r>
              <a:rPr lang="en-US" altLang="zh-CN" sz="2500" dirty="0" smtClean="0"/>
              <a:t>n≠0, </a:t>
            </a:r>
            <a:r>
              <a:rPr lang="zh-CN" altLang="en-US" sz="2500" dirty="0" smtClean="0"/>
              <a:t>当且仅当</a:t>
            </a:r>
            <a:r>
              <a:rPr lang="en-US" altLang="zh-CN" sz="2500" dirty="0" smtClean="0"/>
              <a:t>a-b=</a:t>
            </a:r>
            <a:r>
              <a:rPr lang="en-US" altLang="zh-CN" sz="2500" dirty="0" err="1" smtClean="0"/>
              <a:t>kn</a:t>
            </a:r>
            <a:r>
              <a:rPr lang="zh-CN" altLang="en-US" sz="2500" dirty="0" smtClean="0"/>
              <a:t>时，</a:t>
            </a:r>
            <a:r>
              <a:rPr lang="en-US" altLang="zh-CN" sz="2500" dirty="0" smtClean="0"/>
              <a:t>a</a:t>
            </a:r>
            <a:r>
              <a:rPr lang="zh-CN" altLang="en-US" sz="2500" dirty="0" smtClean="0"/>
              <a:t>与</a:t>
            </a:r>
            <a:r>
              <a:rPr lang="en-US" altLang="zh-CN" sz="2500" dirty="0" smtClean="0"/>
              <a:t>b </a:t>
            </a:r>
            <a:r>
              <a:rPr lang="zh-CN" altLang="en-US" sz="2500" dirty="0" smtClean="0"/>
              <a:t>在模</a:t>
            </a:r>
            <a:r>
              <a:rPr lang="en-US" altLang="zh-CN" sz="2500" dirty="0" smtClean="0"/>
              <a:t>n</a:t>
            </a:r>
            <a:r>
              <a:rPr lang="zh-CN" altLang="en-US" sz="2500" dirty="0" smtClean="0"/>
              <a:t>时同余，记为</a:t>
            </a:r>
            <a:r>
              <a:rPr lang="en-US" altLang="zh-CN" sz="2500" dirty="0" smtClean="0"/>
              <a:t>   </a:t>
            </a:r>
            <a:r>
              <a:rPr lang="en-US" altLang="zh-CN" sz="2500" dirty="0" err="1" smtClean="0"/>
              <a:t>a≡b</a:t>
            </a:r>
            <a:r>
              <a:rPr lang="en-US" altLang="zh-CN" sz="2500" dirty="0" smtClean="0"/>
              <a:t> mod n </a:t>
            </a:r>
            <a:r>
              <a:rPr lang="zh-CN" altLang="en-US" sz="2500" dirty="0" smtClean="0"/>
              <a:t>或 </a:t>
            </a:r>
            <a:r>
              <a:rPr lang="en-US" altLang="zh-CN" sz="2500" dirty="0" err="1" smtClean="0"/>
              <a:t>a≡</a:t>
            </a:r>
            <a:r>
              <a:rPr lang="en-US" altLang="zh-CN" sz="2500" baseline="-25000" dirty="0" err="1" smtClean="0"/>
              <a:t>n</a:t>
            </a:r>
            <a:r>
              <a:rPr lang="en-US" altLang="zh-CN" sz="2500" dirty="0" err="1" smtClean="0"/>
              <a:t>b</a:t>
            </a:r>
            <a:endParaRPr lang="en-US" altLang="zh-CN" sz="2500" dirty="0" smtClean="0"/>
          </a:p>
          <a:p>
            <a:pPr eaLnBrk="1" hangingPunct="1">
              <a:buFont typeface="Wingdings" pitchFamily="2" charset="2"/>
              <a:buNone/>
            </a:pPr>
            <a:r>
              <a:rPr lang="en-US" altLang="zh-CN" sz="2500" dirty="0" smtClean="0"/>
              <a:t>	</a:t>
            </a:r>
            <a:r>
              <a:rPr lang="zh-CN" altLang="en-US" sz="2500" dirty="0" smtClean="0"/>
              <a:t>例</a:t>
            </a:r>
            <a:r>
              <a:rPr lang="en-US" altLang="zh-CN" sz="2500" dirty="0" smtClean="0"/>
              <a:t>: 17≡</a:t>
            </a:r>
            <a:r>
              <a:rPr lang="en-US" altLang="zh-CN" sz="2500" baseline="-25000" dirty="0" smtClean="0"/>
              <a:t>5</a:t>
            </a:r>
            <a:r>
              <a:rPr lang="en-US" altLang="zh-CN" sz="2500" dirty="0" smtClean="0"/>
              <a:t>7  ∵17-7=2*5; </a:t>
            </a:r>
          </a:p>
          <a:p>
            <a:pPr eaLnBrk="1" hangingPunct="1">
              <a:buFont typeface="Wingdings" pitchFamily="2" charset="2"/>
              <a:buNone/>
            </a:pPr>
            <a:r>
              <a:rPr lang="en-US" altLang="zh-CN" sz="2500" dirty="0" smtClean="0"/>
              <a:t>          53≡</a:t>
            </a:r>
            <a:r>
              <a:rPr lang="en-US" altLang="zh-CN" sz="2500" baseline="-25000" dirty="0" smtClean="0"/>
              <a:t>7</a:t>
            </a:r>
            <a:r>
              <a:rPr lang="en-US" altLang="zh-CN" sz="2500" dirty="0" smtClean="0"/>
              <a:t>11   ∵53-11=6*7</a:t>
            </a:r>
          </a:p>
          <a:p>
            <a:pPr eaLnBrk="1" hangingPunct="1">
              <a:buFont typeface="Wingdings" pitchFamily="2" charset="2"/>
              <a:buNone/>
            </a:pPr>
            <a:r>
              <a:rPr lang="en-US" altLang="zh-CN" dirty="0" smtClean="0"/>
              <a:t>         </a:t>
            </a:r>
            <a:r>
              <a:rPr lang="en-US" altLang="zh-CN" dirty="0" err="1" smtClean="0"/>
              <a:t>a≡</a:t>
            </a:r>
            <a:r>
              <a:rPr lang="en-US" altLang="zh-CN" baseline="-25000" dirty="0" err="1" smtClean="0"/>
              <a:t>n</a:t>
            </a:r>
            <a:r>
              <a:rPr lang="en-US" altLang="zh-CN" dirty="0" err="1" smtClean="0"/>
              <a:t>b</a:t>
            </a:r>
            <a:r>
              <a:rPr lang="en-US" altLang="zh-CN" sz="2500" dirty="0" smtClean="0"/>
              <a:t> </a:t>
            </a:r>
            <a:r>
              <a:rPr lang="zh-CN" altLang="en-US" sz="2500" dirty="0" smtClean="0"/>
              <a:t>当且仅当 </a:t>
            </a:r>
            <a:r>
              <a:rPr lang="en-US" altLang="zh-CN" sz="2500" dirty="0" smtClean="0"/>
              <a:t>a mod n = b mod n</a:t>
            </a:r>
          </a:p>
          <a:p>
            <a:pPr eaLnBrk="1" hangingPunct="1">
              <a:lnSpc>
                <a:spcPct val="80000"/>
              </a:lnSpc>
            </a:pPr>
            <a:r>
              <a:rPr lang="zh-CN" altLang="en-US" sz="2500" dirty="0" smtClean="0"/>
              <a:t>如果</a:t>
            </a:r>
            <a:r>
              <a:rPr lang="en-US" altLang="zh-CN" sz="2500" dirty="0" smtClean="0"/>
              <a:t>a</a:t>
            </a:r>
            <a:r>
              <a:rPr lang="zh-CN" altLang="en-US" sz="2500" dirty="0" smtClean="0"/>
              <a:t>是整数，</a:t>
            </a:r>
            <a:r>
              <a:rPr lang="en-US" altLang="zh-CN" sz="2500" dirty="0" smtClean="0"/>
              <a:t>n</a:t>
            </a:r>
            <a:r>
              <a:rPr lang="zh-CN" altLang="en-US" sz="2500" dirty="0" smtClean="0"/>
              <a:t>是正整数，定义</a:t>
            </a:r>
            <a:r>
              <a:rPr lang="en-US" altLang="zh-CN" sz="2500" dirty="0" smtClean="0"/>
              <a:t>a</a:t>
            </a:r>
            <a:r>
              <a:rPr lang="zh-CN" altLang="en-US" sz="2500" dirty="0" smtClean="0"/>
              <a:t>除以</a:t>
            </a:r>
            <a:r>
              <a:rPr lang="en-US" altLang="zh-CN" sz="2500" dirty="0" smtClean="0"/>
              <a:t>n</a:t>
            </a:r>
            <a:r>
              <a:rPr lang="zh-CN" altLang="en-US" sz="2500" dirty="0" smtClean="0"/>
              <a:t>所得之余数为</a:t>
            </a:r>
            <a:r>
              <a:rPr lang="en-US" altLang="zh-CN" sz="2500" dirty="0" smtClean="0"/>
              <a:t>a</a:t>
            </a:r>
            <a:r>
              <a:rPr lang="zh-CN" altLang="en-US" sz="2500" dirty="0" smtClean="0"/>
              <a:t>模</a:t>
            </a:r>
            <a:r>
              <a:rPr lang="en-US" altLang="zh-CN" sz="2500" dirty="0" smtClean="0"/>
              <a:t>n</a:t>
            </a:r>
            <a:r>
              <a:rPr lang="zh-CN" altLang="en-US" sz="2500" dirty="0" smtClean="0"/>
              <a:t>。对于任意整数</a:t>
            </a:r>
            <a:r>
              <a:rPr lang="en-US" altLang="zh-CN" sz="2500" dirty="0" smtClean="0"/>
              <a:t>a</a:t>
            </a:r>
            <a:r>
              <a:rPr lang="zh-CN" altLang="en-US" sz="2500" dirty="0" smtClean="0"/>
              <a:t>，我们总可写出：</a:t>
            </a:r>
            <a:endParaRPr lang="en-US" altLang="zh-CN" sz="2500" dirty="0" smtClean="0"/>
          </a:p>
          <a:p>
            <a:pPr eaLnBrk="1" hangingPunct="1">
              <a:lnSpc>
                <a:spcPct val="80000"/>
              </a:lnSpc>
              <a:buNone/>
            </a:pPr>
            <a:r>
              <a:rPr lang="en-US" altLang="zh-CN" sz="2500" dirty="0" smtClean="0"/>
              <a:t>          </a:t>
            </a:r>
            <a:r>
              <a:rPr lang="zh-CN" altLang="en-US" sz="2500" dirty="0" smtClean="0"/>
              <a:t> </a:t>
            </a:r>
            <a:r>
              <a:rPr lang="en-US" altLang="zh-CN" sz="2800" b="1" dirty="0" smtClean="0">
                <a:solidFill>
                  <a:srgbClr val="0000FF"/>
                </a:solidFill>
                <a:effectLst>
                  <a:outerShdw blurRad="38100" dist="38100" dir="2700000" algn="tl">
                    <a:srgbClr val="000000">
                      <a:alpha val="43137"/>
                    </a:srgbClr>
                  </a:outerShdw>
                </a:effectLst>
              </a:rPr>
              <a:t>a =</a:t>
            </a:r>
            <a:r>
              <a:rPr lang="en-US" altLang="zh-CN" sz="2800" b="1" dirty="0" smtClean="0">
                <a:solidFill>
                  <a:srgbClr val="0000FF"/>
                </a:solidFill>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rPr>
              <a:t>⌊</a:t>
            </a:r>
            <a:r>
              <a:rPr lang="en-US" altLang="zh-CN" sz="2800" b="1" dirty="0" smtClean="0">
                <a:solidFill>
                  <a:srgbClr val="0000FF"/>
                </a:solidFill>
                <a:effectLst>
                  <a:outerShdw blurRad="38100" dist="38100" dir="2700000" algn="tl">
                    <a:srgbClr val="000000">
                      <a:alpha val="43137"/>
                    </a:srgbClr>
                  </a:outerShdw>
                </a:effectLst>
              </a:rPr>
              <a:t>a/n</a:t>
            </a:r>
            <a:r>
              <a:rPr lang="zh-CN" altLang="en-US" sz="2800" b="1" dirty="0" smtClean="0">
                <a:solidFill>
                  <a:srgbClr val="0000FF"/>
                </a:solidFill>
                <a:effectLst>
                  <a:outerShdw blurRad="38100" dist="38100" dir="2700000" algn="tl">
                    <a:srgbClr val="000000">
                      <a:alpha val="43137"/>
                    </a:srgbClr>
                  </a:outerShdw>
                </a:effectLst>
              </a:rPr>
              <a:t>」</a:t>
            </a:r>
            <a:r>
              <a:rPr lang="en-US" altLang="zh-CN" sz="2800" b="1" dirty="0" smtClean="0">
                <a:solidFill>
                  <a:srgbClr val="0000FF"/>
                </a:solidFill>
                <a:effectLst>
                  <a:outerShdw blurRad="38100" dist="38100" dir="2700000" algn="tl">
                    <a:srgbClr val="000000">
                      <a:alpha val="43137"/>
                    </a:srgbClr>
                  </a:outerShdw>
                </a:effectLst>
              </a:rPr>
              <a:t>× n + (a mod n)</a:t>
            </a:r>
            <a:endParaRPr lang="en-US" altLang="zh-CN" sz="2500" b="1" dirty="0" smtClean="0">
              <a:solidFill>
                <a:srgbClr val="0000FF"/>
              </a:solidFill>
              <a:effectLst>
                <a:outerShdw blurRad="38100" dist="38100" dir="2700000" algn="tl">
                  <a:srgbClr val="000000">
                    <a:alpha val="43137"/>
                  </a:srgbClr>
                </a:outerShdw>
              </a:effectLst>
            </a:endParaRPr>
          </a:p>
          <a:p>
            <a:pPr lvl="1" eaLnBrk="1" hangingPunct="1">
              <a:lnSpc>
                <a:spcPct val="80000"/>
              </a:lnSpc>
            </a:pPr>
            <a:r>
              <a:rPr lang="en-US" altLang="zh-CN" sz="2400" dirty="0" smtClean="0"/>
              <a:t>11 mod 7 = 4;		-11 mod 7 = 3</a:t>
            </a:r>
          </a:p>
          <a:p>
            <a:pPr eaLnBrk="1" hangingPunct="1">
              <a:lnSpc>
                <a:spcPct val="80000"/>
              </a:lnSpc>
            </a:pPr>
            <a:r>
              <a:rPr lang="zh-CN" altLang="en-US" sz="2500" dirty="0" smtClean="0"/>
              <a:t>如果</a:t>
            </a:r>
            <a:r>
              <a:rPr lang="en-US" altLang="zh-CN" sz="2500" dirty="0" smtClean="0"/>
              <a:t>(a mod n)=(b mod n), </a:t>
            </a:r>
            <a:r>
              <a:rPr lang="zh-CN" altLang="en-US" sz="2500" dirty="0" smtClean="0"/>
              <a:t>则称整数</a:t>
            </a:r>
            <a:r>
              <a:rPr lang="en-US" altLang="zh-CN" sz="2500" dirty="0" smtClean="0"/>
              <a:t>a</a:t>
            </a:r>
            <a:r>
              <a:rPr lang="zh-CN" altLang="en-US" sz="2500" dirty="0" smtClean="0"/>
              <a:t>和</a:t>
            </a:r>
            <a:r>
              <a:rPr lang="en-US" altLang="zh-CN" sz="2500" dirty="0" smtClean="0"/>
              <a:t>b</a:t>
            </a:r>
            <a:r>
              <a:rPr lang="zh-CN" altLang="en-US" sz="2500" dirty="0" smtClean="0"/>
              <a:t>是模</a:t>
            </a:r>
            <a:r>
              <a:rPr lang="en-US" altLang="zh-CN" sz="2500" dirty="0" smtClean="0"/>
              <a:t>n</a:t>
            </a:r>
            <a:r>
              <a:rPr lang="zh-CN" altLang="en-US" sz="2500" dirty="0" smtClean="0"/>
              <a:t>同余，表示为 </a:t>
            </a:r>
            <a:r>
              <a:rPr lang="en-US" altLang="zh-CN" sz="2400" dirty="0" err="1" smtClean="0"/>
              <a:t>a≡b</a:t>
            </a:r>
            <a:r>
              <a:rPr lang="en-US" altLang="zh-CN" sz="2400" dirty="0" smtClean="0"/>
              <a:t> mod n </a:t>
            </a:r>
            <a:r>
              <a:rPr lang="zh-CN" altLang="en-US" sz="2400" dirty="0" smtClean="0"/>
              <a:t>或 </a:t>
            </a:r>
            <a:r>
              <a:rPr lang="en-US" altLang="zh-CN" sz="2400" dirty="0" err="1" smtClean="0"/>
              <a:t>a≡</a:t>
            </a:r>
            <a:r>
              <a:rPr lang="en-US" altLang="zh-CN" sz="2400" baseline="-25000" dirty="0" err="1" smtClean="0"/>
              <a:t>n</a:t>
            </a:r>
            <a:r>
              <a:rPr lang="en-US" altLang="zh-CN" sz="2400" dirty="0" err="1" smtClean="0"/>
              <a:t>b</a:t>
            </a:r>
            <a:endParaRPr lang="en-US" altLang="zh-CN" sz="2100" dirty="0" smtClean="0"/>
          </a:p>
          <a:p>
            <a:pPr lvl="1" eaLnBrk="1" hangingPunct="1">
              <a:lnSpc>
                <a:spcPct val="80000"/>
              </a:lnSpc>
            </a:pPr>
            <a:r>
              <a:rPr lang="en-US" altLang="zh-CN" sz="2400" dirty="0" smtClean="0"/>
              <a:t>73 </a:t>
            </a:r>
            <a:r>
              <a:rPr lang="en-US" altLang="zh-CN" sz="1900" dirty="0" smtClean="0"/>
              <a:t>≡</a:t>
            </a:r>
            <a:r>
              <a:rPr lang="en-US" altLang="zh-CN" sz="2400" dirty="0" smtClean="0"/>
              <a:t> 4 mod 23</a:t>
            </a:r>
            <a:r>
              <a:rPr lang="zh-CN" altLang="en-US" sz="2400" dirty="0" smtClean="0"/>
              <a:t>；	</a:t>
            </a:r>
            <a:r>
              <a:rPr lang="en-US" altLang="zh-CN" sz="2400" dirty="0" smtClean="0"/>
              <a:t>21 </a:t>
            </a:r>
            <a:r>
              <a:rPr lang="en-US" altLang="zh-CN" sz="1900" dirty="0" smtClean="0"/>
              <a:t>≡</a:t>
            </a:r>
            <a:r>
              <a:rPr lang="en-US" altLang="zh-CN" sz="2400" dirty="0" smtClean="0"/>
              <a:t> -9 mod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457200" y="315932"/>
            <a:ext cx="7543800" cy="930275"/>
          </a:xfrm>
        </p:spPr>
        <p:txBody>
          <a:bodyPr/>
          <a:lstStyle/>
          <a:p>
            <a:pPr eaLnBrk="1" hangingPunct="1"/>
            <a:r>
              <a:rPr lang="zh-CN" altLang="en-US" b="0" dirty="0" smtClean="0"/>
              <a:t>同余的性质</a:t>
            </a:r>
            <a:endParaRPr lang="zh-CN" altLang="en-US" b="0" dirty="0" smtClean="0">
              <a:ea typeface="宋体" pitchFamily="2" charset="-122"/>
            </a:endParaRPr>
          </a:p>
        </p:txBody>
      </p:sp>
      <p:sp>
        <p:nvSpPr>
          <p:cNvPr id="29699" name="Rectangle 3"/>
          <p:cNvSpPr>
            <a:spLocks noGrp="1" noChangeArrowheads="1"/>
          </p:cNvSpPr>
          <p:nvPr>
            <p:ph type="body" idx="1"/>
          </p:nvPr>
        </p:nvSpPr>
        <p:spPr>
          <a:xfrm>
            <a:off x="684213" y="1390669"/>
            <a:ext cx="7920037" cy="4752975"/>
          </a:xfrm>
        </p:spPr>
        <p:txBody>
          <a:bodyPr/>
          <a:lstStyle/>
          <a:p>
            <a:pPr eaLnBrk="1" hangingPunct="1">
              <a:lnSpc>
                <a:spcPct val="90000"/>
              </a:lnSpc>
            </a:pPr>
            <a:r>
              <a:rPr lang="zh-CN" altLang="en-US" sz="2500" dirty="0" smtClean="0">
                <a:solidFill>
                  <a:srgbClr val="0000FF"/>
                </a:solidFill>
              </a:rPr>
              <a:t>如果</a:t>
            </a:r>
            <a:r>
              <a:rPr lang="en-US" altLang="zh-CN" sz="2500" dirty="0" smtClean="0">
                <a:solidFill>
                  <a:srgbClr val="0000FF"/>
                </a:solidFill>
              </a:rPr>
              <a:t>n|(a-b), </a:t>
            </a:r>
            <a:r>
              <a:rPr lang="zh-CN" altLang="en-US" sz="2500" dirty="0" smtClean="0">
                <a:solidFill>
                  <a:srgbClr val="0000FF"/>
                </a:solidFill>
              </a:rPr>
              <a:t>则</a:t>
            </a:r>
            <a:r>
              <a:rPr lang="en-US" altLang="zh-CN" sz="2500" dirty="0" err="1" smtClean="0">
                <a:solidFill>
                  <a:srgbClr val="0000FF"/>
                </a:solidFill>
              </a:rPr>
              <a:t>a≡b</a:t>
            </a:r>
            <a:r>
              <a:rPr lang="en-US" altLang="zh-CN" sz="2500" dirty="0" smtClean="0">
                <a:solidFill>
                  <a:srgbClr val="0000FF"/>
                </a:solidFill>
              </a:rPr>
              <a:t> mod n </a:t>
            </a:r>
          </a:p>
          <a:p>
            <a:pPr lvl="1" eaLnBrk="1" hangingPunct="1">
              <a:lnSpc>
                <a:spcPct val="90000"/>
              </a:lnSpc>
              <a:buFont typeface="Wingdings" pitchFamily="2" charset="2"/>
              <a:buNone/>
            </a:pPr>
            <a:r>
              <a:rPr lang="zh-CN" altLang="en-US" sz="2400" dirty="0" smtClean="0"/>
              <a:t>证明</a:t>
            </a:r>
            <a:r>
              <a:rPr lang="en-US" altLang="zh-CN" sz="2400" dirty="0" smtClean="0"/>
              <a:t>: </a:t>
            </a:r>
            <a:r>
              <a:rPr lang="zh-CN" altLang="en-US" sz="2400" dirty="0" smtClean="0"/>
              <a:t>如果</a:t>
            </a:r>
            <a:r>
              <a:rPr lang="en-US" altLang="zh-CN" sz="2400" dirty="0" smtClean="0"/>
              <a:t>n|(a-b), </a:t>
            </a:r>
            <a:r>
              <a:rPr lang="zh-CN" altLang="en-US" sz="2400" dirty="0" smtClean="0"/>
              <a:t>则有</a:t>
            </a:r>
            <a:r>
              <a:rPr lang="en-US" altLang="zh-CN" sz="2400" dirty="0" smtClean="0"/>
              <a:t>(a-b)=</a:t>
            </a:r>
            <a:r>
              <a:rPr lang="en-US" altLang="zh-CN" sz="2400" dirty="0" err="1" smtClean="0"/>
              <a:t>kn</a:t>
            </a:r>
            <a:r>
              <a:rPr lang="en-US" altLang="zh-CN" sz="2400" dirty="0" smtClean="0"/>
              <a:t>, k</a:t>
            </a:r>
            <a:r>
              <a:rPr lang="zh-CN" altLang="en-US" sz="2400" dirty="0" smtClean="0"/>
              <a:t>为某些整数，</a:t>
            </a:r>
          </a:p>
          <a:p>
            <a:pPr lvl="1" eaLnBrk="1" hangingPunct="1">
              <a:lnSpc>
                <a:spcPct val="90000"/>
              </a:lnSpc>
              <a:buFont typeface="Wingdings" pitchFamily="2" charset="2"/>
              <a:buNone/>
            </a:pPr>
            <a:r>
              <a:rPr lang="zh-CN" altLang="en-US" sz="2400" dirty="0" smtClean="0"/>
              <a:t>     所以</a:t>
            </a:r>
            <a:r>
              <a:rPr lang="en-US" altLang="zh-CN" sz="2400" dirty="0" smtClean="0"/>
              <a:t>a=</a:t>
            </a:r>
            <a:r>
              <a:rPr lang="en-US" altLang="zh-CN" sz="2400" dirty="0" err="1" smtClean="0"/>
              <a:t>b+kn</a:t>
            </a:r>
            <a:r>
              <a:rPr lang="zh-CN" altLang="en-US" sz="2400" dirty="0" smtClean="0"/>
              <a:t>。</a:t>
            </a:r>
          </a:p>
          <a:p>
            <a:pPr lvl="1" eaLnBrk="1" hangingPunct="1">
              <a:lnSpc>
                <a:spcPct val="90000"/>
              </a:lnSpc>
              <a:buFont typeface="Wingdings" pitchFamily="2" charset="2"/>
              <a:buNone/>
            </a:pPr>
            <a:r>
              <a:rPr lang="zh-CN" altLang="en-US" sz="2400" dirty="0" smtClean="0"/>
              <a:t>   故</a:t>
            </a:r>
            <a:r>
              <a:rPr lang="en-US" altLang="zh-CN" sz="2400" dirty="0" smtClean="0"/>
              <a:t>a mod n = (b + </a:t>
            </a:r>
            <a:r>
              <a:rPr lang="en-US" altLang="zh-CN" sz="2400" dirty="0" err="1" smtClean="0"/>
              <a:t>kn</a:t>
            </a:r>
            <a:r>
              <a:rPr lang="en-US" altLang="zh-CN" sz="2400" dirty="0" smtClean="0"/>
              <a:t>)</a:t>
            </a:r>
            <a:r>
              <a:rPr lang="zh-CN" altLang="en-US" sz="2400" dirty="0" smtClean="0"/>
              <a:t>除以</a:t>
            </a:r>
            <a:r>
              <a:rPr lang="en-US" altLang="zh-CN" sz="2400" dirty="0" smtClean="0"/>
              <a:t>n</a:t>
            </a:r>
            <a:r>
              <a:rPr lang="zh-CN" altLang="en-US" sz="2400" dirty="0" smtClean="0"/>
              <a:t>的余数</a:t>
            </a:r>
          </a:p>
          <a:p>
            <a:pPr lvl="1" eaLnBrk="1" hangingPunct="1">
              <a:lnSpc>
                <a:spcPct val="90000"/>
              </a:lnSpc>
              <a:buFont typeface="Wingdings" pitchFamily="2" charset="2"/>
              <a:buNone/>
            </a:pPr>
            <a:r>
              <a:rPr lang="zh-CN" altLang="en-US" sz="2400" dirty="0" smtClean="0"/>
              <a:t>                    </a:t>
            </a:r>
            <a:r>
              <a:rPr lang="en-US" altLang="zh-CN" sz="2400" dirty="0" smtClean="0"/>
              <a:t>= b  </a:t>
            </a:r>
            <a:r>
              <a:rPr lang="zh-CN" altLang="en-US" sz="2400" dirty="0" smtClean="0"/>
              <a:t>除以</a:t>
            </a:r>
            <a:r>
              <a:rPr lang="en-US" altLang="zh-CN" sz="2400" dirty="0" smtClean="0"/>
              <a:t>n</a:t>
            </a:r>
            <a:r>
              <a:rPr lang="zh-CN" altLang="en-US" sz="2400" dirty="0" smtClean="0"/>
              <a:t>的余数</a:t>
            </a:r>
          </a:p>
          <a:p>
            <a:pPr lvl="1" eaLnBrk="1" hangingPunct="1">
              <a:lnSpc>
                <a:spcPct val="90000"/>
              </a:lnSpc>
              <a:buFont typeface="Wingdings" pitchFamily="2" charset="2"/>
              <a:buNone/>
            </a:pPr>
            <a:r>
              <a:rPr lang="zh-CN" altLang="en-US" sz="2400" dirty="0" smtClean="0"/>
              <a:t>                    </a:t>
            </a:r>
            <a:r>
              <a:rPr lang="en-US" altLang="zh-CN" sz="2400" dirty="0" smtClean="0"/>
              <a:t>= b mod n</a:t>
            </a:r>
          </a:p>
          <a:p>
            <a:pPr eaLnBrk="1" hangingPunct="1">
              <a:lnSpc>
                <a:spcPct val="90000"/>
              </a:lnSpc>
            </a:pPr>
            <a:r>
              <a:rPr lang="en-US" altLang="zh-CN" sz="2500" dirty="0" err="1" smtClean="0"/>
              <a:t>a≡b</a:t>
            </a:r>
            <a:r>
              <a:rPr lang="en-US" altLang="zh-CN" sz="2500" dirty="0" smtClean="0"/>
              <a:t> mod n </a:t>
            </a:r>
            <a:r>
              <a:rPr lang="en-US" altLang="zh-CN" sz="2500" dirty="0" smtClean="0">
                <a:sym typeface="Wingdings" pitchFamily="2" charset="2"/>
              </a:rPr>
              <a:t></a:t>
            </a:r>
            <a:r>
              <a:rPr lang="en-US" altLang="zh-CN" sz="2500" dirty="0" err="1" smtClean="0"/>
              <a:t>b≡a</a:t>
            </a:r>
            <a:r>
              <a:rPr lang="en-US" altLang="zh-CN" sz="2500" dirty="0" smtClean="0"/>
              <a:t> mod n</a:t>
            </a:r>
          </a:p>
          <a:p>
            <a:pPr eaLnBrk="1" hangingPunct="1">
              <a:lnSpc>
                <a:spcPct val="90000"/>
              </a:lnSpc>
            </a:pPr>
            <a:r>
              <a:rPr lang="en-US" altLang="zh-CN" sz="2500" dirty="0" err="1" smtClean="0"/>
              <a:t>a≡b</a:t>
            </a:r>
            <a:r>
              <a:rPr lang="en-US" altLang="zh-CN" sz="2500" dirty="0" smtClean="0"/>
              <a:t> mod n </a:t>
            </a:r>
            <a:r>
              <a:rPr lang="zh-CN" altLang="en-US" sz="2500" dirty="0" smtClean="0"/>
              <a:t>和 </a:t>
            </a:r>
            <a:r>
              <a:rPr lang="en-US" altLang="zh-CN" sz="2500" dirty="0" err="1" smtClean="0"/>
              <a:t>b≡c</a:t>
            </a:r>
            <a:r>
              <a:rPr lang="en-US" altLang="zh-CN" sz="2500" dirty="0" smtClean="0"/>
              <a:t> mod n </a:t>
            </a:r>
            <a:r>
              <a:rPr lang="en-US" altLang="zh-CN" sz="2500" dirty="0" smtClean="0">
                <a:sym typeface="Wingdings" pitchFamily="2" charset="2"/>
              </a:rPr>
              <a:t></a:t>
            </a:r>
            <a:r>
              <a:rPr lang="en-US" altLang="zh-CN" sz="2500" dirty="0" err="1" smtClean="0"/>
              <a:t>a≡c</a:t>
            </a:r>
            <a:r>
              <a:rPr lang="en-US" altLang="zh-CN" sz="2500" dirty="0" smtClean="0"/>
              <a:t> mod n </a:t>
            </a:r>
          </a:p>
          <a:p>
            <a:pPr lvl="1" eaLnBrk="1" hangingPunct="1">
              <a:lnSpc>
                <a:spcPct val="90000"/>
              </a:lnSpc>
              <a:buFont typeface="Wingdings" pitchFamily="2" charset="2"/>
              <a:buNone/>
            </a:pPr>
            <a:r>
              <a:rPr lang="en-US" altLang="zh-CN" sz="2500" dirty="0" smtClean="0"/>
              <a:t>Ex:  23≡8(mod 5)</a:t>
            </a:r>
            <a:r>
              <a:rPr lang="zh-CN" altLang="en-US" sz="2500" dirty="0" smtClean="0"/>
              <a:t>，因为</a:t>
            </a:r>
            <a:r>
              <a:rPr lang="en-US" altLang="zh-CN" sz="2500" dirty="0" smtClean="0"/>
              <a:t>23-8=15=5x3</a:t>
            </a:r>
          </a:p>
          <a:p>
            <a:pPr lvl="1" eaLnBrk="1" hangingPunct="1">
              <a:lnSpc>
                <a:spcPct val="90000"/>
              </a:lnSpc>
              <a:buFont typeface="Wingdings" pitchFamily="2" charset="2"/>
              <a:buNone/>
            </a:pPr>
            <a:r>
              <a:rPr lang="en-US" altLang="zh-CN" sz="2500" dirty="0" smtClean="0"/>
              <a:t>      -11≡5(mod 8)</a:t>
            </a:r>
            <a:r>
              <a:rPr lang="zh-CN" altLang="en-US" sz="2500" dirty="0" smtClean="0"/>
              <a:t>，因为</a:t>
            </a:r>
            <a:r>
              <a:rPr lang="en-US" altLang="zh-CN" sz="2500" dirty="0" smtClean="0"/>
              <a:t>-11-5=-16=8x(-2)</a:t>
            </a:r>
          </a:p>
          <a:p>
            <a:pPr lvl="1" eaLnBrk="1" hangingPunct="1">
              <a:lnSpc>
                <a:spcPct val="90000"/>
              </a:lnSpc>
              <a:buFont typeface="Wingdings" pitchFamily="2" charset="2"/>
              <a:buNone/>
            </a:pPr>
            <a:r>
              <a:rPr lang="en-US" altLang="zh-CN" sz="2500" dirty="0" smtClean="0"/>
              <a:t>       81≡0(mod 27)</a:t>
            </a:r>
            <a:r>
              <a:rPr lang="zh-CN" altLang="en-US" sz="2500" dirty="0" smtClean="0"/>
              <a:t>，因为</a:t>
            </a:r>
            <a:r>
              <a:rPr lang="en-US" altLang="zh-CN" sz="2500" dirty="0" smtClean="0"/>
              <a:t>81-0=81=27x3</a:t>
            </a:r>
            <a:r>
              <a:rPr lang="en-US" altLang="zh-CN" sz="2700"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69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9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84213" y="1052513"/>
            <a:ext cx="7559675" cy="5329237"/>
          </a:xfrm>
        </p:spPr>
        <p:txBody>
          <a:bodyPr>
            <a:normAutofit lnSpcReduction="10000"/>
          </a:bodyPr>
          <a:lstStyle/>
          <a:p>
            <a:pPr eaLnBrk="1" hangingPunct="1">
              <a:lnSpc>
                <a:spcPct val="80000"/>
              </a:lnSpc>
              <a:spcBef>
                <a:spcPct val="30000"/>
              </a:spcBef>
              <a:buFont typeface="Wingdings" pitchFamily="2" charset="2"/>
              <a:buNone/>
            </a:pPr>
            <a:r>
              <a:rPr lang="en-US" altLang="zh-CN" sz="2100" dirty="0" smtClean="0"/>
              <a:t>    (a</a:t>
            </a:r>
            <a:r>
              <a:rPr lang="en-US" altLang="zh-CN" sz="2100" baseline="-25000" dirty="0" smtClean="0"/>
              <a:t>1</a:t>
            </a:r>
            <a:r>
              <a:rPr lang="en-US" altLang="zh-CN" sz="2100" dirty="0" smtClean="0"/>
              <a:t> op a</a:t>
            </a:r>
            <a:r>
              <a:rPr lang="en-US" altLang="zh-CN" sz="2100" baseline="-25000" dirty="0" smtClean="0"/>
              <a:t>2</a:t>
            </a:r>
            <a:r>
              <a:rPr lang="en-US" altLang="zh-CN" sz="2100" dirty="0" smtClean="0"/>
              <a:t>) mod n =[(a</a:t>
            </a:r>
            <a:r>
              <a:rPr lang="en-US" altLang="zh-CN" sz="2100" baseline="-25000" dirty="0" smtClean="0"/>
              <a:t>1</a:t>
            </a:r>
            <a:r>
              <a:rPr lang="en-US" altLang="zh-CN" sz="2100" dirty="0" smtClean="0"/>
              <a:t> mod n )] op (a</a:t>
            </a:r>
            <a:r>
              <a:rPr lang="en-US" altLang="zh-CN" sz="2100" baseline="-25000" dirty="0" smtClean="0"/>
              <a:t>2</a:t>
            </a:r>
            <a:r>
              <a:rPr lang="en-US" altLang="zh-CN" sz="2100" dirty="0" smtClean="0"/>
              <a:t> mod n)] mod n</a:t>
            </a:r>
          </a:p>
          <a:p>
            <a:pPr eaLnBrk="1" hangingPunct="1">
              <a:lnSpc>
                <a:spcPct val="80000"/>
              </a:lnSpc>
              <a:spcBef>
                <a:spcPct val="30000"/>
              </a:spcBef>
              <a:buFont typeface="Wingdings" pitchFamily="2" charset="2"/>
              <a:buNone/>
            </a:pPr>
            <a:r>
              <a:rPr lang="en-US" altLang="zh-CN" sz="2100" dirty="0" smtClean="0"/>
              <a:t>	①</a:t>
            </a:r>
            <a:r>
              <a:rPr lang="zh-CN" altLang="en-US" sz="2100" dirty="0" smtClean="0"/>
              <a:t>反身性</a:t>
            </a:r>
            <a:r>
              <a:rPr lang="en-US" altLang="zh-CN" sz="2100" dirty="0" smtClean="0"/>
              <a:t>(reflexive)</a:t>
            </a:r>
            <a:r>
              <a:rPr lang="zh-CN" altLang="en-US" sz="2100" dirty="0" smtClean="0"/>
              <a:t>：</a:t>
            </a:r>
            <a:r>
              <a:rPr lang="en-US" altLang="zh-CN" sz="2100" dirty="0" smtClean="0"/>
              <a:t>a=a mod n</a:t>
            </a:r>
          </a:p>
          <a:p>
            <a:pPr eaLnBrk="1" hangingPunct="1">
              <a:lnSpc>
                <a:spcPct val="80000"/>
              </a:lnSpc>
              <a:spcBef>
                <a:spcPct val="30000"/>
              </a:spcBef>
              <a:buFont typeface="Wingdings" pitchFamily="2" charset="2"/>
              <a:buNone/>
            </a:pPr>
            <a:r>
              <a:rPr lang="en-US" altLang="zh-CN" sz="2100" dirty="0" smtClean="0"/>
              <a:t>    ②</a:t>
            </a:r>
            <a:r>
              <a:rPr lang="zh-CN" altLang="en-US" sz="2100" dirty="0" smtClean="0"/>
              <a:t>对称性</a:t>
            </a:r>
            <a:r>
              <a:rPr lang="en-US" altLang="zh-CN" sz="2100" dirty="0" smtClean="0"/>
              <a:t>(symmetric)</a:t>
            </a:r>
            <a:r>
              <a:rPr lang="zh-CN" altLang="en-US" sz="2100" dirty="0" smtClean="0"/>
              <a:t>：若</a:t>
            </a:r>
            <a:r>
              <a:rPr lang="en-US" altLang="zh-CN" sz="2100" dirty="0" smtClean="0"/>
              <a:t>a=b mod n</a:t>
            </a:r>
            <a:r>
              <a:rPr lang="zh-CN" altLang="en-US" sz="2100" dirty="0" smtClean="0"/>
              <a:t>，则</a:t>
            </a:r>
            <a:r>
              <a:rPr lang="en-US" altLang="zh-CN" sz="2100" dirty="0" smtClean="0"/>
              <a:t>b=a mod n </a:t>
            </a:r>
          </a:p>
          <a:p>
            <a:pPr eaLnBrk="1" hangingPunct="1">
              <a:lnSpc>
                <a:spcPct val="80000"/>
              </a:lnSpc>
              <a:spcBef>
                <a:spcPct val="30000"/>
              </a:spcBef>
              <a:buFont typeface="Wingdings" pitchFamily="2" charset="2"/>
              <a:buNone/>
            </a:pPr>
            <a:r>
              <a:rPr lang="en-US" altLang="zh-CN" sz="2100" dirty="0" smtClean="0"/>
              <a:t>    ③</a:t>
            </a:r>
            <a:r>
              <a:rPr lang="zh-CN" altLang="en-US" sz="2100" dirty="0" smtClean="0"/>
              <a:t>传递性</a:t>
            </a:r>
            <a:r>
              <a:rPr lang="en-US" altLang="zh-CN" sz="2100" dirty="0" smtClean="0"/>
              <a:t>(transitive):</a:t>
            </a:r>
          </a:p>
          <a:p>
            <a:pPr eaLnBrk="1" hangingPunct="1">
              <a:lnSpc>
                <a:spcPct val="80000"/>
              </a:lnSpc>
              <a:spcBef>
                <a:spcPct val="30000"/>
              </a:spcBef>
              <a:buFont typeface="Wingdings" pitchFamily="2" charset="2"/>
              <a:buNone/>
            </a:pPr>
            <a:r>
              <a:rPr lang="en-US" altLang="zh-CN" sz="2100" dirty="0" smtClean="0"/>
              <a:t>                 </a:t>
            </a:r>
            <a:r>
              <a:rPr lang="zh-CN" altLang="en-US" sz="2100" dirty="0" smtClean="0"/>
              <a:t>若</a:t>
            </a:r>
            <a:r>
              <a:rPr lang="en-US" altLang="zh-CN" sz="2100" dirty="0" smtClean="0"/>
              <a:t>a=b mod n </a:t>
            </a:r>
            <a:r>
              <a:rPr lang="zh-CN" altLang="en-US" sz="2100" dirty="0" smtClean="0"/>
              <a:t>且</a:t>
            </a:r>
            <a:r>
              <a:rPr lang="en-US" altLang="zh-CN" sz="2100" dirty="0" smtClean="0"/>
              <a:t>b=c mod n</a:t>
            </a:r>
            <a:r>
              <a:rPr lang="zh-CN" altLang="en-US" sz="2100" dirty="0" smtClean="0"/>
              <a:t>，则</a:t>
            </a:r>
            <a:r>
              <a:rPr lang="en-US" altLang="zh-CN" sz="2100" dirty="0" smtClean="0"/>
              <a:t>a=c mod n</a:t>
            </a:r>
          </a:p>
          <a:p>
            <a:pPr eaLnBrk="1" hangingPunct="1">
              <a:lnSpc>
                <a:spcPct val="80000"/>
              </a:lnSpc>
              <a:spcBef>
                <a:spcPct val="30000"/>
              </a:spcBef>
              <a:buFont typeface="Wingdings" pitchFamily="2" charset="2"/>
              <a:buNone/>
            </a:pPr>
            <a:r>
              <a:rPr lang="en-US" altLang="zh-CN" sz="2100" dirty="0" smtClean="0"/>
              <a:t>    ④</a:t>
            </a:r>
            <a:r>
              <a:rPr lang="zh-CN" altLang="en-US" sz="2100" dirty="0" smtClean="0"/>
              <a:t> </a:t>
            </a:r>
            <a:r>
              <a:rPr lang="en-US" altLang="zh-CN" sz="2100" dirty="0" smtClean="0"/>
              <a:t>a=b mod n</a:t>
            </a:r>
            <a:r>
              <a:rPr lang="en-US" altLang="zh-CN" sz="2100" dirty="0" smtClean="0">
                <a:sym typeface="Wingdings" pitchFamily="2" charset="2"/>
              </a:rPr>
              <a:t></a:t>
            </a:r>
            <a:r>
              <a:rPr lang="zh-CN" altLang="en-US" sz="2100" dirty="0" smtClean="0"/>
              <a:t> </a:t>
            </a:r>
            <a:r>
              <a:rPr lang="en-US" altLang="zh-CN" sz="2100" dirty="0" smtClean="0"/>
              <a:t>c=d mod n</a:t>
            </a:r>
            <a:r>
              <a:rPr lang="zh-CN" altLang="en-US" sz="2100" dirty="0" smtClean="0"/>
              <a:t>，则</a:t>
            </a:r>
          </a:p>
          <a:p>
            <a:pPr eaLnBrk="1" hangingPunct="1">
              <a:lnSpc>
                <a:spcPct val="80000"/>
              </a:lnSpc>
              <a:spcBef>
                <a:spcPct val="30000"/>
              </a:spcBef>
              <a:buFont typeface="Wingdings" pitchFamily="2" charset="2"/>
              <a:buNone/>
            </a:pPr>
            <a:r>
              <a:rPr lang="zh-CN" altLang="en-US" sz="2100" dirty="0" smtClean="0"/>
              <a:t>	     </a:t>
            </a:r>
            <a:r>
              <a:rPr lang="en-US" altLang="zh-CN" sz="2100" dirty="0" err="1" smtClean="0"/>
              <a:t>a+c</a:t>
            </a:r>
            <a:r>
              <a:rPr lang="en-US" altLang="zh-CN" sz="2100" dirty="0" smtClean="0"/>
              <a:t>=(</a:t>
            </a:r>
            <a:r>
              <a:rPr lang="en-US" altLang="zh-CN" sz="2100" dirty="0" err="1" smtClean="0"/>
              <a:t>b+d</a:t>
            </a:r>
            <a:r>
              <a:rPr lang="en-US" altLang="zh-CN" sz="2100" dirty="0" smtClean="0"/>
              <a:t>) mod n</a:t>
            </a:r>
          </a:p>
          <a:p>
            <a:pPr eaLnBrk="1" hangingPunct="1">
              <a:lnSpc>
                <a:spcPct val="80000"/>
              </a:lnSpc>
              <a:spcBef>
                <a:spcPct val="30000"/>
              </a:spcBef>
              <a:buFont typeface="Wingdings" pitchFamily="2" charset="2"/>
              <a:buNone/>
            </a:pPr>
            <a:r>
              <a:rPr lang="en-US" altLang="zh-CN" sz="2100" dirty="0" smtClean="0"/>
              <a:t>        a-c=(b-d) mod n</a:t>
            </a:r>
          </a:p>
          <a:p>
            <a:pPr eaLnBrk="1" hangingPunct="1">
              <a:lnSpc>
                <a:spcPct val="80000"/>
              </a:lnSpc>
              <a:spcBef>
                <a:spcPct val="30000"/>
              </a:spcBef>
              <a:buFont typeface="Wingdings" pitchFamily="2" charset="2"/>
              <a:buNone/>
            </a:pPr>
            <a:r>
              <a:rPr lang="en-US" altLang="zh-CN" sz="2100" dirty="0" smtClean="0"/>
              <a:t>        </a:t>
            </a:r>
            <a:r>
              <a:rPr lang="en-US" altLang="zh-CN" sz="2100" dirty="0" err="1" smtClean="0"/>
              <a:t>a•c</a:t>
            </a:r>
            <a:r>
              <a:rPr lang="en-US" altLang="zh-CN" sz="2100" dirty="0" smtClean="0"/>
              <a:t>=(</a:t>
            </a:r>
            <a:r>
              <a:rPr lang="en-US" altLang="zh-CN" sz="2100" dirty="0" err="1" smtClean="0"/>
              <a:t>b•d</a:t>
            </a:r>
            <a:r>
              <a:rPr lang="en-US" altLang="zh-CN" sz="2100" dirty="0" smtClean="0"/>
              <a:t>) mod n</a:t>
            </a:r>
          </a:p>
          <a:p>
            <a:pPr eaLnBrk="1" hangingPunct="1">
              <a:lnSpc>
                <a:spcPct val="80000"/>
              </a:lnSpc>
              <a:spcBef>
                <a:spcPct val="30000"/>
              </a:spcBef>
              <a:buFont typeface="Wingdings" pitchFamily="2" charset="2"/>
              <a:buNone/>
            </a:pPr>
            <a:r>
              <a:rPr lang="en-US" altLang="zh-CN" sz="2100" dirty="0" smtClean="0"/>
              <a:t>    ⑤ (</a:t>
            </a:r>
            <a:r>
              <a:rPr lang="en-US" altLang="zh-CN" sz="2100" dirty="0" err="1" smtClean="0"/>
              <a:t>a+b</a:t>
            </a:r>
            <a:r>
              <a:rPr lang="en-US" altLang="zh-CN" sz="2100" dirty="0" smtClean="0"/>
              <a:t>) mod n = (a mod n + b mod n) mod n</a:t>
            </a:r>
          </a:p>
          <a:p>
            <a:pPr eaLnBrk="1" hangingPunct="1">
              <a:lnSpc>
                <a:spcPct val="80000"/>
              </a:lnSpc>
              <a:spcBef>
                <a:spcPct val="30000"/>
              </a:spcBef>
              <a:buFont typeface="Wingdings" pitchFamily="2" charset="2"/>
              <a:buNone/>
            </a:pPr>
            <a:r>
              <a:rPr lang="en-US" altLang="zh-CN" sz="2100" dirty="0" smtClean="0"/>
              <a:t>        (a-b) mod n = (a mod n - b mod n) mod n</a:t>
            </a:r>
          </a:p>
          <a:p>
            <a:pPr eaLnBrk="1" hangingPunct="1">
              <a:lnSpc>
                <a:spcPct val="80000"/>
              </a:lnSpc>
              <a:spcBef>
                <a:spcPct val="30000"/>
              </a:spcBef>
              <a:buFont typeface="Wingdings" pitchFamily="2" charset="2"/>
              <a:buNone/>
            </a:pPr>
            <a:r>
              <a:rPr lang="en-US" altLang="zh-CN" sz="2100" dirty="0" smtClean="0"/>
              <a:t>        (</a:t>
            </a:r>
            <a:r>
              <a:rPr lang="en-US" altLang="zh-CN" sz="2100" dirty="0" err="1" smtClean="0"/>
              <a:t>a•b</a:t>
            </a:r>
            <a:r>
              <a:rPr lang="en-US" altLang="zh-CN" sz="2100" dirty="0" smtClean="0"/>
              <a:t>) mod n = (a mod n • b mod n) mod n</a:t>
            </a:r>
          </a:p>
          <a:p>
            <a:pPr eaLnBrk="1" hangingPunct="1">
              <a:lnSpc>
                <a:spcPct val="80000"/>
              </a:lnSpc>
              <a:spcBef>
                <a:spcPct val="30000"/>
              </a:spcBef>
              <a:buFont typeface="Wingdings" pitchFamily="2" charset="2"/>
              <a:buNone/>
            </a:pPr>
            <a:r>
              <a:rPr lang="en-US" altLang="zh-CN" sz="2100" dirty="0" smtClean="0"/>
              <a:t>     ⑥</a:t>
            </a:r>
            <a:r>
              <a:rPr lang="zh-CN" altLang="en-US" sz="2100" dirty="0" smtClean="0"/>
              <a:t>如果</a:t>
            </a:r>
            <a:r>
              <a:rPr lang="en-US" altLang="zh-CN" sz="2100" dirty="0" smtClean="0"/>
              <a:t>ac=</a:t>
            </a:r>
            <a:r>
              <a:rPr lang="en-US" altLang="zh-CN" sz="2100" dirty="0" err="1" smtClean="0"/>
              <a:t>bd</a:t>
            </a:r>
            <a:r>
              <a:rPr lang="en-US" altLang="zh-CN" sz="2100" dirty="0" smtClean="0"/>
              <a:t> mod n </a:t>
            </a:r>
            <a:r>
              <a:rPr lang="zh-CN" altLang="en-US" sz="2100" dirty="0" smtClean="0"/>
              <a:t>且 </a:t>
            </a:r>
            <a:r>
              <a:rPr lang="en-US" altLang="zh-CN" sz="2100" dirty="0" smtClean="0"/>
              <a:t>c=d mod n, </a:t>
            </a:r>
            <a:r>
              <a:rPr lang="en-US" altLang="zh-CN" sz="2100" dirty="0" err="1" smtClean="0"/>
              <a:t>gcd</a:t>
            </a:r>
            <a:r>
              <a:rPr lang="en-US" altLang="zh-CN" sz="2100" dirty="0" smtClean="0"/>
              <a:t>(</a:t>
            </a:r>
            <a:r>
              <a:rPr lang="en-US" altLang="zh-CN" sz="2100" dirty="0" err="1" smtClean="0"/>
              <a:t>c,n</a:t>
            </a:r>
            <a:r>
              <a:rPr lang="en-US" altLang="zh-CN" sz="2100" dirty="0" smtClean="0"/>
              <a:t>)=1,</a:t>
            </a:r>
          </a:p>
          <a:p>
            <a:pPr eaLnBrk="1" hangingPunct="1">
              <a:lnSpc>
                <a:spcPct val="80000"/>
              </a:lnSpc>
              <a:spcBef>
                <a:spcPct val="30000"/>
              </a:spcBef>
              <a:buFont typeface="Wingdings" pitchFamily="2" charset="2"/>
              <a:buNone/>
            </a:pPr>
            <a:r>
              <a:rPr lang="en-US" altLang="zh-CN" sz="2100" dirty="0" smtClean="0"/>
              <a:t>	     </a:t>
            </a:r>
            <a:r>
              <a:rPr lang="zh-CN" altLang="en-US" sz="2100" dirty="0" smtClean="0"/>
              <a:t>则 </a:t>
            </a:r>
            <a:r>
              <a:rPr lang="en-US" altLang="zh-CN" sz="2100" dirty="0" smtClean="0"/>
              <a:t>a=b mod n    </a:t>
            </a:r>
            <a:r>
              <a:rPr lang="zh-CN" altLang="en-US" sz="2100" dirty="0" smtClean="0"/>
              <a:t>证明：留给学生</a:t>
            </a:r>
          </a:p>
          <a:p>
            <a:pPr eaLnBrk="1" hangingPunct="1">
              <a:lnSpc>
                <a:spcPct val="80000"/>
              </a:lnSpc>
              <a:spcBef>
                <a:spcPct val="30000"/>
              </a:spcBef>
              <a:buFont typeface="Wingdings" pitchFamily="2" charset="2"/>
              <a:buNone/>
            </a:pPr>
            <a:r>
              <a:rPr lang="zh-CN" altLang="en-US" sz="2100" dirty="0" smtClean="0"/>
              <a:t>    例： </a:t>
            </a:r>
            <a:r>
              <a:rPr lang="en-US" altLang="zh-CN" sz="2100" dirty="0" smtClean="0"/>
              <a:t>3*2=1*2 mod 4 </a:t>
            </a:r>
            <a:r>
              <a:rPr lang="zh-CN" altLang="en-US" sz="2100" dirty="0" smtClean="0"/>
              <a:t>且 </a:t>
            </a:r>
            <a:r>
              <a:rPr lang="en-US" altLang="zh-CN" sz="2100" dirty="0" smtClean="0"/>
              <a:t>2=2 mod 4,   </a:t>
            </a:r>
            <a:r>
              <a:rPr lang="zh-CN" altLang="en-US" sz="2100" dirty="0" smtClean="0"/>
              <a:t>但</a:t>
            </a:r>
            <a:r>
              <a:rPr lang="en-US" altLang="zh-CN" sz="2100" dirty="0" smtClean="0"/>
              <a:t>3≠1 mod 4</a:t>
            </a:r>
            <a:r>
              <a:rPr lang="zh-CN" altLang="en-US" sz="2100" dirty="0" smtClean="0"/>
              <a:t>，</a:t>
            </a:r>
          </a:p>
          <a:p>
            <a:pPr eaLnBrk="1" hangingPunct="1">
              <a:lnSpc>
                <a:spcPct val="80000"/>
              </a:lnSpc>
              <a:spcBef>
                <a:spcPct val="30000"/>
              </a:spcBef>
              <a:buFont typeface="Wingdings" pitchFamily="2" charset="2"/>
              <a:buNone/>
            </a:pPr>
            <a:r>
              <a:rPr lang="zh-CN" altLang="en-US" sz="2100" dirty="0" smtClean="0"/>
              <a:t>                     </a:t>
            </a:r>
            <a:r>
              <a:rPr lang="en-US" altLang="zh-CN" sz="2100" dirty="0" smtClean="0"/>
              <a:t>∵ </a:t>
            </a:r>
            <a:r>
              <a:rPr lang="en-US" altLang="zh-CN" sz="2100" dirty="0" err="1" smtClean="0"/>
              <a:t>gcd</a:t>
            </a:r>
            <a:r>
              <a:rPr lang="en-US" altLang="zh-CN" sz="2100" dirty="0" smtClean="0"/>
              <a:t>(2,4)≠1</a:t>
            </a:r>
            <a:endParaRPr lang="zh-CN" altLang="en-US" sz="2100" dirty="0" smtClean="0"/>
          </a:p>
        </p:txBody>
      </p:sp>
      <p:sp>
        <p:nvSpPr>
          <p:cNvPr id="16390" name="Rectangle 0"/>
          <p:cNvSpPr>
            <a:spLocks noGrp="1" noChangeArrowheads="1"/>
          </p:cNvSpPr>
          <p:nvPr>
            <p:ph type="title"/>
          </p:nvPr>
        </p:nvSpPr>
        <p:spPr>
          <a:xfrm>
            <a:off x="457200" y="212709"/>
            <a:ext cx="7543800" cy="858837"/>
          </a:xfrm>
        </p:spPr>
        <p:txBody>
          <a:bodyPr/>
          <a:lstStyle/>
          <a:p>
            <a:r>
              <a:rPr lang="zh-CN" altLang="en-US" b="0" dirty="0" smtClean="0"/>
              <a:t>同余的性质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722">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722">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22">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722">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22">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722">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72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endParaRPr lang="zh-CN" altLang="en-US" smtClean="0"/>
          </a:p>
        </p:txBody>
      </p:sp>
      <p:sp>
        <p:nvSpPr>
          <p:cNvPr id="17414" name="Rectangle 3"/>
          <p:cNvSpPr>
            <a:spLocks noGrp="1" noChangeArrowheads="1"/>
          </p:cNvSpPr>
          <p:nvPr>
            <p:ph type="body" idx="1"/>
          </p:nvPr>
        </p:nvSpPr>
        <p:spPr/>
        <p:txBody>
          <a:bodyPr/>
          <a:lstStyle/>
          <a:p>
            <a:pPr eaLnBrk="1" hangingPunct="1"/>
            <a:endParaRPr lang="zh-CN" altLang="en-US" smtClean="0"/>
          </a:p>
        </p:txBody>
      </p:sp>
      <p:pic>
        <p:nvPicPr>
          <p:cNvPr id="17415" name="Picture 4"/>
          <p:cNvPicPr>
            <a:picLocks noChangeAspect="1" noChangeArrowheads="1"/>
          </p:cNvPicPr>
          <p:nvPr/>
        </p:nvPicPr>
        <p:blipFill>
          <a:blip r:embed="rId2" cstate="print"/>
          <a:srcRect/>
          <a:stretch>
            <a:fillRect/>
          </a:stretch>
        </p:blipFill>
        <p:spPr bwMode="auto">
          <a:xfrm>
            <a:off x="1482725" y="0"/>
            <a:ext cx="6315075" cy="685800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468313" y="260350"/>
            <a:ext cx="7543800" cy="714375"/>
          </a:xfrm>
        </p:spPr>
        <p:txBody>
          <a:bodyPr>
            <a:normAutofit fontScale="90000"/>
          </a:bodyPr>
          <a:lstStyle/>
          <a:p>
            <a:pPr eaLnBrk="1" hangingPunct="1"/>
            <a:r>
              <a:rPr lang="zh-CN" altLang="en-US" b="0" smtClean="0"/>
              <a:t>加法逆元和乘法逆元</a:t>
            </a:r>
          </a:p>
        </p:txBody>
      </p:sp>
      <p:sp>
        <p:nvSpPr>
          <p:cNvPr id="31747" name="Rectangle 3"/>
          <p:cNvSpPr>
            <a:spLocks noGrp="1" noChangeArrowheads="1"/>
          </p:cNvSpPr>
          <p:nvPr>
            <p:ph type="body" idx="1"/>
          </p:nvPr>
        </p:nvSpPr>
        <p:spPr>
          <a:xfrm>
            <a:off x="395288" y="981075"/>
            <a:ext cx="8135937" cy="5040313"/>
          </a:xfrm>
        </p:spPr>
        <p:txBody>
          <a:bodyPr/>
          <a:lstStyle/>
          <a:p>
            <a:pPr eaLnBrk="1" hangingPunct="1">
              <a:lnSpc>
                <a:spcPct val="90000"/>
              </a:lnSpc>
            </a:pPr>
            <a:r>
              <a:rPr lang="zh-CN" altLang="en-US" sz="2500" dirty="0" smtClean="0"/>
              <a:t>加法逆元</a:t>
            </a:r>
            <a:r>
              <a:rPr lang="en-US" altLang="zh-CN" sz="2500" dirty="0" smtClean="0"/>
              <a:t>(-w)</a:t>
            </a:r>
          </a:p>
          <a:p>
            <a:pPr lvl="1" eaLnBrk="1" hangingPunct="1">
              <a:lnSpc>
                <a:spcPct val="90000"/>
              </a:lnSpc>
            </a:pPr>
            <a:r>
              <a:rPr lang="zh-CN" altLang="en-US" sz="2400" dirty="0" smtClean="0"/>
              <a:t>对每一个</a:t>
            </a:r>
            <a:r>
              <a:rPr lang="en-US" altLang="zh-CN" sz="2400" dirty="0" err="1" smtClean="0"/>
              <a:t>w</a:t>
            </a:r>
            <a:r>
              <a:rPr lang="en-US" altLang="zh-CN" sz="2400" dirty="0" err="1" smtClean="0">
                <a:latin typeface="黑体" pitchFamily="2" charset="-122"/>
              </a:rPr>
              <a:t>∈</a:t>
            </a:r>
            <a:r>
              <a:rPr lang="en-US" altLang="zh-CN" sz="2400" dirty="0" err="1" smtClean="0"/>
              <a:t>Z</a:t>
            </a:r>
            <a:r>
              <a:rPr lang="en-US" altLang="zh-CN" sz="2400" baseline="-25000" dirty="0" err="1" smtClean="0"/>
              <a:t>n</a:t>
            </a:r>
            <a:r>
              <a:rPr lang="zh-CN" altLang="en-US" sz="2400" dirty="0" smtClean="0"/>
              <a:t>，存在一个</a:t>
            </a:r>
            <a:r>
              <a:rPr lang="en-US" altLang="zh-CN" sz="2400" dirty="0" smtClean="0"/>
              <a:t>z</a:t>
            </a:r>
            <a:r>
              <a:rPr lang="zh-CN" altLang="en-US" sz="2400" dirty="0" smtClean="0"/>
              <a:t>，使得</a:t>
            </a:r>
          </a:p>
          <a:p>
            <a:pPr lvl="1" eaLnBrk="1" hangingPunct="1">
              <a:lnSpc>
                <a:spcPct val="90000"/>
              </a:lnSpc>
              <a:buFont typeface="Wingdings" pitchFamily="2" charset="2"/>
              <a:buNone/>
            </a:pPr>
            <a:r>
              <a:rPr lang="en-US" altLang="zh-CN" sz="2400" dirty="0" smtClean="0"/>
              <a:t>   w+z</a:t>
            </a:r>
            <a:r>
              <a:rPr lang="en-US" altLang="zh-CN" sz="2400" dirty="0" smtClean="0">
                <a:latin typeface="黑体" pitchFamily="2" charset="-122"/>
              </a:rPr>
              <a:t>≡</a:t>
            </a:r>
            <a:r>
              <a:rPr lang="en-US" altLang="zh-CN" sz="2400" dirty="0" smtClean="0"/>
              <a:t>0 mod n</a:t>
            </a:r>
            <a:r>
              <a:rPr lang="zh-CN" altLang="en-US" sz="2400" dirty="0" smtClean="0"/>
              <a:t>，则</a:t>
            </a:r>
            <a:r>
              <a:rPr lang="en-US" altLang="zh-CN" sz="2400" dirty="0" smtClean="0"/>
              <a:t>z</a:t>
            </a:r>
            <a:r>
              <a:rPr lang="zh-CN" altLang="en-US" sz="2400" dirty="0" smtClean="0"/>
              <a:t>即为加法逆元</a:t>
            </a:r>
            <a:r>
              <a:rPr lang="en-US" altLang="zh-CN" sz="2400" dirty="0" smtClean="0"/>
              <a:t>-w</a:t>
            </a:r>
          </a:p>
          <a:p>
            <a:pPr eaLnBrk="1" hangingPunct="1">
              <a:lnSpc>
                <a:spcPct val="90000"/>
              </a:lnSpc>
            </a:pPr>
            <a:r>
              <a:rPr lang="zh-CN" altLang="en-US" sz="2500" dirty="0" smtClean="0"/>
              <a:t>乘法逆元</a:t>
            </a:r>
            <a:r>
              <a:rPr lang="en-US" altLang="zh-CN" sz="2500" dirty="0" smtClean="0"/>
              <a:t>(w</a:t>
            </a:r>
            <a:r>
              <a:rPr lang="en-US" altLang="zh-CN" sz="2500" baseline="30000" dirty="0" smtClean="0"/>
              <a:t>-1</a:t>
            </a:r>
            <a:r>
              <a:rPr lang="en-US" altLang="zh-CN" sz="2500" dirty="0" smtClean="0"/>
              <a:t>)</a:t>
            </a:r>
          </a:p>
          <a:p>
            <a:pPr lvl="1" eaLnBrk="1" hangingPunct="1">
              <a:lnSpc>
                <a:spcPct val="90000"/>
              </a:lnSpc>
            </a:pPr>
            <a:r>
              <a:rPr lang="zh-CN" altLang="en-US" sz="2400" dirty="0" smtClean="0"/>
              <a:t>对每一个</a:t>
            </a:r>
            <a:r>
              <a:rPr lang="en-US" altLang="zh-CN" sz="2400" dirty="0" err="1" smtClean="0"/>
              <a:t>w</a:t>
            </a:r>
            <a:r>
              <a:rPr lang="en-US" altLang="zh-CN" sz="2400" dirty="0" err="1" smtClean="0">
                <a:latin typeface="黑体" pitchFamily="2" charset="-122"/>
              </a:rPr>
              <a:t>∈</a:t>
            </a:r>
            <a:r>
              <a:rPr lang="en-US" altLang="zh-CN" sz="2400" dirty="0" err="1" smtClean="0"/>
              <a:t>Z</a:t>
            </a:r>
            <a:r>
              <a:rPr lang="en-US" altLang="zh-CN" sz="2400" baseline="-25000" dirty="0" err="1" smtClean="0"/>
              <a:t>p</a:t>
            </a:r>
            <a:r>
              <a:rPr lang="zh-CN" altLang="en-US" sz="2400" dirty="0" smtClean="0"/>
              <a:t>，存在一个</a:t>
            </a:r>
            <a:r>
              <a:rPr lang="en-US" altLang="zh-CN" sz="2400" dirty="0" smtClean="0"/>
              <a:t>z</a:t>
            </a:r>
            <a:r>
              <a:rPr lang="zh-CN" altLang="en-US" sz="2400" dirty="0" smtClean="0"/>
              <a:t>，使得</a:t>
            </a:r>
            <a:r>
              <a:rPr lang="en-US" altLang="zh-CN" sz="2400" dirty="0" smtClean="0"/>
              <a:t>w</a:t>
            </a:r>
            <a:r>
              <a:rPr lang="en-US" altLang="zh-CN" sz="2400" dirty="0" smtClean="0">
                <a:latin typeface="Times New Roman"/>
                <a:cs typeface="Times New Roman"/>
              </a:rPr>
              <a:t>×</a:t>
            </a:r>
            <a:r>
              <a:rPr lang="en-US" altLang="zh-CN" sz="2400" dirty="0" smtClean="0"/>
              <a:t>z</a:t>
            </a:r>
            <a:r>
              <a:rPr lang="en-US" altLang="zh-CN" sz="2400" dirty="0" smtClean="0">
                <a:latin typeface="黑体" pitchFamily="2" charset="-122"/>
              </a:rPr>
              <a:t>≡</a:t>
            </a:r>
            <a:r>
              <a:rPr lang="en-US" altLang="zh-CN" sz="2400" dirty="0" smtClean="0"/>
              <a:t>1 mod p</a:t>
            </a:r>
            <a:r>
              <a:rPr lang="zh-CN" altLang="en-US" sz="2400" dirty="0" smtClean="0"/>
              <a:t>，</a:t>
            </a:r>
          </a:p>
          <a:p>
            <a:pPr lvl="1" eaLnBrk="1" hangingPunct="1">
              <a:lnSpc>
                <a:spcPct val="90000"/>
              </a:lnSpc>
              <a:buFont typeface="Wingdings" pitchFamily="2" charset="2"/>
              <a:buNone/>
            </a:pPr>
            <a:r>
              <a:rPr lang="en-US" altLang="zh-CN" sz="2400" dirty="0" smtClean="0"/>
              <a:t>    p</a:t>
            </a:r>
            <a:r>
              <a:rPr lang="zh-CN" altLang="en-US" sz="2400" dirty="0" smtClean="0"/>
              <a:t>为素数， </a:t>
            </a:r>
            <a:r>
              <a:rPr lang="en-US" altLang="zh-CN" sz="2400" dirty="0" smtClean="0"/>
              <a:t>w</a:t>
            </a:r>
            <a:r>
              <a:rPr lang="zh-CN" altLang="en-US" sz="2400" dirty="0" smtClean="0"/>
              <a:t>与</a:t>
            </a:r>
            <a:r>
              <a:rPr lang="en-US" altLang="zh-CN" sz="2400" dirty="0" smtClean="0"/>
              <a:t>p</a:t>
            </a:r>
            <a:r>
              <a:rPr lang="zh-CN" altLang="en-US" sz="2400" dirty="0" smtClean="0"/>
              <a:t>互素，则</a:t>
            </a:r>
            <a:r>
              <a:rPr lang="en-US" altLang="zh-CN" sz="2400" dirty="0" smtClean="0"/>
              <a:t>z</a:t>
            </a:r>
            <a:r>
              <a:rPr lang="zh-CN" altLang="en-US" sz="2400" dirty="0" smtClean="0"/>
              <a:t>即为乘法逆元</a:t>
            </a:r>
            <a:r>
              <a:rPr lang="en-US" altLang="zh-CN" sz="2400" dirty="0" smtClean="0"/>
              <a:t>w</a:t>
            </a:r>
            <a:r>
              <a:rPr lang="en-US" altLang="zh-CN" sz="2400" baseline="30000" dirty="0" smtClean="0"/>
              <a:t>-1</a:t>
            </a:r>
          </a:p>
          <a:p>
            <a:pPr lvl="1" eaLnBrk="1" hangingPunct="1">
              <a:lnSpc>
                <a:spcPct val="90000"/>
              </a:lnSpc>
            </a:pPr>
            <a:r>
              <a:rPr lang="zh-CN" altLang="en-US" sz="2400" dirty="0" smtClean="0"/>
              <a:t>因为</a:t>
            </a:r>
            <a:r>
              <a:rPr lang="en-US" altLang="zh-CN" sz="2400" dirty="0" smtClean="0"/>
              <a:t>w</a:t>
            </a:r>
            <a:r>
              <a:rPr lang="zh-CN" altLang="en-US" sz="2400" dirty="0" smtClean="0"/>
              <a:t>与</a:t>
            </a:r>
            <a:r>
              <a:rPr lang="en-US" altLang="zh-CN" sz="2400" dirty="0" smtClean="0"/>
              <a:t>p</a:t>
            </a:r>
            <a:r>
              <a:rPr lang="zh-CN" altLang="en-US" sz="2400" dirty="0" smtClean="0"/>
              <a:t>互素，</a:t>
            </a:r>
            <a:r>
              <a:rPr lang="zh-CN" altLang="en-US" sz="2400" dirty="0" smtClean="0">
                <a:solidFill>
                  <a:srgbClr val="0000FF"/>
                </a:solidFill>
              </a:rPr>
              <a:t>如果用</a:t>
            </a:r>
            <a:r>
              <a:rPr lang="en-US" altLang="zh-CN" sz="2400" dirty="0" smtClean="0">
                <a:solidFill>
                  <a:srgbClr val="0000FF"/>
                </a:solidFill>
              </a:rPr>
              <a:t>w</a:t>
            </a:r>
            <a:r>
              <a:rPr lang="zh-CN" altLang="en-US" sz="2400" dirty="0" smtClean="0">
                <a:solidFill>
                  <a:srgbClr val="0000FF"/>
                </a:solidFill>
              </a:rPr>
              <a:t>乘以</a:t>
            </a:r>
            <a:r>
              <a:rPr lang="en-US" altLang="zh-CN" sz="2400" dirty="0" err="1" smtClean="0">
                <a:solidFill>
                  <a:srgbClr val="0000FF"/>
                </a:solidFill>
              </a:rPr>
              <a:t>Z</a:t>
            </a:r>
            <a:r>
              <a:rPr lang="en-US" altLang="zh-CN" sz="2400" baseline="-25000" dirty="0" err="1" smtClean="0">
                <a:solidFill>
                  <a:srgbClr val="0000FF"/>
                </a:solidFill>
              </a:rPr>
              <a:t>p</a:t>
            </a:r>
            <a:r>
              <a:rPr lang="zh-CN" altLang="en-US" sz="2400" dirty="0" smtClean="0">
                <a:solidFill>
                  <a:srgbClr val="0000FF"/>
                </a:solidFill>
              </a:rPr>
              <a:t>中的所有数模</a:t>
            </a:r>
            <a:r>
              <a:rPr lang="en-US" altLang="zh-CN" sz="2400" dirty="0" smtClean="0">
                <a:solidFill>
                  <a:srgbClr val="0000FF"/>
                </a:solidFill>
              </a:rPr>
              <a:t>p</a:t>
            </a:r>
            <a:r>
              <a:rPr lang="zh-CN" altLang="en-US" sz="2400" dirty="0" smtClean="0">
                <a:solidFill>
                  <a:srgbClr val="0000FF"/>
                </a:solidFill>
              </a:rPr>
              <a:t>，得到的余数将以不同次序涵盖</a:t>
            </a:r>
            <a:r>
              <a:rPr lang="en-US" altLang="zh-CN" sz="2400" dirty="0" err="1" smtClean="0">
                <a:solidFill>
                  <a:srgbClr val="0000FF"/>
                </a:solidFill>
              </a:rPr>
              <a:t>Z</a:t>
            </a:r>
            <a:r>
              <a:rPr lang="en-US" altLang="zh-CN" sz="2400" baseline="-25000" dirty="0" err="1" smtClean="0">
                <a:solidFill>
                  <a:srgbClr val="0000FF"/>
                </a:solidFill>
              </a:rPr>
              <a:t>p</a:t>
            </a:r>
            <a:r>
              <a:rPr lang="zh-CN" altLang="en-US" sz="2400" dirty="0" smtClean="0">
                <a:solidFill>
                  <a:srgbClr val="0000FF"/>
                </a:solidFill>
              </a:rPr>
              <a:t>中的所有数</a:t>
            </a:r>
            <a:r>
              <a:rPr lang="zh-CN" altLang="en-US" sz="2400" dirty="0" smtClean="0"/>
              <a:t>，那么至少有一个余数的值为</a:t>
            </a:r>
            <a:r>
              <a:rPr lang="en-US" altLang="zh-CN" sz="2400" dirty="0" smtClean="0"/>
              <a:t>1</a:t>
            </a:r>
            <a:r>
              <a:rPr lang="zh-CN" altLang="en-US" sz="2400" dirty="0" smtClean="0"/>
              <a:t>。因此，在</a:t>
            </a:r>
            <a:r>
              <a:rPr lang="en-US" altLang="zh-CN" sz="2400" dirty="0" err="1" smtClean="0"/>
              <a:t>Z</a:t>
            </a:r>
            <a:r>
              <a:rPr lang="en-US" altLang="zh-CN" sz="2400" baseline="-25000" dirty="0" err="1" smtClean="0"/>
              <a:t>p</a:t>
            </a:r>
            <a:r>
              <a:rPr lang="zh-CN" altLang="en-US" sz="2400" dirty="0" smtClean="0"/>
              <a:t>中的某个数与</a:t>
            </a:r>
            <a:r>
              <a:rPr lang="en-US" altLang="zh-CN" sz="2400" dirty="0" smtClean="0"/>
              <a:t>w</a:t>
            </a:r>
            <a:r>
              <a:rPr lang="zh-CN" altLang="en-US" sz="2400" dirty="0" smtClean="0"/>
              <a:t>相乘模</a:t>
            </a:r>
            <a:r>
              <a:rPr lang="en-US" altLang="zh-CN" sz="2400" dirty="0" smtClean="0"/>
              <a:t>p</a:t>
            </a:r>
            <a:r>
              <a:rPr lang="zh-CN" altLang="en-US" sz="2400" dirty="0" smtClean="0"/>
              <a:t>的余数为</a:t>
            </a:r>
            <a:r>
              <a:rPr lang="en-US" altLang="zh-CN" sz="2400" dirty="0" smtClean="0"/>
              <a:t>1, </a:t>
            </a:r>
            <a:r>
              <a:rPr lang="zh-CN" altLang="en-US" sz="2400" dirty="0" smtClean="0"/>
              <a:t>这个数就是</a:t>
            </a:r>
            <a:r>
              <a:rPr lang="en-US" altLang="zh-CN" sz="2400" dirty="0" smtClean="0"/>
              <a:t>w</a:t>
            </a:r>
            <a:r>
              <a:rPr lang="zh-CN" altLang="en-US" sz="2400" dirty="0" smtClean="0"/>
              <a:t>的乘法逆元</a:t>
            </a:r>
            <a:r>
              <a:rPr lang="en-US" altLang="zh-CN" sz="2400" dirty="0" smtClean="0"/>
              <a:t>, w</a:t>
            </a:r>
            <a:r>
              <a:rPr lang="en-US" altLang="zh-CN" sz="2400" baseline="30000" dirty="0" smtClean="0"/>
              <a:t>-1</a:t>
            </a:r>
            <a:endParaRPr lang="zh-CN" altLang="en-US" sz="2400" dirty="0" smtClean="0"/>
          </a:p>
          <a:p>
            <a:pPr lvl="1" eaLnBrk="1" hangingPunct="1">
              <a:lnSpc>
                <a:spcPct val="90000"/>
              </a:lnSpc>
            </a:pPr>
            <a:r>
              <a:rPr lang="zh-CN" altLang="en-US" sz="2400" dirty="0" smtClean="0"/>
              <a:t>在模数不是素数时，某些但非全部整数存在一个乘法逆元（如上页的模</a:t>
            </a:r>
            <a:r>
              <a:rPr lang="en-US" altLang="zh-CN" sz="2400" dirty="0" smtClean="0"/>
              <a:t>8</a:t>
            </a:r>
            <a:r>
              <a:rPr lang="zh-CN" altLang="en-US" sz="2400" dirty="0" smtClean="0"/>
              <a:t>运算）。如果</a:t>
            </a:r>
            <a:r>
              <a:rPr lang="en-US" altLang="zh-CN" sz="2400" dirty="0" err="1" smtClean="0"/>
              <a:t>gcd</a:t>
            </a:r>
            <a:r>
              <a:rPr lang="en-US" altLang="zh-CN" sz="2400" dirty="0" smtClean="0"/>
              <a:t>(a, n)=1, </a:t>
            </a:r>
            <a:r>
              <a:rPr lang="zh-CN" altLang="en-US" sz="2400" dirty="0" smtClean="0"/>
              <a:t>则能在</a:t>
            </a:r>
            <a:r>
              <a:rPr lang="en-US" altLang="zh-CN" sz="2400" dirty="0" smtClean="0"/>
              <a:t>Z</a:t>
            </a:r>
            <a:r>
              <a:rPr lang="en-US" altLang="zh-CN" sz="2400" baseline="-25000" dirty="0" smtClean="0"/>
              <a:t>n</a:t>
            </a:r>
            <a:r>
              <a:rPr lang="zh-CN" altLang="en-US" sz="2400" dirty="0" smtClean="0"/>
              <a:t>中找到</a:t>
            </a:r>
            <a:r>
              <a:rPr lang="en-US" altLang="zh-CN" sz="2400" dirty="0" smtClean="0"/>
              <a:t>b</a:t>
            </a:r>
            <a:r>
              <a:rPr lang="zh-CN" altLang="en-US" sz="2400" dirty="0" smtClean="0"/>
              <a:t>，使得</a:t>
            </a:r>
            <a:r>
              <a:rPr lang="en-US" altLang="zh-CN" sz="2400" dirty="0" err="1" smtClean="0"/>
              <a:t>axb</a:t>
            </a:r>
            <a:r>
              <a:rPr lang="en-US" altLang="zh-CN" sz="2400" dirty="0" smtClean="0"/>
              <a:t> </a:t>
            </a:r>
            <a:r>
              <a:rPr lang="en-US" altLang="zh-CN" sz="2400" dirty="0" smtClean="0">
                <a:latin typeface="黑体" pitchFamily="2" charset="-122"/>
              </a:rPr>
              <a:t>≡</a:t>
            </a:r>
            <a:r>
              <a:rPr lang="en-US" altLang="zh-CN" sz="2400" dirty="0" smtClean="0"/>
              <a:t>1 mod n</a:t>
            </a:r>
            <a:r>
              <a:rPr lang="zh-CN" altLang="en-US" sz="2400" dirty="0" smtClean="0"/>
              <a:t>，则</a:t>
            </a:r>
            <a:r>
              <a:rPr lang="en-US" altLang="zh-CN" sz="2400" dirty="0" smtClean="0"/>
              <a:t>b</a:t>
            </a:r>
            <a:r>
              <a:rPr lang="zh-CN" altLang="en-US" sz="2400" dirty="0" smtClean="0"/>
              <a:t>即为乘法逆元</a:t>
            </a:r>
            <a:r>
              <a:rPr lang="en-US" altLang="zh-CN" sz="2400" dirty="0" smtClean="0"/>
              <a:t>a</a:t>
            </a:r>
            <a:r>
              <a:rPr lang="en-US" altLang="zh-CN" sz="2400" baseline="30000" dirty="0" smtClean="0"/>
              <a:t>-1</a:t>
            </a:r>
            <a:r>
              <a:rPr lang="en-US" altLang="zh-CN" sz="2400" dirty="0" smtClean="0"/>
              <a:t>, </a:t>
            </a:r>
            <a:r>
              <a:rPr lang="zh-CN" altLang="en-US" sz="2400" dirty="0" smtClean="0"/>
              <a:t>因为</a:t>
            </a:r>
            <a:r>
              <a:rPr lang="en-US" altLang="zh-CN" sz="2400" dirty="0" smtClean="0"/>
              <a:t>a</a:t>
            </a:r>
            <a:r>
              <a:rPr lang="zh-CN" altLang="en-US" sz="2400" dirty="0" smtClean="0"/>
              <a:t>与</a:t>
            </a:r>
            <a:r>
              <a:rPr lang="en-US" altLang="zh-CN" sz="2400" dirty="0" smtClean="0"/>
              <a:t>n</a:t>
            </a:r>
            <a:r>
              <a:rPr lang="zh-CN" altLang="en-US" sz="2400" dirty="0" smtClean="0"/>
              <a:t>互素。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611188" y="1196975"/>
            <a:ext cx="7991475" cy="4824413"/>
          </a:xfrm>
        </p:spPr>
        <p:txBody>
          <a:bodyPr>
            <a:normAutofit lnSpcReduction="10000"/>
          </a:bodyPr>
          <a:lstStyle/>
          <a:p>
            <a:pPr marL="609600" indent="-609600" eaLnBrk="1" hangingPunct="1">
              <a:lnSpc>
                <a:spcPct val="80000"/>
              </a:lnSpc>
            </a:pPr>
            <a:r>
              <a:rPr lang="zh-CN" altLang="en-US" dirty="0" smtClean="0"/>
              <a:t>剩余集</a:t>
            </a:r>
            <a:r>
              <a:rPr lang="en-US" altLang="zh-CN" dirty="0" smtClean="0"/>
              <a:t>(Residues)</a:t>
            </a:r>
          </a:p>
          <a:p>
            <a:pPr marL="990600" lvl="1" indent="-646113" eaLnBrk="1" hangingPunct="1">
              <a:lnSpc>
                <a:spcPct val="80000"/>
              </a:lnSpc>
              <a:buFont typeface="Wingdings" pitchFamily="2" charset="2"/>
              <a:buNone/>
            </a:pPr>
            <a:r>
              <a:rPr lang="zh-CN" altLang="en-US" dirty="0" smtClean="0"/>
              <a:t>定义比</a:t>
            </a:r>
            <a:r>
              <a:rPr lang="en-US" altLang="zh-CN" dirty="0" smtClean="0"/>
              <a:t>n</a:t>
            </a:r>
            <a:r>
              <a:rPr lang="zh-CN" altLang="en-US" dirty="0" smtClean="0"/>
              <a:t>小的非负整数集合为</a:t>
            </a:r>
            <a:r>
              <a:rPr lang="en-US" altLang="zh-CN" dirty="0" smtClean="0"/>
              <a:t>Z</a:t>
            </a:r>
            <a:r>
              <a:rPr lang="en-US" altLang="zh-CN" baseline="-25000" dirty="0" smtClean="0"/>
              <a:t>n</a:t>
            </a:r>
            <a:r>
              <a:rPr lang="zh-CN" altLang="en-US" dirty="0" smtClean="0"/>
              <a:t>： </a:t>
            </a:r>
            <a:r>
              <a:rPr lang="en-US" altLang="zh-CN" dirty="0" smtClean="0"/>
              <a:t>Z</a:t>
            </a:r>
            <a:r>
              <a:rPr lang="en-US" altLang="zh-CN" baseline="-25000" dirty="0" smtClean="0"/>
              <a:t>n</a:t>
            </a:r>
            <a:r>
              <a:rPr lang="zh-CN" altLang="en-US" dirty="0" smtClean="0"/>
              <a:t> </a:t>
            </a:r>
            <a:r>
              <a:rPr lang="en-US" altLang="zh-CN" dirty="0" smtClean="0"/>
              <a:t>={0,1,…,(n-1)}</a:t>
            </a:r>
          </a:p>
          <a:p>
            <a:pPr marL="609600" indent="-609600" eaLnBrk="1" hangingPunct="1">
              <a:lnSpc>
                <a:spcPct val="80000"/>
              </a:lnSpc>
              <a:buFont typeface="Wingdings" pitchFamily="2" charset="2"/>
              <a:buNone/>
            </a:pPr>
            <a:r>
              <a:rPr lang="en-US" altLang="zh-CN" sz="2500" dirty="0" smtClean="0"/>
              <a:t>	b</a:t>
            </a:r>
            <a:r>
              <a:rPr lang="zh-CN" altLang="en-US" sz="2500" dirty="0" smtClean="0"/>
              <a:t>是</a:t>
            </a:r>
            <a:r>
              <a:rPr lang="en-US" altLang="zh-CN" sz="2500" dirty="0" smtClean="0"/>
              <a:t>a mod n </a:t>
            </a:r>
            <a:r>
              <a:rPr lang="zh-CN" altLang="en-US" sz="2500" dirty="0" smtClean="0"/>
              <a:t>的剩余，如果 </a:t>
            </a:r>
            <a:r>
              <a:rPr lang="en-US" altLang="zh-CN" sz="2500" dirty="0" smtClean="0"/>
              <a:t>a=b mod n </a:t>
            </a:r>
            <a:r>
              <a:rPr lang="zh-CN" altLang="en-US" sz="2500" dirty="0" smtClean="0"/>
              <a:t>或</a:t>
            </a:r>
          </a:p>
          <a:p>
            <a:pPr marL="609600" indent="-609600" eaLnBrk="1" hangingPunct="1">
              <a:lnSpc>
                <a:spcPct val="80000"/>
              </a:lnSpc>
              <a:buFont typeface="Wingdings" pitchFamily="2" charset="2"/>
              <a:buNone/>
            </a:pPr>
            <a:r>
              <a:rPr lang="zh-CN" altLang="en-US" sz="2500" dirty="0" smtClean="0"/>
              <a:t>	</a:t>
            </a:r>
            <a:r>
              <a:rPr lang="en-US" altLang="zh-CN" sz="2500" dirty="0" smtClean="0"/>
              <a:t>a</a:t>
            </a:r>
            <a:r>
              <a:rPr lang="zh-CN" altLang="en-US" sz="2500" dirty="0" smtClean="0"/>
              <a:t>是</a:t>
            </a:r>
            <a:r>
              <a:rPr lang="en-US" altLang="zh-CN" sz="2500" dirty="0" smtClean="0"/>
              <a:t>b mod n</a:t>
            </a:r>
            <a:r>
              <a:rPr lang="zh-CN" altLang="en-US" sz="2500" dirty="0" smtClean="0"/>
              <a:t>的剩余，如果 </a:t>
            </a:r>
            <a:r>
              <a:rPr lang="en-US" altLang="zh-CN" sz="2500" dirty="0" smtClean="0"/>
              <a:t>b=a mod n</a:t>
            </a:r>
          </a:p>
          <a:p>
            <a:pPr marL="609600" indent="-609600" eaLnBrk="1" hangingPunct="1">
              <a:lnSpc>
                <a:spcPct val="95000"/>
              </a:lnSpc>
              <a:buFont typeface="Wingdings" pitchFamily="2" charset="2"/>
              <a:buNone/>
            </a:pPr>
            <a:r>
              <a:rPr lang="en-US" altLang="zh-CN" sz="2500" dirty="0" smtClean="0"/>
              <a:t>(1)</a:t>
            </a:r>
            <a:r>
              <a:rPr lang="zh-CN" altLang="en-US" sz="2500" dirty="0" smtClean="0">
                <a:solidFill>
                  <a:schemeClr val="tx2"/>
                </a:solidFill>
              </a:rPr>
              <a:t>模</a:t>
            </a:r>
            <a:r>
              <a:rPr lang="en-US" altLang="zh-CN" sz="2500" dirty="0" smtClean="0">
                <a:solidFill>
                  <a:schemeClr val="tx2"/>
                </a:solidFill>
              </a:rPr>
              <a:t>n</a:t>
            </a:r>
            <a:r>
              <a:rPr lang="zh-CN" altLang="en-US" sz="2500" dirty="0" smtClean="0">
                <a:solidFill>
                  <a:schemeClr val="tx2"/>
                </a:solidFill>
              </a:rPr>
              <a:t>的完全剩余集</a:t>
            </a:r>
            <a:r>
              <a:rPr lang="zh-CN" altLang="en-US" sz="2500" dirty="0" smtClean="0"/>
              <a:t> </a:t>
            </a:r>
            <a:r>
              <a:rPr lang="en-US" altLang="zh-CN" sz="2500" dirty="0" smtClean="0"/>
              <a:t>Complete Set of Residues mod n</a:t>
            </a:r>
          </a:p>
          <a:p>
            <a:pPr marL="609600" indent="-609600" eaLnBrk="1" hangingPunct="1">
              <a:lnSpc>
                <a:spcPct val="95000"/>
              </a:lnSpc>
              <a:buFont typeface="Wingdings" pitchFamily="2" charset="2"/>
              <a:buNone/>
            </a:pPr>
            <a:r>
              <a:rPr lang="zh-CN" altLang="en-US" sz="2500" dirty="0" smtClean="0"/>
              <a:t>    如果对每个整数</a:t>
            </a:r>
            <a:r>
              <a:rPr lang="en-US" altLang="zh-CN" sz="2500" dirty="0" smtClean="0"/>
              <a:t>a</a:t>
            </a:r>
            <a:r>
              <a:rPr lang="zh-CN" altLang="en-US" sz="2500" dirty="0" smtClean="0"/>
              <a:t>，在集合</a:t>
            </a:r>
            <a:r>
              <a:rPr lang="en-US" altLang="zh-CN" sz="2500" dirty="0" smtClean="0"/>
              <a:t>{r</a:t>
            </a:r>
            <a:r>
              <a:rPr lang="en-US" altLang="zh-CN" sz="2500" baseline="-25000" dirty="0" smtClean="0"/>
              <a:t>1</a:t>
            </a:r>
            <a:r>
              <a:rPr lang="en-US" altLang="zh-CN" sz="2500" dirty="0" smtClean="0"/>
              <a:t>,r</a:t>
            </a:r>
            <a:r>
              <a:rPr lang="en-US" altLang="zh-CN" sz="2500" baseline="-25000" dirty="0" smtClean="0"/>
              <a:t>2</a:t>
            </a:r>
            <a:r>
              <a:rPr lang="en-US" altLang="zh-CN" sz="2500" dirty="0" smtClean="0"/>
              <a:t>,…,</a:t>
            </a:r>
            <a:r>
              <a:rPr lang="en-US" altLang="zh-CN" sz="2500" dirty="0" err="1" smtClean="0"/>
              <a:t>r</a:t>
            </a:r>
            <a:r>
              <a:rPr lang="en-US" altLang="zh-CN" sz="2500" baseline="-25000" dirty="0" err="1" smtClean="0"/>
              <a:t>n</a:t>
            </a:r>
            <a:r>
              <a:rPr lang="en-US" altLang="zh-CN" sz="2500" dirty="0" smtClean="0"/>
              <a:t>}</a:t>
            </a:r>
            <a:r>
              <a:rPr lang="zh-CN" altLang="en-US" sz="2500" dirty="0" smtClean="0"/>
              <a:t>中恰有一个余数</a:t>
            </a:r>
            <a:r>
              <a:rPr lang="en-US" altLang="zh-CN" sz="2500" dirty="0" err="1" smtClean="0"/>
              <a:t>r</a:t>
            </a:r>
            <a:r>
              <a:rPr lang="en-US" altLang="zh-CN" sz="2500" baseline="-25000" dirty="0" err="1" smtClean="0"/>
              <a:t>i</a:t>
            </a:r>
            <a:r>
              <a:rPr lang="en-US" altLang="zh-CN" sz="2500" dirty="0" smtClean="0"/>
              <a:t>,</a:t>
            </a:r>
            <a:r>
              <a:rPr lang="zh-CN" altLang="en-US" sz="2500" dirty="0" smtClean="0"/>
              <a:t>使得 </a:t>
            </a:r>
            <a:r>
              <a:rPr lang="en-US" altLang="zh-CN" sz="2500" dirty="0" smtClean="0"/>
              <a:t>a=</a:t>
            </a:r>
            <a:r>
              <a:rPr lang="en-US" altLang="zh-CN" sz="2500" dirty="0" err="1" smtClean="0"/>
              <a:t>r</a:t>
            </a:r>
            <a:r>
              <a:rPr lang="en-US" altLang="zh-CN" sz="2500" baseline="-25000" dirty="0" err="1" smtClean="0"/>
              <a:t>i</a:t>
            </a:r>
            <a:r>
              <a:rPr lang="en-US" altLang="zh-CN" sz="2500" dirty="0" smtClean="0"/>
              <a:t>  mod n ,</a:t>
            </a:r>
            <a:r>
              <a:rPr lang="zh-CN" altLang="en-US" sz="2500" dirty="0" smtClean="0"/>
              <a:t>则称</a:t>
            </a:r>
            <a:r>
              <a:rPr lang="en-US" altLang="zh-CN" sz="2500" dirty="0" smtClean="0"/>
              <a:t>{r</a:t>
            </a:r>
            <a:r>
              <a:rPr lang="en-US" altLang="zh-CN" sz="2500" baseline="-25000" dirty="0" smtClean="0"/>
              <a:t>1</a:t>
            </a:r>
            <a:r>
              <a:rPr lang="en-US" altLang="zh-CN" sz="2500" dirty="0" smtClean="0"/>
              <a:t>,r</a:t>
            </a:r>
            <a:r>
              <a:rPr lang="en-US" altLang="zh-CN" sz="2500" baseline="-25000" dirty="0" smtClean="0"/>
              <a:t>2</a:t>
            </a:r>
            <a:r>
              <a:rPr lang="en-US" altLang="zh-CN" sz="2500" dirty="0" smtClean="0"/>
              <a:t>,…,</a:t>
            </a:r>
            <a:r>
              <a:rPr lang="en-US" altLang="zh-CN" sz="2500" dirty="0" err="1" smtClean="0"/>
              <a:t>r</a:t>
            </a:r>
            <a:r>
              <a:rPr lang="en-US" altLang="zh-CN" sz="2500" baseline="-25000" dirty="0" err="1" smtClean="0"/>
              <a:t>n</a:t>
            </a:r>
            <a:r>
              <a:rPr lang="en-US" altLang="zh-CN" sz="2500" dirty="0" smtClean="0"/>
              <a:t>}</a:t>
            </a:r>
            <a:r>
              <a:rPr lang="zh-CN" altLang="en-US" sz="2500" dirty="0" smtClean="0"/>
              <a:t>为模</a:t>
            </a:r>
            <a:r>
              <a:rPr lang="en-US" altLang="zh-CN" sz="2500" dirty="0" smtClean="0"/>
              <a:t>n</a:t>
            </a:r>
            <a:r>
              <a:rPr lang="zh-CN" altLang="en-US" sz="2500" dirty="0" smtClean="0"/>
              <a:t>的完全剩余集，</a:t>
            </a:r>
            <a:r>
              <a:rPr lang="en-US" altLang="zh-CN" sz="2500" dirty="0" smtClean="0"/>
              <a:t>{0,1,…,n-1}</a:t>
            </a:r>
            <a:r>
              <a:rPr lang="zh-CN" altLang="en-US" sz="2500" dirty="0" smtClean="0"/>
              <a:t>形成模</a:t>
            </a:r>
            <a:r>
              <a:rPr lang="en-US" altLang="zh-CN" sz="2500" dirty="0" smtClean="0"/>
              <a:t>n </a:t>
            </a:r>
            <a:r>
              <a:rPr lang="zh-CN" altLang="en-US" sz="2500" dirty="0" smtClean="0"/>
              <a:t>的完全剩余集。</a:t>
            </a:r>
          </a:p>
          <a:p>
            <a:pPr marL="609600" indent="-609600" eaLnBrk="1" hangingPunct="1">
              <a:lnSpc>
                <a:spcPct val="95000"/>
              </a:lnSpc>
              <a:buFont typeface="Wingdings" pitchFamily="2" charset="2"/>
              <a:buNone/>
            </a:pPr>
            <a:r>
              <a:rPr lang="zh-CN" altLang="en-US" sz="2500" dirty="0" smtClean="0"/>
              <a:t>    与同余不同之处：</a:t>
            </a:r>
            <a:r>
              <a:rPr lang="en-US" altLang="zh-CN" sz="2500" dirty="0" err="1" smtClean="0"/>
              <a:t>a≡</a:t>
            </a:r>
            <a:r>
              <a:rPr lang="en-US" altLang="zh-CN" sz="2500" baseline="-25000" dirty="0" err="1" smtClean="0"/>
              <a:t>n</a:t>
            </a:r>
            <a:r>
              <a:rPr lang="en-US" altLang="zh-CN" sz="2500" dirty="0" err="1" smtClean="0"/>
              <a:t>b</a:t>
            </a:r>
            <a:r>
              <a:rPr lang="en-US" altLang="zh-CN" sz="2500" dirty="0" smtClean="0"/>
              <a:t>,</a:t>
            </a:r>
            <a:r>
              <a:rPr lang="zh-CN" altLang="en-US" sz="2500" dirty="0" smtClean="0"/>
              <a:t>当且仅当 </a:t>
            </a:r>
            <a:r>
              <a:rPr lang="en-US" altLang="zh-CN" sz="2500" dirty="0" smtClean="0"/>
              <a:t>a mod n=b mod n</a:t>
            </a:r>
          </a:p>
          <a:p>
            <a:pPr marL="609600" indent="-609600" eaLnBrk="1" hangingPunct="1">
              <a:lnSpc>
                <a:spcPct val="95000"/>
              </a:lnSpc>
              <a:buFont typeface="Wingdings" pitchFamily="2" charset="2"/>
              <a:buNone/>
            </a:pPr>
            <a:r>
              <a:rPr lang="en-US" altLang="zh-CN" sz="2500" dirty="0" smtClean="0"/>
              <a:t>     </a:t>
            </a:r>
            <a:r>
              <a:rPr lang="en-US" altLang="zh-CN" sz="2500" dirty="0" err="1" smtClean="0"/>
              <a:t>a≡</a:t>
            </a:r>
            <a:r>
              <a:rPr lang="en-US" altLang="zh-CN" sz="2500" baseline="-25000" dirty="0" err="1" smtClean="0"/>
              <a:t>n</a:t>
            </a:r>
            <a:r>
              <a:rPr lang="en-US" altLang="zh-CN" sz="2500" dirty="0" err="1" smtClean="0"/>
              <a:t>r</a:t>
            </a:r>
            <a:r>
              <a:rPr lang="zh-CN" altLang="en-US" sz="2500" dirty="0" smtClean="0"/>
              <a:t>，即</a:t>
            </a:r>
            <a:r>
              <a:rPr lang="en-US" altLang="zh-CN" sz="2500" dirty="0" smtClean="0"/>
              <a:t>a=r mod n, </a:t>
            </a:r>
            <a:r>
              <a:rPr lang="zh-CN" altLang="en-US" sz="2500" dirty="0" smtClean="0"/>
              <a:t>不是说 </a:t>
            </a:r>
            <a:r>
              <a:rPr lang="en-US" altLang="zh-CN" sz="2500" dirty="0" smtClean="0"/>
              <a:t>a mod n = r</a:t>
            </a:r>
          </a:p>
          <a:p>
            <a:pPr marL="609600" indent="-609600" eaLnBrk="1" hangingPunct="1">
              <a:lnSpc>
                <a:spcPct val="95000"/>
              </a:lnSpc>
              <a:buFont typeface="Wingdings" pitchFamily="2" charset="2"/>
              <a:buNone/>
            </a:pPr>
            <a:r>
              <a:rPr lang="zh-CN" altLang="en-US" sz="2500" dirty="0" smtClean="0"/>
              <a:t>    比如 </a:t>
            </a:r>
            <a:r>
              <a:rPr lang="en-US" altLang="zh-CN" sz="2500" dirty="0" smtClean="0"/>
              <a:t>20≡</a:t>
            </a:r>
            <a:r>
              <a:rPr lang="en-US" altLang="zh-CN" sz="2500" baseline="-25000" dirty="0" smtClean="0"/>
              <a:t>3</a:t>
            </a:r>
            <a:r>
              <a:rPr lang="en-US" altLang="zh-CN" sz="2500" dirty="0" smtClean="0"/>
              <a:t>14</a:t>
            </a:r>
            <a:r>
              <a:rPr lang="zh-CN" altLang="en-US" sz="2500" dirty="0" smtClean="0"/>
              <a:t>，得</a:t>
            </a:r>
            <a:r>
              <a:rPr lang="en-US" altLang="zh-CN" sz="2500" dirty="0" smtClean="0"/>
              <a:t>20=14 mod 3, r=2</a:t>
            </a:r>
            <a:r>
              <a:rPr lang="zh-CN" altLang="en-US" sz="2500" dirty="0" smtClean="0"/>
              <a:t>，但</a:t>
            </a:r>
            <a:r>
              <a:rPr lang="en-US" altLang="zh-CN" sz="2500" dirty="0" smtClean="0"/>
              <a:t>20 mod 3 ≠14</a:t>
            </a:r>
            <a:r>
              <a:rPr lang="zh-CN" altLang="en-US" sz="2500" dirty="0" smtClean="0"/>
              <a:t>，而是</a:t>
            </a:r>
            <a:r>
              <a:rPr lang="en-US" altLang="zh-CN" sz="2500" dirty="0" smtClean="0"/>
              <a:t>20 mod 3=14 mod 3</a:t>
            </a:r>
          </a:p>
        </p:txBody>
      </p:sp>
      <p:sp>
        <p:nvSpPr>
          <p:cNvPr id="19462" name="Rectangle 0"/>
          <p:cNvSpPr>
            <a:spLocks noGrp="1" noChangeArrowheads="1"/>
          </p:cNvSpPr>
          <p:nvPr>
            <p:ph type="title"/>
          </p:nvPr>
        </p:nvSpPr>
        <p:spPr>
          <a:xfrm>
            <a:off x="611188" y="333375"/>
            <a:ext cx="7200900" cy="720725"/>
          </a:xfrm>
        </p:spPr>
        <p:txBody>
          <a:bodyPr/>
          <a:lstStyle/>
          <a:p>
            <a:r>
              <a:rPr lang="zh-CN" altLang="en-US" dirty="0" smtClean="0"/>
              <a:t>剩余集</a:t>
            </a:r>
            <a:endParaRPr lang="zh-CN" altLang="en-US" b="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89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8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468313" y="260350"/>
            <a:ext cx="7543800" cy="714375"/>
          </a:xfrm>
        </p:spPr>
        <p:txBody>
          <a:bodyPr>
            <a:normAutofit fontScale="90000"/>
          </a:bodyPr>
          <a:lstStyle/>
          <a:p>
            <a:r>
              <a:rPr lang="zh-CN" altLang="en-US" dirty="0" smtClean="0"/>
              <a:t>剩余集</a:t>
            </a:r>
            <a:endParaRPr lang="zh-CN" altLang="en-US" b="0" dirty="0" smtClean="0"/>
          </a:p>
        </p:txBody>
      </p:sp>
      <p:sp>
        <p:nvSpPr>
          <p:cNvPr id="20486" name="Rectangle 3"/>
          <p:cNvSpPr>
            <a:spLocks noGrp="1" noChangeArrowheads="1"/>
          </p:cNvSpPr>
          <p:nvPr>
            <p:ph type="body" idx="1"/>
          </p:nvPr>
        </p:nvSpPr>
        <p:spPr>
          <a:xfrm>
            <a:off x="468313" y="981075"/>
            <a:ext cx="8351837" cy="1368425"/>
          </a:xfrm>
        </p:spPr>
        <p:txBody>
          <a:bodyPr>
            <a:normAutofit fontScale="92500"/>
          </a:bodyPr>
          <a:lstStyle/>
          <a:p>
            <a:pPr eaLnBrk="1" hangingPunct="1">
              <a:lnSpc>
                <a:spcPct val="85000"/>
              </a:lnSpc>
              <a:buFont typeface="Wingdings" pitchFamily="2" charset="2"/>
              <a:buNone/>
            </a:pPr>
            <a:r>
              <a:rPr lang="en-US" altLang="zh-CN" sz="2400" dirty="0" smtClean="0"/>
              <a:t>(2)</a:t>
            </a:r>
            <a:r>
              <a:rPr lang="zh-CN" altLang="en-US" sz="2400" dirty="0" smtClean="0"/>
              <a:t>模</a:t>
            </a:r>
            <a:r>
              <a:rPr lang="en-US" altLang="zh-CN" sz="2400" dirty="0" smtClean="0"/>
              <a:t>n</a:t>
            </a:r>
            <a:r>
              <a:rPr lang="zh-CN" altLang="en-US" sz="2400" dirty="0" smtClean="0"/>
              <a:t>的缩剩余集</a:t>
            </a:r>
            <a:r>
              <a:rPr lang="en-US" altLang="zh-CN" sz="2400" dirty="0" smtClean="0"/>
              <a:t>(Reduced set of Residues mod n)</a:t>
            </a:r>
          </a:p>
          <a:p>
            <a:pPr eaLnBrk="1" hangingPunct="1">
              <a:lnSpc>
                <a:spcPct val="85000"/>
              </a:lnSpc>
              <a:buFont typeface="Wingdings" pitchFamily="2" charset="2"/>
              <a:buNone/>
            </a:pPr>
            <a:r>
              <a:rPr lang="zh-CN" altLang="en-US" sz="2200" dirty="0" smtClean="0"/>
              <a:t>    完全剩余集的一个子集，包含其中所有与</a:t>
            </a:r>
            <a:r>
              <a:rPr lang="en-US" altLang="zh-CN" sz="2200" dirty="0" smtClean="0"/>
              <a:t>n</a:t>
            </a:r>
            <a:r>
              <a:rPr lang="zh-CN" altLang="en-US" sz="2200" dirty="0" smtClean="0"/>
              <a:t>互素的元素。（小于</a:t>
            </a:r>
            <a:r>
              <a:rPr lang="en-US" altLang="zh-CN" sz="2200" dirty="0" smtClean="0"/>
              <a:t>n</a:t>
            </a:r>
            <a:r>
              <a:rPr lang="zh-CN" altLang="en-US" sz="2200" dirty="0" smtClean="0"/>
              <a:t>且与</a:t>
            </a:r>
            <a:r>
              <a:rPr lang="en-US" altLang="zh-CN" sz="2200" dirty="0" smtClean="0"/>
              <a:t>n</a:t>
            </a:r>
            <a:r>
              <a:rPr lang="zh-CN" altLang="en-US" sz="2200" dirty="0" smtClean="0"/>
              <a:t>互素的所有非负整数构成的集合）</a:t>
            </a:r>
          </a:p>
          <a:p>
            <a:pPr eaLnBrk="1" hangingPunct="1">
              <a:lnSpc>
                <a:spcPct val="85000"/>
              </a:lnSpc>
              <a:buFont typeface="Wingdings" pitchFamily="2" charset="2"/>
              <a:buNone/>
            </a:pPr>
            <a:r>
              <a:rPr lang="zh-CN" altLang="en-US" sz="2200" dirty="0" smtClean="0"/>
              <a:t>例</a:t>
            </a:r>
            <a:r>
              <a:rPr lang="en-US" altLang="zh-CN" sz="2200" dirty="0" smtClean="0"/>
              <a:t>:n=10</a:t>
            </a:r>
            <a:r>
              <a:rPr lang="zh-CN" altLang="en-US" sz="2200" dirty="0" smtClean="0"/>
              <a:t>，模</a:t>
            </a:r>
            <a:r>
              <a:rPr lang="en-US" altLang="zh-CN" sz="2200" dirty="0" smtClean="0"/>
              <a:t>n</a:t>
            </a:r>
            <a:r>
              <a:rPr lang="zh-CN" altLang="en-US" sz="2200" dirty="0" smtClean="0"/>
              <a:t>的完全剩余集是</a:t>
            </a:r>
            <a:r>
              <a:rPr lang="en-US" altLang="zh-CN" sz="2200" dirty="0" smtClean="0"/>
              <a:t>{0, 1, 2,…,9}</a:t>
            </a:r>
            <a:r>
              <a:rPr lang="zh-CN" altLang="en-US" sz="2200" dirty="0" smtClean="0"/>
              <a:t>，缩剩余集是 </a:t>
            </a:r>
            <a:r>
              <a:rPr lang="en-US" altLang="zh-CN" sz="2200" dirty="0" smtClean="0"/>
              <a:t>{1, 3, 7, 9}</a:t>
            </a:r>
            <a:endParaRPr lang="zh-CN" altLang="en-US" sz="2200" dirty="0" smtClean="0"/>
          </a:p>
        </p:txBody>
      </p:sp>
      <p:pic>
        <p:nvPicPr>
          <p:cNvPr id="20487" name="Picture 5"/>
          <p:cNvPicPr>
            <a:picLocks noChangeAspect="1" noChangeArrowheads="1"/>
          </p:cNvPicPr>
          <p:nvPr/>
        </p:nvPicPr>
        <p:blipFill>
          <a:blip r:embed="rId2" cstate="print"/>
          <a:srcRect/>
          <a:stretch>
            <a:fillRect/>
          </a:stretch>
        </p:blipFill>
        <p:spPr bwMode="auto">
          <a:xfrm>
            <a:off x="827584" y="2564904"/>
            <a:ext cx="7488238" cy="3542600"/>
          </a:xfrm>
          <a:prstGeom prst="rect">
            <a:avLst/>
          </a:prstGeom>
          <a:noFill/>
          <a:ln w="9525">
            <a:noFill/>
            <a:miter lim="800000"/>
            <a:headEnd/>
            <a:tailEnd/>
          </a:ln>
        </p:spPr>
      </p:pic>
      <p:pic>
        <p:nvPicPr>
          <p:cNvPr id="20488" name="Picture 6"/>
          <p:cNvPicPr>
            <a:picLocks noChangeAspect="1" noChangeArrowheads="1"/>
          </p:cNvPicPr>
          <p:nvPr/>
        </p:nvPicPr>
        <p:blipFill>
          <a:blip r:embed="rId3" cstate="print"/>
          <a:srcRect/>
          <a:stretch>
            <a:fillRect/>
          </a:stretch>
        </p:blipFill>
        <p:spPr bwMode="auto">
          <a:xfrm>
            <a:off x="1547664" y="2276872"/>
            <a:ext cx="5761037" cy="311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214346" y="1357298"/>
            <a:ext cx="4643470" cy="4714908"/>
          </a:xfrm>
        </p:spPr>
        <p:txBody>
          <a:bodyPr lIns="54000" rIns="54000">
            <a:noAutofit/>
          </a:bodyPr>
          <a:lstStyle/>
          <a:p>
            <a:pPr marL="609600" indent="-609600">
              <a:lnSpc>
                <a:spcPct val="80000"/>
              </a:lnSpc>
              <a:buNone/>
            </a:pPr>
            <a:r>
              <a:rPr lang="zh-CN" altLang="en-US" sz="2400" dirty="0" smtClean="0"/>
              <a:t>            数论的一个最基本的技巧是</a:t>
            </a:r>
            <a:r>
              <a:rPr lang="en-US" altLang="zh-CN" sz="2400" dirty="0" smtClean="0"/>
              <a:t>Euclid</a:t>
            </a:r>
            <a:r>
              <a:rPr lang="zh-CN" altLang="en-US" sz="2400" dirty="0" smtClean="0"/>
              <a:t>算法，求两个正整数的最大公约数 </a:t>
            </a:r>
            <a:r>
              <a:rPr lang="en-US" altLang="zh-CN" sz="2400" dirty="0" err="1" smtClean="0"/>
              <a:t>gcd</a:t>
            </a:r>
            <a:r>
              <a:rPr lang="en-US" altLang="zh-CN" sz="2400" dirty="0" smtClean="0"/>
              <a:t>(a, n), greatest common divisor</a:t>
            </a:r>
          </a:p>
          <a:p>
            <a:pPr marL="609600" indent="-609600">
              <a:lnSpc>
                <a:spcPct val="80000"/>
              </a:lnSpc>
              <a:buNone/>
            </a:pPr>
            <a:endParaRPr lang="en-US" altLang="zh-CN" sz="2400" dirty="0" smtClean="0"/>
          </a:p>
          <a:p>
            <a:pPr marL="609600" indent="-609600" eaLnBrk="1" hangingPunct="1">
              <a:lnSpc>
                <a:spcPct val="80000"/>
              </a:lnSpc>
              <a:buFont typeface="Wingdings" pitchFamily="2" charset="2"/>
              <a:buNone/>
            </a:pPr>
            <a:r>
              <a:rPr lang="zh-CN" altLang="en-US" sz="2400" dirty="0" smtClean="0"/>
              <a:t>       对于任何非负的整数</a:t>
            </a:r>
            <a:r>
              <a:rPr lang="en-US" altLang="zh-CN" sz="2400" dirty="0" smtClean="0"/>
              <a:t>a</a:t>
            </a:r>
            <a:r>
              <a:rPr lang="zh-CN" altLang="en-US" sz="2400" dirty="0" smtClean="0"/>
              <a:t>和</a:t>
            </a:r>
            <a:r>
              <a:rPr lang="en-US" altLang="zh-CN" sz="2400" dirty="0" smtClean="0"/>
              <a:t>n</a:t>
            </a:r>
            <a:r>
              <a:rPr lang="zh-CN" altLang="en-US" sz="2400" dirty="0" smtClean="0"/>
              <a:t>，</a:t>
            </a:r>
            <a:r>
              <a:rPr lang="en-US" altLang="zh-CN" sz="2400" dirty="0" err="1" smtClean="0"/>
              <a:t>gcd</a:t>
            </a:r>
            <a:r>
              <a:rPr lang="en-US" altLang="zh-CN" sz="2400" dirty="0" smtClean="0"/>
              <a:t>(a, n)=</a:t>
            </a:r>
            <a:r>
              <a:rPr lang="en-US" altLang="zh-CN" sz="2400" dirty="0" err="1" smtClean="0"/>
              <a:t>gcd</a:t>
            </a:r>
            <a:r>
              <a:rPr lang="en-US" altLang="zh-CN" sz="2400" dirty="0" smtClean="0"/>
              <a:t>(n mod a, a)</a:t>
            </a:r>
          </a:p>
          <a:p>
            <a:pPr marL="609600" indent="-609600" eaLnBrk="1" hangingPunct="1">
              <a:lnSpc>
                <a:spcPct val="80000"/>
              </a:lnSpc>
              <a:buFont typeface="Wingdings" pitchFamily="2" charset="2"/>
              <a:buNone/>
            </a:pPr>
            <a:r>
              <a:rPr lang="zh-CN" altLang="en-US" sz="2400" dirty="0" smtClean="0"/>
              <a:t>       原理是计算</a:t>
            </a:r>
            <a:r>
              <a:rPr lang="en-US" altLang="zh-CN" sz="2400" dirty="0" smtClean="0"/>
              <a:t>g</a:t>
            </a:r>
            <a:r>
              <a:rPr lang="en-US" altLang="zh-CN" sz="2400" baseline="-25000" dirty="0" smtClean="0"/>
              <a:t>i+1</a:t>
            </a:r>
            <a:r>
              <a:rPr lang="en-US" altLang="zh-CN" sz="2400" dirty="0" smtClean="0"/>
              <a:t>=g</a:t>
            </a:r>
            <a:r>
              <a:rPr lang="en-US" altLang="zh-CN" sz="2400" baseline="-25000" dirty="0" smtClean="0"/>
              <a:t>i-1</a:t>
            </a:r>
            <a:r>
              <a:rPr lang="en-US" altLang="zh-CN" sz="2400" dirty="0" smtClean="0"/>
              <a:t> mod </a:t>
            </a:r>
            <a:r>
              <a:rPr lang="en-US" altLang="zh-CN" sz="2400" dirty="0" err="1" smtClean="0"/>
              <a:t>g</a:t>
            </a:r>
            <a:r>
              <a:rPr lang="en-US" altLang="zh-CN" sz="2400" baseline="-25000" dirty="0" err="1" smtClean="0"/>
              <a:t>i</a:t>
            </a:r>
            <a:r>
              <a:rPr lang="en-US" altLang="zh-CN" sz="2400" dirty="0" smtClean="0"/>
              <a:t> </a:t>
            </a:r>
            <a:r>
              <a:rPr lang="zh-CN" altLang="en-US" sz="2400" dirty="0" smtClean="0"/>
              <a:t>直到 </a:t>
            </a:r>
            <a:r>
              <a:rPr lang="en-US" altLang="zh-CN" sz="2400" dirty="0" err="1" smtClean="0"/>
              <a:t>g</a:t>
            </a:r>
            <a:r>
              <a:rPr lang="en-US" altLang="zh-CN" sz="2400" baseline="-25000" dirty="0" err="1" smtClean="0"/>
              <a:t>i</a:t>
            </a:r>
            <a:r>
              <a:rPr lang="en-US" altLang="zh-CN" sz="2400" dirty="0" smtClean="0"/>
              <a:t>=0</a:t>
            </a:r>
            <a:r>
              <a:rPr lang="zh-CN" altLang="en-US" sz="2400" dirty="0" smtClean="0"/>
              <a:t>为止。</a:t>
            </a:r>
            <a:endParaRPr lang="en-US" altLang="zh-CN" sz="2400" dirty="0" smtClean="0"/>
          </a:p>
          <a:p>
            <a:pPr marL="609600" indent="-609600" eaLnBrk="1" hangingPunct="1">
              <a:lnSpc>
                <a:spcPct val="80000"/>
              </a:lnSpc>
              <a:buFont typeface="Wingdings" pitchFamily="2" charset="2"/>
              <a:buNone/>
            </a:pPr>
            <a:endParaRPr lang="zh-CN" altLang="en-US" sz="2400" dirty="0" smtClean="0"/>
          </a:p>
          <a:p>
            <a:pPr marL="609600" indent="-609600" eaLnBrk="1" hangingPunct="1">
              <a:lnSpc>
                <a:spcPct val="80000"/>
              </a:lnSpc>
              <a:buFont typeface="Wingdings" pitchFamily="2" charset="2"/>
              <a:buNone/>
            </a:pPr>
            <a:r>
              <a:rPr lang="en-US" altLang="zh-CN" sz="2400" dirty="0" smtClean="0"/>
              <a:t>       {</a:t>
            </a:r>
            <a:r>
              <a:rPr lang="zh-CN" altLang="en-US" sz="2400" dirty="0" smtClean="0">
                <a:solidFill>
                  <a:srgbClr val="0000CC"/>
                </a:solidFill>
              </a:rPr>
              <a:t>若</a:t>
            </a:r>
            <a:r>
              <a:rPr lang="en-US" altLang="zh-CN" sz="2400" dirty="0" smtClean="0">
                <a:solidFill>
                  <a:srgbClr val="0000CC"/>
                </a:solidFill>
              </a:rPr>
              <a:t>b=</a:t>
            </a:r>
            <a:r>
              <a:rPr lang="en-US" altLang="zh-CN" sz="2400" dirty="0" err="1" smtClean="0">
                <a:solidFill>
                  <a:srgbClr val="0000CC"/>
                </a:solidFill>
              </a:rPr>
              <a:t>gcd</a:t>
            </a:r>
            <a:r>
              <a:rPr lang="en-US" altLang="zh-CN" sz="2400" dirty="0" smtClean="0">
                <a:solidFill>
                  <a:srgbClr val="0000CC"/>
                </a:solidFill>
              </a:rPr>
              <a:t>(</a:t>
            </a:r>
            <a:r>
              <a:rPr lang="en-US" altLang="zh-CN" sz="2400" dirty="0" err="1" smtClean="0">
                <a:solidFill>
                  <a:srgbClr val="0000CC"/>
                </a:solidFill>
              </a:rPr>
              <a:t>a,n</a:t>
            </a:r>
            <a:r>
              <a:rPr lang="en-US" altLang="zh-CN" sz="2400" dirty="0" smtClean="0">
                <a:solidFill>
                  <a:srgbClr val="0000CC"/>
                </a:solidFill>
              </a:rPr>
              <a:t>),</a:t>
            </a:r>
            <a:r>
              <a:rPr lang="zh-CN" altLang="en-US" sz="2400" dirty="0" smtClean="0">
                <a:solidFill>
                  <a:srgbClr val="0000CC"/>
                </a:solidFill>
              </a:rPr>
              <a:t>则</a:t>
            </a:r>
            <a:r>
              <a:rPr lang="en-US" altLang="zh-CN" sz="2400" dirty="0" err="1" smtClean="0">
                <a:solidFill>
                  <a:srgbClr val="0000CC"/>
                </a:solidFill>
              </a:rPr>
              <a:t>b|a</a:t>
            </a:r>
            <a:r>
              <a:rPr lang="zh-CN" altLang="en-US" sz="2400" dirty="0" smtClean="0">
                <a:solidFill>
                  <a:srgbClr val="0000CC"/>
                </a:solidFill>
              </a:rPr>
              <a:t>且</a:t>
            </a:r>
            <a:r>
              <a:rPr lang="en-US" altLang="zh-CN" sz="2400" dirty="0" err="1" smtClean="0">
                <a:solidFill>
                  <a:srgbClr val="0000CC"/>
                </a:solidFill>
              </a:rPr>
              <a:t>b|n</a:t>
            </a:r>
            <a:r>
              <a:rPr lang="en-US" altLang="zh-CN" sz="2400" dirty="0" smtClean="0">
                <a:solidFill>
                  <a:srgbClr val="0000CC"/>
                </a:solidFill>
              </a:rPr>
              <a:t>,</a:t>
            </a:r>
          </a:p>
          <a:p>
            <a:pPr marL="609600" indent="-609600" eaLnBrk="1" hangingPunct="1">
              <a:lnSpc>
                <a:spcPct val="80000"/>
              </a:lnSpc>
              <a:buFont typeface="Wingdings" pitchFamily="2" charset="2"/>
              <a:buNone/>
            </a:pPr>
            <a:r>
              <a:rPr lang="en-US" altLang="zh-CN" sz="2400" dirty="0" smtClean="0">
                <a:solidFill>
                  <a:srgbClr val="0000CC"/>
                </a:solidFill>
                <a:sym typeface="Wingdings" pitchFamily="2" charset="2"/>
              </a:rPr>
              <a:t>       b|(n- </a:t>
            </a:r>
            <a:r>
              <a:rPr lang="en-US" altLang="zh-CN" sz="2400" dirty="0" smtClean="0">
                <a:solidFill>
                  <a:srgbClr val="0000CC"/>
                </a:solidFill>
              </a:rPr>
              <a:t>⌊n/a</a:t>
            </a:r>
            <a:r>
              <a:rPr lang="zh-CN" altLang="en-US" sz="2400" dirty="0" smtClean="0">
                <a:solidFill>
                  <a:srgbClr val="0000CC"/>
                </a:solidFill>
              </a:rPr>
              <a:t>」</a:t>
            </a:r>
            <a:r>
              <a:rPr lang="en-US" altLang="zh-CN" sz="2400" dirty="0" smtClean="0">
                <a:solidFill>
                  <a:srgbClr val="0000CC"/>
                </a:solidFill>
              </a:rPr>
              <a:t>a</a:t>
            </a:r>
            <a:r>
              <a:rPr lang="en-US" altLang="zh-CN" sz="2400" dirty="0" smtClean="0">
                <a:solidFill>
                  <a:srgbClr val="0000CC"/>
                </a:solidFill>
                <a:sym typeface="Wingdings" pitchFamily="2" charset="2"/>
              </a:rPr>
              <a:t>)</a:t>
            </a:r>
            <a:r>
              <a:rPr lang="zh-CN" altLang="en-US" sz="2400" dirty="0" smtClean="0">
                <a:solidFill>
                  <a:srgbClr val="0000CC"/>
                </a:solidFill>
                <a:sym typeface="Wingdings" pitchFamily="2" charset="2"/>
              </a:rPr>
              <a:t>且</a:t>
            </a:r>
            <a:r>
              <a:rPr lang="en-US" altLang="zh-CN" sz="2400" dirty="0" err="1" smtClean="0">
                <a:solidFill>
                  <a:srgbClr val="0000CC"/>
                </a:solidFill>
                <a:sym typeface="Wingdings" pitchFamily="2" charset="2"/>
              </a:rPr>
              <a:t>b|a</a:t>
            </a:r>
            <a:r>
              <a:rPr lang="en-US" altLang="zh-CN" sz="2400" dirty="0" smtClean="0">
                <a:solidFill>
                  <a:srgbClr val="0000CC"/>
                </a:solidFill>
              </a:rPr>
              <a:t> </a:t>
            </a:r>
            <a:r>
              <a:rPr lang="en-US" altLang="zh-CN" sz="2400" dirty="0" smtClean="0">
                <a:solidFill>
                  <a:srgbClr val="0000CC"/>
                </a:solidFill>
                <a:sym typeface="Wingdings" pitchFamily="2" charset="2"/>
              </a:rPr>
              <a:t></a:t>
            </a:r>
            <a:r>
              <a:rPr lang="en-US" altLang="zh-CN" sz="2400" dirty="0" smtClean="0">
                <a:solidFill>
                  <a:srgbClr val="0000CC"/>
                </a:solidFill>
              </a:rPr>
              <a:t> b|(n mod a )</a:t>
            </a:r>
            <a:r>
              <a:rPr lang="zh-CN" altLang="en-US" sz="2400" dirty="0" smtClean="0">
                <a:solidFill>
                  <a:srgbClr val="0000CC"/>
                </a:solidFill>
              </a:rPr>
              <a:t>且 </a:t>
            </a:r>
            <a:r>
              <a:rPr lang="en-US" altLang="zh-CN" sz="2400" dirty="0" err="1" smtClean="0">
                <a:solidFill>
                  <a:srgbClr val="0000CC"/>
                </a:solidFill>
              </a:rPr>
              <a:t>b|a</a:t>
            </a:r>
            <a:r>
              <a:rPr lang="en-US" altLang="zh-CN" sz="2400" dirty="0" smtClean="0">
                <a:solidFill>
                  <a:srgbClr val="0000CC"/>
                </a:solidFill>
              </a:rPr>
              <a:t>  </a:t>
            </a:r>
            <a:r>
              <a:rPr lang="en-US" altLang="zh-CN" sz="2400" dirty="0" smtClean="0"/>
              <a:t>}</a:t>
            </a:r>
          </a:p>
          <a:p>
            <a:pPr marL="609600" indent="-609600" eaLnBrk="1" hangingPunct="1">
              <a:lnSpc>
                <a:spcPct val="80000"/>
              </a:lnSpc>
              <a:buFont typeface="Wingdings" pitchFamily="2" charset="2"/>
              <a:buNone/>
            </a:pPr>
            <a:endParaRPr lang="en-US" altLang="zh-CN" sz="2000" dirty="0" smtClean="0"/>
          </a:p>
          <a:p>
            <a:pPr marL="609600" indent="-609600" eaLnBrk="1" hangingPunct="1">
              <a:lnSpc>
                <a:spcPct val="80000"/>
              </a:lnSpc>
              <a:buFont typeface="Wingdings" pitchFamily="2" charset="2"/>
              <a:buNone/>
            </a:pPr>
            <a:r>
              <a:rPr lang="en-US" altLang="zh-CN" sz="1600" dirty="0" smtClean="0"/>
              <a:t>          </a:t>
            </a:r>
            <a:endParaRPr lang="en-US" altLang="zh-CN" sz="1800" dirty="0" smtClean="0"/>
          </a:p>
        </p:txBody>
      </p:sp>
      <p:sp>
        <p:nvSpPr>
          <p:cNvPr id="21510" name="Rectangle 0"/>
          <p:cNvSpPr>
            <a:spLocks noGrp="1" noChangeArrowheads="1"/>
          </p:cNvSpPr>
          <p:nvPr>
            <p:ph type="title"/>
          </p:nvPr>
        </p:nvSpPr>
        <p:spPr>
          <a:xfrm>
            <a:off x="357158" y="285728"/>
            <a:ext cx="8250265" cy="792163"/>
          </a:xfrm>
        </p:spPr>
        <p:txBody>
          <a:bodyPr>
            <a:normAutofit fontScale="90000"/>
          </a:bodyPr>
          <a:lstStyle/>
          <a:p>
            <a:pPr eaLnBrk="1" hangingPunct="1"/>
            <a:r>
              <a:rPr lang="en-US" altLang="zh-CN" b="0" dirty="0" smtClean="0"/>
              <a:t>4.3 </a:t>
            </a:r>
            <a:r>
              <a:rPr lang="zh-CN" altLang="en-US" b="0" dirty="0" smtClean="0"/>
              <a:t>欧几里得算法</a:t>
            </a:r>
            <a:r>
              <a:rPr lang="en-US" altLang="zh-CN" b="0" dirty="0" smtClean="0"/>
              <a:t>Euclid Algorithm</a:t>
            </a:r>
            <a:endParaRPr lang="zh-CN" altLang="en-US" b="0" dirty="0" smtClean="0"/>
          </a:p>
        </p:txBody>
      </p:sp>
      <p:sp>
        <p:nvSpPr>
          <p:cNvPr id="8" name="矩形 7"/>
          <p:cNvSpPr/>
          <p:nvPr/>
        </p:nvSpPr>
        <p:spPr>
          <a:xfrm>
            <a:off x="4499992" y="1101748"/>
            <a:ext cx="3857652" cy="3911428"/>
          </a:xfrm>
          <a:prstGeom prst="rect">
            <a:avLst/>
          </a:prstGeom>
          <a:ln>
            <a:gradFill>
              <a:gsLst>
                <a:gs pos="0">
                  <a:schemeClr val="accent1">
                    <a:tint val="66000"/>
                    <a:satMod val="160000"/>
                    <a:alpha val="83000"/>
                  </a:schemeClr>
                </a:gs>
                <a:gs pos="50000">
                  <a:schemeClr val="accent1">
                    <a:tint val="44500"/>
                    <a:satMod val="160000"/>
                  </a:schemeClr>
                </a:gs>
                <a:gs pos="100000">
                  <a:schemeClr val="accent1">
                    <a:tint val="23500"/>
                    <a:satMod val="160000"/>
                  </a:schemeClr>
                </a:gs>
              </a:gsLst>
              <a:lin ang="5400000" scaled="0"/>
            </a:gradFill>
          </a:ln>
          <a:effectLst>
            <a:glow rad="63500">
              <a:schemeClr val="accent1">
                <a:satMod val="175000"/>
                <a:alpha val="40000"/>
              </a:schemeClr>
            </a:glow>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prst="relaxedInset"/>
          </a:sp3d>
        </p:spPr>
        <p:txBody>
          <a:bodyPr wrap="square" lIns="108000" tIns="108000" bIns="108000">
            <a:spAutoFit/>
          </a:bodyPr>
          <a:lstStyle/>
          <a:p>
            <a:pPr marL="609600" indent="-609600"/>
            <a:r>
              <a:rPr lang="en-US" altLang="zh-CN" sz="2400" dirty="0" smtClean="0"/>
              <a:t>   Algorithm </a:t>
            </a:r>
            <a:r>
              <a:rPr lang="en-US" altLang="zh-CN" sz="2400" dirty="0" err="1" smtClean="0"/>
              <a:t>gcd</a:t>
            </a:r>
            <a:r>
              <a:rPr lang="en-US" altLang="zh-CN" sz="2400" dirty="0" smtClean="0"/>
              <a:t>(a, n)</a:t>
            </a:r>
          </a:p>
          <a:p>
            <a:pPr marL="609600" indent="-609600"/>
            <a:r>
              <a:rPr lang="en-US" altLang="zh-CN" sz="2400" dirty="0" smtClean="0"/>
              <a:t>      begin</a:t>
            </a:r>
          </a:p>
          <a:p>
            <a:pPr marL="609600" indent="-609600"/>
            <a:r>
              <a:rPr lang="en-US" altLang="zh-CN" sz="2400" dirty="0" smtClean="0"/>
              <a:t>	   g</a:t>
            </a:r>
            <a:r>
              <a:rPr lang="en-US" altLang="zh-CN" sz="2400" baseline="-25000" dirty="0" smtClean="0"/>
              <a:t>0</a:t>
            </a:r>
            <a:r>
              <a:rPr lang="en-US" altLang="zh-CN" sz="2400" dirty="0" smtClean="0"/>
              <a:t>:=n, g</a:t>
            </a:r>
            <a:r>
              <a:rPr lang="en-US" altLang="zh-CN" sz="2400" baseline="-25000" dirty="0" smtClean="0"/>
              <a:t>1</a:t>
            </a:r>
            <a:r>
              <a:rPr lang="en-US" altLang="zh-CN" sz="2400" dirty="0" smtClean="0"/>
              <a:t>:=a, </a:t>
            </a:r>
            <a:r>
              <a:rPr lang="en-US" altLang="zh-CN" sz="2400" dirty="0" err="1" smtClean="0"/>
              <a:t>i</a:t>
            </a:r>
            <a:r>
              <a:rPr lang="en-US" altLang="zh-CN" sz="2400" dirty="0" smtClean="0"/>
              <a:t>:=1</a:t>
            </a:r>
          </a:p>
          <a:p>
            <a:pPr marL="609600" indent="-609600"/>
            <a:r>
              <a:rPr lang="en-US" altLang="zh-CN" sz="2400" dirty="0" smtClean="0"/>
              <a:t>	   while g</a:t>
            </a:r>
            <a:r>
              <a:rPr lang="en-US" altLang="zh-CN" sz="2400" baseline="-25000" dirty="0" smtClean="0"/>
              <a:t>i</a:t>
            </a:r>
            <a:r>
              <a:rPr lang="en-US" altLang="zh-CN" sz="2400" dirty="0" smtClean="0"/>
              <a:t>≠0 do</a:t>
            </a:r>
          </a:p>
          <a:p>
            <a:pPr marL="609600" indent="-609600"/>
            <a:r>
              <a:rPr lang="en-US" altLang="zh-CN" sz="2400" dirty="0" smtClean="0"/>
              <a:t>		begin</a:t>
            </a:r>
          </a:p>
          <a:p>
            <a:pPr marL="609600" indent="-609600"/>
            <a:r>
              <a:rPr lang="en-US" altLang="zh-CN" sz="2400" dirty="0" smtClean="0"/>
              <a:t>		   g</a:t>
            </a:r>
            <a:r>
              <a:rPr lang="en-US" altLang="zh-CN" sz="2400" baseline="-25000" dirty="0" smtClean="0"/>
              <a:t>i+1</a:t>
            </a:r>
            <a:r>
              <a:rPr lang="en-US" altLang="zh-CN" sz="2400" dirty="0" smtClean="0"/>
              <a:t>=g</a:t>
            </a:r>
            <a:r>
              <a:rPr lang="en-US" altLang="zh-CN" sz="2400" baseline="-25000" dirty="0" smtClean="0"/>
              <a:t>i-1</a:t>
            </a:r>
            <a:r>
              <a:rPr lang="en-US" altLang="zh-CN" sz="2400" dirty="0" smtClean="0"/>
              <a:t> mod </a:t>
            </a:r>
            <a:r>
              <a:rPr lang="en-US" altLang="zh-CN" sz="2400" dirty="0" err="1" smtClean="0"/>
              <a:t>g</a:t>
            </a:r>
            <a:r>
              <a:rPr lang="en-US" altLang="zh-CN" sz="2400" baseline="-25000" dirty="0" err="1" smtClean="0"/>
              <a:t>i</a:t>
            </a:r>
            <a:endParaRPr lang="en-US" altLang="zh-CN" sz="2400" baseline="-25000" dirty="0" smtClean="0"/>
          </a:p>
          <a:p>
            <a:pPr marL="609600" indent="-609600"/>
            <a:r>
              <a:rPr lang="en-US" altLang="zh-CN" sz="2400" dirty="0" smtClean="0"/>
              <a:t>		   </a:t>
            </a:r>
            <a:r>
              <a:rPr lang="en-US" altLang="zh-CN" sz="2400" dirty="0" err="1" smtClean="0"/>
              <a:t>i</a:t>
            </a:r>
            <a:r>
              <a:rPr lang="en-US" altLang="zh-CN" sz="2400" dirty="0" smtClean="0"/>
              <a:t>:=</a:t>
            </a:r>
            <a:r>
              <a:rPr lang="en-US" altLang="zh-CN" sz="2400" dirty="0" err="1" smtClean="0"/>
              <a:t>i</a:t>
            </a:r>
            <a:r>
              <a:rPr lang="en-US" altLang="zh-CN" sz="2400" dirty="0" smtClean="0"/>
              <a:t>++</a:t>
            </a:r>
          </a:p>
          <a:p>
            <a:pPr marL="609600" indent="-609600"/>
            <a:r>
              <a:rPr lang="en-US" altLang="zh-CN" sz="2400" dirty="0" smtClean="0"/>
              <a:t>		end n</a:t>
            </a:r>
          </a:p>
          <a:p>
            <a:pPr marL="609600" indent="-609600"/>
            <a:r>
              <a:rPr lang="en-US" altLang="zh-CN" sz="2400" dirty="0" smtClean="0"/>
              <a:t>	    </a:t>
            </a:r>
            <a:r>
              <a:rPr lang="en-US" altLang="zh-CN" sz="2400" dirty="0" err="1" smtClean="0"/>
              <a:t>gcd</a:t>
            </a:r>
            <a:r>
              <a:rPr lang="en-US" altLang="zh-CN" sz="2400" dirty="0" smtClean="0"/>
              <a:t>:= g</a:t>
            </a:r>
            <a:r>
              <a:rPr lang="en-US" altLang="zh-CN" sz="2400" baseline="-25000" dirty="0" smtClean="0"/>
              <a:t>i-1</a:t>
            </a:r>
          </a:p>
          <a:p>
            <a:pPr marL="609600" indent="-609600"/>
            <a:r>
              <a:rPr lang="en-US" altLang="zh-CN" sz="2400" dirty="0" smtClean="0"/>
              <a:t>             end</a:t>
            </a:r>
            <a:r>
              <a:rPr lang="zh-CN" altLang="en-US" dirty="0" smtClean="0"/>
              <a:t>    </a:t>
            </a:r>
            <a:endParaRPr lang="en-US" altLang="zh-CN" sz="2000" dirty="0" smtClean="0"/>
          </a:p>
        </p:txBody>
      </p:sp>
      <p:sp>
        <p:nvSpPr>
          <p:cNvPr id="9" name="矩形 8"/>
          <p:cNvSpPr/>
          <p:nvPr/>
        </p:nvSpPr>
        <p:spPr>
          <a:xfrm>
            <a:off x="4355976" y="5157192"/>
            <a:ext cx="4214810" cy="600164"/>
          </a:xfrm>
          <a:prstGeom prst="rect">
            <a:avLst/>
          </a:prstGeom>
        </p:spPr>
        <p:txBody>
          <a:bodyPr wrap="square">
            <a:spAutoFit/>
          </a:bodyPr>
          <a:lstStyle/>
          <a:p>
            <a:pPr marL="609600" indent="-609600">
              <a:lnSpc>
                <a:spcPct val="80000"/>
              </a:lnSpc>
            </a:pPr>
            <a:r>
              <a:rPr lang="zh-CN" altLang="en-US" sz="2000" dirty="0" smtClean="0"/>
              <a:t>例如：</a:t>
            </a:r>
            <a:r>
              <a:rPr lang="en-US" altLang="zh-CN" sz="2000" dirty="0" err="1" smtClean="0"/>
              <a:t>gcd</a:t>
            </a:r>
            <a:r>
              <a:rPr lang="en-US" altLang="zh-CN" sz="2000" dirty="0" smtClean="0"/>
              <a:t>(22, 55)=</a:t>
            </a:r>
            <a:r>
              <a:rPr lang="en-US" altLang="zh-CN" sz="2000" dirty="0" err="1" smtClean="0"/>
              <a:t>gcd</a:t>
            </a:r>
            <a:r>
              <a:rPr lang="en-US" altLang="zh-CN" sz="2000" dirty="0" smtClean="0"/>
              <a:t>(55 mod 22, 22)=</a:t>
            </a:r>
            <a:r>
              <a:rPr lang="en-US" altLang="zh-CN" sz="2000" dirty="0" err="1" smtClean="0"/>
              <a:t>gcd</a:t>
            </a:r>
            <a:r>
              <a:rPr lang="en-US" altLang="zh-CN" sz="2000" dirty="0" smtClean="0"/>
              <a:t>(11, 22)=11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457200" y="333375"/>
            <a:ext cx="7543800" cy="719138"/>
          </a:xfrm>
        </p:spPr>
        <p:txBody>
          <a:bodyPr/>
          <a:lstStyle/>
          <a:p>
            <a:pPr eaLnBrk="1" hangingPunct="1"/>
            <a:r>
              <a:rPr lang="zh-CN" altLang="en-US" b="0" smtClean="0"/>
              <a:t>本章要点</a:t>
            </a:r>
          </a:p>
        </p:txBody>
      </p:sp>
      <p:sp>
        <p:nvSpPr>
          <p:cNvPr id="92163" name="Rectangle 3"/>
          <p:cNvSpPr>
            <a:spLocks noGrp="1" noChangeArrowheads="1"/>
          </p:cNvSpPr>
          <p:nvPr>
            <p:ph type="body" idx="1"/>
          </p:nvPr>
        </p:nvSpPr>
        <p:spPr>
          <a:xfrm>
            <a:off x="468313" y="1268413"/>
            <a:ext cx="7931150" cy="4752975"/>
          </a:xfrm>
        </p:spPr>
        <p:txBody>
          <a:bodyPr/>
          <a:lstStyle/>
          <a:p>
            <a:pPr eaLnBrk="1" hangingPunct="1">
              <a:lnSpc>
                <a:spcPct val="85000"/>
              </a:lnSpc>
            </a:pPr>
            <a:r>
              <a:rPr lang="zh-CN" altLang="en-US" sz="2500" smtClean="0"/>
              <a:t>域是一些元素的集合，其上定义了两个算术运算</a:t>
            </a:r>
            <a:r>
              <a:rPr lang="en-US" altLang="zh-CN" sz="2500" smtClean="0"/>
              <a:t>(</a:t>
            </a:r>
            <a:r>
              <a:rPr lang="zh-CN" altLang="en-US" sz="2500" smtClean="0"/>
              <a:t>加法和乘法</a:t>
            </a:r>
            <a:r>
              <a:rPr lang="en-US" altLang="zh-CN" sz="2500" smtClean="0"/>
              <a:t>)</a:t>
            </a:r>
            <a:r>
              <a:rPr lang="zh-CN" altLang="en-US" sz="2500" smtClean="0"/>
              <a:t>，具有常规算术性质，如封闭性、结合律、交换律、分配律、加法逆和乘法逆等。</a:t>
            </a:r>
          </a:p>
          <a:p>
            <a:pPr eaLnBrk="1" hangingPunct="1">
              <a:lnSpc>
                <a:spcPct val="85000"/>
              </a:lnSpc>
            </a:pPr>
            <a:r>
              <a:rPr lang="zh-CN" altLang="en-US" sz="2500" smtClean="0"/>
              <a:t>模算术是一种整数算术，它将所有整数约减为一个固定的集合</a:t>
            </a:r>
            <a:r>
              <a:rPr lang="en-US" altLang="zh-CN" sz="2500" smtClean="0"/>
              <a:t>[0,1,…,</a:t>
            </a:r>
            <a:r>
              <a:rPr lang="en-US" altLang="zh-CN" sz="2500" i="1" smtClean="0"/>
              <a:t>n</a:t>
            </a:r>
            <a:r>
              <a:rPr lang="en-US" altLang="zh-CN" sz="2500" smtClean="0"/>
              <a:t>-1]</a:t>
            </a:r>
            <a:r>
              <a:rPr lang="zh-CN" altLang="en-US" sz="2500" smtClean="0"/>
              <a:t>，</a:t>
            </a:r>
            <a:r>
              <a:rPr lang="en-US" altLang="zh-CN" sz="2500" i="1" smtClean="0"/>
              <a:t>n</a:t>
            </a:r>
            <a:r>
              <a:rPr lang="zh-CN" altLang="en-US" sz="2500" smtClean="0"/>
              <a:t>为某个整数。任何这个集合外的整数通过除以</a:t>
            </a:r>
            <a:r>
              <a:rPr lang="en-US" altLang="zh-CN" sz="2500" i="1" smtClean="0"/>
              <a:t>n</a:t>
            </a:r>
            <a:r>
              <a:rPr lang="zh-CN" altLang="en-US" sz="2500" smtClean="0"/>
              <a:t>取余的方式约减到这个范围内。</a:t>
            </a:r>
          </a:p>
          <a:p>
            <a:pPr eaLnBrk="1" hangingPunct="1">
              <a:lnSpc>
                <a:spcPct val="85000"/>
              </a:lnSpc>
            </a:pPr>
            <a:r>
              <a:rPr lang="zh-CN" altLang="en-US" sz="2500" smtClean="0"/>
              <a:t>两个整数的最大公因子是可以整除这两个整数的最大正整数。</a:t>
            </a:r>
          </a:p>
          <a:p>
            <a:pPr eaLnBrk="1" hangingPunct="1">
              <a:lnSpc>
                <a:spcPct val="85000"/>
              </a:lnSpc>
            </a:pPr>
            <a:r>
              <a:rPr lang="zh-CN" altLang="en-US" sz="2500" smtClean="0"/>
              <a:t>一个有限域就是有有限个元素的域。可以证明有限域的阶</a:t>
            </a:r>
            <a:r>
              <a:rPr lang="en-US" altLang="zh-CN" sz="2500" smtClean="0"/>
              <a:t>(</a:t>
            </a:r>
            <a:r>
              <a:rPr lang="zh-CN" altLang="en-US" sz="2500" smtClean="0"/>
              <a:t>元素个数</a:t>
            </a:r>
            <a:r>
              <a:rPr lang="en-US" altLang="zh-CN" sz="2500" smtClean="0"/>
              <a:t>)</a:t>
            </a:r>
            <a:r>
              <a:rPr lang="zh-CN" altLang="en-US" sz="2500" smtClean="0"/>
              <a:t>一定可以写作素数的幂形式</a:t>
            </a:r>
            <a:r>
              <a:rPr lang="en-US" altLang="zh-CN" sz="2500" i="1" smtClean="0"/>
              <a:t>p</a:t>
            </a:r>
            <a:r>
              <a:rPr lang="en-US" altLang="zh-CN" sz="2500" i="1" baseline="30000" smtClean="0"/>
              <a:t>n</a:t>
            </a:r>
            <a:r>
              <a:rPr lang="zh-CN" altLang="en-US" sz="2500" smtClean="0"/>
              <a:t>，</a:t>
            </a:r>
            <a:r>
              <a:rPr lang="en-US" altLang="zh-CN" sz="2500" i="1" smtClean="0"/>
              <a:t>n</a:t>
            </a:r>
            <a:r>
              <a:rPr lang="zh-CN" altLang="en-US" sz="2500" smtClean="0"/>
              <a:t>为一个整数，</a:t>
            </a:r>
            <a:r>
              <a:rPr lang="en-US" altLang="zh-CN" sz="2500" i="1" smtClean="0"/>
              <a:t>p</a:t>
            </a:r>
            <a:r>
              <a:rPr lang="zh-CN" altLang="en-US" sz="2500" smtClean="0"/>
              <a:t>为素数。</a:t>
            </a:r>
          </a:p>
          <a:p>
            <a:pPr eaLnBrk="1" hangingPunct="1">
              <a:lnSpc>
                <a:spcPct val="85000"/>
              </a:lnSpc>
            </a:pPr>
            <a:r>
              <a:rPr lang="zh-CN" altLang="en-US" sz="2500" smtClean="0"/>
              <a:t>阶为</a:t>
            </a:r>
            <a:r>
              <a:rPr lang="en-US" altLang="zh-CN" sz="2500" i="1" smtClean="0"/>
              <a:t>p</a:t>
            </a:r>
            <a:r>
              <a:rPr lang="zh-CN" altLang="en-US" sz="2500" smtClean="0"/>
              <a:t>的有限域可以由模</a:t>
            </a:r>
            <a:r>
              <a:rPr lang="en-US" altLang="zh-CN" sz="2500" i="1" smtClean="0"/>
              <a:t>p</a:t>
            </a:r>
            <a:r>
              <a:rPr lang="zh-CN" altLang="en-US" sz="2500" smtClean="0"/>
              <a:t>的算术来定义。</a:t>
            </a:r>
          </a:p>
          <a:p>
            <a:pPr eaLnBrk="1" hangingPunct="1">
              <a:lnSpc>
                <a:spcPct val="85000"/>
              </a:lnSpc>
            </a:pPr>
            <a:r>
              <a:rPr lang="zh-CN" altLang="en-US" sz="2500" smtClean="0"/>
              <a:t>阶为</a:t>
            </a:r>
            <a:r>
              <a:rPr lang="en-US" altLang="zh-CN" sz="2500" i="1" smtClean="0"/>
              <a:t>p</a:t>
            </a:r>
            <a:r>
              <a:rPr lang="en-US" altLang="zh-CN" sz="2500" i="1" baseline="30000" smtClean="0"/>
              <a:t>n</a:t>
            </a:r>
            <a:r>
              <a:rPr lang="zh-CN" altLang="en-US" sz="2500" smtClean="0"/>
              <a:t>，</a:t>
            </a:r>
            <a:r>
              <a:rPr lang="en-US" altLang="zh-CN" sz="2500" i="1" smtClean="0"/>
              <a:t>n</a:t>
            </a:r>
            <a:r>
              <a:rPr lang="en-US" altLang="zh-CN" sz="2500" smtClean="0"/>
              <a:t>&gt;1</a:t>
            </a:r>
            <a:r>
              <a:rPr lang="zh-CN" altLang="en-US" sz="2500" smtClean="0"/>
              <a:t>的有限域可由多项式算术来定义。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539750" y="404813"/>
            <a:ext cx="7399338" cy="792162"/>
          </a:xfrm>
        </p:spPr>
        <p:txBody>
          <a:bodyPr/>
          <a:lstStyle/>
          <a:p>
            <a:pPr eaLnBrk="1" hangingPunct="1"/>
            <a:r>
              <a:rPr lang="en-AU" altLang="zh-CN" b="0" dirty="0" smtClean="0">
                <a:latin typeface="Copperplate Gothic Bold" pitchFamily="34" charset="0"/>
              </a:rPr>
              <a:t>Euclid's GCD Algorithm</a:t>
            </a:r>
          </a:p>
        </p:txBody>
      </p:sp>
      <p:sp>
        <p:nvSpPr>
          <p:cNvPr id="39939" name="Rectangle 3"/>
          <p:cNvSpPr>
            <a:spLocks noGrp="1" noChangeArrowheads="1"/>
          </p:cNvSpPr>
          <p:nvPr>
            <p:ph type="body" idx="1"/>
          </p:nvPr>
        </p:nvSpPr>
        <p:spPr>
          <a:xfrm>
            <a:off x="395288" y="1268413"/>
            <a:ext cx="8135937" cy="4681537"/>
          </a:xfrm>
        </p:spPr>
        <p:txBody>
          <a:bodyPr/>
          <a:lstStyle/>
          <a:p>
            <a:pPr marL="609600" indent="-609600" eaLnBrk="1" hangingPunct="1">
              <a:lnSpc>
                <a:spcPct val="90000"/>
              </a:lnSpc>
            </a:pPr>
            <a:r>
              <a:rPr lang="en-AU" altLang="zh-CN" b="1" dirty="0" smtClean="0">
                <a:ea typeface="宋体" pitchFamily="2" charset="-122"/>
              </a:rPr>
              <a:t>Euclid's Algorithm</a:t>
            </a:r>
            <a:r>
              <a:rPr lang="en-AU" altLang="zh-CN" dirty="0" smtClean="0">
                <a:ea typeface="宋体" pitchFamily="2" charset="-122"/>
              </a:rPr>
              <a:t> to compute GCD(</a:t>
            </a:r>
            <a:r>
              <a:rPr lang="en-AU" altLang="zh-CN" dirty="0" err="1" smtClean="0">
                <a:ea typeface="宋体" pitchFamily="2" charset="-122"/>
              </a:rPr>
              <a:t>a,b</a:t>
            </a:r>
            <a:r>
              <a:rPr lang="en-AU" altLang="zh-CN" dirty="0" smtClean="0">
                <a:ea typeface="宋体" pitchFamily="2" charset="-122"/>
              </a:rPr>
              <a:t>): </a:t>
            </a:r>
          </a:p>
          <a:p>
            <a:pPr marL="990600" lvl="1" indent="-646113" eaLnBrk="1" hangingPunct="1">
              <a:lnSpc>
                <a:spcPct val="90000"/>
              </a:lnSpc>
              <a:buClr>
                <a:schemeClr val="tx1"/>
              </a:buClr>
              <a:buSzPct val="85000"/>
              <a:buFont typeface="Wingdings" pitchFamily="2" charset="2"/>
              <a:buAutoNum type="arabicPeriod"/>
            </a:pPr>
            <a:r>
              <a:rPr lang="en-AU" altLang="zh-CN" dirty="0" smtClean="0"/>
              <a:t>A </a:t>
            </a:r>
            <a:r>
              <a:rPr lang="en-AU" altLang="zh-CN" dirty="0" smtClean="0">
                <a:ea typeface="Arial Unicode MS" pitchFamily="34" charset="-122"/>
                <a:cs typeface="Arial Unicode MS" pitchFamily="34" charset="-122"/>
              </a:rPr>
              <a:t>￩ </a:t>
            </a:r>
            <a:r>
              <a:rPr lang="en-AU" altLang="zh-CN" dirty="0" smtClean="0"/>
              <a:t>a, B </a:t>
            </a:r>
            <a:r>
              <a:rPr lang="en-AU" altLang="zh-CN" dirty="0" smtClean="0">
                <a:ea typeface="Arial Unicode MS" pitchFamily="34" charset="-122"/>
                <a:cs typeface="Arial Unicode MS" pitchFamily="34" charset="-122"/>
              </a:rPr>
              <a:t>￩</a:t>
            </a:r>
            <a:r>
              <a:rPr lang="en-AU" altLang="zh-CN" dirty="0" smtClean="0"/>
              <a:t> b</a:t>
            </a:r>
          </a:p>
          <a:p>
            <a:pPr marL="990600" lvl="1" indent="-646113" eaLnBrk="1" hangingPunct="1">
              <a:lnSpc>
                <a:spcPct val="90000"/>
              </a:lnSpc>
              <a:buClr>
                <a:schemeClr val="tx1"/>
              </a:buClr>
              <a:buSzPct val="85000"/>
              <a:buFont typeface="Wingdings" pitchFamily="2" charset="2"/>
              <a:buAutoNum type="arabicPeriod"/>
            </a:pPr>
            <a:r>
              <a:rPr lang="zh-CN" altLang="en-US" dirty="0" smtClean="0"/>
              <a:t>若 </a:t>
            </a:r>
            <a:r>
              <a:rPr lang="en-US" altLang="zh-CN" dirty="0" smtClean="0"/>
              <a:t>B=0</a:t>
            </a:r>
            <a:r>
              <a:rPr lang="zh-CN" altLang="en-US" dirty="0" smtClean="0"/>
              <a:t>，则返回 </a:t>
            </a:r>
            <a:r>
              <a:rPr lang="en-US" altLang="zh-CN" dirty="0" smtClean="0"/>
              <a:t>A=</a:t>
            </a:r>
            <a:r>
              <a:rPr lang="en-US" altLang="zh-CN" dirty="0" err="1" smtClean="0"/>
              <a:t>gcd</a:t>
            </a:r>
            <a:r>
              <a:rPr lang="en-US" altLang="zh-CN" dirty="0" smtClean="0"/>
              <a:t>(a, b)</a:t>
            </a:r>
          </a:p>
          <a:p>
            <a:pPr marL="990600" lvl="1" indent="-646113" eaLnBrk="1" hangingPunct="1">
              <a:lnSpc>
                <a:spcPct val="90000"/>
              </a:lnSpc>
              <a:buClr>
                <a:schemeClr val="tx1"/>
              </a:buClr>
              <a:buSzPct val="85000"/>
              <a:buFont typeface="Wingdings" pitchFamily="2" charset="2"/>
              <a:buAutoNum type="arabicPeriod"/>
            </a:pPr>
            <a:r>
              <a:rPr lang="en-US" altLang="zh-CN" dirty="0" smtClean="0"/>
              <a:t>R = A mod B</a:t>
            </a:r>
          </a:p>
          <a:p>
            <a:pPr marL="990600" lvl="1" indent="-646113" eaLnBrk="1" hangingPunct="1">
              <a:lnSpc>
                <a:spcPct val="90000"/>
              </a:lnSpc>
              <a:buClr>
                <a:schemeClr val="tx1"/>
              </a:buClr>
              <a:buSzPct val="85000"/>
              <a:buFont typeface="Wingdings" pitchFamily="2" charset="2"/>
              <a:buAutoNum type="arabicPeriod"/>
            </a:pPr>
            <a:r>
              <a:rPr lang="en-US" altLang="zh-CN" dirty="0" smtClean="0"/>
              <a:t>A </a:t>
            </a:r>
            <a:r>
              <a:rPr lang="en-AU" altLang="zh-CN" dirty="0" smtClean="0">
                <a:ea typeface="Arial Unicode MS" pitchFamily="34" charset="-122"/>
                <a:cs typeface="Arial Unicode MS" pitchFamily="34" charset="-122"/>
              </a:rPr>
              <a:t>￩</a:t>
            </a:r>
            <a:r>
              <a:rPr lang="en-US" altLang="zh-CN" dirty="0" smtClean="0"/>
              <a:t> B, B </a:t>
            </a:r>
            <a:r>
              <a:rPr lang="en-AU" altLang="zh-CN" dirty="0" smtClean="0">
                <a:ea typeface="Arial Unicode MS" pitchFamily="34" charset="-122"/>
                <a:cs typeface="Arial Unicode MS" pitchFamily="34" charset="-122"/>
              </a:rPr>
              <a:t>￩</a:t>
            </a:r>
            <a:r>
              <a:rPr lang="en-US" altLang="zh-CN" dirty="0" smtClean="0"/>
              <a:t> R</a:t>
            </a:r>
          </a:p>
          <a:p>
            <a:pPr marL="990600" lvl="1" indent="-646113" eaLnBrk="1" hangingPunct="1">
              <a:lnSpc>
                <a:spcPct val="90000"/>
              </a:lnSpc>
              <a:buClr>
                <a:schemeClr val="tx1"/>
              </a:buClr>
              <a:buSzPct val="85000"/>
              <a:buFont typeface="Wingdings" pitchFamily="2" charset="2"/>
              <a:buAutoNum type="arabicPeriod"/>
            </a:pPr>
            <a:r>
              <a:rPr lang="zh-CN" altLang="en-US" dirty="0" smtClean="0"/>
              <a:t>转到</a:t>
            </a:r>
            <a:r>
              <a:rPr lang="en-US" altLang="zh-CN" dirty="0" smtClean="0"/>
              <a:t>2</a:t>
            </a:r>
          </a:p>
          <a:p>
            <a:pPr marL="734568" indent="-646113">
              <a:lnSpc>
                <a:spcPct val="90000"/>
              </a:lnSpc>
              <a:buSzPct val="90000"/>
            </a:pPr>
            <a:r>
              <a:rPr lang="en-US" altLang="zh-CN" dirty="0" err="1" smtClean="0"/>
              <a:t>Int</a:t>
            </a:r>
            <a:r>
              <a:rPr lang="en-US" altLang="zh-CN" dirty="0" smtClean="0"/>
              <a:t> </a:t>
            </a:r>
            <a:r>
              <a:rPr lang="en-US" altLang="zh-CN" dirty="0" err="1" smtClean="0"/>
              <a:t>gcd</a:t>
            </a:r>
            <a:r>
              <a:rPr lang="en-US" altLang="zh-CN" dirty="0" smtClean="0"/>
              <a:t>(</a:t>
            </a:r>
            <a:r>
              <a:rPr lang="en-US" altLang="zh-CN" dirty="0" err="1" smtClean="0"/>
              <a:t>int</a:t>
            </a:r>
            <a:r>
              <a:rPr lang="en-US" altLang="zh-CN" dirty="0" smtClean="0"/>
              <a:t> </a:t>
            </a:r>
            <a:r>
              <a:rPr lang="en-US" altLang="zh-CN" dirty="0" err="1" smtClean="0"/>
              <a:t>x,int</a:t>
            </a:r>
            <a:r>
              <a:rPr lang="en-US" altLang="zh-CN" dirty="0" smtClean="0"/>
              <a:t> y){</a:t>
            </a:r>
            <a:br>
              <a:rPr lang="en-US" altLang="zh-CN" dirty="0" smtClean="0"/>
            </a:br>
            <a:r>
              <a:rPr lang="en-US" altLang="zh-CN" dirty="0" smtClean="0"/>
              <a:t>         Return (!y) ? x: </a:t>
            </a:r>
            <a:r>
              <a:rPr lang="en-US" altLang="zh-CN" dirty="0" err="1" smtClean="0"/>
              <a:t>gcd</a:t>
            </a:r>
            <a:r>
              <a:rPr lang="en-US" altLang="zh-CN" dirty="0" smtClean="0"/>
              <a:t>(</a:t>
            </a:r>
            <a:r>
              <a:rPr lang="en-US" altLang="zh-CN" dirty="0" err="1" smtClean="0"/>
              <a:t>y,x%y</a:t>
            </a:r>
            <a:r>
              <a:rPr lang="en-US" altLang="zh-CN" dirty="0" smtClean="0"/>
              <a:t>);</a:t>
            </a:r>
            <a:br>
              <a:rPr lang="en-US" altLang="zh-CN" dirty="0" smtClean="0"/>
            </a:br>
            <a:r>
              <a:rPr lang="en-US" altLang="zh-CN" dirty="0" smtClean="0"/>
              <a:t>}</a:t>
            </a:r>
          </a:p>
          <a:p>
            <a:pPr marL="609600" indent="-609600" eaLnBrk="1" hangingPunct="1">
              <a:lnSpc>
                <a:spcPct val="90000"/>
              </a:lnSpc>
              <a:buSzPct val="90000"/>
            </a:pPr>
            <a:r>
              <a:rPr lang="zh-CN" altLang="en-AU" dirty="0" smtClean="0"/>
              <a:t>如果</a:t>
            </a:r>
            <a:r>
              <a:rPr lang="en-AU" altLang="zh-CN" dirty="0" smtClean="0"/>
              <a:t>a</a:t>
            </a:r>
            <a:r>
              <a:rPr lang="zh-CN" altLang="en-AU" dirty="0" smtClean="0"/>
              <a:t>和</a:t>
            </a:r>
            <a:r>
              <a:rPr lang="en-AU" altLang="zh-CN" dirty="0" smtClean="0"/>
              <a:t>b</a:t>
            </a:r>
            <a:r>
              <a:rPr lang="zh-CN" altLang="en-AU" dirty="0" smtClean="0"/>
              <a:t>只有唯一的正公因子</a:t>
            </a:r>
            <a:r>
              <a:rPr lang="en-AU" altLang="zh-CN" dirty="0" smtClean="0"/>
              <a:t>1</a:t>
            </a:r>
            <a:r>
              <a:rPr lang="zh-CN" altLang="en-AU" dirty="0" smtClean="0"/>
              <a:t>，则称整数</a:t>
            </a:r>
            <a:r>
              <a:rPr lang="en-AU" altLang="zh-CN" dirty="0" smtClean="0"/>
              <a:t>a</a:t>
            </a:r>
            <a:r>
              <a:rPr lang="zh-CN" altLang="en-AU" dirty="0" smtClean="0"/>
              <a:t>和</a:t>
            </a:r>
            <a:r>
              <a:rPr lang="en-AU" altLang="zh-CN" dirty="0" smtClean="0"/>
              <a:t>b</a:t>
            </a:r>
            <a:r>
              <a:rPr lang="zh-CN" altLang="en-AU" dirty="0" smtClean="0"/>
              <a:t>是互素的，即</a:t>
            </a:r>
            <a:r>
              <a:rPr lang="en-AU" altLang="zh-CN" dirty="0" err="1" smtClean="0"/>
              <a:t>gcd</a:t>
            </a:r>
            <a:r>
              <a:rPr lang="en-AU" altLang="zh-CN" dirty="0" smtClean="0"/>
              <a:t>(a, b)=1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AU" altLang="zh-CN" b="0" dirty="0" smtClean="0">
                <a:latin typeface="Copperplate Gothic Bold" pitchFamily="34" charset="0"/>
              </a:rPr>
              <a:t>Euclid's GCD Algorithm</a:t>
            </a:r>
            <a:endParaRPr lang="zh-CN" altLang="en-US" dirty="0"/>
          </a:p>
        </p:txBody>
      </p:sp>
      <p:pic>
        <p:nvPicPr>
          <p:cNvPr id="175106" name="Picture 2"/>
          <p:cNvPicPr>
            <a:picLocks noGrp="1" noChangeAspect="1" noChangeArrowheads="1"/>
          </p:cNvPicPr>
          <p:nvPr>
            <p:ph idx="1"/>
          </p:nvPr>
        </p:nvPicPr>
        <p:blipFill>
          <a:blip r:embed="rId2" cstate="print"/>
          <a:srcRect/>
          <a:stretch>
            <a:fillRect/>
          </a:stretch>
        </p:blipFill>
        <p:spPr bwMode="auto">
          <a:xfrm>
            <a:off x="2571736" y="1571612"/>
            <a:ext cx="3505493" cy="3929090"/>
          </a:xfrm>
          <a:prstGeom prst="rect">
            <a:avLst/>
          </a:prstGeom>
          <a:noFill/>
          <a:ln w="9525">
            <a:noFill/>
            <a:miter lim="800000"/>
            <a:headEnd/>
            <a:tailEnd/>
          </a:ln>
          <a:effectLst/>
        </p:spPr>
      </p:pic>
      <p:sp>
        <p:nvSpPr>
          <p:cNvPr id="5" name="矩形 4"/>
          <p:cNvSpPr/>
          <p:nvPr/>
        </p:nvSpPr>
        <p:spPr>
          <a:xfrm>
            <a:off x="928662" y="1428736"/>
            <a:ext cx="7429552" cy="461665"/>
          </a:xfrm>
          <a:prstGeom prst="rect">
            <a:avLst/>
          </a:prstGeom>
        </p:spPr>
        <p:txBody>
          <a:bodyPr wrap="square">
            <a:spAutoFit/>
          </a:bodyPr>
          <a:lstStyle/>
          <a:p>
            <a:pPr algn="ctr"/>
            <a:r>
              <a:rPr lang="en-US" altLang="zh-CN" sz="2400" i="1" dirty="0" smtClean="0"/>
              <a:t>the greatest common divisor of a </a:t>
            </a:r>
            <a:r>
              <a:rPr lang="en-US" altLang="zh-CN" sz="2400" i="1" smtClean="0"/>
              <a:t>and b-</a:t>
            </a:r>
            <a:r>
              <a:rPr lang="en-US" altLang="zh-CN" sz="2400" i="1" dirty="0" smtClean="0"/>
              <a:t>-</a:t>
            </a:r>
            <a:r>
              <a:rPr lang="en-US" altLang="zh-CN" sz="2400" i="1" dirty="0" err="1" smtClean="0"/>
              <a:t>r</a:t>
            </a:r>
            <a:r>
              <a:rPr lang="en-US" altLang="zh-CN" sz="2400" i="1" baseline="-25000" dirty="0" err="1" smtClean="0"/>
              <a:t>n</a:t>
            </a:r>
            <a:endParaRPr lang="en-US" altLang="zh-CN" sz="2400" i="1" baseline="-25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468313" y="333375"/>
            <a:ext cx="7543800" cy="858838"/>
          </a:xfrm>
        </p:spPr>
        <p:txBody>
          <a:bodyPr/>
          <a:lstStyle/>
          <a:p>
            <a:pPr eaLnBrk="1" hangingPunct="1"/>
            <a:r>
              <a:rPr lang="en-US" altLang="zh-CN" sz="3500" b="0" dirty="0" smtClean="0">
                <a:latin typeface="Copperplate Gothic Bold" pitchFamily="34" charset="0"/>
              </a:rPr>
              <a:t>Example:</a:t>
            </a:r>
            <a:r>
              <a:rPr lang="en-US" altLang="zh-CN" b="0" dirty="0" smtClean="0">
                <a:latin typeface="Copperplate Gothic Bold" pitchFamily="34" charset="0"/>
              </a:rPr>
              <a:t> </a:t>
            </a:r>
            <a:r>
              <a:rPr lang="zh-CN" altLang="en-US" b="0" dirty="0" smtClean="0">
                <a:latin typeface="Copperplate Gothic Bold" pitchFamily="34" charset="0"/>
              </a:rPr>
              <a:t>求</a:t>
            </a:r>
            <a:r>
              <a:rPr lang="en-US" altLang="zh-CN" b="0" dirty="0" err="1" smtClean="0">
                <a:latin typeface="Copperplate Gothic Bold" pitchFamily="34" charset="0"/>
              </a:rPr>
              <a:t>gcd</a:t>
            </a:r>
            <a:r>
              <a:rPr lang="en-US" altLang="zh-CN" sz="3500" b="0" dirty="0" smtClean="0">
                <a:latin typeface="Copperplate Gothic Bold" pitchFamily="34" charset="0"/>
              </a:rPr>
              <a:t>(1970, 1066)</a:t>
            </a:r>
            <a:endParaRPr lang="en-AU" altLang="zh-CN" sz="3500" b="0" dirty="0" smtClean="0">
              <a:latin typeface="Copperplate Gothic Bold" pitchFamily="34" charset="0"/>
            </a:endParaRPr>
          </a:p>
        </p:txBody>
      </p:sp>
      <p:sp>
        <p:nvSpPr>
          <p:cNvPr id="23558" name="Rectangle 3"/>
          <p:cNvSpPr>
            <a:spLocks noGrp="1" noChangeArrowheads="1"/>
          </p:cNvSpPr>
          <p:nvPr>
            <p:ph type="body" idx="1"/>
          </p:nvPr>
        </p:nvSpPr>
        <p:spPr>
          <a:xfrm>
            <a:off x="723928" y="1412875"/>
            <a:ext cx="7848600" cy="4968875"/>
          </a:xfrm>
        </p:spPr>
        <p:txBody>
          <a:bodyPr/>
          <a:lstStyle/>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1970 = 1 x 1066 + 904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(1066, 904)</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1066 = 1 x 904 + 162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(904, 162)</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904 = 5 x 162 + 94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(162, 94)</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162 = 1 x 94 + 68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(94, 68)</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94 = 1 x 68 + 26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(68, 26)</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68 = 2 x 26 + 16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(26, 16)</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26 = 1 x 16 + 10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(16, 10)</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16 = 1 x 10 + 6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(10, 6)</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10 = 1 x 6 + 4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(6, 4)</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6 = 1 x 4 + </a:t>
            </a:r>
            <a:r>
              <a:rPr lang="en-AU" altLang="zh-CN" sz="2500" dirty="0" smtClean="0">
                <a:solidFill>
                  <a:srgbClr val="0000FF"/>
                </a:solidFill>
                <a:latin typeface="Arial Unicode MS" pitchFamily="34" charset="-122"/>
                <a:ea typeface="Arial Unicode MS" pitchFamily="34" charset="-122"/>
                <a:cs typeface="Arial Unicode MS" pitchFamily="34" charset="-122"/>
              </a:rPr>
              <a:t>2</a:t>
            </a:r>
            <a:r>
              <a:rPr lang="en-AU" altLang="zh-CN" sz="2500" dirty="0" smtClean="0">
                <a:latin typeface="Arial Unicode MS" pitchFamily="34" charset="-122"/>
                <a:ea typeface="Arial Unicode MS" pitchFamily="34" charset="-122"/>
                <a:cs typeface="Arial Unicode MS" pitchFamily="34" charset="-122"/>
              </a:rPr>
              <a:t>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(4, 2)</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4 = </a:t>
            </a:r>
            <a:r>
              <a:rPr lang="en-AU" altLang="zh-CN" sz="2500" dirty="0" smtClean="0">
                <a:solidFill>
                  <a:srgbClr val="0000FF"/>
                </a:solidFill>
                <a:latin typeface="Arial Unicode MS" pitchFamily="34" charset="-122"/>
                <a:ea typeface="Arial Unicode MS" pitchFamily="34" charset="-122"/>
                <a:cs typeface="Arial Unicode MS" pitchFamily="34" charset="-122"/>
              </a:rPr>
              <a:t>2</a:t>
            </a:r>
            <a:r>
              <a:rPr lang="en-AU" altLang="zh-CN" sz="2500" dirty="0" smtClean="0">
                <a:latin typeface="Arial Unicode MS" pitchFamily="34" charset="-122"/>
                <a:ea typeface="Arial Unicode MS" pitchFamily="34" charset="-122"/>
                <a:cs typeface="Arial Unicode MS" pitchFamily="34" charset="-122"/>
              </a:rPr>
              <a:t> x 2 + 0 			</a:t>
            </a:r>
            <a:r>
              <a:rPr lang="en-AU" altLang="zh-CN" sz="2500" dirty="0" err="1" smtClean="0">
                <a:latin typeface="Arial Unicode MS" pitchFamily="34" charset="-122"/>
                <a:ea typeface="Arial Unicode MS" pitchFamily="34" charset="-122"/>
                <a:cs typeface="Arial Unicode MS" pitchFamily="34" charset="-122"/>
              </a:rPr>
              <a:t>gcd</a:t>
            </a:r>
            <a:r>
              <a:rPr lang="en-AU" altLang="zh-CN" sz="2500" dirty="0" smtClean="0">
                <a:latin typeface="Arial Unicode MS" pitchFamily="34" charset="-122"/>
                <a:ea typeface="Arial Unicode MS" pitchFamily="34" charset="-122"/>
                <a:cs typeface="Arial Unicode MS" pitchFamily="34" charset="-122"/>
              </a:rPr>
              <a:t>(2, 0)</a:t>
            </a:r>
          </a:p>
          <a:p>
            <a:pPr eaLnBrk="1" hangingPunct="1">
              <a:lnSpc>
                <a:spcPct val="80000"/>
              </a:lnSpc>
              <a:buFont typeface="Wingdings" pitchFamily="2" charset="2"/>
              <a:buNone/>
            </a:pPr>
            <a:r>
              <a:rPr lang="en-AU" altLang="zh-CN" sz="2500" dirty="0" smtClean="0">
                <a:latin typeface="Arial Unicode MS" pitchFamily="34" charset="-122"/>
                <a:ea typeface="Arial Unicode MS" pitchFamily="34" charset="-122"/>
                <a:cs typeface="Arial Unicode MS" pitchFamily="34" charset="-122"/>
              </a:rPr>
              <a:t>                 GCD(1970,1066)=2</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57298"/>
            <a:ext cx="8229600" cy="4649993"/>
          </a:xfrm>
        </p:spPr>
        <p:txBody>
          <a:bodyPr>
            <a:normAutofit lnSpcReduction="10000"/>
          </a:bodyPr>
          <a:lstStyle/>
          <a:p>
            <a:r>
              <a:rPr lang="en-US" altLang="zh-CN" b="1" dirty="0" smtClean="0"/>
              <a:t>Theorem 4 (</a:t>
            </a:r>
            <a:r>
              <a:rPr lang="en-US" altLang="zh-CN" b="1" dirty="0" err="1" smtClean="0"/>
              <a:t>Bezout’s</a:t>
            </a:r>
            <a:r>
              <a:rPr lang="en-US" altLang="zh-CN" b="1" dirty="0" smtClean="0"/>
              <a:t> Identity). </a:t>
            </a:r>
            <a:r>
              <a:rPr lang="en-US" altLang="zh-CN" b="1" i="1" dirty="0" smtClean="0"/>
              <a:t>If the greatest common divisor of a and b is d, then</a:t>
            </a:r>
          </a:p>
          <a:p>
            <a:pPr>
              <a:buNone/>
            </a:pPr>
            <a:r>
              <a:rPr lang="en-US" altLang="zh-CN" i="1" dirty="0" smtClean="0"/>
              <a:t>         d  = </a:t>
            </a:r>
            <a:r>
              <a:rPr lang="en-US" altLang="zh-CN" i="1" dirty="0" err="1" smtClean="0"/>
              <a:t>ar+bs</a:t>
            </a:r>
            <a:r>
              <a:rPr lang="en-US" altLang="zh-CN" i="1" dirty="0" smtClean="0"/>
              <a:t> for some integers r and s.</a:t>
            </a:r>
          </a:p>
          <a:p>
            <a:pPr>
              <a:buNone/>
            </a:pPr>
            <a:endParaRPr lang="en-US" altLang="zh-CN" i="1" dirty="0" smtClean="0"/>
          </a:p>
          <a:p>
            <a:pPr>
              <a:buNone/>
            </a:pPr>
            <a:r>
              <a:rPr lang="en-US" altLang="zh-CN" b="1" i="1" dirty="0" smtClean="0"/>
              <a:t>Note that:</a:t>
            </a:r>
          </a:p>
          <a:p>
            <a:pPr>
              <a:buNone/>
            </a:pPr>
            <a:r>
              <a:rPr lang="en-US" altLang="zh-CN" i="1" dirty="0" smtClean="0"/>
              <a:t> </a:t>
            </a:r>
            <a:r>
              <a:rPr lang="en-US" altLang="zh-CN" i="1" dirty="0" smtClean="0"/>
              <a:t>        if </a:t>
            </a:r>
            <a:r>
              <a:rPr lang="en-US" altLang="zh-CN" i="1" dirty="0" smtClean="0"/>
              <a:t>a=k</a:t>
            </a:r>
            <a:r>
              <a:rPr lang="en-US" altLang="zh-CN" i="1" baseline="-25000" dirty="0" smtClean="0"/>
              <a:t>1</a:t>
            </a:r>
            <a:r>
              <a:rPr lang="en-US" altLang="zh-CN" i="1" dirty="0" smtClean="0"/>
              <a:t> </a:t>
            </a:r>
            <a:r>
              <a:rPr lang="en-US" altLang="zh-CN" i="1" dirty="0" smtClean="0"/>
              <a:t>d  , b=k</a:t>
            </a:r>
            <a:r>
              <a:rPr lang="en-US" altLang="zh-CN" i="1" baseline="-25000" dirty="0" smtClean="0"/>
              <a:t>2</a:t>
            </a:r>
            <a:r>
              <a:rPr lang="en-US" altLang="zh-CN" i="1" dirty="0" smtClean="0"/>
              <a:t> d   </a:t>
            </a:r>
            <a:r>
              <a:rPr lang="en-US" altLang="zh-CN" i="1" dirty="0" smtClean="0"/>
              <a:t>  </a:t>
            </a:r>
            <a:r>
              <a:rPr lang="en-US" altLang="zh-CN" i="1" dirty="0" smtClean="0">
                <a:sym typeface="Wingdings" pitchFamily="2" charset="2"/>
              </a:rPr>
              <a:t></a:t>
            </a:r>
            <a:r>
              <a:rPr lang="en-US" altLang="zh-CN" i="1" dirty="0" smtClean="0"/>
              <a:t>k</a:t>
            </a:r>
            <a:r>
              <a:rPr lang="en-US" altLang="zh-CN" i="1" baseline="-25000" dirty="0" smtClean="0"/>
              <a:t>1</a:t>
            </a:r>
            <a:r>
              <a:rPr lang="en-US" altLang="zh-CN" i="1" dirty="0" smtClean="0">
                <a:sym typeface="Wingdings" pitchFamily="2" charset="2"/>
              </a:rPr>
              <a:t>|a ,</a:t>
            </a:r>
            <a:r>
              <a:rPr lang="en-US" altLang="zh-CN" i="1" dirty="0" smtClean="0"/>
              <a:t> </a:t>
            </a:r>
            <a:r>
              <a:rPr lang="en-US" altLang="zh-CN" i="1" dirty="0" smtClean="0"/>
              <a:t>k</a:t>
            </a:r>
            <a:r>
              <a:rPr lang="en-US" altLang="zh-CN" i="1" baseline="-25000" dirty="0" smtClean="0"/>
              <a:t>2</a:t>
            </a:r>
            <a:r>
              <a:rPr lang="en-US" altLang="zh-CN" i="1" dirty="0" smtClean="0">
                <a:sym typeface="Wingdings" pitchFamily="2" charset="2"/>
              </a:rPr>
              <a:t>|b</a:t>
            </a:r>
          </a:p>
          <a:p>
            <a:pPr>
              <a:buNone/>
            </a:pPr>
            <a:endParaRPr lang="en-US" altLang="zh-CN" i="1" dirty="0" smtClean="0">
              <a:sym typeface="Wingdings" pitchFamily="2" charset="2"/>
            </a:endParaRPr>
          </a:p>
          <a:p>
            <a:pPr>
              <a:buNone/>
            </a:pPr>
            <a:r>
              <a:rPr lang="en-US" altLang="zh-CN" i="1" baseline="-25000" dirty="0" smtClean="0">
                <a:sym typeface="Wingdings" pitchFamily="2" charset="2"/>
              </a:rPr>
              <a:t> </a:t>
            </a:r>
            <a:r>
              <a:rPr lang="en-US" altLang="zh-CN" i="1" dirty="0" smtClean="0">
                <a:sym typeface="Wingdings" pitchFamily="2" charset="2"/>
              </a:rPr>
              <a:t>         </a:t>
            </a:r>
            <a:r>
              <a:rPr lang="en-US" altLang="zh-CN" i="1" dirty="0" smtClean="0">
                <a:sym typeface="Wingdings" pitchFamily="2" charset="2"/>
              </a:rPr>
              <a:t>1). </a:t>
            </a:r>
            <a:r>
              <a:rPr lang="en-US" altLang="zh-CN" i="1" dirty="0" smtClean="0"/>
              <a:t>2 </a:t>
            </a:r>
            <a:r>
              <a:rPr lang="en-US" altLang="zh-CN" i="1" dirty="0" smtClean="0"/>
              <a:t>k</a:t>
            </a:r>
            <a:r>
              <a:rPr lang="en-US" altLang="zh-CN" i="1" baseline="-25000" dirty="0" smtClean="0"/>
              <a:t>2</a:t>
            </a:r>
            <a:r>
              <a:rPr lang="en-US" altLang="zh-CN" i="1" dirty="0" smtClean="0"/>
              <a:t>k</a:t>
            </a:r>
            <a:r>
              <a:rPr lang="en-US" altLang="zh-CN" i="1" baseline="-25000" dirty="0" smtClean="0"/>
              <a:t>1</a:t>
            </a:r>
            <a:r>
              <a:rPr lang="en-US" altLang="zh-CN" i="1" dirty="0" smtClean="0"/>
              <a:t>d= 2k</a:t>
            </a:r>
            <a:r>
              <a:rPr lang="en-US" altLang="zh-CN" i="1" baseline="-25000" dirty="0" smtClean="0"/>
              <a:t>2</a:t>
            </a:r>
            <a:r>
              <a:rPr lang="en-US" altLang="zh-CN" i="1" dirty="0" smtClean="0"/>
              <a:t>a,   </a:t>
            </a:r>
            <a:r>
              <a:rPr lang="en-US" altLang="zh-CN" i="1" dirty="0" smtClean="0"/>
              <a:t>2). k</a:t>
            </a:r>
            <a:r>
              <a:rPr lang="en-US" altLang="zh-CN" i="1" baseline="-25000" dirty="0" smtClean="0"/>
              <a:t>1</a:t>
            </a:r>
            <a:r>
              <a:rPr lang="en-US" altLang="zh-CN" i="1" dirty="0" smtClean="0"/>
              <a:t> </a:t>
            </a:r>
            <a:r>
              <a:rPr lang="en-US" altLang="zh-CN" i="1" dirty="0" smtClean="0"/>
              <a:t>k</a:t>
            </a:r>
            <a:r>
              <a:rPr lang="en-US" altLang="zh-CN" i="1" baseline="-25000" dirty="0" smtClean="0"/>
              <a:t>2</a:t>
            </a:r>
            <a:r>
              <a:rPr lang="en-US" altLang="zh-CN" i="1" dirty="0" smtClean="0"/>
              <a:t>d=b </a:t>
            </a:r>
            <a:r>
              <a:rPr lang="en-US" altLang="zh-CN" i="1" dirty="0" smtClean="0">
                <a:sym typeface="Wingdings" pitchFamily="2" charset="2"/>
              </a:rPr>
              <a:t></a:t>
            </a:r>
          </a:p>
          <a:p>
            <a:pPr>
              <a:buNone/>
            </a:pPr>
            <a:r>
              <a:rPr lang="en-US" altLang="zh-CN" i="1" dirty="0" smtClean="0">
                <a:sym typeface="Wingdings" pitchFamily="2" charset="2"/>
              </a:rPr>
              <a:t>           1).-2). </a:t>
            </a:r>
            <a:endParaRPr lang="en-US" altLang="zh-CN" i="1" dirty="0" smtClean="0">
              <a:sym typeface="Wingdings" pitchFamily="2" charset="2"/>
            </a:endParaRPr>
          </a:p>
          <a:p>
            <a:pPr>
              <a:buNone/>
            </a:pPr>
            <a:r>
              <a:rPr lang="en-US" altLang="zh-CN" i="1" dirty="0" smtClean="0">
                <a:sym typeface="Wingdings" pitchFamily="2" charset="2"/>
              </a:rPr>
              <a:t>           </a:t>
            </a:r>
            <a:r>
              <a:rPr lang="en-US" altLang="zh-CN" sz="4000" b="1" i="1" dirty="0" smtClean="0">
                <a:effectLst>
                  <a:outerShdw blurRad="38100" dist="38100" dir="2700000" algn="tl">
                    <a:srgbClr val="000000">
                      <a:alpha val="43137"/>
                    </a:srgbClr>
                  </a:outerShdw>
                </a:effectLst>
                <a:sym typeface="Wingdings" pitchFamily="2" charset="2"/>
              </a:rPr>
              <a:t>d=</a:t>
            </a:r>
            <a:r>
              <a:rPr lang="en-US" altLang="zh-CN" sz="4000" b="1" i="1" dirty="0" smtClean="0">
                <a:effectLst>
                  <a:outerShdw blurRad="38100" dist="38100" dir="2700000" algn="tl">
                    <a:srgbClr val="000000">
                      <a:alpha val="43137"/>
                    </a:srgbClr>
                  </a:outerShdw>
                </a:effectLst>
              </a:rPr>
              <a:t> 2a/k</a:t>
            </a:r>
            <a:r>
              <a:rPr lang="en-US" altLang="zh-CN" sz="4000" b="1" i="1" baseline="-25000" dirty="0" smtClean="0">
                <a:effectLst>
                  <a:outerShdw blurRad="38100" dist="38100" dir="2700000" algn="tl">
                    <a:srgbClr val="000000">
                      <a:alpha val="43137"/>
                    </a:srgbClr>
                  </a:outerShdw>
                </a:effectLst>
              </a:rPr>
              <a:t>1</a:t>
            </a:r>
            <a:r>
              <a:rPr lang="en-US" altLang="zh-CN" sz="4000" b="1" i="1" dirty="0" smtClean="0">
                <a:effectLst>
                  <a:outerShdw blurRad="38100" dist="38100" dir="2700000" algn="tl">
                    <a:srgbClr val="000000">
                      <a:alpha val="43137"/>
                    </a:srgbClr>
                  </a:outerShdw>
                </a:effectLst>
              </a:rPr>
              <a:t>-b/k</a:t>
            </a:r>
            <a:r>
              <a:rPr lang="en-US" altLang="zh-CN" sz="4000" b="1" i="1" baseline="-25000" dirty="0" smtClean="0">
                <a:effectLst>
                  <a:outerShdw blurRad="38100" dist="38100" dir="2700000" algn="tl">
                    <a:srgbClr val="000000">
                      <a:alpha val="43137"/>
                    </a:srgbClr>
                  </a:outerShdw>
                </a:effectLst>
              </a:rPr>
              <a:t>2</a:t>
            </a:r>
            <a:endParaRPr lang="en-US" altLang="zh-CN" b="1" i="1" baseline="-25000" dirty="0" smtClean="0">
              <a:effectLst>
                <a:outerShdw blurRad="38100" dist="38100" dir="2700000" algn="tl">
                  <a:srgbClr val="000000">
                    <a:alpha val="43137"/>
                  </a:srgbClr>
                </a:outerShdw>
              </a:effectLst>
              <a:sym typeface="Wingdings" pitchFamily="2" charset="2"/>
            </a:endParaRPr>
          </a:p>
          <a:p>
            <a:pPr>
              <a:buNone/>
            </a:pPr>
            <a:endParaRPr lang="en-US" altLang="zh-CN" i="1" baseline="-25000" dirty="0" smtClean="0"/>
          </a:p>
          <a:p>
            <a:endParaRPr lang="zh-CN" altLang="en-US" dirty="0"/>
          </a:p>
        </p:txBody>
      </p:sp>
      <p:sp>
        <p:nvSpPr>
          <p:cNvPr id="3" name="标题 2"/>
          <p:cNvSpPr>
            <a:spLocks noGrp="1"/>
          </p:cNvSpPr>
          <p:nvPr>
            <p:ph type="title"/>
          </p:nvPr>
        </p:nvSpPr>
        <p:spPr/>
        <p:txBody>
          <a:bodyPr/>
          <a:lstStyle/>
          <a:p>
            <a:r>
              <a:rPr lang="en-US" altLang="zh-CN" dirty="0" err="1" smtClean="0"/>
              <a:t>Bezout’s</a:t>
            </a:r>
            <a:r>
              <a:rPr lang="en-US" altLang="zh-CN" dirty="0" smtClean="0"/>
              <a:t> Identity</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57298"/>
            <a:ext cx="8229600" cy="4649993"/>
          </a:xfrm>
        </p:spPr>
        <p:txBody>
          <a:bodyPr/>
          <a:lstStyle/>
          <a:p>
            <a:r>
              <a:rPr lang="en-US" altLang="zh-CN" b="1" dirty="0" smtClean="0"/>
              <a:t>Theorem 4 (</a:t>
            </a:r>
            <a:r>
              <a:rPr lang="en-US" altLang="zh-CN" b="1" dirty="0" err="1" smtClean="0"/>
              <a:t>Bezout’s</a:t>
            </a:r>
            <a:r>
              <a:rPr lang="en-US" altLang="zh-CN" b="1" dirty="0" smtClean="0"/>
              <a:t> Identity). </a:t>
            </a:r>
            <a:r>
              <a:rPr lang="en-US" altLang="zh-CN" b="1" i="1" dirty="0" smtClean="0"/>
              <a:t>If the greatest common divisor of a and b is d, then</a:t>
            </a:r>
          </a:p>
          <a:p>
            <a:pPr>
              <a:buNone/>
            </a:pPr>
            <a:r>
              <a:rPr lang="en-US" altLang="zh-CN" i="1" dirty="0" smtClean="0"/>
              <a:t>         d  = </a:t>
            </a:r>
            <a:r>
              <a:rPr lang="en-US" altLang="zh-CN" i="1" dirty="0" err="1" smtClean="0"/>
              <a:t>ar+bs</a:t>
            </a:r>
            <a:r>
              <a:rPr lang="en-US" altLang="zh-CN" i="1" dirty="0" smtClean="0"/>
              <a:t> for some integers r and s.</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Replace in the inverse direction</a:t>
            </a:r>
            <a:endParaRPr lang="zh-CN" altLang="en-US" dirty="0"/>
          </a:p>
        </p:txBody>
      </p:sp>
      <p:sp>
        <p:nvSpPr>
          <p:cNvPr id="3" name="标题 2"/>
          <p:cNvSpPr>
            <a:spLocks noGrp="1"/>
          </p:cNvSpPr>
          <p:nvPr>
            <p:ph type="title"/>
          </p:nvPr>
        </p:nvSpPr>
        <p:spPr/>
        <p:txBody>
          <a:bodyPr/>
          <a:lstStyle/>
          <a:p>
            <a:r>
              <a:rPr lang="en-US" altLang="zh-CN" dirty="0" err="1" smtClean="0"/>
              <a:t>Bezout’s</a:t>
            </a:r>
            <a:r>
              <a:rPr lang="en-US" altLang="zh-CN" dirty="0" smtClean="0"/>
              <a:t> Identity</a:t>
            </a:r>
            <a:endParaRPr lang="zh-CN" altLang="en-US" dirty="0"/>
          </a:p>
        </p:txBody>
      </p:sp>
      <p:pic>
        <p:nvPicPr>
          <p:cNvPr id="176131" name="Picture 3"/>
          <p:cNvPicPr>
            <a:picLocks noChangeAspect="1" noChangeArrowheads="1"/>
          </p:cNvPicPr>
          <p:nvPr/>
        </p:nvPicPr>
        <p:blipFill>
          <a:blip r:embed="rId2" cstate="print"/>
          <a:srcRect/>
          <a:stretch>
            <a:fillRect/>
          </a:stretch>
        </p:blipFill>
        <p:spPr bwMode="auto">
          <a:xfrm>
            <a:off x="467544" y="2708920"/>
            <a:ext cx="2265420" cy="2016224"/>
          </a:xfrm>
          <a:prstGeom prst="rect">
            <a:avLst/>
          </a:prstGeom>
          <a:noFill/>
          <a:ln w="9525">
            <a:noFill/>
            <a:miter lim="800000"/>
            <a:headEnd/>
            <a:tailEnd/>
          </a:ln>
          <a:effectLst/>
        </p:spPr>
      </p:pic>
      <p:pic>
        <p:nvPicPr>
          <p:cNvPr id="176132" name="Picture 4"/>
          <p:cNvPicPr>
            <a:picLocks noChangeAspect="1" noChangeArrowheads="1"/>
          </p:cNvPicPr>
          <p:nvPr/>
        </p:nvPicPr>
        <p:blipFill>
          <a:blip r:embed="rId3" cstate="print"/>
          <a:srcRect/>
          <a:stretch>
            <a:fillRect/>
          </a:stretch>
        </p:blipFill>
        <p:spPr bwMode="auto">
          <a:xfrm>
            <a:off x="2555776" y="2708920"/>
            <a:ext cx="2448272" cy="1944216"/>
          </a:xfrm>
          <a:prstGeom prst="rect">
            <a:avLst/>
          </a:prstGeom>
          <a:solidFill>
            <a:schemeClr val="accent2"/>
          </a:solidFill>
          <a:ln w="9525">
            <a:noFill/>
            <a:miter lim="800000"/>
            <a:headEnd/>
            <a:tailEnd/>
          </a:ln>
          <a:effectLst/>
        </p:spPr>
      </p:pic>
      <p:pic>
        <p:nvPicPr>
          <p:cNvPr id="139265" name="Picture 1"/>
          <p:cNvPicPr>
            <a:picLocks noChangeAspect="1" noChangeArrowheads="1"/>
          </p:cNvPicPr>
          <p:nvPr/>
        </p:nvPicPr>
        <p:blipFill>
          <a:blip r:embed="rId4" cstate="print"/>
          <a:srcRect/>
          <a:stretch>
            <a:fillRect/>
          </a:stretch>
        </p:blipFill>
        <p:spPr bwMode="auto">
          <a:xfrm>
            <a:off x="4860032" y="2780928"/>
            <a:ext cx="4032448" cy="1944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395288" y="260350"/>
            <a:ext cx="7543800" cy="930275"/>
          </a:xfrm>
        </p:spPr>
        <p:txBody>
          <a:bodyPr>
            <a:normAutofit/>
          </a:bodyPr>
          <a:lstStyle/>
          <a:p>
            <a:pPr eaLnBrk="1" hangingPunct="1"/>
            <a:r>
              <a:rPr lang="en-US" altLang="zh-CN" sz="3500" b="0" dirty="0" smtClean="0">
                <a:latin typeface="Copperplate Gothic Bold" pitchFamily="34" charset="0"/>
              </a:rPr>
              <a:t>4.4 </a:t>
            </a:r>
            <a:r>
              <a:rPr lang="zh-CN" altLang="en-US" sz="3500" b="0" dirty="0" smtClean="0">
                <a:latin typeface="Copperplate Gothic Bold" pitchFamily="34" charset="0"/>
              </a:rPr>
              <a:t>有限域</a:t>
            </a:r>
            <a:r>
              <a:rPr lang="en-US" altLang="zh-CN" sz="3500" b="0" dirty="0" smtClean="0">
                <a:latin typeface="Copperplate Gothic Bold" pitchFamily="34" charset="0"/>
              </a:rPr>
              <a:t>GF(p) Galois Fields</a:t>
            </a:r>
            <a:endParaRPr lang="en-AU" altLang="zh-CN" sz="3500" b="0" dirty="0" smtClean="0">
              <a:latin typeface="Copperplate Gothic Bold" pitchFamily="34" charset="0"/>
            </a:endParaRPr>
          </a:p>
        </p:txBody>
      </p:sp>
      <p:sp>
        <p:nvSpPr>
          <p:cNvPr id="45059" name="Rectangle 3"/>
          <p:cNvSpPr>
            <a:spLocks noGrp="1" noChangeArrowheads="1"/>
          </p:cNvSpPr>
          <p:nvPr>
            <p:ph type="body" idx="1"/>
          </p:nvPr>
        </p:nvSpPr>
        <p:spPr>
          <a:xfrm>
            <a:off x="539750" y="1268413"/>
            <a:ext cx="8135938" cy="5040312"/>
          </a:xfrm>
        </p:spPr>
        <p:txBody>
          <a:bodyPr/>
          <a:lstStyle/>
          <a:p>
            <a:pPr eaLnBrk="1" hangingPunct="1"/>
            <a:r>
              <a:rPr lang="zh-CN" altLang="en-US" sz="2500" dirty="0" smtClean="0"/>
              <a:t>有限域在密码学中扮演重要角色</a:t>
            </a:r>
          </a:p>
          <a:p>
            <a:pPr eaLnBrk="1" hangingPunct="1"/>
            <a:r>
              <a:rPr lang="zh-CN" altLang="en-US" sz="2500" dirty="0" smtClean="0"/>
              <a:t>有限域的阶</a:t>
            </a:r>
            <a:r>
              <a:rPr lang="en-US" altLang="zh-CN" sz="2500" dirty="0" smtClean="0"/>
              <a:t>(</a:t>
            </a:r>
            <a:r>
              <a:rPr lang="zh-CN" altLang="en-US" sz="2500" dirty="0" smtClean="0"/>
              <a:t>元素个数</a:t>
            </a:r>
            <a:r>
              <a:rPr lang="en-US" altLang="zh-CN" sz="2500" dirty="0" smtClean="0"/>
              <a:t>)</a:t>
            </a:r>
            <a:r>
              <a:rPr lang="zh-CN" altLang="en-US" sz="2500" dirty="0" smtClean="0"/>
              <a:t>必须是一个素数的幂</a:t>
            </a:r>
            <a:r>
              <a:rPr lang="en-US" altLang="zh-CN" sz="2500" dirty="0" err="1" smtClean="0"/>
              <a:t>p</a:t>
            </a:r>
            <a:r>
              <a:rPr lang="en-US" altLang="zh-CN" sz="2500" baseline="30000" dirty="0" err="1" smtClean="0"/>
              <a:t>n</a:t>
            </a:r>
            <a:r>
              <a:rPr lang="en-US" altLang="zh-CN" sz="2500" dirty="0" smtClean="0"/>
              <a:t>, n </a:t>
            </a:r>
            <a:r>
              <a:rPr lang="zh-CN" altLang="en-US" sz="2500" dirty="0" smtClean="0"/>
              <a:t>为正整数。元素个数是</a:t>
            </a:r>
            <a:r>
              <a:rPr lang="en-US" altLang="zh-CN" sz="2500" dirty="0" err="1" smtClean="0"/>
              <a:t>p</a:t>
            </a:r>
            <a:r>
              <a:rPr lang="en-US" altLang="zh-CN" sz="2500" baseline="30000" dirty="0" err="1" smtClean="0"/>
              <a:t>n</a:t>
            </a:r>
            <a:r>
              <a:rPr lang="zh-CN" altLang="en-US" sz="2500" dirty="0" smtClean="0"/>
              <a:t>的有限域一般记为</a:t>
            </a:r>
            <a:r>
              <a:rPr lang="en-US" altLang="zh-CN" sz="2500" dirty="0" smtClean="0"/>
              <a:t>GF(</a:t>
            </a:r>
            <a:r>
              <a:rPr lang="en-US" altLang="zh-CN" sz="2500" dirty="0" err="1" smtClean="0"/>
              <a:t>p</a:t>
            </a:r>
            <a:r>
              <a:rPr lang="en-US" altLang="zh-CN" sz="2500" baseline="30000" dirty="0" err="1" smtClean="0"/>
              <a:t>n</a:t>
            </a:r>
            <a:r>
              <a:rPr lang="en-US" altLang="zh-CN" sz="2500" dirty="0" smtClean="0"/>
              <a:t>)</a:t>
            </a:r>
            <a:r>
              <a:rPr lang="zh-CN" altLang="en-US" sz="2500" dirty="0" smtClean="0"/>
              <a:t>，即</a:t>
            </a:r>
            <a:r>
              <a:rPr lang="en-US" altLang="zh-CN" sz="2500" dirty="0" smtClean="0"/>
              <a:t>Galois fields, </a:t>
            </a:r>
            <a:r>
              <a:rPr lang="zh-CN" altLang="en-US" sz="2500" dirty="0" smtClean="0"/>
              <a:t>模</a:t>
            </a:r>
            <a:r>
              <a:rPr lang="en-US" altLang="zh-CN" sz="2500" dirty="0" err="1" smtClean="0"/>
              <a:t>p</a:t>
            </a:r>
            <a:r>
              <a:rPr lang="en-US" altLang="zh-CN" sz="2500" baseline="30000" dirty="0" err="1" smtClean="0"/>
              <a:t>n</a:t>
            </a:r>
            <a:r>
              <a:rPr lang="en-US" altLang="zh-CN" sz="2500" dirty="0" smtClean="0"/>
              <a:t>.</a:t>
            </a:r>
            <a:endParaRPr lang="zh-CN" altLang="en-US" sz="2500" dirty="0" smtClean="0"/>
          </a:p>
          <a:p>
            <a:pPr eaLnBrk="1" hangingPunct="1"/>
            <a:r>
              <a:rPr lang="zh-CN" altLang="en-US" sz="2500" dirty="0" smtClean="0"/>
              <a:t>关注两种特殊情形，</a:t>
            </a:r>
            <a:r>
              <a:rPr lang="en-US" altLang="zh-CN" sz="2500" dirty="0" smtClean="0"/>
              <a:t>n=1</a:t>
            </a:r>
            <a:r>
              <a:rPr lang="zh-CN" altLang="en-US" sz="2500" dirty="0" smtClean="0"/>
              <a:t>时的有限域和</a:t>
            </a:r>
            <a:r>
              <a:rPr lang="en-US" altLang="zh-CN" sz="2500" dirty="0" smtClean="0"/>
              <a:t>p</a:t>
            </a:r>
            <a:r>
              <a:rPr lang="zh-CN" altLang="en-US" sz="2500" dirty="0" smtClean="0"/>
              <a:t>为</a:t>
            </a:r>
            <a:r>
              <a:rPr lang="en-US" altLang="zh-CN" sz="2500" dirty="0" smtClean="0"/>
              <a:t>2</a:t>
            </a:r>
            <a:r>
              <a:rPr lang="zh-CN" altLang="en-US" sz="2500" dirty="0" smtClean="0"/>
              <a:t>时的有限域，即</a:t>
            </a:r>
            <a:r>
              <a:rPr lang="en-US" altLang="zh-CN" sz="2500" dirty="0" smtClean="0"/>
              <a:t>GF(p)</a:t>
            </a:r>
            <a:r>
              <a:rPr lang="zh-CN" altLang="en-US" sz="2500" dirty="0" smtClean="0"/>
              <a:t>和</a:t>
            </a:r>
            <a:r>
              <a:rPr lang="en-US" altLang="zh-CN" sz="2500" dirty="0" smtClean="0"/>
              <a:t>GF(2</a:t>
            </a:r>
            <a:r>
              <a:rPr lang="en-US" altLang="zh-CN" sz="2500" baseline="30000" dirty="0" smtClean="0"/>
              <a:t>n</a:t>
            </a:r>
            <a:r>
              <a:rPr lang="en-US" altLang="zh-CN" sz="2500" dirty="0" smtClean="0"/>
              <a:t>)</a:t>
            </a:r>
          </a:p>
          <a:p>
            <a:pPr eaLnBrk="1" hangingPunct="1"/>
            <a:r>
              <a:rPr lang="zh-CN" altLang="en-US" sz="2500" dirty="0" smtClean="0"/>
              <a:t>最简单的有限域是</a:t>
            </a:r>
            <a:r>
              <a:rPr lang="en-US" altLang="zh-CN" sz="2500" dirty="0" smtClean="0"/>
              <a:t>GF(2)</a:t>
            </a:r>
            <a:r>
              <a:rPr lang="zh-CN" altLang="en-US" sz="2500" dirty="0" smtClean="0"/>
              <a:t>，它的代数运算简述如下：</a:t>
            </a:r>
          </a:p>
          <a:p>
            <a:pPr lvl="1" eaLnBrk="1" hangingPunct="1">
              <a:buFont typeface="Wingdings" pitchFamily="2" charset="2"/>
              <a:buNone/>
            </a:pPr>
            <a:r>
              <a:rPr lang="en-AU" altLang="zh-CN" sz="2200" dirty="0" smtClean="0"/>
              <a:t>+  0  1              x  0  1                w   -w   </a:t>
            </a:r>
            <a:r>
              <a:rPr lang="en-AU" altLang="zh-CN" sz="2200" dirty="0" err="1" smtClean="0"/>
              <a:t>w</a:t>
            </a:r>
            <a:r>
              <a:rPr lang="en-AU" altLang="zh-CN" sz="2200" baseline="30000" dirty="0" smtClean="0"/>
              <a:t>-1</a:t>
            </a:r>
          </a:p>
          <a:p>
            <a:pPr lvl="1" eaLnBrk="1" hangingPunct="1">
              <a:buFont typeface="Wingdings" pitchFamily="2" charset="2"/>
              <a:buNone/>
            </a:pPr>
            <a:r>
              <a:rPr lang="en-AU" altLang="zh-CN" sz="2200" dirty="0" smtClean="0"/>
              <a:t>0  0  1              0  0  0                 0    0   </a:t>
            </a:r>
          </a:p>
          <a:p>
            <a:pPr lvl="1" eaLnBrk="1" hangingPunct="1">
              <a:buFont typeface="Wingdings" pitchFamily="2" charset="2"/>
              <a:buNone/>
            </a:pPr>
            <a:r>
              <a:rPr lang="en-AU" altLang="zh-CN" sz="2200" dirty="0" smtClean="0"/>
              <a:t>1  1  0              1  0  1                 1    1     1</a:t>
            </a:r>
          </a:p>
          <a:p>
            <a:pPr lvl="1" eaLnBrk="1" hangingPunct="1">
              <a:buFont typeface="Wingdings" pitchFamily="2" charset="2"/>
              <a:buNone/>
            </a:pPr>
            <a:r>
              <a:rPr lang="en-AU" altLang="zh-CN" sz="2200" dirty="0" smtClean="0"/>
              <a:t>     </a:t>
            </a:r>
            <a:r>
              <a:rPr lang="zh-CN" altLang="en-AU" sz="2200" dirty="0" smtClean="0"/>
              <a:t>加                   乘                        求逆</a:t>
            </a:r>
          </a:p>
        </p:txBody>
      </p:sp>
      <p:cxnSp>
        <p:nvCxnSpPr>
          <p:cNvPr id="8" name="直接连接符 7"/>
          <p:cNvCxnSpPr/>
          <p:nvPr/>
        </p:nvCxnSpPr>
        <p:spPr bwMode="auto">
          <a:xfrm>
            <a:off x="1071538" y="4499588"/>
            <a:ext cx="857256" cy="1588"/>
          </a:xfrm>
          <a:prstGeom prst="line">
            <a:avLst/>
          </a:prstGeom>
          <a:solidFill>
            <a:schemeClr val="accent1"/>
          </a:solidFill>
          <a:ln w="12700" cap="flat" cmpd="sng" algn="ctr">
            <a:solidFill>
              <a:schemeClr val="tx1"/>
            </a:solidFill>
            <a:prstDash val="solid"/>
            <a:round/>
            <a:headEnd type="none" w="med" len="med"/>
            <a:tailEnd type="none" w="med" len="med"/>
          </a:ln>
          <a:effectLst>
            <a:outerShdw dist="45791" dir="2021404" algn="ctr" rotWithShape="0">
              <a:schemeClr val="bg2"/>
            </a:outerShdw>
          </a:effectLst>
        </p:spPr>
      </p:cxnSp>
      <p:cxnSp>
        <p:nvCxnSpPr>
          <p:cNvPr id="10" name="直接连接符 9"/>
          <p:cNvCxnSpPr/>
          <p:nvPr/>
        </p:nvCxnSpPr>
        <p:spPr bwMode="auto">
          <a:xfrm rot="5400000">
            <a:off x="750861" y="4749809"/>
            <a:ext cx="1070776" cy="794"/>
          </a:xfrm>
          <a:prstGeom prst="line">
            <a:avLst/>
          </a:prstGeom>
          <a:solidFill>
            <a:schemeClr val="accent1"/>
          </a:solidFill>
          <a:ln w="12700" cap="flat" cmpd="sng" algn="ctr">
            <a:solidFill>
              <a:schemeClr val="tx1"/>
            </a:solidFill>
            <a:prstDash val="solid"/>
            <a:round/>
            <a:headEnd type="none" w="med" len="med"/>
            <a:tailEnd type="none" w="med" len="med"/>
          </a:ln>
          <a:effectLst>
            <a:outerShdw dist="45791" dir="2021404" algn="ctr" rotWithShape="0">
              <a:schemeClr val="bg2"/>
            </a:outerShdw>
          </a:effectLst>
        </p:spPr>
      </p:cxnSp>
      <p:cxnSp>
        <p:nvCxnSpPr>
          <p:cNvPr id="12" name="直接连接符 11"/>
          <p:cNvCxnSpPr/>
          <p:nvPr/>
        </p:nvCxnSpPr>
        <p:spPr bwMode="auto">
          <a:xfrm>
            <a:off x="3143240" y="4499588"/>
            <a:ext cx="857256" cy="1588"/>
          </a:xfrm>
          <a:prstGeom prst="line">
            <a:avLst/>
          </a:prstGeom>
          <a:solidFill>
            <a:schemeClr val="accent1"/>
          </a:solidFill>
          <a:ln w="12700" cap="flat" cmpd="sng" algn="ctr">
            <a:solidFill>
              <a:schemeClr val="tx1"/>
            </a:solidFill>
            <a:prstDash val="solid"/>
            <a:round/>
            <a:headEnd type="none" w="med" len="med"/>
            <a:tailEnd type="none" w="med" len="med"/>
          </a:ln>
          <a:effectLst>
            <a:outerShdw dist="45791" dir="2021404" algn="ctr" rotWithShape="0">
              <a:schemeClr val="bg2"/>
            </a:outerShdw>
          </a:effectLst>
        </p:spPr>
      </p:cxnSp>
      <p:cxnSp>
        <p:nvCxnSpPr>
          <p:cNvPr id="13" name="直接连接符 12"/>
          <p:cNvCxnSpPr/>
          <p:nvPr/>
        </p:nvCxnSpPr>
        <p:spPr bwMode="auto">
          <a:xfrm rot="5400000">
            <a:off x="2870251" y="4749809"/>
            <a:ext cx="1070776" cy="794"/>
          </a:xfrm>
          <a:prstGeom prst="line">
            <a:avLst/>
          </a:prstGeom>
          <a:solidFill>
            <a:schemeClr val="accent1"/>
          </a:solidFill>
          <a:ln w="12700" cap="flat" cmpd="sng" algn="ctr">
            <a:solidFill>
              <a:schemeClr val="tx1"/>
            </a:solidFill>
            <a:prstDash val="solid"/>
            <a:round/>
            <a:headEnd type="none" w="med" len="med"/>
            <a:tailEnd type="none" w="med" len="med"/>
          </a:ln>
          <a:effectLst>
            <a:outerShdw dist="45791" dir="2021404" algn="ctr" rotWithShape="0">
              <a:schemeClr val="bg2"/>
            </a:outerShdw>
          </a:effectLst>
        </p:spPr>
      </p:cxnSp>
      <p:cxnSp>
        <p:nvCxnSpPr>
          <p:cNvPr id="16" name="直接连接符 15"/>
          <p:cNvCxnSpPr/>
          <p:nvPr/>
        </p:nvCxnSpPr>
        <p:spPr bwMode="auto">
          <a:xfrm>
            <a:off x="5572132" y="4499588"/>
            <a:ext cx="1285884" cy="982"/>
          </a:xfrm>
          <a:prstGeom prst="line">
            <a:avLst/>
          </a:prstGeom>
          <a:solidFill>
            <a:schemeClr val="accent1"/>
          </a:solidFill>
          <a:ln w="12700" cap="flat" cmpd="sng" algn="ctr">
            <a:solidFill>
              <a:schemeClr val="tx1"/>
            </a:solidFill>
            <a:prstDash val="solid"/>
            <a:round/>
            <a:headEnd type="none" w="med" len="med"/>
            <a:tailEnd type="none" w="med" len="med"/>
          </a:ln>
          <a:effectLst>
            <a:outerShdw dist="45791" dir="2021404" algn="ctr" rotWithShape="0">
              <a:schemeClr val="bg2"/>
            </a:outerShdw>
          </a:effectLst>
        </p:spPr>
      </p:cxnSp>
      <p:cxnSp>
        <p:nvCxnSpPr>
          <p:cNvPr id="17" name="直接连接符 16"/>
          <p:cNvCxnSpPr/>
          <p:nvPr/>
        </p:nvCxnSpPr>
        <p:spPr bwMode="auto">
          <a:xfrm rot="5400000">
            <a:off x="5357912" y="4749809"/>
            <a:ext cx="1070776" cy="794"/>
          </a:xfrm>
          <a:prstGeom prst="line">
            <a:avLst/>
          </a:prstGeom>
          <a:solidFill>
            <a:schemeClr val="accent1"/>
          </a:solidFill>
          <a:ln w="12700" cap="flat" cmpd="sng" algn="ctr">
            <a:solidFill>
              <a:schemeClr val="tx1"/>
            </a:solidFill>
            <a:prstDash val="solid"/>
            <a:round/>
            <a:headEnd type="none" w="med" len="med"/>
            <a:tailEnd type="none" w="med" len="med"/>
          </a:ln>
          <a:effectLst>
            <a:outerShdw dist="45791" dir="2021404" algn="ctr" rotWithShape="0">
              <a:schemeClr val="bg2"/>
            </a:outerShdw>
          </a:effectLst>
        </p:spPr>
      </p:cxnSp>
      <p:cxnSp>
        <p:nvCxnSpPr>
          <p:cNvPr id="20" name="直接连接符 19"/>
          <p:cNvCxnSpPr/>
          <p:nvPr/>
        </p:nvCxnSpPr>
        <p:spPr bwMode="auto">
          <a:xfrm rot="5400000">
            <a:off x="5846709" y="4749809"/>
            <a:ext cx="1070776" cy="794"/>
          </a:xfrm>
          <a:prstGeom prst="line">
            <a:avLst/>
          </a:prstGeom>
          <a:solidFill>
            <a:schemeClr val="accent1"/>
          </a:solidFill>
          <a:ln w="12700" cap="flat" cmpd="sng" algn="ctr">
            <a:solidFill>
              <a:schemeClr val="tx1"/>
            </a:solidFill>
            <a:prstDash val="solid"/>
            <a:round/>
            <a:headEnd type="none" w="med" len="med"/>
            <a:tailEnd type="none" w="med" len="med"/>
          </a:ln>
          <a:effectLst>
            <a:outerShdw dist="45791" dir="2021404" algn="ctr" rotWithShape="0">
              <a:schemeClr val="bg2"/>
            </a:outerShdw>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5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5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395288" y="333375"/>
            <a:ext cx="7543800" cy="714375"/>
          </a:xfrm>
        </p:spPr>
        <p:txBody>
          <a:bodyPr>
            <a:normAutofit fontScale="90000"/>
          </a:bodyPr>
          <a:lstStyle/>
          <a:p>
            <a:pPr eaLnBrk="1" hangingPunct="1"/>
            <a:r>
              <a:rPr lang="en-US" altLang="zh-CN" b="0" dirty="0" smtClean="0">
                <a:latin typeface="Copperplate Gothic Bold" pitchFamily="34" charset="0"/>
              </a:rPr>
              <a:t>Galois Fields GF(p)</a:t>
            </a:r>
            <a:endParaRPr lang="en-AU" altLang="zh-CN" b="0" dirty="0" smtClean="0">
              <a:latin typeface="Copperplate Gothic Bold" pitchFamily="34" charset="0"/>
            </a:endParaRPr>
          </a:p>
        </p:txBody>
      </p:sp>
      <p:sp>
        <p:nvSpPr>
          <p:cNvPr id="46083" name="Rectangle 3"/>
          <p:cNvSpPr>
            <a:spLocks noGrp="1" noChangeArrowheads="1"/>
          </p:cNvSpPr>
          <p:nvPr>
            <p:ph type="body" idx="1"/>
          </p:nvPr>
        </p:nvSpPr>
        <p:spPr>
          <a:xfrm>
            <a:off x="250825" y="1052513"/>
            <a:ext cx="8280400" cy="5040312"/>
          </a:xfrm>
        </p:spPr>
        <p:txBody>
          <a:bodyPr>
            <a:normAutofit lnSpcReduction="10000"/>
          </a:bodyPr>
          <a:lstStyle/>
          <a:p>
            <a:pPr eaLnBrk="1" hangingPunct="1"/>
            <a:r>
              <a:rPr lang="zh-CN" altLang="en-US" sz="2600" dirty="0" smtClean="0"/>
              <a:t>阶为</a:t>
            </a:r>
            <a:r>
              <a:rPr lang="en-US" altLang="zh-CN" sz="2600" dirty="0" smtClean="0"/>
              <a:t>p</a:t>
            </a:r>
            <a:r>
              <a:rPr lang="zh-CN" altLang="en-US" sz="2600" dirty="0" smtClean="0"/>
              <a:t>的有限域</a:t>
            </a:r>
            <a:r>
              <a:rPr lang="en-US" altLang="zh-CN" sz="2600" dirty="0" smtClean="0"/>
              <a:t>GF(p)</a:t>
            </a:r>
          </a:p>
          <a:p>
            <a:pPr lvl="1" eaLnBrk="1" hangingPunct="1">
              <a:spcBef>
                <a:spcPct val="30000"/>
              </a:spcBef>
            </a:pPr>
            <a:r>
              <a:rPr lang="zh-CN" altLang="en-US" sz="2200" dirty="0" smtClean="0"/>
              <a:t>给定一个素数</a:t>
            </a:r>
            <a:r>
              <a:rPr lang="en-US" altLang="zh-CN" sz="2200" dirty="0" smtClean="0"/>
              <a:t>p</a:t>
            </a:r>
            <a:r>
              <a:rPr lang="zh-CN" altLang="en-US" sz="2200" dirty="0" smtClean="0"/>
              <a:t>，元素个数为</a:t>
            </a:r>
            <a:r>
              <a:rPr lang="en-US" altLang="zh-CN" sz="2200" dirty="0" smtClean="0"/>
              <a:t>p</a:t>
            </a:r>
            <a:r>
              <a:rPr lang="zh-CN" altLang="en-US" sz="2200" dirty="0" smtClean="0"/>
              <a:t>的有限域</a:t>
            </a:r>
            <a:r>
              <a:rPr lang="en-US" altLang="zh-CN" sz="2200" dirty="0" smtClean="0"/>
              <a:t>GF(p)</a:t>
            </a:r>
            <a:r>
              <a:rPr lang="zh-CN" altLang="en-US" sz="2200" dirty="0" smtClean="0"/>
              <a:t>被定义为整数</a:t>
            </a:r>
            <a:r>
              <a:rPr lang="en-US" altLang="zh-CN" sz="2200" dirty="0" smtClean="0"/>
              <a:t>{0,1, … , p-1}</a:t>
            </a:r>
            <a:r>
              <a:rPr lang="zh-CN" altLang="en-US" sz="2200" dirty="0" smtClean="0"/>
              <a:t>的集合</a:t>
            </a:r>
            <a:r>
              <a:rPr lang="en-US" altLang="zh-CN" sz="2200" dirty="0" err="1" smtClean="0"/>
              <a:t>Z</a:t>
            </a:r>
            <a:r>
              <a:rPr lang="en-US" altLang="zh-CN" sz="2200" baseline="-25000" dirty="0" err="1" smtClean="0"/>
              <a:t>p</a:t>
            </a:r>
            <a:r>
              <a:rPr lang="zh-CN" altLang="en-US" sz="2200" dirty="0" smtClean="0"/>
              <a:t>，其运算为模</a:t>
            </a:r>
            <a:r>
              <a:rPr lang="en-US" altLang="zh-CN" sz="2200" dirty="0" smtClean="0"/>
              <a:t>p</a:t>
            </a:r>
            <a:r>
              <a:rPr lang="zh-CN" altLang="en-US" sz="2200" dirty="0" smtClean="0"/>
              <a:t>的算术运算</a:t>
            </a:r>
          </a:p>
          <a:p>
            <a:pPr lvl="1" eaLnBrk="1" hangingPunct="1">
              <a:spcBef>
                <a:spcPct val="30000"/>
              </a:spcBef>
            </a:pPr>
            <a:r>
              <a:rPr lang="en-US" altLang="zh-CN" sz="2200" dirty="0" smtClean="0"/>
              <a:t>Z</a:t>
            </a:r>
            <a:r>
              <a:rPr lang="en-US" altLang="zh-CN" sz="2200" baseline="-25000" dirty="0" smtClean="0"/>
              <a:t>n</a:t>
            </a:r>
            <a:r>
              <a:rPr lang="zh-CN" altLang="en-US" sz="2200" dirty="0" smtClean="0"/>
              <a:t>中的任一整数有乘法逆元当且仅当该整数与</a:t>
            </a:r>
            <a:r>
              <a:rPr lang="en-US" altLang="zh-CN" sz="2200" dirty="0" smtClean="0"/>
              <a:t>n</a:t>
            </a:r>
            <a:r>
              <a:rPr lang="zh-CN" altLang="en-US" sz="2200" dirty="0" smtClean="0"/>
              <a:t>互素，若</a:t>
            </a:r>
            <a:r>
              <a:rPr lang="en-US" altLang="zh-CN" sz="2200" dirty="0" smtClean="0"/>
              <a:t>n</a:t>
            </a:r>
            <a:r>
              <a:rPr lang="zh-CN" altLang="en-US" sz="2200" dirty="0" smtClean="0"/>
              <a:t>为</a:t>
            </a:r>
            <a:r>
              <a:rPr lang="zh-CN" altLang="en-US" sz="2200" dirty="0" smtClean="0">
                <a:solidFill>
                  <a:srgbClr val="0000FF"/>
                </a:solidFill>
              </a:rPr>
              <a:t>素数</a:t>
            </a:r>
            <a:r>
              <a:rPr lang="zh-CN" altLang="en-US" sz="2200" dirty="0" smtClean="0"/>
              <a:t>， </a:t>
            </a:r>
            <a:r>
              <a:rPr lang="en-US" altLang="zh-CN" sz="2200" dirty="0" smtClean="0"/>
              <a:t>Z</a:t>
            </a:r>
            <a:r>
              <a:rPr lang="en-US" altLang="zh-CN" sz="2200" baseline="-25000" dirty="0" smtClean="0"/>
              <a:t>n</a:t>
            </a:r>
            <a:r>
              <a:rPr lang="zh-CN" altLang="en-US" sz="2200" dirty="0" smtClean="0"/>
              <a:t>中的所有</a:t>
            </a:r>
            <a:r>
              <a:rPr lang="zh-CN" altLang="en-US" sz="2200" dirty="0" smtClean="0">
                <a:solidFill>
                  <a:srgbClr val="FF0000"/>
                </a:solidFill>
              </a:rPr>
              <a:t>非零整数</a:t>
            </a:r>
            <a:r>
              <a:rPr lang="zh-CN" altLang="en-US" sz="2200" dirty="0" smtClean="0"/>
              <a:t>都与</a:t>
            </a:r>
            <a:r>
              <a:rPr lang="en-US" altLang="zh-CN" sz="2200" dirty="0" smtClean="0"/>
              <a:t>n</a:t>
            </a:r>
            <a:r>
              <a:rPr lang="zh-CN" altLang="en-US" sz="2200" dirty="0" smtClean="0"/>
              <a:t>互素，因此</a:t>
            </a:r>
            <a:r>
              <a:rPr lang="en-US" altLang="zh-CN" sz="2200" dirty="0" smtClean="0"/>
              <a:t>Z</a:t>
            </a:r>
            <a:r>
              <a:rPr lang="en-US" altLang="zh-CN" sz="2200" baseline="-25000" dirty="0" smtClean="0"/>
              <a:t>n</a:t>
            </a:r>
            <a:r>
              <a:rPr lang="zh-CN" altLang="en-US" sz="2200" dirty="0" smtClean="0"/>
              <a:t>中所有非零整数都有乘法逆元</a:t>
            </a:r>
          </a:p>
          <a:p>
            <a:pPr lvl="1" eaLnBrk="1" hangingPunct="1">
              <a:lnSpc>
                <a:spcPct val="105000"/>
              </a:lnSpc>
              <a:spcBef>
                <a:spcPct val="25000"/>
              </a:spcBef>
            </a:pPr>
            <a:r>
              <a:rPr lang="zh-CN" altLang="en-US" sz="2200" dirty="0" smtClean="0"/>
              <a:t>对每一个</a:t>
            </a:r>
            <a:r>
              <a:rPr lang="en-US" altLang="zh-CN" sz="2200" dirty="0" err="1" smtClean="0"/>
              <a:t>w</a:t>
            </a:r>
            <a:r>
              <a:rPr lang="en-US" altLang="zh-CN" sz="2200" dirty="0" err="1" smtClean="0">
                <a:latin typeface="黑体" pitchFamily="2" charset="-122"/>
              </a:rPr>
              <a:t>∈</a:t>
            </a:r>
            <a:r>
              <a:rPr lang="en-US" altLang="zh-CN" sz="2200" dirty="0" err="1" smtClean="0"/>
              <a:t>Z</a:t>
            </a:r>
            <a:r>
              <a:rPr lang="en-US" altLang="zh-CN" sz="2200" baseline="-25000" dirty="0" err="1" smtClean="0"/>
              <a:t>p</a:t>
            </a:r>
            <a:r>
              <a:rPr lang="zh-CN" altLang="en-US" sz="2200" dirty="0" smtClean="0"/>
              <a:t>，存在一个</a:t>
            </a:r>
            <a:r>
              <a:rPr lang="en-US" altLang="zh-CN" sz="2200" dirty="0" smtClean="0"/>
              <a:t>z</a:t>
            </a:r>
            <a:r>
              <a:rPr lang="zh-CN" altLang="en-US" sz="2200" dirty="0" smtClean="0"/>
              <a:t>，使得</a:t>
            </a:r>
            <a:r>
              <a:rPr lang="en-US" altLang="zh-CN" sz="2200" dirty="0" smtClean="0"/>
              <a:t>w×z</a:t>
            </a:r>
            <a:r>
              <a:rPr lang="en-US" altLang="zh-CN" sz="2200" dirty="0" smtClean="0">
                <a:latin typeface="黑体" pitchFamily="2" charset="-122"/>
              </a:rPr>
              <a:t>≡</a:t>
            </a:r>
            <a:r>
              <a:rPr lang="en-US" altLang="zh-CN" sz="2200" dirty="0" smtClean="0"/>
              <a:t>1 mod p</a:t>
            </a:r>
            <a:r>
              <a:rPr lang="zh-CN" altLang="en-US" sz="2200" dirty="0" smtClean="0"/>
              <a:t>，则</a:t>
            </a:r>
            <a:r>
              <a:rPr lang="en-US" altLang="zh-CN" sz="2200" dirty="0" smtClean="0"/>
              <a:t>z</a:t>
            </a:r>
            <a:r>
              <a:rPr lang="zh-CN" altLang="en-US" sz="2200" dirty="0" smtClean="0"/>
              <a:t>即为乘法逆元</a:t>
            </a:r>
            <a:r>
              <a:rPr lang="en-US" altLang="zh-CN" sz="2200" dirty="0" smtClean="0"/>
              <a:t>w</a:t>
            </a:r>
            <a:r>
              <a:rPr lang="en-US" altLang="zh-CN" sz="2200" baseline="30000" dirty="0" smtClean="0"/>
              <a:t>-1</a:t>
            </a:r>
          </a:p>
          <a:p>
            <a:pPr lvl="1" eaLnBrk="1" hangingPunct="1">
              <a:lnSpc>
                <a:spcPct val="105000"/>
              </a:lnSpc>
              <a:spcBef>
                <a:spcPct val="25000"/>
              </a:spcBef>
            </a:pPr>
            <a:r>
              <a:rPr lang="zh-CN" altLang="en-US" sz="2200" dirty="0" smtClean="0"/>
              <a:t>因为</a:t>
            </a:r>
            <a:r>
              <a:rPr lang="en-US" altLang="zh-CN" sz="2200" dirty="0" smtClean="0"/>
              <a:t>w</a:t>
            </a:r>
            <a:r>
              <a:rPr lang="zh-CN" altLang="en-US" sz="2200" dirty="0" smtClean="0"/>
              <a:t>与</a:t>
            </a:r>
            <a:r>
              <a:rPr lang="en-US" altLang="zh-CN" sz="2200" dirty="0" smtClean="0"/>
              <a:t>p</a:t>
            </a:r>
            <a:r>
              <a:rPr lang="zh-CN" altLang="en-US" sz="2200" dirty="0" smtClean="0"/>
              <a:t>互素，如果用</a:t>
            </a:r>
            <a:r>
              <a:rPr lang="en-US" altLang="zh-CN" sz="2200" dirty="0" smtClean="0"/>
              <a:t>w</a:t>
            </a:r>
            <a:r>
              <a:rPr lang="zh-CN" altLang="en-US" sz="2200" dirty="0" smtClean="0"/>
              <a:t>乘以</a:t>
            </a:r>
            <a:r>
              <a:rPr lang="en-US" altLang="zh-CN" sz="2200" dirty="0" err="1" smtClean="0"/>
              <a:t>Z</a:t>
            </a:r>
            <a:r>
              <a:rPr lang="en-US" altLang="zh-CN" sz="2200" baseline="-25000" dirty="0" err="1" smtClean="0"/>
              <a:t>p</a:t>
            </a:r>
            <a:r>
              <a:rPr lang="zh-CN" altLang="en-US" sz="2200" dirty="0" smtClean="0"/>
              <a:t>中的所有数模</a:t>
            </a:r>
            <a:r>
              <a:rPr lang="en-US" altLang="zh-CN" sz="2200" dirty="0" smtClean="0"/>
              <a:t>p</a:t>
            </a:r>
            <a:r>
              <a:rPr lang="zh-CN" altLang="en-US" sz="2200" dirty="0" smtClean="0"/>
              <a:t>，得到的余数将以不同次序涵盖</a:t>
            </a:r>
            <a:r>
              <a:rPr lang="en-US" altLang="zh-CN" sz="2200" dirty="0" err="1" smtClean="0"/>
              <a:t>Z</a:t>
            </a:r>
            <a:r>
              <a:rPr lang="en-US" altLang="zh-CN" sz="2200" baseline="-25000" dirty="0" err="1" smtClean="0"/>
              <a:t>p</a:t>
            </a:r>
            <a:r>
              <a:rPr lang="zh-CN" altLang="en-US" sz="2200" dirty="0" smtClean="0"/>
              <a:t>中的所有数，即余数集合是</a:t>
            </a:r>
            <a:r>
              <a:rPr lang="en-US" altLang="zh-CN" sz="2200" dirty="0" smtClean="0"/>
              <a:t>{0,1, … , p-1}</a:t>
            </a:r>
            <a:r>
              <a:rPr lang="zh-CN" altLang="en-US" sz="2200" dirty="0" smtClean="0"/>
              <a:t>的置换形，那么至少有一个余数的值为</a:t>
            </a:r>
            <a:r>
              <a:rPr lang="en-US" altLang="zh-CN" sz="2200" dirty="0" smtClean="0"/>
              <a:t>1</a:t>
            </a:r>
            <a:r>
              <a:rPr lang="zh-CN" altLang="en-US" sz="2200" dirty="0" smtClean="0"/>
              <a:t>。因此，在</a:t>
            </a:r>
            <a:r>
              <a:rPr lang="en-US" altLang="zh-CN" sz="2200" dirty="0" err="1" smtClean="0"/>
              <a:t>Z</a:t>
            </a:r>
            <a:r>
              <a:rPr lang="en-US" altLang="zh-CN" sz="2200" baseline="-25000" dirty="0" err="1" smtClean="0"/>
              <a:t>p</a:t>
            </a:r>
            <a:r>
              <a:rPr lang="zh-CN" altLang="en-US" sz="2200" dirty="0" smtClean="0"/>
              <a:t>中的某个数与</a:t>
            </a:r>
            <a:r>
              <a:rPr lang="en-US" altLang="zh-CN" sz="2200" dirty="0" smtClean="0"/>
              <a:t>w</a:t>
            </a:r>
            <a:r>
              <a:rPr lang="zh-CN" altLang="en-US" sz="2200" dirty="0" smtClean="0"/>
              <a:t>相乘模</a:t>
            </a:r>
            <a:r>
              <a:rPr lang="en-US" altLang="zh-CN" sz="2200" dirty="0" smtClean="0"/>
              <a:t>p</a:t>
            </a:r>
            <a:r>
              <a:rPr lang="zh-CN" altLang="en-US" sz="2200" dirty="0" smtClean="0"/>
              <a:t>的余数为</a:t>
            </a:r>
            <a:r>
              <a:rPr lang="en-US" altLang="zh-CN" sz="2200" dirty="0" smtClean="0"/>
              <a:t>1, </a:t>
            </a:r>
            <a:r>
              <a:rPr lang="zh-CN" altLang="en-US" sz="2200" dirty="0" smtClean="0"/>
              <a:t>这个数就是</a:t>
            </a:r>
            <a:r>
              <a:rPr lang="en-US" altLang="zh-CN" sz="2200" dirty="0" smtClean="0"/>
              <a:t>w</a:t>
            </a:r>
            <a:r>
              <a:rPr lang="zh-CN" altLang="en-US" sz="2200" dirty="0" smtClean="0"/>
              <a:t>的乘法逆元， </a:t>
            </a:r>
            <a:r>
              <a:rPr lang="en-US" altLang="zh-CN" sz="2200" dirty="0" smtClean="0"/>
              <a:t>w</a:t>
            </a:r>
            <a:r>
              <a:rPr lang="en-US" altLang="zh-CN" sz="2200" baseline="30000" dirty="0" smtClean="0"/>
              <a:t>-1</a:t>
            </a:r>
            <a:r>
              <a:rPr lang="zh-CN" altLang="en-US" sz="2200" dirty="0" smtClean="0"/>
              <a:t>。 所以，</a:t>
            </a:r>
            <a:r>
              <a:rPr lang="en-US" altLang="zh-CN" sz="2200" dirty="0" err="1" smtClean="0"/>
              <a:t>Z</a:t>
            </a:r>
            <a:r>
              <a:rPr lang="en-US" altLang="zh-CN" sz="2200" baseline="-25000" dirty="0" err="1" smtClean="0"/>
              <a:t>p</a:t>
            </a:r>
            <a:r>
              <a:rPr lang="zh-CN" altLang="en-US" sz="2200" dirty="0" smtClean="0"/>
              <a:t>是一个有限域。</a:t>
            </a:r>
            <a:endParaRPr lang="en-US" altLang="zh-CN" sz="2200" dirty="0" smtClean="0"/>
          </a:p>
          <a:p>
            <a:pPr lvl="1">
              <a:lnSpc>
                <a:spcPct val="105000"/>
              </a:lnSpc>
              <a:spcBef>
                <a:spcPct val="25000"/>
              </a:spcBef>
            </a:pPr>
            <a:r>
              <a:rPr lang="en-US" altLang="zh-CN" sz="2400" b="1" dirty="0" err="1" smtClean="0">
                <a:solidFill>
                  <a:srgbClr val="0000FF"/>
                </a:solidFill>
                <a:effectLst>
                  <a:outerShdw blurRad="38100" dist="38100" dir="2700000" algn="tl">
                    <a:srgbClr val="000000">
                      <a:alpha val="43137"/>
                    </a:srgbClr>
                  </a:outerShdw>
                </a:effectLst>
              </a:rPr>
              <a:t>gcd</a:t>
            </a:r>
            <a:r>
              <a:rPr lang="en-US" altLang="zh-CN" sz="2400" b="1" dirty="0" smtClean="0">
                <a:solidFill>
                  <a:srgbClr val="0000FF"/>
                </a:solidFill>
                <a:effectLst>
                  <a:outerShdw blurRad="38100" dist="38100" dir="2700000" algn="tl">
                    <a:srgbClr val="000000">
                      <a:alpha val="43137"/>
                    </a:srgbClr>
                  </a:outerShdw>
                </a:effectLst>
              </a:rPr>
              <a:t>(</a:t>
            </a:r>
            <a:r>
              <a:rPr lang="en-US" altLang="zh-CN" sz="2400" b="1" dirty="0" err="1" smtClean="0">
                <a:solidFill>
                  <a:srgbClr val="0000FF"/>
                </a:solidFill>
                <a:effectLst>
                  <a:outerShdw blurRad="38100" dist="38100" dir="2700000" algn="tl">
                    <a:srgbClr val="000000">
                      <a:alpha val="43137"/>
                    </a:srgbClr>
                  </a:outerShdw>
                </a:effectLst>
              </a:rPr>
              <a:t>w,p</a:t>
            </a:r>
            <a:r>
              <a:rPr lang="en-US" altLang="zh-CN" sz="2400" b="1" dirty="0" smtClean="0">
                <a:solidFill>
                  <a:srgbClr val="0000FF"/>
                </a:solidFill>
                <a:effectLst>
                  <a:outerShdw blurRad="38100" dist="38100" dir="2700000" algn="tl">
                    <a:srgbClr val="000000">
                      <a:alpha val="43137"/>
                    </a:srgbClr>
                  </a:outerShdw>
                </a:effectLst>
              </a:rPr>
              <a:t>)=1</a:t>
            </a:r>
            <a:r>
              <a:rPr lang="en-US" altLang="zh-CN" sz="2400" b="1" dirty="0" smtClean="0">
                <a:solidFill>
                  <a:srgbClr val="0000FF"/>
                </a:solidFill>
                <a:effectLst>
                  <a:outerShdw blurRad="38100" dist="38100" dir="2700000" algn="tl">
                    <a:srgbClr val="000000">
                      <a:alpha val="43137"/>
                    </a:srgbClr>
                  </a:outerShdw>
                </a:effectLst>
                <a:sym typeface="Wingdings" pitchFamily="2" charset="2"/>
              </a:rPr>
              <a:t></a:t>
            </a:r>
            <a:r>
              <a:rPr lang="en-US" altLang="zh-CN" sz="2400" b="1" dirty="0" err="1" smtClean="0">
                <a:solidFill>
                  <a:srgbClr val="0000FF"/>
                </a:solidFill>
                <a:effectLst>
                  <a:outerShdw blurRad="38100" dist="38100" dir="2700000" algn="tl">
                    <a:srgbClr val="000000">
                      <a:alpha val="43137"/>
                    </a:srgbClr>
                  </a:outerShdw>
                </a:effectLst>
                <a:sym typeface="Wingdings" pitchFamily="2" charset="2"/>
              </a:rPr>
              <a:t>rw+sp</a:t>
            </a:r>
            <a:r>
              <a:rPr lang="en-US" altLang="zh-CN" sz="2400" b="1" dirty="0" smtClean="0">
                <a:solidFill>
                  <a:srgbClr val="0000FF"/>
                </a:solidFill>
                <a:effectLst>
                  <a:outerShdw blurRad="38100" dist="38100" dir="2700000" algn="tl">
                    <a:srgbClr val="000000">
                      <a:alpha val="43137"/>
                    </a:srgbClr>
                  </a:outerShdw>
                </a:effectLst>
                <a:sym typeface="Wingdings" pitchFamily="2" charset="2"/>
              </a:rPr>
              <a:t>=1 w</a:t>
            </a:r>
            <a:r>
              <a:rPr lang="en-US" altLang="zh-CN" sz="2400" b="1" baseline="30000" dirty="0" smtClean="0">
                <a:solidFill>
                  <a:srgbClr val="0000FF"/>
                </a:solidFill>
                <a:effectLst>
                  <a:outerShdw blurRad="38100" dist="38100" dir="2700000" algn="tl">
                    <a:srgbClr val="000000">
                      <a:alpha val="43137"/>
                    </a:srgbClr>
                  </a:outerShdw>
                </a:effectLst>
                <a:sym typeface="Wingdings" pitchFamily="2" charset="2"/>
              </a:rPr>
              <a:t>-1</a:t>
            </a:r>
            <a:r>
              <a:rPr lang="en-US" altLang="zh-CN" sz="2400" b="1" dirty="0" smtClean="0">
                <a:solidFill>
                  <a:srgbClr val="0000FF"/>
                </a:solidFill>
                <a:effectLst>
                  <a:outerShdw blurRad="38100" dist="38100" dir="2700000" algn="tl">
                    <a:srgbClr val="000000">
                      <a:alpha val="43137"/>
                    </a:srgbClr>
                  </a:outerShdw>
                </a:effectLst>
                <a:sym typeface="Wingdings" pitchFamily="2" charset="2"/>
              </a:rPr>
              <a:t>=r mod p</a:t>
            </a:r>
            <a:endParaRPr lang="en-US" altLang="zh-CN" sz="2400" b="1" dirty="0" smtClean="0">
              <a:solidFill>
                <a:srgbClr val="0000FF"/>
              </a:solidFill>
              <a:effectLst>
                <a:outerShdw blurRad="38100" dist="38100" dir="2700000" algn="tl">
                  <a:srgbClr val="000000">
                    <a:alpha val="43137"/>
                  </a:srgbClr>
                </a:outerShdw>
              </a:effectLst>
            </a:endParaRPr>
          </a:p>
          <a:p>
            <a:pPr lvl="1" eaLnBrk="1" hangingPunct="1">
              <a:lnSpc>
                <a:spcPct val="105000"/>
              </a:lnSpc>
              <a:spcBef>
                <a:spcPct val="25000"/>
              </a:spcBef>
            </a:pPr>
            <a:endParaRPr lang="zh-CN" altLang="en-AU" sz="22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endParaRPr lang="zh-CN" altLang="en-US" smtClean="0"/>
          </a:p>
        </p:txBody>
      </p:sp>
      <p:sp>
        <p:nvSpPr>
          <p:cNvPr id="26630" name="Rectangle 3"/>
          <p:cNvSpPr>
            <a:spLocks noGrp="1" noChangeArrowheads="1"/>
          </p:cNvSpPr>
          <p:nvPr>
            <p:ph type="body" idx="1"/>
          </p:nvPr>
        </p:nvSpPr>
        <p:spPr/>
        <p:txBody>
          <a:bodyPr/>
          <a:lstStyle/>
          <a:p>
            <a:pPr eaLnBrk="1" hangingPunct="1"/>
            <a:endParaRPr lang="zh-CN" altLang="en-US" smtClean="0"/>
          </a:p>
        </p:txBody>
      </p:sp>
      <p:pic>
        <p:nvPicPr>
          <p:cNvPr id="26631" name="Picture 4"/>
          <p:cNvPicPr>
            <a:picLocks noChangeAspect="1" noChangeArrowheads="1"/>
          </p:cNvPicPr>
          <p:nvPr/>
        </p:nvPicPr>
        <p:blipFill>
          <a:blip r:embed="rId2" cstate="print"/>
          <a:srcRect/>
          <a:stretch>
            <a:fillRect/>
          </a:stretch>
        </p:blipFill>
        <p:spPr bwMode="auto">
          <a:xfrm>
            <a:off x="1476375" y="0"/>
            <a:ext cx="6802438" cy="685800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468313" y="1052513"/>
            <a:ext cx="8135937" cy="5400675"/>
          </a:xfrm>
        </p:spPr>
        <p:txBody>
          <a:bodyPr/>
          <a:lstStyle/>
          <a:p>
            <a:pPr eaLnBrk="1" hangingPunct="1">
              <a:lnSpc>
                <a:spcPct val="80000"/>
              </a:lnSpc>
            </a:pPr>
            <a:r>
              <a:rPr lang="en-US" altLang="zh-CN" sz="2900" b="1" dirty="0" smtClean="0">
                <a:effectLst>
                  <a:outerShdw blurRad="38100" dist="38100" dir="2700000" algn="tl">
                    <a:srgbClr val="000000">
                      <a:alpha val="43137"/>
                    </a:srgbClr>
                  </a:outerShdw>
                </a:effectLst>
              </a:rPr>
              <a:t>Computing multiplicative inverses</a:t>
            </a:r>
          </a:p>
          <a:p>
            <a:pPr eaLnBrk="1" hangingPunct="1">
              <a:lnSpc>
                <a:spcPct val="80000"/>
              </a:lnSpc>
              <a:buFont typeface="Wingdings" pitchFamily="2" charset="2"/>
              <a:buNone/>
            </a:pPr>
            <a:r>
              <a:rPr lang="en-US" altLang="zh-CN" sz="2100" b="1" dirty="0" smtClean="0">
                <a:effectLst>
                  <a:outerShdw blurRad="38100" dist="38100" dir="2700000" algn="tl">
                    <a:srgbClr val="000000">
                      <a:alpha val="43137"/>
                    </a:srgbClr>
                  </a:outerShdw>
                </a:effectLst>
              </a:rPr>
              <a:t>	      </a:t>
            </a:r>
            <a:r>
              <a:rPr lang="en-US" altLang="zh-CN" sz="2900" b="1" dirty="0" smtClean="0">
                <a:effectLst>
                  <a:outerShdw blurRad="38100" dist="38100" dir="2700000" algn="tl">
                    <a:srgbClr val="000000">
                      <a:alpha val="43137"/>
                    </a:srgbClr>
                  </a:outerShdw>
                </a:effectLst>
              </a:rPr>
              <a:t>ax mod n = 1, x=a</a:t>
            </a:r>
            <a:r>
              <a:rPr lang="en-US" altLang="zh-CN" sz="2900" b="1" baseline="30000" dirty="0" smtClean="0">
                <a:effectLst>
                  <a:outerShdw blurRad="38100" dist="38100" dir="2700000" algn="tl">
                    <a:srgbClr val="000000">
                      <a:alpha val="43137"/>
                    </a:srgbClr>
                  </a:outerShdw>
                </a:effectLst>
              </a:rPr>
              <a:t>-1</a:t>
            </a:r>
            <a:r>
              <a:rPr lang="en-US" altLang="zh-CN" sz="2900" b="1" dirty="0" smtClean="0">
                <a:effectLst>
                  <a:outerShdw blurRad="38100" dist="38100" dir="2700000" algn="tl">
                    <a:srgbClr val="000000">
                      <a:alpha val="43137"/>
                    </a:srgbClr>
                  </a:outerShdw>
                </a:effectLst>
              </a:rPr>
              <a:t>=?</a:t>
            </a:r>
          </a:p>
          <a:p>
            <a:pPr eaLnBrk="1" hangingPunct="1">
              <a:lnSpc>
                <a:spcPct val="80000"/>
              </a:lnSpc>
              <a:buFont typeface="Wingdings" pitchFamily="2" charset="2"/>
              <a:buNone/>
            </a:pPr>
            <a:endParaRPr lang="en-US" altLang="zh-CN" sz="2900" dirty="0" smtClean="0"/>
          </a:p>
          <a:p>
            <a:pPr eaLnBrk="1" hangingPunct="1">
              <a:lnSpc>
                <a:spcPct val="85000"/>
              </a:lnSpc>
              <a:buFont typeface="Wingdings" pitchFamily="2" charset="2"/>
              <a:buNone/>
            </a:pPr>
            <a:r>
              <a:rPr lang="zh-CN" altLang="en-US" sz="2500" dirty="0" smtClean="0"/>
              <a:t>    给定</a:t>
            </a:r>
            <a:r>
              <a:rPr lang="en-US" altLang="zh-CN" sz="2500" dirty="0" smtClean="0"/>
              <a:t>a∈[0, n-1], </a:t>
            </a:r>
            <a:r>
              <a:rPr lang="en-US" altLang="zh-CN" sz="2500" dirty="0" err="1" smtClean="0"/>
              <a:t>gcd</a:t>
            </a:r>
            <a:r>
              <a:rPr lang="en-US" altLang="zh-CN" sz="2500" dirty="0" smtClean="0"/>
              <a:t> (a, n)=1</a:t>
            </a:r>
            <a:r>
              <a:rPr lang="zh-CN" altLang="en-US" sz="2500" dirty="0" smtClean="0"/>
              <a:t>，若能找到唯一整数</a:t>
            </a:r>
          </a:p>
          <a:p>
            <a:pPr eaLnBrk="1" hangingPunct="1">
              <a:lnSpc>
                <a:spcPct val="85000"/>
              </a:lnSpc>
              <a:buFont typeface="Wingdings" pitchFamily="2" charset="2"/>
              <a:buNone/>
            </a:pPr>
            <a:r>
              <a:rPr lang="en-US" altLang="zh-CN" sz="2500" dirty="0" smtClean="0"/>
              <a:t>    x∈[0,n-1]</a:t>
            </a:r>
            <a:r>
              <a:rPr lang="zh-CN" altLang="en-US" sz="2500" dirty="0" smtClean="0"/>
              <a:t>，满足：</a:t>
            </a:r>
            <a:r>
              <a:rPr lang="en-US" altLang="zh-CN" sz="2500" dirty="0" smtClean="0"/>
              <a:t>ax mod n=1, </a:t>
            </a:r>
            <a:r>
              <a:rPr lang="zh-CN" altLang="en-US" sz="2500" dirty="0" smtClean="0"/>
              <a:t>则称</a:t>
            </a:r>
            <a:r>
              <a:rPr lang="en-US" altLang="zh-CN" sz="2500" dirty="0" smtClean="0"/>
              <a:t>a</a:t>
            </a:r>
            <a:r>
              <a:rPr lang="zh-CN" altLang="en-US" sz="2500" dirty="0" smtClean="0"/>
              <a:t>和</a:t>
            </a:r>
            <a:r>
              <a:rPr lang="en-US" altLang="zh-CN" sz="2500" dirty="0" smtClean="0"/>
              <a:t>x</a:t>
            </a:r>
            <a:r>
              <a:rPr lang="zh-CN" altLang="en-US" sz="2500" dirty="0" smtClean="0"/>
              <a:t>互逆</a:t>
            </a:r>
          </a:p>
          <a:p>
            <a:pPr eaLnBrk="1" hangingPunct="1">
              <a:lnSpc>
                <a:spcPct val="85000"/>
              </a:lnSpc>
              <a:buFont typeface="Wingdings" pitchFamily="2" charset="2"/>
              <a:buNone/>
            </a:pPr>
            <a:r>
              <a:rPr lang="zh-CN" altLang="en-US" sz="2500" dirty="0" smtClean="0"/>
              <a:t>	如 </a:t>
            </a:r>
            <a:r>
              <a:rPr lang="en-US" altLang="zh-CN" sz="2500" dirty="0" smtClean="0"/>
              <a:t>n=10, a=3, x=7, ax mod n=1 =3x7 mod 10</a:t>
            </a:r>
          </a:p>
          <a:p>
            <a:pPr eaLnBrk="1" hangingPunct="1">
              <a:lnSpc>
                <a:spcPct val="85000"/>
              </a:lnSpc>
              <a:buFont typeface="Wingdings" pitchFamily="2" charset="2"/>
              <a:buNone/>
            </a:pPr>
            <a:r>
              <a:rPr lang="en-US" altLang="zh-CN" sz="2500" dirty="0" smtClean="0"/>
              <a:t>        n=17, a=5, x=7, ax mod n=1 =5x7 mod 17</a:t>
            </a:r>
          </a:p>
          <a:p>
            <a:pPr eaLnBrk="1" hangingPunct="1">
              <a:lnSpc>
                <a:spcPct val="80000"/>
              </a:lnSpc>
              <a:buFont typeface="Wingdings" pitchFamily="2" charset="2"/>
              <a:buNone/>
            </a:pPr>
            <a:r>
              <a:rPr lang="en-US" altLang="zh-CN" sz="2500" dirty="0" smtClean="0"/>
              <a:t>	</a:t>
            </a:r>
            <a:r>
              <a:rPr lang="zh-CN" altLang="en-US" sz="2500" dirty="0" smtClean="0">
                <a:solidFill>
                  <a:srgbClr val="0000FF"/>
                </a:solidFill>
                <a:effectLst>
                  <a:outerShdw blurRad="38100" dist="38100" dir="2700000" algn="tl">
                    <a:srgbClr val="000000">
                      <a:alpha val="43137"/>
                    </a:srgbClr>
                  </a:outerShdw>
                </a:effectLst>
              </a:rPr>
              <a:t>引理</a:t>
            </a:r>
            <a:r>
              <a:rPr lang="en-US" altLang="zh-CN" sz="2500" dirty="0" smtClean="0">
                <a:solidFill>
                  <a:srgbClr val="0000FF"/>
                </a:solidFill>
                <a:effectLst>
                  <a:outerShdw blurRad="38100" dist="38100" dir="2700000" algn="tl">
                    <a:srgbClr val="000000">
                      <a:alpha val="43137"/>
                    </a:srgbClr>
                  </a:outerShdw>
                </a:effectLst>
              </a:rPr>
              <a:t>4.1: </a:t>
            </a:r>
            <a:r>
              <a:rPr lang="zh-CN" altLang="en-US" sz="2500" dirty="0" smtClean="0">
                <a:solidFill>
                  <a:srgbClr val="0000FF"/>
                </a:solidFill>
                <a:effectLst>
                  <a:outerShdw blurRad="38100" dist="38100" dir="2700000" algn="tl">
                    <a:srgbClr val="000000">
                      <a:alpha val="43137"/>
                    </a:srgbClr>
                  </a:outerShdw>
                </a:effectLst>
              </a:rPr>
              <a:t>如果</a:t>
            </a:r>
            <a:r>
              <a:rPr lang="en-US" altLang="zh-CN" sz="2500" dirty="0" err="1" smtClean="0">
                <a:solidFill>
                  <a:srgbClr val="0000FF"/>
                </a:solidFill>
                <a:effectLst>
                  <a:outerShdw blurRad="38100" dist="38100" dir="2700000" algn="tl">
                    <a:srgbClr val="000000">
                      <a:alpha val="43137"/>
                    </a:srgbClr>
                  </a:outerShdw>
                </a:effectLst>
              </a:rPr>
              <a:t>gcd</a:t>
            </a:r>
            <a:r>
              <a:rPr lang="en-US" altLang="zh-CN" sz="2500" dirty="0" smtClean="0">
                <a:solidFill>
                  <a:srgbClr val="0000FF"/>
                </a:solidFill>
                <a:effectLst>
                  <a:outerShdw blurRad="38100" dist="38100" dir="2700000" algn="tl">
                    <a:srgbClr val="000000">
                      <a:alpha val="43137"/>
                    </a:srgbClr>
                  </a:outerShdw>
                </a:effectLst>
              </a:rPr>
              <a:t> (a, n)=1, </a:t>
            </a:r>
            <a:r>
              <a:rPr lang="zh-CN" altLang="en-US" sz="2500" dirty="0" smtClean="0">
                <a:solidFill>
                  <a:srgbClr val="0000FF"/>
                </a:solidFill>
                <a:effectLst>
                  <a:outerShdw blurRad="38100" dist="38100" dir="2700000" algn="tl">
                    <a:srgbClr val="000000">
                      <a:alpha val="43137"/>
                    </a:srgbClr>
                  </a:outerShdw>
                </a:effectLst>
              </a:rPr>
              <a:t>则对于每个</a:t>
            </a:r>
            <a:r>
              <a:rPr lang="en-US" altLang="zh-CN" sz="2500" dirty="0" err="1" smtClean="0">
                <a:solidFill>
                  <a:srgbClr val="0000FF"/>
                </a:solidFill>
                <a:effectLst>
                  <a:outerShdw blurRad="38100" dist="38100" dir="2700000" algn="tl">
                    <a:srgbClr val="000000">
                      <a:alpha val="43137"/>
                    </a:srgbClr>
                  </a:outerShdw>
                </a:effectLst>
              </a:rPr>
              <a:t>i</a:t>
            </a:r>
            <a:r>
              <a:rPr lang="en-US" altLang="zh-CN" sz="2500" dirty="0" smtClean="0">
                <a:solidFill>
                  <a:srgbClr val="0000FF"/>
                </a:solidFill>
                <a:effectLst>
                  <a:outerShdw blurRad="38100" dist="38100" dir="2700000" algn="tl">
                    <a:srgbClr val="000000">
                      <a:alpha val="43137"/>
                    </a:srgbClr>
                  </a:outerShdw>
                </a:effectLst>
              </a:rPr>
              <a:t>, j, 0≤i&lt;j&lt;n,</a:t>
            </a:r>
          </a:p>
          <a:p>
            <a:pPr eaLnBrk="1" hangingPunct="1">
              <a:lnSpc>
                <a:spcPct val="80000"/>
              </a:lnSpc>
              <a:buFont typeface="Wingdings" pitchFamily="2" charset="2"/>
              <a:buNone/>
            </a:pPr>
            <a:r>
              <a:rPr lang="en-US" altLang="zh-CN" sz="2500" dirty="0" smtClean="0">
                <a:solidFill>
                  <a:srgbClr val="0000FF"/>
                </a:solidFill>
                <a:effectLst>
                  <a:outerShdw blurRad="38100" dist="38100" dir="2700000" algn="tl">
                    <a:srgbClr val="000000">
                      <a:alpha val="43137"/>
                    </a:srgbClr>
                  </a:outerShdw>
                </a:effectLst>
              </a:rPr>
              <a:t>			</a:t>
            </a:r>
            <a:r>
              <a:rPr lang="en-US" altLang="zh-CN" sz="2500" dirty="0" err="1" smtClean="0">
                <a:solidFill>
                  <a:srgbClr val="0000FF"/>
                </a:solidFill>
                <a:effectLst>
                  <a:outerShdw blurRad="38100" dist="38100" dir="2700000" algn="tl">
                    <a:srgbClr val="000000">
                      <a:alpha val="43137"/>
                    </a:srgbClr>
                  </a:outerShdw>
                </a:effectLst>
              </a:rPr>
              <a:t>ai</a:t>
            </a:r>
            <a:r>
              <a:rPr lang="en-US" altLang="zh-CN" sz="2500" dirty="0" smtClean="0">
                <a:solidFill>
                  <a:srgbClr val="0000FF"/>
                </a:solidFill>
                <a:effectLst>
                  <a:outerShdw blurRad="38100" dist="38100" dir="2700000" algn="tl">
                    <a:srgbClr val="000000">
                      <a:alpha val="43137"/>
                    </a:srgbClr>
                  </a:outerShdw>
                </a:effectLst>
              </a:rPr>
              <a:t> mod </a:t>
            </a:r>
            <a:r>
              <a:rPr lang="en-US" altLang="zh-CN" sz="2500" dirty="0" err="1" smtClean="0">
                <a:solidFill>
                  <a:srgbClr val="0000FF"/>
                </a:solidFill>
                <a:effectLst>
                  <a:outerShdw blurRad="38100" dist="38100" dir="2700000" algn="tl">
                    <a:srgbClr val="000000">
                      <a:alpha val="43137"/>
                    </a:srgbClr>
                  </a:outerShdw>
                </a:effectLst>
              </a:rPr>
              <a:t>n≠aj</a:t>
            </a:r>
            <a:r>
              <a:rPr lang="en-US" altLang="zh-CN" sz="2500" dirty="0" smtClean="0">
                <a:solidFill>
                  <a:srgbClr val="0000FF"/>
                </a:solidFill>
                <a:effectLst>
                  <a:outerShdw blurRad="38100" dist="38100" dir="2700000" algn="tl">
                    <a:srgbClr val="000000">
                      <a:alpha val="43137"/>
                    </a:srgbClr>
                  </a:outerShdw>
                </a:effectLst>
              </a:rPr>
              <a:t> mod n </a:t>
            </a:r>
          </a:p>
          <a:p>
            <a:pPr eaLnBrk="1" hangingPunct="1">
              <a:lnSpc>
                <a:spcPct val="80000"/>
              </a:lnSpc>
              <a:buFont typeface="Wingdings" pitchFamily="2" charset="2"/>
              <a:buNone/>
            </a:pPr>
            <a:r>
              <a:rPr lang="en-US" altLang="zh-CN" sz="2500" dirty="0" smtClean="0"/>
              <a:t>	</a:t>
            </a:r>
            <a:r>
              <a:rPr lang="zh-CN" altLang="en-US" sz="2500" dirty="0" smtClean="0"/>
              <a:t>证明：</a:t>
            </a:r>
            <a:r>
              <a:rPr lang="en-US" altLang="zh-CN" sz="2500" dirty="0" smtClean="0"/>
              <a:t>(</a:t>
            </a:r>
            <a:r>
              <a:rPr lang="zh-CN" altLang="en-US" sz="2500" dirty="0" smtClean="0"/>
              <a:t>略</a:t>
            </a:r>
            <a:r>
              <a:rPr lang="en-US" altLang="zh-CN" sz="2500" dirty="0" smtClean="0"/>
              <a:t>) </a:t>
            </a:r>
            <a:r>
              <a:rPr lang="zh-CN" altLang="en-US" sz="2500" dirty="0" smtClean="0"/>
              <a:t>可以用反证法证明</a:t>
            </a:r>
          </a:p>
          <a:p>
            <a:pPr eaLnBrk="1" hangingPunct="1">
              <a:lnSpc>
                <a:spcPct val="90000"/>
              </a:lnSpc>
              <a:spcBef>
                <a:spcPct val="10000"/>
              </a:spcBef>
              <a:buFont typeface="Wingdings" pitchFamily="2" charset="2"/>
              <a:buNone/>
            </a:pPr>
            <a:r>
              <a:rPr lang="zh-CN" altLang="en-US" sz="2500" dirty="0" smtClean="0"/>
              <a:t>	      此性质意味着每一个</a:t>
            </a:r>
            <a:r>
              <a:rPr lang="en-US" altLang="zh-CN" sz="2500" dirty="0" err="1" smtClean="0"/>
              <a:t>ai</a:t>
            </a:r>
            <a:r>
              <a:rPr lang="en-US" altLang="zh-CN" sz="2500" dirty="0" smtClean="0"/>
              <a:t> mod n (</a:t>
            </a:r>
            <a:r>
              <a:rPr lang="en-US" altLang="zh-CN" sz="2500" dirty="0" err="1" smtClean="0"/>
              <a:t>i</a:t>
            </a:r>
            <a:r>
              <a:rPr lang="en-US" altLang="zh-CN" sz="2500" dirty="0" smtClean="0"/>
              <a:t>=0,…,n-1)</a:t>
            </a:r>
            <a:r>
              <a:rPr lang="zh-CN" altLang="en-US" sz="2500" dirty="0" smtClean="0"/>
              <a:t>都是不同的模</a:t>
            </a:r>
            <a:r>
              <a:rPr lang="en-US" altLang="zh-CN" sz="2500" dirty="0" smtClean="0"/>
              <a:t>n</a:t>
            </a:r>
            <a:r>
              <a:rPr lang="zh-CN" altLang="en-US" sz="2500" dirty="0" smtClean="0"/>
              <a:t>剩余，而</a:t>
            </a:r>
            <a:r>
              <a:rPr lang="en-US" altLang="zh-CN" sz="2500" dirty="0" smtClean="0"/>
              <a:t>{ </a:t>
            </a:r>
            <a:r>
              <a:rPr lang="en-US" altLang="zh-CN" sz="2500" dirty="0" err="1" smtClean="0"/>
              <a:t>ai</a:t>
            </a:r>
            <a:r>
              <a:rPr lang="en-US" altLang="zh-CN" sz="2500" dirty="0" smtClean="0"/>
              <a:t> mod n } </a:t>
            </a:r>
            <a:r>
              <a:rPr lang="zh-CN" altLang="en-US" sz="2500" dirty="0" smtClean="0"/>
              <a:t>，</a:t>
            </a:r>
            <a:r>
              <a:rPr lang="en-US" altLang="zh-CN" sz="2500" dirty="0" err="1" smtClean="0"/>
              <a:t>i</a:t>
            </a:r>
            <a:r>
              <a:rPr lang="en-US" altLang="zh-CN" sz="2500" dirty="0" smtClean="0"/>
              <a:t>=0,1,…,n-1</a:t>
            </a:r>
            <a:r>
              <a:rPr lang="zh-CN" altLang="en-US" sz="2500" dirty="0" smtClean="0"/>
              <a:t>是完全剩余集</a:t>
            </a:r>
            <a:r>
              <a:rPr lang="en-US" altLang="zh-CN" sz="2500" dirty="0" smtClean="0"/>
              <a:t>{0,1,…,n-1}</a:t>
            </a:r>
            <a:r>
              <a:rPr lang="zh-CN" altLang="en-US" sz="2500" dirty="0" smtClean="0"/>
              <a:t>的置换形式</a:t>
            </a:r>
          </a:p>
        </p:txBody>
      </p:sp>
      <p:sp>
        <p:nvSpPr>
          <p:cNvPr id="29702" name="Rectangle 0"/>
          <p:cNvSpPr>
            <a:spLocks noGrp="1" noChangeArrowheads="1"/>
          </p:cNvSpPr>
          <p:nvPr>
            <p:ph type="title"/>
          </p:nvPr>
        </p:nvSpPr>
        <p:spPr>
          <a:xfrm>
            <a:off x="611188" y="260350"/>
            <a:ext cx="7345362" cy="647700"/>
          </a:xfrm>
        </p:spPr>
        <p:txBody>
          <a:bodyPr>
            <a:normAutofit fontScale="90000"/>
          </a:bodyPr>
          <a:lstStyle/>
          <a:p>
            <a:pPr eaLnBrk="1" hangingPunct="1"/>
            <a:r>
              <a:rPr lang="zh-CN" altLang="en-US" b="0" smtClean="0"/>
              <a:t>计算乘法逆元素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1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1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body" idx="1"/>
          </p:nvPr>
        </p:nvSpPr>
        <p:spPr>
          <a:xfrm>
            <a:off x="395288" y="981075"/>
            <a:ext cx="8569325" cy="5111750"/>
          </a:xfrm>
        </p:spPr>
        <p:txBody>
          <a:bodyPr>
            <a:normAutofit/>
          </a:bodyPr>
          <a:lstStyle/>
          <a:p>
            <a:pPr eaLnBrk="1" hangingPunct="1">
              <a:buFont typeface="Wingdings" pitchFamily="2" charset="2"/>
              <a:buNone/>
            </a:pPr>
            <a:r>
              <a:rPr lang="zh-CN" altLang="en-US" sz="2500" dirty="0" smtClean="0"/>
              <a:t>例如</a:t>
            </a:r>
            <a:r>
              <a:rPr lang="en-US" altLang="zh-CN" sz="2500" dirty="0" smtClean="0"/>
              <a:t>: n=5, a=3, </a:t>
            </a:r>
            <a:r>
              <a:rPr lang="en-US" altLang="zh-CN" sz="2500" dirty="0" err="1" smtClean="0"/>
              <a:t>gcd</a:t>
            </a:r>
            <a:r>
              <a:rPr lang="en-US" altLang="zh-CN" sz="2500" dirty="0" smtClean="0"/>
              <a:t>(3,5)=1, {0,1,…,n-1}={0,1,2,3,4}</a:t>
            </a:r>
          </a:p>
          <a:p>
            <a:pPr eaLnBrk="1" hangingPunct="1">
              <a:buFont typeface="Wingdings" pitchFamily="2" charset="2"/>
              <a:buNone/>
            </a:pPr>
            <a:r>
              <a:rPr lang="en-US" altLang="zh-CN" sz="2500" dirty="0" smtClean="0"/>
              <a:t>	     3*0 mod 5=0</a:t>
            </a:r>
          </a:p>
          <a:p>
            <a:pPr eaLnBrk="1" hangingPunct="1">
              <a:buFont typeface="Wingdings" pitchFamily="2" charset="2"/>
              <a:buNone/>
            </a:pPr>
            <a:r>
              <a:rPr lang="en-US" altLang="zh-CN" sz="2500" dirty="0" smtClean="0"/>
              <a:t>         3*1 mod 5=3</a:t>
            </a:r>
          </a:p>
          <a:p>
            <a:pPr eaLnBrk="1" hangingPunct="1">
              <a:buFont typeface="Wingdings" pitchFamily="2" charset="2"/>
              <a:buNone/>
            </a:pPr>
            <a:r>
              <a:rPr lang="en-US" altLang="zh-CN" sz="2500" dirty="0" smtClean="0"/>
              <a:t>         3*2 mod 5=1</a:t>
            </a:r>
          </a:p>
          <a:p>
            <a:pPr eaLnBrk="1" hangingPunct="1">
              <a:buFont typeface="Wingdings" pitchFamily="2" charset="2"/>
              <a:buNone/>
            </a:pPr>
            <a:r>
              <a:rPr lang="en-US" altLang="zh-CN" sz="2500" dirty="0" smtClean="0"/>
              <a:t>         3*3 mod 5=4</a:t>
            </a:r>
          </a:p>
          <a:p>
            <a:pPr eaLnBrk="1" hangingPunct="1">
              <a:buFont typeface="Wingdings" pitchFamily="2" charset="2"/>
              <a:buNone/>
            </a:pPr>
            <a:r>
              <a:rPr lang="en-US" altLang="zh-CN" sz="2500" dirty="0" smtClean="0"/>
              <a:t>         3*4 mod 5=2</a:t>
            </a:r>
          </a:p>
          <a:p>
            <a:pPr eaLnBrk="1" hangingPunct="1">
              <a:buFont typeface="Wingdings" pitchFamily="2" charset="2"/>
              <a:buNone/>
            </a:pPr>
            <a:r>
              <a:rPr lang="en-US" altLang="zh-CN" sz="2500" dirty="0" smtClean="0"/>
              <a:t>         {</a:t>
            </a:r>
            <a:r>
              <a:rPr lang="en-US" altLang="zh-CN" sz="2500" dirty="0" err="1" smtClean="0"/>
              <a:t>ai</a:t>
            </a:r>
            <a:r>
              <a:rPr lang="en-US" altLang="zh-CN" sz="2500" dirty="0" smtClean="0"/>
              <a:t> mod n}</a:t>
            </a:r>
            <a:r>
              <a:rPr lang="en-US" altLang="zh-CN" sz="2500" baseline="-25000" dirty="0" err="1" smtClean="0"/>
              <a:t>i</a:t>
            </a:r>
            <a:r>
              <a:rPr lang="en-US" altLang="zh-CN" sz="2500" baseline="-25000" dirty="0" smtClean="0"/>
              <a:t>=0,1,</a:t>
            </a:r>
            <a:r>
              <a:rPr lang="en-US" altLang="zh-CN" sz="2500" baseline="-25000" dirty="0" smtClean="0">
                <a:latin typeface="Comic Sans MS" pitchFamily="66" charset="0"/>
              </a:rPr>
              <a:t>…</a:t>
            </a:r>
            <a:r>
              <a:rPr lang="en-US" altLang="zh-CN" sz="2500" baseline="-25000" dirty="0" smtClean="0"/>
              <a:t>,n-1</a:t>
            </a:r>
            <a:r>
              <a:rPr lang="en-US" altLang="zh-CN" sz="2500" dirty="0" smtClean="0"/>
              <a:t>={0,3,1,4,2}</a:t>
            </a:r>
          </a:p>
          <a:p>
            <a:pPr eaLnBrk="1" hangingPunct="1">
              <a:buFont typeface="Wingdings" pitchFamily="2" charset="2"/>
              <a:buNone/>
            </a:pPr>
            <a:r>
              <a:rPr lang="zh-CN" altLang="en-US" sz="2500" dirty="0" smtClean="0"/>
              <a:t>引理</a:t>
            </a:r>
            <a:r>
              <a:rPr lang="en-US" altLang="zh-CN" sz="2500" dirty="0" smtClean="0"/>
              <a:t>4.1</a:t>
            </a:r>
            <a:r>
              <a:rPr lang="zh-CN" altLang="en-US" sz="2500" dirty="0" smtClean="0"/>
              <a:t>说明，当</a:t>
            </a:r>
            <a:r>
              <a:rPr lang="en-US" altLang="zh-CN" sz="2500" dirty="0" err="1" smtClean="0"/>
              <a:t>gcd</a:t>
            </a:r>
            <a:r>
              <a:rPr lang="en-US" altLang="zh-CN" sz="2500" dirty="0" smtClean="0"/>
              <a:t>(a, n)=1</a:t>
            </a:r>
            <a:r>
              <a:rPr lang="zh-CN" altLang="en-US" sz="2500" dirty="0" smtClean="0"/>
              <a:t>时，</a:t>
            </a:r>
            <a:r>
              <a:rPr lang="en-US" altLang="zh-CN" sz="2500" dirty="0" smtClean="0"/>
              <a:t>a</a:t>
            </a:r>
            <a:r>
              <a:rPr lang="zh-CN" altLang="en-US" sz="2500" dirty="0" smtClean="0"/>
              <a:t>一定有唯一的逆元素。</a:t>
            </a:r>
          </a:p>
          <a:p>
            <a:pPr eaLnBrk="1" hangingPunct="1">
              <a:buFont typeface="Wingdings" pitchFamily="2" charset="2"/>
              <a:buNone/>
            </a:pPr>
            <a:r>
              <a:rPr lang="zh-CN" altLang="en-US" sz="2500" dirty="0" smtClean="0"/>
              <a:t>定理</a:t>
            </a:r>
            <a:r>
              <a:rPr lang="en-US" altLang="zh-CN" sz="2500" dirty="0" smtClean="0"/>
              <a:t>4.1 </a:t>
            </a:r>
            <a:r>
              <a:rPr lang="zh-CN" altLang="en-US" sz="2500" dirty="0" smtClean="0"/>
              <a:t>如果</a:t>
            </a:r>
            <a:r>
              <a:rPr lang="en-US" altLang="zh-CN" sz="2500" dirty="0" err="1" smtClean="0"/>
              <a:t>gcd</a:t>
            </a:r>
            <a:r>
              <a:rPr lang="en-US" altLang="zh-CN" sz="2500" dirty="0" smtClean="0"/>
              <a:t>(a, n)=1, </a:t>
            </a:r>
            <a:r>
              <a:rPr lang="zh-CN" altLang="en-US" sz="2500" dirty="0" smtClean="0"/>
              <a:t>一定存在整数</a:t>
            </a:r>
            <a:r>
              <a:rPr lang="en-US" altLang="zh-CN" sz="2500" dirty="0" smtClean="0"/>
              <a:t>x, 0&lt;x&lt;n</a:t>
            </a:r>
            <a:r>
              <a:rPr lang="zh-CN" altLang="en-US" sz="2500" dirty="0" smtClean="0"/>
              <a:t>，</a:t>
            </a:r>
          </a:p>
          <a:p>
            <a:pPr eaLnBrk="1" hangingPunct="1">
              <a:buFont typeface="Wingdings" pitchFamily="2" charset="2"/>
              <a:buNone/>
            </a:pPr>
            <a:r>
              <a:rPr lang="zh-CN" altLang="en-US" sz="2500" dirty="0" smtClean="0"/>
              <a:t>           满足</a:t>
            </a:r>
            <a:r>
              <a:rPr lang="en-US" altLang="zh-CN" sz="2500" dirty="0" smtClean="0"/>
              <a:t>ax mod n=1</a:t>
            </a:r>
          </a:p>
          <a:p>
            <a:pPr eaLnBrk="1" hangingPunct="1">
              <a:lnSpc>
                <a:spcPct val="85000"/>
              </a:lnSpc>
              <a:buFont typeface="Wingdings" pitchFamily="2" charset="2"/>
              <a:buNone/>
            </a:pPr>
            <a:r>
              <a:rPr lang="zh-CN" altLang="en-US" sz="2500" dirty="0" smtClean="0"/>
              <a:t>可以用</a:t>
            </a:r>
            <a:r>
              <a:rPr lang="en-US" altLang="zh-CN" sz="2500" dirty="0" smtClean="0"/>
              <a:t>Euclid’s</a:t>
            </a:r>
            <a:r>
              <a:rPr lang="zh-CN" altLang="en-US" sz="2500" dirty="0" smtClean="0"/>
              <a:t>计算最大公约数算法的扩展来求逆。</a:t>
            </a:r>
            <a:endParaRPr lang="en-US" altLang="zh-CN" sz="2500" dirty="0" smtClean="0"/>
          </a:p>
        </p:txBody>
      </p:sp>
      <p:sp>
        <p:nvSpPr>
          <p:cNvPr id="30726" name="Rectangle 0"/>
          <p:cNvSpPr>
            <a:spLocks noGrp="1" noChangeArrowheads="1"/>
          </p:cNvSpPr>
          <p:nvPr>
            <p:ph type="title"/>
          </p:nvPr>
        </p:nvSpPr>
        <p:spPr>
          <a:xfrm>
            <a:off x="457200" y="122238"/>
            <a:ext cx="7543800" cy="785812"/>
          </a:xfrm>
        </p:spPr>
        <p:txBody>
          <a:bodyPr/>
          <a:lstStyle/>
          <a:p>
            <a:pPr eaLnBrk="1" hangingPunct="1"/>
            <a:r>
              <a:rPr lang="zh-CN" altLang="en-US" b="0" smtClean="0"/>
              <a:t>计算乘法逆元素</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t>本章目录</a:t>
            </a:r>
          </a:p>
        </p:txBody>
      </p:sp>
      <p:sp>
        <p:nvSpPr>
          <p:cNvPr id="5123" name="Rectangle 3"/>
          <p:cNvSpPr>
            <a:spLocks noGrp="1" noChangeArrowheads="1"/>
          </p:cNvSpPr>
          <p:nvPr>
            <p:ph type="body" idx="1"/>
          </p:nvPr>
        </p:nvSpPr>
        <p:spPr/>
        <p:txBody>
          <a:bodyPr/>
          <a:lstStyle/>
          <a:p>
            <a:r>
              <a:rPr lang="en-US" altLang="zh-CN" sz="2900" b="1" dirty="0" smtClean="0">
                <a:latin typeface="Copperplate Gothic Bold" pitchFamily="34" charset="0"/>
                <a:hlinkClick r:id="" action="ppaction://noaction"/>
              </a:rPr>
              <a:t>4.1</a:t>
            </a:r>
            <a:r>
              <a:rPr lang="zh-CN" altLang="en-US" sz="2900" b="1" dirty="0" smtClean="0">
                <a:hlinkClick r:id="" action="ppaction://noaction"/>
              </a:rPr>
              <a:t>群</a:t>
            </a:r>
            <a:r>
              <a:rPr lang="en-US" altLang="zh-CN" sz="2900" b="1" dirty="0" smtClean="0">
                <a:hlinkClick r:id="" action="ppaction://noaction"/>
              </a:rPr>
              <a:t>, </a:t>
            </a:r>
            <a:r>
              <a:rPr lang="zh-CN" altLang="en-US" sz="2900" b="1" dirty="0" smtClean="0">
                <a:hlinkClick r:id="" action="ppaction://noaction"/>
              </a:rPr>
              <a:t>环和域</a:t>
            </a:r>
            <a:endParaRPr lang="zh-CN" altLang="en-US" sz="2900" b="1" dirty="0" smtClean="0"/>
          </a:p>
          <a:p>
            <a:r>
              <a:rPr lang="en-AU" altLang="zh-CN" b="1" dirty="0" smtClean="0">
                <a:latin typeface="Copperplate Gothic Bold" pitchFamily="34" charset="0"/>
                <a:hlinkClick r:id="rId2" action="ppaction://hlinksldjump"/>
              </a:rPr>
              <a:t>4.2 </a:t>
            </a:r>
            <a:r>
              <a:rPr lang="zh-CN" altLang="en-AU" b="1" dirty="0" smtClean="0">
                <a:latin typeface="Copperplate Gothic Bold" pitchFamily="34" charset="0"/>
                <a:hlinkClick r:id="rId2" action="ppaction://hlinksldjump"/>
              </a:rPr>
              <a:t>模算术</a:t>
            </a:r>
            <a:endParaRPr lang="zh-CN" altLang="en-AU" b="1" dirty="0" smtClean="0">
              <a:latin typeface="Copperplate Gothic Bold" pitchFamily="34" charset="0"/>
            </a:endParaRPr>
          </a:p>
          <a:p>
            <a:r>
              <a:rPr lang="en-US" altLang="zh-CN" b="1" dirty="0" smtClean="0">
                <a:latin typeface="Copperplate Gothic Bold" pitchFamily="34" charset="0"/>
                <a:hlinkClick r:id="rId3" action="ppaction://hlinksldjump"/>
              </a:rPr>
              <a:t>4.3 </a:t>
            </a:r>
            <a:r>
              <a:rPr lang="zh-CN" altLang="en-US" b="1" dirty="0" smtClean="0">
                <a:latin typeface="Copperplate Gothic Bold" pitchFamily="34" charset="0"/>
                <a:hlinkClick r:id="rId3" action="ppaction://hlinksldjump"/>
              </a:rPr>
              <a:t>欧几里得算法</a:t>
            </a:r>
            <a:endParaRPr lang="zh-CN" altLang="en-US" b="1" dirty="0" smtClean="0">
              <a:latin typeface="Copperplate Gothic Bold" pitchFamily="34" charset="0"/>
              <a:hlinkClick r:id="rId2" action="ppaction://hlinksldjump"/>
            </a:endParaRPr>
          </a:p>
          <a:p>
            <a:r>
              <a:rPr lang="en-US" altLang="zh-CN" b="1" dirty="0" smtClean="0">
                <a:latin typeface="Copperplate Gothic Bold" pitchFamily="34" charset="0"/>
                <a:hlinkClick r:id="rId4" action="ppaction://hlinksldjump"/>
              </a:rPr>
              <a:t>4.4 </a:t>
            </a:r>
            <a:r>
              <a:rPr lang="zh-CN" altLang="en-US" b="1" dirty="0" smtClean="0">
                <a:latin typeface="Copperplate Gothic Bold" pitchFamily="34" charset="0"/>
                <a:hlinkClick r:id="rId4" action="ppaction://hlinksldjump"/>
              </a:rPr>
              <a:t>有限域</a:t>
            </a:r>
            <a:r>
              <a:rPr lang="en-US" altLang="zh-CN" b="1" dirty="0" smtClean="0">
                <a:latin typeface="Copperplate Gothic Bold" pitchFamily="34" charset="0"/>
                <a:hlinkClick r:id="rId4" action="ppaction://hlinksldjump"/>
              </a:rPr>
              <a:t>GF(p)</a:t>
            </a:r>
            <a:endParaRPr lang="en-US" altLang="zh-CN" b="1" dirty="0" smtClean="0">
              <a:latin typeface="Copperplate Gothic Bold" pitchFamily="34" charset="0"/>
              <a:hlinkClick r:id="rId2" action="ppaction://hlinksldjump"/>
            </a:endParaRPr>
          </a:p>
          <a:p>
            <a:r>
              <a:rPr lang="en-US" altLang="zh-CN" b="1" dirty="0" smtClean="0">
                <a:latin typeface="Copperplate Gothic Bold" pitchFamily="34" charset="0"/>
                <a:hlinkClick r:id="rId5" action="ppaction://hlinksldjump"/>
              </a:rPr>
              <a:t>4.5 </a:t>
            </a:r>
            <a:r>
              <a:rPr lang="zh-CN" altLang="en-US" b="1" dirty="0" smtClean="0">
                <a:latin typeface="Copperplate Gothic Bold" pitchFamily="34" charset="0"/>
                <a:hlinkClick r:id="rId5" action="ppaction://hlinksldjump"/>
              </a:rPr>
              <a:t>多项式运算</a:t>
            </a:r>
            <a:endParaRPr lang="zh-CN" altLang="en-US" b="1" dirty="0" smtClean="0">
              <a:latin typeface="Copperplate Gothic Bold" pitchFamily="34" charset="0"/>
              <a:hlinkClick r:id="rId2" action="ppaction://hlinksldjump"/>
            </a:endParaRPr>
          </a:p>
          <a:p>
            <a:r>
              <a:rPr lang="en-US" altLang="zh-CN" b="1" dirty="0" smtClean="0">
                <a:latin typeface="Copperplate Gothic Bold" pitchFamily="34" charset="0"/>
                <a:hlinkClick r:id="rId6" action="ppaction://hlinksldjump"/>
              </a:rPr>
              <a:t>4.6 </a:t>
            </a:r>
            <a:r>
              <a:rPr lang="zh-CN" altLang="en-US" b="1" dirty="0" smtClean="0">
                <a:latin typeface="Copperplate Gothic Bold" pitchFamily="34" charset="0"/>
                <a:hlinkClick r:id="rId6" action="ppaction://hlinksldjump"/>
              </a:rPr>
              <a:t>有限域</a:t>
            </a:r>
            <a:r>
              <a:rPr lang="en-US" altLang="zh-CN" b="1" dirty="0" smtClean="0">
                <a:latin typeface="Copperplate Gothic Bold" pitchFamily="34" charset="0"/>
                <a:hlinkClick r:id="rId6" action="ppaction://hlinksldjump"/>
              </a:rPr>
              <a:t>GF(2</a:t>
            </a:r>
            <a:r>
              <a:rPr lang="en-US" altLang="zh-CN" b="1" baseline="30000" dirty="0" smtClean="0">
                <a:latin typeface="Copperplate Gothic Bold" pitchFamily="34" charset="0"/>
                <a:hlinkClick r:id="rId6" action="ppaction://hlinksldjump"/>
              </a:rPr>
              <a:t>n</a:t>
            </a:r>
            <a:r>
              <a:rPr lang="en-US" altLang="zh-CN" b="1" dirty="0" smtClean="0">
                <a:latin typeface="Copperplate Gothic Bold" pitchFamily="34" charset="0"/>
                <a:hlinkClick r:id="rId6" action="ppaction://hlinksldjump"/>
              </a:rPr>
              <a:t>)</a:t>
            </a:r>
            <a:endParaRPr lang="zh-CN" altLang="en-US" b="1" dirty="0" smtClean="0">
              <a:latin typeface="Copperplate Gothic Bold" pitchFamily="34" charset="0"/>
              <a:hlinkClick r:id="rId2" action="ppaction://hlinksldjump"/>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468313" y="404813"/>
            <a:ext cx="7543800" cy="642937"/>
          </a:xfrm>
        </p:spPr>
        <p:txBody>
          <a:bodyPr>
            <a:noAutofit/>
          </a:bodyPr>
          <a:lstStyle/>
          <a:p>
            <a:pPr eaLnBrk="1" hangingPunct="1"/>
            <a:r>
              <a:rPr lang="zh-CN" altLang="en-US" sz="3700" b="0" dirty="0" smtClean="0">
                <a:latin typeface="Copperplate Gothic Bold" pitchFamily="34" charset="0"/>
              </a:rPr>
              <a:t>在</a:t>
            </a:r>
            <a:r>
              <a:rPr lang="en-US" altLang="zh-CN" sz="3700" b="0" dirty="0" smtClean="0">
                <a:latin typeface="Copperplate Gothic Bold" pitchFamily="34" charset="0"/>
              </a:rPr>
              <a:t>GF(p)</a:t>
            </a:r>
            <a:r>
              <a:rPr lang="zh-CN" altLang="en-US" sz="3700" b="0" dirty="0" smtClean="0">
                <a:latin typeface="Copperplate Gothic Bold" pitchFamily="34" charset="0"/>
              </a:rPr>
              <a:t>中求乘法逆元</a:t>
            </a:r>
            <a:endParaRPr lang="zh-CN" altLang="en-AU" sz="3700" b="0" dirty="0" smtClean="0">
              <a:latin typeface="Copperplate Gothic Bold" pitchFamily="34" charset="0"/>
            </a:endParaRPr>
          </a:p>
        </p:txBody>
      </p:sp>
      <p:sp>
        <p:nvSpPr>
          <p:cNvPr id="27654" name="Rectangle 3"/>
          <p:cNvSpPr>
            <a:spLocks noGrp="1" noChangeArrowheads="1"/>
          </p:cNvSpPr>
          <p:nvPr>
            <p:ph type="body" idx="1"/>
          </p:nvPr>
        </p:nvSpPr>
        <p:spPr>
          <a:xfrm>
            <a:off x="468313" y="1196975"/>
            <a:ext cx="7920037" cy="5111750"/>
          </a:xfrm>
        </p:spPr>
        <p:txBody>
          <a:bodyPr>
            <a:normAutofit/>
          </a:bodyPr>
          <a:lstStyle/>
          <a:p>
            <a:pPr marL="457200" indent="-457200" eaLnBrk="1" hangingPunct="1">
              <a:lnSpc>
                <a:spcPct val="90000"/>
              </a:lnSpc>
            </a:pPr>
            <a:r>
              <a:rPr lang="zh-CN" altLang="en-US" sz="2600" dirty="0" smtClean="0"/>
              <a:t>如果</a:t>
            </a:r>
            <a:r>
              <a:rPr lang="en-US" altLang="zh-CN" sz="2600" dirty="0" err="1" smtClean="0"/>
              <a:t>gcd</a:t>
            </a:r>
            <a:r>
              <a:rPr lang="en-US" altLang="zh-CN" sz="2600" dirty="0" smtClean="0"/>
              <a:t>(m, b)=1</a:t>
            </a:r>
            <a:r>
              <a:rPr lang="zh-CN" altLang="en-US" sz="2600" dirty="0" smtClean="0"/>
              <a:t>，那么</a:t>
            </a:r>
            <a:r>
              <a:rPr lang="en-US" altLang="zh-CN" sz="2600" dirty="0" smtClean="0"/>
              <a:t>b</a:t>
            </a:r>
            <a:r>
              <a:rPr lang="zh-CN" altLang="en-US" sz="2600" dirty="0" smtClean="0"/>
              <a:t>有模</a:t>
            </a:r>
            <a:r>
              <a:rPr lang="en-US" altLang="zh-CN" sz="2600" dirty="0" smtClean="0"/>
              <a:t>m</a:t>
            </a:r>
            <a:r>
              <a:rPr lang="zh-CN" altLang="en-US" sz="2600" dirty="0" smtClean="0"/>
              <a:t>的乘法逆元，欧几里得算法可被扩展如下：求出</a:t>
            </a:r>
            <a:r>
              <a:rPr lang="en-US" altLang="zh-CN" sz="2600" dirty="0" err="1" smtClean="0"/>
              <a:t>gcd</a:t>
            </a:r>
            <a:r>
              <a:rPr lang="en-US" altLang="zh-CN" sz="2600" dirty="0" smtClean="0"/>
              <a:t>(m, b)</a:t>
            </a:r>
            <a:r>
              <a:rPr lang="zh-CN" altLang="en-US" sz="2600" dirty="0" smtClean="0"/>
              <a:t>后，当</a:t>
            </a:r>
            <a:r>
              <a:rPr lang="en-US" altLang="zh-CN" sz="2600" dirty="0" err="1" smtClean="0"/>
              <a:t>gcd</a:t>
            </a:r>
            <a:r>
              <a:rPr lang="zh-CN" altLang="en-US" sz="2600" dirty="0" smtClean="0"/>
              <a:t>为</a:t>
            </a:r>
            <a:r>
              <a:rPr lang="en-US" altLang="zh-CN" sz="2600" dirty="0" smtClean="0"/>
              <a:t>1</a:t>
            </a:r>
            <a:r>
              <a:rPr lang="zh-CN" altLang="en-US" sz="2600" dirty="0" smtClean="0"/>
              <a:t>时，算法返回</a:t>
            </a:r>
            <a:r>
              <a:rPr lang="en-US" altLang="zh-CN" sz="2600" dirty="0" smtClean="0"/>
              <a:t>b</a:t>
            </a:r>
            <a:r>
              <a:rPr lang="zh-CN" altLang="en-US" sz="2600" dirty="0" smtClean="0"/>
              <a:t>的乘法逆元</a:t>
            </a:r>
            <a:endParaRPr lang="en-US" altLang="zh-CN" sz="2600" dirty="0" smtClean="0"/>
          </a:p>
          <a:p>
            <a:pPr marL="457200" indent="-457200" eaLnBrk="1" hangingPunct="1">
              <a:lnSpc>
                <a:spcPct val="90000"/>
              </a:lnSpc>
            </a:pPr>
            <a:endParaRPr lang="en-US" altLang="zh-CN" sz="2600" dirty="0" smtClean="0"/>
          </a:p>
          <a:p>
            <a:pPr marL="457200" indent="-457200">
              <a:lnSpc>
                <a:spcPct val="90000"/>
              </a:lnSpc>
            </a:pPr>
            <a:r>
              <a:rPr lang="zh-CN" altLang="en-US" sz="2600" dirty="0" smtClean="0"/>
              <a:t>由于</a:t>
            </a:r>
            <a:r>
              <a:rPr lang="en-US" altLang="zh-CN" sz="2600" dirty="0" err="1" smtClean="0"/>
              <a:t>gcd</a:t>
            </a:r>
            <a:r>
              <a:rPr lang="en-US" altLang="zh-CN" sz="2600" dirty="0" smtClean="0"/>
              <a:t>(m, b)=1</a:t>
            </a:r>
            <a:r>
              <a:rPr lang="zh-CN" altLang="en-US" sz="2600" dirty="0" smtClean="0"/>
              <a:t>，则存在整数</a:t>
            </a:r>
            <a:r>
              <a:rPr lang="en-US" altLang="zh-CN" sz="2600" dirty="0" smtClean="0"/>
              <a:t>r</a:t>
            </a:r>
            <a:r>
              <a:rPr lang="zh-CN" altLang="en-US" sz="2600" dirty="0" smtClean="0"/>
              <a:t>、</a:t>
            </a:r>
            <a:r>
              <a:rPr lang="en-US" altLang="zh-CN" sz="2600" dirty="0" smtClean="0"/>
              <a:t>s, </a:t>
            </a:r>
            <a:r>
              <a:rPr lang="zh-CN" altLang="en-US" sz="2600" dirty="0" smtClean="0"/>
              <a:t>使得：</a:t>
            </a:r>
            <a:endParaRPr lang="en-US" altLang="zh-CN" sz="2600" dirty="0" smtClean="0"/>
          </a:p>
          <a:p>
            <a:pPr marL="457200" indent="-457200">
              <a:lnSpc>
                <a:spcPct val="90000"/>
              </a:lnSpc>
              <a:buNone/>
            </a:pPr>
            <a:r>
              <a:rPr lang="en-US" altLang="zh-CN" sz="2600" dirty="0" smtClean="0"/>
              <a:t>            1=</a:t>
            </a:r>
            <a:r>
              <a:rPr lang="en-US" altLang="zh-CN" sz="2600" dirty="0" err="1" smtClean="0"/>
              <a:t>bs+mr</a:t>
            </a:r>
            <a:r>
              <a:rPr lang="en-US" altLang="zh-CN" sz="2600" dirty="0" smtClean="0"/>
              <a:t>   </a:t>
            </a:r>
          </a:p>
          <a:p>
            <a:pPr marL="457200" indent="-457200">
              <a:lnSpc>
                <a:spcPct val="90000"/>
              </a:lnSpc>
              <a:buNone/>
            </a:pPr>
            <a:r>
              <a:rPr lang="zh-CN" altLang="en-US" sz="2600" dirty="0" smtClean="0"/>
              <a:t>          即 </a:t>
            </a:r>
            <a:endParaRPr lang="en-US" altLang="zh-CN" sz="2600" dirty="0" smtClean="0"/>
          </a:p>
          <a:p>
            <a:pPr marL="457200" indent="-457200">
              <a:lnSpc>
                <a:spcPct val="90000"/>
              </a:lnSpc>
              <a:buNone/>
            </a:pPr>
            <a:r>
              <a:rPr lang="en-US" altLang="zh-CN" sz="2600" dirty="0" smtClean="0"/>
              <a:t>            1=</a:t>
            </a:r>
            <a:r>
              <a:rPr lang="en-US" altLang="zh-CN" sz="2600" dirty="0" err="1" smtClean="0"/>
              <a:t>bs</a:t>
            </a:r>
            <a:r>
              <a:rPr lang="en-US" altLang="zh-CN" sz="2600" dirty="0" smtClean="0"/>
              <a:t> mod m</a:t>
            </a:r>
          </a:p>
          <a:p>
            <a:pPr marL="457200" indent="-457200">
              <a:lnSpc>
                <a:spcPct val="90000"/>
              </a:lnSpc>
              <a:buNone/>
            </a:pPr>
            <a:endParaRPr lang="en-US" altLang="zh-CN" sz="2600" dirty="0" smtClean="0"/>
          </a:p>
          <a:p>
            <a:pPr marL="457200" indent="-457200">
              <a:lnSpc>
                <a:spcPct val="90000"/>
              </a:lnSpc>
            </a:pPr>
            <a:r>
              <a:rPr lang="en-US" altLang="zh-CN" sz="2600" dirty="0" smtClean="0"/>
              <a:t>s</a:t>
            </a:r>
            <a:r>
              <a:rPr lang="zh-CN" altLang="en-US" sz="2600" dirty="0" smtClean="0"/>
              <a:t>就是</a:t>
            </a:r>
            <a:r>
              <a:rPr lang="en-US" altLang="zh-CN" sz="2600" dirty="0" smtClean="0"/>
              <a:t>b</a:t>
            </a:r>
            <a:r>
              <a:rPr lang="zh-CN" altLang="en-US" sz="2600" dirty="0" smtClean="0"/>
              <a:t>模</a:t>
            </a:r>
            <a:r>
              <a:rPr lang="en-US" altLang="zh-CN" sz="2600" dirty="0" smtClean="0"/>
              <a:t>m</a:t>
            </a:r>
            <a:r>
              <a:rPr lang="zh-CN" altLang="en-US" sz="2600" dirty="0" smtClean="0"/>
              <a:t>的乘法逆元。</a:t>
            </a:r>
            <a:endParaRPr lang="en-US" altLang="zh-CN" sz="2600" dirty="0" smtClean="0"/>
          </a:p>
          <a:p>
            <a:pPr marL="457200" indent="-457200">
              <a:lnSpc>
                <a:spcPct val="90000"/>
              </a:lnSpc>
            </a:pPr>
            <a:endParaRPr lang="zh-CN" altLang="en-US" sz="2600" dirty="0" smtClean="0"/>
          </a:p>
          <a:p>
            <a:pPr marL="838200" lvl="1" indent="-493713" eaLnBrk="1" hangingPunct="1">
              <a:lnSpc>
                <a:spcPct val="80000"/>
              </a:lnSpc>
              <a:spcBef>
                <a:spcPct val="10000"/>
              </a:spcBef>
              <a:buFont typeface="Wingdings" pitchFamily="2" charset="2"/>
              <a:buNone/>
            </a:pPr>
            <a:endParaRPr lang="en-AU" altLang="zh-CN" sz="2200" b="1" dirty="0" smtClean="0">
              <a:latin typeface="Courier New" pitchFamily="49" charset="0"/>
              <a:ea typeface="宋体" pitchFamily="2" charset="-122"/>
            </a:endParaRPr>
          </a:p>
          <a:p>
            <a:pPr marL="838200" lvl="1" indent="-493713" eaLnBrk="1" hangingPunct="1">
              <a:lnSpc>
                <a:spcPct val="80000"/>
              </a:lnSpc>
              <a:spcBef>
                <a:spcPct val="10000"/>
              </a:spcBef>
              <a:buFont typeface="Wingdings" pitchFamily="2" charset="2"/>
              <a:buNone/>
            </a:pPr>
            <a:endParaRPr lang="en-AU" altLang="zh-CN" sz="2200" b="1" dirty="0" smtClean="0">
              <a:latin typeface="Courier New" pitchFamily="49" charset="0"/>
              <a:ea typeface="宋体" pitchFamily="2" charset="-122"/>
            </a:endParaRPr>
          </a:p>
          <a:p>
            <a:pPr marL="838200" lvl="1" indent="-493713" eaLnBrk="1" hangingPunct="1">
              <a:lnSpc>
                <a:spcPct val="80000"/>
              </a:lnSpc>
              <a:spcBef>
                <a:spcPct val="10000"/>
              </a:spcBef>
              <a:buFont typeface="Wingdings" pitchFamily="2" charset="2"/>
              <a:buNone/>
            </a:pPr>
            <a:endParaRPr lang="en-AU" altLang="zh-CN" sz="2200" b="1" dirty="0" smtClean="0">
              <a:latin typeface="Courier New" pitchFamily="49" charset="0"/>
              <a:ea typeface="宋体" pitchFamily="2" charset="-122"/>
            </a:endParaRPr>
          </a:p>
          <a:p>
            <a:pPr marL="838200" lvl="1" indent="-493713" eaLnBrk="1" hangingPunct="1">
              <a:lnSpc>
                <a:spcPct val="80000"/>
              </a:lnSpc>
              <a:spcBef>
                <a:spcPct val="10000"/>
              </a:spcBef>
              <a:buFont typeface="Wingdings" pitchFamily="2" charset="2"/>
              <a:buNone/>
            </a:pPr>
            <a:endParaRPr lang="en-AU" altLang="zh-CN" sz="2200" b="1" dirty="0" smtClean="0">
              <a:latin typeface="Courier New" pitchFamily="49" charset="0"/>
              <a:ea typeface="宋体" pitchFamily="2" charset="-122"/>
            </a:endParaRPr>
          </a:p>
          <a:p>
            <a:pPr marL="838200" lvl="1" indent="-493713" eaLnBrk="1" hangingPunct="1">
              <a:lnSpc>
                <a:spcPct val="80000"/>
              </a:lnSpc>
              <a:spcBef>
                <a:spcPct val="10000"/>
              </a:spcBef>
              <a:buFont typeface="Wingdings" pitchFamily="2" charset="2"/>
              <a:buNone/>
            </a:pPr>
            <a:endParaRPr lang="en-AU" altLang="zh-CN" sz="2200" b="1" dirty="0" smtClean="0">
              <a:latin typeface="Courier New" pitchFamily="49" charset="0"/>
              <a:ea typeface="宋体" pitchFamily="2"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649318" y="1125538"/>
            <a:ext cx="8280400" cy="5040312"/>
          </a:xfrm>
        </p:spPr>
        <p:txBody>
          <a:bodyPr/>
          <a:lstStyle/>
          <a:p>
            <a:pPr marL="381000" indent="-381000" eaLnBrk="1" hangingPunct="1">
              <a:lnSpc>
                <a:spcPct val="80000"/>
              </a:lnSpc>
              <a:spcBef>
                <a:spcPct val="15000"/>
              </a:spcBef>
              <a:buFont typeface="Wingdings" pitchFamily="2" charset="2"/>
              <a:buNone/>
            </a:pPr>
            <a:r>
              <a:rPr lang="en-US" altLang="zh-CN" sz="1900" dirty="0" smtClean="0"/>
              <a:t>Algorithm inv(a, n)</a:t>
            </a:r>
          </a:p>
          <a:p>
            <a:pPr marL="381000" indent="-381000" eaLnBrk="1" hangingPunct="1">
              <a:lnSpc>
                <a:spcPct val="80000"/>
              </a:lnSpc>
              <a:spcBef>
                <a:spcPct val="15000"/>
              </a:spcBef>
              <a:buFont typeface="Wingdings" pitchFamily="2" charset="2"/>
              <a:buNone/>
            </a:pPr>
            <a:r>
              <a:rPr lang="en-US" altLang="zh-CN" sz="1900" dirty="0" smtClean="0"/>
              <a:t>begin</a:t>
            </a:r>
          </a:p>
          <a:p>
            <a:pPr marL="381000" indent="-381000" eaLnBrk="1" hangingPunct="1">
              <a:lnSpc>
                <a:spcPct val="80000"/>
              </a:lnSpc>
              <a:spcBef>
                <a:spcPct val="15000"/>
              </a:spcBef>
              <a:buFont typeface="Wingdings" pitchFamily="2" charset="2"/>
              <a:buNone/>
            </a:pPr>
            <a:r>
              <a:rPr lang="en-US" altLang="zh-CN" sz="1900" dirty="0" smtClean="0"/>
              <a:t>	g</a:t>
            </a:r>
            <a:r>
              <a:rPr lang="en-US" altLang="zh-CN" sz="1900" baseline="-25000" dirty="0" smtClean="0"/>
              <a:t>0</a:t>
            </a:r>
            <a:r>
              <a:rPr lang="en-US" altLang="zh-CN" sz="1900" dirty="0" smtClean="0"/>
              <a:t>:=n; g</a:t>
            </a:r>
            <a:r>
              <a:rPr lang="en-US" altLang="zh-CN" sz="1900" baseline="-25000" dirty="0" smtClean="0"/>
              <a:t>1</a:t>
            </a:r>
            <a:r>
              <a:rPr lang="en-US" altLang="zh-CN" sz="1900" dirty="0" smtClean="0"/>
              <a:t>:=a; u</a:t>
            </a:r>
            <a:r>
              <a:rPr lang="en-US" altLang="zh-CN" sz="1900" baseline="-25000" dirty="0" smtClean="0"/>
              <a:t>0</a:t>
            </a:r>
            <a:r>
              <a:rPr lang="en-US" altLang="zh-CN" sz="1900" dirty="0" smtClean="0"/>
              <a:t>:=1; v</a:t>
            </a:r>
            <a:r>
              <a:rPr lang="en-US" altLang="zh-CN" sz="1900" baseline="-25000" dirty="0" smtClean="0"/>
              <a:t>0</a:t>
            </a:r>
            <a:r>
              <a:rPr lang="en-US" altLang="zh-CN" sz="1900" dirty="0" smtClean="0"/>
              <a:t>:=0; u</a:t>
            </a:r>
            <a:r>
              <a:rPr lang="en-US" altLang="zh-CN" sz="1900" baseline="-25000" dirty="0" smtClean="0"/>
              <a:t>1</a:t>
            </a:r>
            <a:r>
              <a:rPr lang="en-US" altLang="zh-CN" sz="1900" dirty="0" smtClean="0"/>
              <a:t>:=0; v</a:t>
            </a:r>
            <a:r>
              <a:rPr lang="en-US" altLang="zh-CN" sz="1900" baseline="-25000" dirty="0" smtClean="0"/>
              <a:t>1</a:t>
            </a:r>
            <a:r>
              <a:rPr lang="en-US" altLang="zh-CN" sz="1900" dirty="0" smtClean="0"/>
              <a:t>:=1; </a:t>
            </a:r>
            <a:r>
              <a:rPr lang="en-US" altLang="zh-CN" sz="1900" dirty="0" err="1" smtClean="0"/>
              <a:t>i</a:t>
            </a:r>
            <a:r>
              <a:rPr lang="en-US" altLang="zh-CN" sz="1900" dirty="0" smtClean="0"/>
              <a:t>:=1</a:t>
            </a:r>
          </a:p>
          <a:p>
            <a:pPr marL="381000" indent="-381000" eaLnBrk="1" hangingPunct="1">
              <a:lnSpc>
                <a:spcPct val="80000"/>
              </a:lnSpc>
              <a:spcBef>
                <a:spcPct val="15000"/>
              </a:spcBef>
              <a:buFont typeface="Wingdings" pitchFamily="2" charset="2"/>
              <a:buNone/>
            </a:pPr>
            <a:r>
              <a:rPr lang="en-US" altLang="zh-CN" sz="1900" dirty="0" smtClean="0"/>
              <a:t>	while g</a:t>
            </a:r>
            <a:r>
              <a:rPr lang="en-US" altLang="zh-CN" sz="1900" baseline="-25000" dirty="0" smtClean="0"/>
              <a:t>i</a:t>
            </a:r>
            <a:r>
              <a:rPr lang="en-US" altLang="zh-CN" sz="1900" dirty="0" smtClean="0"/>
              <a:t>≠0 do “</a:t>
            </a:r>
            <a:r>
              <a:rPr lang="en-US" altLang="zh-CN" sz="1900" dirty="0" err="1" smtClean="0"/>
              <a:t>g</a:t>
            </a:r>
            <a:r>
              <a:rPr lang="en-US" altLang="zh-CN" sz="1900" baseline="-25000" dirty="0" err="1" smtClean="0"/>
              <a:t>i</a:t>
            </a:r>
            <a:r>
              <a:rPr lang="en-US" altLang="zh-CN" sz="1900" dirty="0" smtClean="0"/>
              <a:t> = </a:t>
            </a:r>
            <a:r>
              <a:rPr lang="en-US" altLang="zh-CN" sz="1900" dirty="0" err="1" smtClean="0"/>
              <a:t>u</a:t>
            </a:r>
            <a:r>
              <a:rPr lang="en-US" altLang="zh-CN" sz="1900" baseline="-25000" dirty="0" err="1" smtClean="0"/>
              <a:t>i</a:t>
            </a:r>
            <a:r>
              <a:rPr lang="en-US" altLang="zh-CN" sz="1900" dirty="0" err="1" smtClean="0"/>
              <a:t>n</a:t>
            </a:r>
            <a:r>
              <a:rPr lang="en-US" altLang="zh-CN" sz="1900" dirty="0" smtClean="0"/>
              <a:t> + v</a:t>
            </a:r>
            <a:r>
              <a:rPr lang="en-US" altLang="zh-CN" sz="1900" baseline="-25000" dirty="0" smtClean="0"/>
              <a:t>i</a:t>
            </a:r>
            <a:r>
              <a:rPr lang="en-US" altLang="zh-CN" sz="1900" dirty="0" smtClean="0"/>
              <a:t>a”</a:t>
            </a:r>
          </a:p>
          <a:p>
            <a:pPr marL="381000" indent="-381000" eaLnBrk="1" hangingPunct="1">
              <a:lnSpc>
                <a:spcPct val="80000"/>
              </a:lnSpc>
              <a:spcBef>
                <a:spcPct val="15000"/>
              </a:spcBef>
              <a:buFont typeface="Wingdings" pitchFamily="2" charset="2"/>
              <a:buNone/>
            </a:pPr>
            <a:r>
              <a:rPr lang="en-US" altLang="zh-CN" sz="1900" dirty="0" smtClean="0"/>
              <a:t>		begin</a:t>
            </a:r>
          </a:p>
          <a:p>
            <a:pPr marL="381000" indent="-381000" eaLnBrk="1" hangingPunct="1">
              <a:lnSpc>
                <a:spcPct val="80000"/>
              </a:lnSpc>
              <a:spcBef>
                <a:spcPct val="15000"/>
              </a:spcBef>
              <a:buFont typeface="Wingdings" pitchFamily="2" charset="2"/>
              <a:buNone/>
            </a:pPr>
            <a:r>
              <a:rPr lang="en-US" altLang="zh-CN" sz="1900" dirty="0" smtClean="0"/>
              <a:t>			y:=g</a:t>
            </a:r>
            <a:r>
              <a:rPr lang="en-US" altLang="zh-CN" sz="1900" baseline="-25000" dirty="0" smtClean="0"/>
              <a:t>i-1</a:t>
            </a:r>
            <a:r>
              <a:rPr lang="en-US" altLang="zh-CN" sz="1900" dirty="0" smtClean="0"/>
              <a:t> div </a:t>
            </a:r>
            <a:r>
              <a:rPr lang="en-US" altLang="zh-CN" sz="1900" dirty="0" err="1" smtClean="0"/>
              <a:t>g</a:t>
            </a:r>
            <a:r>
              <a:rPr lang="en-US" altLang="zh-CN" sz="1900" baseline="-25000" dirty="0" err="1" smtClean="0"/>
              <a:t>i</a:t>
            </a:r>
            <a:r>
              <a:rPr lang="en-US" altLang="zh-CN" sz="1900" dirty="0" smtClean="0"/>
              <a:t>;</a:t>
            </a:r>
          </a:p>
          <a:p>
            <a:pPr marL="381000" indent="-381000" eaLnBrk="1" hangingPunct="1">
              <a:lnSpc>
                <a:spcPct val="80000"/>
              </a:lnSpc>
              <a:spcBef>
                <a:spcPct val="15000"/>
              </a:spcBef>
              <a:buFont typeface="Wingdings" pitchFamily="2" charset="2"/>
              <a:buNone/>
            </a:pPr>
            <a:r>
              <a:rPr lang="en-US" altLang="zh-CN" sz="1900" dirty="0" smtClean="0"/>
              <a:t>			g</a:t>
            </a:r>
            <a:r>
              <a:rPr lang="en-US" altLang="zh-CN" sz="1900" baseline="-25000" dirty="0" smtClean="0"/>
              <a:t>i+1</a:t>
            </a:r>
            <a:r>
              <a:rPr lang="en-US" altLang="zh-CN" sz="1900" dirty="0" smtClean="0"/>
              <a:t>:= g</a:t>
            </a:r>
            <a:r>
              <a:rPr lang="en-US" altLang="zh-CN" sz="1900" baseline="-25000" dirty="0" smtClean="0"/>
              <a:t>i-1</a:t>
            </a:r>
            <a:r>
              <a:rPr lang="en-US" altLang="zh-CN" sz="1900" dirty="0" smtClean="0"/>
              <a:t> –y*</a:t>
            </a:r>
            <a:r>
              <a:rPr lang="en-US" altLang="zh-CN" sz="1900" dirty="0" err="1" smtClean="0"/>
              <a:t>g</a:t>
            </a:r>
            <a:r>
              <a:rPr lang="en-US" altLang="zh-CN" sz="1900" baseline="-25000" dirty="0" err="1" smtClean="0"/>
              <a:t>i</a:t>
            </a:r>
            <a:r>
              <a:rPr lang="en-US" altLang="zh-CN" sz="1900" dirty="0" smtClean="0"/>
              <a:t>;</a:t>
            </a:r>
          </a:p>
          <a:p>
            <a:pPr marL="381000" indent="-381000" eaLnBrk="1" hangingPunct="1">
              <a:lnSpc>
                <a:spcPct val="80000"/>
              </a:lnSpc>
              <a:spcBef>
                <a:spcPct val="15000"/>
              </a:spcBef>
              <a:buFont typeface="Wingdings" pitchFamily="2" charset="2"/>
              <a:buNone/>
            </a:pPr>
            <a:r>
              <a:rPr lang="en-US" altLang="zh-CN" sz="1900" dirty="0" smtClean="0"/>
              <a:t>			u</a:t>
            </a:r>
            <a:r>
              <a:rPr lang="en-US" altLang="zh-CN" sz="1900" baseline="-25000" dirty="0" smtClean="0"/>
              <a:t>i+1</a:t>
            </a:r>
            <a:r>
              <a:rPr lang="en-US" altLang="zh-CN" sz="1900" dirty="0" smtClean="0"/>
              <a:t>:= u</a:t>
            </a:r>
            <a:r>
              <a:rPr lang="en-US" altLang="zh-CN" sz="1900" baseline="-25000" dirty="0" smtClean="0"/>
              <a:t>i-1</a:t>
            </a:r>
            <a:r>
              <a:rPr lang="en-US" altLang="zh-CN" sz="1900" dirty="0" smtClean="0"/>
              <a:t> –y*</a:t>
            </a:r>
            <a:r>
              <a:rPr lang="en-US" altLang="zh-CN" sz="1900" dirty="0" err="1" smtClean="0"/>
              <a:t>u</a:t>
            </a:r>
            <a:r>
              <a:rPr lang="en-US" altLang="zh-CN" sz="1900" baseline="-25000" dirty="0" err="1" smtClean="0"/>
              <a:t>i</a:t>
            </a:r>
            <a:r>
              <a:rPr lang="en-US" altLang="zh-CN" sz="1900" dirty="0" smtClean="0"/>
              <a:t>;                </a:t>
            </a:r>
            <a:r>
              <a:rPr lang="zh-CN" altLang="en-US" sz="1900" dirty="0" smtClean="0"/>
              <a:t>；</a:t>
            </a:r>
            <a:r>
              <a:rPr lang="en-US" altLang="zh-CN" sz="1900" dirty="0" smtClean="0">
                <a:solidFill>
                  <a:srgbClr val="0000FF"/>
                </a:solidFill>
              </a:rPr>
              <a:t>n</a:t>
            </a:r>
            <a:r>
              <a:rPr lang="zh-CN" altLang="en-US" sz="1900" dirty="0" smtClean="0">
                <a:solidFill>
                  <a:srgbClr val="0000FF"/>
                </a:solidFill>
              </a:rPr>
              <a:t>的系数</a:t>
            </a:r>
            <a:endParaRPr lang="en-US" altLang="zh-CN" sz="1900" dirty="0" smtClean="0">
              <a:solidFill>
                <a:srgbClr val="0000FF"/>
              </a:solidFill>
            </a:endParaRPr>
          </a:p>
          <a:p>
            <a:pPr marL="381000" indent="-381000" eaLnBrk="1" hangingPunct="1">
              <a:lnSpc>
                <a:spcPct val="80000"/>
              </a:lnSpc>
              <a:spcBef>
                <a:spcPct val="15000"/>
              </a:spcBef>
              <a:buFont typeface="Wingdings" pitchFamily="2" charset="2"/>
              <a:buNone/>
            </a:pPr>
            <a:r>
              <a:rPr lang="en-US" altLang="zh-CN" sz="1900" dirty="0" smtClean="0"/>
              <a:t>			v</a:t>
            </a:r>
            <a:r>
              <a:rPr lang="en-US" altLang="zh-CN" sz="1900" baseline="-25000" dirty="0" smtClean="0"/>
              <a:t>i+1</a:t>
            </a:r>
            <a:r>
              <a:rPr lang="en-US" altLang="zh-CN" sz="1900" dirty="0" smtClean="0"/>
              <a:t>:= v</a:t>
            </a:r>
            <a:r>
              <a:rPr lang="en-US" altLang="zh-CN" sz="1900" baseline="-25000" dirty="0" smtClean="0"/>
              <a:t>i-1</a:t>
            </a:r>
            <a:r>
              <a:rPr lang="en-US" altLang="zh-CN" sz="1900" dirty="0" smtClean="0"/>
              <a:t> –y*v</a:t>
            </a:r>
            <a:r>
              <a:rPr lang="en-US" altLang="zh-CN" sz="1900" baseline="-25000" dirty="0" smtClean="0"/>
              <a:t>i</a:t>
            </a:r>
            <a:r>
              <a:rPr lang="en-US" altLang="zh-CN" sz="1900" dirty="0" smtClean="0"/>
              <a:t>;                 </a:t>
            </a:r>
            <a:r>
              <a:rPr lang="zh-CN" altLang="en-US" sz="1900" dirty="0" smtClean="0"/>
              <a:t>；</a:t>
            </a:r>
            <a:r>
              <a:rPr lang="en-US" altLang="zh-CN" sz="1900" dirty="0" smtClean="0">
                <a:solidFill>
                  <a:srgbClr val="0000FF"/>
                </a:solidFill>
              </a:rPr>
              <a:t>a</a:t>
            </a:r>
            <a:r>
              <a:rPr lang="zh-CN" altLang="en-US" sz="1900" dirty="0" smtClean="0">
                <a:solidFill>
                  <a:srgbClr val="0000FF"/>
                </a:solidFill>
              </a:rPr>
              <a:t>的系数</a:t>
            </a:r>
            <a:endParaRPr lang="en-US" altLang="zh-CN" sz="1900" dirty="0" smtClean="0">
              <a:solidFill>
                <a:srgbClr val="0000FF"/>
              </a:solidFill>
            </a:endParaRPr>
          </a:p>
          <a:p>
            <a:pPr marL="381000" indent="-381000" eaLnBrk="1" hangingPunct="1">
              <a:lnSpc>
                <a:spcPct val="80000"/>
              </a:lnSpc>
              <a:spcBef>
                <a:spcPct val="15000"/>
              </a:spcBef>
              <a:buFont typeface="Wingdings" pitchFamily="2" charset="2"/>
              <a:buNone/>
            </a:pPr>
            <a:r>
              <a:rPr lang="en-US" altLang="zh-CN" sz="1900" dirty="0" smtClean="0"/>
              <a:t>			</a:t>
            </a:r>
            <a:r>
              <a:rPr lang="en-US" altLang="zh-CN" sz="1900" dirty="0" err="1" smtClean="0"/>
              <a:t>i</a:t>
            </a:r>
            <a:r>
              <a:rPr lang="en-US" altLang="zh-CN" sz="1900" dirty="0" smtClean="0"/>
              <a:t>:=i+1</a:t>
            </a:r>
          </a:p>
          <a:p>
            <a:pPr marL="381000" indent="-381000" eaLnBrk="1" hangingPunct="1">
              <a:lnSpc>
                <a:spcPct val="80000"/>
              </a:lnSpc>
              <a:spcBef>
                <a:spcPct val="15000"/>
              </a:spcBef>
              <a:buFont typeface="Wingdings" pitchFamily="2" charset="2"/>
              <a:buNone/>
            </a:pPr>
            <a:r>
              <a:rPr lang="en-US" altLang="zh-CN" sz="1900" dirty="0" smtClean="0"/>
              <a:t>		end</a:t>
            </a:r>
          </a:p>
          <a:p>
            <a:pPr marL="381000" indent="-381000" eaLnBrk="1" hangingPunct="1">
              <a:lnSpc>
                <a:spcPct val="80000"/>
              </a:lnSpc>
              <a:spcBef>
                <a:spcPct val="15000"/>
              </a:spcBef>
              <a:buFont typeface="Wingdings" pitchFamily="2" charset="2"/>
              <a:buNone/>
            </a:pPr>
            <a:r>
              <a:rPr lang="en-US" altLang="zh-CN" sz="1900" dirty="0" smtClean="0"/>
              <a:t>	x:= v</a:t>
            </a:r>
            <a:r>
              <a:rPr lang="en-US" altLang="zh-CN" sz="1900" baseline="-25000" dirty="0" smtClean="0"/>
              <a:t>i-1</a:t>
            </a:r>
          </a:p>
          <a:p>
            <a:pPr marL="381000" indent="-381000" eaLnBrk="1" hangingPunct="1">
              <a:lnSpc>
                <a:spcPct val="80000"/>
              </a:lnSpc>
              <a:spcBef>
                <a:spcPct val="15000"/>
              </a:spcBef>
              <a:buFont typeface="Wingdings" pitchFamily="2" charset="2"/>
              <a:buNone/>
            </a:pPr>
            <a:r>
              <a:rPr lang="en-US" altLang="zh-CN" sz="1900" dirty="0" smtClean="0"/>
              <a:t>	if x&gt;=0, then inv:= x, else inv:= </a:t>
            </a:r>
            <a:r>
              <a:rPr lang="en-US" altLang="zh-CN" sz="1900" dirty="0" err="1" smtClean="0"/>
              <a:t>x+n</a:t>
            </a:r>
            <a:endParaRPr lang="en-US" altLang="zh-CN" sz="1900" dirty="0" smtClean="0"/>
          </a:p>
          <a:p>
            <a:pPr marL="381000" indent="-381000" eaLnBrk="1" hangingPunct="1">
              <a:lnSpc>
                <a:spcPct val="80000"/>
              </a:lnSpc>
              <a:spcBef>
                <a:spcPct val="15000"/>
              </a:spcBef>
              <a:buFont typeface="Wingdings" pitchFamily="2" charset="2"/>
              <a:buNone/>
            </a:pPr>
            <a:r>
              <a:rPr lang="en-US" altLang="zh-CN" sz="1900" dirty="0" smtClean="0"/>
              <a:t>end</a:t>
            </a:r>
          </a:p>
          <a:p>
            <a:pPr marL="381000" indent="-381000" eaLnBrk="1" hangingPunct="1">
              <a:lnSpc>
                <a:spcPct val="80000"/>
              </a:lnSpc>
              <a:spcBef>
                <a:spcPct val="15000"/>
              </a:spcBef>
              <a:buFont typeface="Wingdings" pitchFamily="2" charset="2"/>
              <a:buNone/>
            </a:pPr>
            <a:r>
              <a:rPr lang="en-US" altLang="zh-CN" sz="1900" dirty="0" smtClean="0"/>
              <a:t>	</a:t>
            </a:r>
            <a:r>
              <a:rPr lang="en-US" altLang="zh-CN" sz="1900" dirty="0" err="1" smtClean="0"/>
              <a:t>g</a:t>
            </a:r>
            <a:r>
              <a:rPr lang="en-US" altLang="zh-CN" sz="1900" baseline="-25000" dirty="0" err="1" smtClean="0"/>
              <a:t>i</a:t>
            </a:r>
            <a:r>
              <a:rPr lang="en-US" altLang="zh-CN" sz="1900" dirty="0" smtClean="0"/>
              <a:t> = </a:t>
            </a:r>
            <a:r>
              <a:rPr lang="en-US" altLang="zh-CN" sz="1900" dirty="0" err="1" smtClean="0"/>
              <a:t>u</a:t>
            </a:r>
            <a:r>
              <a:rPr lang="en-US" altLang="zh-CN" sz="1900" baseline="-25000" dirty="0" err="1" smtClean="0"/>
              <a:t>i</a:t>
            </a:r>
            <a:r>
              <a:rPr lang="en-US" altLang="zh-CN" sz="1900" dirty="0" err="1" smtClean="0"/>
              <a:t>n</a:t>
            </a:r>
            <a:r>
              <a:rPr lang="en-US" altLang="zh-CN" sz="1900" dirty="0" smtClean="0"/>
              <a:t> + v</a:t>
            </a:r>
            <a:r>
              <a:rPr lang="en-US" altLang="zh-CN" sz="1900" baseline="-25000" dirty="0" smtClean="0"/>
              <a:t>i</a:t>
            </a:r>
            <a:r>
              <a:rPr lang="en-US" altLang="zh-CN" sz="1900" dirty="0" smtClean="0"/>
              <a:t>a </a:t>
            </a:r>
            <a:r>
              <a:rPr lang="zh-CN" altLang="en-US" sz="1900" dirty="0" smtClean="0"/>
              <a:t>是循环变量，当</a:t>
            </a:r>
            <a:r>
              <a:rPr lang="en-US" altLang="zh-CN" sz="1900" dirty="0" err="1" smtClean="0"/>
              <a:t>g</a:t>
            </a:r>
            <a:r>
              <a:rPr lang="en-US" altLang="zh-CN" sz="1900" baseline="-25000" dirty="0" err="1" smtClean="0"/>
              <a:t>i</a:t>
            </a:r>
            <a:r>
              <a:rPr lang="en-US" altLang="zh-CN" sz="1900" dirty="0" smtClean="0"/>
              <a:t>=0 </a:t>
            </a:r>
            <a:r>
              <a:rPr lang="zh-CN" altLang="en-US" sz="1900" dirty="0" smtClean="0"/>
              <a:t>时 </a:t>
            </a:r>
            <a:r>
              <a:rPr lang="en-US" altLang="zh-CN" sz="1900" dirty="0" smtClean="0"/>
              <a:t>g</a:t>
            </a:r>
            <a:r>
              <a:rPr lang="en-US" altLang="zh-CN" sz="1900" baseline="-25000" dirty="0" smtClean="0"/>
              <a:t>i-1</a:t>
            </a:r>
            <a:r>
              <a:rPr lang="en-US" altLang="zh-CN" sz="1900" dirty="0" smtClean="0"/>
              <a:t>=</a:t>
            </a:r>
            <a:r>
              <a:rPr lang="en-US" altLang="zh-CN" sz="1900" dirty="0" err="1" smtClean="0"/>
              <a:t>gcd</a:t>
            </a:r>
            <a:r>
              <a:rPr lang="en-US" altLang="zh-CN" sz="1900" dirty="0" smtClean="0"/>
              <a:t>(a, n)</a:t>
            </a:r>
            <a:r>
              <a:rPr lang="zh-CN" altLang="en-US" sz="1900" dirty="0" smtClean="0"/>
              <a:t>。如果</a:t>
            </a:r>
            <a:r>
              <a:rPr lang="en-US" altLang="zh-CN" sz="1900" dirty="0" err="1" smtClean="0"/>
              <a:t>gcd</a:t>
            </a:r>
            <a:r>
              <a:rPr lang="en-US" altLang="zh-CN" sz="1900" dirty="0" smtClean="0"/>
              <a:t>(a, n)=1, </a:t>
            </a:r>
            <a:r>
              <a:rPr lang="zh-CN" altLang="en-US" sz="1900" dirty="0" smtClean="0"/>
              <a:t>则</a:t>
            </a:r>
            <a:r>
              <a:rPr lang="en-US" altLang="zh-CN" sz="1900" dirty="0" smtClean="0"/>
              <a:t>g</a:t>
            </a:r>
            <a:r>
              <a:rPr lang="en-US" altLang="zh-CN" sz="1900" baseline="-25000" dirty="0" smtClean="0"/>
              <a:t>i-1</a:t>
            </a:r>
            <a:r>
              <a:rPr lang="en-US" altLang="zh-CN" sz="1900" dirty="0" smtClean="0"/>
              <a:t>=1</a:t>
            </a:r>
            <a:r>
              <a:rPr lang="zh-CN" altLang="en-US" sz="1900" dirty="0" smtClean="0"/>
              <a:t>，并且 </a:t>
            </a:r>
            <a:r>
              <a:rPr lang="en-US" altLang="zh-CN" sz="1900" dirty="0" smtClean="0"/>
              <a:t>v</a:t>
            </a:r>
            <a:r>
              <a:rPr lang="en-US" altLang="zh-CN" sz="1900" baseline="-25000" dirty="0" smtClean="0"/>
              <a:t>i-1</a:t>
            </a:r>
            <a:r>
              <a:rPr lang="en-US" altLang="zh-CN" sz="1900" dirty="0" smtClean="0"/>
              <a:t>a –1 = u</a:t>
            </a:r>
            <a:r>
              <a:rPr lang="en-US" altLang="zh-CN" sz="1900" baseline="-25000" dirty="0" smtClean="0"/>
              <a:t>i-1</a:t>
            </a:r>
            <a:r>
              <a:rPr lang="en-US" altLang="zh-CN" sz="1900" dirty="0" smtClean="0"/>
              <a:t>n </a:t>
            </a:r>
            <a:r>
              <a:rPr lang="zh-CN" altLang="en-US" sz="1900" dirty="0" smtClean="0"/>
              <a:t>。</a:t>
            </a:r>
          </a:p>
          <a:p>
            <a:pPr marL="381000" indent="-381000" eaLnBrk="1" hangingPunct="1">
              <a:lnSpc>
                <a:spcPct val="80000"/>
              </a:lnSpc>
              <a:buFont typeface="Wingdings" pitchFamily="2" charset="2"/>
              <a:buNone/>
            </a:pPr>
            <a:r>
              <a:rPr lang="zh-CN" altLang="en-US" sz="1900" dirty="0" smtClean="0"/>
              <a:t>          因此，</a:t>
            </a:r>
            <a:r>
              <a:rPr lang="en-US" altLang="zh-CN" sz="1900" dirty="0" smtClean="0"/>
              <a:t>v</a:t>
            </a:r>
            <a:r>
              <a:rPr lang="en-US" altLang="zh-CN" sz="1900" baseline="-25000" dirty="0" smtClean="0"/>
              <a:t>i-1</a:t>
            </a:r>
            <a:r>
              <a:rPr lang="en-US" altLang="zh-CN" sz="1900" dirty="0" smtClean="0"/>
              <a:t>a mod n =1, v</a:t>
            </a:r>
            <a:r>
              <a:rPr lang="en-US" altLang="zh-CN" sz="1900" baseline="-25000" dirty="0" smtClean="0"/>
              <a:t>i-1</a:t>
            </a:r>
            <a:r>
              <a:rPr lang="en-US" altLang="zh-CN" sz="1900" dirty="0" smtClean="0"/>
              <a:t> </a:t>
            </a:r>
            <a:r>
              <a:rPr lang="zh-CN" altLang="en-US" sz="1900" dirty="0" smtClean="0"/>
              <a:t>＝</a:t>
            </a:r>
            <a:r>
              <a:rPr lang="en-US" altLang="zh-CN" sz="1900" dirty="0" smtClean="0"/>
              <a:t>x</a:t>
            </a:r>
            <a:r>
              <a:rPr lang="zh-CN" altLang="en-US" sz="1900" dirty="0" smtClean="0"/>
              <a:t>，就是</a:t>
            </a:r>
            <a:r>
              <a:rPr lang="en-US" altLang="zh-CN" sz="1900" dirty="0" smtClean="0"/>
              <a:t>a</a:t>
            </a:r>
            <a:r>
              <a:rPr lang="zh-CN" altLang="en-US" sz="1900" dirty="0" smtClean="0"/>
              <a:t>的逆元素。</a:t>
            </a:r>
          </a:p>
        </p:txBody>
      </p:sp>
      <p:sp>
        <p:nvSpPr>
          <p:cNvPr id="31750" name="Rectangle 0"/>
          <p:cNvSpPr>
            <a:spLocks noGrp="1" noChangeArrowheads="1"/>
          </p:cNvSpPr>
          <p:nvPr>
            <p:ph type="title"/>
          </p:nvPr>
        </p:nvSpPr>
        <p:spPr>
          <a:xfrm>
            <a:off x="539750" y="404813"/>
            <a:ext cx="7993063" cy="608012"/>
          </a:xfrm>
        </p:spPr>
        <p:txBody>
          <a:bodyPr>
            <a:normAutofit fontScale="90000"/>
          </a:bodyPr>
          <a:lstStyle/>
          <a:p>
            <a:pPr eaLnBrk="1" hangingPunct="1"/>
            <a:r>
              <a:rPr lang="zh-CN" altLang="en-US" b="0" smtClean="0"/>
              <a:t>扩展的</a:t>
            </a:r>
            <a:r>
              <a:rPr lang="en-US" altLang="zh-CN" b="0" smtClean="0"/>
              <a:t>Euclid</a:t>
            </a:r>
            <a:r>
              <a:rPr lang="zh-CN" altLang="en-US" b="0" smtClean="0"/>
              <a:t>算法求逆</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472518" cy="1082660"/>
          </a:xfrm>
        </p:spPr>
        <p:txBody>
          <a:bodyPr>
            <a:normAutofit/>
          </a:bodyPr>
          <a:lstStyle/>
          <a:p>
            <a:r>
              <a:rPr lang="en-US" altLang="zh-CN" i="1" dirty="0" smtClean="0">
                <a:solidFill>
                  <a:srgbClr val="0000FF"/>
                </a:solidFill>
              </a:rPr>
              <a:t>EEA matrix</a:t>
            </a:r>
            <a:endParaRPr lang="zh-CN" altLang="en-US" dirty="0">
              <a:solidFill>
                <a:srgbClr val="0000FF"/>
              </a:solidFill>
            </a:endParaRPr>
          </a:p>
        </p:txBody>
      </p:sp>
      <p:sp>
        <p:nvSpPr>
          <p:cNvPr id="7" name="矩形 6"/>
          <p:cNvSpPr/>
          <p:nvPr/>
        </p:nvSpPr>
        <p:spPr>
          <a:xfrm>
            <a:off x="642910" y="1071546"/>
            <a:ext cx="3929090" cy="369332"/>
          </a:xfrm>
          <a:prstGeom prst="rect">
            <a:avLst/>
          </a:prstGeom>
        </p:spPr>
        <p:txBody>
          <a:bodyPr wrap="square">
            <a:spAutoFit/>
          </a:bodyPr>
          <a:lstStyle/>
          <a:p>
            <a:r>
              <a:rPr lang="zh-CN" altLang="en-US" dirty="0" smtClean="0"/>
              <a:t>求</a:t>
            </a:r>
            <a:r>
              <a:rPr lang="en-US" altLang="zh-CN" i="1" dirty="0" smtClean="0"/>
              <a:t>e = 365x+1876y    e=1</a:t>
            </a:r>
            <a:endParaRPr lang="zh-CN" altLang="en-US" dirty="0"/>
          </a:p>
        </p:txBody>
      </p:sp>
      <p:sp>
        <p:nvSpPr>
          <p:cNvPr id="8" name="内容占位符 7"/>
          <p:cNvSpPr>
            <a:spLocks noGrp="1"/>
          </p:cNvSpPr>
          <p:nvPr>
            <p:ph idx="1"/>
          </p:nvPr>
        </p:nvSpPr>
        <p:spPr>
          <a:xfrm>
            <a:off x="285720" y="1500174"/>
            <a:ext cx="4329114" cy="3519308"/>
          </a:xfrm>
          <a:ln>
            <a:solidFill>
              <a:schemeClr val="accent1"/>
            </a:solidFill>
          </a:ln>
        </p:spPr>
        <p:txBody>
          <a:bodyPr>
            <a:normAutofit fontScale="47500" lnSpcReduction="20000"/>
          </a:bodyPr>
          <a:lstStyle/>
          <a:p>
            <a:r>
              <a:rPr lang="en-US" altLang="zh-CN" i="1" dirty="0" smtClean="0"/>
              <a:t>e                                   x                             y</a:t>
            </a:r>
          </a:p>
          <a:p>
            <a:r>
              <a:rPr lang="en-US" altLang="zh-CN" i="1" dirty="0" smtClean="0"/>
              <a:t>                         (</a:t>
            </a:r>
            <a:r>
              <a:rPr lang="en-US" altLang="zh-CN" i="1" dirty="0" err="1" smtClean="0"/>
              <a:t>coeff</a:t>
            </a:r>
            <a:r>
              <a:rPr lang="en-US" altLang="zh-CN" i="1" dirty="0" smtClean="0"/>
              <a:t>. of 365 )      (</a:t>
            </a:r>
            <a:r>
              <a:rPr lang="en-US" altLang="zh-CN" i="1" dirty="0" err="1" smtClean="0"/>
              <a:t>coeff</a:t>
            </a:r>
            <a:r>
              <a:rPr lang="en-US" altLang="zh-CN" i="1" dirty="0" smtClean="0"/>
              <a:t>. of  </a:t>
            </a:r>
          </a:p>
          <a:p>
            <a:r>
              <a:rPr lang="en-US" altLang="zh-CN" i="1" dirty="0" smtClean="0"/>
              <a:t>                                                                1876)</a:t>
            </a:r>
          </a:p>
          <a:p>
            <a:r>
              <a:rPr lang="en-US" altLang="zh-CN" dirty="0" smtClean="0"/>
              <a:t>1876                             0                             1</a:t>
            </a:r>
          </a:p>
          <a:p>
            <a:r>
              <a:rPr lang="en-US" altLang="zh-CN" dirty="0" smtClean="0"/>
              <a:t>365                               1                             0</a:t>
            </a:r>
          </a:p>
          <a:p>
            <a:r>
              <a:rPr lang="en-US" altLang="zh-CN" sz="2500" dirty="0" smtClean="0"/>
              <a:t>365 </a:t>
            </a:r>
            <a:r>
              <a:rPr lang="en-US" altLang="zh-CN" sz="2500" i="1" dirty="0" smtClean="0"/>
              <a:t>·5                             </a:t>
            </a:r>
            <a:r>
              <a:rPr lang="en-US" altLang="zh-CN" i="1" dirty="0" smtClean="0"/>
              <a:t>5                             0</a:t>
            </a:r>
          </a:p>
          <a:p>
            <a:r>
              <a:rPr lang="en-US" altLang="zh-CN" sz="2500" dirty="0" smtClean="0"/>
              <a:t>51 = 1876</a:t>
            </a:r>
            <a:r>
              <a:rPr lang="zh-CN" altLang="en-US" sz="2500" dirty="0" smtClean="0"/>
              <a:t>−</a:t>
            </a:r>
            <a:r>
              <a:rPr lang="en-US" altLang="zh-CN" sz="2500" dirty="0" smtClean="0"/>
              <a:t>365 ·5         </a:t>
            </a:r>
            <a:r>
              <a:rPr lang="zh-CN" altLang="en-US" i="1" dirty="0" smtClean="0"/>
              <a:t>−</a:t>
            </a:r>
            <a:r>
              <a:rPr lang="en-US" altLang="zh-CN" i="1" dirty="0" smtClean="0"/>
              <a:t>5                           1</a:t>
            </a:r>
          </a:p>
          <a:p>
            <a:r>
              <a:rPr lang="en-US" altLang="zh-CN" dirty="0" smtClean="0"/>
              <a:t>51 </a:t>
            </a:r>
            <a:r>
              <a:rPr lang="en-US" altLang="zh-CN" i="1" dirty="0" smtClean="0"/>
              <a:t>·7                          </a:t>
            </a:r>
            <a:r>
              <a:rPr lang="zh-CN" altLang="en-US" i="1" dirty="0" smtClean="0"/>
              <a:t>−</a:t>
            </a:r>
            <a:r>
              <a:rPr lang="en-US" altLang="zh-CN" i="1" dirty="0" smtClean="0"/>
              <a:t>35                          7  </a:t>
            </a:r>
          </a:p>
          <a:p>
            <a:r>
              <a:rPr lang="en-US" altLang="zh-CN" sz="2500" dirty="0" smtClean="0"/>
              <a:t>8 = 365</a:t>
            </a:r>
            <a:r>
              <a:rPr lang="zh-CN" altLang="en-US" sz="2500" dirty="0" smtClean="0"/>
              <a:t>−</a:t>
            </a:r>
            <a:r>
              <a:rPr lang="en-US" altLang="zh-CN" sz="2500" dirty="0" smtClean="0"/>
              <a:t>51 ·7               </a:t>
            </a:r>
            <a:r>
              <a:rPr lang="en-US" altLang="zh-CN" i="1" dirty="0" smtClean="0"/>
              <a:t>36                          </a:t>
            </a:r>
            <a:r>
              <a:rPr lang="zh-CN" altLang="en-US" i="1" dirty="0" smtClean="0"/>
              <a:t>−</a:t>
            </a:r>
            <a:r>
              <a:rPr lang="en-US" altLang="zh-CN" i="1" dirty="0" smtClean="0"/>
              <a:t>7</a:t>
            </a:r>
          </a:p>
          <a:p>
            <a:r>
              <a:rPr lang="en-US" altLang="zh-CN" dirty="0" smtClean="0"/>
              <a:t>8 </a:t>
            </a:r>
            <a:r>
              <a:rPr lang="en-US" altLang="zh-CN" i="1" dirty="0" smtClean="0"/>
              <a:t>·6                            216                        </a:t>
            </a:r>
            <a:r>
              <a:rPr lang="zh-CN" altLang="en-US" i="1" dirty="0" smtClean="0"/>
              <a:t>−</a:t>
            </a:r>
            <a:r>
              <a:rPr lang="en-US" altLang="zh-CN" i="1" dirty="0" smtClean="0"/>
              <a:t>42</a:t>
            </a:r>
          </a:p>
          <a:p>
            <a:r>
              <a:rPr lang="en-US" altLang="zh-CN" sz="2500" dirty="0" smtClean="0"/>
              <a:t>3 = 51</a:t>
            </a:r>
            <a:r>
              <a:rPr lang="zh-CN" altLang="en-US" sz="2500" dirty="0" smtClean="0"/>
              <a:t>−</a:t>
            </a:r>
            <a:r>
              <a:rPr lang="en-US" altLang="zh-CN" sz="2500" dirty="0" smtClean="0"/>
              <a:t>8 · 6                </a:t>
            </a:r>
            <a:r>
              <a:rPr lang="zh-CN" altLang="en-US" i="1" dirty="0" smtClean="0"/>
              <a:t>−</a:t>
            </a:r>
            <a:r>
              <a:rPr lang="en-US" altLang="zh-CN" i="1" dirty="0" smtClean="0"/>
              <a:t>221                         43</a:t>
            </a:r>
          </a:p>
          <a:p>
            <a:r>
              <a:rPr lang="en-US" altLang="zh-CN" dirty="0" smtClean="0"/>
              <a:t>3 </a:t>
            </a:r>
            <a:r>
              <a:rPr lang="en-US" altLang="zh-CN" i="1" dirty="0" smtClean="0"/>
              <a:t>· 2                         </a:t>
            </a:r>
            <a:r>
              <a:rPr lang="zh-CN" altLang="en-US" i="1" dirty="0" smtClean="0"/>
              <a:t>−</a:t>
            </a:r>
            <a:r>
              <a:rPr lang="en-US" altLang="zh-CN" i="1" dirty="0" smtClean="0"/>
              <a:t>442                         86</a:t>
            </a:r>
          </a:p>
          <a:p>
            <a:r>
              <a:rPr lang="en-US" altLang="zh-CN" dirty="0" smtClean="0"/>
              <a:t>2 = 8</a:t>
            </a:r>
            <a:r>
              <a:rPr lang="zh-CN" altLang="en-US" dirty="0" smtClean="0"/>
              <a:t>−</a:t>
            </a:r>
            <a:r>
              <a:rPr lang="en-US" altLang="zh-CN" dirty="0" smtClean="0"/>
              <a:t>3 · 2                 </a:t>
            </a:r>
            <a:r>
              <a:rPr lang="en-US" altLang="zh-CN" i="1" dirty="0" smtClean="0"/>
              <a:t>478                       </a:t>
            </a:r>
            <a:r>
              <a:rPr lang="zh-CN" altLang="en-US" i="1" dirty="0" smtClean="0"/>
              <a:t>−</a:t>
            </a:r>
            <a:r>
              <a:rPr lang="en-US" altLang="zh-CN" i="1" dirty="0" smtClean="0"/>
              <a:t>93</a:t>
            </a:r>
          </a:p>
          <a:p>
            <a:r>
              <a:rPr lang="en-US" altLang="zh-CN" dirty="0" smtClean="0"/>
              <a:t>1 = 3</a:t>
            </a:r>
            <a:r>
              <a:rPr lang="zh-CN" altLang="en-US" dirty="0" smtClean="0"/>
              <a:t>−</a:t>
            </a:r>
            <a:r>
              <a:rPr lang="en-US" altLang="zh-CN" dirty="0" smtClean="0"/>
              <a:t>2                     </a:t>
            </a:r>
            <a:r>
              <a:rPr lang="zh-CN" altLang="en-US" i="1" dirty="0" smtClean="0"/>
              <a:t>−</a:t>
            </a:r>
            <a:r>
              <a:rPr lang="en-US" altLang="zh-CN" i="1" dirty="0" smtClean="0"/>
              <a:t>699                       136</a:t>
            </a:r>
            <a:endParaRPr lang="zh-CN" altLang="en-US" i="1" dirty="0" smtClean="0"/>
          </a:p>
          <a:p>
            <a:endParaRPr lang="zh-CN" altLang="en-US" dirty="0"/>
          </a:p>
        </p:txBody>
      </p:sp>
      <p:sp>
        <p:nvSpPr>
          <p:cNvPr id="11" name="内容占位符 7"/>
          <p:cNvSpPr txBox="1">
            <a:spLocks/>
          </p:cNvSpPr>
          <p:nvPr/>
        </p:nvSpPr>
        <p:spPr>
          <a:xfrm>
            <a:off x="4600604" y="1500174"/>
            <a:ext cx="4329114" cy="3519308"/>
          </a:xfrm>
          <a:prstGeom prst="rect">
            <a:avLst/>
          </a:prstGeom>
          <a:ln>
            <a:solidFill>
              <a:schemeClr val="accent1"/>
            </a:solidFill>
          </a:ln>
        </p:spPr>
        <p:txBody>
          <a:bodyPr vert="horz">
            <a:normAutofit fontScale="47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zh-CN" sz="2700" b="0" i="1" u="none" strike="noStrike" kern="1200" cap="none" spc="0" normalizeH="0" baseline="0" noProof="0" dirty="0" smtClean="0">
                <a:ln>
                  <a:noFill/>
                </a:ln>
                <a:solidFill>
                  <a:schemeClr val="tx1"/>
                </a:solidFill>
                <a:effectLst/>
                <a:uLnTx/>
                <a:uFillTx/>
                <a:latin typeface="+mn-lt"/>
                <a:ea typeface="+mn-ea"/>
                <a:cs typeface="+mn-cs"/>
              </a:rPr>
              <a:t>e                                   x                             y</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zh-CN" sz="27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700" b="0" i="1" u="none" strike="noStrike" kern="1200" cap="none" spc="0" normalizeH="0" baseline="0" noProof="0" dirty="0" err="1" smtClean="0">
                <a:ln>
                  <a:noFill/>
                </a:ln>
                <a:solidFill>
                  <a:schemeClr val="tx1"/>
                </a:solidFill>
                <a:effectLst/>
                <a:uLnTx/>
                <a:uFillTx/>
                <a:latin typeface="+mn-lt"/>
                <a:ea typeface="+mn-ea"/>
                <a:cs typeface="+mn-cs"/>
              </a:rPr>
              <a:t>coeff</a:t>
            </a:r>
            <a:r>
              <a:rPr kumimoji="0" lang="en-US" altLang="zh-CN" sz="2700" b="0" i="1" u="none" strike="noStrike" kern="1200" cap="none" spc="0" normalizeH="0" baseline="0" noProof="0" dirty="0" smtClean="0">
                <a:ln>
                  <a:noFill/>
                </a:ln>
                <a:solidFill>
                  <a:schemeClr val="tx1"/>
                </a:solidFill>
                <a:effectLst/>
                <a:uLnTx/>
                <a:uFillTx/>
                <a:latin typeface="+mn-lt"/>
                <a:ea typeface="+mn-ea"/>
                <a:cs typeface="+mn-cs"/>
              </a:rPr>
              <a:t>. of 365 )      (</a:t>
            </a:r>
            <a:r>
              <a:rPr kumimoji="0" lang="en-US" altLang="zh-CN" sz="2700" b="0" i="1" u="none" strike="noStrike" kern="1200" cap="none" spc="0" normalizeH="0" baseline="0" noProof="0" dirty="0" err="1" smtClean="0">
                <a:ln>
                  <a:noFill/>
                </a:ln>
                <a:solidFill>
                  <a:schemeClr val="tx1"/>
                </a:solidFill>
                <a:effectLst/>
                <a:uLnTx/>
                <a:uFillTx/>
                <a:latin typeface="+mn-lt"/>
                <a:ea typeface="+mn-ea"/>
                <a:cs typeface="+mn-cs"/>
              </a:rPr>
              <a:t>coeff</a:t>
            </a:r>
            <a:r>
              <a:rPr kumimoji="0" lang="en-US" altLang="zh-CN" sz="2700" b="0" i="1" u="none" strike="noStrike" kern="1200" cap="none" spc="0" normalizeH="0" baseline="0" noProof="0" dirty="0" smtClean="0">
                <a:ln>
                  <a:noFill/>
                </a:ln>
                <a:solidFill>
                  <a:schemeClr val="tx1"/>
                </a:solidFill>
                <a:effectLst/>
                <a:uLnTx/>
                <a:uFillTx/>
                <a:latin typeface="+mn-lt"/>
                <a:ea typeface="+mn-ea"/>
                <a:cs typeface="+mn-cs"/>
              </a:rPr>
              <a:t>. of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zh-CN" sz="2700" b="0" i="1" u="none" strike="noStrike" kern="1200" cap="none" spc="0" normalizeH="0" baseline="0" noProof="0" dirty="0" smtClean="0">
                <a:ln>
                  <a:noFill/>
                </a:ln>
                <a:solidFill>
                  <a:schemeClr val="tx1"/>
                </a:solidFill>
                <a:effectLst/>
                <a:uLnTx/>
                <a:uFillTx/>
                <a:latin typeface="+mn-lt"/>
                <a:ea typeface="+mn-ea"/>
                <a:cs typeface="+mn-cs"/>
              </a:rPr>
              <a:t>                                                                1876)</a:t>
            </a:r>
          </a:p>
          <a:p>
            <a:pPr marL="365760" lvl="0" indent="-256032">
              <a:spcBef>
                <a:spcPts val="400"/>
              </a:spcBef>
              <a:buClr>
                <a:schemeClr val="accent1"/>
              </a:buClr>
              <a:buSzPct val="68000"/>
              <a:buFont typeface="Wingdings 3"/>
              <a:buChar char=""/>
            </a:pP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1876                     = </a:t>
            </a:r>
            <a:r>
              <a:rPr kumimoji="0" lang="en-US" altLang="zh-CN" sz="2700" b="0" u="none" strike="noStrike" kern="1200" cap="none" spc="0" normalizeH="0" baseline="0" noProof="0" dirty="0" smtClean="0">
                <a:ln>
                  <a:noFill/>
                </a:ln>
                <a:solidFill>
                  <a:srgbClr val="FF0000"/>
                </a:solidFill>
                <a:effectLst/>
                <a:uLnTx/>
                <a:uFillTx/>
                <a:latin typeface="+mn-lt"/>
                <a:ea typeface="+mn-ea"/>
                <a:cs typeface="+mn-cs"/>
              </a:rPr>
              <a:t>0</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a:t>
            </a:r>
            <a:r>
              <a:rPr lang="en-US" altLang="zh-CN" sz="2700" dirty="0" smtClean="0"/>
              <a:t> 365 +</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lang="en-US" altLang="zh-CN" sz="2700" dirty="0" smtClean="0">
                <a:solidFill>
                  <a:srgbClr val="0000FF"/>
                </a:solidFill>
              </a:rPr>
              <a:t>1</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*1876</a:t>
            </a:r>
          </a:p>
          <a:p>
            <a:pPr marL="365760" lvl="0" indent="-256032">
              <a:spcBef>
                <a:spcPts val="400"/>
              </a:spcBef>
              <a:buClr>
                <a:schemeClr val="accent1"/>
              </a:buClr>
              <a:buSzPct val="68000"/>
              <a:buFont typeface="Wingdings 3"/>
              <a:buChar char=""/>
            </a:pP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365                       </a:t>
            </a:r>
            <a:r>
              <a:rPr lang="en-US" altLang="zh-CN" sz="2700" dirty="0" smtClean="0"/>
              <a:t>=</a:t>
            </a:r>
            <a:r>
              <a:rPr lang="en-US" altLang="zh-CN" sz="2700" dirty="0" smtClean="0">
                <a:solidFill>
                  <a:srgbClr val="FF0000"/>
                </a:solidFill>
              </a:rPr>
              <a:t>1</a:t>
            </a:r>
            <a:r>
              <a:rPr lang="en-US" altLang="zh-CN" sz="2700" dirty="0" smtClean="0"/>
              <a:t>* 365 </a:t>
            </a:r>
            <a:r>
              <a:rPr lang="en-US" altLang="zh-CN" sz="2700" dirty="0" smtClean="0">
                <a:solidFill>
                  <a:srgbClr val="0000FF"/>
                </a:solidFill>
              </a:rPr>
              <a:t>+  0</a:t>
            </a:r>
            <a:r>
              <a:rPr lang="en-US" altLang="zh-CN" sz="2700" dirty="0" smtClean="0"/>
              <a:t>*1876</a:t>
            </a:r>
            <a:endParaRPr kumimoji="0" lang="en-US" altLang="zh-CN" sz="2700" b="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pPr>
            <a:r>
              <a:rPr kumimoji="0" lang="en-US" altLang="zh-CN" sz="2500" b="0" u="none" strike="noStrike" kern="1200" cap="none" spc="0" normalizeH="0" baseline="0" noProof="0" dirty="0" smtClean="0">
                <a:ln>
                  <a:noFill/>
                </a:ln>
                <a:solidFill>
                  <a:schemeClr val="tx1"/>
                </a:solidFill>
                <a:effectLst/>
                <a:uLnTx/>
                <a:uFillTx/>
                <a:latin typeface="+mn-lt"/>
                <a:ea typeface="+mn-ea"/>
                <a:cs typeface="+mn-cs"/>
              </a:rPr>
              <a:t>365 </a:t>
            </a:r>
            <a:r>
              <a:rPr lang="en-US" altLang="zh-CN" sz="2500" dirty="0" smtClean="0"/>
              <a:t>·5                     =</a:t>
            </a:r>
            <a:r>
              <a:rPr kumimoji="0" lang="en-US" altLang="zh-CN" sz="2700" b="0" u="none" strike="noStrike" kern="1200" cap="none" spc="0" normalizeH="0" baseline="0" noProof="0" dirty="0" smtClean="0">
                <a:ln>
                  <a:noFill/>
                </a:ln>
                <a:solidFill>
                  <a:srgbClr val="FF0000"/>
                </a:solidFill>
                <a:effectLst/>
                <a:uLnTx/>
                <a:uFillTx/>
                <a:latin typeface="+mn-lt"/>
                <a:ea typeface="+mn-ea"/>
                <a:cs typeface="+mn-cs"/>
              </a:rPr>
              <a:t>5</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lang="en-US" altLang="zh-CN" sz="2700" dirty="0" smtClean="0"/>
              <a:t>* 365 +  </a:t>
            </a:r>
            <a:r>
              <a:rPr lang="en-US" altLang="zh-CN" sz="2700" dirty="0" smtClean="0">
                <a:solidFill>
                  <a:srgbClr val="0000FF"/>
                </a:solidFill>
              </a:rPr>
              <a:t>0</a:t>
            </a:r>
            <a:r>
              <a:rPr lang="en-US" altLang="zh-CN" sz="2700" dirty="0" smtClean="0"/>
              <a:t>*1876</a:t>
            </a:r>
            <a:endParaRPr kumimoji="0" lang="en-US" altLang="zh-CN" sz="2700" b="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pPr>
            <a:r>
              <a:rPr kumimoji="0" lang="en-US" altLang="zh-CN" sz="2500" b="0" u="none" strike="noStrike" kern="1200" cap="none" spc="0" normalizeH="0" baseline="0" noProof="0" dirty="0" smtClean="0">
                <a:ln>
                  <a:noFill/>
                </a:ln>
                <a:solidFill>
                  <a:schemeClr val="tx1"/>
                </a:solidFill>
                <a:effectLst/>
                <a:uLnTx/>
                <a:uFillTx/>
                <a:latin typeface="+mn-lt"/>
                <a:ea typeface="+mn-ea"/>
                <a:cs typeface="+mn-cs"/>
              </a:rPr>
              <a:t>51 = 1876</a:t>
            </a:r>
            <a:r>
              <a:rPr kumimoji="0" lang="zh-CN" altLang="en-US" sz="2500" b="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500" b="0" u="none" strike="noStrike" kern="1200" cap="none" spc="0" normalizeH="0" baseline="0" noProof="0" dirty="0" smtClean="0">
                <a:ln>
                  <a:noFill/>
                </a:ln>
                <a:solidFill>
                  <a:schemeClr val="tx1"/>
                </a:solidFill>
                <a:effectLst/>
                <a:uLnTx/>
                <a:uFillTx/>
                <a:latin typeface="+mn-lt"/>
                <a:ea typeface="+mn-ea"/>
                <a:cs typeface="+mn-cs"/>
              </a:rPr>
              <a:t>365 ·5  =  </a:t>
            </a:r>
            <a:r>
              <a:rPr kumimoji="0" lang="zh-CN" altLang="en-US" sz="2700" b="0" u="none" strike="noStrike" kern="1200" cap="none" spc="0" normalizeH="0" baseline="0" noProof="0" dirty="0" smtClean="0">
                <a:ln>
                  <a:noFill/>
                </a:ln>
                <a:solidFill>
                  <a:srgbClr val="FF0000"/>
                </a:solidFill>
                <a:effectLst/>
                <a:uLnTx/>
                <a:uFillTx/>
                <a:latin typeface="+mn-lt"/>
                <a:ea typeface="+mn-ea"/>
                <a:cs typeface="+mn-cs"/>
              </a:rPr>
              <a:t>−</a:t>
            </a:r>
            <a:r>
              <a:rPr kumimoji="0" lang="en-US" altLang="zh-CN" sz="2700" b="0" u="none" strike="noStrike" kern="1200" cap="none" spc="0" normalizeH="0" baseline="0" noProof="0" dirty="0" smtClean="0">
                <a:ln>
                  <a:noFill/>
                </a:ln>
                <a:solidFill>
                  <a:srgbClr val="FF0000"/>
                </a:solidFill>
                <a:effectLst/>
                <a:uLnTx/>
                <a:uFillTx/>
                <a:latin typeface="+mn-lt"/>
                <a:ea typeface="+mn-ea"/>
                <a:cs typeface="+mn-cs"/>
              </a:rPr>
              <a:t>5</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lang="en-US" altLang="zh-CN" sz="2700" dirty="0" smtClean="0"/>
              <a:t>365 +</a:t>
            </a:r>
            <a:r>
              <a:rPr lang="en-US" altLang="zh-CN" sz="2700" dirty="0" smtClean="0">
                <a:solidFill>
                  <a:srgbClr val="FF0000"/>
                </a:solidFill>
              </a:rPr>
              <a:t>  </a:t>
            </a:r>
            <a:r>
              <a:rPr lang="en-US" altLang="zh-CN" sz="2700" dirty="0" smtClean="0">
                <a:solidFill>
                  <a:srgbClr val="0000FF"/>
                </a:solidFill>
              </a:rPr>
              <a:t>1</a:t>
            </a:r>
            <a:r>
              <a:rPr lang="en-US" altLang="zh-CN" sz="2700" dirty="0" smtClean="0"/>
              <a:t>*1876</a:t>
            </a:r>
            <a:endParaRPr kumimoji="0" lang="en-US" altLang="zh-CN" sz="2700" b="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pP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51 </a:t>
            </a:r>
            <a:r>
              <a:rPr lang="en-US" altLang="zh-CN" sz="2500" dirty="0" smtClean="0"/>
              <a:t>·</a:t>
            </a:r>
            <a:r>
              <a:rPr lang="en-US" altLang="zh-CN" sz="2700" dirty="0" smtClean="0"/>
              <a:t>7                     =  </a:t>
            </a:r>
            <a:r>
              <a:rPr lang="zh-CN" altLang="en-US" sz="2700" dirty="0" smtClean="0">
                <a:solidFill>
                  <a:srgbClr val="FF0000"/>
                </a:solidFill>
              </a:rPr>
              <a:t>−</a:t>
            </a:r>
            <a:r>
              <a:rPr lang="en-US" altLang="zh-CN" sz="2700" dirty="0" smtClean="0">
                <a:solidFill>
                  <a:srgbClr val="FF0000"/>
                </a:solidFill>
              </a:rPr>
              <a:t>35 </a:t>
            </a:r>
            <a:r>
              <a:rPr lang="en-US" altLang="zh-CN" sz="2700" dirty="0" smtClean="0"/>
              <a:t>*365 </a:t>
            </a:r>
            <a:r>
              <a:rPr lang="en-US" altLang="zh-CN" sz="2700" dirty="0" smtClean="0">
                <a:solidFill>
                  <a:srgbClr val="0000FF"/>
                </a:solidFill>
              </a:rPr>
              <a:t>+  7</a:t>
            </a:r>
            <a:r>
              <a:rPr lang="en-US" altLang="zh-CN" sz="2700" dirty="0" smtClean="0"/>
              <a:t>*1876         </a:t>
            </a:r>
            <a:endParaRPr kumimoji="0" lang="en-US" altLang="zh-CN" sz="2700" b="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pPr>
            <a:r>
              <a:rPr kumimoji="0" lang="en-US" altLang="zh-CN" sz="2500" b="0" u="none" strike="noStrike" kern="1200" cap="none" spc="0" normalizeH="0" baseline="0" noProof="0" dirty="0" smtClean="0">
                <a:ln>
                  <a:noFill/>
                </a:ln>
                <a:solidFill>
                  <a:schemeClr val="tx1"/>
                </a:solidFill>
                <a:effectLst/>
                <a:uLnTx/>
                <a:uFillTx/>
                <a:latin typeface="+mn-lt"/>
                <a:ea typeface="+mn-ea"/>
                <a:cs typeface="+mn-cs"/>
              </a:rPr>
              <a:t>8 = 365</a:t>
            </a:r>
            <a:r>
              <a:rPr kumimoji="0" lang="zh-CN" altLang="en-US" sz="2500" b="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500" b="0" u="none" strike="noStrike" kern="1200" cap="none" spc="0" normalizeH="0" baseline="0" noProof="0" dirty="0" smtClean="0">
                <a:ln>
                  <a:noFill/>
                </a:ln>
                <a:solidFill>
                  <a:schemeClr val="tx1"/>
                </a:solidFill>
                <a:effectLst/>
                <a:uLnTx/>
                <a:uFillTx/>
                <a:latin typeface="+mn-lt"/>
                <a:ea typeface="+mn-ea"/>
                <a:cs typeface="+mn-cs"/>
              </a:rPr>
              <a:t>51 ·7         =    </a:t>
            </a:r>
            <a:r>
              <a:rPr lang="en-US" altLang="zh-CN" sz="2700" dirty="0" smtClean="0">
                <a:solidFill>
                  <a:srgbClr val="FF0000"/>
                </a:solidFill>
              </a:rPr>
              <a:t>36</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lang="en-US" altLang="zh-CN" sz="2700" dirty="0" smtClean="0"/>
              <a:t>*365</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700" b="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700" b="0" u="none" strike="noStrike" kern="1200" cap="none" spc="0" normalizeH="0" baseline="0" noProof="0" dirty="0" smtClean="0">
                <a:ln>
                  <a:noFill/>
                </a:ln>
                <a:solidFill>
                  <a:srgbClr val="0000FF"/>
                </a:solidFill>
                <a:effectLst/>
                <a:uLnTx/>
                <a:uFillTx/>
                <a:latin typeface="+mn-lt"/>
                <a:ea typeface="+mn-ea"/>
                <a:cs typeface="+mn-cs"/>
              </a:rPr>
              <a:t>7</a:t>
            </a:r>
            <a:r>
              <a:rPr lang="en-US" altLang="zh-CN" sz="2700" dirty="0" smtClean="0"/>
              <a:t>*1876</a:t>
            </a:r>
            <a:endParaRPr kumimoji="0" lang="en-US" altLang="zh-CN" sz="2700" b="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pP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8 ·6                        = </a:t>
            </a:r>
            <a:r>
              <a:rPr lang="en-US" altLang="zh-CN" sz="2700" dirty="0" smtClean="0">
                <a:solidFill>
                  <a:srgbClr val="FF0000"/>
                </a:solidFill>
              </a:rPr>
              <a:t>216</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lang="en-US" altLang="zh-CN" sz="2700" dirty="0" smtClean="0"/>
              <a:t>*365 </a:t>
            </a:r>
            <a:r>
              <a:rPr lang="zh-CN" altLang="en-US" sz="2700" dirty="0" smtClean="0">
                <a:solidFill>
                  <a:srgbClr val="0000FF"/>
                </a:solidFill>
              </a:rPr>
              <a:t>− </a:t>
            </a:r>
            <a:r>
              <a:rPr lang="en-US" altLang="zh-CN" sz="2700" dirty="0" smtClean="0">
                <a:solidFill>
                  <a:srgbClr val="0000FF"/>
                </a:solidFill>
              </a:rPr>
              <a:t>42</a:t>
            </a:r>
            <a:r>
              <a:rPr lang="en-US" altLang="zh-CN" sz="2700" dirty="0" smtClean="0"/>
              <a:t>*1876</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p>
          <a:p>
            <a:pPr marL="365760" lvl="0" indent="-256032">
              <a:spcBef>
                <a:spcPts val="400"/>
              </a:spcBef>
              <a:buClr>
                <a:schemeClr val="accent1"/>
              </a:buClr>
              <a:buSzPct val="68000"/>
              <a:buFont typeface="Wingdings 3"/>
              <a:buChar char=""/>
            </a:pPr>
            <a:r>
              <a:rPr kumimoji="0" lang="en-US" altLang="zh-CN" sz="2500" b="0" u="none" strike="noStrike" kern="1200" cap="none" spc="0" normalizeH="0" baseline="0" noProof="0" dirty="0" smtClean="0">
                <a:ln>
                  <a:noFill/>
                </a:ln>
                <a:solidFill>
                  <a:schemeClr val="tx1"/>
                </a:solidFill>
                <a:effectLst/>
                <a:uLnTx/>
                <a:uFillTx/>
                <a:latin typeface="+mn-lt"/>
                <a:ea typeface="+mn-ea"/>
                <a:cs typeface="+mn-cs"/>
              </a:rPr>
              <a:t>3 = 51</a:t>
            </a:r>
            <a:r>
              <a:rPr kumimoji="0" lang="zh-CN" altLang="en-US" sz="2500" b="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500" b="0" u="none" strike="noStrike" kern="1200" cap="none" spc="0" normalizeH="0" baseline="0" noProof="0" dirty="0" smtClean="0">
                <a:ln>
                  <a:noFill/>
                </a:ln>
                <a:solidFill>
                  <a:schemeClr val="tx1"/>
                </a:solidFill>
                <a:effectLst/>
                <a:uLnTx/>
                <a:uFillTx/>
                <a:latin typeface="+mn-lt"/>
                <a:ea typeface="+mn-ea"/>
                <a:cs typeface="+mn-cs"/>
              </a:rPr>
              <a:t>8 · 6             =</a:t>
            </a:r>
            <a:r>
              <a:rPr lang="zh-CN" altLang="en-US" sz="2700" dirty="0" smtClean="0">
                <a:solidFill>
                  <a:srgbClr val="FF0000"/>
                </a:solidFill>
              </a:rPr>
              <a:t>−</a:t>
            </a:r>
            <a:r>
              <a:rPr lang="en-US" altLang="zh-CN" sz="2700" dirty="0" smtClean="0">
                <a:solidFill>
                  <a:srgbClr val="FF0000"/>
                </a:solidFill>
              </a:rPr>
              <a:t>221 </a:t>
            </a:r>
            <a:r>
              <a:rPr lang="en-US" altLang="zh-CN" sz="2700" dirty="0" smtClean="0"/>
              <a:t>*365</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lang="en-US" altLang="zh-CN" sz="2700" dirty="0" smtClean="0">
                <a:solidFill>
                  <a:srgbClr val="0000FF"/>
                </a:solidFill>
              </a:rPr>
              <a:t>43</a:t>
            </a:r>
            <a:r>
              <a:rPr lang="en-US" altLang="zh-CN" sz="2700" dirty="0" smtClean="0"/>
              <a:t>*1876</a:t>
            </a:r>
            <a:endParaRPr kumimoji="0" lang="en-US" altLang="zh-CN" sz="2700" b="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pP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3 · 2                       = </a:t>
            </a:r>
            <a:r>
              <a:rPr lang="zh-CN" altLang="en-US" sz="2700" dirty="0" smtClean="0">
                <a:solidFill>
                  <a:srgbClr val="FF0000"/>
                </a:solidFill>
              </a:rPr>
              <a:t>−</a:t>
            </a:r>
            <a:r>
              <a:rPr lang="en-US" altLang="zh-CN" sz="2700" dirty="0" smtClean="0">
                <a:solidFill>
                  <a:srgbClr val="FF0000"/>
                </a:solidFill>
              </a:rPr>
              <a:t>442 </a:t>
            </a:r>
            <a:r>
              <a:rPr lang="en-US" altLang="zh-CN" sz="2700" dirty="0" smtClean="0"/>
              <a:t>* 365 +</a:t>
            </a:r>
            <a:r>
              <a:rPr lang="en-US" altLang="zh-CN" sz="2700" dirty="0" smtClean="0">
                <a:solidFill>
                  <a:srgbClr val="0000FF"/>
                </a:solidFill>
              </a:rPr>
              <a:t>86</a:t>
            </a:r>
            <a:r>
              <a:rPr lang="en-US" altLang="zh-CN" sz="2700" dirty="0" smtClean="0"/>
              <a:t>*1876</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p>
          <a:p>
            <a:pPr marL="365760" lvl="0" indent="-256032">
              <a:spcBef>
                <a:spcPts val="400"/>
              </a:spcBef>
              <a:buClr>
                <a:schemeClr val="accent1"/>
              </a:buClr>
              <a:buSzPct val="68000"/>
              <a:buFont typeface="Wingdings 3"/>
              <a:buChar char=""/>
            </a:pP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2 = 8</a:t>
            </a:r>
            <a:r>
              <a:rPr kumimoji="0" lang="zh-CN" altLang="en-US" sz="2700" b="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3 · 2             =  </a:t>
            </a:r>
            <a:r>
              <a:rPr lang="en-US" altLang="zh-CN" sz="2700" dirty="0" smtClean="0">
                <a:solidFill>
                  <a:srgbClr val="FF0000"/>
                </a:solidFill>
              </a:rPr>
              <a:t>478</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lang="en-US" altLang="zh-CN" sz="2700" dirty="0" smtClean="0"/>
              <a:t>* 365</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700" b="0" u="none" strike="noStrike" kern="1200" cap="none" spc="0" normalizeH="0" baseline="0" noProof="0" dirty="0" smtClean="0">
                <a:ln>
                  <a:noFill/>
                </a:ln>
                <a:solidFill>
                  <a:schemeClr val="tx1"/>
                </a:solidFill>
                <a:effectLst/>
                <a:uLnTx/>
                <a:uFillTx/>
                <a:latin typeface="+mn-lt"/>
                <a:ea typeface="+mn-ea"/>
                <a:cs typeface="+mn-cs"/>
              </a:rPr>
              <a:t>−</a:t>
            </a:r>
            <a:r>
              <a:rPr lang="en-US" altLang="zh-CN" sz="2700" dirty="0" smtClean="0">
                <a:solidFill>
                  <a:srgbClr val="0000FF"/>
                </a:solidFill>
              </a:rPr>
              <a:t>93</a:t>
            </a:r>
            <a:r>
              <a:rPr lang="en-US" altLang="zh-CN" sz="2700" dirty="0" smtClean="0"/>
              <a:t>*1876</a:t>
            </a:r>
            <a:endParaRPr kumimoji="0" lang="en-US" altLang="zh-CN" sz="2700" b="0" u="none" strike="noStrike" kern="1200" cap="none" spc="0" normalizeH="0" baseline="0" noProof="0" dirty="0" smtClean="0">
              <a:ln>
                <a:noFill/>
              </a:ln>
              <a:solidFill>
                <a:schemeClr val="tx1"/>
              </a:solidFill>
              <a:effectLst/>
              <a:uLnTx/>
              <a:uFillTx/>
              <a:latin typeface="+mn-lt"/>
              <a:ea typeface="+mn-ea"/>
              <a:cs typeface="+mn-cs"/>
            </a:endParaRPr>
          </a:p>
          <a:p>
            <a:pPr marL="365760" lvl="0" indent="-256032">
              <a:spcBef>
                <a:spcPts val="400"/>
              </a:spcBef>
              <a:buClr>
                <a:schemeClr val="accent1"/>
              </a:buClr>
              <a:buSzPct val="68000"/>
              <a:buFont typeface="Wingdings 3"/>
              <a:buChar char=""/>
            </a:pP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1 = 3</a:t>
            </a:r>
            <a:r>
              <a:rPr kumimoji="0" lang="zh-CN" altLang="en-US" sz="2700" b="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700" b="0" u="none" strike="noStrike" kern="1200" cap="none" spc="0" normalizeH="0" baseline="0" noProof="0" dirty="0" smtClean="0">
                <a:ln>
                  <a:noFill/>
                </a:ln>
                <a:solidFill>
                  <a:schemeClr val="tx1"/>
                </a:solidFill>
                <a:effectLst/>
                <a:uLnTx/>
                <a:uFillTx/>
                <a:latin typeface="+mn-lt"/>
                <a:ea typeface="+mn-ea"/>
                <a:cs typeface="+mn-cs"/>
              </a:rPr>
              <a:t>2                   =</a:t>
            </a:r>
            <a:r>
              <a:rPr lang="zh-CN" altLang="en-US" sz="2700" dirty="0" smtClean="0">
                <a:solidFill>
                  <a:srgbClr val="FF0000"/>
                </a:solidFill>
              </a:rPr>
              <a:t>−</a:t>
            </a:r>
            <a:r>
              <a:rPr lang="en-US" altLang="zh-CN" sz="2700" dirty="0" smtClean="0">
                <a:solidFill>
                  <a:srgbClr val="FF0000"/>
                </a:solidFill>
              </a:rPr>
              <a:t>699 </a:t>
            </a:r>
            <a:r>
              <a:rPr lang="en-US" altLang="zh-CN" sz="2700" dirty="0" smtClean="0"/>
              <a:t>* 365 +</a:t>
            </a:r>
            <a:r>
              <a:rPr lang="en-US" altLang="zh-CN" sz="2700" dirty="0" smtClean="0">
                <a:solidFill>
                  <a:srgbClr val="0000FF"/>
                </a:solidFill>
              </a:rPr>
              <a:t>136</a:t>
            </a:r>
            <a:r>
              <a:rPr lang="en-US" altLang="zh-CN" sz="2700" dirty="0" smtClean="0"/>
              <a:t>*1876 </a:t>
            </a:r>
            <a:endParaRPr kumimoji="0" lang="zh-CN" altLang="en-US" sz="2700" b="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357159" y="1214422"/>
            <a:ext cx="8429684" cy="5238766"/>
          </a:xfrm>
        </p:spPr>
        <p:txBody>
          <a:bodyPr>
            <a:normAutofit lnSpcReduction="10000"/>
          </a:bodyPr>
          <a:lstStyle/>
          <a:p>
            <a:pPr eaLnBrk="1" hangingPunct="1">
              <a:lnSpc>
                <a:spcPct val="80000"/>
              </a:lnSpc>
              <a:spcBef>
                <a:spcPct val="15000"/>
              </a:spcBef>
              <a:buFont typeface="Wingdings" pitchFamily="2" charset="2"/>
              <a:buNone/>
            </a:pPr>
            <a:r>
              <a:rPr lang="zh-CN" altLang="en-US" sz="2100" dirty="0" smtClean="0"/>
              <a:t>例：</a:t>
            </a:r>
            <a:r>
              <a:rPr lang="en-US" altLang="zh-CN" sz="2100" dirty="0" smtClean="0"/>
              <a:t>3x mod 7=1</a:t>
            </a:r>
            <a:r>
              <a:rPr lang="zh-CN" altLang="en-US" sz="2100" dirty="0" smtClean="0"/>
              <a:t>，</a:t>
            </a:r>
            <a:r>
              <a:rPr lang="zh-CN" altLang="en-US" sz="2000" dirty="0" smtClean="0"/>
              <a:t>     </a:t>
            </a:r>
            <a:endParaRPr lang="en-US" altLang="zh-CN" sz="2000" dirty="0" smtClean="0"/>
          </a:p>
          <a:p>
            <a:pPr eaLnBrk="1" hangingPunct="1">
              <a:lnSpc>
                <a:spcPct val="80000"/>
              </a:lnSpc>
              <a:spcBef>
                <a:spcPct val="15000"/>
              </a:spcBef>
              <a:buFont typeface="Wingdings" pitchFamily="2" charset="2"/>
              <a:buNone/>
            </a:pPr>
            <a:r>
              <a:rPr lang="zh-CN" altLang="en-US" sz="2000" dirty="0" smtClean="0"/>
              <a:t> </a:t>
            </a:r>
            <a:r>
              <a:rPr lang="en-US" altLang="zh-CN" sz="2100" dirty="0" smtClean="0"/>
              <a:t>g</a:t>
            </a:r>
            <a:r>
              <a:rPr lang="en-US" altLang="zh-CN" sz="2100" baseline="-25000" dirty="0" smtClean="0"/>
              <a:t>0</a:t>
            </a:r>
            <a:r>
              <a:rPr lang="en-US" altLang="zh-CN" sz="2100" dirty="0" smtClean="0"/>
              <a:t>:=n; g</a:t>
            </a:r>
            <a:r>
              <a:rPr lang="en-US" altLang="zh-CN" sz="2100" baseline="-25000" dirty="0" smtClean="0"/>
              <a:t>1</a:t>
            </a:r>
            <a:r>
              <a:rPr lang="en-US" altLang="zh-CN" sz="2100" dirty="0" smtClean="0"/>
              <a:t>:=a; u</a:t>
            </a:r>
            <a:r>
              <a:rPr lang="en-US" altLang="zh-CN" sz="2100" baseline="-25000" dirty="0" smtClean="0"/>
              <a:t>0</a:t>
            </a:r>
            <a:r>
              <a:rPr lang="en-US" altLang="zh-CN" sz="2100" dirty="0" smtClean="0"/>
              <a:t>:=1; v</a:t>
            </a:r>
            <a:r>
              <a:rPr lang="en-US" altLang="zh-CN" sz="2100" baseline="-25000" dirty="0" smtClean="0"/>
              <a:t>0</a:t>
            </a:r>
            <a:r>
              <a:rPr lang="en-US" altLang="zh-CN" sz="2100" dirty="0" smtClean="0"/>
              <a:t>:=0; u</a:t>
            </a:r>
            <a:r>
              <a:rPr lang="en-US" altLang="zh-CN" sz="2100" baseline="-25000" dirty="0" smtClean="0"/>
              <a:t>1</a:t>
            </a:r>
            <a:r>
              <a:rPr lang="en-US" altLang="zh-CN" sz="2100" dirty="0" smtClean="0"/>
              <a:t>:=0; v</a:t>
            </a:r>
            <a:r>
              <a:rPr lang="en-US" altLang="zh-CN" sz="2100" baseline="-25000" dirty="0" smtClean="0"/>
              <a:t>1</a:t>
            </a:r>
            <a:r>
              <a:rPr lang="en-US" altLang="zh-CN" sz="2100" dirty="0" smtClean="0"/>
              <a:t>:=1</a:t>
            </a:r>
          </a:p>
          <a:p>
            <a:pPr eaLnBrk="1" hangingPunct="1">
              <a:lnSpc>
                <a:spcPct val="80000"/>
              </a:lnSpc>
              <a:spcBef>
                <a:spcPct val="15000"/>
              </a:spcBef>
              <a:buFont typeface="Wingdings" pitchFamily="2" charset="2"/>
              <a:buNone/>
            </a:pPr>
            <a:endParaRPr lang="en-US" altLang="zh-CN" sz="2000" dirty="0" smtClean="0"/>
          </a:p>
          <a:p>
            <a:pPr eaLnBrk="1" hangingPunct="1">
              <a:lnSpc>
                <a:spcPct val="80000"/>
              </a:lnSpc>
              <a:spcBef>
                <a:spcPct val="15000"/>
              </a:spcBef>
              <a:buFont typeface="Wingdings" pitchFamily="2" charset="2"/>
              <a:buNone/>
            </a:pPr>
            <a:r>
              <a:rPr lang="en-US" altLang="zh-CN" sz="2000" dirty="0" smtClean="0"/>
              <a:t>	</a:t>
            </a:r>
            <a:r>
              <a:rPr lang="en-US" altLang="zh-CN" sz="2100" dirty="0" err="1" smtClean="0"/>
              <a:t>i</a:t>
            </a:r>
            <a:r>
              <a:rPr lang="en-US" altLang="zh-CN" sz="2100" dirty="0" smtClean="0"/>
              <a:t>	</a:t>
            </a:r>
            <a:r>
              <a:rPr lang="en-US" altLang="zh-CN" sz="2100" dirty="0" err="1" smtClean="0"/>
              <a:t>g</a:t>
            </a:r>
            <a:r>
              <a:rPr lang="en-US" altLang="zh-CN" sz="2100" baseline="-25000" dirty="0" err="1" smtClean="0"/>
              <a:t>i</a:t>
            </a:r>
            <a:r>
              <a:rPr lang="en-US" altLang="zh-CN" sz="2100" dirty="0" smtClean="0"/>
              <a:t>	</a:t>
            </a:r>
            <a:r>
              <a:rPr lang="en-US" altLang="zh-CN" sz="2100" dirty="0" err="1" smtClean="0"/>
              <a:t>u</a:t>
            </a:r>
            <a:r>
              <a:rPr lang="en-US" altLang="zh-CN" sz="2100" baseline="-25000" dirty="0" err="1" smtClean="0"/>
              <a:t>i</a:t>
            </a:r>
            <a:r>
              <a:rPr lang="en-US" altLang="zh-CN" sz="2100" dirty="0" smtClean="0"/>
              <a:t>	v</a:t>
            </a:r>
            <a:r>
              <a:rPr lang="en-US" altLang="zh-CN" sz="2100" baseline="-25000" dirty="0" smtClean="0"/>
              <a:t>i</a:t>
            </a:r>
            <a:r>
              <a:rPr lang="en-US" altLang="zh-CN" sz="2100" dirty="0" smtClean="0"/>
              <a:t>	y      </a:t>
            </a:r>
            <a:r>
              <a:rPr lang="en-US" altLang="zh-CN" sz="2100" dirty="0" err="1" smtClean="0"/>
              <a:t>y</a:t>
            </a:r>
            <a:r>
              <a:rPr lang="en-US" altLang="zh-CN" sz="2100" dirty="0" smtClean="0"/>
              <a:t>:=g</a:t>
            </a:r>
            <a:r>
              <a:rPr lang="en-US" altLang="zh-CN" sz="2100" baseline="-25000" dirty="0" smtClean="0"/>
              <a:t>i-1</a:t>
            </a:r>
            <a:r>
              <a:rPr lang="en-US" altLang="zh-CN" sz="2100" dirty="0" smtClean="0"/>
              <a:t> div </a:t>
            </a:r>
            <a:r>
              <a:rPr lang="en-US" altLang="zh-CN" sz="2100" dirty="0" err="1" smtClean="0"/>
              <a:t>g</a:t>
            </a:r>
            <a:r>
              <a:rPr lang="en-US" altLang="zh-CN" sz="2100" baseline="-25000" dirty="0" err="1" smtClean="0"/>
              <a:t>i</a:t>
            </a:r>
            <a:r>
              <a:rPr lang="en-US" altLang="zh-CN" sz="2100" dirty="0" smtClean="0"/>
              <a:t>;  g</a:t>
            </a:r>
            <a:r>
              <a:rPr lang="en-US" altLang="zh-CN" sz="2100" baseline="-25000" dirty="0" smtClean="0"/>
              <a:t>i+1</a:t>
            </a:r>
            <a:r>
              <a:rPr lang="en-US" altLang="zh-CN" sz="2100" dirty="0" smtClean="0"/>
              <a:t>:= g</a:t>
            </a:r>
            <a:r>
              <a:rPr lang="en-US" altLang="zh-CN" sz="2100" baseline="-25000" dirty="0" smtClean="0"/>
              <a:t>i-1</a:t>
            </a:r>
            <a:r>
              <a:rPr lang="en-US" altLang="zh-CN" sz="2100" dirty="0" smtClean="0"/>
              <a:t>–y*</a:t>
            </a:r>
            <a:r>
              <a:rPr lang="en-US" altLang="zh-CN" sz="2100" dirty="0" err="1" smtClean="0"/>
              <a:t>g</a:t>
            </a:r>
            <a:r>
              <a:rPr lang="en-US" altLang="zh-CN" sz="2100" baseline="-25000" dirty="0" err="1" smtClean="0"/>
              <a:t>i</a:t>
            </a:r>
            <a:endParaRPr lang="en-US" altLang="zh-CN" sz="2100" dirty="0" smtClean="0"/>
          </a:p>
          <a:p>
            <a:pPr eaLnBrk="1" hangingPunct="1">
              <a:lnSpc>
                <a:spcPct val="80000"/>
              </a:lnSpc>
              <a:spcBef>
                <a:spcPct val="15000"/>
              </a:spcBef>
              <a:buFont typeface="Wingdings" pitchFamily="2" charset="2"/>
              <a:buNone/>
            </a:pPr>
            <a:r>
              <a:rPr lang="en-US" altLang="zh-CN" sz="2100" dirty="0" smtClean="0"/>
              <a:t>	0	7	1	0</a:t>
            </a:r>
          </a:p>
          <a:p>
            <a:pPr>
              <a:lnSpc>
                <a:spcPct val="80000"/>
              </a:lnSpc>
              <a:spcBef>
                <a:spcPct val="15000"/>
              </a:spcBef>
              <a:buNone/>
            </a:pPr>
            <a:r>
              <a:rPr lang="en-US" altLang="zh-CN" sz="2100" dirty="0" smtClean="0"/>
              <a:t>	1	3	0	1	2     u</a:t>
            </a:r>
            <a:r>
              <a:rPr lang="en-US" altLang="zh-CN" sz="2100" baseline="-25000" dirty="0" smtClean="0"/>
              <a:t>i+1</a:t>
            </a:r>
            <a:r>
              <a:rPr lang="en-US" altLang="zh-CN" sz="2100" dirty="0" smtClean="0"/>
              <a:t>:= u</a:t>
            </a:r>
            <a:r>
              <a:rPr lang="en-US" altLang="zh-CN" sz="2100" baseline="-25000" dirty="0" smtClean="0"/>
              <a:t>i-1</a:t>
            </a:r>
            <a:r>
              <a:rPr lang="en-US" altLang="zh-CN" sz="2100" dirty="0" smtClean="0"/>
              <a:t>–y*</a:t>
            </a:r>
            <a:r>
              <a:rPr lang="en-US" altLang="zh-CN" sz="2100" dirty="0" err="1" smtClean="0"/>
              <a:t>u</a:t>
            </a:r>
            <a:r>
              <a:rPr lang="en-US" altLang="zh-CN" sz="2100" baseline="-25000" dirty="0" err="1" smtClean="0"/>
              <a:t>i</a:t>
            </a:r>
            <a:r>
              <a:rPr lang="en-US" altLang="zh-CN" sz="2100" dirty="0" smtClean="0"/>
              <a:t>; v</a:t>
            </a:r>
            <a:r>
              <a:rPr lang="en-US" altLang="zh-CN" sz="2100" baseline="-25000" dirty="0" smtClean="0"/>
              <a:t>i+1</a:t>
            </a:r>
            <a:r>
              <a:rPr lang="en-US" altLang="zh-CN" sz="2100" dirty="0" smtClean="0"/>
              <a:t>:= v</a:t>
            </a:r>
            <a:r>
              <a:rPr lang="en-US" altLang="zh-CN" sz="2100" baseline="-25000" dirty="0" smtClean="0"/>
              <a:t>i-1</a:t>
            </a:r>
            <a:r>
              <a:rPr lang="en-US" altLang="zh-CN" sz="2100" dirty="0" smtClean="0"/>
              <a:t>–y*v</a:t>
            </a:r>
            <a:r>
              <a:rPr lang="en-US" altLang="zh-CN" sz="2100" baseline="-25000" dirty="0" smtClean="0"/>
              <a:t>i</a:t>
            </a:r>
            <a:endParaRPr lang="en-US" altLang="zh-CN" sz="2100" dirty="0" smtClean="0"/>
          </a:p>
          <a:p>
            <a:pPr eaLnBrk="1" hangingPunct="1">
              <a:lnSpc>
                <a:spcPct val="80000"/>
              </a:lnSpc>
              <a:spcBef>
                <a:spcPct val="15000"/>
              </a:spcBef>
              <a:buFont typeface="Wingdings" pitchFamily="2" charset="2"/>
              <a:buNone/>
            </a:pPr>
            <a:r>
              <a:rPr lang="en-US" altLang="zh-CN" sz="2100" dirty="0" smtClean="0"/>
              <a:t>	2	1	1       	-2	3</a:t>
            </a:r>
          </a:p>
          <a:p>
            <a:pPr eaLnBrk="1" hangingPunct="1">
              <a:lnSpc>
                <a:spcPct val="80000"/>
              </a:lnSpc>
              <a:spcBef>
                <a:spcPct val="15000"/>
              </a:spcBef>
              <a:buFont typeface="Wingdings" pitchFamily="2" charset="2"/>
              <a:buNone/>
            </a:pPr>
            <a:r>
              <a:rPr lang="en-US" altLang="zh-CN" sz="2100" dirty="0" smtClean="0"/>
              <a:t>   3    0</a:t>
            </a:r>
          </a:p>
          <a:p>
            <a:pPr eaLnBrk="1" hangingPunct="1">
              <a:lnSpc>
                <a:spcPct val="80000"/>
              </a:lnSpc>
              <a:spcBef>
                <a:spcPct val="15000"/>
              </a:spcBef>
              <a:buFont typeface="Wingdings" pitchFamily="2" charset="2"/>
              <a:buNone/>
            </a:pPr>
            <a:r>
              <a:rPr lang="zh-CN" altLang="en-US" sz="2100" dirty="0" smtClean="0"/>
              <a:t>           因此得到</a:t>
            </a:r>
            <a:r>
              <a:rPr lang="en-US" altLang="zh-CN" sz="2100" dirty="0" smtClean="0"/>
              <a:t>v</a:t>
            </a:r>
            <a:r>
              <a:rPr lang="en-US" altLang="zh-CN" sz="2100" baseline="-25000" dirty="0" smtClean="0"/>
              <a:t>i-1</a:t>
            </a:r>
            <a:r>
              <a:rPr lang="en-US" altLang="zh-CN" sz="2100" dirty="0" smtClean="0"/>
              <a:t> = -2</a:t>
            </a:r>
            <a:r>
              <a:rPr lang="zh-CN" altLang="en-US" sz="2100" dirty="0" smtClean="0"/>
              <a:t>，</a:t>
            </a:r>
            <a:r>
              <a:rPr lang="en-US" altLang="zh-CN" sz="2100" dirty="0" smtClean="0"/>
              <a:t>x = -2 + 7 = 5</a:t>
            </a:r>
            <a:r>
              <a:rPr lang="zh-CN" altLang="en-US" sz="2100" dirty="0" smtClean="0"/>
              <a:t>。</a:t>
            </a:r>
          </a:p>
          <a:p>
            <a:pPr eaLnBrk="1" hangingPunct="1">
              <a:lnSpc>
                <a:spcPct val="80000"/>
              </a:lnSpc>
              <a:spcBef>
                <a:spcPct val="15000"/>
              </a:spcBef>
              <a:buFont typeface="Wingdings" pitchFamily="2" charset="2"/>
              <a:buNone/>
            </a:pPr>
            <a:endParaRPr lang="zh-CN" altLang="en-US" sz="2000" dirty="0" smtClean="0"/>
          </a:p>
          <a:p>
            <a:pPr eaLnBrk="1" hangingPunct="1">
              <a:lnSpc>
                <a:spcPct val="80000"/>
              </a:lnSpc>
              <a:spcBef>
                <a:spcPct val="15000"/>
              </a:spcBef>
              <a:buFont typeface="Wingdings" pitchFamily="2" charset="2"/>
              <a:buNone/>
            </a:pPr>
            <a:r>
              <a:rPr lang="zh-CN" altLang="en-US" sz="2100" dirty="0" smtClean="0"/>
              <a:t>例：</a:t>
            </a:r>
            <a:r>
              <a:rPr lang="en-US" altLang="zh-CN" sz="2100" dirty="0" smtClean="0"/>
              <a:t>5x mod 49=1</a:t>
            </a:r>
            <a:r>
              <a:rPr lang="zh-CN" altLang="en-US" sz="2100" dirty="0" smtClean="0"/>
              <a:t>，</a:t>
            </a:r>
            <a:r>
              <a:rPr lang="en-US" altLang="zh-CN" sz="2100" dirty="0" smtClean="0"/>
              <a:t>x=10</a:t>
            </a:r>
          </a:p>
          <a:p>
            <a:pPr eaLnBrk="1" hangingPunct="1">
              <a:lnSpc>
                <a:spcPct val="80000"/>
              </a:lnSpc>
              <a:spcBef>
                <a:spcPct val="15000"/>
              </a:spcBef>
              <a:buFont typeface="Wingdings" pitchFamily="2" charset="2"/>
              <a:buNone/>
            </a:pPr>
            <a:r>
              <a:rPr lang="en-US" altLang="zh-CN" sz="2100" dirty="0" smtClean="0"/>
              <a:t>	</a:t>
            </a:r>
            <a:r>
              <a:rPr lang="en-US" altLang="zh-CN" sz="2100" dirty="0" err="1" smtClean="0"/>
              <a:t>i</a:t>
            </a:r>
            <a:r>
              <a:rPr lang="en-US" altLang="zh-CN" sz="2100" dirty="0" smtClean="0"/>
              <a:t>	</a:t>
            </a:r>
            <a:r>
              <a:rPr lang="en-US" altLang="zh-CN" sz="2100" dirty="0" err="1" smtClean="0"/>
              <a:t>g</a:t>
            </a:r>
            <a:r>
              <a:rPr lang="en-US" altLang="zh-CN" sz="2100" baseline="-25000" dirty="0" err="1" smtClean="0"/>
              <a:t>i</a:t>
            </a:r>
            <a:r>
              <a:rPr lang="en-US" altLang="zh-CN" sz="2100" dirty="0" smtClean="0"/>
              <a:t>	</a:t>
            </a:r>
            <a:r>
              <a:rPr lang="en-US" altLang="zh-CN" sz="2100" dirty="0" err="1" smtClean="0"/>
              <a:t>u</a:t>
            </a:r>
            <a:r>
              <a:rPr lang="en-US" altLang="zh-CN" sz="2100" baseline="-25000" dirty="0" err="1" smtClean="0"/>
              <a:t>i</a:t>
            </a:r>
            <a:r>
              <a:rPr lang="en-US" altLang="zh-CN" sz="2100" dirty="0" smtClean="0"/>
              <a:t>	v</a:t>
            </a:r>
            <a:r>
              <a:rPr lang="en-US" altLang="zh-CN" sz="2100" baseline="-25000" dirty="0" smtClean="0"/>
              <a:t>i</a:t>
            </a:r>
            <a:r>
              <a:rPr lang="en-US" altLang="zh-CN" sz="2100" dirty="0" smtClean="0"/>
              <a:t>	y</a:t>
            </a:r>
          </a:p>
          <a:p>
            <a:pPr eaLnBrk="1" hangingPunct="1">
              <a:lnSpc>
                <a:spcPct val="80000"/>
              </a:lnSpc>
              <a:spcBef>
                <a:spcPct val="15000"/>
              </a:spcBef>
              <a:buFont typeface="Wingdings" pitchFamily="2" charset="2"/>
              <a:buNone/>
            </a:pPr>
            <a:r>
              <a:rPr lang="en-US" altLang="zh-CN" sz="2100" dirty="0" smtClean="0"/>
              <a:t>	0    49	1	0</a:t>
            </a:r>
          </a:p>
          <a:p>
            <a:pPr eaLnBrk="1" hangingPunct="1">
              <a:lnSpc>
                <a:spcPct val="80000"/>
              </a:lnSpc>
              <a:spcBef>
                <a:spcPct val="15000"/>
              </a:spcBef>
              <a:buFont typeface="Wingdings" pitchFamily="2" charset="2"/>
              <a:buNone/>
            </a:pPr>
            <a:r>
              <a:rPr lang="en-US" altLang="zh-CN" sz="2100" dirty="0" smtClean="0"/>
              <a:t>	1	5	0	1	9</a:t>
            </a:r>
          </a:p>
          <a:p>
            <a:pPr eaLnBrk="1" hangingPunct="1">
              <a:lnSpc>
                <a:spcPct val="80000"/>
              </a:lnSpc>
              <a:spcBef>
                <a:spcPct val="15000"/>
              </a:spcBef>
              <a:buFont typeface="Wingdings" pitchFamily="2" charset="2"/>
              <a:buNone/>
            </a:pPr>
            <a:r>
              <a:rPr lang="en-US" altLang="zh-CN" sz="2100" dirty="0" smtClean="0"/>
              <a:t>	2	4	1         -9	1</a:t>
            </a:r>
          </a:p>
          <a:p>
            <a:pPr eaLnBrk="1" hangingPunct="1">
              <a:lnSpc>
                <a:spcPct val="80000"/>
              </a:lnSpc>
              <a:spcBef>
                <a:spcPct val="15000"/>
              </a:spcBef>
              <a:buFont typeface="Wingdings" pitchFamily="2" charset="2"/>
              <a:buNone/>
            </a:pPr>
            <a:r>
              <a:rPr lang="en-US" altLang="zh-CN" sz="2100" dirty="0" smtClean="0"/>
              <a:t>	3	1         -1       10	4</a:t>
            </a:r>
          </a:p>
          <a:p>
            <a:pPr eaLnBrk="1" hangingPunct="1">
              <a:lnSpc>
                <a:spcPct val="80000"/>
              </a:lnSpc>
              <a:spcBef>
                <a:spcPct val="15000"/>
              </a:spcBef>
              <a:buFont typeface="Wingdings" pitchFamily="2" charset="2"/>
              <a:buNone/>
            </a:pPr>
            <a:r>
              <a:rPr lang="en-US" altLang="zh-CN" sz="2100" dirty="0" smtClean="0"/>
              <a:t>   4     0</a:t>
            </a:r>
          </a:p>
          <a:p>
            <a:pPr eaLnBrk="1" hangingPunct="1">
              <a:lnSpc>
                <a:spcPct val="80000"/>
              </a:lnSpc>
              <a:spcBef>
                <a:spcPct val="15000"/>
              </a:spcBef>
              <a:buFont typeface="Wingdings" pitchFamily="2" charset="2"/>
              <a:buNone/>
            </a:pPr>
            <a:r>
              <a:rPr lang="zh-CN" altLang="en-US" sz="2100" dirty="0" smtClean="0"/>
              <a:t>                 因此得到</a:t>
            </a:r>
            <a:r>
              <a:rPr lang="en-US" altLang="zh-CN" sz="2100" dirty="0" smtClean="0"/>
              <a:t>v</a:t>
            </a:r>
            <a:r>
              <a:rPr lang="en-US" altLang="zh-CN" sz="2100" baseline="-25000" dirty="0" smtClean="0"/>
              <a:t>i-1</a:t>
            </a:r>
            <a:r>
              <a:rPr lang="en-US" altLang="zh-CN" sz="2100" dirty="0" smtClean="0"/>
              <a:t> =10=x </a:t>
            </a:r>
            <a:r>
              <a:rPr lang="zh-CN" altLang="en-US" sz="2100" dirty="0" smtClean="0"/>
              <a:t>。</a:t>
            </a:r>
          </a:p>
        </p:txBody>
      </p:sp>
      <p:sp>
        <p:nvSpPr>
          <p:cNvPr id="32774" name="Rectangle 0"/>
          <p:cNvSpPr>
            <a:spLocks noGrp="1" noChangeArrowheads="1"/>
          </p:cNvSpPr>
          <p:nvPr>
            <p:ph type="title"/>
          </p:nvPr>
        </p:nvSpPr>
        <p:spPr>
          <a:xfrm>
            <a:off x="468313" y="333375"/>
            <a:ext cx="7543800" cy="785813"/>
          </a:xfrm>
        </p:spPr>
        <p:txBody>
          <a:bodyPr/>
          <a:lstStyle/>
          <a:p>
            <a:pPr eaLnBrk="1" hangingPunct="1"/>
            <a:r>
              <a:rPr lang="zh-CN" altLang="en-US" b="0" smtClean="0"/>
              <a:t>扩展的</a:t>
            </a:r>
            <a:r>
              <a:rPr lang="en-US" altLang="zh-CN" b="0" smtClean="0"/>
              <a:t>Euclid</a:t>
            </a:r>
            <a:r>
              <a:rPr lang="zh-CN" altLang="en-US" b="0" smtClean="0"/>
              <a:t>算法求逆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490">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490">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490">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490">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490">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490">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490">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a:xfrm>
            <a:off x="468313" y="260350"/>
            <a:ext cx="7543800" cy="714375"/>
          </a:xfrm>
        </p:spPr>
        <p:txBody>
          <a:bodyPr>
            <a:normAutofit fontScale="90000"/>
          </a:bodyPr>
          <a:lstStyle/>
          <a:p>
            <a:pPr eaLnBrk="1" hangingPunct="1"/>
            <a:r>
              <a:rPr lang="en-US" altLang="zh-CN" b="0" dirty="0" smtClean="0"/>
              <a:t>4.5 </a:t>
            </a:r>
            <a:r>
              <a:rPr lang="zh-CN" altLang="en-US" b="0" dirty="0" smtClean="0"/>
              <a:t>多项式运算</a:t>
            </a:r>
            <a:endParaRPr lang="zh-CN" altLang="en-AU" b="0" dirty="0" smtClean="0"/>
          </a:p>
        </p:txBody>
      </p:sp>
      <p:sp>
        <p:nvSpPr>
          <p:cNvPr id="49155" name="Rectangle 3"/>
          <p:cNvSpPr>
            <a:spLocks noGrp="1" noChangeArrowheads="1"/>
          </p:cNvSpPr>
          <p:nvPr>
            <p:ph type="body" idx="1"/>
          </p:nvPr>
        </p:nvSpPr>
        <p:spPr>
          <a:xfrm>
            <a:off x="323850" y="1052513"/>
            <a:ext cx="8445500" cy="5040312"/>
          </a:xfrm>
        </p:spPr>
        <p:txBody>
          <a:bodyPr/>
          <a:lstStyle/>
          <a:p>
            <a:pPr eaLnBrk="1" hangingPunct="1">
              <a:lnSpc>
                <a:spcPct val="90000"/>
              </a:lnSpc>
            </a:pPr>
            <a:r>
              <a:rPr lang="zh-CN" altLang="en-US" sz="2600" dirty="0" smtClean="0"/>
              <a:t>三种多项式运算</a:t>
            </a:r>
          </a:p>
          <a:p>
            <a:pPr lvl="1" eaLnBrk="1" hangingPunct="1">
              <a:lnSpc>
                <a:spcPct val="90000"/>
              </a:lnSpc>
            </a:pPr>
            <a:r>
              <a:rPr lang="zh-CN" altLang="en-US" sz="2200" dirty="0" smtClean="0"/>
              <a:t>使用代数基本规则的普通多项式运算</a:t>
            </a:r>
          </a:p>
          <a:p>
            <a:pPr lvl="1" eaLnBrk="1" hangingPunct="1">
              <a:lnSpc>
                <a:spcPct val="90000"/>
              </a:lnSpc>
            </a:pPr>
            <a:r>
              <a:rPr lang="zh-CN" altLang="en-US" sz="2200" dirty="0" smtClean="0"/>
              <a:t>系数运算是模</a:t>
            </a:r>
            <a:r>
              <a:rPr lang="en-US" altLang="zh-CN" sz="2200" dirty="0" smtClean="0"/>
              <a:t>p</a:t>
            </a:r>
            <a:r>
              <a:rPr lang="zh-CN" altLang="en-US" sz="2200" dirty="0" smtClean="0"/>
              <a:t>运算的多项式运算，即系数在</a:t>
            </a:r>
            <a:r>
              <a:rPr lang="en-US" altLang="zh-CN" sz="2200" dirty="0" smtClean="0"/>
              <a:t>GF(p)</a:t>
            </a:r>
            <a:r>
              <a:rPr lang="zh-CN" altLang="en-US" sz="2200" dirty="0" smtClean="0"/>
              <a:t>中</a:t>
            </a:r>
          </a:p>
          <a:p>
            <a:pPr lvl="1" eaLnBrk="1" hangingPunct="1">
              <a:lnSpc>
                <a:spcPct val="90000"/>
              </a:lnSpc>
            </a:pPr>
            <a:r>
              <a:rPr lang="zh-CN" altLang="en-US" sz="2200" dirty="0" smtClean="0"/>
              <a:t>系数在</a:t>
            </a:r>
            <a:r>
              <a:rPr lang="en-US" altLang="zh-CN" sz="2200" dirty="0" smtClean="0"/>
              <a:t>GF(p)</a:t>
            </a:r>
            <a:r>
              <a:rPr lang="zh-CN" altLang="en-US" sz="2200" dirty="0" smtClean="0"/>
              <a:t>中，且多项式被定义为模一个</a:t>
            </a:r>
            <a:r>
              <a:rPr lang="en-US" altLang="zh-CN" sz="2200" dirty="0" smtClean="0"/>
              <a:t>n</a:t>
            </a:r>
            <a:r>
              <a:rPr lang="zh-CN" altLang="en-US" sz="2200" dirty="0" smtClean="0"/>
              <a:t>次多项式</a:t>
            </a:r>
            <a:r>
              <a:rPr lang="en-US" altLang="zh-CN" sz="2200" dirty="0" smtClean="0"/>
              <a:t>m(x)</a:t>
            </a:r>
            <a:r>
              <a:rPr lang="zh-CN" altLang="en-US" sz="2200" dirty="0" smtClean="0"/>
              <a:t>的多项式运算</a:t>
            </a:r>
          </a:p>
          <a:p>
            <a:pPr eaLnBrk="1" hangingPunct="1">
              <a:lnSpc>
                <a:spcPct val="90000"/>
              </a:lnSpc>
            </a:pPr>
            <a:r>
              <a:rPr lang="zh-CN" altLang="en-US" sz="2600" dirty="0" smtClean="0"/>
              <a:t>普通多项式运算</a:t>
            </a:r>
          </a:p>
          <a:p>
            <a:pPr lvl="1" eaLnBrk="1" hangingPunct="1">
              <a:lnSpc>
                <a:spcPct val="90000"/>
              </a:lnSpc>
            </a:pPr>
            <a:r>
              <a:rPr lang="zh-CN" altLang="en-US" sz="2200" dirty="0" smtClean="0"/>
              <a:t>一个</a:t>
            </a:r>
            <a:r>
              <a:rPr lang="en-US" altLang="zh-CN" sz="2200" dirty="0" smtClean="0"/>
              <a:t>n</a:t>
            </a:r>
            <a:r>
              <a:rPr lang="zh-CN" altLang="en-US" sz="2200" dirty="0" smtClean="0"/>
              <a:t>次多项式</a:t>
            </a:r>
            <a:r>
              <a:rPr lang="en-US" altLang="zh-CN" sz="2200" dirty="0" smtClean="0"/>
              <a:t>(n&gt;=0)</a:t>
            </a:r>
            <a:r>
              <a:rPr lang="zh-CN" altLang="en-US" sz="2200" dirty="0" smtClean="0"/>
              <a:t>的表达形式如下</a:t>
            </a:r>
          </a:p>
          <a:p>
            <a:pPr lvl="1" eaLnBrk="1" hangingPunct="1">
              <a:lnSpc>
                <a:spcPct val="90000"/>
              </a:lnSpc>
            </a:pPr>
            <a:endParaRPr lang="en-US" altLang="zh-CN" sz="2200" dirty="0" smtClean="0"/>
          </a:p>
          <a:p>
            <a:pPr lvl="1" eaLnBrk="1" hangingPunct="1">
              <a:lnSpc>
                <a:spcPct val="90000"/>
              </a:lnSpc>
            </a:pPr>
            <a:endParaRPr lang="en-US" altLang="zh-CN" sz="2200" dirty="0" smtClean="0"/>
          </a:p>
          <a:p>
            <a:pPr lvl="1" eaLnBrk="1" hangingPunct="1">
              <a:lnSpc>
                <a:spcPct val="90000"/>
              </a:lnSpc>
            </a:pPr>
            <a:r>
              <a:rPr lang="zh-CN" altLang="en-US" sz="2200" dirty="0" smtClean="0"/>
              <a:t>其中</a:t>
            </a:r>
            <a:r>
              <a:rPr lang="en-US" altLang="zh-CN" sz="2200" dirty="0" err="1" smtClean="0"/>
              <a:t>a</a:t>
            </a:r>
            <a:r>
              <a:rPr lang="en-US" altLang="zh-CN" sz="2200" baseline="-25000" dirty="0" err="1" smtClean="0"/>
              <a:t>i</a:t>
            </a:r>
            <a:r>
              <a:rPr lang="zh-CN" altLang="en-US" sz="2200" dirty="0" smtClean="0"/>
              <a:t>是某个指定数集</a:t>
            </a:r>
            <a:r>
              <a:rPr lang="en-US" altLang="zh-CN" sz="2200" dirty="0" smtClean="0"/>
              <a:t>S</a:t>
            </a:r>
            <a:r>
              <a:rPr lang="zh-CN" altLang="en-US" sz="2200" dirty="0" smtClean="0"/>
              <a:t>中的元素，该数集称为系数集，且</a:t>
            </a:r>
            <a:r>
              <a:rPr lang="en-US" altLang="zh-CN" sz="2200" dirty="0" smtClean="0"/>
              <a:t>a</a:t>
            </a:r>
            <a:r>
              <a:rPr lang="en-US" altLang="zh-CN" sz="2200" baseline="-25000" dirty="0" smtClean="0"/>
              <a:t>n</a:t>
            </a:r>
            <a:r>
              <a:rPr lang="en-US" altLang="zh-CN" sz="2200" dirty="0" smtClean="0"/>
              <a:t>&lt;&gt;0</a:t>
            </a:r>
            <a:r>
              <a:rPr lang="zh-CN" altLang="en-US" sz="2200" dirty="0" smtClean="0"/>
              <a:t>，</a:t>
            </a:r>
            <a:r>
              <a:rPr lang="en-US" altLang="zh-CN" sz="2200" dirty="0" smtClean="0"/>
              <a:t>f(x)</a:t>
            </a:r>
            <a:r>
              <a:rPr lang="zh-CN" altLang="en-US" sz="2200" dirty="0" smtClean="0"/>
              <a:t>是定义在系数集</a:t>
            </a:r>
            <a:r>
              <a:rPr lang="en-US" altLang="zh-CN" sz="2200" dirty="0" smtClean="0"/>
              <a:t>S</a:t>
            </a:r>
            <a:r>
              <a:rPr lang="zh-CN" altLang="en-US" sz="2200" dirty="0" smtClean="0"/>
              <a:t>上的多项式</a:t>
            </a:r>
          </a:p>
          <a:p>
            <a:pPr lvl="1" eaLnBrk="1" hangingPunct="1">
              <a:lnSpc>
                <a:spcPct val="90000"/>
              </a:lnSpc>
            </a:pPr>
            <a:r>
              <a:rPr lang="zh-CN" altLang="en-US" sz="2200" dirty="0" smtClean="0"/>
              <a:t>零次多项式称为常数多项式，是系数集里的一个元素，如果</a:t>
            </a:r>
            <a:r>
              <a:rPr lang="en-US" altLang="zh-CN" sz="2200" dirty="0" smtClean="0"/>
              <a:t>a</a:t>
            </a:r>
            <a:r>
              <a:rPr lang="en-US" altLang="zh-CN" sz="2200" baseline="-25000" dirty="0" smtClean="0"/>
              <a:t>n</a:t>
            </a:r>
            <a:r>
              <a:rPr lang="en-US" altLang="zh-CN" sz="2200" dirty="0" smtClean="0"/>
              <a:t>=1</a:t>
            </a:r>
            <a:r>
              <a:rPr lang="zh-CN" altLang="en-US" sz="2200" dirty="0" smtClean="0"/>
              <a:t>，对应的</a:t>
            </a:r>
            <a:r>
              <a:rPr lang="en-US" altLang="zh-CN" sz="2200" dirty="0" smtClean="0"/>
              <a:t>n</a:t>
            </a:r>
            <a:r>
              <a:rPr lang="zh-CN" altLang="en-US" sz="2200" dirty="0" smtClean="0"/>
              <a:t>次多项式就称为首</a:t>
            </a:r>
            <a:r>
              <a:rPr lang="en-US" altLang="zh-CN" sz="2200" dirty="0" smtClean="0"/>
              <a:t>1</a:t>
            </a:r>
            <a:r>
              <a:rPr lang="zh-CN" altLang="en-US" sz="2200" dirty="0" smtClean="0"/>
              <a:t>多项式</a:t>
            </a:r>
          </a:p>
        </p:txBody>
      </p:sp>
      <p:pic>
        <p:nvPicPr>
          <p:cNvPr id="49156" name="Picture 4"/>
          <p:cNvPicPr>
            <a:picLocks noChangeAspect="1" noChangeArrowheads="1"/>
          </p:cNvPicPr>
          <p:nvPr/>
        </p:nvPicPr>
        <p:blipFill>
          <a:blip r:embed="rId2" cstate="print"/>
          <a:srcRect/>
          <a:stretch>
            <a:fillRect/>
          </a:stretch>
        </p:blipFill>
        <p:spPr bwMode="auto">
          <a:xfrm>
            <a:off x="1403350" y="3500438"/>
            <a:ext cx="6337300" cy="71438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5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5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a:xfrm>
            <a:off x="468313" y="404813"/>
            <a:ext cx="7343775" cy="684212"/>
          </a:xfrm>
        </p:spPr>
        <p:txBody>
          <a:bodyPr/>
          <a:lstStyle/>
          <a:p>
            <a:pPr eaLnBrk="1" hangingPunct="1"/>
            <a:r>
              <a:rPr lang="zh-CN" altLang="en-US" sz="3500" b="0" smtClean="0"/>
              <a:t>普通多项式运算</a:t>
            </a:r>
            <a:endParaRPr lang="zh-CN" altLang="en-AU" sz="3500" b="0" smtClean="0"/>
          </a:p>
        </p:txBody>
      </p:sp>
      <p:sp>
        <p:nvSpPr>
          <p:cNvPr id="50179" name="Rectangle 3"/>
          <p:cNvSpPr>
            <a:spLocks noGrp="1" noChangeArrowheads="1"/>
          </p:cNvSpPr>
          <p:nvPr>
            <p:ph type="body" idx="1"/>
          </p:nvPr>
        </p:nvSpPr>
        <p:spPr>
          <a:xfrm>
            <a:off x="539750" y="1196975"/>
            <a:ext cx="8135938" cy="4824413"/>
          </a:xfrm>
        </p:spPr>
        <p:txBody>
          <a:bodyPr/>
          <a:lstStyle/>
          <a:p>
            <a:pPr eaLnBrk="1" hangingPunct="1"/>
            <a:r>
              <a:rPr lang="zh-CN" altLang="en-US" dirty="0" smtClean="0"/>
              <a:t>加或减就是相应系数的加减，乘则要用到所有系数</a:t>
            </a:r>
          </a:p>
          <a:p>
            <a:pPr eaLnBrk="1" hangingPunct="1"/>
            <a:r>
              <a:rPr lang="en-US" altLang="zh-CN" dirty="0" smtClean="0"/>
              <a:t>Ex.</a:t>
            </a:r>
          </a:p>
          <a:p>
            <a:pPr lvl="1" eaLnBrk="1" hangingPunct="1">
              <a:buFont typeface="Wingdings" pitchFamily="2" charset="2"/>
              <a:buNone/>
            </a:pPr>
            <a:r>
              <a:rPr lang="en-AU" altLang="zh-CN" dirty="0" smtClean="0">
                <a:ea typeface="宋体" pitchFamily="2" charset="-122"/>
              </a:rPr>
              <a:t>let f(x) = x</a:t>
            </a:r>
            <a:r>
              <a:rPr lang="en-AU" altLang="zh-CN" baseline="30000" dirty="0" smtClean="0">
                <a:ea typeface="宋体" pitchFamily="2" charset="-122"/>
              </a:rPr>
              <a:t>3</a:t>
            </a:r>
            <a:r>
              <a:rPr lang="en-AU" altLang="zh-CN" dirty="0" smtClean="0">
                <a:ea typeface="宋体" pitchFamily="2" charset="-122"/>
              </a:rPr>
              <a:t> + x</a:t>
            </a:r>
            <a:r>
              <a:rPr lang="en-AU" altLang="zh-CN" baseline="30000" dirty="0" smtClean="0">
                <a:ea typeface="宋体" pitchFamily="2" charset="-122"/>
              </a:rPr>
              <a:t>2</a:t>
            </a:r>
            <a:r>
              <a:rPr lang="en-AU" altLang="zh-CN" dirty="0" smtClean="0">
                <a:ea typeface="宋体" pitchFamily="2" charset="-122"/>
              </a:rPr>
              <a:t> + 2 and g(x) = x</a:t>
            </a:r>
            <a:r>
              <a:rPr lang="en-AU" altLang="zh-CN" baseline="30000" dirty="0" smtClean="0">
                <a:ea typeface="宋体" pitchFamily="2" charset="-122"/>
              </a:rPr>
              <a:t>2</a:t>
            </a:r>
            <a:r>
              <a:rPr lang="en-AU" altLang="zh-CN" dirty="0" smtClean="0">
                <a:ea typeface="宋体" pitchFamily="2" charset="-122"/>
              </a:rPr>
              <a:t> – x + 1</a:t>
            </a:r>
          </a:p>
          <a:p>
            <a:pPr lvl="1" eaLnBrk="1" hangingPunct="1">
              <a:buFont typeface="Wingdings" pitchFamily="2" charset="2"/>
              <a:buNone/>
            </a:pPr>
            <a:r>
              <a:rPr lang="en-AU" altLang="zh-CN" dirty="0" smtClean="0">
                <a:ea typeface="宋体" pitchFamily="2" charset="-122"/>
              </a:rPr>
              <a:t>f(x) + g(x) = x</a:t>
            </a:r>
            <a:r>
              <a:rPr lang="en-AU" altLang="zh-CN" baseline="30000" dirty="0" smtClean="0">
                <a:ea typeface="宋体" pitchFamily="2" charset="-122"/>
              </a:rPr>
              <a:t>3</a:t>
            </a:r>
            <a:r>
              <a:rPr lang="en-AU" altLang="zh-CN" dirty="0" smtClean="0">
                <a:ea typeface="宋体" pitchFamily="2" charset="-122"/>
              </a:rPr>
              <a:t> + 2x</a:t>
            </a:r>
            <a:r>
              <a:rPr lang="en-AU" altLang="zh-CN" baseline="30000" dirty="0" smtClean="0">
                <a:ea typeface="宋体" pitchFamily="2" charset="-122"/>
              </a:rPr>
              <a:t>2</a:t>
            </a:r>
            <a:r>
              <a:rPr lang="en-AU" altLang="zh-CN" dirty="0" smtClean="0">
                <a:ea typeface="宋体" pitchFamily="2" charset="-122"/>
              </a:rPr>
              <a:t> – x + 3</a:t>
            </a:r>
          </a:p>
          <a:p>
            <a:pPr lvl="1" eaLnBrk="1" hangingPunct="1">
              <a:buFont typeface="Wingdings" pitchFamily="2" charset="2"/>
              <a:buNone/>
            </a:pPr>
            <a:r>
              <a:rPr lang="en-AU" altLang="zh-CN" dirty="0" smtClean="0">
                <a:ea typeface="宋体" pitchFamily="2" charset="-122"/>
              </a:rPr>
              <a:t>f(x) – g(x) = x</a:t>
            </a:r>
            <a:r>
              <a:rPr lang="en-AU" altLang="zh-CN" baseline="30000" dirty="0" smtClean="0">
                <a:ea typeface="宋体" pitchFamily="2" charset="-122"/>
              </a:rPr>
              <a:t>3</a:t>
            </a:r>
            <a:r>
              <a:rPr lang="en-AU" altLang="zh-CN" dirty="0" smtClean="0">
                <a:ea typeface="宋体" pitchFamily="2" charset="-122"/>
              </a:rPr>
              <a:t> + x + 1</a:t>
            </a:r>
          </a:p>
          <a:p>
            <a:pPr lvl="1" eaLnBrk="1" hangingPunct="1">
              <a:buFont typeface="Wingdings" pitchFamily="2" charset="2"/>
              <a:buNone/>
            </a:pPr>
            <a:r>
              <a:rPr lang="en-AU" altLang="zh-CN" dirty="0" smtClean="0">
                <a:ea typeface="宋体" pitchFamily="2" charset="-122"/>
              </a:rPr>
              <a:t>f(x) x g(x) = x</a:t>
            </a:r>
            <a:r>
              <a:rPr lang="en-AU" altLang="zh-CN" baseline="30000" dirty="0" smtClean="0">
                <a:ea typeface="宋体" pitchFamily="2" charset="-122"/>
              </a:rPr>
              <a:t>5</a:t>
            </a:r>
            <a:r>
              <a:rPr lang="en-AU" altLang="zh-CN" dirty="0" smtClean="0">
                <a:ea typeface="宋体" pitchFamily="2" charset="-122"/>
              </a:rPr>
              <a:t> + 3x</a:t>
            </a:r>
            <a:r>
              <a:rPr lang="en-AU" altLang="zh-CN" baseline="30000" dirty="0" smtClean="0">
                <a:ea typeface="宋体" pitchFamily="2" charset="-122"/>
              </a:rPr>
              <a:t>2</a:t>
            </a:r>
            <a:r>
              <a:rPr lang="en-AU" altLang="zh-CN" dirty="0" smtClean="0">
                <a:ea typeface="宋体" pitchFamily="2" charset="-122"/>
              </a:rPr>
              <a:t> – 2x + 2</a:t>
            </a:r>
          </a:p>
          <a:p>
            <a:pPr lvl="1" eaLnBrk="1" hangingPunct="1">
              <a:buFont typeface="Wingdings" pitchFamily="2" charset="2"/>
              <a:buNone/>
            </a:pPr>
            <a:r>
              <a:rPr lang="en-AU" altLang="zh-CN" dirty="0" smtClean="0">
                <a:ea typeface="宋体" pitchFamily="2" charset="-122"/>
              </a:rPr>
              <a:t>f(x) / g(x)  = x + 2,  ……x</a:t>
            </a:r>
            <a:endParaRPr lang="zh-CN" altLang="en-AU" dirty="0"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endParaRPr lang="zh-CN" altLang="en-US" smtClean="0"/>
          </a:p>
        </p:txBody>
      </p:sp>
      <p:sp>
        <p:nvSpPr>
          <p:cNvPr id="35846" name="Rectangle 3"/>
          <p:cNvSpPr>
            <a:spLocks noGrp="1" noChangeArrowheads="1"/>
          </p:cNvSpPr>
          <p:nvPr>
            <p:ph type="body" idx="1"/>
          </p:nvPr>
        </p:nvSpPr>
        <p:spPr/>
        <p:txBody>
          <a:bodyPr/>
          <a:lstStyle/>
          <a:p>
            <a:pPr eaLnBrk="1" hangingPunct="1"/>
            <a:endParaRPr lang="zh-CN" altLang="en-US" smtClean="0"/>
          </a:p>
        </p:txBody>
      </p:sp>
      <p:pic>
        <p:nvPicPr>
          <p:cNvPr id="35847" name="Picture 4"/>
          <p:cNvPicPr>
            <a:picLocks noChangeAspect="1" noChangeArrowheads="1"/>
          </p:cNvPicPr>
          <p:nvPr/>
        </p:nvPicPr>
        <p:blipFill>
          <a:blip r:embed="rId2" cstate="print"/>
          <a:srcRect/>
          <a:stretch>
            <a:fillRect/>
          </a:stretch>
        </p:blipFill>
        <p:spPr bwMode="auto">
          <a:xfrm>
            <a:off x="357158" y="823676"/>
            <a:ext cx="7500990" cy="48577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468313" y="549275"/>
            <a:ext cx="7343775" cy="647700"/>
          </a:xfrm>
        </p:spPr>
        <p:txBody>
          <a:bodyPr>
            <a:normAutofit fontScale="90000"/>
          </a:bodyPr>
          <a:lstStyle/>
          <a:p>
            <a:pPr eaLnBrk="1" hangingPunct="1"/>
            <a:r>
              <a:rPr lang="zh-CN" altLang="en-US" b="0" smtClean="0"/>
              <a:t>系数在</a:t>
            </a:r>
            <a:r>
              <a:rPr lang="en-US" altLang="zh-CN" b="0" smtClean="0"/>
              <a:t>Z</a:t>
            </a:r>
            <a:r>
              <a:rPr lang="en-US" altLang="zh-CN" b="0" baseline="-18000" smtClean="0"/>
              <a:t>p</a:t>
            </a:r>
            <a:r>
              <a:rPr lang="zh-CN" altLang="en-US" b="0" smtClean="0"/>
              <a:t>中的多项式运算</a:t>
            </a:r>
            <a:endParaRPr lang="zh-CN" altLang="en-AU" b="0" smtClean="0"/>
          </a:p>
        </p:txBody>
      </p:sp>
      <p:sp>
        <p:nvSpPr>
          <p:cNvPr id="51203" name="Rectangle 3"/>
          <p:cNvSpPr>
            <a:spLocks noGrp="1" noChangeArrowheads="1"/>
          </p:cNvSpPr>
          <p:nvPr>
            <p:ph type="body" idx="1"/>
          </p:nvPr>
        </p:nvSpPr>
        <p:spPr>
          <a:xfrm>
            <a:off x="539750" y="1412875"/>
            <a:ext cx="7488238" cy="4611688"/>
          </a:xfrm>
        </p:spPr>
        <p:txBody>
          <a:bodyPr/>
          <a:lstStyle/>
          <a:p>
            <a:pPr eaLnBrk="1" hangingPunct="1"/>
            <a:r>
              <a:rPr lang="zh-CN" altLang="en-US" sz="2800" smtClean="0"/>
              <a:t>在计算每个系数的值时需要做模运算</a:t>
            </a:r>
          </a:p>
          <a:p>
            <a:pPr eaLnBrk="1" hangingPunct="1"/>
            <a:r>
              <a:rPr lang="zh-CN" altLang="en-US" sz="2800" smtClean="0"/>
              <a:t>可以模任何素数</a:t>
            </a:r>
            <a:r>
              <a:rPr lang="en-US" altLang="zh-CN" sz="2800" smtClean="0"/>
              <a:t>p</a:t>
            </a:r>
            <a:r>
              <a:rPr lang="zh-CN" altLang="en-US" sz="2800" smtClean="0"/>
              <a:t>，但是我们更感兴趣的是模</a:t>
            </a:r>
            <a:r>
              <a:rPr lang="en-US" altLang="zh-CN" sz="2800" smtClean="0"/>
              <a:t>2</a:t>
            </a:r>
            <a:r>
              <a:rPr lang="zh-CN" altLang="en-US" sz="2800" smtClean="0"/>
              <a:t>的运算</a:t>
            </a:r>
            <a:endParaRPr lang="en-US" altLang="zh-CN" sz="2800" smtClean="0"/>
          </a:p>
          <a:p>
            <a:pPr lvl="1" eaLnBrk="1" hangingPunct="1"/>
            <a:r>
              <a:rPr lang="zh-CN" altLang="en-US" smtClean="0"/>
              <a:t>也就是说所有的系数不是</a:t>
            </a:r>
            <a:r>
              <a:rPr lang="en-US" altLang="zh-CN" smtClean="0"/>
              <a:t>0</a:t>
            </a:r>
            <a:r>
              <a:rPr lang="zh-CN" altLang="en-US" smtClean="0"/>
              <a:t>就是</a:t>
            </a:r>
            <a:r>
              <a:rPr lang="en-US" altLang="zh-CN" smtClean="0"/>
              <a:t>1</a:t>
            </a:r>
          </a:p>
          <a:p>
            <a:pPr lvl="1" eaLnBrk="1" hangingPunct="1"/>
            <a:r>
              <a:rPr lang="zh-CN" altLang="en-AU" smtClean="0"/>
              <a:t>比如，令 </a:t>
            </a:r>
            <a:r>
              <a:rPr lang="en-AU" altLang="zh-CN" i="1" smtClean="0">
                <a:ea typeface="宋体" pitchFamily="2" charset="-122"/>
              </a:rPr>
              <a:t>f</a:t>
            </a:r>
            <a:r>
              <a:rPr lang="en-AU" altLang="zh-CN" smtClean="0">
                <a:ea typeface="宋体" pitchFamily="2" charset="-122"/>
              </a:rPr>
              <a:t>(</a:t>
            </a:r>
            <a:r>
              <a:rPr lang="en-AU" altLang="zh-CN" i="1" smtClean="0">
                <a:ea typeface="宋体" pitchFamily="2" charset="-122"/>
              </a:rPr>
              <a:t>x</a:t>
            </a:r>
            <a:r>
              <a:rPr lang="en-AU" altLang="zh-CN" smtClean="0">
                <a:ea typeface="宋体" pitchFamily="2" charset="-122"/>
              </a:rPr>
              <a:t>) = </a:t>
            </a:r>
            <a:r>
              <a:rPr lang="en-AU" altLang="zh-CN" i="1" smtClean="0">
                <a:ea typeface="宋体" pitchFamily="2" charset="-122"/>
              </a:rPr>
              <a:t>x</a:t>
            </a:r>
            <a:r>
              <a:rPr lang="en-AU" altLang="zh-CN" baseline="30000" smtClean="0">
                <a:ea typeface="宋体" pitchFamily="2" charset="-122"/>
              </a:rPr>
              <a:t>3</a:t>
            </a:r>
            <a:r>
              <a:rPr lang="en-AU" altLang="zh-CN" smtClean="0">
                <a:ea typeface="宋体" pitchFamily="2" charset="-122"/>
              </a:rPr>
              <a:t> + </a:t>
            </a:r>
            <a:r>
              <a:rPr lang="en-AU" altLang="zh-CN" i="1" smtClean="0">
                <a:ea typeface="宋体" pitchFamily="2" charset="-122"/>
              </a:rPr>
              <a:t>x</a:t>
            </a:r>
            <a:r>
              <a:rPr lang="en-AU" altLang="zh-CN" baseline="30000" smtClean="0">
                <a:ea typeface="宋体" pitchFamily="2" charset="-122"/>
              </a:rPr>
              <a:t>2</a:t>
            </a:r>
            <a:r>
              <a:rPr lang="en-AU" altLang="zh-CN" smtClean="0">
                <a:ea typeface="宋体" pitchFamily="2" charset="-122"/>
              </a:rPr>
              <a:t> ,  </a:t>
            </a:r>
            <a:r>
              <a:rPr lang="en-AU" altLang="zh-CN" i="1" smtClean="0">
                <a:ea typeface="宋体" pitchFamily="2" charset="-122"/>
              </a:rPr>
              <a:t>g</a:t>
            </a:r>
            <a:r>
              <a:rPr lang="en-AU" altLang="zh-CN" smtClean="0">
                <a:ea typeface="宋体" pitchFamily="2" charset="-122"/>
              </a:rPr>
              <a:t>(</a:t>
            </a:r>
            <a:r>
              <a:rPr lang="en-AU" altLang="zh-CN" i="1" smtClean="0">
                <a:ea typeface="宋体" pitchFamily="2" charset="-122"/>
              </a:rPr>
              <a:t>x</a:t>
            </a:r>
            <a:r>
              <a:rPr lang="en-AU" altLang="zh-CN" smtClean="0">
                <a:ea typeface="宋体" pitchFamily="2" charset="-122"/>
              </a:rPr>
              <a:t>) = </a:t>
            </a:r>
            <a:r>
              <a:rPr lang="en-AU" altLang="zh-CN" i="1" smtClean="0">
                <a:ea typeface="宋体" pitchFamily="2" charset="-122"/>
              </a:rPr>
              <a:t>x</a:t>
            </a:r>
            <a:r>
              <a:rPr lang="en-AU" altLang="zh-CN" baseline="30000" smtClean="0">
                <a:ea typeface="宋体" pitchFamily="2" charset="-122"/>
              </a:rPr>
              <a:t>2</a:t>
            </a:r>
            <a:r>
              <a:rPr lang="en-AU" altLang="zh-CN" smtClean="0">
                <a:ea typeface="宋体" pitchFamily="2" charset="-122"/>
              </a:rPr>
              <a:t> + </a:t>
            </a:r>
            <a:r>
              <a:rPr lang="en-AU" altLang="zh-CN" i="1" smtClean="0">
                <a:ea typeface="宋体" pitchFamily="2" charset="-122"/>
              </a:rPr>
              <a:t>x </a:t>
            </a:r>
            <a:r>
              <a:rPr lang="en-AU" altLang="zh-CN" smtClean="0">
                <a:ea typeface="宋体" pitchFamily="2" charset="-122"/>
              </a:rPr>
              <a:t>+ 1</a:t>
            </a:r>
          </a:p>
          <a:p>
            <a:pPr lvl="1" eaLnBrk="1" hangingPunct="1">
              <a:buFont typeface="Wingdings" pitchFamily="2" charset="2"/>
              <a:buNone/>
            </a:pPr>
            <a:r>
              <a:rPr lang="en-AU" altLang="zh-CN" i="1" smtClean="0">
                <a:ea typeface="宋体" pitchFamily="2" charset="-122"/>
              </a:rPr>
              <a:t>    </a:t>
            </a:r>
            <a:r>
              <a:rPr lang="zh-CN" altLang="en-AU" smtClean="0"/>
              <a:t>则 </a:t>
            </a:r>
            <a:r>
              <a:rPr lang="en-AU" altLang="zh-CN" i="1" smtClean="0">
                <a:ea typeface="宋体" pitchFamily="2" charset="-122"/>
              </a:rPr>
              <a:t>f</a:t>
            </a:r>
            <a:r>
              <a:rPr lang="en-AU" altLang="zh-CN" smtClean="0">
                <a:ea typeface="宋体" pitchFamily="2" charset="-122"/>
              </a:rPr>
              <a:t>(</a:t>
            </a:r>
            <a:r>
              <a:rPr lang="en-AU" altLang="zh-CN" i="1" smtClean="0">
                <a:ea typeface="宋体" pitchFamily="2" charset="-122"/>
              </a:rPr>
              <a:t>x</a:t>
            </a:r>
            <a:r>
              <a:rPr lang="en-AU" altLang="zh-CN" smtClean="0">
                <a:ea typeface="宋体" pitchFamily="2" charset="-122"/>
              </a:rPr>
              <a:t>) + </a:t>
            </a:r>
            <a:r>
              <a:rPr lang="en-AU" altLang="zh-CN" i="1" smtClean="0">
                <a:ea typeface="宋体" pitchFamily="2" charset="-122"/>
              </a:rPr>
              <a:t>g</a:t>
            </a:r>
            <a:r>
              <a:rPr lang="en-AU" altLang="zh-CN" smtClean="0">
                <a:ea typeface="宋体" pitchFamily="2" charset="-122"/>
              </a:rPr>
              <a:t>(</a:t>
            </a:r>
            <a:r>
              <a:rPr lang="en-AU" altLang="zh-CN" i="1" smtClean="0">
                <a:ea typeface="宋体" pitchFamily="2" charset="-122"/>
              </a:rPr>
              <a:t>x</a:t>
            </a:r>
            <a:r>
              <a:rPr lang="en-AU" altLang="zh-CN" smtClean="0">
                <a:ea typeface="宋体" pitchFamily="2" charset="-122"/>
              </a:rPr>
              <a:t>) = </a:t>
            </a:r>
            <a:r>
              <a:rPr lang="en-AU" altLang="zh-CN" i="1" smtClean="0">
                <a:ea typeface="宋体" pitchFamily="2" charset="-122"/>
              </a:rPr>
              <a:t>x</a:t>
            </a:r>
            <a:r>
              <a:rPr lang="en-AU" altLang="zh-CN" baseline="30000" smtClean="0">
                <a:ea typeface="宋体" pitchFamily="2" charset="-122"/>
              </a:rPr>
              <a:t>3</a:t>
            </a:r>
            <a:r>
              <a:rPr lang="en-AU" altLang="zh-CN" smtClean="0">
                <a:ea typeface="宋体" pitchFamily="2" charset="-122"/>
              </a:rPr>
              <a:t> + </a:t>
            </a:r>
            <a:r>
              <a:rPr lang="en-AU" altLang="zh-CN" i="1" smtClean="0">
                <a:ea typeface="宋体" pitchFamily="2" charset="-122"/>
              </a:rPr>
              <a:t>x </a:t>
            </a:r>
            <a:r>
              <a:rPr lang="en-AU" altLang="zh-CN" smtClean="0">
                <a:ea typeface="宋体" pitchFamily="2" charset="-122"/>
              </a:rPr>
              <a:t>+ 1</a:t>
            </a:r>
          </a:p>
          <a:p>
            <a:pPr lvl="1" eaLnBrk="1" hangingPunct="1">
              <a:buFont typeface="Wingdings" pitchFamily="2" charset="2"/>
              <a:buNone/>
            </a:pPr>
            <a:r>
              <a:rPr lang="en-AU" altLang="zh-CN" i="1" smtClean="0">
                <a:ea typeface="宋体" pitchFamily="2" charset="-122"/>
              </a:rPr>
              <a:t>         f</a:t>
            </a:r>
            <a:r>
              <a:rPr lang="en-AU" altLang="zh-CN" smtClean="0">
                <a:ea typeface="宋体" pitchFamily="2" charset="-122"/>
              </a:rPr>
              <a:t>(</a:t>
            </a:r>
            <a:r>
              <a:rPr lang="en-AU" altLang="zh-CN" i="1" smtClean="0">
                <a:ea typeface="宋体" pitchFamily="2" charset="-122"/>
              </a:rPr>
              <a:t>x</a:t>
            </a:r>
            <a:r>
              <a:rPr lang="en-AU" altLang="zh-CN" smtClean="0">
                <a:ea typeface="宋体" pitchFamily="2" charset="-122"/>
              </a:rPr>
              <a:t>) x </a:t>
            </a:r>
            <a:r>
              <a:rPr lang="en-AU" altLang="zh-CN" i="1" smtClean="0">
                <a:ea typeface="宋体" pitchFamily="2" charset="-122"/>
              </a:rPr>
              <a:t>g</a:t>
            </a:r>
            <a:r>
              <a:rPr lang="en-AU" altLang="zh-CN" smtClean="0">
                <a:ea typeface="宋体" pitchFamily="2" charset="-122"/>
              </a:rPr>
              <a:t>(</a:t>
            </a:r>
            <a:r>
              <a:rPr lang="en-AU" altLang="zh-CN" i="1" smtClean="0">
                <a:ea typeface="宋体" pitchFamily="2" charset="-122"/>
              </a:rPr>
              <a:t>x</a:t>
            </a:r>
            <a:r>
              <a:rPr lang="en-AU" altLang="zh-CN" smtClean="0">
                <a:ea typeface="宋体" pitchFamily="2" charset="-122"/>
              </a:rPr>
              <a:t>) = </a:t>
            </a:r>
            <a:r>
              <a:rPr lang="en-AU" altLang="zh-CN" i="1" smtClean="0">
                <a:ea typeface="宋体" pitchFamily="2" charset="-122"/>
              </a:rPr>
              <a:t>x</a:t>
            </a:r>
            <a:r>
              <a:rPr lang="en-AU" altLang="zh-CN" baseline="30000" smtClean="0">
                <a:ea typeface="宋体" pitchFamily="2" charset="-122"/>
              </a:rPr>
              <a:t>5</a:t>
            </a:r>
            <a:r>
              <a:rPr lang="en-AU" altLang="zh-CN" smtClean="0">
                <a:ea typeface="宋体" pitchFamily="2" charset="-122"/>
              </a:rPr>
              <a:t> + </a:t>
            </a:r>
            <a:r>
              <a:rPr lang="en-AU" altLang="zh-CN" i="1" smtClean="0">
                <a:ea typeface="宋体" pitchFamily="2" charset="-122"/>
              </a:rPr>
              <a:t>x</a:t>
            </a:r>
            <a:r>
              <a:rPr lang="en-AU" altLang="zh-CN" baseline="30000" smtClean="0">
                <a:ea typeface="宋体" pitchFamily="2" charset="-122"/>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endParaRPr lang="zh-CN" altLang="en-US" smtClean="0"/>
          </a:p>
        </p:txBody>
      </p:sp>
      <p:sp>
        <p:nvSpPr>
          <p:cNvPr id="37894" name="Rectangle 3"/>
          <p:cNvSpPr>
            <a:spLocks noGrp="1" noChangeArrowheads="1"/>
          </p:cNvSpPr>
          <p:nvPr>
            <p:ph type="body" idx="1"/>
          </p:nvPr>
        </p:nvSpPr>
        <p:spPr/>
        <p:txBody>
          <a:bodyPr/>
          <a:lstStyle/>
          <a:p>
            <a:pPr eaLnBrk="1" hangingPunct="1"/>
            <a:endParaRPr lang="zh-CN" altLang="en-US" smtClean="0"/>
          </a:p>
        </p:txBody>
      </p:sp>
      <p:pic>
        <p:nvPicPr>
          <p:cNvPr id="37895" name="Picture 4"/>
          <p:cNvPicPr>
            <a:picLocks noChangeAspect="1" noChangeArrowheads="1"/>
          </p:cNvPicPr>
          <p:nvPr/>
        </p:nvPicPr>
        <p:blipFill>
          <a:blip r:embed="rId2" cstate="print"/>
          <a:srcRect/>
          <a:stretch>
            <a:fillRect/>
          </a:stretch>
        </p:blipFill>
        <p:spPr bwMode="auto">
          <a:xfrm>
            <a:off x="428596" y="214290"/>
            <a:ext cx="8358246" cy="566581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468313" y="404813"/>
            <a:ext cx="7488237" cy="647700"/>
          </a:xfrm>
        </p:spPr>
        <p:txBody>
          <a:bodyPr>
            <a:normAutofit fontScale="90000"/>
          </a:bodyPr>
          <a:lstStyle/>
          <a:p>
            <a:pPr eaLnBrk="1" hangingPunct="1"/>
            <a:r>
              <a:rPr lang="zh-CN" altLang="en-US" b="0" smtClean="0"/>
              <a:t>多项式的模运算</a:t>
            </a:r>
            <a:endParaRPr lang="zh-CN" altLang="en-AU" b="0" smtClean="0"/>
          </a:p>
        </p:txBody>
      </p:sp>
      <p:sp>
        <p:nvSpPr>
          <p:cNvPr id="52227" name="Rectangle 3"/>
          <p:cNvSpPr>
            <a:spLocks noGrp="1" noChangeArrowheads="1"/>
          </p:cNvSpPr>
          <p:nvPr>
            <p:ph type="body" idx="1"/>
          </p:nvPr>
        </p:nvSpPr>
        <p:spPr>
          <a:xfrm>
            <a:off x="468313" y="1268413"/>
            <a:ext cx="7848600" cy="4897437"/>
          </a:xfrm>
        </p:spPr>
        <p:txBody>
          <a:bodyPr/>
          <a:lstStyle/>
          <a:p>
            <a:pPr eaLnBrk="1" hangingPunct="1">
              <a:lnSpc>
                <a:spcPct val="90000"/>
              </a:lnSpc>
              <a:spcBef>
                <a:spcPct val="15000"/>
              </a:spcBef>
            </a:pPr>
            <a:r>
              <a:rPr lang="zh-CN" altLang="en-US" sz="2800" dirty="0" smtClean="0"/>
              <a:t>多项式可以写成如下形式</a:t>
            </a:r>
            <a:r>
              <a:rPr lang="en-US" altLang="zh-CN" sz="2800" dirty="0" smtClean="0"/>
              <a:t>:</a:t>
            </a:r>
          </a:p>
          <a:p>
            <a:pPr lvl="1" eaLnBrk="1" hangingPunct="1">
              <a:lnSpc>
                <a:spcPct val="90000"/>
              </a:lnSpc>
              <a:spcBef>
                <a:spcPct val="15000"/>
              </a:spcBef>
            </a:pPr>
            <a:r>
              <a:rPr lang="en-AU" altLang="zh-CN" dirty="0" smtClean="0">
                <a:ea typeface="宋体" pitchFamily="2" charset="-122"/>
              </a:rPr>
              <a:t>f(x) = q(x) g(x) + r(x)</a:t>
            </a:r>
            <a:endParaRPr lang="zh-CN" altLang="en-AU" dirty="0" smtClean="0">
              <a:ea typeface="宋体" pitchFamily="2" charset="-122"/>
            </a:endParaRPr>
          </a:p>
          <a:p>
            <a:pPr lvl="1" eaLnBrk="1" hangingPunct="1">
              <a:lnSpc>
                <a:spcPct val="90000"/>
              </a:lnSpc>
              <a:spcBef>
                <a:spcPct val="15000"/>
              </a:spcBef>
            </a:pPr>
            <a:r>
              <a:rPr lang="zh-CN" altLang="en-US" dirty="0" smtClean="0"/>
              <a:t>其中，</a:t>
            </a:r>
            <a:r>
              <a:rPr lang="en-AU" altLang="zh-CN" dirty="0" smtClean="0">
                <a:ea typeface="宋体" pitchFamily="2" charset="-122"/>
              </a:rPr>
              <a:t>r(x)</a:t>
            </a:r>
            <a:r>
              <a:rPr lang="zh-CN" altLang="en-AU" dirty="0" smtClean="0"/>
              <a:t>就可被看作是余数</a:t>
            </a:r>
            <a:endParaRPr lang="zh-CN" altLang="en-US" dirty="0" smtClean="0"/>
          </a:p>
          <a:p>
            <a:pPr lvl="1" eaLnBrk="1" hangingPunct="1">
              <a:lnSpc>
                <a:spcPct val="90000"/>
              </a:lnSpc>
              <a:spcBef>
                <a:spcPct val="15000"/>
              </a:spcBef>
            </a:pPr>
            <a:r>
              <a:rPr lang="en-AU" altLang="zh-CN" dirty="0" smtClean="0">
                <a:ea typeface="宋体" pitchFamily="2" charset="-122"/>
              </a:rPr>
              <a:t>r(x) = f(x) mod g(x)</a:t>
            </a:r>
          </a:p>
          <a:p>
            <a:pPr eaLnBrk="1" hangingPunct="1">
              <a:lnSpc>
                <a:spcPct val="90000"/>
              </a:lnSpc>
              <a:spcBef>
                <a:spcPct val="15000"/>
              </a:spcBef>
            </a:pPr>
            <a:r>
              <a:rPr lang="zh-CN" altLang="en-US" sz="2800" dirty="0" smtClean="0"/>
              <a:t>如果没有余数，就称</a:t>
            </a:r>
            <a:r>
              <a:rPr lang="en-AU" altLang="zh-CN" sz="2800" dirty="0" smtClean="0"/>
              <a:t>g(x)</a:t>
            </a:r>
            <a:r>
              <a:rPr lang="zh-CN" altLang="en-AU" sz="2800" dirty="0" smtClean="0"/>
              <a:t>可以整除</a:t>
            </a:r>
            <a:r>
              <a:rPr lang="en-AU" altLang="zh-CN" sz="2800" dirty="0" smtClean="0"/>
              <a:t>f(x)</a:t>
            </a:r>
          </a:p>
          <a:p>
            <a:pPr eaLnBrk="1" hangingPunct="1">
              <a:lnSpc>
                <a:spcPct val="90000"/>
              </a:lnSpc>
              <a:spcBef>
                <a:spcPct val="15000"/>
              </a:spcBef>
            </a:pPr>
            <a:r>
              <a:rPr lang="zh-CN" altLang="en-US" sz="2800" dirty="0" smtClean="0"/>
              <a:t>如果</a:t>
            </a:r>
            <a:r>
              <a:rPr lang="en-AU" altLang="zh-CN" sz="2800" dirty="0" smtClean="0"/>
              <a:t>g(x)</a:t>
            </a:r>
            <a:r>
              <a:rPr lang="zh-CN" altLang="en-AU" sz="2800" dirty="0" smtClean="0"/>
              <a:t>除了</a:t>
            </a:r>
            <a:r>
              <a:rPr lang="en-AU" altLang="zh-CN" sz="2800" dirty="0" smtClean="0"/>
              <a:t>1</a:t>
            </a:r>
            <a:r>
              <a:rPr lang="zh-CN" altLang="en-AU" sz="2800" dirty="0" smtClean="0"/>
              <a:t>和它自身以外没有其他公因式，就称它是不可约多项式或素多项式</a:t>
            </a:r>
            <a:r>
              <a:rPr lang="en-AU" altLang="zh-CN" sz="2800" dirty="0" smtClean="0"/>
              <a:t>irreducible or prime</a:t>
            </a:r>
          </a:p>
          <a:p>
            <a:pPr eaLnBrk="1" hangingPunct="1">
              <a:lnSpc>
                <a:spcPct val="90000"/>
              </a:lnSpc>
              <a:spcBef>
                <a:spcPct val="15000"/>
              </a:spcBef>
            </a:pPr>
            <a:r>
              <a:rPr lang="zh-CN" altLang="en-US" sz="2800" dirty="0" smtClean="0"/>
              <a:t>算术模运算模一个不</a:t>
            </a:r>
            <a:r>
              <a:rPr lang="zh-CN" altLang="en-AU" sz="2800" dirty="0" smtClean="0"/>
              <a:t>可约</a:t>
            </a:r>
            <a:r>
              <a:rPr lang="zh-CN" altLang="en-US" sz="2800" dirty="0" smtClean="0"/>
              <a:t>多项式，结果形成一个域</a:t>
            </a:r>
            <a:endParaRPr lang="en-AU" altLang="zh-CN"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323850" y="404813"/>
            <a:ext cx="8137525" cy="827087"/>
          </a:xfrm>
        </p:spPr>
        <p:txBody>
          <a:bodyPr/>
          <a:lstStyle/>
          <a:p>
            <a:pPr eaLnBrk="1" hangingPunct="1"/>
            <a:r>
              <a:rPr lang="en-US" altLang="zh-CN" sz="3400" b="0" smtClean="0">
                <a:latin typeface="Copperplate Gothic Bold" pitchFamily="34" charset="0"/>
              </a:rPr>
              <a:t>4.1</a:t>
            </a:r>
            <a:r>
              <a:rPr lang="zh-CN" altLang="en-US" sz="3400" b="0" smtClean="0"/>
              <a:t>群</a:t>
            </a:r>
            <a:r>
              <a:rPr lang="en-US" altLang="zh-CN" sz="3400" b="0" smtClean="0"/>
              <a:t>, </a:t>
            </a:r>
            <a:r>
              <a:rPr lang="zh-CN" altLang="en-US" sz="3400" b="0" smtClean="0"/>
              <a:t>环和域</a:t>
            </a:r>
            <a:r>
              <a:rPr lang="en-US" altLang="zh-CN" sz="2800" b="0" smtClean="0">
                <a:latin typeface="Copperplate Gothic Bold" pitchFamily="34" charset="0"/>
              </a:rPr>
              <a:t>Groups, Rings, and Fields</a:t>
            </a:r>
          </a:p>
        </p:txBody>
      </p:sp>
      <p:sp>
        <p:nvSpPr>
          <p:cNvPr id="2" name="Rectangle 3"/>
          <p:cNvSpPr>
            <a:spLocks noGrp="1" noChangeArrowheads="1"/>
          </p:cNvSpPr>
          <p:nvPr>
            <p:ph type="body" idx="1"/>
          </p:nvPr>
        </p:nvSpPr>
        <p:spPr>
          <a:xfrm>
            <a:off x="395288" y="1557338"/>
            <a:ext cx="8367712" cy="4679950"/>
          </a:xfrm>
        </p:spPr>
        <p:txBody>
          <a:bodyPr/>
          <a:lstStyle/>
          <a:p>
            <a:r>
              <a:rPr lang="zh-CN" altLang="en-US" sz="2800" dirty="0" smtClean="0"/>
              <a:t>群</a:t>
            </a:r>
            <a:r>
              <a:rPr lang="en-US" altLang="zh-CN" sz="2800" dirty="0" smtClean="0"/>
              <a:t>G, </a:t>
            </a:r>
            <a:r>
              <a:rPr lang="zh-CN" altLang="en-US" sz="2800" dirty="0" smtClean="0"/>
              <a:t>记作</a:t>
            </a:r>
            <a:r>
              <a:rPr lang="en-US" altLang="zh-CN" sz="2800" dirty="0" smtClean="0"/>
              <a:t>{G, </a:t>
            </a:r>
            <a:r>
              <a:rPr lang="en-US" altLang="zh-CN" sz="2800" dirty="0" smtClean="0">
                <a:latin typeface="Batang" pitchFamily="18" charset="-127"/>
                <a:ea typeface="Batang" pitchFamily="18" charset="-127"/>
              </a:rPr>
              <a:t>•</a:t>
            </a:r>
            <a:r>
              <a:rPr lang="en-US" altLang="zh-CN" sz="2800" dirty="0" smtClean="0"/>
              <a:t>}, </a:t>
            </a:r>
            <a:r>
              <a:rPr lang="zh-CN" altLang="en-US" sz="2800" dirty="0" smtClean="0"/>
              <a:t>定义一个二元运算</a:t>
            </a:r>
            <a:r>
              <a:rPr lang="en-US" altLang="zh-CN" sz="2800" dirty="0" smtClean="0">
                <a:latin typeface="Batang" pitchFamily="18" charset="-127"/>
                <a:ea typeface="Batang" pitchFamily="18" charset="-127"/>
              </a:rPr>
              <a:t>•</a:t>
            </a:r>
            <a:r>
              <a:rPr lang="zh-CN" altLang="en-US" sz="2800" dirty="0" smtClean="0"/>
              <a:t>的集合，</a:t>
            </a:r>
            <a:r>
              <a:rPr lang="en-US" altLang="zh-CN" sz="2800" dirty="0" smtClean="0"/>
              <a:t>G</a:t>
            </a:r>
            <a:r>
              <a:rPr lang="zh-CN" altLang="en-US" sz="2800" dirty="0" smtClean="0"/>
              <a:t>中每一个序偶</a:t>
            </a:r>
            <a:r>
              <a:rPr lang="en-US" altLang="zh-CN" sz="2800" dirty="0" smtClean="0"/>
              <a:t>(a, b)</a:t>
            </a:r>
            <a:r>
              <a:rPr lang="zh-CN" altLang="en-US" sz="2800" dirty="0" smtClean="0"/>
              <a:t>通过运算生成</a:t>
            </a:r>
            <a:r>
              <a:rPr lang="en-US" altLang="zh-CN" sz="2800" dirty="0" smtClean="0"/>
              <a:t>G</a:t>
            </a:r>
            <a:r>
              <a:rPr lang="zh-CN" altLang="en-US" sz="2800" dirty="0" smtClean="0"/>
              <a:t>中元素</a:t>
            </a:r>
            <a:r>
              <a:rPr lang="en-US" altLang="zh-CN" sz="2800" dirty="0" smtClean="0"/>
              <a:t>(</a:t>
            </a:r>
            <a:r>
              <a:rPr lang="en-US" altLang="zh-CN" sz="2800" dirty="0" err="1" smtClean="0"/>
              <a:t>a</a:t>
            </a:r>
            <a:r>
              <a:rPr lang="en-US" altLang="zh-CN" sz="2800" dirty="0" err="1" smtClean="0">
                <a:latin typeface="Batang" pitchFamily="18" charset="-127"/>
                <a:ea typeface="Batang" pitchFamily="18" charset="-127"/>
              </a:rPr>
              <a:t>•</a:t>
            </a:r>
            <a:r>
              <a:rPr lang="en-US" altLang="zh-CN" sz="2800" dirty="0" err="1" smtClean="0"/>
              <a:t>b</a:t>
            </a:r>
            <a:r>
              <a:rPr lang="en-US" altLang="zh-CN" sz="2800" dirty="0" smtClean="0"/>
              <a:t>)</a:t>
            </a:r>
            <a:r>
              <a:rPr lang="zh-CN" altLang="en-US" sz="2800" dirty="0" smtClean="0"/>
              <a:t>，满足下列公理：</a:t>
            </a:r>
          </a:p>
          <a:p>
            <a:pPr lvl="1" eaLnBrk="1" hangingPunct="1"/>
            <a:r>
              <a:rPr lang="en-US" altLang="zh-CN" sz="2400" dirty="0" smtClean="0"/>
              <a:t>(A1) </a:t>
            </a:r>
            <a:r>
              <a:rPr lang="zh-CN" altLang="en-US" sz="2400" dirty="0" smtClean="0"/>
              <a:t>封闭性</a:t>
            </a:r>
            <a:r>
              <a:rPr lang="en-US" altLang="zh-CN" sz="2400" dirty="0" smtClean="0"/>
              <a:t>Closure: </a:t>
            </a:r>
            <a:r>
              <a:rPr lang="zh-CN" altLang="en-US" sz="2400" dirty="0" smtClean="0"/>
              <a:t>如果</a:t>
            </a:r>
            <a:r>
              <a:rPr lang="en-US" altLang="zh-CN" sz="2400" dirty="0" smtClean="0"/>
              <a:t>a</a:t>
            </a:r>
            <a:r>
              <a:rPr lang="zh-CN" altLang="en-US" sz="2400" dirty="0" smtClean="0"/>
              <a:t>和</a:t>
            </a:r>
            <a:r>
              <a:rPr lang="en-US" altLang="zh-CN" sz="2400" dirty="0" smtClean="0"/>
              <a:t>b</a:t>
            </a:r>
            <a:r>
              <a:rPr lang="zh-CN" altLang="en-US" sz="2400" dirty="0" smtClean="0"/>
              <a:t>都属于</a:t>
            </a:r>
            <a:r>
              <a:rPr lang="en-US" altLang="zh-CN" sz="2400" dirty="0" smtClean="0"/>
              <a:t>G, </a:t>
            </a:r>
            <a:r>
              <a:rPr lang="zh-CN" altLang="en-US" sz="2400" dirty="0" smtClean="0"/>
              <a:t>则</a:t>
            </a:r>
            <a:r>
              <a:rPr lang="en-US" altLang="zh-CN" sz="2400" dirty="0" err="1" smtClean="0"/>
              <a:t>a</a:t>
            </a:r>
            <a:r>
              <a:rPr lang="en-US" altLang="zh-CN" sz="2400" dirty="0" err="1" smtClean="0">
                <a:latin typeface="Batang" pitchFamily="18" charset="-127"/>
                <a:ea typeface="Batang" pitchFamily="18" charset="-127"/>
              </a:rPr>
              <a:t>•</a:t>
            </a:r>
            <a:r>
              <a:rPr lang="en-US" altLang="zh-CN" sz="2400" dirty="0" err="1" smtClean="0"/>
              <a:t>b</a:t>
            </a:r>
            <a:r>
              <a:rPr lang="zh-CN" altLang="en-US" sz="2400" dirty="0" smtClean="0"/>
              <a:t>也属于</a:t>
            </a:r>
            <a:r>
              <a:rPr lang="en-US" altLang="zh-CN" sz="2400" dirty="0" smtClean="0"/>
              <a:t>G.</a:t>
            </a:r>
          </a:p>
          <a:p>
            <a:pPr lvl="1" eaLnBrk="1" hangingPunct="1"/>
            <a:r>
              <a:rPr lang="en-US" altLang="zh-CN" sz="2400" dirty="0" smtClean="0"/>
              <a:t>(A2) </a:t>
            </a:r>
            <a:r>
              <a:rPr lang="zh-CN" altLang="en-US" sz="2400" dirty="0" smtClean="0"/>
              <a:t>结合律</a:t>
            </a:r>
            <a:r>
              <a:rPr lang="en-US" altLang="zh-CN" sz="2400" dirty="0" smtClean="0"/>
              <a:t>Associative: </a:t>
            </a:r>
            <a:r>
              <a:rPr lang="zh-CN" altLang="en-US" sz="2400" dirty="0" smtClean="0"/>
              <a:t>对于</a:t>
            </a:r>
            <a:r>
              <a:rPr lang="en-US" altLang="zh-CN" sz="2400" dirty="0" smtClean="0"/>
              <a:t>G</a:t>
            </a:r>
            <a:r>
              <a:rPr lang="zh-CN" altLang="en-US" sz="2400" dirty="0" smtClean="0"/>
              <a:t>中任意元素</a:t>
            </a:r>
            <a:r>
              <a:rPr lang="en-US" altLang="zh-CN" sz="2400" dirty="0" smtClean="0"/>
              <a:t>a, b, c</a:t>
            </a:r>
            <a:r>
              <a:rPr lang="zh-CN" altLang="en-US" sz="2400" dirty="0" smtClean="0"/>
              <a:t>，都有</a:t>
            </a:r>
            <a:r>
              <a:rPr lang="en-US" altLang="zh-CN" sz="2400" dirty="0" smtClean="0"/>
              <a:t>a</a:t>
            </a:r>
            <a:r>
              <a:rPr lang="en-US" altLang="zh-CN" sz="2400" dirty="0" smtClean="0">
                <a:latin typeface="Batang" pitchFamily="18" charset="-127"/>
                <a:ea typeface="Batang" pitchFamily="18" charset="-127"/>
              </a:rPr>
              <a:t>•</a:t>
            </a:r>
            <a:r>
              <a:rPr lang="en-US" altLang="zh-CN" sz="2400" dirty="0" smtClean="0"/>
              <a:t>(</a:t>
            </a:r>
            <a:r>
              <a:rPr lang="en-US" altLang="zh-CN" sz="2400" dirty="0" err="1" smtClean="0"/>
              <a:t>b</a:t>
            </a:r>
            <a:r>
              <a:rPr lang="en-US" altLang="zh-CN" sz="2400" dirty="0" err="1" smtClean="0">
                <a:latin typeface="Batang" pitchFamily="18" charset="-127"/>
                <a:ea typeface="Batang" pitchFamily="18" charset="-127"/>
              </a:rPr>
              <a:t>•</a:t>
            </a:r>
            <a:r>
              <a:rPr lang="en-US" altLang="zh-CN" sz="2400" dirty="0" err="1" smtClean="0"/>
              <a:t>c</a:t>
            </a:r>
            <a:r>
              <a:rPr lang="en-US" altLang="zh-CN" sz="2400" dirty="0" smtClean="0"/>
              <a:t>)=(</a:t>
            </a:r>
            <a:r>
              <a:rPr lang="en-US" altLang="zh-CN" sz="2400" dirty="0" err="1" smtClean="0"/>
              <a:t>a</a:t>
            </a:r>
            <a:r>
              <a:rPr lang="en-US" altLang="zh-CN" sz="2400" dirty="0" err="1" smtClean="0">
                <a:latin typeface="Batang" pitchFamily="18" charset="-127"/>
                <a:ea typeface="Batang" pitchFamily="18" charset="-127"/>
              </a:rPr>
              <a:t>•</a:t>
            </a:r>
            <a:r>
              <a:rPr lang="en-US" altLang="zh-CN" sz="2400" dirty="0" err="1" smtClean="0"/>
              <a:t>b</a:t>
            </a:r>
            <a:r>
              <a:rPr lang="en-US" altLang="zh-CN" sz="2400" dirty="0" smtClean="0"/>
              <a:t>)</a:t>
            </a:r>
            <a:r>
              <a:rPr lang="en-US" altLang="zh-CN" sz="2400" dirty="0" smtClean="0">
                <a:latin typeface="Batang" pitchFamily="18" charset="-127"/>
                <a:ea typeface="Batang" pitchFamily="18" charset="-127"/>
              </a:rPr>
              <a:t>•</a:t>
            </a:r>
            <a:r>
              <a:rPr lang="en-US" altLang="zh-CN" sz="2400" dirty="0" smtClean="0"/>
              <a:t>c</a:t>
            </a:r>
            <a:r>
              <a:rPr lang="zh-CN" altLang="en-US" sz="2400" dirty="0" smtClean="0"/>
              <a:t>成立</a:t>
            </a:r>
          </a:p>
          <a:p>
            <a:pPr lvl="1" eaLnBrk="1" hangingPunct="1"/>
            <a:r>
              <a:rPr lang="en-US" altLang="zh-CN" sz="2400" dirty="0" smtClean="0"/>
              <a:t>(A3) </a:t>
            </a:r>
            <a:r>
              <a:rPr lang="zh-CN" altLang="en-US" sz="2400" dirty="0" smtClean="0"/>
              <a:t>单位元</a:t>
            </a:r>
            <a:r>
              <a:rPr lang="en-US" altLang="zh-CN" sz="2400" dirty="0" smtClean="0"/>
              <a:t>Identity element: G</a:t>
            </a:r>
            <a:r>
              <a:rPr lang="zh-CN" altLang="en-US" sz="2400" dirty="0" smtClean="0"/>
              <a:t>中存在一个元素</a:t>
            </a:r>
            <a:r>
              <a:rPr lang="en-US" altLang="zh-CN" sz="2400" dirty="0" smtClean="0"/>
              <a:t>e</a:t>
            </a:r>
            <a:r>
              <a:rPr lang="zh-CN" altLang="en-US" sz="2400" dirty="0" smtClean="0"/>
              <a:t>，对于</a:t>
            </a:r>
            <a:r>
              <a:rPr lang="en-US" altLang="zh-CN" sz="2400" dirty="0" smtClean="0"/>
              <a:t>G</a:t>
            </a:r>
            <a:r>
              <a:rPr lang="zh-CN" altLang="en-US" sz="2400" dirty="0" smtClean="0"/>
              <a:t>中任意元素</a:t>
            </a:r>
            <a:r>
              <a:rPr lang="en-US" altLang="zh-CN" sz="2400" dirty="0" smtClean="0"/>
              <a:t>a</a:t>
            </a:r>
            <a:r>
              <a:rPr lang="zh-CN" altLang="en-US" sz="2400" dirty="0" smtClean="0"/>
              <a:t>，都有</a:t>
            </a:r>
            <a:r>
              <a:rPr lang="en-US" altLang="zh-CN" sz="2400" dirty="0" err="1" smtClean="0"/>
              <a:t>a</a:t>
            </a:r>
            <a:r>
              <a:rPr lang="en-US" altLang="zh-CN" sz="2400" dirty="0" err="1" smtClean="0">
                <a:latin typeface="Batang" pitchFamily="18" charset="-127"/>
                <a:ea typeface="Batang" pitchFamily="18" charset="-127"/>
              </a:rPr>
              <a:t>•</a:t>
            </a:r>
            <a:r>
              <a:rPr lang="en-US" altLang="zh-CN" sz="2400" dirty="0" err="1" smtClean="0"/>
              <a:t>e</a:t>
            </a:r>
            <a:r>
              <a:rPr lang="en-US" altLang="zh-CN" sz="2400" dirty="0" smtClean="0"/>
              <a:t>=</a:t>
            </a:r>
            <a:r>
              <a:rPr lang="en-US" altLang="zh-CN" sz="2400" dirty="0" err="1" smtClean="0"/>
              <a:t>e</a:t>
            </a:r>
            <a:r>
              <a:rPr lang="en-US" altLang="zh-CN" sz="2400" dirty="0" err="1" smtClean="0">
                <a:latin typeface="Batang" pitchFamily="18" charset="-127"/>
                <a:ea typeface="Batang" pitchFamily="18" charset="-127"/>
              </a:rPr>
              <a:t>•</a:t>
            </a:r>
            <a:r>
              <a:rPr lang="en-US" altLang="zh-CN" sz="2400" dirty="0" err="1" smtClean="0"/>
              <a:t>a</a:t>
            </a:r>
            <a:r>
              <a:rPr lang="en-US" altLang="zh-CN" sz="2400" dirty="0" smtClean="0"/>
              <a:t>=a</a:t>
            </a:r>
            <a:r>
              <a:rPr lang="zh-CN" altLang="en-US" sz="2400" dirty="0" smtClean="0"/>
              <a:t>成立</a:t>
            </a:r>
          </a:p>
          <a:p>
            <a:pPr lvl="1" eaLnBrk="1" hangingPunct="1"/>
            <a:r>
              <a:rPr lang="en-US" altLang="zh-CN" sz="2400" dirty="0" smtClean="0"/>
              <a:t>(A4) </a:t>
            </a:r>
            <a:r>
              <a:rPr lang="zh-CN" altLang="en-US" sz="2400" dirty="0" smtClean="0"/>
              <a:t>逆元</a:t>
            </a:r>
            <a:r>
              <a:rPr lang="en-US" altLang="zh-CN" sz="2400" dirty="0" smtClean="0"/>
              <a:t>Inverse element: </a:t>
            </a:r>
            <a:r>
              <a:rPr lang="zh-CN" altLang="en-US" sz="2400" dirty="0" smtClean="0"/>
              <a:t>对于</a:t>
            </a:r>
            <a:r>
              <a:rPr lang="en-US" altLang="zh-CN" sz="2400" dirty="0" smtClean="0"/>
              <a:t>G</a:t>
            </a:r>
            <a:r>
              <a:rPr lang="zh-CN" altLang="en-US" sz="2400" dirty="0" smtClean="0"/>
              <a:t>中任意元素</a:t>
            </a:r>
            <a:r>
              <a:rPr lang="en-US" altLang="zh-CN" sz="2400" dirty="0" smtClean="0"/>
              <a:t>a, G</a:t>
            </a:r>
            <a:r>
              <a:rPr lang="zh-CN" altLang="en-US" sz="2400" dirty="0" smtClean="0"/>
              <a:t>中都存在一个元素</a:t>
            </a:r>
            <a:r>
              <a:rPr lang="en-US" altLang="zh-CN" sz="2400" dirty="0" smtClean="0"/>
              <a:t>a’</a:t>
            </a:r>
            <a:r>
              <a:rPr lang="zh-CN" altLang="en-US" sz="2400" dirty="0" smtClean="0"/>
              <a:t>，使得</a:t>
            </a:r>
            <a:r>
              <a:rPr lang="en-US" altLang="zh-CN" sz="2400" dirty="0" err="1" smtClean="0"/>
              <a:t>a</a:t>
            </a:r>
            <a:r>
              <a:rPr lang="en-US" altLang="zh-CN" sz="2400" dirty="0" err="1" smtClean="0">
                <a:latin typeface="Batang" pitchFamily="18" charset="-127"/>
                <a:ea typeface="Batang" pitchFamily="18" charset="-127"/>
              </a:rPr>
              <a:t>•</a:t>
            </a:r>
            <a:r>
              <a:rPr lang="en-US" altLang="zh-CN" sz="2400" dirty="0" err="1" smtClean="0"/>
              <a:t>a</a:t>
            </a:r>
            <a:r>
              <a:rPr lang="en-US" altLang="zh-CN" sz="2400" dirty="0" smtClean="0"/>
              <a:t>’=</a:t>
            </a:r>
            <a:r>
              <a:rPr lang="en-US" altLang="zh-CN" sz="2400" dirty="0" err="1" smtClean="0"/>
              <a:t>a’</a:t>
            </a:r>
            <a:r>
              <a:rPr lang="en-US" altLang="zh-CN" sz="2400" dirty="0" err="1" smtClean="0">
                <a:latin typeface="Batang" pitchFamily="18" charset="-127"/>
                <a:ea typeface="Batang" pitchFamily="18" charset="-127"/>
              </a:rPr>
              <a:t>•</a:t>
            </a:r>
            <a:r>
              <a:rPr lang="en-US" altLang="zh-CN" sz="2400" dirty="0" err="1" smtClean="0"/>
              <a:t>a</a:t>
            </a:r>
            <a:r>
              <a:rPr lang="en-US" altLang="zh-CN" sz="2400" dirty="0" smtClean="0"/>
              <a:t>=e</a:t>
            </a:r>
            <a:r>
              <a:rPr lang="zh-CN" altLang="en-US" sz="2400" dirty="0" smtClean="0"/>
              <a:t>成立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457200" y="260350"/>
            <a:ext cx="7543800" cy="792163"/>
          </a:xfrm>
        </p:spPr>
        <p:txBody>
          <a:bodyPr/>
          <a:lstStyle/>
          <a:p>
            <a:pPr eaLnBrk="1" hangingPunct="1"/>
            <a:r>
              <a:rPr lang="zh-CN" altLang="en-US" b="0" smtClean="0"/>
              <a:t>求多项式的最大公因式</a:t>
            </a:r>
            <a:endParaRPr lang="zh-CN" altLang="en-AU" b="0" smtClean="0"/>
          </a:p>
        </p:txBody>
      </p:sp>
      <p:sp>
        <p:nvSpPr>
          <p:cNvPr id="39942" name="Rectangle 3"/>
          <p:cNvSpPr>
            <a:spLocks noGrp="1" noChangeArrowheads="1"/>
          </p:cNvSpPr>
          <p:nvPr>
            <p:ph type="body" idx="1"/>
          </p:nvPr>
        </p:nvSpPr>
        <p:spPr>
          <a:xfrm>
            <a:off x="468313" y="1196975"/>
            <a:ext cx="8153400" cy="4757738"/>
          </a:xfrm>
        </p:spPr>
        <p:txBody>
          <a:bodyPr/>
          <a:lstStyle/>
          <a:p>
            <a:pPr marL="533400" indent="-533400" eaLnBrk="1" hangingPunct="1">
              <a:lnSpc>
                <a:spcPct val="90000"/>
              </a:lnSpc>
              <a:spcBef>
                <a:spcPct val="15000"/>
              </a:spcBef>
            </a:pPr>
            <a:r>
              <a:rPr lang="zh-CN" altLang="en-US" dirty="0" smtClean="0"/>
              <a:t>可以为多项式求解最大公因式</a:t>
            </a:r>
          </a:p>
          <a:p>
            <a:pPr marL="914400" lvl="1" indent="-569913" eaLnBrk="1" hangingPunct="1">
              <a:lnSpc>
                <a:spcPct val="90000"/>
              </a:lnSpc>
              <a:spcBef>
                <a:spcPct val="15000"/>
              </a:spcBef>
            </a:pPr>
            <a:r>
              <a:rPr lang="zh-CN" altLang="en-US" dirty="0" smtClean="0"/>
              <a:t>如果</a:t>
            </a:r>
            <a:r>
              <a:rPr lang="en-US" altLang="zh-CN" dirty="0" smtClean="0"/>
              <a:t>c(x)</a:t>
            </a:r>
            <a:r>
              <a:rPr lang="zh-CN" altLang="en-US" dirty="0" smtClean="0"/>
              <a:t>是可以整除</a:t>
            </a:r>
            <a:r>
              <a:rPr lang="en-US" altLang="zh-CN" dirty="0" smtClean="0"/>
              <a:t>a(x)</a:t>
            </a:r>
            <a:r>
              <a:rPr lang="zh-CN" altLang="en-US" dirty="0" smtClean="0"/>
              <a:t>和</a:t>
            </a:r>
            <a:r>
              <a:rPr lang="en-US" altLang="zh-CN" dirty="0" smtClean="0"/>
              <a:t>b(x)</a:t>
            </a:r>
            <a:r>
              <a:rPr lang="zh-CN" altLang="en-US" dirty="0" smtClean="0"/>
              <a:t>最大公因式，则</a:t>
            </a:r>
            <a:r>
              <a:rPr lang="en-US" altLang="zh-CN" dirty="0" smtClean="0"/>
              <a:t>c(x) = GCD(a(x), b(x))</a:t>
            </a:r>
          </a:p>
          <a:p>
            <a:pPr marL="914400" lvl="1" indent="-569913" eaLnBrk="1" hangingPunct="1">
              <a:lnSpc>
                <a:spcPct val="90000"/>
              </a:lnSpc>
              <a:spcBef>
                <a:spcPct val="15000"/>
              </a:spcBef>
            </a:pPr>
            <a:r>
              <a:rPr lang="zh-CN" altLang="en-US" dirty="0" smtClean="0"/>
              <a:t>可以用</a:t>
            </a:r>
            <a:r>
              <a:rPr lang="en-US" altLang="zh-CN" dirty="0" smtClean="0"/>
              <a:t>Euclid’s Algorithm </a:t>
            </a:r>
            <a:r>
              <a:rPr lang="zh-CN" altLang="en-US" dirty="0" smtClean="0"/>
              <a:t>来求解多项式最大公因式</a:t>
            </a:r>
            <a:r>
              <a:rPr lang="en-US" altLang="zh-CN" dirty="0" smtClean="0"/>
              <a:t>:</a:t>
            </a:r>
          </a:p>
          <a:p>
            <a:pPr marL="914400" lvl="1" indent="-569913" eaLnBrk="1" hangingPunct="1">
              <a:lnSpc>
                <a:spcPct val="90000"/>
              </a:lnSpc>
              <a:spcBef>
                <a:spcPct val="15000"/>
              </a:spcBef>
              <a:buFont typeface="Wingdings" pitchFamily="2" charset="2"/>
              <a:buNone/>
            </a:pPr>
            <a:r>
              <a:rPr lang="en-AU" altLang="zh-CN" dirty="0" smtClean="0">
                <a:ea typeface="宋体" pitchFamily="2" charset="-122"/>
              </a:rPr>
              <a:t>EUCLID[a(x), b(x)]</a:t>
            </a:r>
          </a:p>
          <a:p>
            <a:pPr marL="914400" lvl="1" indent="-569913" eaLnBrk="1" hangingPunct="1">
              <a:lnSpc>
                <a:spcPct val="90000"/>
              </a:lnSpc>
              <a:spcBef>
                <a:spcPct val="15000"/>
              </a:spcBef>
              <a:buFontTx/>
              <a:buNone/>
            </a:pPr>
            <a:r>
              <a:rPr lang="en-AU" altLang="zh-CN" dirty="0" smtClean="0">
                <a:ea typeface="宋体" pitchFamily="2" charset="-122"/>
              </a:rPr>
              <a:t>1. A(x) </a:t>
            </a:r>
            <a:r>
              <a:rPr lang="en-AU" altLang="zh-CN" b="1" dirty="0" smtClean="0">
                <a:latin typeface="Arial Unicode MS" pitchFamily="34" charset="-122"/>
                <a:ea typeface="Arial Unicode MS" pitchFamily="34" charset="-122"/>
                <a:cs typeface="Arial Unicode MS" pitchFamily="34" charset="-122"/>
              </a:rPr>
              <a:t>￩</a:t>
            </a:r>
            <a:r>
              <a:rPr lang="en-AU" altLang="zh-CN" dirty="0" smtClean="0">
                <a:ea typeface="宋体" pitchFamily="2" charset="-122"/>
              </a:rPr>
              <a:t> a(x); B(x) </a:t>
            </a:r>
            <a:r>
              <a:rPr lang="en-AU" altLang="zh-CN" b="1" dirty="0" smtClean="0">
                <a:latin typeface="Arial Unicode MS" pitchFamily="34" charset="-122"/>
                <a:ea typeface="Arial Unicode MS" pitchFamily="34" charset="-122"/>
                <a:cs typeface="Arial Unicode MS" pitchFamily="34" charset="-122"/>
              </a:rPr>
              <a:t>￩</a:t>
            </a:r>
            <a:r>
              <a:rPr lang="en-AU" altLang="zh-CN" dirty="0" smtClean="0">
                <a:ea typeface="宋体" pitchFamily="2" charset="-122"/>
              </a:rPr>
              <a:t> b(x)</a:t>
            </a:r>
          </a:p>
          <a:p>
            <a:pPr marL="914400" lvl="1" indent="-569913" eaLnBrk="1" hangingPunct="1">
              <a:lnSpc>
                <a:spcPct val="90000"/>
              </a:lnSpc>
              <a:spcBef>
                <a:spcPct val="15000"/>
              </a:spcBef>
              <a:buFontTx/>
              <a:buNone/>
            </a:pPr>
            <a:r>
              <a:rPr lang="en-AU" altLang="zh-CN" b="1" dirty="0" smtClean="0">
                <a:ea typeface="宋体" pitchFamily="2" charset="-122"/>
              </a:rPr>
              <a:t>2. if </a:t>
            </a:r>
            <a:r>
              <a:rPr lang="en-AU" altLang="zh-CN" dirty="0" smtClean="0">
                <a:ea typeface="宋体" pitchFamily="2" charset="-122"/>
              </a:rPr>
              <a:t>B(x) = 0 </a:t>
            </a:r>
            <a:r>
              <a:rPr lang="en-AU" altLang="zh-CN" b="1" dirty="0" smtClean="0">
                <a:ea typeface="宋体" pitchFamily="2" charset="-122"/>
              </a:rPr>
              <a:t>return </a:t>
            </a:r>
            <a:r>
              <a:rPr lang="en-AU" altLang="zh-CN" dirty="0" smtClean="0">
                <a:ea typeface="宋体" pitchFamily="2" charset="-122"/>
              </a:rPr>
              <a:t>A(x) = </a:t>
            </a:r>
            <a:r>
              <a:rPr lang="en-AU" altLang="zh-CN" dirty="0" err="1" smtClean="0">
                <a:ea typeface="宋体" pitchFamily="2" charset="-122"/>
              </a:rPr>
              <a:t>gcd</a:t>
            </a:r>
            <a:r>
              <a:rPr lang="en-AU" altLang="zh-CN" dirty="0" smtClean="0">
                <a:ea typeface="宋体" pitchFamily="2" charset="-122"/>
              </a:rPr>
              <a:t>[a(x), b(x)]</a:t>
            </a:r>
          </a:p>
          <a:p>
            <a:pPr marL="914400" lvl="1" indent="-569913" eaLnBrk="1" hangingPunct="1">
              <a:lnSpc>
                <a:spcPct val="90000"/>
              </a:lnSpc>
              <a:spcBef>
                <a:spcPct val="15000"/>
              </a:spcBef>
              <a:buFont typeface="Wingdings" pitchFamily="2" charset="2"/>
              <a:buNone/>
            </a:pPr>
            <a:r>
              <a:rPr lang="en-AU" altLang="zh-CN" b="1" dirty="0" smtClean="0">
                <a:ea typeface="宋体" pitchFamily="2" charset="-122"/>
              </a:rPr>
              <a:t>3. </a:t>
            </a:r>
            <a:r>
              <a:rPr lang="en-AU" altLang="zh-CN" dirty="0" smtClean="0">
                <a:ea typeface="宋体" pitchFamily="2" charset="-122"/>
              </a:rPr>
              <a:t>R(x) = A(x) mod B(x)</a:t>
            </a:r>
          </a:p>
          <a:p>
            <a:pPr marL="914400" lvl="1" indent="-569913" eaLnBrk="1" hangingPunct="1">
              <a:lnSpc>
                <a:spcPct val="90000"/>
              </a:lnSpc>
              <a:spcBef>
                <a:spcPct val="15000"/>
              </a:spcBef>
              <a:buFont typeface="Wingdings" pitchFamily="2" charset="2"/>
              <a:buNone/>
            </a:pPr>
            <a:r>
              <a:rPr lang="en-AU" altLang="zh-CN" b="1" dirty="0" smtClean="0">
                <a:ea typeface="宋体" pitchFamily="2" charset="-122"/>
              </a:rPr>
              <a:t>4. </a:t>
            </a:r>
            <a:r>
              <a:rPr lang="en-AU" altLang="zh-CN" dirty="0" smtClean="0">
                <a:ea typeface="宋体" pitchFamily="2" charset="-122"/>
              </a:rPr>
              <a:t>A(x) </a:t>
            </a:r>
            <a:r>
              <a:rPr lang="en-AU" altLang="zh-CN" b="1" dirty="0" smtClean="0">
                <a:latin typeface="Arial Unicode MS" pitchFamily="34" charset="-122"/>
                <a:ea typeface="Arial Unicode MS" pitchFamily="34" charset="-122"/>
                <a:cs typeface="Arial Unicode MS" pitchFamily="34" charset="-122"/>
              </a:rPr>
              <a:t>￩</a:t>
            </a:r>
            <a:r>
              <a:rPr lang="en-AU" altLang="zh-CN" dirty="0" smtClean="0">
                <a:ea typeface="宋体" pitchFamily="2" charset="-122"/>
              </a:rPr>
              <a:t> B(x)</a:t>
            </a:r>
          </a:p>
          <a:p>
            <a:pPr marL="914400" lvl="1" indent="-569913" eaLnBrk="1" hangingPunct="1">
              <a:lnSpc>
                <a:spcPct val="90000"/>
              </a:lnSpc>
              <a:spcBef>
                <a:spcPct val="15000"/>
              </a:spcBef>
              <a:buFont typeface="Wingdings" pitchFamily="2" charset="2"/>
              <a:buNone/>
            </a:pPr>
            <a:r>
              <a:rPr lang="en-AU" altLang="zh-CN" b="1" dirty="0" smtClean="0">
                <a:ea typeface="宋体" pitchFamily="2" charset="-122"/>
              </a:rPr>
              <a:t>5. </a:t>
            </a:r>
            <a:r>
              <a:rPr lang="en-AU" altLang="zh-CN" dirty="0" smtClean="0">
                <a:ea typeface="宋体" pitchFamily="2" charset="-122"/>
              </a:rPr>
              <a:t>B(x) </a:t>
            </a:r>
            <a:r>
              <a:rPr lang="en-AU" altLang="zh-CN" b="1" dirty="0" smtClean="0">
                <a:latin typeface="Arial Unicode MS" pitchFamily="34" charset="-122"/>
                <a:ea typeface="Arial Unicode MS" pitchFamily="34" charset="-122"/>
                <a:cs typeface="Arial Unicode MS" pitchFamily="34" charset="-122"/>
              </a:rPr>
              <a:t>￩</a:t>
            </a:r>
            <a:r>
              <a:rPr lang="en-AU" altLang="zh-CN" dirty="0" smtClean="0">
                <a:ea typeface="宋体" pitchFamily="2" charset="-122"/>
              </a:rPr>
              <a:t> R(x)</a:t>
            </a:r>
          </a:p>
          <a:p>
            <a:pPr marL="914400" lvl="1" indent="-569913" eaLnBrk="1" hangingPunct="1">
              <a:lnSpc>
                <a:spcPct val="90000"/>
              </a:lnSpc>
              <a:spcBef>
                <a:spcPct val="15000"/>
              </a:spcBef>
              <a:buFont typeface="Wingdings" pitchFamily="2" charset="2"/>
              <a:buNone/>
            </a:pPr>
            <a:r>
              <a:rPr lang="en-AU" altLang="zh-CN" b="1" dirty="0" smtClean="0">
                <a:ea typeface="宋体" pitchFamily="2" charset="-122"/>
              </a:rPr>
              <a:t>6. </a:t>
            </a:r>
            <a:r>
              <a:rPr lang="en-AU" altLang="zh-CN" b="1" dirty="0" err="1" smtClean="0">
                <a:ea typeface="宋体" pitchFamily="2" charset="-122"/>
              </a:rPr>
              <a:t>goto</a:t>
            </a:r>
            <a:r>
              <a:rPr lang="en-AU" altLang="zh-CN" b="1" dirty="0" smtClean="0">
                <a:ea typeface="宋体" pitchFamily="2" charset="-122"/>
              </a:rPr>
              <a:t> </a:t>
            </a:r>
            <a:r>
              <a:rPr lang="en-AU" altLang="zh-CN" dirty="0" smtClean="0">
                <a:ea typeface="宋体" pitchFamily="2" charset="-122"/>
              </a:rPr>
              <a:t>2</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457200" y="122238"/>
            <a:ext cx="7543800" cy="858837"/>
          </a:xfrm>
        </p:spPr>
        <p:txBody>
          <a:bodyPr/>
          <a:lstStyle/>
          <a:p>
            <a:pPr eaLnBrk="1" hangingPunct="1"/>
            <a:r>
              <a:rPr lang="en-US" altLang="zh-CN" b="0" smtClean="0"/>
              <a:t>4.6 </a:t>
            </a:r>
            <a:r>
              <a:rPr lang="zh-CN" altLang="en-US" b="0" smtClean="0"/>
              <a:t>有限域</a:t>
            </a:r>
            <a:r>
              <a:rPr lang="en-US" altLang="zh-CN" b="0" smtClean="0"/>
              <a:t>GF(2</a:t>
            </a:r>
            <a:r>
              <a:rPr lang="en-US" altLang="zh-CN" b="0" baseline="30000" smtClean="0"/>
              <a:t>n</a:t>
            </a:r>
            <a:r>
              <a:rPr lang="en-US" altLang="zh-CN" b="0" smtClean="0"/>
              <a:t>)</a:t>
            </a:r>
            <a:endParaRPr lang="zh-CN" altLang="en-US" b="0" smtClean="0"/>
          </a:p>
        </p:txBody>
      </p:sp>
      <p:sp>
        <p:nvSpPr>
          <p:cNvPr id="109571" name="Rectangle 3"/>
          <p:cNvSpPr>
            <a:spLocks noGrp="1" noChangeArrowheads="1"/>
          </p:cNvSpPr>
          <p:nvPr>
            <p:ph type="body" idx="1"/>
          </p:nvPr>
        </p:nvSpPr>
        <p:spPr>
          <a:xfrm>
            <a:off x="457200" y="1125538"/>
            <a:ext cx="8229600" cy="5005387"/>
          </a:xfrm>
        </p:spPr>
        <p:txBody>
          <a:bodyPr/>
          <a:lstStyle/>
          <a:p>
            <a:pPr eaLnBrk="1" hangingPunct="1">
              <a:lnSpc>
                <a:spcPct val="90000"/>
              </a:lnSpc>
            </a:pPr>
            <a:r>
              <a:rPr lang="zh-CN" altLang="en-US" sz="2600" dirty="0" smtClean="0"/>
              <a:t>所有加密算法都涉及到整数集上的算术运算，如果用到除法，必须使用定义在域上的运算。</a:t>
            </a:r>
            <a:endParaRPr lang="en-US" altLang="zh-CN" sz="2600" dirty="0" smtClean="0"/>
          </a:p>
          <a:p>
            <a:pPr eaLnBrk="1" hangingPunct="1">
              <a:lnSpc>
                <a:spcPct val="90000"/>
              </a:lnSpc>
            </a:pPr>
            <a:r>
              <a:rPr lang="zh-CN" altLang="en-US" sz="2600" dirty="0" smtClean="0"/>
              <a:t>整数集里的数与给定的二进制位数所能表达的信息一一对应，即整数集的范围从</a:t>
            </a:r>
            <a:r>
              <a:rPr lang="en-US" altLang="zh-CN" sz="2600" dirty="0" smtClean="0"/>
              <a:t>0</a:t>
            </a:r>
            <a:r>
              <a:rPr lang="zh-CN" altLang="en-US" sz="2600" dirty="0" smtClean="0"/>
              <a:t>到</a:t>
            </a:r>
            <a:r>
              <a:rPr lang="en-US" altLang="zh-CN" sz="2600" dirty="0" smtClean="0"/>
              <a:t>2</a:t>
            </a:r>
            <a:r>
              <a:rPr lang="en-US" altLang="zh-CN" sz="2600" baseline="30000" dirty="0" smtClean="0"/>
              <a:t>n</a:t>
            </a:r>
            <a:r>
              <a:rPr lang="en-US" altLang="zh-CN" sz="2600" dirty="0" smtClean="0"/>
              <a:t>-1</a:t>
            </a:r>
            <a:r>
              <a:rPr lang="zh-CN" altLang="en-US" sz="2600" dirty="0" smtClean="0"/>
              <a:t>，正好对应一个</a:t>
            </a:r>
            <a:r>
              <a:rPr lang="en-US" altLang="zh-CN" sz="2600" dirty="0" smtClean="0"/>
              <a:t>n</a:t>
            </a:r>
            <a:r>
              <a:rPr lang="zh-CN" altLang="en-US" sz="2600" dirty="0" smtClean="0"/>
              <a:t>位的字。</a:t>
            </a:r>
          </a:p>
          <a:p>
            <a:pPr eaLnBrk="1" hangingPunct="1">
              <a:lnSpc>
                <a:spcPct val="90000"/>
              </a:lnSpc>
            </a:pPr>
            <a:r>
              <a:rPr lang="zh-CN" altLang="en-US" sz="2600" dirty="0" smtClean="0"/>
              <a:t>将一个整数集不平均地映射到自身的算法用于加密时可能要弱于一个提供一一映射的算法，因此，有限域</a:t>
            </a:r>
            <a:r>
              <a:rPr lang="en-US" altLang="zh-CN" sz="2600" dirty="0" smtClean="0"/>
              <a:t>GF(2</a:t>
            </a:r>
            <a:r>
              <a:rPr lang="en-US" altLang="zh-CN" sz="2600" baseline="30000" dirty="0" smtClean="0"/>
              <a:t>n</a:t>
            </a:r>
            <a:r>
              <a:rPr lang="en-US" altLang="zh-CN" sz="2600" dirty="0" smtClean="0"/>
              <a:t>)</a:t>
            </a:r>
            <a:r>
              <a:rPr lang="zh-CN" altLang="en-US" sz="2600" dirty="0" smtClean="0"/>
              <a:t>对加密算法是很有吸引力的。所以要寻找一个包含</a:t>
            </a:r>
            <a:r>
              <a:rPr lang="en-US" altLang="zh-CN" sz="2600" dirty="0" smtClean="0"/>
              <a:t>2</a:t>
            </a:r>
            <a:r>
              <a:rPr lang="en-US" altLang="zh-CN" sz="2600" baseline="30000" dirty="0" smtClean="0"/>
              <a:t>n</a:t>
            </a:r>
            <a:r>
              <a:rPr lang="zh-CN" altLang="en-US" sz="2600" dirty="0" smtClean="0"/>
              <a:t>个元素的集合，在其上定义加法和乘法使之成为一个域，给集合的每个元素赋值为</a:t>
            </a:r>
            <a:r>
              <a:rPr lang="en-US" altLang="zh-CN" sz="2600" dirty="0" smtClean="0"/>
              <a:t>0</a:t>
            </a:r>
            <a:r>
              <a:rPr lang="zh-CN" altLang="en-US" sz="2600" dirty="0" smtClean="0"/>
              <a:t>到</a:t>
            </a:r>
            <a:r>
              <a:rPr lang="en-US" altLang="zh-CN" sz="2600" dirty="0" smtClean="0"/>
              <a:t>2</a:t>
            </a:r>
            <a:r>
              <a:rPr lang="en-US" altLang="zh-CN" sz="2600" baseline="30000" dirty="0" smtClean="0"/>
              <a:t>n</a:t>
            </a:r>
            <a:r>
              <a:rPr lang="en-US" altLang="zh-CN" sz="2600" dirty="0" smtClean="0"/>
              <a:t>-1</a:t>
            </a:r>
            <a:r>
              <a:rPr lang="zh-CN" altLang="en-US" sz="2600" dirty="0" smtClean="0"/>
              <a:t>之间的唯一整数（可以用多项式算术来构造所需的域）。</a:t>
            </a:r>
          </a:p>
          <a:p>
            <a:pPr eaLnBrk="1" hangingPunct="1">
              <a:lnSpc>
                <a:spcPct val="90000"/>
              </a:lnSpc>
            </a:pPr>
            <a:r>
              <a:rPr lang="zh-CN" altLang="en-US" sz="2600" dirty="0" smtClean="0"/>
              <a:t>可以使用扩展的欧几里德算法来为集合中的元素找到逆元。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endParaRPr lang="zh-CN" altLang="en-US" smtClean="0"/>
          </a:p>
        </p:txBody>
      </p:sp>
      <p:sp>
        <p:nvSpPr>
          <p:cNvPr id="41990" name="Rectangle 3"/>
          <p:cNvSpPr>
            <a:spLocks noGrp="1" noChangeArrowheads="1"/>
          </p:cNvSpPr>
          <p:nvPr>
            <p:ph type="body" idx="1"/>
          </p:nvPr>
        </p:nvSpPr>
        <p:spPr/>
        <p:txBody>
          <a:bodyPr/>
          <a:lstStyle/>
          <a:p>
            <a:pPr eaLnBrk="1" hangingPunct="1"/>
            <a:endParaRPr lang="zh-CN" altLang="en-US" dirty="0" smtClean="0"/>
          </a:p>
        </p:txBody>
      </p:sp>
      <p:pic>
        <p:nvPicPr>
          <p:cNvPr id="41991" name="Picture 4"/>
          <p:cNvPicPr>
            <a:picLocks noChangeAspect="1" noChangeArrowheads="1"/>
          </p:cNvPicPr>
          <p:nvPr/>
        </p:nvPicPr>
        <p:blipFill>
          <a:blip r:embed="rId2" cstate="print"/>
          <a:srcRect/>
          <a:stretch>
            <a:fillRect/>
          </a:stretch>
        </p:blipFill>
        <p:spPr bwMode="auto">
          <a:xfrm>
            <a:off x="1358900" y="0"/>
            <a:ext cx="5811838" cy="685800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500034" y="285728"/>
            <a:ext cx="7543800" cy="785812"/>
          </a:xfrm>
        </p:spPr>
        <p:txBody>
          <a:bodyPr/>
          <a:lstStyle/>
          <a:p>
            <a:pPr eaLnBrk="1" hangingPunct="1"/>
            <a:r>
              <a:rPr lang="zh-CN" altLang="en-US" b="0" dirty="0" smtClean="0"/>
              <a:t>多项式模运算</a:t>
            </a:r>
          </a:p>
        </p:txBody>
      </p:sp>
      <p:sp>
        <p:nvSpPr>
          <p:cNvPr id="43015" name="Rectangle 3"/>
          <p:cNvSpPr>
            <a:spLocks noGrp="1" noChangeArrowheads="1"/>
          </p:cNvSpPr>
          <p:nvPr>
            <p:ph type="body" idx="1"/>
          </p:nvPr>
        </p:nvSpPr>
        <p:spPr>
          <a:xfrm>
            <a:off x="357158" y="1142984"/>
            <a:ext cx="8353425" cy="5149850"/>
          </a:xfrm>
        </p:spPr>
        <p:txBody>
          <a:bodyPr/>
          <a:lstStyle/>
          <a:p>
            <a:pPr eaLnBrk="1" hangingPunct="1">
              <a:lnSpc>
                <a:spcPct val="90000"/>
              </a:lnSpc>
            </a:pPr>
            <a:r>
              <a:rPr lang="zh-CN" altLang="en-US" sz="2600" dirty="0" smtClean="0"/>
              <a:t>设集合</a:t>
            </a:r>
            <a:r>
              <a:rPr lang="en-US" altLang="zh-CN" sz="2600" dirty="0" smtClean="0"/>
              <a:t>S</a:t>
            </a:r>
            <a:r>
              <a:rPr lang="zh-CN" altLang="en-US" sz="2600" dirty="0" smtClean="0"/>
              <a:t>由域</a:t>
            </a:r>
            <a:r>
              <a:rPr lang="en-US" altLang="zh-CN" sz="2600" dirty="0" err="1" smtClean="0"/>
              <a:t>Z</a:t>
            </a:r>
            <a:r>
              <a:rPr lang="en-US" altLang="zh-CN" sz="2600" baseline="-25000" dirty="0" err="1" smtClean="0"/>
              <a:t>p</a:t>
            </a:r>
            <a:r>
              <a:rPr lang="zh-CN" altLang="en-US" sz="2600" dirty="0" smtClean="0"/>
              <a:t>上次数小于等于</a:t>
            </a:r>
            <a:r>
              <a:rPr lang="en-US" altLang="zh-CN" sz="2600" dirty="0" smtClean="0"/>
              <a:t>n-1</a:t>
            </a:r>
            <a:r>
              <a:rPr lang="zh-CN" altLang="en-US" sz="2600" dirty="0" smtClean="0"/>
              <a:t>的所有多项式组成，每个多项式具有如下形式：</a:t>
            </a:r>
          </a:p>
          <a:p>
            <a:pPr eaLnBrk="1" hangingPunct="1">
              <a:lnSpc>
                <a:spcPct val="90000"/>
              </a:lnSpc>
            </a:pPr>
            <a:endParaRPr lang="zh-CN" altLang="en-US" sz="2600" dirty="0" smtClean="0"/>
          </a:p>
          <a:p>
            <a:pPr lvl="1" eaLnBrk="1" hangingPunct="1">
              <a:lnSpc>
                <a:spcPct val="90000"/>
              </a:lnSpc>
            </a:pPr>
            <a:endParaRPr lang="zh-CN" altLang="en-US" sz="2200" dirty="0" smtClean="0"/>
          </a:p>
          <a:p>
            <a:pPr lvl="1" eaLnBrk="1" hangingPunct="1">
              <a:lnSpc>
                <a:spcPct val="90000"/>
              </a:lnSpc>
            </a:pPr>
            <a:r>
              <a:rPr lang="zh-CN" altLang="en-US" sz="2200" dirty="0" smtClean="0"/>
              <a:t>其中，</a:t>
            </a:r>
            <a:r>
              <a:rPr lang="en-US" altLang="zh-CN" sz="2200" dirty="0" err="1" smtClean="0"/>
              <a:t>a</a:t>
            </a:r>
            <a:r>
              <a:rPr lang="en-US" altLang="zh-CN" sz="2200" baseline="-25000" dirty="0" err="1" smtClean="0"/>
              <a:t>i</a:t>
            </a:r>
            <a:r>
              <a:rPr lang="zh-CN" altLang="en-US" sz="2200" dirty="0" smtClean="0"/>
              <a:t>在集合</a:t>
            </a:r>
            <a:r>
              <a:rPr lang="en-US" altLang="zh-CN" sz="2200" dirty="0" smtClean="0"/>
              <a:t>{0,1,…,p-1}</a:t>
            </a:r>
            <a:r>
              <a:rPr lang="zh-CN" altLang="en-US" sz="2200" dirty="0" smtClean="0"/>
              <a:t>上取值，</a:t>
            </a:r>
            <a:r>
              <a:rPr lang="en-US" altLang="zh-CN" sz="2200" dirty="0" smtClean="0"/>
              <a:t>S</a:t>
            </a:r>
            <a:r>
              <a:rPr lang="zh-CN" altLang="en-US" sz="2200" dirty="0" smtClean="0"/>
              <a:t>共有</a:t>
            </a:r>
            <a:r>
              <a:rPr lang="en-US" altLang="zh-CN" sz="2200" dirty="0" err="1" smtClean="0"/>
              <a:t>p</a:t>
            </a:r>
            <a:r>
              <a:rPr lang="en-US" altLang="zh-CN" sz="2200" baseline="30000" dirty="0" err="1" smtClean="0"/>
              <a:t>n</a:t>
            </a:r>
            <a:r>
              <a:rPr lang="zh-CN" altLang="en-US" sz="2200" dirty="0" smtClean="0"/>
              <a:t>个不同的多项式</a:t>
            </a:r>
          </a:p>
          <a:p>
            <a:pPr lvl="1" eaLnBrk="1" hangingPunct="1">
              <a:lnSpc>
                <a:spcPct val="90000"/>
              </a:lnSpc>
            </a:pPr>
            <a:r>
              <a:rPr lang="zh-CN" altLang="en-US" sz="2200" dirty="0" smtClean="0"/>
              <a:t>当</a:t>
            </a:r>
            <a:r>
              <a:rPr lang="en-US" altLang="zh-CN" sz="2200" dirty="0" smtClean="0"/>
              <a:t>p=3, n=2</a:t>
            </a:r>
            <a:r>
              <a:rPr lang="zh-CN" altLang="en-US" sz="2200" dirty="0" smtClean="0"/>
              <a:t>时，集合中共有</a:t>
            </a:r>
            <a:r>
              <a:rPr lang="en-US" altLang="zh-CN" sz="2200" dirty="0" smtClean="0"/>
              <a:t>3</a:t>
            </a:r>
            <a:r>
              <a:rPr lang="en-US" altLang="zh-CN" sz="2200" baseline="30000" dirty="0" smtClean="0"/>
              <a:t>2</a:t>
            </a:r>
            <a:r>
              <a:rPr lang="en-US" altLang="zh-CN" sz="2200" dirty="0" smtClean="0"/>
              <a:t>=9</a:t>
            </a:r>
            <a:r>
              <a:rPr lang="zh-CN" altLang="en-US" sz="2200" dirty="0" smtClean="0"/>
              <a:t>个多项式，分别是</a:t>
            </a:r>
          </a:p>
          <a:p>
            <a:pPr lvl="1" eaLnBrk="1" hangingPunct="1">
              <a:lnSpc>
                <a:spcPct val="90000"/>
              </a:lnSpc>
              <a:buFont typeface="Wingdings" pitchFamily="2" charset="2"/>
              <a:buNone/>
            </a:pPr>
            <a:r>
              <a:rPr lang="zh-CN" altLang="en-US" sz="2200" dirty="0" smtClean="0"/>
              <a:t>       </a:t>
            </a:r>
            <a:r>
              <a:rPr lang="en-US" altLang="zh-CN" sz="2200" dirty="0" smtClean="0"/>
              <a:t>0	x	2x</a:t>
            </a:r>
          </a:p>
          <a:p>
            <a:pPr lvl="1" eaLnBrk="1" hangingPunct="1">
              <a:lnSpc>
                <a:spcPct val="90000"/>
              </a:lnSpc>
              <a:buFont typeface="Wingdings" pitchFamily="2" charset="2"/>
              <a:buNone/>
            </a:pPr>
            <a:r>
              <a:rPr lang="en-US" altLang="zh-CN" sz="2200" dirty="0" smtClean="0"/>
              <a:t>       1	x+1	2x+1</a:t>
            </a:r>
          </a:p>
          <a:p>
            <a:pPr lvl="1" eaLnBrk="1" hangingPunct="1">
              <a:lnSpc>
                <a:spcPct val="90000"/>
              </a:lnSpc>
              <a:buFont typeface="Wingdings" pitchFamily="2" charset="2"/>
              <a:buNone/>
            </a:pPr>
            <a:r>
              <a:rPr lang="en-US" altLang="zh-CN" sz="2200" dirty="0" smtClean="0"/>
              <a:t>       2	x+2	2x+2</a:t>
            </a:r>
          </a:p>
          <a:p>
            <a:pPr lvl="1" eaLnBrk="1" hangingPunct="1">
              <a:lnSpc>
                <a:spcPct val="90000"/>
              </a:lnSpc>
            </a:pPr>
            <a:r>
              <a:rPr lang="zh-CN" altLang="en-US" sz="2200" dirty="0" smtClean="0"/>
              <a:t>当</a:t>
            </a:r>
            <a:r>
              <a:rPr lang="en-US" altLang="zh-CN" sz="2200" dirty="0" smtClean="0"/>
              <a:t>p=2, n=3</a:t>
            </a:r>
            <a:r>
              <a:rPr lang="zh-CN" altLang="en-US" sz="2200" dirty="0" smtClean="0"/>
              <a:t>时，集合中共有</a:t>
            </a:r>
            <a:r>
              <a:rPr lang="en-US" altLang="zh-CN" sz="2200" dirty="0" smtClean="0"/>
              <a:t>2</a:t>
            </a:r>
            <a:r>
              <a:rPr lang="en-US" altLang="zh-CN" sz="2200" baseline="30000" dirty="0" smtClean="0"/>
              <a:t>3</a:t>
            </a:r>
            <a:r>
              <a:rPr lang="en-US" altLang="zh-CN" sz="2200" dirty="0" smtClean="0"/>
              <a:t>=8</a:t>
            </a:r>
            <a:r>
              <a:rPr lang="zh-CN" altLang="en-US" sz="2200" dirty="0" smtClean="0"/>
              <a:t>个多项式，分别是</a:t>
            </a:r>
          </a:p>
          <a:p>
            <a:pPr lvl="1" eaLnBrk="1" hangingPunct="1">
              <a:lnSpc>
                <a:spcPct val="90000"/>
              </a:lnSpc>
              <a:buFont typeface="Wingdings" pitchFamily="2" charset="2"/>
              <a:buNone/>
            </a:pPr>
            <a:r>
              <a:rPr lang="en-US" altLang="zh-CN" sz="2200" dirty="0" smtClean="0"/>
              <a:t>		0	x+1	x</a:t>
            </a:r>
            <a:r>
              <a:rPr lang="en-US" altLang="zh-CN" sz="2200" baseline="30000" dirty="0" smtClean="0"/>
              <a:t>2</a:t>
            </a:r>
            <a:r>
              <a:rPr lang="en-US" altLang="zh-CN" sz="2200" dirty="0" smtClean="0"/>
              <a:t>+x</a:t>
            </a:r>
          </a:p>
          <a:p>
            <a:pPr lvl="1" eaLnBrk="1" hangingPunct="1">
              <a:lnSpc>
                <a:spcPct val="90000"/>
              </a:lnSpc>
              <a:buFont typeface="Wingdings" pitchFamily="2" charset="2"/>
              <a:buNone/>
            </a:pPr>
            <a:r>
              <a:rPr lang="en-US" altLang="zh-CN" sz="2200" dirty="0" smtClean="0"/>
              <a:t>       1	x</a:t>
            </a:r>
            <a:r>
              <a:rPr lang="en-US" altLang="zh-CN" sz="2200" baseline="30000" dirty="0" smtClean="0"/>
              <a:t>2</a:t>
            </a:r>
            <a:r>
              <a:rPr lang="en-US" altLang="zh-CN" sz="2200" dirty="0" smtClean="0"/>
              <a:t>	x</a:t>
            </a:r>
            <a:r>
              <a:rPr lang="en-US" altLang="zh-CN" sz="2200" baseline="30000" dirty="0" smtClean="0"/>
              <a:t>2</a:t>
            </a:r>
            <a:r>
              <a:rPr lang="en-US" altLang="zh-CN" sz="2200" dirty="0" smtClean="0"/>
              <a:t>+x+1</a:t>
            </a:r>
          </a:p>
          <a:p>
            <a:pPr lvl="1" eaLnBrk="1" hangingPunct="1">
              <a:lnSpc>
                <a:spcPct val="90000"/>
              </a:lnSpc>
              <a:buFont typeface="Wingdings" pitchFamily="2" charset="2"/>
              <a:buNone/>
            </a:pPr>
            <a:r>
              <a:rPr lang="en-US" altLang="zh-CN" sz="2200" dirty="0" smtClean="0"/>
              <a:t>       x	x</a:t>
            </a:r>
            <a:r>
              <a:rPr lang="en-US" altLang="zh-CN" sz="2200" baseline="30000" dirty="0" smtClean="0"/>
              <a:t>2</a:t>
            </a:r>
            <a:r>
              <a:rPr lang="en-US" altLang="zh-CN" sz="2200" dirty="0" smtClean="0"/>
              <a:t>+1</a:t>
            </a:r>
          </a:p>
        </p:txBody>
      </p:sp>
      <p:sp>
        <p:nvSpPr>
          <p:cNvPr id="43017" name="Rectangle 9"/>
          <p:cNvSpPr>
            <a:spLocks noChangeArrowheads="1"/>
          </p:cNvSpPr>
          <p:nvPr/>
        </p:nvSpPr>
        <p:spPr bwMode="auto">
          <a:xfrm>
            <a:off x="0" y="0"/>
            <a:ext cx="9144000" cy="0"/>
          </a:xfrm>
          <a:prstGeom prst="rect">
            <a:avLst/>
          </a:prstGeom>
          <a:noFill/>
          <a:ln w="12700" cap="flat" cmpd="sng" algn="ctr">
            <a:noFill/>
            <a:prstDash val="solid"/>
            <a:miter lim="800000"/>
            <a:headEnd/>
            <a:tailEnd/>
          </a:ln>
          <a:effectLst>
            <a:outerShdw dist="45791" dir="2021404" algn="ctr" rotWithShape="0">
              <a:schemeClr val="bg2"/>
            </a:outerShdw>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3019" name="Rectangle 11"/>
          <p:cNvSpPr>
            <a:spLocks noChangeArrowheads="1"/>
          </p:cNvSpPr>
          <p:nvPr/>
        </p:nvSpPr>
        <p:spPr bwMode="auto">
          <a:xfrm>
            <a:off x="0" y="0"/>
            <a:ext cx="9144000" cy="0"/>
          </a:xfrm>
          <a:prstGeom prst="rect">
            <a:avLst/>
          </a:prstGeom>
          <a:noFill/>
          <a:ln w="12700" cap="flat" cmpd="sng" algn="ctr">
            <a:noFill/>
            <a:prstDash val="solid"/>
            <a:miter lim="800000"/>
            <a:headEnd/>
            <a:tailEnd/>
          </a:ln>
          <a:effectLst>
            <a:outerShdw dist="45791" dir="2021404" algn="ctr" rotWithShape="0">
              <a:schemeClr val="bg2"/>
            </a:outerShdw>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nvGraphicFramePr>
        <p:xfrm>
          <a:off x="1643041" y="1961773"/>
          <a:ext cx="5286413" cy="609971"/>
        </p:xfrm>
        <a:graphic>
          <a:graphicData uri="http://schemas.openxmlformats.org/presentationml/2006/ole">
            <p:oleObj spid="_x0000_s118787" name="公式" r:id="rId3" imgW="1981200" imgH="228600" progId="Equation.3">
              <p:embed/>
            </p:oleObj>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xfrm>
            <a:off x="468313" y="188913"/>
            <a:ext cx="7543800" cy="714375"/>
          </a:xfrm>
        </p:spPr>
        <p:txBody>
          <a:bodyPr>
            <a:normAutofit fontScale="90000"/>
          </a:bodyPr>
          <a:lstStyle/>
          <a:p>
            <a:pPr eaLnBrk="1" hangingPunct="1"/>
            <a:r>
              <a:rPr lang="zh-CN" altLang="en-US" b="0" smtClean="0"/>
              <a:t>多项式模运算</a:t>
            </a:r>
          </a:p>
        </p:txBody>
      </p:sp>
      <p:sp>
        <p:nvSpPr>
          <p:cNvPr id="111619" name="Rectangle 3"/>
          <p:cNvSpPr>
            <a:spLocks noGrp="1" noChangeArrowheads="1"/>
          </p:cNvSpPr>
          <p:nvPr>
            <p:ph type="body" idx="1"/>
          </p:nvPr>
        </p:nvSpPr>
        <p:spPr>
          <a:xfrm>
            <a:off x="457200" y="1052513"/>
            <a:ext cx="8229600" cy="5078412"/>
          </a:xfrm>
        </p:spPr>
        <p:txBody>
          <a:bodyPr/>
          <a:lstStyle/>
          <a:p>
            <a:pPr eaLnBrk="1" hangingPunct="1">
              <a:lnSpc>
                <a:spcPct val="80000"/>
              </a:lnSpc>
            </a:pPr>
            <a:r>
              <a:rPr lang="zh-CN" altLang="en-US" sz="2600" dirty="0" smtClean="0"/>
              <a:t>如果定义了合适的运算，那么每个这样的集合</a:t>
            </a:r>
            <a:r>
              <a:rPr lang="en-US" altLang="zh-CN" sz="2600" dirty="0" smtClean="0"/>
              <a:t>S</a:t>
            </a:r>
            <a:r>
              <a:rPr lang="zh-CN" altLang="en-US" sz="2600" dirty="0" smtClean="0"/>
              <a:t>都是一个有限域，定义由如下几条组成：</a:t>
            </a:r>
          </a:p>
          <a:p>
            <a:pPr lvl="1" eaLnBrk="1" hangingPunct="1">
              <a:lnSpc>
                <a:spcPct val="80000"/>
              </a:lnSpc>
            </a:pPr>
            <a:r>
              <a:rPr lang="zh-CN" altLang="en-US" sz="2200" dirty="0" smtClean="0"/>
              <a:t>该运算遵循基本代数规则中的普通多项式运算规则</a:t>
            </a:r>
          </a:p>
          <a:p>
            <a:pPr lvl="1" eaLnBrk="1" hangingPunct="1">
              <a:lnSpc>
                <a:spcPct val="80000"/>
              </a:lnSpc>
            </a:pPr>
            <a:r>
              <a:rPr lang="zh-CN" altLang="en-US" sz="2200" dirty="0" smtClean="0"/>
              <a:t>系数运算以</a:t>
            </a:r>
            <a:r>
              <a:rPr lang="en-US" altLang="zh-CN" sz="2200" dirty="0" smtClean="0"/>
              <a:t>p</a:t>
            </a:r>
            <a:r>
              <a:rPr lang="zh-CN" altLang="en-US" sz="2200" dirty="0" smtClean="0"/>
              <a:t>为模，即遵循有限域</a:t>
            </a:r>
            <a:r>
              <a:rPr lang="en-US" altLang="zh-CN" sz="2200" dirty="0" err="1" smtClean="0"/>
              <a:t>Z</a:t>
            </a:r>
            <a:r>
              <a:rPr lang="en-US" altLang="zh-CN" sz="2200" baseline="-25000" dirty="0" err="1" smtClean="0"/>
              <a:t>p</a:t>
            </a:r>
            <a:r>
              <a:rPr lang="zh-CN" altLang="en-US" sz="2200" dirty="0" smtClean="0"/>
              <a:t>上的运算规则</a:t>
            </a:r>
          </a:p>
          <a:p>
            <a:pPr lvl="1" eaLnBrk="1" hangingPunct="1">
              <a:lnSpc>
                <a:spcPct val="80000"/>
              </a:lnSpc>
            </a:pPr>
            <a:r>
              <a:rPr lang="zh-CN" altLang="en-US" sz="2200" dirty="0" smtClean="0"/>
              <a:t>如果乘法运算的结果是次数大于</a:t>
            </a:r>
            <a:r>
              <a:rPr lang="en-US" altLang="zh-CN" sz="2200" dirty="0" smtClean="0"/>
              <a:t>n-1</a:t>
            </a:r>
            <a:r>
              <a:rPr lang="zh-CN" altLang="en-US" sz="2200" dirty="0" smtClean="0"/>
              <a:t>的多项式，那么必须将其除以某个次数为</a:t>
            </a:r>
            <a:r>
              <a:rPr lang="en-US" altLang="zh-CN" sz="2200" dirty="0" smtClean="0"/>
              <a:t>n</a:t>
            </a:r>
            <a:r>
              <a:rPr lang="zh-CN" altLang="en-US" sz="2200" dirty="0" smtClean="0"/>
              <a:t>的既约多项式</a:t>
            </a:r>
            <a:r>
              <a:rPr lang="en-US" altLang="zh-CN" sz="2200" dirty="0" smtClean="0"/>
              <a:t>m(x)</a:t>
            </a:r>
            <a:r>
              <a:rPr lang="zh-CN" altLang="en-US" sz="2200" dirty="0" smtClean="0"/>
              <a:t>并取余式。对于多项式</a:t>
            </a:r>
            <a:r>
              <a:rPr lang="en-US" altLang="zh-CN" sz="2200" dirty="0" smtClean="0"/>
              <a:t>f(x)</a:t>
            </a:r>
            <a:r>
              <a:rPr lang="zh-CN" altLang="en-US" sz="2200" dirty="0" smtClean="0"/>
              <a:t>，这个余数可表示为</a:t>
            </a:r>
            <a:r>
              <a:rPr lang="en-US" altLang="zh-CN" sz="2200" dirty="0" smtClean="0"/>
              <a:t>r(x)=f(x) mod m(x)</a:t>
            </a:r>
          </a:p>
          <a:p>
            <a:pPr eaLnBrk="1" hangingPunct="1">
              <a:lnSpc>
                <a:spcPct val="80000"/>
              </a:lnSpc>
            </a:pPr>
            <a:r>
              <a:rPr lang="zh-CN" altLang="en-US" sz="2600" dirty="0" smtClean="0"/>
              <a:t>和简单模运算类似，多项式模运算也有剩余类集合的概念。设</a:t>
            </a:r>
            <a:r>
              <a:rPr lang="en-US" altLang="zh-CN" sz="2600" dirty="0" smtClean="0"/>
              <a:t>m(x)</a:t>
            </a:r>
            <a:r>
              <a:rPr lang="zh-CN" altLang="en-US" sz="2600" dirty="0" smtClean="0"/>
              <a:t>为</a:t>
            </a:r>
            <a:r>
              <a:rPr lang="en-US" altLang="zh-CN" sz="2600" dirty="0" smtClean="0"/>
              <a:t>n</a:t>
            </a:r>
            <a:r>
              <a:rPr lang="zh-CN" altLang="en-US" sz="2600" dirty="0" smtClean="0"/>
              <a:t>次多项式，则模</a:t>
            </a:r>
            <a:r>
              <a:rPr lang="en-US" altLang="zh-CN" sz="2600" dirty="0" smtClean="0"/>
              <a:t>m(x)</a:t>
            </a:r>
            <a:r>
              <a:rPr lang="zh-CN" altLang="en-US" sz="2600" dirty="0" smtClean="0"/>
              <a:t>剩余类集合有</a:t>
            </a:r>
            <a:r>
              <a:rPr lang="en-US" altLang="zh-CN" sz="2600" dirty="0" err="1" smtClean="0"/>
              <a:t>p</a:t>
            </a:r>
            <a:r>
              <a:rPr lang="en-US" altLang="zh-CN" sz="2600" baseline="30000" dirty="0" err="1" smtClean="0"/>
              <a:t>n</a:t>
            </a:r>
            <a:r>
              <a:rPr lang="zh-CN" altLang="en-US" sz="2600" dirty="0" smtClean="0"/>
              <a:t>个元素，每个元素都可以表示成一个</a:t>
            </a:r>
            <a:r>
              <a:rPr lang="en-US" altLang="zh-CN" sz="2600" dirty="0" err="1" smtClean="0"/>
              <a:t>p</a:t>
            </a:r>
            <a:r>
              <a:rPr lang="en-US" altLang="zh-CN" sz="2600" baseline="30000" dirty="0" err="1" smtClean="0"/>
              <a:t>n</a:t>
            </a:r>
            <a:r>
              <a:rPr lang="zh-CN" altLang="en-US" sz="2600" dirty="0" smtClean="0"/>
              <a:t>次多项式</a:t>
            </a:r>
            <a:r>
              <a:rPr lang="en-US" altLang="zh-CN" sz="2600" dirty="0" smtClean="0"/>
              <a:t>(m&lt;n)</a:t>
            </a:r>
          </a:p>
          <a:p>
            <a:pPr eaLnBrk="1" hangingPunct="1">
              <a:lnSpc>
                <a:spcPct val="80000"/>
              </a:lnSpc>
            </a:pPr>
            <a:r>
              <a:rPr lang="zh-CN" altLang="en-US" sz="2600" dirty="0" smtClean="0"/>
              <a:t>以</a:t>
            </a:r>
            <a:r>
              <a:rPr lang="en-US" altLang="zh-CN" sz="2600" dirty="0" smtClean="0"/>
              <a:t>n</a:t>
            </a:r>
            <a:r>
              <a:rPr lang="zh-CN" altLang="en-US" sz="2600" dirty="0" smtClean="0"/>
              <a:t>次既约多项式</a:t>
            </a:r>
            <a:r>
              <a:rPr lang="en-US" altLang="zh-CN" sz="2600" dirty="0" smtClean="0"/>
              <a:t>m(x)</a:t>
            </a:r>
            <a:r>
              <a:rPr lang="zh-CN" altLang="en-US" sz="2600" dirty="0" smtClean="0"/>
              <a:t>为模的所有多项式组成的集合满足图</a:t>
            </a:r>
            <a:r>
              <a:rPr lang="en-US" altLang="zh-CN" sz="2600" dirty="0" smtClean="0"/>
              <a:t>4.1</a:t>
            </a:r>
            <a:r>
              <a:rPr lang="zh-CN" altLang="en-US" sz="2600" dirty="0" smtClean="0"/>
              <a:t>的所有公理，于是可以形成一个有限域。</a:t>
            </a:r>
          </a:p>
          <a:p>
            <a:pPr eaLnBrk="1" hangingPunct="1">
              <a:lnSpc>
                <a:spcPct val="80000"/>
              </a:lnSpc>
            </a:pPr>
            <a:r>
              <a:rPr lang="zh-CN" altLang="en-US" sz="2600" dirty="0" smtClean="0"/>
              <a:t>为构造有限域</a:t>
            </a:r>
            <a:r>
              <a:rPr lang="en-US" altLang="zh-CN" sz="2600" dirty="0" smtClean="0"/>
              <a:t>GF(2</a:t>
            </a:r>
            <a:r>
              <a:rPr lang="en-US" altLang="zh-CN" sz="2600" baseline="30000" dirty="0" smtClean="0"/>
              <a:t>3</a:t>
            </a:r>
            <a:r>
              <a:rPr lang="en-US" altLang="zh-CN" sz="2600" dirty="0" smtClean="0"/>
              <a:t>)</a:t>
            </a:r>
            <a:r>
              <a:rPr lang="zh-CN" altLang="en-US" sz="2600" dirty="0" smtClean="0"/>
              <a:t>，需要选择一个</a:t>
            </a:r>
            <a:r>
              <a:rPr lang="en-US" altLang="zh-CN" sz="2600" dirty="0" smtClean="0"/>
              <a:t>3</a:t>
            </a:r>
            <a:r>
              <a:rPr lang="zh-CN" altLang="en-US" sz="2600" dirty="0" smtClean="0"/>
              <a:t>次既约多项式：</a:t>
            </a:r>
            <a:r>
              <a:rPr lang="en-US" altLang="zh-CN" sz="2600" dirty="0" smtClean="0"/>
              <a:t>x</a:t>
            </a:r>
            <a:r>
              <a:rPr lang="en-US" altLang="zh-CN" sz="2600" baseline="30000" dirty="0" smtClean="0"/>
              <a:t>3</a:t>
            </a:r>
            <a:r>
              <a:rPr lang="en-US" altLang="zh-CN" sz="2600" dirty="0" smtClean="0"/>
              <a:t>+x</a:t>
            </a:r>
            <a:r>
              <a:rPr lang="en-US" altLang="zh-CN" sz="2600" baseline="30000" dirty="0" smtClean="0"/>
              <a:t>2</a:t>
            </a:r>
            <a:r>
              <a:rPr lang="en-US" altLang="zh-CN" sz="2600" dirty="0" smtClean="0"/>
              <a:t>+1</a:t>
            </a:r>
            <a:r>
              <a:rPr lang="zh-CN" altLang="en-US" sz="2600" dirty="0" smtClean="0"/>
              <a:t>和</a:t>
            </a:r>
            <a:r>
              <a:rPr lang="en-US" altLang="zh-CN" sz="2600" dirty="0" smtClean="0"/>
              <a:t>x</a:t>
            </a:r>
            <a:r>
              <a:rPr lang="en-US" altLang="zh-CN" sz="2600" baseline="30000" dirty="0" smtClean="0"/>
              <a:t>3</a:t>
            </a:r>
            <a:r>
              <a:rPr lang="en-US" altLang="zh-CN" sz="2600" dirty="0" smtClean="0"/>
              <a:t>+x+1, </a:t>
            </a:r>
            <a:r>
              <a:rPr lang="zh-CN" altLang="en-US" sz="2600" dirty="0" smtClean="0"/>
              <a:t>选择后者则结果如表</a:t>
            </a:r>
            <a:r>
              <a:rPr lang="en-US" altLang="zh-CN" sz="2600" dirty="0" smtClean="0"/>
              <a:t>4.6</a:t>
            </a:r>
            <a:r>
              <a:rPr lang="zh-CN" altLang="en-US" sz="2600" dirty="0" smtClean="0"/>
              <a:t>所示。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6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596900" y="173038"/>
            <a:ext cx="7269163" cy="1042987"/>
          </a:xfrm>
        </p:spPr>
        <p:txBody>
          <a:bodyPr/>
          <a:lstStyle/>
          <a:p>
            <a:pPr eaLnBrk="1" hangingPunct="1"/>
            <a:endParaRPr lang="en-AU" altLang="zh-CN" sz="3500" smtClean="0"/>
          </a:p>
        </p:txBody>
      </p:sp>
      <p:sp>
        <p:nvSpPr>
          <p:cNvPr id="45062" name="Rectangle 3"/>
          <p:cNvSpPr>
            <a:spLocks noGrp="1" noChangeArrowheads="1"/>
          </p:cNvSpPr>
          <p:nvPr>
            <p:ph type="body" idx="1"/>
          </p:nvPr>
        </p:nvSpPr>
        <p:spPr>
          <a:xfrm>
            <a:off x="457200" y="1600200"/>
            <a:ext cx="8229600" cy="4852988"/>
          </a:xfrm>
        </p:spPr>
        <p:txBody>
          <a:bodyPr/>
          <a:lstStyle/>
          <a:p>
            <a:pPr eaLnBrk="1" hangingPunct="1"/>
            <a:endParaRPr lang="zh-CN" altLang="en-US" smtClean="0">
              <a:ea typeface="宋体" pitchFamily="2" charset="-122"/>
            </a:endParaRPr>
          </a:p>
        </p:txBody>
      </p:sp>
      <p:pic>
        <p:nvPicPr>
          <p:cNvPr id="45063" name="Picture 0"/>
          <p:cNvPicPr>
            <a:picLocks noChangeAspect="1" noChangeArrowheads="1"/>
          </p:cNvPicPr>
          <p:nvPr/>
        </p:nvPicPr>
        <p:blipFill>
          <a:blip r:embed="rId3" cstate="print"/>
          <a:srcRect/>
          <a:stretch>
            <a:fillRect/>
          </a:stretch>
        </p:blipFill>
        <p:spPr bwMode="auto">
          <a:xfrm>
            <a:off x="354013" y="260350"/>
            <a:ext cx="8539162" cy="5637213"/>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a:xfrm>
            <a:off x="457200" y="122238"/>
            <a:ext cx="7543800" cy="714375"/>
          </a:xfrm>
        </p:spPr>
        <p:txBody>
          <a:bodyPr>
            <a:normAutofit fontScale="90000"/>
          </a:bodyPr>
          <a:lstStyle/>
          <a:p>
            <a:pPr eaLnBrk="1" hangingPunct="1"/>
            <a:r>
              <a:rPr lang="zh-CN" altLang="en-US" b="0" smtClean="0"/>
              <a:t>求乘法逆元</a:t>
            </a:r>
          </a:p>
        </p:txBody>
      </p:sp>
      <p:sp>
        <p:nvSpPr>
          <p:cNvPr id="46086" name="Rectangle 3"/>
          <p:cNvSpPr>
            <a:spLocks noGrp="1" noChangeArrowheads="1"/>
          </p:cNvSpPr>
          <p:nvPr>
            <p:ph type="body" idx="1"/>
          </p:nvPr>
        </p:nvSpPr>
        <p:spPr>
          <a:xfrm>
            <a:off x="250825" y="981075"/>
            <a:ext cx="8229600" cy="5256213"/>
          </a:xfrm>
        </p:spPr>
        <p:txBody>
          <a:bodyPr/>
          <a:lstStyle/>
          <a:p>
            <a:pPr eaLnBrk="1" hangingPunct="1">
              <a:lnSpc>
                <a:spcPct val="90000"/>
              </a:lnSpc>
            </a:pPr>
            <a:r>
              <a:rPr lang="zh-CN" altLang="en-US" sz="2200" dirty="0" smtClean="0"/>
              <a:t>扩展的欧几里德算法可以用来求一个多项式的乘法逆元。如果多项式</a:t>
            </a:r>
            <a:r>
              <a:rPr lang="en-US" altLang="zh-CN" sz="2200" dirty="0" smtClean="0"/>
              <a:t>b(x)</a:t>
            </a:r>
            <a:r>
              <a:rPr lang="zh-CN" altLang="en-US" sz="2200" dirty="0" smtClean="0"/>
              <a:t>的次数小于</a:t>
            </a:r>
            <a:r>
              <a:rPr lang="en-US" altLang="zh-CN" sz="2200" dirty="0" smtClean="0"/>
              <a:t>m(x)</a:t>
            </a:r>
            <a:r>
              <a:rPr lang="zh-CN" altLang="en-US" sz="2200" dirty="0" smtClean="0"/>
              <a:t>且</a:t>
            </a:r>
            <a:r>
              <a:rPr lang="en-US" altLang="zh-CN" sz="2200" dirty="0" err="1" smtClean="0"/>
              <a:t>gcd</a:t>
            </a:r>
            <a:r>
              <a:rPr lang="en-US" altLang="zh-CN" sz="2200" dirty="0" smtClean="0"/>
              <a:t>[m(x),b(x)]=1</a:t>
            </a:r>
            <a:r>
              <a:rPr lang="zh-CN" altLang="en-US" sz="2200" dirty="0" smtClean="0"/>
              <a:t>，那么可以求出</a:t>
            </a:r>
            <a:r>
              <a:rPr lang="en-US" altLang="zh-CN" sz="2200" dirty="0" smtClean="0"/>
              <a:t>b(x)</a:t>
            </a:r>
            <a:r>
              <a:rPr lang="zh-CN" altLang="en-US" sz="2200" dirty="0" smtClean="0"/>
              <a:t>以</a:t>
            </a:r>
            <a:r>
              <a:rPr lang="en-US" altLang="zh-CN" sz="2200" dirty="0" smtClean="0"/>
              <a:t>m(x)</a:t>
            </a:r>
            <a:r>
              <a:rPr lang="zh-CN" altLang="en-US" sz="2200" dirty="0" smtClean="0"/>
              <a:t>为模的乘法逆元。</a:t>
            </a:r>
          </a:p>
          <a:p>
            <a:pPr lvl="1" eaLnBrk="1" hangingPunct="1">
              <a:lnSpc>
                <a:spcPct val="90000"/>
              </a:lnSpc>
              <a:buFont typeface="Wingdings" pitchFamily="2" charset="2"/>
              <a:buNone/>
            </a:pPr>
            <a:r>
              <a:rPr lang="zh-CN" altLang="en-AU" sz="2200" dirty="0" smtClean="0"/>
              <a:t>扩展的</a:t>
            </a:r>
            <a:r>
              <a:rPr lang="en-AU" altLang="zh-CN" sz="2200" dirty="0" smtClean="0">
                <a:ea typeface="宋体" pitchFamily="2" charset="-122"/>
              </a:rPr>
              <a:t>EUCLID[m(x), b(x)]</a:t>
            </a:r>
          </a:p>
          <a:p>
            <a:pPr lvl="1" eaLnBrk="1" hangingPunct="1">
              <a:lnSpc>
                <a:spcPct val="90000"/>
              </a:lnSpc>
              <a:buFontTx/>
              <a:buNone/>
            </a:pPr>
            <a:r>
              <a:rPr lang="en-AU" altLang="zh-CN" sz="2200" dirty="0" smtClean="0">
                <a:ea typeface="宋体" pitchFamily="2" charset="-122"/>
              </a:rPr>
              <a:t>1. [A1(x), A2(x), A3(x)] </a:t>
            </a:r>
            <a:r>
              <a:rPr lang="en-AU" altLang="zh-CN" sz="2200" b="1" dirty="0" smtClean="0">
                <a:latin typeface="Arial Unicode MS" pitchFamily="34" charset="-122"/>
                <a:ea typeface="Arial Unicode MS" pitchFamily="34" charset="-122"/>
                <a:cs typeface="Arial Unicode MS" pitchFamily="34" charset="-122"/>
              </a:rPr>
              <a:t>￩</a:t>
            </a:r>
            <a:r>
              <a:rPr lang="en-AU" altLang="zh-CN" sz="2200" dirty="0" smtClean="0">
                <a:latin typeface="Arial Unicode MS" pitchFamily="34" charset="-122"/>
                <a:ea typeface="Arial Unicode MS" pitchFamily="34" charset="-122"/>
                <a:cs typeface="Arial Unicode MS" pitchFamily="34" charset="-122"/>
              </a:rPr>
              <a:t>[</a:t>
            </a:r>
            <a:r>
              <a:rPr lang="en-AU" altLang="zh-CN" sz="2200" dirty="0" smtClean="0">
                <a:ea typeface="宋体" pitchFamily="2" charset="-122"/>
              </a:rPr>
              <a:t>1,0,m(x)]; [B1(x), B2(x), B3(x)] </a:t>
            </a:r>
            <a:r>
              <a:rPr lang="en-AU" altLang="zh-CN" sz="2200" b="1" dirty="0" smtClean="0">
                <a:latin typeface="Arial Unicode MS" pitchFamily="34" charset="-122"/>
                <a:ea typeface="Arial Unicode MS" pitchFamily="34" charset="-122"/>
                <a:cs typeface="Arial Unicode MS" pitchFamily="34" charset="-122"/>
              </a:rPr>
              <a:t>￩</a:t>
            </a:r>
            <a:r>
              <a:rPr lang="en-AU" altLang="zh-CN" sz="2200" dirty="0" smtClean="0">
                <a:latin typeface="Arial Unicode MS" pitchFamily="34" charset="-122"/>
                <a:ea typeface="Arial Unicode MS" pitchFamily="34" charset="-122"/>
                <a:cs typeface="Arial Unicode MS" pitchFamily="34" charset="-122"/>
              </a:rPr>
              <a:t>[</a:t>
            </a:r>
            <a:r>
              <a:rPr lang="en-AU" altLang="zh-CN" sz="2200" dirty="0" smtClean="0">
                <a:ea typeface="宋体" pitchFamily="2" charset="-122"/>
              </a:rPr>
              <a:t>1,0,b(x)] </a:t>
            </a:r>
          </a:p>
          <a:p>
            <a:pPr lvl="1" eaLnBrk="1" hangingPunct="1">
              <a:lnSpc>
                <a:spcPct val="90000"/>
              </a:lnSpc>
              <a:buFontTx/>
              <a:buNone/>
            </a:pPr>
            <a:r>
              <a:rPr lang="en-AU" altLang="zh-CN" sz="2200" dirty="0" smtClean="0">
                <a:ea typeface="宋体" pitchFamily="2" charset="-122"/>
              </a:rPr>
              <a:t>2.</a:t>
            </a:r>
            <a:r>
              <a:rPr lang="en-AU" altLang="zh-CN" sz="2200" b="1" dirty="0" smtClean="0">
                <a:ea typeface="宋体" pitchFamily="2" charset="-122"/>
              </a:rPr>
              <a:t> if </a:t>
            </a:r>
            <a:r>
              <a:rPr lang="en-AU" altLang="zh-CN" sz="2200" dirty="0" smtClean="0">
                <a:ea typeface="宋体" pitchFamily="2" charset="-122"/>
              </a:rPr>
              <a:t>B3(x) = 0 </a:t>
            </a:r>
            <a:r>
              <a:rPr lang="en-AU" altLang="zh-CN" sz="2200" b="1" dirty="0" smtClean="0">
                <a:ea typeface="宋体" pitchFamily="2" charset="-122"/>
              </a:rPr>
              <a:t>return </a:t>
            </a:r>
            <a:r>
              <a:rPr lang="en-AU" altLang="zh-CN" sz="2200" dirty="0" smtClean="0">
                <a:ea typeface="宋体" pitchFamily="2" charset="-122"/>
              </a:rPr>
              <a:t>A3(x) = </a:t>
            </a:r>
            <a:r>
              <a:rPr lang="en-AU" altLang="zh-CN" sz="2200" dirty="0" err="1" smtClean="0">
                <a:ea typeface="宋体" pitchFamily="2" charset="-122"/>
              </a:rPr>
              <a:t>gcd</a:t>
            </a:r>
            <a:r>
              <a:rPr lang="en-AU" altLang="zh-CN" sz="2200" dirty="0" smtClean="0">
                <a:ea typeface="宋体" pitchFamily="2" charset="-122"/>
              </a:rPr>
              <a:t>[m(x), b(x)]; no inverse</a:t>
            </a:r>
          </a:p>
          <a:p>
            <a:pPr lvl="1" eaLnBrk="1" hangingPunct="1">
              <a:lnSpc>
                <a:spcPct val="90000"/>
              </a:lnSpc>
              <a:buFontTx/>
              <a:buNone/>
            </a:pPr>
            <a:r>
              <a:rPr lang="en-AU" altLang="zh-CN" sz="2200" dirty="0" smtClean="0">
                <a:ea typeface="宋体" pitchFamily="2" charset="-122"/>
              </a:rPr>
              <a:t>3. </a:t>
            </a:r>
            <a:r>
              <a:rPr lang="en-AU" altLang="zh-CN" sz="2200" b="1" dirty="0" smtClean="0">
                <a:ea typeface="宋体" pitchFamily="2" charset="-122"/>
              </a:rPr>
              <a:t>if </a:t>
            </a:r>
            <a:r>
              <a:rPr lang="en-AU" altLang="zh-CN" sz="2200" dirty="0" smtClean="0">
                <a:ea typeface="宋体" pitchFamily="2" charset="-122"/>
              </a:rPr>
              <a:t>B3(x) = 1 </a:t>
            </a:r>
            <a:r>
              <a:rPr lang="en-AU" altLang="zh-CN" sz="2200" b="1" dirty="0" smtClean="0">
                <a:ea typeface="宋体" pitchFamily="2" charset="-122"/>
              </a:rPr>
              <a:t>return </a:t>
            </a:r>
            <a:r>
              <a:rPr lang="en-AU" altLang="zh-CN" sz="2200" dirty="0" smtClean="0">
                <a:ea typeface="宋体" pitchFamily="2" charset="-122"/>
              </a:rPr>
              <a:t>B3(x) = </a:t>
            </a:r>
            <a:r>
              <a:rPr lang="en-AU" altLang="zh-CN" sz="2200" dirty="0" err="1" smtClean="0">
                <a:ea typeface="宋体" pitchFamily="2" charset="-122"/>
              </a:rPr>
              <a:t>gcd</a:t>
            </a:r>
            <a:r>
              <a:rPr lang="en-AU" altLang="zh-CN" sz="2200" dirty="0" smtClean="0">
                <a:ea typeface="宋体" pitchFamily="2" charset="-122"/>
              </a:rPr>
              <a:t>[m(x), b(x)]; B2(x)=b(x)</a:t>
            </a:r>
            <a:r>
              <a:rPr lang="en-AU" altLang="zh-CN" sz="2200" baseline="30000" dirty="0" smtClean="0">
                <a:ea typeface="宋体" pitchFamily="2" charset="-122"/>
              </a:rPr>
              <a:t>-1</a:t>
            </a:r>
            <a:r>
              <a:rPr lang="en-AU" altLang="zh-CN" sz="2200" dirty="0" smtClean="0">
                <a:ea typeface="宋体" pitchFamily="2" charset="-122"/>
              </a:rPr>
              <a:t> mod m(x)</a:t>
            </a:r>
          </a:p>
          <a:p>
            <a:pPr lvl="1" eaLnBrk="1" hangingPunct="1">
              <a:lnSpc>
                <a:spcPct val="90000"/>
              </a:lnSpc>
              <a:buFont typeface="Wingdings" pitchFamily="2" charset="2"/>
              <a:buNone/>
            </a:pPr>
            <a:r>
              <a:rPr lang="en-AU" altLang="zh-CN" sz="2200" b="1" dirty="0" smtClean="0">
                <a:ea typeface="宋体" pitchFamily="2" charset="-122"/>
              </a:rPr>
              <a:t>4. </a:t>
            </a:r>
            <a:r>
              <a:rPr lang="en-AU" altLang="zh-CN" sz="2200" dirty="0" smtClean="0">
                <a:ea typeface="宋体" pitchFamily="2" charset="-122"/>
              </a:rPr>
              <a:t>Q(x) = quotient of A3(x)/B3(x)</a:t>
            </a:r>
          </a:p>
          <a:p>
            <a:pPr lvl="1" eaLnBrk="1" hangingPunct="1">
              <a:lnSpc>
                <a:spcPct val="90000"/>
              </a:lnSpc>
              <a:buFont typeface="Wingdings" pitchFamily="2" charset="2"/>
              <a:buNone/>
            </a:pPr>
            <a:r>
              <a:rPr lang="en-AU" altLang="zh-CN" sz="2200" dirty="0" smtClean="0">
                <a:ea typeface="宋体" pitchFamily="2" charset="-122"/>
              </a:rPr>
              <a:t>5. [T1(x), T2(x), T3(x)] </a:t>
            </a:r>
            <a:r>
              <a:rPr lang="en-AU" altLang="zh-CN" sz="2200" b="1" dirty="0" smtClean="0">
                <a:latin typeface="Arial Unicode MS" pitchFamily="34" charset="-122"/>
                <a:ea typeface="Arial Unicode MS" pitchFamily="34" charset="-122"/>
                <a:cs typeface="Arial Unicode MS" pitchFamily="34" charset="-122"/>
              </a:rPr>
              <a:t>￩</a:t>
            </a:r>
            <a:r>
              <a:rPr lang="en-AU" altLang="zh-CN" sz="2200" dirty="0" smtClean="0">
                <a:latin typeface="Arial Unicode MS" pitchFamily="34" charset="-122"/>
                <a:ea typeface="Arial Unicode MS" pitchFamily="34" charset="-122"/>
                <a:cs typeface="Arial Unicode MS" pitchFamily="34" charset="-122"/>
              </a:rPr>
              <a:t>[</a:t>
            </a:r>
            <a:r>
              <a:rPr lang="en-AU" altLang="zh-CN" sz="2200" dirty="0" smtClean="0">
                <a:ea typeface="宋体" pitchFamily="2" charset="-122"/>
              </a:rPr>
              <a:t>A1(x), A2(x)-Q(x)B1(x), A2(x)-Q(x)B2(x), A3(x)-Q(x)B3(x)] </a:t>
            </a:r>
          </a:p>
          <a:p>
            <a:pPr lvl="1" eaLnBrk="1" hangingPunct="1">
              <a:lnSpc>
                <a:spcPct val="90000"/>
              </a:lnSpc>
              <a:buFont typeface="Wingdings" pitchFamily="2" charset="2"/>
              <a:buNone/>
            </a:pPr>
            <a:r>
              <a:rPr lang="en-AU" altLang="zh-CN" sz="2200" b="1" dirty="0" smtClean="0">
                <a:ea typeface="宋体" pitchFamily="2" charset="-122"/>
              </a:rPr>
              <a:t>6. </a:t>
            </a:r>
            <a:r>
              <a:rPr lang="en-AU" altLang="zh-CN" sz="2200" dirty="0" smtClean="0">
                <a:ea typeface="宋体" pitchFamily="2" charset="-122"/>
              </a:rPr>
              <a:t>[A1(x), A2(x), A3(x)] </a:t>
            </a:r>
            <a:r>
              <a:rPr lang="en-AU" altLang="zh-CN" sz="2200" b="1" dirty="0" smtClean="0">
                <a:latin typeface="Arial Unicode MS" pitchFamily="34" charset="-122"/>
                <a:ea typeface="Arial Unicode MS" pitchFamily="34" charset="-122"/>
                <a:cs typeface="Arial Unicode MS" pitchFamily="34" charset="-122"/>
              </a:rPr>
              <a:t>￩</a:t>
            </a:r>
            <a:r>
              <a:rPr lang="en-AU" altLang="zh-CN" sz="2200" dirty="0" smtClean="0">
                <a:latin typeface="Arial Unicode MS" pitchFamily="34" charset="-122"/>
                <a:ea typeface="Arial Unicode MS" pitchFamily="34" charset="-122"/>
                <a:cs typeface="Arial Unicode MS" pitchFamily="34" charset="-122"/>
              </a:rPr>
              <a:t>[</a:t>
            </a:r>
            <a:r>
              <a:rPr lang="en-AU" altLang="zh-CN" sz="2200" dirty="0" smtClean="0">
                <a:ea typeface="宋体" pitchFamily="2" charset="-122"/>
              </a:rPr>
              <a:t>B1(x), B2(x), B3(x)] </a:t>
            </a:r>
          </a:p>
          <a:p>
            <a:pPr lvl="1" eaLnBrk="1" hangingPunct="1">
              <a:lnSpc>
                <a:spcPct val="90000"/>
              </a:lnSpc>
              <a:buFont typeface="Wingdings" pitchFamily="2" charset="2"/>
              <a:buNone/>
            </a:pPr>
            <a:r>
              <a:rPr lang="en-AU" altLang="zh-CN" sz="2200" b="1" dirty="0" smtClean="0">
                <a:ea typeface="宋体" pitchFamily="2" charset="-122"/>
              </a:rPr>
              <a:t>7. </a:t>
            </a:r>
            <a:r>
              <a:rPr lang="en-AU" altLang="zh-CN" sz="2200" dirty="0" smtClean="0">
                <a:ea typeface="宋体" pitchFamily="2" charset="-122"/>
              </a:rPr>
              <a:t>[B1(x), B2(x), B3(x)] </a:t>
            </a:r>
            <a:r>
              <a:rPr lang="en-AU" altLang="zh-CN" sz="2200" b="1" dirty="0" smtClean="0">
                <a:latin typeface="Arial Unicode MS" pitchFamily="34" charset="-122"/>
                <a:ea typeface="Arial Unicode MS" pitchFamily="34" charset="-122"/>
                <a:cs typeface="Arial Unicode MS" pitchFamily="34" charset="-122"/>
              </a:rPr>
              <a:t>￩</a:t>
            </a:r>
            <a:r>
              <a:rPr lang="en-AU" altLang="zh-CN" sz="2200" dirty="0" smtClean="0">
                <a:latin typeface="Arial Unicode MS" pitchFamily="34" charset="-122"/>
                <a:ea typeface="Arial Unicode MS" pitchFamily="34" charset="-122"/>
                <a:cs typeface="Arial Unicode MS" pitchFamily="34" charset="-122"/>
              </a:rPr>
              <a:t>[</a:t>
            </a:r>
            <a:r>
              <a:rPr lang="en-AU" altLang="zh-CN" sz="2200" dirty="0" smtClean="0">
                <a:ea typeface="宋体" pitchFamily="2" charset="-122"/>
              </a:rPr>
              <a:t>T1(x), T2(x), T3(x)] </a:t>
            </a:r>
          </a:p>
          <a:p>
            <a:pPr lvl="1" eaLnBrk="1" hangingPunct="1">
              <a:lnSpc>
                <a:spcPct val="90000"/>
              </a:lnSpc>
              <a:buFont typeface="Wingdings" pitchFamily="2" charset="2"/>
              <a:buNone/>
            </a:pPr>
            <a:r>
              <a:rPr lang="en-AU" altLang="zh-CN" sz="2200" b="1" dirty="0" smtClean="0">
                <a:ea typeface="宋体" pitchFamily="2" charset="-122"/>
              </a:rPr>
              <a:t>8. </a:t>
            </a:r>
            <a:r>
              <a:rPr lang="en-AU" altLang="zh-CN" sz="2200" b="1" dirty="0" err="1" smtClean="0">
                <a:ea typeface="宋体" pitchFamily="2" charset="-122"/>
              </a:rPr>
              <a:t>goto</a:t>
            </a:r>
            <a:r>
              <a:rPr lang="en-AU" altLang="zh-CN" sz="2200" b="1" dirty="0" smtClean="0">
                <a:ea typeface="宋体" pitchFamily="2" charset="-122"/>
              </a:rPr>
              <a:t> </a:t>
            </a:r>
            <a:r>
              <a:rPr lang="en-AU" altLang="zh-CN" sz="2200" dirty="0" smtClean="0">
                <a:ea typeface="宋体" pitchFamily="2" charset="-122"/>
              </a:rPr>
              <a:t>2</a:t>
            </a:r>
            <a:endParaRPr lang="zh-CN" altLang="en-US" sz="2200" dirty="0" smtClean="0">
              <a:ea typeface="宋体" pitchFamily="2"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a:xfrm>
            <a:off x="457200" y="122238"/>
            <a:ext cx="7543800" cy="858837"/>
          </a:xfrm>
        </p:spPr>
        <p:txBody>
          <a:bodyPr/>
          <a:lstStyle/>
          <a:p>
            <a:pPr eaLnBrk="1" hangingPunct="1"/>
            <a:r>
              <a:rPr lang="en-US" altLang="zh-CN" b="0" smtClean="0"/>
              <a:t>Extended Euclid</a:t>
            </a:r>
          </a:p>
        </p:txBody>
      </p:sp>
      <p:sp>
        <p:nvSpPr>
          <p:cNvPr id="47110" name="Rectangle 3"/>
          <p:cNvSpPr>
            <a:spLocks noGrp="1" noChangeArrowheads="1"/>
          </p:cNvSpPr>
          <p:nvPr>
            <p:ph type="body" idx="1"/>
          </p:nvPr>
        </p:nvSpPr>
        <p:spPr/>
        <p:txBody>
          <a:bodyPr/>
          <a:lstStyle/>
          <a:p>
            <a:pPr eaLnBrk="1" hangingPunct="1"/>
            <a:endParaRPr lang="zh-CN" altLang="en-US" smtClean="0"/>
          </a:p>
        </p:txBody>
      </p:sp>
      <p:pic>
        <p:nvPicPr>
          <p:cNvPr id="47111" name="Picture 4"/>
          <p:cNvPicPr>
            <a:picLocks noChangeAspect="1" noChangeArrowheads="1"/>
          </p:cNvPicPr>
          <p:nvPr/>
        </p:nvPicPr>
        <p:blipFill>
          <a:blip r:embed="rId2" cstate="print"/>
          <a:srcRect/>
          <a:stretch>
            <a:fillRect/>
          </a:stretch>
        </p:blipFill>
        <p:spPr bwMode="auto">
          <a:xfrm>
            <a:off x="214282" y="1142984"/>
            <a:ext cx="8628063" cy="4129087"/>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a:xfrm>
            <a:off x="539750" y="549275"/>
            <a:ext cx="7416800" cy="720725"/>
          </a:xfrm>
        </p:spPr>
        <p:txBody>
          <a:bodyPr/>
          <a:lstStyle/>
          <a:p>
            <a:pPr eaLnBrk="1" hangingPunct="1"/>
            <a:r>
              <a:rPr lang="zh-CN" altLang="en-US" b="0" smtClean="0"/>
              <a:t>计算上的考虑</a:t>
            </a:r>
            <a:endParaRPr lang="zh-CN" altLang="en-AU" b="0" smtClean="0"/>
          </a:p>
        </p:txBody>
      </p:sp>
      <p:sp>
        <p:nvSpPr>
          <p:cNvPr id="57347" name="Rectangle 3"/>
          <p:cNvSpPr>
            <a:spLocks noGrp="1" noChangeArrowheads="1"/>
          </p:cNvSpPr>
          <p:nvPr>
            <p:ph type="body" idx="1"/>
          </p:nvPr>
        </p:nvSpPr>
        <p:spPr>
          <a:xfrm>
            <a:off x="468313" y="1628775"/>
            <a:ext cx="8353425" cy="4468813"/>
          </a:xfrm>
        </p:spPr>
        <p:txBody>
          <a:bodyPr/>
          <a:lstStyle/>
          <a:p>
            <a:pPr eaLnBrk="1" hangingPunct="1">
              <a:lnSpc>
                <a:spcPct val="90000"/>
              </a:lnSpc>
              <a:spcBef>
                <a:spcPct val="30000"/>
              </a:spcBef>
            </a:pPr>
            <a:r>
              <a:rPr lang="zh-CN" altLang="en-US" sz="2600" smtClean="0"/>
              <a:t>因为系数不是</a:t>
            </a:r>
            <a:r>
              <a:rPr lang="en-US" altLang="zh-CN" sz="2600" smtClean="0"/>
              <a:t>0</a:t>
            </a:r>
            <a:r>
              <a:rPr lang="zh-CN" altLang="en-US" sz="2600" smtClean="0"/>
              <a:t>就是</a:t>
            </a:r>
            <a:r>
              <a:rPr lang="en-US" altLang="zh-CN" sz="2600" smtClean="0"/>
              <a:t>1, </a:t>
            </a:r>
            <a:r>
              <a:rPr lang="zh-CN" altLang="en-US" sz="2600" smtClean="0"/>
              <a:t>因此</a:t>
            </a:r>
            <a:r>
              <a:rPr lang="en-US" altLang="zh-CN" sz="2600" smtClean="0"/>
              <a:t>GF(2</a:t>
            </a:r>
            <a:r>
              <a:rPr lang="en-US" altLang="zh-CN" sz="2600" baseline="30000" smtClean="0"/>
              <a:t>n</a:t>
            </a:r>
            <a:r>
              <a:rPr lang="en-US" altLang="zh-CN" sz="2600" smtClean="0"/>
              <a:t>)</a:t>
            </a:r>
            <a:r>
              <a:rPr lang="zh-CN" altLang="en-US" sz="2600" smtClean="0"/>
              <a:t>中的每个多项式都可以表示成一个</a:t>
            </a:r>
            <a:r>
              <a:rPr lang="en-US" altLang="zh-CN" sz="2600" smtClean="0"/>
              <a:t>n</a:t>
            </a:r>
            <a:r>
              <a:rPr lang="zh-CN" altLang="en-US" sz="2600" smtClean="0"/>
              <a:t>位的二进制整数</a:t>
            </a:r>
            <a:endParaRPr lang="en-US" altLang="zh-CN" sz="2600" smtClean="0"/>
          </a:p>
          <a:p>
            <a:pPr eaLnBrk="1" hangingPunct="1">
              <a:lnSpc>
                <a:spcPct val="90000"/>
              </a:lnSpc>
              <a:spcBef>
                <a:spcPct val="30000"/>
              </a:spcBef>
            </a:pPr>
            <a:r>
              <a:rPr lang="zh-CN" altLang="en-US" sz="2600" smtClean="0"/>
              <a:t>加法其实就是异或运算</a:t>
            </a:r>
            <a:r>
              <a:rPr lang="en-US" altLang="zh-CN" sz="2600" smtClean="0"/>
              <a:t>XOR, </a:t>
            </a:r>
            <a:r>
              <a:rPr lang="zh-CN" altLang="en-US" sz="2600" smtClean="0"/>
              <a:t>两个多项式加法等同于按位异或运算</a:t>
            </a:r>
            <a:endParaRPr lang="en-US" altLang="zh-CN" sz="2600" smtClean="0"/>
          </a:p>
          <a:p>
            <a:pPr eaLnBrk="1" hangingPunct="1">
              <a:lnSpc>
                <a:spcPct val="90000"/>
              </a:lnSpc>
              <a:spcBef>
                <a:spcPct val="30000"/>
              </a:spcBef>
            </a:pPr>
            <a:r>
              <a:rPr lang="zh-CN" altLang="en-US" sz="2600" smtClean="0"/>
              <a:t>乘法通过左移一位后按位异或来实现</a:t>
            </a:r>
          </a:p>
          <a:p>
            <a:pPr eaLnBrk="1" hangingPunct="1">
              <a:lnSpc>
                <a:spcPct val="90000"/>
              </a:lnSpc>
              <a:spcBef>
                <a:spcPct val="30000"/>
              </a:spcBef>
            </a:pPr>
            <a:r>
              <a:rPr lang="zh-CN" altLang="en-US" sz="2600" smtClean="0"/>
              <a:t>模运算也是通过左移和异或来实现</a:t>
            </a:r>
            <a:endParaRPr lang="zh-CN" altLang="en-AU" sz="2600"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611188" y="404813"/>
            <a:ext cx="7273925" cy="690562"/>
          </a:xfrm>
        </p:spPr>
        <p:txBody>
          <a:bodyPr>
            <a:normAutofit fontScale="90000"/>
          </a:bodyPr>
          <a:lstStyle/>
          <a:p>
            <a:pPr eaLnBrk="1" hangingPunct="1"/>
            <a:r>
              <a:rPr lang="en-US" altLang="zh-CN" b="0" smtClean="0"/>
              <a:t>Computing in Galois Fields</a:t>
            </a:r>
            <a:r>
              <a:rPr lang="en-US" altLang="zh-CN" sz="3500" b="0" smtClean="0"/>
              <a:t> </a:t>
            </a:r>
            <a:endParaRPr lang="zh-CN" altLang="en-US" sz="3500" b="0" smtClean="0"/>
          </a:p>
        </p:txBody>
      </p:sp>
      <p:sp>
        <p:nvSpPr>
          <p:cNvPr id="66563" name="Rectangle 3"/>
          <p:cNvSpPr>
            <a:spLocks noGrp="1" noChangeArrowheads="1"/>
          </p:cNvSpPr>
          <p:nvPr>
            <p:ph type="body" idx="1"/>
          </p:nvPr>
        </p:nvSpPr>
        <p:spPr>
          <a:xfrm>
            <a:off x="468313" y="1341438"/>
            <a:ext cx="8202612" cy="4752975"/>
          </a:xfrm>
        </p:spPr>
        <p:txBody>
          <a:bodyPr/>
          <a:lstStyle/>
          <a:p>
            <a:pPr marL="533400" indent="-533400" eaLnBrk="1" hangingPunct="1">
              <a:lnSpc>
                <a:spcPct val="95000"/>
              </a:lnSpc>
              <a:spcBef>
                <a:spcPct val="30000"/>
              </a:spcBef>
              <a:buFont typeface="Wingdings" pitchFamily="2" charset="2"/>
              <a:buNone/>
            </a:pPr>
            <a:r>
              <a:rPr lang="en-US" altLang="zh-CN" sz="2600" smtClean="0"/>
              <a:t>    Computing in Galois Fields </a:t>
            </a:r>
            <a:r>
              <a:rPr lang="zh-CN" altLang="en-US" sz="2600" smtClean="0"/>
              <a:t>在伽罗瓦域中的计算</a:t>
            </a:r>
          </a:p>
          <a:p>
            <a:pPr marL="533400" indent="-533400" eaLnBrk="1" hangingPunct="1">
              <a:lnSpc>
                <a:spcPct val="95000"/>
              </a:lnSpc>
              <a:spcBef>
                <a:spcPct val="30000"/>
              </a:spcBef>
              <a:buFont typeface="Wingdings" pitchFamily="2" charset="2"/>
              <a:buNone/>
            </a:pPr>
            <a:r>
              <a:rPr lang="zh-CN" altLang="en-US" sz="2600" smtClean="0"/>
              <a:t>（</a:t>
            </a:r>
            <a:r>
              <a:rPr lang="en-US" altLang="zh-CN" sz="2600" smtClean="0"/>
              <a:t>1</a:t>
            </a:r>
            <a:r>
              <a:rPr lang="zh-CN" altLang="en-US" sz="2600" smtClean="0"/>
              <a:t>）伽罗瓦域 </a:t>
            </a:r>
            <a:r>
              <a:rPr lang="en-US" altLang="zh-CN" sz="2600" smtClean="0"/>
              <a:t>GF(p)</a:t>
            </a:r>
          </a:p>
          <a:p>
            <a:pPr marL="533400" indent="-533400" eaLnBrk="1" hangingPunct="1">
              <a:lnSpc>
                <a:spcPct val="95000"/>
              </a:lnSpc>
              <a:spcBef>
                <a:spcPct val="30000"/>
              </a:spcBef>
              <a:buFont typeface="Wingdings" pitchFamily="2" charset="2"/>
              <a:buNone/>
            </a:pPr>
            <a:r>
              <a:rPr lang="zh-CN" altLang="en-US" sz="2600" smtClean="0"/>
              <a:t>    当模数是素数</a:t>
            </a:r>
            <a:r>
              <a:rPr lang="en-US" altLang="zh-CN" sz="2600" smtClean="0"/>
              <a:t>p</a:t>
            </a:r>
            <a:r>
              <a:rPr lang="zh-CN" altLang="en-US" sz="2600" smtClean="0"/>
              <a:t>，每个整数</a:t>
            </a:r>
            <a:r>
              <a:rPr lang="en-US" altLang="zh-CN" sz="2600" smtClean="0"/>
              <a:t>a∈[1,p-1]</a:t>
            </a:r>
            <a:r>
              <a:rPr lang="zh-CN" altLang="en-US" sz="2600" smtClean="0"/>
              <a:t>与</a:t>
            </a:r>
            <a:r>
              <a:rPr lang="en-US" altLang="zh-CN" sz="2600" smtClean="0"/>
              <a:t>p</a:t>
            </a:r>
            <a:r>
              <a:rPr lang="zh-CN" altLang="en-US" sz="2600" smtClean="0"/>
              <a:t>互素，因而都有唯一的模</a:t>
            </a:r>
            <a:r>
              <a:rPr lang="en-US" altLang="zh-CN" sz="2600" smtClean="0"/>
              <a:t>p</a:t>
            </a:r>
            <a:r>
              <a:rPr lang="zh-CN" altLang="en-US" sz="2600" smtClean="0"/>
              <a:t>的逆。这一组模</a:t>
            </a:r>
            <a:r>
              <a:rPr lang="en-US" altLang="zh-CN" sz="2600" smtClean="0"/>
              <a:t>p</a:t>
            </a:r>
            <a:r>
              <a:rPr lang="zh-CN" altLang="en-US" sz="2600" smtClean="0"/>
              <a:t>的整数，加上算术运算，被称为有限域－伽罗瓦域</a:t>
            </a:r>
            <a:r>
              <a:rPr lang="en-US" altLang="zh-CN" sz="2600" smtClean="0"/>
              <a:t>Galois Fields</a:t>
            </a:r>
            <a:r>
              <a:rPr lang="zh-CN" altLang="en-US" sz="2600" smtClean="0"/>
              <a:t>。</a:t>
            </a:r>
          </a:p>
          <a:p>
            <a:pPr marL="533400" indent="-533400" eaLnBrk="1" hangingPunct="1">
              <a:lnSpc>
                <a:spcPct val="95000"/>
              </a:lnSpc>
              <a:spcBef>
                <a:spcPct val="30000"/>
              </a:spcBef>
              <a:buFont typeface="Wingdings" pitchFamily="2" charset="2"/>
              <a:buNone/>
            </a:pPr>
            <a:r>
              <a:rPr lang="zh-CN" altLang="en-US" sz="2600" smtClean="0"/>
              <a:t> （</a:t>
            </a:r>
            <a:r>
              <a:rPr lang="en-US" altLang="zh-CN" sz="2600" smtClean="0"/>
              <a:t>2</a:t>
            </a:r>
            <a:r>
              <a:rPr lang="zh-CN" altLang="en-US" sz="2600" smtClean="0"/>
              <a:t>）伽罗瓦域 </a:t>
            </a:r>
            <a:r>
              <a:rPr lang="en-US" altLang="zh-CN" sz="2600" smtClean="0"/>
              <a:t>GF(2</a:t>
            </a:r>
            <a:r>
              <a:rPr lang="en-US" altLang="zh-CN" sz="2600" baseline="30000" smtClean="0"/>
              <a:t>n</a:t>
            </a:r>
            <a:r>
              <a:rPr lang="en-US" altLang="zh-CN" sz="2600" smtClean="0"/>
              <a:t>)</a:t>
            </a:r>
          </a:p>
          <a:p>
            <a:pPr marL="533400" indent="-533400" eaLnBrk="1" hangingPunct="1">
              <a:lnSpc>
                <a:spcPct val="95000"/>
              </a:lnSpc>
              <a:spcBef>
                <a:spcPct val="30000"/>
              </a:spcBef>
              <a:buFont typeface="Wingdings" pitchFamily="2" charset="2"/>
              <a:buNone/>
            </a:pPr>
            <a:r>
              <a:rPr lang="zh-CN" altLang="en-US" sz="2600" smtClean="0"/>
              <a:t>      多项式系数是二进制</a:t>
            </a:r>
            <a:r>
              <a:rPr lang="en-US" altLang="zh-CN" sz="2600" smtClean="0"/>
              <a:t>0</a:t>
            </a:r>
            <a:r>
              <a:rPr lang="zh-CN" altLang="en-US" sz="2600" smtClean="0"/>
              <a:t>和</a:t>
            </a:r>
            <a:r>
              <a:rPr lang="en-US" altLang="zh-CN" sz="2600" smtClean="0"/>
              <a:t>1</a:t>
            </a:r>
            <a:r>
              <a:rPr lang="zh-CN" altLang="en-US" sz="2600" smtClean="0"/>
              <a:t>，一个元素</a:t>
            </a:r>
            <a:r>
              <a:rPr lang="en-US" altLang="zh-CN" sz="2600" smtClean="0"/>
              <a:t>a</a:t>
            </a:r>
            <a:r>
              <a:rPr lang="zh-CN" altLang="en-US" sz="2600" smtClean="0"/>
              <a:t>可被表示成一个位矢量，长度为</a:t>
            </a:r>
            <a:r>
              <a:rPr lang="en-US" altLang="zh-CN" sz="2600" smtClean="0"/>
              <a:t>n, (a</a:t>
            </a:r>
            <a:r>
              <a:rPr lang="en-US" altLang="zh-CN" sz="2600" baseline="-25000" smtClean="0"/>
              <a:t>n-1</a:t>
            </a:r>
            <a:r>
              <a:rPr lang="en-US" altLang="zh-CN" sz="2600" smtClean="0"/>
              <a:t>,…a</a:t>
            </a:r>
            <a:r>
              <a:rPr lang="en-US" altLang="zh-CN" sz="2600" baseline="-25000" smtClean="0"/>
              <a:t>1</a:t>
            </a:r>
            <a:r>
              <a:rPr lang="en-US" altLang="zh-CN" sz="2600" smtClean="0"/>
              <a:t>,a</a:t>
            </a:r>
            <a:r>
              <a:rPr lang="en-US" altLang="zh-CN" sz="2600" baseline="-25000" smtClean="0"/>
              <a:t>0</a:t>
            </a:r>
            <a:r>
              <a:rPr lang="en-US" altLang="zh-CN" sz="2600" smtClean="0"/>
              <a:t>), </a:t>
            </a:r>
            <a:r>
              <a:rPr lang="zh-CN" altLang="en-US" sz="2600" smtClean="0"/>
              <a:t>每一个长度为</a:t>
            </a:r>
            <a:r>
              <a:rPr lang="en-US" altLang="zh-CN" sz="2600" smtClean="0"/>
              <a:t>n</a:t>
            </a:r>
            <a:r>
              <a:rPr lang="zh-CN" altLang="en-US" sz="2600" smtClean="0"/>
              <a:t>的可能的</a:t>
            </a:r>
            <a:r>
              <a:rPr lang="en-US" altLang="zh-CN" sz="2600" smtClean="0"/>
              <a:t>2</a:t>
            </a:r>
            <a:r>
              <a:rPr lang="en-US" altLang="zh-CN" sz="2600" baseline="30000" smtClean="0"/>
              <a:t>n</a:t>
            </a:r>
            <a:r>
              <a:rPr lang="zh-CN" altLang="en-US" sz="2600" smtClean="0"/>
              <a:t>位的矢量都对应着</a:t>
            </a:r>
            <a:r>
              <a:rPr lang="en-US" altLang="zh-CN" sz="2600" smtClean="0"/>
              <a:t>GF(2</a:t>
            </a:r>
            <a:r>
              <a:rPr lang="en-US" altLang="zh-CN" sz="2600" baseline="30000" smtClean="0"/>
              <a:t>n</a:t>
            </a:r>
            <a:r>
              <a:rPr lang="en-US" altLang="zh-CN" sz="2600" smtClean="0"/>
              <a:t>)</a:t>
            </a:r>
            <a:r>
              <a:rPr lang="zh-CN" altLang="en-US" sz="2600" smtClean="0"/>
              <a:t>中的不同元素。例如二进制数</a:t>
            </a:r>
            <a:r>
              <a:rPr lang="en-US" altLang="zh-CN" sz="2600" smtClean="0"/>
              <a:t>11001</a:t>
            </a:r>
            <a:r>
              <a:rPr lang="zh-CN" altLang="en-US" sz="2600" smtClean="0"/>
              <a:t>在</a:t>
            </a:r>
            <a:r>
              <a:rPr lang="en-US" altLang="zh-CN" sz="2600" smtClean="0"/>
              <a:t>GF(2</a:t>
            </a:r>
            <a:r>
              <a:rPr lang="en-US" altLang="zh-CN" sz="2600" baseline="30000" smtClean="0"/>
              <a:t>5</a:t>
            </a:r>
            <a:r>
              <a:rPr lang="en-US" altLang="zh-CN" sz="2600" smtClean="0"/>
              <a:t>)</a:t>
            </a:r>
            <a:r>
              <a:rPr lang="zh-CN" altLang="en-US" sz="2600" smtClean="0"/>
              <a:t>中可以记作</a:t>
            </a:r>
            <a:r>
              <a:rPr lang="en-US" altLang="zh-CN" sz="2600" smtClean="0"/>
              <a:t>x</a:t>
            </a:r>
            <a:r>
              <a:rPr lang="en-US" altLang="zh-CN" sz="2600" baseline="30000" smtClean="0"/>
              <a:t>4</a:t>
            </a:r>
            <a:r>
              <a:rPr lang="en-US" altLang="zh-CN" sz="2600" smtClean="0"/>
              <a:t>+x</a:t>
            </a:r>
            <a:r>
              <a:rPr lang="en-US" altLang="zh-CN" sz="2600" baseline="30000" smtClean="0"/>
              <a:t>3</a:t>
            </a:r>
            <a:r>
              <a:rPr lang="en-US" altLang="zh-CN" sz="2600" smtClean="0"/>
              <a:t>+1</a:t>
            </a:r>
            <a:r>
              <a:rPr lang="zh-CN" altLang="en-US" sz="260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457200" y="355585"/>
            <a:ext cx="7543800" cy="930275"/>
          </a:xfrm>
        </p:spPr>
        <p:txBody>
          <a:bodyPr/>
          <a:lstStyle/>
          <a:p>
            <a:pPr eaLnBrk="1" hangingPunct="1"/>
            <a:r>
              <a:rPr lang="zh-CN" altLang="en-US" b="0" dirty="0" smtClean="0"/>
              <a:t>群、有限群和无限群</a:t>
            </a:r>
          </a:p>
        </p:txBody>
      </p:sp>
      <p:sp>
        <p:nvSpPr>
          <p:cNvPr id="79875" name="Rectangle 3"/>
          <p:cNvSpPr>
            <a:spLocks noGrp="1" noChangeArrowheads="1"/>
          </p:cNvSpPr>
          <p:nvPr>
            <p:ph type="body" idx="1"/>
          </p:nvPr>
        </p:nvSpPr>
        <p:spPr>
          <a:xfrm>
            <a:off x="468313" y="1196975"/>
            <a:ext cx="8153400" cy="5111750"/>
          </a:xfrm>
        </p:spPr>
        <p:txBody>
          <a:bodyPr/>
          <a:lstStyle/>
          <a:p>
            <a:pPr eaLnBrk="1" hangingPunct="1"/>
            <a:r>
              <a:rPr lang="zh-CN" altLang="en-US" sz="2200" dirty="0" smtClean="0"/>
              <a:t>用</a:t>
            </a:r>
            <a:r>
              <a:rPr lang="en-US" altLang="zh-CN" sz="2200" dirty="0" err="1" smtClean="0"/>
              <a:t>N</a:t>
            </a:r>
            <a:r>
              <a:rPr lang="en-US" altLang="zh-CN" sz="2200" baseline="-25000" dirty="0" err="1" smtClean="0"/>
              <a:t>n</a:t>
            </a:r>
            <a:r>
              <a:rPr lang="zh-CN" altLang="en-US" sz="2200" dirty="0" smtClean="0"/>
              <a:t>表示</a:t>
            </a:r>
            <a:r>
              <a:rPr lang="en-US" altLang="zh-CN" sz="2200" dirty="0" smtClean="0"/>
              <a:t>n</a:t>
            </a:r>
            <a:r>
              <a:rPr lang="zh-CN" altLang="en-US" sz="2200" dirty="0" smtClean="0"/>
              <a:t>个不同符号的集合，</a:t>
            </a:r>
            <a:r>
              <a:rPr lang="en-US" altLang="zh-CN" sz="2200" dirty="0" smtClean="0"/>
              <a:t>{1,2,…,n}. n</a:t>
            </a:r>
            <a:r>
              <a:rPr lang="zh-CN" altLang="en-US" sz="2200" dirty="0" smtClean="0"/>
              <a:t>个不同符号的一个置换是一个</a:t>
            </a:r>
            <a:r>
              <a:rPr lang="en-US" altLang="zh-CN" sz="2200" dirty="0" err="1" smtClean="0"/>
              <a:t>N</a:t>
            </a:r>
            <a:r>
              <a:rPr lang="en-US" altLang="zh-CN" sz="2200" baseline="-25000" dirty="0" err="1" smtClean="0"/>
              <a:t>n</a:t>
            </a:r>
            <a:r>
              <a:rPr lang="zh-CN" altLang="en-US" sz="2200" dirty="0" smtClean="0"/>
              <a:t>到</a:t>
            </a:r>
            <a:r>
              <a:rPr lang="en-US" altLang="zh-CN" sz="2200" dirty="0" err="1" smtClean="0"/>
              <a:t>N</a:t>
            </a:r>
            <a:r>
              <a:rPr lang="en-US" altLang="zh-CN" sz="2200" baseline="-25000" dirty="0" err="1" smtClean="0"/>
              <a:t>n</a:t>
            </a:r>
            <a:r>
              <a:rPr lang="zh-CN" altLang="en-US" sz="2200" dirty="0" smtClean="0"/>
              <a:t>的一一映射。定义</a:t>
            </a:r>
            <a:r>
              <a:rPr lang="en-US" altLang="zh-CN" sz="2200" dirty="0" err="1" smtClean="0"/>
              <a:t>S</a:t>
            </a:r>
            <a:r>
              <a:rPr lang="en-US" altLang="zh-CN" sz="2200" baseline="-25000" dirty="0" err="1" smtClean="0"/>
              <a:t>n</a:t>
            </a:r>
            <a:r>
              <a:rPr lang="zh-CN" altLang="en-US" sz="2200" dirty="0" smtClean="0"/>
              <a:t>为</a:t>
            </a:r>
            <a:r>
              <a:rPr lang="en-US" altLang="zh-CN" sz="2200" dirty="0" smtClean="0"/>
              <a:t>n</a:t>
            </a:r>
            <a:r>
              <a:rPr lang="zh-CN" altLang="en-US" sz="2200" dirty="0" smtClean="0"/>
              <a:t>个不同符号的所有置换组成的集合。</a:t>
            </a:r>
            <a:r>
              <a:rPr lang="en-US" altLang="zh-CN" sz="2200" dirty="0" err="1" smtClean="0"/>
              <a:t>S</a:t>
            </a:r>
            <a:r>
              <a:rPr lang="en-US" altLang="zh-CN" sz="2200" baseline="-25000" dirty="0" err="1" smtClean="0"/>
              <a:t>n</a:t>
            </a:r>
            <a:r>
              <a:rPr lang="zh-CN" altLang="en-US" sz="2200" dirty="0" smtClean="0"/>
              <a:t>中的每一个元素都代表集合</a:t>
            </a:r>
            <a:r>
              <a:rPr lang="en-US" altLang="zh-CN" sz="2200" dirty="0" smtClean="0"/>
              <a:t>{1,2,…,n}</a:t>
            </a:r>
            <a:r>
              <a:rPr lang="zh-CN" altLang="en-US" sz="2200" dirty="0" smtClean="0"/>
              <a:t>的一个置换，容易验证</a:t>
            </a:r>
            <a:r>
              <a:rPr lang="en-US" altLang="zh-CN" sz="2200" dirty="0" err="1" smtClean="0"/>
              <a:t>S</a:t>
            </a:r>
            <a:r>
              <a:rPr lang="en-US" altLang="zh-CN" sz="2200" baseline="-25000" dirty="0" err="1" smtClean="0"/>
              <a:t>n</a:t>
            </a:r>
            <a:r>
              <a:rPr lang="zh-CN" altLang="en-US" sz="2200" dirty="0" smtClean="0"/>
              <a:t>是一个群：</a:t>
            </a:r>
          </a:p>
          <a:p>
            <a:pPr lvl="1" eaLnBrk="1" hangingPunct="1"/>
            <a:r>
              <a:rPr lang="en-US" altLang="zh-CN" sz="2000" dirty="0" smtClean="0"/>
              <a:t>A1</a:t>
            </a:r>
            <a:r>
              <a:rPr lang="zh-CN" altLang="en-US" sz="2000" dirty="0" smtClean="0"/>
              <a:t>：如果</a:t>
            </a:r>
            <a:r>
              <a:rPr lang="el-GR" altLang="zh-CN" sz="2000" dirty="0" smtClean="0">
                <a:latin typeface="Arial Black" pitchFamily="34" charset="0"/>
              </a:rPr>
              <a:t>π</a:t>
            </a:r>
            <a:r>
              <a:rPr lang="en-US" altLang="zh-CN" sz="2000" dirty="0" smtClean="0"/>
              <a:t>,</a:t>
            </a:r>
            <a:r>
              <a:rPr lang="el-GR" altLang="zh-CN" sz="2000" dirty="0" smtClean="0">
                <a:latin typeface="Franklin Gothic Book" pitchFamily="34" charset="0"/>
              </a:rPr>
              <a:t>ρ∈</a:t>
            </a:r>
            <a:r>
              <a:rPr lang="en-US" altLang="zh-CN" sz="2000" dirty="0" err="1" smtClean="0"/>
              <a:t>S</a:t>
            </a:r>
            <a:r>
              <a:rPr lang="en-US" altLang="zh-CN" sz="2200" baseline="-25000" dirty="0" err="1" smtClean="0"/>
              <a:t>n</a:t>
            </a:r>
            <a:r>
              <a:rPr lang="zh-CN" altLang="en-US" sz="2000" dirty="0" smtClean="0"/>
              <a:t>，则合成映射</a:t>
            </a:r>
            <a:r>
              <a:rPr lang="el-GR" altLang="zh-CN" sz="2000" dirty="0" smtClean="0">
                <a:latin typeface="Arial Black" pitchFamily="34" charset="0"/>
              </a:rPr>
              <a:t>π</a:t>
            </a:r>
            <a:r>
              <a:rPr lang="en-US" altLang="zh-CN" sz="2000" dirty="0" smtClean="0">
                <a:latin typeface="Batang" pitchFamily="18" charset="-127"/>
                <a:ea typeface="Batang" pitchFamily="18" charset="-127"/>
              </a:rPr>
              <a:t>•</a:t>
            </a:r>
            <a:r>
              <a:rPr lang="el-GR" altLang="zh-CN" sz="2000" dirty="0" smtClean="0">
                <a:latin typeface="Franklin Gothic Book" pitchFamily="34" charset="0"/>
              </a:rPr>
              <a:t>ρ</a:t>
            </a:r>
            <a:r>
              <a:rPr lang="zh-CN" altLang="en-US" sz="2000" dirty="0" smtClean="0"/>
              <a:t>根据置换</a:t>
            </a:r>
            <a:r>
              <a:rPr lang="el-GR" altLang="zh-CN" sz="2000" dirty="0" smtClean="0">
                <a:latin typeface="Arial Black" pitchFamily="34" charset="0"/>
              </a:rPr>
              <a:t>π</a:t>
            </a:r>
            <a:r>
              <a:rPr lang="zh-CN" altLang="en-US" sz="2000" dirty="0" smtClean="0"/>
              <a:t>来改变</a:t>
            </a:r>
            <a:r>
              <a:rPr lang="el-GR" altLang="zh-CN" sz="2000" dirty="0" smtClean="0">
                <a:latin typeface="Franklin Gothic Book" pitchFamily="34" charset="0"/>
              </a:rPr>
              <a:t>ρ</a:t>
            </a:r>
            <a:r>
              <a:rPr lang="zh-CN" altLang="en-US" sz="2000" dirty="0" smtClean="0"/>
              <a:t>中元素的次序而形成，如，</a:t>
            </a:r>
            <a:r>
              <a:rPr lang="en-US" altLang="zh-CN" sz="2000" dirty="0" smtClean="0"/>
              <a:t>{3,2,1}</a:t>
            </a:r>
            <a:r>
              <a:rPr lang="en-US" altLang="zh-CN" sz="2000" dirty="0" smtClean="0">
                <a:latin typeface="Batang" pitchFamily="18" charset="-127"/>
                <a:ea typeface="Batang" pitchFamily="18" charset="-127"/>
              </a:rPr>
              <a:t>•</a:t>
            </a:r>
            <a:r>
              <a:rPr lang="en-US" altLang="zh-CN" sz="2000" dirty="0" smtClean="0"/>
              <a:t>{1,3,2}={2,3,1},</a:t>
            </a:r>
            <a:r>
              <a:rPr lang="zh-CN" altLang="en-US" sz="2000" dirty="0" smtClean="0"/>
              <a:t>显然</a:t>
            </a:r>
            <a:r>
              <a:rPr lang="el-GR" altLang="zh-CN" sz="2000" dirty="0" smtClean="0">
                <a:latin typeface="Arial Black" pitchFamily="34" charset="0"/>
              </a:rPr>
              <a:t>π</a:t>
            </a:r>
            <a:r>
              <a:rPr lang="en-US" altLang="zh-CN" sz="2000" dirty="0" smtClean="0">
                <a:latin typeface="Batang" pitchFamily="18" charset="-127"/>
                <a:ea typeface="Batang" pitchFamily="18" charset="-127"/>
              </a:rPr>
              <a:t>•</a:t>
            </a:r>
            <a:r>
              <a:rPr lang="el-GR" altLang="zh-CN" sz="2000" dirty="0" smtClean="0">
                <a:latin typeface="Franklin Gothic Book" pitchFamily="34" charset="0"/>
              </a:rPr>
              <a:t>ρ ∈</a:t>
            </a:r>
            <a:r>
              <a:rPr lang="en-US" altLang="zh-CN" sz="2000" dirty="0" err="1" smtClean="0"/>
              <a:t>S</a:t>
            </a:r>
            <a:r>
              <a:rPr lang="en-US" altLang="zh-CN" sz="2200" baseline="-25000" dirty="0" err="1" smtClean="0"/>
              <a:t>n</a:t>
            </a:r>
            <a:endParaRPr lang="zh-CN" altLang="en-US" sz="2000" dirty="0" smtClean="0"/>
          </a:p>
          <a:p>
            <a:pPr lvl="1" eaLnBrk="1" hangingPunct="1"/>
            <a:r>
              <a:rPr lang="en-US" altLang="zh-CN" sz="2000" dirty="0" smtClean="0"/>
              <a:t>A2</a:t>
            </a:r>
            <a:r>
              <a:rPr lang="zh-CN" altLang="en-US" sz="2000" dirty="0" smtClean="0"/>
              <a:t>：映射的合成显而易见满足结合律</a:t>
            </a:r>
          </a:p>
          <a:p>
            <a:pPr lvl="1" eaLnBrk="1" hangingPunct="1"/>
            <a:r>
              <a:rPr lang="en-US" altLang="zh-CN" sz="2000" dirty="0" smtClean="0"/>
              <a:t>A3</a:t>
            </a:r>
            <a:r>
              <a:rPr lang="zh-CN" altLang="en-US" sz="2000" dirty="0" smtClean="0"/>
              <a:t>：恒等映射就是不改变</a:t>
            </a:r>
            <a:r>
              <a:rPr lang="en-US" altLang="zh-CN" sz="2000" dirty="0" smtClean="0"/>
              <a:t>n</a:t>
            </a:r>
            <a:r>
              <a:rPr lang="zh-CN" altLang="en-US" sz="2000" dirty="0" smtClean="0"/>
              <a:t>个元素位置的置换，对于</a:t>
            </a:r>
            <a:r>
              <a:rPr lang="en-US" altLang="zh-CN" sz="2000" dirty="0" err="1" smtClean="0"/>
              <a:t>S</a:t>
            </a:r>
            <a:r>
              <a:rPr lang="en-US" altLang="zh-CN" sz="2000" baseline="-25000" dirty="0" err="1" smtClean="0"/>
              <a:t>n</a:t>
            </a:r>
            <a:r>
              <a:rPr lang="zh-CN" altLang="en-US" sz="2000" dirty="0" smtClean="0"/>
              <a:t>，单位元是</a:t>
            </a:r>
            <a:r>
              <a:rPr lang="en-US" altLang="zh-CN" sz="2000" dirty="0" smtClean="0"/>
              <a:t>{1,2,…,n}</a:t>
            </a:r>
            <a:endParaRPr lang="zh-CN" altLang="en-US" sz="2000" dirty="0" smtClean="0"/>
          </a:p>
          <a:p>
            <a:pPr lvl="1" eaLnBrk="1" hangingPunct="1"/>
            <a:r>
              <a:rPr lang="en-US" altLang="zh-CN" sz="2000" dirty="0" smtClean="0"/>
              <a:t>A4</a:t>
            </a:r>
            <a:r>
              <a:rPr lang="zh-CN" altLang="en-US" sz="2000" dirty="0" smtClean="0"/>
              <a:t>：对于任意</a:t>
            </a:r>
            <a:r>
              <a:rPr lang="el-GR" altLang="zh-CN" sz="2000" dirty="0" smtClean="0">
                <a:latin typeface="Arial Black" pitchFamily="34" charset="0"/>
              </a:rPr>
              <a:t>π</a:t>
            </a:r>
            <a:r>
              <a:rPr lang="el-GR" altLang="zh-CN" sz="2000" dirty="0" smtClean="0">
                <a:latin typeface="Franklin Gothic Book" pitchFamily="34" charset="0"/>
              </a:rPr>
              <a:t>∈</a:t>
            </a:r>
            <a:r>
              <a:rPr lang="en-US" altLang="zh-CN" sz="2000" dirty="0" err="1" smtClean="0"/>
              <a:t>S</a:t>
            </a:r>
            <a:r>
              <a:rPr lang="en-US" altLang="zh-CN" sz="2200" baseline="-25000" dirty="0" err="1" smtClean="0"/>
              <a:t>n</a:t>
            </a:r>
            <a:r>
              <a:rPr lang="zh-CN" altLang="en-US" sz="2000" dirty="0" smtClean="0"/>
              <a:t> ，抵消由</a:t>
            </a:r>
            <a:r>
              <a:rPr lang="el-GR" altLang="zh-CN" sz="2000" dirty="0" smtClean="0">
                <a:latin typeface="Arial Black" pitchFamily="34" charset="0"/>
              </a:rPr>
              <a:t>π</a:t>
            </a:r>
            <a:r>
              <a:rPr lang="zh-CN" altLang="en-US" sz="2000" dirty="0" smtClean="0"/>
              <a:t>定义置换的映射就是</a:t>
            </a:r>
            <a:r>
              <a:rPr lang="el-GR" altLang="zh-CN" sz="2000" dirty="0" smtClean="0">
                <a:latin typeface="Arial Black" pitchFamily="34" charset="0"/>
              </a:rPr>
              <a:t>π</a:t>
            </a:r>
            <a:r>
              <a:rPr lang="zh-CN" altLang="en-US" sz="2000" dirty="0" smtClean="0"/>
              <a:t>的逆元，这个逆元总是存在，例如： </a:t>
            </a:r>
            <a:r>
              <a:rPr lang="en-US" altLang="zh-CN" sz="2000" dirty="0" smtClean="0"/>
              <a:t>{2,3,1}</a:t>
            </a:r>
            <a:r>
              <a:rPr lang="en-US" altLang="zh-CN" sz="2000" dirty="0" smtClean="0">
                <a:latin typeface="Batang" pitchFamily="18" charset="-127"/>
                <a:ea typeface="Batang" pitchFamily="18" charset="-127"/>
              </a:rPr>
              <a:t>•</a:t>
            </a:r>
            <a:r>
              <a:rPr lang="en-US" altLang="zh-CN" sz="2000" dirty="0" smtClean="0"/>
              <a:t>{3,1,2}={1,2,3},</a:t>
            </a:r>
          </a:p>
          <a:p>
            <a:pPr eaLnBrk="1" hangingPunct="1"/>
            <a:r>
              <a:rPr lang="zh-CN" altLang="en-US" sz="2200" dirty="0" smtClean="0"/>
              <a:t>有限群</a:t>
            </a:r>
            <a:r>
              <a:rPr lang="en-US" altLang="zh-CN" sz="2200" dirty="0" smtClean="0"/>
              <a:t>Finite Group</a:t>
            </a:r>
            <a:r>
              <a:rPr lang="zh-CN" altLang="en-US" sz="2200" dirty="0" smtClean="0"/>
              <a:t>和无限群</a:t>
            </a:r>
            <a:r>
              <a:rPr lang="en-US" altLang="zh-CN" sz="2200" dirty="0" smtClean="0"/>
              <a:t>Infinite Group</a:t>
            </a:r>
            <a:r>
              <a:rPr lang="zh-CN" altLang="en-US" sz="2200" dirty="0" smtClean="0"/>
              <a:t>：如果一个群的元素是有限的，则该群称为有限群，且群的阶等于群中元素的个数；否则称为无限群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539750" y="1125538"/>
            <a:ext cx="8064500" cy="5184775"/>
          </a:xfrm>
        </p:spPr>
        <p:txBody>
          <a:bodyPr>
            <a:normAutofit lnSpcReduction="10000"/>
          </a:bodyPr>
          <a:lstStyle/>
          <a:p>
            <a:pPr marL="609600" indent="-609600" eaLnBrk="1" hangingPunct="1">
              <a:lnSpc>
                <a:spcPct val="85000"/>
              </a:lnSpc>
            </a:pPr>
            <a:r>
              <a:rPr lang="zh-CN" altLang="en-US" dirty="0" smtClean="0"/>
              <a:t>在</a:t>
            </a:r>
            <a:r>
              <a:rPr lang="en-US" altLang="zh-CN" dirty="0" smtClean="0"/>
              <a:t>GF(2</a:t>
            </a:r>
            <a:r>
              <a:rPr lang="en-US" altLang="zh-CN" baseline="30000" dirty="0" smtClean="0"/>
              <a:t>n</a:t>
            </a:r>
            <a:r>
              <a:rPr lang="en-US" altLang="zh-CN" dirty="0" smtClean="0"/>
              <a:t>)</a:t>
            </a:r>
            <a:r>
              <a:rPr lang="zh-CN" altLang="en-US" dirty="0" smtClean="0"/>
              <a:t>中的运算（模</a:t>
            </a:r>
            <a:r>
              <a:rPr lang="en-US" altLang="zh-CN" dirty="0" smtClean="0"/>
              <a:t>2</a:t>
            </a:r>
            <a:r>
              <a:rPr lang="zh-CN" altLang="en-US" dirty="0" smtClean="0"/>
              <a:t>运算是基础）</a:t>
            </a:r>
          </a:p>
          <a:p>
            <a:pPr marL="609600" indent="-609600" eaLnBrk="1" hangingPunct="1">
              <a:lnSpc>
                <a:spcPct val="85000"/>
              </a:lnSpc>
              <a:buFont typeface="Wingdings" pitchFamily="2" charset="2"/>
              <a:buNone/>
            </a:pPr>
            <a:r>
              <a:rPr lang="zh-CN" altLang="en-US" sz="2500" dirty="0" smtClean="0"/>
              <a:t>       加、减运算是异或，加无进位，减无借位，乘法运算是“与”，除法运算只要位数够长即可进行。</a:t>
            </a:r>
          </a:p>
          <a:p>
            <a:pPr marL="609600" indent="-609600" eaLnBrk="1" hangingPunct="1">
              <a:lnSpc>
                <a:spcPct val="85000"/>
              </a:lnSpc>
              <a:buFont typeface="Wingdings" pitchFamily="2" charset="2"/>
              <a:buNone/>
            </a:pPr>
            <a:r>
              <a:rPr lang="zh-CN" altLang="en-US" sz="2500" dirty="0" smtClean="0"/>
              <a:t>例：计算</a:t>
            </a:r>
            <a:r>
              <a:rPr lang="en-US" altLang="zh-CN" sz="2500" dirty="0" smtClean="0"/>
              <a:t>d=a</a:t>
            </a:r>
            <a:r>
              <a:rPr lang="en-US" altLang="zh-CN" sz="2500" baseline="30000" dirty="0" smtClean="0"/>
              <a:t>2</a:t>
            </a:r>
            <a:r>
              <a:rPr lang="zh-CN" altLang="en-US" sz="2500" dirty="0" smtClean="0"/>
              <a:t>，</a:t>
            </a:r>
            <a:r>
              <a:rPr lang="en-US" altLang="zh-CN" sz="2500" dirty="0" smtClean="0"/>
              <a:t>p(x) =x</a:t>
            </a:r>
            <a:r>
              <a:rPr lang="en-US" altLang="zh-CN" sz="2500" baseline="30000" dirty="0" smtClean="0"/>
              <a:t>3</a:t>
            </a:r>
            <a:r>
              <a:rPr lang="zh-CN" altLang="en-US" sz="2500" dirty="0" smtClean="0"/>
              <a:t>＋</a:t>
            </a:r>
            <a:r>
              <a:rPr lang="en-US" altLang="zh-CN" sz="2500" dirty="0" smtClean="0"/>
              <a:t>x</a:t>
            </a:r>
            <a:r>
              <a:rPr lang="zh-CN" altLang="en-US" sz="2500" dirty="0" smtClean="0"/>
              <a:t>＋</a:t>
            </a:r>
            <a:r>
              <a:rPr lang="en-US" altLang="zh-CN" sz="2500" dirty="0" smtClean="0"/>
              <a:t>1</a:t>
            </a:r>
            <a:r>
              <a:rPr lang="zh-CN" altLang="en-US" sz="2500" dirty="0" smtClean="0"/>
              <a:t>，在</a:t>
            </a:r>
            <a:r>
              <a:rPr lang="en-US" altLang="zh-CN" sz="2500" dirty="0" smtClean="0"/>
              <a:t>GF(2</a:t>
            </a:r>
            <a:r>
              <a:rPr lang="en-US" altLang="zh-CN" sz="2500" baseline="30000" dirty="0" smtClean="0"/>
              <a:t>3</a:t>
            </a:r>
            <a:r>
              <a:rPr lang="en-US" altLang="zh-CN" sz="2500" dirty="0" smtClean="0"/>
              <a:t>)</a:t>
            </a:r>
            <a:r>
              <a:rPr lang="zh-CN" altLang="en-US" sz="2500" dirty="0" smtClean="0"/>
              <a:t>中，</a:t>
            </a:r>
            <a:r>
              <a:rPr lang="en-US" altLang="zh-CN" sz="2500" dirty="0" smtClean="0"/>
              <a:t>a=101</a:t>
            </a:r>
          </a:p>
          <a:p>
            <a:pPr marL="609600" indent="-609600" eaLnBrk="1" hangingPunct="1">
              <a:lnSpc>
                <a:spcPct val="85000"/>
              </a:lnSpc>
              <a:buFont typeface="Wingdings" pitchFamily="2" charset="2"/>
              <a:buNone/>
            </a:pPr>
            <a:r>
              <a:rPr lang="en-US" altLang="zh-CN" sz="2500" dirty="0" smtClean="0"/>
              <a:t>       </a:t>
            </a:r>
            <a:r>
              <a:rPr lang="en-US" altLang="zh-CN" sz="2500" dirty="0" err="1" smtClean="0"/>
              <a:t>a×a</a:t>
            </a:r>
            <a:r>
              <a:rPr lang="en-US" altLang="zh-CN" sz="2500" dirty="0" smtClean="0"/>
              <a:t>=101×101=10001</a:t>
            </a:r>
          </a:p>
          <a:p>
            <a:pPr marL="609600" indent="-609600" eaLnBrk="1" hangingPunct="1">
              <a:lnSpc>
                <a:spcPct val="85000"/>
              </a:lnSpc>
              <a:buFont typeface="Wingdings" pitchFamily="2" charset="2"/>
              <a:buNone/>
            </a:pPr>
            <a:r>
              <a:rPr lang="zh-CN" altLang="en-US" sz="2500" dirty="0" smtClean="0"/>
              <a:t>       模</a:t>
            </a:r>
            <a:r>
              <a:rPr lang="en-US" altLang="zh-CN" sz="2500" dirty="0" smtClean="0"/>
              <a:t>p(x)</a:t>
            </a:r>
            <a:r>
              <a:rPr lang="zh-CN" altLang="en-US" sz="2500" dirty="0" smtClean="0"/>
              <a:t>：</a:t>
            </a:r>
            <a:r>
              <a:rPr lang="en-US" altLang="zh-CN" sz="2500" dirty="0" smtClean="0"/>
              <a:t>a</a:t>
            </a:r>
            <a:r>
              <a:rPr lang="en-US" altLang="zh-CN" sz="2500" baseline="30000" dirty="0" smtClean="0"/>
              <a:t>2</a:t>
            </a:r>
            <a:r>
              <a:rPr lang="en-US" altLang="zh-CN" sz="2500" dirty="0" smtClean="0"/>
              <a:t>/p(x) =10001/1011=111</a:t>
            </a:r>
            <a:r>
              <a:rPr lang="zh-CN" altLang="en-US" sz="2500" dirty="0" smtClean="0"/>
              <a:t>，即</a:t>
            </a:r>
            <a:r>
              <a:rPr lang="en-US" altLang="zh-CN" sz="2500" dirty="0" smtClean="0"/>
              <a:t>d</a:t>
            </a:r>
            <a:r>
              <a:rPr lang="zh-CN" altLang="en-US" sz="2500" dirty="0" smtClean="0"/>
              <a:t>。</a:t>
            </a:r>
          </a:p>
          <a:p>
            <a:pPr marL="609600" indent="-609600" eaLnBrk="1" hangingPunct="1">
              <a:lnSpc>
                <a:spcPct val="85000"/>
              </a:lnSpc>
              <a:buFont typeface="Wingdings" pitchFamily="2" charset="2"/>
              <a:buNone/>
            </a:pPr>
            <a:r>
              <a:rPr lang="zh-CN" altLang="en-US" sz="2500" dirty="0" smtClean="0"/>
              <a:t>例：</a:t>
            </a:r>
            <a:r>
              <a:rPr lang="en-US" altLang="zh-CN" sz="2500" dirty="0" smtClean="0"/>
              <a:t>a=111</a:t>
            </a:r>
            <a:r>
              <a:rPr lang="zh-CN" altLang="en-US" sz="2500" dirty="0" smtClean="0"/>
              <a:t>，</a:t>
            </a:r>
            <a:r>
              <a:rPr lang="en-US" altLang="zh-CN" sz="2500" dirty="0" smtClean="0"/>
              <a:t>b=100</a:t>
            </a:r>
            <a:r>
              <a:rPr lang="zh-CN" altLang="en-US" sz="2500" dirty="0" smtClean="0"/>
              <a:t>，</a:t>
            </a:r>
            <a:r>
              <a:rPr lang="en-US" altLang="zh-CN" sz="2500" dirty="0" smtClean="0"/>
              <a:t>p(x) =1011</a:t>
            </a:r>
            <a:r>
              <a:rPr lang="zh-CN" altLang="en-US" sz="2500" dirty="0" smtClean="0"/>
              <a:t>，计算</a:t>
            </a:r>
            <a:r>
              <a:rPr lang="en-US" altLang="zh-CN" sz="2500" dirty="0" smtClean="0"/>
              <a:t>d=</a:t>
            </a:r>
            <a:r>
              <a:rPr lang="en-US" altLang="zh-CN" sz="2500" dirty="0" err="1" smtClean="0"/>
              <a:t>a×b</a:t>
            </a:r>
            <a:r>
              <a:rPr lang="zh-CN" altLang="en-US" sz="2500" dirty="0" smtClean="0"/>
              <a:t>，</a:t>
            </a:r>
            <a:r>
              <a:rPr lang="en-US" altLang="zh-CN" sz="2500" dirty="0" smtClean="0"/>
              <a:t>in GF(2</a:t>
            </a:r>
            <a:r>
              <a:rPr lang="en-US" altLang="zh-CN" sz="2500" baseline="30000" dirty="0" smtClean="0"/>
              <a:t>3</a:t>
            </a:r>
            <a:r>
              <a:rPr lang="en-US" altLang="zh-CN" sz="2500" dirty="0" smtClean="0"/>
              <a:t>).</a:t>
            </a:r>
          </a:p>
          <a:p>
            <a:pPr marL="609600" indent="-609600" eaLnBrk="1" hangingPunct="1">
              <a:lnSpc>
                <a:spcPct val="85000"/>
              </a:lnSpc>
              <a:buFont typeface="Wingdings" pitchFamily="2" charset="2"/>
              <a:buNone/>
            </a:pPr>
            <a:r>
              <a:rPr lang="en-US" altLang="zh-CN" sz="2500" dirty="0" smtClean="0"/>
              <a:t>	</a:t>
            </a:r>
            <a:r>
              <a:rPr lang="en-US" altLang="zh-CN" sz="2500" dirty="0" err="1" smtClean="0"/>
              <a:t>a×b</a:t>
            </a:r>
            <a:r>
              <a:rPr lang="en-US" altLang="zh-CN" sz="2500" dirty="0" smtClean="0"/>
              <a:t>=111×100=11100</a:t>
            </a:r>
          </a:p>
          <a:p>
            <a:pPr marL="609600" indent="-609600" eaLnBrk="1" hangingPunct="1">
              <a:lnSpc>
                <a:spcPct val="85000"/>
              </a:lnSpc>
              <a:buFont typeface="Wingdings" pitchFamily="2" charset="2"/>
              <a:buNone/>
            </a:pPr>
            <a:r>
              <a:rPr lang="en-US" altLang="zh-CN" sz="2500" dirty="0" smtClean="0"/>
              <a:t>	</a:t>
            </a:r>
            <a:r>
              <a:rPr lang="en-US" altLang="zh-CN" sz="2500" dirty="0" err="1" smtClean="0"/>
              <a:t>a×b</a:t>
            </a:r>
            <a:r>
              <a:rPr lang="zh-CN" altLang="en-US" sz="2500" dirty="0" smtClean="0"/>
              <a:t>模</a:t>
            </a:r>
            <a:r>
              <a:rPr lang="en-US" altLang="zh-CN" sz="2500" dirty="0" smtClean="0"/>
              <a:t>p(x)</a:t>
            </a:r>
            <a:r>
              <a:rPr lang="zh-CN" altLang="en-US" sz="2500" dirty="0" smtClean="0"/>
              <a:t>：</a:t>
            </a:r>
            <a:r>
              <a:rPr lang="en-US" altLang="zh-CN" sz="2500" dirty="0" smtClean="0"/>
              <a:t>11100/1011=001</a:t>
            </a:r>
          </a:p>
          <a:p>
            <a:pPr marL="609600" indent="-609600" eaLnBrk="1" hangingPunct="1">
              <a:lnSpc>
                <a:spcPct val="85000"/>
              </a:lnSpc>
              <a:buFont typeface="Wingdings" pitchFamily="2" charset="2"/>
              <a:buNone/>
            </a:pPr>
            <a:r>
              <a:rPr lang="en-US" altLang="zh-CN" sz="2500" dirty="0" smtClean="0"/>
              <a:t>	</a:t>
            </a:r>
            <a:r>
              <a:rPr lang="zh-CN" altLang="en-US" sz="2500" dirty="0" smtClean="0"/>
              <a:t>即</a:t>
            </a:r>
            <a:r>
              <a:rPr lang="en-US" altLang="zh-CN" sz="2500" dirty="0" smtClean="0"/>
              <a:t>111×100 mod 1011=001</a:t>
            </a:r>
            <a:r>
              <a:rPr lang="zh-CN" altLang="en-US" sz="2500" dirty="0" smtClean="0"/>
              <a:t>，在模</a:t>
            </a:r>
            <a:r>
              <a:rPr lang="en-US" altLang="zh-CN" sz="2500" dirty="0" smtClean="0"/>
              <a:t>1011</a:t>
            </a:r>
            <a:r>
              <a:rPr lang="zh-CN" altLang="en-US" sz="2500" dirty="0" smtClean="0"/>
              <a:t>时</a:t>
            </a:r>
            <a:r>
              <a:rPr lang="en-US" altLang="zh-CN" sz="2500" dirty="0" smtClean="0"/>
              <a:t>a</a:t>
            </a:r>
            <a:r>
              <a:rPr lang="zh-CN" altLang="en-US" sz="2500" dirty="0" smtClean="0"/>
              <a:t>与</a:t>
            </a:r>
            <a:r>
              <a:rPr lang="en-US" altLang="zh-CN" sz="2500" dirty="0" smtClean="0"/>
              <a:t>b</a:t>
            </a:r>
            <a:r>
              <a:rPr lang="zh-CN" altLang="en-US" sz="2500" dirty="0" smtClean="0"/>
              <a:t>互逆。 </a:t>
            </a:r>
          </a:p>
          <a:p>
            <a:pPr marL="609600" indent="-609600" eaLnBrk="1" hangingPunct="1">
              <a:lnSpc>
                <a:spcPct val="85000"/>
              </a:lnSpc>
            </a:pPr>
            <a:r>
              <a:rPr lang="zh-CN" altLang="en-US" dirty="0" smtClean="0"/>
              <a:t>在</a:t>
            </a:r>
            <a:r>
              <a:rPr lang="en-US" altLang="zh-CN" dirty="0" smtClean="0"/>
              <a:t>GF(2</a:t>
            </a:r>
            <a:r>
              <a:rPr lang="en-US" altLang="zh-CN" baseline="30000" dirty="0" smtClean="0"/>
              <a:t>n</a:t>
            </a:r>
            <a:r>
              <a:rPr lang="en-US" altLang="zh-CN" dirty="0" smtClean="0"/>
              <a:t>)</a:t>
            </a:r>
            <a:r>
              <a:rPr lang="zh-CN" altLang="en-US" dirty="0" smtClean="0"/>
              <a:t>中求逆，</a:t>
            </a:r>
            <a:r>
              <a:rPr lang="en-US" altLang="zh-CN" dirty="0" smtClean="0"/>
              <a:t>f(x)</a:t>
            </a:r>
            <a:r>
              <a:rPr lang="en-US" altLang="zh-CN" baseline="30000" dirty="0" smtClean="0"/>
              <a:t>-1</a:t>
            </a:r>
            <a:r>
              <a:rPr lang="en-US" altLang="zh-CN" dirty="0" smtClean="0"/>
              <a:t>=f(x)</a:t>
            </a:r>
            <a:r>
              <a:rPr lang="en-US" altLang="zh-CN" baseline="30000" dirty="0" smtClean="0"/>
              <a:t>2</a:t>
            </a:r>
            <a:r>
              <a:rPr lang="en-US" altLang="zh-CN" sz="2500" baseline="70000" dirty="0" smtClean="0"/>
              <a:t>n</a:t>
            </a:r>
            <a:r>
              <a:rPr lang="en-US" altLang="zh-CN" baseline="30000" dirty="0" smtClean="0"/>
              <a:t>-2</a:t>
            </a:r>
            <a:r>
              <a:rPr lang="en-US" altLang="zh-CN" dirty="0" smtClean="0"/>
              <a:t> mod p(x)</a:t>
            </a:r>
          </a:p>
          <a:p>
            <a:pPr marL="609600" indent="-609600" eaLnBrk="1" hangingPunct="1">
              <a:lnSpc>
                <a:spcPct val="85000"/>
              </a:lnSpc>
            </a:pPr>
            <a:r>
              <a:rPr lang="zh-CN" altLang="en-US" dirty="0" smtClean="0">
                <a:solidFill>
                  <a:srgbClr val="0000FF"/>
                </a:solidFill>
              </a:rPr>
              <a:t>或扩展欧几里得算法</a:t>
            </a:r>
            <a:endParaRPr lang="en-US" altLang="zh-CN" dirty="0" smtClean="0">
              <a:solidFill>
                <a:srgbClr val="0000FF"/>
              </a:solidFill>
            </a:endParaRPr>
          </a:p>
        </p:txBody>
      </p:sp>
      <p:sp>
        <p:nvSpPr>
          <p:cNvPr id="50182" name="Rectangle 1"/>
          <p:cNvSpPr>
            <a:spLocks noGrp="1" noChangeArrowheads="1"/>
          </p:cNvSpPr>
          <p:nvPr>
            <p:ph type="title"/>
          </p:nvPr>
        </p:nvSpPr>
        <p:spPr>
          <a:xfrm>
            <a:off x="468313" y="260350"/>
            <a:ext cx="7543800" cy="785813"/>
          </a:xfrm>
        </p:spPr>
        <p:txBody>
          <a:bodyPr/>
          <a:lstStyle/>
          <a:p>
            <a:pPr eaLnBrk="1" hangingPunct="1"/>
            <a:r>
              <a:rPr lang="en-US" altLang="zh-CN" b="0" smtClean="0"/>
              <a:t>Computing in Galois Fields</a:t>
            </a:r>
            <a:endParaRPr lang="zh-CN" altLang="en-US" b="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58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58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58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58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58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58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58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5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t>求</a:t>
            </a:r>
            <a:r>
              <a:rPr lang="en-US" altLang="zh-CN" sz="2800" dirty="0" smtClean="0"/>
              <a:t>m(x) mod p(x)</a:t>
            </a:r>
            <a:r>
              <a:rPr lang="zh-CN" altLang="en-US" sz="2800" dirty="0" smtClean="0"/>
              <a:t>的逆</a:t>
            </a:r>
            <a:endParaRPr lang="en-US" altLang="zh-CN" dirty="0" smtClean="0"/>
          </a:p>
          <a:p>
            <a:r>
              <a:rPr lang="en-US" altLang="zh-CN" dirty="0" smtClean="0"/>
              <a:t>m(x)=111    p(x)=1011</a:t>
            </a:r>
          </a:p>
          <a:p>
            <a:r>
              <a:rPr lang="en-US" altLang="zh-CN" dirty="0" smtClean="0"/>
              <a:t>p(x)    111</a:t>
            </a:r>
            <a:r>
              <a:rPr lang="zh-CN" altLang="en-US" dirty="0" smtClean="0"/>
              <a:t>的系数</a:t>
            </a:r>
            <a:r>
              <a:rPr lang="en-US" altLang="zh-CN" dirty="0" smtClean="0"/>
              <a:t>                </a:t>
            </a:r>
            <a:r>
              <a:rPr lang="zh-CN" altLang="en-US" dirty="0" smtClean="0"/>
              <a:t>商</a:t>
            </a:r>
            <a:endParaRPr lang="en-US" altLang="zh-CN" dirty="0" smtClean="0"/>
          </a:p>
          <a:p>
            <a:r>
              <a:rPr lang="en-US" altLang="zh-CN" dirty="0" smtClean="0"/>
              <a:t>1011     0              1  </a:t>
            </a:r>
          </a:p>
          <a:p>
            <a:r>
              <a:rPr lang="en-US" altLang="zh-CN" dirty="0" smtClean="0"/>
              <a:t>  111     1              0          11</a:t>
            </a:r>
          </a:p>
          <a:p>
            <a:r>
              <a:rPr lang="en-US" altLang="zh-CN" dirty="0" smtClean="0"/>
              <a:t>     10    11                        11</a:t>
            </a:r>
          </a:p>
          <a:p>
            <a:r>
              <a:rPr lang="en-US" altLang="zh-CN" dirty="0" smtClean="0"/>
              <a:t>       1    100</a:t>
            </a:r>
            <a:endParaRPr lang="zh-CN" altLang="en-US" dirty="0"/>
          </a:p>
        </p:txBody>
      </p:sp>
      <p:sp>
        <p:nvSpPr>
          <p:cNvPr id="3" name="标题 2"/>
          <p:cNvSpPr>
            <a:spLocks noGrp="1"/>
          </p:cNvSpPr>
          <p:nvPr>
            <p:ph type="title"/>
          </p:nvPr>
        </p:nvSpPr>
        <p:spPr/>
        <p:txBody>
          <a:bodyPr/>
          <a:lstStyle/>
          <a:p>
            <a:r>
              <a:rPr lang="zh-CN" altLang="en-US" dirty="0" smtClean="0"/>
              <a:t>扩展欧几里得算法求多项式逆</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a:xfrm>
            <a:off x="500034" y="428604"/>
            <a:ext cx="7543800" cy="858838"/>
          </a:xfrm>
        </p:spPr>
        <p:txBody>
          <a:bodyPr/>
          <a:lstStyle/>
          <a:p>
            <a:pPr eaLnBrk="1" hangingPunct="1"/>
            <a:r>
              <a:rPr lang="zh-CN" altLang="en-US" b="0" dirty="0" smtClean="0"/>
              <a:t>使用生成元</a:t>
            </a:r>
          </a:p>
        </p:txBody>
      </p:sp>
      <p:sp>
        <p:nvSpPr>
          <p:cNvPr id="114691" name="Rectangle 3"/>
          <p:cNvSpPr>
            <a:spLocks noGrp="1" noChangeArrowheads="1"/>
          </p:cNvSpPr>
          <p:nvPr>
            <p:ph type="body" idx="1"/>
          </p:nvPr>
        </p:nvSpPr>
        <p:spPr>
          <a:xfrm>
            <a:off x="457200" y="1341438"/>
            <a:ext cx="8075613" cy="4789487"/>
          </a:xfrm>
        </p:spPr>
        <p:txBody>
          <a:bodyPr/>
          <a:lstStyle/>
          <a:p>
            <a:pPr eaLnBrk="1" hangingPunct="1">
              <a:lnSpc>
                <a:spcPct val="105000"/>
              </a:lnSpc>
            </a:pPr>
            <a:r>
              <a:rPr lang="zh-CN" altLang="en-US" sz="2600" smtClean="0"/>
              <a:t>定义有限域的另一种等价方式有时更方便，它使用相同的不可约多项式。</a:t>
            </a:r>
          </a:p>
          <a:p>
            <a:pPr eaLnBrk="1" hangingPunct="1">
              <a:lnSpc>
                <a:spcPct val="105000"/>
              </a:lnSpc>
            </a:pPr>
            <a:r>
              <a:rPr lang="zh-CN" altLang="en-US" sz="2600" smtClean="0"/>
              <a:t>阶为</a:t>
            </a:r>
            <a:r>
              <a:rPr lang="en-US" altLang="zh-CN" sz="2600" smtClean="0"/>
              <a:t>q</a:t>
            </a:r>
            <a:r>
              <a:rPr lang="zh-CN" altLang="en-US" sz="2600" smtClean="0"/>
              <a:t>的有限域</a:t>
            </a:r>
            <a:r>
              <a:rPr lang="en-US" altLang="zh-CN" sz="2600" smtClean="0"/>
              <a:t>F</a:t>
            </a:r>
            <a:r>
              <a:rPr lang="zh-CN" altLang="en-US" sz="2600" smtClean="0"/>
              <a:t>的生成元是一个元素，记为</a:t>
            </a:r>
            <a:r>
              <a:rPr lang="en-US" altLang="zh-CN" sz="2600" smtClean="0"/>
              <a:t>g</a:t>
            </a:r>
            <a:r>
              <a:rPr lang="zh-CN" altLang="en-US" sz="2600" smtClean="0"/>
              <a:t>，该元素的前</a:t>
            </a:r>
            <a:r>
              <a:rPr lang="en-US" altLang="zh-CN" sz="2600" smtClean="0"/>
              <a:t>q-1</a:t>
            </a:r>
            <a:r>
              <a:rPr lang="zh-CN" altLang="en-US" sz="2600" smtClean="0"/>
              <a:t>个幂构成了</a:t>
            </a:r>
            <a:r>
              <a:rPr lang="en-US" altLang="zh-CN" sz="2600" smtClean="0"/>
              <a:t>F</a:t>
            </a:r>
            <a:r>
              <a:rPr lang="zh-CN" altLang="en-US" sz="2600" smtClean="0"/>
              <a:t>的所有非零元素，即域</a:t>
            </a:r>
            <a:r>
              <a:rPr lang="en-US" altLang="zh-CN" sz="2600" smtClean="0"/>
              <a:t>F</a:t>
            </a:r>
            <a:r>
              <a:rPr lang="zh-CN" altLang="en-US" sz="2600" smtClean="0"/>
              <a:t>的元素为</a:t>
            </a:r>
            <a:r>
              <a:rPr lang="en-US" altLang="zh-CN" sz="2600" smtClean="0"/>
              <a:t>0,g</a:t>
            </a:r>
            <a:r>
              <a:rPr lang="en-US" altLang="zh-CN" sz="2600" baseline="30000" smtClean="0"/>
              <a:t>0</a:t>
            </a:r>
            <a:r>
              <a:rPr lang="en-US" altLang="zh-CN" sz="2600" smtClean="0"/>
              <a:t>,g</a:t>
            </a:r>
            <a:r>
              <a:rPr lang="en-US" altLang="zh-CN" sz="2600" baseline="30000" smtClean="0"/>
              <a:t>1</a:t>
            </a:r>
            <a:r>
              <a:rPr lang="en-US" altLang="zh-CN" sz="2600" smtClean="0"/>
              <a:t>,…,g</a:t>
            </a:r>
            <a:r>
              <a:rPr lang="en-US" altLang="zh-CN" sz="2600" baseline="30000" smtClean="0"/>
              <a:t>q-2</a:t>
            </a:r>
            <a:r>
              <a:rPr lang="en-US" altLang="zh-CN" sz="2600" smtClean="0"/>
              <a:t>.</a:t>
            </a:r>
          </a:p>
          <a:p>
            <a:pPr eaLnBrk="1" hangingPunct="1">
              <a:lnSpc>
                <a:spcPct val="105000"/>
              </a:lnSpc>
            </a:pPr>
            <a:r>
              <a:rPr lang="zh-CN" altLang="en-US" sz="2600" smtClean="0"/>
              <a:t>考虑由多项式</a:t>
            </a:r>
            <a:r>
              <a:rPr lang="en-US" altLang="zh-CN" sz="2600" smtClean="0"/>
              <a:t>f(x)</a:t>
            </a:r>
            <a:r>
              <a:rPr lang="zh-CN" altLang="en-US" sz="2600" smtClean="0"/>
              <a:t>定义的域</a:t>
            </a:r>
            <a:r>
              <a:rPr lang="en-US" altLang="zh-CN" sz="2600" smtClean="0"/>
              <a:t>F</a:t>
            </a:r>
            <a:r>
              <a:rPr lang="zh-CN" altLang="en-US" sz="2600" smtClean="0"/>
              <a:t>，如果</a:t>
            </a:r>
            <a:r>
              <a:rPr lang="en-US" altLang="zh-CN" sz="2600" smtClean="0"/>
              <a:t>F</a:t>
            </a:r>
            <a:r>
              <a:rPr lang="zh-CN" altLang="en-US" sz="2600" smtClean="0"/>
              <a:t>内的一个元素</a:t>
            </a:r>
            <a:r>
              <a:rPr lang="en-US" altLang="zh-CN" sz="2600" smtClean="0"/>
              <a:t>b</a:t>
            </a:r>
            <a:r>
              <a:rPr lang="zh-CN" altLang="en-US" sz="2600" smtClean="0"/>
              <a:t>满足</a:t>
            </a:r>
            <a:r>
              <a:rPr lang="en-US" altLang="zh-CN" sz="2600" smtClean="0"/>
              <a:t>f(b)=0</a:t>
            </a:r>
            <a:r>
              <a:rPr lang="zh-CN" altLang="en-US" sz="2600" smtClean="0"/>
              <a:t>，则称</a:t>
            </a:r>
            <a:r>
              <a:rPr lang="en-US" altLang="zh-CN" sz="2600" smtClean="0"/>
              <a:t>b</a:t>
            </a:r>
            <a:r>
              <a:rPr lang="zh-CN" altLang="en-US" sz="2600" smtClean="0"/>
              <a:t>为多项式</a:t>
            </a:r>
            <a:r>
              <a:rPr lang="en-US" altLang="zh-CN" sz="2600" smtClean="0"/>
              <a:t>f(x)</a:t>
            </a:r>
            <a:r>
              <a:rPr lang="zh-CN" altLang="en-US" sz="2600" smtClean="0"/>
              <a:t>的根，可以证明一个不可约的多项式的根</a:t>
            </a:r>
            <a:r>
              <a:rPr lang="en-US" altLang="zh-CN" sz="2600" smtClean="0"/>
              <a:t>g</a:t>
            </a:r>
            <a:r>
              <a:rPr lang="zh-CN" altLang="en-US" sz="2600" smtClean="0"/>
              <a:t>是这个不可约多项式定义的有限域的生成元。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395288" y="404813"/>
            <a:ext cx="7543800" cy="642937"/>
          </a:xfrm>
        </p:spPr>
        <p:txBody>
          <a:bodyPr/>
          <a:lstStyle/>
          <a:p>
            <a:pPr eaLnBrk="1" hangingPunct="1"/>
            <a:r>
              <a:rPr lang="zh-CN" altLang="en-US" sz="3500" b="0" smtClean="0"/>
              <a:t>使用生成元</a:t>
            </a:r>
          </a:p>
        </p:txBody>
      </p:sp>
      <p:sp>
        <p:nvSpPr>
          <p:cNvPr id="52230" name="Rectangle 3"/>
          <p:cNvSpPr>
            <a:spLocks noGrp="1" noChangeArrowheads="1"/>
          </p:cNvSpPr>
          <p:nvPr>
            <p:ph type="body" idx="1"/>
          </p:nvPr>
        </p:nvSpPr>
        <p:spPr/>
        <p:txBody>
          <a:bodyPr/>
          <a:lstStyle/>
          <a:p>
            <a:pPr eaLnBrk="1" hangingPunct="1"/>
            <a:endParaRPr lang="zh-CN" altLang="en-US" smtClean="0"/>
          </a:p>
        </p:txBody>
      </p:sp>
      <p:pic>
        <p:nvPicPr>
          <p:cNvPr id="52231" name="Picture 4"/>
          <p:cNvPicPr>
            <a:picLocks noChangeAspect="1" noChangeArrowheads="1"/>
          </p:cNvPicPr>
          <p:nvPr/>
        </p:nvPicPr>
        <p:blipFill>
          <a:blip r:embed="rId2" cstate="print"/>
          <a:srcRect/>
          <a:stretch>
            <a:fillRect/>
          </a:stretch>
        </p:blipFill>
        <p:spPr bwMode="auto">
          <a:xfrm>
            <a:off x="755650" y="1052513"/>
            <a:ext cx="7545388" cy="4887912"/>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pPr eaLnBrk="1" hangingPunct="1"/>
            <a:endParaRPr lang="zh-CN" altLang="en-US" smtClean="0"/>
          </a:p>
        </p:txBody>
      </p:sp>
      <p:sp>
        <p:nvSpPr>
          <p:cNvPr id="53254" name="Rectangle 3"/>
          <p:cNvSpPr>
            <a:spLocks noGrp="1" noChangeArrowheads="1"/>
          </p:cNvSpPr>
          <p:nvPr>
            <p:ph type="body" idx="1"/>
          </p:nvPr>
        </p:nvSpPr>
        <p:spPr/>
        <p:txBody>
          <a:bodyPr/>
          <a:lstStyle/>
          <a:p>
            <a:pPr eaLnBrk="1" hangingPunct="1"/>
            <a:endParaRPr lang="zh-CN" altLang="en-US" smtClean="0"/>
          </a:p>
        </p:txBody>
      </p:sp>
      <p:pic>
        <p:nvPicPr>
          <p:cNvPr id="53255" name="Picture 4"/>
          <p:cNvPicPr>
            <a:picLocks noChangeAspect="1" noChangeArrowheads="1"/>
          </p:cNvPicPr>
          <p:nvPr/>
        </p:nvPicPr>
        <p:blipFill>
          <a:blip r:embed="rId2" cstate="print"/>
          <a:srcRect/>
          <a:stretch>
            <a:fillRect/>
          </a:stretch>
        </p:blipFill>
        <p:spPr bwMode="auto">
          <a:xfrm>
            <a:off x="38100" y="260350"/>
            <a:ext cx="8855075" cy="583565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pPr eaLnBrk="1" hangingPunct="1"/>
            <a:r>
              <a:rPr lang="en-US" altLang="zh-CN" sz="4300" b="0" smtClean="0"/>
              <a:t>Summary</a:t>
            </a:r>
            <a:endParaRPr lang="en-AU" altLang="zh-CN" sz="4300" b="0" smtClean="0"/>
          </a:p>
        </p:txBody>
      </p:sp>
      <p:sp>
        <p:nvSpPr>
          <p:cNvPr id="54278" name="Rectangle 3"/>
          <p:cNvSpPr>
            <a:spLocks noGrp="1" noChangeArrowheads="1"/>
          </p:cNvSpPr>
          <p:nvPr>
            <p:ph type="body" idx="1"/>
          </p:nvPr>
        </p:nvSpPr>
        <p:spPr/>
        <p:txBody>
          <a:bodyPr/>
          <a:lstStyle/>
          <a:p>
            <a:pPr eaLnBrk="1" hangingPunct="1"/>
            <a:r>
              <a:rPr lang="en-US" altLang="zh-CN" smtClean="0"/>
              <a:t>We have considered:</a:t>
            </a:r>
          </a:p>
          <a:p>
            <a:pPr lvl="1" eaLnBrk="1" hangingPunct="1"/>
            <a:r>
              <a:rPr lang="en-US" altLang="zh-CN" smtClean="0"/>
              <a:t>concept of groups, rings, fields</a:t>
            </a:r>
          </a:p>
          <a:p>
            <a:pPr lvl="1" eaLnBrk="1" hangingPunct="1"/>
            <a:r>
              <a:rPr lang="en-US" altLang="zh-CN" smtClean="0"/>
              <a:t>modular arithmetic with integers</a:t>
            </a:r>
          </a:p>
          <a:p>
            <a:pPr lvl="1" eaLnBrk="1" hangingPunct="1"/>
            <a:r>
              <a:rPr lang="en-US" altLang="zh-CN" smtClean="0"/>
              <a:t>Euclid’s algorithm for GCD</a:t>
            </a:r>
          </a:p>
          <a:p>
            <a:pPr lvl="1" eaLnBrk="1" hangingPunct="1"/>
            <a:r>
              <a:rPr lang="en-US" altLang="zh-CN" smtClean="0"/>
              <a:t>finite fields GF(p)</a:t>
            </a:r>
          </a:p>
          <a:p>
            <a:pPr lvl="1" eaLnBrk="1" hangingPunct="1"/>
            <a:r>
              <a:rPr lang="en-US" altLang="zh-CN" smtClean="0"/>
              <a:t>polynomial arithmetic in general and in GF(2</a:t>
            </a:r>
            <a:r>
              <a:rPr lang="en-US" altLang="zh-CN" baseline="30000" smtClean="0"/>
              <a:t>n</a:t>
            </a:r>
            <a:r>
              <a:rPr lang="en-US" altLang="zh-CN" smtClean="0"/>
              <a:t>) </a:t>
            </a:r>
            <a:endParaRPr lang="zh-CN" altLang="en-AU" smtClean="0">
              <a:ea typeface="宋体" pitchFamily="2" charset="-122"/>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a:xfrm>
            <a:off x="539750" y="692150"/>
            <a:ext cx="7200900" cy="720725"/>
          </a:xfrm>
        </p:spPr>
        <p:txBody>
          <a:bodyPr>
            <a:normAutofit fontScale="90000"/>
          </a:bodyPr>
          <a:lstStyle/>
          <a:p>
            <a:pPr eaLnBrk="1" hangingPunct="1"/>
            <a:r>
              <a:rPr lang="en-US" altLang="zh-CN" sz="4300" b="0" smtClean="0"/>
              <a:t>Assignments</a:t>
            </a:r>
          </a:p>
        </p:txBody>
      </p:sp>
      <p:sp>
        <p:nvSpPr>
          <p:cNvPr id="55302" name="Rectangle 3"/>
          <p:cNvSpPr>
            <a:spLocks noGrp="1" noChangeArrowheads="1"/>
          </p:cNvSpPr>
          <p:nvPr>
            <p:ph type="body" idx="1"/>
          </p:nvPr>
        </p:nvSpPr>
        <p:spPr>
          <a:xfrm>
            <a:off x="395288" y="1773238"/>
            <a:ext cx="8229600" cy="3754437"/>
          </a:xfrm>
        </p:spPr>
        <p:txBody>
          <a:bodyPr/>
          <a:lstStyle/>
          <a:p>
            <a:pPr eaLnBrk="1" hangingPunct="1"/>
            <a:r>
              <a:rPr lang="en-US" altLang="zh-CN" sz="3400" dirty="0" smtClean="0"/>
              <a:t>Chapter 4 </a:t>
            </a:r>
            <a:r>
              <a:rPr lang="zh-CN" altLang="en-US" sz="3400" dirty="0" smtClean="0"/>
              <a:t>第五版</a:t>
            </a:r>
          </a:p>
          <a:p>
            <a:pPr lvl="1" eaLnBrk="1" hangingPunct="1">
              <a:buFont typeface="Wingdings" pitchFamily="2" charset="2"/>
              <a:buNone/>
            </a:pPr>
            <a:r>
              <a:rPr lang="en-US" altLang="zh-CN" sz="3000" dirty="0" smtClean="0"/>
              <a:t>  </a:t>
            </a:r>
            <a:r>
              <a:rPr lang="en-US" altLang="zh-CN" sz="3400" dirty="0" smtClean="0"/>
              <a:t>6, 7, 9, 11, 12, 13, 19, 23, 24, 27</a:t>
            </a:r>
          </a:p>
          <a:p>
            <a:pPr lvl="1" eaLnBrk="1" hangingPunct="1">
              <a:buFont typeface="Wingdings" pitchFamily="2" charset="2"/>
              <a:buNone/>
            </a:pPr>
            <a:endParaRPr lang="en-US" altLang="zh-CN" sz="20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611188" y="500042"/>
            <a:ext cx="7705725" cy="706438"/>
          </a:xfrm>
        </p:spPr>
        <p:txBody>
          <a:bodyPr>
            <a:normAutofit fontScale="90000"/>
          </a:bodyPr>
          <a:lstStyle/>
          <a:p>
            <a:pPr eaLnBrk="1" hangingPunct="1"/>
            <a:r>
              <a:rPr lang="zh-CN" altLang="en-US" b="0" dirty="0" smtClean="0"/>
              <a:t>交换群和循环群</a:t>
            </a:r>
          </a:p>
        </p:txBody>
      </p:sp>
      <p:sp>
        <p:nvSpPr>
          <p:cNvPr id="2" name="Rectangle 3"/>
          <p:cNvSpPr>
            <a:spLocks noGrp="1" noChangeArrowheads="1"/>
          </p:cNvSpPr>
          <p:nvPr>
            <p:ph type="body" idx="1"/>
          </p:nvPr>
        </p:nvSpPr>
        <p:spPr>
          <a:xfrm>
            <a:off x="539750" y="1341438"/>
            <a:ext cx="7991475" cy="4752975"/>
          </a:xfrm>
        </p:spPr>
        <p:txBody>
          <a:bodyPr/>
          <a:lstStyle/>
          <a:p>
            <a:pPr eaLnBrk="1" hangingPunct="1"/>
            <a:r>
              <a:rPr lang="zh-CN" altLang="en-US" sz="2600" smtClean="0"/>
              <a:t>交换群</a:t>
            </a:r>
            <a:r>
              <a:rPr lang="en-US" altLang="zh-CN" sz="2600" smtClean="0"/>
              <a:t>Abelian Group</a:t>
            </a:r>
            <a:r>
              <a:rPr lang="zh-CN" altLang="en-US" sz="2600" smtClean="0"/>
              <a:t>：还满足以下条件的群称为交换群</a:t>
            </a:r>
            <a:r>
              <a:rPr lang="en-US" altLang="zh-CN" sz="2600" smtClean="0"/>
              <a:t>(</a:t>
            </a:r>
            <a:r>
              <a:rPr lang="zh-CN" altLang="en-US" sz="2600" smtClean="0"/>
              <a:t>又称阿贝尔群</a:t>
            </a:r>
            <a:r>
              <a:rPr lang="en-US" altLang="zh-CN" sz="2600" smtClean="0"/>
              <a:t>)</a:t>
            </a:r>
          </a:p>
          <a:p>
            <a:pPr lvl="1" eaLnBrk="1" hangingPunct="1"/>
            <a:r>
              <a:rPr lang="en-US" altLang="zh-CN" sz="2300" smtClean="0"/>
              <a:t>(A5) </a:t>
            </a:r>
            <a:r>
              <a:rPr lang="zh-CN" altLang="en-US" sz="2300" smtClean="0"/>
              <a:t>交换律</a:t>
            </a:r>
            <a:r>
              <a:rPr lang="en-US" altLang="zh-CN" sz="2300" smtClean="0"/>
              <a:t>Commutative</a:t>
            </a:r>
            <a:r>
              <a:rPr lang="zh-CN" altLang="en-US" sz="2300" smtClean="0"/>
              <a:t> ：对于</a:t>
            </a:r>
            <a:r>
              <a:rPr lang="en-US" altLang="zh-CN" sz="2300" smtClean="0"/>
              <a:t>G</a:t>
            </a:r>
            <a:r>
              <a:rPr lang="zh-CN" altLang="en-US" sz="2300" smtClean="0"/>
              <a:t>中任意的元素</a:t>
            </a:r>
            <a:r>
              <a:rPr lang="en-US" altLang="zh-CN" sz="2300" smtClean="0"/>
              <a:t>a, b</a:t>
            </a:r>
            <a:r>
              <a:rPr lang="zh-CN" altLang="en-US" sz="2300" smtClean="0"/>
              <a:t>，都有</a:t>
            </a:r>
            <a:r>
              <a:rPr lang="en-US" altLang="zh-CN" sz="2300" smtClean="0"/>
              <a:t>a</a:t>
            </a:r>
            <a:r>
              <a:rPr lang="en-US" altLang="zh-CN" sz="2300" smtClean="0">
                <a:latin typeface="Batang" pitchFamily="18" charset="-127"/>
                <a:ea typeface="Batang" pitchFamily="18" charset="-127"/>
              </a:rPr>
              <a:t>•</a:t>
            </a:r>
            <a:r>
              <a:rPr lang="en-US" altLang="zh-CN" sz="2300" smtClean="0"/>
              <a:t>b=b</a:t>
            </a:r>
            <a:r>
              <a:rPr lang="en-US" altLang="zh-CN" sz="2300" smtClean="0">
                <a:latin typeface="Batang" pitchFamily="18" charset="-127"/>
                <a:ea typeface="Batang" pitchFamily="18" charset="-127"/>
              </a:rPr>
              <a:t>•</a:t>
            </a:r>
            <a:r>
              <a:rPr lang="en-US" altLang="zh-CN" sz="2300" smtClean="0"/>
              <a:t>a</a:t>
            </a:r>
            <a:r>
              <a:rPr lang="zh-CN" altLang="en-US" sz="2300" smtClean="0"/>
              <a:t>成立</a:t>
            </a:r>
          </a:p>
          <a:p>
            <a:pPr eaLnBrk="1" hangingPunct="1"/>
            <a:r>
              <a:rPr lang="zh-CN" altLang="en-US" sz="2600" smtClean="0"/>
              <a:t>当群中的运算符是加法时，其单位元是</a:t>
            </a:r>
            <a:r>
              <a:rPr lang="en-US" altLang="zh-CN" sz="2600" smtClean="0"/>
              <a:t>0</a:t>
            </a:r>
            <a:r>
              <a:rPr lang="zh-CN" altLang="en-US" sz="2600" smtClean="0"/>
              <a:t>；</a:t>
            </a:r>
            <a:r>
              <a:rPr lang="en-US" altLang="zh-CN" sz="2600" smtClean="0"/>
              <a:t>a</a:t>
            </a:r>
            <a:r>
              <a:rPr lang="zh-CN" altLang="en-US" sz="2600" smtClean="0"/>
              <a:t>的逆元是</a:t>
            </a:r>
            <a:r>
              <a:rPr lang="en-US" altLang="zh-CN" sz="2600" smtClean="0"/>
              <a:t>-a, </a:t>
            </a:r>
            <a:r>
              <a:rPr lang="zh-CN" altLang="en-US" sz="2600" smtClean="0"/>
              <a:t>并且减法用以下的规则定义：</a:t>
            </a:r>
          </a:p>
          <a:p>
            <a:pPr eaLnBrk="1" hangingPunct="1">
              <a:buFont typeface="Wingdings" pitchFamily="2" charset="2"/>
              <a:buNone/>
            </a:pPr>
            <a:r>
              <a:rPr lang="en-US" altLang="zh-CN" sz="2600" smtClean="0"/>
              <a:t>           a – b = a + (-b)</a:t>
            </a:r>
          </a:p>
          <a:p>
            <a:pPr eaLnBrk="1" hangingPunct="1"/>
            <a:r>
              <a:rPr lang="zh-CN" altLang="en-US" sz="2600" smtClean="0"/>
              <a:t>循环群</a:t>
            </a:r>
            <a:r>
              <a:rPr lang="en-US" altLang="zh-CN" sz="2600" smtClean="0"/>
              <a:t>Cyclic Group</a:t>
            </a:r>
            <a:endParaRPr lang="zh-CN" altLang="en-US" sz="2600" smtClean="0"/>
          </a:p>
          <a:p>
            <a:pPr lvl="1" eaLnBrk="1" hangingPunct="1"/>
            <a:r>
              <a:rPr lang="zh-CN" altLang="en-US" sz="2300" smtClean="0"/>
              <a:t>如果群中的每一个元素都是一个固定的元素</a:t>
            </a:r>
            <a:r>
              <a:rPr lang="en-US" altLang="zh-CN" sz="2300" smtClean="0"/>
              <a:t>a (a ∈G)</a:t>
            </a:r>
            <a:r>
              <a:rPr lang="zh-CN" altLang="en-US" sz="2300" smtClean="0"/>
              <a:t>的幂</a:t>
            </a:r>
            <a:r>
              <a:rPr lang="en-US" altLang="zh-CN" sz="2300" smtClean="0"/>
              <a:t>a</a:t>
            </a:r>
            <a:r>
              <a:rPr lang="en-US" altLang="zh-CN" sz="2300" baseline="30000" smtClean="0"/>
              <a:t>k</a:t>
            </a:r>
            <a:r>
              <a:rPr lang="en-US" altLang="zh-CN" sz="2300" smtClean="0"/>
              <a:t>(k</a:t>
            </a:r>
            <a:r>
              <a:rPr lang="zh-CN" altLang="en-US" sz="2300" smtClean="0"/>
              <a:t>为整数</a:t>
            </a:r>
            <a:r>
              <a:rPr lang="en-US" altLang="zh-CN" sz="2300" smtClean="0"/>
              <a:t>)</a:t>
            </a:r>
            <a:r>
              <a:rPr lang="zh-CN" altLang="en-US" sz="2300" smtClean="0"/>
              <a:t>，则称群</a:t>
            </a:r>
            <a:r>
              <a:rPr lang="en-US" altLang="zh-CN" sz="2300" smtClean="0"/>
              <a:t>G</a:t>
            </a:r>
            <a:r>
              <a:rPr lang="zh-CN" altLang="en-US" sz="2300" smtClean="0"/>
              <a:t>为循环群。元素</a:t>
            </a:r>
            <a:r>
              <a:rPr lang="en-US" altLang="zh-CN" sz="2300" smtClean="0"/>
              <a:t>a</a:t>
            </a:r>
            <a:r>
              <a:rPr lang="zh-CN" altLang="en-US" sz="2300" smtClean="0"/>
              <a:t>生成了群</a:t>
            </a:r>
            <a:r>
              <a:rPr lang="en-US" altLang="zh-CN" sz="2300" smtClean="0"/>
              <a:t>G</a:t>
            </a:r>
            <a:r>
              <a:rPr lang="zh-CN" altLang="en-US" sz="2300" smtClean="0"/>
              <a:t>，或者说</a:t>
            </a:r>
            <a:r>
              <a:rPr lang="en-US" altLang="zh-CN" sz="2300" smtClean="0"/>
              <a:t>a</a:t>
            </a:r>
            <a:r>
              <a:rPr lang="zh-CN" altLang="en-US" sz="2300" smtClean="0"/>
              <a:t>是群</a:t>
            </a:r>
            <a:r>
              <a:rPr lang="en-US" altLang="zh-CN" sz="2300" smtClean="0"/>
              <a:t>G</a:t>
            </a:r>
            <a:r>
              <a:rPr lang="zh-CN" altLang="en-US" sz="2300" smtClean="0"/>
              <a:t>的生成元。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457200" y="346059"/>
            <a:ext cx="7543800" cy="868363"/>
          </a:xfrm>
        </p:spPr>
        <p:txBody>
          <a:bodyPr/>
          <a:lstStyle/>
          <a:p>
            <a:pPr eaLnBrk="1" hangingPunct="1"/>
            <a:r>
              <a:rPr lang="zh-CN" altLang="en-US" b="0" dirty="0" smtClean="0"/>
              <a:t>环 </a:t>
            </a:r>
            <a:r>
              <a:rPr lang="en-US" altLang="zh-CN" b="0" dirty="0" smtClean="0"/>
              <a:t>(Rings)</a:t>
            </a:r>
            <a:endParaRPr lang="zh-CN" altLang="en-US" b="0" dirty="0" smtClean="0"/>
          </a:p>
        </p:txBody>
      </p:sp>
      <p:sp>
        <p:nvSpPr>
          <p:cNvPr id="2" name="Rectangle 3"/>
          <p:cNvSpPr>
            <a:spLocks noGrp="1" noChangeArrowheads="1"/>
          </p:cNvSpPr>
          <p:nvPr>
            <p:ph type="body" idx="1"/>
          </p:nvPr>
        </p:nvSpPr>
        <p:spPr>
          <a:xfrm>
            <a:off x="395288" y="1341438"/>
            <a:ext cx="8424862" cy="4824412"/>
          </a:xfrm>
        </p:spPr>
        <p:txBody>
          <a:bodyPr/>
          <a:lstStyle/>
          <a:p>
            <a:pPr eaLnBrk="1" hangingPunct="1">
              <a:lnSpc>
                <a:spcPct val="85000"/>
              </a:lnSpc>
            </a:pPr>
            <a:r>
              <a:rPr lang="zh-CN" altLang="en-US" sz="2800" smtClean="0"/>
              <a:t>环</a:t>
            </a:r>
            <a:r>
              <a:rPr lang="en-US" altLang="zh-CN" sz="2800" smtClean="0"/>
              <a:t>R, </a:t>
            </a:r>
            <a:r>
              <a:rPr lang="zh-CN" altLang="en-US" sz="2800" smtClean="0"/>
              <a:t>由</a:t>
            </a:r>
            <a:r>
              <a:rPr lang="en-US" altLang="zh-CN" sz="2800" smtClean="0"/>
              <a:t>{R, +, x}</a:t>
            </a:r>
            <a:r>
              <a:rPr lang="zh-CN" altLang="en-US" sz="2800" smtClean="0"/>
              <a:t>表示</a:t>
            </a:r>
            <a:r>
              <a:rPr lang="en-US" altLang="zh-CN" sz="2800" smtClean="0"/>
              <a:t>, </a:t>
            </a:r>
            <a:r>
              <a:rPr lang="zh-CN" altLang="en-US" sz="2800" smtClean="0"/>
              <a:t>是具有加法和乘法两个二元运算的元素的集合，对于环中的所有</a:t>
            </a:r>
            <a:r>
              <a:rPr lang="en-US" altLang="zh-CN" sz="2800" smtClean="0"/>
              <a:t>a, b, c, </a:t>
            </a:r>
            <a:r>
              <a:rPr lang="zh-CN" altLang="en-US" sz="2800" smtClean="0"/>
              <a:t>都服从以下公理：</a:t>
            </a:r>
            <a:endParaRPr lang="en-US" altLang="zh-CN" sz="2800" smtClean="0"/>
          </a:p>
          <a:p>
            <a:pPr lvl="1" eaLnBrk="1" hangingPunct="1">
              <a:lnSpc>
                <a:spcPct val="85000"/>
              </a:lnSpc>
            </a:pPr>
            <a:r>
              <a:rPr lang="en-US" altLang="zh-CN" sz="2500" smtClean="0"/>
              <a:t>(A1-A5), </a:t>
            </a:r>
            <a:r>
              <a:rPr lang="zh-CN" altLang="en-US" sz="2500" smtClean="0"/>
              <a:t>单位元是</a:t>
            </a:r>
            <a:r>
              <a:rPr lang="en-US" altLang="zh-CN" sz="2500" smtClean="0"/>
              <a:t>0</a:t>
            </a:r>
            <a:r>
              <a:rPr lang="zh-CN" altLang="en-US" sz="2500" smtClean="0"/>
              <a:t>，</a:t>
            </a:r>
            <a:r>
              <a:rPr lang="en-US" altLang="zh-CN" sz="2500" smtClean="0"/>
              <a:t>a</a:t>
            </a:r>
            <a:r>
              <a:rPr lang="zh-CN" altLang="en-US" sz="2500" smtClean="0"/>
              <a:t>的逆是</a:t>
            </a:r>
            <a:r>
              <a:rPr lang="en-US" altLang="zh-CN" sz="2500" smtClean="0"/>
              <a:t> -a.</a:t>
            </a:r>
          </a:p>
          <a:p>
            <a:pPr lvl="1" eaLnBrk="1" hangingPunct="1">
              <a:lnSpc>
                <a:spcPct val="85000"/>
              </a:lnSpc>
            </a:pPr>
            <a:r>
              <a:rPr lang="en-US" altLang="zh-CN" sz="2500" smtClean="0"/>
              <a:t>(M1), </a:t>
            </a:r>
            <a:r>
              <a:rPr lang="zh-CN" altLang="en-US" sz="2500" smtClean="0"/>
              <a:t>乘法封闭性</a:t>
            </a:r>
            <a:r>
              <a:rPr lang="en-US" altLang="zh-CN" sz="2500" smtClean="0"/>
              <a:t>, </a:t>
            </a:r>
            <a:r>
              <a:rPr lang="zh-CN" altLang="en-US" sz="2500" smtClean="0"/>
              <a:t>如果</a:t>
            </a:r>
            <a:r>
              <a:rPr lang="en-US" altLang="zh-CN" sz="2500" smtClean="0"/>
              <a:t>a</a:t>
            </a:r>
            <a:r>
              <a:rPr lang="zh-CN" altLang="en-US" sz="2500" smtClean="0"/>
              <a:t>和</a:t>
            </a:r>
            <a:r>
              <a:rPr lang="en-US" altLang="zh-CN" sz="2500" smtClean="0"/>
              <a:t>b</a:t>
            </a:r>
            <a:r>
              <a:rPr lang="zh-CN" altLang="en-US" sz="2500" smtClean="0"/>
              <a:t>属于</a:t>
            </a:r>
            <a:r>
              <a:rPr lang="en-US" altLang="zh-CN" sz="2500" smtClean="0"/>
              <a:t>R, </a:t>
            </a:r>
            <a:r>
              <a:rPr lang="zh-CN" altLang="en-US" sz="2500" smtClean="0"/>
              <a:t>则</a:t>
            </a:r>
            <a:r>
              <a:rPr lang="en-US" altLang="zh-CN" sz="2500" smtClean="0"/>
              <a:t>ab</a:t>
            </a:r>
            <a:r>
              <a:rPr lang="zh-CN" altLang="en-US" sz="2500" smtClean="0"/>
              <a:t>也属于</a:t>
            </a:r>
            <a:r>
              <a:rPr lang="en-US" altLang="zh-CN" sz="2500" smtClean="0"/>
              <a:t>R</a:t>
            </a:r>
          </a:p>
          <a:p>
            <a:pPr lvl="1" eaLnBrk="1" hangingPunct="1">
              <a:lnSpc>
                <a:spcPct val="85000"/>
              </a:lnSpc>
            </a:pPr>
            <a:r>
              <a:rPr lang="en-US" altLang="zh-CN" sz="2500" smtClean="0"/>
              <a:t>(M2), </a:t>
            </a:r>
            <a:r>
              <a:rPr lang="zh-CN" altLang="en-US" sz="2500" smtClean="0"/>
              <a:t>乘法结合律</a:t>
            </a:r>
            <a:r>
              <a:rPr lang="en-US" altLang="zh-CN" sz="2500" smtClean="0"/>
              <a:t>,</a:t>
            </a:r>
            <a:r>
              <a:rPr lang="zh-CN" altLang="en-US" sz="2500" smtClean="0"/>
              <a:t>对于</a:t>
            </a:r>
            <a:r>
              <a:rPr lang="en-US" altLang="zh-CN" sz="2500" smtClean="0"/>
              <a:t>R</a:t>
            </a:r>
            <a:r>
              <a:rPr lang="zh-CN" altLang="en-US" sz="2500" smtClean="0"/>
              <a:t>中任意</a:t>
            </a:r>
            <a:r>
              <a:rPr lang="en-US" altLang="zh-CN" sz="2500" smtClean="0"/>
              <a:t>a, b, c</a:t>
            </a:r>
            <a:r>
              <a:rPr lang="zh-CN" altLang="en-US" sz="2500" smtClean="0"/>
              <a:t>有</a:t>
            </a:r>
            <a:r>
              <a:rPr lang="en-US" altLang="zh-CN" sz="2500" smtClean="0"/>
              <a:t>a(bc)=(ab)c.</a:t>
            </a:r>
          </a:p>
          <a:p>
            <a:pPr lvl="1" eaLnBrk="1" hangingPunct="1">
              <a:lnSpc>
                <a:spcPct val="85000"/>
              </a:lnSpc>
            </a:pPr>
            <a:r>
              <a:rPr lang="en-US" altLang="zh-CN" sz="2500" smtClean="0"/>
              <a:t>(M3), </a:t>
            </a:r>
            <a:r>
              <a:rPr lang="zh-CN" altLang="en-US" sz="2500" smtClean="0"/>
              <a:t>乘法分配律</a:t>
            </a:r>
            <a:r>
              <a:rPr lang="en-US" altLang="zh-CN" sz="2500" smtClean="0"/>
              <a:t>, </a:t>
            </a:r>
            <a:r>
              <a:rPr lang="en-AU" altLang="zh-CN" sz="2500" smtClean="0"/>
              <a:t>a(b+c)=ab+ac or (a+b)c=ac+bc</a:t>
            </a:r>
          </a:p>
          <a:p>
            <a:pPr lvl="1" eaLnBrk="1" hangingPunct="1">
              <a:lnSpc>
                <a:spcPct val="85000"/>
              </a:lnSpc>
            </a:pPr>
            <a:r>
              <a:rPr lang="en-AU" altLang="zh-CN" sz="2500" smtClean="0"/>
              <a:t>(M4), </a:t>
            </a:r>
            <a:r>
              <a:rPr lang="zh-CN" altLang="en-AU" sz="2500" smtClean="0"/>
              <a:t>乘法交换律</a:t>
            </a:r>
            <a:r>
              <a:rPr lang="en-AU" altLang="zh-CN" sz="2500" smtClean="0"/>
              <a:t>, ab=ba</a:t>
            </a:r>
            <a:r>
              <a:rPr lang="zh-CN" altLang="en-AU" sz="2500" smtClean="0"/>
              <a:t>，交换环 </a:t>
            </a:r>
          </a:p>
          <a:p>
            <a:pPr lvl="1" eaLnBrk="1" hangingPunct="1">
              <a:lnSpc>
                <a:spcPct val="85000"/>
              </a:lnSpc>
            </a:pPr>
            <a:r>
              <a:rPr lang="en-US" altLang="zh-CN" sz="2500" smtClean="0"/>
              <a:t>(M5), </a:t>
            </a:r>
            <a:r>
              <a:rPr lang="zh-CN" altLang="en-US" sz="2500" smtClean="0"/>
              <a:t>乘法单位元</a:t>
            </a:r>
            <a:r>
              <a:rPr lang="en-US" altLang="zh-CN" sz="2500" smtClean="0"/>
              <a:t>, R</a:t>
            </a:r>
            <a:r>
              <a:rPr lang="zh-CN" altLang="en-US" sz="2500" smtClean="0"/>
              <a:t>中存在元素</a:t>
            </a:r>
            <a:r>
              <a:rPr lang="en-US" altLang="zh-CN" sz="2500" smtClean="0"/>
              <a:t>1</a:t>
            </a:r>
            <a:r>
              <a:rPr lang="zh-CN" altLang="en-US" sz="2500" smtClean="0"/>
              <a:t>使得所有</a:t>
            </a:r>
            <a:r>
              <a:rPr lang="en-US" altLang="zh-CN" sz="2500" smtClean="0"/>
              <a:t>a</a:t>
            </a:r>
            <a:r>
              <a:rPr lang="zh-CN" altLang="en-US" sz="2500" smtClean="0"/>
              <a:t>有</a:t>
            </a:r>
            <a:r>
              <a:rPr lang="en-US" altLang="zh-CN" sz="2500" smtClean="0"/>
              <a:t> a1=1a.</a:t>
            </a:r>
          </a:p>
          <a:p>
            <a:pPr lvl="1" eaLnBrk="1" hangingPunct="1">
              <a:lnSpc>
                <a:spcPct val="85000"/>
              </a:lnSpc>
            </a:pPr>
            <a:r>
              <a:rPr lang="en-US" altLang="zh-CN" sz="2500" smtClean="0"/>
              <a:t>(M6), </a:t>
            </a:r>
            <a:r>
              <a:rPr lang="zh-CN" altLang="en-US" sz="2500" smtClean="0"/>
              <a:t>无零因子</a:t>
            </a:r>
            <a:r>
              <a:rPr lang="en-US" altLang="zh-CN" sz="2500" smtClean="0"/>
              <a:t>, </a:t>
            </a:r>
            <a:r>
              <a:rPr lang="zh-CN" altLang="en-US" sz="2500" smtClean="0"/>
              <a:t>如果</a:t>
            </a:r>
            <a:r>
              <a:rPr lang="en-US" altLang="zh-CN" sz="2500" smtClean="0"/>
              <a:t>R</a:t>
            </a:r>
            <a:r>
              <a:rPr lang="zh-CN" altLang="en-US" sz="2500" smtClean="0"/>
              <a:t>中有</a:t>
            </a:r>
            <a:r>
              <a:rPr lang="en-US" altLang="zh-CN" sz="2500" smtClean="0"/>
              <a:t>a, b</a:t>
            </a:r>
            <a:r>
              <a:rPr lang="zh-CN" altLang="en-US" sz="2500" smtClean="0"/>
              <a:t>且</a:t>
            </a:r>
            <a:r>
              <a:rPr lang="en-US" altLang="zh-CN" sz="2500" smtClean="0"/>
              <a:t>ab=0, </a:t>
            </a:r>
            <a:r>
              <a:rPr lang="zh-CN" altLang="en-US" sz="2500" smtClean="0"/>
              <a:t>则 </a:t>
            </a:r>
            <a:r>
              <a:rPr lang="en-US" altLang="zh-CN" sz="2500" smtClean="0"/>
              <a:t>a=0 or b=0.</a:t>
            </a:r>
          </a:p>
          <a:p>
            <a:pPr lvl="1" eaLnBrk="1" hangingPunct="1">
              <a:lnSpc>
                <a:spcPct val="85000"/>
              </a:lnSpc>
              <a:buFont typeface="Wingdings" pitchFamily="2" charset="2"/>
              <a:buNone/>
            </a:pPr>
            <a:r>
              <a:rPr lang="zh-CN" altLang="en-US" sz="2500" smtClean="0"/>
              <a:t>满足</a:t>
            </a:r>
            <a:r>
              <a:rPr lang="en-US" altLang="zh-CN" sz="2500" smtClean="0"/>
              <a:t>M4</a:t>
            </a:r>
            <a:r>
              <a:rPr lang="zh-CN" altLang="en-US" sz="2500" smtClean="0"/>
              <a:t>的是交换环；满足</a:t>
            </a:r>
            <a:r>
              <a:rPr lang="en-US" altLang="zh-CN" sz="2500" smtClean="0"/>
              <a:t>M5</a:t>
            </a:r>
            <a:r>
              <a:rPr lang="zh-CN" altLang="en-US" sz="2500" smtClean="0"/>
              <a:t>和</a:t>
            </a:r>
            <a:r>
              <a:rPr lang="en-US" altLang="zh-CN" sz="2500" smtClean="0"/>
              <a:t>M6</a:t>
            </a:r>
            <a:r>
              <a:rPr lang="zh-CN" altLang="en-US" sz="2500" smtClean="0"/>
              <a:t>的交换环是整环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457200" y="282560"/>
            <a:ext cx="7543800" cy="1003300"/>
          </a:xfrm>
        </p:spPr>
        <p:txBody>
          <a:bodyPr/>
          <a:lstStyle/>
          <a:p>
            <a:pPr eaLnBrk="1" hangingPunct="1"/>
            <a:r>
              <a:rPr lang="zh-CN" altLang="en-US" b="0" dirty="0" smtClean="0"/>
              <a:t>域 </a:t>
            </a:r>
            <a:r>
              <a:rPr lang="en-US" altLang="zh-CN" b="0" dirty="0" smtClean="0"/>
              <a:t>(Fields)</a:t>
            </a:r>
            <a:endParaRPr lang="zh-CN" altLang="en-US" b="0" dirty="0" smtClean="0"/>
          </a:p>
        </p:txBody>
      </p:sp>
      <p:sp>
        <p:nvSpPr>
          <p:cNvPr id="2" name="Rectangle 3"/>
          <p:cNvSpPr>
            <a:spLocks noGrp="1" noChangeArrowheads="1"/>
          </p:cNvSpPr>
          <p:nvPr>
            <p:ph type="body" idx="1"/>
          </p:nvPr>
        </p:nvSpPr>
        <p:spPr>
          <a:xfrm>
            <a:off x="468313" y="1484313"/>
            <a:ext cx="8207375" cy="4465637"/>
          </a:xfrm>
        </p:spPr>
        <p:txBody>
          <a:bodyPr/>
          <a:lstStyle/>
          <a:p>
            <a:pPr eaLnBrk="1" hangingPunct="1">
              <a:lnSpc>
                <a:spcPct val="80000"/>
              </a:lnSpc>
            </a:pPr>
            <a:r>
              <a:rPr lang="zh-CN" altLang="en-US" dirty="0" smtClean="0"/>
              <a:t>域</a:t>
            </a:r>
            <a:r>
              <a:rPr lang="en-US" altLang="zh-CN" dirty="0" smtClean="0"/>
              <a:t>F, </a:t>
            </a:r>
            <a:r>
              <a:rPr lang="zh-CN" altLang="en-US" dirty="0" smtClean="0"/>
              <a:t>可以记为</a:t>
            </a:r>
            <a:r>
              <a:rPr lang="en-US" altLang="zh-CN" dirty="0" smtClean="0"/>
              <a:t>{F, +, x}, </a:t>
            </a:r>
            <a:r>
              <a:rPr lang="zh-CN" altLang="en-US" dirty="0" smtClean="0"/>
              <a:t>是有加法和乘法的两个二元运算的元素的集合，对于</a:t>
            </a:r>
            <a:r>
              <a:rPr lang="en-US" altLang="zh-CN" dirty="0" smtClean="0"/>
              <a:t>F</a:t>
            </a:r>
            <a:r>
              <a:rPr lang="zh-CN" altLang="en-US" dirty="0" smtClean="0"/>
              <a:t>中的任意元素</a:t>
            </a:r>
            <a:r>
              <a:rPr lang="en-US" altLang="zh-CN" dirty="0" smtClean="0"/>
              <a:t>a, b, c, </a:t>
            </a:r>
            <a:r>
              <a:rPr lang="zh-CN" altLang="en-US" dirty="0" smtClean="0"/>
              <a:t>满足以下公理：</a:t>
            </a:r>
            <a:endParaRPr lang="en-US" altLang="zh-CN" dirty="0" smtClean="0"/>
          </a:p>
          <a:p>
            <a:pPr lvl="1" eaLnBrk="1" hangingPunct="1">
              <a:lnSpc>
                <a:spcPct val="80000"/>
              </a:lnSpc>
            </a:pPr>
            <a:r>
              <a:rPr lang="en-US" altLang="zh-CN" dirty="0" smtClean="0"/>
              <a:t>(A1-M6), F</a:t>
            </a:r>
            <a:r>
              <a:rPr lang="zh-CN" altLang="en-US" dirty="0" smtClean="0"/>
              <a:t>是一个整环</a:t>
            </a:r>
          </a:p>
          <a:p>
            <a:pPr lvl="1" eaLnBrk="1" hangingPunct="1">
              <a:lnSpc>
                <a:spcPct val="80000"/>
              </a:lnSpc>
            </a:pPr>
            <a:r>
              <a:rPr lang="en-US" altLang="zh-CN" dirty="0" smtClean="0"/>
              <a:t>(M7), </a:t>
            </a:r>
            <a:r>
              <a:rPr lang="zh-CN" altLang="en-US" dirty="0" smtClean="0"/>
              <a:t>乘法逆元</a:t>
            </a:r>
            <a:r>
              <a:rPr lang="en-US" altLang="zh-CN" dirty="0" smtClean="0"/>
              <a:t>, </a:t>
            </a:r>
            <a:r>
              <a:rPr lang="zh-CN" altLang="en-US" dirty="0" smtClean="0"/>
              <a:t>对于</a:t>
            </a:r>
            <a:r>
              <a:rPr lang="en-US" altLang="zh-CN" dirty="0" smtClean="0"/>
              <a:t>F</a:t>
            </a:r>
            <a:r>
              <a:rPr lang="zh-CN" altLang="en-US" dirty="0" smtClean="0"/>
              <a:t>中的任意元素</a:t>
            </a:r>
            <a:r>
              <a:rPr lang="en-US" altLang="zh-CN" dirty="0" smtClean="0"/>
              <a:t>a(</a:t>
            </a:r>
            <a:r>
              <a:rPr lang="zh-CN" altLang="en-US" dirty="0" smtClean="0"/>
              <a:t>除</a:t>
            </a:r>
            <a:r>
              <a:rPr lang="en-US" altLang="zh-CN" dirty="0" smtClean="0"/>
              <a:t>0</a:t>
            </a:r>
            <a:r>
              <a:rPr lang="zh-CN" altLang="en-US" dirty="0" smtClean="0"/>
              <a:t>以外</a:t>
            </a:r>
            <a:r>
              <a:rPr lang="en-US" altLang="zh-CN" dirty="0" smtClean="0"/>
              <a:t>), F</a:t>
            </a:r>
            <a:r>
              <a:rPr lang="zh-CN" altLang="en-US" dirty="0" smtClean="0"/>
              <a:t>中都存在一个元素</a:t>
            </a:r>
            <a:r>
              <a:rPr lang="en-US" altLang="zh-CN" dirty="0" smtClean="0"/>
              <a:t>a</a:t>
            </a:r>
            <a:r>
              <a:rPr lang="en-US" altLang="zh-CN" baseline="30000" dirty="0" smtClean="0"/>
              <a:t>-1</a:t>
            </a:r>
            <a:r>
              <a:rPr lang="en-US" altLang="zh-CN" dirty="0" smtClean="0"/>
              <a:t>, </a:t>
            </a:r>
            <a:r>
              <a:rPr lang="zh-CN" altLang="en-US" dirty="0" smtClean="0"/>
              <a:t>使得</a:t>
            </a:r>
            <a:r>
              <a:rPr lang="en-US" altLang="zh-CN" dirty="0" smtClean="0"/>
              <a:t>aa</a:t>
            </a:r>
            <a:r>
              <a:rPr lang="en-US" altLang="zh-CN" baseline="30000" dirty="0" smtClean="0"/>
              <a:t>-1</a:t>
            </a:r>
            <a:r>
              <a:rPr lang="en-US" altLang="zh-CN" dirty="0" smtClean="0"/>
              <a:t>=(a</a:t>
            </a:r>
            <a:r>
              <a:rPr lang="en-US" altLang="zh-CN" baseline="30000" dirty="0" smtClean="0"/>
              <a:t>-1</a:t>
            </a:r>
            <a:r>
              <a:rPr lang="en-US" altLang="zh-CN" dirty="0" smtClean="0"/>
              <a:t>)a=1.</a:t>
            </a:r>
          </a:p>
          <a:p>
            <a:pPr lvl="1" eaLnBrk="1" hangingPunct="1">
              <a:lnSpc>
                <a:spcPct val="80000"/>
              </a:lnSpc>
            </a:pPr>
            <a:r>
              <a:rPr lang="zh-CN" altLang="en-US" dirty="0" smtClean="0"/>
              <a:t>域就是一个集合，在其上进行加减乘除而不脱离该集合</a:t>
            </a:r>
            <a:r>
              <a:rPr lang="en-US" altLang="zh-CN" dirty="0" smtClean="0"/>
              <a:t>, </a:t>
            </a:r>
            <a:r>
              <a:rPr lang="zh-CN" altLang="en-US" dirty="0" smtClean="0"/>
              <a:t>除法按以下规则定义</a:t>
            </a:r>
            <a:r>
              <a:rPr lang="en-US" altLang="zh-CN" dirty="0" smtClean="0"/>
              <a:t>: a/b=a(b</a:t>
            </a:r>
            <a:r>
              <a:rPr lang="en-US" altLang="zh-CN" baseline="30000" dirty="0" smtClean="0"/>
              <a:t>-1</a:t>
            </a:r>
            <a:r>
              <a:rPr lang="en-US" altLang="zh-CN" dirty="0" smtClean="0"/>
              <a:t>).</a:t>
            </a:r>
          </a:p>
          <a:p>
            <a:pPr eaLnBrk="1" hangingPunct="1">
              <a:lnSpc>
                <a:spcPct val="80000"/>
              </a:lnSpc>
            </a:pPr>
            <a:r>
              <a:rPr lang="zh-CN" altLang="en-US" sz="2600" dirty="0" smtClean="0"/>
              <a:t>有理数集合</a:t>
            </a:r>
            <a:r>
              <a:rPr lang="en-US" altLang="zh-CN" sz="2600" dirty="0" smtClean="0"/>
              <a:t>, </a:t>
            </a:r>
            <a:r>
              <a:rPr lang="zh-CN" altLang="en-US" sz="2600" dirty="0" smtClean="0"/>
              <a:t>实数集合和复数集合都是域；整数集合不是域，因为除了</a:t>
            </a:r>
            <a:r>
              <a:rPr lang="en-US" altLang="zh-CN" sz="2600" dirty="0" smtClean="0"/>
              <a:t>1</a:t>
            </a:r>
            <a:r>
              <a:rPr lang="zh-CN" altLang="en-US" sz="2600" dirty="0" smtClean="0"/>
              <a:t>和</a:t>
            </a:r>
            <a:r>
              <a:rPr lang="en-US" altLang="zh-CN" sz="2600" dirty="0" smtClean="0"/>
              <a:t>-1</a:t>
            </a:r>
            <a:r>
              <a:rPr lang="zh-CN" altLang="en-US" sz="2600" dirty="0" smtClean="0"/>
              <a:t>有乘法逆元，其他元素都无乘法逆元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68313" y="333375"/>
            <a:ext cx="7543800" cy="790575"/>
          </a:xfrm>
        </p:spPr>
        <p:txBody>
          <a:bodyPr/>
          <a:lstStyle/>
          <a:p>
            <a:pPr eaLnBrk="1" hangingPunct="1"/>
            <a:r>
              <a:rPr lang="zh-CN" altLang="en-US" b="0" smtClean="0"/>
              <a:t>群、环和域的关系</a:t>
            </a:r>
          </a:p>
        </p:txBody>
      </p:sp>
      <p:sp>
        <p:nvSpPr>
          <p:cNvPr id="11270" name="Rectangle 3"/>
          <p:cNvSpPr>
            <a:spLocks noGrp="1" noChangeArrowheads="1"/>
          </p:cNvSpPr>
          <p:nvPr>
            <p:ph type="body" idx="1"/>
          </p:nvPr>
        </p:nvSpPr>
        <p:spPr/>
        <p:txBody>
          <a:bodyPr/>
          <a:lstStyle/>
          <a:p>
            <a:pPr eaLnBrk="1" hangingPunct="1"/>
            <a:endParaRPr lang="zh-CN" altLang="en-US" smtClean="0"/>
          </a:p>
        </p:txBody>
      </p:sp>
      <p:pic>
        <p:nvPicPr>
          <p:cNvPr id="11271" name="Picture 4"/>
          <p:cNvPicPr>
            <a:picLocks noChangeAspect="1" noChangeArrowheads="1"/>
          </p:cNvPicPr>
          <p:nvPr/>
        </p:nvPicPr>
        <p:blipFill>
          <a:blip r:embed="rId2" cstate="print"/>
          <a:srcRect/>
          <a:stretch>
            <a:fillRect/>
          </a:stretch>
        </p:blipFill>
        <p:spPr bwMode="auto">
          <a:xfrm>
            <a:off x="37483" y="1326803"/>
            <a:ext cx="9051925" cy="50720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yptography-2">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wrap="square">
        <a:spAutoFit/>
      </a:bodyPr>
      <a:lstStyle>
        <a:defPPr marL="609600" indent="-609600">
          <a:lnSpc>
            <a:spcPct val="80000"/>
          </a:lnSpc>
          <a:defRPr sz="2400" dirty="0" smtClean="0"/>
        </a:defPPr>
      </a:lstStyle>
    </a:spDef>
    <a:txDef>
      <a:spPr/>
      <a:bodyPr vert="horz">
        <a:normAutofit fontScale="47500" lnSpcReduction="20000"/>
      </a:bodyPr>
      <a:lstStyle>
        <a:defPPr marL="365760" marR="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kumimoji="0" sz="2700" b="0" i="1" u="none" strike="noStrike" kern="1200" cap="none" spc="0" normalizeH="0" baseline="0" noProof="0" dirty="0" smtClean="0">
            <a:ln>
              <a:noFill/>
            </a:ln>
            <a:solidFill>
              <a:schemeClr val="tx1"/>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cryptography-2</Template>
  <TotalTime>730</TotalTime>
  <Words>4673</Words>
  <Application>Microsoft Office PowerPoint</Application>
  <PresentationFormat>全屏显示(4:3)</PresentationFormat>
  <Paragraphs>458</Paragraphs>
  <Slides>56</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cryptography-2</vt:lpstr>
      <vt:lpstr>公式</vt:lpstr>
      <vt:lpstr>现代密码学理论与实践 第4章 有限域</vt:lpstr>
      <vt:lpstr>本章要点</vt:lpstr>
      <vt:lpstr>本章目录</vt:lpstr>
      <vt:lpstr>4.1群, 环和域Groups, Rings, and Fields</vt:lpstr>
      <vt:lpstr>群、有限群和无限群</vt:lpstr>
      <vt:lpstr>交换群和循环群</vt:lpstr>
      <vt:lpstr>环 (Rings)</vt:lpstr>
      <vt:lpstr>域 (Fields)</vt:lpstr>
      <vt:lpstr>群、环和域的关系</vt:lpstr>
      <vt:lpstr>4.2 Modular Arithmetic</vt:lpstr>
      <vt:lpstr>因子 (Divisors)</vt:lpstr>
      <vt:lpstr>同余 (congruence)</vt:lpstr>
      <vt:lpstr>同余的性质</vt:lpstr>
      <vt:lpstr>同余的性质</vt:lpstr>
      <vt:lpstr>幻灯片 15</vt:lpstr>
      <vt:lpstr>加法逆元和乘法逆元</vt:lpstr>
      <vt:lpstr>剩余集</vt:lpstr>
      <vt:lpstr>剩余集</vt:lpstr>
      <vt:lpstr>4.3 欧几里得算法Euclid Algorithm</vt:lpstr>
      <vt:lpstr>Euclid's GCD Algorithm</vt:lpstr>
      <vt:lpstr>Euclid's GCD Algorithm</vt:lpstr>
      <vt:lpstr>Example: 求gcd(1970, 1066)</vt:lpstr>
      <vt:lpstr>Bezout’s Identity</vt:lpstr>
      <vt:lpstr>Bezout’s Identity</vt:lpstr>
      <vt:lpstr>4.4 有限域GF(p) Galois Fields</vt:lpstr>
      <vt:lpstr>Galois Fields GF(p)</vt:lpstr>
      <vt:lpstr>幻灯片 27</vt:lpstr>
      <vt:lpstr>计算乘法逆元素</vt:lpstr>
      <vt:lpstr>计算乘法逆元素</vt:lpstr>
      <vt:lpstr>在GF(p)中求乘法逆元</vt:lpstr>
      <vt:lpstr>扩展的Euclid算法求逆</vt:lpstr>
      <vt:lpstr>EEA matrix</vt:lpstr>
      <vt:lpstr>扩展的Euclid算法求逆</vt:lpstr>
      <vt:lpstr>4.5 多项式运算</vt:lpstr>
      <vt:lpstr>普通多项式运算</vt:lpstr>
      <vt:lpstr>幻灯片 36</vt:lpstr>
      <vt:lpstr>系数在Zp中的多项式运算</vt:lpstr>
      <vt:lpstr>幻灯片 38</vt:lpstr>
      <vt:lpstr>多项式的模运算</vt:lpstr>
      <vt:lpstr>求多项式的最大公因式</vt:lpstr>
      <vt:lpstr>4.6 有限域GF(2n)</vt:lpstr>
      <vt:lpstr>幻灯片 42</vt:lpstr>
      <vt:lpstr>多项式模运算</vt:lpstr>
      <vt:lpstr>多项式模运算</vt:lpstr>
      <vt:lpstr>幻灯片 45</vt:lpstr>
      <vt:lpstr>求乘法逆元</vt:lpstr>
      <vt:lpstr>Extended Euclid</vt:lpstr>
      <vt:lpstr>计算上的考虑</vt:lpstr>
      <vt:lpstr>Computing in Galois Fields </vt:lpstr>
      <vt:lpstr>Computing in Galois Fields</vt:lpstr>
      <vt:lpstr>扩展欧几里得算法求多项式逆</vt:lpstr>
      <vt:lpstr>使用生成元</vt:lpstr>
      <vt:lpstr>使用生成元</vt:lpstr>
      <vt:lpstr>幻灯片 54</vt:lpstr>
      <vt:lpstr>Summary</vt:lpstr>
      <vt:lpstr>Assignments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现代密码学理论与实践 第4章 有限域</dc:title>
  <dc:creator>lenovo</dc:creator>
  <cp:lastModifiedBy>ustc</cp:lastModifiedBy>
  <cp:revision>85</cp:revision>
  <dcterms:created xsi:type="dcterms:W3CDTF">2014-09-30T13:00:36Z</dcterms:created>
  <dcterms:modified xsi:type="dcterms:W3CDTF">2016-10-11T10:43:19Z</dcterms:modified>
</cp:coreProperties>
</file>