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9F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700" autoAdjust="0"/>
  </p:normalViewPr>
  <p:slideViewPr>
    <p:cSldViewPr>
      <p:cViewPr varScale="1">
        <p:scale>
          <a:sx n="87" d="100"/>
          <a:sy n="87" d="100"/>
        </p:scale>
        <p:origin x="-1397"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C1942-8C1C-4142-9113-C00651CD9D7A}" type="datetimeFigureOut">
              <a:rPr lang="zh-CN" altLang="en-US" smtClean="0"/>
              <a:pPr/>
              <a:t>2016/10/17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DABB6-86FE-4A4D-8E3C-2A9CD0D8B0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A8D4310-063A-41CE-9AF7-B0BEE96390BB}" type="slidenum">
              <a:rPr lang="zh-CN" altLang="en-US"/>
              <a:pPr/>
              <a:t>6</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altLang="zh-CN" smtClean="0"/>
              <a:t>The shortlist is as shown. Note mix of commercial (MARS, RC6, Twofish) verses academic (Rijndael, Serpent) proposals, sourced from various countries.</a:t>
            </a:r>
          </a:p>
          <a:p>
            <a:pPr eaLnBrk="1" hangingPunct="1"/>
            <a:endParaRPr lang="en-US" altLang="zh-CN" smtClean="0"/>
          </a:p>
          <a:p>
            <a:pPr eaLnBrk="1" hangingPunct="1"/>
            <a:r>
              <a:rPr lang="en-US" altLang="zh-CN" smtClean="0"/>
              <a:t>All were thought to be good </a:t>
            </a:r>
            <a:r>
              <a:rPr lang="en-US" altLang="zh-CN" smtClean="0">
                <a:latin typeface="Arial" charset="0"/>
              </a:rPr>
              <a:t>–</a:t>
            </a:r>
            <a:r>
              <a:rPr lang="en-US" altLang="zh-CN" smtClean="0"/>
              <a:t> came down to best balance of atatributes to meet criteria.</a:t>
            </a:r>
          </a:p>
          <a:p>
            <a:pPr eaLnBrk="1" hangingPunct="1"/>
            <a:endParaRPr lang="zh-CN" altLang="en-A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DEF7E60-5285-4140-B26A-0E9F1E44E79F}" type="slidenum">
              <a:rPr lang="zh-CN" altLang="en-US"/>
              <a:pPr/>
              <a:t>13</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altLang="zh-CN" smtClean="0"/>
              <a:t>Rijndael is an academic submission, based on the earlier Square cipher, from Belgium academics Dr Joan Daemen and Dr Vincent Rijmen.</a:t>
            </a:r>
          </a:p>
          <a:p>
            <a:pPr eaLnBrk="1" hangingPunct="1"/>
            <a:endParaRPr lang="en-US" altLang="zh-CN" smtClean="0"/>
          </a:p>
          <a:p>
            <a:pPr eaLnBrk="1" hangingPunct="1"/>
            <a:r>
              <a:rPr lang="en-US" altLang="zh-CN" smtClean="0"/>
              <a:t>It is an iterative cipher (operates on entire data block in every round) rather than feistel (operate on halves at a time). cf IDEA cipher</a:t>
            </a:r>
          </a:p>
          <a:p>
            <a:pPr eaLnBrk="1" hangingPunct="1"/>
            <a:endParaRPr lang="en-US" altLang="zh-CN" smtClean="0"/>
          </a:p>
          <a:p>
            <a:pPr eaLnBrk="1" hangingPunct="1"/>
            <a:endParaRPr lang="en-AU"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A2B24A0-E62A-44CB-BEC7-69EBB7747C71}" type="slidenum">
              <a:rPr lang="zh-CN" altLang="en-US"/>
              <a:pPr/>
              <a:t>15</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altLang="zh-CN" smtClean="0"/>
              <a:t>Data is written into the state matrix by columns; this matrix is manipulated at stage of the en/decryption process, and is then finally copied to the output.</a:t>
            </a:r>
          </a:p>
          <a:p>
            <a:pPr eaLnBrk="1" hangingPunct="1"/>
            <a:endParaRPr lang="en-US" altLang="zh-CN" smtClean="0"/>
          </a:p>
          <a:p>
            <a:pPr eaLnBrk="1" hangingPunct="1"/>
            <a:r>
              <a:rPr lang="en-US" altLang="zh-CN" smtClean="0"/>
              <a:t>The key is expanded into 44/52/60 lots of 32-bit words (see later), with 4 used in each round.</a:t>
            </a:r>
          </a:p>
          <a:p>
            <a:pPr eaLnBrk="1" hangingPunct="1"/>
            <a:endParaRPr lang="en-US" altLang="zh-CN" smtClean="0"/>
          </a:p>
          <a:p>
            <a:pPr eaLnBrk="1" hangingPunct="1"/>
            <a:r>
              <a:rPr lang="en-US" altLang="zh-CN" smtClean="0"/>
              <a:t>The data computation then consists of an </a:t>
            </a:r>
            <a:r>
              <a:rPr lang="en-US" altLang="zh-CN" smtClean="0">
                <a:latin typeface="Arial" charset="0"/>
              </a:rPr>
              <a:t>“</a:t>
            </a:r>
            <a:r>
              <a:rPr lang="en-US" altLang="zh-CN" smtClean="0"/>
              <a:t>add round key</a:t>
            </a:r>
            <a:r>
              <a:rPr lang="en-US" altLang="zh-CN" smtClean="0">
                <a:latin typeface="Arial" charset="0"/>
              </a:rPr>
              <a:t>”</a:t>
            </a:r>
            <a:r>
              <a:rPr lang="en-US" altLang="zh-CN" smtClean="0"/>
              <a:t> step, then 9/11/13 rounds with all 4 steps, and a final 10</a:t>
            </a:r>
            <a:r>
              <a:rPr lang="en-US" altLang="zh-CN" baseline="30000" smtClean="0"/>
              <a:t>th</a:t>
            </a:r>
            <a:r>
              <a:rPr lang="en-US" altLang="zh-CN" smtClean="0"/>
              <a:t>/12</a:t>
            </a:r>
            <a:r>
              <a:rPr lang="en-US" altLang="zh-CN" baseline="30000" smtClean="0"/>
              <a:t>th</a:t>
            </a:r>
            <a:r>
              <a:rPr lang="en-US" altLang="zh-CN" smtClean="0"/>
              <a:t>/14</a:t>
            </a:r>
            <a:r>
              <a:rPr lang="en-US" altLang="zh-CN" baseline="30000" smtClean="0"/>
              <a:t>th</a:t>
            </a:r>
            <a:r>
              <a:rPr lang="en-US" altLang="zh-CN" smtClean="0"/>
              <a:t> step of byte subs + mix cols + add round key. All steps are easily reversed.</a:t>
            </a:r>
          </a:p>
          <a:p>
            <a:pPr eaLnBrk="1" hangingPunct="1"/>
            <a:endParaRPr lang="en-US" altLang="zh-CN" smtClean="0"/>
          </a:p>
          <a:p>
            <a:pPr eaLnBrk="1" hangingPunct="1"/>
            <a:r>
              <a:rPr lang="en-US" altLang="zh-CN" smtClean="0"/>
              <a:t>Note only the </a:t>
            </a:r>
            <a:r>
              <a:rPr lang="en-US" altLang="zh-CN" smtClean="0">
                <a:latin typeface="Arial" charset="0"/>
              </a:rPr>
              <a:t>“</a:t>
            </a:r>
            <a:r>
              <a:rPr lang="en-US" altLang="zh-CN" smtClean="0"/>
              <a:t>add round key</a:t>
            </a:r>
            <a:r>
              <a:rPr lang="en-US" altLang="zh-CN" smtClean="0">
                <a:latin typeface="Arial" charset="0"/>
              </a:rPr>
              <a:t>”</a:t>
            </a:r>
            <a:r>
              <a:rPr lang="en-US" altLang="zh-CN" smtClean="0"/>
              <a:t> step makes use of the key and obscures the result, hence MUST be used at start and end of each round, since otherwise could undo effect of other steps. But the other steps provide confusion/diffusion/non-linearity. ie can look at cipher as a series of XOR with key then scramble/permute block repeated. This is efficient and highly secure it is believed.</a:t>
            </a:r>
          </a:p>
          <a:p>
            <a:pPr eaLnBrk="1" hangingPunct="1"/>
            <a:endParaRPr lang="zh-CN" altLang="en-A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4C7FEEEE-293D-471D-879C-536FA2C9ABB1}" type="slidenum">
              <a:rPr lang="zh-CN" altLang="en-US"/>
              <a:pPr/>
              <a:t>20</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altLang="zh-CN" smtClean="0"/>
              <a:t>There is a single 8-bit wide S-box used on every byte. This S-box is a permutation of all 256 8-bit values, constructed using a transformation which treats the values as polynomials in GF(2</a:t>
            </a:r>
            <a:r>
              <a:rPr lang="en-US" altLang="zh-CN" baseline="30000" smtClean="0"/>
              <a:t>8</a:t>
            </a:r>
            <a:r>
              <a:rPr lang="en-US" altLang="zh-CN" smtClean="0"/>
              <a:t>) </a:t>
            </a:r>
            <a:r>
              <a:rPr lang="en-US" altLang="zh-CN" smtClean="0">
                <a:latin typeface="Arial" charset="0"/>
              </a:rPr>
              <a:t>–</a:t>
            </a:r>
            <a:r>
              <a:rPr lang="en-US" altLang="zh-CN" smtClean="0"/>
              <a:t> however it is fixed, so really only need to know the table when implementing. Decryption requires the inverse of the table.</a:t>
            </a:r>
            <a:endParaRPr lang="en-AU"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1C73CD1-A132-47F9-B09E-3C19355F18B4}" type="slidenum">
              <a:rPr lang="zh-CN" altLang="en-US"/>
              <a:pPr/>
              <a:t>24</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altLang="zh-CN" smtClean="0"/>
              <a:t>This step provides </a:t>
            </a:r>
            <a:r>
              <a:rPr lang="en-US" altLang="zh-CN" smtClean="0">
                <a:latin typeface="Arial" charset="0"/>
              </a:rPr>
              <a:t>“</a:t>
            </a:r>
            <a:r>
              <a:rPr lang="en-US" altLang="zh-CN" smtClean="0"/>
              <a:t>permutation</a:t>
            </a:r>
            <a:r>
              <a:rPr lang="en-US" altLang="zh-CN" smtClean="0">
                <a:latin typeface="Arial" charset="0"/>
              </a:rPr>
              <a:t>”</a:t>
            </a:r>
            <a:r>
              <a:rPr lang="en-US" altLang="zh-CN" smtClean="0"/>
              <a:t> of the data, whereas the other steps involve substitutions.</a:t>
            </a:r>
          </a:p>
          <a:p>
            <a:pPr eaLnBrk="1" hangingPunct="1"/>
            <a:endParaRPr lang="zh-CN" altLang="en-A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727059B-529A-4EDA-A048-17C112EC49E0}" type="slidenum">
              <a:rPr lang="zh-CN" altLang="en-US"/>
              <a:pPr/>
              <a:t>26</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altLang="zh-CN" smtClean="0"/>
              <a:t>This step is also a substitution, but one involving ALL values in a column. Designed as a matrix multiplication where each byte is treated as a polynomial in GF(2</a:t>
            </a:r>
            <a:r>
              <a:rPr lang="en-US" altLang="zh-CN" baseline="30000" smtClean="0"/>
              <a:t>8</a:t>
            </a:r>
            <a:r>
              <a:rPr lang="en-US" altLang="zh-CN" smtClean="0"/>
              <a:t>). The inverse used for decryption involves a different set of constants.</a:t>
            </a:r>
          </a:p>
          <a:p>
            <a:pPr eaLnBrk="1" hangingPunct="1"/>
            <a:endParaRPr lang="en-US" altLang="zh-CN" smtClean="0"/>
          </a:p>
          <a:p>
            <a:pPr eaLnBrk="1" hangingPunct="1"/>
            <a:r>
              <a:rPr lang="en-US" altLang="zh-CN" smtClean="0"/>
              <a:t>The constants used are based on a linear code with maximal distance between code words </a:t>
            </a:r>
            <a:r>
              <a:rPr lang="en-US" altLang="zh-CN" smtClean="0">
                <a:latin typeface="Arial" charset="0"/>
              </a:rPr>
              <a:t>–</a:t>
            </a:r>
            <a:r>
              <a:rPr lang="en-US" altLang="zh-CN" smtClean="0"/>
              <a:t> this gives good mixing of the bytes within each column. Combined with the </a:t>
            </a:r>
            <a:r>
              <a:rPr lang="en-US" altLang="zh-CN" smtClean="0">
                <a:latin typeface="Arial" charset="0"/>
              </a:rPr>
              <a:t>“</a:t>
            </a:r>
            <a:r>
              <a:rPr lang="en-US" altLang="zh-CN" smtClean="0"/>
              <a:t>shift rows</a:t>
            </a:r>
            <a:r>
              <a:rPr lang="en-US" altLang="zh-CN" smtClean="0">
                <a:latin typeface="Arial" charset="0"/>
              </a:rPr>
              <a:t>”</a:t>
            </a:r>
            <a:r>
              <a:rPr lang="en-US" altLang="zh-CN" smtClean="0"/>
              <a:t> step provides good avalanche, so that within a few rounds, all output bits depend on all input bits.</a:t>
            </a:r>
          </a:p>
          <a:p>
            <a:pPr eaLnBrk="1" hangingPunct="1"/>
            <a:endParaRPr lang="en-US" altLang="zh-CN" smtClean="0"/>
          </a:p>
          <a:p>
            <a:pPr eaLnBrk="1" hangingPunct="1"/>
            <a:endParaRPr lang="en-US" altLang="zh-CN" smtClean="0"/>
          </a:p>
          <a:p>
            <a:pPr eaLnBrk="1" hangingPunct="1"/>
            <a:endParaRPr lang="zh-CN" alt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A8364C8-A2BA-4E7E-B18E-B4134782AFC5}" type="slidenum">
              <a:rPr lang="zh-CN" altLang="en-US"/>
              <a:pPr/>
              <a:t>29</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altLang="zh-CN" smtClean="0"/>
              <a:t>Key expansion is designed to be simple to implement, but by using round constants break symmetries, and make it much harder to deduce other key bits if just some are known (but once have as many consecutive bits as are in key, can then easily recreate the full expansion).</a:t>
            </a:r>
          </a:p>
          <a:p>
            <a:pPr eaLnBrk="1" hangingPunct="1"/>
            <a:endParaRPr lang="en-AU"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1DD522E-5244-4646-9319-D2CE5FC80E9A}" type="slidenum">
              <a:rPr lang="zh-CN" altLang="en-US"/>
              <a:pPr/>
              <a:t>31</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altLang="zh-CN" smtClean="0"/>
              <a:t>By constructing an equivalent inverse cipher with steps in same order as for encryption, can derive a more efficient implementation. Clearly swapping the byte substitutions and shift rows has no effect, since work just on bytes. Swapping the mix columns and add round key steps requires the inverse mix columns step be applied to the round keys first </a:t>
            </a:r>
            <a:r>
              <a:rPr lang="en-US" altLang="zh-CN" smtClean="0">
                <a:latin typeface="Arial" charset="0"/>
              </a:rPr>
              <a:t>–</a:t>
            </a:r>
            <a:r>
              <a:rPr lang="en-US" altLang="zh-CN" smtClean="0"/>
              <a:t> this makes the decryption schedule a little more complex with this construction.</a:t>
            </a:r>
          </a:p>
          <a:p>
            <a:pPr eaLnBrk="1" hangingPunct="1"/>
            <a:endParaRPr lang="zh-CN" altLang="en-AU"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3" name="Picture 40" descr="bg-buttom"/>
          <p:cNvPicPr>
            <a:picLocks noChangeAspect="1" noChangeArrowheads="1"/>
          </p:cNvPicPr>
          <p:nvPr userDrawn="1"/>
        </p:nvPicPr>
        <p:blipFill>
          <a:blip r:embed="rId3" cstate="print">
            <a:lum bright="18000" contrast="6000"/>
          </a:blip>
          <a:srcRect/>
          <a:stretch>
            <a:fillRect/>
          </a:stretch>
        </p:blipFill>
        <p:spPr bwMode="auto">
          <a:xfrm>
            <a:off x="4572000" y="115434"/>
            <a:ext cx="3889375" cy="1149350"/>
          </a:xfrm>
          <a:prstGeom prst="rect">
            <a:avLst/>
          </a:prstGeom>
          <a:noFill/>
          <a:ln w="9525">
            <a:noFill/>
            <a:miter lim="800000"/>
            <a:headEnd/>
            <a:tailEnd/>
          </a:ln>
        </p:spPr>
      </p:pic>
      <p:pic>
        <p:nvPicPr>
          <p:cNvPr id="14" name="图片 1" descr="ustc标志2"/>
          <p:cNvPicPr>
            <a:picLocks noChangeAspect="1" noChangeArrowheads="1"/>
          </p:cNvPicPr>
          <p:nvPr userDrawn="1"/>
        </p:nvPicPr>
        <p:blipFill>
          <a:blip r:embed="rId4" cstate="print"/>
          <a:srcRect/>
          <a:stretch>
            <a:fillRect/>
          </a:stretch>
        </p:blipFill>
        <p:spPr bwMode="auto">
          <a:xfrm>
            <a:off x="714348" y="258310"/>
            <a:ext cx="1008063" cy="100806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BE2672E2-A160-472D-8EEE-79097D6B924C}" type="datetime1">
              <a:rPr lang="zh-CN" altLang="en-US" smtClean="0"/>
              <a:pPr/>
              <a:t>2016/10/17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C3E7649-F06E-4730-B3AF-431FFBBECEC0}" type="datetime1">
              <a:rPr lang="zh-CN" altLang="en-US" smtClean="0"/>
              <a:pPr/>
              <a:t>2016/10/17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0404" y="1428736"/>
            <a:ext cx="8229600" cy="45259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dirty="0"/>
          </a:p>
        </p:txBody>
      </p:sp>
      <p:sp>
        <p:nvSpPr>
          <p:cNvPr id="23" name="页脚占位符 18"/>
          <p:cNvSpPr txBox="1">
            <a:spLocks/>
          </p:cNvSpPr>
          <p:nvPr userDrawn="1"/>
        </p:nvSpPr>
        <p:spPr>
          <a:xfrm>
            <a:off x="3440867" y="6409750"/>
            <a:ext cx="2350681" cy="365125"/>
          </a:xfrm>
          <a:prstGeom prst="rect">
            <a:avLst/>
          </a:prstGeom>
        </p:spPr>
        <p:txBody>
          <a:bodyPr vert="horz" anchor="b" anchorCtr="1"/>
          <a:lstStyle>
            <a:lvl1pPr>
              <a:defRPr baseline="0">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现代密码学理论与实践</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4" name="灯片编号占位符 26"/>
          <p:cNvSpPr txBox="1">
            <a:spLocks/>
          </p:cNvSpPr>
          <p:nvPr userDrawn="1"/>
        </p:nvSpPr>
        <p:spPr>
          <a:xfrm>
            <a:off x="7858148" y="6369833"/>
            <a:ext cx="869319" cy="365125"/>
          </a:xfrm>
          <a:prstGeom prst="rect">
            <a:avLst/>
          </a:prstGeom>
        </p:spPr>
        <p:txBody>
          <a:bodyPr vert="horz" anchor="b"/>
          <a:lstStyle>
            <a:lvl1pPr>
              <a:defRPr>
                <a:solidFill>
                  <a:srgbClr val="FFFFFF"/>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8529EE09-798D-4760-8768-969530E7F427}" type="slidenum">
              <a:rPr kumimoji="0" lang="zh-CN" altLang="en-US" sz="1400" b="1" i="0" u="none" strike="noStrike" kern="1200" cap="none" spc="0" normalizeH="0" baseline="0" noProof="0" smtClean="0">
                <a:ln>
                  <a:noFill/>
                </a:ln>
                <a:solidFill>
                  <a:schemeClr val="bg2">
                    <a:lumMod val="50000"/>
                  </a:schemeClr>
                </a:solidFill>
                <a:effectLst/>
                <a:uLnTx/>
                <a:uFillTx/>
                <a:latin typeface="宋体" pitchFamily="2" charset="-122"/>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altLang="zh-CN"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 35</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5" name="页脚占位符 18"/>
          <p:cNvSpPr txBox="1">
            <a:spLocks/>
          </p:cNvSpPr>
          <p:nvPr userDrawn="1"/>
        </p:nvSpPr>
        <p:spPr>
          <a:xfrm>
            <a:off x="298536" y="6393771"/>
            <a:ext cx="1701696" cy="365125"/>
          </a:xfrm>
          <a:prstGeom prst="rect">
            <a:avLst/>
          </a:prstGeom>
        </p:spPr>
        <p:txBody>
          <a:bodyPr vert="horz" anchor="b" anchorCtr="1"/>
          <a:lstStyle>
            <a:lvl1pPr>
              <a:defRPr>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rPr>
              <a:t>mfy@ustc.edu.cn</a:t>
            </a:r>
            <a:endParaRPr kumimoji="0" lang="zh-CN" altLang="en-US" sz="1400" b="1" i="0" u="none" strike="noStrike" kern="1200" cap="none" spc="0" normalizeH="0" baseline="0" noProof="0" dirty="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endParaRPr>
          </a:p>
        </p:txBody>
      </p:sp>
      <p:pic>
        <p:nvPicPr>
          <p:cNvPr id="26" name="Picture 40" descr="bg-buttom"/>
          <p:cNvPicPr>
            <a:picLocks noChangeAspect="1" noChangeArrowheads="1"/>
          </p:cNvPicPr>
          <p:nvPr userDrawn="1"/>
        </p:nvPicPr>
        <p:blipFill>
          <a:blip r:embed="rId2" cstate="print">
            <a:lum bright="18000" contrast="6000"/>
          </a:blip>
          <a:srcRect/>
          <a:stretch>
            <a:fillRect/>
          </a:stretch>
        </p:blipFill>
        <p:spPr bwMode="auto">
          <a:xfrm>
            <a:off x="4786314" y="5214950"/>
            <a:ext cx="3889375" cy="1149350"/>
          </a:xfrm>
          <a:prstGeom prst="rect">
            <a:avLst/>
          </a:prstGeom>
          <a:noFill/>
          <a:ln w="9525">
            <a:noFill/>
            <a:miter lim="800000"/>
            <a:headEnd/>
            <a:tailEnd/>
          </a:ln>
        </p:spPr>
      </p:pic>
      <p:pic>
        <p:nvPicPr>
          <p:cNvPr id="27" name="图片 1" descr="ustc标志2"/>
          <p:cNvPicPr>
            <a:picLocks noChangeAspect="1" noChangeArrowheads="1"/>
          </p:cNvPicPr>
          <p:nvPr userDrawn="1"/>
        </p:nvPicPr>
        <p:blipFill>
          <a:blip r:embed="rId3" cstate="print"/>
          <a:srcRect/>
          <a:stretch>
            <a:fillRect/>
          </a:stretch>
        </p:blipFill>
        <p:spPr bwMode="auto">
          <a:xfrm>
            <a:off x="7679271" y="277986"/>
            <a:ext cx="1008063" cy="1008062"/>
          </a:xfrm>
          <a:prstGeom prst="rect">
            <a:avLst/>
          </a:prstGeom>
          <a:noFill/>
          <a:ln w="9525">
            <a:noFill/>
            <a:miter lim="800000"/>
            <a:headEnd/>
            <a:tailEnd/>
          </a:ln>
        </p:spPr>
      </p:pic>
      <p:sp>
        <p:nvSpPr>
          <p:cNvPr id="9" name="标题 6"/>
          <p:cNvSpPr txBox="1">
            <a:spLocks/>
          </p:cNvSpPr>
          <p:nvPr userDrawn="1"/>
        </p:nvSpPr>
        <p:spPr>
          <a:xfrm>
            <a:off x="214314" y="5572140"/>
            <a:ext cx="4714876" cy="857248"/>
          </a:xfrm>
          <a:prstGeom prst="rect">
            <a:avLst/>
          </a:prstGeom>
        </p:spPr>
        <p:txBody>
          <a:bodyPr vert="horz" bIns="0" rtlCol="0" anchor="ctr">
            <a:noAutofit/>
            <a:scene3d>
              <a:camera prst="orthographicFront"/>
              <a:lightRig rig="soft" dir="t"/>
            </a:scene3d>
            <a:sp3d prstMaterial="softEdge">
              <a:bevelT w="25400" h="25400"/>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School of Computer </a:t>
            </a:r>
            <a:r>
              <a:rPr kumimoji="0" lang="en-US" altLang="zh-CN" sz="2400" b="0" i="0" u="none" strike="noStrike" kern="1200" cap="none" spc="0" normalizeH="0" baseline="0" noProof="0" dirty="0" err="1" smtClean="0">
                <a:ln>
                  <a:noFill/>
                </a:ln>
                <a:solidFill>
                  <a:srgbClr val="EAF9FC"/>
                </a:solidFill>
                <a:effectLst/>
                <a:uLnTx/>
                <a:uFillTx/>
                <a:latin typeface="华文行楷" pitchFamily="2" charset="-122"/>
                <a:ea typeface="华文行楷" pitchFamily="2" charset="-122"/>
                <a:cs typeface="+mj-cs"/>
              </a:rPr>
              <a:t>Science&amp;Technology</a:t>
            </a: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 USTC</a:t>
            </a:r>
            <a:endParaRPr kumimoji="0" lang="en-US" sz="2400" b="0" i="0" u="none" strike="noStrike" kern="1200" cap="none" spc="0" normalizeH="0" baseline="0" noProof="0" dirty="0">
              <a:ln>
                <a:noFill/>
              </a:ln>
              <a:solidFill>
                <a:srgbClr val="EAF9FC"/>
              </a:solidFill>
              <a:effectLst/>
              <a:uLnTx/>
              <a:uFillTx/>
              <a:latin typeface="华文行楷" pitchFamily="2" charset="-122"/>
              <a:ea typeface="华文行楷" pitchFamily="2" charset="-122"/>
              <a:cs typeface="+mj-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D5C350B-4A99-44CA-BD3F-436C35E879F6}" type="datetime1">
              <a:rPr lang="zh-CN" altLang="en-US" smtClean="0"/>
              <a:pPr/>
              <a:t>2016/10/17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CF8DEF0-057E-4D05-B964-8893A04D16A7}" type="datetime1">
              <a:rPr lang="zh-CN" altLang="en-US" smtClean="0"/>
              <a:pPr/>
              <a:t>2016/10/17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084F31DF-5A6A-4D7D-9A32-641C4740AECB}" type="datetime1">
              <a:rPr lang="zh-CN" altLang="en-US" smtClean="0"/>
              <a:pPr/>
              <a:t>2016/10/17</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6C110CD-E9AF-4815-B982-C71DD1412174}" type="datetime1">
              <a:rPr lang="zh-CN" altLang="en-US" smtClean="0"/>
              <a:pPr/>
              <a:t>2016/10/17</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7F353DC-7D66-42D5-937A-32A6B2054C9E}" type="datetime1">
              <a:rPr lang="zh-CN" altLang="en-US" smtClean="0"/>
              <a:pPr/>
              <a:t>2016/10/17</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DE34FA82-BD38-41DB-AC70-DB508FBEA257}" type="datetime1">
              <a:rPr lang="zh-CN" altLang="en-US" smtClean="0"/>
              <a:pPr/>
              <a:t>2016/10/17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83B2A7F5-0A7F-4523-A068-C452A85F3F86}" type="datetime1">
              <a:rPr lang="zh-CN" altLang="en-US" smtClean="0"/>
              <a:pPr/>
              <a:t>2016/10/17</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8529EE09-798D-4760-8768-969530E7F427}"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BA9FF3C-F009-474B-8AF4-0142DC10200A}" type="datetime1">
              <a:rPr lang="zh-CN" altLang="en-US" smtClean="0"/>
              <a:pPr/>
              <a:t>2016/10/17</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529EE09-798D-4760-8768-969530E7F42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fy@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8.xml"/><Relationship Id="rId7" Type="http://schemas.openxmlformats.org/officeDocument/2006/relationships/slide" Target="slide1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5.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1024"/>
          <p:cNvSpPr>
            <a:spLocks noGrp="1" noChangeArrowheads="1"/>
          </p:cNvSpPr>
          <p:nvPr>
            <p:ph type="ctrTitle"/>
          </p:nvPr>
        </p:nvSpPr>
        <p:spPr>
          <a:xfrm>
            <a:off x="1379559" y="428604"/>
            <a:ext cx="6264275" cy="2446338"/>
          </a:xfrm>
        </p:spPr>
        <p:txBody>
          <a:bodyPr/>
          <a:lstStyle/>
          <a:p>
            <a:pPr algn="ctr">
              <a:lnSpc>
                <a:spcPct val="90000"/>
              </a:lnSpc>
            </a:pPr>
            <a:r>
              <a:rPr lang="zh-CN" altLang="en-US" sz="4000" dirty="0" smtClean="0">
                <a:solidFill>
                  <a:srgbClr val="FF0000"/>
                </a:solidFill>
              </a:rPr>
              <a:t>现代密码学理论与实践</a:t>
            </a:r>
            <a:r>
              <a:rPr lang="zh-CN" altLang="en-US" sz="3200" dirty="0" smtClean="0">
                <a:solidFill>
                  <a:srgbClr val="FF0000"/>
                </a:solidFill>
              </a:rPr>
              <a:t/>
            </a:r>
            <a:br>
              <a:rPr lang="zh-CN" altLang="en-US" sz="3200" dirty="0" smtClean="0">
                <a:solidFill>
                  <a:srgbClr val="FF0000"/>
                </a:solidFill>
              </a:rPr>
            </a:br>
            <a:r>
              <a:rPr lang="zh-CN" altLang="en-US" sz="4000" dirty="0" smtClean="0">
                <a:solidFill>
                  <a:srgbClr val="FF0000"/>
                </a:solidFill>
              </a:rPr>
              <a:t>第</a:t>
            </a:r>
            <a:r>
              <a:rPr lang="en-US" altLang="zh-CN" sz="4000" dirty="0" smtClean="0">
                <a:solidFill>
                  <a:srgbClr val="FF0000"/>
                </a:solidFill>
              </a:rPr>
              <a:t>5</a:t>
            </a:r>
            <a:r>
              <a:rPr lang="zh-CN" altLang="en-US" sz="4000" dirty="0" smtClean="0">
                <a:solidFill>
                  <a:srgbClr val="FF0000"/>
                </a:solidFill>
              </a:rPr>
              <a:t>章 </a:t>
            </a:r>
            <a:r>
              <a:rPr lang="en-US" altLang="zh-CN" sz="4000" dirty="0" smtClean="0">
                <a:solidFill>
                  <a:srgbClr val="FF0000"/>
                </a:solidFill>
              </a:rPr>
              <a:t>AES</a:t>
            </a:r>
            <a:r>
              <a:rPr lang="zh-CN" altLang="en-US" sz="4000" dirty="0" smtClean="0">
                <a:solidFill>
                  <a:srgbClr val="FF0000"/>
                </a:solidFill>
              </a:rPr>
              <a:t>密码</a:t>
            </a:r>
            <a:endParaRPr lang="zh-CN" altLang="en-US" sz="4400" b="0" dirty="0" smtClean="0">
              <a:solidFill>
                <a:srgbClr val="FF3300"/>
              </a:solidFill>
              <a:latin typeface="Copperplate Gothic Bold" pitchFamily="34" charset="0"/>
            </a:endParaRPr>
          </a:p>
        </p:txBody>
      </p:sp>
      <p:sp>
        <p:nvSpPr>
          <p:cNvPr id="8" name="Rectangle 3"/>
          <p:cNvSpPr>
            <a:spLocks noGrp="1" noChangeArrowheads="1"/>
          </p:cNvSpPr>
          <p:nvPr/>
        </p:nvSpPr>
        <p:spPr bwMode="auto">
          <a:xfrm>
            <a:off x="928662" y="3000372"/>
            <a:ext cx="6551613" cy="2309807"/>
          </a:xfrm>
          <a:prstGeom prst="rect">
            <a:avLst/>
          </a:prstGeom>
          <a:noFill/>
          <a:ln w="9525">
            <a:noFill/>
            <a:miter lim="800000"/>
            <a:headEnd/>
            <a:tailEnd/>
          </a:ln>
        </p:spPr>
        <p:txBody>
          <a:bodyPr/>
          <a:lstStyle/>
          <a:p>
            <a:pPr algn="r">
              <a:lnSpc>
                <a:spcPct val="90000"/>
              </a:lnSpc>
              <a:spcBef>
                <a:spcPct val="20000"/>
              </a:spcBef>
              <a:buClr>
                <a:schemeClr val="tx2"/>
              </a:buClr>
              <a:buSzPct val="70000"/>
              <a:buFont typeface="Wingdings" pitchFamily="2" charset="2"/>
              <a:buNone/>
            </a:pPr>
            <a:r>
              <a:rPr lang="en-US" altLang="zh-CN" sz="2700" dirty="0">
                <a:ea typeface="黑体" pitchFamily="2" charset="-122"/>
              </a:rPr>
              <a:t>Fifth Edition by William Stallings</a:t>
            </a:r>
          </a:p>
          <a:p>
            <a:pPr algn="r">
              <a:lnSpc>
                <a:spcPct val="90000"/>
              </a:lnSpc>
              <a:spcBef>
                <a:spcPct val="20000"/>
              </a:spcBef>
              <a:buClr>
                <a:schemeClr val="tx2"/>
              </a:buClr>
              <a:buSzPct val="70000"/>
              <a:buFont typeface="Wingdings" pitchFamily="2" charset="2"/>
              <a:buNone/>
            </a:pPr>
            <a:r>
              <a:rPr lang="zh-CN" altLang="en-US" sz="2700" dirty="0">
                <a:ea typeface="黑体" pitchFamily="2" charset="-122"/>
              </a:rPr>
              <a:t>苗付友</a:t>
            </a:r>
          </a:p>
          <a:p>
            <a:pPr algn="r">
              <a:lnSpc>
                <a:spcPct val="90000"/>
              </a:lnSpc>
              <a:spcBef>
                <a:spcPct val="20000"/>
              </a:spcBef>
              <a:buClr>
                <a:schemeClr val="tx2"/>
              </a:buClr>
              <a:buSzPct val="70000"/>
              <a:buFont typeface="Wingdings" pitchFamily="2" charset="2"/>
              <a:buNone/>
            </a:pPr>
            <a:r>
              <a:rPr lang="en-US" altLang="zh-CN" sz="2700" dirty="0">
                <a:ea typeface="黑体" pitchFamily="2" charset="-122"/>
                <a:hlinkClick r:id="rId2"/>
              </a:rPr>
              <a:t>mfy@ustc.edu.cn</a:t>
            </a:r>
            <a:endParaRPr lang="en-US" altLang="zh-CN" sz="2700" dirty="0">
              <a:ea typeface="黑体" pitchFamily="2" charset="-122"/>
            </a:endParaRPr>
          </a:p>
          <a:p>
            <a:pPr algn="r">
              <a:lnSpc>
                <a:spcPct val="90000"/>
              </a:lnSpc>
              <a:spcBef>
                <a:spcPct val="20000"/>
              </a:spcBef>
              <a:buClr>
                <a:schemeClr val="tx2"/>
              </a:buClr>
              <a:buSzPct val="70000"/>
              <a:buFont typeface="Wingdings" pitchFamily="2" charset="2"/>
              <a:buNone/>
            </a:pPr>
            <a:r>
              <a:rPr lang="en-US" altLang="zh-CN" sz="2700" smtClean="0">
                <a:ea typeface="黑体" pitchFamily="2" charset="-122"/>
              </a:rPr>
              <a:t>2016</a:t>
            </a:r>
            <a:r>
              <a:rPr lang="zh-CN" altLang="en-US" sz="2700" smtClean="0">
                <a:ea typeface="黑体" pitchFamily="2" charset="-122"/>
              </a:rPr>
              <a:t>年</a:t>
            </a:r>
            <a:r>
              <a:rPr lang="en-US" altLang="zh-CN" sz="2700" dirty="0" smtClean="0">
                <a:ea typeface="黑体" pitchFamily="2" charset="-122"/>
              </a:rPr>
              <a:t>10</a:t>
            </a:r>
            <a:r>
              <a:rPr lang="zh-CN" altLang="en-US" sz="2700" dirty="0" smtClean="0">
                <a:ea typeface="黑体" pitchFamily="2" charset="-122"/>
              </a:rPr>
              <a:t>月</a:t>
            </a:r>
            <a:endParaRPr lang="zh-CN" altLang="en-US" sz="2700" dirty="0">
              <a:ea typeface="黑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457200" y="122238"/>
            <a:ext cx="7543800" cy="785812"/>
          </a:xfrm>
        </p:spPr>
        <p:txBody>
          <a:bodyPr/>
          <a:lstStyle/>
          <a:p>
            <a:pPr eaLnBrk="1" hangingPunct="1"/>
            <a:r>
              <a:rPr lang="en-US" altLang="zh-CN" smtClean="0"/>
              <a:t>AES</a:t>
            </a:r>
            <a:r>
              <a:rPr lang="zh-CN" altLang="en-US" smtClean="0">
                <a:ea typeface="黑体" pitchFamily="2" charset="-122"/>
              </a:rPr>
              <a:t>评估准则</a:t>
            </a:r>
          </a:p>
        </p:txBody>
      </p:sp>
      <p:sp>
        <p:nvSpPr>
          <p:cNvPr id="12294" name="Rectangle 3"/>
          <p:cNvSpPr>
            <a:spLocks noGrp="1" noChangeArrowheads="1"/>
          </p:cNvSpPr>
          <p:nvPr>
            <p:ph type="body" idx="1"/>
          </p:nvPr>
        </p:nvSpPr>
        <p:spPr>
          <a:xfrm>
            <a:off x="611188" y="1052513"/>
            <a:ext cx="7827962" cy="5111750"/>
          </a:xfrm>
        </p:spPr>
        <p:txBody>
          <a:bodyPr/>
          <a:lstStyle/>
          <a:p>
            <a:pPr eaLnBrk="1" hangingPunct="1">
              <a:lnSpc>
                <a:spcPct val="70000"/>
              </a:lnSpc>
            </a:pPr>
            <a:r>
              <a:rPr lang="zh-CN" altLang="en-US" sz="2500" dirty="0" smtClean="0">
                <a:ea typeface="黑体" pitchFamily="2" charset="-122"/>
              </a:rPr>
              <a:t>一般安全性</a:t>
            </a:r>
          </a:p>
          <a:p>
            <a:pPr lvl="1" eaLnBrk="1" hangingPunct="1">
              <a:lnSpc>
                <a:spcPct val="70000"/>
              </a:lnSpc>
            </a:pPr>
            <a:r>
              <a:rPr lang="zh-CN" altLang="en-US" sz="2100" dirty="0" smtClean="0">
                <a:ea typeface="黑体" pitchFamily="2" charset="-122"/>
              </a:rPr>
              <a:t>依赖于密码学界的公共安全分析</a:t>
            </a:r>
          </a:p>
          <a:p>
            <a:pPr eaLnBrk="1" hangingPunct="1">
              <a:lnSpc>
                <a:spcPct val="70000"/>
              </a:lnSpc>
            </a:pPr>
            <a:r>
              <a:rPr lang="zh-CN" altLang="en-US" sz="2500" dirty="0" smtClean="0">
                <a:ea typeface="黑体" pitchFamily="2" charset="-122"/>
              </a:rPr>
              <a:t>软件实现</a:t>
            </a:r>
          </a:p>
          <a:p>
            <a:pPr lvl="1" eaLnBrk="1" hangingPunct="1">
              <a:lnSpc>
                <a:spcPct val="70000"/>
              </a:lnSpc>
            </a:pPr>
            <a:r>
              <a:rPr lang="zh-CN" altLang="en-US" sz="2100" dirty="0" smtClean="0">
                <a:ea typeface="黑体" pitchFamily="2" charset="-122"/>
              </a:rPr>
              <a:t>软件执行速度，跨平台执行能力及密钥长度改变时速度变化</a:t>
            </a:r>
          </a:p>
          <a:p>
            <a:pPr eaLnBrk="1" hangingPunct="1">
              <a:lnSpc>
                <a:spcPct val="70000"/>
              </a:lnSpc>
            </a:pPr>
            <a:r>
              <a:rPr lang="zh-CN" altLang="en-US" sz="2500" dirty="0" smtClean="0">
                <a:ea typeface="黑体" pitchFamily="2" charset="-122"/>
              </a:rPr>
              <a:t>受限空间环境</a:t>
            </a:r>
          </a:p>
          <a:p>
            <a:pPr lvl="1" eaLnBrk="1" hangingPunct="1">
              <a:lnSpc>
                <a:spcPct val="70000"/>
              </a:lnSpc>
            </a:pPr>
            <a:r>
              <a:rPr lang="zh-CN" altLang="en-US" sz="2100" dirty="0" smtClean="0">
                <a:ea typeface="黑体" pitchFamily="2" charset="-122"/>
              </a:rPr>
              <a:t>在诸如智能卡中的应用</a:t>
            </a:r>
          </a:p>
          <a:p>
            <a:pPr eaLnBrk="1" hangingPunct="1">
              <a:lnSpc>
                <a:spcPct val="70000"/>
              </a:lnSpc>
            </a:pPr>
            <a:r>
              <a:rPr lang="zh-CN" altLang="en-US" sz="2500" dirty="0" smtClean="0">
                <a:ea typeface="黑体" pitchFamily="2" charset="-122"/>
              </a:rPr>
              <a:t>硬件实现</a:t>
            </a:r>
          </a:p>
          <a:p>
            <a:pPr lvl="1" eaLnBrk="1" hangingPunct="1">
              <a:lnSpc>
                <a:spcPct val="70000"/>
              </a:lnSpc>
            </a:pPr>
            <a:r>
              <a:rPr lang="zh-CN" altLang="en-US" sz="2100" dirty="0" smtClean="0">
                <a:ea typeface="黑体" pitchFamily="2" charset="-122"/>
              </a:rPr>
              <a:t>硬件实现时能够提高执行速度或缩短代码长度</a:t>
            </a:r>
          </a:p>
          <a:p>
            <a:pPr>
              <a:lnSpc>
                <a:spcPct val="70000"/>
              </a:lnSpc>
            </a:pPr>
            <a:r>
              <a:rPr lang="zh-CN" altLang="en-US" sz="2500" dirty="0" smtClean="0">
                <a:ea typeface="黑体" pitchFamily="2" charset="-122"/>
              </a:rPr>
              <a:t>抵御密码分析攻击</a:t>
            </a:r>
          </a:p>
          <a:p>
            <a:pPr eaLnBrk="1" hangingPunct="1">
              <a:lnSpc>
                <a:spcPct val="70000"/>
              </a:lnSpc>
            </a:pPr>
            <a:r>
              <a:rPr lang="zh-CN" altLang="en-US" sz="2500" dirty="0" smtClean="0">
                <a:ea typeface="黑体" pitchFamily="2" charset="-122"/>
              </a:rPr>
              <a:t>密钥灵活性</a:t>
            </a:r>
          </a:p>
          <a:p>
            <a:pPr lvl="1" eaLnBrk="1" hangingPunct="1">
              <a:lnSpc>
                <a:spcPct val="70000"/>
              </a:lnSpc>
            </a:pPr>
            <a:r>
              <a:rPr lang="zh-CN" altLang="en-US" sz="2100" dirty="0" smtClean="0">
                <a:ea typeface="黑体" pitchFamily="2" charset="-122"/>
              </a:rPr>
              <a:t>快速改变密钥长度的能力</a:t>
            </a:r>
          </a:p>
          <a:p>
            <a:pPr eaLnBrk="1" hangingPunct="1">
              <a:lnSpc>
                <a:spcPct val="70000"/>
              </a:lnSpc>
            </a:pPr>
            <a:r>
              <a:rPr lang="zh-CN" altLang="en-US" sz="2500" dirty="0" smtClean="0">
                <a:ea typeface="黑体" pitchFamily="2" charset="-122"/>
              </a:rPr>
              <a:t>其他的多功能性和灵活性</a:t>
            </a:r>
          </a:p>
          <a:p>
            <a:pPr eaLnBrk="1" hangingPunct="1">
              <a:lnSpc>
                <a:spcPct val="70000"/>
              </a:lnSpc>
            </a:pPr>
            <a:r>
              <a:rPr lang="zh-CN" altLang="en-US" sz="2500" dirty="0" smtClean="0">
                <a:ea typeface="黑体" pitchFamily="2" charset="-122"/>
              </a:rPr>
              <a:t>指令级并行执行的潜力</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4294967295"/>
          </p:nvPr>
        </p:nvSpPr>
        <p:spPr>
          <a:xfrm>
            <a:off x="457200" y="6248400"/>
            <a:ext cx="2133600" cy="457200"/>
          </a:xfrm>
          <a:prstGeom prst="rect">
            <a:avLst/>
          </a:prstGeom>
          <a:noFill/>
        </p:spPr>
        <p:txBody>
          <a:bodyPr/>
          <a:lstStyle/>
          <a:p>
            <a:fld id="{10114C35-7B8E-4435-80C3-CE87F7F18D6C}" type="datetime1">
              <a:rPr lang="zh-CN" altLang="en-US"/>
              <a:pPr/>
              <a:t>2016/10/17</a:t>
            </a:fld>
            <a:endParaRPr lang="en-US" altLang="zh-CN"/>
          </a:p>
        </p:txBody>
      </p:sp>
      <p:sp>
        <p:nvSpPr>
          <p:cNvPr id="13315" name="页脚占位符 4"/>
          <p:cNvSpPr>
            <a:spLocks noGrp="1"/>
          </p:cNvSpPr>
          <p:nvPr>
            <p:ph type="ftr" sz="quarter" idx="4294967295"/>
          </p:nvPr>
        </p:nvSpPr>
        <p:spPr>
          <a:xfrm>
            <a:off x="3124200" y="6248400"/>
            <a:ext cx="2895600" cy="457200"/>
          </a:xfrm>
          <a:prstGeom prst="rect">
            <a:avLst/>
          </a:prstGeom>
          <a:noFill/>
        </p:spPr>
        <p:txBody>
          <a:bodyPr/>
          <a:lstStyle/>
          <a:p>
            <a:r>
              <a:rPr lang="en-US" altLang="zh-CN"/>
              <a:t>现代密码学理论与实践05</a:t>
            </a:r>
          </a:p>
        </p:txBody>
      </p:sp>
      <p:sp>
        <p:nvSpPr>
          <p:cNvPr id="13316" name="灯片编号占位符 5"/>
          <p:cNvSpPr>
            <a:spLocks noGrp="1"/>
          </p:cNvSpPr>
          <p:nvPr>
            <p:ph type="sldNum" sz="quarter" idx="4294967295"/>
          </p:nvPr>
        </p:nvSpPr>
        <p:spPr>
          <a:xfrm>
            <a:off x="6553200" y="6248400"/>
            <a:ext cx="2133600" cy="457200"/>
          </a:xfrm>
          <a:prstGeom prst="rect">
            <a:avLst/>
          </a:prstGeom>
          <a:noFill/>
        </p:spPr>
        <p:txBody>
          <a:bodyPr/>
          <a:lstStyle/>
          <a:p>
            <a:fld id="{135B63CB-8BCF-4C72-A3A1-290C782FCF50}" type="slidenum">
              <a:rPr lang="en-US" altLang="zh-CN"/>
              <a:pPr/>
              <a:t>11</a:t>
            </a:fld>
            <a:r>
              <a:rPr lang="en-US" altLang="zh-CN"/>
              <a:t>/34</a:t>
            </a:r>
          </a:p>
        </p:txBody>
      </p:sp>
      <p:sp>
        <p:nvSpPr>
          <p:cNvPr id="13317" name="Rectangle 2"/>
          <p:cNvSpPr>
            <a:spLocks noGrp="1" noChangeArrowheads="1"/>
          </p:cNvSpPr>
          <p:nvPr>
            <p:ph type="title"/>
          </p:nvPr>
        </p:nvSpPr>
        <p:spPr/>
        <p:txBody>
          <a:bodyPr/>
          <a:lstStyle/>
          <a:p>
            <a:pPr eaLnBrk="1" hangingPunct="1"/>
            <a:endParaRPr lang="zh-CN" altLang="en-US" smtClean="0"/>
          </a:p>
        </p:txBody>
      </p:sp>
      <p:sp>
        <p:nvSpPr>
          <p:cNvPr id="13318" name="Rectangle 3"/>
          <p:cNvSpPr>
            <a:spLocks noGrp="1" noChangeArrowheads="1"/>
          </p:cNvSpPr>
          <p:nvPr>
            <p:ph type="body" idx="1"/>
          </p:nvPr>
        </p:nvSpPr>
        <p:spPr/>
        <p:txBody>
          <a:bodyPr/>
          <a:lstStyle/>
          <a:p>
            <a:pPr eaLnBrk="1" hangingPunct="1"/>
            <a:endParaRPr lang="zh-CN" altLang="en-US" smtClean="0"/>
          </a:p>
        </p:txBody>
      </p:sp>
      <p:pic>
        <p:nvPicPr>
          <p:cNvPr id="13319" name="Picture 4"/>
          <p:cNvPicPr>
            <a:picLocks noChangeAspect="1" noChangeArrowheads="1"/>
          </p:cNvPicPr>
          <p:nvPr/>
        </p:nvPicPr>
        <p:blipFill>
          <a:blip r:embed="rId2" cstate="print"/>
          <a:srcRect/>
          <a:stretch>
            <a:fillRect/>
          </a:stretch>
        </p:blipFill>
        <p:spPr bwMode="auto">
          <a:xfrm>
            <a:off x="468313" y="0"/>
            <a:ext cx="7775575" cy="6664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endParaRPr lang="zh-CN" altLang="en-US" smtClean="0"/>
          </a:p>
        </p:txBody>
      </p:sp>
      <p:sp>
        <p:nvSpPr>
          <p:cNvPr id="14342" name="Rectangle 3"/>
          <p:cNvSpPr>
            <a:spLocks noGrp="1" noChangeArrowheads="1"/>
          </p:cNvSpPr>
          <p:nvPr>
            <p:ph type="body" idx="1"/>
          </p:nvPr>
        </p:nvSpPr>
        <p:spPr/>
        <p:txBody>
          <a:bodyPr/>
          <a:lstStyle/>
          <a:p>
            <a:pPr eaLnBrk="1" hangingPunct="1"/>
            <a:endParaRPr lang="zh-CN" altLang="en-US" smtClean="0"/>
          </a:p>
        </p:txBody>
      </p:sp>
      <p:pic>
        <p:nvPicPr>
          <p:cNvPr id="14343" name="Picture 4"/>
          <p:cNvPicPr>
            <a:picLocks noChangeAspect="1" noChangeArrowheads="1"/>
          </p:cNvPicPr>
          <p:nvPr/>
        </p:nvPicPr>
        <p:blipFill>
          <a:blip r:embed="rId2" cstate="print"/>
          <a:srcRect/>
          <a:stretch>
            <a:fillRect/>
          </a:stretch>
        </p:blipFill>
        <p:spPr bwMode="auto">
          <a:xfrm>
            <a:off x="611188" y="52388"/>
            <a:ext cx="7921625" cy="6753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457200" y="122238"/>
            <a:ext cx="7543800" cy="1003300"/>
          </a:xfrm>
        </p:spPr>
        <p:txBody>
          <a:bodyPr>
            <a:normAutofit fontScale="90000"/>
          </a:bodyPr>
          <a:lstStyle/>
          <a:p>
            <a:pPr eaLnBrk="1" hangingPunct="1"/>
            <a:r>
              <a:rPr lang="en-AU" altLang="zh-CN" smtClean="0"/>
              <a:t>5.2 The AES Cipher - Rijndael </a:t>
            </a:r>
          </a:p>
        </p:txBody>
      </p:sp>
      <p:sp>
        <p:nvSpPr>
          <p:cNvPr id="15366" name="Rectangle 3"/>
          <p:cNvSpPr>
            <a:spLocks noGrp="1" noChangeArrowheads="1"/>
          </p:cNvSpPr>
          <p:nvPr>
            <p:ph type="body" idx="1"/>
          </p:nvPr>
        </p:nvSpPr>
        <p:spPr>
          <a:xfrm>
            <a:off x="468313" y="1341438"/>
            <a:ext cx="7993062" cy="4752975"/>
          </a:xfrm>
        </p:spPr>
        <p:txBody>
          <a:bodyPr/>
          <a:lstStyle/>
          <a:p>
            <a:pPr eaLnBrk="1" hangingPunct="1">
              <a:lnSpc>
                <a:spcPct val="80000"/>
              </a:lnSpc>
            </a:pPr>
            <a:r>
              <a:rPr lang="en-AU" altLang="zh-CN" dirty="0" smtClean="0"/>
              <a:t>Designed by </a:t>
            </a:r>
            <a:r>
              <a:rPr lang="en-AU" altLang="zh-CN" dirty="0" err="1" smtClean="0"/>
              <a:t>Rijmen-Daemen</a:t>
            </a:r>
            <a:r>
              <a:rPr lang="en-AU" altLang="zh-CN" dirty="0" smtClean="0"/>
              <a:t> in Belgium </a:t>
            </a:r>
          </a:p>
          <a:p>
            <a:pPr eaLnBrk="1" hangingPunct="1">
              <a:lnSpc>
                <a:spcPct val="80000"/>
              </a:lnSpc>
            </a:pPr>
            <a:r>
              <a:rPr lang="en-AU" altLang="zh-CN" dirty="0" smtClean="0"/>
              <a:t>Has 128/192/256 bit keys, 128 bit data </a:t>
            </a:r>
          </a:p>
          <a:p>
            <a:pPr eaLnBrk="1" hangingPunct="1">
              <a:lnSpc>
                <a:spcPct val="80000"/>
              </a:lnSpc>
            </a:pPr>
            <a:r>
              <a:rPr lang="en-AU" altLang="zh-CN" dirty="0" smtClean="0"/>
              <a:t>An </a:t>
            </a:r>
            <a:r>
              <a:rPr lang="en-AU" altLang="zh-CN" b="1" dirty="0" smtClean="0"/>
              <a:t>iterative</a:t>
            </a:r>
            <a:r>
              <a:rPr lang="en-AU" altLang="zh-CN" dirty="0" smtClean="0"/>
              <a:t> rather than </a:t>
            </a:r>
            <a:r>
              <a:rPr lang="en-AU" altLang="zh-CN" b="1" dirty="0" err="1" smtClean="0"/>
              <a:t>Feistel</a:t>
            </a:r>
            <a:r>
              <a:rPr lang="en-AU" altLang="zh-CN" dirty="0" smtClean="0"/>
              <a:t> Cipher</a:t>
            </a:r>
          </a:p>
          <a:p>
            <a:pPr lvl="1" eaLnBrk="1" hangingPunct="1">
              <a:lnSpc>
                <a:spcPct val="80000"/>
              </a:lnSpc>
            </a:pPr>
            <a:r>
              <a:rPr lang="en-AU" altLang="zh-CN" dirty="0" smtClean="0"/>
              <a:t>treats data in 4 groups of 4 bytes</a:t>
            </a:r>
          </a:p>
          <a:p>
            <a:pPr lvl="1" eaLnBrk="1" hangingPunct="1">
              <a:lnSpc>
                <a:spcPct val="80000"/>
              </a:lnSpc>
            </a:pPr>
            <a:r>
              <a:rPr lang="en-US" altLang="zh-CN" dirty="0" smtClean="0"/>
              <a:t>operates an entire block in every round</a:t>
            </a:r>
            <a:endParaRPr lang="en-AU" altLang="zh-CN" dirty="0" smtClean="0"/>
          </a:p>
          <a:p>
            <a:pPr eaLnBrk="1" hangingPunct="1">
              <a:lnSpc>
                <a:spcPct val="80000"/>
              </a:lnSpc>
            </a:pPr>
            <a:r>
              <a:rPr lang="en-US" altLang="zh-CN" dirty="0" smtClean="0"/>
              <a:t>Designed to be:</a:t>
            </a:r>
          </a:p>
          <a:p>
            <a:pPr lvl="1" eaLnBrk="1" hangingPunct="1">
              <a:lnSpc>
                <a:spcPct val="80000"/>
              </a:lnSpc>
            </a:pPr>
            <a:r>
              <a:rPr lang="en-US" altLang="zh-CN" dirty="0" smtClean="0"/>
              <a:t>resistant against known attacks</a:t>
            </a:r>
          </a:p>
          <a:p>
            <a:pPr lvl="1" eaLnBrk="1" hangingPunct="1">
              <a:lnSpc>
                <a:spcPct val="80000"/>
              </a:lnSpc>
            </a:pPr>
            <a:r>
              <a:rPr lang="en-US" altLang="zh-CN" dirty="0" smtClean="0"/>
              <a:t>speed and code compactness on many CPUs</a:t>
            </a:r>
          </a:p>
          <a:p>
            <a:pPr lvl="1" eaLnBrk="1" hangingPunct="1">
              <a:lnSpc>
                <a:spcPct val="80000"/>
              </a:lnSpc>
            </a:pPr>
            <a:r>
              <a:rPr lang="en-US" altLang="zh-CN" dirty="0" smtClean="0"/>
              <a:t>design simplicity</a:t>
            </a:r>
            <a:endParaRPr lang="en-AU" altLang="zh-CN"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468313" y="260350"/>
            <a:ext cx="7543800" cy="858838"/>
          </a:xfrm>
        </p:spPr>
        <p:txBody>
          <a:bodyPr/>
          <a:lstStyle/>
          <a:p>
            <a:pPr eaLnBrk="1" hangingPunct="1"/>
            <a:r>
              <a:rPr lang="en-US" altLang="zh-CN" smtClean="0"/>
              <a:t>AES Parameters</a:t>
            </a:r>
          </a:p>
        </p:txBody>
      </p:sp>
      <p:pic>
        <p:nvPicPr>
          <p:cNvPr id="16390" name="Picture 4"/>
          <p:cNvPicPr>
            <a:picLocks noChangeAspect="1" noChangeArrowheads="1"/>
          </p:cNvPicPr>
          <p:nvPr/>
        </p:nvPicPr>
        <p:blipFill>
          <a:blip r:embed="rId2" cstate="print"/>
          <a:srcRect/>
          <a:stretch>
            <a:fillRect/>
          </a:stretch>
        </p:blipFill>
        <p:spPr bwMode="auto">
          <a:xfrm>
            <a:off x="395288" y="1341438"/>
            <a:ext cx="8351837" cy="24082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684213" y="476250"/>
            <a:ext cx="7129462" cy="647700"/>
          </a:xfrm>
        </p:spPr>
        <p:txBody>
          <a:bodyPr>
            <a:normAutofit fontScale="90000"/>
          </a:bodyPr>
          <a:lstStyle/>
          <a:p>
            <a:pPr eaLnBrk="1" hangingPunct="1"/>
            <a:r>
              <a:rPr lang="en-AU" altLang="zh-CN" smtClean="0"/>
              <a:t>Rijndael</a:t>
            </a:r>
          </a:p>
        </p:txBody>
      </p:sp>
      <p:sp>
        <p:nvSpPr>
          <p:cNvPr id="17414" name="Rectangle 3"/>
          <p:cNvSpPr>
            <a:spLocks noGrp="1" noChangeArrowheads="1"/>
          </p:cNvSpPr>
          <p:nvPr>
            <p:ph type="body" idx="1"/>
          </p:nvPr>
        </p:nvSpPr>
        <p:spPr>
          <a:xfrm>
            <a:off x="179388" y="1412875"/>
            <a:ext cx="8353425" cy="4679950"/>
          </a:xfrm>
        </p:spPr>
        <p:txBody>
          <a:bodyPr/>
          <a:lstStyle/>
          <a:p>
            <a:pPr eaLnBrk="1" hangingPunct="1">
              <a:lnSpc>
                <a:spcPct val="80000"/>
              </a:lnSpc>
            </a:pPr>
            <a:r>
              <a:rPr lang="en-US" altLang="zh-CN" smtClean="0"/>
              <a:t>Processes data as </a:t>
            </a:r>
            <a:r>
              <a:rPr lang="en-AU" altLang="zh-CN" smtClean="0"/>
              <a:t>4 groups of 4 bytes (state)</a:t>
            </a:r>
          </a:p>
          <a:p>
            <a:pPr eaLnBrk="1" hangingPunct="1">
              <a:lnSpc>
                <a:spcPct val="80000"/>
              </a:lnSpc>
            </a:pPr>
            <a:r>
              <a:rPr lang="en-AU" altLang="zh-CN" smtClean="0"/>
              <a:t>Has 9/11/13 rounds in which state undergoes: </a:t>
            </a:r>
          </a:p>
          <a:p>
            <a:pPr lvl="1" eaLnBrk="1" hangingPunct="1">
              <a:lnSpc>
                <a:spcPct val="80000"/>
              </a:lnSpc>
            </a:pPr>
            <a:r>
              <a:rPr lang="en-AU" altLang="zh-CN" smtClean="0"/>
              <a:t>byte substitution (1 S-box used on every byte) </a:t>
            </a:r>
          </a:p>
          <a:p>
            <a:pPr lvl="1" eaLnBrk="1" hangingPunct="1">
              <a:lnSpc>
                <a:spcPct val="80000"/>
              </a:lnSpc>
            </a:pPr>
            <a:r>
              <a:rPr lang="en-AU" altLang="zh-CN" smtClean="0"/>
              <a:t>shift rows (permute bytes between groups/columns) </a:t>
            </a:r>
          </a:p>
          <a:p>
            <a:pPr lvl="1" eaLnBrk="1" hangingPunct="1">
              <a:lnSpc>
                <a:spcPct val="80000"/>
              </a:lnSpc>
            </a:pPr>
            <a:r>
              <a:rPr lang="en-AU" altLang="zh-CN" smtClean="0"/>
              <a:t>mix columns (subs using matrix multiply of groups) </a:t>
            </a:r>
          </a:p>
          <a:p>
            <a:pPr lvl="1" eaLnBrk="1" hangingPunct="1">
              <a:lnSpc>
                <a:spcPct val="80000"/>
              </a:lnSpc>
            </a:pPr>
            <a:r>
              <a:rPr lang="en-AU" altLang="zh-CN" smtClean="0"/>
              <a:t>add round key (XOR state with key material) </a:t>
            </a:r>
          </a:p>
          <a:p>
            <a:pPr eaLnBrk="1" hangingPunct="1">
              <a:lnSpc>
                <a:spcPct val="80000"/>
              </a:lnSpc>
            </a:pPr>
            <a:r>
              <a:rPr lang="en-AU" altLang="zh-CN" smtClean="0"/>
              <a:t>Initial XOR key material &amp; incomplete last round</a:t>
            </a:r>
          </a:p>
          <a:p>
            <a:pPr eaLnBrk="1" hangingPunct="1">
              <a:lnSpc>
                <a:spcPct val="80000"/>
              </a:lnSpc>
            </a:pPr>
            <a:r>
              <a:rPr lang="en-AU" altLang="zh-CN" smtClean="0"/>
              <a:t>All operations can be combined into XOR and table lookups - hence very fast &amp; efficient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457200" y="122238"/>
            <a:ext cx="7543800" cy="165100"/>
          </a:xfrm>
        </p:spPr>
        <p:txBody>
          <a:bodyPr>
            <a:normAutofit fontScale="90000"/>
          </a:bodyPr>
          <a:lstStyle/>
          <a:p>
            <a:pPr eaLnBrk="1" hangingPunct="1"/>
            <a:endParaRPr lang="en-AU" altLang="zh-CN" sz="2600" smtClean="0"/>
          </a:p>
        </p:txBody>
      </p:sp>
      <p:pic>
        <p:nvPicPr>
          <p:cNvPr id="18438" name="Picture 3"/>
          <p:cNvPicPr>
            <a:picLocks noGrp="1" noChangeAspect="1" noChangeArrowheads="1"/>
          </p:cNvPicPr>
          <p:nvPr>
            <p:ph type="body" idx="1"/>
          </p:nvPr>
        </p:nvPicPr>
        <p:blipFill>
          <a:blip r:embed="rId2" cstate="print"/>
          <a:srcRect/>
          <a:stretch>
            <a:fillRect/>
          </a:stretch>
        </p:blipFill>
        <p:spPr>
          <a:xfrm>
            <a:off x="1547813" y="0"/>
            <a:ext cx="5832475" cy="6808788"/>
          </a:xfr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457200" y="122238"/>
            <a:ext cx="7543800" cy="858837"/>
          </a:xfrm>
        </p:spPr>
        <p:txBody>
          <a:bodyPr/>
          <a:lstStyle/>
          <a:p>
            <a:pPr eaLnBrk="1" hangingPunct="1"/>
            <a:r>
              <a:rPr lang="en-US" altLang="zh-CN" smtClean="0"/>
              <a:t>AES</a:t>
            </a:r>
            <a:r>
              <a:rPr lang="zh-CN" altLang="en-US" smtClean="0">
                <a:ea typeface="黑体" pitchFamily="2" charset="-122"/>
              </a:rPr>
              <a:t>的数据结构</a:t>
            </a:r>
          </a:p>
        </p:txBody>
      </p:sp>
      <p:sp>
        <p:nvSpPr>
          <p:cNvPr id="19462" name="Rectangle 3"/>
          <p:cNvSpPr>
            <a:spLocks noGrp="1" noChangeArrowheads="1"/>
          </p:cNvSpPr>
          <p:nvPr>
            <p:ph type="body" idx="1"/>
          </p:nvPr>
        </p:nvSpPr>
        <p:spPr/>
        <p:txBody>
          <a:bodyPr/>
          <a:lstStyle/>
          <a:p>
            <a:pPr eaLnBrk="1" hangingPunct="1"/>
            <a:endParaRPr lang="zh-CN" altLang="en-US" smtClean="0"/>
          </a:p>
        </p:txBody>
      </p:sp>
      <p:pic>
        <p:nvPicPr>
          <p:cNvPr id="19463" name="Picture 4"/>
          <p:cNvPicPr>
            <a:picLocks noChangeAspect="1" noChangeArrowheads="1"/>
          </p:cNvPicPr>
          <p:nvPr/>
        </p:nvPicPr>
        <p:blipFill>
          <a:blip r:embed="rId2" cstate="print"/>
          <a:srcRect/>
          <a:stretch>
            <a:fillRect/>
          </a:stretch>
        </p:blipFill>
        <p:spPr bwMode="auto">
          <a:xfrm>
            <a:off x="250825" y="1268413"/>
            <a:ext cx="8610600" cy="5372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457200" y="122238"/>
            <a:ext cx="7543800" cy="785812"/>
          </a:xfrm>
        </p:spPr>
        <p:txBody>
          <a:bodyPr/>
          <a:lstStyle/>
          <a:p>
            <a:pPr eaLnBrk="1" hangingPunct="1"/>
            <a:r>
              <a:rPr lang="en-US" altLang="zh-CN" smtClean="0"/>
              <a:t>5.2 AES</a:t>
            </a:r>
            <a:r>
              <a:rPr lang="zh-CN" altLang="en-US" smtClean="0">
                <a:ea typeface="黑体" pitchFamily="2" charset="-122"/>
              </a:rPr>
              <a:t>的结构</a:t>
            </a:r>
          </a:p>
        </p:txBody>
      </p:sp>
      <p:sp>
        <p:nvSpPr>
          <p:cNvPr id="20486" name="Rectangle 3"/>
          <p:cNvSpPr>
            <a:spLocks noGrp="1" noChangeArrowheads="1"/>
          </p:cNvSpPr>
          <p:nvPr>
            <p:ph type="body" idx="1"/>
          </p:nvPr>
        </p:nvSpPr>
        <p:spPr>
          <a:xfrm>
            <a:off x="468313" y="908050"/>
            <a:ext cx="8229600" cy="5078413"/>
          </a:xfrm>
        </p:spPr>
        <p:txBody>
          <a:bodyPr/>
          <a:lstStyle/>
          <a:p>
            <a:pPr eaLnBrk="1" hangingPunct="1">
              <a:lnSpc>
                <a:spcPct val="80000"/>
              </a:lnSpc>
            </a:pPr>
            <a:r>
              <a:rPr lang="zh-CN" altLang="en-US" sz="2500" smtClean="0">
                <a:ea typeface="黑体" pitchFamily="2" charset="-122"/>
              </a:rPr>
              <a:t>非</a:t>
            </a:r>
            <a:r>
              <a:rPr lang="en-US" altLang="zh-CN" sz="2500" smtClean="0">
                <a:ea typeface="黑体" pitchFamily="2" charset="-122"/>
              </a:rPr>
              <a:t>Feistel</a:t>
            </a:r>
            <a:r>
              <a:rPr lang="zh-CN" altLang="en-US" sz="2500" smtClean="0">
                <a:ea typeface="黑体" pitchFamily="2" charset="-122"/>
              </a:rPr>
              <a:t>结构</a:t>
            </a:r>
          </a:p>
          <a:p>
            <a:pPr eaLnBrk="1" hangingPunct="1">
              <a:lnSpc>
                <a:spcPct val="80000"/>
              </a:lnSpc>
            </a:pPr>
            <a:r>
              <a:rPr lang="zh-CN" altLang="en-US" sz="2500" smtClean="0">
                <a:ea typeface="黑体" pitchFamily="2" charset="-122"/>
              </a:rPr>
              <a:t>密钥被扩展成由</a:t>
            </a:r>
            <a:r>
              <a:rPr lang="en-US" altLang="zh-CN" sz="2500" smtClean="0">
                <a:ea typeface="黑体" pitchFamily="2" charset="-122"/>
              </a:rPr>
              <a:t>44</a:t>
            </a:r>
            <a:r>
              <a:rPr lang="zh-CN" altLang="en-US" sz="2500" smtClean="0">
                <a:ea typeface="黑体" pitchFamily="2" charset="-122"/>
              </a:rPr>
              <a:t>个</a:t>
            </a:r>
            <a:r>
              <a:rPr lang="en-US" altLang="zh-CN" sz="2500" smtClean="0">
                <a:ea typeface="黑体" pitchFamily="2" charset="-122"/>
              </a:rPr>
              <a:t>32</a:t>
            </a:r>
            <a:r>
              <a:rPr lang="zh-CN" altLang="en-US" sz="2500" smtClean="0">
                <a:ea typeface="黑体" pitchFamily="2" charset="-122"/>
              </a:rPr>
              <a:t>位字组成的数组</a:t>
            </a:r>
            <a:r>
              <a:rPr lang="en-US" altLang="zh-CN" sz="2500" smtClean="0">
                <a:ea typeface="黑体" pitchFamily="2" charset="-122"/>
              </a:rPr>
              <a:t>w[i]</a:t>
            </a:r>
          </a:p>
          <a:p>
            <a:pPr eaLnBrk="1" hangingPunct="1">
              <a:lnSpc>
                <a:spcPct val="80000"/>
              </a:lnSpc>
            </a:pPr>
            <a:r>
              <a:rPr lang="zh-CN" altLang="en-US" sz="2500" smtClean="0">
                <a:ea typeface="黑体" pitchFamily="2" charset="-122"/>
              </a:rPr>
              <a:t>一个混淆和三个代换</a:t>
            </a:r>
          </a:p>
          <a:p>
            <a:pPr lvl="1" eaLnBrk="1" hangingPunct="1">
              <a:lnSpc>
                <a:spcPct val="80000"/>
              </a:lnSpc>
            </a:pPr>
            <a:r>
              <a:rPr lang="zh-CN" altLang="en-US" sz="2100" smtClean="0">
                <a:ea typeface="黑体" pitchFamily="2" charset="-122"/>
              </a:rPr>
              <a:t>字节代换：用一个</a:t>
            </a:r>
            <a:r>
              <a:rPr lang="en-US" altLang="zh-CN" sz="2100" smtClean="0">
                <a:ea typeface="黑体" pitchFamily="2" charset="-122"/>
              </a:rPr>
              <a:t>S</a:t>
            </a:r>
            <a:r>
              <a:rPr lang="zh-CN" altLang="en-US" sz="2100" smtClean="0">
                <a:ea typeface="黑体" pitchFamily="2" charset="-122"/>
              </a:rPr>
              <a:t>盒完成分组中的按字节代换</a:t>
            </a:r>
          </a:p>
          <a:p>
            <a:pPr lvl="1" eaLnBrk="1" hangingPunct="1">
              <a:lnSpc>
                <a:spcPct val="80000"/>
              </a:lnSpc>
            </a:pPr>
            <a:r>
              <a:rPr lang="zh-CN" altLang="en-US" sz="2100" smtClean="0">
                <a:ea typeface="黑体" pitchFamily="2" charset="-122"/>
              </a:rPr>
              <a:t>行移位：一个简单的置换</a:t>
            </a:r>
          </a:p>
          <a:p>
            <a:pPr lvl="1" eaLnBrk="1" hangingPunct="1">
              <a:lnSpc>
                <a:spcPct val="80000"/>
              </a:lnSpc>
            </a:pPr>
            <a:r>
              <a:rPr lang="zh-CN" altLang="en-US" sz="2100" smtClean="0">
                <a:ea typeface="黑体" pitchFamily="2" charset="-122"/>
              </a:rPr>
              <a:t>列混淆：利用在域</a:t>
            </a:r>
            <a:r>
              <a:rPr lang="en-US" altLang="zh-CN" sz="2100" smtClean="0">
                <a:ea typeface="黑体" pitchFamily="2" charset="-122"/>
              </a:rPr>
              <a:t>GF(2</a:t>
            </a:r>
            <a:r>
              <a:rPr lang="en-US" altLang="zh-CN" sz="2100" baseline="30000" smtClean="0">
                <a:ea typeface="黑体" pitchFamily="2" charset="-122"/>
              </a:rPr>
              <a:t>8</a:t>
            </a:r>
            <a:r>
              <a:rPr lang="en-US" altLang="zh-CN" sz="2100" smtClean="0">
                <a:ea typeface="黑体" pitchFamily="2" charset="-122"/>
              </a:rPr>
              <a:t>)</a:t>
            </a:r>
            <a:r>
              <a:rPr lang="zh-CN" altLang="en-US" sz="2100" smtClean="0">
                <a:ea typeface="黑体" pitchFamily="2" charset="-122"/>
              </a:rPr>
              <a:t>上的算术特性的代换</a:t>
            </a:r>
          </a:p>
          <a:p>
            <a:pPr lvl="1" eaLnBrk="1" hangingPunct="1">
              <a:lnSpc>
                <a:spcPct val="80000"/>
              </a:lnSpc>
            </a:pPr>
            <a:r>
              <a:rPr lang="zh-CN" altLang="en-US" sz="2100" smtClean="0">
                <a:ea typeface="黑体" pitchFamily="2" charset="-122"/>
              </a:rPr>
              <a:t>轮密钥加：利用当前分组和扩展密钥的一部分进行按位</a:t>
            </a:r>
            <a:r>
              <a:rPr lang="en-US" altLang="zh-CN" sz="2100" smtClean="0">
                <a:ea typeface="黑体" pitchFamily="2" charset="-122"/>
              </a:rPr>
              <a:t>XOR</a:t>
            </a:r>
          </a:p>
          <a:p>
            <a:pPr eaLnBrk="1" hangingPunct="1">
              <a:lnSpc>
                <a:spcPct val="80000"/>
              </a:lnSpc>
            </a:pPr>
            <a:r>
              <a:rPr lang="zh-CN" altLang="en-US" sz="2500" smtClean="0">
                <a:ea typeface="黑体" pitchFamily="2" charset="-122"/>
              </a:rPr>
              <a:t>算法结构简单</a:t>
            </a:r>
          </a:p>
          <a:p>
            <a:pPr eaLnBrk="1" hangingPunct="1">
              <a:lnSpc>
                <a:spcPct val="80000"/>
              </a:lnSpc>
            </a:pPr>
            <a:r>
              <a:rPr lang="zh-CN" altLang="en-US" sz="2500" smtClean="0">
                <a:ea typeface="黑体" pitchFamily="2" charset="-122"/>
              </a:rPr>
              <a:t>仅在轮加密阶段中使用密钥</a:t>
            </a:r>
          </a:p>
          <a:p>
            <a:pPr eaLnBrk="1" hangingPunct="1">
              <a:lnSpc>
                <a:spcPct val="80000"/>
              </a:lnSpc>
            </a:pPr>
            <a:r>
              <a:rPr lang="zh-CN" altLang="en-US" sz="2500" smtClean="0">
                <a:ea typeface="黑体" pitchFamily="2" charset="-122"/>
              </a:rPr>
              <a:t>轮密钥加配合其他三个混淆的交替使用提供了安全性</a:t>
            </a:r>
          </a:p>
          <a:p>
            <a:pPr eaLnBrk="1" hangingPunct="1">
              <a:lnSpc>
                <a:spcPct val="80000"/>
              </a:lnSpc>
            </a:pPr>
            <a:r>
              <a:rPr lang="zh-CN" altLang="en-US" sz="2500" smtClean="0">
                <a:ea typeface="黑体" pitchFamily="2" charset="-122"/>
              </a:rPr>
              <a:t>每个阶段均可逆</a:t>
            </a:r>
          </a:p>
          <a:p>
            <a:pPr eaLnBrk="1" hangingPunct="1">
              <a:lnSpc>
                <a:spcPct val="80000"/>
              </a:lnSpc>
            </a:pPr>
            <a:r>
              <a:rPr lang="zh-CN" altLang="en-US" sz="2500" smtClean="0">
                <a:ea typeface="黑体" pitchFamily="2" charset="-122"/>
              </a:rPr>
              <a:t>解密按逆序方式使用扩展密钥，但是算法不一样</a:t>
            </a:r>
          </a:p>
          <a:p>
            <a:pPr eaLnBrk="1" hangingPunct="1">
              <a:lnSpc>
                <a:spcPct val="80000"/>
              </a:lnSpc>
            </a:pPr>
            <a:r>
              <a:rPr lang="zh-CN" altLang="en-US" sz="2500" smtClean="0">
                <a:ea typeface="黑体" pitchFamily="2" charset="-122"/>
              </a:rPr>
              <a:t>一旦将四个阶段求逆，可以证明解密函数可以恢复明文</a:t>
            </a:r>
          </a:p>
          <a:p>
            <a:pPr eaLnBrk="1" hangingPunct="1">
              <a:lnSpc>
                <a:spcPct val="80000"/>
              </a:lnSpc>
            </a:pPr>
            <a:r>
              <a:rPr lang="zh-CN" altLang="en-US" sz="2500" smtClean="0">
                <a:ea typeface="黑体" pitchFamily="2" charset="-122"/>
              </a:rPr>
              <a:t>加密和解密过程的最后一轮均只包括三个阶段</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611188" y="260350"/>
            <a:ext cx="7561262" cy="504825"/>
          </a:xfrm>
        </p:spPr>
        <p:txBody>
          <a:bodyPr>
            <a:normAutofit fontScale="90000"/>
          </a:bodyPr>
          <a:lstStyle/>
          <a:p>
            <a:pPr eaLnBrk="1" hangingPunct="1"/>
            <a:r>
              <a:rPr lang="en-US" altLang="zh-CN" sz="3500" smtClean="0"/>
              <a:t>5.3 AES </a:t>
            </a:r>
            <a:r>
              <a:rPr lang="zh-CN" altLang="en-US" sz="3500" smtClean="0">
                <a:ea typeface="黑体" pitchFamily="2" charset="-122"/>
              </a:rPr>
              <a:t>的一轮加密过程</a:t>
            </a:r>
            <a:endParaRPr lang="zh-CN" altLang="en-AU" sz="3500" smtClean="0">
              <a:ea typeface="黑体" pitchFamily="2" charset="-122"/>
            </a:endParaRPr>
          </a:p>
        </p:txBody>
      </p:sp>
      <p:sp>
        <p:nvSpPr>
          <p:cNvPr id="21510" name="Rectangle 0"/>
          <p:cNvSpPr>
            <a:spLocks noGrp="1" noChangeArrowheads="1"/>
          </p:cNvSpPr>
          <p:nvPr>
            <p:ph type="body" idx="1"/>
          </p:nvPr>
        </p:nvSpPr>
        <p:spPr/>
        <p:txBody>
          <a:bodyPr/>
          <a:lstStyle/>
          <a:p>
            <a:pPr eaLnBrk="1" hangingPunct="1"/>
            <a:endParaRPr lang="zh-CN" altLang="en-US" smtClean="0"/>
          </a:p>
        </p:txBody>
      </p:sp>
      <p:pic>
        <p:nvPicPr>
          <p:cNvPr id="27649" name="Picture 1"/>
          <p:cNvPicPr>
            <a:picLocks noChangeAspect="1" noChangeArrowheads="1"/>
          </p:cNvPicPr>
          <p:nvPr/>
        </p:nvPicPr>
        <p:blipFill>
          <a:blip r:embed="rId2" cstate="print"/>
          <a:srcRect/>
          <a:stretch>
            <a:fillRect/>
          </a:stretch>
        </p:blipFill>
        <p:spPr bwMode="auto">
          <a:xfrm>
            <a:off x="684213" y="692150"/>
            <a:ext cx="7323137" cy="6018213"/>
          </a:xfrm>
          <a:prstGeom prst="rect">
            <a:avLst/>
          </a:prstGeom>
          <a:noFill/>
          <a:ln w="12700" algn="ctr">
            <a:noFill/>
            <a:miter lim="800000"/>
            <a:headEnd/>
            <a:tailEnd/>
          </a:ln>
          <a:effectLst>
            <a:outerShdw dist="45791" dir="2021404" algn="ctr" rotWithShape="0">
              <a:schemeClr val="bg2"/>
            </a:outerShdw>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457200" y="122238"/>
            <a:ext cx="7543800" cy="1074737"/>
          </a:xfrm>
        </p:spPr>
        <p:txBody>
          <a:bodyPr/>
          <a:lstStyle/>
          <a:p>
            <a:pPr eaLnBrk="1" hangingPunct="1"/>
            <a:r>
              <a:rPr lang="zh-CN" altLang="en-US" smtClean="0">
                <a:ea typeface="黑体" pitchFamily="2" charset="-122"/>
              </a:rPr>
              <a:t>高级加密标准</a:t>
            </a:r>
            <a:r>
              <a:rPr lang="en-US" altLang="zh-CN" smtClean="0">
                <a:ea typeface="黑体" pitchFamily="2" charset="-122"/>
              </a:rPr>
              <a:t>AES</a:t>
            </a:r>
            <a:r>
              <a:rPr lang="zh-CN" altLang="en-US" smtClean="0">
                <a:ea typeface="黑体" pitchFamily="2" charset="-122"/>
              </a:rPr>
              <a:t>要点</a:t>
            </a:r>
          </a:p>
        </p:txBody>
      </p:sp>
      <p:sp>
        <p:nvSpPr>
          <p:cNvPr id="4102" name="Rectangle 3"/>
          <p:cNvSpPr>
            <a:spLocks noGrp="1" noChangeArrowheads="1"/>
          </p:cNvSpPr>
          <p:nvPr>
            <p:ph type="body" idx="1"/>
          </p:nvPr>
        </p:nvSpPr>
        <p:spPr/>
        <p:txBody>
          <a:bodyPr/>
          <a:lstStyle/>
          <a:p>
            <a:pPr eaLnBrk="1" hangingPunct="1"/>
            <a:r>
              <a:rPr lang="en-US" altLang="zh-CN" smtClean="0">
                <a:ea typeface="黑体" pitchFamily="2" charset="-122"/>
              </a:rPr>
              <a:t>AES</a:t>
            </a:r>
            <a:r>
              <a:rPr lang="zh-CN" altLang="en-US" smtClean="0">
                <a:ea typeface="黑体" pitchFamily="2" charset="-122"/>
              </a:rPr>
              <a:t>是一种分组密码，用以取代</a:t>
            </a:r>
            <a:r>
              <a:rPr lang="en-US" altLang="zh-CN" smtClean="0">
                <a:ea typeface="黑体" pitchFamily="2" charset="-122"/>
              </a:rPr>
              <a:t>DES</a:t>
            </a:r>
            <a:r>
              <a:rPr lang="zh-CN" altLang="en-US" smtClean="0">
                <a:ea typeface="黑体" pitchFamily="2" charset="-122"/>
              </a:rPr>
              <a:t>的商业应用。其分组长度为</a:t>
            </a:r>
            <a:r>
              <a:rPr lang="en-US" altLang="zh-CN" smtClean="0">
                <a:ea typeface="黑体" pitchFamily="2" charset="-122"/>
              </a:rPr>
              <a:t>128</a:t>
            </a:r>
            <a:r>
              <a:rPr lang="zh-CN" altLang="en-US" smtClean="0">
                <a:ea typeface="黑体" pitchFamily="2" charset="-122"/>
              </a:rPr>
              <a:t>位，密钥长度为</a:t>
            </a:r>
            <a:r>
              <a:rPr lang="en-US" altLang="zh-CN" smtClean="0">
                <a:ea typeface="黑体" pitchFamily="2" charset="-122"/>
              </a:rPr>
              <a:t>128</a:t>
            </a:r>
            <a:r>
              <a:rPr lang="zh-CN" altLang="en-US" smtClean="0">
                <a:ea typeface="黑体" pitchFamily="2" charset="-122"/>
              </a:rPr>
              <a:t>位、</a:t>
            </a:r>
            <a:r>
              <a:rPr lang="en-US" altLang="zh-CN" smtClean="0">
                <a:ea typeface="黑体" pitchFamily="2" charset="-122"/>
              </a:rPr>
              <a:t>192</a:t>
            </a:r>
            <a:r>
              <a:rPr lang="zh-CN" altLang="en-US" smtClean="0">
                <a:ea typeface="黑体" pitchFamily="2" charset="-122"/>
              </a:rPr>
              <a:t>位或</a:t>
            </a:r>
            <a:r>
              <a:rPr lang="en-US" altLang="zh-CN" smtClean="0">
                <a:ea typeface="黑体" pitchFamily="2" charset="-122"/>
              </a:rPr>
              <a:t>256</a:t>
            </a:r>
            <a:r>
              <a:rPr lang="zh-CN" altLang="en-US" smtClean="0">
                <a:ea typeface="黑体" pitchFamily="2" charset="-122"/>
              </a:rPr>
              <a:t>位</a:t>
            </a:r>
          </a:p>
          <a:p>
            <a:pPr eaLnBrk="1" hangingPunct="1"/>
            <a:r>
              <a:rPr lang="en-US" altLang="zh-CN" smtClean="0">
                <a:ea typeface="黑体" pitchFamily="2" charset="-122"/>
              </a:rPr>
              <a:t>AES</a:t>
            </a:r>
            <a:r>
              <a:rPr lang="zh-CN" altLang="en-US" smtClean="0">
                <a:ea typeface="黑体" pitchFamily="2" charset="-122"/>
              </a:rPr>
              <a:t>没有使用</a:t>
            </a:r>
            <a:r>
              <a:rPr lang="en-US" altLang="zh-CN" smtClean="0">
                <a:ea typeface="黑体" pitchFamily="2" charset="-122"/>
              </a:rPr>
              <a:t>Feistel</a:t>
            </a:r>
            <a:r>
              <a:rPr lang="zh-CN" altLang="en-US" smtClean="0">
                <a:ea typeface="黑体" pitchFamily="2" charset="-122"/>
              </a:rPr>
              <a:t>结构。每轮由四个独立的运算组成：字节代换、置换、有限域上的算术运算，以及与密钥的异或运算</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611188" y="333375"/>
            <a:ext cx="7162800" cy="595313"/>
          </a:xfrm>
        </p:spPr>
        <p:txBody>
          <a:bodyPr>
            <a:normAutofit fontScale="90000"/>
          </a:bodyPr>
          <a:lstStyle/>
          <a:p>
            <a:pPr eaLnBrk="1" hangingPunct="1"/>
            <a:r>
              <a:rPr lang="en-US" altLang="zh-CN" smtClean="0">
                <a:ea typeface="黑体" pitchFamily="2" charset="-122"/>
              </a:rPr>
              <a:t>1</a:t>
            </a:r>
            <a:r>
              <a:rPr lang="zh-CN" altLang="en-US" smtClean="0">
                <a:ea typeface="黑体" pitchFamily="2" charset="-122"/>
              </a:rPr>
              <a:t>）</a:t>
            </a:r>
            <a:r>
              <a:rPr lang="zh-CN" altLang="en-AU" smtClean="0">
                <a:ea typeface="黑体" pitchFamily="2" charset="-122"/>
              </a:rPr>
              <a:t>字节代替变换</a:t>
            </a:r>
          </a:p>
        </p:txBody>
      </p:sp>
      <p:sp>
        <p:nvSpPr>
          <p:cNvPr id="22534" name="Rectangle 3"/>
          <p:cNvSpPr>
            <a:spLocks noGrp="1" noChangeArrowheads="1"/>
          </p:cNvSpPr>
          <p:nvPr>
            <p:ph type="body" idx="1"/>
          </p:nvPr>
        </p:nvSpPr>
        <p:spPr>
          <a:xfrm>
            <a:off x="611188" y="1052513"/>
            <a:ext cx="7696200" cy="5040312"/>
          </a:xfrm>
        </p:spPr>
        <p:txBody>
          <a:bodyPr/>
          <a:lstStyle/>
          <a:p>
            <a:pPr eaLnBrk="1" hangingPunct="1"/>
            <a:r>
              <a:rPr lang="en-US" altLang="zh-CN" sz="2600" smtClean="0"/>
              <a:t>A simple substitution of each byte</a:t>
            </a:r>
          </a:p>
          <a:p>
            <a:pPr eaLnBrk="1" hangingPunct="1"/>
            <a:r>
              <a:rPr lang="en-US" altLang="zh-CN" sz="2600" smtClean="0"/>
              <a:t>Uses one table of 16x16 bytes containing a permutation of all 256 8-bit values</a:t>
            </a:r>
          </a:p>
          <a:p>
            <a:pPr eaLnBrk="1" hangingPunct="1"/>
            <a:r>
              <a:rPr lang="en-US" altLang="zh-CN" sz="2600" smtClean="0"/>
              <a:t>Each byte of state is replaced by byte in row (left 4-bits) &amp; column (right 4-bits)</a:t>
            </a:r>
          </a:p>
          <a:p>
            <a:pPr lvl="1" eaLnBrk="1" hangingPunct="1"/>
            <a:r>
              <a:rPr lang="en-US" altLang="zh-CN" sz="2200" smtClean="0"/>
              <a:t>eg. byte {95} is replaced by row 9 col 5 byte</a:t>
            </a:r>
          </a:p>
          <a:p>
            <a:pPr lvl="1" eaLnBrk="1" hangingPunct="1"/>
            <a:r>
              <a:rPr lang="en-US" altLang="zh-CN" sz="2200" smtClean="0"/>
              <a:t>which is the value {2A}</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457200" y="122238"/>
            <a:ext cx="7543800" cy="785812"/>
          </a:xfrm>
        </p:spPr>
        <p:txBody>
          <a:bodyPr/>
          <a:lstStyle/>
          <a:p>
            <a:pPr eaLnBrk="1" hangingPunct="1"/>
            <a:r>
              <a:rPr lang="zh-CN" altLang="en-US" smtClean="0">
                <a:ea typeface="黑体" pitchFamily="2" charset="-122"/>
              </a:rPr>
              <a:t>字节代换变换</a:t>
            </a:r>
          </a:p>
        </p:txBody>
      </p:sp>
      <p:sp>
        <p:nvSpPr>
          <p:cNvPr id="23558" name="Rectangle 3"/>
          <p:cNvSpPr>
            <a:spLocks noGrp="1" noChangeArrowheads="1"/>
          </p:cNvSpPr>
          <p:nvPr>
            <p:ph type="body" idx="1"/>
          </p:nvPr>
        </p:nvSpPr>
        <p:spPr/>
        <p:txBody>
          <a:bodyPr/>
          <a:lstStyle/>
          <a:p>
            <a:pPr eaLnBrk="1" hangingPunct="1"/>
            <a:endParaRPr lang="zh-CN" altLang="en-US" smtClean="0"/>
          </a:p>
        </p:txBody>
      </p:sp>
      <p:pic>
        <p:nvPicPr>
          <p:cNvPr id="23559" name="Picture 4"/>
          <p:cNvPicPr>
            <a:picLocks noChangeAspect="1" noChangeArrowheads="1"/>
          </p:cNvPicPr>
          <p:nvPr/>
        </p:nvPicPr>
        <p:blipFill>
          <a:blip r:embed="rId2" cstate="print"/>
          <a:srcRect/>
          <a:stretch>
            <a:fillRect/>
          </a:stretch>
        </p:blipFill>
        <p:spPr bwMode="auto">
          <a:xfrm>
            <a:off x="539750" y="1052513"/>
            <a:ext cx="8064500" cy="51228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endParaRPr lang="zh-CN" altLang="en-US" smtClean="0"/>
          </a:p>
        </p:txBody>
      </p:sp>
      <p:sp>
        <p:nvSpPr>
          <p:cNvPr id="24582" name="Rectangle 3"/>
          <p:cNvSpPr>
            <a:spLocks noGrp="1" noChangeArrowheads="1"/>
          </p:cNvSpPr>
          <p:nvPr>
            <p:ph type="body" idx="1"/>
          </p:nvPr>
        </p:nvSpPr>
        <p:spPr/>
        <p:txBody>
          <a:bodyPr/>
          <a:lstStyle/>
          <a:p>
            <a:pPr eaLnBrk="1" hangingPunct="1"/>
            <a:endParaRPr lang="zh-CN" altLang="en-US" smtClean="0"/>
          </a:p>
        </p:txBody>
      </p:sp>
      <p:pic>
        <p:nvPicPr>
          <p:cNvPr id="24583" name="Picture 4"/>
          <p:cNvPicPr>
            <a:picLocks noChangeAspect="1" noChangeArrowheads="1"/>
          </p:cNvPicPr>
          <p:nvPr/>
        </p:nvPicPr>
        <p:blipFill>
          <a:blip r:embed="rId2" cstate="print"/>
          <a:srcRect/>
          <a:stretch>
            <a:fillRect/>
          </a:stretch>
        </p:blipFill>
        <p:spPr bwMode="auto">
          <a:xfrm>
            <a:off x="323850" y="333375"/>
            <a:ext cx="8447088" cy="53673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endParaRPr lang="zh-CN" altLang="en-US" smtClean="0"/>
          </a:p>
        </p:txBody>
      </p:sp>
      <p:sp>
        <p:nvSpPr>
          <p:cNvPr id="25606" name="Rectangle 3"/>
          <p:cNvSpPr>
            <a:spLocks noGrp="1" noChangeArrowheads="1"/>
          </p:cNvSpPr>
          <p:nvPr>
            <p:ph type="body" idx="1"/>
          </p:nvPr>
        </p:nvSpPr>
        <p:spPr/>
        <p:txBody>
          <a:bodyPr/>
          <a:lstStyle/>
          <a:p>
            <a:pPr eaLnBrk="1" hangingPunct="1"/>
            <a:endParaRPr lang="zh-CN" altLang="en-US" smtClean="0"/>
          </a:p>
        </p:txBody>
      </p:sp>
      <p:pic>
        <p:nvPicPr>
          <p:cNvPr id="25607" name="Picture 4"/>
          <p:cNvPicPr>
            <a:picLocks noChangeAspect="1" noChangeArrowheads="1"/>
          </p:cNvPicPr>
          <p:nvPr/>
        </p:nvPicPr>
        <p:blipFill>
          <a:blip r:embed="rId2" cstate="print"/>
          <a:srcRect/>
          <a:stretch>
            <a:fillRect/>
          </a:stretch>
        </p:blipFill>
        <p:spPr bwMode="auto">
          <a:xfrm>
            <a:off x="395288" y="333375"/>
            <a:ext cx="8388350" cy="50307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611188" y="404813"/>
            <a:ext cx="7273925" cy="720725"/>
          </a:xfrm>
        </p:spPr>
        <p:txBody>
          <a:bodyPr/>
          <a:lstStyle/>
          <a:p>
            <a:pPr eaLnBrk="1" hangingPunct="1"/>
            <a:r>
              <a:rPr lang="en-US" altLang="zh-CN" smtClean="0">
                <a:ea typeface="黑体" pitchFamily="2" charset="-122"/>
              </a:rPr>
              <a:t>2</a:t>
            </a:r>
            <a:r>
              <a:rPr lang="zh-CN" altLang="en-US" smtClean="0">
                <a:ea typeface="黑体" pitchFamily="2" charset="-122"/>
              </a:rPr>
              <a:t>）</a:t>
            </a:r>
            <a:r>
              <a:rPr lang="zh-CN" altLang="en-AU" smtClean="0">
                <a:ea typeface="黑体" pitchFamily="2" charset="-122"/>
              </a:rPr>
              <a:t>行移位变换</a:t>
            </a:r>
          </a:p>
        </p:txBody>
      </p:sp>
      <p:sp>
        <p:nvSpPr>
          <p:cNvPr id="26630" name="Rectangle 3"/>
          <p:cNvSpPr>
            <a:spLocks noGrp="1" noChangeArrowheads="1"/>
          </p:cNvSpPr>
          <p:nvPr>
            <p:ph type="body" idx="1"/>
          </p:nvPr>
        </p:nvSpPr>
        <p:spPr>
          <a:xfrm>
            <a:off x="611188" y="1341438"/>
            <a:ext cx="7986712" cy="4752975"/>
          </a:xfrm>
        </p:spPr>
        <p:txBody>
          <a:bodyPr/>
          <a:lstStyle/>
          <a:p>
            <a:pPr eaLnBrk="1" hangingPunct="1"/>
            <a:r>
              <a:rPr lang="en-US" altLang="zh-CN" dirty="0" smtClean="0"/>
              <a:t>A circular byte shift in each</a:t>
            </a:r>
          </a:p>
          <a:p>
            <a:pPr lvl="1" eaLnBrk="1" hangingPunct="1"/>
            <a:r>
              <a:rPr lang="en-US" altLang="zh-CN" dirty="0" smtClean="0"/>
              <a:t>1</a:t>
            </a:r>
            <a:r>
              <a:rPr lang="en-US" altLang="zh-CN" baseline="30000" dirty="0" smtClean="0"/>
              <a:t>st</a:t>
            </a:r>
            <a:r>
              <a:rPr lang="en-US" altLang="zh-CN" dirty="0" smtClean="0"/>
              <a:t> row is unchanged</a:t>
            </a:r>
          </a:p>
          <a:p>
            <a:pPr lvl="1" eaLnBrk="1" hangingPunct="1"/>
            <a:r>
              <a:rPr lang="en-US" altLang="zh-CN" dirty="0" smtClean="0"/>
              <a:t>2</a:t>
            </a:r>
            <a:r>
              <a:rPr lang="en-US" altLang="zh-CN" baseline="30000" dirty="0" smtClean="0"/>
              <a:t>nd</a:t>
            </a:r>
            <a:r>
              <a:rPr lang="en-US" altLang="zh-CN" dirty="0" smtClean="0"/>
              <a:t> row does 1 byte circular shift to left</a:t>
            </a:r>
          </a:p>
          <a:p>
            <a:pPr lvl="1" eaLnBrk="1" hangingPunct="1"/>
            <a:r>
              <a:rPr lang="en-US" altLang="zh-CN" dirty="0" smtClean="0"/>
              <a:t>3</a:t>
            </a:r>
            <a:r>
              <a:rPr lang="en-US" altLang="zh-CN" baseline="30000" dirty="0" smtClean="0"/>
              <a:t>rd</a:t>
            </a:r>
            <a:r>
              <a:rPr lang="en-US" altLang="zh-CN" dirty="0" smtClean="0"/>
              <a:t> row does 2 byte circular shift to left</a:t>
            </a:r>
          </a:p>
          <a:p>
            <a:pPr lvl="1" eaLnBrk="1" hangingPunct="1"/>
            <a:r>
              <a:rPr lang="en-US" altLang="zh-CN" dirty="0" smtClean="0"/>
              <a:t>4</a:t>
            </a:r>
            <a:r>
              <a:rPr lang="en-US" altLang="zh-CN" baseline="30000" dirty="0" smtClean="0"/>
              <a:t>th</a:t>
            </a:r>
            <a:r>
              <a:rPr lang="en-US" altLang="zh-CN" dirty="0" smtClean="0"/>
              <a:t> row does 3 byte circular shift to left</a:t>
            </a:r>
          </a:p>
          <a:p>
            <a:pPr eaLnBrk="1" hangingPunct="1"/>
            <a:r>
              <a:rPr lang="en-US" altLang="zh-CN" dirty="0" smtClean="0"/>
              <a:t>Decrypt does shifts to right</a:t>
            </a:r>
          </a:p>
          <a:p>
            <a:pPr eaLnBrk="1" hangingPunct="1"/>
            <a:r>
              <a:rPr lang="en-US" altLang="zh-CN" dirty="0" smtClean="0"/>
              <a:t>Since state is processed by columns, this step permutes bytes between the columns</a:t>
            </a:r>
            <a:endParaRPr lang="en-AU" altLang="zh-CN"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endParaRPr lang="zh-CN" altLang="en-US" smtClean="0"/>
          </a:p>
        </p:txBody>
      </p:sp>
      <p:sp>
        <p:nvSpPr>
          <p:cNvPr id="27654" name="Rectangle 3"/>
          <p:cNvSpPr>
            <a:spLocks noGrp="1" noChangeArrowheads="1"/>
          </p:cNvSpPr>
          <p:nvPr>
            <p:ph type="body" idx="1"/>
          </p:nvPr>
        </p:nvSpPr>
        <p:spPr/>
        <p:txBody>
          <a:bodyPr/>
          <a:lstStyle/>
          <a:p>
            <a:pPr eaLnBrk="1" hangingPunct="1"/>
            <a:endParaRPr lang="zh-CN" altLang="en-US" smtClean="0"/>
          </a:p>
        </p:txBody>
      </p:sp>
      <p:pic>
        <p:nvPicPr>
          <p:cNvPr id="27655" name="Picture 4"/>
          <p:cNvPicPr>
            <a:picLocks noChangeAspect="1" noChangeArrowheads="1"/>
          </p:cNvPicPr>
          <p:nvPr/>
        </p:nvPicPr>
        <p:blipFill>
          <a:blip r:embed="rId2" cstate="print"/>
          <a:srcRect/>
          <a:stretch>
            <a:fillRect/>
          </a:stretch>
        </p:blipFill>
        <p:spPr bwMode="auto">
          <a:xfrm>
            <a:off x="1758971" y="188912"/>
            <a:ext cx="5813425" cy="66690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539750" y="404813"/>
            <a:ext cx="7345363" cy="720725"/>
          </a:xfrm>
        </p:spPr>
        <p:txBody>
          <a:bodyPr/>
          <a:lstStyle/>
          <a:p>
            <a:pPr eaLnBrk="1" hangingPunct="1"/>
            <a:r>
              <a:rPr lang="en-US" altLang="zh-CN" smtClean="0">
                <a:ea typeface="黑体" pitchFamily="2" charset="-122"/>
              </a:rPr>
              <a:t>3</a:t>
            </a:r>
            <a:r>
              <a:rPr lang="zh-CN" altLang="en-US" smtClean="0">
                <a:ea typeface="黑体" pitchFamily="2" charset="-122"/>
              </a:rPr>
              <a:t>）</a:t>
            </a:r>
            <a:r>
              <a:rPr lang="zh-CN" altLang="en-AU" smtClean="0">
                <a:ea typeface="黑体" pitchFamily="2" charset="-122"/>
              </a:rPr>
              <a:t>列混淆变换</a:t>
            </a:r>
          </a:p>
        </p:txBody>
      </p:sp>
      <p:sp>
        <p:nvSpPr>
          <p:cNvPr id="28678" name="Rectangle 3"/>
          <p:cNvSpPr>
            <a:spLocks noGrp="1" noChangeArrowheads="1"/>
          </p:cNvSpPr>
          <p:nvPr>
            <p:ph type="body" idx="1"/>
          </p:nvPr>
        </p:nvSpPr>
        <p:spPr>
          <a:xfrm>
            <a:off x="611188" y="1412875"/>
            <a:ext cx="7920037" cy="2952750"/>
          </a:xfrm>
        </p:spPr>
        <p:txBody>
          <a:bodyPr/>
          <a:lstStyle/>
          <a:p>
            <a:pPr eaLnBrk="1" hangingPunct="1">
              <a:lnSpc>
                <a:spcPct val="80000"/>
              </a:lnSpc>
            </a:pPr>
            <a:r>
              <a:rPr lang="en-US" altLang="zh-CN" smtClean="0"/>
              <a:t>Each column is processed separately</a:t>
            </a:r>
          </a:p>
          <a:p>
            <a:pPr eaLnBrk="1" hangingPunct="1">
              <a:lnSpc>
                <a:spcPct val="80000"/>
              </a:lnSpc>
            </a:pPr>
            <a:r>
              <a:rPr lang="en-US" altLang="zh-CN" smtClean="0"/>
              <a:t>Each byte is replaced by a value dependent on all 4 bytes in the column</a:t>
            </a:r>
          </a:p>
          <a:p>
            <a:pPr eaLnBrk="1" hangingPunct="1">
              <a:lnSpc>
                <a:spcPct val="80000"/>
              </a:lnSpc>
            </a:pPr>
            <a:r>
              <a:rPr lang="en-US" altLang="zh-CN" smtClean="0"/>
              <a:t>Effectively a matrix multiplication in GF(2</a:t>
            </a:r>
            <a:r>
              <a:rPr lang="en-US" altLang="zh-CN" baseline="30000" smtClean="0"/>
              <a:t>8</a:t>
            </a:r>
            <a:r>
              <a:rPr lang="en-US" altLang="zh-CN" smtClean="0"/>
              <a:t>) using prime poly m(x) =x</a:t>
            </a:r>
            <a:r>
              <a:rPr lang="en-US" altLang="zh-CN" baseline="30000" smtClean="0"/>
              <a:t>8</a:t>
            </a:r>
            <a:r>
              <a:rPr lang="en-US" altLang="zh-CN" smtClean="0"/>
              <a:t>+x</a:t>
            </a:r>
            <a:r>
              <a:rPr lang="en-US" altLang="zh-CN" baseline="30000" smtClean="0"/>
              <a:t>4</a:t>
            </a:r>
            <a:r>
              <a:rPr lang="en-US" altLang="zh-CN" smtClean="0"/>
              <a:t>+x</a:t>
            </a:r>
            <a:r>
              <a:rPr lang="en-US" altLang="zh-CN" baseline="30000" smtClean="0"/>
              <a:t>3</a:t>
            </a:r>
            <a:r>
              <a:rPr lang="en-US" altLang="zh-CN" smtClean="0"/>
              <a:t>+x+1</a:t>
            </a:r>
            <a:endParaRPr lang="en-AU" altLang="zh-CN" smtClean="0"/>
          </a:p>
        </p:txBody>
      </p:sp>
      <p:pic>
        <p:nvPicPr>
          <p:cNvPr id="28679" name="Picture 4"/>
          <p:cNvPicPr>
            <a:picLocks noChangeAspect="1" noChangeArrowheads="1"/>
          </p:cNvPicPr>
          <p:nvPr/>
        </p:nvPicPr>
        <p:blipFill>
          <a:blip r:embed="rId3" cstate="print"/>
          <a:srcRect/>
          <a:stretch>
            <a:fillRect/>
          </a:stretch>
        </p:blipFill>
        <p:spPr bwMode="auto">
          <a:xfrm>
            <a:off x="971550" y="3644900"/>
            <a:ext cx="7200900" cy="16129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684213" y="404813"/>
            <a:ext cx="7200900" cy="720725"/>
          </a:xfrm>
        </p:spPr>
        <p:txBody>
          <a:bodyPr/>
          <a:lstStyle/>
          <a:p>
            <a:pPr eaLnBrk="1" hangingPunct="1"/>
            <a:r>
              <a:rPr lang="en-US" altLang="zh-CN" smtClean="0">
                <a:ea typeface="黑体" pitchFamily="2" charset="-122"/>
              </a:rPr>
              <a:t>4</a:t>
            </a:r>
            <a:r>
              <a:rPr lang="zh-CN" altLang="en-US" smtClean="0">
                <a:ea typeface="黑体" pitchFamily="2" charset="-122"/>
              </a:rPr>
              <a:t>）</a:t>
            </a:r>
            <a:r>
              <a:rPr lang="zh-CN" altLang="en-AU" smtClean="0">
                <a:ea typeface="黑体" pitchFamily="2" charset="-122"/>
              </a:rPr>
              <a:t>轮密钥加变换</a:t>
            </a:r>
          </a:p>
        </p:txBody>
      </p:sp>
      <p:sp>
        <p:nvSpPr>
          <p:cNvPr id="29702" name="Rectangle 3"/>
          <p:cNvSpPr>
            <a:spLocks noGrp="1" noChangeArrowheads="1"/>
          </p:cNvSpPr>
          <p:nvPr>
            <p:ph type="body" idx="1"/>
          </p:nvPr>
        </p:nvSpPr>
        <p:spPr>
          <a:xfrm>
            <a:off x="539750" y="1484313"/>
            <a:ext cx="8207375" cy="4537075"/>
          </a:xfrm>
        </p:spPr>
        <p:txBody>
          <a:bodyPr/>
          <a:lstStyle/>
          <a:p>
            <a:pPr eaLnBrk="1" hangingPunct="1"/>
            <a:r>
              <a:rPr lang="en-US" altLang="zh-CN" smtClean="0"/>
              <a:t>XOR state with 128-bits of the round key</a:t>
            </a:r>
          </a:p>
          <a:p>
            <a:pPr eaLnBrk="1" hangingPunct="1"/>
            <a:r>
              <a:rPr lang="en-US" altLang="zh-CN" smtClean="0"/>
              <a:t>Again processed by column (though effectively a series of byte operations)</a:t>
            </a:r>
          </a:p>
          <a:p>
            <a:pPr eaLnBrk="1" hangingPunct="1"/>
            <a:r>
              <a:rPr lang="en-US" altLang="zh-CN" smtClean="0"/>
              <a:t>Inverse for decryption is identical since XOR is own inverse, just with correct round key</a:t>
            </a:r>
          </a:p>
          <a:p>
            <a:pPr eaLnBrk="1" hangingPunct="1"/>
            <a:r>
              <a:rPr lang="en-US" altLang="zh-CN" smtClean="0"/>
              <a:t>Designed to be as simple as possible</a:t>
            </a:r>
            <a:endParaRPr lang="en-AU" altLang="zh-CN"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457200" y="355585"/>
            <a:ext cx="7543800" cy="858837"/>
          </a:xfrm>
        </p:spPr>
        <p:txBody>
          <a:bodyPr/>
          <a:lstStyle/>
          <a:p>
            <a:pPr eaLnBrk="1" hangingPunct="1"/>
            <a:r>
              <a:rPr lang="zh-CN" altLang="en-US" smtClean="0">
                <a:ea typeface="黑体" pitchFamily="2" charset="-122"/>
              </a:rPr>
              <a:t>轮密钥加变换</a:t>
            </a:r>
          </a:p>
        </p:txBody>
      </p:sp>
      <p:sp>
        <p:nvSpPr>
          <p:cNvPr id="30726" name="Rectangle 3"/>
          <p:cNvSpPr>
            <a:spLocks noGrp="1" noChangeArrowheads="1"/>
          </p:cNvSpPr>
          <p:nvPr>
            <p:ph type="body" idx="1"/>
          </p:nvPr>
        </p:nvSpPr>
        <p:spPr/>
        <p:txBody>
          <a:bodyPr/>
          <a:lstStyle/>
          <a:p>
            <a:pPr eaLnBrk="1" hangingPunct="1"/>
            <a:endParaRPr lang="zh-CN" altLang="en-US" smtClean="0"/>
          </a:p>
        </p:txBody>
      </p:sp>
      <p:pic>
        <p:nvPicPr>
          <p:cNvPr id="30727" name="Picture 4"/>
          <p:cNvPicPr>
            <a:picLocks noChangeAspect="1" noChangeArrowheads="1"/>
          </p:cNvPicPr>
          <p:nvPr/>
        </p:nvPicPr>
        <p:blipFill>
          <a:blip r:embed="rId2" cstate="print"/>
          <a:srcRect/>
          <a:stretch>
            <a:fillRect/>
          </a:stretch>
        </p:blipFill>
        <p:spPr bwMode="auto">
          <a:xfrm>
            <a:off x="468313" y="1412875"/>
            <a:ext cx="8137525" cy="46053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a:xfrm>
            <a:off x="468313" y="260350"/>
            <a:ext cx="7543800" cy="858838"/>
          </a:xfrm>
        </p:spPr>
        <p:txBody>
          <a:bodyPr/>
          <a:lstStyle/>
          <a:p>
            <a:pPr eaLnBrk="1" hangingPunct="1"/>
            <a:r>
              <a:rPr lang="en-US" altLang="zh-CN" smtClean="0"/>
              <a:t>5 </a:t>
            </a:r>
            <a:r>
              <a:rPr lang="zh-CN" altLang="en-US" smtClean="0"/>
              <a:t>）</a:t>
            </a:r>
            <a:r>
              <a:rPr lang="en-US" altLang="zh-CN" smtClean="0"/>
              <a:t>AES </a:t>
            </a:r>
            <a:r>
              <a:rPr lang="zh-CN" altLang="en-US" smtClean="0">
                <a:ea typeface="黑体" pitchFamily="2" charset="-122"/>
              </a:rPr>
              <a:t>的密钥扩展</a:t>
            </a:r>
            <a:endParaRPr lang="zh-CN" altLang="en-AU" smtClean="0">
              <a:ea typeface="黑体" pitchFamily="2" charset="-122"/>
            </a:endParaRPr>
          </a:p>
        </p:txBody>
      </p:sp>
      <p:sp>
        <p:nvSpPr>
          <p:cNvPr id="31750" name="Rectangle 3"/>
          <p:cNvSpPr>
            <a:spLocks noGrp="1" noChangeArrowheads="1"/>
          </p:cNvSpPr>
          <p:nvPr>
            <p:ph type="body" idx="1"/>
          </p:nvPr>
        </p:nvSpPr>
        <p:spPr>
          <a:xfrm>
            <a:off x="395288" y="1341438"/>
            <a:ext cx="8207375" cy="4824412"/>
          </a:xfrm>
        </p:spPr>
        <p:txBody>
          <a:bodyPr/>
          <a:lstStyle/>
          <a:p>
            <a:pPr eaLnBrk="1" hangingPunct="1"/>
            <a:r>
              <a:rPr lang="en-US" altLang="zh-CN" dirty="0" smtClean="0"/>
              <a:t>Takes 128-bit (16-byte) key and expands into array of 44/52/60 32-bit words</a:t>
            </a:r>
          </a:p>
          <a:p>
            <a:pPr eaLnBrk="1" hangingPunct="1"/>
            <a:r>
              <a:rPr lang="en-US" altLang="zh-CN" dirty="0" smtClean="0"/>
              <a:t>Start by copying key into first 4 words</a:t>
            </a:r>
          </a:p>
          <a:p>
            <a:pPr eaLnBrk="1" hangingPunct="1"/>
            <a:r>
              <a:rPr lang="en-US" altLang="zh-CN" dirty="0" smtClean="0"/>
              <a:t>Then loop creating words that depend on values in previous &amp; 4 places back</a:t>
            </a:r>
          </a:p>
          <a:p>
            <a:pPr lvl="1" eaLnBrk="1" hangingPunct="1"/>
            <a:r>
              <a:rPr lang="en-US" altLang="zh-CN" dirty="0" smtClean="0"/>
              <a:t>in 3 of 4 cases just XOR these together</a:t>
            </a:r>
          </a:p>
          <a:p>
            <a:pPr lvl="1" eaLnBrk="1" hangingPunct="1"/>
            <a:r>
              <a:rPr lang="en-US" altLang="zh-CN" dirty="0" smtClean="0"/>
              <a:t>every 4</a:t>
            </a:r>
            <a:r>
              <a:rPr lang="en-US" altLang="zh-CN" baseline="30000" dirty="0" smtClean="0"/>
              <a:t>th</a:t>
            </a:r>
            <a:r>
              <a:rPr lang="en-US" altLang="zh-CN" dirty="0" smtClean="0"/>
              <a:t> has S-box + rotate + XOR constant of previous before XOR together</a:t>
            </a:r>
          </a:p>
          <a:p>
            <a:pPr eaLnBrk="1" hangingPunct="1"/>
            <a:r>
              <a:rPr lang="en-US" altLang="zh-CN" dirty="0" smtClean="0"/>
              <a:t>Designed to resist known attacks</a:t>
            </a:r>
            <a:endParaRPr lang="en-AU" altLang="zh-CN"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smtClean="0"/>
              <a:t>本章目录</a:t>
            </a:r>
          </a:p>
        </p:txBody>
      </p:sp>
      <p:sp>
        <p:nvSpPr>
          <p:cNvPr id="5123" name="内容占位符 2"/>
          <p:cNvSpPr>
            <a:spLocks noGrp="1"/>
          </p:cNvSpPr>
          <p:nvPr>
            <p:ph idx="1"/>
          </p:nvPr>
        </p:nvSpPr>
        <p:spPr/>
        <p:txBody>
          <a:bodyPr/>
          <a:lstStyle/>
          <a:p>
            <a:pPr eaLnBrk="1" hangingPunct="1"/>
            <a:r>
              <a:rPr lang="en-US" altLang="zh-CN" smtClean="0">
                <a:hlinkClick r:id="rId2" action="ppaction://hlinksldjump"/>
              </a:rPr>
              <a:t>5.1 AES</a:t>
            </a:r>
            <a:r>
              <a:rPr lang="zh-CN" altLang="en-US" smtClean="0">
                <a:hlinkClick r:id="rId2" action="ppaction://hlinksldjump"/>
              </a:rPr>
              <a:t>概述</a:t>
            </a:r>
            <a:endParaRPr lang="en-US" altLang="zh-CN" smtClean="0"/>
          </a:p>
          <a:p>
            <a:pPr eaLnBrk="1" hangingPunct="1"/>
            <a:r>
              <a:rPr lang="en-AU" altLang="zh-CN" smtClean="0">
                <a:hlinkClick r:id="rId3" action="ppaction://hlinksldjump"/>
              </a:rPr>
              <a:t>5.2 The AES Cipher – Rijndael</a:t>
            </a:r>
            <a:endParaRPr lang="en-AU" altLang="zh-CN" smtClean="0"/>
          </a:p>
          <a:p>
            <a:pPr eaLnBrk="1" hangingPunct="1"/>
            <a:r>
              <a:rPr lang="en-US" altLang="zh-CN" sz="3200" smtClean="0">
                <a:hlinkClick r:id="rId4" action="ppaction://hlinksldjump"/>
              </a:rPr>
              <a:t>5.3 AES </a:t>
            </a:r>
            <a:r>
              <a:rPr lang="zh-CN" altLang="en-US" sz="3200" smtClean="0">
                <a:ea typeface="黑体" pitchFamily="2" charset="-122"/>
                <a:hlinkClick r:id="rId4" action="ppaction://hlinksldjump"/>
              </a:rPr>
              <a:t>的一轮加密过程</a:t>
            </a:r>
            <a:endParaRPr lang="en-US" altLang="zh-CN" sz="3200" smtClean="0">
              <a:ea typeface="黑体" pitchFamily="2" charset="-122"/>
            </a:endParaRPr>
          </a:p>
          <a:p>
            <a:pPr lvl="1" eaLnBrk="1" hangingPunct="1"/>
            <a:r>
              <a:rPr lang="en-US" altLang="zh-CN" sz="2800" smtClean="0">
                <a:ea typeface="黑体" pitchFamily="2" charset="-122"/>
                <a:hlinkClick r:id="rId5" action="ppaction://hlinksldjump"/>
              </a:rPr>
              <a:t>1</a:t>
            </a:r>
            <a:r>
              <a:rPr lang="zh-CN" altLang="en-US" sz="2800" smtClean="0">
                <a:ea typeface="黑体" pitchFamily="2" charset="-122"/>
                <a:hlinkClick r:id="rId5" action="ppaction://hlinksldjump"/>
              </a:rPr>
              <a:t>）</a:t>
            </a:r>
            <a:r>
              <a:rPr lang="zh-CN" altLang="en-AU" sz="2800" smtClean="0">
                <a:ea typeface="黑体" pitchFamily="2" charset="-122"/>
                <a:hlinkClick r:id="rId5" action="ppaction://hlinksldjump"/>
              </a:rPr>
              <a:t>字节代替变换</a:t>
            </a:r>
            <a:endParaRPr lang="en-US" altLang="zh-CN" sz="2800" smtClean="0">
              <a:ea typeface="黑体" pitchFamily="2" charset="-122"/>
            </a:endParaRPr>
          </a:p>
          <a:p>
            <a:pPr lvl="1" eaLnBrk="1" hangingPunct="1"/>
            <a:r>
              <a:rPr lang="en-US" altLang="zh-CN" sz="2800" smtClean="0">
                <a:ea typeface="黑体" pitchFamily="2" charset="-122"/>
                <a:hlinkClick r:id="rId6" action="ppaction://hlinksldjump"/>
              </a:rPr>
              <a:t>2</a:t>
            </a:r>
            <a:r>
              <a:rPr lang="zh-CN" altLang="en-US" sz="2800" smtClean="0">
                <a:ea typeface="黑体" pitchFamily="2" charset="-122"/>
                <a:hlinkClick r:id="rId6" action="ppaction://hlinksldjump"/>
              </a:rPr>
              <a:t>）</a:t>
            </a:r>
            <a:r>
              <a:rPr lang="zh-CN" altLang="en-AU" sz="2800" smtClean="0">
                <a:ea typeface="黑体" pitchFamily="2" charset="-122"/>
                <a:hlinkClick r:id="rId6" action="ppaction://hlinksldjump"/>
              </a:rPr>
              <a:t>行移位变换</a:t>
            </a:r>
            <a:endParaRPr lang="en-US" altLang="zh-CN" sz="2800" smtClean="0">
              <a:ea typeface="黑体" pitchFamily="2" charset="-122"/>
            </a:endParaRPr>
          </a:p>
          <a:p>
            <a:pPr lvl="1" eaLnBrk="1" hangingPunct="1"/>
            <a:r>
              <a:rPr lang="en-US" altLang="zh-CN" sz="2800" smtClean="0">
                <a:ea typeface="黑体" pitchFamily="2" charset="-122"/>
                <a:hlinkClick r:id="rId7" action="ppaction://hlinksldjump"/>
              </a:rPr>
              <a:t>3</a:t>
            </a:r>
            <a:r>
              <a:rPr lang="zh-CN" altLang="en-US" sz="2800" smtClean="0">
                <a:ea typeface="黑体" pitchFamily="2" charset="-122"/>
                <a:hlinkClick r:id="rId7" action="ppaction://hlinksldjump"/>
              </a:rPr>
              <a:t>）</a:t>
            </a:r>
            <a:r>
              <a:rPr lang="zh-CN" altLang="en-AU" sz="2800" smtClean="0">
                <a:ea typeface="黑体" pitchFamily="2" charset="-122"/>
                <a:hlinkClick r:id="rId7" action="ppaction://hlinksldjump"/>
              </a:rPr>
              <a:t>列混淆变换</a:t>
            </a:r>
            <a:endParaRPr lang="en-US" altLang="zh-CN" sz="2800" smtClean="0">
              <a:ea typeface="黑体" pitchFamily="2" charset="-122"/>
            </a:endParaRPr>
          </a:p>
          <a:p>
            <a:pPr lvl="1" eaLnBrk="1" hangingPunct="1"/>
            <a:r>
              <a:rPr lang="en-US" altLang="zh-CN" sz="2800" smtClean="0">
                <a:ea typeface="黑体" pitchFamily="2" charset="-122"/>
                <a:hlinkClick r:id="rId8" action="ppaction://hlinksldjump"/>
              </a:rPr>
              <a:t>4</a:t>
            </a:r>
            <a:r>
              <a:rPr lang="zh-CN" altLang="en-US" sz="2800" smtClean="0">
                <a:ea typeface="黑体" pitchFamily="2" charset="-122"/>
                <a:hlinkClick r:id="rId8" action="ppaction://hlinksldjump"/>
              </a:rPr>
              <a:t>）</a:t>
            </a:r>
            <a:r>
              <a:rPr lang="zh-CN" altLang="en-AU" sz="2800" smtClean="0">
                <a:ea typeface="黑体" pitchFamily="2" charset="-122"/>
                <a:hlinkClick r:id="rId8" action="ppaction://hlinksldjump"/>
              </a:rPr>
              <a:t>轮密钥加变换</a:t>
            </a:r>
            <a:endParaRPr lang="en-US" altLang="zh-CN" sz="2800" smtClean="0">
              <a:ea typeface="黑体" pitchFamily="2" charset="-122"/>
            </a:endParaRPr>
          </a:p>
          <a:p>
            <a:pPr eaLnBrk="1" hangingPunct="1"/>
            <a:endParaRPr lang="en-US" altLang="zh-CN" sz="3200" smtClean="0">
              <a:ea typeface="黑体" pitchFamily="2" charset="-122"/>
            </a:endParaRPr>
          </a:p>
          <a:p>
            <a:pPr eaLnBrk="1" hangingPunct="1"/>
            <a:endParaRPr lang="zh-CN" altLang="en-US"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endParaRPr lang="zh-CN" altLang="en-US" smtClean="0"/>
          </a:p>
        </p:txBody>
      </p:sp>
      <p:sp>
        <p:nvSpPr>
          <p:cNvPr id="32774" name="Rectangle 3"/>
          <p:cNvSpPr>
            <a:spLocks noGrp="1" noChangeArrowheads="1"/>
          </p:cNvSpPr>
          <p:nvPr>
            <p:ph type="body" idx="1"/>
          </p:nvPr>
        </p:nvSpPr>
        <p:spPr/>
        <p:txBody>
          <a:bodyPr/>
          <a:lstStyle/>
          <a:p>
            <a:pPr eaLnBrk="1" hangingPunct="1"/>
            <a:endParaRPr lang="zh-CN" altLang="en-US" dirty="0" smtClean="0"/>
          </a:p>
        </p:txBody>
      </p:sp>
      <p:pic>
        <p:nvPicPr>
          <p:cNvPr id="32775" name="Picture 4"/>
          <p:cNvPicPr>
            <a:picLocks noChangeAspect="1" noChangeArrowheads="1"/>
          </p:cNvPicPr>
          <p:nvPr/>
        </p:nvPicPr>
        <p:blipFill>
          <a:blip r:embed="rId2" cstate="print"/>
          <a:srcRect/>
          <a:stretch>
            <a:fillRect/>
          </a:stretch>
        </p:blipFill>
        <p:spPr bwMode="auto">
          <a:xfrm>
            <a:off x="2489213" y="285728"/>
            <a:ext cx="3940175" cy="59039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a:xfrm>
            <a:off x="684213" y="404813"/>
            <a:ext cx="6769100" cy="720725"/>
          </a:xfrm>
        </p:spPr>
        <p:txBody>
          <a:bodyPr/>
          <a:lstStyle/>
          <a:p>
            <a:pPr eaLnBrk="1" hangingPunct="1"/>
            <a:r>
              <a:rPr lang="zh-CN" altLang="en-US" smtClean="0">
                <a:ea typeface="黑体" pitchFamily="2" charset="-122"/>
              </a:rPr>
              <a:t>对应的逆算法</a:t>
            </a:r>
            <a:endParaRPr lang="zh-CN" altLang="en-AU" smtClean="0">
              <a:ea typeface="黑体" pitchFamily="2" charset="-122"/>
            </a:endParaRPr>
          </a:p>
        </p:txBody>
      </p:sp>
      <p:sp>
        <p:nvSpPr>
          <p:cNvPr id="33798" name="Rectangle 3"/>
          <p:cNvSpPr>
            <a:spLocks noGrp="1" noChangeArrowheads="1"/>
          </p:cNvSpPr>
          <p:nvPr>
            <p:ph type="body" idx="1"/>
          </p:nvPr>
        </p:nvSpPr>
        <p:spPr>
          <a:xfrm>
            <a:off x="468313" y="1341438"/>
            <a:ext cx="8207375" cy="5040312"/>
          </a:xfrm>
        </p:spPr>
        <p:txBody>
          <a:bodyPr/>
          <a:lstStyle/>
          <a:p>
            <a:pPr eaLnBrk="1" hangingPunct="1"/>
            <a:r>
              <a:rPr lang="en-US" altLang="zh-CN" dirty="0" smtClean="0"/>
              <a:t>AES decryption is not identical to encryption since steps done in reverse</a:t>
            </a:r>
          </a:p>
          <a:p>
            <a:pPr eaLnBrk="1" hangingPunct="1"/>
            <a:r>
              <a:rPr lang="en-US" altLang="zh-CN" dirty="0" smtClean="0"/>
              <a:t>But can define an equivalent inverse cipher with steps as for encryption</a:t>
            </a:r>
          </a:p>
          <a:p>
            <a:pPr lvl="1" eaLnBrk="1" hangingPunct="1"/>
            <a:r>
              <a:rPr lang="en-US" altLang="zh-CN" dirty="0" smtClean="0"/>
              <a:t>but using inverses of each step</a:t>
            </a:r>
          </a:p>
          <a:p>
            <a:pPr lvl="1" eaLnBrk="1" hangingPunct="1"/>
            <a:r>
              <a:rPr lang="en-US" altLang="zh-CN" dirty="0" smtClean="0"/>
              <a:t>with a different key schedule</a:t>
            </a:r>
          </a:p>
          <a:p>
            <a:pPr eaLnBrk="1" hangingPunct="1"/>
            <a:r>
              <a:rPr lang="en-US" altLang="zh-CN" dirty="0" smtClean="0"/>
              <a:t>Works since result is unchanged when</a:t>
            </a:r>
          </a:p>
          <a:p>
            <a:pPr lvl="1" eaLnBrk="1" hangingPunct="1"/>
            <a:r>
              <a:rPr lang="en-US" altLang="zh-CN" dirty="0" smtClean="0"/>
              <a:t>swap byte substitution &amp; shift rows</a:t>
            </a:r>
          </a:p>
          <a:p>
            <a:pPr lvl="1" eaLnBrk="1" hangingPunct="1"/>
            <a:r>
              <a:rPr lang="en-US" altLang="zh-CN" dirty="0" smtClean="0"/>
              <a:t>swap mix columns &amp; add (tweaked) round key</a:t>
            </a:r>
            <a:endParaRPr lang="en-AU" altLang="zh-CN"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endParaRPr lang="zh-CN" altLang="en-US" smtClean="0"/>
          </a:p>
        </p:txBody>
      </p:sp>
      <p:sp>
        <p:nvSpPr>
          <p:cNvPr id="34822" name="Rectangle 3"/>
          <p:cNvSpPr>
            <a:spLocks noGrp="1" noChangeArrowheads="1"/>
          </p:cNvSpPr>
          <p:nvPr>
            <p:ph type="body" idx="1"/>
          </p:nvPr>
        </p:nvSpPr>
        <p:spPr/>
        <p:txBody>
          <a:bodyPr/>
          <a:lstStyle/>
          <a:p>
            <a:pPr eaLnBrk="1" hangingPunct="1"/>
            <a:endParaRPr lang="zh-CN" altLang="en-US" dirty="0" smtClean="0"/>
          </a:p>
        </p:txBody>
      </p:sp>
      <p:pic>
        <p:nvPicPr>
          <p:cNvPr id="34823" name="Picture 4"/>
          <p:cNvPicPr>
            <a:picLocks noChangeAspect="1" noChangeArrowheads="1"/>
          </p:cNvPicPr>
          <p:nvPr/>
        </p:nvPicPr>
        <p:blipFill>
          <a:blip r:embed="rId2" cstate="print"/>
          <a:srcRect/>
          <a:stretch>
            <a:fillRect/>
          </a:stretch>
        </p:blipFill>
        <p:spPr bwMode="auto">
          <a:xfrm>
            <a:off x="2000232" y="285728"/>
            <a:ext cx="4227530" cy="614366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a:xfrm>
            <a:off x="684213" y="404813"/>
            <a:ext cx="6913562" cy="682625"/>
          </a:xfrm>
        </p:spPr>
        <p:txBody>
          <a:bodyPr>
            <a:normAutofit fontScale="90000"/>
          </a:bodyPr>
          <a:lstStyle/>
          <a:p>
            <a:pPr eaLnBrk="1" hangingPunct="1"/>
            <a:r>
              <a:rPr lang="en-US" altLang="zh-CN" smtClean="0"/>
              <a:t>AES</a:t>
            </a:r>
            <a:r>
              <a:rPr lang="zh-CN" altLang="en-US" smtClean="0">
                <a:ea typeface="黑体" pitchFamily="2" charset="-122"/>
              </a:rPr>
              <a:t>的实现</a:t>
            </a:r>
            <a:endParaRPr lang="zh-CN" altLang="en-AU" smtClean="0">
              <a:ea typeface="黑体" pitchFamily="2" charset="-122"/>
            </a:endParaRPr>
          </a:p>
        </p:txBody>
      </p:sp>
      <p:sp>
        <p:nvSpPr>
          <p:cNvPr id="35846" name="Rectangle 3"/>
          <p:cNvSpPr>
            <a:spLocks noGrp="1" noChangeArrowheads="1"/>
          </p:cNvSpPr>
          <p:nvPr>
            <p:ph type="body" idx="1"/>
          </p:nvPr>
        </p:nvSpPr>
        <p:spPr>
          <a:xfrm>
            <a:off x="468313" y="1412875"/>
            <a:ext cx="8169275" cy="4141788"/>
          </a:xfrm>
        </p:spPr>
        <p:txBody>
          <a:bodyPr/>
          <a:lstStyle/>
          <a:p>
            <a:pPr eaLnBrk="1" hangingPunct="1"/>
            <a:r>
              <a:rPr lang="en-US" altLang="zh-CN" smtClean="0"/>
              <a:t>Can efficiently implement on 8-bit CPU</a:t>
            </a:r>
          </a:p>
          <a:p>
            <a:pPr lvl="1" eaLnBrk="1" hangingPunct="1"/>
            <a:r>
              <a:rPr lang="en-AU" altLang="zh-CN" smtClean="0"/>
              <a:t>byte substitution works on bytes using a table of 256 entries</a:t>
            </a:r>
          </a:p>
          <a:p>
            <a:pPr lvl="1" eaLnBrk="1" hangingPunct="1"/>
            <a:r>
              <a:rPr lang="en-AU" altLang="zh-CN" smtClean="0"/>
              <a:t>shift rows is simple byte shifting</a:t>
            </a:r>
          </a:p>
          <a:p>
            <a:pPr lvl="1" eaLnBrk="1" hangingPunct="1"/>
            <a:r>
              <a:rPr lang="en-AU" altLang="zh-CN" smtClean="0"/>
              <a:t>add round key works on byte XORs</a:t>
            </a:r>
          </a:p>
          <a:p>
            <a:pPr lvl="1" eaLnBrk="1" hangingPunct="1"/>
            <a:r>
              <a:rPr lang="en-AU" altLang="zh-CN" smtClean="0"/>
              <a:t>mix columns requires matrix multiply in </a:t>
            </a:r>
            <a:r>
              <a:rPr lang="en-US" altLang="zh-CN" smtClean="0"/>
              <a:t>GF(2</a:t>
            </a:r>
            <a:r>
              <a:rPr lang="en-US" altLang="zh-CN" baseline="30000" smtClean="0"/>
              <a:t>8</a:t>
            </a:r>
            <a:r>
              <a:rPr lang="en-US" altLang="zh-CN" smtClean="0"/>
              <a:t>) which works on byte values, can be simplified to use a table lookup</a:t>
            </a:r>
            <a:endParaRPr lang="en-AU" altLang="zh-CN"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a:xfrm>
            <a:off x="755650" y="404813"/>
            <a:ext cx="6769100" cy="720725"/>
          </a:xfrm>
        </p:spPr>
        <p:txBody>
          <a:bodyPr/>
          <a:lstStyle/>
          <a:p>
            <a:pPr eaLnBrk="1" hangingPunct="1"/>
            <a:r>
              <a:rPr lang="en-US" altLang="zh-CN" smtClean="0"/>
              <a:t>AES</a:t>
            </a:r>
            <a:r>
              <a:rPr lang="zh-CN" altLang="en-US" smtClean="0">
                <a:ea typeface="黑体" pitchFamily="2" charset="-122"/>
              </a:rPr>
              <a:t>的实现</a:t>
            </a:r>
            <a:endParaRPr lang="zh-CN" altLang="en-AU" smtClean="0">
              <a:ea typeface="黑体" pitchFamily="2" charset="-122"/>
            </a:endParaRPr>
          </a:p>
        </p:txBody>
      </p:sp>
      <p:sp>
        <p:nvSpPr>
          <p:cNvPr id="36870" name="Rectangle 3"/>
          <p:cNvSpPr>
            <a:spLocks noGrp="1" noChangeArrowheads="1"/>
          </p:cNvSpPr>
          <p:nvPr>
            <p:ph type="body" idx="1"/>
          </p:nvPr>
        </p:nvSpPr>
        <p:spPr>
          <a:xfrm>
            <a:off x="539750" y="1341438"/>
            <a:ext cx="8064500" cy="4679950"/>
          </a:xfrm>
        </p:spPr>
        <p:txBody>
          <a:bodyPr/>
          <a:lstStyle/>
          <a:p>
            <a:pPr eaLnBrk="1" hangingPunct="1"/>
            <a:r>
              <a:rPr lang="en-US" altLang="zh-CN" dirty="0" smtClean="0"/>
              <a:t>Can efficiently implement on 32-bit CPU</a:t>
            </a:r>
          </a:p>
          <a:p>
            <a:pPr lvl="1" eaLnBrk="1" hangingPunct="1"/>
            <a:r>
              <a:rPr lang="en-US" altLang="zh-CN" dirty="0" smtClean="0"/>
              <a:t>redefine steps to use 32-bit words</a:t>
            </a:r>
          </a:p>
          <a:p>
            <a:pPr lvl="1" eaLnBrk="1" hangingPunct="1"/>
            <a:r>
              <a:rPr lang="en-US" altLang="zh-CN" dirty="0" smtClean="0"/>
              <a:t>can </a:t>
            </a:r>
            <a:r>
              <a:rPr lang="en-US" altLang="zh-CN" dirty="0" err="1" smtClean="0"/>
              <a:t>precompute</a:t>
            </a:r>
            <a:r>
              <a:rPr lang="en-US" altLang="zh-CN" dirty="0" smtClean="0"/>
              <a:t> 4 tables of 256-words</a:t>
            </a:r>
          </a:p>
          <a:p>
            <a:pPr lvl="1" eaLnBrk="1" hangingPunct="1"/>
            <a:r>
              <a:rPr lang="en-US" altLang="zh-CN" dirty="0" smtClean="0"/>
              <a:t>then each column in each round can be computed using 4 table lookups + 4 XORs</a:t>
            </a:r>
          </a:p>
          <a:p>
            <a:pPr lvl="1" eaLnBrk="1" hangingPunct="1"/>
            <a:r>
              <a:rPr lang="en-US" altLang="zh-CN" dirty="0" smtClean="0"/>
              <a:t>at a cost of 16Kb to store tables</a:t>
            </a:r>
          </a:p>
          <a:p>
            <a:pPr eaLnBrk="1" hangingPunct="1"/>
            <a:r>
              <a:rPr lang="en-US" altLang="zh-CN" dirty="0" smtClean="0"/>
              <a:t>Designers believe this very efficient</a:t>
            </a:r>
            <a:r>
              <a:rPr lang="zh-CN" altLang="en-US" dirty="0" smtClean="0"/>
              <a:t>，</a:t>
            </a:r>
            <a:r>
              <a:rPr lang="en-US" altLang="zh-CN" dirty="0" smtClean="0"/>
              <a:t> implementation was a key factor in its selection as the AES cipher</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611188" y="620713"/>
            <a:ext cx="7316787" cy="796925"/>
          </a:xfrm>
        </p:spPr>
        <p:txBody>
          <a:bodyPr/>
          <a:lstStyle/>
          <a:p>
            <a:pPr eaLnBrk="1" hangingPunct="1"/>
            <a:r>
              <a:rPr lang="en-US" altLang="zh-CN" smtClean="0"/>
              <a:t>Summary</a:t>
            </a:r>
            <a:endParaRPr lang="en-AU" altLang="zh-CN" smtClean="0"/>
          </a:p>
        </p:txBody>
      </p:sp>
      <p:sp>
        <p:nvSpPr>
          <p:cNvPr id="37894" name="Rectangle 3"/>
          <p:cNvSpPr>
            <a:spLocks noGrp="1" noChangeArrowheads="1"/>
          </p:cNvSpPr>
          <p:nvPr>
            <p:ph type="body" idx="1"/>
          </p:nvPr>
        </p:nvSpPr>
        <p:spPr>
          <a:xfrm>
            <a:off x="533400" y="1719263"/>
            <a:ext cx="7997825" cy="4206875"/>
          </a:xfrm>
        </p:spPr>
        <p:txBody>
          <a:bodyPr/>
          <a:lstStyle/>
          <a:p>
            <a:pPr eaLnBrk="1" hangingPunct="1"/>
            <a:r>
              <a:rPr lang="en-US" altLang="zh-CN" smtClean="0"/>
              <a:t>We have considered:</a:t>
            </a:r>
          </a:p>
          <a:p>
            <a:pPr lvl="1" eaLnBrk="1" hangingPunct="1"/>
            <a:r>
              <a:rPr lang="en-US" altLang="zh-CN" smtClean="0"/>
              <a:t>the AES selection process</a:t>
            </a:r>
          </a:p>
          <a:p>
            <a:pPr lvl="1" eaLnBrk="1" hangingPunct="1"/>
            <a:r>
              <a:rPr lang="en-US" altLang="zh-CN" smtClean="0"/>
              <a:t>the details of Rijndael – the AES cipher</a:t>
            </a:r>
          </a:p>
          <a:p>
            <a:pPr lvl="1" eaLnBrk="1" hangingPunct="1"/>
            <a:r>
              <a:rPr lang="en-US" altLang="zh-CN" smtClean="0"/>
              <a:t>looked at the steps in each round</a:t>
            </a:r>
          </a:p>
          <a:p>
            <a:pPr lvl="1" eaLnBrk="1" hangingPunct="1"/>
            <a:r>
              <a:rPr lang="en-US" altLang="zh-CN" smtClean="0"/>
              <a:t>the key expansion</a:t>
            </a:r>
          </a:p>
          <a:p>
            <a:pPr lvl="1" eaLnBrk="1" hangingPunct="1"/>
            <a:r>
              <a:rPr lang="en-US" altLang="zh-CN" smtClean="0"/>
              <a:t>implementation aspects</a:t>
            </a:r>
            <a:endParaRPr lang="zh-CN" altLang="en-AU"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457200" y="122238"/>
            <a:ext cx="7543800" cy="1003300"/>
          </a:xfrm>
        </p:spPr>
        <p:txBody>
          <a:bodyPr/>
          <a:lstStyle/>
          <a:p>
            <a:pPr eaLnBrk="1" hangingPunct="1"/>
            <a:r>
              <a:rPr lang="en-US" altLang="zh-CN" smtClean="0"/>
              <a:t>AES</a:t>
            </a:r>
            <a:r>
              <a:rPr lang="zh-CN" altLang="en-US" smtClean="0">
                <a:ea typeface="黑体" pitchFamily="2" charset="-122"/>
              </a:rPr>
              <a:t>的评估准则</a:t>
            </a:r>
          </a:p>
        </p:txBody>
      </p:sp>
      <p:sp>
        <p:nvSpPr>
          <p:cNvPr id="6150" name="Rectangle 3"/>
          <p:cNvSpPr>
            <a:spLocks noGrp="1" noChangeArrowheads="1"/>
          </p:cNvSpPr>
          <p:nvPr>
            <p:ph type="body" idx="1"/>
          </p:nvPr>
        </p:nvSpPr>
        <p:spPr>
          <a:xfrm>
            <a:off x="457200" y="1341438"/>
            <a:ext cx="8229600" cy="4789487"/>
          </a:xfrm>
        </p:spPr>
        <p:txBody>
          <a:bodyPr/>
          <a:lstStyle/>
          <a:p>
            <a:pPr eaLnBrk="1" hangingPunct="1">
              <a:lnSpc>
                <a:spcPct val="80000"/>
              </a:lnSpc>
            </a:pPr>
            <a:r>
              <a:rPr lang="en-US" altLang="zh-CN" smtClean="0">
                <a:ea typeface="黑体" pitchFamily="2" charset="-122"/>
              </a:rPr>
              <a:t>AES</a:t>
            </a:r>
            <a:r>
              <a:rPr lang="zh-CN" altLang="en-US" smtClean="0">
                <a:ea typeface="黑体" pitchFamily="2" charset="-122"/>
              </a:rPr>
              <a:t>的起源</a:t>
            </a:r>
          </a:p>
          <a:p>
            <a:pPr lvl="1" eaLnBrk="1" hangingPunct="1">
              <a:lnSpc>
                <a:spcPct val="80000"/>
              </a:lnSpc>
            </a:pPr>
            <a:r>
              <a:rPr lang="zh-CN" altLang="en-AU" smtClean="0">
                <a:ea typeface="黑体" pitchFamily="2" charset="-122"/>
              </a:rPr>
              <a:t>因为</a:t>
            </a:r>
            <a:r>
              <a:rPr lang="en-AU" altLang="zh-CN" smtClean="0">
                <a:ea typeface="黑体" pitchFamily="2" charset="-122"/>
              </a:rPr>
              <a:t>DES</a:t>
            </a:r>
            <a:r>
              <a:rPr lang="zh-CN" altLang="en-AU" smtClean="0">
                <a:ea typeface="黑体" pitchFamily="2" charset="-122"/>
              </a:rPr>
              <a:t>的不安全，建议用</a:t>
            </a:r>
            <a:r>
              <a:rPr lang="en-AU" altLang="zh-CN" smtClean="0">
                <a:ea typeface="黑体" pitchFamily="2" charset="-122"/>
              </a:rPr>
              <a:t>3DES</a:t>
            </a:r>
            <a:r>
              <a:rPr lang="zh-CN" altLang="en-AU" smtClean="0">
                <a:ea typeface="黑体" pitchFamily="2" charset="-122"/>
              </a:rPr>
              <a:t>，密钥</a:t>
            </a:r>
            <a:r>
              <a:rPr lang="en-AU" altLang="zh-CN" smtClean="0">
                <a:ea typeface="黑体" pitchFamily="2" charset="-122"/>
              </a:rPr>
              <a:t>168</a:t>
            </a:r>
            <a:r>
              <a:rPr lang="zh-CN" altLang="en-AU" smtClean="0">
                <a:ea typeface="黑体" pitchFamily="2" charset="-122"/>
              </a:rPr>
              <a:t>位，抵御密码分析攻击。但是</a:t>
            </a:r>
            <a:r>
              <a:rPr lang="en-AU" altLang="zh-CN" smtClean="0">
                <a:ea typeface="黑体" pitchFamily="2" charset="-122"/>
              </a:rPr>
              <a:t>3DES</a:t>
            </a:r>
            <a:r>
              <a:rPr lang="zh-CN" altLang="en-AU" smtClean="0">
                <a:ea typeface="黑体" pitchFamily="2" charset="-122"/>
              </a:rPr>
              <a:t>用软件实现速度较慢，分组短，仅</a:t>
            </a:r>
            <a:r>
              <a:rPr lang="en-AU" altLang="zh-CN" smtClean="0">
                <a:ea typeface="黑体" pitchFamily="2" charset="-122"/>
              </a:rPr>
              <a:t>64</a:t>
            </a:r>
            <a:r>
              <a:rPr lang="zh-CN" altLang="en-AU" smtClean="0">
                <a:ea typeface="黑体" pitchFamily="2" charset="-122"/>
              </a:rPr>
              <a:t>位。</a:t>
            </a:r>
          </a:p>
          <a:p>
            <a:pPr lvl="1" eaLnBrk="1" hangingPunct="1">
              <a:lnSpc>
                <a:spcPct val="80000"/>
              </a:lnSpc>
            </a:pPr>
            <a:r>
              <a:rPr lang="zh-CN" altLang="en-AU" smtClean="0">
                <a:ea typeface="黑体" pitchFamily="2" charset="-122"/>
              </a:rPr>
              <a:t>美国国家标准技术协会</a:t>
            </a:r>
            <a:r>
              <a:rPr lang="en-AU" altLang="zh-CN" smtClean="0">
                <a:ea typeface="黑体" pitchFamily="2" charset="-122"/>
              </a:rPr>
              <a:t>NIST</a:t>
            </a:r>
            <a:r>
              <a:rPr lang="zh-CN" altLang="en-AU" smtClean="0">
                <a:ea typeface="黑体" pitchFamily="2" charset="-122"/>
              </a:rPr>
              <a:t>在</a:t>
            </a:r>
            <a:r>
              <a:rPr lang="en-AU" altLang="zh-CN" smtClean="0">
                <a:ea typeface="黑体" pitchFamily="2" charset="-122"/>
              </a:rPr>
              <a:t>1997</a:t>
            </a:r>
            <a:r>
              <a:rPr lang="zh-CN" altLang="en-AU" smtClean="0">
                <a:ea typeface="黑体" pitchFamily="2" charset="-122"/>
              </a:rPr>
              <a:t>年征集新标准，要求分组</a:t>
            </a:r>
            <a:r>
              <a:rPr lang="en-AU" altLang="zh-CN" smtClean="0">
                <a:ea typeface="黑体" pitchFamily="2" charset="-122"/>
              </a:rPr>
              <a:t>128</a:t>
            </a:r>
            <a:r>
              <a:rPr lang="zh-CN" altLang="en-AU" smtClean="0">
                <a:ea typeface="黑体" pitchFamily="2" charset="-122"/>
              </a:rPr>
              <a:t>位，密钥</a:t>
            </a:r>
            <a:r>
              <a:rPr lang="en-AU" altLang="zh-CN" smtClean="0">
                <a:ea typeface="黑体" pitchFamily="2" charset="-122"/>
              </a:rPr>
              <a:t>128</a:t>
            </a:r>
            <a:r>
              <a:rPr lang="zh-CN" altLang="en-AU" smtClean="0">
                <a:ea typeface="黑体" pitchFamily="2" charset="-122"/>
              </a:rPr>
              <a:t>、</a:t>
            </a:r>
            <a:r>
              <a:rPr lang="en-AU" altLang="zh-CN" smtClean="0">
                <a:ea typeface="黑体" pitchFamily="2" charset="-122"/>
              </a:rPr>
              <a:t>192</a:t>
            </a:r>
            <a:r>
              <a:rPr lang="zh-CN" altLang="en-AU" smtClean="0">
                <a:ea typeface="黑体" pitchFamily="2" charset="-122"/>
              </a:rPr>
              <a:t>或</a:t>
            </a:r>
            <a:r>
              <a:rPr lang="en-AU" altLang="zh-CN" smtClean="0">
                <a:ea typeface="黑体" pitchFamily="2" charset="-122"/>
              </a:rPr>
              <a:t>256</a:t>
            </a:r>
          </a:p>
          <a:p>
            <a:pPr lvl="1" eaLnBrk="1" hangingPunct="1">
              <a:lnSpc>
                <a:spcPct val="80000"/>
              </a:lnSpc>
            </a:pPr>
            <a:r>
              <a:rPr lang="en-AU" altLang="zh-CN" smtClean="0">
                <a:ea typeface="黑体" pitchFamily="2" charset="-122"/>
              </a:rPr>
              <a:t>15</a:t>
            </a:r>
            <a:r>
              <a:rPr lang="zh-CN" altLang="en-AU" smtClean="0">
                <a:ea typeface="黑体" pitchFamily="2" charset="-122"/>
              </a:rPr>
              <a:t>候选算法在</a:t>
            </a:r>
            <a:r>
              <a:rPr lang="en-AU" altLang="zh-CN" smtClean="0">
                <a:ea typeface="黑体" pitchFamily="2" charset="-122"/>
              </a:rPr>
              <a:t>1998</a:t>
            </a:r>
            <a:r>
              <a:rPr lang="zh-CN" altLang="en-AU" smtClean="0">
                <a:ea typeface="黑体" pitchFamily="2" charset="-122"/>
              </a:rPr>
              <a:t>年</a:t>
            </a:r>
            <a:r>
              <a:rPr lang="en-AU" altLang="zh-CN" smtClean="0">
                <a:ea typeface="黑体" pitchFamily="2" charset="-122"/>
              </a:rPr>
              <a:t>6</a:t>
            </a:r>
            <a:r>
              <a:rPr lang="zh-CN" altLang="en-AU" smtClean="0">
                <a:ea typeface="黑体" pitchFamily="2" charset="-122"/>
              </a:rPr>
              <a:t>月通过了第一轮评估，仅有</a:t>
            </a:r>
            <a:r>
              <a:rPr lang="en-AU" altLang="zh-CN" smtClean="0">
                <a:ea typeface="黑体" pitchFamily="2" charset="-122"/>
              </a:rPr>
              <a:t>5</a:t>
            </a:r>
            <a:r>
              <a:rPr lang="zh-CN" altLang="en-AU" smtClean="0">
                <a:ea typeface="黑体" pitchFamily="2" charset="-122"/>
              </a:rPr>
              <a:t>个候选算法在</a:t>
            </a:r>
            <a:r>
              <a:rPr lang="en-AU" altLang="zh-CN" smtClean="0">
                <a:ea typeface="黑体" pitchFamily="2" charset="-122"/>
              </a:rPr>
              <a:t>1999</a:t>
            </a:r>
            <a:r>
              <a:rPr lang="zh-CN" altLang="en-AU" smtClean="0">
                <a:ea typeface="黑体" pitchFamily="2" charset="-122"/>
              </a:rPr>
              <a:t>年</a:t>
            </a:r>
            <a:r>
              <a:rPr lang="en-AU" altLang="zh-CN" smtClean="0">
                <a:ea typeface="黑体" pitchFamily="2" charset="-122"/>
              </a:rPr>
              <a:t>8</a:t>
            </a:r>
            <a:r>
              <a:rPr lang="zh-CN" altLang="en-AU" smtClean="0">
                <a:ea typeface="黑体" pitchFamily="2" charset="-122"/>
              </a:rPr>
              <a:t>月通过了第二轮评估 </a:t>
            </a:r>
          </a:p>
          <a:p>
            <a:pPr lvl="1" eaLnBrk="1" hangingPunct="1">
              <a:lnSpc>
                <a:spcPct val="80000"/>
              </a:lnSpc>
            </a:pPr>
            <a:r>
              <a:rPr lang="en-AU" altLang="zh-CN" smtClean="0">
                <a:ea typeface="黑体" pitchFamily="2" charset="-122"/>
              </a:rPr>
              <a:t>2000</a:t>
            </a:r>
            <a:r>
              <a:rPr lang="zh-CN" altLang="en-AU" smtClean="0">
                <a:ea typeface="黑体" pitchFamily="2" charset="-122"/>
              </a:rPr>
              <a:t>年</a:t>
            </a:r>
            <a:r>
              <a:rPr lang="en-AU" altLang="zh-CN" smtClean="0">
                <a:ea typeface="黑体" pitchFamily="2" charset="-122"/>
              </a:rPr>
              <a:t>10</a:t>
            </a:r>
            <a:r>
              <a:rPr lang="zh-CN" altLang="en-AU" smtClean="0">
                <a:ea typeface="黑体" pitchFamily="2" charset="-122"/>
              </a:rPr>
              <a:t>月，</a:t>
            </a:r>
            <a:r>
              <a:rPr lang="en-AU" altLang="zh-CN" smtClean="0">
                <a:ea typeface="黑体" pitchFamily="2" charset="-122"/>
              </a:rPr>
              <a:t>NIST</a:t>
            </a:r>
            <a:r>
              <a:rPr lang="zh-CN" altLang="en-AU" smtClean="0">
                <a:ea typeface="黑体" pitchFamily="2" charset="-122"/>
              </a:rPr>
              <a:t>选择</a:t>
            </a:r>
            <a:r>
              <a:rPr lang="en-AU" altLang="zh-CN" smtClean="0">
                <a:ea typeface="黑体" pitchFamily="2" charset="-122"/>
              </a:rPr>
              <a:t>Rijndael</a:t>
            </a:r>
            <a:r>
              <a:rPr lang="zh-CN" altLang="en-AU" smtClean="0">
                <a:ea typeface="黑体" pitchFamily="2" charset="-122"/>
              </a:rPr>
              <a:t>作为</a:t>
            </a:r>
            <a:r>
              <a:rPr lang="en-AU" altLang="zh-CN" smtClean="0">
                <a:ea typeface="黑体" pitchFamily="2" charset="-122"/>
              </a:rPr>
              <a:t>AES</a:t>
            </a:r>
            <a:r>
              <a:rPr lang="zh-CN" altLang="en-AU" smtClean="0">
                <a:ea typeface="黑体" pitchFamily="2" charset="-122"/>
              </a:rPr>
              <a:t>算法， </a:t>
            </a:r>
            <a:r>
              <a:rPr lang="en-AU" altLang="zh-CN" smtClean="0">
                <a:ea typeface="黑体" pitchFamily="2" charset="-122"/>
              </a:rPr>
              <a:t>Rijndael</a:t>
            </a:r>
            <a:r>
              <a:rPr lang="zh-CN" altLang="en-AU" smtClean="0">
                <a:ea typeface="黑体" pitchFamily="2" charset="-122"/>
              </a:rPr>
              <a:t>的作者是比利时的密码学家</a:t>
            </a:r>
            <a:r>
              <a:rPr lang="en-AU" altLang="zh-CN" smtClean="0">
                <a:ea typeface="黑体" pitchFamily="2" charset="-122"/>
              </a:rPr>
              <a:t>Joan Daemen</a:t>
            </a:r>
            <a:r>
              <a:rPr lang="zh-CN" altLang="en-AU" smtClean="0">
                <a:ea typeface="黑体" pitchFamily="2" charset="-122"/>
              </a:rPr>
              <a:t>博士和</a:t>
            </a:r>
            <a:r>
              <a:rPr lang="en-AU" altLang="zh-CN" smtClean="0">
                <a:ea typeface="黑体" pitchFamily="2" charset="-122"/>
              </a:rPr>
              <a:t>Vincent Rijmen</a:t>
            </a:r>
            <a:r>
              <a:rPr lang="zh-CN" altLang="en-AU" smtClean="0">
                <a:ea typeface="黑体" pitchFamily="2" charset="-122"/>
              </a:rPr>
              <a:t>博士</a:t>
            </a:r>
          </a:p>
          <a:p>
            <a:pPr lvl="1" eaLnBrk="1" hangingPunct="1">
              <a:lnSpc>
                <a:spcPct val="80000"/>
              </a:lnSpc>
            </a:pPr>
            <a:r>
              <a:rPr lang="en-AU" altLang="zh-CN" smtClean="0">
                <a:ea typeface="黑体" pitchFamily="2" charset="-122"/>
              </a:rPr>
              <a:t>2001</a:t>
            </a:r>
            <a:r>
              <a:rPr lang="zh-CN" altLang="en-AU" smtClean="0">
                <a:ea typeface="黑体" pitchFamily="2" charset="-122"/>
              </a:rPr>
              <a:t>年</a:t>
            </a:r>
            <a:r>
              <a:rPr lang="en-AU" altLang="zh-CN" smtClean="0">
                <a:ea typeface="黑体" pitchFamily="2" charset="-122"/>
              </a:rPr>
              <a:t>11</a:t>
            </a:r>
            <a:r>
              <a:rPr lang="zh-CN" altLang="en-AU" smtClean="0">
                <a:ea typeface="黑体" pitchFamily="2" charset="-122"/>
              </a:rPr>
              <a:t>月，</a:t>
            </a:r>
            <a:r>
              <a:rPr lang="en-AU" altLang="zh-CN" smtClean="0">
                <a:ea typeface="黑体" pitchFamily="2" charset="-122"/>
              </a:rPr>
              <a:t>NIST</a:t>
            </a:r>
            <a:r>
              <a:rPr lang="zh-CN" altLang="en-AU" smtClean="0">
                <a:ea typeface="黑体" pitchFamily="2" charset="-122"/>
              </a:rPr>
              <a:t>完成评估并发布了最终标准 </a:t>
            </a:r>
            <a:r>
              <a:rPr lang="en-AU" altLang="zh-CN" smtClean="0">
                <a:ea typeface="黑体" pitchFamily="2" charset="-122"/>
              </a:rPr>
              <a:t>FIPS PUB 197</a:t>
            </a:r>
            <a:endParaRPr lang="zh-CN" altLang="en-US" smtClean="0">
              <a:ea typeface="黑体"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611188" y="431800"/>
            <a:ext cx="7277100" cy="693738"/>
          </a:xfrm>
        </p:spPr>
        <p:txBody>
          <a:bodyPr>
            <a:normAutofit fontScale="90000"/>
          </a:bodyPr>
          <a:lstStyle/>
          <a:p>
            <a:pPr eaLnBrk="1" hangingPunct="1"/>
            <a:r>
              <a:rPr lang="en-AU" altLang="zh-CN" smtClean="0"/>
              <a:t>AES Requirements</a:t>
            </a:r>
          </a:p>
        </p:txBody>
      </p:sp>
      <p:sp>
        <p:nvSpPr>
          <p:cNvPr id="7174" name="Rectangle 3"/>
          <p:cNvSpPr>
            <a:spLocks noGrp="1" noChangeArrowheads="1"/>
          </p:cNvSpPr>
          <p:nvPr>
            <p:ph type="body" idx="1"/>
          </p:nvPr>
        </p:nvSpPr>
        <p:spPr>
          <a:xfrm>
            <a:off x="539750" y="1412875"/>
            <a:ext cx="8135938" cy="4679950"/>
          </a:xfrm>
        </p:spPr>
        <p:txBody>
          <a:bodyPr/>
          <a:lstStyle/>
          <a:p>
            <a:pPr eaLnBrk="1" hangingPunct="1"/>
            <a:r>
              <a:rPr lang="en-AU" altLang="zh-CN" sz="2600" smtClean="0"/>
              <a:t>Private key symmetric block cipher </a:t>
            </a:r>
          </a:p>
          <a:p>
            <a:pPr eaLnBrk="1" hangingPunct="1"/>
            <a:r>
              <a:rPr lang="en-AU" altLang="zh-CN" sz="2600" smtClean="0"/>
              <a:t>128-bit data, 128/192/256-bit keys </a:t>
            </a:r>
          </a:p>
          <a:p>
            <a:pPr eaLnBrk="1" hangingPunct="1"/>
            <a:r>
              <a:rPr lang="en-AU" altLang="zh-CN" sz="2600" smtClean="0"/>
              <a:t>Stronger and</a:t>
            </a:r>
            <a:r>
              <a:rPr lang="zh-CN" altLang="en-AU" sz="2600" smtClean="0"/>
              <a:t> </a:t>
            </a:r>
            <a:r>
              <a:rPr lang="en-AU" altLang="zh-CN" sz="2600" smtClean="0"/>
              <a:t>faster than Triple-DES </a:t>
            </a:r>
          </a:p>
          <a:p>
            <a:pPr eaLnBrk="1" hangingPunct="1"/>
            <a:r>
              <a:rPr lang="en-AU" altLang="zh-CN" sz="2600" smtClean="0"/>
              <a:t>Active life of 20-30 years (+ archival use) </a:t>
            </a:r>
          </a:p>
          <a:p>
            <a:pPr eaLnBrk="1" hangingPunct="1"/>
            <a:r>
              <a:rPr lang="en-AU" altLang="zh-CN" sz="2600" smtClean="0"/>
              <a:t>Provide full specification and design details </a:t>
            </a:r>
          </a:p>
          <a:p>
            <a:pPr eaLnBrk="1" hangingPunct="1"/>
            <a:r>
              <a:rPr lang="en-AU" altLang="zh-CN" sz="2600" smtClean="0"/>
              <a:t>Both C and Java implementations</a:t>
            </a:r>
          </a:p>
          <a:p>
            <a:pPr eaLnBrk="1" hangingPunct="1"/>
            <a:r>
              <a:rPr lang="en-AU" altLang="zh-CN" sz="2600" smtClean="0"/>
              <a:t>NIST have released all submissions and unclassified analyses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684213" y="423863"/>
            <a:ext cx="7127875" cy="701675"/>
          </a:xfrm>
        </p:spPr>
        <p:txBody>
          <a:bodyPr>
            <a:normAutofit fontScale="90000"/>
          </a:bodyPr>
          <a:lstStyle/>
          <a:p>
            <a:pPr eaLnBrk="1" hangingPunct="1"/>
            <a:r>
              <a:rPr lang="en-AU" altLang="zh-CN" smtClean="0"/>
              <a:t>AES Shortlist</a:t>
            </a:r>
          </a:p>
        </p:txBody>
      </p:sp>
      <p:sp>
        <p:nvSpPr>
          <p:cNvPr id="8198" name="Rectangle 3"/>
          <p:cNvSpPr>
            <a:spLocks noGrp="1" noChangeArrowheads="1"/>
          </p:cNvSpPr>
          <p:nvPr>
            <p:ph type="body" idx="1"/>
          </p:nvPr>
        </p:nvSpPr>
        <p:spPr>
          <a:xfrm>
            <a:off x="468313" y="1557338"/>
            <a:ext cx="8175625" cy="4335462"/>
          </a:xfrm>
        </p:spPr>
        <p:txBody>
          <a:bodyPr>
            <a:normAutofit/>
          </a:bodyPr>
          <a:lstStyle/>
          <a:p>
            <a:pPr eaLnBrk="1" hangingPunct="1">
              <a:lnSpc>
                <a:spcPct val="90000"/>
              </a:lnSpc>
            </a:pPr>
            <a:r>
              <a:rPr lang="en-AU" altLang="zh-CN" sz="2500" dirty="0" smtClean="0"/>
              <a:t>After testing and evaluation, shortlist in Aug-99: </a:t>
            </a:r>
          </a:p>
          <a:p>
            <a:pPr lvl="1" eaLnBrk="1" hangingPunct="1">
              <a:lnSpc>
                <a:spcPct val="90000"/>
              </a:lnSpc>
            </a:pPr>
            <a:r>
              <a:rPr lang="en-AU" altLang="zh-CN" sz="2400" dirty="0" smtClean="0"/>
              <a:t>MARS (IBM) - complex, fast, high security margin </a:t>
            </a:r>
          </a:p>
          <a:p>
            <a:pPr lvl="1" eaLnBrk="1" hangingPunct="1">
              <a:lnSpc>
                <a:spcPct val="90000"/>
              </a:lnSpc>
            </a:pPr>
            <a:r>
              <a:rPr lang="en-AU" altLang="zh-CN" sz="2400" dirty="0" smtClean="0"/>
              <a:t>RC6 (USA) - v. simple, v. fast, low security margin </a:t>
            </a:r>
          </a:p>
          <a:p>
            <a:pPr lvl="1" eaLnBrk="1" hangingPunct="1">
              <a:lnSpc>
                <a:spcPct val="90000"/>
              </a:lnSpc>
            </a:pPr>
            <a:r>
              <a:rPr lang="en-AU" altLang="zh-CN" sz="2400" dirty="0" err="1" smtClean="0"/>
              <a:t>Rijndael</a:t>
            </a:r>
            <a:r>
              <a:rPr lang="en-AU" altLang="zh-CN" sz="2400" dirty="0" smtClean="0"/>
              <a:t> (Belgium) - clean, fast, good security margin </a:t>
            </a:r>
          </a:p>
          <a:p>
            <a:pPr lvl="1" eaLnBrk="1" hangingPunct="1">
              <a:lnSpc>
                <a:spcPct val="90000"/>
              </a:lnSpc>
            </a:pPr>
            <a:r>
              <a:rPr lang="en-AU" altLang="zh-CN" sz="2400" dirty="0" smtClean="0"/>
              <a:t>Serpent (Euro) - slow, clean, v. high security margin </a:t>
            </a:r>
          </a:p>
          <a:p>
            <a:pPr lvl="1" eaLnBrk="1" hangingPunct="1">
              <a:lnSpc>
                <a:spcPct val="90000"/>
              </a:lnSpc>
            </a:pPr>
            <a:r>
              <a:rPr lang="en-AU" altLang="zh-CN" sz="2400" dirty="0" err="1" smtClean="0"/>
              <a:t>Twofish</a:t>
            </a:r>
            <a:r>
              <a:rPr lang="en-AU" altLang="zh-CN" sz="2400" dirty="0" smtClean="0"/>
              <a:t> (USA) - complex, v. fast, high security margin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468313" y="260350"/>
            <a:ext cx="7543800" cy="930275"/>
          </a:xfrm>
        </p:spPr>
        <p:txBody>
          <a:bodyPr/>
          <a:lstStyle/>
          <a:p>
            <a:pPr eaLnBrk="1" hangingPunct="1"/>
            <a:r>
              <a:rPr lang="en-US" altLang="zh-CN" smtClean="0"/>
              <a:t>AES</a:t>
            </a:r>
            <a:r>
              <a:rPr lang="zh-CN" altLang="en-US" smtClean="0">
                <a:ea typeface="黑体" pitchFamily="2" charset="-122"/>
              </a:rPr>
              <a:t>的评估</a:t>
            </a:r>
          </a:p>
        </p:txBody>
      </p:sp>
      <p:sp>
        <p:nvSpPr>
          <p:cNvPr id="9222" name="Rectangle 3"/>
          <p:cNvSpPr>
            <a:spLocks noGrp="1" noChangeArrowheads="1"/>
          </p:cNvSpPr>
          <p:nvPr>
            <p:ph type="body" idx="1"/>
          </p:nvPr>
        </p:nvSpPr>
        <p:spPr>
          <a:xfrm>
            <a:off x="468313" y="1557338"/>
            <a:ext cx="8229600" cy="4411662"/>
          </a:xfrm>
        </p:spPr>
        <p:txBody>
          <a:bodyPr/>
          <a:lstStyle/>
          <a:p>
            <a:pPr eaLnBrk="1" hangingPunct="1"/>
            <a:r>
              <a:rPr lang="en-US" altLang="zh-CN" smtClean="0"/>
              <a:t>AES</a:t>
            </a:r>
            <a:r>
              <a:rPr lang="zh-CN" altLang="en-US" smtClean="0">
                <a:ea typeface="黑体" pitchFamily="2" charset="-122"/>
              </a:rPr>
              <a:t>评估准则的三大类别</a:t>
            </a:r>
          </a:p>
          <a:p>
            <a:pPr lvl="1" eaLnBrk="1" hangingPunct="1"/>
            <a:r>
              <a:rPr lang="zh-CN" altLang="en-US" smtClean="0">
                <a:ea typeface="黑体" pitchFamily="2" charset="-122"/>
              </a:rPr>
              <a:t>安全性：指密码分析方法分析一个算法所需的代价</a:t>
            </a:r>
          </a:p>
          <a:p>
            <a:pPr lvl="1" eaLnBrk="1" hangingPunct="1"/>
            <a:r>
              <a:rPr lang="zh-CN" altLang="en-US" smtClean="0">
                <a:ea typeface="黑体" pitchFamily="2" charset="-122"/>
              </a:rPr>
              <a:t>成本：期望</a:t>
            </a:r>
            <a:r>
              <a:rPr lang="en-US" altLang="zh-CN" smtClean="0">
                <a:ea typeface="黑体" pitchFamily="2" charset="-122"/>
              </a:rPr>
              <a:t>AES</a:t>
            </a:r>
            <a:r>
              <a:rPr lang="zh-CN" altLang="en-US" smtClean="0">
                <a:ea typeface="黑体" pitchFamily="2" charset="-122"/>
              </a:rPr>
              <a:t>能够广泛应用于各种实际应用，计算效率要高</a:t>
            </a:r>
          </a:p>
          <a:p>
            <a:pPr lvl="1" eaLnBrk="1" hangingPunct="1"/>
            <a:r>
              <a:rPr lang="zh-CN" altLang="en-US" smtClean="0">
                <a:ea typeface="黑体" pitchFamily="2" charset="-122"/>
              </a:rPr>
              <a:t>算法和执行特征：算法灵活性、适合于多种硬件和软件方式的实现、简洁性，便于分析安全性</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endParaRPr lang="zh-CN" altLang="en-US" smtClean="0"/>
          </a:p>
        </p:txBody>
      </p:sp>
      <p:sp>
        <p:nvSpPr>
          <p:cNvPr id="10246" name="Rectangle 3"/>
          <p:cNvSpPr>
            <a:spLocks noGrp="1" noChangeArrowheads="1"/>
          </p:cNvSpPr>
          <p:nvPr>
            <p:ph type="body" idx="1"/>
          </p:nvPr>
        </p:nvSpPr>
        <p:spPr/>
        <p:txBody>
          <a:bodyPr/>
          <a:lstStyle/>
          <a:p>
            <a:pPr eaLnBrk="1" hangingPunct="1"/>
            <a:endParaRPr lang="zh-CN" altLang="en-US" smtClean="0"/>
          </a:p>
        </p:txBody>
      </p:sp>
      <p:pic>
        <p:nvPicPr>
          <p:cNvPr id="10247" name="Picture 4"/>
          <p:cNvPicPr>
            <a:picLocks noChangeAspect="1" noChangeArrowheads="1"/>
          </p:cNvPicPr>
          <p:nvPr/>
        </p:nvPicPr>
        <p:blipFill>
          <a:blip r:embed="rId2" cstate="print"/>
          <a:srcRect/>
          <a:stretch>
            <a:fillRect/>
          </a:stretch>
        </p:blipFill>
        <p:spPr bwMode="auto">
          <a:xfrm>
            <a:off x="1042988" y="119063"/>
            <a:ext cx="7324725" cy="67389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endParaRPr lang="zh-CN" altLang="en-US" smtClean="0"/>
          </a:p>
        </p:txBody>
      </p:sp>
      <p:sp>
        <p:nvSpPr>
          <p:cNvPr id="11270" name="Rectangle 3"/>
          <p:cNvSpPr>
            <a:spLocks noGrp="1" noChangeArrowheads="1"/>
          </p:cNvSpPr>
          <p:nvPr>
            <p:ph type="body" idx="1"/>
          </p:nvPr>
        </p:nvSpPr>
        <p:spPr/>
        <p:txBody>
          <a:bodyPr/>
          <a:lstStyle/>
          <a:p>
            <a:pPr eaLnBrk="1" hangingPunct="1"/>
            <a:endParaRPr lang="zh-CN" altLang="en-US" smtClean="0"/>
          </a:p>
        </p:txBody>
      </p:sp>
      <p:pic>
        <p:nvPicPr>
          <p:cNvPr id="11271" name="Picture 4"/>
          <p:cNvPicPr>
            <a:picLocks noChangeAspect="1" noChangeArrowheads="1"/>
          </p:cNvPicPr>
          <p:nvPr/>
        </p:nvPicPr>
        <p:blipFill>
          <a:blip r:embed="rId2" cstate="print"/>
          <a:srcRect/>
          <a:stretch>
            <a:fillRect/>
          </a:stretch>
        </p:blipFill>
        <p:spPr bwMode="auto">
          <a:xfrm>
            <a:off x="250825" y="404813"/>
            <a:ext cx="8548688" cy="55499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yptography-2">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cryptography-2</Template>
  <TotalTime>57</TotalTime>
  <Words>1908</Words>
  <Application>Microsoft Office PowerPoint</Application>
  <PresentationFormat>全屏显示(4:3)</PresentationFormat>
  <Paragraphs>186</Paragraphs>
  <Slides>35</Slides>
  <Notes>8</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cryptography-2</vt:lpstr>
      <vt:lpstr>现代密码学理论与实践 第5章 AES密码</vt:lpstr>
      <vt:lpstr>高级加密标准AES要点</vt:lpstr>
      <vt:lpstr>本章目录</vt:lpstr>
      <vt:lpstr>AES的评估准则</vt:lpstr>
      <vt:lpstr>AES Requirements</vt:lpstr>
      <vt:lpstr>AES Shortlist</vt:lpstr>
      <vt:lpstr>AES的评估</vt:lpstr>
      <vt:lpstr>幻灯片 8</vt:lpstr>
      <vt:lpstr>幻灯片 9</vt:lpstr>
      <vt:lpstr>AES评估准则</vt:lpstr>
      <vt:lpstr>幻灯片 11</vt:lpstr>
      <vt:lpstr>幻灯片 12</vt:lpstr>
      <vt:lpstr>5.2 The AES Cipher - Rijndael </vt:lpstr>
      <vt:lpstr>AES Parameters</vt:lpstr>
      <vt:lpstr>Rijndael</vt:lpstr>
      <vt:lpstr>幻灯片 16</vt:lpstr>
      <vt:lpstr>AES的数据结构</vt:lpstr>
      <vt:lpstr>5.2 AES的结构</vt:lpstr>
      <vt:lpstr>5.3 AES 的一轮加密过程</vt:lpstr>
      <vt:lpstr>1）字节代替变换</vt:lpstr>
      <vt:lpstr>字节代换变换</vt:lpstr>
      <vt:lpstr>幻灯片 22</vt:lpstr>
      <vt:lpstr>幻灯片 23</vt:lpstr>
      <vt:lpstr>2）行移位变换</vt:lpstr>
      <vt:lpstr>幻灯片 25</vt:lpstr>
      <vt:lpstr>3）列混淆变换</vt:lpstr>
      <vt:lpstr>4）轮密钥加变换</vt:lpstr>
      <vt:lpstr>轮密钥加变换</vt:lpstr>
      <vt:lpstr>5 ）AES 的密钥扩展</vt:lpstr>
      <vt:lpstr>幻灯片 30</vt:lpstr>
      <vt:lpstr>对应的逆算法</vt:lpstr>
      <vt:lpstr>幻灯片 32</vt:lpstr>
      <vt:lpstr>AES的实现</vt:lpstr>
      <vt:lpstr>AES的实现</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现代密码学理论与实践 第5章 AES密码</dc:title>
  <dc:creator>lenovo</dc:creator>
  <cp:lastModifiedBy>USTC</cp:lastModifiedBy>
  <cp:revision>8</cp:revision>
  <dcterms:created xsi:type="dcterms:W3CDTF">2014-09-30T14:04:34Z</dcterms:created>
  <dcterms:modified xsi:type="dcterms:W3CDTF">2016-10-17T14:52:50Z</dcterms:modified>
</cp:coreProperties>
</file>