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91"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F9F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7" autoAdjust="0"/>
    <p:restoredTop sz="87486" autoAdjust="0"/>
  </p:normalViewPr>
  <p:slideViewPr>
    <p:cSldViewPr>
      <p:cViewPr varScale="1">
        <p:scale>
          <a:sx n="80" d="100"/>
          <a:sy n="80" d="100"/>
        </p:scale>
        <p:origin x="-1522"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AC1942-8C1C-4142-9113-C00651CD9D7A}" type="datetimeFigureOut">
              <a:rPr lang="zh-CN" altLang="en-US" smtClean="0"/>
              <a:pPr/>
              <a:t>2016/10/25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2DABB6-86FE-4A4D-8E3C-2A9CD0D8B00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A6216946-F3E2-4747-8B57-303ECAEB2560}" type="slidenum">
              <a:rPr lang="zh-CN" altLang="en-US">
                <a:ea typeface="宋体" charset="-122"/>
              </a:rPr>
              <a:pPr/>
              <a:t>8</a:t>
            </a:fld>
            <a:endParaRPr lang="en-US" altLang="zh-CN">
              <a:ea typeface="宋体" charset="-122"/>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altLang="zh-CN" smtClean="0">
                <a:ea typeface="宋体" charset="-122"/>
              </a:rPr>
              <a:t>Triple-DES with two keys is a popular alternative to single-DES, but suffers from being 3 times slower to run.</a:t>
            </a:r>
          </a:p>
          <a:p>
            <a:pPr eaLnBrk="1" hangingPunct="1"/>
            <a:r>
              <a:rPr lang="en-US" altLang="zh-CN" smtClean="0">
                <a:ea typeface="宋体" charset="-122"/>
              </a:rPr>
              <a:t>Although there are no practical attacks, have some indications of attack approaches.</a:t>
            </a:r>
          </a:p>
          <a:p>
            <a:pPr eaLnBrk="1" hangingPunct="1"/>
            <a:r>
              <a:rPr lang="en-US" altLang="zh-CN" smtClean="0">
                <a:ea typeface="宋体" charset="-122"/>
              </a:rPr>
              <a:t>Hence some are now adopting Triple-DES with three keys for greater security.</a:t>
            </a:r>
            <a:endParaRPr lang="en-AU" altLang="zh-CN"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40876725-6EBC-4A3A-8505-2D9F61E37748}" type="slidenum">
              <a:rPr lang="zh-CN" altLang="en-US">
                <a:ea typeface="宋体" charset="-122"/>
              </a:rPr>
              <a:pPr/>
              <a:t>27</a:t>
            </a:fld>
            <a:endParaRPr lang="en-US" altLang="zh-CN">
              <a:ea typeface="宋体" charset="-122"/>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r>
              <a:rPr lang="en-US" altLang="zh-CN" smtClean="0">
                <a:ea typeface="宋体" charset="-122"/>
              </a:rPr>
              <a:t>Criteria from Rueppel</a:t>
            </a:r>
            <a:endParaRPr lang="en-AU" altLang="zh-CN" smtClean="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0A0250F-C74B-46B9-B56E-1B5B714AF131}" type="slidenum">
              <a:rPr lang="zh-CN" altLang="en-US">
                <a:ea typeface="宋体" charset="-122"/>
              </a:rPr>
              <a:pPr/>
              <a:t>29</a:t>
            </a:fld>
            <a:endParaRPr lang="en-US" altLang="zh-CN">
              <a:ea typeface="宋体" charset="-122"/>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r>
              <a:rPr lang="en-AU" altLang="zh-CN" smtClean="0">
                <a:ea typeface="宋体" charset="-122"/>
              </a:rPr>
              <a:t>The RC4 key schedule initializes the state S to the numbers 0..255, and then walks thru each entry in turn, using its current value plus the next byte of key to pick another entry in the array, and swaps their values over. After doing this 256 times, the result is a well and truly shuffled array. The total number of possible states is 256! - a truly enormous number, much larger even than the 2048-bit (256*8) max key allowed can select.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5ACE65EB-BBD3-4E21-AAA8-F79D4EF62536}" type="slidenum">
              <a:rPr lang="zh-CN" altLang="en-US">
                <a:ea typeface="宋体" charset="-122"/>
              </a:rPr>
              <a:pPr/>
              <a:t>30</a:t>
            </a:fld>
            <a:endParaRPr lang="en-US" altLang="zh-CN">
              <a:ea typeface="宋体" charset="-122"/>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r>
              <a:rPr lang="en-US" altLang="zh-CN" smtClean="0">
                <a:ea typeface="宋体" charset="-122"/>
              </a:rPr>
              <a:t>To form the stream key for en/decryption (which are identical), RC4 continues to shuffle the permutation array S by continuing to swap each element in turn with some other entry, and using the sum of these two entry values to select another value to use as the stream key.</a:t>
            </a:r>
            <a:endParaRPr lang="en-AU" altLang="zh-CN" smtClean="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172385D2-D7E9-465B-9FF5-78E08B93E2A4}" type="slidenum">
              <a:rPr lang="zh-CN" altLang="en-US">
                <a:ea typeface="宋体" charset="-122"/>
              </a:rPr>
              <a:pPr/>
              <a:t>32</a:t>
            </a:fld>
            <a:endParaRPr lang="en-US" altLang="zh-CN">
              <a:ea typeface="宋体" charset="-122"/>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r>
              <a:rPr lang="en-AU" altLang="zh-CN" smtClean="0">
                <a:ea typeface="宋体" charset="-122"/>
              </a:rPr>
              <a:t>RC4 is widely used, in SSL for secure web transactions amongst other uses. Currently its regarded as quite secure, if used correctly.</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pic>
        <p:nvPicPr>
          <p:cNvPr id="13" name="Picture 40" descr="bg-buttom"/>
          <p:cNvPicPr>
            <a:picLocks noChangeAspect="1" noChangeArrowheads="1"/>
          </p:cNvPicPr>
          <p:nvPr userDrawn="1"/>
        </p:nvPicPr>
        <p:blipFill>
          <a:blip r:embed="rId3" cstate="print">
            <a:lum bright="18000" contrast="6000"/>
          </a:blip>
          <a:srcRect/>
          <a:stretch>
            <a:fillRect/>
          </a:stretch>
        </p:blipFill>
        <p:spPr bwMode="auto">
          <a:xfrm>
            <a:off x="4572000" y="115434"/>
            <a:ext cx="3889375" cy="1149350"/>
          </a:xfrm>
          <a:prstGeom prst="rect">
            <a:avLst/>
          </a:prstGeom>
          <a:noFill/>
          <a:ln w="9525">
            <a:noFill/>
            <a:miter lim="800000"/>
            <a:headEnd/>
            <a:tailEnd/>
          </a:ln>
        </p:spPr>
      </p:pic>
      <p:pic>
        <p:nvPicPr>
          <p:cNvPr id="14" name="图片 1" descr="ustc标志2"/>
          <p:cNvPicPr>
            <a:picLocks noChangeAspect="1" noChangeArrowheads="1"/>
          </p:cNvPicPr>
          <p:nvPr userDrawn="1"/>
        </p:nvPicPr>
        <p:blipFill>
          <a:blip r:embed="rId4" cstate="print"/>
          <a:srcRect/>
          <a:stretch>
            <a:fillRect/>
          </a:stretch>
        </p:blipFill>
        <p:spPr bwMode="auto">
          <a:xfrm>
            <a:off x="714348" y="258310"/>
            <a:ext cx="1008063" cy="1008062"/>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BE2672E2-A160-472D-8EEE-79097D6B924C}" type="datetime1">
              <a:rPr lang="zh-CN" altLang="en-US" smtClean="0"/>
              <a:pPr/>
              <a:t>2016/10/25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7C3E7649-F06E-4730-B3AF-431FFBBECEC0}" type="datetime1">
              <a:rPr lang="zh-CN" altLang="en-US" smtClean="0"/>
              <a:pPr/>
              <a:t>2016/10/25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fld id="{04399216-EBD5-4C96-A03F-DAA7B07D9F12}" type="datetime1">
              <a:rPr lang="zh-CN" altLang="en-US"/>
              <a:pPr>
                <a:defRPr/>
              </a:pPr>
              <a:t>2016/10/25</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r>
              <a:rPr lang="en-US" altLang="zh-CN"/>
              <a:t>现代密码学理论与实践-06</a:t>
            </a:r>
          </a:p>
        </p:txBody>
      </p:sp>
      <p:sp>
        <p:nvSpPr>
          <p:cNvPr id="7" name="Rectangle 7"/>
          <p:cNvSpPr>
            <a:spLocks noGrp="1" noChangeArrowheads="1"/>
          </p:cNvSpPr>
          <p:nvPr>
            <p:ph type="sldNum" sz="quarter" idx="12"/>
          </p:nvPr>
        </p:nvSpPr>
        <p:spPr>
          <a:ln/>
        </p:spPr>
        <p:txBody>
          <a:bodyPr/>
          <a:lstStyle>
            <a:lvl1pPr>
              <a:defRPr/>
            </a:lvl1pPr>
          </a:lstStyle>
          <a:p>
            <a:pPr>
              <a:defRPr/>
            </a:pPr>
            <a:fld id="{4D9FA8D2-B227-4CFA-97FD-93F714EB97C4}" type="slidenum">
              <a:rPr lang="en-US" altLang="zh-CN"/>
              <a:pPr>
                <a:defRPr/>
              </a:pPr>
              <a:t>‹#›</a:t>
            </a:fld>
            <a:r>
              <a:rPr lang="en-US" altLang="zh-CN"/>
              <a:t>/33</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8229600" cy="21288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4000500"/>
            <a:ext cx="8229600" cy="21304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fld id="{7001BCA1-D609-429E-A23F-E2584E2BD099}" type="datetime1">
              <a:rPr lang="zh-CN" altLang="en-US"/>
              <a:pPr>
                <a:defRPr/>
              </a:pPr>
              <a:t>2016/10/25</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r>
              <a:rPr lang="en-US" altLang="zh-CN"/>
              <a:t>现代密码学理论与实践-06</a:t>
            </a:r>
          </a:p>
        </p:txBody>
      </p:sp>
      <p:sp>
        <p:nvSpPr>
          <p:cNvPr id="7" name="Rectangle 7"/>
          <p:cNvSpPr>
            <a:spLocks noGrp="1" noChangeArrowheads="1"/>
          </p:cNvSpPr>
          <p:nvPr>
            <p:ph type="sldNum" sz="quarter" idx="12"/>
          </p:nvPr>
        </p:nvSpPr>
        <p:spPr>
          <a:ln/>
        </p:spPr>
        <p:txBody>
          <a:bodyPr/>
          <a:lstStyle>
            <a:lvl1pPr>
              <a:defRPr/>
            </a:lvl1pPr>
          </a:lstStyle>
          <a:p>
            <a:pPr>
              <a:defRPr/>
            </a:pPr>
            <a:fld id="{DE288306-C720-4659-B21D-D26B6F3F12FF}" type="slidenum">
              <a:rPr lang="en-US" altLang="zh-CN"/>
              <a:pPr>
                <a:defRPr/>
              </a:pPr>
              <a:t>‹#›</a:t>
            </a:fld>
            <a:r>
              <a:rPr lang="en-US" altLang="zh-CN"/>
              <a:t>/33</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60404" y="1428736"/>
            <a:ext cx="8229600" cy="4525963"/>
          </a:xfrm>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dirty="0"/>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dirty="0"/>
          </a:p>
        </p:txBody>
      </p:sp>
      <p:sp>
        <p:nvSpPr>
          <p:cNvPr id="23" name="页脚占位符 18"/>
          <p:cNvSpPr txBox="1">
            <a:spLocks/>
          </p:cNvSpPr>
          <p:nvPr userDrawn="1"/>
        </p:nvSpPr>
        <p:spPr>
          <a:xfrm>
            <a:off x="3440867" y="6409750"/>
            <a:ext cx="2350681" cy="365125"/>
          </a:xfrm>
          <a:prstGeom prst="rect">
            <a:avLst/>
          </a:prstGeom>
        </p:spPr>
        <p:txBody>
          <a:bodyPr vert="horz" anchor="b" anchorCtr="1"/>
          <a:lstStyle>
            <a:lvl1pPr>
              <a:defRPr baseline="0">
                <a:solidFill>
                  <a:schemeClr val="accent1">
                    <a:tint val="20000"/>
                  </a:schemeClr>
                </a:solidFill>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schemeClr val="bg2">
                    <a:lumMod val="50000"/>
                  </a:schemeClr>
                </a:solidFill>
                <a:effectLst/>
                <a:uLnTx/>
                <a:uFillTx/>
                <a:latin typeface="宋体" pitchFamily="2" charset="-122"/>
                <a:ea typeface="宋体" pitchFamily="2" charset="-122"/>
                <a:cs typeface="+mn-cs"/>
              </a:rPr>
              <a:t>现代密码学理论与实践</a:t>
            </a:r>
            <a:endParaRPr kumimoji="0" lang="zh-CN" altLang="en-US" sz="1400" b="1" i="0" u="none" strike="noStrike" kern="1200" cap="none" spc="0" normalizeH="0" baseline="0" noProof="0" dirty="0">
              <a:ln>
                <a:noFill/>
              </a:ln>
              <a:solidFill>
                <a:schemeClr val="bg2">
                  <a:lumMod val="50000"/>
                </a:schemeClr>
              </a:solidFill>
              <a:effectLst/>
              <a:uLnTx/>
              <a:uFillTx/>
              <a:latin typeface="宋体" pitchFamily="2" charset="-122"/>
              <a:ea typeface="宋体" pitchFamily="2" charset="-122"/>
              <a:cs typeface="+mn-cs"/>
            </a:endParaRPr>
          </a:p>
        </p:txBody>
      </p:sp>
      <p:sp>
        <p:nvSpPr>
          <p:cNvPr id="24" name="灯片编号占位符 26"/>
          <p:cNvSpPr txBox="1">
            <a:spLocks/>
          </p:cNvSpPr>
          <p:nvPr userDrawn="1"/>
        </p:nvSpPr>
        <p:spPr>
          <a:xfrm>
            <a:off x="7858148" y="6369833"/>
            <a:ext cx="869319" cy="365125"/>
          </a:xfrm>
          <a:prstGeom prst="rect">
            <a:avLst/>
          </a:prstGeom>
        </p:spPr>
        <p:txBody>
          <a:bodyPr vert="horz" anchor="b"/>
          <a:lstStyle>
            <a:lvl1pPr>
              <a:defRPr>
                <a:solidFill>
                  <a:srgbClr val="FFFFFF"/>
                </a:solidFill>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fld id="{8529EE09-798D-4760-8768-969530E7F427}" type="slidenum">
              <a:rPr kumimoji="0" lang="zh-CN" altLang="en-US" sz="1400" b="1" i="0" u="none" strike="noStrike" kern="1200" cap="none" spc="0" normalizeH="0" baseline="0" noProof="0" smtClean="0">
                <a:ln>
                  <a:noFill/>
                </a:ln>
                <a:solidFill>
                  <a:schemeClr val="bg2">
                    <a:lumMod val="50000"/>
                  </a:schemeClr>
                </a:solidFill>
                <a:effectLst/>
                <a:uLnTx/>
                <a:uFillTx/>
                <a:latin typeface="宋体" pitchFamily="2" charset="-122"/>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r>
              <a:rPr kumimoji="0" lang="en-US" altLang="zh-CN" sz="1400" b="1" i="0" u="none" strike="noStrike" kern="1200" cap="none" spc="0" normalizeH="0" baseline="0" noProof="0" smtClean="0">
                <a:ln>
                  <a:noFill/>
                </a:ln>
                <a:solidFill>
                  <a:schemeClr val="bg2">
                    <a:lumMod val="50000"/>
                  </a:schemeClr>
                </a:solidFill>
                <a:effectLst/>
                <a:uLnTx/>
                <a:uFillTx/>
                <a:latin typeface="宋体" pitchFamily="2" charset="-122"/>
                <a:ea typeface="宋体" pitchFamily="2" charset="-122"/>
                <a:cs typeface="+mn-cs"/>
              </a:rPr>
              <a:t>/ 34</a:t>
            </a:r>
            <a:endParaRPr kumimoji="0" lang="zh-CN" altLang="en-US" sz="1400" b="1" i="0" u="none" strike="noStrike" kern="1200" cap="none" spc="0" normalizeH="0" baseline="0" noProof="0" dirty="0">
              <a:ln>
                <a:noFill/>
              </a:ln>
              <a:solidFill>
                <a:schemeClr val="bg2">
                  <a:lumMod val="50000"/>
                </a:schemeClr>
              </a:solidFill>
              <a:effectLst/>
              <a:uLnTx/>
              <a:uFillTx/>
              <a:latin typeface="宋体" pitchFamily="2" charset="-122"/>
              <a:ea typeface="宋体" pitchFamily="2" charset="-122"/>
              <a:cs typeface="+mn-cs"/>
            </a:endParaRPr>
          </a:p>
        </p:txBody>
      </p:sp>
      <p:sp>
        <p:nvSpPr>
          <p:cNvPr id="25" name="页脚占位符 18"/>
          <p:cNvSpPr txBox="1">
            <a:spLocks/>
          </p:cNvSpPr>
          <p:nvPr userDrawn="1"/>
        </p:nvSpPr>
        <p:spPr>
          <a:xfrm>
            <a:off x="298536" y="6393771"/>
            <a:ext cx="1701696" cy="365125"/>
          </a:xfrm>
          <a:prstGeom prst="rect">
            <a:avLst/>
          </a:prstGeom>
        </p:spPr>
        <p:txBody>
          <a:bodyPr vert="horz" anchor="b" anchorCtr="1"/>
          <a:lstStyle>
            <a:lvl1pPr>
              <a:defRPr>
                <a:solidFill>
                  <a:schemeClr val="accent1">
                    <a:tint val="20000"/>
                  </a:schemeClr>
                </a:solidFill>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smtClean="0">
                <a:ln>
                  <a:noFill/>
                </a:ln>
                <a:solidFill>
                  <a:schemeClr val="bg2"/>
                </a:solidFill>
                <a:effectLst>
                  <a:outerShdw blurRad="38100" dist="38100" dir="2700000" algn="tl">
                    <a:srgbClr val="000000">
                      <a:alpha val="43137"/>
                    </a:srgbClr>
                  </a:outerShdw>
                </a:effectLst>
                <a:uLnTx/>
                <a:uFillTx/>
                <a:latin typeface="方正姚体" pitchFamily="2" charset="-122"/>
                <a:ea typeface="方正姚体" pitchFamily="2" charset="-122"/>
                <a:cs typeface="+mn-cs"/>
              </a:rPr>
              <a:t>mfy@ustc.edu.cn</a:t>
            </a:r>
            <a:endParaRPr kumimoji="0" lang="zh-CN" altLang="en-US" sz="1400" b="1" i="0" u="none" strike="noStrike" kern="1200" cap="none" spc="0" normalizeH="0" baseline="0" noProof="0" dirty="0">
              <a:ln>
                <a:noFill/>
              </a:ln>
              <a:solidFill>
                <a:schemeClr val="bg2"/>
              </a:solidFill>
              <a:effectLst>
                <a:outerShdw blurRad="38100" dist="38100" dir="2700000" algn="tl">
                  <a:srgbClr val="000000">
                    <a:alpha val="43137"/>
                  </a:srgbClr>
                </a:outerShdw>
              </a:effectLst>
              <a:uLnTx/>
              <a:uFillTx/>
              <a:latin typeface="方正姚体" pitchFamily="2" charset="-122"/>
              <a:ea typeface="方正姚体" pitchFamily="2" charset="-122"/>
              <a:cs typeface="+mn-cs"/>
            </a:endParaRPr>
          </a:p>
        </p:txBody>
      </p:sp>
      <p:pic>
        <p:nvPicPr>
          <p:cNvPr id="26" name="Picture 40" descr="bg-buttom"/>
          <p:cNvPicPr>
            <a:picLocks noChangeAspect="1" noChangeArrowheads="1"/>
          </p:cNvPicPr>
          <p:nvPr userDrawn="1"/>
        </p:nvPicPr>
        <p:blipFill>
          <a:blip r:embed="rId2" cstate="print">
            <a:lum bright="18000" contrast="6000"/>
          </a:blip>
          <a:srcRect/>
          <a:stretch>
            <a:fillRect/>
          </a:stretch>
        </p:blipFill>
        <p:spPr bwMode="auto">
          <a:xfrm>
            <a:off x="4786314" y="5214950"/>
            <a:ext cx="3889375" cy="1149350"/>
          </a:xfrm>
          <a:prstGeom prst="rect">
            <a:avLst/>
          </a:prstGeom>
          <a:noFill/>
          <a:ln w="9525">
            <a:noFill/>
            <a:miter lim="800000"/>
            <a:headEnd/>
            <a:tailEnd/>
          </a:ln>
        </p:spPr>
      </p:pic>
      <p:pic>
        <p:nvPicPr>
          <p:cNvPr id="27" name="图片 1" descr="ustc标志2"/>
          <p:cNvPicPr>
            <a:picLocks noChangeAspect="1" noChangeArrowheads="1"/>
          </p:cNvPicPr>
          <p:nvPr userDrawn="1"/>
        </p:nvPicPr>
        <p:blipFill>
          <a:blip r:embed="rId3" cstate="print"/>
          <a:srcRect/>
          <a:stretch>
            <a:fillRect/>
          </a:stretch>
        </p:blipFill>
        <p:spPr bwMode="auto">
          <a:xfrm>
            <a:off x="7679271" y="277986"/>
            <a:ext cx="1008063" cy="1008062"/>
          </a:xfrm>
          <a:prstGeom prst="rect">
            <a:avLst/>
          </a:prstGeom>
          <a:noFill/>
          <a:ln w="9525">
            <a:noFill/>
            <a:miter lim="800000"/>
            <a:headEnd/>
            <a:tailEnd/>
          </a:ln>
        </p:spPr>
      </p:pic>
      <p:sp>
        <p:nvSpPr>
          <p:cNvPr id="9" name="标题 6"/>
          <p:cNvSpPr txBox="1">
            <a:spLocks/>
          </p:cNvSpPr>
          <p:nvPr userDrawn="1"/>
        </p:nvSpPr>
        <p:spPr>
          <a:xfrm>
            <a:off x="214314" y="5572140"/>
            <a:ext cx="4714876" cy="857248"/>
          </a:xfrm>
          <a:prstGeom prst="rect">
            <a:avLst/>
          </a:prstGeom>
        </p:spPr>
        <p:txBody>
          <a:bodyPr vert="horz" bIns="0" rtlCol="0" anchor="ctr">
            <a:noAutofit/>
            <a:scene3d>
              <a:camera prst="orthographicFront"/>
              <a:lightRig rig="soft" dir="t"/>
            </a:scene3d>
            <a:sp3d prstMaterial="softEdge">
              <a:bevelT w="25400" h="25400"/>
            </a:sp3d>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2400" b="0" i="0" u="none" strike="noStrike" kern="1200" cap="none" spc="0" normalizeH="0" baseline="0" noProof="0" dirty="0" smtClean="0">
                <a:ln>
                  <a:noFill/>
                </a:ln>
                <a:solidFill>
                  <a:srgbClr val="EAF9FC"/>
                </a:solidFill>
                <a:effectLst/>
                <a:uLnTx/>
                <a:uFillTx/>
                <a:latin typeface="华文行楷" pitchFamily="2" charset="-122"/>
                <a:ea typeface="华文行楷" pitchFamily="2" charset="-122"/>
                <a:cs typeface="+mj-cs"/>
              </a:rPr>
              <a:t>School of Computer </a:t>
            </a:r>
            <a:r>
              <a:rPr kumimoji="0" lang="en-US" altLang="zh-CN" sz="2400" b="0" i="0" u="none" strike="noStrike" kern="1200" cap="none" spc="0" normalizeH="0" baseline="0" noProof="0" dirty="0" err="1" smtClean="0">
                <a:ln>
                  <a:noFill/>
                </a:ln>
                <a:solidFill>
                  <a:srgbClr val="EAF9FC"/>
                </a:solidFill>
                <a:effectLst/>
                <a:uLnTx/>
                <a:uFillTx/>
                <a:latin typeface="华文行楷" pitchFamily="2" charset="-122"/>
                <a:ea typeface="华文行楷" pitchFamily="2" charset="-122"/>
                <a:cs typeface="+mj-cs"/>
              </a:rPr>
              <a:t>Science&amp;Technology</a:t>
            </a:r>
            <a:r>
              <a:rPr kumimoji="0" lang="en-US" altLang="zh-CN" sz="2400" b="0" i="0" u="none" strike="noStrike" kern="1200" cap="none" spc="0" normalizeH="0" baseline="0" noProof="0" dirty="0" smtClean="0">
                <a:ln>
                  <a:noFill/>
                </a:ln>
                <a:solidFill>
                  <a:srgbClr val="EAF9FC"/>
                </a:solidFill>
                <a:effectLst/>
                <a:uLnTx/>
                <a:uFillTx/>
                <a:latin typeface="华文行楷" pitchFamily="2" charset="-122"/>
                <a:ea typeface="华文行楷" pitchFamily="2" charset="-122"/>
                <a:cs typeface="+mj-cs"/>
              </a:rPr>
              <a:t>, USTC</a:t>
            </a:r>
            <a:endParaRPr kumimoji="0" lang="en-US" sz="2400" b="0" i="0" u="none" strike="noStrike" kern="1200" cap="none" spc="0" normalizeH="0" baseline="0" noProof="0" dirty="0">
              <a:ln>
                <a:noFill/>
              </a:ln>
              <a:solidFill>
                <a:srgbClr val="EAF9FC"/>
              </a:solidFill>
              <a:effectLst/>
              <a:uLnTx/>
              <a:uFillTx/>
              <a:latin typeface="华文行楷" pitchFamily="2" charset="-122"/>
              <a:ea typeface="华文行楷" pitchFamily="2" charset="-122"/>
              <a:cs typeface="+mj-cs"/>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DD5C350B-4A99-44CA-BD3F-436C35E879F6}" type="datetime1">
              <a:rPr lang="zh-CN" altLang="en-US" smtClean="0"/>
              <a:pPr/>
              <a:t>2016/10/25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FCF8DEF0-057E-4D05-B964-8893A04D16A7}" type="datetime1">
              <a:rPr lang="zh-CN" altLang="en-US" smtClean="0"/>
              <a:pPr/>
              <a:t>2016/10/25</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084F31DF-5A6A-4D7D-9A32-641C4740AECB}" type="datetime1">
              <a:rPr lang="zh-CN" altLang="en-US" smtClean="0"/>
              <a:pPr/>
              <a:t>2016/10/25</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16C110CD-E9AF-4815-B982-C71DD1412174}" type="datetime1">
              <a:rPr lang="zh-CN" altLang="en-US" smtClean="0"/>
              <a:pPr/>
              <a:t>2016/10/25</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D7F353DC-7D66-42D5-937A-32A6B2054C9E}" type="datetime1">
              <a:rPr lang="zh-CN" altLang="en-US" smtClean="0"/>
              <a:pPr/>
              <a:t>2016/10/25</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DE34FA82-BD38-41DB-AC70-DB508FBEA257}" type="datetime1">
              <a:rPr lang="zh-CN" altLang="en-US" smtClean="0"/>
              <a:pPr/>
              <a:t>2016/10/25</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83B2A7F5-0A7F-4523-A068-C452A85F3F86}" type="datetime1">
              <a:rPr lang="zh-CN" altLang="en-US" smtClean="0"/>
              <a:pPr/>
              <a:t>2016/10/25</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8529EE09-798D-4760-8768-969530E7F427}"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5"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BA9FF3C-F009-474B-8AF4-0142DC10200A}" type="datetime1">
              <a:rPr lang="zh-CN" altLang="en-US" smtClean="0"/>
              <a:pPr/>
              <a:t>2016/10/25</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529EE09-798D-4760-8768-969530E7F42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fy@ustc.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slide" Target="slide1.xml"/><Relationship Id="rId7" Type="http://schemas.openxmlformats.org/officeDocument/2006/relationships/slide" Target="slide14.xml"/><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11.xml"/><Relationship Id="rId11" Type="http://schemas.openxmlformats.org/officeDocument/2006/relationships/slide" Target="slide25.xml"/><Relationship Id="rId5" Type="http://schemas.openxmlformats.org/officeDocument/2006/relationships/slide" Target="slide31.xml"/><Relationship Id="rId10" Type="http://schemas.openxmlformats.org/officeDocument/2006/relationships/slide" Target="slide22.xml"/><Relationship Id="rId4" Type="http://schemas.openxmlformats.org/officeDocument/2006/relationships/slide" Target="slide30.xml"/><Relationship Id="rId9" Type="http://schemas.openxmlformats.org/officeDocument/2006/relationships/slide" Target="slide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subTitle" idx="1"/>
          </p:nvPr>
        </p:nvSpPr>
        <p:spPr>
          <a:xfrm>
            <a:off x="1228752" y="3048018"/>
            <a:ext cx="6048375" cy="2952750"/>
          </a:xfrm>
        </p:spPr>
        <p:txBody>
          <a:bodyPr/>
          <a:lstStyle/>
          <a:p>
            <a:pPr>
              <a:lnSpc>
                <a:spcPct val="90000"/>
              </a:lnSpc>
              <a:spcBef>
                <a:spcPct val="20000"/>
              </a:spcBef>
              <a:buClr>
                <a:schemeClr val="tx2"/>
              </a:buClr>
              <a:buSzPct val="70000"/>
            </a:pPr>
            <a:r>
              <a:rPr lang="en-US" altLang="zh-CN" sz="2800" dirty="0" smtClean="0">
                <a:ea typeface="黑体" pitchFamily="2" charset="-122"/>
              </a:rPr>
              <a:t>Fifth Edition by William Stallings</a:t>
            </a:r>
          </a:p>
          <a:p>
            <a:pPr>
              <a:lnSpc>
                <a:spcPct val="90000"/>
              </a:lnSpc>
              <a:spcBef>
                <a:spcPct val="20000"/>
              </a:spcBef>
              <a:buClr>
                <a:schemeClr val="tx2"/>
              </a:buClr>
              <a:buSzPct val="70000"/>
            </a:pPr>
            <a:r>
              <a:rPr lang="zh-CN" altLang="en-US" sz="2800" dirty="0" smtClean="0">
                <a:ea typeface="黑体" pitchFamily="2" charset="-122"/>
              </a:rPr>
              <a:t>苗付友</a:t>
            </a:r>
          </a:p>
          <a:p>
            <a:pPr>
              <a:lnSpc>
                <a:spcPct val="90000"/>
              </a:lnSpc>
              <a:spcBef>
                <a:spcPct val="20000"/>
              </a:spcBef>
              <a:buClr>
                <a:schemeClr val="tx2"/>
              </a:buClr>
              <a:buSzPct val="70000"/>
            </a:pPr>
            <a:r>
              <a:rPr lang="en-US" altLang="zh-CN" sz="2800" dirty="0" smtClean="0">
                <a:ea typeface="黑体" pitchFamily="2" charset="-122"/>
                <a:hlinkClick r:id="rId2"/>
              </a:rPr>
              <a:t>mfy@ustc.edu.cn</a:t>
            </a:r>
            <a:endParaRPr lang="en-US" altLang="zh-CN" sz="2800" dirty="0" smtClean="0">
              <a:ea typeface="黑体" pitchFamily="2" charset="-122"/>
            </a:endParaRPr>
          </a:p>
          <a:p>
            <a:pPr>
              <a:lnSpc>
                <a:spcPct val="90000"/>
              </a:lnSpc>
              <a:spcBef>
                <a:spcPct val="20000"/>
              </a:spcBef>
              <a:buClr>
                <a:schemeClr val="tx2"/>
              </a:buClr>
              <a:buSzPct val="70000"/>
            </a:pPr>
            <a:r>
              <a:rPr lang="en-US" altLang="zh-CN" sz="2800" dirty="0" smtClean="0">
                <a:ea typeface="黑体" pitchFamily="2" charset="-122"/>
              </a:rPr>
              <a:t>2016</a:t>
            </a:r>
            <a:r>
              <a:rPr lang="zh-CN" altLang="en-US" sz="2800" dirty="0" smtClean="0">
                <a:ea typeface="黑体" pitchFamily="2" charset="-122"/>
              </a:rPr>
              <a:t>年</a:t>
            </a:r>
            <a:r>
              <a:rPr lang="en-US" altLang="zh-CN" sz="2800" dirty="0" smtClean="0">
                <a:ea typeface="黑体" pitchFamily="2" charset="-122"/>
              </a:rPr>
              <a:t>10</a:t>
            </a:r>
            <a:r>
              <a:rPr lang="zh-CN" altLang="en-US" sz="2800" dirty="0" smtClean="0">
                <a:ea typeface="黑体" pitchFamily="2" charset="-122"/>
              </a:rPr>
              <a:t>月</a:t>
            </a:r>
          </a:p>
          <a:p>
            <a:pPr eaLnBrk="1" hangingPunct="1">
              <a:lnSpc>
                <a:spcPct val="90000"/>
              </a:lnSpc>
              <a:spcBef>
                <a:spcPct val="10000"/>
              </a:spcBef>
            </a:pPr>
            <a:endParaRPr lang="zh-CN" altLang="en-US" sz="3500" dirty="0" smtClean="0"/>
          </a:p>
        </p:txBody>
      </p:sp>
      <p:sp>
        <p:nvSpPr>
          <p:cNvPr id="3078" name="Rectangle 1024"/>
          <p:cNvSpPr>
            <a:spLocks noGrp="1" noChangeArrowheads="1"/>
          </p:cNvSpPr>
          <p:nvPr>
            <p:ph type="ctrTitle"/>
          </p:nvPr>
        </p:nvSpPr>
        <p:spPr>
          <a:xfrm>
            <a:off x="581052" y="457218"/>
            <a:ext cx="7848600" cy="2303463"/>
          </a:xfrm>
        </p:spPr>
        <p:txBody>
          <a:bodyPr/>
          <a:lstStyle/>
          <a:p>
            <a:pPr algn="ctr">
              <a:lnSpc>
                <a:spcPct val="80000"/>
              </a:lnSpc>
            </a:pPr>
            <a:r>
              <a:rPr lang="zh-CN" altLang="en-US" sz="4000" dirty="0" smtClean="0">
                <a:solidFill>
                  <a:srgbClr val="FF0000"/>
                </a:solidFill>
              </a:rPr>
              <a:t>现代密码学理论与实践</a:t>
            </a:r>
            <a:r>
              <a:rPr lang="zh-CN" altLang="en-US" sz="3200" dirty="0" smtClean="0">
                <a:solidFill>
                  <a:srgbClr val="FF0000"/>
                </a:solidFill>
              </a:rPr>
              <a:t/>
            </a:r>
            <a:br>
              <a:rPr lang="zh-CN" altLang="en-US" sz="3200" dirty="0" smtClean="0">
                <a:solidFill>
                  <a:srgbClr val="FF0000"/>
                </a:solidFill>
              </a:rPr>
            </a:br>
            <a:r>
              <a:rPr lang="zh-CN" altLang="en-US" sz="4000" dirty="0" smtClean="0">
                <a:solidFill>
                  <a:srgbClr val="FF0000"/>
                </a:solidFill>
              </a:rPr>
              <a:t>第</a:t>
            </a:r>
            <a:r>
              <a:rPr lang="en-US" altLang="zh-CN" sz="4000" dirty="0" smtClean="0">
                <a:solidFill>
                  <a:srgbClr val="FF0000"/>
                </a:solidFill>
              </a:rPr>
              <a:t>6</a:t>
            </a:r>
            <a:r>
              <a:rPr lang="zh-CN" altLang="en-US" sz="4000" dirty="0" smtClean="0">
                <a:solidFill>
                  <a:srgbClr val="FF0000"/>
                </a:solidFill>
              </a:rPr>
              <a:t>章 其他加密技术</a:t>
            </a:r>
            <a:endParaRPr lang="zh-CN" alt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a:xfrm>
            <a:off x="468313" y="404813"/>
            <a:ext cx="7488237" cy="682625"/>
          </a:xfrm>
        </p:spPr>
        <p:txBody>
          <a:bodyPr/>
          <a:lstStyle/>
          <a:p>
            <a:pPr eaLnBrk="1" hangingPunct="1"/>
            <a:r>
              <a:rPr lang="en-US" altLang="zh-CN" sz="3500" dirty="0" smtClean="0"/>
              <a:t>6.1.3 </a:t>
            </a:r>
            <a:r>
              <a:rPr lang="zh-CN" altLang="en-US" sz="3500" dirty="0" smtClean="0"/>
              <a:t>使用三个密钥的三重</a:t>
            </a:r>
            <a:r>
              <a:rPr lang="en-US" altLang="zh-CN" sz="3500" dirty="0" smtClean="0"/>
              <a:t>DES</a:t>
            </a:r>
            <a:endParaRPr lang="en-AU" altLang="zh-CN" sz="3500" dirty="0" smtClean="0">
              <a:ea typeface="宋体" charset="-122"/>
            </a:endParaRPr>
          </a:p>
        </p:txBody>
      </p:sp>
      <p:sp>
        <p:nvSpPr>
          <p:cNvPr id="138243" name="Rectangle 3"/>
          <p:cNvSpPr>
            <a:spLocks noGrp="1" noChangeArrowheads="1"/>
          </p:cNvSpPr>
          <p:nvPr>
            <p:ph type="body" idx="1"/>
          </p:nvPr>
        </p:nvSpPr>
        <p:spPr>
          <a:xfrm>
            <a:off x="457200" y="1484313"/>
            <a:ext cx="8002588" cy="4646612"/>
          </a:xfrm>
        </p:spPr>
        <p:txBody>
          <a:bodyPr/>
          <a:lstStyle/>
          <a:p>
            <a:pPr eaLnBrk="1" hangingPunct="1"/>
            <a:r>
              <a:rPr lang="zh-CN" altLang="en-US" sz="2600" dirty="0" smtClean="0"/>
              <a:t>虽然对于使用两个密钥的</a:t>
            </a:r>
            <a:r>
              <a:rPr lang="en-US" altLang="zh-CN" sz="2600" dirty="0" smtClean="0"/>
              <a:t>Triple-DES</a:t>
            </a:r>
            <a:r>
              <a:rPr lang="zh-CN" altLang="en-US" sz="2600" dirty="0" smtClean="0"/>
              <a:t>还没有实际的成功攻击，但是仍然令人有些担心</a:t>
            </a:r>
          </a:p>
          <a:p>
            <a:pPr eaLnBrk="1" hangingPunct="1"/>
            <a:r>
              <a:rPr lang="zh-CN" altLang="en-US" sz="2600" dirty="0" smtClean="0"/>
              <a:t>因此可以考虑使用三个密钥的</a:t>
            </a:r>
            <a:r>
              <a:rPr lang="en-US" altLang="zh-CN" sz="2600" dirty="0" smtClean="0"/>
              <a:t>Triple-DES</a:t>
            </a:r>
            <a:r>
              <a:rPr lang="zh-CN" altLang="en-US" sz="2600" dirty="0" smtClean="0"/>
              <a:t>，这样，密钥的长度就是</a:t>
            </a:r>
            <a:r>
              <a:rPr lang="en-US" altLang="zh-CN" sz="2600" dirty="0" smtClean="0"/>
              <a:t>168</a:t>
            </a:r>
            <a:r>
              <a:rPr lang="zh-CN" altLang="en-US" sz="2600" dirty="0" smtClean="0"/>
              <a:t>位</a:t>
            </a:r>
          </a:p>
          <a:p>
            <a:pPr lvl="1" eaLnBrk="1" hangingPunct="1"/>
            <a:r>
              <a:rPr lang="en-US" altLang="zh-CN" sz="2200" b="1" dirty="0" smtClean="0">
                <a:latin typeface="Courier New" pitchFamily="49" charset="0"/>
              </a:rPr>
              <a:t>C = E</a:t>
            </a:r>
            <a:r>
              <a:rPr lang="en-US" altLang="zh-CN" sz="2200" b="1" baseline="-25000" dirty="0" smtClean="0">
                <a:latin typeface="Courier New" pitchFamily="49" charset="0"/>
              </a:rPr>
              <a:t>K3</a:t>
            </a:r>
            <a:r>
              <a:rPr lang="en-US" altLang="zh-CN" sz="2200" b="1" dirty="0" smtClean="0">
                <a:latin typeface="Courier New" pitchFamily="49" charset="0"/>
              </a:rPr>
              <a:t>[D</a:t>
            </a:r>
            <a:r>
              <a:rPr lang="en-US" altLang="zh-CN" sz="2200" b="1" baseline="-25000" dirty="0" smtClean="0">
                <a:latin typeface="Courier New" pitchFamily="49" charset="0"/>
              </a:rPr>
              <a:t>K2</a:t>
            </a:r>
            <a:r>
              <a:rPr lang="en-US" altLang="zh-CN" sz="2200" b="1" dirty="0" smtClean="0">
                <a:latin typeface="Courier New" pitchFamily="49" charset="0"/>
              </a:rPr>
              <a:t>[E</a:t>
            </a:r>
            <a:r>
              <a:rPr lang="en-US" altLang="zh-CN" sz="2200" b="1" baseline="-25000" dirty="0" smtClean="0">
                <a:latin typeface="Courier New" pitchFamily="49" charset="0"/>
              </a:rPr>
              <a:t>K1</a:t>
            </a:r>
            <a:r>
              <a:rPr lang="en-US" altLang="zh-CN" sz="2200" b="1" dirty="0" smtClean="0">
                <a:latin typeface="Courier New" pitchFamily="49" charset="0"/>
              </a:rPr>
              <a:t>[P]]]</a:t>
            </a:r>
            <a:endParaRPr lang="en-US" altLang="zh-CN" sz="2200" b="1" dirty="0" smtClean="0"/>
          </a:p>
          <a:p>
            <a:pPr eaLnBrk="1" hangingPunct="1"/>
            <a:r>
              <a:rPr lang="zh-CN" altLang="en-US" sz="2600" dirty="0" smtClean="0"/>
              <a:t>使用三个密钥的</a:t>
            </a:r>
            <a:r>
              <a:rPr lang="en-US" altLang="zh-CN" sz="2600" dirty="0" smtClean="0"/>
              <a:t>Triple-DES</a:t>
            </a:r>
            <a:r>
              <a:rPr lang="zh-CN" altLang="en-US" sz="2600" dirty="0" smtClean="0"/>
              <a:t>如今已被广泛采用，如</a:t>
            </a:r>
            <a:r>
              <a:rPr lang="en-US" altLang="zh-CN" sz="2600" dirty="0" smtClean="0"/>
              <a:t>PGP, S/MIME</a:t>
            </a:r>
          </a:p>
          <a:p>
            <a:pPr eaLnBrk="1" hangingPunct="1"/>
            <a:r>
              <a:rPr lang="zh-CN" altLang="en-US" sz="2600" dirty="0" smtClean="0"/>
              <a:t>当然还有使用更多重</a:t>
            </a:r>
            <a:r>
              <a:rPr lang="en-US" altLang="zh-CN" sz="2600" dirty="0" smtClean="0"/>
              <a:t>DES</a:t>
            </a:r>
            <a:r>
              <a:rPr lang="zh-CN" altLang="en-US" sz="2600" dirty="0" smtClean="0"/>
              <a:t>的，如</a:t>
            </a:r>
            <a:r>
              <a:rPr lang="en-US" altLang="zh-CN" sz="2600" dirty="0" smtClean="0"/>
              <a:t>5DES</a:t>
            </a:r>
            <a:endParaRPr lang="en-AU" altLang="zh-CN" sz="26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4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824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824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82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p:cNvSpPr>
            <a:spLocks noGrp="1" noChangeArrowheads="1"/>
          </p:cNvSpPr>
          <p:nvPr>
            <p:ph type="title"/>
          </p:nvPr>
        </p:nvSpPr>
        <p:spPr>
          <a:xfrm>
            <a:off x="395288" y="188913"/>
            <a:ext cx="7273925" cy="608012"/>
          </a:xfrm>
        </p:spPr>
        <p:txBody>
          <a:bodyPr>
            <a:normAutofit fontScale="90000"/>
          </a:bodyPr>
          <a:lstStyle/>
          <a:p>
            <a:pPr eaLnBrk="1" hangingPunct="1"/>
            <a:r>
              <a:rPr lang="en-US" altLang="zh-CN" sz="3500" dirty="0" smtClean="0"/>
              <a:t>6.2 </a:t>
            </a:r>
            <a:r>
              <a:rPr lang="zh-CN" altLang="en-US" sz="3500" dirty="0" smtClean="0">
                <a:latin typeface="华文行楷" pitchFamily="2" charset="-122"/>
              </a:rPr>
              <a:t>分组密码的工作模式</a:t>
            </a:r>
          </a:p>
        </p:txBody>
      </p:sp>
      <p:pic>
        <p:nvPicPr>
          <p:cNvPr id="13318" name="Picture 5"/>
          <p:cNvPicPr>
            <a:picLocks noChangeAspect="1" noChangeArrowheads="1"/>
          </p:cNvPicPr>
          <p:nvPr/>
        </p:nvPicPr>
        <p:blipFill>
          <a:blip r:embed="rId2" cstate="print"/>
          <a:srcRect/>
          <a:stretch>
            <a:fillRect/>
          </a:stretch>
        </p:blipFill>
        <p:spPr bwMode="auto">
          <a:xfrm>
            <a:off x="971550" y="877888"/>
            <a:ext cx="7416800" cy="5980112"/>
          </a:xfrm>
          <a:prstGeom prst="rect">
            <a:avLst/>
          </a:prstGeom>
          <a:noFill/>
          <a:ln w="9525" algn="ctr">
            <a:noFill/>
            <a:miter lim="800000"/>
            <a:headEnd/>
            <a:tailEnd/>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a:xfrm>
            <a:off x="395288" y="333375"/>
            <a:ext cx="8064500" cy="574675"/>
          </a:xfrm>
        </p:spPr>
        <p:txBody>
          <a:bodyPr/>
          <a:lstStyle/>
          <a:p>
            <a:pPr eaLnBrk="1" hangingPunct="1"/>
            <a:r>
              <a:rPr lang="en-US" altLang="zh-CN" sz="2800" dirty="0" smtClean="0"/>
              <a:t>1</a:t>
            </a:r>
            <a:r>
              <a:rPr lang="zh-CN" altLang="en-US" sz="2800" dirty="0" smtClean="0"/>
              <a:t>）电子密码本模式</a:t>
            </a:r>
            <a:r>
              <a:rPr lang="en-US" altLang="zh-CN" sz="2800" dirty="0" smtClean="0"/>
              <a:t>Electronic Codebook, ECB</a:t>
            </a:r>
          </a:p>
        </p:txBody>
      </p:sp>
      <p:sp>
        <p:nvSpPr>
          <p:cNvPr id="14342" name="Rectangle 3"/>
          <p:cNvSpPr>
            <a:spLocks noGrp="1" noChangeArrowheads="1"/>
          </p:cNvSpPr>
          <p:nvPr>
            <p:ph type="body" sz="half" idx="1"/>
          </p:nvPr>
        </p:nvSpPr>
        <p:spPr>
          <a:xfrm>
            <a:off x="323850" y="981075"/>
            <a:ext cx="7704138" cy="792163"/>
          </a:xfrm>
        </p:spPr>
        <p:txBody>
          <a:bodyPr/>
          <a:lstStyle/>
          <a:p>
            <a:pPr eaLnBrk="1" hangingPunct="1"/>
            <a:r>
              <a:rPr lang="zh-CN" altLang="en-US" sz="2000" dirty="0" smtClean="0"/>
              <a:t>明文分成</a:t>
            </a:r>
            <a:r>
              <a:rPr lang="en-US" altLang="zh-CN" sz="2000" dirty="0" smtClean="0"/>
              <a:t>64</a:t>
            </a:r>
            <a:r>
              <a:rPr lang="zh-CN" altLang="en-US" sz="2000" dirty="0" smtClean="0"/>
              <a:t>的分组进行加密，必要时填充，每个分组用同一密钥加密，同样明文分组加密得相同密文</a:t>
            </a:r>
          </a:p>
        </p:txBody>
      </p:sp>
      <p:pic>
        <p:nvPicPr>
          <p:cNvPr id="14343" name="Picture 6"/>
          <p:cNvPicPr>
            <a:picLocks noChangeAspect="1" noChangeArrowheads="1"/>
          </p:cNvPicPr>
          <p:nvPr/>
        </p:nvPicPr>
        <p:blipFill>
          <a:blip r:embed="rId2" cstate="print"/>
          <a:srcRect/>
          <a:stretch>
            <a:fillRect/>
          </a:stretch>
        </p:blipFill>
        <p:spPr bwMode="auto">
          <a:xfrm>
            <a:off x="1116013" y="1762125"/>
            <a:ext cx="6743700" cy="5095875"/>
          </a:xfrm>
          <a:prstGeom prst="rect">
            <a:avLst/>
          </a:prstGeom>
          <a:noFill/>
          <a:ln w="12700" algn="ctr">
            <a:noFill/>
            <a:miter lim="800000"/>
            <a:headEnd/>
            <a:tailEnd/>
          </a:ln>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body" idx="1"/>
          </p:nvPr>
        </p:nvSpPr>
        <p:spPr>
          <a:xfrm>
            <a:off x="573088" y="1700213"/>
            <a:ext cx="8099425" cy="3860800"/>
          </a:xfrm>
        </p:spPr>
        <p:txBody>
          <a:bodyPr/>
          <a:lstStyle/>
          <a:p>
            <a:pPr eaLnBrk="1" hangingPunct="1"/>
            <a:r>
              <a:rPr lang="en-AU" altLang="zh-CN" sz="2600" dirty="0" smtClean="0">
                <a:ea typeface="宋体" charset="-122"/>
              </a:rPr>
              <a:t>ECB</a:t>
            </a:r>
            <a:r>
              <a:rPr lang="zh-CN" altLang="en-AU" sz="2600" dirty="0" smtClean="0"/>
              <a:t>模式特别适合数据较少的情况，如安全传输</a:t>
            </a:r>
            <a:r>
              <a:rPr lang="en-AU" altLang="zh-CN" sz="2600" dirty="0" smtClean="0">
                <a:ea typeface="宋体" charset="-122"/>
              </a:rPr>
              <a:t>DES</a:t>
            </a:r>
            <a:r>
              <a:rPr lang="zh-CN" altLang="en-AU" sz="2600" dirty="0" smtClean="0"/>
              <a:t>密钥</a:t>
            </a:r>
          </a:p>
          <a:p>
            <a:pPr eaLnBrk="1" hangingPunct="1"/>
            <a:r>
              <a:rPr lang="zh-CN" altLang="en-AU" sz="2600" dirty="0" smtClean="0"/>
              <a:t>一段明文消息中若有几个相同的明文组，则密文也将出现几个相同的片段</a:t>
            </a:r>
          </a:p>
          <a:p>
            <a:pPr eaLnBrk="1" hangingPunct="1"/>
            <a:r>
              <a:rPr lang="zh-CN" altLang="en-AU" sz="2600" dirty="0" smtClean="0"/>
              <a:t>对于很长的消息，</a:t>
            </a:r>
            <a:r>
              <a:rPr lang="en-AU" altLang="zh-CN" sz="2600" dirty="0" smtClean="0"/>
              <a:t>ECB</a:t>
            </a:r>
            <a:r>
              <a:rPr lang="zh-CN" altLang="en-AU" sz="2600" dirty="0" smtClean="0"/>
              <a:t>是不安全的，如果消息是非常结构化的，密码分析可能利用其结构特征来破解</a:t>
            </a:r>
          </a:p>
          <a:p>
            <a:pPr eaLnBrk="1" hangingPunct="1"/>
            <a:r>
              <a:rPr lang="en-AU" altLang="zh-CN" sz="2600" dirty="0" smtClean="0"/>
              <a:t>ECB</a:t>
            </a:r>
            <a:r>
              <a:rPr lang="zh-CN" altLang="en-AU" sz="2600" dirty="0" smtClean="0"/>
              <a:t>的弱点来源于其加密过的密文分组是互相独立的 </a:t>
            </a:r>
            <a:endParaRPr lang="en-US" altLang="zh-CN" sz="2600" dirty="0" smtClean="0"/>
          </a:p>
        </p:txBody>
      </p:sp>
      <p:sp>
        <p:nvSpPr>
          <p:cNvPr id="15366" name="Rectangle 3"/>
          <p:cNvSpPr>
            <a:spLocks noGrp="1" noChangeArrowheads="1"/>
          </p:cNvSpPr>
          <p:nvPr>
            <p:ph type="title"/>
          </p:nvPr>
        </p:nvSpPr>
        <p:spPr>
          <a:xfrm>
            <a:off x="500034" y="428604"/>
            <a:ext cx="7543800" cy="1146175"/>
          </a:xfrm>
        </p:spPr>
        <p:txBody>
          <a:bodyPr/>
          <a:lstStyle/>
          <a:p>
            <a:pPr eaLnBrk="1" hangingPunct="1"/>
            <a:r>
              <a:rPr lang="en-AU" altLang="zh-CN" sz="3800" dirty="0" smtClean="0">
                <a:ea typeface="宋体" charset="-122"/>
              </a:rPr>
              <a:t>ECB</a:t>
            </a:r>
            <a:r>
              <a:rPr lang="zh-CN" altLang="en-AU" sz="3800" dirty="0" smtClean="0"/>
              <a:t>模式的局限性</a:t>
            </a:r>
            <a:endParaRPr lang="zh-CN" altLang="en-US" sz="3800" dirty="0"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a:xfrm>
            <a:off x="500063" y="357188"/>
            <a:ext cx="7777162" cy="503237"/>
          </a:xfrm>
        </p:spPr>
        <p:txBody>
          <a:bodyPr/>
          <a:lstStyle/>
          <a:p>
            <a:pPr eaLnBrk="1" hangingPunct="1"/>
            <a:r>
              <a:rPr lang="en-US" altLang="zh-CN" sz="2400" dirty="0" smtClean="0"/>
              <a:t>2</a:t>
            </a:r>
            <a:r>
              <a:rPr lang="zh-CN" altLang="en-US" sz="2400" dirty="0" smtClean="0"/>
              <a:t>）密文分组链接模式</a:t>
            </a:r>
            <a:r>
              <a:rPr lang="en-AU" altLang="zh-CN" sz="2400" dirty="0" smtClean="0"/>
              <a:t>Cipher Block Chaining (CBC)</a:t>
            </a:r>
            <a:endParaRPr lang="en-US" altLang="zh-CN" sz="2400" dirty="0" smtClean="0"/>
          </a:p>
        </p:txBody>
      </p:sp>
      <p:sp>
        <p:nvSpPr>
          <p:cNvPr id="16390" name="Rectangle 3"/>
          <p:cNvSpPr>
            <a:spLocks noGrp="1" noChangeArrowheads="1"/>
          </p:cNvSpPr>
          <p:nvPr>
            <p:ph type="body" sz="half" idx="1"/>
          </p:nvPr>
        </p:nvSpPr>
        <p:spPr>
          <a:xfrm>
            <a:off x="468313" y="836613"/>
            <a:ext cx="8280400" cy="1079500"/>
          </a:xfrm>
        </p:spPr>
        <p:txBody>
          <a:bodyPr/>
          <a:lstStyle/>
          <a:p>
            <a:pPr eaLnBrk="1" hangingPunct="1">
              <a:lnSpc>
                <a:spcPct val="80000"/>
              </a:lnSpc>
            </a:pPr>
            <a:r>
              <a:rPr lang="zh-CN" altLang="en-AU" sz="2200" dirty="0" smtClean="0">
                <a:latin typeface="黑体" pitchFamily="2" charset="-122"/>
              </a:rPr>
              <a:t>加密输入是当前明文分组和前一密文分组的异或，形成一条链，使用相同的密钥， 这样每个明文分组的加密函数输入与明文分组之间不再有固定的关系</a:t>
            </a:r>
            <a:endParaRPr lang="zh-CN" altLang="en-US" sz="2200" dirty="0" smtClean="0">
              <a:latin typeface="黑体" pitchFamily="2" charset="-122"/>
            </a:endParaRPr>
          </a:p>
        </p:txBody>
      </p:sp>
      <p:pic>
        <p:nvPicPr>
          <p:cNvPr id="16391" name="Picture 6"/>
          <p:cNvPicPr>
            <a:picLocks noChangeAspect="1" noChangeArrowheads="1"/>
          </p:cNvPicPr>
          <p:nvPr/>
        </p:nvPicPr>
        <p:blipFill>
          <a:blip r:embed="rId2" cstate="print"/>
          <a:srcRect/>
          <a:stretch>
            <a:fillRect/>
          </a:stretch>
        </p:blipFill>
        <p:spPr bwMode="auto">
          <a:xfrm>
            <a:off x="1258888" y="1800225"/>
            <a:ext cx="6697662" cy="5057775"/>
          </a:xfrm>
          <a:prstGeom prst="rect">
            <a:avLst/>
          </a:prstGeom>
          <a:noFill/>
          <a:ln w="12700" algn="ctr">
            <a:noFill/>
            <a:miter lim="800000"/>
            <a:headEnd/>
            <a:tailEnd/>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a:xfrm>
            <a:off x="468313" y="404813"/>
            <a:ext cx="7920037" cy="647700"/>
          </a:xfrm>
        </p:spPr>
        <p:txBody>
          <a:bodyPr/>
          <a:lstStyle/>
          <a:p>
            <a:pPr eaLnBrk="1" hangingPunct="1"/>
            <a:r>
              <a:rPr lang="en-AU" altLang="zh-CN" sz="3500" dirty="0" smtClean="0"/>
              <a:t>CBC</a:t>
            </a:r>
            <a:r>
              <a:rPr lang="zh-CN" altLang="en-AU" sz="3500" dirty="0" smtClean="0"/>
              <a:t>的优点和局限</a:t>
            </a:r>
            <a:endParaRPr lang="zh-CN" altLang="en-US" sz="3500" dirty="0" smtClean="0"/>
          </a:p>
        </p:txBody>
      </p:sp>
      <p:sp>
        <p:nvSpPr>
          <p:cNvPr id="17414" name="Rectangle 3"/>
          <p:cNvSpPr>
            <a:spLocks noGrp="1" noChangeArrowheads="1"/>
          </p:cNvSpPr>
          <p:nvPr>
            <p:ph type="body" idx="1"/>
          </p:nvPr>
        </p:nvSpPr>
        <p:spPr>
          <a:xfrm>
            <a:off x="539552" y="1196751"/>
            <a:ext cx="8129786" cy="5256437"/>
          </a:xfrm>
        </p:spPr>
        <p:txBody>
          <a:bodyPr/>
          <a:lstStyle/>
          <a:p>
            <a:pPr eaLnBrk="1" hangingPunct="1">
              <a:lnSpc>
                <a:spcPct val="85000"/>
              </a:lnSpc>
            </a:pPr>
            <a:r>
              <a:rPr lang="zh-CN" altLang="en-AU" sz="2500" dirty="0" smtClean="0">
                <a:latin typeface="黑体" pitchFamily="2" charset="-122"/>
              </a:rPr>
              <a:t>每个密文分组依赖于所有明文分组 </a:t>
            </a:r>
          </a:p>
          <a:p>
            <a:pPr eaLnBrk="1" hangingPunct="1">
              <a:lnSpc>
                <a:spcPct val="85000"/>
              </a:lnSpc>
            </a:pPr>
            <a:r>
              <a:rPr lang="zh-CN" altLang="en-AU" sz="2500" dirty="0" smtClean="0">
                <a:latin typeface="黑体" pitchFamily="2" charset="-122"/>
              </a:rPr>
              <a:t>明文消息中的任何一点变化都会影响所有的密文分组 </a:t>
            </a:r>
          </a:p>
          <a:p>
            <a:pPr eaLnBrk="1" hangingPunct="1">
              <a:lnSpc>
                <a:spcPct val="85000"/>
              </a:lnSpc>
            </a:pPr>
            <a:r>
              <a:rPr lang="zh-CN" altLang="en-AU" sz="2500" dirty="0" smtClean="0">
                <a:latin typeface="黑体" pitchFamily="2" charset="-122"/>
              </a:rPr>
              <a:t>发送方和接收方需要共享初始向量</a:t>
            </a:r>
            <a:r>
              <a:rPr lang="en-AU" altLang="zh-CN" sz="2500" b="1" dirty="0" smtClean="0"/>
              <a:t>Initial Value</a:t>
            </a:r>
            <a:r>
              <a:rPr lang="en-AU" altLang="zh-CN" sz="2500" dirty="0" smtClean="0"/>
              <a:t>(IV)</a:t>
            </a:r>
          </a:p>
          <a:p>
            <a:pPr lvl="1" eaLnBrk="1" hangingPunct="1">
              <a:lnSpc>
                <a:spcPct val="85000"/>
              </a:lnSpc>
            </a:pPr>
            <a:r>
              <a:rPr lang="zh-CN" altLang="en-AU" sz="2300" dirty="0" smtClean="0"/>
              <a:t>如果</a:t>
            </a:r>
            <a:r>
              <a:rPr lang="en-AU" altLang="zh-CN" sz="2300" dirty="0" smtClean="0"/>
              <a:t>IV</a:t>
            </a:r>
            <a:r>
              <a:rPr lang="zh-CN" altLang="en-AU" sz="2300" dirty="0" smtClean="0"/>
              <a:t>被明文传送，则攻击者可以改变第一个分组的某些位，然后预先改变</a:t>
            </a:r>
            <a:r>
              <a:rPr lang="en-AU" altLang="zh-CN" sz="2300" dirty="0" smtClean="0"/>
              <a:t>IV</a:t>
            </a:r>
            <a:r>
              <a:rPr lang="zh-CN" altLang="en-AU" sz="2300" dirty="0" smtClean="0"/>
              <a:t>中的某些位，则接收者收到的</a:t>
            </a:r>
            <a:r>
              <a:rPr lang="en-AU" altLang="zh-CN" sz="2300" dirty="0" smtClean="0"/>
              <a:t>P1</a:t>
            </a:r>
            <a:r>
              <a:rPr lang="zh-CN" altLang="en-AU" sz="2300" dirty="0" smtClean="0"/>
              <a:t>也就相应改变了 </a:t>
            </a:r>
          </a:p>
          <a:p>
            <a:pPr lvl="1" eaLnBrk="1" hangingPunct="1">
              <a:lnSpc>
                <a:spcPct val="85000"/>
              </a:lnSpc>
            </a:pPr>
            <a:r>
              <a:rPr lang="zh-CN" altLang="en-AU" sz="2300" dirty="0" smtClean="0"/>
              <a:t>因此，</a:t>
            </a:r>
            <a:r>
              <a:rPr lang="en-AU" altLang="zh-CN" sz="2300" dirty="0" smtClean="0"/>
              <a:t>IV</a:t>
            </a:r>
            <a:r>
              <a:rPr lang="zh-CN" altLang="en-AU" sz="2300" dirty="0" smtClean="0"/>
              <a:t>必须是一个固定的值</a:t>
            </a:r>
            <a:r>
              <a:rPr lang="en-AU" altLang="zh-CN" sz="2300" dirty="0" smtClean="0"/>
              <a:t>(as in EFTPOS)</a:t>
            </a:r>
            <a:r>
              <a:rPr lang="zh-CN" altLang="en-AU" sz="2300" dirty="0" smtClean="0"/>
              <a:t>或者必须用</a:t>
            </a:r>
            <a:r>
              <a:rPr lang="en-AU" altLang="zh-CN" sz="2300" dirty="0" smtClean="0"/>
              <a:t>ECB</a:t>
            </a:r>
            <a:r>
              <a:rPr lang="zh-CN" altLang="en-AU" sz="2300" dirty="0" smtClean="0"/>
              <a:t>方式在消息之前加密传送</a:t>
            </a:r>
            <a:endParaRPr lang="en-AU" altLang="zh-CN" sz="2300" dirty="0" smtClean="0"/>
          </a:p>
          <a:p>
            <a:pPr eaLnBrk="1" hangingPunct="1">
              <a:lnSpc>
                <a:spcPct val="85000"/>
              </a:lnSpc>
            </a:pPr>
            <a:r>
              <a:rPr lang="zh-CN" altLang="en-AU" sz="2500" dirty="0" smtClean="0"/>
              <a:t>在消息的最后，还要处理不够长度的分组</a:t>
            </a:r>
            <a:r>
              <a:rPr lang="zh-CN" altLang="en-AU" sz="2500" dirty="0" smtClean="0">
                <a:ea typeface="宋体" charset="-122"/>
              </a:rPr>
              <a:t> </a:t>
            </a:r>
          </a:p>
          <a:p>
            <a:pPr lvl="1" eaLnBrk="1" hangingPunct="1">
              <a:lnSpc>
                <a:spcPct val="85000"/>
              </a:lnSpc>
            </a:pPr>
            <a:r>
              <a:rPr lang="zh-CN" altLang="en-US" sz="2400" dirty="0" smtClean="0"/>
              <a:t>可以填充已知非数据值，或者在最后一块补上填充位长度</a:t>
            </a:r>
          </a:p>
          <a:p>
            <a:pPr lvl="1" eaLnBrk="1" hangingPunct="1">
              <a:lnSpc>
                <a:spcPct val="85000"/>
              </a:lnSpc>
            </a:pPr>
            <a:r>
              <a:rPr lang="en-AU" altLang="zh-CN" sz="2400" dirty="0" err="1" smtClean="0">
                <a:ea typeface="宋体" charset="-122"/>
              </a:rPr>
              <a:t>eg</a:t>
            </a:r>
            <a:r>
              <a:rPr lang="en-AU" altLang="zh-CN" sz="2400" dirty="0" smtClean="0">
                <a:ea typeface="宋体" charset="-122"/>
              </a:rPr>
              <a:t>. [ b1 b2 b3 0 0 0 0 5] &lt;- 3 data bytes, then 5 bytes </a:t>
            </a:r>
            <a:r>
              <a:rPr lang="en-AU" altLang="zh-CN" sz="2400" dirty="0" err="1" smtClean="0">
                <a:ea typeface="宋体" charset="-122"/>
              </a:rPr>
              <a:t>pad+count</a:t>
            </a:r>
            <a:r>
              <a:rPr lang="en-AU" altLang="zh-CN" sz="3000" dirty="0" smtClean="0">
                <a:ea typeface="宋体" charset="-122"/>
              </a:rPr>
              <a:t> </a:t>
            </a:r>
            <a:endParaRPr lang="en-US" altLang="zh-CN" sz="3000" dirty="0"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7634" name="Rectangle 2"/>
          <p:cNvSpPr>
            <a:spLocks noGrp="1" noChangeArrowheads="1"/>
          </p:cNvSpPr>
          <p:nvPr>
            <p:ph type="body" idx="1"/>
          </p:nvPr>
        </p:nvSpPr>
        <p:spPr>
          <a:xfrm>
            <a:off x="468313" y="1484313"/>
            <a:ext cx="8164512" cy="3922712"/>
          </a:xfrm>
        </p:spPr>
        <p:txBody>
          <a:bodyPr>
            <a:normAutofit lnSpcReduction="10000"/>
          </a:bodyPr>
          <a:lstStyle/>
          <a:p>
            <a:pPr eaLnBrk="1" hangingPunct="1">
              <a:lnSpc>
                <a:spcPct val="90000"/>
              </a:lnSpc>
            </a:pPr>
            <a:r>
              <a:rPr lang="zh-CN" altLang="en-US" sz="2500" dirty="0" smtClean="0"/>
              <a:t>是一种将</a:t>
            </a:r>
            <a:r>
              <a:rPr lang="en-US" altLang="zh-CN" sz="2500" dirty="0" smtClean="0">
                <a:ea typeface="宋体" charset="-122"/>
              </a:rPr>
              <a:t>DES</a:t>
            </a:r>
            <a:r>
              <a:rPr lang="zh-CN" altLang="en-US" sz="2500" dirty="0" smtClean="0"/>
              <a:t>转化成流密码的技术，不再要求报文被填充成整个分组，可以实时运行，如果要传输一个字符流，每个字符都可以使用面向字符的流密码立刻加密和传输。</a:t>
            </a:r>
          </a:p>
          <a:p>
            <a:pPr eaLnBrk="1" hangingPunct="1">
              <a:lnSpc>
                <a:spcPct val="90000"/>
              </a:lnSpc>
            </a:pPr>
            <a:r>
              <a:rPr lang="zh-CN" altLang="en-US" sz="2500" dirty="0" smtClean="0"/>
              <a:t>加密：加密函数的输入是一个</a:t>
            </a:r>
            <a:r>
              <a:rPr lang="en-US" altLang="zh-CN" sz="2500" dirty="0" smtClean="0"/>
              <a:t>64</a:t>
            </a:r>
            <a:r>
              <a:rPr lang="zh-CN" altLang="en-US" sz="2500" dirty="0" smtClean="0"/>
              <a:t>位的移位寄存器，产生初始向量</a:t>
            </a:r>
            <a:r>
              <a:rPr lang="en-US" altLang="zh-CN" sz="2500" dirty="0" smtClean="0"/>
              <a:t>IV</a:t>
            </a:r>
            <a:r>
              <a:rPr lang="zh-CN" altLang="en-US" sz="2500" dirty="0" smtClean="0"/>
              <a:t>。加密函数高端</a:t>
            </a:r>
            <a:r>
              <a:rPr lang="en-US" altLang="zh-CN" sz="2500" dirty="0" smtClean="0"/>
              <a:t>s</a:t>
            </a:r>
            <a:r>
              <a:rPr lang="zh-CN" altLang="en-US" sz="2500" dirty="0" smtClean="0"/>
              <a:t>位与明文</a:t>
            </a:r>
            <a:r>
              <a:rPr lang="en-US" altLang="zh-CN" sz="2500" dirty="0" smtClean="0"/>
              <a:t>P1</a:t>
            </a:r>
            <a:r>
              <a:rPr lang="zh-CN" altLang="en-US" sz="2500" dirty="0" smtClean="0"/>
              <a:t>的第一单元异或，产生</a:t>
            </a:r>
            <a:r>
              <a:rPr lang="en-US" altLang="zh-CN" sz="2500" dirty="0" smtClean="0"/>
              <a:t>s</a:t>
            </a:r>
            <a:r>
              <a:rPr lang="zh-CN" altLang="en-US" sz="2500" dirty="0" smtClean="0"/>
              <a:t>位密文</a:t>
            </a:r>
            <a:r>
              <a:rPr lang="en-US" altLang="zh-CN" sz="2500" dirty="0" smtClean="0"/>
              <a:t>C1</a:t>
            </a:r>
            <a:r>
              <a:rPr lang="zh-CN" altLang="en-US" sz="2500" dirty="0" smtClean="0"/>
              <a:t>进入移位寄存器低端，继续加密，与</a:t>
            </a:r>
            <a:r>
              <a:rPr lang="en-US" altLang="zh-CN" sz="2500" dirty="0" smtClean="0"/>
              <a:t>P2</a:t>
            </a:r>
            <a:r>
              <a:rPr lang="zh-CN" altLang="en-US" sz="2500" dirty="0" smtClean="0"/>
              <a:t>输入异或，如此重复直到所有明文单元都完成加密。</a:t>
            </a:r>
          </a:p>
          <a:p>
            <a:pPr eaLnBrk="1" hangingPunct="1">
              <a:lnSpc>
                <a:spcPct val="90000"/>
              </a:lnSpc>
            </a:pPr>
            <a:r>
              <a:rPr lang="zh-CN" altLang="en-US" sz="2500" dirty="0" smtClean="0"/>
              <a:t>解密：采用相同方案，但是使用加密函数而非解密函数。</a:t>
            </a:r>
          </a:p>
        </p:txBody>
      </p:sp>
      <p:sp>
        <p:nvSpPr>
          <p:cNvPr id="18438" name="Rectangle 3"/>
          <p:cNvSpPr>
            <a:spLocks noGrp="1" noChangeArrowheads="1"/>
          </p:cNvSpPr>
          <p:nvPr>
            <p:ph type="title"/>
          </p:nvPr>
        </p:nvSpPr>
        <p:spPr>
          <a:xfrm>
            <a:off x="457200" y="404813"/>
            <a:ext cx="7829550" cy="792162"/>
          </a:xfrm>
        </p:spPr>
        <p:txBody>
          <a:bodyPr/>
          <a:lstStyle/>
          <a:p>
            <a:pPr eaLnBrk="1" hangingPunct="1"/>
            <a:r>
              <a:rPr lang="en-US" altLang="zh-CN" sz="3200" dirty="0" smtClean="0"/>
              <a:t>3.</a:t>
            </a:r>
            <a:r>
              <a:rPr lang="zh-CN" altLang="en-US" sz="3200" dirty="0" smtClean="0"/>
              <a:t>）密码反馈模式</a:t>
            </a:r>
            <a:r>
              <a:rPr lang="en-AU" altLang="zh-CN" sz="3200" dirty="0" smtClean="0"/>
              <a:t>Cipher </a:t>
            </a:r>
            <a:r>
              <a:rPr lang="en-AU" altLang="zh-CN" sz="3200" dirty="0" err="1" smtClean="0"/>
              <a:t>FeedBack</a:t>
            </a:r>
            <a:r>
              <a:rPr lang="en-AU" altLang="zh-CN" sz="3200" dirty="0" smtClean="0"/>
              <a:t> (CFB)</a:t>
            </a:r>
            <a:endParaRPr lang="en-US" altLang="zh-CN" sz="32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6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76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763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1" name="Picture 3"/>
          <p:cNvPicPr>
            <a:picLocks noChangeAspect="1" noChangeArrowheads="1"/>
          </p:cNvPicPr>
          <p:nvPr/>
        </p:nvPicPr>
        <p:blipFill>
          <a:blip r:embed="rId2" cstate="print"/>
          <a:srcRect/>
          <a:stretch>
            <a:fillRect/>
          </a:stretch>
        </p:blipFill>
        <p:spPr bwMode="auto">
          <a:xfrm>
            <a:off x="395288" y="201613"/>
            <a:ext cx="8280400" cy="6656387"/>
          </a:xfrm>
          <a:prstGeom prst="rect">
            <a:avLst/>
          </a:prstGeom>
          <a:noFill/>
          <a:ln w="9525" algn="ctr">
            <a:noFill/>
            <a:miter lim="800000"/>
            <a:headEnd/>
            <a:tailEnd/>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a:xfrm>
            <a:off x="684213" y="404813"/>
            <a:ext cx="7920037" cy="792162"/>
          </a:xfrm>
        </p:spPr>
        <p:txBody>
          <a:bodyPr/>
          <a:lstStyle/>
          <a:p>
            <a:pPr eaLnBrk="1" hangingPunct="1"/>
            <a:r>
              <a:rPr lang="en-AU" altLang="zh-CN" sz="3400" dirty="0" smtClean="0"/>
              <a:t>CFB</a:t>
            </a:r>
            <a:r>
              <a:rPr lang="zh-CN" altLang="en-AU" sz="3400" dirty="0" smtClean="0"/>
              <a:t>模式的优点和局限</a:t>
            </a:r>
            <a:endParaRPr lang="zh-CN" altLang="en-US" sz="3400" dirty="0" smtClean="0"/>
          </a:p>
        </p:txBody>
      </p:sp>
      <p:sp>
        <p:nvSpPr>
          <p:cNvPr id="20486" name="Rectangle 3"/>
          <p:cNvSpPr>
            <a:spLocks noGrp="1" noChangeArrowheads="1"/>
          </p:cNvSpPr>
          <p:nvPr>
            <p:ph type="body" idx="1"/>
          </p:nvPr>
        </p:nvSpPr>
        <p:spPr>
          <a:xfrm>
            <a:off x="611188" y="1628775"/>
            <a:ext cx="8229600" cy="4195763"/>
          </a:xfrm>
        </p:spPr>
        <p:txBody>
          <a:bodyPr/>
          <a:lstStyle/>
          <a:p>
            <a:pPr eaLnBrk="1" hangingPunct="1"/>
            <a:r>
              <a:rPr lang="zh-CN" altLang="en-AU" sz="2600" dirty="0" smtClean="0">
                <a:latin typeface="黑体" pitchFamily="2" charset="-122"/>
              </a:rPr>
              <a:t>当数据以位或字节形式到达时使用都是适当的 </a:t>
            </a:r>
          </a:p>
          <a:p>
            <a:pPr eaLnBrk="1" hangingPunct="1"/>
            <a:r>
              <a:rPr lang="zh-CN" altLang="en-AU" sz="2600" dirty="0" smtClean="0">
                <a:latin typeface="黑体" pitchFamily="2" charset="-122"/>
              </a:rPr>
              <a:t>最通用的是流密码形式 </a:t>
            </a:r>
          </a:p>
          <a:p>
            <a:pPr eaLnBrk="1" hangingPunct="1"/>
            <a:r>
              <a:rPr lang="zh-CN" altLang="en-AU" sz="2600" dirty="0" smtClean="0">
                <a:latin typeface="黑体" pitchFamily="2" charset="-122"/>
              </a:rPr>
              <a:t>在加密解密两端都需要用分组加密器</a:t>
            </a:r>
          </a:p>
          <a:p>
            <a:pPr eaLnBrk="1" hangingPunct="1"/>
            <a:r>
              <a:rPr lang="zh-CN" altLang="en-AU" sz="2600" dirty="0" smtClean="0">
                <a:latin typeface="黑体" pitchFamily="2" charset="-122"/>
              </a:rPr>
              <a:t>发生错误时，错误会传播几个分组</a:t>
            </a:r>
            <a:r>
              <a:rPr lang="zh-CN" altLang="en-AU" sz="2600" dirty="0" smtClean="0">
                <a:ea typeface="宋体" charset="-122"/>
              </a:rPr>
              <a:t> </a:t>
            </a:r>
            <a:r>
              <a:rPr lang="en-AU" altLang="zh-CN" sz="2600" dirty="0" smtClean="0">
                <a:ea typeface="宋体" charset="-122"/>
              </a:rPr>
              <a:t>:</a:t>
            </a:r>
          </a:p>
          <a:p>
            <a:pPr lvl="1" eaLnBrk="1" hangingPunct="1"/>
            <a:r>
              <a:rPr lang="zh-CN" altLang="en-AU" sz="2200" dirty="0" smtClean="0">
                <a:ea typeface="宋体" charset="-122"/>
              </a:rPr>
              <a:t>（移位寄存器宽度</a:t>
            </a:r>
            <a:r>
              <a:rPr lang="en-AU" altLang="zh-CN" sz="2200" dirty="0" smtClean="0">
                <a:ea typeface="宋体" charset="-122"/>
              </a:rPr>
              <a:t>/</a:t>
            </a:r>
            <a:r>
              <a:rPr lang="zh-CN" altLang="en-AU" sz="2200" dirty="0" smtClean="0">
                <a:ea typeface="宋体" charset="-122"/>
              </a:rPr>
              <a:t>密文长度） </a:t>
            </a:r>
            <a:r>
              <a:rPr lang="en-AU" altLang="zh-CN" sz="2200" dirty="0" smtClean="0">
                <a:ea typeface="宋体" charset="-122"/>
              </a:rPr>
              <a:t>+1  </a:t>
            </a:r>
            <a:r>
              <a:rPr lang="zh-CN" altLang="en-AU" sz="2200" dirty="0" smtClean="0">
                <a:ea typeface="宋体" charset="-122"/>
              </a:rPr>
              <a:t>个分组</a:t>
            </a:r>
            <a:endParaRPr lang="zh-CN" altLang="en-US" sz="2200" dirty="0"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p:cNvSpPr>
            <a:spLocks noGrp="1" noChangeArrowheads="1"/>
          </p:cNvSpPr>
          <p:nvPr>
            <p:ph type="body" idx="1"/>
          </p:nvPr>
        </p:nvSpPr>
        <p:spPr>
          <a:xfrm>
            <a:off x="611188" y="1484313"/>
            <a:ext cx="7921625" cy="3673475"/>
          </a:xfrm>
        </p:spPr>
        <p:txBody>
          <a:bodyPr/>
          <a:lstStyle/>
          <a:p>
            <a:pPr eaLnBrk="1" hangingPunct="1"/>
            <a:r>
              <a:rPr lang="zh-CN" altLang="en-US" dirty="0" smtClean="0"/>
              <a:t>输出反馈模式</a:t>
            </a:r>
            <a:r>
              <a:rPr lang="en-AU" altLang="zh-CN" dirty="0" smtClean="0">
                <a:ea typeface="宋体" charset="-122"/>
              </a:rPr>
              <a:t>Output </a:t>
            </a:r>
            <a:r>
              <a:rPr lang="en-AU" altLang="zh-CN" dirty="0" err="1" smtClean="0">
                <a:ea typeface="宋体" charset="-122"/>
              </a:rPr>
              <a:t>FeedBack</a:t>
            </a:r>
            <a:r>
              <a:rPr lang="en-AU" altLang="zh-CN" dirty="0" smtClean="0">
                <a:ea typeface="宋体" charset="-122"/>
              </a:rPr>
              <a:t> (OFB)</a:t>
            </a:r>
          </a:p>
          <a:p>
            <a:pPr lvl="1" eaLnBrk="1" hangingPunct="1"/>
            <a:r>
              <a:rPr lang="zh-CN" altLang="en-US" dirty="0" smtClean="0"/>
              <a:t>结构上类似</a:t>
            </a:r>
            <a:r>
              <a:rPr lang="en-US" altLang="zh-CN" dirty="0" smtClean="0">
                <a:ea typeface="宋体" charset="-122"/>
              </a:rPr>
              <a:t>CFB</a:t>
            </a:r>
            <a:r>
              <a:rPr lang="zh-CN" altLang="en-US" dirty="0" smtClean="0"/>
              <a:t>，但是</a:t>
            </a:r>
            <a:r>
              <a:rPr lang="en-US" altLang="zh-CN" dirty="0" smtClean="0"/>
              <a:t>OFB</a:t>
            </a:r>
            <a:r>
              <a:rPr lang="zh-CN" altLang="en-US" dirty="0" smtClean="0"/>
              <a:t>中加密函数输出被反馈回移位寄存器，</a:t>
            </a:r>
            <a:r>
              <a:rPr lang="en-US" altLang="zh-CN" dirty="0" smtClean="0"/>
              <a:t>CFB</a:t>
            </a:r>
            <a:r>
              <a:rPr lang="zh-CN" altLang="en-US" dirty="0" smtClean="0"/>
              <a:t>中是密文单元被反馈回移位寄存器。优点是传输中的比特差错不会传播。</a:t>
            </a:r>
          </a:p>
        </p:txBody>
      </p:sp>
      <p:sp>
        <p:nvSpPr>
          <p:cNvPr id="21510" name="Rectangle 3"/>
          <p:cNvSpPr>
            <a:spLocks noGrp="1" noChangeArrowheads="1"/>
          </p:cNvSpPr>
          <p:nvPr>
            <p:ph type="title"/>
          </p:nvPr>
        </p:nvSpPr>
        <p:spPr>
          <a:xfrm>
            <a:off x="395288" y="333375"/>
            <a:ext cx="7777162" cy="863600"/>
          </a:xfrm>
        </p:spPr>
        <p:txBody>
          <a:bodyPr/>
          <a:lstStyle/>
          <a:p>
            <a:pPr eaLnBrk="1" hangingPunct="1"/>
            <a:r>
              <a:rPr lang="en-US" altLang="zh-CN" sz="3200" dirty="0" smtClean="0"/>
              <a:t>4) </a:t>
            </a:r>
            <a:r>
              <a:rPr lang="zh-CN" altLang="en-US" sz="3200" dirty="0" smtClean="0"/>
              <a:t>输出反馈模式</a:t>
            </a:r>
            <a:r>
              <a:rPr lang="en-AU" altLang="zh-CN" sz="3200" dirty="0" smtClean="0"/>
              <a:t>Output </a:t>
            </a:r>
            <a:r>
              <a:rPr lang="en-AU" altLang="zh-CN" sz="3200" dirty="0" err="1" smtClean="0"/>
              <a:t>FeedBack</a:t>
            </a:r>
            <a:r>
              <a:rPr lang="en-AU" altLang="zh-CN" sz="3200" dirty="0" smtClean="0"/>
              <a:t> (OFB)</a:t>
            </a:r>
            <a:endParaRPr lang="en-US" altLang="zh-CN" sz="3200" dirty="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a:xfrm>
            <a:off x="457200" y="333375"/>
            <a:ext cx="7543800" cy="792163"/>
          </a:xfrm>
        </p:spPr>
        <p:txBody>
          <a:bodyPr/>
          <a:lstStyle/>
          <a:p>
            <a:pPr eaLnBrk="1" hangingPunct="1"/>
            <a:r>
              <a:rPr lang="zh-CN" altLang="en-US" dirty="0" smtClean="0"/>
              <a:t>本章要点</a:t>
            </a:r>
          </a:p>
        </p:txBody>
      </p:sp>
      <p:sp>
        <p:nvSpPr>
          <p:cNvPr id="191491" name="Rectangle 3"/>
          <p:cNvSpPr>
            <a:spLocks noGrp="1" noChangeArrowheads="1"/>
          </p:cNvSpPr>
          <p:nvPr>
            <p:ph type="body" idx="1"/>
          </p:nvPr>
        </p:nvSpPr>
        <p:spPr>
          <a:xfrm>
            <a:off x="323850" y="1196975"/>
            <a:ext cx="8569325" cy="4789488"/>
          </a:xfrm>
        </p:spPr>
        <p:txBody>
          <a:bodyPr/>
          <a:lstStyle/>
          <a:p>
            <a:pPr eaLnBrk="1" hangingPunct="1"/>
            <a:r>
              <a:rPr lang="zh-CN" altLang="en-US" sz="2500" dirty="0" smtClean="0"/>
              <a:t>多重加密是将一个加密算法多次使用的技术，明文通过加密算法转化为密文，然后将该密文作为输入重新执行加密算法，该过程可以重复多次。</a:t>
            </a:r>
          </a:p>
          <a:p>
            <a:pPr eaLnBrk="1" hangingPunct="1"/>
            <a:r>
              <a:rPr lang="zh-CN" altLang="en-US" sz="2500" dirty="0" smtClean="0">
                <a:solidFill>
                  <a:srgbClr val="0000CC"/>
                </a:solidFill>
              </a:rPr>
              <a:t>三重</a:t>
            </a:r>
            <a:r>
              <a:rPr lang="en-US" altLang="zh-CN" sz="2500" dirty="0" smtClean="0">
                <a:solidFill>
                  <a:srgbClr val="0000CC"/>
                </a:solidFill>
              </a:rPr>
              <a:t>DES(3DES)</a:t>
            </a:r>
            <a:r>
              <a:rPr lang="zh-CN" altLang="en-US" sz="2500" dirty="0" smtClean="0"/>
              <a:t>在三个阶段使用</a:t>
            </a:r>
            <a:r>
              <a:rPr lang="en-US" altLang="zh-CN" sz="2500" dirty="0" smtClean="0"/>
              <a:t>DES</a:t>
            </a:r>
            <a:r>
              <a:rPr lang="zh-CN" altLang="en-US" sz="2500" dirty="0" smtClean="0"/>
              <a:t>算法，共用到两组或三组密钥。</a:t>
            </a:r>
          </a:p>
          <a:p>
            <a:pPr eaLnBrk="1" hangingPunct="1"/>
            <a:r>
              <a:rPr lang="zh-CN" altLang="en-US" sz="2500" dirty="0" smtClean="0"/>
              <a:t>选择工作模式是一项增强密码算法或者使算法适应具体应用的技术。</a:t>
            </a:r>
          </a:p>
          <a:p>
            <a:pPr eaLnBrk="1" hangingPunct="1"/>
            <a:r>
              <a:rPr lang="zh-CN" altLang="en-US" sz="2500" dirty="0" smtClean="0">
                <a:solidFill>
                  <a:srgbClr val="0000CC"/>
                </a:solidFill>
              </a:rPr>
              <a:t>对称密码有</a:t>
            </a:r>
            <a:r>
              <a:rPr lang="en-US" altLang="zh-CN" sz="2500" dirty="0" smtClean="0">
                <a:solidFill>
                  <a:srgbClr val="0000CC"/>
                </a:solidFill>
              </a:rPr>
              <a:t>5</a:t>
            </a:r>
            <a:r>
              <a:rPr lang="zh-CN" altLang="en-US" sz="2500" dirty="0" smtClean="0">
                <a:solidFill>
                  <a:srgbClr val="0000CC"/>
                </a:solidFill>
              </a:rPr>
              <a:t>种工作模式</a:t>
            </a:r>
            <a:r>
              <a:rPr lang="zh-CN" altLang="en-US" sz="2500" dirty="0" smtClean="0"/>
              <a:t>，电码本模式、密文分组链接模式、密文反馈模式、输出反馈模式和计数器模式。</a:t>
            </a:r>
          </a:p>
          <a:p>
            <a:pPr eaLnBrk="1" hangingPunct="1"/>
            <a:r>
              <a:rPr lang="zh-CN" altLang="en-US" sz="2500" dirty="0" smtClean="0">
                <a:solidFill>
                  <a:srgbClr val="0000CC"/>
                </a:solidFill>
              </a:rPr>
              <a:t>流密码</a:t>
            </a:r>
            <a:r>
              <a:rPr lang="zh-CN" altLang="en-US" sz="2500" dirty="0" smtClean="0"/>
              <a:t>是一种对称密码算法，其输出密文是由输入明文逐位或者逐字节产生的，</a:t>
            </a:r>
            <a:r>
              <a:rPr lang="en-US" altLang="zh-CN" sz="2500" dirty="0" smtClean="0"/>
              <a:t>RC4</a:t>
            </a:r>
            <a:r>
              <a:rPr lang="zh-CN" altLang="en-US" sz="2500" dirty="0" smtClean="0"/>
              <a:t>是应用最广泛的一种流密码。</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1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14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14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14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14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3" name="Picture 3"/>
          <p:cNvPicPr>
            <a:picLocks noChangeAspect="1" noChangeArrowheads="1"/>
          </p:cNvPicPr>
          <p:nvPr/>
        </p:nvPicPr>
        <p:blipFill>
          <a:blip r:embed="rId2" cstate="print"/>
          <a:srcRect/>
          <a:stretch>
            <a:fillRect/>
          </a:stretch>
        </p:blipFill>
        <p:spPr bwMode="auto">
          <a:xfrm>
            <a:off x="323850" y="180975"/>
            <a:ext cx="8247063" cy="6704013"/>
          </a:xfrm>
          <a:prstGeom prst="rect">
            <a:avLst/>
          </a:prstGeom>
          <a:noFill/>
          <a:ln w="9525" algn="ctr">
            <a:noFill/>
            <a:miter lim="800000"/>
            <a:headEnd/>
            <a:tailEnd/>
          </a:ln>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a:xfrm>
            <a:off x="539750" y="423863"/>
            <a:ext cx="7920038" cy="663575"/>
          </a:xfrm>
        </p:spPr>
        <p:txBody>
          <a:bodyPr/>
          <a:lstStyle/>
          <a:p>
            <a:pPr eaLnBrk="1" hangingPunct="1"/>
            <a:r>
              <a:rPr lang="en-AU" altLang="zh-CN" sz="3400" dirty="0" smtClean="0"/>
              <a:t>OFB</a:t>
            </a:r>
            <a:r>
              <a:rPr lang="zh-CN" altLang="en-AU" sz="3400" dirty="0" smtClean="0"/>
              <a:t>的优点和局限</a:t>
            </a:r>
            <a:endParaRPr lang="en-US" altLang="zh-CN" sz="3400" dirty="0" smtClean="0"/>
          </a:p>
        </p:txBody>
      </p:sp>
      <p:sp>
        <p:nvSpPr>
          <p:cNvPr id="23558" name="Rectangle 3"/>
          <p:cNvSpPr>
            <a:spLocks noGrp="1" noChangeArrowheads="1"/>
          </p:cNvSpPr>
          <p:nvPr>
            <p:ph type="body" idx="1"/>
          </p:nvPr>
        </p:nvSpPr>
        <p:spPr>
          <a:xfrm>
            <a:off x="539750" y="1557338"/>
            <a:ext cx="8081963" cy="4398962"/>
          </a:xfrm>
        </p:spPr>
        <p:txBody>
          <a:bodyPr/>
          <a:lstStyle/>
          <a:p>
            <a:pPr eaLnBrk="1" hangingPunct="1">
              <a:lnSpc>
                <a:spcPct val="85000"/>
              </a:lnSpc>
            </a:pPr>
            <a:r>
              <a:rPr lang="zh-CN" altLang="en-AU" sz="2500" dirty="0" smtClean="0"/>
              <a:t>与</a:t>
            </a:r>
            <a:r>
              <a:rPr lang="en-AU" altLang="zh-CN" sz="2500" dirty="0" smtClean="0"/>
              <a:t>CFB</a:t>
            </a:r>
            <a:r>
              <a:rPr lang="zh-CN" altLang="en-AU" sz="2500" dirty="0" smtClean="0"/>
              <a:t>模式非常相似 </a:t>
            </a:r>
          </a:p>
          <a:p>
            <a:pPr eaLnBrk="1" hangingPunct="1">
              <a:lnSpc>
                <a:spcPct val="85000"/>
              </a:lnSpc>
            </a:pPr>
            <a:r>
              <a:rPr lang="zh-CN" altLang="en-AU" sz="2500" dirty="0" smtClean="0"/>
              <a:t>但是是从加密器输出反馈，与消息本身是独立的</a:t>
            </a:r>
            <a:endParaRPr lang="en-AU" altLang="zh-CN" sz="2500" dirty="0" smtClean="0"/>
          </a:p>
          <a:p>
            <a:pPr eaLnBrk="1" hangingPunct="1">
              <a:lnSpc>
                <a:spcPct val="85000"/>
              </a:lnSpc>
            </a:pPr>
            <a:r>
              <a:rPr lang="zh-CN" altLang="en-AU" sz="2500" dirty="0" smtClean="0"/>
              <a:t>是</a:t>
            </a:r>
            <a:r>
              <a:rPr lang="en-AU" altLang="zh-CN" sz="2500" dirty="0" err="1" smtClean="0"/>
              <a:t>Vernam</a:t>
            </a:r>
            <a:r>
              <a:rPr lang="zh-CN" altLang="en-AU" sz="2500" dirty="0" smtClean="0"/>
              <a:t>加密器的变形，因此绝不能重复使用相同的序列</a:t>
            </a:r>
            <a:r>
              <a:rPr lang="en-AU" altLang="zh-CN" sz="2500" dirty="0" smtClean="0"/>
              <a:t>(</a:t>
            </a:r>
            <a:r>
              <a:rPr lang="en-AU" altLang="zh-CN" sz="2500" dirty="0" err="1" smtClean="0"/>
              <a:t>key+IV</a:t>
            </a:r>
            <a:r>
              <a:rPr lang="en-AU" altLang="zh-CN" sz="2500" dirty="0" smtClean="0"/>
              <a:t>) </a:t>
            </a:r>
          </a:p>
          <a:p>
            <a:pPr eaLnBrk="1" hangingPunct="1">
              <a:lnSpc>
                <a:spcPct val="85000"/>
              </a:lnSpc>
            </a:pPr>
            <a:r>
              <a:rPr lang="zh-CN" altLang="en-AU" sz="2500" dirty="0" smtClean="0"/>
              <a:t>收发双方必须保持同步，如果不同步时必须有某种手段来恢复同步</a:t>
            </a:r>
            <a:endParaRPr lang="en-AU" altLang="zh-CN" sz="2500" dirty="0" smtClean="0"/>
          </a:p>
          <a:p>
            <a:pPr eaLnBrk="1" hangingPunct="1">
              <a:lnSpc>
                <a:spcPct val="85000"/>
              </a:lnSpc>
            </a:pPr>
            <a:r>
              <a:rPr lang="zh-CN" altLang="en-AU" sz="2500" dirty="0" smtClean="0"/>
              <a:t>进一步的研究表明只有使用</a:t>
            </a:r>
            <a:r>
              <a:rPr lang="en-AU" altLang="zh-CN" sz="2500" b="1" dirty="0" smtClean="0"/>
              <a:t>OFB-64</a:t>
            </a:r>
            <a:r>
              <a:rPr lang="zh-CN" altLang="en-AU" sz="2500" dirty="0" smtClean="0"/>
              <a:t>是合适的</a:t>
            </a:r>
            <a:endParaRPr lang="zh-CN" altLang="en-US" sz="2500" dirty="0"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body" idx="1"/>
          </p:nvPr>
        </p:nvSpPr>
        <p:spPr>
          <a:xfrm>
            <a:off x="539750" y="1268413"/>
            <a:ext cx="8058150" cy="4752975"/>
          </a:xfrm>
        </p:spPr>
        <p:txBody>
          <a:bodyPr/>
          <a:lstStyle/>
          <a:p>
            <a:pPr eaLnBrk="1" hangingPunct="1"/>
            <a:r>
              <a:rPr lang="en-US" altLang="zh-CN" dirty="0" smtClean="0"/>
              <a:t>Counter (CTR)</a:t>
            </a:r>
          </a:p>
          <a:p>
            <a:pPr lvl="1" eaLnBrk="1" hangingPunct="1"/>
            <a:r>
              <a:rPr lang="zh-CN" altLang="en-US" dirty="0" smtClean="0"/>
              <a:t>是一种新模式，虽然早就提出来了</a:t>
            </a:r>
          </a:p>
          <a:p>
            <a:pPr lvl="1" eaLnBrk="1" hangingPunct="1"/>
            <a:r>
              <a:rPr lang="zh-CN" altLang="en-US" dirty="0" smtClean="0"/>
              <a:t>与</a:t>
            </a:r>
            <a:r>
              <a:rPr lang="en-US" altLang="zh-CN" dirty="0" smtClean="0"/>
              <a:t>OFB</a:t>
            </a:r>
            <a:r>
              <a:rPr lang="zh-CN" altLang="en-US" dirty="0" smtClean="0"/>
              <a:t>很像，但是加密的是计数器的值而不是任何反馈回来的值</a:t>
            </a:r>
            <a:endParaRPr lang="en-US" altLang="zh-CN" dirty="0" smtClean="0"/>
          </a:p>
          <a:p>
            <a:pPr lvl="1" eaLnBrk="1" hangingPunct="1"/>
            <a:r>
              <a:rPr lang="zh-CN" altLang="en-US" dirty="0" smtClean="0"/>
              <a:t>每一个明文分组都必须使用一个不同的密钥和计数器值，决不要重复使用</a:t>
            </a:r>
            <a:endParaRPr lang="en-US" altLang="zh-CN" dirty="0" smtClean="0"/>
          </a:p>
          <a:p>
            <a:pPr lvl="2" eaLnBrk="1" hangingPunct="1">
              <a:buFont typeface="Wingdings" pitchFamily="2" charset="2"/>
              <a:buNone/>
            </a:pPr>
            <a:r>
              <a:rPr lang="en-AU" altLang="zh-CN" dirty="0" err="1" smtClean="0">
                <a:latin typeface="华文细黑" pitchFamily="2" charset="-122"/>
                <a:ea typeface="华文细黑" pitchFamily="2" charset="-122"/>
              </a:rPr>
              <a:t>C</a:t>
            </a:r>
            <a:r>
              <a:rPr lang="en-AU" altLang="zh-CN" baseline="-25000" dirty="0" err="1" smtClean="0">
                <a:latin typeface="华文细黑" pitchFamily="2" charset="-122"/>
                <a:ea typeface="华文细黑" pitchFamily="2" charset="-122"/>
              </a:rPr>
              <a:t>i</a:t>
            </a:r>
            <a:r>
              <a:rPr lang="en-AU" altLang="zh-CN" dirty="0" smtClean="0">
                <a:latin typeface="华文细黑" pitchFamily="2" charset="-122"/>
                <a:ea typeface="华文细黑" pitchFamily="2" charset="-122"/>
              </a:rPr>
              <a:t> = P</a:t>
            </a:r>
            <a:r>
              <a:rPr lang="en-AU" altLang="zh-CN" baseline="-25000" dirty="0" smtClean="0">
                <a:latin typeface="华文细黑" pitchFamily="2" charset="-122"/>
                <a:ea typeface="华文细黑" pitchFamily="2" charset="-122"/>
              </a:rPr>
              <a:t>i</a:t>
            </a:r>
            <a:r>
              <a:rPr lang="en-AU" altLang="zh-CN" dirty="0" smtClean="0">
                <a:latin typeface="华文细黑" pitchFamily="2" charset="-122"/>
                <a:ea typeface="华文细黑" pitchFamily="2" charset="-122"/>
              </a:rPr>
              <a:t> XOR </a:t>
            </a:r>
            <a:r>
              <a:rPr lang="en-AU" altLang="zh-CN" dirty="0" err="1" smtClean="0">
                <a:latin typeface="华文细黑" pitchFamily="2" charset="-122"/>
                <a:ea typeface="华文细黑" pitchFamily="2" charset="-122"/>
              </a:rPr>
              <a:t>O</a:t>
            </a:r>
            <a:r>
              <a:rPr lang="en-AU" altLang="zh-CN" baseline="-25000" dirty="0" err="1" smtClean="0">
                <a:latin typeface="华文细黑" pitchFamily="2" charset="-122"/>
                <a:ea typeface="华文细黑" pitchFamily="2" charset="-122"/>
              </a:rPr>
              <a:t>i</a:t>
            </a:r>
            <a:r>
              <a:rPr lang="en-AU" altLang="zh-CN" dirty="0" smtClean="0">
                <a:latin typeface="华文细黑" pitchFamily="2" charset="-122"/>
                <a:ea typeface="华文细黑" pitchFamily="2" charset="-122"/>
              </a:rPr>
              <a:t> </a:t>
            </a:r>
          </a:p>
          <a:p>
            <a:pPr lvl="2" eaLnBrk="1" hangingPunct="1">
              <a:buFont typeface="Wingdings" pitchFamily="2" charset="2"/>
              <a:buNone/>
            </a:pPr>
            <a:r>
              <a:rPr lang="en-AU" altLang="zh-CN" dirty="0" err="1" smtClean="0">
                <a:latin typeface="华文细黑" pitchFamily="2" charset="-122"/>
                <a:ea typeface="华文细黑" pitchFamily="2" charset="-122"/>
              </a:rPr>
              <a:t>O</a:t>
            </a:r>
            <a:r>
              <a:rPr lang="en-AU" altLang="zh-CN" baseline="-25000" dirty="0" err="1" smtClean="0">
                <a:latin typeface="华文细黑" pitchFamily="2" charset="-122"/>
                <a:ea typeface="华文细黑" pitchFamily="2" charset="-122"/>
              </a:rPr>
              <a:t>i</a:t>
            </a:r>
            <a:r>
              <a:rPr lang="en-AU" altLang="zh-CN" dirty="0" smtClean="0">
                <a:latin typeface="华文细黑" pitchFamily="2" charset="-122"/>
                <a:ea typeface="华文细黑" pitchFamily="2" charset="-122"/>
              </a:rPr>
              <a:t> = DES</a:t>
            </a:r>
            <a:r>
              <a:rPr lang="en-AU" altLang="zh-CN" baseline="-25000" dirty="0" smtClean="0">
                <a:latin typeface="华文细黑" pitchFamily="2" charset="-122"/>
                <a:ea typeface="华文细黑" pitchFamily="2" charset="-122"/>
              </a:rPr>
              <a:t>K1</a:t>
            </a:r>
            <a:r>
              <a:rPr lang="en-AU" altLang="zh-CN" dirty="0" smtClean="0">
                <a:latin typeface="华文细黑" pitchFamily="2" charset="-122"/>
                <a:ea typeface="华文细黑" pitchFamily="2" charset="-122"/>
              </a:rPr>
              <a:t>(</a:t>
            </a:r>
            <a:r>
              <a:rPr lang="en-AU" altLang="zh-CN" dirty="0" err="1" smtClean="0">
                <a:latin typeface="华文细黑" pitchFamily="2" charset="-122"/>
                <a:ea typeface="华文细黑" pitchFamily="2" charset="-122"/>
              </a:rPr>
              <a:t>i</a:t>
            </a:r>
            <a:r>
              <a:rPr lang="en-AU" altLang="zh-CN" dirty="0" smtClean="0">
                <a:latin typeface="华文细黑" pitchFamily="2" charset="-122"/>
                <a:ea typeface="华文细黑" pitchFamily="2" charset="-122"/>
              </a:rPr>
              <a:t>)</a:t>
            </a:r>
            <a:endParaRPr lang="en-US" altLang="zh-CN" dirty="0" smtClean="0">
              <a:latin typeface="华文细黑" pitchFamily="2" charset="-122"/>
              <a:ea typeface="华文细黑" pitchFamily="2" charset="-122"/>
            </a:endParaRPr>
          </a:p>
          <a:p>
            <a:pPr lvl="1" eaLnBrk="1" hangingPunct="1"/>
            <a:r>
              <a:rPr lang="zh-CN" altLang="en-US" dirty="0" smtClean="0"/>
              <a:t>可以用于高速网络加密中</a:t>
            </a:r>
          </a:p>
        </p:txBody>
      </p:sp>
      <p:sp>
        <p:nvSpPr>
          <p:cNvPr id="24582" name="Rectangle 3"/>
          <p:cNvSpPr>
            <a:spLocks noGrp="1" noChangeArrowheads="1"/>
          </p:cNvSpPr>
          <p:nvPr>
            <p:ph type="title"/>
          </p:nvPr>
        </p:nvSpPr>
        <p:spPr>
          <a:xfrm>
            <a:off x="468313" y="260350"/>
            <a:ext cx="7543800" cy="858838"/>
          </a:xfrm>
        </p:spPr>
        <p:txBody>
          <a:bodyPr/>
          <a:lstStyle/>
          <a:p>
            <a:pPr eaLnBrk="1" hangingPunct="1"/>
            <a:r>
              <a:rPr lang="en-US" altLang="zh-CN" sz="3500" dirty="0" smtClean="0"/>
              <a:t>5)</a:t>
            </a:r>
            <a:r>
              <a:rPr lang="zh-CN" altLang="en-US" sz="3500" dirty="0" smtClean="0"/>
              <a:t>计数器模式</a:t>
            </a:r>
            <a:r>
              <a:rPr lang="en-US" altLang="zh-CN" sz="3500" dirty="0" smtClean="0"/>
              <a:t>Counter (CRT)</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p:txBody>
          <a:bodyPr/>
          <a:lstStyle/>
          <a:p>
            <a:pPr eaLnBrk="1" hangingPunct="1"/>
            <a:r>
              <a:rPr lang="en-US" altLang="zh-CN" dirty="0" smtClean="0"/>
              <a:t>Counter (CTR)</a:t>
            </a:r>
          </a:p>
        </p:txBody>
      </p:sp>
      <p:pic>
        <p:nvPicPr>
          <p:cNvPr id="25606" name="Picture 4"/>
          <p:cNvPicPr>
            <a:picLocks noChangeAspect="1" noChangeArrowheads="1"/>
          </p:cNvPicPr>
          <p:nvPr/>
        </p:nvPicPr>
        <p:blipFill>
          <a:blip r:embed="rId2" cstate="print"/>
          <a:srcRect/>
          <a:stretch>
            <a:fillRect/>
          </a:stretch>
        </p:blipFill>
        <p:spPr bwMode="auto">
          <a:xfrm>
            <a:off x="395288" y="333375"/>
            <a:ext cx="8280400" cy="6172200"/>
          </a:xfrm>
          <a:prstGeom prst="rect">
            <a:avLst/>
          </a:prstGeom>
          <a:noFill/>
          <a:ln w="9525" algn="ctr">
            <a:noFill/>
            <a:miter lim="800000"/>
            <a:headEnd/>
            <a:tailEnd/>
          </a:ln>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p:cNvSpPr>
            <a:spLocks noGrp="1" noChangeArrowheads="1"/>
          </p:cNvSpPr>
          <p:nvPr>
            <p:ph type="title"/>
          </p:nvPr>
        </p:nvSpPr>
        <p:spPr>
          <a:xfrm>
            <a:off x="395288" y="404813"/>
            <a:ext cx="7848600" cy="647700"/>
          </a:xfrm>
        </p:spPr>
        <p:txBody>
          <a:bodyPr/>
          <a:lstStyle/>
          <a:p>
            <a:pPr eaLnBrk="1" hangingPunct="1"/>
            <a:r>
              <a:rPr lang="en-AU" altLang="zh-CN" sz="3500" dirty="0" smtClean="0"/>
              <a:t>CTR</a:t>
            </a:r>
            <a:r>
              <a:rPr lang="zh-CN" altLang="en-AU" sz="3500" dirty="0" smtClean="0"/>
              <a:t>的优点和局限</a:t>
            </a:r>
            <a:endParaRPr lang="en-US" altLang="zh-CN" sz="3500" dirty="0" smtClean="0"/>
          </a:p>
        </p:txBody>
      </p:sp>
      <p:sp>
        <p:nvSpPr>
          <p:cNvPr id="26630" name="Rectangle 3"/>
          <p:cNvSpPr>
            <a:spLocks noGrp="1" noChangeArrowheads="1"/>
          </p:cNvSpPr>
          <p:nvPr>
            <p:ph type="body" idx="1"/>
          </p:nvPr>
        </p:nvSpPr>
        <p:spPr>
          <a:xfrm>
            <a:off x="677863" y="1341438"/>
            <a:ext cx="7861300" cy="4375150"/>
          </a:xfrm>
        </p:spPr>
        <p:txBody>
          <a:bodyPr/>
          <a:lstStyle/>
          <a:p>
            <a:pPr eaLnBrk="1" hangingPunct="1"/>
            <a:r>
              <a:rPr lang="zh-CN" altLang="en-US" dirty="0" smtClean="0"/>
              <a:t>高效</a:t>
            </a:r>
          </a:p>
          <a:p>
            <a:pPr lvl="1" eaLnBrk="1" hangingPunct="1"/>
            <a:r>
              <a:rPr lang="zh-CN" altLang="en-US" dirty="0" smtClean="0"/>
              <a:t>可以做并行加密</a:t>
            </a:r>
          </a:p>
          <a:p>
            <a:pPr lvl="1" eaLnBrk="1" hangingPunct="1"/>
            <a:r>
              <a:rPr lang="zh-CN" altLang="en-US" dirty="0" smtClean="0"/>
              <a:t>对高速链路的突发数据加密尤其有效</a:t>
            </a:r>
          </a:p>
          <a:p>
            <a:pPr eaLnBrk="1" hangingPunct="1"/>
            <a:r>
              <a:rPr lang="zh-CN" altLang="en-US" dirty="0" smtClean="0"/>
              <a:t>可以对被加密的分组进行随机存取</a:t>
            </a:r>
          </a:p>
          <a:p>
            <a:pPr eaLnBrk="1" hangingPunct="1"/>
            <a:r>
              <a:rPr lang="zh-CN" altLang="en-US" dirty="0" smtClean="0"/>
              <a:t>相当安全</a:t>
            </a:r>
          </a:p>
          <a:p>
            <a:pPr eaLnBrk="1" hangingPunct="1"/>
            <a:r>
              <a:rPr lang="zh-CN" altLang="en-US" dirty="0" smtClean="0"/>
              <a:t>简洁</a:t>
            </a:r>
          </a:p>
          <a:p>
            <a:pPr eaLnBrk="1" hangingPunct="1"/>
            <a:r>
              <a:rPr lang="zh-CN" altLang="en-US" dirty="0" smtClean="0"/>
              <a:t>必须决不重复使用密钥和计数器值</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a:xfrm>
            <a:off x="457200" y="333375"/>
            <a:ext cx="7543800" cy="792163"/>
          </a:xfrm>
        </p:spPr>
        <p:txBody>
          <a:bodyPr/>
          <a:lstStyle/>
          <a:p>
            <a:pPr eaLnBrk="1" hangingPunct="1"/>
            <a:r>
              <a:rPr lang="en-US" altLang="zh-CN" dirty="0" smtClean="0"/>
              <a:t>6.3 </a:t>
            </a:r>
            <a:r>
              <a:rPr lang="zh-CN" altLang="en-US" dirty="0" smtClean="0"/>
              <a:t>流密码和</a:t>
            </a:r>
            <a:r>
              <a:rPr lang="en-US" altLang="zh-CN" dirty="0" smtClean="0"/>
              <a:t>RC4</a:t>
            </a:r>
            <a:endParaRPr lang="en-AU" altLang="zh-CN" dirty="0" smtClean="0">
              <a:ea typeface="宋体" charset="-122"/>
            </a:endParaRPr>
          </a:p>
        </p:txBody>
      </p:sp>
      <p:sp>
        <p:nvSpPr>
          <p:cNvPr id="222211" name="Rectangle 3"/>
          <p:cNvSpPr>
            <a:spLocks noGrp="1" noChangeArrowheads="1"/>
          </p:cNvSpPr>
          <p:nvPr>
            <p:ph type="body" idx="1"/>
          </p:nvPr>
        </p:nvSpPr>
        <p:spPr>
          <a:xfrm>
            <a:off x="323850" y="2286000"/>
            <a:ext cx="8369300" cy="3879850"/>
          </a:xfrm>
        </p:spPr>
        <p:txBody>
          <a:bodyPr/>
          <a:lstStyle/>
          <a:p>
            <a:pPr eaLnBrk="1" hangingPunct="1"/>
            <a:r>
              <a:rPr lang="zh-CN" altLang="en-AU" sz="2800" dirty="0" smtClean="0"/>
              <a:t>按位处理明文消息</a:t>
            </a:r>
            <a:r>
              <a:rPr lang="en-AU" altLang="zh-CN" sz="2800" dirty="0" smtClean="0"/>
              <a:t>(as a stream) </a:t>
            </a:r>
          </a:p>
          <a:p>
            <a:pPr eaLnBrk="1" hangingPunct="1"/>
            <a:r>
              <a:rPr lang="zh-CN" altLang="en-AU" sz="2800" dirty="0" smtClean="0"/>
              <a:t>典型做法是用一个伪随机流密钥与明文按位异或</a:t>
            </a:r>
            <a:endParaRPr lang="en-AU" altLang="zh-CN" sz="2800" dirty="0" smtClean="0"/>
          </a:p>
          <a:p>
            <a:pPr eaLnBrk="1" hangingPunct="1"/>
            <a:r>
              <a:rPr lang="zh-CN" altLang="en-AU" sz="2800" dirty="0" smtClean="0"/>
              <a:t>流密钥的随机性完全</a:t>
            </a:r>
            <a:r>
              <a:rPr lang="zh-CN" altLang="en-US" sz="2800" dirty="0" smtClean="0"/>
              <a:t>扰乱</a:t>
            </a:r>
            <a:r>
              <a:rPr lang="zh-CN" altLang="en-AU" sz="2800" dirty="0" smtClean="0"/>
              <a:t>了明文消息的统计特性</a:t>
            </a:r>
            <a:endParaRPr lang="en-AU" altLang="zh-CN" sz="2800" dirty="0" smtClean="0"/>
          </a:p>
          <a:p>
            <a:pPr lvl="1" eaLnBrk="1" hangingPunct="1"/>
            <a:r>
              <a:rPr lang="en-AU" altLang="zh-CN" sz="2800" dirty="0" err="1" smtClean="0">
                <a:latin typeface="Courier New" pitchFamily="49" charset="0"/>
                <a:ea typeface="宋体" charset="-122"/>
              </a:rPr>
              <a:t>C</a:t>
            </a:r>
            <a:r>
              <a:rPr lang="en-AU" altLang="zh-CN" sz="2800" baseline="-25000" dirty="0" err="1" smtClean="0">
                <a:latin typeface="Courier New" pitchFamily="49" charset="0"/>
                <a:ea typeface="宋体" charset="-122"/>
              </a:rPr>
              <a:t>i</a:t>
            </a:r>
            <a:r>
              <a:rPr lang="en-AU" altLang="zh-CN" sz="2800" dirty="0" smtClean="0">
                <a:latin typeface="Courier New" pitchFamily="49" charset="0"/>
                <a:ea typeface="宋体" charset="-122"/>
              </a:rPr>
              <a:t> = M</a:t>
            </a:r>
            <a:r>
              <a:rPr lang="en-AU" altLang="zh-CN" sz="2800" baseline="-25000" dirty="0" smtClean="0">
                <a:latin typeface="Courier New" pitchFamily="49" charset="0"/>
                <a:ea typeface="宋体" charset="-122"/>
              </a:rPr>
              <a:t>i</a:t>
            </a:r>
            <a:r>
              <a:rPr lang="en-AU" altLang="zh-CN" sz="2800" dirty="0" smtClean="0">
                <a:latin typeface="Courier New" pitchFamily="49" charset="0"/>
                <a:ea typeface="宋体" charset="-122"/>
              </a:rPr>
              <a:t> XOR </a:t>
            </a:r>
            <a:r>
              <a:rPr lang="en-AU" altLang="zh-CN" sz="2800" dirty="0" err="1" smtClean="0">
                <a:latin typeface="Courier New" pitchFamily="49" charset="0"/>
                <a:ea typeface="宋体" charset="-122"/>
              </a:rPr>
              <a:t>StreamKey</a:t>
            </a:r>
            <a:r>
              <a:rPr lang="en-AU" altLang="zh-CN" sz="2800" baseline="-25000" dirty="0" err="1" smtClean="0">
                <a:latin typeface="Courier New" pitchFamily="49" charset="0"/>
                <a:ea typeface="宋体" charset="-122"/>
              </a:rPr>
              <a:t>i</a:t>
            </a:r>
            <a:r>
              <a:rPr lang="en-AU" altLang="zh-CN" sz="2800" dirty="0" smtClean="0">
                <a:latin typeface="Courier New" pitchFamily="49" charset="0"/>
                <a:ea typeface="宋体" charset="-122"/>
              </a:rPr>
              <a:t> </a:t>
            </a:r>
          </a:p>
          <a:p>
            <a:pPr eaLnBrk="1" hangingPunct="1"/>
            <a:r>
              <a:rPr lang="zh-CN" altLang="en-US" sz="2800" dirty="0" smtClean="0"/>
              <a:t>不能重复使用流密钥，不然系统可能被破解</a:t>
            </a:r>
            <a:endParaRPr lang="zh-CN" altLang="en-AU" sz="2800" dirty="0" smtClean="0">
              <a:ea typeface="宋体" charset="-122"/>
            </a:endParaRPr>
          </a:p>
        </p:txBody>
      </p:sp>
      <p:sp>
        <p:nvSpPr>
          <p:cNvPr id="27655" name="Rectangle 2"/>
          <p:cNvSpPr>
            <a:spLocks noGrp="1" noChangeArrowheads="1"/>
          </p:cNvSpPr>
          <p:nvPr/>
        </p:nvSpPr>
        <p:spPr bwMode="auto">
          <a:xfrm>
            <a:off x="500063" y="1357313"/>
            <a:ext cx="7543800" cy="792162"/>
          </a:xfrm>
          <a:prstGeom prst="rect">
            <a:avLst/>
          </a:prstGeom>
          <a:noFill/>
          <a:ln w="9525">
            <a:noFill/>
            <a:miter lim="800000"/>
            <a:headEnd/>
            <a:tailEnd/>
          </a:ln>
        </p:spPr>
        <p:txBody>
          <a:bodyPr anchor="b"/>
          <a:lstStyle/>
          <a:p>
            <a:r>
              <a:rPr lang="en-US" altLang="zh-CN" sz="3900" b="1">
                <a:solidFill>
                  <a:schemeClr val="tx2"/>
                </a:solidFill>
                <a:ea typeface="黑体" pitchFamily="2" charset="-122"/>
              </a:rPr>
              <a:t>6.3.1 </a:t>
            </a:r>
            <a:r>
              <a:rPr lang="zh-CN" altLang="en-US" sz="3900" b="1">
                <a:solidFill>
                  <a:schemeClr val="tx2"/>
                </a:solidFill>
                <a:ea typeface="黑体" pitchFamily="2" charset="-122"/>
              </a:rPr>
              <a:t>流密码</a:t>
            </a:r>
            <a:endParaRPr lang="en-AU" altLang="zh-CN" sz="3900" b="1">
              <a:solidFill>
                <a:schemeClr val="tx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22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22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221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221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22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p:cNvSpPr>
            <a:spLocks noGrp="1" noChangeArrowheads="1"/>
          </p:cNvSpPr>
          <p:nvPr>
            <p:ph type="title"/>
          </p:nvPr>
        </p:nvSpPr>
        <p:spPr>
          <a:xfrm>
            <a:off x="457200" y="260350"/>
            <a:ext cx="7543800" cy="720725"/>
          </a:xfrm>
        </p:spPr>
        <p:txBody>
          <a:bodyPr/>
          <a:lstStyle/>
          <a:p>
            <a:pPr eaLnBrk="1" hangingPunct="1"/>
            <a:r>
              <a:rPr lang="zh-CN" altLang="en-US" sz="3500" dirty="0" smtClean="0"/>
              <a:t>流密码的结构</a:t>
            </a:r>
          </a:p>
        </p:txBody>
      </p:sp>
      <p:sp>
        <p:nvSpPr>
          <p:cNvPr id="28678" name="Rectangle 3"/>
          <p:cNvSpPr>
            <a:spLocks noGrp="1" noChangeArrowheads="1"/>
          </p:cNvSpPr>
          <p:nvPr>
            <p:ph type="body" idx="1"/>
          </p:nvPr>
        </p:nvSpPr>
        <p:spPr/>
        <p:txBody>
          <a:bodyPr/>
          <a:lstStyle/>
          <a:p>
            <a:pPr eaLnBrk="1" hangingPunct="1"/>
            <a:endParaRPr lang="zh-CN" altLang="en-US" smtClean="0"/>
          </a:p>
        </p:txBody>
      </p:sp>
      <p:pic>
        <p:nvPicPr>
          <p:cNvPr id="28679" name="Picture 4"/>
          <p:cNvPicPr>
            <a:picLocks noChangeAspect="1" noChangeArrowheads="1"/>
          </p:cNvPicPr>
          <p:nvPr/>
        </p:nvPicPr>
        <p:blipFill>
          <a:blip r:embed="rId2" cstate="print"/>
          <a:srcRect/>
          <a:stretch>
            <a:fillRect/>
          </a:stretch>
        </p:blipFill>
        <p:spPr bwMode="auto">
          <a:xfrm>
            <a:off x="395288" y="1196975"/>
            <a:ext cx="8315325" cy="50196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a:xfrm>
            <a:off x="457200" y="404813"/>
            <a:ext cx="7543800" cy="863600"/>
          </a:xfrm>
        </p:spPr>
        <p:txBody>
          <a:bodyPr/>
          <a:lstStyle/>
          <a:p>
            <a:pPr eaLnBrk="1" hangingPunct="1"/>
            <a:r>
              <a:rPr lang="zh-CN" altLang="en-US" dirty="0" smtClean="0"/>
              <a:t>流密码设计方面的一些考虑</a:t>
            </a:r>
            <a:endParaRPr lang="zh-CN" altLang="en-AU" dirty="0" smtClean="0"/>
          </a:p>
        </p:txBody>
      </p:sp>
      <p:sp>
        <p:nvSpPr>
          <p:cNvPr id="29702" name="Rectangle 3"/>
          <p:cNvSpPr>
            <a:spLocks noGrp="1" noChangeArrowheads="1"/>
          </p:cNvSpPr>
          <p:nvPr>
            <p:ph type="body" idx="1"/>
          </p:nvPr>
        </p:nvSpPr>
        <p:spPr>
          <a:xfrm>
            <a:off x="468313" y="1484313"/>
            <a:ext cx="8229600" cy="4340225"/>
          </a:xfrm>
        </p:spPr>
        <p:txBody>
          <a:bodyPr/>
          <a:lstStyle/>
          <a:p>
            <a:pPr eaLnBrk="1" hangingPunct="1"/>
            <a:r>
              <a:rPr lang="zh-CN" altLang="en-AU" sz="2800" dirty="0" smtClean="0"/>
              <a:t>无重复的长周期 </a:t>
            </a:r>
          </a:p>
          <a:p>
            <a:pPr eaLnBrk="1" hangingPunct="1"/>
            <a:r>
              <a:rPr lang="zh-CN" altLang="en-AU" sz="2800" dirty="0" smtClean="0"/>
              <a:t>统计上是随机的 </a:t>
            </a:r>
          </a:p>
          <a:p>
            <a:pPr eaLnBrk="1" hangingPunct="1"/>
            <a:r>
              <a:rPr lang="zh-CN" altLang="en-US" sz="2800" dirty="0" smtClean="0"/>
              <a:t>依赖于足够长的密钥</a:t>
            </a:r>
            <a:endParaRPr lang="zh-CN" altLang="en-AU" sz="2800" dirty="0" smtClean="0"/>
          </a:p>
          <a:p>
            <a:pPr eaLnBrk="1" hangingPunct="1"/>
            <a:r>
              <a:rPr lang="zh-CN" altLang="en-AU" sz="2800" dirty="0" smtClean="0"/>
              <a:t>线性复杂性要大</a:t>
            </a:r>
          </a:p>
          <a:p>
            <a:pPr eaLnBrk="1" hangingPunct="1"/>
            <a:r>
              <a:rPr lang="zh-CN" altLang="en-AU" sz="2800" dirty="0" smtClean="0"/>
              <a:t>对于相关性要有免疫性 </a:t>
            </a:r>
          </a:p>
          <a:p>
            <a:pPr eaLnBrk="1" hangingPunct="1"/>
            <a:r>
              <a:rPr lang="zh-CN" altLang="en-AU" sz="2800" dirty="0" smtClean="0"/>
              <a:t>扰乱</a:t>
            </a:r>
          </a:p>
          <a:p>
            <a:pPr eaLnBrk="1" hangingPunct="1"/>
            <a:r>
              <a:rPr lang="zh-CN" altLang="en-AU" sz="2800" dirty="0" smtClean="0"/>
              <a:t>扩散</a:t>
            </a:r>
          </a:p>
          <a:p>
            <a:pPr eaLnBrk="1" hangingPunct="1"/>
            <a:r>
              <a:rPr lang="zh-CN" altLang="en-AU" sz="2800" dirty="0" smtClean="0"/>
              <a:t>采用高度非线性的布尔函数 </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5" name="Rectangle 2"/>
          <p:cNvSpPr>
            <a:spLocks noGrp="1" noChangeArrowheads="1"/>
          </p:cNvSpPr>
          <p:nvPr>
            <p:ph type="title"/>
          </p:nvPr>
        </p:nvSpPr>
        <p:spPr>
          <a:xfrm>
            <a:off x="395288" y="476250"/>
            <a:ext cx="7543800" cy="785813"/>
          </a:xfrm>
        </p:spPr>
        <p:txBody>
          <a:bodyPr/>
          <a:lstStyle/>
          <a:p>
            <a:pPr eaLnBrk="1" hangingPunct="1"/>
            <a:r>
              <a:rPr lang="en-US" altLang="zh-CN" dirty="0" smtClean="0"/>
              <a:t>6.3.2 RC4</a:t>
            </a:r>
            <a:r>
              <a:rPr lang="zh-CN" altLang="en-US" dirty="0" smtClean="0"/>
              <a:t>算法</a:t>
            </a:r>
            <a:endParaRPr lang="zh-CN" altLang="en-AU" dirty="0" smtClean="0">
              <a:ea typeface="宋体" charset="-122"/>
            </a:endParaRPr>
          </a:p>
        </p:txBody>
      </p:sp>
      <p:sp>
        <p:nvSpPr>
          <p:cNvPr id="30726" name="Rectangle 3"/>
          <p:cNvSpPr>
            <a:spLocks noGrp="1" noChangeArrowheads="1"/>
          </p:cNvSpPr>
          <p:nvPr>
            <p:ph type="body" idx="1"/>
          </p:nvPr>
        </p:nvSpPr>
        <p:spPr>
          <a:xfrm>
            <a:off x="395288" y="1628775"/>
            <a:ext cx="8229600" cy="4502150"/>
          </a:xfrm>
        </p:spPr>
        <p:txBody>
          <a:bodyPr/>
          <a:lstStyle/>
          <a:p>
            <a:pPr eaLnBrk="1" hangingPunct="1"/>
            <a:r>
              <a:rPr lang="zh-CN" altLang="en-AU" sz="2800" dirty="0" smtClean="0"/>
              <a:t>由</a:t>
            </a:r>
            <a:r>
              <a:rPr lang="en-AU" altLang="zh-CN" sz="2800" dirty="0" smtClean="0"/>
              <a:t>RSA</a:t>
            </a:r>
            <a:r>
              <a:rPr lang="zh-CN" altLang="en-AU" sz="2800" dirty="0" smtClean="0"/>
              <a:t>在</a:t>
            </a:r>
            <a:r>
              <a:rPr lang="en-AU" altLang="zh-CN" sz="2800" dirty="0" smtClean="0"/>
              <a:t>1987</a:t>
            </a:r>
            <a:r>
              <a:rPr lang="zh-CN" altLang="en-AU" sz="2800" dirty="0" smtClean="0"/>
              <a:t>提出</a:t>
            </a:r>
          </a:p>
          <a:p>
            <a:pPr eaLnBrk="1" hangingPunct="1"/>
            <a:r>
              <a:rPr lang="en-AU" altLang="zh-CN" sz="2800" dirty="0" smtClean="0"/>
              <a:t>Ron </a:t>
            </a:r>
            <a:r>
              <a:rPr lang="en-AU" altLang="zh-CN" sz="2800" dirty="0" err="1" smtClean="0"/>
              <a:t>Rivest</a:t>
            </a:r>
            <a:r>
              <a:rPr lang="zh-CN" altLang="en-AU" sz="2800" dirty="0" smtClean="0"/>
              <a:t>设计，简单且高效</a:t>
            </a:r>
          </a:p>
          <a:p>
            <a:pPr eaLnBrk="1" hangingPunct="1"/>
            <a:r>
              <a:rPr lang="zh-CN" altLang="en-AU" sz="2800" dirty="0" smtClean="0"/>
              <a:t>密钥长度可变，面向字节的流密码</a:t>
            </a:r>
            <a:endParaRPr lang="en-AU" altLang="zh-CN" sz="2800" dirty="0" smtClean="0"/>
          </a:p>
          <a:p>
            <a:pPr eaLnBrk="1" hangingPunct="1"/>
            <a:r>
              <a:rPr lang="zh-CN" altLang="en-AU" sz="2800" dirty="0" smtClean="0"/>
              <a:t>使用广泛</a:t>
            </a:r>
            <a:r>
              <a:rPr lang="en-AU" altLang="zh-CN" sz="2800" dirty="0" smtClean="0"/>
              <a:t>(web SSL/TLS, wireless WEP) </a:t>
            </a:r>
          </a:p>
          <a:p>
            <a:pPr eaLnBrk="1" hangingPunct="1"/>
            <a:r>
              <a:rPr lang="zh-CN" altLang="en-AU" sz="2800" dirty="0" smtClean="0"/>
              <a:t>对所有</a:t>
            </a:r>
            <a:r>
              <a:rPr lang="en-AU" altLang="zh-CN" sz="2800" dirty="0" smtClean="0"/>
              <a:t>8</a:t>
            </a:r>
            <a:r>
              <a:rPr lang="zh-CN" altLang="en-AU" sz="2800" dirty="0" smtClean="0"/>
              <a:t>位的值以密钥实现随机置换 </a:t>
            </a:r>
          </a:p>
          <a:p>
            <a:pPr eaLnBrk="1" hangingPunct="1"/>
            <a:r>
              <a:rPr lang="zh-CN" altLang="en-AU" sz="2800" dirty="0" smtClean="0"/>
              <a:t>用置换加密输入消息，每次一个字节</a:t>
            </a:r>
            <a:r>
              <a:rPr lang="en-AU" altLang="zh-CN" sz="2800" dirty="0" smtClean="0">
                <a:ea typeface="宋体" charset="-122"/>
              </a:rPr>
              <a:t> </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9" name="Rectangle 2"/>
          <p:cNvSpPr>
            <a:spLocks noGrp="1" noChangeArrowheads="1"/>
          </p:cNvSpPr>
          <p:nvPr>
            <p:ph type="title"/>
          </p:nvPr>
        </p:nvSpPr>
        <p:spPr>
          <a:xfrm>
            <a:off x="457200" y="404813"/>
            <a:ext cx="7543800" cy="792162"/>
          </a:xfrm>
        </p:spPr>
        <p:txBody>
          <a:bodyPr/>
          <a:lstStyle/>
          <a:p>
            <a:pPr eaLnBrk="1" hangingPunct="1"/>
            <a:r>
              <a:rPr lang="en-AU" altLang="zh-CN" dirty="0" smtClean="0">
                <a:ea typeface="宋体" charset="-122"/>
              </a:rPr>
              <a:t>RC4</a:t>
            </a:r>
            <a:r>
              <a:rPr lang="zh-CN" altLang="en-AU" dirty="0" smtClean="0"/>
              <a:t>密钥安排</a:t>
            </a:r>
            <a:r>
              <a:rPr lang="zh-CN" altLang="en-AU" dirty="0" smtClean="0">
                <a:ea typeface="宋体" charset="-122"/>
              </a:rPr>
              <a:t> </a:t>
            </a:r>
          </a:p>
        </p:txBody>
      </p:sp>
      <p:sp>
        <p:nvSpPr>
          <p:cNvPr id="31750" name="Rectangle 3"/>
          <p:cNvSpPr>
            <a:spLocks noGrp="1" noChangeArrowheads="1"/>
          </p:cNvSpPr>
          <p:nvPr>
            <p:ph type="body" idx="1"/>
          </p:nvPr>
        </p:nvSpPr>
        <p:spPr>
          <a:xfrm>
            <a:off x="468313" y="1484313"/>
            <a:ext cx="8229600" cy="4411662"/>
          </a:xfrm>
        </p:spPr>
        <p:txBody>
          <a:bodyPr/>
          <a:lstStyle/>
          <a:p>
            <a:pPr eaLnBrk="1" hangingPunct="1"/>
            <a:r>
              <a:rPr lang="zh-CN" altLang="en-AU" sz="2600" dirty="0" smtClean="0"/>
              <a:t>从数组</a:t>
            </a:r>
            <a:r>
              <a:rPr lang="en-AU" altLang="zh-CN" sz="2600" dirty="0" smtClean="0"/>
              <a:t>S</a:t>
            </a:r>
            <a:r>
              <a:rPr lang="zh-CN" altLang="en-AU" sz="2600" dirty="0" smtClean="0"/>
              <a:t>开始，</a:t>
            </a:r>
            <a:r>
              <a:rPr lang="en-AU" altLang="zh-CN" sz="2600" dirty="0" smtClean="0"/>
              <a:t>S</a:t>
            </a:r>
            <a:r>
              <a:rPr lang="zh-CN" altLang="en-AU" sz="2600" dirty="0" smtClean="0"/>
              <a:t>为</a:t>
            </a:r>
            <a:r>
              <a:rPr lang="en-AU" altLang="zh-CN" sz="2600" dirty="0" smtClean="0"/>
              <a:t>{0..255} </a:t>
            </a:r>
          </a:p>
          <a:p>
            <a:pPr eaLnBrk="1" hangingPunct="1"/>
            <a:r>
              <a:rPr lang="zh-CN" altLang="en-AU" sz="2600" dirty="0" smtClean="0"/>
              <a:t>使用密钥充分进行变换 </a:t>
            </a:r>
          </a:p>
          <a:p>
            <a:pPr eaLnBrk="1" hangingPunct="1"/>
            <a:r>
              <a:rPr lang="en-AU" altLang="zh-CN" sz="2600" dirty="0" smtClean="0"/>
              <a:t>S</a:t>
            </a:r>
            <a:r>
              <a:rPr lang="zh-CN" altLang="en-AU" sz="2600" dirty="0" smtClean="0"/>
              <a:t>形成密码的内在状态</a:t>
            </a:r>
            <a:r>
              <a:rPr lang="en-AU" altLang="zh-CN" sz="2600" b="1" dirty="0" smtClean="0"/>
              <a:t>internal state</a:t>
            </a:r>
            <a:endParaRPr lang="en-AU" altLang="zh-CN" sz="2600" dirty="0" smtClean="0"/>
          </a:p>
          <a:p>
            <a:pPr eaLnBrk="1" hangingPunct="1"/>
            <a:r>
              <a:rPr lang="zh-CN" altLang="en-AU" sz="2600" dirty="0" smtClean="0"/>
              <a:t>密钥</a:t>
            </a:r>
            <a:r>
              <a:rPr lang="en-AU" altLang="zh-CN" sz="2600" dirty="0" smtClean="0"/>
              <a:t>k</a:t>
            </a:r>
            <a:r>
              <a:rPr lang="zh-CN" altLang="en-AU" sz="2600" dirty="0" smtClean="0"/>
              <a:t>的长度为</a:t>
            </a:r>
            <a:r>
              <a:rPr lang="en-AU" altLang="zh-CN" sz="2600" dirty="0" smtClean="0"/>
              <a:t>l</a:t>
            </a:r>
            <a:r>
              <a:rPr lang="zh-CN" altLang="en-AU" sz="2600" dirty="0" smtClean="0"/>
              <a:t>字节</a:t>
            </a:r>
            <a:r>
              <a:rPr lang="zh-CN" altLang="en-AU" sz="2600" dirty="0" smtClean="0">
                <a:ea typeface="宋体" charset="-122"/>
              </a:rPr>
              <a:t> </a:t>
            </a:r>
          </a:p>
          <a:p>
            <a:pPr lvl="1" eaLnBrk="1" hangingPunct="1">
              <a:buFont typeface="Wingdings" pitchFamily="2" charset="2"/>
              <a:buNone/>
            </a:pPr>
            <a:r>
              <a:rPr lang="en-AU" altLang="zh-CN" sz="2200" dirty="0" smtClean="0">
                <a:latin typeface="Courier New" pitchFamily="49" charset="0"/>
                <a:ea typeface="宋体" charset="-122"/>
              </a:rPr>
              <a:t>for </a:t>
            </a:r>
            <a:r>
              <a:rPr lang="en-AU" altLang="zh-CN" sz="2200" dirty="0" err="1" smtClean="0">
                <a:latin typeface="Courier New" pitchFamily="49" charset="0"/>
                <a:ea typeface="宋体" charset="-122"/>
              </a:rPr>
              <a:t>i</a:t>
            </a:r>
            <a:r>
              <a:rPr lang="en-AU" altLang="zh-CN" sz="2200" dirty="0" smtClean="0">
                <a:latin typeface="Courier New" pitchFamily="49" charset="0"/>
                <a:ea typeface="宋体" charset="-122"/>
              </a:rPr>
              <a:t> = 0 to 255 do</a:t>
            </a:r>
          </a:p>
          <a:p>
            <a:pPr lvl="2" eaLnBrk="1" hangingPunct="1">
              <a:buFont typeface="Wingdings" pitchFamily="2" charset="2"/>
              <a:buNone/>
            </a:pPr>
            <a:r>
              <a:rPr lang="en-AU" altLang="zh-CN" dirty="0" smtClean="0">
                <a:latin typeface="Courier New" pitchFamily="49" charset="0"/>
                <a:ea typeface="宋体" charset="-122"/>
              </a:rPr>
              <a:t>S[</a:t>
            </a:r>
            <a:r>
              <a:rPr lang="en-AU" altLang="zh-CN" dirty="0" err="1" smtClean="0">
                <a:latin typeface="Courier New" pitchFamily="49" charset="0"/>
                <a:ea typeface="宋体" charset="-122"/>
              </a:rPr>
              <a:t>i</a:t>
            </a:r>
            <a:r>
              <a:rPr lang="en-AU" altLang="zh-CN" dirty="0" smtClean="0">
                <a:latin typeface="Courier New" pitchFamily="49" charset="0"/>
                <a:ea typeface="宋体" charset="-122"/>
              </a:rPr>
              <a:t>] = </a:t>
            </a:r>
            <a:r>
              <a:rPr lang="en-AU" altLang="zh-CN" dirty="0" err="1" smtClean="0">
                <a:latin typeface="Courier New" pitchFamily="49" charset="0"/>
                <a:ea typeface="宋体" charset="-122"/>
              </a:rPr>
              <a:t>i</a:t>
            </a:r>
            <a:endParaRPr lang="en-AU" altLang="zh-CN" dirty="0" smtClean="0">
              <a:latin typeface="Courier New" pitchFamily="49" charset="0"/>
              <a:ea typeface="宋体" charset="-122"/>
            </a:endParaRPr>
          </a:p>
          <a:p>
            <a:pPr lvl="1" eaLnBrk="1" hangingPunct="1">
              <a:buFont typeface="Wingdings" pitchFamily="2" charset="2"/>
              <a:buNone/>
            </a:pPr>
            <a:r>
              <a:rPr lang="en-AU" altLang="zh-CN" sz="2200" dirty="0" smtClean="0">
                <a:latin typeface="Courier New" pitchFamily="49" charset="0"/>
                <a:ea typeface="宋体" charset="-122"/>
              </a:rPr>
              <a:t>j = 0</a:t>
            </a:r>
          </a:p>
          <a:p>
            <a:pPr lvl="1" eaLnBrk="1" hangingPunct="1">
              <a:buFont typeface="Wingdings" pitchFamily="2" charset="2"/>
              <a:buNone/>
            </a:pPr>
            <a:r>
              <a:rPr lang="en-AU" altLang="zh-CN" sz="2200" dirty="0" smtClean="0">
                <a:latin typeface="Courier New" pitchFamily="49" charset="0"/>
                <a:ea typeface="宋体" charset="-122"/>
              </a:rPr>
              <a:t>for </a:t>
            </a:r>
            <a:r>
              <a:rPr lang="en-AU" altLang="zh-CN" sz="2200" dirty="0" err="1" smtClean="0">
                <a:latin typeface="Courier New" pitchFamily="49" charset="0"/>
                <a:ea typeface="宋体" charset="-122"/>
              </a:rPr>
              <a:t>i</a:t>
            </a:r>
            <a:r>
              <a:rPr lang="en-AU" altLang="zh-CN" sz="2200" dirty="0" smtClean="0">
                <a:latin typeface="Courier New" pitchFamily="49" charset="0"/>
                <a:ea typeface="宋体" charset="-122"/>
              </a:rPr>
              <a:t> = 0 to 255 do </a:t>
            </a:r>
          </a:p>
          <a:p>
            <a:pPr lvl="2" eaLnBrk="1" hangingPunct="1">
              <a:buFont typeface="Wingdings" pitchFamily="2" charset="2"/>
              <a:buNone/>
            </a:pPr>
            <a:r>
              <a:rPr lang="en-AU" altLang="zh-CN" dirty="0" smtClean="0">
                <a:latin typeface="Courier New" pitchFamily="49" charset="0"/>
                <a:ea typeface="宋体" charset="-122"/>
              </a:rPr>
              <a:t>j = (j + S[</a:t>
            </a:r>
            <a:r>
              <a:rPr lang="en-AU" altLang="zh-CN" dirty="0" err="1" smtClean="0">
                <a:latin typeface="Courier New" pitchFamily="49" charset="0"/>
                <a:ea typeface="宋体" charset="-122"/>
              </a:rPr>
              <a:t>i</a:t>
            </a:r>
            <a:r>
              <a:rPr lang="en-AU" altLang="zh-CN" dirty="0" smtClean="0">
                <a:latin typeface="Courier New" pitchFamily="49" charset="0"/>
                <a:ea typeface="宋体" charset="-122"/>
              </a:rPr>
              <a:t>] + k[</a:t>
            </a:r>
            <a:r>
              <a:rPr lang="en-AU" altLang="zh-CN" dirty="0" err="1" smtClean="0">
                <a:latin typeface="Courier New" pitchFamily="49" charset="0"/>
                <a:ea typeface="宋体" charset="-122"/>
              </a:rPr>
              <a:t>i</a:t>
            </a:r>
            <a:r>
              <a:rPr lang="en-AU" altLang="zh-CN" dirty="0" smtClean="0">
                <a:latin typeface="Courier New" pitchFamily="49" charset="0"/>
                <a:ea typeface="宋体" charset="-122"/>
              </a:rPr>
              <a:t> mod l]) (mod 256) </a:t>
            </a:r>
          </a:p>
          <a:p>
            <a:pPr lvl="2" eaLnBrk="1" hangingPunct="1">
              <a:buFont typeface="Wingdings" pitchFamily="2" charset="2"/>
              <a:buNone/>
            </a:pPr>
            <a:r>
              <a:rPr lang="en-AU" altLang="zh-CN" dirty="0" smtClean="0">
                <a:latin typeface="Courier New" pitchFamily="49" charset="0"/>
                <a:ea typeface="宋体" charset="-122"/>
              </a:rPr>
              <a:t>swap (S[</a:t>
            </a:r>
            <a:r>
              <a:rPr lang="en-AU" altLang="zh-CN" dirty="0" err="1" smtClean="0">
                <a:latin typeface="Courier New" pitchFamily="49" charset="0"/>
                <a:ea typeface="宋体" charset="-122"/>
              </a:rPr>
              <a:t>i</a:t>
            </a:r>
            <a:r>
              <a:rPr lang="en-AU" altLang="zh-CN" dirty="0" smtClean="0">
                <a:latin typeface="Courier New" pitchFamily="49" charset="0"/>
                <a:ea typeface="宋体" charset="-122"/>
              </a:rPr>
              <a:t>], S[j])</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500063" y="285750"/>
            <a:ext cx="7543800" cy="631825"/>
          </a:xfrm>
        </p:spPr>
        <p:txBody>
          <a:bodyPr>
            <a:normAutofit fontScale="90000"/>
          </a:bodyPr>
          <a:lstStyle/>
          <a:p>
            <a:pPr eaLnBrk="1" hangingPunct="1"/>
            <a:r>
              <a:rPr lang="zh-CN" altLang="en-US" dirty="0" smtClean="0"/>
              <a:t>本章目录</a:t>
            </a:r>
          </a:p>
        </p:txBody>
      </p:sp>
      <p:sp>
        <p:nvSpPr>
          <p:cNvPr id="5123" name="内容占位符 2"/>
          <p:cNvSpPr>
            <a:spLocks noGrp="1"/>
          </p:cNvSpPr>
          <p:nvPr>
            <p:ph idx="1"/>
          </p:nvPr>
        </p:nvSpPr>
        <p:spPr>
          <a:xfrm>
            <a:off x="428625" y="928688"/>
            <a:ext cx="8229600" cy="5286375"/>
          </a:xfrm>
        </p:spPr>
        <p:txBody>
          <a:bodyPr/>
          <a:lstStyle/>
          <a:p>
            <a:pPr eaLnBrk="1" hangingPunct="1"/>
            <a:r>
              <a:rPr lang="en-US" altLang="zh-CN" sz="2400" dirty="0" smtClean="0">
                <a:hlinkClick r:id="rId2" action="ppaction://hlinksldjump"/>
              </a:rPr>
              <a:t>6.1 </a:t>
            </a:r>
            <a:r>
              <a:rPr lang="zh-CN" altLang="en-US" sz="2400" dirty="0" smtClean="0">
                <a:hlinkClick r:id="rId2" action="ppaction://hlinksldjump"/>
              </a:rPr>
              <a:t>多重加密与三重</a:t>
            </a:r>
            <a:r>
              <a:rPr lang="en-US" altLang="zh-CN" sz="2400" dirty="0" smtClean="0">
                <a:hlinkClick r:id="rId2" action="ppaction://hlinksldjump"/>
              </a:rPr>
              <a:t>DES</a:t>
            </a:r>
            <a:r>
              <a:rPr lang="zh-CN" altLang="en-US" sz="2400" dirty="0" smtClean="0">
                <a:hlinkClick r:id="rId2" action="ppaction://hlinksldjump"/>
              </a:rPr>
              <a:t>算法</a:t>
            </a:r>
            <a:endParaRPr lang="en-US" altLang="zh-CN" sz="2400" dirty="0" smtClean="0"/>
          </a:p>
          <a:p>
            <a:pPr lvl="1" eaLnBrk="1" hangingPunct="1"/>
            <a:r>
              <a:rPr lang="en-US" altLang="zh-CN" sz="2000" dirty="0" smtClean="0">
                <a:hlinkClick r:id="rId3" action="ppaction://hlinksldjump"/>
              </a:rPr>
              <a:t>6.1.1 </a:t>
            </a:r>
            <a:r>
              <a:rPr lang="zh-CN" altLang="en-US" sz="2000" dirty="0" smtClean="0">
                <a:hlinkClick r:id="rId3" action="ppaction://hlinksldjump"/>
              </a:rPr>
              <a:t>双重</a:t>
            </a:r>
            <a:r>
              <a:rPr lang="en-US" altLang="zh-CN" sz="2000" dirty="0" smtClean="0">
                <a:hlinkClick r:id="rId3" action="ppaction://hlinksldjump"/>
              </a:rPr>
              <a:t>DES</a:t>
            </a:r>
            <a:endParaRPr lang="en-US" altLang="zh-CN" sz="2000" dirty="0" smtClean="0"/>
          </a:p>
          <a:p>
            <a:pPr lvl="1" eaLnBrk="1" hangingPunct="1"/>
            <a:r>
              <a:rPr lang="en-US" altLang="zh-CN" sz="2000" dirty="0" smtClean="0">
                <a:hlinkClick r:id="rId4" action="ppaction://hlinksldjump"/>
              </a:rPr>
              <a:t>6.1.2 </a:t>
            </a:r>
            <a:r>
              <a:rPr lang="zh-CN" altLang="en-US" sz="2000" dirty="0" smtClean="0">
                <a:hlinkClick r:id="rId4" action="ppaction://hlinksldjump"/>
              </a:rPr>
              <a:t>三重</a:t>
            </a:r>
            <a:r>
              <a:rPr lang="en-US" altLang="zh-CN" sz="2000" dirty="0" smtClean="0">
                <a:hlinkClick r:id="rId4" action="ppaction://hlinksldjump"/>
              </a:rPr>
              <a:t>DES</a:t>
            </a:r>
            <a:endParaRPr lang="en-US" altLang="zh-CN" sz="2000" dirty="0" smtClean="0"/>
          </a:p>
          <a:p>
            <a:pPr lvl="1" eaLnBrk="1" hangingPunct="1"/>
            <a:r>
              <a:rPr lang="en-US" altLang="zh-CN" sz="2000" dirty="0" smtClean="0">
                <a:hlinkClick r:id="rId5" action="ppaction://hlinksldjump"/>
              </a:rPr>
              <a:t>6.1.3 </a:t>
            </a:r>
            <a:r>
              <a:rPr lang="zh-CN" altLang="en-US" sz="2000" dirty="0" smtClean="0">
                <a:hlinkClick r:id="rId5" action="ppaction://hlinksldjump"/>
              </a:rPr>
              <a:t>使用三个密钥的三重</a:t>
            </a:r>
            <a:r>
              <a:rPr lang="en-US" altLang="zh-CN" sz="2000" dirty="0" smtClean="0">
                <a:hlinkClick r:id="rId5" action="ppaction://hlinksldjump"/>
              </a:rPr>
              <a:t>DES</a:t>
            </a:r>
            <a:endParaRPr lang="en-US" altLang="zh-CN" sz="2000" dirty="0" smtClean="0"/>
          </a:p>
          <a:p>
            <a:pPr eaLnBrk="1" hangingPunct="1"/>
            <a:r>
              <a:rPr lang="en-US" altLang="zh-CN" sz="2400" dirty="0" smtClean="0">
                <a:hlinkClick r:id="rId6" action="ppaction://hlinksldjump"/>
              </a:rPr>
              <a:t>6.2 </a:t>
            </a:r>
            <a:r>
              <a:rPr lang="zh-CN" altLang="en-US" sz="2400" dirty="0" smtClean="0">
                <a:latin typeface="华文行楷" pitchFamily="2" charset="-122"/>
                <a:hlinkClick r:id="rId6" action="ppaction://hlinksldjump"/>
              </a:rPr>
              <a:t>分组密码的工作模式</a:t>
            </a:r>
            <a:endParaRPr lang="en-US" altLang="zh-CN" sz="2400" dirty="0" smtClean="0">
              <a:latin typeface="华文行楷" pitchFamily="2" charset="-122"/>
            </a:endParaRPr>
          </a:p>
          <a:p>
            <a:pPr lvl="1" eaLnBrk="1" hangingPunct="1"/>
            <a:r>
              <a:rPr lang="en-US" altLang="zh-CN" sz="2000" dirty="0" smtClean="0">
                <a:hlinkClick r:id="" action="ppaction://noaction"/>
              </a:rPr>
              <a:t>1</a:t>
            </a:r>
            <a:r>
              <a:rPr lang="zh-CN" altLang="en-US" sz="2000" dirty="0" smtClean="0">
                <a:hlinkClick r:id="" action="ppaction://noaction"/>
              </a:rPr>
              <a:t>）电子密码本模式  </a:t>
            </a:r>
            <a:endParaRPr lang="en-US" altLang="zh-CN" sz="2000" dirty="0" smtClean="0"/>
          </a:p>
          <a:p>
            <a:pPr lvl="1" eaLnBrk="1" hangingPunct="1"/>
            <a:r>
              <a:rPr lang="en-US" altLang="zh-CN" sz="2000" dirty="0" smtClean="0">
                <a:hlinkClick r:id="rId7" action="ppaction://hlinksldjump"/>
              </a:rPr>
              <a:t>2</a:t>
            </a:r>
            <a:r>
              <a:rPr lang="zh-CN" altLang="en-US" sz="2000" dirty="0" smtClean="0">
                <a:hlinkClick r:id="rId7" action="ppaction://hlinksldjump"/>
              </a:rPr>
              <a:t>）密文分组链接模式</a:t>
            </a:r>
            <a:endParaRPr lang="en-US" altLang="zh-CN" sz="2000" dirty="0" smtClean="0"/>
          </a:p>
          <a:p>
            <a:pPr lvl="1" eaLnBrk="1" hangingPunct="1"/>
            <a:r>
              <a:rPr lang="en-US" altLang="zh-CN" sz="2000" dirty="0" smtClean="0">
                <a:hlinkClick r:id="rId8" action="ppaction://hlinksldjump"/>
              </a:rPr>
              <a:t>3</a:t>
            </a:r>
            <a:r>
              <a:rPr lang="zh-CN" altLang="en-US" sz="2000" dirty="0" smtClean="0">
                <a:hlinkClick r:id="rId8" action="ppaction://hlinksldjump"/>
              </a:rPr>
              <a:t>）密码反馈模式</a:t>
            </a:r>
            <a:endParaRPr lang="en-US" altLang="zh-CN" sz="2000" dirty="0" smtClean="0"/>
          </a:p>
          <a:p>
            <a:pPr lvl="1" eaLnBrk="1" hangingPunct="1"/>
            <a:r>
              <a:rPr lang="en-US" altLang="zh-CN" sz="2000" dirty="0" smtClean="0">
                <a:hlinkClick r:id="rId9" action="ppaction://hlinksldjump"/>
              </a:rPr>
              <a:t>4) </a:t>
            </a:r>
            <a:r>
              <a:rPr lang="zh-CN" altLang="en-US" sz="2000" dirty="0" smtClean="0">
                <a:hlinkClick r:id="rId9" action="ppaction://hlinksldjump"/>
              </a:rPr>
              <a:t>输出反馈模式</a:t>
            </a:r>
            <a:endParaRPr lang="en-US" altLang="zh-CN" sz="2000" dirty="0" smtClean="0"/>
          </a:p>
          <a:p>
            <a:pPr lvl="1" eaLnBrk="1" hangingPunct="1"/>
            <a:r>
              <a:rPr lang="en-US" altLang="zh-CN" sz="2000" dirty="0" smtClean="0">
                <a:hlinkClick r:id="rId10" action="ppaction://hlinksldjump"/>
              </a:rPr>
              <a:t>5)</a:t>
            </a:r>
            <a:r>
              <a:rPr lang="zh-CN" altLang="en-US" sz="2000" dirty="0" smtClean="0">
                <a:hlinkClick r:id="rId10" action="ppaction://hlinksldjump"/>
              </a:rPr>
              <a:t>计数器模式</a:t>
            </a:r>
            <a:endParaRPr lang="en-US" altLang="zh-CN" sz="2000" dirty="0" smtClean="0"/>
          </a:p>
          <a:p>
            <a:pPr eaLnBrk="1" hangingPunct="1"/>
            <a:r>
              <a:rPr lang="en-US" altLang="zh-CN" sz="2400" dirty="0" smtClean="0">
                <a:hlinkClick r:id="rId11" action="ppaction://hlinksldjump"/>
              </a:rPr>
              <a:t>6.3 </a:t>
            </a:r>
            <a:r>
              <a:rPr lang="zh-CN" altLang="en-US" sz="2400" dirty="0" smtClean="0">
                <a:hlinkClick r:id="rId11" action="ppaction://hlinksldjump"/>
              </a:rPr>
              <a:t>流密码和</a:t>
            </a:r>
            <a:r>
              <a:rPr lang="en-US" altLang="zh-CN" sz="2400" dirty="0" smtClean="0">
                <a:hlinkClick r:id="rId11" action="ppaction://hlinksldjump"/>
              </a:rPr>
              <a:t>RC4</a:t>
            </a:r>
            <a:endParaRPr lang="en-US" altLang="zh-CN" sz="2400" dirty="0" smtClean="0"/>
          </a:p>
          <a:p>
            <a:pPr lvl="1" eaLnBrk="1" hangingPunct="1"/>
            <a:r>
              <a:rPr lang="en-US" altLang="zh-CN" sz="1800" dirty="0" smtClean="0">
                <a:hlinkClick r:id="rId11" action="ppaction://hlinksldjump"/>
              </a:rPr>
              <a:t>6.3.1 </a:t>
            </a:r>
            <a:r>
              <a:rPr lang="zh-CN" altLang="en-US" sz="1800" dirty="0" smtClean="0">
                <a:hlinkClick r:id="rId11" action="ppaction://hlinksldjump"/>
              </a:rPr>
              <a:t>流密码</a:t>
            </a:r>
            <a:endParaRPr lang="en-US" altLang="zh-CN" sz="1800" dirty="0" smtClean="0"/>
          </a:p>
          <a:p>
            <a:pPr lvl="1" eaLnBrk="1" hangingPunct="1"/>
            <a:r>
              <a:rPr lang="en-US" altLang="zh-CN" sz="1800" dirty="0" smtClean="0">
                <a:hlinkClick r:id="rId2" action="ppaction://hlinksldjump"/>
              </a:rPr>
              <a:t>6.3.2 RC4</a:t>
            </a:r>
            <a:r>
              <a:rPr lang="zh-CN" altLang="en-US" sz="1800" dirty="0" smtClean="0">
                <a:hlinkClick r:id="rId2" action="ppaction://hlinksldjump"/>
              </a:rPr>
              <a:t>算法</a:t>
            </a:r>
            <a:endParaRPr lang="en-US" altLang="zh-CN" sz="1800" dirty="0" smtClean="0"/>
          </a:p>
          <a:p>
            <a:pPr lvl="1" eaLnBrk="1" hangingPunct="1"/>
            <a:endParaRPr lang="en-US" altLang="zh-CN" sz="2800" dirty="0" smtClean="0"/>
          </a:p>
          <a:p>
            <a:pPr eaLnBrk="1" hangingPunct="1"/>
            <a:endParaRPr lang="en-US" altLang="zh-CN" sz="3200" dirty="0" smtClean="0"/>
          </a:p>
          <a:p>
            <a:pPr eaLnBrk="1" hangingPunct="1"/>
            <a:endParaRPr lang="en-US" altLang="zh-CN" sz="3200" dirty="0" smtClean="0"/>
          </a:p>
          <a:p>
            <a:pPr eaLnBrk="1" hangingPunct="1"/>
            <a:endParaRPr lang="en-US" altLang="zh-CN" sz="3200" dirty="0" smtClean="0"/>
          </a:p>
          <a:p>
            <a:pPr eaLnBrk="1" hangingPunct="1"/>
            <a:endParaRPr lang="zh-CN" altLang="en-US" dirty="0" smtClean="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a:xfrm>
            <a:off x="468313" y="476250"/>
            <a:ext cx="7543800" cy="720725"/>
          </a:xfrm>
        </p:spPr>
        <p:txBody>
          <a:bodyPr/>
          <a:lstStyle/>
          <a:p>
            <a:pPr eaLnBrk="1" hangingPunct="1"/>
            <a:r>
              <a:rPr lang="en-AU" altLang="zh-CN" dirty="0" smtClean="0">
                <a:ea typeface="宋体" charset="-122"/>
              </a:rPr>
              <a:t>RC4</a:t>
            </a:r>
            <a:r>
              <a:rPr lang="zh-CN" altLang="en-AU" b="0" dirty="0" smtClean="0"/>
              <a:t>的加密</a:t>
            </a:r>
          </a:p>
        </p:txBody>
      </p:sp>
      <p:sp>
        <p:nvSpPr>
          <p:cNvPr id="217091" name="Rectangle 3"/>
          <p:cNvSpPr>
            <a:spLocks noGrp="1" noChangeArrowheads="1"/>
          </p:cNvSpPr>
          <p:nvPr>
            <p:ph type="body" idx="1"/>
          </p:nvPr>
        </p:nvSpPr>
        <p:spPr>
          <a:xfrm>
            <a:off x="539750" y="1412875"/>
            <a:ext cx="8064500" cy="4765675"/>
          </a:xfrm>
        </p:spPr>
        <p:txBody>
          <a:bodyPr/>
          <a:lstStyle/>
          <a:p>
            <a:pPr eaLnBrk="1" hangingPunct="1"/>
            <a:r>
              <a:rPr lang="zh-CN" altLang="en-AU" sz="2600" dirty="0" smtClean="0"/>
              <a:t>加密过程是继续进行数组值的置换</a:t>
            </a:r>
            <a:endParaRPr lang="en-AU" altLang="zh-CN" sz="2600" dirty="0" smtClean="0"/>
          </a:p>
          <a:p>
            <a:pPr eaLnBrk="1" hangingPunct="1"/>
            <a:r>
              <a:rPr lang="zh-CN" altLang="en-AU" sz="2600" dirty="0" smtClean="0"/>
              <a:t>如果密钥</a:t>
            </a:r>
            <a:r>
              <a:rPr lang="en-AU" altLang="zh-CN" sz="2600" dirty="0" smtClean="0"/>
              <a:t>K</a:t>
            </a:r>
            <a:r>
              <a:rPr lang="zh-CN" altLang="en-AU" sz="2600" dirty="0" smtClean="0"/>
              <a:t>的长度是</a:t>
            </a:r>
            <a:r>
              <a:rPr lang="en-AU" altLang="zh-CN" sz="2600" dirty="0" smtClean="0"/>
              <a:t>256</a:t>
            </a:r>
            <a:r>
              <a:rPr lang="zh-CN" altLang="en-AU" sz="2600" dirty="0" smtClean="0"/>
              <a:t>字节，则将</a:t>
            </a:r>
            <a:r>
              <a:rPr lang="en-AU" altLang="zh-CN" sz="2600" dirty="0" smtClean="0"/>
              <a:t>K</a:t>
            </a:r>
            <a:r>
              <a:rPr lang="zh-CN" altLang="en-AU" sz="2600" dirty="0" smtClean="0"/>
              <a:t>赋予临时向量</a:t>
            </a:r>
            <a:r>
              <a:rPr lang="en-AU" altLang="zh-CN" sz="2600" dirty="0" smtClean="0"/>
              <a:t>T</a:t>
            </a:r>
            <a:r>
              <a:rPr lang="zh-CN" altLang="en-AU" sz="2600" dirty="0" smtClean="0"/>
              <a:t>，否则将</a:t>
            </a:r>
            <a:r>
              <a:rPr lang="en-AU" altLang="zh-CN" sz="2600" dirty="0" smtClean="0"/>
              <a:t>K</a:t>
            </a:r>
            <a:r>
              <a:rPr lang="zh-CN" altLang="en-AU" sz="2600" dirty="0" smtClean="0"/>
              <a:t>的值</a:t>
            </a:r>
            <a:r>
              <a:rPr lang="en-US" altLang="zh-CN" sz="2600" dirty="0" smtClean="0"/>
              <a:t>(</a:t>
            </a:r>
            <a:r>
              <a:rPr lang="zh-CN" altLang="en-US" sz="2600" dirty="0" smtClean="0"/>
              <a:t>长度为</a:t>
            </a:r>
            <a:r>
              <a:rPr lang="en-AU" altLang="zh-CN" sz="2600" dirty="0" err="1" smtClean="0"/>
              <a:t>keylen</a:t>
            </a:r>
            <a:r>
              <a:rPr lang="zh-CN" altLang="en-US" sz="2600" dirty="0" smtClean="0"/>
              <a:t>个字节</a:t>
            </a:r>
            <a:r>
              <a:rPr lang="en-AU" altLang="zh-CN" sz="2600" dirty="0" smtClean="0"/>
              <a:t>)</a:t>
            </a:r>
            <a:r>
              <a:rPr lang="zh-CN" altLang="en-AU" sz="2600" dirty="0" smtClean="0"/>
              <a:t>赋予</a:t>
            </a:r>
            <a:r>
              <a:rPr lang="en-AU" altLang="zh-CN" sz="2600" dirty="0" smtClean="0"/>
              <a:t>T</a:t>
            </a:r>
            <a:r>
              <a:rPr lang="zh-CN" altLang="en-AU" sz="2600" dirty="0" smtClean="0"/>
              <a:t>的前</a:t>
            </a:r>
            <a:r>
              <a:rPr lang="en-AU" altLang="zh-CN" sz="2600" dirty="0" err="1" smtClean="0"/>
              <a:t>keylen</a:t>
            </a:r>
            <a:r>
              <a:rPr lang="zh-CN" altLang="en-AU" sz="2600" dirty="0" smtClean="0"/>
              <a:t>个元素</a:t>
            </a:r>
          </a:p>
          <a:p>
            <a:pPr eaLnBrk="1" hangingPunct="1">
              <a:lnSpc>
                <a:spcPct val="85000"/>
              </a:lnSpc>
              <a:spcBef>
                <a:spcPct val="10000"/>
              </a:spcBef>
            </a:pPr>
            <a:r>
              <a:rPr lang="zh-CN" altLang="en-AU" sz="2600" dirty="0" smtClean="0"/>
              <a:t>与消息的下一个字节异或，进行加解密</a:t>
            </a:r>
          </a:p>
          <a:p>
            <a:pPr lvl="1" eaLnBrk="1" hangingPunct="1">
              <a:lnSpc>
                <a:spcPct val="85000"/>
              </a:lnSpc>
              <a:spcBef>
                <a:spcPct val="10000"/>
              </a:spcBef>
              <a:buFont typeface="Wingdings" pitchFamily="2" charset="2"/>
              <a:buNone/>
            </a:pPr>
            <a:r>
              <a:rPr lang="en-AU" altLang="zh-CN" sz="2200" dirty="0" err="1" smtClean="0">
                <a:latin typeface="Courier New" pitchFamily="49" charset="0"/>
                <a:ea typeface="宋体" charset="-122"/>
              </a:rPr>
              <a:t>i</a:t>
            </a:r>
            <a:r>
              <a:rPr lang="en-AU" altLang="zh-CN" sz="2200" dirty="0" smtClean="0">
                <a:latin typeface="Courier New" pitchFamily="49" charset="0"/>
                <a:ea typeface="宋体" charset="-122"/>
              </a:rPr>
              <a:t> = j = 0 </a:t>
            </a:r>
          </a:p>
          <a:p>
            <a:pPr lvl="1" eaLnBrk="1" hangingPunct="1">
              <a:lnSpc>
                <a:spcPct val="85000"/>
              </a:lnSpc>
              <a:spcBef>
                <a:spcPct val="10000"/>
              </a:spcBef>
              <a:buFont typeface="Wingdings" pitchFamily="2" charset="2"/>
              <a:buNone/>
            </a:pPr>
            <a:r>
              <a:rPr lang="en-AU" altLang="zh-CN" sz="2200" dirty="0" smtClean="0">
                <a:latin typeface="Courier New" pitchFamily="49" charset="0"/>
                <a:ea typeface="宋体" charset="-122"/>
              </a:rPr>
              <a:t>for each message byte M</a:t>
            </a:r>
            <a:r>
              <a:rPr lang="en-AU" altLang="zh-CN" sz="2200" baseline="-25000" dirty="0" smtClean="0">
                <a:latin typeface="Courier New" pitchFamily="49" charset="0"/>
                <a:ea typeface="宋体" charset="-122"/>
              </a:rPr>
              <a:t>i</a:t>
            </a:r>
          </a:p>
          <a:p>
            <a:pPr lvl="2" eaLnBrk="1" hangingPunct="1">
              <a:lnSpc>
                <a:spcPct val="85000"/>
              </a:lnSpc>
              <a:spcBef>
                <a:spcPct val="10000"/>
              </a:spcBef>
              <a:buFont typeface="Wingdings" pitchFamily="2" charset="2"/>
              <a:buNone/>
            </a:pPr>
            <a:r>
              <a:rPr lang="en-AU" altLang="zh-CN" dirty="0" err="1" smtClean="0">
                <a:latin typeface="Courier New" pitchFamily="49" charset="0"/>
                <a:ea typeface="宋体" charset="-122"/>
              </a:rPr>
              <a:t>i</a:t>
            </a:r>
            <a:r>
              <a:rPr lang="en-AU" altLang="zh-CN" dirty="0" smtClean="0">
                <a:latin typeface="Courier New" pitchFamily="49" charset="0"/>
                <a:ea typeface="宋体" charset="-122"/>
              </a:rPr>
              <a:t> = (</a:t>
            </a:r>
            <a:r>
              <a:rPr lang="en-AU" altLang="zh-CN" dirty="0" err="1" smtClean="0">
                <a:latin typeface="Courier New" pitchFamily="49" charset="0"/>
                <a:ea typeface="宋体" charset="-122"/>
              </a:rPr>
              <a:t>i</a:t>
            </a:r>
            <a:r>
              <a:rPr lang="en-AU" altLang="zh-CN" dirty="0" smtClean="0">
                <a:latin typeface="Courier New" pitchFamily="49" charset="0"/>
                <a:ea typeface="宋体" charset="-122"/>
              </a:rPr>
              <a:t> + 1) (mod 256)</a:t>
            </a:r>
          </a:p>
          <a:p>
            <a:pPr lvl="2" eaLnBrk="1" hangingPunct="1">
              <a:lnSpc>
                <a:spcPct val="85000"/>
              </a:lnSpc>
              <a:spcBef>
                <a:spcPct val="10000"/>
              </a:spcBef>
              <a:buFont typeface="Wingdings" pitchFamily="2" charset="2"/>
              <a:buNone/>
            </a:pPr>
            <a:r>
              <a:rPr lang="en-AU" altLang="zh-CN" dirty="0" smtClean="0">
                <a:latin typeface="Courier New" pitchFamily="49" charset="0"/>
                <a:ea typeface="宋体" charset="-122"/>
              </a:rPr>
              <a:t>j = (j + S[</a:t>
            </a:r>
            <a:r>
              <a:rPr lang="en-AU" altLang="zh-CN" dirty="0" err="1" smtClean="0">
                <a:latin typeface="Courier New" pitchFamily="49" charset="0"/>
                <a:ea typeface="宋体" charset="-122"/>
              </a:rPr>
              <a:t>i</a:t>
            </a:r>
            <a:r>
              <a:rPr lang="en-AU" altLang="zh-CN" dirty="0" smtClean="0">
                <a:latin typeface="Courier New" pitchFamily="49" charset="0"/>
                <a:ea typeface="宋体" charset="-122"/>
              </a:rPr>
              <a:t>]) (mod 256)</a:t>
            </a:r>
          </a:p>
          <a:p>
            <a:pPr lvl="2" eaLnBrk="1" hangingPunct="1">
              <a:lnSpc>
                <a:spcPct val="85000"/>
              </a:lnSpc>
              <a:spcBef>
                <a:spcPct val="10000"/>
              </a:spcBef>
              <a:buFont typeface="Wingdings" pitchFamily="2" charset="2"/>
              <a:buNone/>
            </a:pPr>
            <a:r>
              <a:rPr lang="en-AU" altLang="zh-CN" dirty="0" smtClean="0">
                <a:latin typeface="Courier New" pitchFamily="49" charset="0"/>
                <a:ea typeface="宋体" charset="-122"/>
              </a:rPr>
              <a:t>swap(S[</a:t>
            </a:r>
            <a:r>
              <a:rPr lang="en-AU" altLang="zh-CN" dirty="0" err="1" smtClean="0">
                <a:latin typeface="Courier New" pitchFamily="49" charset="0"/>
                <a:ea typeface="宋体" charset="-122"/>
              </a:rPr>
              <a:t>i</a:t>
            </a:r>
            <a:r>
              <a:rPr lang="en-AU" altLang="zh-CN" dirty="0" smtClean="0">
                <a:latin typeface="Courier New" pitchFamily="49" charset="0"/>
                <a:ea typeface="宋体" charset="-122"/>
              </a:rPr>
              <a:t>], S[j])</a:t>
            </a:r>
          </a:p>
          <a:p>
            <a:pPr lvl="2" eaLnBrk="1" hangingPunct="1">
              <a:lnSpc>
                <a:spcPct val="85000"/>
              </a:lnSpc>
              <a:spcBef>
                <a:spcPct val="10000"/>
              </a:spcBef>
              <a:buFont typeface="Wingdings" pitchFamily="2" charset="2"/>
              <a:buNone/>
            </a:pPr>
            <a:r>
              <a:rPr lang="en-AU" altLang="zh-CN" dirty="0" smtClean="0">
                <a:latin typeface="Courier New" pitchFamily="49" charset="0"/>
                <a:ea typeface="宋体" charset="-122"/>
              </a:rPr>
              <a:t>t = (S[</a:t>
            </a:r>
            <a:r>
              <a:rPr lang="en-AU" altLang="zh-CN" dirty="0" err="1" smtClean="0">
                <a:latin typeface="Courier New" pitchFamily="49" charset="0"/>
                <a:ea typeface="宋体" charset="-122"/>
              </a:rPr>
              <a:t>i</a:t>
            </a:r>
            <a:r>
              <a:rPr lang="en-AU" altLang="zh-CN" dirty="0" smtClean="0">
                <a:latin typeface="Courier New" pitchFamily="49" charset="0"/>
                <a:ea typeface="宋体" charset="-122"/>
              </a:rPr>
              <a:t>] + S[j]) (mod 256) </a:t>
            </a:r>
          </a:p>
          <a:p>
            <a:pPr lvl="2" eaLnBrk="1" hangingPunct="1">
              <a:lnSpc>
                <a:spcPct val="85000"/>
              </a:lnSpc>
              <a:spcBef>
                <a:spcPct val="10000"/>
              </a:spcBef>
              <a:buFont typeface="Wingdings" pitchFamily="2" charset="2"/>
              <a:buNone/>
            </a:pPr>
            <a:r>
              <a:rPr lang="en-AU" altLang="zh-CN" dirty="0" err="1" smtClean="0">
                <a:latin typeface="Courier New" pitchFamily="49" charset="0"/>
                <a:ea typeface="宋体" charset="-122"/>
              </a:rPr>
              <a:t>C</a:t>
            </a:r>
            <a:r>
              <a:rPr lang="en-AU" altLang="zh-CN" baseline="-25000" dirty="0" err="1" smtClean="0">
                <a:latin typeface="Courier New" pitchFamily="49" charset="0"/>
                <a:ea typeface="宋体" charset="-122"/>
              </a:rPr>
              <a:t>i</a:t>
            </a:r>
            <a:r>
              <a:rPr lang="en-AU" altLang="zh-CN" dirty="0" smtClean="0">
                <a:latin typeface="Courier New" pitchFamily="49" charset="0"/>
                <a:ea typeface="宋体" charset="-122"/>
              </a:rPr>
              <a:t> = M</a:t>
            </a:r>
            <a:r>
              <a:rPr lang="en-AU" altLang="zh-CN" baseline="-25000" dirty="0" smtClean="0">
                <a:latin typeface="Courier New" pitchFamily="49" charset="0"/>
                <a:ea typeface="宋体" charset="-122"/>
              </a:rPr>
              <a:t>i</a:t>
            </a:r>
            <a:r>
              <a:rPr lang="en-AU" altLang="zh-CN" dirty="0" smtClean="0">
                <a:latin typeface="Courier New" pitchFamily="49" charset="0"/>
                <a:ea typeface="宋体" charset="-122"/>
              </a:rPr>
              <a:t> XOR S[t]</a:t>
            </a:r>
            <a:r>
              <a:rPr lang="en-AU" altLang="zh-CN" dirty="0" smtClean="0">
                <a:ea typeface="宋体"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70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709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709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709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709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70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709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709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70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pPr eaLnBrk="1" hangingPunct="1"/>
            <a:endParaRPr lang="zh-CN" altLang="en-US" dirty="0" smtClean="0"/>
          </a:p>
        </p:txBody>
      </p:sp>
      <p:sp>
        <p:nvSpPr>
          <p:cNvPr id="33798" name="Rectangle 3"/>
          <p:cNvSpPr>
            <a:spLocks noGrp="1" noChangeArrowheads="1"/>
          </p:cNvSpPr>
          <p:nvPr>
            <p:ph type="body" idx="1"/>
          </p:nvPr>
        </p:nvSpPr>
        <p:spPr/>
        <p:txBody>
          <a:bodyPr/>
          <a:lstStyle/>
          <a:p>
            <a:pPr eaLnBrk="1" hangingPunct="1"/>
            <a:endParaRPr lang="zh-CN" altLang="en-US" smtClean="0"/>
          </a:p>
        </p:txBody>
      </p:sp>
      <p:pic>
        <p:nvPicPr>
          <p:cNvPr id="33799" name="Picture 4"/>
          <p:cNvPicPr>
            <a:picLocks noChangeAspect="1" noChangeArrowheads="1"/>
          </p:cNvPicPr>
          <p:nvPr/>
        </p:nvPicPr>
        <p:blipFill>
          <a:blip r:embed="rId2" cstate="print"/>
          <a:srcRect/>
          <a:stretch>
            <a:fillRect/>
          </a:stretch>
        </p:blipFill>
        <p:spPr bwMode="auto">
          <a:xfrm>
            <a:off x="290513" y="95250"/>
            <a:ext cx="8562975" cy="6667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1" name="Rectangle 2"/>
          <p:cNvSpPr>
            <a:spLocks noGrp="1" noChangeArrowheads="1"/>
          </p:cNvSpPr>
          <p:nvPr>
            <p:ph type="title"/>
          </p:nvPr>
        </p:nvSpPr>
        <p:spPr>
          <a:xfrm>
            <a:off x="468313" y="549275"/>
            <a:ext cx="7543800" cy="792163"/>
          </a:xfrm>
        </p:spPr>
        <p:txBody>
          <a:bodyPr/>
          <a:lstStyle/>
          <a:p>
            <a:pPr eaLnBrk="1" hangingPunct="1"/>
            <a:r>
              <a:rPr lang="en-AU" altLang="zh-CN" dirty="0" smtClean="0">
                <a:ea typeface="宋体" charset="-122"/>
              </a:rPr>
              <a:t>RC4</a:t>
            </a:r>
            <a:r>
              <a:rPr lang="zh-CN" altLang="en-AU" b="0" dirty="0" smtClean="0"/>
              <a:t>的安全性</a:t>
            </a:r>
          </a:p>
        </p:txBody>
      </p:sp>
      <p:sp>
        <p:nvSpPr>
          <p:cNvPr id="34822" name="Rectangle 3"/>
          <p:cNvSpPr>
            <a:spLocks noGrp="1" noChangeArrowheads="1"/>
          </p:cNvSpPr>
          <p:nvPr>
            <p:ph type="body" idx="1"/>
          </p:nvPr>
        </p:nvSpPr>
        <p:spPr>
          <a:xfrm>
            <a:off x="395288" y="1557338"/>
            <a:ext cx="8229600" cy="4411662"/>
          </a:xfrm>
        </p:spPr>
        <p:txBody>
          <a:bodyPr/>
          <a:lstStyle/>
          <a:p>
            <a:pPr eaLnBrk="1" hangingPunct="1"/>
            <a:r>
              <a:rPr lang="zh-CN" altLang="en-AU" sz="2800" dirty="0" smtClean="0"/>
              <a:t>可以抵御已知的各种攻击 </a:t>
            </a:r>
          </a:p>
          <a:p>
            <a:pPr eaLnBrk="1" hangingPunct="1"/>
            <a:r>
              <a:rPr lang="zh-CN" altLang="en-AU" sz="2800" dirty="0" smtClean="0"/>
              <a:t>加密结果是非常“非线性”的</a:t>
            </a:r>
          </a:p>
          <a:p>
            <a:pPr eaLnBrk="1" hangingPunct="1"/>
            <a:r>
              <a:rPr lang="en-AU" altLang="zh-CN" sz="2800" dirty="0" smtClean="0"/>
              <a:t>RC4</a:t>
            </a:r>
            <a:r>
              <a:rPr lang="zh-CN" altLang="en-AU" sz="2800" dirty="0" smtClean="0"/>
              <a:t>是流密码，决不重复使用密钥</a:t>
            </a:r>
          </a:p>
          <a:p>
            <a:pPr eaLnBrk="1" hangingPunct="1"/>
            <a:r>
              <a:rPr lang="zh-CN" altLang="en-AU" sz="2800" dirty="0" smtClean="0"/>
              <a:t>用于为</a:t>
            </a:r>
            <a:r>
              <a:rPr lang="en-AU" altLang="zh-CN" sz="2800" dirty="0" smtClean="0"/>
              <a:t>802.11</a:t>
            </a:r>
            <a:r>
              <a:rPr lang="zh-CN" altLang="en-AU" sz="2800" dirty="0" smtClean="0"/>
              <a:t>无线局域网提供安全性的</a:t>
            </a:r>
            <a:r>
              <a:rPr lang="en-AU" altLang="zh-CN" sz="2800" dirty="0" smtClean="0"/>
              <a:t>WEP</a:t>
            </a:r>
            <a:r>
              <a:rPr lang="zh-CN" altLang="en-AU" sz="2800" dirty="0" smtClean="0"/>
              <a:t>协议，易受一种特殊攻击，问题不在</a:t>
            </a:r>
            <a:r>
              <a:rPr lang="en-AU" altLang="zh-CN" sz="2800" dirty="0" smtClean="0"/>
              <a:t>RC4</a:t>
            </a:r>
            <a:r>
              <a:rPr lang="zh-CN" altLang="en-AU" sz="2800" dirty="0" smtClean="0"/>
              <a:t>本身，而是</a:t>
            </a:r>
            <a:r>
              <a:rPr lang="en-AU" altLang="zh-CN" sz="2800" dirty="0" smtClean="0"/>
              <a:t>RC4</a:t>
            </a:r>
            <a:r>
              <a:rPr lang="zh-CN" altLang="en-AU" sz="2800" dirty="0" smtClean="0"/>
              <a:t>中输入的密钥的产生途径有漏洞 </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4400" smtClean="0">
                <a:latin typeface="Times New Roman" pitchFamily="18" charset="0"/>
                <a:cs typeface="Times New Roman" pitchFamily="18" charset="0"/>
              </a:rPr>
              <a:t>本章</a:t>
            </a:r>
            <a:r>
              <a:rPr lang="zh-CN" altLang="en-US" sz="4400" smtClean="0">
                <a:latin typeface="Times New Roman" pitchFamily="18" charset="0"/>
                <a:cs typeface="Times New Roman" pitchFamily="18" charset="0"/>
              </a:rPr>
              <a:t>作业</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467544" y="1484784"/>
            <a:ext cx="7294578" cy="864096"/>
          </a:xfrm>
          <a:prstGeom prst="rect">
            <a:avLst/>
          </a:prstGeom>
          <a:noFill/>
          <a:ln w="9525">
            <a:noFill/>
            <a:miter lim="800000"/>
            <a:headEnd/>
            <a:tailEnd/>
          </a:ln>
        </p:spPr>
      </p:pic>
      <p:pic>
        <p:nvPicPr>
          <p:cNvPr id="1027" name="Picture 3"/>
          <p:cNvPicPr>
            <a:picLocks noGrp="1" noChangeAspect="1" noChangeArrowheads="1"/>
          </p:cNvPicPr>
          <p:nvPr>
            <p:ph idx="1"/>
          </p:nvPr>
        </p:nvPicPr>
        <p:blipFill>
          <a:blip r:embed="rId3" cstate="print"/>
          <a:srcRect/>
          <a:stretch>
            <a:fillRect/>
          </a:stretch>
        </p:blipFill>
        <p:spPr bwMode="auto">
          <a:xfrm>
            <a:off x="827584" y="2204864"/>
            <a:ext cx="6987932" cy="759707"/>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546918" y="2996952"/>
            <a:ext cx="7265442" cy="351431"/>
          </a:xfrm>
          <a:prstGeom prst="rect">
            <a:avLst/>
          </a:prstGeom>
          <a:noFill/>
          <a:ln w="9525">
            <a:noFill/>
            <a:miter lim="800000"/>
            <a:headEnd/>
            <a:tailEnd/>
          </a:ln>
        </p:spPr>
      </p:pic>
      <p:sp>
        <p:nvSpPr>
          <p:cNvPr id="7" name="TextBox 6"/>
          <p:cNvSpPr txBox="1"/>
          <p:nvPr/>
        </p:nvSpPr>
        <p:spPr>
          <a:xfrm>
            <a:off x="539552" y="3717032"/>
            <a:ext cx="8208912" cy="523220"/>
          </a:xfrm>
          <a:prstGeom prst="rect">
            <a:avLst/>
          </a:prstGeom>
          <a:noFill/>
        </p:spPr>
        <p:txBody>
          <a:bodyPr wrap="square" rtlCol="0">
            <a:spAutoFit/>
          </a:bodyPr>
          <a:lstStyle/>
          <a:p>
            <a:r>
              <a:rPr lang="en-US" altLang="zh-CN" sz="1400" dirty="0" smtClean="0">
                <a:latin typeface="Times New Roman" pitchFamily="18" charset="0"/>
                <a:cs typeface="Times New Roman" pitchFamily="18" charset="0"/>
              </a:rPr>
              <a:t>6.5  </a:t>
            </a:r>
            <a:r>
              <a:rPr lang="zh-CN" altLang="en-US" sz="1400" dirty="0" smtClean="0">
                <a:latin typeface="Times New Roman" pitchFamily="18" charset="0"/>
                <a:cs typeface="Times New Roman" pitchFamily="18" charset="0"/>
              </a:rPr>
              <a:t>对于</a:t>
            </a:r>
            <a:r>
              <a:rPr lang="en-US" altLang="zh-CN" sz="1400" dirty="0" smtClean="0">
                <a:latin typeface="Times New Roman" pitchFamily="18" charset="0"/>
                <a:cs typeface="Times New Roman" pitchFamily="18" charset="0"/>
              </a:rPr>
              <a:t>RC4</a:t>
            </a:r>
            <a:r>
              <a:rPr lang="zh-CN" altLang="en-US" sz="1400" dirty="0" smtClean="0">
                <a:latin typeface="Times New Roman" pitchFamily="18" charset="0"/>
                <a:cs typeface="Times New Roman" pitchFamily="18" charset="0"/>
              </a:rPr>
              <a:t>的密钥值是什么的时候，使得</a:t>
            </a:r>
            <a:r>
              <a:rPr lang="en-US" altLang="zh-CN" sz="1400" dirty="0" smtClean="0">
                <a:latin typeface="Times New Roman" pitchFamily="18" charset="0"/>
                <a:cs typeface="Times New Roman" pitchFamily="18" charset="0"/>
              </a:rPr>
              <a:t>S</a:t>
            </a:r>
            <a:r>
              <a:rPr lang="zh-CN" altLang="en-US" sz="1400" dirty="0" smtClean="0">
                <a:latin typeface="Times New Roman" pitchFamily="18" charset="0"/>
                <a:cs typeface="Times New Roman" pitchFamily="18" charset="0"/>
              </a:rPr>
              <a:t>在初始化过程中没有变化？即自对  </a:t>
            </a:r>
            <a:r>
              <a:rPr lang="en-US" altLang="zh-CN" sz="1400" dirty="0" smtClean="0">
                <a:latin typeface="Times New Roman" pitchFamily="18" charset="0"/>
                <a:cs typeface="Times New Roman" pitchFamily="18" charset="0"/>
              </a:rPr>
              <a:t>S</a:t>
            </a:r>
            <a:r>
              <a:rPr lang="zh-CN" altLang="en-US" sz="1400" dirty="0" smtClean="0">
                <a:latin typeface="Times New Roman" pitchFamily="18" charset="0"/>
                <a:cs typeface="Times New Roman" pitchFamily="18" charset="0"/>
              </a:rPr>
              <a:t>进行初始置换后，</a:t>
            </a:r>
            <a:r>
              <a:rPr lang="en-US" altLang="zh-CN" sz="1400" dirty="0" smtClean="0">
                <a:latin typeface="Times New Roman" pitchFamily="18" charset="0"/>
                <a:cs typeface="Times New Roman" pitchFamily="18" charset="0"/>
              </a:rPr>
              <a:t>S</a:t>
            </a:r>
            <a:r>
              <a:rPr lang="zh-CN" altLang="en-US" sz="1400" dirty="0" smtClean="0">
                <a:latin typeface="Times New Roman" pitchFamily="18" charset="0"/>
                <a:cs typeface="Times New Roman" pitchFamily="18" charset="0"/>
              </a:rPr>
              <a:t>的元素的值按升序分别等于</a:t>
            </a:r>
            <a:r>
              <a:rPr lang="en-US" altLang="zh-CN" sz="1400" dirty="0" smtClean="0">
                <a:latin typeface="Times New Roman" pitchFamily="18" charset="0"/>
                <a:cs typeface="Times New Roman" pitchFamily="18" charset="0"/>
              </a:rPr>
              <a:t>0</a:t>
            </a:r>
            <a:r>
              <a:rPr lang="zh-CN" altLang="en-US" sz="1400" dirty="0" smtClean="0">
                <a:latin typeface="Times New Roman" pitchFamily="18" charset="0"/>
                <a:cs typeface="Times New Roman" pitchFamily="18" charset="0"/>
              </a:rPr>
              <a:t>到</a:t>
            </a:r>
            <a:r>
              <a:rPr lang="en-US" altLang="zh-CN" sz="1400" dirty="0" smtClean="0">
                <a:latin typeface="Times New Roman" pitchFamily="18" charset="0"/>
                <a:cs typeface="Times New Roman" pitchFamily="18" charset="0"/>
              </a:rPr>
              <a:t>255</a:t>
            </a:r>
            <a:r>
              <a:rPr lang="zh-CN" altLang="en-US" sz="1400" dirty="0" smtClean="0">
                <a:latin typeface="Times New Roman" pitchFamily="18" charset="0"/>
                <a:cs typeface="Times New Roman" pitchFamily="18" charset="0"/>
              </a:rPr>
              <a:t>？</a:t>
            </a:r>
            <a:endParaRPr lang="zh-CN" altLang="en-US" sz="1400" dirty="0">
              <a:latin typeface="Times New Roman" pitchFamily="18" charset="0"/>
              <a:cs typeface="Times New Roman" pitchFamily="18" charset="0"/>
            </a:endParaRPr>
          </a:p>
        </p:txBody>
      </p:sp>
      <p:pic>
        <p:nvPicPr>
          <p:cNvPr id="1029" name="Picture 5"/>
          <p:cNvPicPr>
            <a:picLocks noChangeAspect="1" noChangeArrowheads="1"/>
          </p:cNvPicPr>
          <p:nvPr/>
        </p:nvPicPr>
        <p:blipFill>
          <a:blip r:embed="rId5" cstate="print"/>
          <a:srcRect/>
          <a:stretch>
            <a:fillRect/>
          </a:stretch>
        </p:blipFill>
        <p:spPr bwMode="auto">
          <a:xfrm>
            <a:off x="611560" y="4581128"/>
            <a:ext cx="7956884" cy="576064"/>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a:xfrm>
            <a:off x="468313" y="333375"/>
            <a:ext cx="7200900" cy="863600"/>
          </a:xfrm>
        </p:spPr>
        <p:txBody>
          <a:bodyPr/>
          <a:lstStyle/>
          <a:p>
            <a:pPr eaLnBrk="1" hangingPunct="1"/>
            <a:r>
              <a:rPr lang="en-US" altLang="zh-CN" sz="3500" dirty="0" smtClean="0"/>
              <a:t>6.1 </a:t>
            </a:r>
            <a:r>
              <a:rPr lang="zh-CN" altLang="en-US" sz="3500" dirty="0" smtClean="0"/>
              <a:t>多重加密与三重</a:t>
            </a:r>
            <a:r>
              <a:rPr lang="en-US" altLang="zh-CN" sz="3500" dirty="0" smtClean="0"/>
              <a:t>DES</a:t>
            </a:r>
            <a:r>
              <a:rPr lang="zh-CN" altLang="en-US" sz="3500" dirty="0" smtClean="0"/>
              <a:t>算法</a:t>
            </a:r>
            <a:endParaRPr lang="zh-CN" altLang="en-AU" sz="3500" dirty="0" smtClean="0">
              <a:ea typeface="宋体" charset="-122"/>
            </a:endParaRPr>
          </a:p>
        </p:txBody>
      </p:sp>
      <p:sp>
        <p:nvSpPr>
          <p:cNvPr id="134147" name="Rectangle 3"/>
          <p:cNvSpPr>
            <a:spLocks noGrp="1" noChangeArrowheads="1"/>
          </p:cNvSpPr>
          <p:nvPr>
            <p:ph type="body" idx="1"/>
          </p:nvPr>
        </p:nvSpPr>
        <p:spPr>
          <a:xfrm>
            <a:off x="539750" y="1412875"/>
            <a:ext cx="7993063" cy="4351338"/>
          </a:xfrm>
        </p:spPr>
        <p:txBody>
          <a:bodyPr/>
          <a:lstStyle/>
          <a:p>
            <a:pPr eaLnBrk="1" hangingPunct="1"/>
            <a:r>
              <a:rPr lang="zh-CN" altLang="en-AU" dirty="0" smtClean="0"/>
              <a:t>寻找代替</a:t>
            </a:r>
            <a:r>
              <a:rPr lang="en-AU" altLang="zh-CN" dirty="0" smtClean="0">
                <a:ea typeface="宋体" charset="-122"/>
              </a:rPr>
              <a:t>DES</a:t>
            </a:r>
            <a:r>
              <a:rPr lang="zh-CN" altLang="en-AU" dirty="0" smtClean="0"/>
              <a:t>的新密码的理由是显然的</a:t>
            </a:r>
          </a:p>
          <a:p>
            <a:pPr lvl="1" eaLnBrk="1" hangingPunct="1"/>
            <a:r>
              <a:rPr lang="zh-CN" altLang="en-US" dirty="0" smtClean="0"/>
              <a:t>理论分析已经证明</a:t>
            </a:r>
            <a:r>
              <a:rPr lang="en-US" altLang="zh-CN" dirty="0" smtClean="0"/>
              <a:t>DES</a:t>
            </a:r>
            <a:r>
              <a:rPr lang="zh-CN" altLang="en-US" dirty="0" smtClean="0"/>
              <a:t>是可破的</a:t>
            </a:r>
          </a:p>
          <a:p>
            <a:pPr lvl="1" eaLnBrk="1" hangingPunct="1"/>
            <a:r>
              <a:rPr lang="zh-CN" altLang="en-US" dirty="0" smtClean="0"/>
              <a:t>密钥的穷举攻击是可行的</a:t>
            </a:r>
            <a:endParaRPr lang="zh-CN" altLang="en-AU" dirty="0" smtClean="0">
              <a:ea typeface="宋体" charset="-122"/>
            </a:endParaRPr>
          </a:p>
          <a:p>
            <a:pPr eaLnBrk="1" hangingPunct="1"/>
            <a:r>
              <a:rPr lang="en-AU" altLang="zh-CN" dirty="0" smtClean="0">
                <a:ea typeface="宋体" charset="-122"/>
              </a:rPr>
              <a:t>AES</a:t>
            </a:r>
            <a:r>
              <a:rPr lang="zh-CN" altLang="en-AU" dirty="0" smtClean="0"/>
              <a:t>是一种新的安全的密码</a:t>
            </a:r>
          </a:p>
          <a:p>
            <a:pPr eaLnBrk="1" hangingPunct="1"/>
            <a:r>
              <a:rPr lang="zh-CN" altLang="en-US" dirty="0" smtClean="0">
                <a:latin typeface="黑体" pitchFamily="2" charset="-122"/>
              </a:rPr>
              <a:t>在</a:t>
            </a:r>
            <a:r>
              <a:rPr lang="en-US" altLang="zh-CN" dirty="0" smtClean="0">
                <a:ea typeface="宋体" charset="-122"/>
              </a:rPr>
              <a:t>AES</a:t>
            </a:r>
            <a:r>
              <a:rPr lang="zh-CN" altLang="en-US" dirty="0" smtClean="0">
                <a:latin typeface="黑体" pitchFamily="2" charset="-122"/>
              </a:rPr>
              <a:t>之前，还可以用</a:t>
            </a:r>
            <a:r>
              <a:rPr lang="en-US" altLang="zh-CN" dirty="0" smtClean="0">
                <a:ea typeface="宋体" charset="-122"/>
              </a:rPr>
              <a:t>DES</a:t>
            </a:r>
            <a:r>
              <a:rPr lang="zh-CN" altLang="en-US" dirty="0" smtClean="0">
                <a:latin typeface="黑体" pitchFamily="2" charset="-122"/>
              </a:rPr>
              <a:t>进行多次加密，且使用多个密钥</a:t>
            </a:r>
          </a:p>
          <a:p>
            <a:pPr eaLnBrk="1" hangingPunct="1"/>
            <a:r>
              <a:rPr lang="zh-CN" altLang="en-US" dirty="0" smtClean="0"/>
              <a:t>三重</a:t>
            </a:r>
            <a:r>
              <a:rPr lang="en-US" altLang="zh-CN" dirty="0" smtClean="0"/>
              <a:t>DES(Triple-DES)</a:t>
            </a:r>
            <a:r>
              <a:rPr lang="zh-CN" altLang="en-US" dirty="0" smtClean="0"/>
              <a:t>被广泛接受</a:t>
            </a:r>
            <a:endParaRPr lang="zh-CN" altLang="en-AU" dirty="0" smtClean="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41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41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41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41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4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3" name="Picture 7"/>
          <p:cNvPicPr>
            <a:picLocks noGrp="1" noChangeAspect="1" noChangeArrowheads="1"/>
          </p:cNvPicPr>
          <p:nvPr>
            <p:ph sz="half" idx="2"/>
          </p:nvPr>
        </p:nvPicPr>
        <p:blipFill>
          <a:blip r:embed="rId2" cstate="print"/>
          <a:srcRect/>
          <a:stretch>
            <a:fillRect/>
          </a:stretch>
        </p:blipFill>
        <p:spPr>
          <a:xfrm>
            <a:off x="4787900" y="2349500"/>
            <a:ext cx="3778250" cy="2955925"/>
          </a:xfrm>
          <a:noFill/>
        </p:spPr>
      </p:pic>
      <p:sp>
        <p:nvSpPr>
          <p:cNvPr id="7174" name="Rectangle 2"/>
          <p:cNvSpPr>
            <a:spLocks noGrp="1" noChangeArrowheads="1"/>
          </p:cNvSpPr>
          <p:nvPr>
            <p:ph type="title"/>
          </p:nvPr>
        </p:nvSpPr>
        <p:spPr>
          <a:xfrm>
            <a:off x="684213" y="404813"/>
            <a:ext cx="7200900" cy="647700"/>
          </a:xfrm>
        </p:spPr>
        <p:txBody>
          <a:bodyPr/>
          <a:lstStyle/>
          <a:p>
            <a:pPr eaLnBrk="1" hangingPunct="1"/>
            <a:r>
              <a:rPr lang="en-US" altLang="zh-CN" sz="3500" dirty="0" smtClean="0"/>
              <a:t>6.1.1 </a:t>
            </a:r>
            <a:r>
              <a:rPr lang="zh-CN" altLang="en-US" sz="3500" dirty="0" smtClean="0"/>
              <a:t>双重</a:t>
            </a:r>
            <a:r>
              <a:rPr lang="en-US" altLang="zh-CN" sz="3500" dirty="0" smtClean="0"/>
              <a:t>DES</a:t>
            </a:r>
          </a:p>
        </p:txBody>
      </p:sp>
      <p:sp>
        <p:nvSpPr>
          <p:cNvPr id="7175" name="Rectangle 3"/>
          <p:cNvSpPr>
            <a:spLocks noGrp="1" noChangeArrowheads="1"/>
          </p:cNvSpPr>
          <p:nvPr>
            <p:ph type="body" sz="half" idx="1"/>
          </p:nvPr>
        </p:nvSpPr>
        <p:spPr>
          <a:xfrm>
            <a:off x="539750" y="1341438"/>
            <a:ext cx="4538663" cy="4248150"/>
          </a:xfrm>
        </p:spPr>
        <p:txBody>
          <a:bodyPr/>
          <a:lstStyle/>
          <a:p>
            <a:pPr eaLnBrk="1" hangingPunct="1">
              <a:lnSpc>
                <a:spcPct val="95000"/>
              </a:lnSpc>
            </a:pPr>
            <a:r>
              <a:rPr lang="zh-CN" altLang="en-US" sz="2600" dirty="0" smtClean="0"/>
              <a:t>多次加密的最简单形式是进行两次加密，每次使用不同的密钥</a:t>
            </a:r>
          </a:p>
          <a:p>
            <a:pPr eaLnBrk="1" hangingPunct="1"/>
            <a:r>
              <a:rPr lang="zh-CN" altLang="en-US" sz="2600" dirty="0" smtClean="0"/>
              <a:t>双重</a:t>
            </a:r>
            <a:r>
              <a:rPr lang="en-US" altLang="zh-CN" sz="2600" dirty="0" smtClean="0"/>
              <a:t>DES (Double DES)</a:t>
            </a:r>
          </a:p>
          <a:p>
            <a:pPr lvl="1" eaLnBrk="1" hangingPunct="1">
              <a:buFont typeface="Wingdings" pitchFamily="2" charset="2"/>
              <a:buNone/>
            </a:pPr>
            <a:r>
              <a:rPr lang="zh-CN" altLang="en-US" sz="2200" dirty="0" smtClean="0"/>
              <a:t>给定明文</a:t>
            </a:r>
            <a:r>
              <a:rPr lang="en-US" altLang="zh-CN" sz="2200" dirty="0" smtClean="0"/>
              <a:t>P</a:t>
            </a:r>
            <a:r>
              <a:rPr lang="zh-CN" altLang="en-US" sz="2200" dirty="0" smtClean="0"/>
              <a:t>和加密密钥</a:t>
            </a:r>
            <a:r>
              <a:rPr lang="en-US" altLang="zh-CN" sz="2200" dirty="0" smtClean="0"/>
              <a:t>K</a:t>
            </a:r>
            <a:r>
              <a:rPr lang="en-US" altLang="zh-CN" sz="2200" baseline="-25000" dirty="0" smtClean="0"/>
              <a:t>1</a:t>
            </a:r>
            <a:r>
              <a:rPr lang="zh-CN" altLang="en-US" sz="2200" dirty="0" smtClean="0"/>
              <a:t>和</a:t>
            </a:r>
            <a:r>
              <a:rPr lang="en-US" altLang="zh-CN" sz="2200" dirty="0" smtClean="0"/>
              <a:t>K</a:t>
            </a:r>
            <a:r>
              <a:rPr lang="en-US" altLang="zh-CN" sz="2200" baseline="-25000" dirty="0" smtClean="0"/>
              <a:t>2</a:t>
            </a:r>
            <a:r>
              <a:rPr lang="en-US" altLang="zh-CN" sz="2200" dirty="0" smtClean="0"/>
              <a:t>,</a:t>
            </a:r>
          </a:p>
          <a:p>
            <a:pPr lvl="1" eaLnBrk="1" hangingPunct="1">
              <a:buFont typeface="Wingdings" pitchFamily="2" charset="2"/>
              <a:buNone/>
            </a:pPr>
            <a:r>
              <a:rPr lang="zh-CN" altLang="en-US" sz="2200" dirty="0" smtClean="0"/>
              <a:t>加密：</a:t>
            </a:r>
            <a:r>
              <a:rPr lang="en-US" altLang="zh-CN" sz="2200" dirty="0" smtClean="0"/>
              <a:t>C=E</a:t>
            </a:r>
            <a:r>
              <a:rPr lang="en-US" altLang="zh-CN" sz="2200" baseline="-25000" dirty="0" smtClean="0"/>
              <a:t>K2</a:t>
            </a:r>
            <a:r>
              <a:rPr lang="en-US" altLang="zh-CN" sz="2200" dirty="0" smtClean="0"/>
              <a:t>[E</a:t>
            </a:r>
            <a:r>
              <a:rPr lang="en-US" altLang="zh-CN" sz="2200" baseline="-25000" dirty="0" smtClean="0"/>
              <a:t>K1</a:t>
            </a:r>
            <a:r>
              <a:rPr lang="en-US" altLang="zh-CN" sz="2200" dirty="0" smtClean="0"/>
              <a:t>[P]]</a:t>
            </a:r>
          </a:p>
          <a:p>
            <a:pPr lvl="1" eaLnBrk="1" hangingPunct="1">
              <a:buFont typeface="Wingdings" pitchFamily="2" charset="2"/>
              <a:buNone/>
            </a:pPr>
            <a:r>
              <a:rPr lang="zh-CN" altLang="en-US" sz="2200" dirty="0" smtClean="0"/>
              <a:t>解密：</a:t>
            </a:r>
            <a:r>
              <a:rPr lang="en-US" altLang="zh-CN" sz="2200" dirty="0" smtClean="0"/>
              <a:t>P=D</a:t>
            </a:r>
            <a:r>
              <a:rPr lang="en-US" altLang="zh-CN" sz="2200" baseline="-25000" dirty="0" smtClean="0"/>
              <a:t>K1</a:t>
            </a:r>
            <a:r>
              <a:rPr lang="en-US" altLang="zh-CN" sz="2200" dirty="0" smtClean="0"/>
              <a:t>[D</a:t>
            </a:r>
            <a:r>
              <a:rPr lang="en-US" altLang="zh-CN" sz="2200" baseline="-25000" dirty="0" smtClean="0"/>
              <a:t>K2</a:t>
            </a:r>
            <a:r>
              <a:rPr lang="en-US" altLang="zh-CN" sz="2200" dirty="0" smtClean="0"/>
              <a:t>[C]]</a:t>
            </a:r>
          </a:p>
          <a:p>
            <a:pPr lvl="1" eaLnBrk="1" hangingPunct="1">
              <a:buFont typeface="Wingdings" pitchFamily="2" charset="2"/>
              <a:buNone/>
            </a:pPr>
            <a:r>
              <a:rPr lang="zh-CN" altLang="en-US" sz="2200" dirty="0" smtClean="0"/>
              <a:t>密钥长度为</a:t>
            </a:r>
            <a:r>
              <a:rPr lang="en-US" altLang="zh-CN" sz="2200" dirty="0" smtClean="0"/>
              <a:t>56x2=112</a:t>
            </a:r>
            <a:r>
              <a:rPr lang="zh-CN" altLang="en-US" sz="2200" dirty="0" smtClean="0"/>
              <a:t>位</a:t>
            </a:r>
          </a:p>
          <a:p>
            <a:pPr lvl="1" eaLnBrk="1" hangingPunct="1">
              <a:buFont typeface="Wingdings" pitchFamily="2" charset="2"/>
              <a:buNone/>
            </a:pPr>
            <a:endParaRPr lang="zh-CN" altLang="en-US" sz="2200" dirty="0" smtClean="0"/>
          </a:p>
          <a:p>
            <a:pPr lvl="1" eaLnBrk="1" hangingPunct="1">
              <a:buFont typeface="Wingdings" pitchFamily="2" charset="2"/>
              <a:buNone/>
            </a:pPr>
            <a:r>
              <a:rPr lang="zh-CN" altLang="en-US" sz="2200" dirty="0" smtClean="0"/>
              <a:t>存在中途相遇攻击问题</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p:txBody>
          <a:bodyPr/>
          <a:lstStyle/>
          <a:p>
            <a:pPr eaLnBrk="1" hangingPunct="1"/>
            <a:r>
              <a:rPr lang="en-US" altLang="zh-CN" dirty="0" smtClean="0"/>
              <a:t>6.1.1 </a:t>
            </a:r>
            <a:r>
              <a:rPr lang="zh-CN" altLang="en-US" dirty="0" smtClean="0"/>
              <a:t>双重</a:t>
            </a:r>
            <a:r>
              <a:rPr lang="en-US" altLang="zh-CN" dirty="0" smtClean="0"/>
              <a:t>DES</a:t>
            </a:r>
            <a:endParaRPr lang="zh-CN" altLang="en-US" dirty="0" smtClean="0"/>
          </a:p>
        </p:txBody>
      </p:sp>
      <p:sp>
        <p:nvSpPr>
          <p:cNvPr id="239619" name="Rectangle 3"/>
          <p:cNvSpPr>
            <a:spLocks noGrp="1" noChangeArrowheads="1"/>
          </p:cNvSpPr>
          <p:nvPr>
            <p:ph type="body" idx="1"/>
          </p:nvPr>
        </p:nvSpPr>
        <p:spPr/>
        <p:txBody>
          <a:bodyPr/>
          <a:lstStyle/>
          <a:p>
            <a:pPr eaLnBrk="1" hangingPunct="1">
              <a:lnSpc>
                <a:spcPct val="95000"/>
              </a:lnSpc>
              <a:defRPr/>
            </a:pPr>
            <a:r>
              <a:rPr lang="zh-CN" altLang="en-US" dirty="0" smtClean="0"/>
              <a:t>中途相遇攻击 “</a:t>
            </a:r>
            <a:r>
              <a:rPr lang="en-US" altLang="zh-CN" dirty="0" smtClean="0"/>
              <a:t>meet-in-the-middle”</a:t>
            </a:r>
          </a:p>
          <a:p>
            <a:pPr lvl="1" eaLnBrk="1" hangingPunct="1">
              <a:lnSpc>
                <a:spcPct val="95000"/>
              </a:lnSpc>
              <a:defRPr/>
            </a:pPr>
            <a:r>
              <a:rPr lang="zh-CN" altLang="en-US" dirty="0" smtClean="0"/>
              <a:t>只要连续使用密码两次，这种攻击总是有效，因为</a:t>
            </a:r>
            <a:r>
              <a:rPr lang="en-US" altLang="zh-CN" b="1" dirty="0" smtClean="0">
                <a:effectLst>
                  <a:outerShdw blurRad="38100" dist="38100" dir="2700000" algn="tl">
                    <a:srgbClr val="C0C0C0"/>
                  </a:outerShdw>
                </a:effectLst>
                <a:latin typeface="Courier New" pitchFamily="49" charset="0"/>
              </a:rPr>
              <a:t>X = E</a:t>
            </a:r>
            <a:r>
              <a:rPr lang="en-US" altLang="zh-CN" b="1" baseline="-25000" dirty="0" smtClean="0">
                <a:effectLst>
                  <a:outerShdw blurRad="38100" dist="38100" dir="2700000" algn="tl">
                    <a:srgbClr val="C0C0C0"/>
                  </a:outerShdw>
                </a:effectLst>
                <a:latin typeface="Courier New" pitchFamily="49" charset="0"/>
              </a:rPr>
              <a:t>K1</a:t>
            </a:r>
            <a:r>
              <a:rPr lang="en-US" altLang="zh-CN" b="1" dirty="0" smtClean="0">
                <a:effectLst>
                  <a:outerShdw blurRad="38100" dist="38100" dir="2700000" algn="tl">
                    <a:srgbClr val="C0C0C0"/>
                  </a:outerShdw>
                </a:effectLst>
                <a:latin typeface="Courier New" pitchFamily="49" charset="0"/>
              </a:rPr>
              <a:t>(P) = D</a:t>
            </a:r>
            <a:r>
              <a:rPr lang="en-US" altLang="zh-CN" b="1" baseline="-25000" dirty="0" smtClean="0">
                <a:effectLst>
                  <a:outerShdw blurRad="38100" dist="38100" dir="2700000" algn="tl">
                    <a:srgbClr val="C0C0C0"/>
                  </a:outerShdw>
                </a:effectLst>
                <a:latin typeface="Courier New" pitchFamily="49" charset="0"/>
              </a:rPr>
              <a:t>K2</a:t>
            </a:r>
            <a:r>
              <a:rPr lang="en-US" altLang="zh-CN" b="1" dirty="0" smtClean="0">
                <a:effectLst>
                  <a:outerShdw blurRad="38100" dist="38100" dir="2700000" algn="tl">
                    <a:srgbClr val="C0C0C0"/>
                  </a:outerShdw>
                </a:effectLst>
                <a:latin typeface="Courier New" pitchFamily="49" charset="0"/>
              </a:rPr>
              <a:t>(C)</a:t>
            </a:r>
          </a:p>
          <a:p>
            <a:pPr lvl="2" eaLnBrk="1" hangingPunct="1">
              <a:lnSpc>
                <a:spcPct val="95000"/>
              </a:lnSpc>
              <a:defRPr/>
            </a:pPr>
            <a:r>
              <a:rPr lang="zh-CN" altLang="en-US" dirty="0" smtClean="0"/>
              <a:t>用所有可能的密钥加密明文</a:t>
            </a:r>
            <a:r>
              <a:rPr lang="en-US" altLang="zh-CN" dirty="0" smtClean="0"/>
              <a:t>P</a:t>
            </a:r>
            <a:r>
              <a:rPr lang="zh-CN" altLang="en-US" dirty="0" smtClean="0"/>
              <a:t>并把结果按顺序存储起来</a:t>
            </a:r>
          </a:p>
          <a:p>
            <a:pPr lvl="2" eaLnBrk="1" hangingPunct="1">
              <a:lnSpc>
                <a:spcPct val="95000"/>
              </a:lnSpc>
              <a:defRPr/>
            </a:pPr>
            <a:r>
              <a:rPr lang="zh-CN" altLang="en-US" dirty="0" smtClean="0"/>
              <a:t>然后用所有可能的密钥解密密文</a:t>
            </a:r>
            <a:r>
              <a:rPr lang="en-US" altLang="zh-CN" dirty="0" smtClean="0"/>
              <a:t>C</a:t>
            </a:r>
            <a:r>
              <a:rPr lang="zh-CN" altLang="en-US" dirty="0" smtClean="0"/>
              <a:t>，寻找匹配的</a:t>
            </a:r>
            <a:r>
              <a:rPr lang="en-US" altLang="zh-CN" dirty="0" smtClean="0"/>
              <a:t>X</a:t>
            </a:r>
            <a:r>
              <a:rPr lang="zh-CN" altLang="en-US" dirty="0" smtClean="0"/>
              <a:t>值</a:t>
            </a:r>
          </a:p>
          <a:p>
            <a:pPr lvl="1" eaLnBrk="1" hangingPunct="1">
              <a:lnSpc>
                <a:spcPct val="95000"/>
              </a:lnSpc>
              <a:defRPr/>
            </a:pPr>
            <a:r>
              <a:rPr lang="zh-CN" altLang="en-US" dirty="0" smtClean="0"/>
              <a:t>因此复杂度只有</a:t>
            </a:r>
            <a:r>
              <a:rPr lang="en-US" altLang="zh-CN" dirty="0" smtClean="0">
                <a:latin typeface="Courier New" pitchFamily="49" charset="0"/>
              </a:rPr>
              <a:t>O(2</a:t>
            </a:r>
            <a:r>
              <a:rPr lang="en-US" altLang="zh-CN" baseline="30000" dirty="0" smtClean="0">
                <a:latin typeface="Courier New" pitchFamily="49" charset="0"/>
              </a:rPr>
              <a:t>56</a:t>
            </a:r>
            <a:r>
              <a:rPr lang="en-US" altLang="zh-CN" dirty="0" smtClean="0">
                <a:latin typeface="Courier New" pitchFamily="49" charset="0"/>
              </a:rPr>
              <a:t>)</a:t>
            </a:r>
            <a:endParaRPr lang="en-AU" altLang="zh-CN" dirty="0" smtClean="0"/>
          </a:p>
          <a:p>
            <a:pPr eaLnBrk="1" hangingPunct="1">
              <a:defRPr/>
            </a:pPr>
            <a:endParaRPr lang="zh-CN" altLang="en-US" dirty="0" smtClean="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395288" y="857232"/>
            <a:ext cx="8424862" cy="6000768"/>
          </a:xfrm>
          <a:solidFill>
            <a:schemeClr val="bg1">
              <a:alpha val="52000"/>
            </a:schemeClr>
          </a:solidFill>
        </p:spPr>
        <p:txBody>
          <a:bodyPr>
            <a:noAutofit/>
          </a:bodyPr>
          <a:lstStyle/>
          <a:p>
            <a:pPr eaLnBrk="1" hangingPunct="1">
              <a:lnSpc>
                <a:spcPct val="80000"/>
              </a:lnSpc>
            </a:pPr>
            <a:r>
              <a:rPr lang="zh-CN" altLang="en-US" sz="2400" dirty="0" smtClean="0"/>
              <a:t>这种攻击对使用两次加密的分组密码都有效</a:t>
            </a:r>
          </a:p>
          <a:p>
            <a:pPr eaLnBrk="1" hangingPunct="1">
              <a:lnSpc>
                <a:spcPct val="80000"/>
              </a:lnSpc>
              <a:buFont typeface="Wingdings" pitchFamily="2" charset="2"/>
              <a:buNone/>
            </a:pPr>
            <a:r>
              <a:rPr lang="en-US" altLang="zh-CN" sz="2400" dirty="0" smtClean="0"/>
              <a:t>    C=E</a:t>
            </a:r>
            <a:r>
              <a:rPr lang="en-US" altLang="zh-CN" sz="2400" baseline="-25000" dirty="0" smtClean="0"/>
              <a:t>K2</a:t>
            </a:r>
            <a:r>
              <a:rPr lang="en-US" altLang="zh-CN" sz="2400" dirty="0" smtClean="0"/>
              <a:t>[E</a:t>
            </a:r>
            <a:r>
              <a:rPr lang="en-US" altLang="zh-CN" sz="2400" baseline="-25000" dirty="0" smtClean="0"/>
              <a:t>K1</a:t>
            </a:r>
            <a:r>
              <a:rPr lang="en-US" altLang="zh-CN" sz="2400" dirty="0" smtClean="0"/>
              <a:t>[P]]</a:t>
            </a:r>
            <a:r>
              <a:rPr lang="zh-CN" altLang="en-US" sz="2400" dirty="0" smtClean="0"/>
              <a:t>，则</a:t>
            </a:r>
            <a:r>
              <a:rPr lang="en-US" altLang="zh-CN" sz="2400" dirty="0" smtClean="0"/>
              <a:t>X=E</a:t>
            </a:r>
            <a:r>
              <a:rPr lang="en-US" altLang="zh-CN" sz="2400" baseline="-25000" dirty="0" smtClean="0"/>
              <a:t>K1</a:t>
            </a:r>
            <a:r>
              <a:rPr lang="en-US" altLang="zh-CN" sz="2400" dirty="0" smtClean="0"/>
              <a:t>[P]=D</a:t>
            </a:r>
            <a:r>
              <a:rPr lang="en-US" altLang="zh-CN" sz="2400" baseline="-25000" dirty="0" smtClean="0"/>
              <a:t>K2</a:t>
            </a:r>
            <a:r>
              <a:rPr lang="en-US" altLang="zh-CN" sz="2400" dirty="0" smtClean="0"/>
              <a:t>[C]</a:t>
            </a:r>
          </a:p>
          <a:p>
            <a:pPr eaLnBrk="1" hangingPunct="1">
              <a:lnSpc>
                <a:spcPct val="80000"/>
              </a:lnSpc>
            </a:pPr>
            <a:r>
              <a:rPr lang="zh-CN" altLang="en-US" sz="2400" dirty="0" smtClean="0"/>
              <a:t>若已知</a:t>
            </a:r>
            <a:r>
              <a:rPr lang="en-US" altLang="zh-CN" sz="2400" dirty="0" smtClean="0"/>
              <a:t>(P, C)</a:t>
            </a:r>
            <a:r>
              <a:rPr lang="zh-CN" altLang="en-US" sz="2400" dirty="0" smtClean="0"/>
              <a:t>，则</a:t>
            </a:r>
          </a:p>
          <a:p>
            <a:pPr lvl="1" eaLnBrk="1" hangingPunct="1">
              <a:lnSpc>
                <a:spcPct val="80000"/>
              </a:lnSpc>
            </a:pPr>
            <a:r>
              <a:rPr lang="zh-CN" altLang="en-US" sz="2000" dirty="0" smtClean="0"/>
              <a:t>对</a:t>
            </a:r>
            <a:r>
              <a:rPr lang="en-US" altLang="zh-CN" sz="2000" dirty="0" smtClean="0"/>
              <a:t>2</a:t>
            </a:r>
            <a:r>
              <a:rPr lang="en-US" altLang="zh-CN" sz="2000" baseline="30000" dirty="0" smtClean="0"/>
              <a:t>56</a:t>
            </a:r>
            <a:r>
              <a:rPr lang="zh-CN" altLang="en-US" sz="2000" dirty="0" smtClean="0"/>
              <a:t>个可能的</a:t>
            </a:r>
            <a:r>
              <a:rPr lang="en-US" altLang="zh-CN" sz="2000" dirty="0" smtClean="0"/>
              <a:t>K</a:t>
            </a:r>
            <a:r>
              <a:rPr lang="en-US" altLang="zh-CN" sz="2400" baseline="-25000" dirty="0" smtClean="0"/>
              <a:t>1</a:t>
            </a:r>
            <a:r>
              <a:rPr lang="zh-CN" altLang="en-US" sz="2000" dirty="0" smtClean="0"/>
              <a:t>加密</a:t>
            </a:r>
            <a:r>
              <a:rPr lang="en-US" altLang="zh-CN" sz="2000" dirty="0" smtClean="0"/>
              <a:t>P</a:t>
            </a:r>
            <a:r>
              <a:rPr lang="zh-CN" altLang="en-US" sz="2000" dirty="0" smtClean="0"/>
              <a:t>，结果存入表中，按</a:t>
            </a:r>
            <a:r>
              <a:rPr lang="en-US" altLang="zh-CN" sz="2000" dirty="0" smtClean="0"/>
              <a:t>X</a:t>
            </a:r>
            <a:r>
              <a:rPr lang="zh-CN" altLang="en-US" sz="2000" dirty="0" smtClean="0"/>
              <a:t>值排序</a:t>
            </a:r>
          </a:p>
          <a:p>
            <a:pPr lvl="1" eaLnBrk="1" hangingPunct="1">
              <a:lnSpc>
                <a:spcPct val="80000"/>
              </a:lnSpc>
            </a:pPr>
            <a:r>
              <a:rPr lang="zh-CN" altLang="en-US" sz="2000" dirty="0" smtClean="0"/>
              <a:t>对</a:t>
            </a:r>
            <a:r>
              <a:rPr lang="en-US" altLang="zh-CN" sz="2000" dirty="0" smtClean="0"/>
              <a:t>2</a:t>
            </a:r>
            <a:r>
              <a:rPr lang="en-US" altLang="zh-CN" sz="2000" baseline="30000" dirty="0" smtClean="0"/>
              <a:t>56</a:t>
            </a:r>
            <a:r>
              <a:rPr lang="zh-CN" altLang="en-US" sz="2000" dirty="0" smtClean="0"/>
              <a:t>个可能的</a:t>
            </a:r>
            <a:r>
              <a:rPr lang="en-US" altLang="zh-CN" sz="2000" dirty="0" smtClean="0"/>
              <a:t>K</a:t>
            </a:r>
            <a:r>
              <a:rPr lang="en-US" altLang="zh-CN" sz="2400" baseline="-25000" dirty="0" smtClean="0"/>
              <a:t>2</a:t>
            </a:r>
            <a:r>
              <a:rPr lang="zh-CN" altLang="en-US" sz="2000" dirty="0" smtClean="0"/>
              <a:t>解密</a:t>
            </a:r>
            <a:r>
              <a:rPr lang="en-US" altLang="zh-CN" sz="2000" dirty="0" smtClean="0"/>
              <a:t>C</a:t>
            </a:r>
            <a:r>
              <a:rPr lang="zh-CN" altLang="en-US" sz="2000" dirty="0" smtClean="0"/>
              <a:t>，在表中寻找匹配</a:t>
            </a:r>
          </a:p>
          <a:p>
            <a:pPr lvl="1" eaLnBrk="1" hangingPunct="1">
              <a:lnSpc>
                <a:spcPct val="80000"/>
              </a:lnSpc>
            </a:pPr>
            <a:r>
              <a:rPr lang="zh-CN" altLang="en-US" sz="2000" dirty="0" smtClean="0"/>
              <a:t>如果产生匹配，则用一个新的明文密文对检测所得两个密钥</a:t>
            </a:r>
          </a:p>
          <a:p>
            <a:pPr lvl="1" eaLnBrk="1" hangingPunct="1">
              <a:lnSpc>
                <a:spcPct val="80000"/>
              </a:lnSpc>
            </a:pPr>
            <a:r>
              <a:rPr lang="zh-CN" altLang="en-US" sz="2000" dirty="0" smtClean="0"/>
              <a:t>如果两密钥产生正确的密文，则接受为正确密钥</a:t>
            </a:r>
          </a:p>
          <a:p>
            <a:pPr eaLnBrk="1" hangingPunct="1">
              <a:lnSpc>
                <a:spcPct val="80000"/>
              </a:lnSpc>
            </a:pPr>
            <a:r>
              <a:rPr lang="zh-CN" altLang="en-US" sz="2400" dirty="0" smtClean="0"/>
              <a:t>对任意给定的明文</a:t>
            </a:r>
            <a:r>
              <a:rPr lang="en-US" altLang="zh-CN" sz="2400" dirty="0" smtClean="0"/>
              <a:t>P</a:t>
            </a:r>
            <a:r>
              <a:rPr lang="zh-CN" altLang="en-US" sz="2400" dirty="0" smtClean="0"/>
              <a:t>，双重</a:t>
            </a:r>
            <a:r>
              <a:rPr lang="en-US" altLang="zh-CN" sz="2400" dirty="0" smtClean="0"/>
              <a:t>DES</a:t>
            </a:r>
            <a:r>
              <a:rPr lang="zh-CN" altLang="en-US" sz="2400" dirty="0" smtClean="0"/>
              <a:t>产生的密文有</a:t>
            </a:r>
            <a:r>
              <a:rPr lang="en-US" altLang="zh-CN" sz="2400" dirty="0" smtClean="0"/>
              <a:t>2</a:t>
            </a:r>
            <a:r>
              <a:rPr lang="en-US" altLang="zh-CN" sz="2000" baseline="30000" dirty="0" smtClean="0"/>
              <a:t>64</a:t>
            </a:r>
            <a:r>
              <a:rPr lang="zh-CN" altLang="en-US" sz="2400" dirty="0" smtClean="0"/>
              <a:t>可能，密钥空间为</a:t>
            </a:r>
            <a:r>
              <a:rPr lang="en-US" altLang="zh-CN" sz="2400" dirty="0" smtClean="0"/>
              <a:t>2</a:t>
            </a:r>
            <a:r>
              <a:rPr lang="en-US" altLang="zh-CN" sz="2000" baseline="30000" dirty="0" smtClean="0"/>
              <a:t>112</a:t>
            </a:r>
            <a:r>
              <a:rPr lang="zh-CN" altLang="en-US" sz="2400" dirty="0" smtClean="0"/>
              <a:t>。对给定明文</a:t>
            </a:r>
            <a:r>
              <a:rPr lang="en-US" altLang="zh-CN" sz="2400" dirty="0" smtClean="0"/>
              <a:t>P</a:t>
            </a:r>
            <a:r>
              <a:rPr lang="zh-CN" altLang="en-US" sz="2400" dirty="0" smtClean="0"/>
              <a:t>，可产生给定密文</a:t>
            </a:r>
            <a:r>
              <a:rPr lang="en-US" altLang="zh-CN" sz="2400" dirty="0" smtClean="0"/>
              <a:t>C</a:t>
            </a:r>
            <a:r>
              <a:rPr lang="zh-CN" altLang="en-US" sz="2400" dirty="0" smtClean="0"/>
              <a:t>的密钥的个数平均为</a:t>
            </a:r>
            <a:r>
              <a:rPr lang="en-US" altLang="zh-CN" sz="2400" dirty="0" smtClean="0"/>
              <a:t>2</a:t>
            </a:r>
            <a:r>
              <a:rPr lang="en-US" altLang="zh-CN" sz="2000" baseline="30000" dirty="0" smtClean="0"/>
              <a:t>112</a:t>
            </a:r>
            <a:r>
              <a:rPr lang="en-US" altLang="zh-CN" sz="2400" dirty="0" smtClean="0"/>
              <a:t>/2</a:t>
            </a:r>
            <a:r>
              <a:rPr lang="en-US" altLang="zh-CN" sz="2000" baseline="30000" dirty="0" smtClean="0"/>
              <a:t>64</a:t>
            </a:r>
            <a:r>
              <a:rPr lang="en-US" altLang="zh-CN" sz="2400" dirty="0" smtClean="0"/>
              <a:t>=2</a:t>
            </a:r>
            <a:r>
              <a:rPr lang="en-US" altLang="zh-CN" sz="2000" baseline="30000" dirty="0" smtClean="0"/>
              <a:t>48</a:t>
            </a:r>
            <a:r>
              <a:rPr lang="zh-CN" altLang="en-US" sz="2400" dirty="0" smtClean="0"/>
              <a:t>。上述攻击过程对第一个</a:t>
            </a:r>
            <a:r>
              <a:rPr lang="en-US" altLang="zh-CN" sz="2400" dirty="0" smtClean="0"/>
              <a:t>(P,C)</a:t>
            </a:r>
            <a:r>
              <a:rPr lang="zh-CN" altLang="en-US" sz="2400" dirty="0" smtClean="0"/>
              <a:t>对将产生</a:t>
            </a:r>
            <a:r>
              <a:rPr lang="en-US" altLang="zh-CN" sz="2400" dirty="0" smtClean="0"/>
              <a:t>2</a:t>
            </a:r>
            <a:r>
              <a:rPr lang="en-US" altLang="zh-CN" sz="2000" baseline="30000" dirty="0" smtClean="0"/>
              <a:t>48</a:t>
            </a:r>
            <a:r>
              <a:rPr lang="zh-CN" altLang="en-US" sz="2400" dirty="0" smtClean="0"/>
              <a:t>个错误的结果，而对第二个</a:t>
            </a:r>
            <a:r>
              <a:rPr lang="en-US" altLang="zh-CN" sz="2400" dirty="0" smtClean="0"/>
              <a:t>(P,C)</a:t>
            </a:r>
            <a:r>
              <a:rPr lang="zh-CN" altLang="en-US" sz="2400" dirty="0" smtClean="0"/>
              <a:t>对，错误结果的概率就降为</a:t>
            </a:r>
            <a:r>
              <a:rPr lang="en-US" altLang="zh-CN" sz="2400" dirty="0" smtClean="0"/>
              <a:t>2</a:t>
            </a:r>
            <a:r>
              <a:rPr lang="en-US" altLang="zh-CN" sz="2000" baseline="30000" dirty="0" smtClean="0"/>
              <a:t>48-64 </a:t>
            </a:r>
            <a:r>
              <a:rPr lang="en-US" altLang="zh-CN" sz="2400" dirty="0" smtClean="0"/>
              <a:t>=2</a:t>
            </a:r>
            <a:r>
              <a:rPr lang="en-US" altLang="zh-CN" sz="2000" baseline="30000" dirty="0" smtClean="0"/>
              <a:t>-16</a:t>
            </a:r>
            <a:r>
              <a:rPr lang="zh-CN" altLang="en-US" sz="2400" dirty="0" smtClean="0"/>
              <a:t>，即中途相遇攻击使用两组已知明密文对就可以检测到正确密钥的概率是</a:t>
            </a:r>
            <a:r>
              <a:rPr lang="en-US" altLang="zh-CN" sz="2400" dirty="0" smtClean="0"/>
              <a:t>1-2</a:t>
            </a:r>
            <a:r>
              <a:rPr lang="en-US" altLang="zh-CN" sz="2000" baseline="30000" dirty="0" smtClean="0"/>
              <a:t>-16</a:t>
            </a:r>
            <a:r>
              <a:rPr lang="zh-CN" altLang="en-US" sz="2400" dirty="0" smtClean="0"/>
              <a:t>，攻击双重</a:t>
            </a:r>
            <a:r>
              <a:rPr lang="en-US" altLang="zh-CN" sz="2400" dirty="0" smtClean="0"/>
              <a:t>DES</a:t>
            </a:r>
            <a:r>
              <a:rPr lang="zh-CN" altLang="en-US" sz="2400" dirty="0" smtClean="0"/>
              <a:t>，工作量仅为</a:t>
            </a:r>
            <a:r>
              <a:rPr lang="en-US" altLang="zh-CN" sz="2400" dirty="0" smtClean="0"/>
              <a:t>2</a:t>
            </a:r>
            <a:r>
              <a:rPr lang="en-US" altLang="zh-CN" sz="2000" baseline="30000" dirty="0" smtClean="0"/>
              <a:t>56</a:t>
            </a:r>
            <a:r>
              <a:rPr lang="zh-CN" altLang="en-US" sz="2400" dirty="0" smtClean="0"/>
              <a:t>，与攻击单</a:t>
            </a:r>
            <a:r>
              <a:rPr lang="en-US" altLang="zh-CN" sz="2400" dirty="0" smtClean="0"/>
              <a:t>DES</a:t>
            </a:r>
            <a:r>
              <a:rPr lang="zh-CN" altLang="en-US" sz="2400" dirty="0" smtClean="0"/>
              <a:t>所需的</a:t>
            </a:r>
            <a:r>
              <a:rPr lang="en-US" altLang="zh-CN" sz="2400" dirty="0" smtClean="0"/>
              <a:t>2</a:t>
            </a:r>
            <a:r>
              <a:rPr lang="en-US" altLang="zh-CN" sz="2000" baseline="30000" dirty="0" smtClean="0"/>
              <a:t>55</a:t>
            </a:r>
            <a:r>
              <a:rPr lang="zh-CN" altLang="en-US" sz="2400" dirty="0" smtClean="0"/>
              <a:t>差不多。</a:t>
            </a:r>
          </a:p>
          <a:p>
            <a:pPr eaLnBrk="1" hangingPunct="1">
              <a:lnSpc>
                <a:spcPct val="80000"/>
              </a:lnSpc>
            </a:pPr>
            <a:r>
              <a:rPr lang="zh-CN" altLang="en-US" sz="2400" dirty="0" smtClean="0"/>
              <a:t>注释：</a:t>
            </a:r>
          </a:p>
          <a:p>
            <a:pPr lvl="1" eaLnBrk="1" hangingPunct="1">
              <a:lnSpc>
                <a:spcPct val="80000"/>
              </a:lnSpc>
            </a:pPr>
            <a:r>
              <a:rPr lang="en-US" altLang="zh-CN" sz="2000" dirty="0" smtClean="0"/>
              <a:t>1</a:t>
            </a:r>
            <a:r>
              <a:rPr lang="zh-CN" altLang="en-US" sz="2000" dirty="0" smtClean="0"/>
              <a:t>）按</a:t>
            </a:r>
            <a:r>
              <a:rPr lang="en-US" altLang="zh-CN" sz="2000" dirty="0" smtClean="0"/>
              <a:t>X</a:t>
            </a:r>
            <a:r>
              <a:rPr lang="zh-CN" altLang="en-US" sz="2000" dirty="0" smtClean="0"/>
              <a:t>值排序，则产生相同</a:t>
            </a:r>
            <a:r>
              <a:rPr lang="en-US" altLang="zh-CN" sz="2000" dirty="0" smtClean="0"/>
              <a:t>X</a:t>
            </a:r>
            <a:r>
              <a:rPr lang="zh-CN" altLang="en-US" sz="2000" dirty="0" smtClean="0"/>
              <a:t>值的不同（</a:t>
            </a:r>
            <a:r>
              <a:rPr lang="en-US" altLang="zh-CN" sz="2000" dirty="0" smtClean="0"/>
              <a:t>K1,K2</a:t>
            </a:r>
            <a:r>
              <a:rPr lang="zh-CN" altLang="en-US" sz="2000" dirty="0" smtClean="0"/>
              <a:t>）组合将汇聚在一起</a:t>
            </a:r>
            <a:r>
              <a:rPr lang="en-US" altLang="zh-CN" sz="2000" dirty="0" smtClean="0"/>
              <a:t>,</a:t>
            </a:r>
            <a:r>
              <a:rPr lang="zh-CN" altLang="en-US" sz="2000" dirty="0" smtClean="0"/>
              <a:t>方便利用第</a:t>
            </a:r>
            <a:r>
              <a:rPr lang="en-US" altLang="zh-CN" sz="2000" dirty="0" smtClean="0"/>
              <a:t>2</a:t>
            </a:r>
            <a:r>
              <a:rPr lang="zh-CN" altLang="en-US" sz="2000" dirty="0" smtClean="0"/>
              <a:t>个明文密文对对这些密钥进行进一步测试。</a:t>
            </a:r>
          </a:p>
          <a:p>
            <a:pPr lvl="1" eaLnBrk="1" hangingPunct="1">
              <a:lnSpc>
                <a:spcPct val="80000"/>
              </a:lnSpc>
            </a:pPr>
            <a:r>
              <a:rPr lang="en-US" altLang="zh-CN" sz="2000" dirty="0" smtClean="0"/>
              <a:t>2)</a:t>
            </a:r>
            <a:r>
              <a:rPr lang="zh-CN" altLang="en-US" sz="2000" dirty="0" smtClean="0"/>
              <a:t>关于</a:t>
            </a:r>
            <a:r>
              <a:rPr lang="en-US" altLang="zh-CN" sz="2000" dirty="0" smtClean="0"/>
              <a:t>2</a:t>
            </a:r>
            <a:r>
              <a:rPr lang="en-US" altLang="zh-CN" sz="1800" baseline="30000" dirty="0" smtClean="0"/>
              <a:t>-16</a:t>
            </a:r>
            <a:r>
              <a:rPr lang="zh-CN" altLang="en-US" sz="2000" dirty="0" smtClean="0"/>
              <a:t>：对于每个特定的（</a:t>
            </a:r>
            <a:r>
              <a:rPr lang="en-US" altLang="zh-CN" sz="2000" dirty="0" smtClean="0"/>
              <a:t>K1,K2</a:t>
            </a:r>
            <a:r>
              <a:rPr lang="zh-CN" altLang="en-US" sz="2000" dirty="0" smtClean="0"/>
              <a:t>），将第</a:t>
            </a:r>
            <a:r>
              <a:rPr lang="en-US" altLang="zh-CN" sz="2000" dirty="0" smtClean="0"/>
              <a:t>2</a:t>
            </a:r>
            <a:r>
              <a:rPr lang="zh-CN" altLang="en-US" sz="2000" dirty="0" smtClean="0"/>
              <a:t>个明文</a:t>
            </a:r>
            <a:r>
              <a:rPr lang="en-US" altLang="zh-CN" sz="2000" dirty="0" smtClean="0"/>
              <a:t>P</a:t>
            </a:r>
            <a:r>
              <a:rPr lang="zh-CN" altLang="en-US" sz="2000" dirty="0" smtClean="0"/>
              <a:t>加密为特定密文</a:t>
            </a:r>
            <a:r>
              <a:rPr lang="en-US" altLang="zh-CN" sz="2000" dirty="0" smtClean="0"/>
              <a:t>C</a:t>
            </a:r>
            <a:r>
              <a:rPr lang="zh-CN" altLang="en-US" sz="2000" dirty="0" smtClean="0"/>
              <a:t>的概率为</a:t>
            </a:r>
            <a:r>
              <a:rPr lang="en-US" altLang="zh-CN" sz="2000" dirty="0" smtClean="0"/>
              <a:t>1/2</a:t>
            </a:r>
            <a:r>
              <a:rPr lang="en-US" altLang="zh-CN" sz="1800" baseline="30000" dirty="0" smtClean="0"/>
              <a:t>64 </a:t>
            </a:r>
            <a:r>
              <a:rPr lang="zh-CN" altLang="en-US" sz="2000" dirty="0" smtClean="0"/>
              <a:t>，共有大约</a:t>
            </a:r>
            <a:r>
              <a:rPr lang="en-US" altLang="zh-CN" sz="2000" dirty="0" smtClean="0"/>
              <a:t>2</a:t>
            </a:r>
            <a:r>
              <a:rPr lang="en-US" altLang="zh-CN" sz="1800" baseline="30000" dirty="0" smtClean="0"/>
              <a:t>48</a:t>
            </a:r>
            <a:r>
              <a:rPr lang="zh-CN" altLang="en-US" sz="2000" dirty="0" smtClean="0"/>
              <a:t>个错误密钥，因此出错的概率就是</a:t>
            </a:r>
            <a:r>
              <a:rPr lang="en-US" altLang="zh-CN" sz="2000" dirty="0" smtClean="0"/>
              <a:t>2</a:t>
            </a:r>
            <a:r>
              <a:rPr lang="en-US" altLang="zh-CN" sz="1800" baseline="30000" dirty="0" smtClean="0"/>
              <a:t>48-64 </a:t>
            </a:r>
            <a:r>
              <a:rPr lang="en-US" altLang="zh-CN" sz="2000" dirty="0" smtClean="0"/>
              <a:t>=2</a:t>
            </a:r>
            <a:r>
              <a:rPr lang="en-US" altLang="zh-CN" sz="1800" baseline="30000" dirty="0" smtClean="0"/>
              <a:t>-16</a:t>
            </a:r>
          </a:p>
        </p:txBody>
      </p:sp>
      <p:sp>
        <p:nvSpPr>
          <p:cNvPr id="9222" name="Rectangle 0"/>
          <p:cNvSpPr>
            <a:spLocks noGrp="1" noChangeArrowheads="1"/>
          </p:cNvSpPr>
          <p:nvPr>
            <p:ph type="title"/>
          </p:nvPr>
        </p:nvSpPr>
        <p:spPr>
          <a:xfrm>
            <a:off x="468313" y="260350"/>
            <a:ext cx="7345362" cy="720725"/>
          </a:xfrm>
        </p:spPr>
        <p:txBody>
          <a:bodyPr>
            <a:normAutofit fontScale="90000"/>
          </a:bodyPr>
          <a:lstStyle/>
          <a:p>
            <a:pPr eaLnBrk="1" hangingPunct="1"/>
            <a:r>
              <a:rPr lang="zh-CN" altLang="en-US" sz="3000" dirty="0" smtClean="0"/>
              <a:t>中途相遇攻击</a:t>
            </a:r>
            <a:r>
              <a:rPr lang="en-US" altLang="zh-CN" sz="3000" dirty="0" smtClean="0"/>
              <a:t>(Meet-in-the-Middle Attack)</a:t>
            </a:r>
            <a:endParaRPr lang="zh-CN" altLang="en-US" sz="30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3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13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131">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131">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131">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8131">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13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813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8131">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131">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13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a:xfrm>
            <a:off x="539750" y="404813"/>
            <a:ext cx="7272338" cy="720725"/>
          </a:xfrm>
        </p:spPr>
        <p:txBody>
          <a:bodyPr/>
          <a:lstStyle/>
          <a:p>
            <a:pPr eaLnBrk="1" hangingPunct="1"/>
            <a:r>
              <a:rPr lang="en-US" altLang="zh-CN" sz="3500" dirty="0" smtClean="0"/>
              <a:t>6.1.2 </a:t>
            </a:r>
            <a:r>
              <a:rPr lang="zh-CN" altLang="en-US" sz="3500" dirty="0" smtClean="0"/>
              <a:t>三重</a:t>
            </a:r>
            <a:r>
              <a:rPr lang="en-US" altLang="zh-CN" sz="3500" dirty="0" smtClean="0"/>
              <a:t>DES</a:t>
            </a:r>
            <a:endParaRPr lang="en-AU" altLang="zh-CN" sz="3500" dirty="0" smtClean="0">
              <a:ea typeface="宋体" charset="-122"/>
            </a:endParaRPr>
          </a:p>
        </p:txBody>
      </p:sp>
      <p:sp>
        <p:nvSpPr>
          <p:cNvPr id="10246" name="Rectangle 3"/>
          <p:cNvSpPr>
            <a:spLocks noGrp="1" noChangeArrowheads="1"/>
          </p:cNvSpPr>
          <p:nvPr>
            <p:ph type="body" idx="1"/>
          </p:nvPr>
        </p:nvSpPr>
        <p:spPr>
          <a:xfrm>
            <a:off x="323850" y="1341438"/>
            <a:ext cx="4103688" cy="4713287"/>
          </a:xfrm>
        </p:spPr>
        <p:txBody>
          <a:bodyPr/>
          <a:lstStyle/>
          <a:p>
            <a:pPr eaLnBrk="1" hangingPunct="1"/>
            <a:r>
              <a:rPr lang="zh-CN" altLang="en-US" sz="2500" dirty="0" smtClean="0"/>
              <a:t>使用两个密钥进行三次加密：</a:t>
            </a:r>
            <a:r>
              <a:rPr lang="en-US" altLang="zh-CN" sz="2500" dirty="0" smtClean="0"/>
              <a:t>E-D-E sequence</a:t>
            </a:r>
          </a:p>
          <a:p>
            <a:pPr lvl="1" eaLnBrk="1" hangingPunct="1"/>
            <a:r>
              <a:rPr lang="en-US" altLang="zh-CN" sz="2400" dirty="0" smtClean="0">
                <a:latin typeface="Courier New" pitchFamily="49" charset="0"/>
              </a:rPr>
              <a:t>C=E</a:t>
            </a:r>
            <a:r>
              <a:rPr lang="en-US" altLang="zh-CN" sz="2400" baseline="-25000" dirty="0" smtClean="0">
                <a:latin typeface="Courier New" pitchFamily="49" charset="0"/>
              </a:rPr>
              <a:t>K1</a:t>
            </a:r>
            <a:r>
              <a:rPr lang="en-US" altLang="zh-CN" sz="2400" dirty="0" smtClean="0">
                <a:latin typeface="Courier New" pitchFamily="49" charset="0"/>
              </a:rPr>
              <a:t>[D</a:t>
            </a:r>
            <a:r>
              <a:rPr lang="en-US" altLang="zh-CN" sz="2400" baseline="-25000" dirty="0" smtClean="0">
                <a:latin typeface="Courier New" pitchFamily="49" charset="0"/>
              </a:rPr>
              <a:t>K2</a:t>
            </a:r>
            <a:r>
              <a:rPr lang="en-US" altLang="zh-CN" sz="2400" dirty="0" smtClean="0">
                <a:latin typeface="Courier New" pitchFamily="49" charset="0"/>
              </a:rPr>
              <a:t>[E</a:t>
            </a:r>
            <a:r>
              <a:rPr lang="en-US" altLang="zh-CN" sz="2400" baseline="-25000" dirty="0" smtClean="0">
                <a:latin typeface="Courier New" pitchFamily="49" charset="0"/>
              </a:rPr>
              <a:t>K1</a:t>
            </a:r>
            <a:r>
              <a:rPr lang="en-US" altLang="zh-CN" sz="2400" dirty="0" smtClean="0">
                <a:latin typeface="Courier New" pitchFamily="49" charset="0"/>
              </a:rPr>
              <a:t>[P]]</a:t>
            </a:r>
            <a:endParaRPr lang="en-US" altLang="zh-CN" sz="2400" dirty="0" smtClean="0"/>
          </a:p>
          <a:p>
            <a:pPr lvl="1" eaLnBrk="1" hangingPunct="1"/>
            <a:r>
              <a:rPr lang="zh-CN" altLang="en-US" sz="2400" dirty="0" smtClean="0">
                <a:latin typeface="Courier New" pitchFamily="49" charset="0"/>
              </a:rPr>
              <a:t>如果</a:t>
            </a:r>
            <a:r>
              <a:rPr lang="en-US" altLang="zh-CN" sz="2400" dirty="0" smtClean="0">
                <a:latin typeface="Courier New" pitchFamily="49" charset="0"/>
              </a:rPr>
              <a:t>K1=K2</a:t>
            </a:r>
            <a:r>
              <a:rPr lang="zh-CN" altLang="en-US" sz="2400" dirty="0" smtClean="0"/>
              <a:t>，则相当于单次</a:t>
            </a:r>
            <a:r>
              <a:rPr lang="en-US" altLang="zh-CN" sz="2400" dirty="0" smtClean="0"/>
              <a:t>DES</a:t>
            </a:r>
          </a:p>
          <a:p>
            <a:pPr eaLnBrk="1" hangingPunct="1"/>
            <a:r>
              <a:rPr lang="zh-CN" altLang="en-US" sz="2500" dirty="0" smtClean="0"/>
              <a:t>已被用于密钥管理标准</a:t>
            </a:r>
            <a:r>
              <a:rPr lang="en-US" altLang="zh-CN" sz="2500" dirty="0" smtClean="0"/>
              <a:t>ANSI X9.17</a:t>
            </a:r>
            <a:r>
              <a:rPr lang="zh-CN" altLang="en-US" sz="2500" dirty="0" smtClean="0"/>
              <a:t>和</a:t>
            </a:r>
            <a:r>
              <a:rPr lang="en-US" altLang="zh-CN" sz="2500" dirty="0" smtClean="0"/>
              <a:t>ISO8732</a:t>
            </a:r>
          </a:p>
          <a:p>
            <a:pPr eaLnBrk="1" hangingPunct="1"/>
            <a:r>
              <a:rPr lang="zh-CN" altLang="en-US" sz="2500" dirty="0" smtClean="0"/>
              <a:t>当前还没有对三重</a:t>
            </a:r>
            <a:r>
              <a:rPr lang="en-US" altLang="zh-CN" sz="2500" dirty="0" smtClean="0"/>
              <a:t>DES</a:t>
            </a:r>
            <a:r>
              <a:rPr lang="zh-CN" altLang="en-US" sz="2500" dirty="0" smtClean="0"/>
              <a:t>的可行攻击方法</a:t>
            </a:r>
            <a:endParaRPr lang="zh-CN" altLang="en-AU" sz="2500" dirty="0" smtClean="0">
              <a:ea typeface="宋体" charset="-122"/>
            </a:endParaRPr>
          </a:p>
        </p:txBody>
      </p:sp>
      <p:pic>
        <p:nvPicPr>
          <p:cNvPr id="10247" name="Picture 4"/>
          <p:cNvPicPr>
            <a:picLocks noChangeAspect="1" noChangeArrowheads="1"/>
          </p:cNvPicPr>
          <p:nvPr/>
        </p:nvPicPr>
        <p:blipFill>
          <a:blip r:embed="rId3" cstate="print"/>
          <a:srcRect/>
          <a:stretch>
            <a:fillRect/>
          </a:stretch>
        </p:blipFill>
        <p:spPr bwMode="auto">
          <a:xfrm>
            <a:off x="4284663" y="1557338"/>
            <a:ext cx="4716462" cy="37433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5"/>
          <p:cNvSpPr>
            <a:spLocks noGrp="1" noChangeArrowheads="1"/>
          </p:cNvSpPr>
          <p:nvPr>
            <p:ph type="title"/>
          </p:nvPr>
        </p:nvSpPr>
        <p:spPr>
          <a:xfrm>
            <a:off x="611188" y="404813"/>
            <a:ext cx="6985000" cy="576262"/>
          </a:xfrm>
        </p:spPr>
        <p:txBody>
          <a:bodyPr>
            <a:normAutofit fontScale="90000"/>
          </a:bodyPr>
          <a:lstStyle/>
          <a:p>
            <a:pPr eaLnBrk="1" hangingPunct="1"/>
            <a:r>
              <a:rPr lang="zh-CN" altLang="en-US" sz="3500" dirty="0" smtClean="0"/>
              <a:t>对三重</a:t>
            </a:r>
            <a:r>
              <a:rPr lang="en-US" altLang="zh-CN" sz="3500" dirty="0" smtClean="0"/>
              <a:t>DES</a:t>
            </a:r>
            <a:r>
              <a:rPr lang="zh-CN" altLang="en-US" sz="3500" dirty="0" smtClean="0"/>
              <a:t>的已知明文攻击</a:t>
            </a:r>
          </a:p>
        </p:txBody>
      </p:sp>
      <p:pic>
        <p:nvPicPr>
          <p:cNvPr id="11270" name="Picture 4"/>
          <p:cNvPicPr>
            <a:picLocks noGrp="1" noChangeAspect="1" noChangeArrowheads="1"/>
          </p:cNvPicPr>
          <p:nvPr>
            <p:ph idx="1"/>
          </p:nvPr>
        </p:nvPicPr>
        <p:blipFill>
          <a:blip r:embed="rId2" cstate="print"/>
          <a:srcRect/>
          <a:stretch>
            <a:fillRect/>
          </a:stretch>
        </p:blipFill>
        <p:spPr>
          <a:xfrm>
            <a:off x="1692275" y="908050"/>
            <a:ext cx="5186363" cy="5949950"/>
          </a:xfrm>
          <a:noFill/>
        </p:spPr>
      </p:pic>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ryptography-2">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cryptography-2</Template>
  <TotalTime>148</TotalTime>
  <Words>2256</Words>
  <Application>Microsoft Office PowerPoint</Application>
  <PresentationFormat>全屏显示(4:3)</PresentationFormat>
  <Paragraphs>195</Paragraphs>
  <Slides>33</Slides>
  <Notes>5</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cryptography-2</vt:lpstr>
      <vt:lpstr>现代密码学理论与实践 第6章 其他加密技术</vt:lpstr>
      <vt:lpstr>本章要点</vt:lpstr>
      <vt:lpstr>本章目录</vt:lpstr>
      <vt:lpstr>6.1 多重加密与三重DES算法</vt:lpstr>
      <vt:lpstr>6.1.1 双重DES</vt:lpstr>
      <vt:lpstr>6.1.1 双重DES</vt:lpstr>
      <vt:lpstr>中途相遇攻击(Meet-in-the-Middle Attack)</vt:lpstr>
      <vt:lpstr>6.1.2 三重DES</vt:lpstr>
      <vt:lpstr>对三重DES的已知明文攻击</vt:lpstr>
      <vt:lpstr>6.1.3 使用三个密钥的三重DES</vt:lpstr>
      <vt:lpstr>6.2 分组密码的工作模式</vt:lpstr>
      <vt:lpstr>1）电子密码本模式Electronic Codebook, ECB</vt:lpstr>
      <vt:lpstr>ECB模式的局限性</vt:lpstr>
      <vt:lpstr>2）密文分组链接模式Cipher Block Chaining (CBC)</vt:lpstr>
      <vt:lpstr>CBC的优点和局限</vt:lpstr>
      <vt:lpstr>3.）密码反馈模式Cipher FeedBack (CFB)</vt:lpstr>
      <vt:lpstr>幻灯片 17</vt:lpstr>
      <vt:lpstr>CFB模式的优点和局限</vt:lpstr>
      <vt:lpstr>4) 输出反馈模式Output FeedBack (OFB)</vt:lpstr>
      <vt:lpstr>幻灯片 20</vt:lpstr>
      <vt:lpstr>OFB的优点和局限</vt:lpstr>
      <vt:lpstr>5)计数器模式Counter (CRT)</vt:lpstr>
      <vt:lpstr>Counter (CTR)</vt:lpstr>
      <vt:lpstr>CTR的优点和局限</vt:lpstr>
      <vt:lpstr>6.3 流密码和RC4</vt:lpstr>
      <vt:lpstr>流密码的结构</vt:lpstr>
      <vt:lpstr>流密码设计方面的一些考虑</vt:lpstr>
      <vt:lpstr>6.3.2 RC4算法</vt:lpstr>
      <vt:lpstr>RC4密钥安排 </vt:lpstr>
      <vt:lpstr>RC4的加密</vt:lpstr>
      <vt:lpstr>幻灯片 31</vt:lpstr>
      <vt:lpstr>RC4的安全性</vt:lpstr>
      <vt:lpstr>本章作业</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现代密码学理论与实践 第6章 其他加密技术</dc:title>
  <dc:creator>lenovo</dc:creator>
  <cp:lastModifiedBy>ustc</cp:lastModifiedBy>
  <cp:revision>13</cp:revision>
  <dcterms:created xsi:type="dcterms:W3CDTF">2014-09-30T14:28:47Z</dcterms:created>
  <dcterms:modified xsi:type="dcterms:W3CDTF">2016-10-25T08:10:46Z</dcterms:modified>
</cp:coreProperties>
</file>