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40"/>
  </p:notesMasterIdLst>
  <p:sldIdLst>
    <p:sldId id="257" r:id="rId2"/>
    <p:sldId id="303" r:id="rId3"/>
    <p:sldId id="307" r:id="rId4"/>
    <p:sldId id="258" r:id="rId5"/>
    <p:sldId id="259" r:id="rId6"/>
    <p:sldId id="301" r:id="rId7"/>
    <p:sldId id="261" r:id="rId8"/>
    <p:sldId id="262" r:id="rId9"/>
    <p:sldId id="302" r:id="rId10"/>
    <p:sldId id="285" r:id="rId11"/>
    <p:sldId id="284" r:id="rId12"/>
    <p:sldId id="300" r:id="rId13"/>
    <p:sldId id="286" r:id="rId14"/>
    <p:sldId id="287" r:id="rId15"/>
    <p:sldId id="288" r:id="rId16"/>
    <p:sldId id="267" r:id="rId17"/>
    <p:sldId id="289" r:id="rId18"/>
    <p:sldId id="290" r:id="rId19"/>
    <p:sldId id="270" r:id="rId20"/>
    <p:sldId id="271" r:id="rId21"/>
    <p:sldId id="291" r:id="rId22"/>
    <p:sldId id="292" r:id="rId23"/>
    <p:sldId id="293" r:id="rId24"/>
    <p:sldId id="294" r:id="rId25"/>
    <p:sldId id="295" r:id="rId26"/>
    <p:sldId id="276" r:id="rId27"/>
    <p:sldId id="277" r:id="rId28"/>
    <p:sldId id="279" r:id="rId29"/>
    <p:sldId id="280" r:id="rId30"/>
    <p:sldId id="305" r:id="rId31"/>
    <p:sldId id="296" r:id="rId32"/>
    <p:sldId id="281" r:id="rId33"/>
    <p:sldId id="282" r:id="rId34"/>
    <p:sldId id="297" r:id="rId35"/>
    <p:sldId id="304" r:id="rId36"/>
    <p:sldId id="298" r:id="rId37"/>
    <p:sldId id="306" r:id="rId38"/>
    <p:sldId id="308"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0000"/>
    <a:srgbClr val="6600CC"/>
    <a:srgbClr val="009900"/>
    <a:srgbClr val="FF3300"/>
    <a:srgbClr val="33CC33"/>
    <a:srgbClr val="9973FF"/>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413" autoAdjust="0"/>
  </p:normalViewPr>
  <p:slideViewPr>
    <p:cSldViewPr>
      <p:cViewPr varScale="1">
        <p:scale>
          <a:sx n="81" d="100"/>
          <a:sy n="81" d="100"/>
        </p:scale>
        <p:origin x="-1498"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Comic Sans MS" pitchFamily="66" charset="0"/>
              </a:defRPr>
            </a:lvl1pPr>
          </a:lstStyle>
          <a:p>
            <a:pPr>
              <a:defRPr/>
            </a:pPr>
            <a:endParaRPr lang="zh-CN" alt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Comic Sans MS" pitchFamily="66"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Comic Sans MS" pitchFamily="66"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Comic Sans MS" pitchFamily="66" charset="0"/>
              </a:defRPr>
            </a:lvl1pPr>
          </a:lstStyle>
          <a:p>
            <a:pPr>
              <a:defRPr/>
            </a:pPr>
            <a:fld id="{380EFBEE-20F0-4AAB-9039-3FACFDE6B1B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 name="Picture 40" descr="bg-buttom"/>
          <p:cNvPicPr>
            <a:picLocks noChangeAspect="1" noChangeArrowheads="1"/>
          </p:cNvPicPr>
          <p:nvPr userDrawn="1"/>
        </p:nvPicPr>
        <p:blipFill>
          <a:blip r:embed="rId3" cstate="print">
            <a:lum bright="18000" contrast="6000"/>
          </a:blip>
          <a:srcRect/>
          <a:stretch>
            <a:fillRect/>
          </a:stretch>
        </p:blipFill>
        <p:spPr bwMode="auto">
          <a:xfrm>
            <a:off x="4572000" y="115434"/>
            <a:ext cx="3889375" cy="1149350"/>
          </a:xfrm>
          <a:prstGeom prst="rect">
            <a:avLst/>
          </a:prstGeom>
          <a:noFill/>
          <a:ln w="9525">
            <a:noFill/>
            <a:miter lim="800000"/>
            <a:headEnd/>
            <a:tailEnd/>
          </a:ln>
        </p:spPr>
      </p:pic>
      <p:pic>
        <p:nvPicPr>
          <p:cNvPr id="14" name="图片 1" descr="ustc标志2"/>
          <p:cNvPicPr>
            <a:picLocks noChangeAspect="1" noChangeArrowheads="1"/>
          </p:cNvPicPr>
          <p:nvPr userDrawn="1"/>
        </p:nvPicPr>
        <p:blipFill>
          <a:blip r:embed="rId4" cstate="print"/>
          <a:srcRect/>
          <a:stretch>
            <a:fillRect/>
          </a:stretch>
        </p:blipFill>
        <p:spPr bwMode="auto">
          <a:xfrm>
            <a:off x="714348" y="258310"/>
            <a:ext cx="1008063" cy="10080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E2672E2-A160-472D-8EEE-79097D6B924C}" type="datetime1">
              <a:rPr lang="zh-CN" altLang="en-US" smtClean="0"/>
              <a:pPr/>
              <a:t>2016/10/25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C3E7649-F06E-4730-B3AF-431FFBBECEC0}" type="datetime1">
              <a:rPr lang="zh-CN" altLang="en-US" smtClean="0"/>
              <a:pPr/>
              <a:t>2016/10/25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5BB6D1B9-8A7A-4E3B-866F-AC83453A6EFF}" type="datetime1">
              <a:rPr lang="zh-CN" altLang="en-US" smtClean="0"/>
              <a:pPr>
                <a:defRPr/>
              </a:pPr>
              <a:t>2016/10/25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Cryptography and Network Security - 2</a:t>
            </a:r>
          </a:p>
        </p:txBody>
      </p:sp>
      <p:sp>
        <p:nvSpPr>
          <p:cNvPr id="7" name="Rectangle 7"/>
          <p:cNvSpPr>
            <a:spLocks noGrp="1" noChangeArrowheads="1"/>
          </p:cNvSpPr>
          <p:nvPr>
            <p:ph type="sldNum" sz="quarter" idx="12"/>
          </p:nvPr>
        </p:nvSpPr>
        <p:spPr>
          <a:ln/>
        </p:spPr>
        <p:txBody>
          <a:bodyPr/>
          <a:lstStyle>
            <a:lvl1pPr>
              <a:defRPr/>
            </a:lvl1pPr>
          </a:lstStyle>
          <a:p>
            <a:pPr>
              <a:defRPr/>
            </a:pPr>
            <a:fld id="{7F195B85-2E2F-4313-BF78-F48937ADA2CD}" type="slidenum">
              <a:rPr lang="en-US" altLang="zh-CN" smtClean="0"/>
              <a:pPr>
                <a:defRPr/>
              </a:pPr>
              <a:t>‹#›</a:t>
            </a:fld>
            <a:r>
              <a:rPr lang="en-US" altLang="zh-CN" dirty="0" smtClean="0"/>
              <a:t>/89</a:t>
            </a:r>
            <a:endParaRPr lang="en-US" altLang="zh-CN"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7F4CDFC2-7BFF-456D-BBAA-FB6F8CE6235E}" type="datetime1">
              <a:rPr lang="zh-CN" altLang="en-US" smtClean="0"/>
              <a:pPr>
                <a:defRPr/>
              </a:pPr>
              <a:t>2016/10/25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Cryptography and Network Security - 2</a:t>
            </a:r>
          </a:p>
        </p:txBody>
      </p:sp>
      <p:sp>
        <p:nvSpPr>
          <p:cNvPr id="7" name="Rectangle 7"/>
          <p:cNvSpPr>
            <a:spLocks noGrp="1" noChangeArrowheads="1"/>
          </p:cNvSpPr>
          <p:nvPr>
            <p:ph type="sldNum" sz="quarter" idx="12"/>
          </p:nvPr>
        </p:nvSpPr>
        <p:spPr>
          <a:ln/>
        </p:spPr>
        <p:txBody>
          <a:bodyPr/>
          <a:lstStyle>
            <a:lvl1pPr>
              <a:defRPr/>
            </a:lvl1pPr>
          </a:lstStyle>
          <a:p>
            <a:pPr>
              <a:defRPr/>
            </a:pPr>
            <a:fld id="{759F2C6D-DAAC-4E9D-8EBA-324391CB24BD}" type="slidenum">
              <a:rPr lang="en-US" altLang="zh-CN" smtClean="0"/>
              <a:pPr>
                <a:defRPr/>
              </a:pPr>
              <a:t>‹#›</a:t>
            </a:fld>
            <a:r>
              <a:rPr lang="en-US" altLang="zh-CN" dirty="0" smtClean="0"/>
              <a:t>/89</a:t>
            </a:r>
            <a:endParaRPr lang="en-US" altLang="zh-CN"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0404" y="1428736"/>
            <a:ext cx="8229600" cy="4525963"/>
          </a:xfrm>
        </p:spPr>
        <p:txBody>
          <a:bodyPr/>
          <a:lstStyle>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dirty="0"/>
          </a:p>
        </p:txBody>
      </p:sp>
      <p:sp>
        <p:nvSpPr>
          <p:cNvPr id="23" name="页脚占位符 18"/>
          <p:cNvSpPr txBox="1">
            <a:spLocks/>
          </p:cNvSpPr>
          <p:nvPr userDrawn="1"/>
        </p:nvSpPr>
        <p:spPr>
          <a:xfrm>
            <a:off x="3440867" y="6409750"/>
            <a:ext cx="2350681" cy="365125"/>
          </a:xfrm>
          <a:prstGeom prst="rect">
            <a:avLst/>
          </a:prstGeom>
        </p:spPr>
        <p:txBody>
          <a:bodyPr vert="horz" anchor="b" anchorCtr="1"/>
          <a:lstStyle>
            <a:lvl1pPr>
              <a:defRPr baseline="0">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现代密码学理论与实践</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4" name="灯片编号占位符 26"/>
          <p:cNvSpPr txBox="1">
            <a:spLocks/>
          </p:cNvSpPr>
          <p:nvPr userDrawn="1"/>
        </p:nvSpPr>
        <p:spPr>
          <a:xfrm>
            <a:off x="7858148" y="6369833"/>
            <a:ext cx="869319" cy="365125"/>
          </a:xfrm>
          <a:prstGeom prst="rect">
            <a:avLst/>
          </a:prstGeom>
        </p:spPr>
        <p:txBody>
          <a:bodyPr vert="horz" anchor="b"/>
          <a:lstStyle>
            <a:lvl1pPr>
              <a:defRPr>
                <a:solidFill>
                  <a:srgbClr val="FFFFFF"/>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8529EE09-798D-4760-8768-969530E7F427}" type="slidenum">
              <a:rPr kumimoji="0" lang="zh-CN" altLang="en-US"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altLang="zh-CN"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 37 </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5" name="页脚占位符 18"/>
          <p:cNvSpPr txBox="1">
            <a:spLocks/>
          </p:cNvSpPr>
          <p:nvPr userDrawn="1"/>
        </p:nvSpPr>
        <p:spPr>
          <a:xfrm>
            <a:off x="298536" y="6393771"/>
            <a:ext cx="1701696" cy="365125"/>
          </a:xfrm>
          <a:prstGeom prst="rect">
            <a:avLst/>
          </a:prstGeom>
        </p:spPr>
        <p:txBody>
          <a:bodyPr vert="horz" anchor="b" anchorCtr="1"/>
          <a:lstStyle>
            <a:lvl1pPr>
              <a:defRPr>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rPr>
              <a:t>mfy@ustc.edu.cn</a:t>
            </a:r>
            <a:endParaRPr kumimoji="0" lang="zh-CN" altLang="en-US" sz="14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endParaRPr>
          </a:p>
        </p:txBody>
      </p:sp>
      <p:pic>
        <p:nvPicPr>
          <p:cNvPr id="26" name="Picture 40" descr="bg-buttom"/>
          <p:cNvPicPr>
            <a:picLocks noChangeAspect="1" noChangeArrowheads="1"/>
          </p:cNvPicPr>
          <p:nvPr userDrawn="1"/>
        </p:nvPicPr>
        <p:blipFill>
          <a:blip r:embed="rId2" cstate="print">
            <a:lum bright="18000" contrast="6000"/>
          </a:blip>
          <a:srcRect/>
          <a:stretch>
            <a:fillRect/>
          </a:stretch>
        </p:blipFill>
        <p:spPr bwMode="auto">
          <a:xfrm>
            <a:off x="4786314" y="5214950"/>
            <a:ext cx="3889375" cy="1149350"/>
          </a:xfrm>
          <a:prstGeom prst="rect">
            <a:avLst/>
          </a:prstGeom>
          <a:noFill/>
          <a:ln w="9525">
            <a:noFill/>
            <a:miter lim="800000"/>
            <a:headEnd/>
            <a:tailEnd/>
          </a:ln>
        </p:spPr>
      </p:pic>
      <p:pic>
        <p:nvPicPr>
          <p:cNvPr id="27" name="图片 1" descr="ustc标志2"/>
          <p:cNvPicPr>
            <a:picLocks noChangeAspect="1" noChangeArrowheads="1"/>
          </p:cNvPicPr>
          <p:nvPr userDrawn="1"/>
        </p:nvPicPr>
        <p:blipFill>
          <a:blip r:embed="rId3" cstate="print"/>
          <a:srcRect/>
          <a:stretch>
            <a:fillRect/>
          </a:stretch>
        </p:blipFill>
        <p:spPr bwMode="auto">
          <a:xfrm>
            <a:off x="7679271" y="277986"/>
            <a:ext cx="1008063" cy="1008062"/>
          </a:xfrm>
          <a:prstGeom prst="rect">
            <a:avLst/>
          </a:prstGeom>
          <a:noFill/>
          <a:ln w="9525">
            <a:noFill/>
            <a:miter lim="800000"/>
            <a:headEnd/>
            <a:tailEnd/>
          </a:ln>
        </p:spPr>
      </p:pic>
      <p:sp>
        <p:nvSpPr>
          <p:cNvPr id="9" name="标题 6"/>
          <p:cNvSpPr txBox="1">
            <a:spLocks/>
          </p:cNvSpPr>
          <p:nvPr userDrawn="1"/>
        </p:nvSpPr>
        <p:spPr>
          <a:xfrm>
            <a:off x="214314" y="5572140"/>
            <a:ext cx="4714876" cy="857248"/>
          </a:xfrm>
          <a:prstGeom prst="rect">
            <a:avLst/>
          </a:prstGeom>
        </p:spPr>
        <p:txBody>
          <a:bodyPr vert="horz" bIns="0" rtlCol="0" anchor="ctr">
            <a:noAutofit/>
            <a:scene3d>
              <a:camera prst="orthographicFront"/>
              <a:lightRig rig="soft" dir="t"/>
            </a:scene3d>
            <a:sp3d prstMaterial="softEdge">
              <a:bevelT w="25400" h="25400"/>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School of Computer </a:t>
            </a:r>
            <a:r>
              <a:rPr kumimoji="0" lang="en-US" altLang="zh-CN" sz="2400" b="0" i="0" u="none" strike="noStrike" kern="1200" cap="none" spc="0" normalizeH="0" baseline="0" noProof="0" dirty="0" err="1" smtClean="0">
                <a:ln>
                  <a:noFill/>
                </a:ln>
                <a:solidFill>
                  <a:srgbClr val="EAF9FC"/>
                </a:solidFill>
                <a:effectLst/>
                <a:uLnTx/>
                <a:uFillTx/>
                <a:latin typeface="华文行楷" pitchFamily="2" charset="-122"/>
                <a:ea typeface="华文行楷" pitchFamily="2" charset="-122"/>
                <a:cs typeface="+mj-cs"/>
              </a:rPr>
              <a:t>Science&amp;Technology</a:t>
            </a: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 USTC</a:t>
            </a:r>
            <a:endParaRPr kumimoji="0" lang="en-US" sz="2400" b="0" i="0" u="none" strike="noStrike" kern="1200" cap="none" spc="0" normalizeH="0" baseline="0" noProof="0" dirty="0">
              <a:ln>
                <a:noFill/>
              </a:ln>
              <a:solidFill>
                <a:srgbClr val="EAF9FC"/>
              </a:solidFill>
              <a:effectLst/>
              <a:uLnTx/>
              <a:uFillTx/>
              <a:latin typeface="华文行楷" pitchFamily="2" charset="-122"/>
              <a:ea typeface="华文行楷" pitchFamily="2" charset="-122"/>
              <a:cs typeface="+mj-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D5C350B-4A99-44CA-BD3F-436C35E879F6}" type="datetime1">
              <a:rPr lang="zh-CN" altLang="en-US" smtClean="0"/>
              <a:pPr/>
              <a:t>2016/10/25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CF8DEF0-057E-4D05-B964-8893A04D16A7}" type="datetime1">
              <a:rPr lang="zh-CN" altLang="en-US" smtClean="0"/>
              <a:pPr/>
              <a:t>2016/10/25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84F31DF-5A6A-4D7D-9A32-641C4740AECB}" type="datetime1">
              <a:rPr lang="zh-CN" altLang="en-US" smtClean="0"/>
              <a:pPr/>
              <a:t>2016/10/25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16C110CD-E9AF-4815-B982-C71DD1412174}" type="datetime1">
              <a:rPr lang="zh-CN" altLang="en-US" smtClean="0"/>
              <a:pPr/>
              <a:t>2016/10/25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7F353DC-7D66-42D5-937A-32A6B2054C9E}" type="datetime1">
              <a:rPr lang="zh-CN" altLang="en-US" smtClean="0"/>
              <a:pPr/>
              <a:t>2016/10/25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DE34FA82-BD38-41DB-AC70-DB508FBEA257}" type="datetime1">
              <a:rPr lang="zh-CN" altLang="en-US" smtClean="0"/>
              <a:pPr/>
              <a:t>2016/10/25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8529EE09-798D-4760-8768-969530E7F427}"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83B2A7F5-0A7F-4523-A068-C452A85F3F86}" type="datetime1">
              <a:rPr lang="zh-CN" altLang="en-US" smtClean="0"/>
              <a:pPr/>
              <a:t>2016/10/25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8529EE09-798D-4760-8768-969530E7F427}"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BA9FF3C-F009-474B-8AF4-0142DC10200A}" type="datetime1">
              <a:rPr lang="zh-CN" altLang="en-US" smtClean="0"/>
              <a:pPr/>
              <a:t>2016/10/25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29EE09-798D-4760-8768-969530E7F42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fy@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6.xml"/><Relationship Id="rId18" Type="http://schemas.openxmlformats.org/officeDocument/2006/relationships/slide" Target="slide33.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4.xml"/><Relationship Id="rId17" Type="http://schemas.openxmlformats.org/officeDocument/2006/relationships/slide" Target="slide31.xml"/><Relationship Id="rId2" Type="http://schemas.openxmlformats.org/officeDocument/2006/relationships/slide" Target="slide4.xml"/><Relationship Id="rId16"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slide" Target="slide23.xml"/><Relationship Id="rId5" Type="http://schemas.openxmlformats.org/officeDocument/2006/relationships/slide" Target="slide14.xml"/><Relationship Id="rId15" Type="http://schemas.openxmlformats.org/officeDocument/2006/relationships/slide" Target="slide28.xml"/><Relationship Id="rId10" Type="http://schemas.openxmlformats.org/officeDocument/2006/relationships/slide" Target="slide22.xml"/><Relationship Id="rId19" Type="http://schemas.openxmlformats.org/officeDocument/2006/relationships/slide" Target="slide35.xml"/><Relationship Id="rId4" Type="http://schemas.openxmlformats.org/officeDocument/2006/relationships/slide" Target="slide13.xml"/><Relationship Id="rId9" Type="http://schemas.openxmlformats.org/officeDocument/2006/relationships/slide" Target="slide21.xml"/><Relationship Id="rId14" Type="http://schemas.openxmlformats.org/officeDocument/2006/relationships/slide" Target="slide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785786" y="1000108"/>
            <a:ext cx="7643865" cy="2089150"/>
          </a:xfrm>
          <a:prstGeom prst="rect">
            <a:avLst/>
          </a:prstGeom>
        </p:spPr>
        <p:txBody>
          <a:bodyPr vert="horz" anchor="b">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现代密码学理论与实践</a:t>
            </a:r>
            <a:r>
              <a:rPr kumimoji="0" lang="zh-CN" altLang="en-US" sz="36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
            </a:r>
            <a:br>
              <a:rPr kumimoji="0" lang="zh-CN" altLang="en-US" sz="36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br>
            <a:r>
              <a:rPr kumimoji="0" lang="zh-CN" altLang="en-US" sz="44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第</a:t>
            </a:r>
            <a:r>
              <a:rPr lang="en-US" altLang="zh-CN" sz="4400" b="1" dirty="0">
                <a:solidFill>
                  <a:srgbClr val="FF0000"/>
                </a:solidFill>
                <a:effectLst>
                  <a:outerShdw blurRad="31750" dist="25400" dir="5400000" algn="tl" rotWithShape="0">
                    <a:srgbClr val="000000">
                      <a:alpha val="25000"/>
                    </a:srgbClr>
                  </a:outerShdw>
                </a:effectLst>
                <a:latin typeface="+mj-lt"/>
                <a:ea typeface="+mj-ea"/>
                <a:cs typeface="+mj-cs"/>
              </a:rPr>
              <a:t>7</a:t>
            </a:r>
            <a:r>
              <a:rPr kumimoji="0" lang="zh-CN" altLang="en-US" sz="4400" b="1" i="0" u="none" strike="noStrike" kern="1200" cap="none" spc="0" normalizeH="0" baseline="0" noProof="0" dirty="0" smtClean="0">
                <a:ln>
                  <a:noFill/>
                </a:ln>
                <a:solidFill>
                  <a:srgbClr val="FF0000"/>
                </a:solidFill>
                <a:effectLst>
                  <a:outerShdw blurRad="31750" dist="25400" dir="5400000" algn="tl" rotWithShape="0">
                    <a:srgbClr val="000000">
                      <a:alpha val="25000"/>
                    </a:srgbClr>
                  </a:outerShdw>
                </a:effectLst>
                <a:uLnTx/>
                <a:uFillTx/>
                <a:latin typeface="+mj-lt"/>
                <a:ea typeface="+mj-ea"/>
                <a:cs typeface="+mj-cs"/>
              </a:rPr>
              <a:t>章 利用对称密钥实现保密</a:t>
            </a:r>
          </a:p>
        </p:txBody>
      </p:sp>
      <p:sp>
        <p:nvSpPr>
          <p:cNvPr id="10" name="Rectangle 3"/>
          <p:cNvSpPr>
            <a:spLocks noGrp="1" noChangeArrowheads="1"/>
          </p:cNvSpPr>
          <p:nvPr/>
        </p:nvSpPr>
        <p:spPr bwMode="auto">
          <a:xfrm>
            <a:off x="1262088" y="3333771"/>
            <a:ext cx="6551613" cy="3095625"/>
          </a:xfrm>
          <a:prstGeom prst="rect">
            <a:avLst/>
          </a:prstGeom>
          <a:noFill/>
          <a:ln w="9525">
            <a:noFill/>
            <a:miter lim="800000"/>
            <a:headEnd/>
            <a:tailEnd/>
          </a:ln>
        </p:spPr>
        <p:txBody>
          <a:bodyPr/>
          <a:lstStyle/>
          <a:p>
            <a:pPr algn="r">
              <a:lnSpc>
                <a:spcPct val="90000"/>
              </a:lnSpc>
              <a:spcBef>
                <a:spcPct val="20000"/>
              </a:spcBef>
              <a:buClr>
                <a:schemeClr val="tx2"/>
              </a:buClr>
              <a:buSzPct val="70000"/>
              <a:buFont typeface="Wingdings" pitchFamily="2" charset="2"/>
              <a:buNone/>
            </a:pPr>
            <a:r>
              <a:rPr lang="en-US" altLang="zh-CN" sz="2700" dirty="0">
                <a:ea typeface="黑体" pitchFamily="2" charset="-122"/>
              </a:rPr>
              <a:t>Fifth Edition by William Stallings</a:t>
            </a:r>
          </a:p>
          <a:p>
            <a:pPr algn="r">
              <a:lnSpc>
                <a:spcPct val="90000"/>
              </a:lnSpc>
              <a:spcBef>
                <a:spcPct val="20000"/>
              </a:spcBef>
              <a:buClr>
                <a:schemeClr val="tx2"/>
              </a:buClr>
              <a:buSzPct val="70000"/>
              <a:buFont typeface="Wingdings" pitchFamily="2" charset="2"/>
              <a:buNone/>
            </a:pPr>
            <a:r>
              <a:rPr lang="zh-CN" altLang="en-US" sz="2700" dirty="0">
                <a:ea typeface="黑体" pitchFamily="2" charset="-122"/>
              </a:rPr>
              <a:t>苗付友</a:t>
            </a:r>
          </a:p>
          <a:p>
            <a:pPr algn="r">
              <a:lnSpc>
                <a:spcPct val="90000"/>
              </a:lnSpc>
              <a:spcBef>
                <a:spcPct val="20000"/>
              </a:spcBef>
              <a:buClr>
                <a:schemeClr val="tx2"/>
              </a:buClr>
              <a:buSzPct val="70000"/>
              <a:buFont typeface="Wingdings" pitchFamily="2" charset="2"/>
              <a:buNone/>
            </a:pPr>
            <a:r>
              <a:rPr lang="en-US" altLang="zh-CN" sz="2700" dirty="0">
                <a:ea typeface="黑体" pitchFamily="2" charset="-122"/>
                <a:hlinkClick r:id="rId2"/>
              </a:rPr>
              <a:t>mfy@ustc.edu.cn</a:t>
            </a:r>
            <a:endParaRPr lang="en-US" altLang="zh-CN" sz="2700" dirty="0">
              <a:ea typeface="黑体" pitchFamily="2" charset="-122"/>
            </a:endParaRPr>
          </a:p>
          <a:p>
            <a:pPr algn="r">
              <a:lnSpc>
                <a:spcPct val="90000"/>
              </a:lnSpc>
              <a:spcBef>
                <a:spcPct val="20000"/>
              </a:spcBef>
              <a:buClr>
                <a:schemeClr val="tx2"/>
              </a:buClr>
              <a:buSzPct val="70000"/>
              <a:buFont typeface="Wingdings" pitchFamily="2" charset="2"/>
              <a:buNone/>
            </a:pPr>
            <a:r>
              <a:rPr lang="en-US" altLang="zh-CN" sz="2700" dirty="0" smtClean="0">
                <a:ea typeface="黑体" pitchFamily="2" charset="-122"/>
              </a:rPr>
              <a:t>2016</a:t>
            </a:r>
            <a:r>
              <a:rPr lang="zh-CN" altLang="en-US" sz="2700" dirty="0" smtClean="0">
                <a:ea typeface="黑体" pitchFamily="2" charset="-122"/>
              </a:rPr>
              <a:t>年</a:t>
            </a:r>
            <a:r>
              <a:rPr lang="en-US" altLang="zh-CN" sz="2700" smtClean="0">
                <a:ea typeface="黑体" pitchFamily="2" charset="-122"/>
              </a:rPr>
              <a:t>10</a:t>
            </a:r>
            <a:r>
              <a:rPr lang="zh-CN" altLang="en-US" sz="2700" smtClean="0">
                <a:ea typeface="黑体" pitchFamily="2" charset="-122"/>
              </a:rPr>
              <a:t>月</a:t>
            </a:r>
            <a:endParaRPr lang="zh-CN" altLang="en-US" sz="2700" dirty="0">
              <a:ea typeface="黑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0"/>
          <p:cNvSpPr>
            <a:spLocks noGrp="1" noChangeArrowheads="1"/>
          </p:cNvSpPr>
          <p:nvPr>
            <p:ph idx="1"/>
          </p:nvPr>
        </p:nvSpPr>
        <p:spPr>
          <a:xfrm>
            <a:off x="500034" y="1214422"/>
            <a:ext cx="8229600" cy="4525963"/>
          </a:xfrm>
        </p:spPr>
        <p:txBody>
          <a:bodyPr>
            <a:normAutofit/>
          </a:bodyPr>
          <a:lstStyle/>
          <a:p>
            <a:pPr eaLnBrk="1" hangingPunct="1">
              <a:lnSpc>
                <a:spcPct val="95000"/>
              </a:lnSpc>
            </a:pPr>
            <a:r>
              <a:rPr lang="zh-CN" altLang="en-US" sz="2400" dirty="0" smtClean="0"/>
              <a:t>将加密设备用于端到端协议，不能提供网络之间的服务，如电子邮件、电子数据交换和文件传输等。因此，端到端加密需要到应用层上进行。</a:t>
            </a:r>
          </a:p>
        </p:txBody>
      </p:sp>
      <p:sp>
        <p:nvSpPr>
          <p:cNvPr id="12293" name="Rectangle 5"/>
          <p:cNvSpPr>
            <a:spLocks noGrp="1" noChangeArrowheads="1"/>
          </p:cNvSpPr>
          <p:nvPr>
            <p:ph type="title"/>
          </p:nvPr>
        </p:nvSpPr>
        <p:spPr/>
        <p:txBody>
          <a:bodyPr/>
          <a:lstStyle/>
          <a:p>
            <a:pPr eaLnBrk="1" hangingPunct="1"/>
            <a:r>
              <a:rPr lang="zh-CN" altLang="en-US" sz="3000" dirty="0" smtClean="0"/>
              <a:t>存储转发通信网络中的加密覆盖范围</a:t>
            </a:r>
          </a:p>
        </p:txBody>
      </p:sp>
      <p:pic>
        <p:nvPicPr>
          <p:cNvPr id="12295" name="Picture 2"/>
          <p:cNvPicPr>
            <a:picLocks noChangeAspect="1" noChangeArrowheads="1"/>
          </p:cNvPicPr>
          <p:nvPr/>
        </p:nvPicPr>
        <p:blipFill>
          <a:blip r:embed="rId2" cstate="print"/>
          <a:srcRect/>
          <a:stretch>
            <a:fillRect/>
          </a:stretch>
        </p:blipFill>
        <p:spPr bwMode="auto">
          <a:xfrm>
            <a:off x="1643042" y="2357430"/>
            <a:ext cx="5715041" cy="4143404"/>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4"/>
          <p:cNvPicPr>
            <a:picLocks noGrp="1" noChangeAspect="1" noChangeArrowheads="1"/>
          </p:cNvPicPr>
          <p:nvPr>
            <p:ph idx="1"/>
          </p:nvPr>
        </p:nvPicPr>
        <p:blipFill>
          <a:blip r:embed="rId2" cstate="print"/>
          <a:srcRect/>
          <a:stretch>
            <a:fillRect/>
          </a:stretch>
        </p:blipFill>
        <p:spPr>
          <a:xfrm>
            <a:off x="827088" y="1557338"/>
            <a:ext cx="7115175" cy="4033837"/>
          </a:xfrm>
          <a:noFill/>
        </p:spPr>
      </p:pic>
      <p:sp>
        <p:nvSpPr>
          <p:cNvPr id="13317" name="Rectangle 5"/>
          <p:cNvSpPr>
            <a:spLocks noGrp="1" noChangeArrowheads="1"/>
          </p:cNvSpPr>
          <p:nvPr>
            <p:ph type="title"/>
          </p:nvPr>
        </p:nvSpPr>
        <p:spPr>
          <a:xfrm>
            <a:off x="684213" y="404813"/>
            <a:ext cx="7200900" cy="719137"/>
          </a:xfrm>
        </p:spPr>
        <p:txBody>
          <a:bodyPr/>
          <a:lstStyle/>
          <a:p>
            <a:pPr eaLnBrk="1" hangingPunct="1"/>
            <a:r>
              <a:rPr lang="zh-CN" altLang="en-US" sz="3500" smtClean="0"/>
              <a:t>不同加密策略的实现</a:t>
            </a:r>
            <a:r>
              <a:rPr lang="en-US" altLang="zh-CN" sz="3000" smtClean="0"/>
              <a:t>(1)</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3"/>
          <p:cNvPicPr>
            <a:picLocks noGrp="1" noChangeAspect="1" noChangeArrowheads="1"/>
          </p:cNvPicPr>
          <p:nvPr>
            <p:ph idx="1"/>
          </p:nvPr>
        </p:nvPicPr>
        <p:blipFill>
          <a:blip r:embed="rId2" cstate="print"/>
          <a:srcRect/>
          <a:stretch>
            <a:fillRect/>
          </a:stretch>
        </p:blipFill>
        <p:spPr>
          <a:xfrm>
            <a:off x="755650" y="1557338"/>
            <a:ext cx="7418388" cy="4208462"/>
          </a:xfrm>
          <a:noFill/>
        </p:spPr>
      </p:pic>
      <p:sp>
        <p:nvSpPr>
          <p:cNvPr id="14341" name="Rectangle 2"/>
          <p:cNvSpPr>
            <a:spLocks noGrp="1" noChangeArrowheads="1"/>
          </p:cNvSpPr>
          <p:nvPr>
            <p:ph type="title"/>
          </p:nvPr>
        </p:nvSpPr>
        <p:spPr>
          <a:xfrm>
            <a:off x="611188" y="404813"/>
            <a:ext cx="7200900" cy="719137"/>
          </a:xfrm>
        </p:spPr>
        <p:txBody>
          <a:bodyPr/>
          <a:lstStyle/>
          <a:p>
            <a:pPr eaLnBrk="1" hangingPunct="1"/>
            <a:r>
              <a:rPr lang="zh-CN" altLang="en-US" sz="3500" smtClean="0"/>
              <a:t>不同加密策略的实现</a:t>
            </a:r>
            <a:r>
              <a:rPr lang="en-US" altLang="zh-CN" sz="3000" smtClean="0"/>
              <a:t>(2)</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3"/>
          <p:cNvSpPr>
            <a:spLocks noGrp="1" noChangeArrowheads="1"/>
          </p:cNvSpPr>
          <p:nvPr>
            <p:ph idx="1"/>
          </p:nvPr>
        </p:nvSpPr>
        <p:spPr>
          <a:xfrm>
            <a:off x="539750" y="1196975"/>
            <a:ext cx="7842250" cy="4752975"/>
          </a:xfrm>
        </p:spPr>
        <p:txBody>
          <a:bodyPr/>
          <a:lstStyle/>
          <a:p>
            <a:pPr eaLnBrk="1" hangingPunct="1"/>
            <a:r>
              <a:rPr lang="zh-CN" altLang="en-US" dirty="0" smtClean="0"/>
              <a:t>可以从通信量分析攻击得到的信息类型</a:t>
            </a:r>
          </a:p>
          <a:p>
            <a:pPr lvl="1" eaLnBrk="1" hangingPunct="1"/>
            <a:r>
              <a:rPr lang="zh-CN" altLang="en-US" dirty="0" smtClean="0"/>
              <a:t>传输双方的标识</a:t>
            </a:r>
          </a:p>
          <a:p>
            <a:pPr lvl="1" eaLnBrk="1" hangingPunct="1"/>
            <a:r>
              <a:rPr lang="zh-CN" altLang="en-US" dirty="0" smtClean="0"/>
              <a:t>传输双方的联系频率</a:t>
            </a:r>
          </a:p>
          <a:p>
            <a:pPr lvl="1" eaLnBrk="1" hangingPunct="1"/>
            <a:r>
              <a:rPr lang="zh-CN" altLang="en-US" dirty="0" smtClean="0"/>
              <a:t>消息格式、消息长度，或者消息交换频繁程度可以暗示出消息的重要性</a:t>
            </a:r>
            <a:endParaRPr lang="en-US" altLang="zh-CN" dirty="0" smtClean="0"/>
          </a:p>
          <a:p>
            <a:pPr lvl="1" eaLnBrk="1" hangingPunct="1"/>
            <a:r>
              <a:rPr lang="zh-CN" altLang="en-US" dirty="0" smtClean="0"/>
              <a:t>与传输双方的某些谈话相关的事件</a:t>
            </a:r>
          </a:p>
        </p:txBody>
      </p:sp>
      <p:sp>
        <p:nvSpPr>
          <p:cNvPr id="15365" name="Rectangle 2"/>
          <p:cNvSpPr>
            <a:spLocks noGrp="1" noChangeArrowheads="1"/>
          </p:cNvSpPr>
          <p:nvPr>
            <p:ph type="title"/>
          </p:nvPr>
        </p:nvSpPr>
        <p:spPr>
          <a:xfrm>
            <a:off x="539750" y="404813"/>
            <a:ext cx="6986588" cy="647700"/>
          </a:xfrm>
        </p:spPr>
        <p:txBody>
          <a:bodyPr>
            <a:normAutofit fontScale="90000"/>
          </a:bodyPr>
          <a:lstStyle/>
          <a:p>
            <a:pPr eaLnBrk="1" hangingPunct="1"/>
            <a:r>
              <a:rPr lang="en-US" altLang="zh-CN" smtClean="0"/>
              <a:t>7.2 </a:t>
            </a:r>
            <a:r>
              <a:rPr lang="zh-CN" altLang="en-US" smtClean="0"/>
              <a:t>传输保密性</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3"/>
          <p:cNvSpPr>
            <a:spLocks noGrp="1" noChangeArrowheads="1"/>
          </p:cNvSpPr>
          <p:nvPr>
            <p:ph idx="1"/>
          </p:nvPr>
        </p:nvSpPr>
        <p:spPr>
          <a:xfrm>
            <a:off x="500034" y="1142984"/>
            <a:ext cx="8229600" cy="4525963"/>
          </a:xfrm>
        </p:spPr>
        <p:txBody>
          <a:bodyPr>
            <a:normAutofit/>
          </a:bodyPr>
          <a:lstStyle/>
          <a:p>
            <a:pPr eaLnBrk="1" hangingPunct="1"/>
            <a:r>
              <a:rPr lang="zh-CN" altLang="en-US" sz="2600" dirty="0" smtClean="0"/>
              <a:t>使用链路加密时分组首部要加密，因此可以减少通信量分析的机会，但攻击者仍有可能估算出网络上的通信量并观察到进入和离开每个端系统的通信量的大小。有效防范措施是通信量填充</a:t>
            </a:r>
            <a:r>
              <a:rPr lang="en-US" altLang="zh-CN" sz="2600" dirty="0" smtClean="0"/>
              <a:t>(traffic padding)</a:t>
            </a:r>
          </a:p>
        </p:txBody>
      </p:sp>
      <p:sp>
        <p:nvSpPr>
          <p:cNvPr id="16389" name="Rectangle 7"/>
          <p:cNvSpPr>
            <a:spLocks noGrp="1" noChangeArrowheads="1"/>
          </p:cNvSpPr>
          <p:nvPr>
            <p:ph type="title"/>
          </p:nvPr>
        </p:nvSpPr>
        <p:spPr/>
        <p:txBody>
          <a:bodyPr/>
          <a:lstStyle/>
          <a:p>
            <a:pPr eaLnBrk="1" hangingPunct="1"/>
            <a:r>
              <a:rPr lang="en-US" altLang="zh-CN" sz="3500" smtClean="0"/>
              <a:t>7.2.1 </a:t>
            </a:r>
            <a:r>
              <a:rPr lang="zh-CN" altLang="en-US" sz="3500" smtClean="0"/>
              <a:t>链路加密方式</a:t>
            </a:r>
          </a:p>
        </p:txBody>
      </p:sp>
      <p:pic>
        <p:nvPicPr>
          <p:cNvPr id="16391" name="Picture 1"/>
          <p:cNvPicPr>
            <a:picLocks noChangeAspect="1" noChangeArrowheads="1"/>
          </p:cNvPicPr>
          <p:nvPr/>
        </p:nvPicPr>
        <p:blipFill>
          <a:blip r:embed="rId2" cstate="print"/>
          <a:srcRect/>
          <a:stretch>
            <a:fillRect/>
          </a:stretch>
        </p:blipFill>
        <p:spPr bwMode="auto">
          <a:xfrm>
            <a:off x="1116013" y="2746375"/>
            <a:ext cx="6624637" cy="4111625"/>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3"/>
          <p:cNvSpPr>
            <a:spLocks noGrp="1" noChangeArrowheads="1"/>
          </p:cNvSpPr>
          <p:nvPr>
            <p:ph idx="1"/>
          </p:nvPr>
        </p:nvSpPr>
        <p:spPr>
          <a:xfrm>
            <a:off x="323850" y="1268413"/>
            <a:ext cx="7842250" cy="3744912"/>
          </a:xfrm>
        </p:spPr>
        <p:txBody>
          <a:bodyPr/>
          <a:lstStyle/>
          <a:p>
            <a:pPr eaLnBrk="1" hangingPunct="1"/>
            <a:r>
              <a:rPr lang="zh-CN" altLang="en-US" smtClean="0"/>
              <a:t>端到端加密方式</a:t>
            </a:r>
          </a:p>
          <a:p>
            <a:pPr lvl="1" eaLnBrk="1" hangingPunct="1"/>
            <a:r>
              <a:rPr lang="zh-CN" altLang="en-US" smtClean="0"/>
              <a:t>端到端加密方式使信息防护者可以采用的措施更有限，例如应用层加密可以使攻击者确定哪些通信实体参与了通信过程；传输层加密仍会透露网络层地址和通信量模式。</a:t>
            </a:r>
          </a:p>
          <a:p>
            <a:pPr lvl="1" eaLnBrk="1" hangingPunct="1"/>
            <a:r>
              <a:rPr lang="zh-CN" altLang="en-US" smtClean="0"/>
              <a:t>解决办法是在传输层或应用层把所有数据单元都填充到一个统一的长度，以防止攻击者获得端用户之间交换的数据量信息，掩盖通信量模式。</a:t>
            </a:r>
          </a:p>
        </p:txBody>
      </p:sp>
      <p:sp>
        <p:nvSpPr>
          <p:cNvPr id="17413" name="Rectangle 2"/>
          <p:cNvSpPr>
            <a:spLocks noGrp="1" noChangeArrowheads="1"/>
          </p:cNvSpPr>
          <p:nvPr>
            <p:ph type="title"/>
          </p:nvPr>
        </p:nvSpPr>
        <p:spPr>
          <a:xfrm>
            <a:off x="457200" y="333375"/>
            <a:ext cx="7543800" cy="647700"/>
          </a:xfrm>
        </p:spPr>
        <p:txBody>
          <a:bodyPr/>
          <a:lstStyle/>
          <a:p>
            <a:pPr eaLnBrk="1" hangingPunct="1"/>
            <a:r>
              <a:rPr lang="en-US" altLang="zh-CN" sz="3500" smtClean="0"/>
              <a:t>7.2.2 </a:t>
            </a:r>
            <a:r>
              <a:rPr lang="zh-CN" altLang="en-US" sz="3500" smtClean="0"/>
              <a:t>端到端加密的方法</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idx="1"/>
          </p:nvPr>
        </p:nvSpPr>
        <p:spPr>
          <a:xfrm>
            <a:off x="468313" y="1268413"/>
            <a:ext cx="8058150" cy="4968875"/>
          </a:xfrm>
        </p:spPr>
        <p:txBody>
          <a:bodyPr/>
          <a:lstStyle/>
          <a:p>
            <a:pPr marL="609600" indent="-609600" eaLnBrk="1" hangingPunct="1">
              <a:lnSpc>
                <a:spcPct val="90000"/>
              </a:lnSpc>
            </a:pPr>
            <a:r>
              <a:rPr lang="zh-CN" altLang="en-US" sz="2800" smtClean="0"/>
              <a:t>密钥分发问题</a:t>
            </a:r>
            <a:endParaRPr lang="en-US" altLang="zh-CN" sz="2800" smtClean="0"/>
          </a:p>
          <a:p>
            <a:pPr marL="990600" lvl="1" indent="-646113" eaLnBrk="1" hangingPunct="1">
              <a:lnSpc>
                <a:spcPct val="90000"/>
              </a:lnSpc>
            </a:pPr>
            <a:r>
              <a:rPr lang="zh-CN" altLang="en-US" sz="2400" smtClean="0"/>
              <a:t>对称的加密机制要求双方一个秘密密钥</a:t>
            </a:r>
            <a:endParaRPr lang="en-AU" altLang="zh-CN" sz="2400" smtClean="0"/>
          </a:p>
          <a:p>
            <a:pPr marL="990600" lvl="1" indent="-646113" eaLnBrk="1" hangingPunct="1">
              <a:lnSpc>
                <a:spcPct val="90000"/>
              </a:lnSpc>
            </a:pPr>
            <a:r>
              <a:rPr lang="zh-CN" altLang="en-AU" sz="2400" smtClean="0"/>
              <a:t>问题是如何安全保密地传递这个密钥</a:t>
            </a:r>
          </a:p>
          <a:p>
            <a:pPr marL="990600" lvl="1" indent="-646113" eaLnBrk="1" hangingPunct="1">
              <a:lnSpc>
                <a:spcPct val="90000"/>
              </a:lnSpc>
            </a:pPr>
            <a:r>
              <a:rPr lang="zh-CN" altLang="en-AU" sz="2400" smtClean="0"/>
              <a:t>许多密码系统出问题多在密钥分发上 </a:t>
            </a:r>
          </a:p>
          <a:p>
            <a:pPr marL="609600" indent="-609600" eaLnBrk="1" hangingPunct="1">
              <a:lnSpc>
                <a:spcPct val="90000"/>
              </a:lnSpc>
            </a:pPr>
            <a:r>
              <a:rPr lang="zh-CN" altLang="en-AU" sz="2800" smtClean="0"/>
              <a:t>密钥分发可以采用的多种方法</a:t>
            </a:r>
          </a:p>
          <a:p>
            <a:pPr marL="990600" lvl="1" indent="-646113" eaLnBrk="1" hangingPunct="1">
              <a:lnSpc>
                <a:spcPct val="90000"/>
              </a:lnSpc>
              <a:buClr>
                <a:schemeClr val="tx1"/>
              </a:buClr>
              <a:buSzPct val="85000"/>
              <a:buFontTx/>
              <a:buAutoNum type="arabicPeriod"/>
            </a:pPr>
            <a:r>
              <a:rPr lang="zh-CN" altLang="en-US" sz="2400" smtClean="0"/>
              <a:t>密钥由</a:t>
            </a:r>
            <a:r>
              <a:rPr lang="en-US" altLang="zh-CN" sz="2400" smtClean="0"/>
              <a:t>A</a:t>
            </a:r>
            <a:r>
              <a:rPr lang="zh-CN" altLang="en-US" sz="2400" smtClean="0"/>
              <a:t>选择，并亲自交给</a:t>
            </a:r>
            <a:r>
              <a:rPr lang="en-US" altLang="zh-CN" sz="2400" smtClean="0"/>
              <a:t>B</a:t>
            </a:r>
          </a:p>
          <a:p>
            <a:pPr marL="990600" lvl="1" indent="-646113" eaLnBrk="1" hangingPunct="1">
              <a:lnSpc>
                <a:spcPct val="90000"/>
              </a:lnSpc>
              <a:buClr>
                <a:schemeClr val="tx1"/>
              </a:buClr>
              <a:buSzPct val="85000"/>
              <a:buFontTx/>
              <a:buAutoNum type="arabicPeriod"/>
            </a:pPr>
            <a:r>
              <a:rPr lang="zh-CN" altLang="en-US" sz="2400" smtClean="0"/>
              <a:t>第三方</a:t>
            </a:r>
            <a:r>
              <a:rPr lang="en-US" altLang="zh-CN" sz="2400" smtClean="0"/>
              <a:t>C</a:t>
            </a:r>
            <a:r>
              <a:rPr lang="zh-CN" altLang="en-US" sz="2400" smtClean="0"/>
              <a:t>选择密钥后亲自交给</a:t>
            </a:r>
            <a:r>
              <a:rPr lang="en-US" altLang="zh-CN" sz="2400" smtClean="0"/>
              <a:t>A</a:t>
            </a:r>
            <a:r>
              <a:rPr lang="zh-CN" altLang="en-US" sz="2400" smtClean="0"/>
              <a:t>和</a:t>
            </a:r>
            <a:r>
              <a:rPr lang="en-US" altLang="zh-CN" sz="2400" smtClean="0"/>
              <a:t>B</a:t>
            </a:r>
          </a:p>
          <a:p>
            <a:pPr marL="990600" lvl="1" indent="-646113" eaLnBrk="1" hangingPunct="1">
              <a:lnSpc>
                <a:spcPct val="90000"/>
              </a:lnSpc>
              <a:buClr>
                <a:schemeClr val="tx1"/>
              </a:buClr>
              <a:buSzPct val="85000"/>
              <a:buFontTx/>
              <a:buAutoNum type="arabicPeriod"/>
            </a:pPr>
            <a:r>
              <a:rPr lang="zh-CN" altLang="en-US" sz="2400" smtClean="0"/>
              <a:t>如果</a:t>
            </a:r>
            <a:r>
              <a:rPr lang="en-US" altLang="zh-CN" sz="2400" smtClean="0"/>
              <a:t>A</a:t>
            </a:r>
            <a:r>
              <a:rPr lang="zh-CN" altLang="en-US" sz="2400" smtClean="0"/>
              <a:t>和</a:t>
            </a:r>
            <a:r>
              <a:rPr lang="en-US" altLang="zh-CN" sz="2400" smtClean="0"/>
              <a:t>B</a:t>
            </a:r>
            <a:r>
              <a:rPr lang="zh-CN" altLang="en-US" sz="2400" smtClean="0"/>
              <a:t>以前或最近使用过某密钥，其中一方可以用它加密一个新密钥后再发送给另一方</a:t>
            </a:r>
          </a:p>
          <a:p>
            <a:pPr marL="990600" lvl="1" indent="-646113" eaLnBrk="1" hangingPunct="1">
              <a:lnSpc>
                <a:spcPct val="90000"/>
              </a:lnSpc>
              <a:buClr>
                <a:schemeClr val="tx1"/>
              </a:buClr>
              <a:buSzPct val="85000"/>
              <a:buFontTx/>
              <a:buAutoNum type="arabicPeriod"/>
            </a:pPr>
            <a:r>
              <a:rPr lang="en-US" altLang="zh-CN" sz="2400" smtClean="0"/>
              <a:t>A</a:t>
            </a:r>
            <a:r>
              <a:rPr lang="zh-CN" altLang="en-US" sz="2400" smtClean="0"/>
              <a:t>和</a:t>
            </a:r>
            <a:r>
              <a:rPr lang="en-US" altLang="zh-CN" sz="2400" smtClean="0"/>
              <a:t>B</a:t>
            </a:r>
            <a:r>
              <a:rPr lang="zh-CN" altLang="en-US" sz="2400" smtClean="0"/>
              <a:t>与第三方</a:t>
            </a:r>
            <a:r>
              <a:rPr lang="en-US" altLang="zh-CN" sz="2400" smtClean="0"/>
              <a:t>C</a:t>
            </a:r>
            <a:r>
              <a:rPr lang="zh-CN" altLang="en-US" sz="2400" smtClean="0"/>
              <a:t>均有秘密渠道，则</a:t>
            </a:r>
            <a:r>
              <a:rPr lang="en-US" altLang="zh-CN" sz="2400" smtClean="0"/>
              <a:t>C</a:t>
            </a:r>
            <a:r>
              <a:rPr lang="zh-CN" altLang="en-US" sz="2400" smtClean="0"/>
              <a:t>可以将密钥分别秘密发送给</a:t>
            </a:r>
            <a:r>
              <a:rPr lang="en-US" altLang="zh-CN" sz="2400" smtClean="0"/>
              <a:t>A</a:t>
            </a:r>
            <a:r>
              <a:rPr lang="zh-CN" altLang="en-US" sz="2400" smtClean="0"/>
              <a:t>和</a:t>
            </a:r>
            <a:r>
              <a:rPr lang="en-US" altLang="zh-CN" sz="2400" smtClean="0"/>
              <a:t>B</a:t>
            </a:r>
            <a:endParaRPr lang="en-AU" altLang="zh-CN" sz="2400" smtClean="0"/>
          </a:p>
        </p:txBody>
      </p:sp>
      <p:sp>
        <p:nvSpPr>
          <p:cNvPr id="18438" name="Rectangle 3"/>
          <p:cNvSpPr>
            <a:spLocks noGrp="1" noChangeArrowheads="1"/>
          </p:cNvSpPr>
          <p:nvPr>
            <p:ph type="title"/>
          </p:nvPr>
        </p:nvSpPr>
        <p:spPr>
          <a:xfrm>
            <a:off x="539750" y="404813"/>
            <a:ext cx="7705725" cy="647700"/>
          </a:xfrm>
        </p:spPr>
        <p:txBody>
          <a:bodyPr>
            <a:normAutofit fontScale="90000"/>
          </a:bodyPr>
          <a:lstStyle/>
          <a:p>
            <a:pPr eaLnBrk="1" hangingPunct="1"/>
            <a:r>
              <a:rPr lang="en-US" altLang="zh-CN" smtClean="0"/>
              <a:t>7.3 </a:t>
            </a:r>
            <a:r>
              <a:rPr lang="zh-CN" altLang="en-US" smtClean="0"/>
              <a:t>密钥分配</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3" name="Picture 4"/>
          <p:cNvPicPr>
            <a:picLocks noGrp="1" noChangeAspect="1" noChangeArrowheads="1"/>
          </p:cNvPicPr>
          <p:nvPr>
            <p:ph idx="1"/>
          </p:nvPr>
        </p:nvPicPr>
        <p:blipFill>
          <a:blip r:embed="rId2" cstate="print"/>
          <a:stretch>
            <a:fillRect/>
          </a:stretch>
        </p:blipFill>
        <p:spPr>
          <a:xfrm>
            <a:off x="3357554" y="1500174"/>
            <a:ext cx="4241567" cy="4525963"/>
          </a:xfrm>
          <a:noFill/>
        </p:spPr>
      </p:pic>
      <p:sp>
        <p:nvSpPr>
          <p:cNvPr id="19461" name="Rectangle 2"/>
          <p:cNvSpPr>
            <a:spLocks noGrp="1" noChangeArrowheads="1"/>
          </p:cNvSpPr>
          <p:nvPr>
            <p:ph type="title"/>
          </p:nvPr>
        </p:nvSpPr>
        <p:spPr/>
        <p:txBody>
          <a:bodyPr/>
          <a:lstStyle/>
          <a:p>
            <a:pPr eaLnBrk="1" hangingPunct="1"/>
            <a:r>
              <a:rPr lang="zh-CN" altLang="en-US" sz="3000" smtClean="0"/>
              <a:t>端到端加密所涉及的密钥分配任务的难度</a:t>
            </a:r>
          </a:p>
        </p:txBody>
      </p:sp>
      <p:sp>
        <p:nvSpPr>
          <p:cNvPr id="19462" name="Rectangle 3"/>
          <p:cNvSpPr>
            <a:spLocks noGrp="1" noChangeArrowheads="1"/>
          </p:cNvSpPr>
          <p:nvPr>
            <p:ph type="body" sz="half" idx="4294967295"/>
          </p:nvPr>
        </p:nvSpPr>
        <p:spPr>
          <a:xfrm>
            <a:off x="357158" y="1428736"/>
            <a:ext cx="2828925" cy="4478338"/>
          </a:xfrm>
        </p:spPr>
        <p:txBody>
          <a:bodyPr/>
          <a:lstStyle/>
          <a:p>
            <a:pPr eaLnBrk="1" hangingPunct="1"/>
            <a:r>
              <a:rPr lang="en-US" altLang="zh-CN" sz="2600" dirty="0" smtClean="0"/>
              <a:t>N</a:t>
            </a:r>
            <a:r>
              <a:rPr lang="zh-CN" altLang="en-US" sz="2600" dirty="0" smtClean="0"/>
              <a:t>个结点需要的密钥数量是</a:t>
            </a:r>
            <a:r>
              <a:rPr lang="en-US" altLang="zh-CN" sz="2600" dirty="0" smtClean="0"/>
              <a:t>[N(N-1)]/2</a:t>
            </a:r>
          </a:p>
          <a:p>
            <a:pPr eaLnBrk="1" hangingPunct="1"/>
            <a:r>
              <a:rPr lang="en-US" altLang="zh-CN" sz="2600" dirty="0" smtClean="0"/>
              <a:t>1000</a:t>
            </a:r>
            <a:r>
              <a:rPr lang="zh-CN" altLang="en-US" sz="2600" dirty="0" smtClean="0"/>
              <a:t>个结点需要多达</a:t>
            </a:r>
            <a:r>
              <a:rPr lang="en-US" altLang="zh-CN" sz="2600" dirty="0" smtClean="0"/>
              <a:t>50</a:t>
            </a:r>
            <a:r>
              <a:rPr lang="zh-CN" altLang="en-US" sz="2600" dirty="0" smtClean="0"/>
              <a:t>万个密钥</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4"/>
          <p:cNvPicPr>
            <a:picLocks noGrp="1" noChangeAspect="1" noChangeArrowheads="1"/>
          </p:cNvPicPr>
          <p:nvPr>
            <p:ph idx="1"/>
          </p:nvPr>
        </p:nvPicPr>
        <p:blipFill>
          <a:blip r:embed="rId2" cstate="print"/>
          <a:srcRect/>
          <a:stretch>
            <a:fillRect/>
          </a:stretch>
        </p:blipFill>
        <p:spPr>
          <a:xfrm>
            <a:off x="1979613" y="908050"/>
            <a:ext cx="5470525" cy="5545138"/>
          </a:xfrm>
          <a:noFill/>
        </p:spPr>
      </p:pic>
      <p:sp>
        <p:nvSpPr>
          <p:cNvPr id="20485" name="Rectangle 5"/>
          <p:cNvSpPr>
            <a:spLocks noGrp="1" noChangeArrowheads="1"/>
          </p:cNvSpPr>
          <p:nvPr>
            <p:ph type="title"/>
          </p:nvPr>
        </p:nvSpPr>
        <p:spPr>
          <a:xfrm>
            <a:off x="684213" y="260350"/>
            <a:ext cx="7127875" cy="647700"/>
          </a:xfrm>
        </p:spPr>
        <p:txBody>
          <a:bodyPr/>
          <a:lstStyle/>
          <a:p>
            <a:pPr eaLnBrk="1" hangingPunct="1"/>
            <a:r>
              <a:rPr lang="zh-CN" altLang="en-US" sz="3500" smtClean="0"/>
              <a:t>密钥层次结构的使用</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idx="1"/>
          </p:nvPr>
        </p:nvSpPr>
        <p:spPr>
          <a:xfrm>
            <a:off x="609600" y="1125538"/>
            <a:ext cx="8023225" cy="4824412"/>
          </a:xfrm>
        </p:spPr>
        <p:txBody>
          <a:bodyPr/>
          <a:lstStyle/>
          <a:p>
            <a:pPr eaLnBrk="1" hangingPunct="1"/>
            <a:r>
              <a:rPr lang="en-US" altLang="zh-CN" sz="2600" smtClean="0"/>
              <a:t>A</a:t>
            </a:r>
            <a:r>
              <a:rPr lang="zh-CN" altLang="en-US" sz="2600" smtClean="0"/>
              <a:t>和</a:t>
            </a:r>
            <a:r>
              <a:rPr lang="en-US" altLang="zh-CN" sz="2600" smtClean="0"/>
              <a:t>B</a:t>
            </a:r>
            <a:r>
              <a:rPr lang="zh-CN" altLang="en-US" sz="2600" smtClean="0"/>
              <a:t>各自拥有与</a:t>
            </a:r>
            <a:r>
              <a:rPr lang="en-US" altLang="zh-CN" sz="2600" smtClean="0"/>
              <a:t>KDC</a:t>
            </a:r>
            <a:r>
              <a:rPr lang="zh-CN" altLang="en-US" sz="2600" smtClean="0"/>
              <a:t>共享的主密钥</a:t>
            </a:r>
            <a:r>
              <a:rPr lang="en-US" altLang="zh-CN" sz="2600" smtClean="0"/>
              <a:t>K</a:t>
            </a:r>
            <a:r>
              <a:rPr lang="en-US" altLang="zh-CN" sz="2600" baseline="-25000" smtClean="0"/>
              <a:t>A</a:t>
            </a:r>
            <a:r>
              <a:rPr lang="zh-CN" altLang="en-US" sz="2600" smtClean="0"/>
              <a:t>和</a:t>
            </a:r>
            <a:r>
              <a:rPr lang="en-US" altLang="zh-CN" sz="2600" smtClean="0"/>
              <a:t>K</a:t>
            </a:r>
            <a:r>
              <a:rPr lang="en-US" altLang="zh-CN" sz="2600" baseline="-25000" smtClean="0"/>
              <a:t>B</a:t>
            </a:r>
            <a:r>
              <a:rPr lang="zh-CN" altLang="en-US" sz="2600" smtClean="0"/>
              <a:t>：</a:t>
            </a:r>
          </a:p>
          <a:p>
            <a:pPr lvl="1" eaLnBrk="1" hangingPunct="1"/>
            <a:r>
              <a:rPr lang="en-US" altLang="zh-CN" sz="2200" smtClean="0"/>
              <a:t>A</a:t>
            </a:r>
            <a:r>
              <a:rPr lang="zh-CN" altLang="en-US" sz="2200" smtClean="0"/>
              <a:t>向</a:t>
            </a:r>
            <a:r>
              <a:rPr lang="en-US" altLang="zh-CN" sz="2200" smtClean="0"/>
              <a:t>KDC</a:t>
            </a:r>
            <a:r>
              <a:rPr lang="zh-CN" altLang="en-US" sz="2200" smtClean="0"/>
              <a:t>发出请求，要求得到与</a:t>
            </a:r>
            <a:r>
              <a:rPr lang="en-US" altLang="zh-CN" sz="2200" smtClean="0"/>
              <a:t>B</a:t>
            </a:r>
            <a:r>
              <a:rPr lang="zh-CN" altLang="en-US" sz="2200" smtClean="0"/>
              <a:t>通信的会话密钥</a:t>
            </a:r>
          </a:p>
          <a:p>
            <a:pPr lvl="1" eaLnBrk="1" hangingPunct="1"/>
            <a:r>
              <a:rPr lang="en-US" altLang="zh-CN" sz="2200" smtClean="0"/>
              <a:t>KDC</a:t>
            </a:r>
            <a:r>
              <a:rPr lang="zh-CN" altLang="en-US" sz="2200" smtClean="0"/>
              <a:t>用</a:t>
            </a:r>
            <a:r>
              <a:rPr lang="en-US" altLang="zh-CN" sz="2200" smtClean="0"/>
              <a:t>K</a:t>
            </a:r>
            <a:r>
              <a:rPr lang="en-US" altLang="zh-CN" sz="2200" baseline="-25000" smtClean="0"/>
              <a:t>A</a:t>
            </a:r>
            <a:r>
              <a:rPr lang="zh-CN" altLang="en-US" sz="2200" smtClean="0"/>
              <a:t>加密传送给</a:t>
            </a:r>
            <a:r>
              <a:rPr lang="en-US" altLang="zh-CN" sz="2200" smtClean="0"/>
              <a:t>A</a:t>
            </a:r>
            <a:r>
              <a:rPr lang="zh-CN" altLang="en-US" sz="2200" smtClean="0"/>
              <a:t>如下内容：</a:t>
            </a:r>
          </a:p>
          <a:p>
            <a:pPr lvl="2" eaLnBrk="1" hangingPunct="1"/>
            <a:r>
              <a:rPr lang="zh-CN" altLang="en-US" sz="2100" smtClean="0"/>
              <a:t>一次性会话密钥</a:t>
            </a:r>
            <a:r>
              <a:rPr lang="en-US" altLang="zh-CN" sz="2100" smtClean="0"/>
              <a:t>K</a:t>
            </a:r>
            <a:r>
              <a:rPr lang="en-US" altLang="zh-CN" sz="2100" baseline="-25000" smtClean="0"/>
              <a:t>S</a:t>
            </a:r>
          </a:p>
          <a:p>
            <a:pPr lvl="2" eaLnBrk="1" hangingPunct="1"/>
            <a:r>
              <a:rPr lang="zh-CN" altLang="en-US" sz="2100" smtClean="0"/>
              <a:t>原始请求报文</a:t>
            </a:r>
          </a:p>
          <a:p>
            <a:pPr lvl="2" eaLnBrk="1" hangingPunct="1"/>
            <a:r>
              <a:rPr lang="zh-CN" altLang="en-US" sz="2100" smtClean="0"/>
              <a:t>用</a:t>
            </a:r>
            <a:r>
              <a:rPr lang="en-US" altLang="zh-CN" sz="2100" smtClean="0"/>
              <a:t>K</a:t>
            </a:r>
            <a:r>
              <a:rPr lang="en-US" altLang="zh-CN" sz="2100" baseline="-25000" smtClean="0"/>
              <a:t>B</a:t>
            </a:r>
            <a:r>
              <a:rPr lang="zh-CN" altLang="en-US" sz="2100" smtClean="0"/>
              <a:t>加密的要发给</a:t>
            </a:r>
            <a:r>
              <a:rPr lang="en-US" altLang="zh-CN" sz="2100" smtClean="0"/>
              <a:t>B</a:t>
            </a:r>
            <a:r>
              <a:rPr lang="zh-CN" altLang="en-US" sz="2100" smtClean="0"/>
              <a:t>的会话密钥</a:t>
            </a:r>
            <a:r>
              <a:rPr lang="en-US" altLang="zh-CN" sz="2100" smtClean="0"/>
              <a:t>K</a:t>
            </a:r>
            <a:r>
              <a:rPr lang="en-US" altLang="zh-CN" sz="2100" baseline="-25000" smtClean="0"/>
              <a:t>S</a:t>
            </a:r>
            <a:r>
              <a:rPr lang="zh-CN" altLang="en-US" sz="2100" smtClean="0"/>
              <a:t>和</a:t>
            </a:r>
            <a:r>
              <a:rPr lang="en-US" altLang="zh-CN" sz="2100" smtClean="0"/>
              <a:t>A</a:t>
            </a:r>
            <a:r>
              <a:rPr lang="zh-CN" altLang="en-US" sz="2100" smtClean="0"/>
              <a:t>的标识符</a:t>
            </a:r>
            <a:r>
              <a:rPr lang="en-US" altLang="zh-CN" sz="2100" smtClean="0"/>
              <a:t>ID</a:t>
            </a:r>
            <a:r>
              <a:rPr lang="en-US" altLang="zh-CN" sz="2100" baseline="-25000" smtClean="0"/>
              <a:t>A</a:t>
            </a:r>
            <a:endParaRPr lang="en-US" altLang="zh-CN" sz="2100" smtClean="0"/>
          </a:p>
          <a:p>
            <a:pPr lvl="1" eaLnBrk="1" hangingPunct="1"/>
            <a:r>
              <a:rPr lang="en-US" altLang="zh-CN" sz="2200" smtClean="0"/>
              <a:t>A</a:t>
            </a:r>
            <a:r>
              <a:rPr lang="zh-CN" altLang="en-US" sz="2200" smtClean="0"/>
              <a:t>得到会话密钥</a:t>
            </a:r>
            <a:r>
              <a:rPr lang="en-US" altLang="zh-CN" sz="2200" smtClean="0"/>
              <a:t>K</a:t>
            </a:r>
            <a:r>
              <a:rPr lang="en-US" altLang="zh-CN" sz="2200" baseline="-25000" smtClean="0"/>
              <a:t>S</a:t>
            </a:r>
            <a:r>
              <a:rPr lang="zh-CN" altLang="en-US" sz="2200" smtClean="0"/>
              <a:t>并将有关信息发给</a:t>
            </a:r>
            <a:r>
              <a:rPr lang="en-US" altLang="zh-CN" sz="2200" smtClean="0"/>
              <a:t>B</a:t>
            </a:r>
          </a:p>
          <a:p>
            <a:pPr lvl="1" eaLnBrk="1" hangingPunct="1"/>
            <a:r>
              <a:rPr lang="en-US" altLang="zh-CN" sz="2200" smtClean="0"/>
              <a:t>A</a:t>
            </a:r>
            <a:r>
              <a:rPr lang="zh-CN" altLang="en-US" sz="2200" smtClean="0"/>
              <a:t>和</a:t>
            </a:r>
            <a:r>
              <a:rPr lang="en-US" altLang="zh-CN" sz="2200" smtClean="0"/>
              <a:t>B</a:t>
            </a:r>
            <a:r>
              <a:rPr lang="zh-CN" altLang="en-US" sz="2200" smtClean="0"/>
              <a:t>之间进行认证，并正式秘密通信</a:t>
            </a:r>
          </a:p>
          <a:p>
            <a:pPr eaLnBrk="1" hangingPunct="1"/>
            <a:r>
              <a:rPr lang="en-AU" altLang="zh-CN" sz="2600" smtClean="0"/>
              <a:t>Nonces(</a:t>
            </a:r>
            <a:r>
              <a:rPr lang="zh-CN" altLang="en-AU" sz="2600" smtClean="0"/>
              <a:t>临时交互号，或现时，可以是时间戳、计数器或随机数</a:t>
            </a:r>
            <a:r>
              <a:rPr lang="en-AU" altLang="zh-CN" sz="2600" smtClean="0"/>
              <a:t>)</a:t>
            </a:r>
            <a:r>
              <a:rPr lang="zh-CN" altLang="en-AU" sz="2600" smtClean="0"/>
              <a:t>，主要用在认证协议中防范重放攻击</a:t>
            </a:r>
            <a:endParaRPr lang="zh-CN" altLang="en-US" sz="2600" smtClean="0"/>
          </a:p>
        </p:txBody>
      </p:sp>
      <p:sp>
        <p:nvSpPr>
          <p:cNvPr id="21510" name="Rectangle 0"/>
          <p:cNvSpPr>
            <a:spLocks noGrp="1" noChangeArrowheads="1"/>
          </p:cNvSpPr>
          <p:nvPr>
            <p:ph type="title"/>
          </p:nvPr>
        </p:nvSpPr>
        <p:spPr>
          <a:xfrm>
            <a:off x="468313" y="260350"/>
            <a:ext cx="7543800" cy="714375"/>
          </a:xfrm>
        </p:spPr>
        <p:txBody>
          <a:bodyPr/>
          <a:lstStyle/>
          <a:p>
            <a:pPr eaLnBrk="1" hangingPunct="1"/>
            <a:r>
              <a:rPr lang="en-US" altLang="zh-CN" sz="3500" smtClean="0"/>
              <a:t>7.3.1 </a:t>
            </a:r>
            <a:r>
              <a:rPr lang="zh-CN" altLang="en-US" sz="3500" smtClean="0"/>
              <a:t>一个密钥分配方案</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a:xfrm>
            <a:off x="468313" y="1628775"/>
            <a:ext cx="8229600" cy="4464050"/>
          </a:xfrm>
        </p:spPr>
        <p:txBody>
          <a:bodyPr/>
          <a:lstStyle/>
          <a:p>
            <a:pPr eaLnBrk="1" hangingPunct="1">
              <a:lnSpc>
                <a:spcPct val="90000"/>
              </a:lnSpc>
            </a:pPr>
            <a:r>
              <a:rPr lang="zh-CN" altLang="en-US" sz="2500" smtClean="0"/>
              <a:t>链路加密中每个结点都需要一套加密设备，端到端加密只需在系统的两个终端执行加密和解密操作</a:t>
            </a:r>
          </a:p>
          <a:p>
            <a:pPr eaLnBrk="1" hangingPunct="1">
              <a:lnSpc>
                <a:spcPct val="90000"/>
              </a:lnSpc>
            </a:pPr>
            <a:r>
              <a:rPr lang="zh-CN" altLang="en-US" sz="2500" smtClean="0"/>
              <a:t>即使通信数据都被加密，攻击者仍能通过流量分析来获取信息。有效的对付手段是对传输数据进行填充。</a:t>
            </a:r>
          </a:p>
          <a:p>
            <a:pPr eaLnBrk="1" hangingPunct="1">
              <a:lnSpc>
                <a:spcPct val="90000"/>
              </a:lnSpc>
            </a:pPr>
            <a:r>
              <a:rPr lang="zh-CN" altLang="en-US" sz="2500" smtClean="0"/>
              <a:t>密钥分配为需要传输加密数据的通信双方提供传递密钥的功能，需要机制和协议保障密钥传输的安全性</a:t>
            </a:r>
          </a:p>
          <a:p>
            <a:pPr eaLnBrk="1" hangingPunct="1">
              <a:lnSpc>
                <a:spcPct val="90000"/>
              </a:lnSpc>
            </a:pPr>
            <a:r>
              <a:rPr lang="zh-CN" altLang="en-US" sz="2500" smtClean="0"/>
              <a:t>主密钥不经常使用并长期存在，临时生成会话密钥并分发给通信双方</a:t>
            </a:r>
          </a:p>
          <a:p>
            <a:pPr eaLnBrk="1" hangingPunct="1">
              <a:lnSpc>
                <a:spcPct val="90000"/>
              </a:lnSpc>
            </a:pPr>
            <a:r>
              <a:rPr lang="zh-CN" altLang="en-US" sz="2500" smtClean="0"/>
              <a:t>随机或伪随机数发生器数许多密码函数在实际应用中必备的能力，其原则是产生的比特串不能够被猜测。</a:t>
            </a:r>
          </a:p>
        </p:txBody>
      </p:sp>
      <p:sp>
        <p:nvSpPr>
          <p:cNvPr id="4101" name="Rectangle 2"/>
          <p:cNvSpPr>
            <a:spLocks noGrp="1" noChangeArrowheads="1"/>
          </p:cNvSpPr>
          <p:nvPr>
            <p:ph type="title"/>
          </p:nvPr>
        </p:nvSpPr>
        <p:spPr>
          <a:xfrm>
            <a:off x="500034" y="642918"/>
            <a:ext cx="7543800" cy="720725"/>
          </a:xfrm>
        </p:spPr>
        <p:txBody>
          <a:bodyPr/>
          <a:lstStyle/>
          <a:p>
            <a:pPr eaLnBrk="1" hangingPunct="1"/>
            <a:r>
              <a:rPr lang="zh-CN" altLang="en-US" dirty="0" smtClean="0"/>
              <a:t>本章要点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
          <p:cNvSpPr>
            <a:spLocks noGrp="1" noChangeArrowheads="1"/>
          </p:cNvSpPr>
          <p:nvPr>
            <p:ph type="title"/>
          </p:nvPr>
        </p:nvSpPr>
        <p:spPr>
          <a:xfrm>
            <a:off x="684213" y="476250"/>
            <a:ext cx="7416800" cy="576263"/>
          </a:xfrm>
        </p:spPr>
        <p:txBody>
          <a:bodyPr>
            <a:normAutofit fontScale="90000"/>
          </a:bodyPr>
          <a:lstStyle/>
          <a:p>
            <a:pPr eaLnBrk="1" hangingPunct="1"/>
            <a:r>
              <a:rPr lang="zh-CN" altLang="en-US" sz="3500" smtClean="0"/>
              <a:t>一种密钥分配过程：分配加认证</a:t>
            </a:r>
          </a:p>
        </p:txBody>
      </p:sp>
      <p:pic>
        <p:nvPicPr>
          <p:cNvPr id="22533" name="Picture 0"/>
          <p:cNvPicPr>
            <a:picLocks noChangeAspect="1" noChangeArrowheads="1"/>
          </p:cNvPicPr>
          <p:nvPr/>
        </p:nvPicPr>
        <p:blipFill>
          <a:blip r:embed="rId2" cstate="print"/>
          <a:srcRect/>
          <a:stretch>
            <a:fillRect/>
          </a:stretch>
        </p:blipFill>
        <p:spPr bwMode="auto">
          <a:xfrm>
            <a:off x="971550" y="1431925"/>
            <a:ext cx="7345363" cy="5426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3"/>
          <p:cNvSpPr>
            <a:spLocks noGrp="1" noChangeArrowheads="1"/>
          </p:cNvSpPr>
          <p:nvPr>
            <p:ph idx="1"/>
          </p:nvPr>
        </p:nvSpPr>
        <p:spPr>
          <a:xfrm>
            <a:off x="457200" y="1484313"/>
            <a:ext cx="8001000" cy="4513262"/>
          </a:xfrm>
        </p:spPr>
        <p:txBody>
          <a:bodyPr/>
          <a:lstStyle/>
          <a:p>
            <a:pPr eaLnBrk="1" hangingPunct="1"/>
            <a:r>
              <a:rPr lang="zh-CN" altLang="en-US" sz="2600" smtClean="0"/>
              <a:t>分层式密钥的控制</a:t>
            </a:r>
          </a:p>
          <a:p>
            <a:pPr lvl="1" eaLnBrk="1" hangingPunct="1"/>
            <a:r>
              <a:rPr lang="zh-CN" altLang="en-US" sz="2200" smtClean="0"/>
              <a:t>建立一系列</a:t>
            </a:r>
            <a:r>
              <a:rPr lang="en-US" altLang="zh-CN" sz="2200" smtClean="0"/>
              <a:t>KDC</a:t>
            </a:r>
            <a:r>
              <a:rPr lang="zh-CN" altLang="en-US" sz="2200" smtClean="0"/>
              <a:t>，各个</a:t>
            </a:r>
            <a:r>
              <a:rPr lang="en-US" altLang="zh-CN" sz="2200" smtClean="0"/>
              <a:t>KDC</a:t>
            </a:r>
            <a:r>
              <a:rPr lang="zh-CN" altLang="en-US" sz="2200" smtClean="0"/>
              <a:t>之间存在层次关系，使得主密钥分配所涉及的工作量减至最小，因为大部分的主密钥都是由一个本地的</a:t>
            </a:r>
            <a:r>
              <a:rPr lang="en-US" altLang="zh-CN" sz="2200" smtClean="0"/>
              <a:t>KDC</a:t>
            </a:r>
            <a:r>
              <a:rPr lang="zh-CN" altLang="en-US" sz="2200" smtClean="0"/>
              <a:t>和它的本地实体共享的，并将出错或受到破坏的</a:t>
            </a:r>
            <a:r>
              <a:rPr lang="en-US" altLang="zh-CN" sz="2200" smtClean="0"/>
              <a:t>KDC</a:t>
            </a:r>
            <a:r>
              <a:rPr lang="zh-CN" altLang="en-US" sz="2200" smtClean="0"/>
              <a:t>的危害限制在它的本地区域</a:t>
            </a:r>
          </a:p>
          <a:p>
            <a:pPr eaLnBrk="1" hangingPunct="1"/>
            <a:r>
              <a:rPr lang="zh-CN" altLang="en-US" sz="2600" smtClean="0"/>
              <a:t>会话密钥的生命期</a:t>
            </a:r>
            <a:endParaRPr lang="en-US" altLang="zh-CN" sz="2600" smtClean="0"/>
          </a:p>
          <a:p>
            <a:pPr lvl="1" eaLnBrk="1" hangingPunct="1"/>
            <a:r>
              <a:rPr lang="zh-CN" altLang="en-US" sz="2200" smtClean="0"/>
              <a:t>会话密钥更换越频繁就越安全</a:t>
            </a:r>
          </a:p>
          <a:p>
            <a:pPr lvl="1" eaLnBrk="1" hangingPunct="1"/>
            <a:r>
              <a:rPr lang="zh-CN" altLang="en-US" sz="2200" smtClean="0"/>
              <a:t>对于面向连接的协议，每次会话使用新的密钥</a:t>
            </a:r>
          </a:p>
          <a:p>
            <a:pPr lvl="1" eaLnBrk="1" hangingPunct="1"/>
            <a:r>
              <a:rPr lang="zh-CN" altLang="en-US" sz="2200" smtClean="0"/>
              <a:t>对于无连接的协议，每次交互使用新的密钥，或者每个固定时间或对于一定数量的交互使用一个给定的会话密钥</a:t>
            </a:r>
          </a:p>
        </p:txBody>
      </p:sp>
      <p:sp>
        <p:nvSpPr>
          <p:cNvPr id="23557" name="Rectangle 2"/>
          <p:cNvSpPr>
            <a:spLocks noGrp="1" noChangeArrowheads="1"/>
          </p:cNvSpPr>
          <p:nvPr>
            <p:ph type="title"/>
          </p:nvPr>
        </p:nvSpPr>
        <p:spPr>
          <a:xfrm>
            <a:off x="250825" y="404813"/>
            <a:ext cx="8464550" cy="682625"/>
          </a:xfrm>
        </p:spPr>
        <p:txBody>
          <a:bodyPr/>
          <a:lstStyle/>
          <a:p>
            <a:pPr eaLnBrk="1" hangingPunct="1"/>
            <a:r>
              <a:rPr lang="en-US" altLang="zh-CN" sz="3200" smtClean="0"/>
              <a:t>7.3.2 </a:t>
            </a:r>
            <a:r>
              <a:rPr lang="zh-CN" altLang="en-US" sz="3200" smtClean="0"/>
              <a:t>层次化密钥控制和会话密钥的使用寿命</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a:xfrm>
            <a:off x="539750" y="549275"/>
            <a:ext cx="7632700" cy="433388"/>
          </a:xfrm>
        </p:spPr>
        <p:txBody>
          <a:bodyPr>
            <a:normAutofit fontScale="90000"/>
          </a:bodyPr>
          <a:lstStyle/>
          <a:p>
            <a:pPr eaLnBrk="1" hangingPunct="1"/>
            <a:r>
              <a:rPr lang="en-US" altLang="zh-CN" sz="3500" smtClean="0"/>
              <a:t>7.3.3 </a:t>
            </a:r>
            <a:r>
              <a:rPr lang="zh-CN" altLang="en-US" sz="3500" smtClean="0"/>
              <a:t>一种透明的密钥控制方案</a:t>
            </a:r>
          </a:p>
        </p:txBody>
      </p:sp>
      <p:pic>
        <p:nvPicPr>
          <p:cNvPr id="24582" name="Picture 1"/>
          <p:cNvPicPr>
            <a:picLocks noChangeAspect="1" noChangeArrowheads="1"/>
          </p:cNvPicPr>
          <p:nvPr/>
        </p:nvPicPr>
        <p:blipFill>
          <a:blip r:embed="rId2" cstate="print"/>
          <a:srcRect/>
          <a:stretch>
            <a:fillRect/>
          </a:stretch>
        </p:blipFill>
        <p:spPr bwMode="auto">
          <a:xfrm>
            <a:off x="642910" y="1142984"/>
            <a:ext cx="7953375" cy="5287963"/>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8"/>
          <p:cNvSpPr>
            <a:spLocks noGrp="1" noChangeArrowheads="1"/>
          </p:cNvSpPr>
          <p:nvPr>
            <p:ph idx="1"/>
          </p:nvPr>
        </p:nvSpPr>
        <p:spPr>
          <a:xfrm>
            <a:off x="357158" y="1428736"/>
            <a:ext cx="8229600" cy="4525963"/>
          </a:xfrm>
        </p:spPr>
        <p:txBody>
          <a:bodyPr>
            <a:normAutofit/>
          </a:bodyPr>
          <a:lstStyle/>
          <a:p>
            <a:pPr eaLnBrk="1" hangingPunct="1">
              <a:lnSpc>
                <a:spcPct val="90000"/>
              </a:lnSpc>
            </a:pPr>
            <a:r>
              <a:rPr lang="zh-CN" altLang="en-US" sz="2600" dirty="0" smtClean="0"/>
              <a:t>要求每个端系统能够与所有潜在的伙伴以安全方式协商会话密钥，因此对于一个有</a:t>
            </a:r>
            <a:r>
              <a:rPr lang="en-US" altLang="zh-CN" sz="2600" dirty="0" smtClean="0"/>
              <a:t>n</a:t>
            </a:r>
            <a:r>
              <a:rPr lang="zh-CN" altLang="en-US" sz="2600" dirty="0" smtClean="0"/>
              <a:t>个端系统的配置可能需要多达</a:t>
            </a:r>
            <a:r>
              <a:rPr lang="en-US" altLang="zh-CN" sz="2600" dirty="0" smtClean="0"/>
              <a:t>[n(n-1)]/2</a:t>
            </a:r>
            <a:r>
              <a:rPr lang="zh-CN" altLang="en-US" sz="2600" dirty="0" smtClean="0"/>
              <a:t>个主密钥</a:t>
            </a:r>
          </a:p>
        </p:txBody>
      </p:sp>
      <p:sp>
        <p:nvSpPr>
          <p:cNvPr id="25605" name="Rectangle 7"/>
          <p:cNvSpPr>
            <a:spLocks noGrp="1" noChangeArrowheads="1"/>
          </p:cNvSpPr>
          <p:nvPr>
            <p:ph type="title"/>
          </p:nvPr>
        </p:nvSpPr>
        <p:spPr/>
        <p:txBody>
          <a:bodyPr/>
          <a:lstStyle/>
          <a:p>
            <a:pPr eaLnBrk="1" hangingPunct="1"/>
            <a:r>
              <a:rPr lang="en-US" altLang="zh-CN" sz="3500" smtClean="0"/>
              <a:t>7.3.4 </a:t>
            </a:r>
            <a:r>
              <a:rPr lang="zh-CN" altLang="en-US" sz="3500" smtClean="0"/>
              <a:t>分散式密钥的控制</a:t>
            </a:r>
          </a:p>
        </p:txBody>
      </p:sp>
      <p:pic>
        <p:nvPicPr>
          <p:cNvPr id="25607" name="Picture 1"/>
          <p:cNvPicPr>
            <a:picLocks noChangeAspect="1" noChangeArrowheads="1"/>
          </p:cNvPicPr>
          <p:nvPr/>
        </p:nvPicPr>
        <p:blipFill>
          <a:blip r:embed="rId2" cstate="print"/>
          <a:srcRect/>
          <a:stretch>
            <a:fillRect/>
          </a:stretch>
        </p:blipFill>
        <p:spPr bwMode="auto">
          <a:xfrm>
            <a:off x="827088" y="2708275"/>
            <a:ext cx="7458075" cy="3398838"/>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3"/>
          <p:cNvSpPr>
            <a:spLocks noGrp="1" noChangeArrowheads="1"/>
          </p:cNvSpPr>
          <p:nvPr>
            <p:ph idx="1"/>
          </p:nvPr>
        </p:nvSpPr>
        <p:spPr>
          <a:xfrm>
            <a:off x="571472" y="1142984"/>
            <a:ext cx="8207375" cy="4968875"/>
          </a:xfrm>
        </p:spPr>
        <p:txBody>
          <a:bodyPr/>
          <a:lstStyle/>
          <a:p>
            <a:pPr eaLnBrk="1" hangingPunct="1">
              <a:lnSpc>
                <a:spcPct val="90000"/>
              </a:lnSpc>
            </a:pPr>
            <a:r>
              <a:rPr lang="zh-CN" altLang="en-US" sz="2800" dirty="0" smtClean="0"/>
              <a:t>因用途不同而定义的不同类型密钥</a:t>
            </a:r>
          </a:p>
          <a:p>
            <a:pPr lvl="1" eaLnBrk="1" hangingPunct="1">
              <a:lnSpc>
                <a:spcPct val="90000"/>
              </a:lnSpc>
            </a:pPr>
            <a:r>
              <a:rPr lang="zh-CN" altLang="en-US" sz="2400" dirty="0" smtClean="0"/>
              <a:t>数据加密密钥</a:t>
            </a:r>
          </a:p>
          <a:p>
            <a:pPr lvl="1" eaLnBrk="1" hangingPunct="1">
              <a:lnSpc>
                <a:spcPct val="90000"/>
              </a:lnSpc>
            </a:pPr>
            <a:r>
              <a:rPr lang="en-US" altLang="zh-CN" sz="2400" dirty="0" smtClean="0"/>
              <a:t>PIN</a:t>
            </a:r>
            <a:r>
              <a:rPr lang="zh-CN" altLang="en-US" sz="2400" dirty="0" smtClean="0"/>
              <a:t>加密密钥</a:t>
            </a:r>
          </a:p>
          <a:p>
            <a:pPr lvl="1" eaLnBrk="1" hangingPunct="1">
              <a:lnSpc>
                <a:spcPct val="90000"/>
              </a:lnSpc>
            </a:pPr>
            <a:r>
              <a:rPr lang="zh-CN" altLang="en-US" sz="2400" dirty="0" smtClean="0"/>
              <a:t>文件加密密钥</a:t>
            </a:r>
          </a:p>
          <a:p>
            <a:pPr eaLnBrk="1" hangingPunct="1">
              <a:lnSpc>
                <a:spcPct val="90000"/>
              </a:lnSpc>
            </a:pPr>
            <a:r>
              <a:rPr lang="zh-CN" altLang="en-US" sz="2800" dirty="0" smtClean="0"/>
              <a:t>依据密钥特征限制密钥的使用方式</a:t>
            </a:r>
          </a:p>
          <a:p>
            <a:pPr lvl="1" eaLnBrk="1" hangingPunct="1">
              <a:lnSpc>
                <a:spcPct val="90000"/>
              </a:lnSpc>
            </a:pPr>
            <a:r>
              <a:rPr lang="zh-CN" altLang="en-US" sz="2400" dirty="0" smtClean="0"/>
              <a:t>给予每个密钥一个关联标记，如</a:t>
            </a:r>
            <a:r>
              <a:rPr lang="en-US" altLang="zh-CN" sz="2400" dirty="0" smtClean="0"/>
              <a:t>DES64</a:t>
            </a:r>
            <a:r>
              <a:rPr lang="zh-CN" altLang="en-US" sz="2400" dirty="0" smtClean="0"/>
              <a:t>位密钥中留作做奇偶校验的</a:t>
            </a:r>
            <a:r>
              <a:rPr lang="en-US" altLang="zh-CN" sz="2400" dirty="0" smtClean="0"/>
              <a:t>8</a:t>
            </a:r>
            <a:r>
              <a:rPr lang="zh-CN" altLang="en-US" sz="2400" dirty="0" smtClean="0"/>
              <a:t>位非密钥比特</a:t>
            </a:r>
          </a:p>
          <a:p>
            <a:pPr lvl="2" eaLnBrk="1" hangingPunct="1">
              <a:lnSpc>
                <a:spcPct val="90000"/>
              </a:lnSpc>
            </a:pPr>
            <a:r>
              <a:rPr lang="en-US" altLang="zh-CN" sz="2200" dirty="0" smtClean="0"/>
              <a:t>1</a:t>
            </a:r>
            <a:r>
              <a:rPr lang="zh-CN" altLang="en-US" sz="2200" dirty="0" smtClean="0"/>
              <a:t>比特指示此密钥是主密钥还是会话密钥</a:t>
            </a:r>
          </a:p>
          <a:p>
            <a:pPr lvl="2" eaLnBrk="1" hangingPunct="1">
              <a:lnSpc>
                <a:spcPct val="90000"/>
              </a:lnSpc>
            </a:pPr>
            <a:r>
              <a:rPr lang="en-US" altLang="zh-CN" sz="2200" dirty="0" smtClean="0"/>
              <a:t>1</a:t>
            </a:r>
            <a:r>
              <a:rPr lang="zh-CN" altLang="en-US" sz="2200" dirty="0" smtClean="0"/>
              <a:t>比特指示此密钥是否可以用于加密</a:t>
            </a:r>
          </a:p>
          <a:p>
            <a:pPr lvl="2" eaLnBrk="1" hangingPunct="1">
              <a:lnSpc>
                <a:spcPct val="90000"/>
              </a:lnSpc>
            </a:pPr>
            <a:r>
              <a:rPr lang="en-US" altLang="zh-CN" sz="2200" dirty="0" smtClean="0"/>
              <a:t>1</a:t>
            </a:r>
            <a:r>
              <a:rPr lang="zh-CN" altLang="en-US" sz="2200" dirty="0" smtClean="0"/>
              <a:t>比特指示此密钥是否可以用于解密</a:t>
            </a:r>
          </a:p>
          <a:p>
            <a:pPr lvl="2" eaLnBrk="1" hangingPunct="1">
              <a:lnSpc>
                <a:spcPct val="90000"/>
              </a:lnSpc>
            </a:pPr>
            <a:r>
              <a:rPr lang="zh-CN" altLang="en-US" sz="2200" dirty="0" smtClean="0"/>
              <a:t>其余比特留待将来使用</a:t>
            </a:r>
          </a:p>
          <a:p>
            <a:pPr eaLnBrk="1" hangingPunct="1">
              <a:lnSpc>
                <a:spcPct val="90000"/>
              </a:lnSpc>
            </a:pPr>
            <a:r>
              <a:rPr lang="zh-CN" altLang="en-US" sz="2800" dirty="0" smtClean="0"/>
              <a:t>控制向量的方案</a:t>
            </a:r>
          </a:p>
        </p:txBody>
      </p:sp>
      <p:sp>
        <p:nvSpPr>
          <p:cNvPr id="26629" name="Rectangle 2"/>
          <p:cNvSpPr>
            <a:spLocks noGrp="1" noChangeArrowheads="1"/>
          </p:cNvSpPr>
          <p:nvPr>
            <p:ph type="title"/>
          </p:nvPr>
        </p:nvSpPr>
        <p:spPr>
          <a:xfrm>
            <a:off x="611188" y="404813"/>
            <a:ext cx="7129462" cy="647700"/>
          </a:xfrm>
        </p:spPr>
        <p:txBody>
          <a:bodyPr/>
          <a:lstStyle/>
          <a:p>
            <a:pPr eaLnBrk="1" hangingPunct="1"/>
            <a:r>
              <a:rPr lang="en-US" altLang="zh-CN" sz="3500" smtClean="0"/>
              <a:t>7.3.5 </a:t>
            </a:r>
            <a:r>
              <a:rPr lang="zh-CN" altLang="en-US" sz="3500" smtClean="0"/>
              <a:t>控制密钥的使用方式</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Grp="1" noChangeArrowheads="1"/>
          </p:cNvSpPr>
          <p:nvPr>
            <p:ph type="title"/>
          </p:nvPr>
        </p:nvSpPr>
        <p:spPr>
          <a:xfrm>
            <a:off x="684213" y="260350"/>
            <a:ext cx="6481762" cy="574675"/>
          </a:xfrm>
        </p:spPr>
        <p:txBody>
          <a:bodyPr/>
          <a:lstStyle/>
          <a:p>
            <a:pPr eaLnBrk="1" hangingPunct="1"/>
            <a:r>
              <a:rPr lang="zh-CN" altLang="en-US" sz="3100" smtClean="0"/>
              <a:t>带控制向量的加密和解密</a:t>
            </a:r>
          </a:p>
        </p:txBody>
      </p:sp>
      <p:pic>
        <p:nvPicPr>
          <p:cNvPr id="27654" name="Picture 1"/>
          <p:cNvPicPr>
            <a:picLocks noChangeAspect="1" noChangeArrowheads="1"/>
          </p:cNvPicPr>
          <p:nvPr/>
        </p:nvPicPr>
        <p:blipFill>
          <a:blip r:embed="rId2" cstate="print"/>
          <a:srcRect/>
          <a:stretch>
            <a:fillRect/>
          </a:stretch>
        </p:blipFill>
        <p:spPr bwMode="auto">
          <a:xfrm>
            <a:off x="684213" y="981075"/>
            <a:ext cx="7416800" cy="5529263"/>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Grp="1" noChangeArrowheads="1"/>
          </p:cNvSpPr>
          <p:nvPr>
            <p:ph idx="1"/>
          </p:nvPr>
        </p:nvSpPr>
        <p:spPr>
          <a:xfrm>
            <a:off x="468313" y="1052513"/>
            <a:ext cx="8281987" cy="5040312"/>
          </a:xfrm>
        </p:spPr>
        <p:txBody>
          <a:bodyPr/>
          <a:lstStyle/>
          <a:p>
            <a:pPr eaLnBrk="1" hangingPunct="1">
              <a:lnSpc>
                <a:spcPct val="80000"/>
              </a:lnSpc>
            </a:pPr>
            <a:r>
              <a:rPr lang="zh-CN" altLang="en-AU" sz="2500" smtClean="0"/>
              <a:t>随机数</a:t>
            </a:r>
            <a:r>
              <a:rPr lang="en-AU" altLang="zh-CN" sz="2500" b="1" smtClean="0"/>
              <a:t>random numbers</a:t>
            </a:r>
            <a:r>
              <a:rPr lang="zh-CN" altLang="en-AU" sz="2500" smtClean="0"/>
              <a:t>的用途</a:t>
            </a:r>
          </a:p>
          <a:p>
            <a:pPr lvl="1" eaLnBrk="1" hangingPunct="1">
              <a:lnSpc>
                <a:spcPct val="80000"/>
              </a:lnSpc>
            </a:pPr>
            <a:r>
              <a:rPr lang="zh-CN" altLang="en-AU" sz="2400" smtClean="0"/>
              <a:t>用于相互鉴别</a:t>
            </a:r>
            <a:r>
              <a:rPr lang="en-AU" altLang="zh-CN" sz="2400" smtClean="0"/>
              <a:t>authentication</a:t>
            </a:r>
            <a:r>
              <a:rPr lang="zh-CN" altLang="en-AU" sz="2400" smtClean="0"/>
              <a:t>，以防重放攻击</a:t>
            </a:r>
          </a:p>
          <a:p>
            <a:pPr lvl="1" eaLnBrk="1" hangingPunct="1">
              <a:lnSpc>
                <a:spcPct val="80000"/>
              </a:lnSpc>
            </a:pPr>
            <a:r>
              <a:rPr lang="zh-CN" altLang="en-AU" sz="2400" smtClean="0"/>
              <a:t>会话密钥</a:t>
            </a:r>
            <a:r>
              <a:rPr lang="en-AU" altLang="zh-CN" sz="2400" smtClean="0"/>
              <a:t>session keys</a:t>
            </a:r>
            <a:r>
              <a:rPr lang="zh-CN" altLang="en-AU" sz="2400" smtClean="0"/>
              <a:t>的产生</a:t>
            </a:r>
          </a:p>
          <a:p>
            <a:pPr lvl="1" eaLnBrk="1" hangingPunct="1">
              <a:lnSpc>
                <a:spcPct val="80000"/>
              </a:lnSpc>
            </a:pPr>
            <a:r>
              <a:rPr lang="zh-CN" altLang="en-AU" sz="2400" smtClean="0"/>
              <a:t>产生公开密钥，如在</a:t>
            </a:r>
            <a:r>
              <a:rPr lang="en-AU" altLang="zh-CN" sz="2400" smtClean="0"/>
              <a:t>RSA</a:t>
            </a:r>
            <a:r>
              <a:rPr lang="zh-CN" altLang="en-AU" sz="2400" smtClean="0"/>
              <a:t>算法中产生密钥</a:t>
            </a:r>
          </a:p>
          <a:p>
            <a:pPr lvl="1" eaLnBrk="1" hangingPunct="1">
              <a:lnSpc>
                <a:spcPct val="80000"/>
              </a:lnSpc>
            </a:pPr>
            <a:r>
              <a:rPr lang="zh-CN" altLang="en-AU" sz="2400" smtClean="0"/>
              <a:t>一次一密密码中的密钥流</a:t>
            </a:r>
          </a:p>
          <a:p>
            <a:pPr eaLnBrk="1" hangingPunct="1">
              <a:lnSpc>
                <a:spcPct val="80000"/>
              </a:lnSpc>
            </a:pPr>
            <a:r>
              <a:rPr lang="en-AU" altLang="zh-CN" sz="2500" smtClean="0"/>
              <a:t>Nonces(</a:t>
            </a:r>
            <a:r>
              <a:rPr lang="zh-CN" altLang="en-AU" sz="2500" smtClean="0"/>
              <a:t>临时交互号或现时，可以是时间戳、计数器或随机数</a:t>
            </a:r>
            <a:r>
              <a:rPr lang="en-AU" altLang="zh-CN" sz="2500" smtClean="0"/>
              <a:t>)</a:t>
            </a:r>
          </a:p>
          <a:p>
            <a:pPr eaLnBrk="1" hangingPunct="1">
              <a:lnSpc>
                <a:spcPct val="80000"/>
              </a:lnSpc>
            </a:pPr>
            <a:r>
              <a:rPr lang="en-AU" altLang="zh-CN" sz="2500" smtClean="0"/>
              <a:t>Statistically random(</a:t>
            </a:r>
            <a:r>
              <a:rPr lang="zh-CN" altLang="en-AU" sz="2500" smtClean="0"/>
              <a:t>随机程度</a:t>
            </a:r>
            <a:r>
              <a:rPr lang="en-AU" altLang="zh-CN" sz="2500" smtClean="0"/>
              <a:t>)</a:t>
            </a:r>
          </a:p>
          <a:p>
            <a:pPr lvl="1" eaLnBrk="1" hangingPunct="1">
              <a:lnSpc>
                <a:spcPct val="80000"/>
              </a:lnSpc>
            </a:pPr>
            <a:r>
              <a:rPr lang="en-AU" altLang="zh-CN" sz="2400" smtClean="0"/>
              <a:t>uniform distribution, </a:t>
            </a:r>
            <a:r>
              <a:rPr lang="zh-CN" altLang="en-AU" sz="2400" smtClean="0"/>
              <a:t>均匀分布，每个数出现的频率应该近似相等</a:t>
            </a:r>
          </a:p>
          <a:p>
            <a:pPr lvl="1" eaLnBrk="1" hangingPunct="1">
              <a:lnSpc>
                <a:spcPct val="80000"/>
              </a:lnSpc>
            </a:pPr>
            <a:r>
              <a:rPr lang="en-AU" altLang="zh-CN" sz="2400" smtClean="0"/>
              <a:t>Independent</a:t>
            </a:r>
            <a:r>
              <a:rPr lang="zh-CN" altLang="en-AU" sz="2400" smtClean="0"/>
              <a:t>，独立性，系列中的任意一个数都无法从其他数推测得到</a:t>
            </a:r>
          </a:p>
          <a:p>
            <a:pPr lvl="1" eaLnBrk="1" hangingPunct="1">
              <a:lnSpc>
                <a:spcPct val="80000"/>
              </a:lnSpc>
            </a:pPr>
            <a:r>
              <a:rPr lang="en-AU" altLang="zh-CN" sz="2100" smtClean="0"/>
              <a:t>Unpredictable </a:t>
            </a:r>
            <a:r>
              <a:rPr lang="en-US" altLang="zh-CN" sz="2100" smtClean="0"/>
              <a:t>(</a:t>
            </a:r>
            <a:r>
              <a:rPr lang="zh-CN" altLang="en-US" sz="2100" smtClean="0"/>
              <a:t>不可预测程度</a:t>
            </a:r>
            <a:r>
              <a:rPr lang="en-US" altLang="zh-CN" sz="2100" smtClean="0"/>
              <a:t>)</a:t>
            </a:r>
            <a:r>
              <a:rPr lang="zh-CN" altLang="en-US" sz="2100" smtClean="0"/>
              <a:t>，基于前值不能推导出未来的</a:t>
            </a:r>
            <a:r>
              <a:rPr lang="zh-CN" altLang="en-AU" sz="2100" smtClean="0"/>
              <a:t>随机数序列</a:t>
            </a:r>
            <a:endParaRPr lang="en-US" altLang="zh-CN" sz="2100" smtClean="0"/>
          </a:p>
        </p:txBody>
      </p:sp>
      <p:sp>
        <p:nvSpPr>
          <p:cNvPr id="28677" name="Rectangle 2"/>
          <p:cNvSpPr>
            <a:spLocks noGrp="1" noChangeArrowheads="1"/>
          </p:cNvSpPr>
          <p:nvPr>
            <p:ph type="title"/>
          </p:nvPr>
        </p:nvSpPr>
        <p:spPr>
          <a:xfrm>
            <a:off x="468313" y="333375"/>
            <a:ext cx="7345362" cy="647700"/>
          </a:xfrm>
        </p:spPr>
        <p:txBody>
          <a:bodyPr>
            <a:normAutofit fontScale="90000"/>
          </a:bodyPr>
          <a:lstStyle/>
          <a:p>
            <a:pPr eaLnBrk="1" hangingPunct="1"/>
            <a:r>
              <a:rPr lang="en-US" altLang="zh-CN" sz="3500" smtClean="0"/>
              <a:t>7.4</a:t>
            </a:r>
            <a:r>
              <a:rPr lang="en-US" altLang="zh-CN" smtClean="0"/>
              <a:t> </a:t>
            </a:r>
            <a:r>
              <a:rPr lang="zh-CN" altLang="en-US" smtClean="0"/>
              <a:t>随机数的产生</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idx="1"/>
          </p:nvPr>
        </p:nvSpPr>
        <p:spPr>
          <a:xfrm>
            <a:off x="323850" y="1412875"/>
            <a:ext cx="8497888" cy="4394200"/>
          </a:xfrm>
        </p:spPr>
        <p:txBody>
          <a:bodyPr/>
          <a:lstStyle/>
          <a:p>
            <a:pPr eaLnBrk="1" hangingPunct="1"/>
            <a:r>
              <a:rPr lang="zh-CN" altLang="en-AU" sz="2600" smtClean="0"/>
              <a:t>最好的来源是真实世界中的自然随机事件</a:t>
            </a:r>
            <a:endParaRPr lang="en-AU" altLang="zh-CN" sz="2600" smtClean="0"/>
          </a:p>
          <a:p>
            <a:pPr eaLnBrk="1" hangingPunct="1"/>
            <a:r>
              <a:rPr lang="zh-CN" altLang="en-AU" sz="2600" smtClean="0"/>
              <a:t>可以找一个一般的但是随机的事件进行监控</a:t>
            </a:r>
          </a:p>
          <a:p>
            <a:pPr eaLnBrk="1" hangingPunct="1"/>
            <a:r>
              <a:rPr lang="zh-CN" altLang="en-AU" sz="2600" smtClean="0"/>
              <a:t>一般需要特殊的硬件来实现，如衰变计数器，无线电噪声，声音噪声，二极管热噪声，漏电电容，</a:t>
            </a:r>
            <a:r>
              <a:rPr lang="zh-CN" altLang="en-US" sz="2600" smtClean="0"/>
              <a:t>闸流</a:t>
            </a:r>
            <a:r>
              <a:rPr lang="zh-CN" altLang="en-AU" sz="2600" smtClean="0"/>
              <a:t>管等。</a:t>
            </a:r>
          </a:p>
          <a:p>
            <a:pPr eaLnBrk="1" hangingPunct="1"/>
            <a:r>
              <a:rPr lang="zh-CN" altLang="en-AU" sz="2600" smtClean="0"/>
              <a:t>这些随机数源的问题是信号偏离或者信号的不均匀分布 </a:t>
            </a:r>
          </a:p>
          <a:p>
            <a:pPr lvl="1" eaLnBrk="1" hangingPunct="1"/>
            <a:r>
              <a:rPr lang="zh-CN" altLang="en-AU" sz="2200" smtClean="0"/>
              <a:t>所以在采样和使用时需要加以补偿 </a:t>
            </a:r>
          </a:p>
          <a:p>
            <a:pPr lvl="1" eaLnBrk="1" hangingPunct="1"/>
            <a:r>
              <a:rPr lang="zh-CN" altLang="en-AU" sz="2200" smtClean="0"/>
              <a:t>最好是只使用每个采样中最具噪声的位</a:t>
            </a:r>
          </a:p>
          <a:p>
            <a:pPr eaLnBrk="1" hangingPunct="1"/>
            <a:r>
              <a:rPr lang="zh-CN" altLang="en-US" sz="2600" smtClean="0"/>
              <a:t>还可以来自随机数出版物的内容，但是随机数有限，有些知名随机数用得太多太滥了</a:t>
            </a:r>
          </a:p>
        </p:txBody>
      </p:sp>
      <p:sp>
        <p:nvSpPr>
          <p:cNvPr id="29702" name="Rectangle 0"/>
          <p:cNvSpPr>
            <a:spLocks noGrp="1" noChangeArrowheads="1"/>
          </p:cNvSpPr>
          <p:nvPr>
            <p:ph type="title"/>
          </p:nvPr>
        </p:nvSpPr>
        <p:spPr>
          <a:xfrm>
            <a:off x="323850" y="404813"/>
            <a:ext cx="7704138" cy="682625"/>
          </a:xfrm>
        </p:spPr>
        <p:txBody>
          <a:bodyPr/>
          <a:lstStyle/>
          <a:p>
            <a:pPr eaLnBrk="1" hangingPunct="1"/>
            <a:r>
              <a:rPr lang="en-US" altLang="zh-CN" sz="3500" smtClean="0"/>
              <a:t>7.4.1 </a:t>
            </a:r>
            <a:r>
              <a:rPr lang="zh-CN" altLang="en-US" sz="3500" smtClean="0"/>
              <a:t>随机数的来源</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idx="1"/>
          </p:nvPr>
        </p:nvSpPr>
        <p:spPr>
          <a:xfrm>
            <a:off x="468313" y="1196975"/>
            <a:ext cx="8064500" cy="4897438"/>
          </a:xfrm>
        </p:spPr>
        <p:txBody>
          <a:bodyPr/>
          <a:lstStyle/>
          <a:p>
            <a:pPr eaLnBrk="1" hangingPunct="1"/>
            <a:r>
              <a:rPr lang="en-AU" altLang="zh-CN" smtClean="0"/>
              <a:t>Pseudorandom Number Generators (PRNGs)</a:t>
            </a:r>
            <a:endParaRPr lang="zh-CN" altLang="en-AU" smtClean="0"/>
          </a:p>
          <a:p>
            <a:pPr lvl="1" eaLnBrk="1" hangingPunct="1"/>
            <a:r>
              <a:rPr lang="zh-CN" altLang="en-US" smtClean="0"/>
              <a:t>产生随机数的算法与技术</a:t>
            </a:r>
          </a:p>
          <a:p>
            <a:pPr lvl="1" eaLnBrk="1" hangingPunct="1"/>
            <a:r>
              <a:rPr lang="zh-CN" altLang="en-US" sz="2700" smtClean="0"/>
              <a:t>尽管不是完全随机，但是产生的伪随机数仍然可以通过某些随机性测试</a:t>
            </a:r>
            <a:endParaRPr lang="en-US" altLang="zh-CN" sz="2700" smtClean="0"/>
          </a:p>
        </p:txBody>
      </p:sp>
      <p:sp>
        <p:nvSpPr>
          <p:cNvPr id="30726" name="Rectangle 0"/>
          <p:cNvSpPr>
            <a:spLocks noGrp="1" noChangeArrowheads="1"/>
          </p:cNvSpPr>
          <p:nvPr>
            <p:ph type="title"/>
          </p:nvPr>
        </p:nvSpPr>
        <p:spPr>
          <a:xfrm>
            <a:off x="457200" y="333375"/>
            <a:ext cx="7543800" cy="647700"/>
          </a:xfrm>
        </p:spPr>
        <p:txBody>
          <a:bodyPr/>
          <a:lstStyle/>
          <a:p>
            <a:pPr eaLnBrk="1" hangingPunct="1"/>
            <a:r>
              <a:rPr lang="en-AU" altLang="zh-CN" sz="3500" smtClean="0"/>
              <a:t>7.4.2 </a:t>
            </a:r>
            <a:r>
              <a:rPr lang="zh-CN" altLang="en-AU" sz="3500" smtClean="0"/>
              <a:t>伪随机数产生器</a:t>
            </a:r>
            <a:r>
              <a:rPr lang="en-AU" altLang="zh-CN" sz="3500" smtClean="0"/>
              <a:t>(PRNG)</a:t>
            </a:r>
            <a:endParaRPr lang="zh-CN" altLang="en-US" sz="350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idx="1"/>
          </p:nvPr>
        </p:nvSpPr>
        <p:spPr>
          <a:xfrm>
            <a:off x="468313" y="1268413"/>
            <a:ext cx="8135937" cy="4822825"/>
          </a:xfrm>
        </p:spPr>
        <p:txBody>
          <a:bodyPr>
            <a:normAutofit/>
          </a:bodyPr>
          <a:lstStyle/>
          <a:p>
            <a:pPr eaLnBrk="1" hangingPunct="1">
              <a:lnSpc>
                <a:spcPct val="85000"/>
              </a:lnSpc>
            </a:pPr>
            <a:r>
              <a:rPr lang="en-AU" altLang="zh-CN" sz="2600" dirty="0" smtClean="0"/>
              <a:t>Linear </a:t>
            </a:r>
            <a:r>
              <a:rPr lang="en-AU" altLang="zh-CN" sz="2600" dirty="0" err="1" smtClean="0"/>
              <a:t>Congruential</a:t>
            </a:r>
            <a:r>
              <a:rPr lang="en-AU" altLang="zh-CN" sz="2600" dirty="0" smtClean="0"/>
              <a:t> Generator (</a:t>
            </a:r>
            <a:r>
              <a:rPr lang="zh-CN" altLang="en-AU" sz="2600" dirty="0" smtClean="0"/>
              <a:t>线性同余</a:t>
            </a:r>
            <a:r>
              <a:rPr lang="en-AU" altLang="zh-CN" sz="2600" dirty="0" smtClean="0"/>
              <a:t>)</a:t>
            </a:r>
          </a:p>
          <a:p>
            <a:pPr lvl="1" eaLnBrk="1" hangingPunct="1">
              <a:lnSpc>
                <a:spcPct val="85000"/>
              </a:lnSpc>
            </a:pPr>
            <a:r>
              <a:rPr lang="en-AU" altLang="zh-CN" sz="2400" dirty="0" smtClean="0"/>
              <a:t>m</a:t>
            </a:r>
            <a:r>
              <a:rPr lang="zh-CN" altLang="en-AU" sz="2400" dirty="0" smtClean="0"/>
              <a:t>，模数，</a:t>
            </a:r>
            <a:r>
              <a:rPr lang="en-AU" altLang="zh-CN" sz="2400" dirty="0" smtClean="0"/>
              <a:t>m&gt;0</a:t>
            </a:r>
          </a:p>
          <a:p>
            <a:pPr lvl="1" eaLnBrk="1" hangingPunct="1">
              <a:lnSpc>
                <a:spcPct val="85000"/>
              </a:lnSpc>
            </a:pPr>
            <a:r>
              <a:rPr lang="en-AU" altLang="zh-CN" sz="2400" dirty="0" smtClean="0"/>
              <a:t>a</a:t>
            </a:r>
            <a:r>
              <a:rPr lang="zh-CN" altLang="en-AU" sz="2400" dirty="0" smtClean="0"/>
              <a:t>，乘数，</a:t>
            </a:r>
            <a:r>
              <a:rPr lang="en-AU" altLang="zh-CN" sz="2400" dirty="0" smtClean="0"/>
              <a:t>0&lt;=a&lt;=m</a:t>
            </a:r>
          </a:p>
          <a:p>
            <a:pPr lvl="1" eaLnBrk="1" hangingPunct="1">
              <a:lnSpc>
                <a:spcPct val="85000"/>
              </a:lnSpc>
            </a:pPr>
            <a:r>
              <a:rPr lang="en-AU" altLang="zh-CN" sz="2400" dirty="0" smtClean="0"/>
              <a:t>c</a:t>
            </a:r>
            <a:r>
              <a:rPr lang="zh-CN" altLang="en-AU" sz="2400" dirty="0" smtClean="0"/>
              <a:t>，增量，</a:t>
            </a:r>
            <a:r>
              <a:rPr lang="en-AU" altLang="zh-CN" sz="2400" dirty="0" smtClean="0"/>
              <a:t>0&lt;=c&lt;=m</a:t>
            </a:r>
            <a:endParaRPr lang="zh-CN" altLang="en-AU" sz="2400" dirty="0" smtClean="0"/>
          </a:p>
          <a:p>
            <a:pPr lvl="1" eaLnBrk="1" hangingPunct="1">
              <a:lnSpc>
                <a:spcPct val="85000"/>
              </a:lnSpc>
            </a:pPr>
            <a:r>
              <a:rPr lang="en-US" altLang="zh-CN" sz="2400" dirty="0" smtClean="0"/>
              <a:t>X</a:t>
            </a:r>
            <a:r>
              <a:rPr lang="en-US" altLang="zh-CN" sz="2400" baseline="-25000" dirty="0" smtClean="0"/>
              <a:t>0</a:t>
            </a:r>
            <a:r>
              <a:rPr lang="zh-CN" altLang="en-US" sz="2400" dirty="0" smtClean="0"/>
              <a:t>，初始值或种子， </a:t>
            </a:r>
            <a:r>
              <a:rPr lang="en-AU" altLang="zh-CN" sz="2400" dirty="0" smtClean="0"/>
              <a:t>0&lt;=</a:t>
            </a:r>
            <a:r>
              <a:rPr lang="en-US" altLang="zh-CN" sz="2400" dirty="0" smtClean="0"/>
              <a:t>X</a:t>
            </a:r>
            <a:r>
              <a:rPr lang="en-US" altLang="zh-CN" sz="2400" baseline="-25000" dirty="0" smtClean="0"/>
              <a:t>0</a:t>
            </a:r>
            <a:r>
              <a:rPr lang="en-AU" altLang="zh-CN" sz="2400" dirty="0" smtClean="0"/>
              <a:t>&lt;=m</a:t>
            </a:r>
          </a:p>
          <a:p>
            <a:pPr eaLnBrk="1" hangingPunct="1">
              <a:lnSpc>
                <a:spcPct val="85000"/>
              </a:lnSpc>
            </a:pPr>
            <a:r>
              <a:rPr lang="zh-CN" altLang="en-US" sz="2600" dirty="0" smtClean="0"/>
              <a:t>通用迭代技术采用</a:t>
            </a:r>
            <a:r>
              <a:rPr lang="en-US" altLang="zh-CN" sz="2600" dirty="0" smtClean="0"/>
              <a:t> X</a:t>
            </a:r>
            <a:r>
              <a:rPr lang="en-US" altLang="zh-CN" sz="2600" baseline="-25000" dirty="0" smtClean="0"/>
              <a:t>n+1</a:t>
            </a:r>
            <a:r>
              <a:rPr lang="en-US" altLang="zh-CN" sz="2600" dirty="0" smtClean="0"/>
              <a:t> = (</a:t>
            </a:r>
            <a:r>
              <a:rPr lang="en-US" altLang="zh-CN" sz="2600" dirty="0" err="1" smtClean="0"/>
              <a:t>aX</a:t>
            </a:r>
            <a:r>
              <a:rPr lang="en-US" altLang="zh-CN" sz="2600" baseline="-25000" dirty="0" err="1" smtClean="0"/>
              <a:t>n</a:t>
            </a:r>
            <a:r>
              <a:rPr lang="en-US" altLang="zh-CN" sz="2600" dirty="0" smtClean="0"/>
              <a:t> + c) mod m</a:t>
            </a:r>
            <a:endParaRPr lang="zh-CN" altLang="en-US" sz="2600" dirty="0" smtClean="0"/>
          </a:p>
          <a:p>
            <a:pPr eaLnBrk="1" hangingPunct="1">
              <a:lnSpc>
                <a:spcPct val="95000"/>
              </a:lnSpc>
              <a:spcBef>
                <a:spcPct val="10000"/>
              </a:spcBef>
            </a:pPr>
            <a:r>
              <a:rPr lang="zh-CN" altLang="en-US" sz="2600" dirty="0" smtClean="0"/>
              <a:t>给定恰当的参数，能够产生长的类随机序列</a:t>
            </a:r>
            <a:endParaRPr lang="en-US" altLang="zh-CN" sz="2600" dirty="0" smtClean="0"/>
          </a:p>
          <a:p>
            <a:pPr lvl="1" eaLnBrk="1" hangingPunct="1">
              <a:lnSpc>
                <a:spcPct val="95000"/>
              </a:lnSpc>
              <a:spcBef>
                <a:spcPct val="10000"/>
              </a:spcBef>
            </a:pPr>
            <a:r>
              <a:rPr lang="en-US" altLang="zh-CN" sz="2400" dirty="0" smtClean="0"/>
              <a:t>e.g.  a=7, c=0, m=32, X</a:t>
            </a:r>
            <a:r>
              <a:rPr lang="en-US" altLang="zh-CN" sz="2400" baseline="-25000" dirty="0" smtClean="0"/>
              <a:t>0</a:t>
            </a:r>
            <a:r>
              <a:rPr lang="en-US" altLang="zh-CN" sz="2400" dirty="0" smtClean="0"/>
              <a:t>=1, </a:t>
            </a:r>
            <a:r>
              <a:rPr lang="zh-CN" altLang="en-US" sz="2400" dirty="0" smtClean="0"/>
              <a:t>产生</a:t>
            </a:r>
            <a:r>
              <a:rPr lang="en-US" altLang="zh-CN" sz="2400" dirty="0" smtClean="0"/>
              <a:t>{7, 17, 23, 1, 7, ...}, </a:t>
            </a:r>
            <a:r>
              <a:rPr lang="zh-CN" altLang="en-US" sz="2400" dirty="0" smtClean="0"/>
              <a:t>不满足随机性，因为周期是</a:t>
            </a:r>
            <a:r>
              <a:rPr lang="en-US" altLang="zh-CN" sz="2400" dirty="0" smtClean="0"/>
              <a:t>4</a:t>
            </a:r>
          </a:p>
          <a:p>
            <a:pPr lvl="1" eaLnBrk="1" hangingPunct="1">
              <a:lnSpc>
                <a:spcPct val="95000"/>
              </a:lnSpc>
              <a:spcBef>
                <a:spcPct val="10000"/>
              </a:spcBef>
            </a:pPr>
            <a:r>
              <a:rPr lang="en-US" altLang="zh-CN" sz="2400" dirty="0" smtClean="0"/>
              <a:t>e.g.  a=5, c=0, m=32, X</a:t>
            </a:r>
            <a:r>
              <a:rPr lang="en-US" altLang="zh-CN" sz="2400" baseline="-25000" dirty="0" smtClean="0"/>
              <a:t>0</a:t>
            </a:r>
            <a:r>
              <a:rPr lang="en-US" altLang="zh-CN" sz="2400" dirty="0" smtClean="0"/>
              <a:t>=1, </a:t>
            </a:r>
            <a:r>
              <a:rPr lang="zh-CN" altLang="en-US" sz="2400" dirty="0" smtClean="0"/>
              <a:t>产生</a:t>
            </a:r>
            <a:r>
              <a:rPr lang="en-US" altLang="zh-CN" sz="2400" dirty="0" smtClean="0"/>
              <a:t>{1, 5, 25, 29, 17, 21, 9, 13, 1, ...}, </a:t>
            </a:r>
            <a:r>
              <a:rPr lang="zh-CN" altLang="en-US" sz="2400" dirty="0" smtClean="0"/>
              <a:t>周期为</a:t>
            </a:r>
            <a:r>
              <a:rPr lang="en-US" altLang="zh-CN" sz="2400" dirty="0" smtClean="0"/>
              <a:t>8</a:t>
            </a:r>
          </a:p>
          <a:p>
            <a:pPr lvl="1" eaLnBrk="1" hangingPunct="1">
              <a:lnSpc>
                <a:spcPct val="95000"/>
              </a:lnSpc>
              <a:spcBef>
                <a:spcPct val="10000"/>
              </a:spcBef>
            </a:pPr>
            <a:r>
              <a:rPr lang="zh-CN" altLang="en-US" sz="2400" dirty="0" smtClean="0"/>
              <a:t>（上例中，如果</a:t>
            </a:r>
            <a:r>
              <a:rPr lang="en-US" altLang="zh-CN" sz="2400" dirty="0" smtClean="0"/>
              <a:t>a</a:t>
            </a:r>
            <a:r>
              <a:rPr lang="zh-CN" altLang="en-US" sz="2400" dirty="0" smtClean="0"/>
              <a:t>是</a:t>
            </a:r>
            <a:r>
              <a:rPr lang="en-US" altLang="zh-CN" sz="2400" dirty="0" err="1" smtClean="0"/>
              <a:t>Z</a:t>
            </a:r>
            <a:r>
              <a:rPr lang="en-US" altLang="zh-CN" sz="2400" baseline="-25000" dirty="0" err="1" smtClean="0"/>
              <a:t>m</a:t>
            </a:r>
            <a:r>
              <a:rPr lang="zh-CN" altLang="en-US" sz="2400" dirty="0" smtClean="0"/>
              <a:t>的生成元，则可以实现全周期长的随机数）</a:t>
            </a:r>
            <a:endParaRPr lang="en-US" altLang="zh-CN" sz="2400" dirty="0" smtClean="0"/>
          </a:p>
        </p:txBody>
      </p:sp>
      <p:sp>
        <p:nvSpPr>
          <p:cNvPr id="31750" name="Rectangle 0"/>
          <p:cNvSpPr>
            <a:spLocks noGrp="1" noChangeArrowheads="1"/>
          </p:cNvSpPr>
          <p:nvPr>
            <p:ph type="title"/>
          </p:nvPr>
        </p:nvSpPr>
        <p:spPr>
          <a:xfrm>
            <a:off x="611188" y="333375"/>
            <a:ext cx="6913562" cy="719138"/>
          </a:xfrm>
        </p:spPr>
        <p:txBody>
          <a:bodyPr/>
          <a:lstStyle/>
          <a:p>
            <a:pPr eaLnBrk="1" hangingPunct="1"/>
            <a:r>
              <a:rPr lang="en-AU" altLang="zh-CN" sz="3500" smtClean="0"/>
              <a:t>7.4.3 </a:t>
            </a:r>
            <a:r>
              <a:rPr lang="zh-CN" altLang="en-AU" sz="3500" smtClean="0"/>
              <a:t>线性拟合发生器</a:t>
            </a:r>
            <a:endParaRPr lang="zh-CN" altLang="en-US" sz="350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457200" y="928688"/>
            <a:ext cx="8229600" cy="5357812"/>
          </a:xfrm>
        </p:spPr>
        <p:txBody>
          <a:bodyPr/>
          <a:lstStyle/>
          <a:p>
            <a:pPr eaLnBrk="1" hangingPunct="1"/>
            <a:r>
              <a:rPr lang="en-US" altLang="zh-CN" sz="1600" b="1" dirty="0" smtClean="0">
                <a:hlinkClick r:id="rId2" action="ppaction://hlinksldjump"/>
              </a:rPr>
              <a:t>7.1 </a:t>
            </a:r>
            <a:r>
              <a:rPr lang="zh-CN" altLang="en-US" sz="1600" b="1" dirty="0" smtClean="0">
                <a:hlinkClick r:id="rId2" action="ppaction://hlinksldjump"/>
              </a:rPr>
              <a:t>密码功能的位置</a:t>
            </a:r>
            <a:endParaRPr lang="en-US" altLang="zh-CN" sz="1600" b="1" dirty="0" smtClean="0"/>
          </a:p>
          <a:p>
            <a:pPr lvl="1" eaLnBrk="1" hangingPunct="1"/>
            <a:r>
              <a:rPr lang="en-US" altLang="zh-CN" sz="1400" dirty="0" smtClean="0">
                <a:hlinkClick r:id="rId2" action="ppaction://hlinksldjump"/>
              </a:rPr>
              <a:t>7.1.1 </a:t>
            </a:r>
            <a:r>
              <a:rPr lang="zh-CN" altLang="en-US" sz="1400" dirty="0" smtClean="0">
                <a:hlinkClick r:id="rId2" action="ppaction://hlinksldjump"/>
              </a:rPr>
              <a:t>安全隐患</a:t>
            </a:r>
            <a:endParaRPr lang="en-US" altLang="zh-CN" sz="1400" dirty="0" smtClean="0"/>
          </a:p>
          <a:p>
            <a:pPr lvl="1" eaLnBrk="1" hangingPunct="1"/>
            <a:r>
              <a:rPr lang="en-US" altLang="zh-CN" sz="1400" dirty="0" smtClean="0">
                <a:hlinkClick r:id="rId3" action="ppaction://hlinksldjump"/>
              </a:rPr>
              <a:t>7.1.2 </a:t>
            </a:r>
            <a:r>
              <a:rPr lang="zh-CN" altLang="en-US" sz="1400" dirty="0" smtClean="0">
                <a:hlinkClick r:id="rId3" action="ppaction://hlinksldjump"/>
              </a:rPr>
              <a:t>链路加密与端到端加密</a:t>
            </a:r>
            <a:endParaRPr lang="en-US" altLang="zh-CN" sz="1400" dirty="0" smtClean="0"/>
          </a:p>
          <a:p>
            <a:pPr eaLnBrk="1" hangingPunct="1"/>
            <a:r>
              <a:rPr lang="en-US" altLang="zh-CN" sz="1600" b="1" dirty="0" smtClean="0">
                <a:hlinkClick r:id="rId4" action="ppaction://hlinksldjump"/>
              </a:rPr>
              <a:t>7.2 </a:t>
            </a:r>
            <a:r>
              <a:rPr lang="zh-CN" altLang="en-US" sz="1600" b="1" dirty="0" smtClean="0">
                <a:hlinkClick r:id="rId4" action="ppaction://hlinksldjump"/>
              </a:rPr>
              <a:t>传输保密性</a:t>
            </a:r>
            <a:endParaRPr lang="en-US" altLang="zh-CN" sz="1600" b="1" dirty="0" smtClean="0"/>
          </a:p>
          <a:p>
            <a:pPr lvl="1" eaLnBrk="1" hangingPunct="1"/>
            <a:r>
              <a:rPr lang="en-US" altLang="zh-CN" sz="1400" dirty="0" smtClean="0">
                <a:hlinkClick r:id="rId5" action="ppaction://hlinksldjump"/>
              </a:rPr>
              <a:t>7.2.1 </a:t>
            </a:r>
            <a:r>
              <a:rPr lang="zh-CN" altLang="en-US" sz="1400" dirty="0" smtClean="0">
                <a:hlinkClick r:id="rId5" action="ppaction://hlinksldjump"/>
              </a:rPr>
              <a:t>链路加密方式</a:t>
            </a:r>
            <a:endParaRPr lang="en-US" altLang="zh-CN" sz="1400" dirty="0" smtClean="0"/>
          </a:p>
          <a:p>
            <a:pPr lvl="1" eaLnBrk="1" hangingPunct="1"/>
            <a:r>
              <a:rPr lang="en-US" altLang="zh-CN" sz="1400" dirty="0" smtClean="0">
                <a:hlinkClick r:id="rId6" action="ppaction://hlinksldjump"/>
              </a:rPr>
              <a:t>7.2.2 </a:t>
            </a:r>
            <a:r>
              <a:rPr lang="zh-CN" altLang="en-US" sz="1400" dirty="0" smtClean="0">
                <a:hlinkClick r:id="rId6" action="ppaction://hlinksldjump"/>
              </a:rPr>
              <a:t>端到端加密的方法</a:t>
            </a:r>
            <a:endParaRPr lang="en-US" altLang="zh-CN" sz="1400" dirty="0" smtClean="0"/>
          </a:p>
          <a:p>
            <a:pPr eaLnBrk="1" hangingPunct="1"/>
            <a:r>
              <a:rPr lang="en-US" altLang="zh-CN" sz="1600" b="1" dirty="0" smtClean="0">
                <a:hlinkClick r:id="rId7" action="ppaction://hlinksldjump"/>
              </a:rPr>
              <a:t>7.3 </a:t>
            </a:r>
            <a:r>
              <a:rPr lang="zh-CN" altLang="en-US" sz="1600" b="1" dirty="0" smtClean="0">
                <a:hlinkClick r:id="rId7" action="ppaction://hlinksldjump"/>
              </a:rPr>
              <a:t>密钥分配</a:t>
            </a:r>
            <a:endParaRPr lang="en-US" altLang="zh-CN" sz="1600" b="1" dirty="0" smtClean="0"/>
          </a:p>
          <a:p>
            <a:pPr lvl="1" eaLnBrk="1" hangingPunct="1"/>
            <a:r>
              <a:rPr lang="en-US" altLang="zh-CN" sz="1400" dirty="0" smtClean="0">
                <a:hlinkClick r:id="rId8" action="ppaction://hlinksldjump"/>
              </a:rPr>
              <a:t>7.3.1 </a:t>
            </a:r>
            <a:r>
              <a:rPr lang="zh-CN" altLang="en-US" sz="1400" dirty="0" smtClean="0">
                <a:hlinkClick r:id="rId8" action="ppaction://hlinksldjump"/>
              </a:rPr>
              <a:t>一个密钥分配方案</a:t>
            </a:r>
            <a:endParaRPr lang="en-US" altLang="zh-CN" sz="1400" dirty="0" smtClean="0"/>
          </a:p>
          <a:p>
            <a:pPr lvl="1" eaLnBrk="1" hangingPunct="1"/>
            <a:r>
              <a:rPr lang="en-US" altLang="zh-CN" sz="1400" dirty="0" smtClean="0">
                <a:hlinkClick r:id="rId9" action="ppaction://hlinksldjump"/>
              </a:rPr>
              <a:t>7.3.2 </a:t>
            </a:r>
            <a:r>
              <a:rPr lang="zh-CN" altLang="en-US" sz="1400" dirty="0" smtClean="0">
                <a:hlinkClick r:id="rId9" action="ppaction://hlinksldjump"/>
              </a:rPr>
              <a:t>层次化密钥控制和会话密钥的使用寿</a:t>
            </a:r>
            <a:endParaRPr lang="en-US" altLang="zh-CN" sz="1400" dirty="0" smtClean="0"/>
          </a:p>
          <a:p>
            <a:pPr lvl="1" eaLnBrk="1" hangingPunct="1"/>
            <a:r>
              <a:rPr lang="en-US" altLang="zh-CN" sz="1400" dirty="0" smtClean="0">
                <a:hlinkClick r:id="rId10" action="ppaction://hlinksldjump"/>
              </a:rPr>
              <a:t>7.3.3 </a:t>
            </a:r>
            <a:r>
              <a:rPr lang="zh-CN" altLang="en-US" sz="1400" dirty="0" smtClean="0">
                <a:hlinkClick r:id="rId10" action="ppaction://hlinksldjump"/>
              </a:rPr>
              <a:t>一种透明的密钥控制方案命</a:t>
            </a:r>
            <a:endParaRPr lang="en-US" altLang="zh-CN" sz="1400" dirty="0" smtClean="0"/>
          </a:p>
          <a:p>
            <a:pPr lvl="1" eaLnBrk="1" hangingPunct="1"/>
            <a:r>
              <a:rPr lang="en-US" altLang="zh-CN" sz="1400" dirty="0" smtClean="0">
                <a:hlinkClick r:id="rId11" action="ppaction://hlinksldjump"/>
              </a:rPr>
              <a:t>7.3.4 </a:t>
            </a:r>
            <a:r>
              <a:rPr lang="zh-CN" altLang="en-US" sz="1400" dirty="0" smtClean="0">
                <a:hlinkClick r:id="rId11" action="ppaction://hlinksldjump"/>
              </a:rPr>
              <a:t>分散式密钥的控制</a:t>
            </a:r>
            <a:endParaRPr lang="en-US" altLang="zh-CN" sz="1400" dirty="0" smtClean="0"/>
          </a:p>
          <a:p>
            <a:pPr lvl="1" eaLnBrk="1" hangingPunct="1"/>
            <a:r>
              <a:rPr lang="en-US" altLang="zh-CN" sz="1400" dirty="0" smtClean="0">
                <a:hlinkClick r:id="rId12" action="ppaction://hlinksldjump"/>
              </a:rPr>
              <a:t>7.3.5 </a:t>
            </a:r>
            <a:r>
              <a:rPr lang="zh-CN" altLang="en-US" sz="1400" dirty="0" smtClean="0">
                <a:hlinkClick r:id="rId12" action="ppaction://hlinksldjump"/>
              </a:rPr>
              <a:t>控制密钥的使用方式</a:t>
            </a:r>
            <a:endParaRPr lang="en-US" altLang="zh-CN" sz="1400" dirty="0" smtClean="0"/>
          </a:p>
          <a:p>
            <a:pPr eaLnBrk="1" hangingPunct="1"/>
            <a:r>
              <a:rPr lang="en-US" altLang="zh-CN" sz="1600" b="1" dirty="0" smtClean="0">
                <a:hlinkClick r:id="rId13" action="ppaction://hlinksldjump"/>
              </a:rPr>
              <a:t>7.4</a:t>
            </a:r>
            <a:r>
              <a:rPr lang="en-US" altLang="zh-CN" sz="1800" b="1" dirty="0" smtClean="0">
                <a:hlinkClick r:id="rId13" action="ppaction://hlinksldjump"/>
              </a:rPr>
              <a:t> </a:t>
            </a:r>
            <a:r>
              <a:rPr lang="zh-CN" altLang="en-US" sz="1800" b="1" dirty="0" smtClean="0">
                <a:hlinkClick r:id="rId13" action="ppaction://hlinksldjump"/>
              </a:rPr>
              <a:t>随机数的产生</a:t>
            </a:r>
            <a:endParaRPr lang="en-US" altLang="zh-CN" sz="1800" b="1" dirty="0" smtClean="0"/>
          </a:p>
          <a:p>
            <a:pPr lvl="1" eaLnBrk="1" hangingPunct="1"/>
            <a:r>
              <a:rPr lang="en-US" altLang="zh-CN" sz="1400" dirty="0" smtClean="0">
                <a:hlinkClick r:id="rId14" action="ppaction://hlinksldjump"/>
              </a:rPr>
              <a:t>7.4.1 </a:t>
            </a:r>
            <a:r>
              <a:rPr lang="zh-CN" altLang="en-US" sz="1400" dirty="0" smtClean="0">
                <a:hlinkClick r:id="rId14" action="ppaction://hlinksldjump"/>
              </a:rPr>
              <a:t>随机数的来源</a:t>
            </a:r>
            <a:endParaRPr lang="en-US" altLang="zh-CN" sz="1400" dirty="0" smtClean="0"/>
          </a:p>
          <a:p>
            <a:pPr lvl="1" eaLnBrk="1" hangingPunct="1"/>
            <a:r>
              <a:rPr lang="en-AU" altLang="zh-CN" sz="1400" dirty="0" smtClean="0">
                <a:hlinkClick r:id="rId15" action="ppaction://hlinksldjump"/>
              </a:rPr>
              <a:t>7.4.2 </a:t>
            </a:r>
            <a:r>
              <a:rPr lang="zh-CN" altLang="en-AU" sz="1400" dirty="0" smtClean="0">
                <a:hlinkClick r:id="rId15" action="ppaction://hlinksldjump"/>
              </a:rPr>
              <a:t>伪随机数产生器</a:t>
            </a:r>
            <a:endParaRPr lang="en-AU" altLang="zh-CN" sz="1400" dirty="0" smtClean="0"/>
          </a:p>
          <a:p>
            <a:pPr lvl="1" eaLnBrk="1" hangingPunct="1"/>
            <a:r>
              <a:rPr lang="en-AU" altLang="zh-CN" sz="1400" dirty="0" smtClean="0">
                <a:hlinkClick r:id="rId16" action="ppaction://hlinksldjump"/>
              </a:rPr>
              <a:t>7.4.3 </a:t>
            </a:r>
            <a:r>
              <a:rPr lang="zh-CN" altLang="en-AU" sz="1400" dirty="0" smtClean="0">
                <a:hlinkClick r:id="rId16" action="ppaction://hlinksldjump"/>
              </a:rPr>
              <a:t>线性拟合发生器</a:t>
            </a:r>
            <a:endParaRPr lang="en-US" altLang="zh-CN" sz="1400" dirty="0" smtClean="0"/>
          </a:p>
          <a:p>
            <a:pPr lvl="1" eaLnBrk="1" hangingPunct="1"/>
            <a:r>
              <a:rPr lang="en-AU" altLang="zh-CN" sz="1400" dirty="0" smtClean="0">
                <a:hlinkClick r:id="rId17" action="ppaction://hlinksldjump"/>
              </a:rPr>
              <a:t>7.4.4 </a:t>
            </a:r>
            <a:r>
              <a:rPr lang="zh-CN" altLang="en-AU" sz="1400" dirty="0" smtClean="0">
                <a:hlinkClick r:id="rId17" action="ppaction://hlinksldjump"/>
              </a:rPr>
              <a:t>用密码学方法生成随机数</a:t>
            </a:r>
            <a:endParaRPr lang="en-US" altLang="zh-CN" sz="1400" dirty="0" smtClean="0"/>
          </a:p>
          <a:p>
            <a:pPr lvl="1" eaLnBrk="1" hangingPunct="1"/>
            <a:r>
              <a:rPr lang="en-AU" altLang="zh-CN" sz="1400" dirty="0" smtClean="0">
                <a:hlinkClick r:id="rId18" action="ppaction://hlinksldjump"/>
              </a:rPr>
              <a:t>7.4.5 Blum </a:t>
            </a:r>
            <a:r>
              <a:rPr lang="en-AU" altLang="zh-CN" sz="1400" dirty="0" err="1" smtClean="0">
                <a:hlinkClick r:id="rId18" action="ppaction://hlinksldjump"/>
              </a:rPr>
              <a:t>Blum</a:t>
            </a:r>
            <a:r>
              <a:rPr lang="en-AU" altLang="zh-CN" sz="1400" dirty="0" smtClean="0">
                <a:hlinkClick r:id="rId18" action="ppaction://hlinksldjump"/>
              </a:rPr>
              <a:t> </a:t>
            </a:r>
            <a:r>
              <a:rPr lang="en-AU" altLang="zh-CN" sz="1400" dirty="0" err="1" smtClean="0">
                <a:hlinkClick r:id="rId18" action="ppaction://hlinksldjump"/>
              </a:rPr>
              <a:t>Shub</a:t>
            </a:r>
            <a:r>
              <a:rPr lang="en-AU" altLang="zh-CN" sz="1400" dirty="0" smtClean="0">
                <a:hlinkClick r:id="rId18" action="ppaction://hlinksldjump"/>
              </a:rPr>
              <a:t> (BBS) Generator</a:t>
            </a:r>
            <a:endParaRPr lang="en-AU" altLang="zh-CN" sz="1400" dirty="0" smtClean="0"/>
          </a:p>
          <a:p>
            <a:pPr lvl="1" eaLnBrk="1" hangingPunct="1"/>
            <a:r>
              <a:rPr lang="en-US" altLang="zh-CN" sz="1400" dirty="0" smtClean="0">
                <a:hlinkClick r:id="rId19" action="ppaction://hlinksldjump"/>
              </a:rPr>
              <a:t>7.4.6 </a:t>
            </a:r>
            <a:r>
              <a:rPr lang="zh-CN" altLang="en-US" sz="1400" dirty="0" smtClean="0">
                <a:hlinkClick r:id="rId19" action="ppaction://hlinksldjump"/>
              </a:rPr>
              <a:t>真随机数发生器和偏差</a:t>
            </a:r>
            <a:endParaRPr lang="en-US" altLang="zh-CN" sz="1400" dirty="0" smtClean="0"/>
          </a:p>
          <a:p>
            <a:pPr eaLnBrk="1" hangingPunct="1"/>
            <a:endParaRPr lang="en-US" altLang="zh-CN" sz="2000" dirty="0" smtClean="0"/>
          </a:p>
          <a:p>
            <a:pPr eaLnBrk="1" hangingPunct="1"/>
            <a:endParaRPr lang="en-US" altLang="zh-CN" sz="2000" dirty="0" smtClean="0"/>
          </a:p>
          <a:p>
            <a:pPr eaLnBrk="1" hangingPunct="1"/>
            <a:endParaRPr lang="zh-CN" altLang="en-US" dirty="0" smtClean="0"/>
          </a:p>
        </p:txBody>
      </p:sp>
      <p:sp>
        <p:nvSpPr>
          <p:cNvPr id="5122" name="标题 1"/>
          <p:cNvSpPr>
            <a:spLocks noGrp="1"/>
          </p:cNvSpPr>
          <p:nvPr>
            <p:ph type="title"/>
          </p:nvPr>
        </p:nvSpPr>
        <p:spPr>
          <a:xfrm>
            <a:off x="500063" y="214313"/>
            <a:ext cx="7543800" cy="703262"/>
          </a:xfrm>
        </p:spPr>
        <p:txBody>
          <a:bodyPr>
            <a:normAutofit fontScale="90000"/>
          </a:bodyPr>
          <a:lstStyle/>
          <a:p>
            <a:pPr eaLnBrk="1" hangingPunct="1"/>
            <a:r>
              <a:rPr lang="zh-CN" altLang="en-US" smtClean="0"/>
              <a:t>本章提纲</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3"/>
          <p:cNvSpPr>
            <a:spLocks noGrp="1" noChangeArrowheads="1"/>
          </p:cNvSpPr>
          <p:nvPr>
            <p:ph idx="1"/>
          </p:nvPr>
        </p:nvSpPr>
        <p:spPr>
          <a:xfrm>
            <a:off x="428596" y="1285860"/>
            <a:ext cx="8229600" cy="4573587"/>
          </a:xfrm>
        </p:spPr>
        <p:txBody>
          <a:bodyPr/>
          <a:lstStyle/>
          <a:p>
            <a:pPr eaLnBrk="1" hangingPunct="1"/>
            <a:r>
              <a:rPr lang="zh-CN" altLang="en-AU" sz="3200" dirty="0" smtClean="0"/>
              <a:t>必须产生完整周期</a:t>
            </a:r>
            <a:r>
              <a:rPr lang="en-AU" altLang="zh-CN" sz="3200" dirty="0" smtClean="0"/>
              <a:t>full-period </a:t>
            </a:r>
            <a:endParaRPr lang="zh-CN" altLang="en-AU" sz="3200" dirty="0" smtClean="0"/>
          </a:p>
          <a:p>
            <a:pPr eaLnBrk="1" hangingPunct="1"/>
            <a:r>
              <a:rPr lang="zh-CN" altLang="en-AU" sz="3200" dirty="0" smtClean="0"/>
              <a:t>产生的序列应该看起来是随机的</a:t>
            </a:r>
          </a:p>
          <a:p>
            <a:pPr eaLnBrk="1" hangingPunct="1"/>
            <a:r>
              <a:rPr lang="zh-CN" altLang="en-AU" sz="3200" dirty="0" smtClean="0"/>
              <a:t>用</a:t>
            </a:r>
            <a:r>
              <a:rPr lang="en-AU" altLang="zh-CN" sz="3200" dirty="0" smtClean="0"/>
              <a:t>32</a:t>
            </a:r>
            <a:r>
              <a:rPr lang="zh-CN" altLang="en-AU" sz="3200" dirty="0" smtClean="0"/>
              <a:t>位算法实现容易</a:t>
            </a:r>
          </a:p>
          <a:p>
            <a:pPr lvl="1" eaLnBrk="1" hangingPunct="1">
              <a:buFont typeface="Wingdings" pitchFamily="2" charset="2"/>
              <a:buNone/>
            </a:pPr>
            <a:r>
              <a:rPr lang="zh-CN" altLang="en-AU" sz="2800" dirty="0" smtClean="0"/>
              <a:t>一种容易的实现是选择素数</a:t>
            </a:r>
            <a:r>
              <a:rPr lang="en-AU" altLang="zh-CN" sz="2800" dirty="0" smtClean="0"/>
              <a:t>m</a:t>
            </a:r>
            <a:r>
              <a:rPr lang="zh-CN" altLang="en-AU" sz="2800" dirty="0" smtClean="0"/>
              <a:t>，如 </a:t>
            </a:r>
            <a:r>
              <a:rPr lang="en-AU" altLang="zh-CN" sz="2800" dirty="0" smtClean="0"/>
              <a:t>m=2</a:t>
            </a:r>
            <a:r>
              <a:rPr lang="en-AU" altLang="zh-CN" sz="2800" baseline="30000" dirty="0" smtClean="0"/>
              <a:t>31</a:t>
            </a:r>
            <a:r>
              <a:rPr lang="en-AU" altLang="zh-CN" sz="2800" dirty="0" smtClean="0"/>
              <a:t>-1</a:t>
            </a:r>
            <a:r>
              <a:rPr lang="zh-CN" altLang="en-AU" sz="2800" dirty="0" smtClean="0"/>
              <a:t>，则有 </a:t>
            </a:r>
            <a:r>
              <a:rPr lang="en-US" altLang="zh-CN" sz="2800" dirty="0" smtClean="0"/>
              <a:t>X</a:t>
            </a:r>
            <a:r>
              <a:rPr lang="en-US" altLang="zh-CN" sz="2800" baseline="-25000" dirty="0" smtClean="0"/>
              <a:t>n+1</a:t>
            </a:r>
            <a:r>
              <a:rPr lang="en-US" altLang="zh-CN" sz="2800" dirty="0" smtClean="0"/>
              <a:t> = (</a:t>
            </a:r>
            <a:r>
              <a:rPr lang="en-US" altLang="zh-CN" sz="2800" dirty="0" err="1" smtClean="0"/>
              <a:t>aX</a:t>
            </a:r>
            <a:r>
              <a:rPr lang="en-US" altLang="zh-CN" sz="2800" baseline="-25000" dirty="0" err="1" smtClean="0"/>
              <a:t>n</a:t>
            </a:r>
            <a:r>
              <a:rPr lang="en-US" altLang="zh-CN" sz="2800" dirty="0" smtClean="0"/>
              <a:t> + c) mod (</a:t>
            </a:r>
            <a:r>
              <a:rPr lang="en-AU" altLang="zh-CN" sz="2800" dirty="0" smtClean="0"/>
              <a:t>2</a:t>
            </a:r>
            <a:r>
              <a:rPr lang="en-AU" altLang="zh-CN" sz="2800" baseline="30000" dirty="0" smtClean="0"/>
              <a:t>31</a:t>
            </a:r>
            <a:r>
              <a:rPr lang="en-AU" altLang="zh-CN" sz="2800" dirty="0" smtClean="0"/>
              <a:t>-1</a:t>
            </a:r>
            <a:r>
              <a:rPr lang="en-US" altLang="zh-CN" sz="2800" dirty="0" smtClean="0"/>
              <a:t>)</a:t>
            </a:r>
            <a:r>
              <a:rPr lang="zh-CN" altLang="en-US" sz="2800" dirty="0" smtClean="0"/>
              <a:t>，由此产生的随机数很少有通不过随机性测试的</a:t>
            </a:r>
            <a:endParaRPr lang="zh-CN" altLang="en-AU" sz="2800" dirty="0" smtClean="0"/>
          </a:p>
          <a:p>
            <a:pPr eaLnBrk="1" hangingPunct="1"/>
            <a:r>
              <a:rPr lang="zh-CN" altLang="en-US" sz="2900" dirty="0" smtClean="0"/>
              <a:t>如果给定的数值太小，攻击者可以重组随机数序列</a:t>
            </a:r>
          </a:p>
        </p:txBody>
      </p:sp>
      <p:sp>
        <p:nvSpPr>
          <p:cNvPr id="32773" name="Rectangle 2"/>
          <p:cNvSpPr>
            <a:spLocks noGrp="1" noChangeArrowheads="1"/>
          </p:cNvSpPr>
          <p:nvPr>
            <p:ph type="title"/>
          </p:nvPr>
        </p:nvSpPr>
        <p:spPr>
          <a:xfrm>
            <a:off x="395288" y="333375"/>
            <a:ext cx="7543800" cy="1008063"/>
          </a:xfrm>
        </p:spPr>
        <p:txBody>
          <a:bodyPr/>
          <a:lstStyle/>
          <a:p>
            <a:pPr eaLnBrk="1" hangingPunct="1"/>
            <a:r>
              <a:rPr lang="zh-CN" altLang="en-US" sz="3400" smtClean="0"/>
              <a:t>随机数产生器的评价</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9" name="Picture 4"/>
          <p:cNvPicPr>
            <a:picLocks noGrp="1" noChangeAspect="1" noChangeArrowheads="1"/>
          </p:cNvPicPr>
          <p:nvPr>
            <p:ph idx="1"/>
          </p:nvPr>
        </p:nvPicPr>
        <p:blipFill>
          <a:blip r:embed="rId2" cstate="print"/>
          <a:stretch>
            <a:fillRect/>
          </a:stretch>
        </p:blipFill>
        <p:spPr>
          <a:xfrm>
            <a:off x="4143372" y="1285860"/>
            <a:ext cx="3127223" cy="4525963"/>
          </a:xfrm>
          <a:noFill/>
        </p:spPr>
      </p:pic>
      <p:sp>
        <p:nvSpPr>
          <p:cNvPr id="33797" name="Rectangle 5"/>
          <p:cNvSpPr>
            <a:spLocks noGrp="1" noChangeArrowheads="1"/>
          </p:cNvSpPr>
          <p:nvPr>
            <p:ph type="title"/>
          </p:nvPr>
        </p:nvSpPr>
        <p:spPr/>
        <p:txBody>
          <a:bodyPr/>
          <a:lstStyle/>
          <a:p>
            <a:pPr eaLnBrk="1" hangingPunct="1"/>
            <a:r>
              <a:rPr lang="en-AU" altLang="zh-CN" sz="3500" smtClean="0"/>
              <a:t>7.4.4 </a:t>
            </a:r>
            <a:r>
              <a:rPr lang="zh-CN" altLang="en-AU" sz="3500" smtClean="0"/>
              <a:t>用密码学方法生成随机数</a:t>
            </a:r>
            <a:endParaRPr lang="zh-CN" altLang="en-US" sz="3500" smtClean="0"/>
          </a:p>
        </p:txBody>
      </p:sp>
      <p:sp>
        <p:nvSpPr>
          <p:cNvPr id="33798" name="Rectangle 3"/>
          <p:cNvSpPr>
            <a:spLocks noGrp="1" noChangeArrowheads="1"/>
          </p:cNvSpPr>
          <p:nvPr>
            <p:ph type="body" sz="half" idx="4294967295"/>
          </p:nvPr>
        </p:nvSpPr>
        <p:spPr>
          <a:xfrm>
            <a:off x="928662" y="1857364"/>
            <a:ext cx="3067274" cy="3705225"/>
          </a:xfrm>
        </p:spPr>
        <p:txBody>
          <a:bodyPr/>
          <a:lstStyle/>
          <a:p>
            <a:pPr eaLnBrk="1" hangingPunct="1"/>
            <a:r>
              <a:rPr lang="zh-CN" altLang="en-AU" dirty="0" smtClean="0"/>
              <a:t>循环加密</a:t>
            </a:r>
          </a:p>
          <a:p>
            <a:pPr lvl="1" eaLnBrk="1" hangingPunct="1">
              <a:buFont typeface="Wingdings" pitchFamily="2" charset="2"/>
              <a:buNone/>
            </a:pPr>
            <a:r>
              <a:rPr lang="zh-CN" altLang="en-AU" dirty="0" smtClean="0"/>
              <a:t>从一个主密钥产生</a:t>
            </a:r>
            <a:r>
              <a:rPr lang="zh-CN" altLang="en-US" dirty="0" smtClean="0"/>
              <a:t>随机数作为</a:t>
            </a:r>
            <a:r>
              <a:rPr lang="zh-CN" altLang="en-AU" dirty="0" smtClean="0"/>
              <a:t>会话密钥</a:t>
            </a:r>
          </a:p>
          <a:p>
            <a:pPr lvl="1" eaLnBrk="1" hangingPunct="1">
              <a:buFont typeface="Wingdings" pitchFamily="2" charset="2"/>
              <a:buNone/>
            </a:pPr>
            <a:r>
              <a:rPr lang="en-AU" altLang="zh-CN" i="1" dirty="0" smtClean="0">
                <a:latin typeface="Courier New" pitchFamily="49" charset="0"/>
              </a:rPr>
              <a:t>X</a:t>
            </a:r>
            <a:r>
              <a:rPr lang="en-AU" altLang="zh-CN" i="1" baseline="-25000" dirty="0" smtClean="0">
                <a:latin typeface="Courier New" pitchFamily="49" charset="0"/>
              </a:rPr>
              <a:t>i</a:t>
            </a:r>
            <a:r>
              <a:rPr lang="en-AU" altLang="zh-CN" dirty="0" smtClean="0">
                <a:latin typeface="Courier New" pitchFamily="49" charset="0"/>
              </a:rPr>
              <a:t> = </a:t>
            </a:r>
            <a:r>
              <a:rPr lang="en-AU" altLang="zh-CN" dirty="0" err="1" smtClean="0">
                <a:latin typeface="Courier New" pitchFamily="49" charset="0"/>
              </a:rPr>
              <a:t>E</a:t>
            </a:r>
            <a:r>
              <a:rPr lang="en-AU" altLang="zh-CN" i="1" baseline="-25000" dirty="0" err="1" smtClean="0">
                <a:latin typeface="Courier New" pitchFamily="49" charset="0"/>
              </a:rPr>
              <a:t>Km</a:t>
            </a:r>
            <a:r>
              <a:rPr lang="en-AU" altLang="zh-CN" dirty="0" smtClean="0">
                <a:latin typeface="Courier New" pitchFamily="49" charset="0"/>
              </a:rPr>
              <a:t>[</a:t>
            </a:r>
            <a:r>
              <a:rPr lang="en-AU" altLang="zh-CN" dirty="0" err="1" smtClean="0">
                <a:latin typeface="Courier New" pitchFamily="49" charset="0"/>
              </a:rPr>
              <a:t>i</a:t>
            </a:r>
            <a:r>
              <a:rPr lang="en-AU" altLang="zh-CN" dirty="0" smtClean="0">
                <a:latin typeface="Courier New" pitchFamily="49" charset="0"/>
              </a:rPr>
              <a:t>]</a:t>
            </a:r>
            <a:endParaRPr lang="zh-CN" altLang="en-US" dirty="0" smtClean="0">
              <a:latin typeface="Courier New" pitchFamily="49"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3" name="Picture 0"/>
          <p:cNvPicPr>
            <a:picLocks noGrp="1" noChangeAspect="1" noChangeArrowheads="1"/>
          </p:cNvPicPr>
          <p:nvPr>
            <p:ph idx="1"/>
          </p:nvPr>
        </p:nvPicPr>
        <p:blipFill>
          <a:blip r:embed="rId2" cstate="print"/>
          <a:stretch>
            <a:fillRect/>
          </a:stretch>
        </p:blipFill>
        <p:spPr>
          <a:xfrm>
            <a:off x="4071934" y="1214423"/>
            <a:ext cx="4857752" cy="4000528"/>
          </a:xfrm>
          <a:noFill/>
        </p:spPr>
      </p:pic>
      <p:sp>
        <p:nvSpPr>
          <p:cNvPr id="34821" name="Rectangle 3"/>
          <p:cNvSpPr>
            <a:spLocks noGrp="1" noChangeArrowheads="1"/>
          </p:cNvSpPr>
          <p:nvPr>
            <p:ph type="title"/>
          </p:nvPr>
        </p:nvSpPr>
        <p:spPr/>
        <p:txBody>
          <a:bodyPr>
            <a:normAutofit/>
          </a:bodyPr>
          <a:lstStyle/>
          <a:p>
            <a:pPr eaLnBrk="1" hangingPunct="1"/>
            <a:r>
              <a:rPr lang="en-AU" altLang="zh-CN" sz="3200" smtClean="0"/>
              <a:t>DES</a:t>
            </a:r>
            <a:r>
              <a:rPr lang="zh-CN" altLang="en-AU" sz="3200" smtClean="0"/>
              <a:t>输出反馈模式和</a:t>
            </a:r>
            <a:r>
              <a:rPr lang="en-US" altLang="zh-CN" sz="3200" smtClean="0"/>
              <a:t>ANSI X9.17 PRNG</a:t>
            </a:r>
            <a:r>
              <a:rPr lang="zh-CN" altLang="en-AU" sz="3200" smtClean="0"/>
              <a:t>生成随机数</a:t>
            </a:r>
            <a:endParaRPr lang="zh-CN" altLang="en-US" sz="3200" smtClean="0"/>
          </a:p>
        </p:txBody>
      </p:sp>
      <p:sp>
        <p:nvSpPr>
          <p:cNvPr id="34822" name="Rectangle 2"/>
          <p:cNvSpPr>
            <a:spLocks noGrp="1" noChangeArrowheads="1"/>
          </p:cNvSpPr>
          <p:nvPr>
            <p:ph type="body" sz="half" idx="4294967295"/>
          </p:nvPr>
        </p:nvSpPr>
        <p:spPr>
          <a:xfrm>
            <a:off x="428596" y="1643050"/>
            <a:ext cx="3643338" cy="3857652"/>
          </a:xfrm>
        </p:spPr>
        <p:txBody>
          <a:bodyPr>
            <a:normAutofit/>
          </a:bodyPr>
          <a:lstStyle/>
          <a:p>
            <a:pPr eaLnBrk="1" hangingPunct="1">
              <a:lnSpc>
                <a:spcPct val="90000"/>
              </a:lnSpc>
            </a:pPr>
            <a:r>
              <a:rPr lang="en-US" altLang="zh-CN" sz="2600" dirty="0" smtClean="0"/>
              <a:t>DES</a:t>
            </a:r>
            <a:r>
              <a:rPr lang="zh-CN" altLang="en-US" sz="2600" dirty="0" smtClean="0"/>
              <a:t>输出反馈模式</a:t>
            </a:r>
          </a:p>
          <a:p>
            <a:pPr lvl="1" eaLnBrk="1" hangingPunct="1">
              <a:lnSpc>
                <a:spcPct val="90000"/>
              </a:lnSpc>
              <a:buFont typeface="Wingdings" pitchFamily="2" charset="2"/>
              <a:buNone/>
            </a:pPr>
            <a:r>
              <a:rPr lang="en-AU" altLang="zh-CN" sz="2400" i="1" dirty="0" smtClean="0">
                <a:latin typeface="Courier New" pitchFamily="49" charset="0"/>
              </a:rPr>
              <a:t>X</a:t>
            </a:r>
            <a:r>
              <a:rPr lang="en-AU" altLang="zh-CN" sz="2400" i="1" baseline="-25000" dirty="0" smtClean="0">
                <a:latin typeface="Courier New" pitchFamily="49" charset="0"/>
              </a:rPr>
              <a:t>i</a:t>
            </a:r>
            <a:r>
              <a:rPr lang="en-AU" altLang="zh-CN" sz="2400" dirty="0" smtClean="0">
                <a:latin typeface="Courier New" pitchFamily="49" charset="0"/>
              </a:rPr>
              <a:t> = </a:t>
            </a:r>
            <a:r>
              <a:rPr lang="en-AU" altLang="zh-CN" sz="2400" dirty="0" err="1" smtClean="0">
                <a:latin typeface="Courier New" pitchFamily="49" charset="0"/>
              </a:rPr>
              <a:t>E</a:t>
            </a:r>
            <a:r>
              <a:rPr lang="en-AU" altLang="zh-CN" sz="2400" i="1" baseline="-25000" dirty="0" err="1" smtClean="0">
                <a:latin typeface="Courier New" pitchFamily="49" charset="0"/>
              </a:rPr>
              <a:t>Km</a:t>
            </a:r>
            <a:r>
              <a:rPr lang="en-AU" altLang="zh-CN" sz="2400" dirty="0" smtClean="0">
                <a:latin typeface="Courier New" pitchFamily="49" charset="0"/>
              </a:rPr>
              <a:t>[</a:t>
            </a:r>
            <a:r>
              <a:rPr lang="en-AU" altLang="zh-CN" sz="2400" i="1" dirty="0" smtClean="0">
                <a:latin typeface="Courier New" pitchFamily="49" charset="0"/>
              </a:rPr>
              <a:t>X</a:t>
            </a:r>
            <a:r>
              <a:rPr lang="en-AU" altLang="zh-CN" sz="2400" i="1" baseline="-25000" dirty="0" smtClean="0">
                <a:latin typeface="Courier New" pitchFamily="49" charset="0"/>
              </a:rPr>
              <a:t>i-1</a:t>
            </a:r>
            <a:r>
              <a:rPr lang="en-AU" altLang="zh-CN" sz="2400" dirty="0" smtClean="0">
                <a:latin typeface="Courier New" pitchFamily="49" charset="0"/>
              </a:rPr>
              <a:t>]</a:t>
            </a:r>
          </a:p>
          <a:p>
            <a:pPr lvl="1" eaLnBrk="1" hangingPunct="1">
              <a:lnSpc>
                <a:spcPct val="90000"/>
              </a:lnSpc>
              <a:buFont typeface="Wingdings" pitchFamily="2" charset="2"/>
              <a:buNone/>
            </a:pPr>
            <a:endParaRPr lang="en-US" altLang="zh-CN" sz="2400" dirty="0" smtClean="0"/>
          </a:p>
          <a:p>
            <a:pPr eaLnBrk="1" hangingPunct="1">
              <a:lnSpc>
                <a:spcPct val="90000"/>
              </a:lnSpc>
            </a:pPr>
            <a:r>
              <a:rPr lang="en-US" altLang="zh-CN" sz="2600" dirty="0" smtClean="0"/>
              <a:t>ANSI X9.17 PRNG</a:t>
            </a:r>
          </a:p>
          <a:p>
            <a:pPr lvl="1" eaLnBrk="1" hangingPunct="1">
              <a:lnSpc>
                <a:spcPct val="90000"/>
              </a:lnSpc>
              <a:buFont typeface="Wingdings" pitchFamily="2" charset="2"/>
              <a:buNone/>
            </a:pPr>
            <a:r>
              <a:rPr lang="zh-CN" altLang="en-US" sz="2400" dirty="0" smtClean="0"/>
              <a:t>采用日期</a:t>
            </a:r>
            <a:r>
              <a:rPr lang="en-US" altLang="zh-CN" sz="2400" dirty="0" smtClean="0"/>
              <a:t>/</a:t>
            </a:r>
            <a:r>
              <a:rPr lang="zh-CN" altLang="en-US" sz="2400" dirty="0" smtClean="0"/>
              <a:t>时间加“种子”作为输入，</a:t>
            </a:r>
            <a:r>
              <a:rPr lang="en-US" altLang="zh-CN" sz="2400" dirty="0" smtClean="0"/>
              <a:t>Triple-DES</a:t>
            </a:r>
            <a:r>
              <a:rPr lang="zh-CN" altLang="en-US" sz="2400" dirty="0" smtClean="0"/>
              <a:t>加密产生新的种子和随机数</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idx="1"/>
          </p:nvPr>
        </p:nvSpPr>
        <p:spPr>
          <a:xfrm>
            <a:off x="468313" y="1196975"/>
            <a:ext cx="8424862" cy="4968875"/>
          </a:xfrm>
        </p:spPr>
        <p:txBody>
          <a:bodyPr/>
          <a:lstStyle/>
          <a:p>
            <a:pPr eaLnBrk="1" hangingPunct="1"/>
            <a:r>
              <a:rPr lang="zh-CN" altLang="en-AU" sz="2600" smtClean="0"/>
              <a:t>基于公开密钥算法</a:t>
            </a:r>
          </a:p>
          <a:p>
            <a:pPr eaLnBrk="1" hangingPunct="1"/>
            <a:r>
              <a:rPr lang="zh-CN" altLang="en-US" sz="2600" smtClean="0"/>
              <a:t>首先选择两个大素数</a:t>
            </a:r>
            <a:r>
              <a:rPr lang="en-US" altLang="zh-CN" sz="2600" smtClean="0"/>
              <a:t>p</a:t>
            </a:r>
            <a:r>
              <a:rPr lang="zh-CN" altLang="en-US" sz="2600" smtClean="0"/>
              <a:t>和</a:t>
            </a:r>
            <a:r>
              <a:rPr lang="en-US" altLang="zh-CN" sz="2600" smtClean="0"/>
              <a:t>q</a:t>
            </a:r>
            <a:r>
              <a:rPr lang="zh-CN" altLang="en-US" sz="2600" smtClean="0"/>
              <a:t>，满足</a:t>
            </a:r>
            <a:r>
              <a:rPr lang="en-US" altLang="zh-CN" sz="2600" smtClean="0"/>
              <a:t>p</a:t>
            </a:r>
            <a:r>
              <a:rPr lang="en-AU" altLang="zh-CN" sz="2600" smtClean="0">
                <a:latin typeface="Courier New" pitchFamily="49" charset="0"/>
                <a:cs typeface="Courier New" pitchFamily="49" charset="0"/>
              </a:rPr>
              <a:t>≡</a:t>
            </a:r>
            <a:r>
              <a:rPr lang="en-US" altLang="zh-CN" sz="2600" smtClean="0"/>
              <a:t>q</a:t>
            </a:r>
            <a:r>
              <a:rPr lang="en-AU" altLang="zh-CN" sz="2600" smtClean="0">
                <a:latin typeface="Courier New" pitchFamily="49" charset="0"/>
                <a:cs typeface="Courier New" pitchFamily="49" charset="0"/>
              </a:rPr>
              <a:t>≡</a:t>
            </a:r>
            <a:r>
              <a:rPr lang="en-US" altLang="zh-CN" sz="2600" smtClean="0"/>
              <a:t>3 mod 4</a:t>
            </a:r>
          </a:p>
          <a:p>
            <a:pPr eaLnBrk="1" hangingPunct="1">
              <a:lnSpc>
                <a:spcPct val="85000"/>
              </a:lnSpc>
            </a:pPr>
            <a:r>
              <a:rPr lang="zh-CN" altLang="en-AU" sz="2600" smtClean="0">
                <a:latin typeface="Courier New" pitchFamily="49" charset="0"/>
              </a:rPr>
              <a:t>设</a:t>
            </a:r>
            <a:r>
              <a:rPr lang="en-AU" altLang="zh-CN" sz="2600" smtClean="0"/>
              <a:t>n=p.q, </a:t>
            </a:r>
            <a:r>
              <a:rPr lang="zh-CN" altLang="en-AU" sz="2600" smtClean="0"/>
              <a:t>选择随机数</a:t>
            </a:r>
            <a:r>
              <a:rPr lang="en-AU" altLang="zh-CN" sz="2600" smtClean="0"/>
              <a:t>s</a:t>
            </a:r>
            <a:r>
              <a:rPr lang="zh-CN" altLang="en-AU" sz="2600" smtClean="0"/>
              <a:t>，</a:t>
            </a:r>
            <a:r>
              <a:rPr lang="en-AU" altLang="zh-CN" sz="2600" smtClean="0"/>
              <a:t>gcd(s, n)=1, </a:t>
            </a:r>
            <a:r>
              <a:rPr lang="zh-CN" altLang="en-AU" sz="2600" smtClean="0"/>
              <a:t>算法为：</a:t>
            </a:r>
            <a:endParaRPr lang="zh-CN" altLang="en-AU" sz="2600" smtClean="0">
              <a:latin typeface="Courier New" pitchFamily="49" charset="0"/>
            </a:endParaRPr>
          </a:p>
          <a:p>
            <a:pPr lvl="1" eaLnBrk="1" hangingPunct="1">
              <a:lnSpc>
                <a:spcPct val="85000"/>
              </a:lnSpc>
            </a:pPr>
            <a:r>
              <a:rPr lang="en-AU" altLang="zh-CN" sz="2200" smtClean="0">
                <a:latin typeface="Courier New" pitchFamily="49" charset="0"/>
              </a:rPr>
              <a:t>X</a:t>
            </a:r>
            <a:r>
              <a:rPr lang="en-AU" altLang="zh-CN" sz="2200" baseline="-25000" smtClean="0">
                <a:latin typeface="Courier New" pitchFamily="49" charset="0"/>
              </a:rPr>
              <a:t>0</a:t>
            </a:r>
            <a:r>
              <a:rPr lang="en-AU" altLang="zh-CN" sz="2200" smtClean="0">
                <a:latin typeface="Courier New" pitchFamily="49" charset="0"/>
              </a:rPr>
              <a:t>=s</a:t>
            </a:r>
            <a:r>
              <a:rPr lang="en-AU" altLang="zh-CN" sz="2200" baseline="30000" smtClean="0">
                <a:latin typeface="Courier New" pitchFamily="49" charset="0"/>
              </a:rPr>
              <a:t>2</a:t>
            </a:r>
            <a:r>
              <a:rPr lang="en-AU" altLang="zh-CN" sz="2200" smtClean="0">
                <a:latin typeface="Courier New" pitchFamily="49" charset="0"/>
              </a:rPr>
              <a:t> mod n </a:t>
            </a:r>
          </a:p>
          <a:p>
            <a:pPr lvl="1" eaLnBrk="1" hangingPunct="1">
              <a:lnSpc>
                <a:spcPct val="85000"/>
              </a:lnSpc>
            </a:pPr>
            <a:r>
              <a:rPr lang="en-AU" altLang="zh-CN" sz="2200" smtClean="0">
                <a:latin typeface="Courier New" pitchFamily="49" charset="0"/>
              </a:rPr>
              <a:t>for i=1 to </a:t>
            </a:r>
            <a:r>
              <a:rPr lang="en-AU" altLang="zh-CN" sz="2200" smtClean="0">
                <a:latin typeface="Courier New" pitchFamily="49" charset="0"/>
                <a:cs typeface="Courier New" pitchFamily="49" charset="0"/>
              </a:rPr>
              <a:t>∞</a:t>
            </a:r>
          </a:p>
          <a:p>
            <a:pPr lvl="1" eaLnBrk="1" hangingPunct="1">
              <a:lnSpc>
                <a:spcPct val="85000"/>
              </a:lnSpc>
            </a:pPr>
            <a:r>
              <a:rPr lang="en-AU" altLang="zh-CN" sz="2200" smtClean="0">
                <a:latin typeface="Courier New" pitchFamily="49" charset="0"/>
              </a:rPr>
              <a:t>    x</a:t>
            </a:r>
            <a:r>
              <a:rPr lang="en-AU" altLang="zh-CN" sz="2200" baseline="-25000" smtClean="0">
                <a:latin typeface="Courier New" pitchFamily="49" charset="0"/>
              </a:rPr>
              <a:t>i</a:t>
            </a:r>
            <a:r>
              <a:rPr lang="en-AU" altLang="zh-CN" sz="2200" smtClean="0">
                <a:latin typeface="Courier New" pitchFamily="49" charset="0"/>
              </a:rPr>
              <a:t>=(x</a:t>
            </a:r>
            <a:r>
              <a:rPr lang="en-AU" altLang="zh-CN" sz="2200" baseline="-25000" smtClean="0">
                <a:latin typeface="Courier New" pitchFamily="49" charset="0"/>
              </a:rPr>
              <a:t>i-1</a:t>
            </a:r>
            <a:r>
              <a:rPr lang="en-AU" altLang="zh-CN" sz="2200" smtClean="0">
                <a:latin typeface="Courier New" pitchFamily="49" charset="0"/>
              </a:rPr>
              <a:t>)</a:t>
            </a:r>
            <a:r>
              <a:rPr lang="en-AU" altLang="zh-CN" sz="2200" baseline="30000" smtClean="0">
                <a:latin typeface="Courier New" pitchFamily="49" charset="0"/>
              </a:rPr>
              <a:t>2</a:t>
            </a:r>
            <a:r>
              <a:rPr lang="en-AU" altLang="zh-CN" sz="2200" smtClean="0">
                <a:latin typeface="Courier New" pitchFamily="49" charset="0"/>
              </a:rPr>
              <a:t> mod n</a:t>
            </a:r>
          </a:p>
          <a:p>
            <a:pPr lvl="1" eaLnBrk="1" hangingPunct="1">
              <a:lnSpc>
                <a:spcPct val="85000"/>
              </a:lnSpc>
            </a:pPr>
            <a:r>
              <a:rPr lang="en-AU" altLang="zh-CN" sz="2200" smtClean="0">
                <a:latin typeface="Courier New" pitchFamily="49" charset="0"/>
              </a:rPr>
              <a:t>    B</a:t>
            </a:r>
            <a:r>
              <a:rPr lang="en-AU" altLang="zh-CN" sz="2200" baseline="-25000" smtClean="0">
                <a:latin typeface="Courier New" pitchFamily="49" charset="0"/>
              </a:rPr>
              <a:t>i</a:t>
            </a:r>
            <a:r>
              <a:rPr lang="en-AU" altLang="zh-CN" sz="2200" smtClean="0">
                <a:latin typeface="Courier New" pitchFamily="49" charset="0"/>
              </a:rPr>
              <a:t>=x</a:t>
            </a:r>
            <a:r>
              <a:rPr lang="en-AU" altLang="zh-CN" sz="2200" baseline="-25000" smtClean="0">
                <a:latin typeface="Courier New" pitchFamily="49" charset="0"/>
              </a:rPr>
              <a:t>i</a:t>
            </a:r>
            <a:r>
              <a:rPr lang="en-AU" altLang="zh-CN" sz="2200" smtClean="0">
                <a:latin typeface="Courier New" pitchFamily="49" charset="0"/>
              </a:rPr>
              <a:t> mod 2</a:t>
            </a:r>
            <a:endParaRPr lang="en-AU" altLang="zh-CN" sz="2200" smtClean="0"/>
          </a:p>
          <a:p>
            <a:pPr eaLnBrk="1" hangingPunct="1"/>
            <a:r>
              <a:rPr lang="zh-CN" altLang="en-US" sz="2600" smtClean="0"/>
              <a:t>随机数系列不可预期，通过</a:t>
            </a:r>
            <a:r>
              <a:rPr lang="en-US" altLang="zh-CN" sz="2600" b="1" smtClean="0"/>
              <a:t>next-bit</a:t>
            </a:r>
            <a:r>
              <a:rPr lang="zh-CN" altLang="en-US" sz="2600" smtClean="0"/>
              <a:t>测试</a:t>
            </a:r>
            <a:endParaRPr lang="zh-CN" altLang="en-AU" sz="2600" smtClean="0"/>
          </a:p>
          <a:p>
            <a:pPr eaLnBrk="1" hangingPunct="1"/>
            <a:r>
              <a:rPr lang="zh-CN" altLang="en-AU" sz="2600" smtClean="0"/>
              <a:t>安全性取决于合数</a:t>
            </a:r>
            <a:r>
              <a:rPr lang="en-AU" altLang="zh-CN" sz="2600" smtClean="0"/>
              <a:t>N</a:t>
            </a:r>
            <a:r>
              <a:rPr lang="zh-CN" altLang="en-AU" sz="2600" smtClean="0"/>
              <a:t>的因子分解 </a:t>
            </a:r>
          </a:p>
          <a:p>
            <a:pPr eaLnBrk="1" hangingPunct="1"/>
            <a:r>
              <a:rPr lang="zh-CN" altLang="en-AU" sz="2600" smtClean="0"/>
              <a:t>速度慢，因为要用到非常大的数 </a:t>
            </a:r>
          </a:p>
          <a:p>
            <a:pPr eaLnBrk="1" hangingPunct="1"/>
            <a:r>
              <a:rPr lang="zh-CN" altLang="en-AU" sz="2600" smtClean="0"/>
              <a:t>如果用来做加密就太慢了，但是适用于做密钥产生器</a:t>
            </a:r>
            <a:endParaRPr lang="en-US" altLang="zh-CN" sz="2600" smtClean="0"/>
          </a:p>
        </p:txBody>
      </p:sp>
      <p:sp>
        <p:nvSpPr>
          <p:cNvPr id="35846" name="Rectangle 0"/>
          <p:cNvSpPr>
            <a:spLocks noGrp="1" noChangeArrowheads="1"/>
          </p:cNvSpPr>
          <p:nvPr>
            <p:ph type="title"/>
          </p:nvPr>
        </p:nvSpPr>
        <p:spPr>
          <a:xfrm>
            <a:off x="395288" y="333375"/>
            <a:ext cx="7559675" cy="719138"/>
          </a:xfrm>
        </p:spPr>
        <p:txBody>
          <a:bodyPr/>
          <a:lstStyle/>
          <a:p>
            <a:pPr eaLnBrk="1" hangingPunct="1"/>
            <a:r>
              <a:rPr lang="en-AU" altLang="zh-CN" sz="3100" smtClean="0"/>
              <a:t>7.4.5 Blum Blum Shub (BBS) Generator</a:t>
            </a:r>
            <a:endParaRPr lang="zh-CN" altLang="en-US" sz="310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5"/>
          <p:cNvSpPr>
            <a:spLocks noGrp="1" noChangeArrowheads="1"/>
          </p:cNvSpPr>
          <p:nvPr>
            <p:ph type="title"/>
          </p:nvPr>
        </p:nvSpPr>
        <p:spPr>
          <a:xfrm>
            <a:off x="323850" y="333375"/>
            <a:ext cx="7526338" cy="574675"/>
          </a:xfrm>
        </p:spPr>
        <p:txBody>
          <a:bodyPr>
            <a:normAutofit fontScale="90000"/>
          </a:bodyPr>
          <a:lstStyle/>
          <a:p>
            <a:pPr eaLnBrk="1" hangingPunct="1"/>
            <a:r>
              <a:rPr lang="en-US" altLang="zh-CN" sz="3500" smtClean="0"/>
              <a:t>BBS</a:t>
            </a:r>
            <a:r>
              <a:rPr lang="zh-CN" altLang="en-US" sz="3500" smtClean="0"/>
              <a:t>产生器操作过程举例</a:t>
            </a:r>
          </a:p>
        </p:txBody>
      </p:sp>
      <p:pic>
        <p:nvPicPr>
          <p:cNvPr id="36870" name="Picture 1"/>
          <p:cNvPicPr>
            <a:picLocks noChangeAspect="1" noChangeArrowheads="1"/>
          </p:cNvPicPr>
          <p:nvPr/>
        </p:nvPicPr>
        <p:blipFill>
          <a:blip r:embed="rId2" cstate="print"/>
          <a:srcRect/>
          <a:stretch>
            <a:fillRect/>
          </a:stretch>
        </p:blipFill>
        <p:spPr bwMode="auto">
          <a:xfrm>
            <a:off x="1258888" y="908050"/>
            <a:ext cx="6049962" cy="5130800"/>
          </a:xfrm>
          <a:prstGeom prst="rect">
            <a:avLst/>
          </a:prstGeom>
          <a:noFill/>
          <a:ln w="12700" algn="ctr">
            <a:noFill/>
            <a:miter lim="800000"/>
            <a:headEnd/>
            <a:tailEnd/>
          </a:ln>
        </p:spPr>
      </p:pic>
      <p:sp>
        <p:nvSpPr>
          <p:cNvPr id="4" name="TextBox 3"/>
          <p:cNvSpPr txBox="1"/>
          <p:nvPr/>
        </p:nvSpPr>
        <p:spPr>
          <a:xfrm>
            <a:off x="2915816" y="1412776"/>
            <a:ext cx="2376264" cy="369332"/>
          </a:xfrm>
          <a:prstGeom prst="rect">
            <a:avLst/>
          </a:prstGeom>
          <a:noFill/>
        </p:spPr>
        <p:txBody>
          <a:bodyPr wrap="square" rtlCol="0">
            <a:spAutoFit/>
          </a:bodyPr>
          <a:lstStyle/>
          <a:p>
            <a:r>
              <a:rPr lang="en-US" altLang="zh-CN" dirty="0" smtClean="0"/>
              <a:t>n=192649=383*503</a:t>
            </a:r>
            <a:endParaRPr lang="zh-CN" alt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3"/>
          <p:cNvSpPr>
            <a:spLocks noGrp="1" noChangeArrowheads="1"/>
          </p:cNvSpPr>
          <p:nvPr>
            <p:ph idx="1"/>
          </p:nvPr>
        </p:nvSpPr>
        <p:spPr>
          <a:xfrm>
            <a:off x="457200" y="1268413"/>
            <a:ext cx="8229600" cy="4862512"/>
          </a:xfrm>
        </p:spPr>
        <p:txBody>
          <a:bodyPr/>
          <a:lstStyle/>
          <a:p>
            <a:pPr eaLnBrk="1" hangingPunct="1">
              <a:lnSpc>
                <a:spcPct val="95000"/>
              </a:lnSpc>
            </a:pPr>
            <a:r>
              <a:rPr lang="zh-CN" altLang="en-US" sz="2500" smtClean="0"/>
              <a:t>真随机数发生器</a:t>
            </a:r>
            <a:r>
              <a:rPr lang="en-US" altLang="zh-CN" sz="2500" smtClean="0"/>
              <a:t>(TRNG)</a:t>
            </a:r>
            <a:r>
              <a:rPr lang="zh-CN" altLang="en-US" sz="2500" smtClean="0"/>
              <a:t>使用不可预测源来产生随机数，大多数通过物理噪声来实现，如离子辐射、闸流管、漏电容等。</a:t>
            </a:r>
            <a:r>
              <a:rPr lang="en-US" altLang="zh-CN" sz="2500" smtClean="0"/>
              <a:t>Intel</a:t>
            </a:r>
            <a:r>
              <a:rPr lang="zh-CN" altLang="en-US" sz="2500" smtClean="0"/>
              <a:t>开发出一种电阻两端电压产生的热噪声的芯片；</a:t>
            </a:r>
            <a:r>
              <a:rPr lang="en-US" altLang="zh-CN" sz="2500" smtClean="0"/>
              <a:t>Bell</a:t>
            </a:r>
            <a:r>
              <a:rPr lang="zh-CN" altLang="en-US" sz="2500" smtClean="0"/>
              <a:t>实验室利用硬盘读操作产生的辐射作为随机源；</a:t>
            </a:r>
            <a:r>
              <a:rPr lang="en-US" altLang="zh-CN" sz="2500" smtClean="0"/>
              <a:t>LavaRnd</a:t>
            </a:r>
            <a:r>
              <a:rPr lang="zh-CN" altLang="en-US" sz="2500" smtClean="0"/>
              <a:t>使用充满光源的</a:t>
            </a:r>
            <a:r>
              <a:rPr lang="en-US" altLang="zh-CN" sz="2500" smtClean="0"/>
              <a:t>CCD</a:t>
            </a:r>
            <a:r>
              <a:rPr lang="zh-CN" altLang="en-US" sz="2500" smtClean="0"/>
              <a:t>作为混沌源产生种子，用软件将种子加工成各种形式的真随机数。</a:t>
            </a:r>
          </a:p>
          <a:p>
            <a:pPr eaLnBrk="1" hangingPunct="1">
              <a:lnSpc>
                <a:spcPct val="95000"/>
              </a:lnSpc>
            </a:pPr>
            <a:r>
              <a:rPr lang="zh-CN" altLang="en-US" sz="2500" smtClean="0"/>
              <a:t>这些随机数的随机性和精度都存在问题，设备笨拙。</a:t>
            </a:r>
          </a:p>
          <a:p>
            <a:pPr eaLnBrk="1" hangingPunct="1">
              <a:lnSpc>
                <a:spcPct val="95000"/>
              </a:lnSpc>
            </a:pPr>
            <a:r>
              <a:rPr lang="zh-CN" altLang="en-US" sz="2500" smtClean="0"/>
              <a:t>一个真随机数发生器的输出有时会有偏差，比如</a:t>
            </a:r>
            <a:r>
              <a:rPr lang="en-US" altLang="zh-CN" sz="2500" smtClean="0"/>
              <a:t>1</a:t>
            </a:r>
            <a:r>
              <a:rPr lang="zh-CN" altLang="en-US" sz="2500" smtClean="0"/>
              <a:t>的个数比</a:t>
            </a:r>
            <a:r>
              <a:rPr lang="en-US" altLang="zh-CN" sz="2500" smtClean="0"/>
              <a:t>0</a:t>
            </a:r>
            <a:r>
              <a:rPr lang="zh-CN" altLang="en-US" sz="2500" smtClean="0"/>
              <a:t>多，或者反之。将一个比特串减少或消除偏差的方法称为消偏算法，如通过</a:t>
            </a:r>
            <a:r>
              <a:rPr lang="en-US" altLang="zh-CN" sz="2500" smtClean="0"/>
              <a:t>MD5</a:t>
            </a:r>
            <a:r>
              <a:rPr lang="zh-CN" altLang="en-US" sz="2500" smtClean="0"/>
              <a:t>或</a:t>
            </a:r>
            <a:r>
              <a:rPr lang="en-US" altLang="zh-CN" sz="2500" smtClean="0"/>
              <a:t>SHA-1</a:t>
            </a:r>
            <a:r>
              <a:rPr lang="zh-CN" altLang="en-US" sz="2500" smtClean="0"/>
              <a:t>等散列函数进行处理。</a:t>
            </a:r>
          </a:p>
        </p:txBody>
      </p:sp>
      <p:sp>
        <p:nvSpPr>
          <p:cNvPr id="37893" name="Rectangle 2"/>
          <p:cNvSpPr>
            <a:spLocks noGrp="1" noChangeArrowheads="1"/>
          </p:cNvSpPr>
          <p:nvPr>
            <p:ph type="title"/>
          </p:nvPr>
        </p:nvSpPr>
        <p:spPr>
          <a:xfrm>
            <a:off x="468313" y="476250"/>
            <a:ext cx="7543800" cy="649288"/>
          </a:xfrm>
        </p:spPr>
        <p:txBody>
          <a:bodyPr/>
          <a:lstStyle/>
          <a:p>
            <a:pPr eaLnBrk="1" hangingPunct="1"/>
            <a:r>
              <a:rPr lang="en-US" altLang="zh-CN" sz="3500" smtClean="0"/>
              <a:t>7.4.6 </a:t>
            </a:r>
            <a:r>
              <a:rPr lang="zh-CN" altLang="en-US" sz="3500" smtClean="0"/>
              <a:t>真随机数发生器和偏差</a:t>
            </a:r>
            <a:endParaRPr lang="en-US" altLang="zh-CN" sz="350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3"/>
          <p:cNvSpPr>
            <a:spLocks noGrp="1" noChangeArrowheads="1"/>
          </p:cNvSpPr>
          <p:nvPr>
            <p:ph idx="1"/>
          </p:nvPr>
        </p:nvSpPr>
        <p:spPr>
          <a:xfrm>
            <a:off x="611188" y="1052513"/>
            <a:ext cx="7848600" cy="5113337"/>
          </a:xfrm>
        </p:spPr>
        <p:txBody>
          <a:bodyPr>
            <a:normAutofit lnSpcReduction="10000"/>
          </a:bodyPr>
          <a:lstStyle/>
          <a:p>
            <a:pPr marL="609600" indent="-609600" eaLnBrk="1" hangingPunct="1">
              <a:lnSpc>
                <a:spcPct val="75000"/>
              </a:lnSpc>
              <a:spcBef>
                <a:spcPct val="10000"/>
              </a:spcBef>
              <a:buClr>
                <a:schemeClr val="tx1"/>
              </a:buClr>
              <a:buSzPct val="80000"/>
              <a:buFontTx/>
              <a:buAutoNum type="arabicPeriod"/>
            </a:pPr>
            <a:r>
              <a:rPr lang="en-US" altLang="zh-CN" sz="2500" dirty="0" smtClean="0"/>
              <a:t>What is the difference between link and end-to-end encryption?</a:t>
            </a:r>
          </a:p>
          <a:p>
            <a:pPr marL="609600" indent="-609600" eaLnBrk="1" hangingPunct="1">
              <a:lnSpc>
                <a:spcPct val="75000"/>
              </a:lnSpc>
              <a:spcBef>
                <a:spcPct val="10000"/>
              </a:spcBef>
              <a:buClr>
                <a:schemeClr val="tx1"/>
              </a:buClr>
              <a:buSzPct val="80000"/>
              <a:buFontTx/>
              <a:buAutoNum type="arabicPeriod"/>
            </a:pPr>
            <a:r>
              <a:rPr lang="en-US" altLang="zh-CN" sz="2500" dirty="0" smtClean="0"/>
              <a:t>What is the difference between a session key and a master key?</a:t>
            </a:r>
          </a:p>
          <a:p>
            <a:pPr marL="609600" indent="-609600" eaLnBrk="1" hangingPunct="1">
              <a:lnSpc>
                <a:spcPct val="75000"/>
              </a:lnSpc>
              <a:spcBef>
                <a:spcPct val="10000"/>
              </a:spcBef>
              <a:buClr>
                <a:schemeClr val="tx1"/>
              </a:buClr>
              <a:buSzPct val="80000"/>
              <a:buFontTx/>
              <a:buAutoNum type="arabicPeriod"/>
            </a:pPr>
            <a:r>
              <a:rPr lang="en-US" altLang="zh-CN" sz="2500" dirty="0" smtClean="0"/>
              <a:t>What is the difference between statistical randomness and unpredictability?</a:t>
            </a:r>
          </a:p>
          <a:p>
            <a:pPr marL="609600" indent="-609600" eaLnBrk="1" hangingPunct="1">
              <a:lnSpc>
                <a:spcPct val="75000"/>
              </a:lnSpc>
              <a:spcBef>
                <a:spcPct val="10000"/>
              </a:spcBef>
              <a:buClr>
                <a:schemeClr val="tx1"/>
              </a:buClr>
              <a:buSzPct val="80000"/>
              <a:buFontTx/>
              <a:buAutoNum type="arabicPeriod"/>
            </a:pPr>
            <a:r>
              <a:rPr lang="en-US" altLang="zh-CN" sz="2500" dirty="0" smtClean="0"/>
              <a:t>What is a nonce?</a:t>
            </a:r>
          </a:p>
          <a:p>
            <a:pPr marL="609600" indent="-609600" eaLnBrk="1" hangingPunct="1">
              <a:lnSpc>
                <a:spcPct val="75000"/>
              </a:lnSpc>
              <a:spcBef>
                <a:spcPct val="10000"/>
              </a:spcBef>
              <a:buClr>
                <a:schemeClr val="tx1"/>
              </a:buClr>
              <a:buSzPct val="80000"/>
              <a:buFontTx/>
              <a:buAutoNum type="arabicPeriod"/>
            </a:pPr>
            <a:r>
              <a:rPr lang="en-US" altLang="zh-CN" sz="2500" dirty="0" smtClean="0"/>
              <a:t>What is traffic padding and its purpose?</a:t>
            </a:r>
            <a:endParaRPr lang="zh-CN" altLang="en-US" sz="1600" b="1" dirty="0" smtClean="0"/>
          </a:p>
          <a:p>
            <a:pPr marL="609600" indent="-609600" eaLnBrk="1" hangingPunct="1">
              <a:lnSpc>
                <a:spcPct val="80000"/>
              </a:lnSpc>
              <a:buFontTx/>
              <a:buNone/>
            </a:pPr>
            <a:r>
              <a:rPr lang="zh-CN" altLang="en-US" sz="3400" b="1" dirty="0" smtClean="0"/>
              <a:t>第</a:t>
            </a:r>
            <a:r>
              <a:rPr lang="en-US" altLang="zh-CN" sz="3400" b="1" dirty="0" smtClean="0"/>
              <a:t>7</a:t>
            </a:r>
            <a:r>
              <a:rPr lang="zh-CN" altLang="en-US" sz="3400" b="1" dirty="0" smtClean="0"/>
              <a:t>章作业</a:t>
            </a:r>
            <a:r>
              <a:rPr lang="zh-CN" altLang="en-US" sz="3400" b="1" dirty="0" smtClean="0"/>
              <a:t>：</a:t>
            </a:r>
            <a:endParaRPr lang="en-US" altLang="zh-CN" sz="3400" b="1" dirty="0" smtClean="0"/>
          </a:p>
          <a:p>
            <a:pPr marL="609600" indent="-609600" eaLnBrk="1" hangingPunct="1">
              <a:lnSpc>
                <a:spcPct val="95000"/>
              </a:lnSpc>
              <a:buFontTx/>
              <a:buNone/>
            </a:pPr>
            <a:r>
              <a:rPr lang="en-US" altLang="zh-CN" sz="3400" b="1" dirty="0" smtClean="0"/>
              <a:t>      </a:t>
            </a:r>
            <a:r>
              <a:rPr lang="zh-CN" altLang="en-US" sz="2900" dirty="0" smtClean="0"/>
              <a:t>其中</a:t>
            </a:r>
            <a:r>
              <a:rPr lang="zh-CN" altLang="en-US" sz="2900" dirty="0" smtClean="0"/>
              <a:t>，</a:t>
            </a:r>
            <a:r>
              <a:rPr lang="zh-CN" altLang="en-US" sz="2900" dirty="0" smtClean="0"/>
              <a:t>英文</a:t>
            </a:r>
            <a:r>
              <a:rPr lang="en-US" altLang="zh-CN" sz="2900" dirty="0" smtClean="0">
                <a:solidFill>
                  <a:srgbClr val="FF3300"/>
                </a:solidFill>
              </a:rPr>
              <a:t>7.5</a:t>
            </a:r>
            <a:r>
              <a:rPr lang="zh-CN" altLang="en-US" sz="2900" dirty="0" smtClean="0"/>
              <a:t>题原文“</a:t>
            </a:r>
            <a:r>
              <a:rPr lang="en-US" altLang="zh-CN" sz="2900" dirty="0" smtClean="0">
                <a:solidFill>
                  <a:srgbClr val="FF3300"/>
                </a:solidFill>
              </a:rPr>
              <a:t>provided that k is less than m and  that m-1 is not divisible by k</a:t>
            </a:r>
            <a:r>
              <a:rPr lang="zh-CN" altLang="en-US" sz="2900" dirty="0" smtClean="0"/>
              <a:t>”应改为“</a:t>
            </a:r>
            <a:r>
              <a:rPr lang="en-US" altLang="zh-CN" sz="2900" dirty="0" smtClean="0">
                <a:solidFill>
                  <a:srgbClr val="FF3300"/>
                </a:solidFill>
              </a:rPr>
              <a:t>provided that k is less than m and  that m-1 is relatively prime to k</a:t>
            </a:r>
            <a:r>
              <a:rPr lang="zh-CN" altLang="en-US" sz="2900" dirty="0" smtClean="0"/>
              <a:t>”。</a:t>
            </a:r>
          </a:p>
        </p:txBody>
      </p:sp>
      <p:sp>
        <p:nvSpPr>
          <p:cNvPr id="38917" name="Rectangle 2"/>
          <p:cNvSpPr>
            <a:spLocks noGrp="1" noChangeArrowheads="1"/>
          </p:cNvSpPr>
          <p:nvPr>
            <p:ph type="title"/>
          </p:nvPr>
        </p:nvSpPr>
        <p:spPr>
          <a:xfrm>
            <a:off x="611188" y="260350"/>
            <a:ext cx="6911975" cy="649288"/>
          </a:xfrm>
        </p:spPr>
        <p:txBody>
          <a:bodyPr>
            <a:normAutofit fontScale="90000"/>
          </a:bodyPr>
          <a:lstStyle/>
          <a:p>
            <a:pPr eaLnBrk="1" hangingPunct="1"/>
            <a:r>
              <a:rPr lang="zh-CN" altLang="en-US" smtClean="0"/>
              <a:t>思考题与习题</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1" name="Picture 3"/>
          <p:cNvPicPr>
            <a:picLocks noGrp="1" noChangeAspect="1" noChangeArrowheads="1"/>
          </p:cNvPicPr>
          <p:nvPr>
            <p:ph idx="1"/>
          </p:nvPr>
        </p:nvPicPr>
        <p:blipFill>
          <a:blip r:embed="rId2" cstate="print"/>
          <a:srcRect/>
          <a:stretch>
            <a:fillRect/>
          </a:stretch>
        </p:blipFill>
        <p:spPr>
          <a:xfrm>
            <a:off x="468313" y="3933825"/>
            <a:ext cx="8002587" cy="2339975"/>
          </a:xfrm>
        </p:spPr>
      </p:pic>
      <p:pic>
        <p:nvPicPr>
          <p:cNvPr id="39942" name="Picture 4"/>
          <p:cNvPicPr>
            <a:picLocks noChangeAspect="1" noChangeArrowheads="1"/>
          </p:cNvPicPr>
          <p:nvPr/>
        </p:nvPicPr>
        <p:blipFill>
          <a:blip r:embed="rId3" cstate="print"/>
          <a:srcRect/>
          <a:stretch>
            <a:fillRect/>
          </a:stretch>
        </p:blipFill>
        <p:spPr bwMode="auto">
          <a:xfrm>
            <a:off x="395288" y="2205038"/>
            <a:ext cx="5327650" cy="1584325"/>
          </a:xfrm>
          <a:prstGeom prst="rect">
            <a:avLst/>
          </a:prstGeom>
          <a:noFill/>
          <a:ln w="12700" algn="ctr">
            <a:noFill/>
            <a:miter lim="800000"/>
            <a:headEnd/>
            <a:tailEnd/>
          </a:ln>
        </p:spPr>
      </p:pic>
      <p:pic>
        <p:nvPicPr>
          <p:cNvPr id="39943" name="Picture 5"/>
          <p:cNvPicPr>
            <a:picLocks noChangeAspect="1" noChangeArrowheads="1"/>
          </p:cNvPicPr>
          <p:nvPr/>
        </p:nvPicPr>
        <p:blipFill>
          <a:blip r:embed="rId4" cstate="print"/>
          <a:srcRect/>
          <a:stretch>
            <a:fillRect/>
          </a:stretch>
        </p:blipFill>
        <p:spPr bwMode="auto">
          <a:xfrm>
            <a:off x="395288" y="549275"/>
            <a:ext cx="7848600" cy="1631950"/>
          </a:xfrm>
          <a:prstGeom prst="rect">
            <a:avLst/>
          </a:prstGeom>
          <a:noFill/>
          <a:ln w="12700" algn="ctr">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本章作业</a:t>
            </a:r>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539552" y="1484783"/>
            <a:ext cx="8136904" cy="1335137"/>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467544" y="2924944"/>
            <a:ext cx="8229600" cy="125625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39552" y="4293096"/>
            <a:ext cx="6877050" cy="1320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611188" y="333375"/>
            <a:ext cx="7200900" cy="790575"/>
          </a:xfrm>
        </p:spPr>
        <p:txBody>
          <a:bodyPr/>
          <a:lstStyle/>
          <a:p>
            <a:pPr eaLnBrk="1" hangingPunct="1"/>
            <a:r>
              <a:rPr lang="zh-CN" altLang="en-US" smtClean="0"/>
              <a:t>第</a:t>
            </a:r>
            <a:r>
              <a:rPr lang="en-US" altLang="zh-CN" sz="3400" smtClean="0"/>
              <a:t>7</a:t>
            </a:r>
            <a:r>
              <a:rPr lang="zh-CN" altLang="en-US" smtClean="0"/>
              <a:t>章 用对称密码实现保密性</a:t>
            </a:r>
          </a:p>
        </p:txBody>
      </p:sp>
      <p:sp>
        <p:nvSpPr>
          <p:cNvPr id="6151" name="Rectangle 3"/>
          <p:cNvSpPr>
            <a:spLocks noGrp="1" noChangeArrowheads="1"/>
          </p:cNvSpPr>
          <p:nvPr>
            <p:ph type="body" sz="half" idx="1"/>
          </p:nvPr>
        </p:nvSpPr>
        <p:spPr>
          <a:xfrm>
            <a:off x="539750" y="1268413"/>
            <a:ext cx="7818464" cy="4897437"/>
          </a:xfrm>
        </p:spPr>
        <p:txBody>
          <a:bodyPr>
            <a:normAutofit/>
          </a:bodyPr>
          <a:lstStyle/>
          <a:p>
            <a:pPr eaLnBrk="1" hangingPunct="1">
              <a:lnSpc>
                <a:spcPct val="85000"/>
              </a:lnSpc>
              <a:buFont typeface="Wingdings" pitchFamily="2" charset="2"/>
              <a:buNone/>
            </a:pPr>
            <a:r>
              <a:rPr lang="zh-CN" altLang="en-US" sz="2200" dirty="0" smtClean="0"/>
              <a:t>     本章讨论加密逻辑功能所处的位置，使用加密防止通信量分析攻击的方法，密钥分配问题及随机数的产生。</a:t>
            </a:r>
          </a:p>
          <a:p>
            <a:pPr eaLnBrk="1" hangingPunct="1">
              <a:lnSpc>
                <a:spcPct val="70000"/>
              </a:lnSpc>
              <a:buFont typeface="Wingdings" pitchFamily="2" charset="2"/>
              <a:buNone/>
            </a:pPr>
            <a:endParaRPr lang="en-US" altLang="zh-CN" sz="2200" dirty="0" smtClean="0"/>
          </a:p>
          <a:p>
            <a:pPr eaLnBrk="1" hangingPunct="1">
              <a:lnSpc>
                <a:spcPct val="70000"/>
              </a:lnSpc>
              <a:buFont typeface="Wingdings" pitchFamily="2" charset="2"/>
              <a:buNone/>
            </a:pPr>
            <a:r>
              <a:rPr lang="en-US" altLang="zh-CN" sz="2200" dirty="0" smtClean="0"/>
              <a:t>7.1 </a:t>
            </a:r>
            <a:r>
              <a:rPr lang="zh-CN" altLang="en-US" sz="2200" dirty="0" smtClean="0"/>
              <a:t>密码功能的位置</a:t>
            </a:r>
            <a:endParaRPr lang="en-US" altLang="zh-CN" sz="2200" dirty="0" smtClean="0"/>
          </a:p>
          <a:p>
            <a:pPr eaLnBrk="1" hangingPunct="1">
              <a:lnSpc>
                <a:spcPct val="70000"/>
              </a:lnSpc>
            </a:pPr>
            <a:r>
              <a:rPr lang="en-US" altLang="zh-CN" sz="2200" dirty="0" smtClean="0"/>
              <a:t>7.1.1 </a:t>
            </a:r>
            <a:r>
              <a:rPr lang="zh-CN" altLang="en-US" sz="2200" dirty="0" smtClean="0"/>
              <a:t>安全隐患</a:t>
            </a:r>
          </a:p>
          <a:p>
            <a:pPr lvl="1" eaLnBrk="1" hangingPunct="1">
              <a:lnSpc>
                <a:spcPct val="70000"/>
              </a:lnSpc>
              <a:buFont typeface="Wingdings" pitchFamily="2" charset="2"/>
              <a:buNone/>
            </a:pPr>
            <a:endParaRPr lang="zh-CN" altLang="en-US" sz="1800" dirty="0" smtClean="0"/>
          </a:p>
          <a:p>
            <a:pPr lvl="1" eaLnBrk="1" hangingPunct="1">
              <a:lnSpc>
                <a:spcPct val="70000"/>
              </a:lnSpc>
              <a:buFont typeface="Wingdings" pitchFamily="2" charset="2"/>
              <a:buNone/>
            </a:pPr>
            <a:endParaRPr lang="zh-CN" altLang="en-US" sz="1800" dirty="0" smtClean="0"/>
          </a:p>
          <a:p>
            <a:pPr lvl="1" eaLnBrk="1" hangingPunct="1">
              <a:lnSpc>
                <a:spcPct val="70000"/>
              </a:lnSpc>
              <a:buFont typeface="Wingdings" pitchFamily="2" charset="2"/>
              <a:buNone/>
            </a:pPr>
            <a:endParaRPr lang="zh-CN" altLang="en-US" sz="1800" dirty="0" smtClean="0"/>
          </a:p>
          <a:p>
            <a:pPr lvl="1" eaLnBrk="1" hangingPunct="1">
              <a:lnSpc>
                <a:spcPct val="70000"/>
              </a:lnSpc>
              <a:buFont typeface="Wingdings" pitchFamily="2" charset="2"/>
              <a:buNone/>
            </a:pPr>
            <a:endParaRPr lang="zh-CN" altLang="en-US" sz="1800" dirty="0" smtClean="0"/>
          </a:p>
          <a:p>
            <a:pPr lvl="1" eaLnBrk="1" hangingPunct="1">
              <a:lnSpc>
                <a:spcPct val="70000"/>
              </a:lnSpc>
              <a:buFont typeface="Wingdings" pitchFamily="2" charset="2"/>
              <a:buNone/>
            </a:pPr>
            <a:endParaRPr lang="zh-CN" altLang="en-US" sz="1800" dirty="0" smtClean="0"/>
          </a:p>
          <a:p>
            <a:pPr lvl="1" eaLnBrk="1" hangingPunct="1">
              <a:lnSpc>
                <a:spcPct val="70000"/>
              </a:lnSpc>
              <a:buFont typeface="Wingdings" pitchFamily="2" charset="2"/>
              <a:buNone/>
            </a:pPr>
            <a:endParaRPr lang="en-US" altLang="zh-CN" sz="1800" dirty="0" smtClean="0"/>
          </a:p>
          <a:p>
            <a:pPr lvl="1" eaLnBrk="1" hangingPunct="1">
              <a:lnSpc>
                <a:spcPct val="70000"/>
              </a:lnSpc>
              <a:buFont typeface="Wingdings" pitchFamily="2" charset="2"/>
              <a:buNone/>
            </a:pPr>
            <a:endParaRPr lang="en-US" altLang="zh-CN" sz="1800" dirty="0" smtClean="0"/>
          </a:p>
          <a:p>
            <a:pPr lvl="1" eaLnBrk="1" hangingPunct="1">
              <a:lnSpc>
                <a:spcPct val="70000"/>
              </a:lnSpc>
              <a:buFont typeface="Wingdings" pitchFamily="2" charset="2"/>
              <a:buNone/>
            </a:pPr>
            <a:endParaRPr lang="en-US" altLang="zh-CN" sz="1800" dirty="0" smtClean="0"/>
          </a:p>
          <a:p>
            <a:pPr lvl="1" eaLnBrk="1" hangingPunct="1">
              <a:lnSpc>
                <a:spcPct val="70000"/>
              </a:lnSpc>
              <a:buFont typeface="Wingdings" pitchFamily="2" charset="2"/>
              <a:buNone/>
            </a:pPr>
            <a:endParaRPr lang="zh-CN" altLang="en-US" sz="1800" dirty="0" smtClean="0"/>
          </a:p>
          <a:p>
            <a:pPr lvl="1" eaLnBrk="1" hangingPunct="1">
              <a:lnSpc>
                <a:spcPct val="70000"/>
              </a:lnSpc>
              <a:buFont typeface="Wingdings" pitchFamily="2" charset="2"/>
              <a:buNone/>
            </a:pPr>
            <a:endParaRPr lang="zh-CN" altLang="en-US" sz="1800" dirty="0" smtClean="0"/>
          </a:p>
          <a:p>
            <a:pPr lvl="1" eaLnBrk="1" hangingPunct="1">
              <a:lnSpc>
                <a:spcPct val="70000"/>
              </a:lnSpc>
              <a:buFont typeface="Wingdings" pitchFamily="2" charset="2"/>
              <a:buNone/>
            </a:pPr>
            <a:r>
              <a:rPr lang="zh-CN" altLang="en-US" sz="2000" dirty="0" smtClean="0"/>
              <a:t>从同一网上其他工作站发起的窃听</a:t>
            </a:r>
          </a:p>
          <a:p>
            <a:pPr lvl="1" eaLnBrk="1" hangingPunct="1">
              <a:lnSpc>
                <a:spcPct val="70000"/>
              </a:lnSpc>
              <a:buFont typeface="Wingdings" pitchFamily="2" charset="2"/>
              <a:buNone/>
            </a:pPr>
            <a:r>
              <a:rPr lang="zh-CN" altLang="en-US" sz="2000" dirty="0" smtClean="0"/>
              <a:t>使用拨号进入局域网或服务器进行窃听</a:t>
            </a:r>
          </a:p>
          <a:p>
            <a:pPr lvl="1" eaLnBrk="1" hangingPunct="1">
              <a:lnSpc>
                <a:spcPct val="70000"/>
              </a:lnSpc>
              <a:buFont typeface="Wingdings" pitchFamily="2" charset="2"/>
              <a:buNone/>
            </a:pPr>
            <a:r>
              <a:rPr lang="zh-CN" altLang="en-US" sz="2000" dirty="0" smtClean="0"/>
              <a:t>使用外部路由链接进入网络和窃听</a:t>
            </a:r>
          </a:p>
          <a:p>
            <a:pPr lvl="1" eaLnBrk="1" hangingPunct="1">
              <a:lnSpc>
                <a:spcPct val="70000"/>
              </a:lnSpc>
              <a:buFont typeface="Wingdings" pitchFamily="2" charset="2"/>
              <a:buNone/>
            </a:pPr>
            <a:r>
              <a:rPr lang="zh-CN" altLang="en-US" sz="2000" dirty="0" smtClean="0"/>
              <a:t>在外部链路上对通信业务的监听和修改</a:t>
            </a:r>
            <a:endParaRPr lang="zh-CN" altLang="en-US" sz="1700" dirty="0" smtClean="0"/>
          </a:p>
        </p:txBody>
      </p:sp>
      <p:pic>
        <p:nvPicPr>
          <p:cNvPr id="6149" name="Picture 0"/>
          <p:cNvPicPr>
            <a:picLocks noChangeAspect="1" noChangeArrowheads="1"/>
          </p:cNvPicPr>
          <p:nvPr/>
        </p:nvPicPr>
        <p:blipFill>
          <a:blip r:embed="rId2" cstate="print"/>
          <a:srcRect/>
          <a:stretch>
            <a:fillRect/>
          </a:stretch>
        </p:blipFill>
        <p:spPr bwMode="auto">
          <a:xfrm>
            <a:off x="3500430" y="1928802"/>
            <a:ext cx="4571607" cy="2928958"/>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idx="1"/>
          </p:nvPr>
        </p:nvSpPr>
        <p:spPr/>
        <p:txBody>
          <a:bodyPr/>
          <a:lstStyle/>
          <a:p>
            <a:pPr eaLnBrk="1" hangingPunct="1">
              <a:lnSpc>
                <a:spcPct val="85000"/>
              </a:lnSpc>
            </a:pPr>
            <a:r>
              <a:rPr lang="zh-CN" altLang="en-US" smtClean="0"/>
              <a:t>基本方法：链路加密与端到端加密</a:t>
            </a:r>
          </a:p>
          <a:p>
            <a:pPr lvl="1" eaLnBrk="1" hangingPunct="1">
              <a:lnSpc>
                <a:spcPct val="85000"/>
              </a:lnSpc>
            </a:pPr>
            <a:r>
              <a:rPr lang="zh-CN" altLang="en-US" b="1" smtClean="0"/>
              <a:t>链路加密</a:t>
            </a:r>
          </a:p>
          <a:p>
            <a:pPr lvl="2" eaLnBrk="1" hangingPunct="1">
              <a:lnSpc>
                <a:spcPct val="85000"/>
              </a:lnSpc>
            </a:pPr>
            <a:r>
              <a:rPr lang="zh-CN" altLang="en-US" sz="2500" smtClean="0"/>
              <a:t>加密是在每一条链路上独立发生的</a:t>
            </a:r>
          </a:p>
          <a:p>
            <a:pPr lvl="2" eaLnBrk="1" hangingPunct="1">
              <a:lnSpc>
                <a:spcPct val="85000"/>
              </a:lnSpc>
            </a:pPr>
            <a:r>
              <a:rPr lang="zh-CN" altLang="en-US" sz="2500" smtClean="0"/>
              <a:t>意味着链路之间每次分组交换都必须被解密</a:t>
            </a:r>
          </a:p>
          <a:p>
            <a:pPr lvl="2" eaLnBrk="1" hangingPunct="1">
              <a:lnSpc>
                <a:spcPct val="85000"/>
              </a:lnSpc>
            </a:pPr>
            <a:r>
              <a:rPr lang="zh-CN" altLang="en-US" sz="2500" smtClean="0"/>
              <a:t>要求的设备多，且需要成对的密钥</a:t>
            </a:r>
          </a:p>
          <a:p>
            <a:pPr lvl="1" eaLnBrk="1" hangingPunct="1">
              <a:lnSpc>
                <a:spcPct val="85000"/>
              </a:lnSpc>
            </a:pPr>
            <a:r>
              <a:rPr lang="zh-CN" altLang="en-US" b="1" smtClean="0"/>
              <a:t>端到端加密</a:t>
            </a:r>
          </a:p>
          <a:p>
            <a:pPr lvl="2" eaLnBrk="1" hangingPunct="1">
              <a:lnSpc>
                <a:spcPct val="85000"/>
              </a:lnSpc>
            </a:pPr>
            <a:r>
              <a:rPr lang="zh-CN" altLang="en-US" sz="2500" smtClean="0"/>
              <a:t>加密解密的过程在两端系统中进行</a:t>
            </a:r>
          </a:p>
          <a:p>
            <a:pPr lvl="2" eaLnBrk="1" hangingPunct="1">
              <a:lnSpc>
                <a:spcPct val="85000"/>
              </a:lnSpc>
            </a:pPr>
            <a:r>
              <a:rPr lang="zh-CN" altLang="en-US" sz="2500" smtClean="0"/>
              <a:t>在两端需要加密装置，源主机与目的主机共享密钥</a:t>
            </a:r>
          </a:p>
          <a:p>
            <a:pPr lvl="2" eaLnBrk="1" hangingPunct="1">
              <a:lnSpc>
                <a:spcPct val="85000"/>
              </a:lnSpc>
            </a:pPr>
            <a:r>
              <a:rPr lang="zh-CN" altLang="en-US" sz="2500" smtClean="0"/>
              <a:t>依然存在弱点：</a:t>
            </a:r>
          </a:p>
          <a:p>
            <a:pPr lvl="3" eaLnBrk="1" hangingPunct="1">
              <a:lnSpc>
                <a:spcPct val="85000"/>
              </a:lnSpc>
            </a:pPr>
            <a:r>
              <a:rPr lang="zh-CN" altLang="en-US" smtClean="0"/>
              <a:t>不能对整个数据包加密，否则不能实现包的路由</a:t>
            </a:r>
          </a:p>
          <a:p>
            <a:pPr lvl="3" eaLnBrk="1" hangingPunct="1">
              <a:lnSpc>
                <a:spcPct val="85000"/>
              </a:lnSpc>
            </a:pPr>
            <a:r>
              <a:rPr lang="zh-CN" altLang="en-US" smtClean="0"/>
              <a:t>如果只对数据加密，信息头保持明文，则传输过程又不安全了，因为可以有通信量分析攻击</a:t>
            </a:r>
          </a:p>
        </p:txBody>
      </p:sp>
      <p:sp>
        <p:nvSpPr>
          <p:cNvPr id="7173" name="Rectangle 6"/>
          <p:cNvSpPr>
            <a:spLocks noGrp="1" noChangeArrowheads="1"/>
          </p:cNvSpPr>
          <p:nvPr>
            <p:ph type="title"/>
          </p:nvPr>
        </p:nvSpPr>
        <p:spPr/>
        <p:txBody>
          <a:bodyPr/>
          <a:lstStyle/>
          <a:p>
            <a:pPr eaLnBrk="1" hangingPunct="1"/>
            <a:r>
              <a:rPr lang="en-US" altLang="zh-CN" sz="3500" smtClean="0"/>
              <a:t>7.1.2 </a:t>
            </a:r>
            <a:r>
              <a:rPr lang="zh-CN" altLang="en-US" sz="3500" smtClean="0"/>
              <a:t>链路加密与端到端加密</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3"/>
          <p:cNvSpPr>
            <a:spLocks noGrp="1" noChangeArrowheads="1"/>
          </p:cNvSpPr>
          <p:nvPr>
            <p:ph idx="1"/>
          </p:nvPr>
        </p:nvSpPr>
        <p:spPr>
          <a:xfrm>
            <a:off x="539750" y="1052513"/>
            <a:ext cx="8151813" cy="1439862"/>
          </a:xfrm>
        </p:spPr>
        <p:txBody>
          <a:bodyPr/>
          <a:lstStyle/>
          <a:p>
            <a:pPr eaLnBrk="1" hangingPunct="1"/>
            <a:r>
              <a:rPr lang="zh-CN" altLang="en-US" sz="2600" smtClean="0"/>
              <a:t>理想的是同时使用链路加密与端到端加密</a:t>
            </a:r>
          </a:p>
          <a:p>
            <a:pPr lvl="1" eaLnBrk="1" hangingPunct="1"/>
            <a:r>
              <a:rPr lang="zh-CN" altLang="en-US" sz="2200" smtClean="0"/>
              <a:t>端到端加密保证在整个路径上的数据安全和提供认证</a:t>
            </a:r>
          </a:p>
          <a:p>
            <a:pPr lvl="1" eaLnBrk="1" hangingPunct="1"/>
            <a:r>
              <a:rPr lang="zh-CN" altLang="en-US" sz="2200" smtClean="0"/>
              <a:t>链路加密防止通信流被监听和分析</a:t>
            </a:r>
          </a:p>
        </p:txBody>
      </p:sp>
      <p:sp>
        <p:nvSpPr>
          <p:cNvPr id="8197" name="Rectangle 2"/>
          <p:cNvSpPr>
            <a:spLocks noGrp="1" noChangeArrowheads="1"/>
          </p:cNvSpPr>
          <p:nvPr>
            <p:ph type="title"/>
          </p:nvPr>
        </p:nvSpPr>
        <p:spPr>
          <a:xfrm>
            <a:off x="468313" y="260350"/>
            <a:ext cx="7543800" cy="642938"/>
          </a:xfrm>
        </p:spPr>
        <p:txBody>
          <a:bodyPr/>
          <a:lstStyle/>
          <a:p>
            <a:pPr eaLnBrk="1" hangingPunct="1"/>
            <a:r>
              <a:rPr lang="zh-CN" altLang="en-US" sz="3500" smtClean="0"/>
              <a:t>链路加密与端到端加密</a:t>
            </a:r>
          </a:p>
        </p:txBody>
      </p:sp>
      <p:pic>
        <p:nvPicPr>
          <p:cNvPr id="8199" name="Picture 4"/>
          <p:cNvPicPr>
            <a:picLocks noChangeAspect="1" noChangeArrowheads="1"/>
          </p:cNvPicPr>
          <p:nvPr/>
        </p:nvPicPr>
        <p:blipFill>
          <a:blip r:embed="rId2" cstate="print"/>
          <a:srcRect/>
          <a:stretch>
            <a:fillRect/>
          </a:stretch>
        </p:blipFill>
        <p:spPr bwMode="auto">
          <a:xfrm>
            <a:off x="683569" y="2276475"/>
            <a:ext cx="8208912" cy="4230688"/>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1"/>
          <p:cNvSpPr>
            <a:spLocks noGrp="1" noChangeArrowheads="1"/>
          </p:cNvSpPr>
          <p:nvPr>
            <p:ph type="title"/>
          </p:nvPr>
        </p:nvSpPr>
        <p:spPr>
          <a:xfrm>
            <a:off x="457200" y="333375"/>
            <a:ext cx="7543800" cy="574675"/>
          </a:xfrm>
        </p:spPr>
        <p:txBody>
          <a:bodyPr>
            <a:normAutofit fontScale="90000"/>
          </a:bodyPr>
          <a:lstStyle/>
          <a:p>
            <a:pPr eaLnBrk="1" hangingPunct="1"/>
            <a:r>
              <a:rPr lang="zh-CN" altLang="en-US" sz="3500" smtClean="0"/>
              <a:t>两种加密策略的特点</a:t>
            </a:r>
          </a:p>
        </p:txBody>
      </p:sp>
      <p:pic>
        <p:nvPicPr>
          <p:cNvPr id="9222" name="Picture 3"/>
          <p:cNvPicPr>
            <a:picLocks noChangeAspect="1" noChangeArrowheads="1"/>
          </p:cNvPicPr>
          <p:nvPr/>
        </p:nvPicPr>
        <p:blipFill>
          <a:blip r:embed="rId2" cstate="print"/>
          <a:srcRect/>
          <a:stretch>
            <a:fillRect/>
          </a:stretch>
        </p:blipFill>
        <p:spPr bwMode="auto">
          <a:xfrm>
            <a:off x="395288" y="1125538"/>
            <a:ext cx="8313737" cy="5307012"/>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idx="1"/>
          </p:nvPr>
        </p:nvSpPr>
        <p:spPr>
          <a:xfrm>
            <a:off x="395288" y="981075"/>
            <a:ext cx="8280400" cy="2449513"/>
          </a:xfrm>
        </p:spPr>
        <p:txBody>
          <a:bodyPr/>
          <a:lstStyle/>
          <a:p>
            <a:pPr eaLnBrk="1" hangingPunct="1">
              <a:lnSpc>
                <a:spcPct val="85000"/>
              </a:lnSpc>
              <a:spcBef>
                <a:spcPct val="10000"/>
              </a:spcBef>
            </a:pPr>
            <a:r>
              <a:rPr lang="zh-CN" altLang="en-US" sz="2600" smtClean="0"/>
              <a:t>可以在</a:t>
            </a:r>
            <a:r>
              <a:rPr lang="en-US" altLang="zh-CN" sz="2600" smtClean="0"/>
              <a:t>OSI</a:t>
            </a:r>
            <a:r>
              <a:rPr lang="zh-CN" altLang="en-US" sz="2600" smtClean="0"/>
              <a:t>参考模型的各个层次上设置加密功能</a:t>
            </a:r>
          </a:p>
          <a:p>
            <a:pPr lvl="1" eaLnBrk="1" hangingPunct="1">
              <a:lnSpc>
                <a:spcPct val="85000"/>
              </a:lnSpc>
              <a:spcBef>
                <a:spcPct val="10000"/>
              </a:spcBef>
            </a:pPr>
            <a:r>
              <a:rPr lang="zh-CN" altLang="en-US" sz="2200" smtClean="0"/>
              <a:t>链路加密可以在物理层和数据链路层</a:t>
            </a:r>
          </a:p>
          <a:p>
            <a:pPr lvl="1" eaLnBrk="1" hangingPunct="1">
              <a:lnSpc>
                <a:spcPct val="85000"/>
              </a:lnSpc>
              <a:spcBef>
                <a:spcPct val="10000"/>
              </a:spcBef>
            </a:pPr>
            <a:r>
              <a:rPr lang="zh-CN" altLang="en-US" sz="2200" smtClean="0"/>
              <a:t>端到端加密可以在网络层、传输层、表示层和应用层</a:t>
            </a:r>
            <a:endParaRPr lang="en-US" altLang="zh-CN" sz="2200" smtClean="0"/>
          </a:p>
          <a:p>
            <a:pPr lvl="1" eaLnBrk="1" hangingPunct="1">
              <a:lnSpc>
                <a:spcPct val="85000"/>
              </a:lnSpc>
              <a:spcBef>
                <a:spcPct val="10000"/>
              </a:spcBef>
            </a:pPr>
            <a:r>
              <a:rPr lang="zh-CN" altLang="en-US" sz="2200" smtClean="0"/>
              <a:t>越往高层移，需要加密的信息量越少，参与的实体和密钥越多，加密越复杂，但是会更安全</a:t>
            </a:r>
          </a:p>
          <a:p>
            <a:pPr eaLnBrk="1" hangingPunct="1">
              <a:lnSpc>
                <a:spcPct val="85000"/>
              </a:lnSpc>
              <a:spcBef>
                <a:spcPct val="10000"/>
              </a:spcBef>
            </a:pPr>
            <a:r>
              <a:rPr lang="zh-CN" altLang="en-US" sz="2600" smtClean="0"/>
              <a:t>采用前端处理器</a:t>
            </a:r>
            <a:r>
              <a:rPr lang="en-US" altLang="zh-CN" sz="2600" smtClean="0"/>
              <a:t>FEP</a:t>
            </a:r>
            <a:r>
              <a:rPr lang="zh-CN" altLang="en-US" sz="2600" smtClean="0"/>
              <a:t>实现加密功能</a:t>
            </a:r>
          </a:p>
          <a:p>
            <a:pPr lvl="1" eaLnBrk="1" hangingPunct="1">
              <a:lnSpc>
                <a:spcPct val="85000"/>
              </a:lnSpc>
              <a:spcBef>
                <a:spcPct val="10000"/>
              </a:spcBef>
            </a:pPr>
            <a:r>
              <a:rPr lang="zh-CN" altLang="en-US" sz="2200" smtClean="0"/>
              <a:t>端系统用户进程和应用使用同一个密钥采用同一个加密方案</a:t>
            </a:r>
            <a:endParaRPr lang="en-US" altLang="zh-CN" sz="2200" smtClean="0"/>
          </a:p>
        </p:txBody>
      </p:sp>
      <p:sp>
        <p:nvSpPr>
          <p:cNvPr id="10246" name="Rectangle 0"/>
          <p:cNvSpPr>
            <a:spLocks noGrp="1" noChangeArrowheads="1"/>
          </p:cNvSpPr>
          <p:nvPr>
            <p:ph type="title"/>
          </p:nvPr>
        </p:nvSpPr>
        <p:spPr>
          <a:xfrm>
            <a:off x="323850" y="188913"/>
            <a:ext cx="7543800" cy="647700"/>
          </a:xfrm>
        </p:spPr>
        <p:txBody>
          <a:bodyPr/>
          <a:lstStyle/>
          <a:p>
            <a:pPr eaLnBrk="1" hangingPunct="1"/>
            <a:r>
              <a:rPr lang="zh-CN" altLang="en-US" sz="3500" smtClean="0"/>
              <a:t>加密函数的逻辑位置</a:t>
            </a:r>
          </a:p>
        </p:txBody>
      </p:sp>
      <p:pic>
        <p:nvPicPr>
          <p:cNvPr id="10247" name="Picture 1"/>
          <p:cNvPicPr>
            <a:picLocks noChangeAspect="1" noChangeArrowheads="1"/>
          </p:cNvPicPr>
          <p:nvPr/>
        </p:nvPicPr>
        <p:blipFill>
          <a:blip r:embed="rId2" cstate="print"/>
          <a:srcRect/>
          <a:stretch>
            <a:fillRect/>
          </a:stretch>
        </p:blipFill>
        <p:spPr bwMode="auto">
          <a:xfrm>
            <a:off x="1692275" y="3357563"/>
            <a:ext cx="5903913" cy="3332162"/>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Grp="1" noChangeArrowheads="1"/>
          </p:cNvSpPr>
          <p:nvPr>
            <p:ph idx="1"/>
          </p:nvPr>
        </p:nvSpPr>
        <p:spPr>
          <a:xfrm>
            <a:off x="539750" y="1268413"/>
            <a:ext cx="8223250" cy="4757737"/>
          </a:xfrm>
        </p:spPr>
        <p:txBody>
          <a:bodyPr/>
          <a:lstStyle/>
          <a:p>
            <a:pPr eaLnBrk="1" hangingPunct="1"/>
            <a:r>
              <a:rPr lang="zh-CN" altLang="en-US" smtClean="0"/>
              <a:t>通信量分析是监控通信双方的通信流</a:t>
            </a:r>
            <a:endParaRPr lang="en-US" altLang="zh-CN" smtClean="0"/>
          </a:p>
          <a:p>
            <a:pPr lvl="1" eaLnBrk="1" hangingPunct="1"/>
            <a:r>
              <a:rPr lang="zh-CN" altLang="en-US" smtClean="0"/>
              <a:t>军事和商业环境下都有用</a:t>
            </a:r>
          </a:p>
          <a:p>
            <a:pPr lvl="1" eaLnBrk="1" hangingPunct="1"/>
            <a:r>
              <a:rPr lang="zh-CN" altLang="en-US" smtClean="0"/>
              <a:t>也可用于产生隐蔽信道</a:t>
            </a:r>
          </a:p>
          <a:p>
            <a:pPr eaLnBrk="1" hangingPunct="1"/>
            <a:r>
              <a:rPr lang="zh-CN" altLang="en-US" smtClean="0"/>
              <a:t>链路加密掩盖了头部细节</a:t>
            </a:r>
          </a:p>
          <a:p>
            <a:pPr lvl="1" eaLnBrk="1" hangingPunct="1"/>
            <a:r>
              <a:rPr lang="zh-CN" altLang="en-US" smtClean="0"/>
              <a:t>但是在网络中和端节点的额外通信量仍然是可见可读的</a:t>
            </a:r>
          </a:p>
          <a:p>
            <a:pPr eaLnBrk="1" hangingPunct="1"/>
            <a:r>
              <a:rPr lang="zh-CN" altLang="en-US" smtClean="0"/>
              <a:t>通信量填充可以进一步掩盖通信流信息</a:t>
            </a:r>
          </a:p>
          <a:p>
            <a:pPr lvl="1" eaLnBrk="1" hangingPunct="1"/>
            <a:r>
              <a:rPr lang="zh-CN" altLang="en-US" smtClean="0"/>
              <a:t>但是会带来连续的通信量</a:t>
            </a:r>
          </a:p>
        </p:txBody>
      </p:sp>
      <p:sp>
        <p:nvSpPr>
          <p:cNvPr id="11269" name="Rectangle 2"/>
          <p:cNvSpPr>
            <a:spLocks noGrp="1" noChangeArrowheads="1"/>
          </p:cNvSpPr>
          <p:nvPr>
            <p:ph type="title"/>
          </p:nvPr>
        </p:nvSpPr>
        <p:spPr>
          <a:xfrm>
            <a:off x="468313" y="404813"/>
            <a:ext cx="7543800" cy="647700"/>
          </a:xfrm>
        </p:spPr>
        <p:txBody>
          <a:bodyPr/>
          <a:lstStyle/>
          <a:p>
            <a:pPr eaLnBrk="1" hangingPunct="1"/>
            <a:r>
              <a:rPr lang="zh-CN" altLang="en-US" sz="3500" smtClean="0"/>
              <a:t>通信量分析 </a:t>
            </a:r>
            <a:r>
              <a:rPr lang="en-US" altLang="zh-CN" sz="3500" smtClean="0"/>
              <a:t>Traffic Analysis</a:t>
            </a:r>
            <a:endParaRPr lang="zh-CN" altLang="en-US" sz="3500" smtClean="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yptography-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2489</TotalTime>
  <Words>2313</Words>
  <Application>Microsoft Office PowerPoint</Application>
  <PresentationFormat>全屏显示(4:3)</PresentationFormat>
  <Paragraphs>224</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cryptography-1</vt:lpstr>
      <vt:lpstr>幻灯片 1</vt:lpstr>
      <vt:lpstr>本章要点</vt:lpstr>
      <vt:lpstr>本章提纲</vt:lpstr>
      <vt:lpstr>第7章 用对称密码实现保密性</vt:lpstr>
      <vt:lpstr>7.1.2 链路加密与端到端加密</vt:lpstr>
      <vt:lpstr>链路加密与端到端加密</vt:lpstr>
      <vt:lpstr>两种加密策略的特点</vt:lpstr>
      <vt:lpstr>加密函数的逻辑位置</vt:lpstr>
      <vt:lpstr>通信量分析 Traffic Analysis</vt:lpstr>
      <vt:lpstr>存储转发通信网络中的加密覆盖范围</vt:lpstr>
      <vt:lpstr>不同加密策略的实现(1)</vt:lpstr>
      <vt:lpstr>不同加密策略的实现(2)</vt:lpstr>
      <vt:lpstr>7.2 传输保密性</vt:lpstr>
      <vt:lpstr>7.2.1 链路加密方式</vt:lpstr>
      <vt:lpstr>7.2.2 端到端加密的方法</vt:lpstr>
      <vt:lpstr>7.3 密钥分配</vt:lpstr>
      <vt:lpstr>端到端加密所涉及的密钥分配任务的难度</vt:lpstr>
      <vt:lpstr>密钥层次结构的使用</vt:lpstr>
      <vt:lpstr>7.3.1 一个密钥分配方案</vt:lpstr>
      <vt:lpstr>一种密钥分配过程：分配加认证</vt:lpstr>
      <vt:lpstr>7.3.2 层次化密钥控制和会话密钥的使用寿命</vt:lpstr>
      <vt:lpstr>7.3.3 一种透明的密钥控制方案</vt:lpstr>
      <vt:lpstr>7.3.4 分散式密钥的控制</vt:lpstr>
      <vt:lpstr>7.3.5 控制密钥的使用方式</vt:lpstr>
      <vt:lpstr>带控制向量的加密和解密</vt:lpstr>
      <vt:lpstr>7.4 随机数的产生</vt:lpstr>
      <vt:lpstr>7.4.1 随机数的来源</vt:lpstr>
      <vt:lpstr>7.4.2 伪随机数产生器(PRNG)</vt:lpstr>
      <vt:lpstr>7.4.3 线性拟合发生器</vt:lpstr>
      <vt:lpstr>随机数产生器的评价</vt:lpstr>
      <vt:lpstr>7.4.4 用密码学方法生成随机数</vt:lpstr>
      <vt:lpstr>DES输出反馈模式和ANSI X9.17 PRNG生成随机数</vt:lpstr>
      <vt:lpstr>7.4.5 Blum Blum Shub (BBS) Generator</vt:lpstr>
      <vt:lpstr>BBS产生器操作过程举例</vt:lpstr>
      <vt:lpstr>7.4.6 真随机数发生器和偏差</vt:lpstr>
      <vt:lpstr>思考题与习题</vt:lpstr>
      <vt:lpstr>幻灯片 37</vt:lpstr>
      <vt:lpstr>本章作业</vt:lpstr>
    </vt:vector>
  </TitlesOfParts>
  <Company>USTC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现代密码学理论与实践(4)</dc:title>
  <dc:creator>YSB</dc:creator>
  <cp:lastModifiedBy>ustc</cp:lastModifiedBy>
  <cp:revision>72</cp:revision>
  <cp:lastPrinted>1601-01-01T00:00:00Z</cp:lastPrinted>
  <dcterms:created xsi:type="dcterms:W3CDTF">2003-09-20T08:28:45Z</dcterms:created>
  <dcterms:modified xsi:type="dcterms:W3CDTF">2016-10-25T07:49:40Z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