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handoutMasterIdLst>
    <p:handoutMasterId r:id="rId8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30" r:id="rId18"/>
    <p:sldId id="273" r:id="rId19"/>
    <p:sldId id="331"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32" r:id="rId43"/>
    <p:sldId id="296" r:id="rId44"/>
    <p:sldId id="297" r:id="rId45"/>
    <p:sldId id="298" r:id="rId46"/>
    <p:sldId id="299" r:id="rId47"/>
    <p:sldId id="300" r:id="rId48"/>
    <p:sldId id="301" r:id="rId49"/>
    <p:sldId id="333" r:id="rId50"/>
    <p:sldId id="302" r:id="rId51"/>
    <p:sldId id="303" r:id="rId52"/>
    <p:sldId id="304" r:id="rId53"/>
    <p:sldId id="305" r:id="rId54"/>
    <p:sldId id="306" r:id="rId55"/>
    <p:sldId id="308" r:id="rId56"/>
    <p:sldId id="307"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9F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2468" autoAdjust="0"/>
  </p:normalViewPr>
  <p:slideViewPr>
    <p:cSldViewPr>
      <p:cViewPr varScale="1">
        <p:scale>
          <a:sx n="85" d="100"/>
          <a:sy n="85" d="100"/>
        </p:scale>
        <p:origin x="-1378" y="-82"/>
      </p:cViewPr>
      <p:guideLst>
        <p:guide orient="horz" pos="2160"/>
        <p:guide pos="2880"/>
      </p:guideLst>
    </p:cSldViewPr>
  </p:slideViewPr>
  <p:outlineViewPr>
    <p:cViewPr>
      <p:scale>
        <a:sx n="33" d="100"/>
        <a:sy n="33" d="100"/>
      </p:scale>
      <p:origin x="0" y="990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45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2.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2.wmf"/><Relationship Id="rId1" Type="http://schemas.openxmlformats.org/officeDocument/2006/relationships/image" Target="../media/image27.wmf"/><Relationship Id="rId6" Type="http://schemas.openxmlformats.org/officeDocument/2006/relationships/image" Target="../media/image29.wmf"/><Relationship Id="rId5" Type="http://schemas.openxmlformats.org/officeDocument/2006/relationships/image" Target="../media/image23.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0D7170-4437-4A97-80A4-DDB5058224D7}" type="datetimeFigureOut">
              <a:rPr lang="zh-CN" altLang="en-US" smtClean="0"/>
              <a:pPr/>
              <a:t>2016/11/14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C52739-F50A-4E45-92C8-AEC18A8CD167}" type="slidenum">
              <a:rPr lang="zh-CN" altLang="en-US" smtClean="0"/>
              <a:pPr/>
              <a:t>‹#›</a:t>
            </a:fld>
            <a:endParaRPr lang="zh-CN" altLang="en-US"/>
          </a:p>
        </p:txBody>
      </p:sp>
    </p:spTree>
    <p:extLst>
      <p:ext uri="{BB962C8B-B14F-4D97-AF65-F5344CB8AC3E}">
        <p14:creationId xmlns:p14="http://schemas.microsoft.com/office/powerpoint/2010/main" xmlns="" val="2520552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extLst>
      <p:ext uri="{BB962C8B-B14F-4D97-AF65-F5344CB8AC3E}">
        <p14:creationId xmlns:p14="http://schemas.microsoft.com/office/powerpoint/2010/main" xmlns="" val="285028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269CF-C8A6-498D-985D-2E4776E78FE2}" type="slidenum">
              <a:rPr lang="zh-CN" altLang="en-US"/>
              <a:pPr/>
              <a:t>57</a:t>
            </a:fld>
            <a:endParaRPr lang="en-US" altLang="zh-CN"/>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r>
              <a:rPr lang="en-US" altLang="zh-CN"/>
              <a:t>Discrete logs (or indices) share the properties of normal logarithms, and are quite useful. However whilst exponentiation is relatively easy, finding discrete logs is not, in fact is as hard as factoring a number.</a:t>
            </a:r>
          </a:p>
          <a:p>
            <a:endParaRPr lang="en-AU" altLang="zh-CN"/>
          </a:p>
          <a:p>
            <a:r>
              <a:rPr lang="en-AU" altLang="zh-CN"/>
              <a:t>It is the inverse problem to exponentiation, and is an example of a problem thats "easy" one way (raising a number to a power), but "hard" the other (finding what power a number is raised to giving the desired answer). Problems with this type of asymmetry are very rare, but are of critical usefulness in modern cryptography. </a:t>
            </a:r>
          </a:p>
        </p:txBody>
      </p:sp>
    </p:spTree>
    <p:extLst>
      <p:ext uri="{BB962C8B-B14F-4D97-AF65-F5344CB8AC3E}">
        <p14:creationId xmlns:p14="http://schemas.microsoft.com/office/powerpoint/2010/main" xmlns="" val="324026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42B993-62E8-4FF4-8B60-3C128EFED4A9}" type="slidenum">
              <a:rPr lang="zh-CN" altLang="en-US"/>
              <a:pPr/>
              <a:t>58</a:t>
            </a:fld>
            <a:endParaRPr lang="en-US" altLang="zh-CN"/>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altLang="zh-CN"/>
              <a:t>Discrete logs (or indices) share the properties of normal logarithms, and are quite useful. However whilst exponentiation is relatively easy, finding discrete logs is not, in fact is as hard as factoring a number.</a:t>
            </a:r>
          </a:p>
          <a:p>
            <a:endParaRPr lang="en-AU" altLang="zh-CN"/>
          </a:p>
          <a:p>
            <a:r>
              <a:rPr lang="en-AU" altLang="zh-CN"/>
              <a:t>It is the inverse problem to exponentiation, and is an example of a problem thats "easy" one way (raising a number to a power), but "hard" the other (finding what power a number is raised to giving the desired answer). Problems with this type of asymmetry are very rare, but are of critical usefulness in modern cryptography. </a:t>
            </a:r>
          </a:p>
        </p:txBody>
      </p:sp>
    </p:spTree>
    <p:extLst>
      <p:ext uri="{BB962C8B-B14F-4D97-AF65-F5344CB8AC3E}">
        <p14:creationId xmlns:p14="http://schemas.microsoft.com/office/powerpoint/2010/main" xmlns="" val="2233905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/77</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2016/11/14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2016/11/14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2016/11/14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2016/11/14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2016/11/14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2016/11/14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2016/11/14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1.xml"/><Relationship Id="rId10" Type="http://schemas.openxmlformats.org/officeDocument/2006/relationships/slide" Target="slide56.xml"/><Relationship Id="rId4" Type="http://schemas.openxmlformats.org/officeDocument/2006/relationships/slide" Target="slide25.xml"/><Relationship Id="rId9" Type="http://schemas.openxmlformats.org/officeDocument/2006/relationships/slide" Target="slide5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oleObject" Target="../embeddings/oleObject13.bin"/><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5" Type="http://schemas.openxmlformats.org/officeDocument/2006/relationships/oleObject" Target="../embeddings/oleObject2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 Id="rId14"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3" Type="http://schemas.openxmlformats.org/officeDocument/2006/relationships/oleObject" Target="../embeddings/oleObject26.bin"/><Relationship Id="rId7" Type="http://schemas.openxmlformats.org/officeDocument/2006/relationships/oleObject" Target="../embeddings/oleObject30.bin"/><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5" Type="http://schemas.openxmlformats.org/officeDocument/2006/relationships/oleObject" Target="../embeddings/oleObject38.bin"/><Relationship Id="rId10" Type="http://schemas.openxmlformats.org/officeDocument/2006/relationships/oleObject" Target="../embeddings/oleObject33.bin"/><Relationship Id="rId4" Type="http://schemas.openxmlformats.org/officeDocument/2006/relationships/oleObject" Target="../embeddings/oleObject27.bin"/><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9.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5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071538" y="1214422"/>
            <a:ext cx="7056438" cy="2087562"/>
          </a:xfrm>
        </p:spPr>
        <p:txBody>
          <a:bodyPr/>
          <a:lstStyle/>
          <a:p>
            <a:pPr algn="ctr">
              <a:lnSpc>
                <a:spcPct val="120000"/>
              </a:lnSpc>
            </a:pPr>
            <a:r>
              <a:rPr lang="zh-CN" altLang="en-US" b="0" dirty="0">
                <a:solidFill>
                  <a:srgbClr val="FF0000"/>
                </a:solidFill>
              </a:rPr>
              <a:t>现代密码学理论与实践</a:t>
            </a:r>
            <a:r>
              <a:rPr lang="en-US" altLang="zh-CN" sz="4000" b="0" dirty="0">
                <a:solidFill>
                  <a:srgbClr val="FF3300"/>
                </a:solidFill>
              </a:rPr>
              <a:t/>
            </a:r>
            <a:br>
              <a:rPr lang="en-US" altLang="zh-CN" sz="4000" b="0" dirty="0">
                <a:solidFill>
                  <a:srgbClr val="FF3300"/>
                </a:solidFill>
              </a:rPr>
            </a:br>
            <a:r>
              <a:rPr lang="zh-CN" altLang="en-US" sz="4400" b="0" dirty="0">
                <a:solidFill>
                  <a:srgbClr val="FF3300"/>
                </a:solidFill>
              </a:rPr>
              <a:t>第</a:t>
            </a:r>
            <a:r>
              <a:rPr lang="en-US" altLang="zh-CN" sz="4400" b="0" dirty="0">
                <a:solidFill>
                  <a:srgbClr val="FF3300"/>
                </a:solidFill>
              </a:rPr>
              <a:t>8</a:t>
            </a:r>
            <a:r>
              <a:rPr lang="zh-CN" altLang="en-US" sz="4400" b="0" dirty="0">
                <a:solidFill>
                  <a:srgbClr val="FF3300"/>
                </a:solidFill>
              </a:rPr>
              <a:t>章 数论入门</a:t>
            </a:r>
          </a:p>
        </p:txBody>
      </p:sp>
      <p:sp>
        <p:nvSpPr>
          <p:cNvPr id="46083" name="Rectangle 3"/>
          <p:cNvSpPr>
            <a:spLocks noGrp="1" noChangeArrowheads="1"/>
          </p:cNvSpPr>
          <p:nvPr>
            <p:ph type="subTitle" idx="1"/>
          </p:nvPr>
        </p:nvSpPr>
        <p:spPr>
          <a:xfrm>
            <a:off x="1071538" y="3357562"/>
            <a:ext cx="6767512" cy="3025775"/>
          </a:xfrm>
        </p:spPr>
        <p:txBody>
          <a:bodyPr/>
          <a:lstStyle/>
          <a:p>
            <a:pPr>
              <a:lnSpc>
                <a:spcPct val="90000"/>
              </a:lnSpc>
              <a:spcBef>
                <a:spcPct val="20000"/>
              </a:spcBef>
              <a:buClr>
                <a:schemeClr val="tx2"/>
              </a:buClr>
              <a:buSzPct val="70000"/>
            </a:pPr>
            <a:r>
              <a:rPr lang="en-US" altLang="zh-CN" sz="2400" dirty="0" smtClean="0">
                <a:ea typeface="黑体" pitchFamily="2" charset="-122"/>
              </a:rPr>
              <a:t>Fifth Edition by William Stallings</a:t>
            </a:r>
          </a:p>
          <a:p>
            <a:pPr>
              <a:lnSpc>
                <a:spcPct val="90000"/>
              </a:lnSpc>
              <a:spcBef>
                <a:spcPct val="20000"/>
              </a:spcBef>
              <a:buClr>
                <a:schemeClr val="tx2"/>
              </a:buClr>
              <a:buSzPct val="70000"/>
            </a:pPr>
            <a:r>
              <a:rPr lang="zh-CN" altLang="en-US" sz="2400" dirty="0" smtClean="0">
                <a:ea typeface="黑体" pitchFamily="2" charset="-122"/>
              </a:rPr>
              <a:t>苗付友</a:t>
            </a:r>
          </a:p>
          <a:p>
            <a:pPr>
              <a:lnSpc>
                <a:spcPct val="90000"/>
              </a:lnSpc>
              <a:spcBef>
                <a:spcPct val="20000"/>
              </a:spcBef>
              <a:buClr>
                <a:schemeClr val="tx2"/>
              </a:buClr>
              <a:buSzPct val="70000"/>
            </a:pPr>
            <a:r>
              <a:rPr lang="en-US" altLang="zh-CN" sz="2400" dirty="0" smtClean="0">
                <a:ea typeface="黑体" pitchFamily="2" charset="-122"/>
                <a:hlinkClick r:id="rId2"/>
              </a:rPr>
              <a:t>mfy@ustc.edu.cn</a:t>
            </a:r>
            <a:endParaRPr lang="en-US" altLang="zh-CN" sz="2400" dirty="0" smtClean="0">
              <a:ea typeface="黑体" pitchFamily="2" charset="-122"/>
            </a:endParaRPr>
          </a:p>
          <a:p>
            <a:pPr>
              <a:lnSpc>
                <a:spcPct val="80000"/>
              </a:lnSpc>
            </a:pPr>
            <a:r>
              <a:rPr lang="en-US" altLang="zh-CN" sz="2600" dirty="0" smtClean="0"/>
              <a:t>2016</a:t>
            </a:r>
            <a:r>
              <a:rPr lang="zh-CN" altLang="en-US" sz="2600" dirty="0" smtClean="0"/>
              <a:t>年</a:t>
            </a:r>
            <a:r>
              <a:rPr lang="en-US" altLang="zh-CN" sz="2600" dirty="0" smtClean="0"/>
              <a:t>10</a:t>
            </a:r>
            <a:r>
              <a:rPr lang="zh-CN" altLang="en-US" sz="2600" dirty="0" smtClean="0"/>
              <a:t>月</a:t>
            </a:r>
            <a:endParaRPr lang="zh-CN" altLang="en-US" sz="26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333375"/>
            <a:ext cx="7993063" cy="936625"/>
          </a:xfrm>
        </p:spPr>
        <p:txBody>
          <a:bodyPr>
            <a:normAutofit fontScale="90000"/>
          </a:bodyPr>
          <a:lstStyle/>
          <a:p>
            <a:pPr>
              <a:lnSpc>
                <a:spcPct val="90000"/>
              </a:lnSpc>
            </a:pPr>
            <a:r>
              <a:rPr lang="en-US" altLang="zh-CN" sz="3300" b="0" dirty="0"/>
              <a:t>8.2 </a:t>
            </a:r>
            <a:r>
              <a:rPr lang="zh-CN" altLang="en-US" sz="3300" b="0" dirty="0"/>
              <a:t>单向函数</a:t>
            </a:r>
            <a:r>
              <a:rPr lang="en-US" altLang="zh-CN" sz="3000" b="0" dirty="0"/>
              <a:t>One-way Function</a:t>
            </a:r>
            <a:r>
              <a:rPr lang="en-US" altLang="zh-CN" sz="3400" b="0" dirty="0"/>
              <a:t/>
            </a:r>
            <a:br>
              <a:rPr lang="en-US" altLang="zh-CN" sz="3400" b="0" dirty="0"/>
            </a:br>
            <a:r>
              <a:rPr lang="zh-CN" altLang="en-US" sz="3300" b="0" dirty="0"/>
              <a:t>单向陷井门函数</a:t>
            </a:r>
            <a:r>
              <a:rPr lang="en-US" altLang="zh-CN" sz="3000" b="0" dirty="0"/>
              <a:t>One-way Trapdoor Function</a:t>
            </a:r>
            <a:r>
              <a:rPr lang="en-US" altLang="zh-CN" sz="3100" b="0" dirty="0"/>
              <a:t> </a:t>
            </a:r>
            <a:endParaRPr lang="zh-CN" altLang="en-US" sz="3100" b="0" dirty="0"/>
          </a:p>
        </p:txBody>
      </p:sp>
      <p:sp>
        <p:nvSpPr>
          <p:cNvPr id="50179" name="Rectangle 3"/>
          <p:cNvSpPr>
            <a:spLocks noGrp="1" noChangeArrowheads="1"/>
          </p:cNvSpPr>
          <p:nvPr>
            <p:ph type="body" idx="1"/>
          </p:nvPr>
        </p:nvSpPr>
        <p:spPr>
          <a:xfrm>
            <a:off x="250825" y="1341438"/>
            <a:ext cx="8496300" cy="4752975"/>
          </a:xfrm>
        </p:spPr>
        <p:txBody>
          <a:bodyPr>
            <a:normAutofit lnSpcReduction="10000"/>
          </a:bodyPr>
          <a:lstStyle/>
          <a:p>
            <a:pPr>
              <a:buFont typeface="Wingdings" pitchFamily="2" charset="2"/>
              <a:buNone/>
            </a:pPr>
            <a:r>
              <a:rPr lang="zh-CN" altLang="en-US" sz="2600" dirty="0"/>
              <a:t>定义</a:t>
            </a:r>
            <a:r>
              <a:rPr lang="en-US" altLang="zh-CN" sz="2600" dirty="0"/>
              <a:t>8.1 </a:t>
            </a:r>
            <a:r>
              <a:rPr lang="zh-CN" altLang="en-US" sz="2600" dirty="0"/>
              <a:t>单向函数</a:t>
            </a:r>
            <a:r>
              <a:rPr lang="en-US" altLang="zh-CN" sz="2400" dirty="0"/>
              <a:t>(One-way Function)</a:t>
            </a:r>
            <a:endParaRPr lang="zh-CN" altLang="en-US" sz="2400" dirty="0"/>
          </a:p>
          <a:p>
            <a:pPr>
              <a:buFont typeface="Wingdings" pitchFamily="2" charset="2"/>
              <a:buNone/>
            </a:pPr>
            <a:r>
              <a:rPr lang="zh-CN" altLang="en-US" sz="2400" dirty="0"/>
              <a:t>	一函数</a:t>
            </a:r>
            <a:r>
              <a:rPr lang="en-US" altLang="zh-CN" sz="2400" i="1" dirty="0"/>
              <a:t>f </a:t>
            </a:r>
            <a:r>
              <a:rPr lang="zh-CN" altLang="en-US" sz="2400" dirty="0"/>
              <a:t>若满足下列条件</a:t>
            </a:r>
            <a:r>
              <a:rPr lang="en-US" altLang="zh-CN" sz="2400" dirty="0"/>
              <a:t>, </a:t>
            </a:r>
            <a:r>
              <a:rPr lang="zh-CN" altLang="en-US" sz="2400" dirty="0"/>
              <a:t>则称</a:t>
            </a:r>
            <a:r>
              <a:rPr lang="en-US" altLang="zh-CN" sz="2400" i="1" dirty="0"/>
              <a:t>f </a:t>
            </a:r>
            <a:r>
              <a:rPr lang="zh-CN" altLang="en-US" sz="2400" dirty="0"/>
              <a:t>为单向函数：</a:t>
            </a:r>
          </a:p>
          <a:p>
            <a:pPr>
              <a:buFont typeface="Wingdings" pitchFamily="2" charset="2"/>
              <a:buNone/>
            </a:pPr>
            <a:r>
              <a:rPr lang="zh-CN" altLang="en-US" sz="2400" dirty="0"/>
              <a:t>	</a:t>
            </a:r>
            <a:r>
              <a:rPr lang="en-US" altLang="zh-CN" sz="2200" dirty="0"/>
              <a:t>(1)</a:t>
            </a:r>
            <a:r>
              <a:rPr lang="zh-CN" altLang="en-US" sz="2200" dirty="0"/>
              <a:t>对于所有属于</a:t>
            </a:r>
            <a:r>
              <a:rPr lang="en-US" altLang="zh-CN" sz="2200" i="1" dirty="0"/>
              <a:t>f </a:t>
            </a:r>
            <a:r>
              <a:rPr lang="zh-CN" altLang="en-US" sz="2200" dirty="0"/>
              <a:t>之域的任一</a:t>
            </a:r>
            <a:r>
              <a:rPr lang="en-US" altLang="zh-CN" sz="2200" i="1" dirty="0"/>
              <a:t>x</a:t>
            </a:r>
            <a:r>
              <a:rPr lang="en-US" altLang="zh-CN" sz="2200" dirty="0"/>
              <a:t>, </a:t>
            </a:r>
            <a:r>
              <a:rPr lang="zh-CN" altLang="en-US" sz="2200" dirty="0"/>
              <a:t>容易计算</a:t>
            </a:r>
            <a:r>
              <a:rPr lang="en-US" altLang="zh-CN" sz="2200" i="1" dirty="0"/>
              <a:t>y</a:t>
            </a:r>
            <a:r>
              <a:rPr lang="en-US" altLang="zh-CN" sz="2200" dirty="0"/>
              <a:t>= </a:t>
            </a:r>
            <a:r>
              <a:rPr lang="en-US" altLang="zh-CN" sz="2200" i="1" dirty="0"/>
              <a:t>f</a:t>
            </a:r>
            <a:r>
              <a:rPr lang="en-US" altLang="zh-CN" sz="2200" dirty="0"/>
              <a:t>(</a:t>
            </a:r>
            <a:r>
              <a:rPr lang="en-US" altLang="zh-CN" sz="2200" i="1" dirty="0"/>
              <a:t>x</a:t>
            </a:r>
            <a:r>
              <a:rPr lang="en-US" altLang="zh-CN" sz="2200" dirty="0"/>
              <a:t>)</a:t>
            </a:r>
          </a:p>
          <a:p>
            <a:pPr>
              <a:buFont typeface="Wingdings" pitchFamily="2" charset="2"/>
              <a:buNone/>
            </a:pPr>
            <a:r>
              <a:rPr lang="en-US" altLang="zh-CN" sz="2200" dirty="0"/>
              <a:t>	(2)</a:t>
            </a:r>
            <a:r>
              <a:rPr lang="zh-CN" altLang="en-US" sz="2200" dirty="0"/>
              <a:t>对于几乎所有属于</a:t>
            </a:r>
            <a:r>
              <a:rPr lang="en-US" altLang="zh-CN" sz="2200" i="1" dirty="0"/>
              <a:t>f </a:t>
            </a:r>
            <a:r>
              <a:rPr lang="zh-CN" altLang="en-US" sz="2200" dirty="0"/>
              <a:t>之域的任一</a:t>
            </a:r>
            <a:r>
              <a:rPr lang="en-US" altLang="zh-CN" sz="2200" i="1" dirty="0"/>
              <a:t>y</a:t>
            </a:r>
            <a:r>
              <a:rPr lang="en-US" altLang="zh-CN" sz="2200" dirty="0"/>
              <a:t>, </a:t>
            </a:r>
            <a:r>
              <a:rPr lang="zh-CN" altLang="en-US" sz="2200" dirty="0"/>
              <a:t>求得</a:t>
            </a:r>
            <a:r>
              <a:rPr lang="en-US" altLang="zh-CN" sz="2200" i="1" dirty="0"/>
              <a:t>x</a:t>
            </a:r>
            <a:r>
              <a:rPr lang="en-US" altLang="zh-CN" sz="2200" dirty="0"/>
              <a:t>, </a:t>
            </a:r>
            <a:r>
              <a:rPr lang="zh-CN" altLang="en-US" sz="2200" dirty="0"/>
              <a:t>使</a:t>
            </a:r>
            <a:r>
              <a:rPr lang="en-US" altLang="zh-CN" sz="2200" i="1" dirty="0"/>
              <a:t>y</a:t>
            </a:r>
            <a:r>
              <a:rPr lang="en-US" altLang="zh-CN" sz="2200" dirty="0"/>
              <a:t>= </a:t>
            </a:r>
            <a:r>
              <a:rPr lang="en-US" altLang="zh-CN" sz="2200" i="1" dirty="0"/>
              <a:t>f</a:t>
            </a:r>
            <a:r>
              <a:rPr lang="en-US" altLang="zh-CN" sz="2200" dirty="0"/>
              <a:t>(</a:t>
            </a:r>
            <a:r>
              <a:rPr lang="en-US" altLang="zh-CN" sz="2200" i="1" dirty="0"/>
              <a:t>x</a:t>
            </a:r>
            <a:r>
              <a:rPr lang="en-US" altLang="zh-CN" sz="2200" dirty="0"/>
              <a:t>), </a:t>
            </a:r>
            <a:r>
              <a:rPr lang="zh-CN" altLang="en-US" sz="2200" dirty="0"/>
              <a:t>在计算上不可行。</a:t>
            </a:r>
          </a:p>
          <a:p>
            <a:pPr>
              <a:buFont typeface="Wingdings" pitchFamily="2" charset="2"/>
              <a:buNone/>
            </a:pPr>
            <a:r>
              <a:rPr lang="zh-CN" altLang="en-US" sz="2600" dirty="0"/>
              <a:t>定义</a:t>
            </a:r>
            <a:r>
              <a:rPr lang="en-US" altLang="zh-CN" sz="2600" dirty="0"/>
              <a:t>8.2 </a:t>
            </a:r>
            <a:r>
              <a:rPr lang="zh-CN" altLang="en-US" sz="2600" dirty="0"/>
              <a:t>单向陷井门函数</a:t>
            </a:r>
            <a:r>
              <a:rPr lang="en-US" altLang="zh-CN" sz="2400" dirty="0"/>
              <a:t>(One-way Trapdoor Function)</a:t>
            </a:r>
            <a:endParaRPr lang="zh-CN" altLang="en-US" sz="2400" dirty="0"/>
          </a:p>
          <a:p>
            <a:pPr>
              <a:buFont typeface="Wingdings" pitchFamily="2" charset="2"/>
              <a:buNone/>
            </a:pPr>
            <a:r>
              <a:rPr lang="zh-CN" altLang="en-US" sz="2400" dirty="0"/>
              <a:t>	一“可逆”函数</a:t>
            </a:r>
            <a:r>
              <a:rPr lang="en-US" altLang="zh-CN" sz="2400" i="1" dirty="0"/>
              <a:t>F</a:t>
            </a:r>
            <a:r>
              <a:rPr lang="zh-CN" altLang="en-US" sz="2400" dirty="0"/>
              <a:t>若满足下列两条件</a:t>
            </a:r>
            <a:r>
              <a:rPr lang="en-US" altLang="zh-CN" sz="2400" dirty="0"/>
              <a:t>, </a:t>
            </a:r>
            <a:r>
              <a:rPr lang="zh-CN" altLang="en-US" sz="2400" dirty="0"/>
              <a:t>则称</a:t>
            </a:r>
            <a:r>
              <a:rPr lang="en-US" altLang="zh-CN" sz="2400" i="1" dirty="0"/>
              <a:t>F</a:t>
            </a:r>
            <a:r>
              <a:rPr lang="zh-CN" altLang="en-US" sz="2400" dirty="0"/>
              <a:t>为单向陷井门函数：</a:t>
            </a:r>
          </a:p>
          <a:p>
            <a:pPr lvl="1">
              <a:buFont typeface="Wingdings" pitchFamily="2" charset="2"/>
              <a:buNone/>
            </a:pPr>
            <a:r>
              <a:rPr lang="en-US" altLang="zh-CN" sz="2200" dirty="0"/>
              <a:t>(1)</a:t>
            </a:r>
            <a:r>
              <a:rPr lang="zh-CN" altLang="en-US" sz="2200" dirty="0"/>
              <a:t>对于所有属于</a:t>
            </a:r>
            <a:r>
              <a:rPr lang="en-US" altLang="zh-CN" sz="2200" i="1" dirty="0"/>
              <a:t>F</a:t>
            </a:r>
            <a:r>
              <a:rPr lang="zh-CN" altLang="en-US" sz="2200" dirty="0"/>
              <a:t>之域的任一</a:t>
            </a:r>
            <a:r>
              <a:rPr lang="en-US" altLang="zh-CN" sz="2200" i="1" dirty="0"/>
              <a:t>x</a:t>
            </a:r>
            <a:r>
              <a:rPr lang="en-US" altLang="zh-CN" sz="2200" dirty="0"/>
              <a:t>, </a:t>
            </a:r>
            <a:r>
              <a:rPr lang="zh-CN" altLang="en-US" sz="2200" dirty="0"/>
              <a:t>容易计算</a:t>
            </a:r>
            <a:r>
              <a:rPr lang="en-US" altLang="zh-CN" sz="2200" i="1" dirty="0"/>
              <a:t>F</a:t>
            </a:r>
            <a:r>
              <a:rPr lang="en-US" altLang="zh-CN" sz="2200" dirty="0"/>
              <a:t>(</a:t>
            </a:r>
            <a:r>
              <a:rPr lang="en-US" altLang="zh-CN" sz="2200" i="1" dirty="0"/>
              <a:t>x</a:t>
            </a:r>
            <a:r>
              <a:rPr lang="en-US" altLang="zh-CN" sz="2200" dirty="0"/>
              <a:t>)=</a:t>
            </a:r>
            <a:r>
              <a:rPr lang="en-US" altLang="zh-CN" sz="2200" i="1" dirty="0"/>
              <a:t>y</a:t>
            </a:r>
            <a:r>
              <a:rPr lang="zh-CN" altLang="en-US" sz="2200" dirty="0"/>
              <a:t>；</a:t>
            </a:r>
          </a:p>
          <a:p>
            <a:pPr lvl="1">
              <a:buFont typeface="Wingdings" pitchFamily="2" charset="2"/>
              <a:buNone/>
            </a:pPr>
            <a:r>
              <a:rPr lang="en-US" altLang="zh-CN" sz="2200" dirty="0"/>
              <a:t>(2)</a:t>
            </a:r>
            <a:r>
              <a:rPr lang="zh-CN" altLang="en-US" sz="2200" dirty="0"/>
              <a:t>对于几乎所有属于</a:t>
            </a:r>
            <a:r>
              <a:rPr lang="en-US" altLang="zh-CN" sz="2200" i="1" dirty="0"/>
              <a:t>F</a:t>
            </a:r>
            <a:r>
              <a:rPr lang="zh-CN" altLang="en-US" sz="2200" dirty="0"/>
              <a:t>之域的任一</a:t>
            </a:r>
            <a:r>
              <a:rPr lang="en-US" altLang="zh-CN" sz="2200" i="1" dirty="0"/>
              <a:t>y</a:t>
            </a:r>
            <a:r>
              <a:rPr lang="en-US" altLang="zh-CN" sz="2200" dirty="0"/>
              <a:t>, </a:t>
            </a:r>
            <a:r>
              <a:rPr lang="zh-CN" altLang="en-US" sz="2200" dirty="0"/>
              <a:t>除非获得暗门信息</a:t>
            </a:r>
            <a:r>
              <a:rPr lang="en-US" altLang="zh-CN" sz="2200" dirty="0"/>
              <a:t>(trapdoor), </a:t>
            </a:r>
            <a:r>
              <a:rPr lang="zh-CN" altLang="en-US" sz="2200" dirty="0"/>
              <a:t>否则求出</a:t>
            </a:r>
            <a:r>
              <a:rPr lang="en-US" altLang="zh-CN" sz="2200" i="1" dirty="0"/>
              <a:t>x</a:t>
            </a:r>
            <a:r>
              <a:rPr lang="en-US" altLang="zh-CN" sz="2200" dirty="0"/>
              <a:t>, </a:t>
            </a:r>
            <a:r>
              <a:rPr lang="zh-CN" altLang="en-US" sz="2200" dirty="0"/>
              <a:t>使得 </a:t>
            </a:r>
            <a:r>
              <a:rPr lang="en-US" altLang="zh-CN" sz="2200" i="1" dirty="0"/>
              <a:t>x</a:t>
            </a:r>
            <a:r>
              <a:rPr lang="en-US" altLang="zh-CN" sz="2200" dirty="0"/>
              <a:t> =</a:t>
            </a:r>
            <a:r>
              <a:rPr lang="en-US" altLang="zh-CN" sz="2400" dirty="0"/>
              <a:t> </a:t>
            </a:r>
            <a:r>
              <a:rPr lang="en-US" altLang="zh-CN" sz="2200" i="1" dirty="0"/>
              <a:t>F</a:t>
            </a:r>
            <a:r>
              <a:rPr lang="en-US" altLang="zh-CN" sz="2400" baseline="30000" dirty="0"/>
              <a:t>-1</a:t>
            </a:r>
            <a:r>
              <a:rPr lang="en-US" altLang="zh-CN" sz="2200" dirty="0"/>
              <a:t>(</a:t>
            </a:r>
            <a:r>
              <a:rPr lang="en-US" altLang="zh-CN" sz="2200" i="1" dirty="0"/>
              <a:t>y</a:t>
            </a:r>
            <a:r>
              <a:rPr lang="en-US" altLang="zh-CN" sz="2200" dirty="0"/>
              <a:t>)</a:t>
            </a:r>
            <a:r>
              <a:rPr lang="zh-CN" altLang="en-US" sz="2200" dirty="0"/>
              <a:t>在计算上不可行</a:t>
            </a:r>
            <a:r>
              <a:rPr lang="en-US" altLang="zh-CN" sz="2200" dirty="0"/>
              <a:t>, </a:t>
            </a:r>
            <a:r>
              <a:rPr lang="en-US" altLang="zh-CN" sz="2200" i="1" dirty="0"/>
              <a:t>F</a:t>
            </a:r>
            <a:r>
              <a:rPr lang="en-US" altLang="zh-CN" sz="2400" baseline="30000" dirty="0"/>
              <a:t>-1</a:t>
            </a:r>
            <a:r>
              <a:rPr lang="zh-CN" altLang="en-US" sz="2200" dirty="0"/>
              <a:t>为</a:t>
            </a:r>
            <a:r>
              <a:rPr lang="en-US" altLang="zh-CN" sz="2200" i="1" dirty="0"/>
              <a:t>F</a:t>
            </a:r>
            <a:r>
              <a:rPr lang="zh-CN" altLang="en-US" sz="2200" dirty="0"/>
              <a:t>之逆函数</a:t>
            </a:r>
            <a:r>
              <a:rPr lang="en-US" altLang="zh-CN" sz="2200" dirty="0"/>
              <a:t>; </a:t>
            </a:r>
            <a:r>
              <a:rPr lang="zh-CN" altLang="en-US" sz="2200" dirty="0"/>
              <a:t>如有额外信息</a:t>
            </a:r>
            <a:r>
              <a:rPr lang="en-US" altLang="zh-CN" sz="2200" dirty="0"/>
              <a:t>(</a:t>
            </a:r>
            <a:r>
              <a:rPr lang="zh-CN" altLang="en-US" sz="2200" dirty="0"/>
              <a:t>暗门</a:t>
            </a:r>
            <a:r>
              <a:rPr lang="en-US" altLang="zh-CN" sz="2200" dirty="0"/>
              <a:t>), </a:t>
            </a:r>
            <a:r>
              <a:rPr lang="zh-CN" altLang="en-US" sz="2200" dirty="0"/>
              <a:t>则容易求出</a:t>
            </a:r>
            <a:r>
              <a:rPr lang="en-US" altLang="zh-CN" sz="2200" i="1" dirty="0"/>
              <a:t>x</a:t>
            </a:r>
            <a:r>
              <a:rPr lang="en-US" altLang="zh-CN" sz="2200" dirty="0"/>
              <a:t> =</a:t>
            </a:r>
            <a:r>
              <a:rPr lang="en-US" altLang="zh-CN" sz="2400" dirty="0"/>
              <a:t> </a:t>
            </a:r>
            <a:r>
              <a:rPr lang="en-US" altLang="zh-CN" sz="2200" i="1" dirty="0"/>
              <a:t>F</a:t>
            </a:r>
            <a:r>
              <a:rPr lang="en-US" altLang="zh-CN" sz="2400" baseline="30000" dirty="0"/>
              <a:t>-1</a:t>
            </a:r>
            <a:r>
              <a:rPr lang="en-US" altLang="zh-CN" sz="2200" dirty="0"/>
              <a:t>(</a:t>
            </a:r>
            <a:r>
              <a:rPr lang="en-US" altLang="zh-CN" sz="2200" i="1" dirty="0"/>
              <a:t>y</a:t>
            </a:r>
            <a:r>
              <a:rPr lang="en-US" altLang="zh-CN" sz="2200" dirty="0"/>
              <a:t>)</a:t>
            </a:r>
            <a:r>
              <a:rPr lang="zh-CN" altLang="en-US" sz="2200" dirty="0"/>
              <a:t>，如</a:t>
            </a:r>
            <a:r>
              <a:rPr lang="zh-CN" altLang="en-US" sz="2200" dirty="0" smtClean="0"/>
              <a:t>旅馆房间门</a:t>
            </a:r>
            <a:r>
              <a:rPr lang="zh-CN" altLang="en-US" sz="2200" dirty="0"/>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395288" y="1052513"/>
            <a:ext cx="8424862" cy="5113337"/>
          </a:xfrm>
        </p:spPr>
        <p:txBody>
          <a:bodyPr/>
          <a:lstStyle/>
          <a:p>
            <a:pPr>
              <a:spcBef>
                <a:spcPct val="15000"/>
              </a:spcBef>
              <a:buFont typeface="Wingdings" pitchFamily="2" charset="2"/>
              <a:buNone/>
            </a:pPr>
            <a:r>
              <a:rPr lang="en-US" altLang="zh-CN" sz="2600" dirty="0"/>
              <a:t>1.</a:t>
            </a:r>
            <a:r>
              <a:rPr lang="zh-CN" altLang="en-US" sz="2600" dirty="0"/>
              <a:t>离散对数问题</a:t>
            </a:r>
            <a:r>
              <a:rPr lang="en-US" altLang="zh-CN" sz="2600" dirty="0"/>
              <a:t>Discrete Logarithm Problem (DLP)</a:t>
            </a:r>
            <a:endParaRPr lang="zh-CN" altLang="en-US" sz="2600" dirty="0"/>
          </a:p>
          <a:p>
            <a:pPr>
              <a:spcBef>
                <a:spcPct val="15000"/>
              </a:spcBef>
              <a:buFont typeface="Wingdings" pitchFamily="2" charset="2"/>
              <a:buNone/>
            </a:pPr>
            <a:r>
              <a:rPr lang="zh-CN" altLang="en-US" sz="2100" dirty="0"/>
              <a:t>	</a:t>
            </a:r>
            <a:r>
              <a:rPr lang="zh-CN" altLang="en-US" sz="2500" dirty="0"/>
              <a:t>令素数</a:t>
            </a:r>
            <a:r>
              <a:rPr lang="en-US" altLang="zh-CN" sz="2500" dirty="0"/>
              <a:t>p</a:t>
            </a:r>
            <a:r>
              <a:rPr lang="zh-CN" altLang="en-US" sz="2500" dirty="0"/>
              <a:t>满足</a:t>
            </a:r>
            <a:r>
              <a:rPr lang="en-US" altLang="zh-CN" sz="2500" dirty="0"/>
              <a:t>p-1</a:t>
            </a:r>
            <a:r>
              <a:rPr lang="zh-CN" altLang="en-US" sz="2500" dirty="0"/>
              <a:t>含有另一大素数</a:t>
            </a:r>
            <a:r>
              <a:rPr lang="en-US" altLang="zh-CN" sz="2500" dirty="0"/>
              <a:t>q (q</a:t>
            </a:r>
            <a:r>
              <a:rPr lang="zh-CN" altLang="en-US" sz="2500" dirty="0"/>
              <a:t>整除</a:t>
            </a:r>
            <a:r>
              <a:rPr lang="en-US" altLang="zh-CN" sz="2500" dirty="0"/>
              <a:t>p-1)</a:t>
            </a:r>
            <a:r>
              <a:rPr lang="zh-CN" altLang="en-US" sz="2500" dirty="0"/>
              <a:t>及一整数</a:t>
            </a:r>
            <a:r>
              <a:rPr lang="en-US" altLang="zh-CN" sz="2500" dirty="0"/>
              <a:t>g, 1&lt;g&lt; p-1</a:t>
            </a:r>
            <a:r>
              <a:rPr lang="zh-CN" altLang="en-US" sz="2500" dirty="0"/>
              <a:t>。</a:t>
            </a:r>
          </a:p>
          <a:p>
            <a:pPr>
              <a:spcBef>
                <a:spcPct val="15000"/>
              </a:spcBef>
              <a:buFont typeface="Wingdings" pitchFamily="2" charset="2"/>
              <a:buNone/>
            </a:pPr>
            <a:r>
              <a:rPr lang="zh-CN" altLang="en-US" sz="2500" dirty="0"/>
              <a:t>       若给定整数</a:t>
            </a:r>
            <a:r>
              <a:rPr lang="en-US" altLang="zh-CN" sz="2500" dirty="0"/>
              <a:t>x, </a:t>
            </a:r>
            <a:r>
              <a:rPr lang="zh-CN" altLang="en-US" sz="2500" dirty="0"/>
              <a:t>求</a:t>
            </a:r>
            <a:r>
              <a:rPr lang="en-US" altLang="zh-CN" sz="2500" dirty="0"/>
              <a:t>y = </a:t>
            </a:r>
            <a:r>
              <a:rPr lang="en-US" altLang="zh-CN" sz="2500" dirty="0" err="1"/>
              <a:t>g</a:t>
            </a:r>
            <a:r>
              <a:rPr lang="en-US" altLang="zh-CN" sz="2500" baseline="30000" dirty="0" err="1"/>
              <a:t>x</a:t>
            </a:r>
            <a:r>
              <a:rPr lang="en-US" altLang="zh-CN" sz="2500" dirty="0"/>
              <a:t> mod p, </a:t>
            </a:r>
            <a:r>
              <a:rPr lang="zh-CN" altLang="en-US" sz="2500" dirty="0"/>
              <a:t>最多需要</a:t>
            </a:r>
            <a:r>
              <a:rPr lang="en-US" altLang="zh-CN" sz="2500" dirty="0">
                <a:latin typeface="MS Gothic" pitchFamily="49" charset="-128"/>
                <a:ea typeface="MS Gothic" pitchFamily="49" charset="-128"/>
                <a:cs typeface="Arial" charset="0"/>
              </a:rPr>
              <a:t>L</a:t>
            </a:r>
            <a:r>
              <a:rPr lang="en-US" altLang="zh-CN" sz="2500" dirty="0"/>
              <a:t>log</a:t>
            </a:r>
            <a:r>
              <a:rPr lang="en-US" altLang="zh-CN" sz="2500" baseline="-25000" dirty="0"/>
              <a:t>2</a:t>
            </a:r>
            <a:r>
              <a:rPr lang="en-US" altLang="zh-CN" sz="2500" dirty="0"/>
              <a:t>x</a:t>
            </a:r>
            <a:r>
              <a:rPr lang="en-US" altLang="zh-CN" sz="2500" dirty="0">
                <a:latin typeface="MS Gothic" pitchFamily="49" charset="-128"/>
                <a:ea typeface="MS Gothic" pitchFamily="49" charset="-128"/>
              </a:rPr>
              <a:t>｣</a:t>
            </a:r>
            <a:r>
              <a:rPr lang="en-US" altLang="zh-CN" sz="2500" dirty="0"/>
              <a:t>+w(x)-1</a:t>
            </a:r>
            <a:r>
              <a:rPr lang="zh-CN" altLang="en-US" sz="2500" dirty="0"/>
              <a:t>次乘法</a:t>
            </a:r>
            <a:r>
              <a:rPr lang="en-US" altLang="zh-CN" sz="2500" dirty="0"/>
              <a:t>, w(x)</a:t>
            </a:r>
            <a:r>
              <a:rPr lang="zh-CN" altLang="en-US" sz="2500" dirty="0"/>
              <a:t>为</a:t>
            </a:r>
            <a:r>
              <a:rPr lang="en-US" altLang="zh-CN" sz="2500" dirty="0"/>
              <a:t>x</a:t>
            </a:r>
            <a:r>
              <a:rPr lang="zh-CN" altLang="en-US" sz="2500" dirty="0"/>
              <a:t>中所有</a:t>
            </a:r>
            <a:r>
              <a:rPr lang="en-US" altLang="zh-CN" sz="2500" dirty="0"/>
              <a:t>1</a:t>
            </a:r>
            <a:r>
              <a:rPr lang="zh-CN" altLang="en-US" sz="2500" dirty="0"/>
              <a:t>的个数。如</a:t>
            </a:r>
            <a:r>
              <a:rPr lang="en-US" altLang="zh-CN" sz="2500" dirty="0"/>
              <a:t>x</a:t>
            </a:r>
            <a:r>
              <a:rPr lang="en-US" altLang="zh-CN" sz="2500" i="1" dirty="0"/>
              <a:t> </a:t>
            </a:r>
            <a:r>
              <a:rPr lang="en-US" altLang="zh-CN" sz="2500" dirty="0"/>
              <a:t>=15, </a:t>
            </a:r>
            <a:r>
              <a:rPr lang="zh-CN" altLang="en-US" sz="2500" dirty="0"/>
              <a:t>即</a:t>
            </a:r>
          </a:p>
          <a:p>
            <a:pPr>
              <a:spcBef>
                <a:spcPct val="15000"/>
              </a:spcBef>
              <a:buFont typeface="Wingdings" pitchFamily="2" charset="2"/>
              <a:buNone/>
            </a:pPr>
            <a:r>
              <a:rPr lang="en-US" altLang="zh-CN" sz="2500" dirty="0"/>
              <a:t>         x</a:t>
            </a:r>
            <a:r>
              <a:rPr lang="en-US" altLang="zh-CN" sz="2500" i="1" dirty="0"/>
              <a:t> </a:t>
            </a:r>
            <a:r>
              <a:rPr lang="en-US" altLang="zh-CN" sz="2500" dirty="0"/>
              <a:t>=(1111)</a:t>
            </a:r>
            <a:r>
              <a:rPr lang="en-US" altLang="zh-CN" sz="2500" baseline="-25000" dirty="0"/>
              <a:t>2</a:t>
            </a:r>
            <a:r>
              <a:rPr lang="en-US" altLang="zh-CN" sz="2500" dirty="0"/>
              <a:t>, w(x)=4, </a:t>
            </a:r>
            <a:r>
              <a:rPr lang="zh-CN" altLang="en-US" sz="2500" dirty="0"/>
              <a:t>则</a:t>
            </a:r>
            <a:r>
              <a:rPr lang="en-US" altLang="zh-CN" sz="2500" dirty="0"/>
              <a:t>g</a:t>
            </a:r>
            <a:r>
              <a:rPr lang="en-US" altLang="zh-CN" sz="2500" baseline="30000" dirty="0"/>
              <a:t>15</a:t>
            </a:r>
            <a:r>
              <a:rPr lang="en-US" altLang="zh-CN" sz="2500" dirty="0"/>
              <a:t> =((g</a:t>
            </a:r>
            <a:r>
              <a:rPr lang="en-US" altLang="zh-CN" sz="2500" baseline="30000" dirty="0"/>
              <a:t>2</a:t>
            </a:r>
            <a:r>
              <a:rPr lang="en-US" altLang="zh-CN" sz="2500" dirty="0"/>
              <a:t>)g)</a:t>
            </a:r>
            <a:r>
              <a:rPr lang="en-US" altLang="zh-CN" sz="2500" baseline="30000" dirty="0"/>
              <a:t>2</a:t>
            </a:r>
            <a:r>
              <a:rPr lang="en-US" altLang="zh-CN" sz="2500" dirty="0"/>
              <a:t>·g)</a:t>
            </a:r>
            <a:r>
              <a:rPr lang="en-US" altLang="zh-CN" sz="2500" baseline="30000" dirty="0"/>
              <a:t>2</a:t>
            </a:r>
            <a:r>
              <a:rPr lang="en-US" altLang="zh-CN" sz="2500" dirty="0"/>
              <a:t>·g mod p, </a:t>
            </a:r>
            <a:r>
              <a:rPr lang="zh-CN" altLang="en-US" sz="2500" dirty="0"/>
              <a:t>只需要</a:t>
            </a:r>
            <a:r>
              <a:rPr lang="en-US" altLang="zh-CN" sz="2500" dirty="0"/>
              <a:t>3 + 4 -1=6</a:t>
            </a:r>
            <a:r>
              <a:rPr lang="zh-CN" altLang="en-US" sz="2500" dirty="0"/>
              <a:t>次乘法。</a:t>
            </a:r>
          </a:p>
          <a:p>
            <a:pPr>
              <a:spcBef>
                <a:spcPct val="15000"/>
              </a:spcBef>
              <a:buFont typeface="Wingdings" pitchFamily="2" charset="2"/>
              <a:buNone/>
            </a:pPr>
            <a:r>
              <a:rPr lang="zh-CN" altLang="en-US" sz="2500" dirty="0"/>
              <a:t>         但是若给定</a:t>
            </a:r>
            <a:r>
              <a:rPr lang="en-US" altLang="zh-CN" sz="2500" dirty="0"/>
              <a:t>p, g</a:t>
            </a:r>
            <a:r>
              <a:rPr lang="zh-CN" altLang="en-US" sz="2500" dirty="0"/>
              <a:t>及</a:t>
            </a:r>
            <a:r>
              <a:rPr lang="en-US" altLang="zh-CN" sz="2500" dirty="0"/>
              <a:t>y, </a:t>
            </a:r>
            <a:r>
              <a:rPr lang="zh-CN" altLang="en-US" sz="2500" dirty="0"/>
              <a:t>求</a:t>
            </a:r>
            <a:r>
              <a:rPr lang="en-US" altLang="zh-CN" sz="2500" dirty="0"/>
              <a:t>x, </a:t>
            </a:r>
            <a:r>
              <a:rPr lang="zh-CN" altLang="en-US" sz="2500" dirty="0"/>
              <a:t>则为</a:t>
            </a:r>
            <a:r>
              <a:rPr lang="en-US" altLang="zh-CN" sz="2500" dirty="0"/>
              <a:t>DLP</a:t>
            </a:r>
            <a:r>
              <a:rPr lang="zh-CN" altLang="en-US" sz="2500" dirty="0"/>
              <a:t>问题</a:t>
            </a:r>
            <a:r>
              <a:rPr lang="en-US" altLang="zh-CN" sz="2500" dirty="0"/>
              <a:t>, </a:t>
            </a:r>
            <a:r>
              <a:rPr lang="zh-CN" altLang="en-US" sz="2500" dirty="0"/>
              <a:t>最快方法需要</a:t>
            </a:r>
            <a:r>
              <a:rPr lang="en-US" altLang="zh-CN" sz="2500" dirty="0"/>
              <a:t>L(p)=exp{(</a:t>
            </a:r>
            <a:r>
              <a:rPr lang="en-US" altLang="zh-CN" sz="2500" dirty="0" err="1"/>
              <a:t>lnp</a:t>
            </a:r>
            <a:r>
              <a:rPr lang="en-US" altLang="zh-CN" sz="2500" dirty="0"/>
              <a:t>) </a:t>
            </a:r>
            <a:r>
              <a:rPr lang="en-US" altLang="zh-CN" sz="2500" baseline="30000" dirty="0"/>
              <a:t>1/3</a:t>
            </a:r>
            <a:r>
              <a:rPr lang="en-US" altLang="zh-CN" sz="2500" dirty="0"/>
              <a:t>(</a:t>
            </a:r>
            <a:r>
              <a:rPr lang="en-US" altLang="zh-CN" sz="2500" dirty="0" err="1"/>
              <a:t>ln</a:t>
            </a:r>
            <a:r>
              <a:rPr lang="en-US" altLang="zh-CN" sz="2500" dirty="0"/>
              <a:t>(</a:t>
            </a:r>
            <a:r>
              <a:rPr lang="en-US" altLang="zh-CN" sz="2500" dirty="0" err="1"/>
              <a:t>lnp</a:t>
            </a:r>
            <a:r>
              <a:rPr lang="en-US" altLang="zh-CN" sz="2500" dirty="0"/>
              <a:t>)) </a:t>
            </a:r>
            <a:r>
              <a:rPr lang="en-US" altLang="zh-CN" sz="2500" baseline="30000" dirty="0"/>
              <a:t>2/3</a:t>
            </a:r>
            <a:r>
              <a:rPr lang="en-US" altLang="zh-CN" sz="2500" dirty="0"/>
              <a:t> }</a:t>
            </a:r>
            <a:r>
              <a:rPr lang="zh-CN" altLang="en-US" sz="2500" dirty="0"/>
              <a:t>次运算。</a:t>
            </a:r>
          </a:p>
          <a:p>
            <a:pPr>
              <a:spcBef>
                <a:spcPct val="15000"/>
              </a:spcBef>
              <a:buFont typeface="Wingdings" pitchFamily="2" charset="2"/>
              <a:buNone/>
            </a:pPr>
            <a:r>
              <a:rPr lang="zh-CN" altLang="en-US" sz="2500" dirty="0"/>
              <a:t>        </a:t>
            </a:r>
            <a:r>
              <a:rPr lang="zh-CN" altLang="en-US" sz="2500" dirty="0">
                <a:solidFill>
                  <a:srgbClr val="FF3300"/>
                </a:solidFill>
              </a:rPr>
              <a:t>当</a:t>
            </a:r>
            <a:r>
              <a:rPr lang="en-US" altLang="zh-CN" sz="2500" dirty="0">
                <a:solidFill>
                  <a:srgbClr val="FF3300"/>
                </a:solidFill>
              </a:rPr>
              <a:t>p=512</a:t>
            </a:r>
            <a:r>
              <a:rPr lang="zh-CN" altLang="en-US" sz="2500" dirty="0">
                <a:solidFill>
                  <a:srgbClr val="FF3300"/>
                </a:solidFill>
              </a:rPr>
              <a:t>位时</a:t>
            </a:r>
            <a:r>
              <a:rPr lang="en-US" altLang="zh-CN" sz="2500" dirty="0">
                <a:solidFill>
                  <a:srgbClr val="FF3300"/>
                </a:solidFill>
              </a:rPr>
              <a:t>, L(p)</a:t>
            </a:r>
            <a:r>
              <a:rPr lang="zh-CN" altLang="en-US" sz="2500" dirty="0">
                <a:solidFill>
                  <a:srgbClr val="FF3300"/>
                </a:solidFill>
              </a:rPr>
              <a:t>约为</a:t>
            </a:r>
            <a:r>
              <a:rPr lang="en-US" altLang="zh-CN" sz="2500" dirty="0">
                <a:solidFill>
                  <a:srgbClr val="FF3300"/>
                </a:solidFill>
              </a:rPr>
              <a:t>2</a:t>
            </a:r>
            <a:r>
              <a:rPr lang="en-US" altLang="zh-CN" sz="2500" baseline="30000" dirty="0">
                <a:solidFill>
                  <a:srgbClr val="FF3300"/>
                </a:solidFill>
              </a:rPr>
              <a:t>256</a:t>
            </a:r>
            <a:r>
              <a:rPr lang="en-US" altLang="zh-CN" sz="2500" dirty="0">
                <a:solidFill>
                  <a:srgbClr val="FF3300"/>
                </a:solidFill>
              </a:rPr>
              <a:t>≈10</a:t>
            </a:r>
            <a:r>
              <a:rPr lang="en-US" altLang="zh-CN" sz="2500" baseline="30000" dirty="0">
                <a:solidFill>
                  <a:srgbClr val="FF3300"/>
                </a:solidFill>
              </a:rPr>
              <a:t>77</a:t>
            </a:r>
            <a:r>
              <a:rPr lang="en-US" altLang="zh-CN" sz="2500" dirty="0">
                <a:solidFill>
                  <a:srgbClr val="FF3300"/>
                </a:solidFill>
              </a:rPr>
              <a:t>, </a:t>
            </a:r>
            <a:r>
              <a:rPr lang="zh-CN" altLang="en-US" sz="2500" dirty="0">
                <a:solidFill>
                  <a:srgbClr val="FF3300"/>
                </a:solidFill>
              </a:rPr>
              <a:t>计算上不可行</a:t>
            </a:r>
            <a:r>
              <a:rPr lang="en-US" altLang="zh-CN" sz="2500" dirty="0">
                <a:solidFill>
                  <a:srgbClr val="FF3300"/>
                </a:solidFill>
              </a:rPr>
              <a:t>, </a:t>
            </a:r>
            <a:r>
              <a:rPr lang="zh-CN" altLang="en-US" sz="2500" dirty="0">
                <a:solidFill>
                  <a:srgbClr val="FF3300"/>
                </a:solidFill>
              </a:rPr>
              <a:t>因为</a:t>
            </a:r>
            <a:r>
              <a:rPr lang="en-US" altLang="zh-CN" sz="2500" dirty="0">
                <a:solidFill>
                  <a:srgbClr val="FF3300"/>
                </a:solidFill>
              </a:rPr>
              <a:t>2</a:t>
            </a:r>
            <a:r>
              <a:rPr lang="en-US" altLang="zh-CN" sz="2500" baseline="30000" dirty="0">
                <a:solidFill>
                  <a:srgbClr val="FF3300"/>
                </a:solidFill>
              </a:rPr>
              <a:t>100</a:t>
            </a:r>
            <a:r>
              <a:rPr lang="en-US" altLang="zh-CN" sz="2500" dirty="0">
                <a:solidFill>
                  <a:srgbClr val="FF3300"/>
                </a:solidFill>
              </a:rPr>
              <a:t>≈10</a:t>
            </a:r>
            <a:r>
              <a:rPr lang="en-US" altLang="zh-CN" sz="2500" baseline="30000" dirty="0">
                <a:solidFill>
                  <a:srgbClr val="FF3300"/>
                </a:solidFill>
              </a:rPr>
              <a:t>30</a:t>
            </a:r>
            <a:r>
              <a:rPr lang="en-US" altLang="zh-CN" sz="2500" dirty="0">
                <a:solidFill>
                  <a:srgbClr val="FF3300"/>
                </a:solidFill>
              </a:rPr>
              <a:t>, </a:t>
            </a:r>
            <a:r>
              <a:rPr lang="zh-CN" altLang="en-US" sz="2500" dirty="0">
                <a:solidFill>
                  <a:srgbClr val="FF3300"/>
                </a:solidFill>
              </a:rPr>
              <a:t>计算要</a:t>
            </a:r>
            <a:r>
              <a:rPr lang="en-US" altLang="zh-CN" sz="2500" dirty="0">
                <a:solidFill>
                  <a:srgbClr val="FF3300"/>
                </a:solidFill>
              </a:rPr>
              <a:t>10</a:t>
            </a:r>
            <a:r>
              <a:rPr lang="en-US" altLang="zh-CN" sz="2500" baseline="30000" dirty="0">
                <a:solidFill>
                  <a:srgbClr val="FF3300"/>
                </a:solidFill>
              </a:rPr>
              <a:t>16</a:t>
            </a:r>
            <a:r>
              <a:rPr lang="zh-CN" altLang="en-US" sz="2500" dirty="0">
                <a:solidFill>
                  <a:srgbClr val="FF3300"/>
                </a:solidFill>
              </a:rPr>
              <a:t>年</a:t>
            </a:r>
            <a:r>
              <a:rPr lang="zh-CN" altLang="en-US" sz="2500" dirty="0"/>
              <a:t>。</a:t>
            </a:r>
          </a:p>
        </p:txBody>
      </p:sp>
      <p:sp>
        <p:nvSpPr>
          <p:cNvPr id="52224" name="Rectangle 0"/>
          <p:cNvSpPr>
            <a:spLocks noGrp="1" noRot="1" noChangeArrowheads="1"/>
          </p:cNvSpPr>
          <p:nvPr>
            <p:ph type="title"/>
          </p:nvPr>
        </p:nvSpPr>
        <p:spPr>
          <a:xfrm>
            <a:off x="611188" y="260350"/>
            <a:ext cx="6711950" cy="647700"/>
          </a:xfrm>
          <a:noFill/>
          <a:ln/>
        </p:spPr>
        <p:txBody>
          <a:bodyPr anchor="ctr"/>
          <a:lstStyle/>
          <a:p>
            <a:r>
              <a:rPr lang="zh-CN" altLang="en-US" sz="3500" b="0" dirty="0"/>
              <a:t>单向函数举例</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95288" y="1125538"/>
            <a:ext cx="8347075" cy="5111750"/>
          </a:xfrm>
        </p:spPr>
        <p:txBody>
          <a:bodyPr/>
          <a:lstStyle/>
          <a:p>
            <a:pPr marL="609600" indent="-609600">
              <a:lnSpc>
                <a:spcPct val="95000"/>
              </a:lnSpc>
              <a:buFont typeface="Wingdings" pitchFamily="2" charset="2"/>
              <a:buNone/>
            </a:pPr>
            <a:r>
              <a:rPr lang="en-US" altLang="zh-CN" sz="2600" dirty="0"/>
              <a:t>2. </a:t>
            </a:r>
            <a:r>
              <a:rPr lang="zh-CN" altLang="en-US" sz="2600" dirty="0"/>
              <a:t>因数分解问题</a:t>
            </a:r>
            <a:r>
              <a:rPr lang="en-US" altLang="zh-CN" sz="2600" dirty="0"/>
              <a:t>Factorization Problem</a:t>
            </a:r>
            <a:endParaRPr lang="zh-CN" altLang="en-US" sz="2600" dirty="0"/>
          </a:p>
          <a:p>
            <a:pPr marL="990600" lvl="1" indent="-646113">
              <a:lnSpc>
                <a:spcPct val="95000"/>
              </a:lnSpc>
              <a:buFont typeface="Wingdings" pitchFamily="2" charset="2"/>
              <a:buNone/>
            </a:pPr>
            <a:r>
              <a:rPr lang="zh-CN" altLang="en-US" sz="2400" dirty="0"/>
              <a:t>给定大素数 </a:t>
            </a:r>
            <a:r>
              <a:rPr lang="en-US" altLang="zh-CN" sz="2400" dirty="0"/>
              <a:t>p</a:t>
            </a:r>
            <a:r>
              <a:rPr lang="zh-CN" altLang="en-US" sz="2400" dirty="0"/>
              <a:t>和</a:t>
            </a:r>
            <a:r>
              <a:rPr lang="en-US" altLang="zh-CN" sz="2400" dirty="0"/>
              <a:t>q, </a:t>
            </a:r>
            <a:r>
              <a:rPr lang="zh-CN" altLang="en-US" sz="2400" dirty="0"/>
              <a:t>求</a:t>
            </a:r>
            <a:r>
              <a:rPr lang="en-US" altLang="zh-CN" sz="2400" dirty="0"/>
              <a:t>n = </a:t>
            </a:r>
            <a:r>
              <a:rPr lang="en-US" altLang="zh-CN" sz="2400" dirty="0" err="1"/>
              <a:t>p×q</a:t>
            </a:r>
            <a:r>
              <a:rPr lang="en-US" altLang="zh-CN" sz="2400" dirty="0"/>
              <a:t>, </a:t>
            </a:r>
            <a:r>
              <a:rPr lang="zh-CN" altLang="en-US" sz="2400" dirty="0"/>
              <a:t>只要一次乘法</a:t>
            </a:r>
          </a:p>
          <a:p>
            <a:pPr marL="990600" lvl="1" indent="-646113">
              <a:lnSpc>
                <a:spcPct val="95000"/>
              </a:lnSpc>
              <a:buFont typeface="Wingdings" pitchFamily="2" charset="2"/>
              <a:buNone/>
            </a:pPr>
            <a:r>
              <a:rPr lang="zh-CN" altLang="en-US" sz="2400" dirty="0"/>
              <a:t>给定</a:t>
            </a:r>
            <a:r>
              <a:rPr lang="en-US" altLang="zh-CN" sz="2400" dirty="0"/>
              <a:t>n, </a:t>
            </a:r>
            <a:r>
              <a:rPr lang="zh-CN" altLang="en-US" sz="2400" dirty="0"/>
              <a:t>求</a:t>
            </a:r>
            <a:r>
              <a:rPr lang="en-US" altLang="zh-CN" sz="2400" dirty="0"/>
              <a:t>p</a:t>
            </a:r>
            <a:r>
              <a:rPr lang="zh-CN" altLang="en-US" sz="2400" dirty="0"/>
              <a:t>和</a:t>
            </a:r>
            <a:r>
              <a:rPr lang="en-US" altLang="zh-CN" sz="2400" dirty="0"/>
              <a:t>q, </a:t>
            </a:r>
            <a:r>
              <a:rPr lang="zh-CN" altLang="en-US" sz="2400" dirty="0"/>
              <a:t>即为因数分解问题</a:t>
            </a:r>
            <a:r>
              <a:rPr lang="en-US" altLang="zh-CN" sz="2400" dirty="0"/>
              <a:t>(FAC), </a:t>
            </a:r>
            <a:r>
              <a:rPr lang="zh-CN" altLang="en-US" sz="2400" dirty="0"/>
              <a:t>最快方法需要 </a:t>
            </a:r>
            <a:r>
              <a:rPr lang="en-US" altLang="zh-CN" sz="2400" dirty="0"/>
              <a:t>T(n) = exp {c(</a:t>
            </a:r>
            <a:r>
              <a:rPr lang="en-US" altLang="zh-CN" sz="2400" dirty="0" err="1"/>
              <a:t>ln</a:t>
            </a:r>
            <a:r>
              <a:rPr lang="en-US" altLang="zh-CN" sz="2400" dirty="0"/>
              <a:t> n </a:t>
            </a:r>
            <a:r>
              <a:rPr lang="en-US" altLang="zh-CN" sz="2400" dirty="0" err="1"/>
              <a:t>ln</a:t>
            </a:r>
            <a:r>
              <a:rPr lang="en-US" altLang="zh-CN" sz="2400" dirty="0"/>
              <a:t> (</a:t>
            </a:r>
            <a:r>
              <a:rPr lang="en-US" altLang="zh-CN" sz="2400" dirty="0" err="1"/>
              <a:t>ln</a:t>
            </a:r>
            <a:r>
              <a:rPr lang="en-US" altLang="zh-CN" sz="2400" dirty="0"/>
              <a:t> n))</a:t>
            </a:r>
            <a:r>
              <a:rPr lang="en-US" altLang="zh-CN" sz="2400" baseline="30000" dirty="0">
                <a:latin typeface="Comic Sans MS"/>
              </a:rPr>
              <a:t>½</a:t>
            </a:r>
            <a:r>
              <a:rPr lang="en-US" altLang="zh-CN" sz="2400" dirty="0"/>
              <a:t>} </a:t>
            </a:r>
            <a:r>
              <a:rPr lang="zh-CN" altLang="en-US" sz="2400" dirty="0"/>
              <a:t>次运算</a:t>
            </a:r>
            <a:r>
              <a:rPr lang="en-US" altLang="zh-CN" sz="2400" dirty="0"/>
              <a:t>, </a:t>
            </a:r>
            <a:r>
              <a:rPr lang="zh-CN" altLang="en-US" sz="2400" dirty="0"/>
              <a:t>其中</a:t>
            </a:r>
            <a:r>
              <a:rPr lang="en-US" altLang="zh-CN" sz="2400" dirty="0"/>
              <a:t>c</a:t>
            </a:r>
            <a:r>
              <a:rPr lang="zh-CN" altLang="en-US" sz="2400" dirty="0"/>
              <a:t>为大于</a:t>
            </a:r>
            <a:r>
              <a:rPr lang="en-US" altLang="zh-CN" sz="2400" dirty="0"/>
              <a:t>1</a:t>
            </a:r>
            <a:r>
              <a:rPr lang="zh-CN" altLang="en-US" sz="2400" dirty="0"/>
              <a:t>的正整数。</a:t>
            </a:r>
            <a:endParaRPr lang="zh-CN" altLang="en-US" sz="2200" dirty="0"/>
          </a:p>
          <a:p>
            <a:pPr marL="609600" indent="-609600">
              <a:lnSpc>
                <a:spcPct val="95000"/>
              </a:lnSpc>
              <a:buFont typeface="Wingdings" pitchFamily="2" charset="2"/>
              <a:buNone/>
            </a:pPr>
            <a:r>
              <a:rPr lang="en-US" altLang="zh-CN" sz="2600" dirty="0"/>
              <a:t>3. </a:t>
            </a:r>
            <a:r>
              <a:rPr lang="zh-CN" altLang="en-US" sz="2600" dirty="0"/>
              <a:t>背包问题</a:t>
            </a:r>
            <a:r>
              <a:rPr lang="en-US" altLang="zh-CN" sz="2600" dirty="0"/>
              <a:t>Knapsack Problem</a:t>
            </a:r>
          </a:p>
          <a:p>
            <a:pPr marL="990600" lvl="1" indent="-646113">
              <a:lnSpc>
                <a:spcPct val="95000"/>
              </a:lnSpc>
              <a:buFont typeface="Wingdings" pitchFamily="2" charset="2"/>
              <a:buNone/>
            </a:pPr>
            <a:r>
              <a:rPr lang="zh-CN" altLang="en-US" sz="2400" dirty="0"/>
              <a:t>给定有限个自然数序列集合</a:t>
            </a:r>
            <a:r>
              <a:rPr lang="en-US" altLang="zh-CN" sz="2400" dirty="0"/>
              <a:t>B=(b</a:t>
            </a:r>
            <a:r>
              <a:rPr lang="en-US" altLang="zh-CN" sz="2400" baseline="-25000" dirty="0"/>
              <a:t>1</a:t>
            </a:r>
            <a:r>
              <a:rPr lang="en-US" altLang="zh-CN" sz="2400" dirty="0"/>
              <a:t>,b</a:t>
            </a:r>
            <a:r>
              <a:rPr lang="en-US" altLang="zh-CN" sz="2400" baseline="-25000" dirty="0"/>
              <a:t>2</a:t>
            </a:r>
            <a:r>
              <a:rPr lang="en-US" altLang="zh-CN" sz="2400" dirty="0"/>
              <a:t>,…</a:t>
            </a:r>
            <a:r>
              <a:rPr lang="en-US" altLang="zh-CN" sz="2400" dirty="0" err="1"/>
              <a:t>b</a:t>
            </a:r>
            <a:r>
              <a:rPr lang="en-US" altLang="zh-CN" sz="2400" baseline="-25000" dirty="0" err="1"/>
              <a:t>n</a:t>
            </a:r>
            <a:r>
              <a:rPr lang="en-US" altLang="zh-CN" sz="2400" dirty="0"/>
              <a:t>)</a:t>
            </a:r>
            <a:r>
              <a:rPr lang="zh-CN" altLang="en-US" sz="2400" dirty="0"/>
              <a:t>及二进制序列</a:t>
            </a:r>
            <a:r>
              <a:rPr lang="en-US" altLang="zh-CN" sz="2400" dirty="0"/>
              <a:t>x=(x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n</a:t>
            </a:r>
            <a:r>
              <a:rPr lang="en-US" altLang="zh-CN" sz="2400" dirty="0"/>
              <a:t>), x</a:t>
            </a:r>
            <a:r>
              <a:rPr lang="en-US" altLang="zh-CN" sz="2400" baseline="-25000" dirty="0"/>
              <a:t>i</a:t>
            </a:r>
            <a:r>
              <a:rPr lang="en-US" altLang="zh-CN" sz="2400" dirty="0"/>
              <a:t>∈(0,1), </a:t>
            </a:r>
            <a:r>
              <a:rPr lang="zh-CN" altLang="en-US" sz="2400" dirty="0"/>
              <a:t>求</a:t>
            </a:r>
            <a:r>
              <a:rPr lang="en-US" altLang="zh-CN" sz="2400" dirty="0"/>
              <a:t>S=∑</a:t>
            </a:r>
            <a:r>
              <a:rPr lang="en-US" altLang="zh-CN" sz="2400" dirty="0" err="1"/>
              <a:t>x</a:t>
            </a:r>
            <a:r>
              <a:rPr lang="en-US" altLang="zh-CN" sz="2400" baseline="-25000" dirty="0" err="1"/>
              <a:t>i</a:t>
            </a:r>
            <a:r>
              <a:rPr lang="en-US" altLang="zh-CN" sz="2400" dirty="0" err="1"/>
              <a:t>b</a:t>
            </a:r>
            <a:r>
              <a:rPr lang="en-US" altLang="zh-CN" sz="2400" baseline="-25000" dirty="0" err="1"/>
              <a:t>i</a:t>
            </a:r>
            <a:r>
              <a:rPr lang="zh-CN" altLang="en-US" sz="2400" dirty="0"/>
              <a:t>最多只需</a:t>
            </a:r>
            <a:r>
              <a:rPr lang="en-US" altLang="zh-CN" sz="2400" dirty="0"/>
              <a:t>n-1</a:t>
            </a:r>
            <a:r>
              <a:rPr lang="zh-CN" altLang="en-US" sz="2400" dirty="0"/>
              <a:t>次加法；但若给定</a:t>
            </a:r>
            <a:r>
              <a:rPr lang="en-US" altLang="zh-CN" sz="2400" dirty="0"/>
              <a:t>B</a:t>
            </a:r>
            <a:r>
              <a:rPr lang="zh-CN" altLang="en-US" sz="2400" dirty="0"/>
              <a:t>和</a:t>
            </a:r>
            <a:r>
              <a:rPr lang="en-US" altLang="zh-CN" sz="2400" dirty="0"/>
              <a:t>S, </a:t>
            </a:r>
            <a:r>
              <a:rPr lang="zh-CN" altLang="en-US" sz="2400" dirty="0"/>
              <a:t>求</a:t>
            </a:r>
            <a:r>
              <a:rPr lang="en-US" altLang="zh-CN" sz="2400" dirty="0"/>
              <a:t>x</a:t>
            </a:r>
            <a:r>
              <a:rPr lang="zh-CN" altLang="en-US" sz="2400" dirty="0"/>
              <a:t>则非常困难。</a:t>
            </a:r>
          </a:p>
          <a:p>
            <a:pPr marL="990600" lvl="1" indent="-646113">
              <a:lnSpc>
                <a:spcPct val="95000"/>
              </a:lnSpc>
              <a:buFont typeface="Wingdings" pitchFamily="2" charset="2"/>
              <a:buNone/>
            </a:pPr>
            <a:r>
              <a:rPr lang="zh-CN" altLang="en-US" sz="2400" dirty="0"/>
              <a:t>穷举时有</a:t>
            </a:r>
            <a:r>
              <a:rPr lang="en-US" altLang="zh-CN" sz="2400" dirty="0"/>
              <a:t>2</a:t>
            </a:r>
            <a:r>
              <a:rPr lang="en-US" altLang="zh-CN" sz="2400" baseline="30000" dirty="0"/>
              <a:t>n</a:t>
            </a:r>
            <a:r>
              <a:rPr lang="zh-CN" altLang="en-US" sz="2400" dirty="0"/>
              <a:t>种可能</a:t>
            </a:r>
            <a:r>
              <a:rPr lang="en-US" altLang="zh-CN" sz="2400" dirty="0"/>
              <a:t>, </a:t>
            </a:r>
            <a:r>
              <a:rPr lang="zh-CN" altLang="en-US" sz="2400" dirty="0"/>
              <a:t>当</a:t>
            </a:r>
            <a:r>
              <a:rPr lang="en-US" altLang="zh-CN" sz="2400" dirty="0"/>
              <a:t>n</a:t>
            </a:r>
            <a:r>
              <a:rPr lang="zh-CN" altLang="en-US" sz="2400" dirty="0"/>
              <a:t>很大时为计算上不可行。</a:t>
            </a:r>
          </a:p>
          <a:p>
            <a:pPr marL="609600" indent="-609600">
              <a:lnSpc>
                <a:spcPct val="95000"/>
              </a:lnSpc>
              <a:buFont typeface="Wingdings" pitchFamily="2" charset="2"/>
              <a:buNone/>
            </a:pPr>
            <a:r>
              <a:rPr lang="en-US" altLang="zh-CN" sz="2600" dirty="0" err="1"/>
              <a:t>Garey</a:t>
            </a:r>
            <a:r>
              <a:rPr lang="zh-CN" altLang="en-US" sz="2600" dirty="0"/>
              <a:t>和</a:t>
            </a:r>
            <a:r>
              <a:rPr lang="en-US" altLang="zh-CN" sz="2600" dirty="0"/>
              <a:t>Johnson</a:t>
            </a:r>
            <a:r>
              <a:rPr lang="zh-CN" altLang="en-US" sz="2600" dirty="0"/>
              <a:t>证明</a:t>
            </a:r>
            <a:r>
              <a:rPr lang="en-US" altLang="zh-CN" sz="2600" dirty="0"/>
              <a:t>, </a:t>
            </a:r>
            <a:r>
              <a:rPr lang="zh-CN" altLang="en-US" sz="2600" dirty="0"/>
              <a:t>背包问题是</a:t>
            </a:r>
            <a:r>
              <a:rPr lang="en-US" altLang="zh-CN" sz="2600" dirty="0"/>
              <a:t>NP</a:t>
            </a:r>
            <a:r>
              <a:rPr lang="zh-CN" altLang="en-US" sz="2600" dirty="0"/>
              <a:t>问题              </a:t>
            </a:r>
            <a:r>
              <a:rPr lang="en-US" altLang="zh-CN" sz="2600" dirty="0"/>
              <a:t>(Non-Polynomial)</a:t>
            </a:r>
          </a:p>
        </p:txBody>
      </p:sp>
      <p:sp>
        <p:nvSpPr>
          <p:cNvPr id="53248" name="Rectangle 0"/>
          <p:cNvSpPr>
            <a:spLocks noGrp="1" noChangeArrowheads="1"/>
          </p:cNvSpPr>
          <p:nvPr>
            <p:ph type="title"/>
          </p:nvPr>
        </p:nvSpPr>
        <p:spPr>
          <a:xfrm>
            <a:off x="468313" y="260350"/>
            <a:ext cx="7248525" cy="682625"/>
          </a:xfrm>
        </p:spPr>
        <p:txBody>
          <a:bodyPr/>
          <a:lstStyle/>
          <a:p>
            <a:r>
              <a:rPr lang="zh-CN" altLang="en-US" sz="3500" b="0" dirty="0">
                <a:latin typeface="华文行楷" pitchFamily="2" charset="-122"/>
              </a:rPr>
              <a:t>单向函数举例</a:t>
            </a:r>
            <a:r>
              <a:rPr lang="en-US" altLang="zh-CN" sz="3500" b="0" dirty="0">
                <a:latin typeface="黑体" pitchFamily="49" charset="-122"/>
              </a:rPr>
              <a:t>(</a:t>
            </a:r>
            <a:r>
              <a:rPr lang="zh-CN" altLang="en-US" sz="3500" b="0" dirty="0">
                <a:latin typeface="华文行楷" pitchFamily="2" charset="-122"/>
              </a:rPr>
              <a:t>续</a:t>
            </a:r>
            <a:r>
              <a:rPr lang="en-US" altLang="zh-CN" sz="3500" b="0" dirty="0">
                <a:latin typeface="黑体" pitchFamily="49" charset="-122"/>
              </a:rPr>
              <a:t>)</a:t>
            </a:r>
            <a:endParaRPr lang="zh-CN" altLang="en-US" sz="3500" b="0" dirty="0">
              <a:latin typeface="黑体"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539750" y="1341438"/>
            <a:ext cx="7861300" cy="4217987"/>
          </a:xfrm>
        </p:spPr>
        <p:txBody>
          <a:bodyPr/>
          <a:lstStyle/>
          <a:p>
            <a:pPr>
              <a:spcBef>
                <a:spcPct val="30000"/>
              </a:spcBef>
            </a:pPr>
            <a:r>
              <a:rPr lang="zh-CN" altLang="en-US" sz="2800" dirty="0"/>
              <a:t>单向函数的交换性</a:t>
            </a:r>
            <a:r>
              <a:rPr lang="en-US" altLang="zh-CN" sz="2800" dirty="0"/>
              <a:t>(commutative property)</a:t>
            </a:r>
          </a:p>
          <a:p>
            <a:pPr>
              <a:spcBef>
                <a:spcPct val="30000"/>
              </a:spcBef>
              <a:buFont typeface="Wingdings" pitchFamily="2" charset="2"/>
              <a:buNone/>
            </a:pPr>
            <a:r>
              <a:rPr lang="zh-CN" altLang="en-US" sz="2600" dirty="0"/>
              <a:t>	单向函数本身对近代密码学领域用处不大，但若具有交换性，则作用大。</a:t>
            </a:r>
          </a:p>
          <a:p>
            <a:pPr>
              <a:spcBef>
                <a:spcPct val="30000"/>
              </a:spcBef>
              <a:buFont typeface="Wingdings" pitchFamily="2" charset="2"/>
              <a:buNone/>
            </a:pPr>
            <a:r>
              <a:rPr lang="zh-CN" altLang="en-US" sz="2800" dirty="0"/>
              <a:t>定义</a:t>
            </a:r>
            <a:r>
              <a:rPr lang="en-US" altLang="zh-CN" sz="2800" dirty="0"/>
              <a:t>8.3  </a:t>
            </a:r>
            <a:r>
              <a:rPr lang="zh-CN" altLang="en-US" sz="2800" dirty="0"/>
              <a:t>交换性</a:t>
            </a:r>
          </a:p>
          <a:p>
            <a:pPr lvl="1">
              <a:lnSpc>
                <a:spcPct val="110000"/>
              </a:lnSpc>
              <a:buFont typeface="Wingdings" pitchFamily="2" charset="2"/>
              <a:buNone/>
            </a:pPr>
            <a:r>
              <a:rPr lang="zh-CN" altLang="en-US" sz="2200" dirty="0"/>
              <a:t>	</a:t>
            </a:r>
            <a:r>
              <a:rPr lang="zh-CN" altLang="en-US" sz="2400" dirty="0"/>
              <a:t>令</a:t>
            </a:r>
            <a:r>
              <a:rPr lang="en-US" altLang="zh-CN" sz="2400" dirty="0"/>
              <a:t>Z</a:t>
            </a:r>
            <a:r>
              <a:rPr lang="zh-CN" altLang="en-US" sz="2400" dirty="0"/>
              <a:t>为一集合，</a:t>
            </a:r>
            <a:r>
              <a:rPr lang="en-US" altLang="zh-CN" sz="2400" dirty="0"/>
              <a:t>F</a:t>
            </a:r>
            <a:r>
              <a:rPr lang="zh-CN" altLang="en-US" sz="2400" dirty="0"/>
              <a:t>为将</a:t>
            </a:r>
            <a:r>
              <a:rPr lang="en-US" altLang="zh-CN" sz="2400" dirty="0"/>
              <a:t>Z</a:t>
            </a:r>
            <a:r>
              <a:rPr lang="zh-CN" altLang="en-US" sz="2400" dirty="0"/>
              <a:t>映射到</a:t>
            </a:r>
            <a:r>
              <a:rPr lang="en-US" altLang="zh-CN" sz="2400" dirty="0"/>
              <a:t>Z</a:t>
            </a:r>
            <a:r>
              <a:rPr lang="zh-CN" altLang="en-US" sz="2400" dirty="0"/>
              <a:t>本身的函数集合。  令</a:t>
            </a:r>
            <a:r>
              <a:rPr lang="en-US" altLang="zh-CN" sz="2400" dirty="0" err="1"/>
              <a:t>z∈Z</a:t>
            </a:r>
            <a:r>
              <a:rPr lang="en-US" altLang="zh-CN" sz="2400" dirty="0"/>
              <a:t>, </a:t>
            </a:r>
            <a:r>
              <a:rPr lang="en-US" altLang="zh-CN" sz="2400" dirty="0" err="1"/>
              <a:t>F</a:t>
            </a:r>
            <a:r>
              <a:rPr lang="en-US" altLang="zh-CN" sz="2400" baseline="-14000" dirty="0" err="1"/>
              <a:t>x</a:t>
            </a:r>
            <a:r>
              <a:rPr lang="en-US" altLang="zh-CN" sz="2400" dirty="0"/>
              <a:t>(z)</a:t>
            </a:r>
            <a:r>
              <a:rPr lang="zh-CN" altLang="en-US" sz="2400" dirty="0"/>
              <a:t>表示此函数集合之第</a:t>
            </a:r>
            <a:r>
              <a:rPr lang="en-US" altLang="zh-CN" sz="2400" dirty="0"/>
              <a:t>x</a:t>
            </a:r>
            <a:r>
              <a:rPr lang="zh-CN" altLang="en-US" sz="2400" dirty="0"/>
              <a:t>函数</a:t>
            </a:r>
            <a:r>
              <a:rPr lang="en-US" altLang="zh-CN" sz="2400" dirty="0"/>
              <a:t>, </a:t>
            </a:r>
          </a:p>
          <a:p>
            <a:pPr lvl="1">
              <a:lnSpc>
                <a:spcPct val="110000"/>
              </a:lnSpc>
              <a:buFont typeface="Wingdings" pitchFamily="2" charset="2"/>
              <a:buNone/>
            </a:pPr>
            <a:r>
              <a:rPr lang="zh-CN" altLang="en-US" sz="2400" dirty="0"/>
              <a:t>   若</a:t>
            </a:r>
            <a:r>
              <a:rPr lang="en-US" altLang="zh-CN" sz="2400" dirty="0" err="1"/>
              <a:t>F</a:t>
            </a:r>
            <a:r>
              <a:rPr lang="en-US" altLang="zh-CN" sz="2400" baseline="-14000" dirty="0" err="1"/>
              <a:t>x</a:t>
            </a:r>
            <a:r>
              <a:rPr lang="en-US" altLang="zh-CN" sz="2400" dirty="0"/>
              <a:t>(</a:t>
            </a:r>
            <a:r>
              <a:rPr lang="en-US" altLang="zh-CN" sz="2400" dirty="0" err="1"/>
              <a:t>F</a:t>
            </a:r>
            <a:r>
              <a:rPr lang="en-US" altLang="zh-CN" sz="2400" baseline="-14000" dirty="0" err="1"/>
              <a:t>y</a:t>
            </a:r>
            <a:r>
              <a:rPr lang="en-US" altLang="zh-CN" sz="2400" dirty="0"/>
              <a:t>(z))=</a:t>
            </a:r>
            <a:r>
              <a:rPr lang="en-US" altLang="zh-CN" sz="2400" dirty="0" err="1"/>
              <a:t>F</a:t>
            </a:r>
            <a:r>
              <a:rPr lang="en-US" altLang="zh-CN" sz="2400" baseline="-14000" dirty="0" err="1"/>
              <a:t>y</a:t>
            </a:r>
            <a:r>
              <a:rPr lang="en-US" altLang="zh-CN" sz="2400" dirty="0"/>
              <a:t>(</a:t>
            </a:r>
            <a:r>
              <a:rPr lang="en-US" altLang="zh-CN" sz="2400" dirty="0" err="1"/>
              <a:t>F</a:t>
            </a:r>
            <a:r>
              <a:rPr lang="en-US" altLang="zh-CN" sz="2400" baseline="-14000" dirty="0" err="1"/>
              <a:t>x</a:t>
            </a:r>
            <a:r>
              <a:rPr lang="en-US" altLang="zh-CN" sz="2400" dirty="0"/>
              <a:t>(z))</a:t>
            </a:r>
            <a:r>
              <a:rPr lang="zh-CN" altLang="en-US" sz="2400" dirty="0"/>
              <a:t>，则称此函数集合具有交换性。例：</a:t>
            </a:r>
            <a:r>
              <a:rPr lang="en-US" altLang="zh-CN" sz="2400" dirty="0"/>
              <a:t>D(E(m))=E(D(m))</a:t>
            </a:r>
            <a:endParaRPr lang="zh-CN" altLang="en-US" sz="2400" dirty="0"/>
          </a:p>
        </p:txBody>
      </p:sp>
      <p:sp>
        <p:nvSpPr>
          <p:cNvPr id="54272" name="Rectangle 0"/>
          <p:cNvSpPr>
            <a:spLocks noGrp="1" noRot="1" noChangeArrowheads="1"/>
          </p:cNvSpPr>
          <p:nvPr>
            <p:ph type="title"/>
          </p:nvPr>
        </p:nvSpPr>
        <p:spPr>
          <a:xfrm>
            <a:off x="457200" y="333375"/>
            <a:ext cx="7300913" cy="879475"/>
          </a:xfrm>
          <a:noFill/>
          <a:ln/>
        </p:spPr>
        <p:txBody>
          <a:bodyPr anchor="ctr"/>
          <a:lstStyle/>
          <a:p>
            <a:r>
              <a:rPr lang="zh-CN" altLang="en-US" b="0" dirty="0"/>
              <a:t>单向函数及其交换性</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333375"/>
            <a:ext cx="8208963" cy="762000"/>
          </a:xfrm>
        </p:spPr>
        <p:txBody>
          <a:bodyPr/>
          <a:lstStyle/>
          <a:p>
            <a:r>
              <a:rPr lang="zh-CN" altLang="en-US" b="0" dirty="0"/>
              <a:t>指数函数</a:t>
            </a:r>
            <a:r>
              <a:rPr lang="en-US" altLang="zh-CN" sz="3500" b="0" dirty="0"/>
              <a:t>(Exponentiation Function)</a:t>
            </a:r>
            <a:endParaRPr lang="en-US" altLang="zh-CN" b="0" dirty="0"/>
          </a:p>
        </p:txBody>
      </p:sp>
      <p:sp>
        <p:nvSpPr>
          <p:cNvPr id="55299" name="Rectangle 3"/>
          <p:cNvSpPr>
            <a:spLocks noGrp="1" noChangeArrowheads="1"/>
          </p:cNvSpPr>
          <p:nvPr>
            <p:ph type="body" idx="1"/>
          </p:nvPr>
        </p:nvSpPr>
        <p:spPr>
          <a:xfrm>
            <a:off x="395288" y="1268413"/>
            <a:ext cx="8064500" cy="4902200"/>
          </a:xfrm>
        </p:spPr>
        <p:txBody>
          <a:bodyPr/>
          <a:lstStyle/>
          <a:p>
            <a:pPr>
              <a:buFont typeface="Wingdings" pitchFamily="2" charset="2"/>
              <a:buNone/>
            </a:pPr>
            <a:r>
              <a:rPr lang="zh-CN" altLang="en-US" sz="2800" dirty="0"/>
              <a:t>定义</a:t>
            </a:r>
            <a:r>
              <a:rPr lang="en-US" altLang="zh-CN" sz="2800" dirty="0"/>
              <a:t>8.4  </a:t>
            </a:r>
            <a:r>
              <a:rPr lang="zh-CN" altLang="en-US" sz="2800" dirty="0"/>
              <a:t>指数函数</a:t>
            </a:r>
          </a:p>
          <a:p>
            <a:pPr>
              <a:buFont typeface="Wingdings" pitchFamily="2" charset="2"/>
              <a:buNone/>
            </a:pPr>
            <a:r>
              <a:rPr lang="zh-CN" altLang="en-US" dirty="0"/>
              <a:t>	</a:t>
            </a:r>
            <a:r>
              <a:rPr lang="zh-CN" altLang="en-US" sz="2500" dirty="0"/>
              <a:t>令</a:t>
            </a:r>
            <a:r>
              <a:rPr lang="en-US" altLang="zh-CN" sz="2500" dirty="0"/>
              <a:t>G</a:t>
            </a:r>
            <a:r>
              <a:rPr lang="zh-CN" altLang="en-US" sz="2500" dirty="0"/>
              <a:t>为有限乘法群</a:t>
            </a:r>
            <a:r>
              <a:rPr lang="en-US" altLang="zh-CN" sz="2500" dirty="0"/>
              <a:t>, </a:t>
            </a:r>
            <a:r>
              <a:rPr lang="en-US" altLang="zh-CN" sz="2500" dirty="0" err="1"/>
              <a:t>g∈G</a:t>
            </a:r>
            <a:r>
              <a:rPr lang="en-US" altLang="zh-CN" sz="2500" dirty="0"/>
              <a:t>, </a:t>
            </a:r>
            <a:r>
              <a:rPr lang="zh-CN" altLang="en-US" sz="2500" dirty="0"/>
              <a:t>则对于所有整数 </a:t>
            </a:r>
            <a:r>
              <a:rPr lang="en-US" altLang="zh-CN" sz="2500" dirty="0"/>
              <a:t>x, E</a:t>
            </a:r>
            <a:r>
              <a:rPr lang="en-US" altLang="zh-CN" baseline="-14000" dirty="0"/>
              <a:t>x</a:t>
            </a:r>
            <a:r>
              <a:rPr lang="en-US" altLang="zh-CN" sz="2500" dirty="0"/>
              <a:t>(g)=</a:t>
            </a:r>
            <a:r>
              <a:rPr lang="en-US" altLang="zh-CN" sz="2500" dirty="0" err="1"/>
              <a:t>g</a:t>
            </a:r>
            <a:r>
              <a:rPr lang="en-US" altLang="zh-CN" sz="2500" baseline="30000" dirty="0" err="1"/>
              <a:t>x</a:t>
            </a:r>
            <a:r>
              <a:rPr lang="en-US" altLang="zh-CN" sz="2500" baseline="30000" dirty="0"/>
              <a:t> </a:t>
            </a:r>
            <a:r>
              <a:rPr lang="en-US" altLang="zh-CN" sz="2500" dirty="0"/>
              <a:t>mod p</a:t>
            </a:r>
            <a:r>
              <a:rPr lang="en-US" altLang="zh-CN" sz="2500" baseline="30000" dirty="0"/>
              <a:t> </a:t>
            </a:r>
            <a:r>
              <a:rPr lang="en-US" altLang="zh-CN" sz="2500" dirty="0"/>
              <a:t>∈G, </a:t>
            </a:r>
            <a:r>
              <a:rPr lang="zh-CN" altLang="en-US" sz="2500" dirty="0"/>
              <a:t>是为指数函数。</a:t>
            </a:r>
          </a:p>
          <a:p>
            <a:pPr>
              <a:buFont typeface="Wingdings" pitchFamily="2" charset="2"/>
              <a:buNone/>
            </a:pPr>
            <a:r>
              <a:rPr lang="zh-CN" altLang="en-US" sz="2500" dirty="0"/>
              <a:t>	通常</a:t>
            </a:r>
            <a:r>
              <a:rPr lang="en-US" altLang="zh-CN" sz="2500" dirty="0"/>
              <a:t>, </a:t>
            </a:r>
            <a:r>
              <a:rPr lang="zh-CN" altLang="en-US" sz="2500" dirty="0"/>
              <a:t>令</a:t>
            </a:r>
            <a:r>
              <a:rPr lang="en-US" altLang="zh-CN" sz="2500" dirty="0"/>
              <a:t>G={1,2,…,p-1}, p</a:t>
            </a:r>
            <a:r>
              <a:rPr lang="zh-CN" altLang="en-US" sz="2500" dirty="0"/>
              <a:t>为素数</a:t>
            </a:r>
            <a:r>
              <a:rPr lang="en-US" altLang="zh-CN" sz="2500" dirty="0"/>
              <a:t>, </a:t>
            </a:r>
            <a:r>
              <a:rPr lang="zh-CN" altLang="en-US" sz="2500" dirty="0"/>
              <a:t>则                    </a:t>
            </a:r>
            <a:r>
              <a:rPr lang="en-US" altLang="zh-CN" sz="2500" dirty="0"/>
              <a:t>E</a:t>
            </a:r>
            <a:r>
              <a:rPr lang="en-US" altLang="zh-CN" baseline="-14000" dirty="0"/>
              <a:t>x</a:t>
            </a:r>
            <a:r>
              <a:rPr lang="en-US" altLang="zh-CN" sz="2500" dirty="0"/>
              <a:t>(g)= </a:t>
            </a:r>
            <a:r>
              <a:rPr lang="en-US" altLang="zh-CN" sz="2500" dirty="0" err="1"/>
              <a:t>g</a:t>
            </a:r>
            <a:r>
              <a:rPr lang="en-US" altLang="zh-CN" sz="2500" baseline="30000" dirty="0" err="1"/>
              <a:t>x</a:t>
            </a:r>
            <a:r>
              <a:rPr lang="en-US" altLang="zh-CN" sz="2500" dirty="0"/>
              <a:t> mod p</a:t>
            </a:r>
            <a:r>
              <a:rPr lang="zh-CN" altLang="en-US" sz="2500" dirty="0"/>
              <a:t>为指数函数。</a:t>
            </a:r>
          </a:p>
          <a:p>
            <a:r>
              <a:rPr lang="zh-CN" altLang="en-US" sz="2800" dirty="0"/>
              <a:t>指数函数之特性</a:t>
            </a:r>
          </a:p>
          <a:p>
            <a:pPr>
              <a:buFont typeface="Wingdings" pitchFamily="2" charset="2"/>
              <a:buNone/>
            </a:pPr>
            <a:r>
              <a:rPr lang="en-US" altLang="zh-CN" sz="2500" dirty="0"/>
              <a:t>1. </a:t>
            </a:r>
            <a:r>
              <a:rPr lang="zh-CN" altLang="en-US" sz="2500" dirty="0"/>
              <a:t>周期性</a:t>
            </a:r>
            <a:r>
              <a:rPr lang="en-US" altLang="zh-CN" sz="2500" dirty="0"/>
              <a:t>(Periodicity)</a:t>
            </a:r>
          </a:p>
          <a:p>
            <a:pPr>
              <a:buFont typeface="Wingdings" pitchFamily="2" charset="2"/>
              <a:buNone/>
            </a:pPr>
            <a:r>
              <a:rPr lang="zh-CN" altLang="en-US" sz="2500" dirty="0"/>
              <a:t>	令序列</a:t>
            </a:r>
            <a:r>
              <a:rPr lang="en-US" altLang="zh-CN" sz="2500" dirty="0"/>
              <a:t>&lt;E</a:t>
            </a:r>
            <a:r>
              <a:rPr lang="en-US" altLang="zh-CN" baseline="-14000" dirty="0"/>
              <a:t>x</a:t>
            </a:r>
            <a:r>
              <a:rPr lang="en-US" altLang="zh-CN" sz="2500" dirty="0"/>
              <a:t>(g)&gt;={g</a:t>
            </a:r>
            <a:r>
              <a:rPr lang="en-US" altLang="zh-CN" sz="2500" baseline="30000" dirty="0"/>
              <a:t>0</a:t>
            </a:r>
            <a:r>
              <a:rPr lang="en-US" altLang="zh-CN" sz="2500" dirty="0"/>
              <a:t>,g</a:t>
            </a:r>
            <a:r>
              <a:rPr lang="en-US" altLang="zh-CN" sz="2500" baseline="30000" dirty="0"/>
              <a:t>1</a:t>
            </a:r>
            <a:r>
              <a:rPr lang="en-US" altLang="zh-CN" sz="2500" dirty="0"/>
              <a:t>,g</a:t>
            </a:r>
            <a:r>
              <a:rPr lang="en-US" altLang="zh-CN" sz="2500" baseline="30000" dirty="0"/>
              <a:t>2</a:t>
            </a:r>
            <a:r>
              <a:rPr lang="en-US" altLang="zh-CN" sz="2500" dirty="0"/>
              <a:t>,…}</a:t>
            </a:r>
            <a:r>
              <a:rPr lang="zh-CN" altLang="en-US" sz="2500" dirty="0"/>
              <a:t>为</a:t>
            </a:r>
            <a:r>
              <a:rPr lang="en-US" altLang="zh-CN" sz="2500" dirty="0"/>
              <a:t>g</a:t>
            </a:r>
            <a:r>
              <a:rPr lang="zh-CN" altLang="en-US" sz="2500" dirty="0"/>
              <a:t>所产生之序列。因为</a:t>
            </a:r>
            <a:r>
              <a:rPr lang="en-US" altLang="zh-CN" sz="2500" dirty="0"/>
              <a:t>G</a:t>
            </a:r>
            <a:r>
              <a:rPr lang="zh-CN" altLang="en-US" sz="2500" dirty="0"/>
              <a:t>是有限群</a:t>
            </a:r>
            <a:r>
              <a:rPr lang="en-US" altLang="zh-CN" sz="2500" dirty="0"/>
              <a:t>, E</a:t>
            </a:r>
            <a:r>
              <a:rPr lang="en-US" altLang="zh-CN" baseline="-14000" dirty="0"/>
              <a:t>x</a:t>
            </a:r>
            <a:r>
              <a:rPr lang="en-US" altLang="zh-CN" sz="2500" dirty="0"/>
              <a:t>(g)</a:t>
            </a:r>
            <a:r>
              <a:rPr lang="zh-CN" altLang="en-US" sz="2500" dirty="0"/>
              <a:t>不可能不重复</a:t>
            </a:r>
            <a:r>
              <a:rPr lang="en-US" altLang="zh-CN" sz="2500" dirty="0"/>
              <a:t>, </a:t>
            </a:r>
            <a:r>
              <a:rPr lang="zh-CN" altLang="en-US" sz="2500" dirty="0"/>
              <a:t>故</a:t>
            </a:r>
            <a:r>
              <a:rPr lang="en-US" altLang="zh-CN" sz="2500" dirty="0"/>
              <a:t>E</a:t>
            </a:r>
            <a:r>
              <a:rPr lang="en-US" altLang="zh-CN" baseline="-14000" dirty="0"/>
              <a:t>x</a:t>
            </a:r>
            <a:r>
              <a:rPr lang="en-US" altLang="zh-CN" sz="2500" dirty="0"/>
              <a:t>(g)</a:t>
            </a:r>
            <a:r>
              <a:rPr lang="zh-CN" altLang="en-US" sz="2500" dirty="0"/>
              <a:t>产生之序列为周期序列。</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323850" y="1125538"/>
            <a:ext cx="7921625" cy="5189537"/>
          </a:xfrm>
        </p:spPr>
        <p:txBody>
          <a:bodyPr/>
          <a:lstStyle/>
          <a:p>
            <a:pPr>
              <a:lnSpc>
                <a:spcPct val="95000"/>
              </a:lnSpc>
              <a:buFont typeface="Wingdings" pitchFamily="2" charset="2"/>
              <a:buNone/>
            </a:pPr>
            <a:r>
              <a:rPr lang="zh-CN" altLang="en-US" sz="2100" dirty="0"/>
              <a:t>    </a:t>
            </a:r>
            <a:r>
              <a:rPr lang="zh-CN" altLang="en-US" sz="2500" dirty="0"/>
              <a:t>当存在</a:t>
            </a:r>
            <a:r>
              <a:rPr lang="zh-CN" altLang="en-US" sz="2500" dirty="0">
                <a:solidFill>
                  <a:srgbClr val="0000CC"/>
                </a:solidFill>
              </a:rPr>
              <a:t>最小正整数</a:t>
            </a:r>
            <a:r>
              <a:rPr lang="en-US" altLang="zh-CN" sz="2500" dirty="0">
                <a:solidFill>
                  <a:srgbClr val="0000CC"/>
                </a:solidFill>
              </a:rPr>
              <a:t>T</a:t>
            </a:r>
            <a:r>
              <a:rPr lang="en-US" altLang="zh-CN" sz="2500" dirty="0"/>
              <a:t>, </a:t>
            </a:r>
            <a:r>
              <a:rPr lang="zh-CN" altLang="en-US" sz="2500" dirty="0"/>
              <a:t>使得</a:t>
            </a:r>
            <a:r>
              <a:rPr lang="en-US" altLang="zh-CN" sz="2500" dirty="0"/>
              <a:t>E</a:t>
            </a:r>
            <a:r>
              <a:rPr lang="en-US" altLang="zh-CN" sz="2500" baseline="-25000" dirty="0"/>
              <a:t>T</a:t>
            </a:r>
            <a:r>
              <a:rPr lang="en-US" altLang="zh-CN" sz="2500" dirty="0"/>
              <a:t>(g)=</a:t>
            </a:r>
            <a:r>
              <a:rPr lang="en-US" altLang="zh-CN" sz="2500" dirty="0" err="1"/>
              <a:t>g</a:t>
            </a:r>
            <a:r>
              <a:rPr lang="en-US" altLang="zh-CN" sz="2500" baseline="30000" dirty="0" err="1"/>
              <a:t>T</a:t>
            </a:r>
            <a:r>
              <a:rPr lang="en-US" altLang="zh-CN" sz="2500" dirty="0"/>
              <a:t>=1=g</a:t>
            </a:r>
            <a:r>
              <a:rPr lang="en-US" altLang="zh-CN" sz="2500" baseline="30000" dirty="0"/>
              <a:t>0</a:t>
            </a:r>
            <a:r>
              <a:rPr lang="zh-CN" altLang="en-US" sz="2500" dirty="0"/>
              <a:t>时</a:t>
            </a:r>
            <a:r>
              <a:rPr lang="en-US" altLang="zh-CN" sz="2500" dirty="0"/>
              <a:t>, </a:t>
            </a:r>
            <a:r>
              <a:rPr lang="zh-CN" altLang="en-US" sz="2500" dirty="0"/>
              <a:t>称</a:t>
            </a:r>
            <a:r>
              <a:rPr lang="en-US" altLang="zh-CN" sz="2500" dirty="0"/>
              <a:t>T</a:t>
            </a:r>
            <a:r>
              <a:rPr lang="zh-CN" altLang="en-US" sz="2500" dirty="0"/>
              <a:t>为</a:t>
            </a:r>
            <a:r>
              <a:rPr lang="en-US" altLang="zh-CN" sz="2500" dirty="0"/>
              <a:t>g</a:t>
            </a:r>
            <a:r>
              <a:rPr lang="zh-CN" altLang="en-US" sz="2500" dirty="0"/>
              <a:t>在</a:t>
            </a:r>
            <a:r>
              <a:rPr lang="en-US" altLang="zh-CN" sz="2500" dirty="0"/>
              <a:t>G</a:t>
            </a:r>
            <a:r>
              <a:rPr lang="zh-CN" altLang="en-US" sz="2500" dirty="0"/>
              <a:t>中的阶或序</a:t>
            </a:r>
            <a:r>
              <a:rPr lang="en-US" altLang="zh-CN" sz="2500" dirty="0"/>
              <a:t>(order)</a:t>
            </a:r>
            <a:r>
              <a:rPr lang="zh-CN" altLang="en-US" sz="2500" dirty="0"/>
              <a:t>。根据</a:t>
            </a:r>
            <a:r>
              <a:rPr lang="en-US" altLang="zh-CN" sz="2500" dirty="0"/>
              <a:t>Fermat’s Theorem, </a:t>
            </a:r>
            <a:r>
              <a:rPr lang="zh-CN" altLang="en-US" sz="2500" dirty="0"/>
              <a:t>对于所有</a:t>
            </a:r>
            <a:r>
              <a:rPr lang="en-US" altLang="zh-CN" sz="2500" dirty="0"/>
              <a:t>g, T</a:t>
            </a:r>
            <a:r>
              <a:rPr lang="zh-CN" altLang="en-US" sz="2500" dirty="0"/>
              <a:t>必定整除</a:t>
            </a:r>
            <a:r>
              <a:rPr lang="en-US" altLang="zh-CN" sz="2500" dirty="0"/>
              <a:t>p-1.</a:t>
            </a:r>
          </a:p>
          <a:p>
            <a:pPr>
              <a:lnSpc>
                <a:spcPct val="95000"/>
              </a:lnSpc>
              <a:buFont typeface="Wingdings" pitchFamily="2" charset="2"/>
              <a:buNone/>
            </a:pPr>
            <a:r>
              <a:rPr lang="zh-CN" altLang="en-US" sz="2500" dirty="0"/>
              <a:t>例：</a:t>
            </a:r>
            <a:r>
              <a:rPr lang="en-US" altLang="zh-CN" sz="2500" dirty="0"/>
              <a:t>p=11, g=2, &lt;E</a:t>
            </a:r>
            <a:r>
              <a:rPr lang="en-US" altLang="zh-CN" baseline="-14000" dirty="0"/>
              <a:t>x</a:t>
            </a:r>
            <a:r>
              <a:rPr lang="en-US" altLang="zh-CN" sz="2500" dirty="0"/>
              <a:t>(g)&gt;={2</a:t>
            </a:r>
            <a:r>
              <a:rPr lang="en-US" altLang="zh-CN" sz="2500" baseline="30000" dirty="0"/>
              <a:t>0</a:t>
            </a:r>
            <a:r>
              <a:rPr lang="en-US" altLang="zh-CN" sz="2500" dirty="0"/>
              <a:t>,2</a:t>
            </a:r>
            <a:r>
              <a:rPr lang="en-US" altLang="zh-CN" sz="2500" baseline="30000" dirty="0"/>
              <a:t>1</a:t>
            </a:r>
            <a:r>
              <a:rPr lang="en-US" altLang="zh-CN" sz="2500" dirty="0"/>
              <a:t>,2</a:t>
            </a:r>
            <a:r>
              <a:rPr lang="en-US" altLang="zh-CN" sz="2500" baseline="30000" dirty="0"/>
              <a:t>2</a:t>
            </a:r>
            <a:r>
              <a:rPr lang="en-US" altLang="zh-CN" sz="2500" dirty="0"/>
              <a:t>,…,2</a:t>
            </a:r>
            <a:r>
              <a:rPr lang="en-US" altLang="zh-CN" sz="2500" baseline="30000" dirty="0"/>
              <a:t>10</a:t>
            </a:r>
            <a:r>
              <a:rPr lang="en-US" altLang="zh-CN" sz="2500" dirty="0"/>
              <a:t>}={1,2,4,8,5,10,9,7,3,6,1}</a:t>
            </a:r>
          </a:p>
          <a:p>
            <a:pPr>
              <a:lnSpc>
                <a:spcPct val="95000"/>
              </a:lnSpc>
              <a:spcBef>
                <a:spcPct val="10000"/>
              </a:spcBef>
              <a:buFont typeface="Wingdings" pitchFamily="2" charset="2"/>
              <a:buNone/>
            </a:pPr>
            <a:r>
              <a:rPr lang="en-US" altLang="zh-CN" sz="2500" dirty="0"/>
              <a:t>	</a:t>
            </a:r>
            <a:r>
              <a:rPr lang="zh-CN" altLang="en-US" sz="2500" dirty="0"/>
              <a:t>即：</a:t>
            </a:r>
            <a:r>
              <a:rPr lang="en-US" altLang="zh-CN" sz="2500" dirty="0"/>
              <a:t>2</a:t>
            </a:r>
            <a:r>
              <a:rPr lang="en-US" altLang="zh-CN" sz="2500" baseline="30000" dirty="0"/>
              <a:t>0</a:t>
            </a:r>
            <a:r>
              <a:rPr lang="en-US" altLang="zh-CN" sz="2500" dirty="0"/>
              <a:t>=1 mod 11		2</a:t>
            </a:r>
            <a:r>
              <a:rPr lang="en-US" altLang="zh-CN" sz="2500" baseline="30000" dirty="0"/>
              <a:t>6</a:t>
            </a:r>
            <a:r>
              <a:rPr lang="en-US" altLang="zh-CN" sz="2500" dirty="0"/>
              <a:t>=9 mod 11</a:t>
            </a:r>
          </a:p>
          <a:p>
            <a:pPr>
              <a:lnSpc>
                <a:spcPct val="95000"/>
              </a:lnSpc>
              <a:spcBef>
                <a:spcPct val="10000"/>
              </a:spcBef>
              <a:buFont typeface="Wingdings" pitchFamily="2" charset="2"/>
              <a:buNone/>
            </a:pPr>
            <a:r>
              <a:rPr lang="en-US" altLang="zh-CN" sz="2500" dirty="0"/>
              <a:t>	       2</a:t>
            </a:r>
            <a:r>
              <a:rPr lang="en-US" altLang="zh-CN" sz="2500" baseline="30000" dirty="0"/>
              <a:t>1</a:t>
            </a:r>
            <a:r>
              <a:rPr lang="en-US" altLang="zh-CN" sz="2500" dirty="0"/>
              <a:t>=2 mod 11		2</a:t>
            </a:r>
            <a:r>
              <a:rPr lang="en-US" altLang="zh-CN" sz="2500" baseline="30000" dirty="0"/>
              <a:t>7</a:t>
            </a:r>
            <a:r>
              <a:rPr lang="en-US" altLang="zh-CN" sz="2500" dirty="0"/>
              <a:t>=7 mod 11</a:t>
            </a:r>
          </a:p>
          <a:p>
            <a:pPr>
              <a:lnSpc>
                <a:spcPct val="95000"/>
              </a:lnSpc>
              <a:spcBef>
                <a:spcPct val="10000"/>
              </a:spcBef>
              <a:buFont typeface="Wingdings" pitchFamily="2" charset="2"/>
              <a:buNone/>
            </a:pPr>
            <a:r>
              <a:rPr lang="en-US" altLang="zh-CN" sz="2500" dirty="0"/>
              <a:t>	       2</a:t>
            </a:r>
            <a:r>
              <a:rPr lang="en-US" altLang="zh-CN" sz="2500" baseline="30000" dirty="0"/>
              <a:t>2</a:t>
            </a:r>
            <a:r>
              <a:rPr lang="en-US" altLang="zh-CN" sz="2500" dirty="0"/>
              <a:t>=4 mod 11		2</a:t>
            </a:r>
            <a:r>
              <a:rPr lang="en-US" altLang="zh-CN" sz="2500" baseline="30000" dirty="0"/>
              <a:t>8</a:t>
            </a:r>
            <a:r>
              <a:rPr lang="en-US" altLang="zh-CN" sz="2500" dirty="0"/>
              <a:t>=3 mod 11</a:t>
            </a:r>
          </a:p>
          <a:p>
            <a:pPr>
              <a:lnSpc>
                <a:spcPct val="95000"/>
              </a:lnSpc>
              <a:spcBef>
                <a:spcPct val="10000"/>
              </a:spcBef>
              <a:buFont typeface="Wingdings" pitchFamily="2" charset="2"/>
              <a:buNone/>
            </a:pPr>
            <a:r>
              <a:rPr lang="en-US" altLang="zh-CN" sz="2500" dirty="0"/>
              <a:t>	       2</a:t>
            </a:r>
            <a:r>
              <a:rPr lang="en-US" altLang="zh-CN" sz="2500" baseline="30000" dirty="0"/>
              <a:t>3</a:t>
            </a:r>
            <a:r>
              <a:rPr lang="en-US" altLang="zh-CN" sz="2500" dirty="0"/>
              <a:t>=8 mod 11		2</a:t>
            </a:r>
            <a:r>
              <a:rPr lang="en-US" altLang="zh-CN" sz="2500" baseline="30000" dirty="0"/>
              <a:t>9</a:t>
            </a:r>
            <a:r>
              <a:rPr lang="en-US" altLang="zh-CN" sz="2500" dirty="0"/>
              <a:t>=6 mod 11</a:t>
            </a:r>
          </a:p>
          <a:p>
            <a:pPr>
              <a:lnSpc>
                <a:spcPct val="95000"/>
              </a:lnSpc>
              <a:spcBef>
                <a:spcPct val="10000"/>
              </a:spcBef>
              <a:buFont typeface="Wingdings" pitchFamily="2" charset="2"/>
              <a:buNone/>
            </a:pPr>
            <a:r>
              <a:rPr lang="en-US" altLang="zh-CN" sz="2500" dirty="0"/>
              <a:t>	       2</a:t>
            </a:r>
            <a:r>
              <a:rPr lang="en-US" altLang="zh-CN" sz="2500" baseline="30000" dirty="0"/>
              <a:t>4</a:t>
            </a:r>
            <a:r>
              <a:rPr lang="en-US" altLang="zh-CN" sz="2500" dirty="0"/>
              <a:t>=5 mod 11		2</a:t>
            </a:r>
            <a:r>
              <a:rPr lang="en-US" altLang="zh-CN" sz="2500" baseline="30000" dirty="0"/>
              <a:t>10</a:t>
            </a:r>
            <a:r>
              <a:rPr lang="en-US" altLang="zh-CN" sz="2500" dirty="0"/>
              <a:t>=1 mod 11</a:t>
            </a:r>
          </a:p>
          <a:p>
            <a:pPr>
              <a:lnSpc>
                <a:spcPct val="95000"/>
              </a:lnSpc>
              <a:spcBef>
                <a:spcPct val="10000"/>
              </a:spcBef>
              <a:buFont typeface="Wingdings" pitchFamily="2" charset="2"/>
              <a:buNone/>
            </a:pPr>
            <a:r>
              <a:rPr lang="en-US" altLang="zh-CN" sz="2500" dirty="0"/>
              <a:t>         </a:t>
            </a:r>
            <a:r>
              <a:rPr lang="en-US" altLang="zh-CN" sz="2500" dirty="0" smtClean="0"/>
              <a:t> 2</a:t>
            </a:r>
            <a:r>
              <a:rPr lang="en-US" altLang="zh-CN" sz="2500" baseline="30000" dirty="0" smtClean="0"/>
              <a:t>5</a:t>
            </a:r>
            <a:r>
              <a:rPr lang="en-US" altLang="zh-CN" sz="2500" dirty="0" smtClean="0"/>
              <a:t>=10 </a:t>
            </a:r>
            <a:r>
              <a:rPr lang="en-US" altLang="zh-CN" sz="2500" dirty="0"/>
              <a:t>mod 11</a:t>
            </a:r>
          </a:p>
          <a:p>
            <a:pPr>
              <a:lnSpc>
                <a:spcPct val="95000"/>
              </a:lnSpc>
              <a:spcBef>
                <a:spcPct val="10000"/>
              </a:spcBef>
              <a:buFont typeface="Wingdings" pitchFamily="2" charset="2"/>
              <a:buNone/>
            </a:pPr>
            <a:r>
              <a:rPr lang="en-US" altLang="zh-CN" sz="2500" dirty="0"/>
              <a:t>	       </a:t>
            </a:r>
            <a:r>
              <a:rPr lang="zh-CN" altLang="en-US" sz="2500" dirty="0"/>
              <a:t>所以</a:t>
            </a:r>
            <a:r>
              <a:rPr lang="en-US" altLang="zh-CN" sz="2500" dirty="0"/>
              <a:t>T=10=11-1=p-1</a:t>
            </a:r>
            <a:endParaRPr lang="zh-CN" altLang="en-US" sz="2500" dirty="0"/>
          </a:p>
        </p:txBody>
      </p:sp>
      <p:sp>
        <p:nvSpPr>
          <p:cNvPr id="56320" name="Rectangle 0"/>
          <p:cNvSpPr>
            <a:spLocks noGrp="1" noRot="1" noChangeArrowheads="1"/>
          </p:cNvSpPr>
          <p:nvPr>
            <p:ph type="title"/>
          </p:nvPr>
        </p:nvSpPr>
        <p:spPr>
          <a:xfrm>
            <a:off x="468313" y="404813"/>
            <a:ext cx="7399337" cy="647700"/>
          </a:xfrm>
          <a:noFill/>
          <a:ln/>
        </p:spPr>
        <p:txBody>
          <a:bodyPr anchor="ctr"/>
          <a:lstStyle/>
          <a:p>
            <a:r>
              <a:rPr lang="zh-CN" altLang="en-US" sz="3500" b="0" dirty="0"/>
              <a:t>指数函数之特性</a:t>
            </a:r>
            <a:r>
              <a:rPr lang="en-US" altLang="zh-CN" sz="3500" b="0" dirty="0"/>
              <a:t>(</a:t>
            </a:r>
            <a:r>
              <a:rPr lang="zh-CN" altLang="en-US" sz="3500" b="0" dirty="0"/>
              <a:t>续</a:t>
            </a:r>
            <a:r>
              <a:rPr lang="en-US" altLang="zh-CN" sz="3500" b="0" dirty="0"/>
              <a:t>)</a:t>
            </a:r>
            <a:endParaRPr lang="zh-CN" altLang="en-US" sz="3500" b="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95288" y="1196975"/>
            <a:ext cx="8208962" cy="4895850"/>
          </a:xfrm>
        </p:spPr>
        <p:txBody>
          <a:bodyPr/>
          <a:lstStyle/>
          <a:p>
            <a:pPr marL="609600" indent="-609600">
              <a:lnSpc>
                <a:spcPct val="95000"/>
              </a:lnSpc>
              <a:buFont typeface="Wingdings" pitchFamily="2" charset="2"/>
              <a:buNone/>
            </a:pPr>
            <a:r>
              <a:rPr lang="en-US" altLang="zh-CN" sz="2800" dirty="0"/>
              <a:t>2. </a:t>
            </a:r>
            <a:r>
              <a:rPr lang="zh-CN" altLang="en-US" sz="2800" dirty="0"/>
              <a:t>本原元素</a:t>
            </a:r>
            <a:r>
              <a:rPr lang="en-US" altLang="zh-CN" sz="2800" dirty="0"/>
              <a:t>(</a:t>
            </a:r>
            <a:r>
              <a:rPr lang="zh-CN" altLang="en-US" sz="2800" dirty="0"/>
              <a:t>素根、原根</a:t>
            </a:r>
            <a:r>
              <a:rPr lang="en-US" altLang="zh-CN" sz="2800" dirty="0"/>
              <a:t>)Primitive Element (Root)</a:t>
            </a:r>
            <a:r>
              <a:rPr lang="en-US" altLang="zh-CN" sz="2500" dirty="0"/>
              <a:t> </a:t>
            </a:r>
          </a:p>
          <a:p>
            <a:pPr marL="609600" indent="-609600">
              <a:buFont typeface="Wingdings" pitchFamily="2" charset="2"/>
              <a:buNone/>
            </a:pPr>
            <a:r>
              <a:rPr lang="zh-CN" altLang="en-US" sz="2500" dirty="0"/>
              <a:t>   本原元：若</a:t>
            </a:r>
            <a:r>
              <a:rPr lang="en-US" altLang="zh-CN" sz="2500" dirty="0" err="1"/>
              <a:t>g∈G</a:t>
            </a:r>
            <a:r>
              <a:rPr lang="zh-CN" altLang="en-US" sz="2500" dirty="0"/>
              <a:t>的阶为</a:t>
            </a:r>
            <a:r>
              <a:rPr lang="en-US" altLang="zh-CN" sz="2500" dirty="0"/>
              <a:t>T=p-1, </a:t>
            </a:r>
            <a:r>
              <a:rPr lang="zh-CN" altLang="en-US" sz="2500" dirty="0"/>
              <a:t>则称</a:t>
            </a:r>
            <a:r>
              <a:rPr lang="en-US" altLang="zh-CN" sz="2500" dirty="0"/>
              <a:t>g</a:t>
            </a:r>
            <a:r>
              <a:rPr lang="zh-CN" altLang="en-US" sz="2500" dirty="0"/>
              <a:t>为模</a:t>
            </a:r>
            <a:r>
              <a:rPr lang="en-US" altLang="zh-CN" sz="2500" dirty="0"/>
              <a:t>p</a:t>
            </a:r>
            <a:r>
              <a:rPr lang="zh-CN" altLang="en-US" sz="2500" dirty="0"/>
              <a:t>的本原元。</a:t>
            </a:r>
          </a:p>
          <a:p>
            <a:pPr marL="609600" indent="-609600">
              <a:buFont typeface="Wingdings" pitchFamily="2" charset="2"/>
              <a:buNone/>
            </a:pPr>
            <a:r>
              <a:rPr lang="en-US" altLang="zh-CN" sz="2500" dirty="0"/>
              <a:t>(1) </a:t>
            </a:r>
            <a:r>
              <a:rPr lang="zh-CN" altLang="en-US" sz="2500" dirty="0"/>
              <a:t>当</a:t>
            </a:r>
            <a:r>
              <a:rPr lang="en-US" altLang="zh-CN" sz="2500" dirty="0"/>
              <a:t>g</a:t>
            </a:r>
            <a:r>
              <a:rPr lang="zh-CN" altLang="en-US" sz="2500" dirty="0"/>
              <a:t>为</a:t>
            </a:r>
            <a:r>
              <a:rPr lang="en-US" altLang="zh-CN" sz="2500" dirty="0"/>
              <a:t>mod p</a:t>
            </a:r>
            <a:r>
              <a:rPr lang="zh-CN" altLang="en-US" sz="2500" dirty="0"/>
              <a:t>的本原元时</a:t>
            </a:r>
            <a:r>
              <a:rPr lang="en-US" altLang="zh-CN" sz="2500" dirty="0"/>
              <a:t>, </a:t>
            </a:r>
            <a:r>
              <a:rPr lang="zh-CN" altLang="en-US" sz="2500" dirty="0"/>
              <a:t>由</a:t>
            </a:r>
            <a:r>
              <a:rPr lang="en-US" altLang="zh-CN" sz="2500" dirty="0"/>
              <a:t>g</a:t>
            </a:r>
            <a:r>
              <a:rPr lang="zh-CN" altLang="en-US" sz="2500" dirty="0"/>
              <a:t>产生的序列</a:t>
            </a:r>
            <a:r>
              <a:rPr lang="en-US" altLang="zh-CN" sz="2500" dirty="0"/>
              <a:t>&lt;E</a:t>
            </a:r>
            <a:r>
              <a:rPr lang="en-US" altLang="zh-CN" sz="2900" baseline="-14000" dirty="0"/>
              <a:t>x</a:t>
            </a:r>
            <a:r>
              <a:rPr lang="en-US" altLang="zh-CN" sz="2500" dirty="0"/>
              <a:t>(g)&gt;</a:t>
            </a:r>
            <a:r>
              <a:rPr lang="zh-CN" altLang="en-US" sz="2500" dirty="0"/>
              <a:t>具有最大周期</a:t>
            </a:r>
            <a:r>
              <a:rPr lang="en-US" altLang="zh-CN" sz="2500" dirty="0"/>
              <a:t>(</a:t>
            </a:r>
            <a:r>
              <a:rPr lang="zh-CN" altLang="en-US" sz="2500" dirty="0"/>
              <a:t>安全性较高</a:t>
            </a:r>
            <a:r>
              <a:rPr lang="en-US" altLang="zh-CN" sz="2500" dirty="0"/>
              <a:t>)</a:t>
            </a:r>
            <a:r>
              <a:rPr lang="zh-CN" altLang="en-US" sz="2500" dirty="0"/>
              <a:t>。</a:t>
            </a:r>
          </a:p>
          <a:p>
            <a:pPr marL="609600" indent="-609600">
              <a:buFont typeface="Wingdings" pitchFamily="2" charset="2"/>
              <a:buNone/>
            </a:pPr>
            <a:r>
              <a:rPr lang="en-US" altLang="zh-CN" sz="2500" dirty="0"/>
              <a:t>(2) </a:t>
            </a:r>
            <a:r>
              <a:rPr lang="zh-CN" altLang="en-US" sz="2500" dirty="0"/>
              <a:t>对于所有素数</a:t>
            </a:r>
            <a:r>
              <a:rPr lang="en-US" altLang="zh-CN" sz="2500" dirty="0"/>
              <a:t>p, </a:t>
            </a:r>
            <a:r>
              <a:rPr lang="zh-CN" altLang="en-US" sz="2500" dirty="0"/>
              <a:t>其本原元必定存在。</a:t>
            </a:r>
          </a:p>
          <a:p>
            <a:pPr marL="609600" indent="-609600">
              <a:buFont typeface="Wingdings" pitchFamily="2" charset="2"/>
              <a:buNone/>
            </a:pPr>
            <a:r>
              <a:rPr lang="en-US" altLang="zh-CN" sz="2500" dirty="0"/>
              <a:t>(3) </a:t>
            </a:r>
            <a:r>
              <a:rPr lang="zh-CN" altLang="en-US" sz="2500" dirty="0"/>
              <a:t>当</a:t>
            </a:r>
            <a:r>
              <a:rPr lang="en-US" altLang="zh-CN" sz="2500" dirty="0"/>
              <a:t>g</a:t>
            </a:r>
            <a:r>
              <a:rPr lang="zh-CN" altLang="en-US" sz="2500" dirty="0"/>
              <a:t>为模</a:t>
            </a:r>
            <a:r>
              <a:rPr lang="en-US" altLang="zh-CN" sz="2500" dirty="0"/>
              <a:t>p</a:t>
            </a:r>
            <a:r>
              <a:rPr lang="zh-CN" altLang="en-US" sz="2500" dirty="0"/>
              <a:t>的本原元且</a:t>
            </a:r>
            <a:r>
              <a:rPr lang="en-US" altLang="zh-CN" sz="2500" dirty="0"/>
              <a:t>a</a:t>
            </a:r>
            <a:r>
              <a:rPr lang="zh-CN" altLang="en-US" sz="2500" dirty="0"/>
              <a:t>与</a:t>
            </a:r>
            <a:r>
              <a:rPr lang="en-US" altLang="zh-CN" sz="2500" dirty="0"/>
              <a:t>p-1</a:t>
            </a:r>
            <a:r>
              <a:rPr lang="zh-CN" altLang="en-US" sz="2500" dirty="0"/>
              <a:t>互素时</a:t>
            </a:r>
            <a:r>
              <a:rPr lang="en-US" altLang="zh-CN" sz="2500" dirty="0"/>
              <a:t>, </a:t>
            </a:r>
            <a:r>
              <a:rPr lang="zh-CN" altLang="en-US" sz="2500" dirty="0"/>
              <a:t>即                 </a:t>
            </a:r>
            <a:r>
              <a:rPr lang="en-US" altLang="zh-CN" sz="2500" dirty="0" err="1"/>
              <a:t>gcd</a:t>
            </a:r>
            <a:r>
              <a:rPr lang="en-US" altLang="zh-CN" sz="2500" dirty="0"/>
              <a:t>(a, p-1)=1, </a:t>
            </a:r>
            <a:r>
              <a:rPr lang="zh-CN" altLang="en-US" sz="2500" dirty="0"/>
              <a:t>则</a:t>
            </a:r>
            <a:r>
              <a:rPr lang="en-US" altLang="zh-CN" sz="2500" dirty="0" err="1"/>
              <a:t>g</a:t>
            </a:r>
            <a:r>
              <a:rPr lang="en-US" altLang="zh-CN" sz="2500" baseline="30000" dirty="0" err="1"/>
              <a:t>a</a:t>
            </a:r>
            <a:r>
              <a:rPr lang="en-US" altLang="zh-CN" sz="2500" dirty="0"/>
              <a:t> mod p</a:t>
            </a:r>
            <a:r>
              <a:rPr lang="zh-CN" altLang="en-US" sz="2500" dirty="0"/>
              <a:t>亦必为模</a:t>
            </a:r>
            <a:r>
              <a:rPr lang="en-US" altLang="zh-CN" sz="2500" dirty="0"/>
              <a:t>p</a:t>
            </a:r>
            <a:r>
              <a:rPr lang="zh-CN" altLang="en-US" sz="2500" dirty="0"/>
              <a:t>之本原元素。</a:t>
            </a:r>
          </a:p>
          <a:p>
            <a:pPr marL="609600" indent="-609600">
              <a:buFont typeface="Wingdings" pitchFamily="2" charset="2"/>
              <a:buNone/>
            </a:pPr>
            <a:r>
              <a:rPr lang="en-US" altLang="zh-CN" sz="2500" dirty="0"/>
              <a:t>(4) </a:t>
            </a:r>
            <a:r>
              <a:rPr lang="zh-CN" altLang="en-US" sz="2500" dirty="0"/>
              <a:t>模</a:t>
            </a:r>
            <a:r>
              <a:rPr lang="en-US" altLang="zh-CN" sz="2500" dirty="0"/>
              <a:t>p</a:t>
            </a:r>
            <a:r>
              <a:rPr lang="zh-CN" altLang="en-US" sz="2500" dirty="0"/>
              <a:t>的本原元素个数为</a:t>
            </a:r>
            <a:r>
              <a:rPr lang="el-GR" altLang="zh-CN" sz="2500" dirty="0">
                <a:ea typeface="Arial Unicode MS" pitchFamily="34" charset="-122"/>
                <a:cs typeface="Arial Unicode MS" pitchFamily="34" charset="-122"/>
              </a:rPr>
              <a:t>φ</a:t>
            </a:r>
            <a:r>
              <a:rPr lang="en-US" altLang="zh-CN" sz="2500" dirty="0"/>
              <a:t>(p-1), </a:t>
            </a:r>
            <a:r>
              <a:rPr lang="zh-CN" altLang="en-US" sz="2500" dirty="0"/>
              <a:t>称为尤拉商数</a:t>
            </a:r>
            <a:r>
              <a:rPr lang="en-US" altLang="zh-CN" sz="2500" dirty="0"/>
              <a:t>(Euler </a:t>
            </a:r>
            <a:r>
              <a:rPr lang="en-US" altLang="zh-CN" sz="2500" dirty="0" err="1"/>
              <a:t>Totient</a:t>
            </a:r>
            <a:r>
              <a:rPr lang="en-US" altLang="zh-CN" sz="2500" dirty="0"/>
              <a:t> Function), </a:t>
            </a:r>
            <a:r>
              <a:rPr lang="zh-CN" altLang="en-US" sz="2500" dirty="0"/>
              <a:t>表示不大于</a:t>
            </a:r>
            <a:r>
              <a:rPr lang="en-US" altLang="zh-CN" sz="2500" dirty="0"/>
              <a:t>p-1, </a:t>
            </a:r>
            <a:r>
              <a:rPr lang="zh-CN" altLang="en-US" sz="2500" dirty="0"/>
              <a:t>且与</a:t>
            </a:r>
            <a:r>
              <a:rPr lang="en-US" altLang="zh-CN" sz="2500" dirty="0"/>
              <a:t>p-1</a:t>
            </a:r>
            <a:r>
              <a:rPr lang="zh-CN" altLang="en-US" sz="2500" dirty="0"/>
              <a:t>互素的正整数之个数</a:t>
            </a:r>
            <a:r>
              <a:rPr lang="en-US" altLang="zh-CN" sz="2500" dirty="0"/>
              <a:t>, </a:t>
            </a:r>
            <a:r>
              <a:rPr lang="zh-CN" altLang="en-US" sz="2500" dirty="0"/>
              <a:t>即</a:t>
            </a:r>
            <a:r>
              <a:rPr lang="el-GR" altLang="zh-CN" sz="2500" dirty="0">
                <a:ea typeface="Arial Unicode MS" pitchFamily="34" charset="-122"/>
                <a:cs typeface="Arial Unicode MS" pitchFamily="34" charset="-122"/>
              </a:rPr>
              <a:t>φ</a:t>
            </a:r>
            <a:r>
              <a:rPr lang="en-US" altLang="zh-CN" sz="2500" dirty="0"/>
              <a:t>(p-1)</a:t>
            </a:r>
            <a:r>
              <a:rPr lang="zh-CN" altLang="en-US" sz="2500" dirty="0"/>
              <a:t>。</a:t>
            </a:r>
          </a:p>
        </p:txBody>
      </p:sp>
      <p:sp>
        <p:nvSpPr>
          <p:cNvPr id="57344" name="Rectangle 0"/>
          <p:cNvSpPr>
            <a:spLocks noGrp="1" noRot="1" noChangeArrowheads="1"/>
          </p:cNvSpPr>
          <p:nvPr>
            <p:ph type="title"/>
          </p:nvPr>
        </p:nvSpPr>
        <p:spPr>
          <a:xfrm>
            <a:off x="539750" y="333375"/>
            <a:ext cx="7327900" cy="792163"/>
          </a:xfrm>
          <a:noFill/>
          <a:ln/>
        </p:spPr>
        <p:txBody>
          <a:bodyPr anchor="ctr"/>
          <a:lstStyle/>
          <a:p>
            <a:r>
              <a:rPr lang="zh-CN" altLang="en-US" sz="3500" b="0" dirty="0"/>
              <a:t>指数函数之特性</a:t>
            </a:r>
            <a:r>
              <a:rPr lang="en-US" altLang="zh-CN" sz="3500" b="0" dirty="0"/>
              <a:t>(</a:t>
            </a:r>
            <a:r>
              <a:rPr lang="zh-CN" altLang="en-US" sz="3500" b="0" dirty="0"/>
              <a:t>续</a:t>
            </a:r>
            <a:r>
              <a:rPr lang="en-US" altLang="zh-CN" sz="3500" b="0"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20000"/>
              </a:lnSpc>
            </a:pPr>
            <a:r>
              <a:rPr lang="zh-CN" altLang="en-US" dirty="0" smtClean="0"/>
              <a:t>求一个大素数</a:t>
            </a:r>
            <a:r>
              <a:rPr lang="en-US" dirty="0" smtClean="0"/>
              <a:t> p </a:t>
            </a:r>
            <a:r>
              <a:rPr lang="zh-CN" altLang="en-US" dirty="0" smtClean="0"/>
              <a:t>很容易，用现成的素性验证算法就可以了。不过已知一个素数</a:t>
            </a:r>
            <a:r>
              <a:rPr lang="en-US" dirty="0" smtClean="0"/>
              <a:t> p</a:t>
            </a:r>
            <a:r>
              <a:rPr lang="zh-CN" altLang="en-US" dirty="0" smtClean="0"/>
              <a:t>，求其本原根则很困难，因为需要将</a:t>
            </a:r>
            <a:r>
              <a:rPr lang="en-US" dirty="0" smtClean="0"/>
              <a:t> p - 1 </a:t>
            </a:r>
            <a:r>
              <a:rPr lang="zh-CN" altLang="en-US" dirty="0" smtClean="0"/>
              <a:t>的素因子</a:t>
            </a:r>
            <a:r>
              <a:rPr lang="en-US" dirty="0" smtClean="0"/>
              <a:t> q</a:t>
            </a:r>
            <a:r>
              <a:rPr lang="en-US" baseline="-25000" dirty="0" smtClean="0"/>
              <a:t>1</a:t>
            </a:r>
            <a:r>
              <a:rPr lang="zh-CN" altLang="en-US" dirty="0" smtClean="0"/>
              <a:t>，</a:t>
            </a:r>
            <a:r>
              <a:rPr lang="en-US" dirty="0" smtClean="0"/>
              <a:t>q</a:t>
            </a:r>
            <a:r>
              <a:rPr lang="en-US" baseline="-25000" dirty="0" smtClean="0"/>
              <a:t>2</a:t>
            </a:r>
            <a:r>
              <a:rPr lang="zh-CN" altLang="en-US" dirty="0" smtClean="0"/>
              <a:t>，</a:t>
            </a:r>
            <a:r>
              <a:rPr lang="en-US" dirty="0" smtClean="0"/>
              <a:t>……q</a:t>
            </a:r>
            <a:r>
              <a:rPr lang="en-US" baseline="-25000" dirty="0" smtClean="0"/>
              <a:t>k-1</a:t>
            </a:r>
            <a:r>
              <a:rPr lang="zh-CN" altLang="en-US" dirty="0" smtClean="0"/>
              <a:t>，</a:t>
            </a:r>
            <a:r>
              <a:rPr lang="en-US" dirty="0" err="1" smtClean="0"/>
              <a:t>q</a:t>
            </a:r>
            <a:r>
              <a:rPr lang="en-US" baseline="-25000" dirty="0" err="1" smtClean="0"/>
              <a:t>k</a:t>
            </a:r>
            <a:r>
              <a:rPr lang="zh-CN" altLang="en-US" dirty="0" smtClean="0"/>
              <a:t>都找出来，然后分别验证</a:t>
            </a:r>
            <a:r>
              <a:rPr lang="en-US" dirty="0" smtClean="0"/>
              <a:t> g</a:t>
            </a:r>
            <a:r>
              <a:rPr lang="en-US" baseline="30000" dirty="0" smtClean="0"/>
              <a:t>q</a:t>
            </a:r>
            <a:r>
              <a:rPr lang="en-US" baseline="-25000" dirty="0" smtClean="0"/>
              <a:t>1</a:t>
            </a:r>
            <a:r>
              <a:rPr lang="en-US" dirty="0" smtClean="0"/>
              <a:t> mod p</a:t>
            </a:r>
            <a:r>
              <a:rPr lang="zh-CN" altLang="en-US" dirty="0" smtClean="0"/>
              <a:t>，</a:t>
            </a:r>
            <a:r>
              <a:rPr lang="en-US" dirty="0" smtClean="0"/>
              <a:t> g</a:t>
            </a:r>
            <a:r>
              <a:rPr lang="en-US" baseline="30000" dirty="0" smtClean="0"/>
              <a:t>q</a:t>
            </a:r>
            <a:r>
              <a:rPr lang="en-US" baseline="-25000" dirty="0" smtClean="0"/>
              <a:t>2</a:t>
            </a:r>
            <a:r>
              <a:rPr lang="en-US" dirty="0" smtClean="0"/>
              <a:t> mod p</a:t>
            </a:r>
            <a:r>
              <a:rPr lang="zh-CN" altLang="en-US" dirty="0" smtClean="0"/>
              <a:t>，</a:t>
            </a:r>
            <a:r>
              <a:rPr lang="en-US" dirty="0" smtClean="0"/>
              <a:t> ……g</a:t>
            </a:r>
            <a:r>
              <a:rPr lang="en-US" baseline="30000" dirty="0" smtClean="0"/>
              <a:t>q</a:t>
            </a:r>
            <a:r>
              <a:rPr lang="en-US" baseline="-25000" dirty="0" smtClean="0"/>
              <a:t>k-1</a:t>
            </a:r>
            <a:r>
              <a:rPr lang="en-US" dirty="0" smtClean="0"/>
              <a:t> mod p</a:t>
            </a:r>
            <a:r>
              <a:rPr lang="zh-CN" altLang="en-US" dirty="0" smtClean="0"/>
              <a:t>，</a:t>
            </a:r>
            <a:r>
              <a:rPr lang="en-US" dirty="0" smtClean="0"/>
              <a:t> </a:t>
            </a:r>
            <a:r>
              <a:rPr lang="en-US" dirty="0" err="1" smtClean="0"/>
              <a:t>g</a:t>
            </a:r>
            <a:r>
              <a:rPr lang="en-US" baseline="30000" dirty="0" err="1" smtClean="0"/>
              <a:t>q</a:t>
            </a:r>
            <a:r>
              <a:rPr lang="en-US" baseline="-25000" dirty="0" err="1" smtClean="0"/>
              <a:t>k</a:t>
            </a:r>
            <a:r>
              <a:rPr lang="en-US" dirty="0" smtClean="0"/>
              <a:t> mod p</a:t>
            </a:r>
            <a:r>
              <a:rPr lang="zh-CN" altLang="en-US" dirty="0" smtClean="0"/>
              <a:t>，如果都不等于</a:t>
            </a:r>
            <a:r>
              <a:rPr lang="en-US" dirty="0" smtClean="0"/>
              <a:t> 1</a:t>
            </a:r>
            <a:r>
              <a:rPr lang="zh-CN" altLang="en-US" dirty="0" smtClean="0"/>
              <a:t>，则</a:t>
            </a:r>
            <a:r>
              <a:rPr lang="en-US" dirty="0" smtClean="0"/>
              <a:t> g </a:t>
            </a:r>
            <a:r>
              <a:rPr lang="zh-CN" altLang="en-US" dirty="0" smtClean="0"/>
              <a:t>是</a:t>
            </a:r>
            <a:r>
              <a:rPr lang="en-US" dirty="0" smtClean="0"/>
              <a:t> p </a:t>
            </a:r>
            <a:r>
              <a:rPr lang="zh-CN" altLang="en-US" dirty="0" smtClean="0"/>
              <a:t>的一个本原根。而然，如果</a:t>
            </a:r>
            <a:r>
              <a:rPr lang="en-US" dirty="0" smtClean="0"/>
              <a:t> p </a:t>
            </a:r>
            <a:r>
              <a:rPr lang="zh-CN" altLang="en-US" dirty="0" smtClean="0"/>
              <a:t>是一个很大的素数，例如</a:t>
            </a:r>
            <a:r>
              <a:rPr lang="en-US" dirty="0" smtClean="0"/>
              <a:t> 128 </a:t>
            </a:r>
            <a:r>
              <a:rPr lang="zh-CN" altLang="en-US" dirty="0" smtClean="0"/>
              <a:t>个</a:t>
            </a:r>
            <a:r>
              <a:rPr lang="en-US" dirty="0" smtClean="0"/>
              <a:t> 2 </a:t>
            </a:r>
            <a:r>
              <a:rPr lang="zh-CN" altLang="en-US" dirty="0" smtClean="0"/>
              <a:t>进制位的素数，要分解出</a:t>
            </a:r>
            <a:r>
              <a:rPr lang="en-US" dirty="0" smtClean="0"/>
              <a:t> p - 1 </a:t>
            </a:r>
            <a:r>
              <a:rPr lang="zh-CN" altLang="en-US" dirty="0" smtClean="0"/>
              <a:t>的所有素因子来则是一件很困难的事情。</a:t>
            </a:r>
            <a:endParaRPr lang="en-US" altLang="zh-CN" dirty="0" smtClean="0"/>
          </a:p>
          <a:p>
            <a:pPr>
              <a:lnSpc>
                <a:spcPct val="120000"/>
              </a:lnSpc>
            </a:pP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smtClean="0"/>
              <a:t>附：求</a:t>
            </a:r>
            <a:r>
              <a:rPr lang="zh-CN" altLang="en-US" sz="4400" smtClean="0"/>
              <a:t>本原元</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288" y="260350"/>
            <a:ext cx="7543800" cy="720725"/>
          </a:xfrm>
        </p:spPr>
        <p:txBody>
          <a:bodyPr/>
          <a:lstStyle/>
          <a:p>
            <a:r>
              <a:rPr lang="zh-CN" altLang="en-US" sz="3500" b="0" dirty="0"/>
              <a:t>指数函数之特性</a:t>
            </a:r>
            <a:r>
              <a:rPr lang="en-US" altLang="zh-CN" sz="3500" b="0" dirty="0"/>
              <a:t>(</a:t>
            </a:r>
            <a:r>
              <a:rPr lang="zh-CN" altLang="en-US" sz="3500" b="0" dirty="0"/>
              <a:t>续</a:t>
            </a:r>
            <a:r>
              <a:rPr lang="en-US" altLang="zh-CN" sz="3500" b="0" dirty="0"/>
              <a:t>)</a:t>
            </a:r>
            <a:endParaRPr lang="zh-CN" altLang="en-US" sz="3500" b="0" dirty="0"/>
          </a:p>
        </p:txBody>
      </p:sp>
      <p:sp>
        <p:nvSpPr>
          <p:cNvPr id="227331" name="Rectangle 3"/>
          <p:cNvSpPr>
            <a:spLocks noGrp="1" noChangeArrowheads="1"/>
          </p:cNvSpPr>
          <p:nvPr>
            <p:ph type="body" idx="1"/>
          </p:nvPr>
        </p:nvSpPr>
        <p:spPr>
          <a:xfrm>
            <a:off x="395288" y="1052737"/>
            <a:ext cx="8229600" cy="5005164"/>
          </a:xfrm>
        </p:spPr>
        <p:txBody>
          <a:bodyPr>
            <a:normAutofit fontScale="85000" lnSpcReduction="20000"/>
          </a:bodyPr>
          <a:lstStyle/>
          <a:p>
            <a:pPr>
              <a:lnSpc>
                <a:spcPct val="120000"/>
              </a:lnSpc>
              <a:buFont typeface="Wingdings" pitchFamily="2" charset="2"/>
              <a:buNone/>
            </a:pPr>
            <a:r>
              <a:rPr lang="zh-CN" altLang="en-US" sz="2500" dirty="0"/>
              <a:t>本原元素举例：</a:t>
            </a:r>
            <a:r>
              <a:rPr lang="en-US" altLang="zh-CN" sz="2500" dirty="0"/>
              <a:t>p=11, g=2, </a:t>
            </a:r>
            <a:r>
              <a:rPr lang="el-GR" altLang="zh-CN" sz="2500" dirty="0">
                <a:ea typeface="Arial Unicode MS" pitchFamily="34" charset="-122"/>
                <a:cs typeface="Arial Unicode MS" pitchFamily="34" charset="-122"/>
              </a:rPr>
              <a:t>φ</a:t>
            </a:r>
            <a:r>
              <a:rPr lang="en-US" altLang="zh-CN" sz="2500" dirty="0"/>
              <a:t>(p-1)= </a:t>
            </a:r>
            <a:r>
              <a:rPr lang="el-GR" altLang="zh-CN" sz="2500" dirty="0">
                <a:ea typeface="Arial Unicode MS" pitchFamily="34" charset="-122"/>
                <a:cs typeface="Arial Unicode MS" pitchFamily="34" charset="-122"/>
              </a:rPr>
              <a:t>φ</a:t>
            </a:r>
            <a:r>
              <a:rPr lang="en-US" altLang="zh-CN" sz="2500" dirty="0"/>
              <a:t>(10)=4, </a:t>
            </a:r>
            <a:r>
              <a:rPr lang="zh-CN" altLang="en-US" sz="2500" dirty="0"/>
              <a:t>即</a:t>
            </a:r>
            <a:r>
              <a:rPr lang="en-US" altLang="zh-CN" sz="2500" dirty="0"/>
              <a:t>1, 3, 7, 9</a:t>
            </a:r>
            <a:r>
              <a:rPr lang="zh-CN" altLang="en-US" sz="2500" dirty="0"/>
              <a:t>与</a:t>
            </a:r>
            <a:r>
              <a:rPr lang="en-US" altLang="zh-CN" sz="2500" dirty="0"/>
              <a:t>p-1</a:t>
            </a:r>
            <a:r>
              <a:rPr lang="zh-CN" altLang="en-US" sz="2500" dirty="0"/>
              <a:t>互素。若 </a:t>
            </a:r>
            <a:r>
              <a:rPr lang="en-US" altLang="zh-CN" sz="2500" dirty="0"/>
              <a:t>g=2</a:t>
            </a:r>
            <a:r>
              <a:rPr lang="zh-CN" altLang="en-US" sz="2500" dirty="0"/>
              <a:t>为模</a:t>
            </a:r>
            <a:r>
              <a:rPr lang="en-US" altLang="zh-CN" sz="2500" dirty="0"/>
              <a:t>p</a:t>
            </a:r>
            <a:r>
              <a:rPr lang="zh-CN" altLang="en-US" sz="2500" dirty="0"/>
              <a:t>之本原元素</a:t>
            </a:r>
            <a:r>
              <a:rPr lang="en-US" altLang="zh-CN" sz="2500" dirty="0"/>
              <a:t>, </a:t>
            </a:r>
            <a:r>
              <a:rPr lang="zh-CN" altLang="en-US" sz="2500" dirty="0"/>
              <a:t>则</a:t>
            </a:r>
          </a:p>
          <a:p>
            <a:pPr>
              <a:lnSpc>
                <a:spcPct val="120000"/>
              </a:lnSpc>
              <a:buFont typeface="Wingdings" pitchFamily="2" charset="2"/>
              <a:buNone/>
            </a:pPr>
            <a:r>
              <a:rPr lang="zh-CN" altLang="en-US" sz="2500" dirty="0"/>
              <a:t>	</a:t>
            </a:r>
            <a:r>
              <a:rPr lang="en-US" altLang="zh-CN" sz="2500" dirty="0"/>
              <a:t>2</a:t>
            </a:r>
            <a:r>
              <a:rPr lang="en-US" altLang="zh-CN" sz="2500" baseline="30000" dirty="0"/>
              <a:t>1</a:t>
            </a:r>
            <a:r>
              <a:rPr lang="en-US" altLang="zh-CN" sz="2500" dirty="0"/>
              <a:t>=2, 2</a:t>
            </a:r>
            <a:r>
              <a:rPr lang="en-US" altLang="zh-CN" sz="2500" baseline="30000" dirty="0"/>
              <a:t>3</a:t>
            </a:r>
            <a:r>
              <a:rPr lang="en-US" altLang="zh-CN" sz="2500" dirty="0"/>
              <a:t>=8, 2</a:t>
            </a:r>
            <a:r>
              <a:rPr lang="en-US" altLang="zh-CN" sz="2500" baseline="30000" dirty="0"/>
              <a:t>7</a:t>
            </a:r>
            <a:r>
              <a:rPr lang="en-US" altLang="zh-CN" sz="2500" dirty="0"/>
              <a:t>=7, 2</a:t>
            </a:r>
            <a:r>
              <a:rPr lang="en-US" altLang="zh-CN" sz="2500" baseline="30000" dirty="0"/>
              <a:t>9</a:t>
            </a:r>
            <a:r>
              <a:rPr lang="en-US" altLang="zh-CN" sz="2500" dirty="0"/>
              <a:t> mod 11=6</a:t>
            </a:r>
            <a:r>
              <a:rPr lang="zh-CN" altLang="en-US" sz="2500" dirty="0"/>
              <a:t>均为模</a:t>
            </a:r>
            <a:r>
              <a:rPr lang="en-US" altLang="zh-CN" sz="2500" dirty="0"/>
              <a:t>11</a:t>
            </a:r>
            <a:r>
              <a:rPr lang="zh-CN" altLang="en-US" sz="2500" dirty="0"/>
              <a:t>之本原元素。找到一个本原元素后可以容易找到所有本原元素</a:t>
            </a:r>
            <a:r>
              <a:rPr lang="en-US" altLang="zh-CN" sz="2500" dirty="0"/>
              <a:t>, </a:t>
            </a:r>
            <a:r>
              <a:rPr lang="zh-CN" altLang="en-US" sz="2500" dirty="0"/>
              <a:t>问题是如何找到第一个本原元素</a:t>
            </a:r>
            <a:r>
              <a:rPr lang="zh-CN" altLang="en-US" sz="2500" dirty="0" smtClean="0"/>
              <a:t>。</a:t>
            </a:r>
            <a:endParaRPr lang="en-US" altLang="zh-CN" sz="2500" dirty="0" smtClean="0"/>
          </a:p>
          <a:p>
            <a:pPr>
              <a:lnSpc>
                <a:spcPct val="120000"/>
              </a:lnSpc>
            </a:pPr>
            <a:r>
              <a:rPr lang="zh-CN" altLang="en-US" dirty="0" smtClean="0"/>
              <a:t>算法如下：</a:t>
            </a:r>
          </a:p>
          <a:p>
            <a:pPr lvl="1">
              <a:lnSpc>
                <a:spcPct val="120000"/>
              </a:lnSpc>
            </a:pPr>
            <a:r>
              <a:rPr lang="en-US" altLang="zh-CN" sz="2600" dirty="0" smtClean="0"/>
              <a:t>P1. </a:t>
            </a:r>
            <a:r>
              <a:rPr lang="zh-CN" altLang="en-US" sz="2600" dirty="0" smtClean="0"/>
              <a:t>利用素性验证算法，生成一个大素数</a:t>
            </a:r>
            <a:r>
              <a:rPr lang="en-US" altLang="zh-CN" sz="2600" dirty="0" smtClean="0"/>
              <a:t>q</a:t>
            </a:r>
            <a:r>
              <a:rPr lang="zh-CN" altLang="en-US" sz="2600" dirty="0" smtClean="0"/>
              <a:t>；</a:t>
            </a:r>
            <a:r>
              <a:rPr lang="en-US" altLang="zh-CN" sz="2600" dirty="0" smtClean="0"/>
              <a:t/>
            </a:r>
            <a:br>
              <a:rPr lang="en-US" altLang="zh-CN" sz="2600" dirty="0" smtClean="0"/>
            </a:br>
            <a:r>
              <a:rPr lang="en-US" altLang="zh-CN" sz="2600" dirty="0" smtClean="0"/>
              <a:t>P2. </a:t>
            </a:r>
            <a:r>
              <a:rPr lang="zh-CN" altLang="en-US" sz="2600" dirty="0" smtClean="0"/>
              <a:t>令</a:t>
            </a:r>
            <a:r>
              <a:rPr lang="en-US" altLang="zh-CN" sz="2600" dirty="0" smtClean="0"/>
              <a:t> p = q * 2 + 1</a:t>
            </a:r>
            <a:r>
              <a:rPr lang="zh-CN" altLang="en-US" sz="2600" dirty="0" smtClean="0"/>
              <a:t>；</a:t>
            </a:r>
            <a:r>
              <a:rPr lang="en-US" altLang="zh-CN" sz="2600" dirty="0" smtClean="0"/>
              <a:t/>
            </a:r>
            <a:br>
              <a:rPr lang="en-US" altLang="zh-CN" sz="2600" dirty="0" smtClean="0"/>
            </a:br>
            <a:r>
              <a:rPr lang="en-US" altLang="zh-CN" sz="2600" dirty="0" smtClean="0"/>
              <a:t>P3. </a:t>
            </a:r>
            <a:r>
              <a:rPr lang="zh-CN" altLang="en-US" sz="2600" dirty="0" smtClean="0"/>
              <a:t>利用素性验证算法，验证</a:t>
            </a:r>
            <a:r>
              <a:rPr lang="en-US" altLang="zh-CN" sz="2600" dirty="0" smtClean="0"/>
              <a:t> p </a:t>
            </a:r>
            <a:r>
              <a:rPr lang="zh-CN" altLang="en-US" sz="2600" dirty="0" smtClean="0"/>
              <a:t>是否是素数，如果否，则跳转到</a:t>
            </a:r>
            <a:r>
              <a:rPr lang="en-US" altLang="zh-CN" sz="2600" dirty="0" smtClean="0"/>
              <a:t>P1</a:t>
            </a:r>
            <a:r>
              <a:rPr lang="zh-CN" altLang="en-US" sz="2600" dirty="0" smtClean="0"/>
              <a:t>；</a:t>
            </a:r>
            <a:r>
              <a:rPr lang="en-US" altLang="zh-CN" sz="2600" dirty="0" smtClean="0"/>
              <a:t/>
            </a:r>
            <a:br>
              <a:rPr lang="en-US" altLang="zh-CN" sz="2600" dirty="0" smtClean="0"/>
            </a:br>
            <a:r>
              <a:rPr lang="en-US" altLang="zh-CN" sz="2600" dirty="0" smtClean="0"/>
              <a:t>P4. </a:t>
            </a:r>
            <a:r>
              <a:rPr lang="zh-CN" altLang="en-US" sz="2600" dirty="0" smtClean="0"/>
              <a:t>生成一个随机数</a:t>
            </a:r>
            <a:r>
              <a:rPr lang="en-US" altLang="zh-CN" sz="2600" dirty="0" smtClean="0"/>
              <a:t> g</a:t>
            </a:r>
            <a:r>
              <a:rPr lang="zh-CN" altLang="en-US" sz="2600" dirty="0" smtClean="0"/>
              <a:t>，</a:t>
            </a:r>
            <a:r>
              <a:rPr lang="en-US" altLang="zh-CN" sz="2600" dirty="0" smtClean="0"/>
              <a:t>1 &lt; g &lt; p - 1</a:t>
            </a:r>
            <a:r>
              <a:rPr lang="zh-CN" altLang="en-US" sz="2600" dirty="0" smtClean="0"/>
              <a:t>；</a:t>
            </a:r>
            <a:r>
              <a:rPr lang="en-US" altLang="zh-CN" sz="2600" dirty="0" smtClean="0"/>
              <a:t/>
            </a:r>
            <a:br>
              <a:rPr lang="en-US" altLang="zh-CN" sz="2600" dirty="0" smtClean="0"/>
            </a:br>
            <a:r>
              <a:rPr lang="en-US" altLang="zh-CN" sz="2600" dirty="0" smtClean="0"/>
              <a:t>P5. </a:t>
            </a:r>
            <a:r>
              <a:rPr lang="zh-CN" altLang="en-US" sz="2600" dirty="0" smtClean="0"/>
              <a:t>验证</a:t>
            </a:r>
            <a:r>
              <a:rPr lang="en-US" altLang="zh-CN" sz="2600" dirty="0" smtClean="0"/>
              <a:t> g</a:t>
            </a:r>
            <a:r>
              <a:rPr lang="en-US" altLang="zh-CN" sz="2600" baseline="30000" dirty="0" smtClean="0"/>
              <a:t>2</a:t>
            </a:r>
            <a:r>
              <a:rPr lang="en-US" altLang="zh-CN" sz="2600" dirty="0" smtClean="0"/>
              <a:t> mod p </a:t>
            </a:r>
            <a:r>
              <a:rPr lang="zh-CN" altLang="en-US" sz="2600" dirty="0" smtClean="0"/>
              <a:t>和</a:t>
            </a:r>
            <a:r>
              <a:rPr lang="en-US" altLang="zh-CN" sz="2600" dirty="0" smtClean="0"/>
              <a:t> </a:t>
            </a:r>
            <a:r>
              <a:rPr lang="en-US" altLang="zh-CN" sz="2600" dirty="0" err="1" smtClean="0"/>
              <a:t>g</a:t>
            </a:r>
            <a:r>
              <a:rPr lang="en-US" altLang="zh-CN" sz="2600" baseline="30000" dirty="0" err="1" smtClean="0"/>
              <a:t>q</a:t>
            </a:r>
            <a:r>
              <a:rPr lang="en-US" altLang="zh-CN" sz="2600" dirty="0" smtClean="0"/>
              <a:t> mod p </a:t>
            </a:r>
            <a:r>
              <a:rPr lang="zh-CN" altLang="en-US" sz="2600" dirty="0" smtClean="0"/>
              <a:t>都不等于</a:t>
            </a:r>
            <a:r>
              <a:rPr lang="en-US" altLang="zh-CN" sz="2600" dirty="0" smtClean="0"/>
              <a:t> 1</a:t>
            </a:r>
            <a:r>
              <a:rPr lang="zh-CN" altLang="en-US" sz="2600" dirty="0" smtClean="0"/>
              <a:t>，否则跳转到</a:t>
            </a:r>
            <a:r>
              <a:rPr lang="en-US" altLang="zh-CN" sz="2600" dirty="0" smtClean="0"/>
              <a:t> P4</a:t>
            </a:r>
            <a:r>
              <a:rPr lang="zh-CN" altLang="en-US" sz="2600" dirty="0" smtClean="0"/>
              <a:t>；</a:t>
            </a:r>
            <a:r>
              <a:rPr lang="en-US" altLang="zh-CN" sz="2600" dirty="0" smtClean="0"/>
              <a:t/>
            </a:r>
            <a:br>
              <a:rPr lang="en-US" altLang="zh-CN" sz="2600" dirty="0" smtClean="0"/>
            </a:br>
            <a:r>
              <a:rPr lang="en-US" altLang="zh-CN" sz="2600" dirty="0" smtClean="0"/>
              <a:t>P6. g </a:t>
            </a:r>
            <a:r>
              <a:rPr lang="zh-CN" altLang="en-US" sz="2600" dirty="0" smtClean="0"/>
              <a:t>是大素数</a:t>
            </a:r>
            <a:r>
              <a:rPr lang="en-US" altLang="zh-CN" sz="2600" dirty="0" smtClean="0"/>
              <a:t> p </a:t>
            </a:r>
            <a:r>
              <a:rPr lang="zh-CN" altLang="en-US" sz="2600" dirty="0" smtClean="0"/>
              <a:t>的本原根。</a:t>
            </a:r>
          </a:p>
          <a:p>
            <a:pPr>
              <a:lnSpc>
                <a:spcPct val="95000"/>
              </a:lnSpc>
              <a:buFont typeface="Wingdings" pitchFamily="2" charset="2"/>
              <a:buNone/>
            </a:pPr>
            <a:endParaRPr lang="zh-CN" altLang="en-US" sz="2500" dirty="0"/>
          </a:p>
          <a:p>
            <a:pPr>
              <a:lnSpc>
                <a:spcPct val="65000"/>
              </a:lnSpc>
              <a:spcBef>
                <a:spcPct val="0"/>
              </a:spcBef>
              <a:buFont typeface="Wingdings" pitchFamily="2" charset="2"/>
              <a:buNone/>
            </a:pPr>
            <a:endParaRPr lang="en-US" altLang="zh-CN" sz="2500" dirty="0"/>
          </a:p>
          <a:p>
            <a:pPr>
              <a:lnSpc>
                <a:spcPct val="95000"/>
              </a:lnSpc>
              <a:buFont typeface="Wingdings" pitchFamily="2" charset="2"/>
              <a:buNone/>
            </a:pPr>
            <a:endParaRPr lang="zh-CN" altLang="en-US" sz="25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5000"/>
              </a:lnSpc>
              <a:buFont typeface="Wingdings" pitchFamily="2" charset="2"/>
              <a:buNone/>
            </a:pPr>
            <a:r>
              <a:rPr lang="en-US" altLang="zh-CN" sz="2800" dirty="0" smtClean="0"/>
              <a:t>3. </a:t>
            </a:r>
            <a:r>
              <a:rPr lang="zh-CN" altLang="en-US" sz="2800" dirty="0" smtClean="0"/>
              <a:t>交换性</a:t>
            </a:r>
          </a:p>
          <a:p>
            <a:pPr>
              <a:lnSpc>
                <a:spcPct val="95000"/>
              </a:lnSpc>
              <a:buFont typeface="Wingdings" pitchFamily="2" charset="2"/>
              <a:buNone/>
            </a:pPr>
            <a:r>
              <a:rPr lang="zh-CN" altLang="en-US" sz="2800" dirty="0" smtClean="0"/>
              <a:t>        指数函数满足交换性</a:t>
            </a:r>
            <a:r>
              <a:rPr lang="en-US" altLang="zh-CN" sz="2800" dirty="0" smtClean="0"/>
              <a:t>, </a:t>
            </a:r>
            <a:r>
              <a:rPr lang="zh-CN" altLang="en-US" sz="2800" dirty="0" smtClean="0"/>
              <a:t>因为</a:t>
            </a:r>
            <a:r>
              <a:rPr lang="en-US" altLang="zh-CN" sz="2800" dirty="0" smtClean="0"/>
              <a:t>:</a:t>
            </a:r>
          </a:p>
          <a:p>
            <a:pPr>
              <a:lnSpc>
                <a:spcPct val="95000"/>
              </a:lnSpc>
              <a:buFont typeface="Wingdings" pitchFamily="2" charset="2"/>
              <a:buNone/>
            </a:pPr>
            <a:r>
              <a:rPr lang="en-US" altLang="zh-CN" sz="2800" dirty="0" smtClean="0"/>
              <a:t>         E</a:t>
            </a:r>
            <a:r>
              <a:rPr lang="en-US" altLang="zh-CN" baseline="-14000" dirty="0" smtClean="0"/>
              <a:t>x</a:t>
            </a:r>
            <a:r>
              <a:rPr lang="en-US" altLang="zh-CN" sz="2800" dirty="0" smtClean="0"/>
              <a:t>(</a:t>
            </a:r>
            <a:r>
              <a:rPr lang="en-US" altLang="zh-CN" sz="2800" dirty="0" err="1" smtClean="0"/>
              <a:t>E</a:t>
            </a:r>
            <a:r>
              <a:rPr lang="en-US" altLang="zh-CN" baseline="-14000" dirty="0" err="1" smtClean="0"/>
              <a:t>y</a:t>
            </a:r>
            <a:r>
              <a:rPr lang="en-US" altLang="zh-CN" sz="2800" dirty="0" smtClean="0"/>
              <a:t>(g))=E</a:t>
            </a:r>
            <a:r>
              <a:rPr lang="en-US" altLang="zh-CN" baseline="-14000" dirty="0" smtClean="0"/>
              <a:t>x</a:t>
            </a:r>
            <a:r>
              <a:rPr lang="en-US" altLang="zh-CN" sz="2800" dirty="0" smtClean="0"/>
              <a:t>(</a:t>
            </a:r>
            <a:r>
              <a:rPr lang="en-US" altLang="zh-CN" sz="2800" dirty="0" err="1" smtClean="0"/>
              <a:t>g</a:t>
            </a:r>
            <a:r>
              <a:rPr lang="en-US" altLang="zh-CN" sz="2800" baseline="30000" dirty="0" err="1" smtClean="0"/>
              <a:t>y</a:t>
            </a:r>
            <a:r>
              <a:rPr lang="en-US" altLang="zh-CN" sz="2800" dirty="0" smtClean="0"/>
              <a:t>)=(</a:t>
            </a:r>
            <a:r>
              <a:rPr lang="en-US" altLang="zh-CN" sz="2800" dirty="0" err="1" smtClean="0"/>
              <a:t>g</a:t>
            </a:r>
            <a:r>
              <a:rPr lang="en-US" altLang="zh-CN" sz="2800" baseline="30000" dirty="0" err="1" smtClean="0"/>
              <a:t>y</a:t>
            </a:r>
            <a:r>
              <a:rPr lang="en-US" altLang="zh-CN" sz="2800" dirty="0" smtClean="0"/>
              <a:t>)</a:t>
            </a:r>
            <a:r>
              <a:rPr lang="en-US" altLang="zh-CN" sz="2800" baseline="30000" dirty="0" smtClean="0"/>
              <a:t>x</a:t>
            </a:r>
            <a:r>
              <a:rPr lang="en-US" altLang="zh-CN" sz="2800" dirty="0" smtClean="0"/>
              <a:t>=</a:t>
            </a:r>
            <a:r>
              <a:rPr lang="en-US" altLang="zh-CN" sz="2800" dirty="0" err="1" smtClean="0"/>
              <a:t>g</a:t>
            </a:r>
            <a:r>
              <a:rPr lang="en-US" altLang="zh-CN" sz="2800" baseline="30000" dirty="0" err="1" smtClean="0"/>
              <a:t>yx</a:t>
            </a:r>
            <a:endParaRPr lang="en-US" altLang="zh-CN" sz="2800" baseline="30000" dirty="0" smtClean="0"/>
          </a:p>
          <a:p>
            <a:pPr>
              <a:lnSpc>
                <a:spcPct val="95000"/>
              </a:lnSpc>
              <a:buFont typeface="Wingdings" pitchFamily="2" charset="2"/>
              <a:buNone/>
            </a:pPr>
            <a:r>
              <a:rPr lang="en-US" altLang="zh-CN" sz="2800" dirty="0" smtClean="0"/>
              <a:t>         </a:t>
            </a:r>
            <a:r>
              <a:rPr lang="en-US" altLang="zh-CN" sz="2800" dirty="0" err="1" smtClean="0"/>
              <a:t>E</a:t>
            </a:r>
            <a:r>
              <a:rPr lang="en-US" altLang="zh-CN" baseline="-14000" dirty="0" err="1" smtClean="0"/>
              <a:t>y</a:t>
            </a:r>
            <a:r>
              <a:rPr lang="en-US" altLang="zh-CN" sz="2800" dirty="0" smtClean="0"/>
              <a:t>(E</a:t>
            </a:r>
            <a:r>
              <a:rPr lang="en-US" altLang="zh-CN" baseline="-14000" dirty="0" smtClean="0"/>
              <a:t>x</a:t>
            </a:r>
            <a:r>
              <a:rPr lang="en-US" altLang="zh-CN" sz="2800" dirty="0" smtClean="0"/>
              <a:t>(g))=</a:t>
            </a:r>
            <a:r>
              <a:rPr lang="en-US" altLang="zh-CN" sz="2800" dirty="0" err="1" smtClean="0"/>
              <a:t>E</a:t>
            </a:r>
            <a:r>
              <a:rPr lang="en-US" altLang="zh-CN" baseline="-14000" dirty="0" err="1" smtClean="0"/>
              <a:t>y</a:t>
            </a:r>
            <a:r>
              <a:rPr lang="en-US" altLang="zh-CN" sz="2800" dirty="0" smtClean="0"/>
              <a:t>(</a:t>
            </a:r>
            <a:r>
              <a:rPr lang="en-US" altLang="zh-CN" sz="2800" dirty="0" err="1" smtClean="0"/>
              <a:t>g</a:t>
            </a:r>
            <a:r>
              <a:rPr lang="en-US" altLang="zh-CN" sz="2800" baseline="30000" dirty="0" err="1" smtClean="0"/>
              <a:t>x</a:t>
            </a:r>
            <a:r>
              <a:rPr lang="en-US" altLang="zh-CN" sz="2800" dirty="0" smtClean="0"/>
              <a:t>)=(</a:t>
            </a:r>
            <a:r>
              <a:rPr lang="en-US" altLang="zh-CN" sz="2800" dirty="0" err="1" smtClean="0"/>
              <a:t>g</a:t>
            </a:r>
            <a:r>
              <a:rPr lang="en-US" altLang="zh-CN" sz="2800" baseline="30000" dirty="0" err="1" smtClean="0"/>
              <a:t>x</a:t>
            </a:r>
            <a:r>
              <a:rPr lang="en-US" altLang="zh-CN" sz="2800" dirty="0" smtClean="0"/>
              <a:t>)</a:t>
            </a:r>
            <a:r>
              <a:rPr lang="en-US" altLang="zh-CN" sz="2800" baseline="30000" dirty="0" smtClean="0"/>
              <a:t>y</a:t>
            </a:r>
            <a:r>
              <a:rPr lang="en-US" altLang="zh-CN" sz="2800" dirty="0" smtClean="0"/>
              <a:t>=</a:t>
            </a:r>
            <a:r>
              <a:rPr lang="en-US" altLang="zh-CN" sz="2800" dirty="0" err="1" smtClean="0"/>
              <a:t>g</a:t>
            </a:r>
            <a:r>
              <a:rPr lang="en-US" altLang="zh-CN" sz="2800" baseline="30000" dirty="0" err="1" smtClean="0"/>
              <a:t>xy</a:t>
            </a:r>
            <a:endParaRPr lang="en-US" altLang="zh-CN" sz="2800" baseline="30000" dirty="0" smtClean="0"/>
          </a:p>
          <a:p>
            <a:pPr>
              <a:lnSpc>
                <a:spcPct val="95000"/>
              </a:lnSpc>
              <a:buFont typeface="Wingdings" pitchFamily="2" charset="2"/>
              <a:buNone/>
            </a:pPr>
            <a:r>
              <a:rPr lang="en-US" altLang="zh-CN" sz="2800" dirty="0" smtClean="0"/>
              <a:t>    ∴ E</a:t>
            </a:r>
            <a:r>
              <a:rPr lang="en-US" altLang="zh-CN" baseline="-14000" dirty="0" smtClean="0"/>
              <a:t>x</a:t>
            </a:r>
            <a:r>
              <a:rPr lang="en-US" altLang="zh-CN" sz="2800" dirty="0" smtClean="0"/>
              <a:t>(</a:t>
            </a:r>
            <a:r>
              <a:rPr lang="en-US" altLang="zh-CN" sz="2800" dirty="0" err="1" smtClean="0"/>
              <a:t>E</a:t>
            </a:r>
            <a:r>
              <a:rPr lang="en-US" altLang="zh-CN" baseline="-14000" dirty="0" err="1" smtClean="0"/>
              <a:t>y</a:t>
            </a:r>
            <a:r>
              <a:rPr lang="en-US" altLang="zh-CN" sz="2800" dirty="0" smtClean="0"/>
              <a:t>(g))=</a:t>
            </a:r>
            <a:r>
              <a:rPr lang="en-US" altLang="zh-CN" sz="2800" dirty="0" err="1" smtClean="0"/>
              <a:t>E</a:t>
            </a:r>
            <a:r>
              <a:rPr lang="en-US" altLang="zh-CN" baseline="-14000" dirty="0" err="1" smtClean="0"/>
              <a:t>y</a:t>
            </a:r>
            <a:r>
              <a:rPr lang="en-US" altLang="zh-CN" sz="2800" dirty="0" smtClean="0"/>
              <a:t>(E</a:t>
            </a:r>
            <a:r>
              <a:rPr lang="en-US" altLang="zh-CN" baseline="-14000" dirty="0" smtClean="0"/>
              <a:t>x</a:t>
            </a:r>
            <a:r>
              <a:rPr lang="en-US" altLang="zh-CN" sz="2800" dirty="0" smtClean="0"/>
              <a:t>(g))</a:t>
            </a:r>
            <a:endParaRPr lang="zh-CN" altLang="en-US" dirty="0"/>
          </a:p>
        </p:txBody>
      </p:sp>
      <p:sp>
        <p:nvSpPr>
          <p:cNvPr id="3" name="标题 2"/>
          <p:cNvSpPr>
            <a:spLocks noGrp="1"/>
          </p:cNvSpPr>
          <p:nvPr>
            <p:ph type="title"/>
          </p:nvPr>
        </p:nvSpPr>
        <p:spPr/>
        <p:txBody>
          <a:bodyPr/>
          <a:lstStyle/>
          <a:p>
            <a:r>
              <a:rPr lang="zh-CN" altLang="en-US" sz="4400" b="0" dirty="0" smtClean="0"/>
              <a:t>指数函数之特性</a:t>
            </a:r>
            <a:r>
              <a:rPr lang="en-US" altLang="zh-CN" sz="4400" b="0" dirty="0" smtClean="0"/>
              <a:t>(</a:t>
            </a:r>
            <a:r>
              <a:rPr lang="zh-CN" altLang="en-US" sz="4400" b="0" dirty="0" smtClean="0"/>
              <a:t>续</a:t>
            </a:r>
            <a:r>
              <a:rPr lang="en-US" altLang="zh-CN" sz="4400" b="0"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b="0" dirty="0"/>
              <a:t>第二部分 公钥密码和散列函数</a:t>
            </a:r>
          </a:p>
        </p:txBody>
      </p:sp>
      <p:sp>
        <p:nvSpPr>
          <p:cNvPr id="234499" name="Rectangle 3"/>
          <p:cNvSpPr>
            <a:spLocks noGrp="1" noChangeArrowheads="1"/>
          </p:cNvSpPr>
          <p:nvPr>
            <p:ph type="body" idx="1"/>
          </p:nvPr>
        </p:nvSpPr>
        <p:spPr/>
        <p:txBody>
          <a:bodyPr/>
          <a:lstStyle/>
          <a:p>
            <a:pPr>
              <a:buFont typeface="Wingdings" pitchFamily="2" charset="2"/>
              <a:buNone/>
            </a:pPr>
            <a:r>
              <a:rPr lang="zh-CN" altLang="en-US" dirty="0"/>
              <a:t>第</a:t>
            </a:r>
            <a:r>
              <a:rPr lang="en-US" altLang="zh-CN" dirty="0"/>
              <a:t>8</a:t>
            </a:r>
            <a:r>
              <a:rPr lang="zh-CN" altLang="en-US" dirty="0"/>
              <a:t>章：数论入门</a:t>
            </a:r>
          </a:p>
          <a:p>
            <a:pPr>
              <a:buFont typeface="Wingdings" pitchFamily="2" charset="2"/>
              <a:buNone/>
            </a:pPr>
            <a:r>
              <a:rPr lang="zh-CN" altLang="en-US" dirty="0"/>
              <a:t>第</a:t>
            </a:r>
            <a:r>
              <a:rPr lang="en-US" altLang="zh-CN" dirty="0"/>
              <a:t>9</a:t>
            </a:r>
            <a:r>
              <a:rPr lang="zh-CN" altLang="en-US" dirty="0"/>
              <a:t>章：公钥密码与</a:t>
            </a:r>
            <a:r>
              <a:rPr lang="en-US" altLang="zh-CN" dirty="0"/>
              <a:t>RSA</a:t>
            </a:r>
          </a:p>
          <a:p>
            <a:pPr>
              <a:buFont typeface="Wingdings" pitchFamily="2" charset="2"/>
              <a:buNone/>
            </a:pPr>
            <a:r>
              <a:rPr lang="zh-CN" altLang="en-US" dirty="0"/>
              <a:t>第</a:t>
            </a:r>
            <a:r>
              <a:rPr lang="en-US" altLang="zh-CN" dirty="0"/>
              <a:t>10</a:t>
            </a:r>
            <a:r>
              <a:rPr lang="zh-CN" altLang="en-US" dirty="0"/>
              <a:t>章：密钥管理和其他公钥密码体制</a:t>
            </a:r>
          </a:p>
          <a:p>
            <a:pPr>
              <a:buFont typeface="Wingdings" pitchFamily="2" charset="2"/>
              <a:buNone/>
            </a:pPr>
            <a:r>
              <a:rPr lang="zh-CN" altLang="en-US" dirty="0"/>
              <a:t>第</a:t>
            </a:r>
            <a:r>
              <a:rPr lang="en-US" altLang="zh-CN" dirty="0"/>
              <a:t>11</a:t>
            </a:r>
            <a:r>
              <a:rPr lang="zh-CN" altLang="en-US" dirty="0"/>
              <a:t>章：消息认证和散列函数</a:t>
            </a:r>
          </a:p>
          <a:p>
            <a:pPr>
              <a:buFont typeface="Wingdings" pitchFamily="2" charset="2"/>
              <a:buNone/>
            </a:pPr>
            <a:r>
              <a:rPr lang="zh-CN" altLang="en-US" dirty="0"/>
              <a:t>第</a:t>
            </a:r>
            <a:r>
              <a:rPr lang="en-US" altLang="zh-CN" dirty="0"/>
              <a:t>12</a:t>
            </a:r>
            <a:r>
              <a:rPr lang="zh-CN" altLang="en-US" dirty="0"/>
              <a:t>章：散列和</a:t>
            </a:r>
            <a:r>
              <a:rPr lang="en-US" altLang="zh-CN" dirty="0"/>
              <a:t>MAC</a:t>
            </a:r>
            <a:r>
              <a:rPr lang="zh-CN" altLang="en-US" dirty="0"/>
              <a:t>算法</a:t>
            </a:r>
          </a:p>
          <a:p>
            <a:pPr>
              <a:buFont typeface="Wingdings" pitchFamily="2" charset="2"/>
              <a:buNone/>
            </a:pPr>
            <a:r>
              <a:rPr lang="zh-CN" altLang="en-US" dirty="0"/>
              <a:t>第</a:t>
            </a:r>
            <a:r>
              <a:rPr lang="en-US" altLang="zh-CN" dirty="0"/>
              <a:t>13</a:t>
            </a:r>
            <a:r>
              <a:rPr lang="zh-CN" altLang="en-US" dirty="0"/>
              <a:t>章：数字签名和认证协议</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39750" y="1341438"/>
            <a:ext cx="7848600" cy="4537075"/>
          </a:xfrm>
        </p:spPr>
        <p:txBody>
          <a:bodyPr/>
          <a:lstStyle/>
          <a:p>
            <a:pPr marL="609600" indent="-609600">
              <a:lnSpc>
                <a:spcPct val="95000"/>
              </a:lnSpc>
              <a:buFont typeface="Wingdings" pitchFamily="2" charset="2"/>
              <a:buNone/>
            </a:pPr>
            <a:r>
              <a:rPr lang="en-US" altLang="zh-CN" sz="2600" dirty="0"/>
              <a:t>4. </a:t>
            </a:r>
            <a:r>
              <a:rPr lang="zh-CN" altLang="en-US" sz="2600" dirty="0"/>
              <a:t>非对称性</a:t>
            </a:r>
            <a:r>
              <a:rPr lang="en-US" altLang="zh-CN" sz="2600" dirty="0"/>
              <a:t>(Asymmetric Property)</a:t>
            </a:r>
          </a:p>
          <a:p>
            <a:pPr marL="609600" indent="-609600">
              <a:lnSpc>
                <a:spcPct val="95000"/>
              </a:lnSpc>
              <a:buFont typeface="Wingdings" pitchFamily="2" charset="2"/>
              <a:buNone/>
            </a:pPr>
            <a:r>
              <a:rPr lang="en-US" altLang="zh-CN" sz="2600" dirty="0"/>
              <a:t>        ∵E</a:t>
            </a:r>
            <a:r>
              <a:rPr lang="en-US" altLang="zh-CN" sz="2600" baseline="-14000" dirty="0"/>
              <a:t>x</a:t>
            </a:r>
            <a:r>
              <a:rPr lang="en-US" altLang="zh-CN" sz="2600" dirty="0"/>
              <a:t>(-g)=(-g)</a:t>
            </a:r>
            <a:r>
              <a:rPr lang="en-US" altLang="zh-CN" sz="2600" baseline="30000" dirty="0"/>
              <a:t>x</a:t>
            </a:r>
            <a:r>
              <a:rPr lang="en-US" altLang="zh-CN" sz="2600" dirty="0"/>
              <a:t>=(-1)</a:t>
            </a:r>
            <a:r>
              <a:rPr lang="en-US" altLang="zh-CN" sz="2600" baseline="30000" dirty="0" err="1"/>
              <a:t>x</a:t>
            </a:r>
            <a:r>
              <a:rPr lang="en-US" altLang="zh-CN" sz="2600" dirty="0" err="1"/>
              <a:t>g</a:t>
            </a:r>
            <a:r>
              <a:rPr lang="en-US" altLang="zh-CN" sz="2600" baseline="30000" dirty="0" err="1"/>
              <a:t>x</a:t>
            </a:r>
            <a:r>
              <a:rPr lang="en-US" altLang="zh-CN" sz="2600" dirty="0"/>
              <a:t>=(-1)</a:t>
            </a:r>
            <a:r>
              <a:rPr lang="en-US" altLang="zh-CN" sz="2600" baseline="30000" dirty="0" err="1"/>
              <a:t>x</a:t>
            </a:r>
            <a:r>
              <a:rPr lang="en-US" altLang="zh-CN" sz="2600" dirty="0" err="1"/>
              <a:t>E</a:t>
            </a:r>
            <a:r>
              <a:rPr lang="en-US" altLang="zh-CN" sz="2600" baseline="-14000" dirty="0" err="1"/>
              <a:t>x</a:t>
            </a:r>
            <a:r>
              <a:rPr lang="en-US" altLang="zh-CN" sz="2600" dirty="0"/>
              <a:t>(g)</a:t>
            </a:r>
          </a:p>
          <a:p>
            <a:pPr marL="609600" indent="-609600">
              <a:lnSpc>
                <a:spcPct val="95000"/>
              </a:lnSpc>
              <a:buFont typeface="Wingdings" pitchFamily="2" charset="2"/>
              <a:buNone/>
            </a:pPr>
            <a:r>
              <a:rPr lang="en-US" altLang="zh-CN" sz="2600" dirty="0"/>
              <a:t>        ∴</a:t>
            </a:r>
            <a:r>
              <a:rPr lang="zh-CN" altLang="en-US" sz="2600" dirty="0"/>
              <a:t>若</a:t>
            </a:r>
            <a:r>
              <a:rPr lang="en-US" altLang="zh-CN" sz="2600" dirty="0"/>
              <a:t>x</a:t>
            </a:r>
            <a:r>
              <a:rPr lang="zh-CN" altLang="en-US" sz="2600" dirty="0"/>
              <a:t>为偶，则</a:t>
            </a:r>
            <a:r>
              <a:rPr lang="en-US" altLang="zh-CN" sz="2600" dirty="0"/>
              <a:t>E</a:t>
            </a:r>
            <a:r>
              <a:rPr lang="en-US" altLang="zh-CN" sz="2600" baseline="-14000" dirty="0"/>
              <a:t>x</a:t>
            </a:r>
            <a:r>
              <a:rPr lang="en-US" altLang="zh-CN" sz="2600" dirty="0"/>
              <a:t>(-g)= E</a:t>
            </a:r>
            <a:r>
              <a:rPr lang="en-US" altLang="zh-CN" sz="2600" baseline="-14000" dirty="0"/>
              <a:t>x</a:t>
            </a:r>
            <a:r>
              <a:rPr lang="en-US" altLang="zh-CN" sz="2600" dirty="0"/>
              <a:t>(g)</a:t>
            </a:r>
          </a:p>
          <a:p>
            <a:pPr marL="609600" indent="-609600">
              <a:lnSpc>
                <a:spcPct val="95000"/>
              </a:lnSpc>
              <a:buFont typeface="Wingdings" pitchFamily="2" charset="2"/>
              <a:buNone/>
            </a:pPr>
            <a:r>
              <a:rPr lang="en-US" altLang="zh-CN" sz="2600" dirty="0"/>
              <a:t>	     </a:t>
            </a:r>
            <a:r>
              <a:rPr lang="zh-CN" altLang="en-US" sz="2600" dirty="0"/>
              <a:t>若</a:t>
            </a:r>
            <a:r>
              <a:rPr lang="en-US" altLang="zh-CN" sz="2600" dirty="0"/>
              <a:t>x</a:t>
            </a:r>
            <a:r>
              <a:rPr lang="zh-CN" altLang="en-US" sz="2600" dirty="0"/>
              <a:t>为奇，则</a:t>
            </a:r>
            <a:r>
              <a:rPr lang="en-US" altLang="zh-CN" sz="2600" dirty="0"/>
              <a:t>E</a:t>
            </a:r>
            <a:r>
              <a:rPr lang="en-US" altLang="zh-CN" sz="2600" baseline="-14000" dirty="0"/>
              <a:t>x</a:t>
            </a:r>
            <a:r>
              <a:rPr lang="en-US" altLang="zh-CN" sz="2600" dirty="0"/>
              <a:t>(-g)= -E</a:t>
            </a:r>
            <a:r>
              <a:rPr lang="en-US" altLang="zh-CN" sz="2600" baseline="-14000" dirty="0"/>
              <a:t>x</a:t>
            </a:r>
            <a:r>
              <a:rPr lang="en-US" altLang="zh-CN" sz="2600" dirty="0"/>
              <a:t>(g)</a:t>
            </a:r>
          </a:p>
          <a:p>
            <a:pPr marL="609600" indent="-609600">
              <a:lnSpc>
                <a:spcPct val="95000"/>
              </a:lnSpc>
              <a:spcBef>
                <a:spcPct val="30000"/>
              </a:spcBef>
              <a:buFont typeface="Wingdings" pitchFamily="2" charset="2"/>
              <a:buNone/>
            </a:pPr>
            <a:endParaRPr lang="en-US" altLang="zh-CN" sz="2600" dirty="0"/>
          </a:p>
          <a:p>
            <a:pPr marL="609600" indent="-609600">
              <a:lnSpc>
                <a:spcPct val="95000"/>
              </a:lnSpc>
              <a:spcBef>
                <a:spcPct val="30000"/>
              </a:spcBef>
              <a:buFont typeface="Wingdings" pitchFamily="2" charset="2"/>
              <a:buNone/>
            </a:pPr>
            <a:r>
              <a:rPr lang="en-US" altLang="zh-CN" sz="2600" dirty="0"/>
              <a:t>5. </a:t>
            </a:r>
            <a:r>
              <a:rPr lang="zh-CN" altLang="en-US" sz="2600" dirty="0"/>
              <a:t>乘法性</a:t>
            </a:r>
            <a:r>
              <a:rPr lang="en-US" altLang="zh-CN" sz="2600" dirty="0"/>
              <a:t>(Multiplicative Property)</a:t>
            </a:r>
          </a:p>
          <a:p>
            <a:pPr marL="609600" indent="-609600">
              <a:lnSpc>
                <a:spcPct val="95000"/>
              </a:lnSpc>
              <a:buFont typeface="Wingdings" pitchFamily="2" charset="2"/>
              <a:buNone/>
            </a:pPr>
            <a:r>
              <a:rPr lang="en-US" altLang="zh-CN" sz="2600" dirty="0"/>
              <a:t>      E</a:t>
            </a:r>
            <a:r>
              <a:rPr lang="en-US" altLang="zh-CN" sz="2600" baseline="-14000" dirty="0"/>
              <a:t>x</a:t>
            </a:r>
            <a:r>
              <a:rPr lang="en-US" altLang="zh-CN" sz="2600" dirty="0"/>
              <a:t>(g</a:t>
            </a:r>
            <a:r>
              <a:rPr lang="en-US" altLang="zh-CN" sz="2600" baseline="-25000" dirty="0"/>
              <a:t>1</a:t>
            </a:r>
            <a:r>
              <a:rPr lang="en-US" altLang="zh-CN" sz="2600" dirty="0"/>
              <a:t>)E</a:t>
            </a:r>
            <a:r>
              <a:rPr lang="en-US" altLang="zh-CN" sz="2600" baseline="-14000" dirty="0"/>
              <a:t>x</a:t>
            </a:r>
            <a:r>
              <a:rPr lang="en-US" altLang="zh-CN" sz="2600" dirty="0"/>
              <a:t>(g</a:t>
            </a:r>
            <a:r>
              <a:rPr lang="en-US" altLang="zh-CN" sz="2600" baseline="-25000" dirty="0"/>
              <a:t>2</a:t>
            </a:r>
            <a:r>
              <a:rPr lang="en-US" altLang="zh-CN" sz="2600" dirty="0"/>
              <a:t>)=g</a:t>
            </a:r>
            <a:r>
              <a:rPr lang="en-US" altLang="zh-CN" sz="2600" baseline="-25000" dirty="0"/>
              <a:t>1</a:t>
            </a:r>
            <a:r>
              <a:rPr lang="en-US" altLang="zh-CN" sz="2600" baseline="30000" dirty="0"/>
              <a:t>x</a:t>
            </a:r>
            <a:r>
              <a:rPr lang="en-US" altLang="zh-CN" sz="2600" dirty="0"/>
              <a:t>g</a:t>
            </a:r>
            <a:r>
              <a:rPr lang="en-US" altLang="zh-CN" sz="2600" baseline="-25000" dirty="0"/>
              <a:t>2</a:t>
            </a:r>
            <a:r>
              <a:rPr lang="en-US" altLang="zh-CN" sz="2600" baseline="30000" dirty="0"/>
              <a:t>x</a:t>
            </a:r>
            <a:r>
              <a:rPr lang="en-US" altLang="zh-CN" sz="2600" dirty="0"/>
              <a:t>=(g</a:t>
            </a:r>
            <a:r>
              <a:rPr lang="en-US" altLang="zh-CN" sz="2600" baseline="-25000" dirty="0"/>
              <a:t>1</a:t>
            </a:r>
            <a:r>
              <a:rPr lang="en-US" altLang="zh-CN" sz="2600" dirty="0"/>
              <a:t>g</a:t>
            </a:r>
            <a:r>
              <a:rPr lang="en-US" altLang="zh-CN" sz="2600" baseline="-25000" dirty="0"/>
              <a:t>2</a:t>
            </a:r>
            <a:r>
              <a:rPr lang="en-US" altLang="zh-CN" sz="2600" dirty="0"/>
              <a:t>)</a:t>
            </a:r>
            <a:r>
              <a:rPr lang="en-US" altLang="zh-CN" sz="2600" baseline="30000" dirty="0"/>
              <a:t>x</a:t>
            </a:r>
            <a:r>
              <a:rPr lang="en-US" altLang="zh-CN" sz="2600" dirty="0"/>
              <a:t>=E</a:t>
            </a:r>
            <a:r>
              <a:rPr lang="en-US" altLang="zh-CN" sz="2600" baseline="-14000" dirty="0"/>
              <a:t>x</a:t>
            </a:r>
            <a:r>
              <a:rPr lang="en-US" altLang="zh-CN" sz="2600" dirty="0"/>
              <a:t>(g</a:t>
            </a:r>
            <a:r>
              <a:rPr lang="en-US" altLang="zh-CN" sz="2600" baseline="-25000" dirty="0"/>
              <a:t>1</a:t>
            </a:r>
            <a:r>
              <a:rPr lang="en-US" altLang="zh-CN" sz="2600" dirty="0"/>
              <a:t>g</a:t>
            </a:r>
            <a:r>
              <a:rPr lang="en-US" altLang="zh-CN" sz="2600" baseline="-25000" dirty="0"/>
              <a:t>2</a:t>
            </a:r>
            <a:r>
              <a:rPr lang="en-US" altLang="zh-CN" sz="2600" dirty="0"/>
              <a:t>)</a:t>
            </a:r>
            <a:endParaRPr lang="zh-CN" altLang="en-US" sz="2600" dirty="0"/>
          </a:p>
        </p:txBody>
      </p:sp>
      <p:sp>
        <p:nvSpPr>
          <p:cNvPr id="58368" name="Rectangle 0"/>
          <p:cNvSpPr>
            <a:spLocks noGrp="1" noRot="1" noChangeArrowheads="1"/>
          </p:cNvSpPr>
          <p:nvPr>
            <p:ph type="title"/>
          </p:nvPr>
        </p:nvSpPr>
        <p:spPr>
          <a:xfrm>
            <a:off x="468313" y="333375"/>
            <a:ext cx="7272337" cy="863600"/>
          </a:xfrm>
          <a:noFill/>
          <a:ln/>
        </p:spPr>
        <p:txBody>
          <a:bodyPr anchor="ctr"/>
          <a:lstStyle/>
          <a:p>
            <a:r>
              <a:rPr lang="zh-CN" altLang="en-US" sz="3500" b="0" dirty="0"/>
              <a:t>指数函数之特性</a:t>
            </a:r>
            <a:r>
              <a:rPr lang="en-US" altLang="zh-CN" sz="3500" b="0" dirty="0"/>
              <a:t>(</a:t>
            </a:r>
            <a:r>
              <a:rPr lang="zh-CN" altLang="en-US" sz="3500" b="0" dirty="0"/>
              <a:t>续</a:t>
            </a:r>
            <a:r>
              <a:rPr lang="en-US" altLang="zh-CN" sz="3500" b="0" dirty="0"/>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23850" y="1052513"/>
            <a:ext cx="8137525" cy="4897437"/>
          </a:xfrm>
        </p:spPr>
        <p:txBody>
          <a:bodyPr>
            <a:normAutofit lnSpcReduction="10000"/>
          </a:bodyPr>
          <a:lstStyle/>
          <a:p>
            <a:pPr marL="609600" indent="-609600">
              <a:lnSpc>
                <a:spcPct val="80000"/>
              </a:lnSpc>
              <a:buFont typeface="Wingdings" pitchFamily="2" charset="2"/>
              <a:buNone/>
            </a:pPr>
            <a:r>
              <a:rPr lang="en-US" altLang="zh-CN" sz="2900" dirty="0"/>
              <a:t>6. </a:t>
            </a:r>
            <a:r>
              <a:rPr lang="zh-CN" altLang="en-US" sz="2900" dirty="0"/>
              <a:t>乘法逆元</a:t>
            </a:r>
            <a:r>
              <a:rPr lang="zh-CN" altLang="en-US" sz="2900" dirty="0" smtClean="0"/>
              <a:t>素</a:t>
            </a:r>
            <a:r>
              <a:rPr lang="en-US" altLang="zh-CN" sz="2900" dirty="0" smtClean="0"/>
              <a:t>Multiplicative </a:t>
            </a:r>
            <a:r>
              <a:rPr lang="en-US" altLang="zh-CN" sz="2900" dirty="0"/>
              <a:t>Inverse</a:t>
            </a:r>
          </a:p>
          <a:p>
            <a:pPr marL="609600" indent="-609600">
              <a:lnSpc>
                <a:spcPct val="90000"/>
              </a:lnSpc>
              <a:buFont typeface="Wingdings" pitchFamily="2" charset="2"/>
              <a:buNone/>
            </a:pPr>
            <a:r>
              <a:rPr lang="zh-CN" altLang="en-US" sz="2500" dirty="0"/>
              <a:t>     若</a:t>
            </a:r>
            <a:r>
              <a:rPr lang="en-US" altLang="zh-CN" sz="2500" dirty="0"/>
              <a:t>T</a:t>
            </a:r>
            <a:r>
              <a:rPr lang="zh-CN" altLang="en-US" sz="2500" dirty="0"/>
              <a:t>为</a:t>
            </a:r>
            <a:r>
              <a:rPr lang="en-US" altLang="zh-CN" sz="2500" dirty="0"/>
              <a:t>g</a:t>
            </a:r>
            <a:r>
              <a:rPr lang="zh-CN" altLang="en-US" sz="2500" dirty="0"/>
              <a:t>之序</a:t>
            </a:r>
            <a:r>
              <a:rPr lang="en-US" altLang="zh-CN" sz="2500" dirty="0"/>
              <a:t>, </a:t>
            </a:r>
            <a:r>
              <a:rPr lang="zh-CN" altLang="en-US" sz="2500" dirty="0"/>
              <a:t>则对于所有</a:t>
            </a:r>
            <a:r>
              <a:rPr lang="en-US" altLang="zh-CN" sz="2500" dirty="0"/>
              <a:t>x, 0≤x&lt;T, E</a:t>
            </a:r>
            <a:r>
              <a:rPr lang="en-US" altLang="zh-CN" baseline="-14000" dirty="0"/>
              <a:t>x</a:t>
            </a:r>
            <a:r>
              <a:rPr lang="en-US" altLang="zh-CN" sz="2500" dirty="0"/>
              <a:t>(g</a:t>
            </a:r>
            <a:r>
              <a:rPr lang="en-US" altLang="zh-CN" sz="2500" baseline="30000" dirty="0"/>
              <a:t>-1</a:t>
            </a:r>
            <a:r>
              <a:rPr lang="en-US" altLang="zh-CN" sz="2500" dirty="0"/>
              <a:t>)=E</a:t>
            </a:r>
            <a:r>
              <a:rPr lang="en-US" altLang="zh-CN" sz="2500" baseline="-25000" dirty="0"/>
              <a:t>T-X</a:t>
            </a:r>
            <a:r>
              <a:rPr lang="en-US" altLang="zh-CN" sz="2500" dirty="0"/>
              <a:t>(g)</a:t>
            </a:r>
          </a:p>
          <a:p>
            <a:pPr marL="609600" indent="-609600">
              <a:lnSpc>
                <a:spcPct val="90000"/>
              </a:lnSpc>
              <a:buFont typeface="Wingdings" pitchFamily="2" charset="2"/>
              <a:buNone/>
            </a:pPr>
            <a:r>
              <a:rPr lang="en-US" altLang="zh-CN" sz="2500" dirty="0"/>
              <a:t>     g</a:t>
            </a:r>
            <a:r>
              <a:rPr lang="en-US" altLang="zh-CN" sz="2500" baseline="30000" dirty="0"/>
              <a:t>-1</a:t>
            </a:r>
            <a:r>
              <a:rPr lang="zh-CN" altLang="en-US" sz="2500" dirty="0"/>
              <a:t>为</a:t>
            </a:r>
            <a:r>
              <a:rPr lang="en-US" altLang="zh-CN" sz="2500" dirty="0"/>
              <a:t>g</a:t>
            </a:r>
            <a:r>
              <a:rPr lang="zh-CN" altLang="en-US" sz="2500" dirty="0"/>
              <a:t>的乘法逆元素</a:t>
            </a:r>
            <a:r>
              <a:rPr lang="en-US" altLang="zh-CN" sz="2500" dirty="0"/>
              <a:t>.</a:t>
            </a:r>
          </a:p>
          <a:p>
            <a:pPr marL="609600" indent="-609600">
              <a:lnSpc>
                <a:spcPct val="90000"/>
              </a:lnSpc>
              <a:buFont typeface="Wingdings" pitchFamily="2" charset="2"/>
              <a:buNone/>
            </a:pPr>
            <a:r>
              <a:rPr lang="zh-CN" altLang="en-US" sz="2500" dirty="0"/>
              <a:t>     因为：</a:t>
            </a:r>
            <a:r>
              <a:rPr lang="en-US" altLang="zh-CN" sz="2500" dirty="0"/>
              <a:t>E</a:t>
            </a:r>
            <a:r>
              <a:rPr lang="en-US" altLang="zh-CN" baseline="-14000" dirty="0"/>
              <a:t>x</a:t>
            </a:r>
            <a:r>
              <a:rPr lang="en-US" altLang="zh-CN" sz="2500" dirty="0"/>
              <a:t>(g</a:t>
            </a:r>
            <a:r>
              <a:rPr lang="en-US" altLang="zh-CN" sz="2500" baseline="30000" dirty="0"/>
              <a:t>-1</a:t>
            </a:r>
            <a:r>
              <a:rPr lang="en-US" altLang="zh-CN" sz="2500" dirty="0"/>
              <a:t>)=g</a:t>
            </a:r>
            <a:r>
              <a:rPr lang="en-US" altLang="zh-CN" sz="2500" baseline="30000" dirty="0"/>
              <a:t>-x</a:t>
            </a:r>
            <a:r>
              <a:rPr lang="en-US" altLang="zh-CN" sz="2500" dirty="0"/>
              <a:t>=1•g</a:t>
            </a:r>
            <a:r>
              <a:rPr lang="en-US" altLang="zh-CN" sz="2500" baseline="30000" dirty="0"/>
              <a:t>-x</a:t>
            </a:r>
            <a:r>
              <a:rPr lang="en-US" altLang="zh-CN" sz="2500" dirty="0"/>
              <a:t>= </a:t>
            </a:r>
            <a:r>
              <a:rPr lang="en-US" altLang="zh-CN" sz="2500" dirty="0" err="1"/>
              <a:t>g</a:t>
            </a:r>
            <a:r>
              <a:rPr lang="en-US" altLang="zh-CN" sz="2500" baseline="30000" dirty="0" err="1"/>
              <a:t>T</a:t>
            </a:r>
            <a:r>
              <a:rPr lang="en-US" altLang="zh-CN" sz="2500" dirty="0" err="1"/>
              <a:t>•g</a:t>
            </a:r>
            <a:r>
              <a:rPr lang="en-US" altLang="zh-CN" sz="2500" baseline="30000" dirty="0"/>
              <a:t>-x</a:t>
            </a:r>
            <a:r>
              <a:rPr lang="en-US" altLang="zh-CN" sz="2500" dirty="0"/>
              <a:t>=</a:t>
            </a:r>
            <a:r>
              <a:rPr lang="en-US" altLang="zh-CN" sz="2500" dirty="0" err="1"/>
              <a:t>g</a:t>
            </a:r>
            <a:r>
              <a:rPr lang="en-US" altLang="zh-CN" sz="2500" baseline="30000" dirty="0" err="1"/>
              <a:t>T</a:t>
            </a:r>
            <a:r>
              <a:rPr lang="en-US" altLang="zh-CN" sz="2500" baseline="30000" dirty="0"/>
              <a:t>-x</a:t>
            </a:r>
            <a:r>
              <a:rPr lang="en-US" altLang="zh-CN" sz="2500" dirty="0"/>
              <a:t>= E</a:t>
            </a:r>
            <a:r>
              <a:rPr lang="en-US" altLang="zh-CN" sz="2500" baseline="-25000" dirty="0"/>
              <a:t>T-x</a:t>
            </a:r>
            <a:r>
              <a:rPr lang="en-US" altLang="zh-CN" sz="2500" dirty="0"/>
              <a:t>(g)</a:t>
            </a:r>
          </a:p>
          <a:p>
            <a:pPr marL="609600" indent="-609600">
              <a:lnSpc>
                <a:spcPct val="90000"/>
              </a:lnSpc>
              <a:buFont typeface="Wingdings" pitchFamily="2" charset="2"/>
              <a:buNone/>
            </a:pPr>
            <a:r>
              <a:rPr lang="zh-CN" altLang="en-US" sz="2500" dirty="0"/>
              <a:t>    这是一种求乘法逆元素的方法</a:t>
            </a:r>
            <a:r>
              <a:rPr lang="en-US" altLang="zh-CN" sz="2500" dirty="0"/>
              <a:t>, </a:t>
            </a:r>
            <a:r>
              <a:rPr lang="zh-CN" altLang="en-US" sz="2500" dirty="0"/>
              <a:t>欲求</a:t>
            </a:r>
            <a:r>
              <a:rPr lang="en-US" altLang="zh-CN" sz="2500" dirty="0"/>
              <a:t>g</a:t>
            </a:r>
            <a:r>
              <a:rPr lang="en-US" altLang="zh-CN" sz="2500" baseline="30000" dirty="0"/>
              <a:t>-1</a:t>
            </a:r>
            <a:r>
              <a:rPr lang="zh-CN" altLang="en-US" sz="2500" dirty="0"/>
              <a:t>时</a:t>
            </a:r>
            <a:r>
              <a:rPr lang="en-US" altLang="zh-CN" sz="2500" dirty="0"/>
              <a:t>, </a:t>
            </a:r>
            <a:r>
              <a:rPr lang="zh-CN" altLang="en-US" sz="2500" dirty="0"/>
              <a:t>由于</a:t>
            </a:r>
            <a:r>
              <a:rPr lang="en-US" altLang="zh-CN" sz="2500" dirty="0"/>
              <a:t>g</a:t>
            </a:r>
            <a:r>
              <a:rPr lang="en-US" altLang="zh-CN" sz="2500" baseline="30000" dirty="0"/>
              <a:t>T-1</a:t>
            </a:r>
            <a:r>
              <a:rPr lang="en-US" altLang="zh-CN" sz="2500" dirty="0"/>
              <a:t>=g</a:t>
            </a:r>
            <a:r>
              <a:rPr lang="en-US" altLang="zh-CN" sz="2500" baseline="30000" dirty="0"/>
              <a:t>-1  </a:t>
            </a:r>
            <a:r>
              <a:rPr lang="en-US" altLang="zh-CN" sz="2500" dirty="0"/>
              <a:t>(</a:t>
            </a:r>
            <a:r>
              <a:rPr lang="zh-CN" altLang="en-US" sz="2500" dirty="0"/>
              <a:t>这里</a:t>
            </a:r>
            <a:r>
              <a:rPr lang="en-US" altLang="zh-CN" sz="2500" dirty="0"/>
              <a:t>x=1)</a:t>
            </a:r>
          </a:p>
          <a:p>
            <a:pPr marL="609600" indent="-609600">
              <a:lnSpc>
                <a:spcPct val="90000"/>
              </a:lnSpc>
              <a:buFont typeface="Wingdings" pitchFamily="2" charset="2"/>
              <a:buNone/>
            </a:pPr>
            <a:r>
              <a:rPr lang="en-US" altLang="zh-CN" sz="2500" dirty="0"/>
              <a:t>      ∵T</a:t>
            </a:r>
            <a:r>
              <a:rPr lang="zh-CN" altLang="en-US" sz="2500" dirty="0"/>
              <a:t>整除</a:t>
            </a:r>
            <a:r>
              <a:rPr lang="en-US" altLang="zh-CN" sz="2500" dirty="0"/>
              <a:t>p-1, </a:t>
            </a:r>
          </a:p>
          <a:p>
            <a:pPr marL="609600" indent="-609600">
              <a:lnSpc>
                <a:spcPct val="90000"/>
              </a:lnSpc>
              <a:buFont typeface="Wingdings" pitchFamily="2" charset="2"/>
              <a:buNone/>
            </a:pPr>
            <a:r>
              <a:rPr lang="en-US" altLang="zh-CN" sz="2500" dirty="0"/>
              <a:t>      ∴g</a:t>
            </a:r>
            <a:r>
              <a:rPr lang="en-US" altLang="zh-CN" sz="2500" baseline="30000" dirty="0"/>
              <a:t>-1</a:t>
            </a:r>
            <a:r>
              <a:rPr lang="en-US" altLang="zh-CN" sz="2500" dirty="0"/>
              <a:t>=g</a:t>
            </a:r>
            <a:r>
              <a:rPr lang="en-US" altLang="zh-CN" sz="2500" baseline="30000" dirty="0"/>
              <a:t>T-1</a:t>
            </a:r>
            <a:r>
              <a:rPr lang="en-US" altLang="zh-CN" sz="2500" dirty="0"/>
              <a:t>=g</a:t>
            </a:r>
            <a:r>
              <a:rPr lang="en-US" altLang="zh-CN" sz="2500" baseline="30000" dirty="0"/>
              <a:t>p-1-1</a:t>
            </a:r>
            <a:r>
              <a:rPr lang="en-US" altLang="zh-CN" sz="2500" dirty="0"/>
              <a:t> =</a:t>
            </a:r>
            <a:r>
              <a:rPr lang="zh-CN" altLang="en-US" sz="2500" dirty="0"/>
              <a:t> </a:t>
            </a:r>
            <a:r>
              <a:rPr lang="en-US" altLang="zh-CN" sz="2500" dirty="0"/>
              <a:t>g</a:t>
            </a:r>
            <a:r>
              <a:rPr lang="en-US" altLang="zh-CN" sz="2500" baseline="30000" dirty="0"/>
              <a:t>p-2 </a:t>
            </a:r>
            <a:r>
              <a:rPr lang="en-US" altLang="zh-CN" sz="2500" dirty="0"/>
              <a:t>(mod p)</a:t>
            </a:r>
          </a:p>
          <a:p>
            <a:pPr marL="609600" indent="-609600">
              <a:lnSpc>
                <a:spcPct val="90000"/>
              </a:lnSpc>
              <a:buFont typeface="Wingdings" pitchFamily="2" charset="2"/>
              <a:buNone/>
            </a:pPr>
            <a:r>
              <a:rPr lang="en-US" altLang="zh-CN" sz="2500" dirty="0"/>
              <a:t>	g•g</a:t>
            </a:r>
            <a:r>
              <a:rPr lang="en-US" altLang="zh-CN" sz="2500" baseline="30000" dirty="0"/>
              <a:t>-1</a:t>
            </a:r>
            <a:r>
              <a:rPr lang="en-US" altLang="zh-CN" sz="2500" dirty="0"/>
              <a:t> mod p=1, </a:t>
            </a:r>
            <a:r>
              <a:rPr lang="zh-CN" altLang="en-US" sz="2500" dirty="0"/>
              <a:t>这是因为</a:t>
            </a:r>
            <a:r>
              <a:rPr lang="en-US" altLang="zh-CN" sz="2500" dirty="0" err="1"/>
              <a:t>g</a:t>
            </a:r>
            <a:r>
              <a:rPr lang="en-US" altLang="zh-CN" sz="2500" baseline="30000" dirty="0" err="1"/>
              <a:t>x</a:t>
            </a:r>
            <a:r>
              <a:rPr lang="en-US" altLang="zh-CN" sz="2500" dirty="0" err="1"/>
              <a:t>g</a:t>
            </a:r>
            <a:r>
              <a:rPr lang="en-US" altLang="zh-CN" sz="2500" baseline="30000" dirty="0" err="1"/>
              <a:t>T</a:t>
            </a:r>
            <a:r>
              <a:rPr lang="en-US" altLang="zh-CN" sz="2500" baseline="30000" dirty="0"/>
              <a:t>-x</a:t>
            </a:r>
            <a:r>
              <a:rPr lang="en-US" altLang="zh-CN" sz="2500" dirty="0"/>
              <a:t> mod p=</a:t>
            </a:r>
            <a:r>
              <a:rPr lang="en-US" altLang="zh-CN" sz="2500" dirty="0" err="1"/>
              <a:t>g</a:t>
            </a:r>
            <a:r>
              <a:rPr lang="en-US" altLang="zh-CN" sz="2500" baseline="30000" dirty="0" err="1"/>
              <a:t>T</a:t>
            </a:r>
            <a:r>
              <a:rPr lang="en-US" altLang="zh-CN" sz="2500" dirty="0"/>
              <a:t> mod </a:t>
            </a:r>
            <a:r>
              <a:rPr lang="en-US" altLang="zh-CN" sz="2500" dirty="0" smtClean="0"/>
              <a:t>p=1</a:t>
            </a:r>
          </a:p>
          <a:p>
            <a:pPr marL="609600" indent="-609600">
              <a:lnSpc>
                <a:spcPct val="90000"/>
              </a:lnSpc>
              <a:buFont typeface="Wingdings" pitchFamily="2" charset="2"/>
              <a:buNone/>
            </a:pPr>
            <a:endParaRPr lang="en-US" altLang="zh-CN" sz="2500" dirty="0"/>
          </a:p>
          <a:p>
            <a:pPr marL="609600" indent="-609600">
              <a:lnSpc>
                <a:spcPct val="80000"/>
              </a:lnSpc>
              <a:buFont typeface="Wingdings" pitchFamily="2" charset="2"/>
              <a:buNone/>
            </a:pPr>
            <a:r>
              <a:rPr lang="en-US" altLang="zh-CN" sz="2900" dirty="0"/>
              <a:t>7. </a:t>
            </a:r>
            <a:r>
              <a:rPr lang="zh-CN" altLang="en-US" sz="2900" dirty="0"/>
              <a:t>安全性</a:t>
            </a:r>
          </a:p>
          <a:p>
            <a:pPr marL="609600" indent="-609600">
              <a:lnSpc>
                <a:spcPct val="80000"/>
              </a:lnSpc>
              <a:buFont typeface="Wingdings" pitchFamily="2" charset="2"/>
              <a:buNone/>
            </a:pPr>
            <a:r>
              <a:rPr lang="zh-CN" altLang="en-US" sz="2500" dirty="0"/>
              <a:t>       给定</a:t>
            </a:r>
            <a:r>
              <a:rPr lang="en-US" altLang="zh-CN" sz="2500" dirty="0" err="1"/>
              <a:t>g∈G</a:t>
            </a:r>
            <a:r>
              <a:rPr lang="zh-CN" altLang="en-US" sz="2500" dirty="0"/>
              <a:t>及</a:t>
            </a:r>
            <a:r>
              <a:rPr lang="en-US" altLang="zh-CN" sz="2500" dirty="0"/>
              <a:t>y∈&lt;E</a:t>
            </a:r>
            <a:r>
              <a:rPr lang="en-US" altLang="zh-CN" baseline="-14000" dirty="0"/>
              <a:t>x</a:t>
            </a:r>
            <a:r>
              <a:rPr lang="en-US" altLang="zh-CN" sz="2500" dirty="0"/>
              <a:t>(g)&gt;, </a:t>
            </a:r>
            <a:r>
              <a:rPr lang="zh-CN" altLang="en-US" sz="2500" dirty="0"/>
              <a:t>求</a:t>
            </a:r>
            <a:r>
              <a:rPr lang="en-US" altLang="zh-CN" sz="2500" dirty="0"/>
              <a:t>x</a:t>
            </a:r>
            <a:r>
              <a:rPr lang="zh-CN" altLang="en-US" sz="2500" dirty="0"/>
              <a:t>使得</a:t>
            </a:r>
            <a:r>
              <a:rPr lang="en-US" altLang="zh-CN" sz="2500" dirty="0"/>
              <a:t>y=E</a:t>
            </a:r>
            <a:r>
              <a:rPr lang="en-US" altLang="zh-CN" baseline="-14000" dirty="0"/>
              <a:t>x</a:t>
            </a:r>
            <a:r>
              <a:rPr lang="en-US" altLang="zh-CN" sz="2500" dirty="0"/>
              <a:t>(g)=</a:t>
            </a:r>
            <a:r>
              <a:rPr lang="en-US" altLang="zh-CN" sz="2500" dirty="0" err="1"/>
              <a:t>g</a:t>
            </a:r>
            <a:r>
              <a:rPr lang="en-US" altLang="zh-CN" sz="2500" baseline="30000" dirty="0" err="1"/>
              <a:t>x</a:t>
            </a:r>
            <a:r>
              <a:rPr lang="en-US" altLang="zh-CN" sz="2500" dirty="0"/>
              <a:t> mod p</a:t>
            </a:r>
            <a:r>
              <a:rPr lang="zh-CN" altLang="en-US" sz="2500" dirty="0"/>
              <a:t>为</a:t>
            </a:r>
            <a:r>
              <a:rPr lang="en-US" altLang="zh-CN" sz="2500" dirty="0"/>
              <a:t>DLP</a:t>
            </a:r>
            <a:r>
              <a:rPr lang="zh-CN" altLang="en-US" sz="2500" dirty="0"/>
              <a:t>问题。</a:t>
            </a:r>
            <a:endParaRPr lang="en-US" altLang="zh-CN" sz="2500" dirty="0"/>
          </a:p>
        </p:txBody>
      </p:sp>
      <p:sp>
        <p:nvSpPr>
          <p:cNvPr id="59392" name="Rectangle 0"/>
          <p:cNvSpPr>
            <a:spLocks noGrp="1" noRot="1" noChangeArrowheads="1"/>
          </p:cNvSpPr>
          <p:nvPr>
            <p:ph type="title"/>
          </p:nvPr>
        </p:nvSpPr>
        <p:spPr>
          <a:xfrm>
            <a:off x="395288" y="260350"/>
            <a:ext cx="7410450" cy="720725"/>
          </a:xfrm>
          <a:noFill/>
          <a:ln/>
        </p:spPr>
        <p:txBody>
          <a:bodyPr anchor="ctr"/>
          <a:lstStyle/>
          <a:p>
            <a:r>
              <a:rPr lang="zh-CN" altLang="en-US" sz="3500" b="0" dirty="0"/>
              <a:t>指数函数之特性</a:t>
            </a:r>
            <a:r>
              <a:rPr lang="en-US" altLang="zh-CN" sz="3500" b="0" dirty="0"/>
              <a:t>(</a:t>
            </a:r>
            <a:r>
              <a:rPr lang="zh-CN" altLang="en-US" sz="3500" b="0" dirty="0"/>
              <a:t>续</a:t>
            </a:r>
            <a:r>
              <a:rPr lang="en-US" altLang="zh-CN" sz="3500" b="0" dirty="0"/>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323850" y="1125538"/>
            <a:ext cx="8569325" cy="4895850"/>
          </a:xfrm>
        </p:spPr>
        <p:txBody>
          <a:bodyPr/>
          <a:lstStyle/>
          <a:p>
            <a:pPr marL="609600" indent="-609600">
              <a:spcBef>
                <a:spcPct val="25000"/>
              </a:spcBef>
              <a:buFont typeface="Wingdings" pitchFamily="2" charset="2"/>
              <a:buNone/>
            </a:pPr>
            <a:r>
              <a:rPr lang="en-US" altLang="zh-CN" sz="2900" dirty="0"/>
              <a:t>8. </a:t>
            </a:r>
            <a:r>
              <a:rPr lang="zh-CN" altLang="en-US" sz="2900" dirty="0"/>
              <a:t>可逆性</a:t>
            </a:r>
          </a:p>
          <a:p>
            <a:pPr marL="609600" indent="-609600">
              <a:spcBef>
                <a:spcPct val="25000"/>
              </a:spcBef>
              <a:buFont typeface="Wingdings" pitchFamily="2" charset="2"/>
              <a:buNone/>
            </a:pPr>
            <a:r>
              <a:rPr lang="zh-CN" altLang="en-US" sz="2500" dirty="0"/>
              <a:t> 	若</a:t>
            </a:r>
            <a:r>
              <a:rPr lang="en-US" altLang="zh-CN" sz="2500" dirty="0"/>
              <a:t>T</a:t>
            </a:r>
            <a:r>
              <a:rPr lang="zh-CN" altLang="en-US" sz="2500" dirty="0"/>
              <a:t>为</a:t>
            </a:r>
            <a:r>
              <a:rPr lang="en-US" altLang="zh-CN" sz="2500" dirty="0" err="1"/>
              <a:t>g∈G</a:t>
            </a:r>
            <a:r>
              <a:rPr lang="zh-CN" altLang="en-US" sz="2500" dirty="0"/>
              <a:t>之序</a:t>
            </a:r>
            <a:r>
              <a:rPr lang="en-US" altLang="zh-CN" sz="2500" dirty="0"/>
              <a:t>, x</a:t>
            </a:r>
            <a:r>
              <a:rPr lang="en-US" altLang="zh-CN" sz="2500" baseline="30000" dirty="0">
                <a:latin typeface="Comic Sans MS"/>
              </a:rPr>
              <a:t>­</a:t>
            </a:r>
            <a:r>
              <a:rPr lang="en-US" altLang="zh-CN" sz="2500" baseline="30000" dirty="0"/>
              <a:t>1</a:t>
            </a:r>
            <a:r>
              <a:rPr lang="zh-CN" altLang="en-US" sz="2500" dirty="0"/>
              <a:t>为</a:t>
            </a:r>
            <a:r>
              <a:rPr lang="en-US" altLang="zh-CN" sz="2500" dirty="0"/>
              <a:t>x</a:t>
            </a:r>
            <a:r>
              <a:rPr lang="zh-CN" altLang="en-US" sz="2500" dirty="0"/>
              <a:t>在模</a:t>
            </a:r>
            <a:r>
              <a:rPr lang="en-US" altLang="zh-CN" sz="2500" dirty="0"/>
              <a:t>T</a:t>
            </a:r>
            <a:r>
              <a:rPr lang="zh-CN" altLang="en-US" sz="2500" dirty="0"/>
              <a:t>时的乘法逆元素</a:t>
            </a:r>
            <a:r>
              <a:rPr lang="en-US" altLang="zh-CN" sz="2500" dirty="0"/>
              <a:t>, </a:t>
            </a:r>
            <a:r>
              <a:rPr lang="zh-CN" altLang="en-US" sz="2500" dirty="0"/>
              <a:t>即       </a:t>
            </a:r>
            <a:r>
              <a:rPr lang="en-US" altLang="zh-CN" sz="2500" dirty="0"/>
              <a:t>xx</a:t>
            </a:r>
            <a:r>
              <a:rPr lang="en-US" altLang="zh-CN" sz="2500" baseline="30000" dirty="0"/>
              <a:t>-1</a:t>
            </a:r>
            <a:r>
              <a:rPr lang="en-US" altLang="zh-CN" sz="2500" dirty="0"/>
              <a:t>=1 mod T,</a:t>
            </a:r>
          </a:p>
          <a:p>
            <a:pPr marL="609600" indent="-609600">
              <a:spcBef>
                <a:spcPct val="25000"/>
              </a:spcBef>
              <a:buFont typeface="Wingdings" pitchFamily="2" charset="2"/>
              <a:buNone/>
            </a:pPr>
            <a:r>
              <a:rPr lang="en-US" altLang="zh-CN" sz="2500" dirty="0"/>
              <a:t>	</a:t>
            </a:r>
            <a:r>
              <a:rPr lang="zh-CN" altLang="en-US" sz="2500" dirty="0"/>
              <a:t>则</a:t>
            </a:r>
            <a:r>
              <a:rPr lang="en-US" altLang="zh-CN" sz="2500" dirty="0"/>
              <a:t>E</a:t>
            </a:r>
            <a:r>
              <a:rPr lang="en-US" altLang="zh-CN" sz="2900" baseline="-14000" dirty="0"/>
              <a:t>x</a:t>
            </a:r>
            <a:r>
              <a:rPr lang="en-US" altLang="zh-CN" sz="2500" dirty="0"/>
              <a:t>(E</a:t>
            </a:r>
            <a:r>
              <a:rPr lang="en-US" altLang="zh-CN" sz="2900" baseline="-14000" dirty="0"/>
              <a:t>x</a:t>
            </a:r>
            <a:r>
              <a:rPr lang="en-US" altLang="zh-CN" sz="1500" dirty="0"/>
              <a:t>-1</a:t>
            </a:r>
            <a:r>
              <a:rPr lang="en-US" altLang="zh-CN" sz="2500" dirty="0"/>
              <a:t>(g)) = E</a:t>
            </a:r>
            <a:r>
              <a:rPr lang="en-US" altLang="zh-CN" sz="2900" baseline="-14000" dirty="0"/>
              <a:t>x</a:t>
            </a:r>
            <a:r>
              <a:rPr lang="en-US" altLang="zh-CN" sz="1500" dirty="0"/>
              <a:t>-1</a:t>
            </a:r>
            <a:r>
              <a:rPr lang="en-US" altLang="zh-CN" sz="2500" dirty="0"/>
              <a:t>(E</a:t>
            </a:r>
            <a:r>
              <a:rPr lang="en-US" altLang="zh-CN" sz="2900" baseline="-14000" dirty="0"/>
              <a:t>x</a:t>
            </a:r>
            <a:r>
              <a:rPr lang="en-US" altLang="zh-CN" sz="2500" dirty="0"/>
              <a:t>(g))=g</a:t>
            </a:r>
            <a:r>
              <a:rPr lang="en-US" altLang="zh-CN" sz="2500" baseline="30000" dirty="0"/>
              <a:t>xx</a:t>
            </a:r>
            <a:r>
              <a:rPr lang="en-US" altLang="zh-CN" sz="2100" baseline="50000" dirty="0"/>
              <a:t>-1</a:t>
            </a:r>
            <a:r>
              <a:rPr lang="en-US" altLang="zh-CN" sz="2500" dirty="0"/>
              <a:t> mod p = g mod p</a:t>
            </a:r>
          </a:p>
          <a:p>
            <a:pPr marL="609600" indent="-609600">
              <a:spcBef>
                <a:spcPct val="25000"/>
              </a:spcBef>
              <a:buFont typeface="Wingdings" pitchFamily="2" charset="2"/>
              <a:buNone/>
            </a:pPr>
            <a:r>
              <a:rPr lang="zh-CN" altLang="en-US" sz="2500" dirty="0"/>
              <a:t>       这是因为</a:t>
            </a:r>
            <a:r>
              <a:rPr lang="en-US" altLang="zh-CN" sz="2500" dirty="0"/>
              <a:t>E</a:t>
            </a:r>
            <a:r>
              <a:rPr lang="en-US" altLang="zh-CN" sz="2900" baseline="-14000" dirty="0"/>
              <a:t>x</a:t>
            </a:r>
            <a:r>
              <a:rPr lang="en-US" altLang="zh-CN" sz="2500" dirty="0"/>
              <a:t>(g)</a:t>
            </a:r>
            <a:r>
              <a:rPr lang="zh-CN" altLang="en-US" sz="2500" dirty="0"/>
              <a:t>满足交换性</a:t>
            </a:r>
            <a:r>
              <a:rPr lang="en-US" altLang="zh-CN" sz="2500" dirty="0"/>
              <a:t>, </a:t>
            </a:r>
            <a:r>
              <a:rPr lang="zh-CN" altLang="en-US" sz="2500" dirty="0"/>
              <a:t>所以 </a:t>
            </a:r>
            <a:r>
              <a:rPr lang="en-US" altLang="zh-CN" sz="2500" dirty="0"/>
              <a:t>E</a:t>
            </a:r>
            <a:r>
              <a:rPr lang="en-US" altLang="zh-CN" sz="2900" baseline="-14000" dirty="0"/>
              <a:t>x</a:t>
            </a:r>
            <a:r>
              <a:rPr lang="en-US" altLang="zh-CN" sz="2500" dirty="0"/>
              <a:t>(E</a:t>
            </a:r>
            <a:r>
              <a:rPr lang="en-US" altLang="zh-CN" sz="2900" baseline="-14000" dirty="0"/>
              <a:t>x</a:t>
            </a:r>
            <a:r>
              <a:rPr lang="en-US" altLang="zh-CN" sz="1500" dirty="0"/>
              <a:t>-1</a:t>
            </a:r>
            <a:r>
              <a:rPr lang="en-US" altLang="zh-CN" sz="2500" dirty="0"/>
              <a:t>(g))=E</a:t>
            </a:r>
            <a:r>
              <a:rPr lang="en-US" altLang="zh-CN" sz="2900" baseline="-14000" dirty="0"/>
              <a:t>x</a:t>
            </a:r>
            <a:r>
              <a:rPr lang="en-US" altLang="zh-CN" sz="1500" dirty="0"/>
              <a:t>-1</a:t>
            </a:r>
            <a:r>
              <a:rPr lang="en-US" altLang="zh-CN" sz="2500" dirty="0"/>
              <a:t>(E</a:t>
            </a:r>
            <a:r>
              <a:rPr lang="en-US" altLang="zh-CN" sz="2900" baseline="-14000" dirty="0"/>
              <a:t>x</a:t>
            </a:r>
            <a:r>
              <a:rPr lang="en-US" altLang="zh-CN" sz="2500" dirty="0"/>
              <a:t>(g))</a:t>
            </a:r>
            <a:r>
              <a:rPr lang="zh-CN" altLang="en-US" sz="2500" dirty="0"/>
              <a:t>。</a:t>
            </a:r>
          </a:p>
          <a:p>
            <a:pPr marL="609600" indent="-609600">
              <a:spcBef>
                <a:spcPct val="25000"/>
              </a:spcBef>
              <a:buFont typeface="Wingdings" pitchFamily="2" charset="2"/>
              <a:buNone/>
            </a:pPr>
            <a:r>
              <a:rPr lang="zh-CN" altLang="en-US" sz="2500" dirty="0"/>
              <a:t>另一种证明方法：</a:t>
            </a:r>
          </a:p>
          <a:p>
            <a:pPr marL="609600" indent="-609600">
              <a:spcBef>
                <a:spcPct val="25000"/>
              </a:spcBef>
              <a:buFont typeface="Wingdings" pitchFamily="2" charset="2"/>
              <a:buNone/>
            </a:pPr>
            <a:r>
              <a:rPr lang="en-US" altLang="zh-CN" sz="2500" dirty="0"/>
              <a:t>     ∵ x</a:t>
            </a:r>
            <a:r>
              <a:rPr lang="en-US" altLang="zh-CN" sz="2500" baseline="30000" dirty="0"/>
              <a:t>-1</a:t>
            </a:r>
            <a:r>
              <a:rPr lang="en-US" altLang="zh-CN" sz="2500" dirty="0"/>
              <a:t>x = 1 mod T = kT+1</a:t>
            </a:r>
          </a:p>
          <a:p>
            <a:pPr marL="609600" indent="-609600">
              <a:spcBef>
                <a:spcPct val="25000"/>
              </a:spcBef>
              <a:buFont typeface="Wingdings" pitchFamily="2" charset="2"/>
              <a:buNone/>
            </a:pPr>
            <a:r>
              <a:rPr lang="en-US" altLang="zh-CN" sz="2500" dirty="0"/>
              <a:t>     ∴E</a:t>
            </a:r>
            <a:r>
              <a:rPr lang="en-US" altLang="zh-CN" sz="2900" baseline="-14000" dirty="0"/>
              <a:t>x</a:t>
            </a:r>
            <a:r>
              <a:rPr lang="en-US" altLang="zh-CN" sz="2500" dirty="0"/>
              <a:t>(E</a:t>
            </a:r>
            <a:r>
              <a:rPr lang="en-US" altLang="zh-CN" sz="2900" baseline="-14000" dirty="0"/>
              <a:t>x</a:t>
            </a:r>
            <a:r>
              <a:rPr lang="en-US" altLang="zh-CN" sz="1500" dirty="0"/>
              <a:t>-1</a:t>
            </a:r>
            <a:r>
              <a:rPr lang="en-US" altLang="zh-CN" sz="2500" dirty="0"/>
              <a:t>(g))=g</a:t>
            </a:r>
            <a:r>
              <a:rPr lang="en-US" altLang="zh-CN" sz="2500" baseline="30000" dirty="0"/>
              <a:t>xx</a:t>
            </a:r>
            <a:r>
              <a:rPr lang="en-US" altLang="zh-CN" sz="2100" baseline="50000" dirty="0"/>
              <a:t>-1</a:t>
            </a:r>
            <a:r>
              <a:rPr lang="en-US" altLang="zh-CN" sz="2500" dirty="0"/>
              <a:t>=g</a:t>
            </a:r>
            <a:r>
              <a:rPr lang="en-US" altLang="zh-CN" sz="2500" baseline="30000" dirty="0"/>
              <a:t>kT+1</a:t>
            </a:r>
            <a:r>
              <a:rPr lang="en-US" altLang="zh-CN" sz="2500" dirty="0"/>
              <a:t>=(</a:t>
            </a:r>
            <a:r>
              <a:rPr lang="en-US" altLang="zh-CN" sz="2500" dirty="0" err="1"/>
              <a:t>g</a:t>
            </a:r>
            <a:r>
              <a:rPr lang="en-US" altLang="zh-CN" sz="2500" baseline="30000" dirty="0" err="1"/>
              <a:t>T</a:t>
            </a:r>
            <a:r>
              <a:rPr lang="en-US" altLang="zh-CN" sz="2500" dirty="0"/>
              <a:t>)</a:t>
            </a:r>
            <a:r>
              <a:rPr lang="en-US" altLang="zh-CN" sz="2500" baseline="30000" dirty="0" err="1"/>
              <a:t>k</a:t>
            </a:r>
            <a:r>
              <a:rPr lang="en-US" altLang="zh-CN" sz="2500" dirty="0" err="1"/>
              <a:t>•g</a:t>
            </a:r>
            <a:r>
              <a:rPr lang="en-US" altLang="zh-CN" sz="2500" dirty="0"/>
              <a:t>=1</a:t>
            </a:r>
            <a:r>
              <a:rPr lang="en-US" altLang="zh-CN" sz="2500" baseline="30000" dirty="0"/>
              <a:t>k</a:t>
            </a:r>
            <a:r>
              <a:rPr lang="en-US" altLang="zh-CN" sz="2500" dirty="0"/>
              <a:t>g=g mod p</a:t>
            </a:r>
          </a:p>
          <a:p>
            <a:pPr marL="609600" indent="-609600">
              <a:spcBef>
                <a:spcPct val="25000"/>
              </a:spcBef>
              <a:buFont typeface="Wingdings" pitchFamily="2" charset="2"/>
              <a:buNone/>
            </a:pPr>
            <a:r>
              <a:rPr lang="zh-CN" altLang="en-US" sz="2500" dirty="0"/>
              <a:t>        这实际上是利用费马定理对</a:t>
            </a:r>
            <a:r>
              <a:rPr lang="en-US" altLang="zh-CN" sz="2500" dirty="0"/>
              <a:t>RSA</a:t>
            </a:r>
            <a:r>
              <a:rPr lang="zh-CN" altLang="en-US" sz="2500" dirty="0"/>
              <a:t>算法正确性的证明</a:t>
            </a:r>
          </a:p>
        </p:txBody>
      </p:sp>
      <p:sp>
        <p:nvSpPr>
          <p:cNvPr id="188416" name="Rectangle 0"/>
          <p:cNvSpPr>
            <a:spLocks noGrp="1" noRot="1" noChangeArrowheads="1"/>
          </p:cNvSpPr>
          <p:nvPr>
            <p:ph type="title"/>
          </p:nvPr>
        </p:nvSpPr>
        <p:spPr>
          <a:xfrm>
            <a:off x="395288" y="260350"/>
            <a:ext cx="7410450" cy="792163"/>
          </a:xfrm>
          <a:noFill/>
          <a:ln/>
        </p:spPr>
        <p:txBody>
          <a:bodyPr anchor="ctr"/>
          <a:lstStyle/>
          <a:p>
            <a:r>
              <a:rPr lang="zh-CN" altLang="en-US" sz="3500" b="0" dirty="0"/>
              <a:t>指数函数之特性</a:t>
            </a:r>
            <a:r>
              <a:rPr lang="en-US" altLang="zh-CN" sz="3500" b="0" dirty="0"/>
              <a:t>(</a:t>
            </a:r>
            <a:r>
              <a:rPr lang="zh-CN" altLang="en-US" sz="3500" b="0" dirty="0"/>
              <a:t>续</a:t>
            </a:r>
            <a:r>
              <a:rPr lang="en-US" altLang="zh-CN" sz="3500" b="0" dirty="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122238"/>
            <a:ext cx="7543800" cy="930275"/>
          </a:xfrm>
        </p:spPr>
        <p:txBody>
          <a:bodyPr/>
          <a:lstStyle/>
          <a:p>
            <a:r>
              <a:rPr lang="zh-CN" altLang="en-US" b="0" dirty="0"/>
              <a:t>快速指数运算法</a:t>
            </a:r>
            <a:r>
              <a:rPr lang="en-US" altLang="zh-CN" b="0" dirty="0"/>
              <a:t>—</a:t>
            </a:r>
            <a:r>
              <a:rPr lang="zh-CN" altLang="en-US" b="0" dirty="0"/>
              <a:t>平方再乘法</a:t>
            </a:r>
          </a:p>
        </p:txBody>
      </p:sp>
      <p:sp>
        <p:nvSpPr>
          <p:cNvPr id="228355" name="Rectangle 3"/>
          <p:cNvSpPr>
            <a:spLocks noGrp="1" noChangeArrowheads="1"/>
          </p:cNvSpPr>
          <p:nvPr>
            <p:ph type="body" idx="1"/>
          </p:nvPr>
        </p:nvSpPr>
        <p:spPr>
          <a:xfrm>
            <a:off x="323850" y="1268413"/>
            <a:ext cx="8507413" cy="4411662"/>
          </a:xfrm>
        </p:spPr>
        <p:txBody>
          <a:bodyPr>
            <a:normAutofit lnSpcReduction="10000"/>
          </a:bodyPr>
          <a:lstStyle/>
          <a:p>
            <a:pPr>
              <a:spcBef>
                <a:spcPct val="25000"/>
              </a:spcBef>
            </a:pPr>
            <a:r>
              <a:rPr lang="zh-CN" altLang="en-US" sz="2800" dirty="0"/>
              <a:t>快速指数运算法</a:t>
            </a:r>
            <a:r>
              <a:rPr lang="en-US" altLang="zh-CN" sz="2800" dirty="0"/>
              <a:t>—</a:t>
            </a:r>
            <a:r>
              <a:rPr lang="zh-CN" altLang="en-US" sz="2800" dirty="0"/>
              <a:t>平方再乘法</a:t>
            </a:r>
            <a:r>
              <a:rPr lang="en-US" altLang="zh-CN" sz="2800" dirty="0"/>
              <a:t>(Square and multiply)</a:t>
            </a:r>
          </a:p>
          <a:p>
            <a:pPr>
              <a:spcBef>
                <a:spcPct val="25000"/>
              </a:spcBef>
              <a:buFont typeface="Wingdings" pitchFamily="2" charset="2"/>
              <a:buNone/>
            </a:pPr>
            <a:r>
              <a:rPr lang="zh-CN" altLang="en-US" sz="2800" dirty="0"/>
              <a:t>         当</a:t>
            </a:r>
            <a:r>
              <a:rPr lang="en-US" altLang="zh-CN" sz="2800" dirty="0"/>
              <a:t>x</a:t>
            </a:r>
            <a:r>
              <a:rPr lang="zh-CN" altLang="en-US" sz="2800" dirty="0"/>
              <a:t>为</a:t>
            </a:r>
            <a:r>
              <a:rPr lang="en-US" altLang="zh-CN" sz="2800" dirty="0"/>
              <a:t>n</a:t>
            </a:r>
            <a:r>
              <a:rPr lang="zh-CN" altLang="en-US" sz="2800" dirty="0"/>
              <a:t>位时即</a:t>
            </a:r>
            <a:r>
              <a:rPr lang="en-US" altLang="zh-CN" sz="2800" dirty="0"/>
              <a:t>x=(x</a:t>
            </a:r>
            <a:r>
              <a:rPr lang="en-US" altLang="zh-CN" sz="2800" baseline="-25000" dirty="0"/>
              <a:t>n-1</a:t>
            </a:r>
            <a:r>
              <a:rPr lang="en-US" altLang="zh-CN" sz="2800" dirty="0"/>
              <a:t>, x</a:t>
            </a:r>
            <a:r>
              <a:rPr lang="en-US" altLang="zh-CN" sz="2800" baseline="-25000" dirty="0"/>
              <a:t>n-2</a:t>
            </a:r>
            <a:r>
              <a:rPr lang="en-US" altLang="zh-CN" sz="2800" dirty="0"/>
              <a:t>,…,x</a:t>
            </a:r>
            <a:r>
              <a:rPr lang="en-US" altLang="zh-CN" sz="2800" baseline="-25000" dirty="0"/>
              <a:t>1</a:t>
            </a:r>
            <a:r>
              <a:rPr lang="en-US" altLang="zh-CN" sz="2800" dirty="0"/>
              <a:t>, x</a:t>
            </a:r>
            <a:r>
              <a:rPr lang="en-US" altLang="zh-CN" sz="2800" baseline="-25000" dirty="0"/>
              <a:t>0</a:t>
            </a:r>
            <a:r>
              <a:rPr lang="en-US" altLang="zh-CN" sz="2800" dirty="0"/>
              <a:t>)</a:t>
            </a:r>
          </a:p>
          <a:p>
            <a:pPr>
              <a:spcBef>
                <a:spcPct val="25000"/>
              </a:spcBef>
              <a:buFont typeface="Wingdings" pitchFamily="2" charset="2"/>
              <a:buNone/>
            </a:pPr>
            <a:r>
              <a:rPr lang="en-US" altLang="zh-CN" sz="2800" dirty="0"/>
              <a:t>         E</a:t>
            </a:r>
            <a:r>
              <a:rPr lang="en-US" altLang="zh-CN" sz="2800" baseline="-14000" dirty="0"/>
              <a:t>x</a:t>
            </a:r>
            <a:r>
              <a:rPr lang="en-US" altLang="zh-CN" sz="2800" dirty="0"/>
              <a:t>(g)=</a:t>
            </a:r>
            <a:r>
              <a:rPr lang="en-US" altLang="zh-CN" sz="2800" dirty="0" err="1"/>
              <a:t>g</a:t>
            </a:r>
            <a:r>
              <a:rPr lang="en-US" altLang="zh-CN" sz="2800" baseline="30000" dirty="0" err="1"/>
              <a:t>x</a:t>
            </a:r>
            <a:r>
              <a:rPr lang="en-US" altLang="zh-CN" sz="2800" dirty="0"/>
              <a:t>=(…(1•g</a:t>
            </a:r>
            <a:r>
              <a:rPr lang="en-US" altLang="zh-CN" sz="2800" baseline="30000" dirty="0"/>
              <a:t>x</a:t>
            </a:r>
            <a:r>
              <a:rPr lang="en-US" altLang="zh-CN" sz="2800" baseline="14000" dirty="0"/>
              <a:t>n-1</a:t>
            </a:r>
            <a:r>
              <a:rPr lang="en-US" altLang="zh-CN" sz="2800" dirty="0"/>
              <a:t>)</a:t>
            </a:r>
            <a:r>
              <a:rPr lang="en-US" altLang="zh-CN" sz="2800" baseline="30000" dirty="0"/>
              <a:t>2</a:t>
            </a:r>
            <a:r>
              <a:rPr lang="en-US" altLang="zh-CN" sz="2800" dirty="0"/>
              <a:t>•g</a:t>
            </a:r>
            <a:r>
              <a:rPr lang="en-US" altLang="zh-CN" sz="2800" baseline="30000" dirty="0"/>
              <a:t>x</a:t>
            </a:r>
            <a:r>
              <a:rPr lang="en-US" altLang="zh-CN" sz="2800" baseline="14000" dirty="0"/>
              <a:t>n-2</a:t>
            </a:r>
            <a:r>
              <a:rPr lang="en-US" altLang="zh-CN" sz="2800" dirty="0"/>
              <a:t>)</a:t>
            </a:r>
            <a:r>
              <a:rPr lang="en-US" altLang="zh-CN" sz="2800" baseline="30000" dirty="0"/>
              <a:t>2</a:t>
            </a:r>
            <a:r>
              <a:rPr lang="en-US" altLang="zh-CN" sz="2800" dirty="0"/>
              <a:t>•g</a:t>
            </a:r>
            <a:r>
              <a:rPr lang="en-US" altLang="zh-CN" sz="2800" baseline="30000" dirty="0"/>
              <a:t>x</a:t>
            </a:r>
            <a:r>
              <a:rPr lang="en-US" altLang="zh-CN" sz="2800" baseline="14000" dirty="0"/>
              <a:t>n-3</a:t>
            </a:r>
            <a:r>
              <a:rPr lang="en-US" altLang="zh-CN" sz="2800" dirty="0"/>
              <a:t>…)</a:t>
            </a:r>
            <a:r>
              <a:rPr lang="en-US" altLang="zh-CN" sz="2800" baseline="30000" dirty="0"/>
              <a:t>2</a:t>
            </a:r>
            <a:r>
              <a:rPr lang="en-US" altLang="zh-CN" sz="2800" dirty="0"/>
              <a:t>•g</a:t>
            </a:r>
            <a:r>
              <a:rPr lang="en-US" altLang="zh-CN" sz="2800" baseline="30000" dirty="0"/>
              <a:t>x</a:t>
            </a:r>
            <a:r>
              <a:rPr lang="en-US" altLang="zh-CN" sz="2800" baseline="14000" dirty="0"/>
              <a:t>0</a:t>
            </a:r>
          </a:p>
          <a:p>
            <a:pPr>
              <a:lnSpc>
                <a:spcPct val="110000"/>
              </a:lnSpc>
              <a:spcBef>
                <a:spcPct val="25000"/>
              </a:spcBef>
            </a:pPr>
            <a:r>
              <a:rPr lang="zh-CN" altLang="en-US" sz="2800" dirty="0"/>
              <a:t>此算法共需要</a:t>
            </a:r>
            <a:r>
              <a:rPr lang="en-US" altLang="zh-CN" sz="2800" dirty="0"/>
              <a:t>n-1</a:t>
            </a:r>
            <a:r>
              <a:rPr lang="zh-CN" altLang="en-US" sz="2800" dirty="0"/>
              <a:t>次平方及</a:t>
            </a:r>
            <a:r>
              <a:rPr lang="en-US" altLang="zh-CN" sz="2800" dirty="0"/>
              <a:t>w(x)-1</a:t>
            </a:r>
            <a:r>
              <a:rPr lang="zh-CN" altLang="en-US" sz="2800" dirty="0"/>
              <a:t>次乘法</a:t>
            </a:r>
            <a:r>
              <a:rPr lang="en-US" altLang="zh-CN" sz="2800" dirty="0"/>
              <a:t>, </a:t>
            </a:r>
            <a:r>
              <a:rPr lang="zh-CN" altLang="en-US" sz="2800" dirty="0"/>
              <a:t>平均而言</a:t>
            </a:r>
            <a:r>
              <a:rPr lang="en-US" altLang="zh-CN" sz="2800" dirty="0"/>
              <a:t>w(x)=n/2, x</a:t>
            </a:r>
            <a:r>
              <a:rPr lang="zh-CN" altLang="en-US" sz="2800" dirty="0"/>
              <a:t>在二进制表示时有</a:t>
            </a:r>
            <a:r>
              <a:rPr lang="en-US" altLang="zh-CN" sz="2800" dirty="0"/>
              <a:t>n/2</a:t>
            </a:r>
            <a:r>
              <a:rPr lang="zh-CN" altLang="en-US" sz="2800" dirty="0"/>
              <a:t>个</a:t>
            </a:r>
            <a:r>
              <a:rPr lang="en-US" altLang="zh-CN" sz="2800" dirty="0"/>
              <a:t>”0”</a:t>
            </a:r>
            <a:r>
              <a:rPr lang="zh-CN" altLang="en-US" sz="2800" dirty="0"/>
              <a:t>及</a:t>
            </a:r>
            <a:r>
              <a:rPr lang="en-US" altLang="zh-CN" sz="2800" dirty="0"/>
              <a:t>n/2</a:t>
            </a:r>
            <a:r>
              <a:rPr lang="zh-CN" altLang="en-US" sz="2800" dirty="0"/>
              <a:t>个</a:t>
            </a:r>
            <a:r>
              <a:rPr lang="en-US" altLang="zh-CN" sz="2800" dirty="0"/>
              <a:t>”1”</a:t>
            </a:r>
            <a:r>
              <a:rPr lang="zh-CN" altLang="en-US" sz="2800" dirty="0"/>
              <a:t>。因此，当</a:t>
            </a:r>
            <a:r>
              <a:rPr lang="en-US" altLang="zh-CN" sz="2800" dirty="0"/>
              <a:t>x</a:t>
            </a:r>
            <a:r>
              <a:rPr lang="zh-CN" altLang="en-US" sz="2800" dirty="0"/>
              <a:t>为</a:t>
            </a:r>
            <a:r>
              <a:rPr lang="en-US" altLang="zh-CN" sz="2800" dirty="0"/>
              <a:t>n</a:t>
            </a:r>
            <a:r>
              <a:rPr lang="zh-CN" altLang="en-US" sz="2800" dirty="0"/>
              <a:t>位时</a:t>
            </a:r>
            <a:r>
              <a:rPr lang="en-US" altLang="zh-CN" sz="2800" dirty="0"/>
              <a:t>, </a:t>
            </a:r>
            <a:r>
              <a:rPr lang="zh-CN" altLang="en-US" sz="2800" dirty="0"/>
              <a:t>平均需要</a:t>
            </a:r>
            <a:r>
              <a:rPr lang="en-US" altLang="zh-CN" sz="2800" dirty="0"/>
              <a:t>1.5n-2</a:t>
            </a:r>
            <a:r>
              <a:rPr lang="zh-CN" altLang="en-US" sz="2800" dirty="0"/>
              <a:t>个乘法</a:t>
            </a:r>
            <a:r>
              <a:rPr lang="en-US" altLang="zh-CN" sz="2800" dirty="0"/>
              <a:t>(</a:t>
            </a:r>
            <a:r>
              <a:rPr lang="zh-CN" altLang="en-US" sz="2800" dirty="0"/>
              <a:t>平方算一次乘</a:t>
            </a:r>
            <a:r>
              <a:rPr lang="en-US" altLang="zh-CN" sz="2800" dirty="0"/>
              <a:t>)</a:t>
            </a:r>
            <a:r>
              <a:rPr lang="zh-CN" altLang="en-US" sz="2800" dirty="0"/>
              <a:t>。</a:t>
            </a:r>
          </a:p>
          <a:p>
            <a:endParaRPr lang="zh-CN" altLang="en-US" sz="2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539750" y="908050"/>
            <a:ext cx="7705725" cy="4968875"/>
          </a:xfrm>
        </p:spPr>
        <p:txBody>
          <a:bodyPr>
            <a:normAutofit lnSpcReduction="10000"/>
          </a:bodyPr>
          <a:lstStyle/>
          <a:p>
            <a:pPr>
              <a:lnSpc>
                <a:spcPct val="80000"/>
              </a:lnSpc>
              <a:spcBef>
                <a:spcPct val="10000"/>
              </a:spcBef>
              <a:buFont typeface="Wingdings" pitchFamily="2" charset="2"/>
              <a:buNone/>
            </a:pPr>
            <a:r>
              <a:rPr lang="en-US" altLang="zh-CN" sz="2500" dirty="0"/>
              <a:t>Algorithm </a:t>
            </a:r>
            <a:r>
              <a:rPr lang="en-US" altLang="zh-CN" sz="2500" dirty="0" err="1"/>
              <a:t>fastexp</a:t>
            </a:r>
            <a:r>
              <a:rPr lang="en-US" altLang="zh-CN" sz="2500" dirty="0"/>
              <a:t>(a, z, n)</a:t>
            </a:r>
          </a:p>
          <a:p>
            <a:pPr>
              <a:lnSpc>
                <a:spcPct val="80000"/>
              </a:lnSpc>
              <a:spcBef>
                <a:spcPct val="10000"/>
              </a:spcBef>
              <a:buFont typeface="Wingdings" pitchFamily="2" charset="2"/>
              <a:buNone/>
            </a:pPr>
            <a:r>
              <a:rPr lang="en-US" altLang="zh-CN" sz="2500" dirty="0"/>
              <a:t>begin </a:t>
            </a:r>
            <a:r>
              <a:rPr lang="en-US" altLang="zh-CN" sz="2500" dirty="0">
                <a:solidFill>
                  <a:srgbClr val="0000CC"/>
                </a:solidFill>
              </a:rPr>
              <a:t>“return x=</a:t>
            </a:r>
            <a:r>
              <a:rPr lang="en-US" altLang="zh-CN" sz="2500" dirty="0" err="1">
                <a:solidFill>
                  <a:srgbClr val="0000CC"/>
                </a:solidFill>
              </a:rPr>
              <a:t>a</a:t>
            </a:r>
            <a:r>
              <a:rPr lang="en-US" altLang="zh-CN" sz="2500" baseline="30000" dirty="0" err="1">
                <a:solidFill>
                  <a:srgbClr val="0000CC"/>
                </a:solidFill>
              </a:rPr>
              <a:t>z</a:t>
            </a:r>
            <a:r>
              <a:rPr lang="en-US" altLang="zh-CN" sz="2500" dirty="0">
                <a:solidFill>
                  <a:srgbClr val="0000CC"/>
                </a:solidFill>
              </a:rPr>
              <a:t> mod n”</a:t>
            </a:r>
          </a:p>
          <a:p>
            <a:pPr>
              <a:lnSpc>
                <a:spcPct val="80000"/>
              </a:lnSpc>
              <a:spcBef>
                <a:spcPct val="10000"/>
              </a:spcBef>
              <a:buFont typeface="Wingdings" pitchFamily="2" charset="2"/>
              <a:buNone/>
            </a:pPr>
            <a:r>
              <a:rPr lang="en-US" altLang="zh-CN" sz="2500" dirty="0"/>
              <a:t>	a</a:t>
            </a:r>
            <a:r>
              <a:rPr lang="en-US" altLang="zh-CN" sz="2500" baseline="-25000" dirty="0"/>
              <a:t>1</a:t>
            </a:r>
            <a:r>
              <a:rPr lang="en-US" altLang="zh-CN" sz="2500" dirty="0"/>
              <a:t>:= a; z</a:t>
            </a:r>
            <a:r>
              <a:rPr lang="en-US" altLang="zh-CN" sz="2500" baseline="-25000" dirty="0"/>
              <a:t>1</a:t>
            </a:r>
            <a:r>
              <a:rPr lang="en-US" altLang="zh-CN" sz="2500" dirty="0"/>
              <a:t>:=z; x:=1</a:t>
            </a:r>
          </a:p>
          <a:p>
            <a:pPr>
              <a:lnSpc>
                <a:spcPct val="80000"/>
              </a:lnSpc>
              <a:spcBef>
                <a:spcPct val="10000"/>
              </a:spcBef>
              <a:buFont typeface="Wingdings" pitchFamily="2" charset="2"/>
              <a:buNone/>
            </a:pPr>
            <a:r>
              <a:rPr lang="en-US" altLang="zh-CN" sz="2500" dirty="0"/>
              <a:t>	while z</a:t>
            </a:r>
            <a:r>
              <a:rPr lang="en-US" altLang="zh-CN" sz="2500" baseline="-25000" dirty="0"/>
              <a:t>1</a:t>
            </a:r>
            <a:r>
              <a:rPr lang="en-US" altLang="zh-CN" sz="2500" dirty="0"/>
              <a:t>≠0 do </a:t>
            </a:r>
            <a:r>
              <a:rPr lang="en-US" altLang="zh-CN" sz="2500" dirty="0">
                <a:solidFill>
                  <a:srgbClr val="0000CC"/>
                </a:solidFill>
              </a:rPr>
              <a:t>“x(a</a:t>
            </a:r>
            <a:r>
              <a:rPr lang="en-US" altLang="zh-CN" sz="2500" baseline="-25000" dirty="0">
                <a:solidFill>
                  <a:srgbClr val="0000CC"/>
                </a:solidFill>
              </a:rPr>
              <a:t>1</a:t>
            </a:r>
            <a:r>
              <a:rPr lang="en-US" altLang="zh-CN" sz="2500" baseline="30000" dirty="0">
                <a:solidFill>
                  <a:srgbClr val="0000CC"/>
                </a:solidFill>
              </a:rPr>
              <a:t>z</a:t>
            </a:r>
            <a:r>
              <a:rPr lang="en-US" altLang="zh-CN" sz="2100" baseline="20000" dirty="0">
                <a:solidFill>
                  <a:srgbClr val="0000CC"/>
                </a:solidFill>
              </a:rPr>
              <a:t>1</a:t>
            </a:r>
            <a:r>
              <a:rPr lang="en-US" altLang="zh-CN" sz="2500" dirty="0">
                <a:solidFill>
                  <a:srgbClr val="0000CC"/>
                </a:solidFill>
              </a:rPr>
              <a:t> mod n)= </a:t>
            </a:r>
            <a:r>
              <a:rPr lang="en-US" altLang="zh-CN" sz="2500" dirty="0" err="1">
                <a:solidFill>
                  <a:srgbClr val="0000CC"/>
                </a:solidFill>
              </a:rPr>
              <a:t>a</a:t>
            </a:r>
            <a:r>
              <a:rPr lang="en-US" altLang="zh-CN" sz="2500" baseline="30000" dirty="0" err="1">
                <a:solidFill>
                  <a:srgbClr val="0000CC"/>
                </a:solidFill>
              </a:rPr>
              <a:t>z</a:t>
            </a:r>
            <a:r>
              <a:rPr lang="en-US" altLang="zh-CN" sz="2500" dirty="0">
                <a:solidFill>
                  <a:srgbClr val="0000CC"/>
                </a:solidFill>
              </a:rPr>
              <a:t> mod n”</a:t>
            </a:r>
          </a:p>
          <a:p>
            <a:pPr>
              <a:lnSpc>
                <a:spcPct val="80000"/>
              </a:lnSpc>
              <a:spcBef>
                <a:spcPct val="10000"/>
              </a:spcBef>
              <a:buFont typeface="Wingdings" pitchFamily="2" charset="2"/>
              <a:buNone/>
            </a:pPr>
            <a:r>
              <a:rPr lang="en-US" altLang="zh-CN" sz="2500" dirty="0"/>
              <a:t>		begin </a:t>
            </a:r>
          </a:p>
          <a:p>
            <a:pPr>
              <a:lnSpc>
                <a:spcPct val="80000"/>
              </a:lnSpc>
              <a:spcBef>
                <a:spcPct val="10000"/>
              </a:spcBef>
              <a:buFont typeface="Wingdings" pitchFamily="2" charset="2"/>
              <a:buNone/>
            </a:pPr>
            <a:r>
              <a:rPr lang="en-US" altLang="zh-CN" sz="2500" dirty="0"/>
              <a:t>		    while z</a:t>
            </a:r>
            <a:r>
              <a:rPr lang="en-US" altLang="zh-CN" sz="2500" baseline="-25000" dirty="0"/>
              <a:t>1</a:t>
            </a:r>
            <a:r>
              <a:rPr lang="en-US" altLang="zh-CN" sz="2500" dirty="0"/>
              <a:t> mod 2 = 0 do</a:t>
            </a:r>
          </a:p>
          <a:p>
            <a:pPr>
              <a:lnSpc>
                <a:spcPct val="80000"/>
              </a:lnSpc>
              <a:spcBef>
                <a:spcPct val="10000"/>
              </a:spcBef>
              <a:buFont typeface="Wingdings" pitchFamily="2" charset="2"/>
              <a:buNone/>
            </a:pPr>
            <a:r>
              <a:rPr lang="en-US" altLang="zh-CN" sz="2500" dirty="0"/>
              <a:t> 			begin </a:t>
            </a:r>
            <a:r>
              <a:rPr lang="en-US" altLang="zh-CN" sz="2500" dirty="0">
                <a:solidFill>
                  <a:srgbClr val="0000CC"/>
                </a:solidFill>
              </a:rPr>
              <a:t>“square a</a:t>
            </a:r>
            <a:r>
              <a:rPr lang="en-US" altLang="zh-CN" sz="2500" baseline="-25000" dirty="0">
                <a:solidFill>
                  <a:srgbClr val="0000CC"/>
                </a:solidFill>
              </a:rPr>
              <a:t>1</a:t>
            </a:r>
            <a:r>
              <a:rPr lang="en-US" altLang="zh-CN" sz="2500" dirty="0">
                <a:solidFill>
                  <a:srgbClr val="0000CC"/>
                </a:solidFill>
              </a:rPr>
              <a:t> while z</a:t>
            </a:r>
            <a:r>
              <a:rPr lang="en-US" altLang="zh-CN" sz="2500" baseline="-25000" dirty="0">
                <a:solidFill>
                  <a:srgbClr val="0000CC"/>
                </a:solidFill>
              </a:rPr>
              <a:t>1</a:t>
            </a:r>
            <a:r>
              <a:rPr lang="en-US" altLang="zh-CN" sz="2500" dirty="0">
                <a:solidFill>
                  <a:srgbClr val="0000CC"/>
                </a:solidFill>
              </a:rPr>
              <a:t> is even”</a:t>
            </a:r>
          </a:p>
          <a:p>
            <a:pPr>
              <a:lnSpc>
                <a:spcPct val="80000"/>
              </a:lnSpc>
              <a:spcBef>
                <a:spcPct val="10000"/>
              </a:spcBef>
              <a:buFont typeface="Wingdings" pitchFamily="2" charset="2"/>
              <a:buNone/>
            </a:pPr>
            <a:r>
              <a:rPr lang="en-US" altLang="zh-CN" sz="2500" dirty="0"/>
              <a:t>				z</a:t>
            </a:r>
            <a:r>
              <a:rPr lang="en-US" altLang="zh-CN" sz="2500" baseline="-25000" dirty="0"/>
              <a:t>1</a:t>
            </a:r>
            <a:r>
              <a:rPr lang="en-US" altLang="zh-CN" sz="2500" dirty="0"/>
              <a:t>:=z</a:t>
            </a:r>
            <a:r>
              <a:rPr lang="en-US" altLang="zh-CN" sz="2500" baseline="-25000" dirty="0"/>
              <a:t>1</a:t>
            </a:r>
            <a:r>
              <a:rPr lang="en-US" altLang="zh-CN" sz="2500" dirty="0"/>
              <a:t> div 2</a:t>
            </a:r>
          </a:p>
          <a:p>
            <a:pPr>
              <a:lnSpc>
                <a:spcPct val="80000"/>
              </a:lnSpc>
              <a:spcBef>
                <a:spcPct val="10000"/>
              </a:spcBef>
              <a:buFont typeface="Wingdings" pitchFamily="2" charset="2"/>
              <a:buNone/>
            </a:pPr>
            <a:r>
              <a:rPr lang="en-US" altLang="zh-CN" sz="2500" dirty="0"/>
              <a:t>				a</a:t>
            </a:r>
            <a:r>
              <a:rPr lang="en-US" altLang="zh-CN" sz="2500" baseline="-25000" dirty="0"/>
              <a:t>1</a:t>
            </a:r>
            <a:r>
              <a:rPr lang="en-US" altLang="zh-CN" sz="2500" dirty="0"/>
              <a:t>:=(a</a:t>
            </a:r>
            <a:r>
              <a:rPr lang="en-US" altLang="zh-CN" sz="2500" baseline="-25000" dirty="0"/>
              <a:t>1</a:t>
            </a:r>
            <a:r>
              <a:rPr lang="en-US" altLang="zh-CN" sz="2500" dirty="0"/>
              <a:t>*a</a:t>
            </a:r>
            <a:r>
              <a:rPr lang="en-US" altLang="zh-CN" sz="2500" baseline="-25000" dirty="0"/>
              <a:t>1</a:t>
            </a:r>
            <a:r>
              <a:rPr lang="en-US" altLang="zh-CN" sz="2500" dirty="0"/>
              <a:t>) mod n</a:t>
            </a:r>
          </a:p>
          <a:p>
            <a:pPr>
              <a:lnSpc>
                <a:spcPct val="80000"/>
              </a:lnSpc>
              <a:spcBef>
                <a:spcPct val="10000"/>
              </a:spcBef>
              <a:buFont typeface="Wingdings" pitchFamily="2" charset="2"/>
              <a:buNone/>
            </a:pPr>
            <a:r>
              <a:rPr lang="en-US" altLang="zh-CN" sz="2500" dirty="0"/>
              <a:t>			end;</a:t>
            </a:r>
          </a:p>
          <a:p>
            <a:pPr>
              <a:lnSpc>
                <a:spcPct val="80000"/>
              </a:lnSpc>
              <a:spcBef>
                <a:spcPct val="10000"/>
              </a:spcBef>
              <a:buFont typeface="Wingdings" pitchFamily="2" charset="2"/>
              <a:buNone/>
            </a:pPr>
            <a:r>
              <a:rPr lang="en-US" altLang="zh-CN" sz="2500" dirty="0"/>
              <a:t>		    z</a:t>
            </a:r>
            <a:r>
              <a:rPr lang="en-US" altLang="zh-CN" sz="2500" baseline="-25000" dirty="0"/>
              <a:t>1</a:t>
            </a:r>
            <a:r>
              <a:rPr lang="en-US" altLang="zh-CN" sz="2500" dirty="0"/>
              <a:t>:=z</a:t>
            </a:r>
            <a:r>
              <a:rPr lang="en-US" altLang="zh-CN" sz="2500" baseline="-25000" dirty="0"/>
              <a:t>1</a:t>
            </a:r>
            <a:r>
              <a:rPr lang="en-US" altLang="zh-CN" sz="2500" dirty="0"/>
              <a:t>-1</a:t>
            </a:r>
          </a:p>
          <a:p>
            <a:pPr>
              <a:lnSpc>
                <a:spcPct val="80000"/>
              </a:lnSpc>
              <a:spcBef>
                <a:spcPct val="10000"/>
              </a:spcBef>
              <a:buFont typeface="Wingdings" pitchFamily="2" charset="2"/>
              <a:buNone/>
            </a:pPr>
            <a:r>
              <a:rPr lang="en-US" altLang="zh-CN" sz="2500" dirty="0"/>
              <a:t>		     x:= (x*a</a:t>
            </a:r>
            <a:r>
              <a:rPr lang="en-US" altLang="zh-CN" sz="2500" baseline="-25000" dirty="0"/>
              <a:t>1</a:t>
            </a:r>
            <a:r>
              <a:rPr lang="en-US" altLang="zh-CN" sz="2500" dirty="0"/>
              <a:t>) mod n </a:t>
            </a:r>
            <a:r>
              <a:rPr lang="en-US" altLang="zh-CN" sz="2500" dirty="0">
                <a:solidFill>
                  <a:srgbClr val="0000CC"/>
                </a:solidFill>
              </a:rPr>
              <a:t>“multiply”</a:t>
            </a:r>
          </a:p>
          <a:p>
            <a:pPr>
              <a:lnSpc>
                <a:spcPct val="80000"/>
              </a:lnSpc>
              <a:spcBef>
                <a:spcPct val="10000"/>
              </a:spcBef>
              <a:buFont typeface="Wingdings" pitchFamily="2" charset="2"/>
              <a:buNone/>
            </a:pPr>
            <a:r>
              <a:rPr lang="en-US" altLang="zh-CN" sz="2500" dirty="0"/>
              <a:t>		end;</a:t>
            </a:r>
          </a:p>
          <a:p>
            <a:pPr>
              <a:lnSpc>
                <a:spcPct val="80000"/>
              </a:lnSpc>
              <a:spcBef>
                <a:spcPct val="10000"/>
              </a:spcBef>
              <a:buFont typeface="Wingdings" pitchFamily="2" charset="2"/>
              <a:buNone/>
            </a:pPr>
            <a:r>
              <a:rPr lang="en-US" altLang="zh-CN" sz="2500" dirty="0"/>
              <a:t>	</a:t>
            </a:r>
            <a:r>
              <a:rPr lang="en-US" altLang="zh-CN" sz="2500" dirty="0" err="1"/>
              <a:t>fastexp</a:t>
            </a:r>
            <a:r>
              <a:rPr lang="en-US" altLang="zh-CN" sz="2500" dirty="0"/>
              <a:t>:=x</a:t>
            </a:r>
          </a:p>
          <a:p>
            <a:pPr>
              <a:lnSpc>
                <a:spcPct val="80000"/>
              </a:lnSpc>
              <a:spcBef>
                <a:spcPct val="10000"/>
              </a:spcBef>
              <a:buFont typeface="Wingdings" pitchFamily="2" charset="2"/>
              <a:buNone/>
            </a:pPr>
            <a:r>
              <a:rPr lang="en-US" altLang="zh-CN" sz="2500" dirty="0"/>
              <a:t>end</a:t>
            </a:r>
            <a:endParaRPr lang="zh-CN" altLang="en-US" sz="2500" dirty="0"/>
          </a:p>
        </p:txBody>
      </p:sp>
      <p:sp>
        <p:nvSpPr>
          <p:cNvPr id="62464" name="Rectangle 0"/>
          <p:cNvSpPr>
            <a:spLocks noGrp="1" noRot="1" noChangeArrowheads="1"/>
          </p:cNvSpPr>
          <p:nvPr>
            <p:ph type="title"/>
          </p:nvPr>
        </p:nvSpPr>
        <p:spPr>
          <a:xfrm>
            <a:off x="395288" y="260350"/>
            <a:ext cx="7515225" cy="647700"/>
          </a:xfrm>
          <a:noFill/>
          <a:ln/>
        </p:spPr>
        <p:txBody>
          <a:bodyPr anchor="ctr"/>
          <a:lstStyle/>
          <a:p>
            <a:r>
              <a:rPr lang="zh-CN" altLang="en-US" sz="3500" b="0" dirty="0"/>
              <a:t>快速指数运算法</a:t>
            </a:r>
            <a:r>
              <a:rPr lang="en-US" altLang="zh-CN" sz="3500" b="0" dirty="0"/>
              <a:t>—</a:t>
            </a:r>
            <a:r>
              <a:rPr lang="zh-CN" altLang="en-US" sz="3500" b="0" dirty="0"/>
              <a:t>平方再乘法</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23850" y="260350"/>
            <a:ext cx="7705725" cy="720725"/>
          </a:xfrm>
        </p:spPr>
        <p:txBody>
          <a:bodyPr/>
          <a:lstStyle/>
          <a:p>
            <a:r>
              <a:rPr lang="en-US" altLang="zh-CN" sz="3500" b="0" dirty="0"/>
              <a:t>8.3</a:t>
            </a:r>
            <a:r>
              <a:rPr lang="en-US" altLang="zh-CN" b="0" dirty="0"/>
              <a:t> </a:t>
            </a:r>
            <a:r>
              <a:rPr lang="zh-CN" altLang="en-US" b="0" dirty="0"/>
              <a:t>费马定理和欧拉定理</a:t>
            </a:r>
          </a:p>
        </p:txBody>
      </p:sp>
      <p:sp>
        <p:nvSpPr>
          <p:cNvPr id="144387" name="Rectangle 3"/>
          <p:cNvSpPr>
            <a:spLocks noGrp="1" noChangeArrowheads="1"/>
          </p:cNvSpPr>
          <p:nvPr>
            <p:ph type="body" idx="1"/>
          </p:nvPr>
        </p:nvSpPr>
        <p:spPr>
          <a:xfrm>
            <a:off x="250825" y="1052513"/>
            <a:ext cx="8569325" cy="5111750"/>
          </a:xfrm>
        </p:spPr>
        <p:txBody>
          <a:bodyPr>
            <a:normAutofit lnSpcReduction="10000"/>
          </a:bodyPr>
          <a:lstStyle/>
          <a:p>
            <a:pPr>
              <a:spcBef>
                <a:spcPct val="25000"/>
              </a:spcBef>
              <a:buFont typeface="Wingdings" pitchFamily="2" charset="2"/>
              <a:buNone/>
            </a:pPr>
            <a:r>
              <a:rPr lang="zh-CN" altLang="en-US" sz="2900" b="1" dirty="0"/>
              <a:t>定理</a:t>
            </a:r>
            <a:r>
              <a:rPr lang="en-US" altLang="zh-CN" sz="2900" b="1" dirty="0"/>
              <a:t>8.1</a:t>
            </a:r>
            <a:r>
              <a:rPr lang="en-US" altLang="zh-CN" sz="2900" dirty="0"/>
              <a:t> </a:t>
            </a:r>
            <a:r>
              <a:rPr lang="zh-CN" altLang="en-US" sz="2900" dirty="0"/>
              <a:t>费马定理  </a:t>
            </a:r>
            <a:r>
              <a:rPr lang="en-US" altLang="zh-CN" sz="2900" dirty="0"/>
              <a:t>Fermat’s Theorem</a:t>
            </a:r>
          </a:p>
          <a:p>
            <a:pPr lvl="1">
              <a:lnSpc>
                <a:spcPct val="90000"/>
              </a:lnSpc>
              <a:buFont typeface="Wingdings" pitchFamily="2" charset="2"/>
              <a:buNone/>
            </a:pPr>
            <a:r>
              <a:rPr lang="zh-CN" altLang="en-US" dirty="0"/>
              <a:t>若</a:t>
            </a:r>
            <a:r>
              <a:rPr lang="en-US" altLang="zh-CN" dirty="0"/>
              <a:t>p</a:t>
            </a:r>
            <a:r>
              <a:rPr lang="zh-CN" altLang="en-US" dirty="0"/>
              <a:t>是素数</a:t>
            </a:r>
            <a:r>
              <a:rPr lang="en-US" altLang="zh-CN" dirty="0"/>
              <a:t>, a</a:t>
            </a:r>
            <a:r>
              <a:rPr lang="zh-CN" altLang="en-US" dirty="0"/>
              <a:t>是正整数且不能被</a:t>
            </a:r>
            <a:r>
              <a:rPr lang="en-US" altLang="zh-CN" dirty="0"/>
              <a:t>p</a:t>
            </a:r>
            <a:r>
              <a:rPr lang="zh-CN" altLang="en-US" dirty="0"/>
              <a:t>整除</a:t>
            </a:r>
            <a:r>
              <a:rPr lang="en-US" altLang="zh-CN" dirty="0"/>
              <a:t>, </a:t>
            </a:r>
            <a:r>
              <a:rPr lang="zh-CN" altLang="en-US" dirty="0"/>
              <a:t>则</a:t>
            </a:r>
            <a:r>
              <a:rPr lang="en-US" altLang="zh-CN" dirty="0"/>
              <a:t>a</a:t>
            </a:r>
            <a:r>
              <a:rPr lang="en-US" altLang="zh-CN" baseline="30000" dirty="0"/>
              <a:t>p-1 </a:t>
            </a:r>
            <a:r>
              <a:rPr lang="en-US" altLang="zh-CN" dirty="0"/>
              <a:t>mod p=1</a:t>
            </a:r>
          </a:p>
          <a:p>
            <a:pPr>
              <a:lnSpc>
                <a:spcPct val="90000"/>
              </a:lnSpc>
              <a:spcBef>
                <a:spcPct val="15000"/>
              </a:spcBef>
            </a:pPr>
            <a:r>
              <a:rPr lang="zh-CN" altLang="en-US" sz="2900" b="1" dirty="0"/>
              <a:t>证明：</a:t>
            </a:r>
          </a:p>
          <a:p>
            <a:pPr lvl="1">
              <a:spcBef>
                <a:spcPct val="15000"/>
              </a:spcBef>
            </a:pPr>
            <a:r>
              <a:rPr lang="zh-CN" altLang="en-US" sz="2400" dirty="0"/>
              <a:t>因为</a:t>
            </a:r>
            <a:r>
              <a:rPr lang="en-US" altLang="zh-CN" sz="2400" dirty="0"/>
              <a:t>{a mod p, 2a mod p, ..., (p-1)a mod p}</a:t>
            </a:r>
            <a:r>
              <a:rPr lang="zh-CN" altLang="en-US" sz="2400" dirty="0"/>
              <a:t>是</a:t>
            </a:r>
            <a:r>
              <a:rPr lang="en-US" altLang="zh-CN" sz="2400" dirty="0"/>
              <a:t>{1, 2, ..., (p-1)}</a:t>
            </a:r>
            <a:r>
              <a:rPr lang="zh-CN" altLang="en-US" sz="2400" dirty="0"/>
              <a:t>的置换形</a:t>
            </a:r>
            <a:r>
              <a:rPr lang="en-US" altLang="zh-CN" sz="2400" dirty="0"/>
              <a:t>, </a:t>
            </a:r>
            <a:r>
              <a:rPr lang="zh-CN" altLang="en-US" sz="2400" dirty="0"/>
              <a:t>所以</a:t>
            </a:r>
            <a:r>
              <a:rPr lang="en-US" altLang="zh-CN" sz="2400" dirty="0"/>
              <a:t>, (a</a:t>
            </a:r>
            <a:r>
              <a:rPr lang="zh-CN" altLang="en-US" sz="2400" dirty="0"/>
              <a:t>ｘ</a:t>
            </a:r>
            <a:r>
              <a:rPr lang="en-US" altLang="zh-CN" sz="2400" dirty="0"/>
              <a:t>2a</a:t>
            </a:r>
            <a:r>
              <a:rPr lang="zh-CN" altLang="en-US" sz="2400" dirty="0"/>
              <a:t>ｘ </a:t>
            </a:r>
            <a:r>
              <a:rPr lang="en-US" altLang="zh-CN" sz="2400" dirty="0"/>
              <a:t>... </a:t>
            </a:r>
            <a:r>
              <a:rPr lang="zh-CN" altLang="en-US" sz="2400" dirty="0"/>
              <a:t>ｘ</a:t>
            </a:r>
            <a:r>
              <a:rPr lang="en-US" altLang="zh-CN" sz="2400" dirty="0"/>
              <a:t> (p-1)a)</a:t>
            </a:r>
            <a:r>
              <a:rPr lang="en-US" altLang="zh-CN" sz="2400" dirty="0">
                <a:latin typeface="黑体" pitchFamily="49" charset="-122"/>
              </a:rPr>
              <a:t>≡</a:t>
            </a:r>
            <a:r>
              <a:rPr lang="en-US" altLang="zh-CN" sz="2400" dirty="0"/>
              <a:t>(1</a:t>
            </a:r>
            <a:r>
              <a:rPr lang="zh-CN" altLang="en-US" sz="2400" dirty="0"/>
              <a:t>ｘ</a:t>
            </a:r>
            <a:r>
              <a:rPr lang="en-US" altLang="zh-CN" sz="2400" dirty="0"/>
              <a:t>2</a:t>
            </a:r>
            <a:r>
              <a:rPr lang="zh-CN" altLang="en-US" sz="2400" dirty="0"/>
              <a:t>ｘ </a:t>
            </a:r>
            <a:r>
              <a:rPr lang="en-US" altLang="zh-CN" sz="2400" dirty="0"/>
              <a:t>... </a:t>
            </a:r>
            <a:r>
              <a:rPr lang="zh-CN" altLang="en-US" sz="2400" dirty="0"/>
              <a:t>ｘ</a:t>
            </a:r>
            <a:r>
              <a:rPr lang="en-US" altLang="zh-CN" sz="2400" dirty="0"/>
              <a:t>(p-1)) (mod p)</a:t>
            </a:r>
            <a:r>
              <a:rPr lang="en-US" altLang="zh-CN" sz="2400" dirty="0">
                <a:latin typeface="黑体" pitchFamily="49" charset="-122"/>
              </a:rPr>
              <a:t>≡</a:t>
            </a:r>
            <a:r>
              <a:rPr lang="en-US" altLang="zh-CN" sz="2400" dirty="0"/>
              <a:t> (p-1)! mod p. </a:t>
            </a:r>
          </a:p>
          <a:p>
            <a:pPr lvl="1">
              <a:spcBef>
                <a:spcPct val="15000"/>
              </a:spcBef>
            </a:pPr>
            <a:r>
              <a:rPr lang="zh-CN" altLang="en-US" sz="2400" dirty="0"/>
              <a:t>但是</a:t>
            </a:r>
            <a:r>
              <a:rPr lang="en-US" altLang="zh-CN" sz="2400" dirty="0"/>
              <a:t>, a</a:t>
            </a:r>
            <a:r>
              <a:rPr lang="zh-CN" altLang="en-US" sz="2400" dirty="0"/>
              <a:t>ｘ</a:t>
            </a:r>
            <a:r>
              <a:rPr lang="en-US" altLang="zh-CN" sz="2400" dirty="0"/>
              <a:t>2a</a:t>
            </a:r>
            <a:r>
              <a:rPr lang="zh-CN" altLang="en-US" sz="2400" dirty="0"/>
              <a:t>ｘ</a:t>
            </a:r>
            <a:r>
              <a:rPr lang="en-US" altLang="zh-CN" sz="2400" dirty="0"/>
              <a:t>...</a:t>
            </a:r>
            <a:r>
              <a:rPr lang="zh-CN" altLang="en-US" sz="2400" dirty="0"/>
              <a:t>ｘ</a:t>
            </a:r>
            <a:r>
              <a:rPr lang="en-US" altLang="zh-CN" sz="2400" dirty="0"/>
              <a:t>(p-1)a=(p-1)!a</a:t>
            </a:r>
            <a:r>
              <a:rPr lang="en-US" altLang="zh-CN" sz="2400" baseline="30000" dirty="0"/>
              <a:t>p-1</a:t>
            </a:r>
            <a:r>
              <a:rPr lang="en-US" altLang="zh-CN" sz="2400" dirty="0"/>
              <a:t>, </a:t>
            </a:r>
            <a:r>
              <a:rPr lang="zh-CN" altLang="en-US" sz="2400" dirty="0"/>
              <a:t>因此</a:t>
            </a:r>
            <a:r>
              <a:rPr lang="en-US" altLang="zh-CN" sz="2400" dirty="0"/>
              <a:t>(p-1)!a</a:t>
            </a:r>
            <a:r>
              <a:rPr lang="en-US" altLang="zh-CN" sz="2400" baseline="30000" dirty="0"/>
              <a:t>p-1</a:t>
            </a:r>
            <a:r>
              <a:rPr lang="en-US" altLang="zh-CN" sz="2400" dirty="0">
                <a:latin typeface="黑体" pitchFamily="49" charset="-122"/>
              </a:rPr>
              <a:t>≡</a:t>
            </a:r>
            <a:r>
              <a:rPr lang="en-US" altLang="zh-CN" sz="2400" dirty="0"/>
              <a:t>(p-1)! mod p, </a:t>
            </a:r>
            <a:r>
              <a:rPr lang="zh-CN" altLang="en-US" sz="2400" dirty="0"/>
              <a:t>两边去掉</a:t>
            </a:r>
            <a:r>
              <a:rPr lang="en-US" altLang="zh-CN" sz="2400" dirty="0"/>
              <a:t>(p-1)!, </a:t>
            </a:r>
            <a:r>
              <a:rPr lang="zh-CN" altLang="en-US" sz="2400" dirty="0"/>
              <a:t>即得</a:t>
            </a:r>
            <a:r>
              <a:rPr lang="en-US" altLang="zh-CN" sz="2400" dirty="0"/>
              <a:t>a</a:t>
            </a:r>
            <a:r>
              <a:rPr lang="en-US" altLang="zh-CN" sz="2400" baseline="30000" dirty="0"/>
              <a:t>p-1</a:t>
            </a:r>
            <a:r>
              <a:rPr lang="en-US" altLang="zh-CN" sz="2400" dirty="0"/>
              <a:t>mod p = 1           </a:t>
            </a:r>
            <a:r>
              <a:rPr lang="zh-CN" altLang="en-US" sz="2400" dirty="0"/>
              <a:t>证毕</a:t>
            </a:r>
          </a:p>
          <a:p>
            <a:pPr>
              <a:spcBef>
                <a:spcPct val="15000"/>
              </a:spcBef>
            </a:pPr>
            <a:r>
              <a:rPr lang="zh-CN" altLang="en-US" sz="2400" dirty="0"/>
              <a:t>例如：</a:t>
            </a:r>
            <a:r>
              <a:rPr lang="en-US" altLang="zh-CN" sz="2400" dirty="0"/>
              <a:t>a=7, p=19, a</a:t>
            </a:r>
            <a:r>
              <a:rPr lang="en-US" altLang="zh-CN" sz="2400" baseline="30000" dirty="0"/>
              <a:t>p-1</a:t>
            </a:r>
            <a:r>
              <a:rPr lang="en-US" altLang="zh-CN" sz="2400" dirty="0"/>
              <a:t>mod p=7</a:t>
            </a:r>
            <a:r>
              <a:rPr lang="en-US" altLang="zh-CN" sz="2400" baseline="30000" dirty="0"/>
              <a:t>18 </a:t>
            </a:r>
            <a:r>
              <a:rPr lang="en-US" altLang="zh-CN" sz="2400" dirty="0"/>
              <a:t>mod 19=?            7</a:t>
            </a:r>
            <a:r>
              <a:rPr lang="en-US" altLang="zh-CN" sz="2400" baseline="30000" dirty="0"/>
              <a:t>2</a:t>
            </a:r>
            <a:r>
              <a:rPr lang="en-US" altLang="zh-CN" sz="2400" dirty="0"/>
              <a:t>=49</a:t>
            </a:r>
            <a:r>
              <a:rPr lang="en-US" altLang="zh-CN" sz="2400" dirty="0">
                <a:latin typeface="黑体" pitchFamily="49" charset="-122"/>
              </a:rPr>
              <a:t>≡</a:t>
            </a:r>
            <a:r>
              <a:rPr lang="en-US" altLang="zh-CN" sz="2400" dirty="0"/>
              <a:t>11 mod 19    7</a:t>
            </a:r>
            <a:r>
              <a:rPr lang="en-US" altLang="zh-CN" sz="2400" baseline="30000" dirty="0"/>
              <a:t>4</a:t>
            </a:r>
            <a:r>
              <a:rPr lang="en-US" altLang="zh-CN" sz="2400" dirty="0"/>
              <a:t>=121</a:t>
            </a:r>
            <a:r>
              <a:rPr lang="en-US" altLang="zh-CN" sz="2400" dirty="0">
                <a:latin typeface="黑体" pitchFamily="49" charset="-122"/>
              </a:rPr>
              <a:t>≡</a:t>
            </a:r>
            <a:r>
              <a:rPr lang="en-US" altLang="zh-CN" sz="2400" dirty="0"/>
              <a:t>7 mod 19</a:t>
            </a:r>
          </a:p>
          <a:p>
            <a:pPr lvl="1">
              <a:spcBef>
                <a:spcPct val="15000"/>
              </a:spcBef>
              <a:buFont typeface="Wingdings" pitchFamily="2" charset="2"/>
              <a:buNone/>
            </a:pPr>
            <a:r>
              <a:rPr lang="en-US" altLang="zh-CN" sz="2400" dirty="0"/>
              <a:t>7</a:t>
            </a:r>
            <a:r>
              <a:rPr lang="en-US" altLang="zh-CN" sz="2400" baseline="30000" dirty="0"/>
              <a:t>8</a:t>
            </a:r>
            <a:r>
              <a:rPr lang="en-US" altLang="zh-CN" sz="2400" dirty="0"/>
              <a:t>=49</a:t>
            </a:r>
            <a:r>
              <a:rPr lang="en-US" altLang="zh-CN" sz="2400" dirty="0">
                <a:latin typeface="黑体" pitchFamily="49" charset="-122"/>
              </a:rPr>
              <a:t>≡</a:t>
            </a:r>
            <a:r>
              <a:rPr lang="en-US" altLang="zh-CN" sz="2400" dirty="0"/>
              <a:t>11 mod 19   7</a:t>
            </a:r>
            <a:r>
              <a:rPr lang="en-US" altLang="zh-CN" sz="2400" baseline="30000" dirty="0"/>
              <a:t>16</a:t>
            </a:r>
            <a:r>
              <a:rPr lang="en-US" altLang="zh-CN" sz="2400" dirty="0"/>
              <a:t>=121</a:t>
            </a:r>
            <a:r>
              <a:rPr lang="en-US" altLang="zh-CN" sz="2400" dirty="0">
                <a:latin typeface="黑体" pitchFamily="49" charset="-122"/>
              </a:rPr>
              <a:t>≡</a:t>
            </a:r>
            <a:r>
              <a:rPr lang="en-US" altLang="zh-CN" sz="2400" dirty="0"/>
              <a:t>7 mod 19</a:t>
            </a:r>
          </a:p>
          <a:p>
            <a:pPr lvl="1">
              <a:spcBef>
                <a:spcPct val="15000"/>
              </a:spcBef>
              <a:buFont typeface="Wingdings" pitchFamily="2" charset="2"/>
              <a:buNone/>
            </a:pPr>
            <a:r>
              <a:rPr lang="en-US" altLang="zh-CN" sz="2400" dirty="0"/>
              <a:t>a</a:t>
            </a:r>
            <a:r>
              <a:rPr lang="en-US" altLang="zh-CN" sz="2400" baseline="30000" dirty="0"/>
              <a:t>p-1</a:t>
            </a:r>
            <a:r>
              <a:rPr lang="en-US" altLang="zh-CN" sz="2400" dirty="0"/>
              <a:t>=7</a:t>
            </a:r>
            <a:r>
              <a:rPr lang="en-US" altLang="zh-CN" sz="2400" baseline="30000" dirty="0"/>
              <a:t>18</a:t>
            </a:r>
            <a:r>
              <a:rPr lang="en-US" altLang="zh-CN" sz="2400" dirty="0"/>
              <a:t>=7</a:t>
            </a:r>
            <a:r>
              <a:rPr lang="en-US" altLang="zh-CN" sz="2400" baseline="30000" dirty="0"/>
              <a:t>16</a:t>
            </a:r>
            <a:r>
              <a:rPr lang="en-US" altLang="zh-CN" sz="2400" dirty="0"/>
              <a:t>x7</a:t>
            </a:r>
            <a:r>
              <a:rPr lang="en-US" altLang="zh-CN" sz="2400" baseline="30000" dirty="0"/>
              <a:t>2</a:t>
            </a:r>
            <a:r>
              <a:rPr lang="en-US" altLang="zh-CN" sz="2400" dirty="0">
                <a:latin typeface="黑体" pitchFamily="49" charset="-122"/>
              </a:rPr>
              <a:t>≡</a:t>
            </a:r>
            <a:r>
              <a:rPr lang="en-US" altLang="zh-CN" sz="2400" dirty="0"/>
              <a:t>7x11</a:t>
            </a:r>
            <a:r>
              <a:rPr lang="en-US" altLang="zh-CN" sz="2400" dirty="0">
                <a:latin typeface="黑体" pitchFamily="49" charset="-122"/>
              </a:rPr>
              <a:t>≡</a:t>
            </a:r>
            <a:r>
              <a:rPr lang="en-US" altLang="zh-CN" sz="2400" dirty="0"/>
              <a:t>1 mod 19</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68313" y="333375"/>
            <a:ext cx="7543800" cy="930275"/>
          </a:xfrm>
        </p:spPr>
        <p:txBody>
          <a:bodyPr/>
          <a:lstStyle/>
          <a:p>
            <a:r>
              <a:rPr lang="zh-CN" altLang="en-US" b="0" dirty="0"/>
              <a:t>费马定理的</a:t>
            </a:r>
            <a:r>
              <a:rPr lang="zh-CN" altLang="en-US" sz="3800" b="0" dirty="0"/>
              <a:t>等价形式 </a:t>
            </a:r>
          </a:p>
        </p:txBody>
      </p:sp>
      <p:sp>
        <p:nvSpPr>
          <p:cNvPr id="229379" name="Rectangle 3"/>
          <p:cNvSpPr>
            <a:spLocks noGrp="1" noChangeArrowheads="1"/>
          </p:cNvSpPr>
          <p:nvPr>
            <p:ph type="body" idx="1"/>
          </p:nvPr>
        </p:nvSpPr>
        <p:spPr/>
        <p:txBody>
          <a:bodyPr/>
          <a:lstStyle/>
          <a:p>
            <a:pPr>
              <a:spcBef>
                <a:spcPct val="25000"/>
              </a:spcBef>
            </a:pPr>
            <a:r>
              <a:rPr lang="zh-CN" altLang="en-US" sz="2900" dirty="0"/>
              <a:t>费马定理等价形式</a:t>
            </a:r>
          </a:p>
          <a:p>
            <a:pPr>
              <a:spcBef>
                <a:spcPct val="25000"/>
              </a:spcBef>
              <a:buFont typeface="Wingdings" pitchFamily="2" charset="2"/>
              <a:buNone/>
            </a:pPr>
            <a:r>
              <a:rPr lang="en-US" altLang="zh-CN" sz="2900" dirty="0"/>
              <a:t>         </a:t>
            </a:r>
            <a:r>
              <a:rPr lang="en-US" altLang="zh-CN" sz="2900" dirty="0" err="1"/>
              <a:t>a</a:t>
            </a:r>
            <a:r>
              <a:rPr lang="en-US" altLang="zh-CN" sz="2900" baseline="30000" dirty="0" err="1"/>
              <a:t>p</a:t>
            </a:r>
            <a:r>
              <a:rPr lang="en-US" altLang="zh-CN" sz="2100" dirty="0" err="1">
                <a:latin typeface="黑体" pitchFamily="49" charset="-122"/>
              </a:rPr>
              <a:t>≡</a:t>
            </a:r>
            <a:r>
              <a:rPr lang="en-US" altLang="zh-CN" sz="2900" dirty="0" err="1"/>
              <a:t>a</a:t>
            </a:r>
            <a:r>
              <a:rPr lang="en-US" altLang="zh-CN" sz="2900" dirty="0"/>
              <a:t> mod p, p</a:t>
            </a:r>
            <a:r>
              <a:rPr lang="zh-CN" altLang="en-US" sz="2900" dirty="0"/>
              <a:t>是素数，</a:t>
            </a:r>
            <a:r>
              <a:rPr lang="en-US" altLang="zh-CN" sz="2900" dirty="0"/>
              <a:t>a</a:t>
            </a:r>
            <a:r>
              <a:rPr lang="zh-CN" altLang="en-US" sz="2900" dirty="0"/>
              <a:t>是任意正整数</a:t>
            </a:r>
          </a:p>
          <a:p>
            <a:pPr lvl="1">
              <a:spcBef>
                <a:spcPct val="25000"/>
              </a:spcBef>
              <a:buFont typeface="Wingdings" pitchFamily="2" charset="2"/>
              <a:buNone/>
            </a:pPr>
            <a:endParaRPr lang="zh-CN" altLang="en-US" sz="2800" dirty="0"/>
          </a:p>
          <a:p>
            <a:pPr lvl="1">
              <a:spcBef>
                <a:spcPct val="25000"/>
              </a:spcBef>
              <a:buFont typeface="Wingdings" pitchFamily="2" charset="2"/>
              <a:buNone/>
            </a:pPr>
            <a:r>
              <a:rPr lang="zh-CN" altLang="en-US" sz="2800" dirty="0"/>
              <a:t>例如：</a:t>
            </a:r>
            <a:r>
              <a:rPr lang="en-US" altLang="zh-CN" sz="2800" dirty="0"/>
              <a:t>p=5, a=3, 3</a:t>
            </a:r>
            <a:r>
              <a:rPr lang="en-US" altLang="zh-CN" sz="2800" baseline="30000" dirty="0"/>
              <a:t>5</a:t>
            </a:r>
            <a:r>
              <a:rPr lang="en-US" altLang="zh-CN" sz="2800" dirty="0"/>
              <a:t>=243</a:t>
            </a:r>
            <a:r>
              <a:rPr lang="en-US" altLang="zh-CN" sz="1900" dirty="0">
                <a:latin typeface="黑体" pitchFamily="49" charset="-122"/>
              </a:rPr>
              <a:t>≡</a:t>
            </a:r>
            <a:r>
              <a:rPr lang="en-US" altLang="zh-CN" sz="2800" dirty="0"/>
              <a:t>3 mod 5</a:t>
            </a:r>
          </a:p>
          <a:p>
            <a:pPr lvl="1">
              <a:spcBef>
                <a:spcPct val="25000"/>
              </a:spcBef>
              <a:buFont typeface="Wingdings" pitchFamily="2" charset="2"/>
              <a:buNone/>
            </a:pPr>
            <a:r>
              <a:rPr lang="en-US" altLang="zh-CN" sz="2800" dirty="0"/>
              <a:t>    p=5, a=10, 10</a:t>
            </a:r>
            <a:r>
              <a:rPr lang="en-US" altLang="zh-CN" sz="2800" baseline="30000" dirty="0"/>
              <a:t>5</a:t>
            </a:r>
            <a:r>
              <a:rPr lang="en-US" altLang="zh-CN" sz="2800" dirty="0"/>
              <a:t>=100000</a:t>
            </a:r>
            <a:r>
              <a:rPr lang="en-US" altLang="zh-CN" sz="1900" dirty="0">
                <a:latin typeface="黑体" pitchFamily="49" charset="-122"/>
              </a:rPr>
              <a:t>≡</a:t>
            </a:r>
            <a:r>
              <a:rPr lang="en-US" altLang="zh-CN" sz="2800" dirty="0"/>
              <a:t>10 mod 5</a:t>
            </a:r>
            <a:r>
              <a:rPr lang="en-US" altLang="zh-CN" sz="1900" dirty="0">
                <a:latin typeface="黑体" pitchFamily="49" charset="-122"/>
              </a:rPr>
              <a:t>≡</a:t>
            </a:r>
            <a:r>
              <a:rPr lang="en-US" altLang="zh-CN" sz="2800" dirty="0"/>
              <a:t>0 mod 5</a:t>
            </a:r>
          </a:p>
          <a:p>
            <a:endParaRPr lang="zh-CN" altLang="en-US" sz="34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4294967295"/>
          </p:nvPr>
        </p:nvSpPr>
        <p:spPr>
          <a:xfrm>
            <a:off x="457200" y="6381750"/>
            <a:ext cx="2133600" cy="323850"/>
          </a:xfrm>
        </p:spPr>
        <p:txBody>
          <a:bodyPr/>
          <a:lstStyle/>
          <a:p>
            <a:fld id="{89304F4E-C2E5-4446-B4D5-586B1C189B6A}" type="datetime1">
              <a:rPr lang="zh-CN" altLang="en-US"/>
              <a:pPr/>
              <a:t>2016/11/14</a:t>
            </a:fld>
            <a:endParaRPr lang="en-US" altLang="zh-CN"/>
          </a:p>
        </p:txBody>
      </p:sp>
      <p:sp>
        <p:nvSpPr>
          <p:cNvPr id="6" name="页脚占位符 5"/>
          <p:cNvSpPr>
            <a:spLocks noGrp="1"/>
          </p:cNvSpPr>
          <p:nvPr>
            <p:ph type="ftr" sz="quarter" idx="4294967295"/>
          </p:nvPr>
        </p:nvSpPr>
        <p:spPr>
          <a:xfrm>
            <a:off x="3124200" y="6453188"/>
            <a:ext cx="2895600" cy="252412"/>
          </a:xfrm>
        </p:spPr>
        <p:txBody>
          <a:bodyPr/>
          <a:lstStyle/>
          <a:p>
            <a:r>
              <a:rPr lang="en-US" altLang="zh-CN"/>
              <a:t>现代密码学理论与实践-08</a:t>
            </a:r>
          </a:p>
        </p:txBody>
      </p:sp>
      <p:sp>
        <p:nvSpPr>
          <p:cNvPr id="7" name="灯片编号占位符 6"/>
          <p:cNvSpPr>
            <a:spLocks noGrp="1"/>
          </p:cNvSpPr>
          <p:nvPr>
            <p:ph type="sldNum" sz="quarter" idx="4294967295"/>
          </p:nvPr>
        </p:nvSpPr>
        <p:spPr>
          <a:xfrm>
            <a:off x="6553200" y="6453188"/>
            <a:ext cx="2133600" cy="252412"/>
          </a:xfrm>
        </p:spPr>
        <p:txBody>
          <a:bodyPr/>
          <a:lstStyle/>
          <a:p>
            <a:fld id="{F7749833-D32C-41B5-861D-F26DC1A89E0B}" type="slidenum">
              <a:rPr lang="en-US" altLang="zh-CN"/>
              <a:pPr/>
              <a:t>27</a:t>
            </a:fld>
            <a:r>
              <a:rPr lang="en-US" altLang="zh-CN"/>
              <a:t>/69</a:t>
            </a:r>
          </a:p>
        </p:txBody>
      </p:sp>
      <p:sp>
        <p:nvSpPr>
          <p:cNvPr id="146435" name="Rectangle 3"/>
          <p:cNvSpPr>
            <a:spLocks noGrp="1" noChangeArrowheads="1"/>
          </p:cNvSpPr>
          <p:nvPr>
            <p:ph type="title"/>
          </p:nvPr>
        </p:nvSpPr>
        <p:spPr>
          <a:xfrm>
            <a:off x="179388" y="333375"/>
            <a:ext cx="8496300" cy="574675"/>
          </a:xfrm>
        </p:spPr>
        <p:txBody>
          <a:bodyPr>
            <a:normAutofit fontScale="90000"/>
          </a:bodyPr>
          <a:lstStyle/>
          <a:p>
            <a:r>
              <a:rPr lang="zh-CN" altLang="en-US" sz="3400" b="0" dirty="0"/>
              <a:t>欧拉函数：</a:t>
            </a:r>
            <a:r>
              <a:rPr lang="en-US" altLang="zh-CN" sz="3400" b="0" dirty="0"/>
              <a:t>Euler’s </a:t>
            </a:r>
            <a:r>
              <a:rPr lang="en-US" altLang="zh-CN" sz="3400" b="0" dirty="0" err="1"/>
              <a:t>Totient</a:t>
            </a:r>
            <a:r>
              <a:rPr lang="en-US" altLang="zh-CN" sz="3400" b="0" dirty="0"/>
              <a:t> Function </a:t>
            </a:r>
            <a:r>
              <a:rPr lang="el-GR" altLang="zh-CN" sz="3400" b="0" dirty="0">
                <a:latin typeface="Arial Unicode MS" pitchFamily="34" charset="-122"/>
                <a:ea typeface="Arial Unicode MS" pitchFamily="34" charset="-122"/>
                <a:cs typeface="Arial Unicode MS" pitchFamily="34" charset="-122"/>
              </a:rPr>
              <a:t>φ</a:t>
            </a:r>
            <a:r>
              <a:rPr lang="en-US" altLang="zh-CN" sz="3400" b="0" dirty="0"/>
              <a:t>(n)</a:t>
            </a:r>
            <a:endParaRPr lang="zh-CN" altLang="en-US" sz="3400" b="0" dirty="0"/>
          </a:p>
        </p:txBody>
      </p:sp>
      <p:sp>
        <p:nvSpPr>
          <p:cNvPr id="145411" name="Rectangle 3"/>
          <p:cNvSpPr>
            <a:spLocks noGrp="1" noChangeArrowheads="1"/>
          </p:cNvSpPr>
          <p:nvPr>
            <p:ph type="body" sz="half" idx="1"/>
          </p:nvPr>
        </p:nvSpPr>
        <p:spPr>
          <a:xfrm>
            <a:off x="250825" y="981075"/>
            <a:ext cx="7777163" cy="1008063"/>
          </a:xfrm>
        </p:spPr>
        <p:txBody>
          <a:bodyPr/>
          <a:lstStyle/>
          <a:p>
            <a:r>
              <a:rPr lang="el-GR" altLang="zh-CN" sz="2600" dirty="0">
                <a:latin typeface="Arial Unicode MS" pitchFamily="34" charset="-122"/>
                <a:ea typeface="Arial Unicode MS" pitchFamily="34" charset="-122"/>
                <a:cs typeface="Arial Unicode MS" pitchFamily="34" charset="-122"/>
              </a:rPr>
              <a:t>φ</a:t>
            </a:r>
            <a:r>
              <a:rPr lang="en-US" altLang="zh-CN" sz="2600" dirty="0"/>
              <a:t>(n)</a:t>
            </a:r>
            <a:r>
              <a:rPr lang="zh-CN" altLang="en-US" sz="2600" dirty="0"/>
              <a:t>是比</a:t>
            </a:r>
            <a:r>
              <a:rPr lang="en-US" altLang="zh-CN" sz="2600" dirty="0"/>
              <a:t>n</a:t>
            </a:r>
            <a:r>
              <a:rPr lang="zh-CN" altLang="en-US" sz="2600" dirty="0"/>
              <a:t>小且与</a:t>
            </a:r>
            <a:r>
              <a:rPr lang="en-US" altLang="zh-CN" sz="2600" dirty="0"/>
              <a:t>n</a:t>
            </a:r>
            <a:r>
              <a:rPr lang="zh-CN" altLang="en-US" sz="2600" dirty="0"/>
              <a:t>互素的正整数的个数，即模</a:t>
            </a:r>
            <a:r>
              <a:rPr lang="en-US" altLang="zh-CN" sz="2600" dirty="0"/>
              <a:t>n</a:t>
            </a:r>
            <a:r>
              <a:rPr lang="zh-CN" altLang="en-US" sz="2600" dirty="0"/>
              <a:t>的缩剩余集中元素之个数，习惯上</a:t>
            </a:r>
            <a:r>
              <a:rPr lang="el-GR" altLang="zh-CN" sz="2600" dirty="0">
                <a:latin typeface="Arial Unicode MS" pitchFamily="34" charset="-122"/>
                <a:ea typeface="Arial Unicode MS" pitchFamily="34" charset="-122"/>
                <a:cs typeface="Arial Unicode MS" pitchFamily="34" charset="-122"/>
              </a:rPr>
              <a:t>φ</a:t>
            </a:r>
            <a:r>
              <a:rPr lang="en-US" altLang="zh-CN" sz="2600" dirty="0"/>
              <a:t>(1)=1</a:t>
            </a:r>
            <a:r>
              <a:rPr lang="zh-CN" altLang="en-US" sz="2600" dirty="0"/>
              <a:t>。</a:t>
            </a:r>
          </a:p>
        </p:txBody>
      </p:sp>
      <p:pic>
        <p:nvPicPr>
          <p:cNvPr id="146432" name="Picture 0"/>
          <p:cNvPicPr>
            <a:picLocks noGrp="1" noChangeAspect="1" noChangeArrowheads="1"/>
          </p:cNvPicPr>
          <p:nvPr>
            <p:ph sz="half" idx="2"/>
          </p:nvPr>
        </p:nvPicPr>
        <p:blipFill>
          <a:blip r:embed="rId2" cstate="print"/>
          <a:srcRect/>
          <a:stretch>
            <a:fillRect/>
          </a:stretch>
        </p:blipFill>
        <p:spPr>
          <a:xfrm>
            <a:off x="1928794" y="2036783"/>
            <a:ext cx="5335587" cy="4106861"/>
          </a:xfrm>
          <a:no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8" name="Rectangle 14"/>
          <p:cNvSpPr>
            <a:spLocks noGrp="1" noChangeArrowheads="1"/>
          </p:cNvSpPr>
          <p:nvPr>
            <p:ph type="title"/>
          </p:nvPr>
        </p:nvSpPr>
        <p:spPr>
          <a:xfrm>
            <a:off x="457200" y="333375"/>
            <a:ext cx="7526338" cy="863600"/>
          </a:xfrm>
        </p:spPr>
        <p:txBody>
          <a:bodyPr/>
          <a:lstStyle/>
          <a:p>
            <a:r>
              <a:rPr lang="zh-CN" altLang="en-US" b="0" dirty="0"/>
              <a:t>欧拉函数</a:t>
            </a:r>
            <a:r>
              <a:rPr lang="el-GR" altLang="zh-CN" sz="3800" b="0" dirty="0">
                <a:latin typeface="Arial Unicode MS" pitchFamily="34" charset="-122"/>
                <a:ea typeface="Arial Unicode MS" pitchFamily="34" charset="-122"/>
                <a:cs typeface="Arial Unicode MS" pitchFamily="34" charset="-122"/>
              </a:rPr>
              <a:t>φ</a:t>
            </a:r>
            <a:r>
              <a:rPr lang="en-US" altLang="zh-CN" sz="3800" b="0" dirty="0"/>
              <a:t>(n)</a:t>
            </a:r>
            <a:r>
              <a:rPr lang="zh-CN" altLang="en-US" sz="3800" b="0" dirty="0"/>
              <a:t>的证明</a:t>
            </a:r>
          </a:p>
        </p:txBody>
      </p:sp>
      <p:sp>
        <p:nvSpPr>
          <p:cNvPr id="149507" name="Rectangle 3"/>
          <p:cNvSpPr>
            <a:spLocks noGrp="1" noChangeArrowheads="1"/>
          </p:cNvSpPr>
          <p:nvPr>
            <p:ph type="body" idx="1"/>
          </p:nvPr>
        </p:nvSpPr>
        <p:spPr>
          <a:xfrm>
            <a:off x="395288" y="1341438"/>
            <a:ext cx="8351837" cy="4970462"/>
          </a:xfrm>
        </p:spPr>
        <p:txBody>
          <a:bodyPr>
            <a:normAutofit lnSpcReduction="10000"/>
          </a:bodyPr>
          <a:lstStyle/>
          <a:p>
            <a:pPr>
              <a:lnSpc>
                <a:spcPct val="95000"/>
              </a:lnSpc>
              <a:buFont typeface="Wingdings" pitchFamily="2" charset="2"/>
              <a:buNone/>
            </a:pPr>
            <a:r>
              <a:rPr lang="zh-CN" altLang="en-US" sz="2900" b="1" dirty="0"/>
              <a:t>定理</a:t>
            </a:r>
            <a:r>
              <a:rPr lang="en-US" altLang="zh-CN" sz="2900" b="1" dirty="0"/>
              <a:t>8.2</a:t>
            </a:r>
            <a:r>
              <a:rPr lang="en-US" altLang="zh-CN" sz="2500" dirty="0"/>
              <a:t>  p</a:t>
            </a:r>
            <a:r>
              <a:rPr lang="zh-CN" altLang="en-US" sz="2500" dirty="0"/>
              <a:t>和</a:t>
            </a:r>
            <a:r>
              <a:rPr lang="en-US" altLang="zh-CN" sz="2500" dirty="0"/>
              <a:t>q</a:t>
            </a:r>
            <a:r>
              <a:rPr lang="zh-CN" altLang="en-US" sz="2500" dirty="0"/>
              <a:t>是素数</a:t>
            </a:r>
            <a:r>
              <a:rPr lang="en-US" altLang="zh-CN" sz="2500" dirty="0"/>
              <a:t>, n=p*q, </a:t>
            </a:r>
            <a:r>
              <a:rPr lang="el-GR" altLang="zh-CN" sz="2500" dirty="0">
                <a:latin typeface="Arial Unicode MS" pitchFamily="34" charset="-122"/>
                <a:ea typeface="Arial Unicode MS" pitchFamily="34" charset="-122"/>
                <a:cs typeface="Arial Unicode MS" pitchFamily="34" charset="-122"/>
              </a:rPr>
              <a:t>φ</a:t>
            </a:r>
            <a:r>
              <a:rPr lang="en-US" altLang="zh-CN" sz="2500" dirty="0"/>
              <a:t>(n)= </a:t>
            </a:r>
            <a:r>
              <a:rPr lang="el-GR" altLang="zh-CN" sz="2500" dirty="0">
                <a:latin typeface="Arial Unicode MS" pitchFamily="34" charset="-122"/>
                <a:ea typeface="Arial Unicode MS" pitchFamily="34" charset="-122"/>
                <a:cs typeface="Arial Unicode MS" pitchFamily="34" charset="-122"/>
              </a:rPr>
              <a:t>φ</a:t>
            </a:r>
            <a:r>
              <a:rPr lang="en-US" altLang="zh-CN" sz="2500" dirty="0"/>
              <a:t>(p)</a:t>
            </a:r>
            <a:r>
              <a:rPr lang="el-GR" altLang="zh-CN" sz="2500" dirty="0">
                <a:latin typeface="Arial Unicode MS" pitchFamily="34" charset="-122"/>
                <a:ea typeface="Arial Unicode MS" pitchFamily="34" charset="-122"/>
                <a:cs typeface="Arial Unicode MS" pitchFamily="34" charset="-122"/>
              </a:rPr>
              <a:t>φ</a:t>
            </a:r>
            <a:r>
              <a:rPr lang="en-US" altLang="zh-CN" sz="2500" dirty="0"/>
              <a:t>(q)=(p-1)(q-1)</a:t>
            </a:r>
          </a:p>
          <a:p>
            <a:pPr>
              <a:lnSpc>
                <a:spcPct val="95000"/>
              </a:lnSpc>
              <a:buFont typeface="Wingdings" pitchFamily="2" charset="2"/>
              <a:buNone/>
            </a:pPr>
            <a:r>
              <a:rPr lang="zh-CN" altLang="en-US" sz="2900" b="1" dirty="0"/>
              <a:t>证明</a:t>
            </a:r>
            <a:r>
              <a:rPr lang="zh-CN" altLang="en-US" sz="2900" b="1" dirty="0">
                <a:sym typeface="Wingdings" pitchFamily="2" charset="2"/>
              </a:rPr>
              <a:t>：</a:t>
            </a:r>
            <a:r>
              <a:rPr lang="zh-CN" altLang="en-US" sz="2500" dirty="0">
                <a:sym typeface="Wingdings" pitchFamily="2" charset="2"/>
              </a:rPr>
              <a:t>考虑余数集合</a:t>
            </a:r>
            <a:r>
              <a:rPr lang="en-US" altLang="zh-CN" sz="2500" dirty="0">
                <a:sym typeface="Wingdings" pitchFamily="2" charset="2"/>
              </a:rPr>
              <a:t>{0, 1, …, (pq-1)}</a:t>
            </a:r>
            <a:r>
              <a:rPr lang="zh-CN" altLang="en-US" sz="2500" dirty="0">
                <a:sym typeface="Wingdings" pitchFamily="2" charset="2"/>
              </a:rPr>
              <a:t>中不与</a:t>
            </a:r>
            <a:r>
              <a:rPr lang="en-US" altLang="zh-CN" sz="2500" dirty="0">
                <a:sym typeface="Wingdings" pitchFamily="2" charset="2"/>
              </a:rPr>
              <a:t>n</a:t>
            </a:r>
            <a:r>
              <a:rPr lang="zh-CN" altLang="en-US" sz="2500" dirty="0">
                <a:sym typeface="Wingdings" pitchFamily="2" charset="2"/>
              </a:rPr>
              <a:t>互素的余数集合是</a:t>
            </a:r>
            <a:r>
              <a:rPr lang="en-US" altLang="zh-CN" sz="2500" dirty="0">
                <a:sym typeface="Wingdings" pitchFamily="2" charset="2"/>
              </a:rPr>
              <a:t>{p, 2p, …, (q-1)p}, {q, 2q, …, (p-1)q}</a:t>
            </a:r>
            <a:r>
              <a:rPr lang="zh-CN" altLang="en-US" sz="2500" dirty="0">
                <a:sym typeface="Wingdings" pitchFamily="2" charset="2"/>
              </a:rPr>
              <a:t>和</a:t>
            </a:r>
            <a:r>
              <a:rPr lang="en-US" altLang="zh-CN" sz="2500" dirty="0">
                <a:sym typeface="Wingdings" pitchFamily="2" charset="2"/>
              </a:rPr>
              <a:t>0, </a:t>
            </a:r>
            <a:r>
              <a:rPr lang="zh-CN" altLang="en-US" sz="2500" dirty="0">
                <a:sym typeface="Wingdings" pitchFamily="2" charset="2"/>
              </a:rPr>
              <a:t>所以</a:t>
            </a:r>
          </a:p>
          <a:p>
            <a:pPr>
              <a:lnSpc>
                <a:spcPct val="95000"/>
              </a:lnSpc>
              <a:buFont typeface="Wingdings" pitchFamily="2" charset="2"/>
              <a:buNone/>
            </a:pPr>
            <a:r>
              <a:rPr lang="el-GR" altLang="zh-CN" sz="2500" dirty="0">
                <a:latin typeface="Arial Unicode MS" pitchFamily="34" charset="-122"/>
                <a:ea typeface="Arial Unicode MS" pitchFamily="34" charset="-122"/>
                <a:cs typeface="Arial Unicode MS" pitchFamily="34" charset="-122"/>
              </a:rPr>
              <a:t>φ</a:t>
            </a:r>
            <a:r>
              <a:rPr lang="en-US" altLang="zh-CN" sz="2500" dirty="0"/>
              <a:t>(n)= </a:t>
            </a:r>
            <a:r>
              <a:rPr lang="en-US" altLang="zh-CN" sz="2500" dirty="0" err="1"/>
              <a:t>pq</a:t>
            </a:r>
            <a:r>
              <a:rPr lang="en-US" altLang="zh-CN" sz="2500" dirty="0"/>
              <a:t>-[(q-1)+(p-1)+1]=</a:t>
            </a:r>
            <a:r>
              <a:rPr lang="en-US" altLang="zh-CN" sz="2500" dirty="0" err="1"/>
              <a:t>pq</a:t>
            </a:r>
            <a:r>
              <a:rPr lang="en-US" altLang="zh-CN" sz="2500" dirty="0"/>
              <a:t>-(</a:t>
            </a:r>
            <a:r>
              <a:rPr lang="en-US" altLang="zh-CN" sz="2500" dirty="0" err="1"/>
              <a:t>p+q</a:t>
            </a:r>
            <a:r>
              <a:rPr lang="en-US" altLang="zh-CN" sz="2500" dirty="0"/>
              <a:t>)+1= (p-1)(q-1)=</a:t>
            </a:r>
            <a:r>
              <a:rPr lang="el-GR" altLang="zh-CN" sz="2500" dirty="0">
                <a:latin typeface="Arial Unicode MS" pitchFamily="34" charset="-122"/>
                <a:ea typeface="Arial Unicode MS" pitchFamily="34" charset="-122"/>
                <a:cs typeface="Arial Unicode MS" pitchFamily="34" charset="-122"/>
              </a:rPr>
              <a:t>φ</a:t>
            </a:r>
            <a:r>
              <a:rPr lang="en-US" altLang="zh-CN" sz="2500" dirty="0"/>
              <a:t>(p)</a:t>
            </a:r>
            <a:r>
              <a:rPr lang="el-GR" altLang="zh-CN" sz="2500" dirty="0">
                <a:latin typeface="Arial Unicode MS" pitchFamily="34" charset="-122"/>
                <a:ea typeface="Arial Unicode MS" pitchFamily="34" charset="-122"/>
                <a:cs typeface="Arial Unicode MS" pitchFamily="34" charset="-122"/>
              </a:rPr>
              <a:t>φ</a:t>
            </a:r>
            <a:r>
              <a:rPr lang="en-US" altLang="zh-CN" sz="2500" dirty="0"/>
              <a:t>(q)</a:t>
            </a:r>
            <a:endParaRPr lang="zh-CN" altLang="en-US" sz="2500" dirty="0">
              <a:sym typeface="Wingdings" pitchFamily="2" charset="2"/>
            </a:endParaRPr>
          </a:p>
          <a:p>
            <a:pPr>
              <a:lnSpc>
                <a:spcPct val="95000"/>
              </a:lnSpc>
              <a:spcBef>
                <a:spcPct val="40000"/>
              </a:spcBef>
              <a:spcAft>
                <a:spcPct val="20000"/>
              </a:spcAft>
            </a:pPr>
            <a:r>
              <a:rPr lang="zh-CN" altLang="en-US" sz="2500" dirty="0"/>
              <a:t>一般说来</a:t>
            </a:r>
            <a:r>
              <a:rPr lang="en-US" altLang="zh-CN" sz="2500" dirty="0"/>
              <a:t>, </a:t>
            </a:r>
            <a:r>
              <a:rPr lang="zh-CN" altLang="en-US" sz="2500" dirty="0"/>
              <a:t>对任意</a:t>
            </a:r>
            <a:r>
              <a:rPr lang="en-US" altLang="zh-CN" sz="2500" dirty="0"/>
              <a:t>n, </a:t>
            </a:r>
            <a:r>
              <a:rPr lang="el-GR" altLang="zh-CN" sz="2500" dirty="0">
                <a:latin typeface="Arial Unicode MS" pitchFamily="34" charset="-122"/>
                <a:ea typeface="Arial Unicode MS" pitchFamily="34" charset="-122"/>
                <a:cs typeface="Arial Unicode MS" pitchFamily="34" charset="-122"/>
              </a:rPr>
              <a:t>φ</a:t>
            </a:r>
            <a:r>
              <a:rPr lang="en-US" altLang="zh-CN" sz="2500" dirty="0"/>
              <a:t>(n)</a:t>
            </a:r>
            <a:r>
              <a:rPr lang="zh-CN" altLang="en-US" sz="2500" dirty="0"/>
              <a:t>由下式给出：</a:t>
            </a:r>
          </a:p>
          <a:p>
            <a:pPr>
              <a:lnSpc>
                <a:spcPct val="95000"/>
              </a:lnSpc>
              <a:buFont typeface="Wingdings" pitchFamily="2" charset="2"/>
              <a:buNone/>
            </a:pPr>
            <a:r>
              <a:rPr lang="en-US" altLang="zh-CN" dirty="0">
                <a:latin typeface="Arial Unicode MS" pitchFamily="34" charset="-122"/>
                <a:ea typeface="Arial Unicode MS" pitchFamily="34" charset="-122"/>
                <a:cs typeface="Arial Unicode MS" pitchFamily="34" charset="-122"/>
              </a:rPr>
              <a:t>   </a:t>
            </a:r>
            <a:r>
              <a:rPr lang="el-GR" altLang="zh-CN" sz="2600" dirty="0">
                <a:latin typeface="Arial Unicode MS" pitchFamily="34" charset="-122"/>
                <a:ea typeface="Arial Unicode MS" pitchFamily="34" charset="-122"/>
                <a:cs typeface="Arial Unicode MS" pitchFamily="34" charset="-122"/>
              </a:rPr>
              <a:t>φ</a:t>
            </a:r>
            <a:r>
              <a:rPr lang="en-US" altLang="zh-CN" sz="2600" dirty="0"/>
              <a:t>(n)=          (</a:t>
            </a:r>
            <a:r>
              <a:rPr lang="en-US" altLang="zh-CN" sz="2600" i="1" dirty="0"/>
              <a:t>p</a:t>
            </a:r>
            <a:r>
              <a:rPr lang="en-US" altLang="zh-CN" sz="2600" i="1" baseline="-25000" dirty="0"/>
              <a:t>i</a:t>
            </a:r>
            <a:r>
              <a:rPr lang="en-US" altLang="zh-CN" sz="2600" dirty="0"/>
              <a:t>-1),  n=</a:t>
            </a:r>
            <a:r>
              <a:rPr lang="en-US" altLang="zh-CN" dirty="0"/>
              <a:t>          ...         </a:t>
            </a:r>
            <a:r>
              <a:rPr lang="en-US" altLang="zh-CN" sz="2500" i="1" dirty="0"/>
              <a:t>P</a:t>
            </a:r>
            <a:r>
              <a:rPr lang="en-US" altLang="zh-CN" sz="2500" i="1" baseline="-25000" dirty="0"/>
              <a:t>i </a:t>
            </a:r>
            <a:r>
              <a:rPr lang="zh-CN" altLang="en-US" sz="2500" dirty="0"/>
              <a:t>均为素数。</a:t>
            </a:r>
          </a:p>
          <a:p>
            <a:pPr>
              <a:lnSpc>
                <a:spcPct val="95000"/>
              </a:lnSpc>
              <a:buFont typeface="Wingdings" pitchFamily="2" charset="2"/>
              <a:buNone/>
            </a:pPr>
            <a:endParaRPr lang="zh-CN" altLang="en-US" sz="2500" dirty="0"/>
          </a:p>
          <a:p>
            <a:pPr>
              <a:lnSpc>
                <a:spcPct val="95000"/>
              </a:lnSpc>
              <a:buFont typeface="Wingdings" pitchFamily="2" charset="2"/>
              <a:buNone/>
            </a:pPr>
            <a:r>
              <a:rPr lang="zh-CN" altLang="en-US" sz="2500" dirty="0"/>
              <a:t>例：</a:t>
            </a:r>
            <a:r>
              <a:rPr lang="el-GR" altLang="zh-CN" sz="2500" dirty="0">
                <a:latin typeface="Arial Unicode MS" pitchFamily="34" charset="-122"/>
                <a:ea typeface="Arial Unicode MS" pitchFamily="34" charset="-122"/>
                <a:cs typeface="Arial Unicode MS" pitchFamily="34" charset="-122"/>
              </a:rPr>
              <a:t>φ</a:t>
            </a:r>
            <a:r>
              <a:rPr lang="en-US" altLang="zh-CN" sz="2500" dirty="0">
                <a:ea typeface="Arial Unicode MS" pitchFamily="34" charset="-122"/>
                <a:cs typeface="Arial Unicode MS" pitchFamily="34" charset="-122"/>
              </a:rPr>
              <a:t>(35)=24=</a:t>
            </a:r>
            <a:r>
              <a:rPr lang="el-GR" altLang="zh-CN" sz="2500" dirty="0">
                <a:latin typeface="Arial Unicode MS" pitchFamily="34" charset="-122"/>
                <a:ea typeface="Arial Unicode MS" pitchFamily="34" charset="-122"/>
                <a:cs typeface="Arial Unicode MS" pitchFamily="34" charset="-122"/>
              </a:rPr>
              <a:t>φ</a:t>
            </a:r>
            <a:r>
              <a:rPr lang="en-US" altLang="zh-CN" sz="2500" dirty="0">
                <a:ea typeface="Arial Unicode MS" pitchFamily="34" charset="-122"/>
                <a:cs typeface="Arial Unicode MS" pitchFamily="34" charset="-122"/>
              </a:rPr>
              <a:t>(5)</a:t>
            </a:r>
            <a:r>
              <a:rPr lang="el-GR" altLang="zh-CN" sz="2500" dirty="0">
                <a:latin typeface="Arial Unicode MS" pitchFamily="34" charset="-122"/>
                <a:ea typeface="Arial Unicode MS" pitchFamily="34" charset="-122"/>
                <a:cs typeface="Arial Unicode MS" pitchFamily="34" charset="-122"/>
              </a:rPr>
              <a:t>φ</a:t>
            </a:r>
            <a:r>
              <a:rPr lang="en-US" altLang="zh-CN" sz="2500" dirty="0">
                <a:ea typeface="Arial Unicode MS" pitchFamily="34" charset="-122"/>
                <a:cs typeface="Arial Unicode MS" pitchFamily="34" charset="-122"/>
              </a:rPr>
              <a:t>(7)=4x6=24</a:t>
            </a:r>
          </a:p>
          <a:p>
            <a:pPr>
              <a:lnSpc>
                <a:spcPct val="95000"/>
              </a:lnSpc>
              <a:buFont typeface="Wingdings" pitchFamily="2" charset="2"/>
              <a:buNone/>
            </a:pPr>
            <a:r>
              <a:rPr lang="en-US" altLang="zh-CN" sz="2500" dirty="0">
                <a:latin typeface="Arial Unicode MS" pitchFamily="34" charset="-122"/>
                <a:ea typeface="Arial Unicode MS" pitchFamily="34" charset="-122"/>
                <a:cs typeface="Arial Unicode MS" pitchFamily="34" charset="-122"/>
              </a:rPr>
              <a:t>       </a:t>
            </a:r>
            <a:r>
              <a:rPr lang="en-US" altLang="zh-CN" sz="2500" dirty="0"/>
              <a:t>n=24=2</a:t>
            </a:r>
            <a:r>
              <a:rPr lang="en-US" altLang="zh-CN" sz="2500" baseline="30000" dirty="0"/>
              <a:t>3</a:t>
            </a:r>
            <a:r>
              <a:rPr lang="en-US" altLang="zh-CN" sz="2500" dirty="0"/>
              <a:t>x3</a:t>
            </a:r>
            <a:r>
              <a:rPr lang="en-US" altLang="zh-CN" sz="2500" baseline="30000" dirty="0"/>
              <a:t>1</a:t>
            </a:r>
            <a:r>
              <a:rPr lang="en-US" altLang="zh-CN" sz="2500" dirty="0"/>
              <a:t>, </a:t>
            </a:r>
            <a:r>
              <a:rPr lang="el-GR" altLang="zh-CN" sz="2500" dirty="0">
                <a:latin typeface="Arial Unicode MS" pitchFamily="34" charset="-122"/>
                <a:ea typeface="Arial Unicode MS" pitchFamily="34" charset="-122"/>
                <a:cs typeface="Arial Unicode MS" pitchFamily="34" charset="-122"/>
              </a:rPr>
              <a:t>φ</a:t>
            </a:r>
            <a:r>
              <a:rPr lang="en-US" altLang="zh-CN" sz="2500" dirty="0"/>
              <a:t>(n)=</a:t>
            </a:r>
            <a:r>
              <a:rPr lang="el-GR" altLang="zh-CN" sz="2500" dirty="0">
                <a:latin typeface="Arial Unicode MS" pitchFamily="34" charset="-122"/>
                <a:ea typeface="Arial Unicode MS" pitchFamily="34" charset="-122"/>
                <a:cs typeface="Arial Unicode MS" pitchFamily="34" charset="-122"/>
              </a:rPr>
              <a:t>φ</a:t>
            </a:r>
            <a:r>
              <a:rPr lang="en-US" altLang="zh-CN" sz="2500" dirty="0"/>
              <a:t>(24)=2</a:t>
            </a:r>
            <a:r>
              <a:rPr lang="en-US" altLang="zh-CN" sz="2500" baseline="30000" dirty="0"/>
              <a:t>2</a:t>
            </a:r>
            <a:r>
              <a:rPr lang="en-US" altLang="zh-CN" sz="2500" dirty="0"/>
              <a:t>(2-1)3</a:t>
            </a:r>
            <a:r>
              <a:rPr lang="en-US" altLang="zh-CN" sz="2500" baseline="30000" dirty="0"/>
              <a:t>0</a:t>
            </a:r>
            <a:r>
              <a:rPr lang="en-US" altLang="zh-CN" sz="2500" dirty="0"/>
              <a:t>(3-1)=8</a:t>
            </a:r>
          </a:p>
        </p:txBody>
      </p:sp>
      <p:graphicFrame>
        <p:nvGraphicFramePr>
          <p:cNvPr id="149508" name="Object 4"/>
          <p:cNvGraphicFramePr>
            <a:graphicFrameLocks noGrp="1" noChangeAspect="1"/>
          </p:cNvGraphicFramePr>
          <p:nvPr>
            <p:ph sz="quarter" idx="4294967295"/>
          </p:nvPr>
        </p:nvGraphicFramePr>
        <p:xfrm>
          <a:off x="1785918" y="4168432"/>
          <a:ext cx="530225" cy="1081087"/>
        </p:xfrm>
        <a:graphic>
          <a:graphicData uri="http://schemas.openxmlformats.org/presentationml/2006/ole">
            <p:oleObj spid="_x0000_s119840" name="公式" r:id="rId3" imgW="165028" imgH="368140" progId="Equation.3">
              <p:embed/>
            </p:oleObj>
          </a:graphicData>
        </a:graphic>
      </p:graphicFrame>
      <p:graphicFrame>
        <p:nvGraphicFramePr>
          <p:cNvPr id="149511" name="Object 7"/>
          <p:cNvGraphicFramePr>
            <a:graphicFrameLocks noGrp="1" noChangeAspect="1"/>
          </p:cNvGraphicFramePr>
          <p:nvPr>
            <p:ph sz="quarter" idx="4294967295"/>
          </p:nvPr>
        </p:nvGraphicFramePr>
        <p:xfrm>
          <a:off x="2214546" y="4429132"/>
          <a:ext cx="573088" cy="531812"/>
        </p:xfrm>
        <a:graphic>
          <a:graphicData uri="http://schemas.openxmlformats.org/presentationml/2006/ole">
            <p:oleObj spid="_x0000_s119841" name="公式" r:id="rId4" imgW="355446" imgH="330057" progId="Equation.3">
              <p:embed/>
            </p:oleObj>
          </a:graphicData>
        </a:graphic>
      </p:graphicFrame>
      <p:graphicFrame>
        <p:nvGraphicFramePr>
          <p:cNvPr id="149514" name="Object 10"/>
          <p:cNvGraphicFramePr>
            <a:graphicFrameLocks noChangeAspect="1"/>
          </p:cNvGraphicFramePr>
          <p:nvPr/>
        </p:nvGraphicFramePr>
        <p:xfrm>
          <a:off x="4664079" y="4357694"/>
          <a:ext cx="447675" cy="576263"/>
        </p:xfrm>
        <a:graphic>
          <a:graphicData uri="http://schemas.openxmlformats.org/presentationml/2006/ole">
            <p:oleObj spid="_x0000_s119842" name="公式" r:id="rId5" imgW="266584" imgH="330057" progId="Equation.3">
              <p:embed/>
            </p:oleObj>
          </a:graphicData>
        </a:graphic>
      </p:graphicFrame>
      <p:graphicFrame>
        <p:nvGraphicFramePr>
          <p:cNvPr id="149516" name="Object 12"/>
          <p:cNvGraphicFramePr>
            <a:graphicFrameLocks noChangeAspect="1"/>
          </p:cNvGraphicFramePr>
          <p:nvPr/>
        </p:nvGraphicFramePr>
        <p:xfrm>
          <a:off x="5021269" y="4357694"/>
          <a:ext cx="479425" cy="576263"/>
        </p:xfrm>
        <a:graphic>
          <a:graphicData uri="http://schemas.openxmlformats.org/presentationml/2006/ole">
            <p:oleObj spid="_x0000_s119843" name="公式" r:id="rId6" imgW="279400" imgH="330200" progId="Equation.3">
              <p:embed/>
            </p:oleObj>
          </a:graphicData>
        </a:graphic>
      </p:graphicFrame>
      <p:graphicFrame>
        <p:nvGraphicFramePr>
          <p:cNvPr id="149517" name="Object 13"/>
          <p:cNvGraphicFramePr>
            <a:graphicFrameLocks noChangeAspect="1"/>
          </p:cNvGraphicFramePr>
          <p:nvPr/>
        </p:nvGraphicFramePr>
        <p:xfrm>
          <a:off x="6000760" y="4357694"/>
          <a:ext cx="460375" cy="574675"/>
        </p:xfrm>
        <a:graphic>
          <a:graphicData uri="http://schemas.openxmlformats.org/presentationml/2006/ole">
            <p:oleObj spid="_x0000_s119844" name="公式" r:id="rId7" imgW="266584" imgH="330057" progId="Equation.3">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8313" y="333375"/>
            <a:ext cx="7543800" cy="741363"/>
          </a:xfrm>
        </p:spPr>
        <p:txBody>
          <a:bodyPr/>
          <a:lstStyle/>
          <a:p>
            <a:r>
              <a:rPr lang="zh-CN" altLang="en-US" b="0" dirty="0"/>
              <a:t>欧拉定理 </a:t>
            </a:r>
            <a:r>
              <a:rPr lang="en-US" altLang="zh-CN" b="0" dirty="0"/>
              <a:t>Euler’s Theorem</a:t>
            </a:r>
            <a:endParaRPr lang="zh-CN" altLang="en-US" b="0" dirty="0"/>
          </a:p>
        </p:txBody>
      </p:sp>
      <p:sp>
        <p:nvSpPr>
          <p:cNvPr id="141315" name="Rectangle 3"/>
          <p:cNvSpPr>
            <a:spLocks noGrp="1" noChangeArrowheads="1"/>
          </p:cNvSpPr>
          <p:nvPr>
            <p:ph type="body" sz="half" idx="1"/>
          </p:nvPr>
        </p:nvSpPr>
        <p:spPr>
          <a:xfrm>
            <a:off x="611188" y="1196975"/>
            <a:ext cx="8064500" cy="4895850"/>
          </a:xfrm>
        </p:spPr>
        <p:txBody>
          <a:bodyPr/>
          <a:lstStyle/>
          <a:p>
            <a:pPr>
              <a:buFont typeface="Wingdings" pitchFamily="2" charset="2"/>
              <a:buNone/>
            </a:pPr>
            <a:r>
              <a:rPr lang="zh-CN" altLang="en-US" b="1" dirty="0"/>
              <a:t>定理</a:t>
            </a:r>
            <a:r>
              <a:rPr lang="en-US" altLang="zh-CN" b="1" dirty="0"/>
              <a:t>8.3</a:t>
            </a:r>
            <a:r>
              <a:rPr lang="en-US" altLang="zh-CN" dirty="0"/>
              <a:t> </a:t>
            </a:r>
            <a:r>
              <a:rPr lang="zh-CN" altLang="en-US" dirty="0"/>
              <a:t>欧拉定理 </a:t>
            </a:r>
            <a:r>
              <a:rPr lang="en-US" altLang="zh-CN" sz="2600" dirty="0"/>
              <a:t>Euler’s Theorem (</a:t>
            </a:r>
            <a:r>
              <a:rPr lang="zh-CN" altLang="en-US" sz="2600" dirty="0"/>
              <a:t>欧拉产生式 </a:t>
            </a:r>
            <a:r>
              <a:rPr lang="en-US" altLang="zh-CN" sz="2600" dirty="0"/>
              <a:t>Euler’s Generalization)</a:t>
            </a:r>
          </a:p>
          <a:p>
            <a:pPr lvl="1">
              <a:buFont typeface="Wingdings" pitchFamily="2" charset="2"/>
              <a:buNone/>
            </a:pPr>
            <a:r>
              <a:rPr lang="zh-CN" altLang="en-US" dirty="0"/>
              <a:t> 对任意</a:t>
            </a:r>
            <a:r>
              <a:rPr lang="zh-CN" altLang="en-US" dirty="0">
                <a:solidFill>
                  <a:srgbClr val="0000CC"/>
                </a:solidFill>
              </a:rPr>
              <a:t>互素的</a:t>
            </a:r>
            <a:r>
              <a:rPr lang="en-US" altLang="zh-CN" dirty="0">
                <a:solidFill>
                  <a:srgbClr val="0000CC"/>
                </a:solidFill>
              </a:rPr>
              <a:t>a</a:t>
            </a:r>
            <a:r>
              <a:rPr lang="zh-CN" altLang="en-US" dirty="0">
                <a:solidFill>
                  <a:srgbClr val="0000CC"/>
                </a:solidFill>
              </a:rPr>
              <a:t>和</a:t>
            </a:r>
            <a:r>
              <a:rPr lang="en-US" altLang="zh-CN" dirty="0">
                <a:solidFill>
                  <a:srgbClr val="0000CC"/>
                </a:solidFill>
              </a:rPr>
              <a:t>n</a:t>
            </a:r>
            <a:r>
              <a:rPr lang="en-US" altLang="zh-CN" dirty="0"/>
              <a:t> (</a:t>
            </a:r>
            <a:r>
              <a:rPr lang="en-US" altLang="zh-CN" dirty="0" err="1"/>
              <a:t>gcd</a:t>
            </a:r>
            <a:r>
              <a:rPr lang="en-US" altLang="zh-CN" dirty="0"/>
              <a:t>(</a:t>
            </a:r>
            <a:r>
              <a:rPr lang="en-US" altLang="zh-CN" dirty="0" err="1"/>
              <a:t>a,n</a:t>
            </a:r>
            <a:r>
              <a:rPr lang="en-US" altLang="zh-CN" dirty="0"/>
              <a:t>)=1), </a:t>
            </a:r>
            <a:r>
              <a:rPr lang="zh-CN" altLang="en-US" dirty="0"/>
              <a:t>有</a:t>
            </a:r>
            <a:r>
              <a:rPr lang="en-US" altLang="zh-CN" dirty="0"/>
              <a:t>a</a:t>
            </a:r>
            <a:r>
              <a:rPr lang="el-GR" altLang="zh-CN" baseline="30000" dirty="0">
                <a:latin typeface="Arial Unicode MS" pitchFamily="34" charset="-122"/>
                <a:ea typeface="Arial Unicode MS" pitchFamily="34" charset="-122"/>
                <a:cs typeface="Arial Unicode MS" pitchFamily="34" charset="-122"/>
              </a:rPr>
              <a:t>φ</a:t>
            </a:r>
            <a:r>
              <a:rPr lang="en-US" altLang="zh-CN" baseline="30000" dirty="0"/>
              <a:t>(n)</a:t>
            </a:r>
            <a:r>
              <a:rPr lang="en-US" altLang="zh-CN" dirty="0"/>
              <a:t> mod n=1</a:t>
            </a:r>
          </a:p>
          <a:p>
            <a:pPr>
              <a:buFont typeface="Wingdings" pitchFamily="2" charset="2"/>
              <a:buNone/>
            </a:pPr>
            <a:r>
              <a:rPr lang="zh-CN" altLang="en-US" sz="2600" dirty="0"/>
              <a:t> </a:t>
            </a:r>
            <a:r>
              <a:rPr lang="zh-CN" altLang="en-US" b="1" dirty="0"/>
              <a:t>证明：</a:t>
            </a:r>
            <a:r>
              <a:rPr lang="zh-CN" altLang="en-US" sz="2600" dirty="0"/>
              <a:t>令</a:t>
            </a:r>
            <a:r>
              <a:rPr lang="en-US" altLang="zh-CN" sz="2600" dirty="0"/>
              <a:t>{ r</a:t>
            </a:r>
            <a:r>
              <a:rPr lang="en-US" altLang="zh-CN" sz="2600" baseline="-25000" dirty="0"/>
              <a:t>1</a:t>
            </a:r>
            <a:r>
              <a:rPr lang="en-US" altLang="zh-CN" sz="2600" dirty="0"/>
              <a:t>, …, r</a:t>
            </a:r>
            <a:r>
              <a:rPr lang="el-GR" altLang="zh-CN" sz="2600" baseline="-20000" dirty="0">
                <a:latin typeface="Arial Unicode MS" pitchFamily="34" charset="-122"/>
                <a:ea typeface="Arial Unicode MS" pitchFamily="34" charset="-122"/>
                <a:cs typeface="Arial Unicode MS" pitchFamily="34" charset="-122"/>
              </a:rPr>
              <a:t>φ</a:t>
            </a:r>
            <a:r>
              <a:rPr lang="en-US" altLang="zh-CN" sz="2600" baseline="-20000" dirty="0"/>
              <a:t>(n) </a:t>
            </a:r>
            <a:r>
              <a:rPr lang="en-US" altLang="zh-CN" sz="2600" dirty="0"/>
              <a:t>}</a:t>
            </a:r>
            <a:r>
              <a:rPr lang="zh-CN" altLang="en-US" sz="2600" dirty="0"/>
              <a:t>是模</a:t>
            </a:r>
            <a:r>
              <a:rPr lang="en-US" altLang="zh-CN" sz="2600" dirty="0"/>
              <a:t>n</a:t>
            </a:r>
            <a:r>
              <a:rPr lang="zh-CN" altLang="en-US" sz="2600" dirty="0"/>
              <a:t>的缩剩余集</a:t>
            </a:r>
            <a:r>
              <a:rPr lang="en-US" altLang="zh-CN" sz="2600" dirty="0"/>
              <a:t>, 0&lt;</a:t>
            </a:r>
            <a:r>
              <a:rPr lang="en-US" altLang="zh-CN" sz="2600" dirty="0" err="1"/>
              <a:t>r</a:t>
            </a:r>
            <a:r>
              <a:rPr lang="en-US" altLang="zh-CN" sz="2600" baseline="-25000" dirty="0" err="1"/>
              <a:t>i</a:t>
            </a:r>
            <a:r>
              <a:rPr lang="en-US" altLang="zh-CN" sz="2600" dirty="0"/>
              <a:t>&lt;n,</a:t>
            </a:r>
          </a:p>
          <a:p>
            <a:pPr>
              <a:buFont typeface="Wingdings" pitchFamily="2" charset="2"/>
              <a:buNone/>
            </a:pPr>
            <a:r>
              <a:rPr lang="en-US" altLang="zh-CN" sz="2600" dirty="0"/>
              <a:t>        1</a:t>
            </a:r>
            <a:r>
              <a:rPr lang="en-US" altLang="zh-CN" sz="2600" dirty="0">
                <a:latin typeface="MS PGothic" pitchFamily="34" charset="-128"/>
                <a:ea typeface="MS PGothic" pitchFamily="34" charset="-128"/>
              </a:rPr>
              <a:t>≤ </a:t>
            </a:r>
            <a:r>
              <a:rPr lang="en-US" altLang="zh-CN" sz="2600" dirty="0" err="1"/>
              <a:t>i</a:t>
            </a:r>
            <a:r>
              <a:rPr lang="en-US" altLang="zh-CN" sz="2600" dirty="0"/>
              <a:t> </a:t>
            </a:r>
            <a:r>
              <a:rPr lang="en-US" altLang="zh-CN" sz="2600" dirty="0">
                <a:latin typeface="MS PGothic" pitchFamily="34" charset="-128"/>
                <a:ea typeface="MS PGothic" pitchFamily="34" charset="-128"/>
              </a:rPr>
              <a:t>≤</a:t>
            </a:r>
            <a:r>
              <a:rPr lang="en-US" altLang="zh-CN" sz="2600" dirty="0"/>
              <a:t> </a:t>
            </a:r>
            <a:r>
              <a:rPr lang="el-GR" altLang="zh-CN" sz="2600" dirty="0">
                <a:latin typeface="Arial Unicode MS" pitchFamily="34" charset="-122"/>
                <a:ea typeface="Arial Unicode MS" pitchFamily="34" charset="-122"/>
                <a:cs typeface="Arial Unicode MS" pitchFamily="34" charset="-122"/>
              </a:rPr>
              <a:t>φ</a:t>
            </a:r>
            <a:r>
              <a:rPr lang="en-US" altLang="zh-CN" sz="2600" dirty="0"/>
              <a:t>(n), </a:t>
            </a:r>
            <a:r>
              <a:rPr lang="zh-CN" altLang="en-US" sz="2600" dirty="0"/>
              <a:t>则</a:t>
            </a:r>
            <a:r>
              <a:rPr lang="en-US" altLang="zh-CN" sz="2600" dirty="0"/>
              <a:t>{ ar</a:t>
            </a:r>
            <a:r>
              <a:rPr lang="en-US" altLang="zh-CN" sz="2600" baseline="-25000" dirty="0"/>
              <a:t>1</a:t>
            </a:r>
            <a:r>
              <a:rPr lang="en-US" altLang="zh-CN" sz="2600" dirty="0"/>
              <a:t> mod n, …, </a:t>
            </a:r>
            <a:r>
              <a:rPr lang="en-US" altLang="zh-CN" sz="2600" dirty="0" err="1"/>
              <a:t>ar</a:t>
            </a:r>
            <a:r>
              <a:rPr lang="el-GR" altLang="zh-CN" sz="2600" baseline="-20000" dirty="0">
                <a:latin typeface="Arial Unicode MS" pitchFamily="34" charset="-122"/>
                <a:ea typeface="Arial Unicode MS" pitchFamily="34" charset="-122"/>
                <a:cs typeface="Arial Unicode MS" pitchFamily="34" charset="-122"/>
              </a:rPr>
              <a:t>φ</a:t>
            </a:r>
            <a:r>
              <a:rPr lang="en-US" altLang="zh-CN" sz="2600" baseline="-20000" dirty="0"/>
              <a:t>(n)</a:t>
            </a:r>
            <a:r>
              <a:rPr lang="en-US" altLang="zh-CN" sz="2600" dirty="0"/>
              <a:t> mod n } </a:t>
            </a:r>
          </a:p>
          <a:p>
            <a:pPr>
              <a:buFont typeface="Wingdings" pitchFamily="2" charset="2"/>
              <a:buNone/>
            </a:pPr>
            <a:r>
              <a:rPr lang="zh-CN" altLang="en-US" sz="2600" dirty="0"/>
              <a:t>        是 </a:t>
            </a:r>
            <a:r>
              <a:rPr lang="en-US" altLang="zh-CN" sz="2600" dirty="0"/>
              <a:t>{ r</a:t>
            </a:r>
            <a:r>
              <a:rPr lang="en-US" altLang="zh-CN" sz="2600" baseline="-25000" dirty="0"/>
              <a:t>1</a:t>
            </a:r>
            <a:r>
              <a:rPr lang="en-US" altLang="zh-CN" sz="2600" dirty="0"/>
              <a:t>, …, r</a:t>
            </a:r>
            <a:r>
              <a:rPr lang="el-GR" altLang="zh-CN" sz="2600" baseline="-20000" dirty="0">
                <a:latin typeface="Arial Unicode MS" pitchFamily="34" charset="-122"/>
                <a:ea typeface="Arial Unicode MS" pitchFamily="34" charset="-122"/>
                <a:cs typeface="Arial Unicode MS" pitchFamily="34" charset="-122"/>
              </a:rPr>
              <a:t>φ</a:t>
            </a:r>
            <a:r>
              <a:rPr lang="en-US" altLang="zh-CN" sz="2600" baseline="-20000" dirty="0"/>
              <a:t>(n) </a:t>
            </a:r>
            <a:r>
              <a:rPr lang="en-US" altLang="zh-CN" sz="2600" dirty="0"/>
              <a:t>}</a:t>
            </a:r>
            <a:r>
              <a:rPr lang="zh-CN" altLang="en-US" sz="2600" dirty="0"/>
              <a:t>的置换形集合。因此</a:t>
            </a:r>
          </a:p>
          <a:p>
            <a:pPr>
              <a:lnSpc>
                <a:spcPct val="130000"/>
              </a:lnSpc>
              <a:buFont typeface="Wingdings" pitchFamily="2" charset="2"/>
              <a:buNone/>
            </a:pPr>
            <a:r>
              <a:rPr lang="en-US" altLang="zh-CN" sz="2600" dirty="0"/>
              <a:t>    </a:t>
            </a:r>
            <a:r>
              <a:rPr lang="en-US" altLang="zh-CN" sz="2600" dirty="0" smtClean="0"/>
              <a:t>     </a:t>
            </a:r>
            <a:r>
              <a:rPr lang="en-US" altLang="zh-CN" sz="2600" dirty="0"/>
              <a:t>(</a:t>
            </a:r>
            <a:r>
              <a:rPr lang="en-US" altLang="zh-CN" sz="2600" dirty="0" err="1"/>
              <a:t>ar</a:t>
            </a:r>
            <a:r>
              <a:rPr lang="en-US" altLang="zh-CN" sz="2600" baseline="-25000" dirty="0" err="1"/>
              <a:t>i</a:t>
            </a:r>
            <a:r>
              <a:rPr lang="en-US" altLang="zh-CN" sz="2600" dirty="0"/>
              <a:t> mod n)=</a:t>
            </a:r>
            <a:r>
              <a:rPr lang="en-US" altLang="zh-CN" sz="2000" dirty="0"/>
              <a:t>         </a:t>
            </a:r>
            <a:r>
              <a:rPr lang="en-US" altLang="zh-CN" sz="2600" dirty="0" err="1"/>
              <a:t>r</a:t>
            </a:r>
            <a:r>
              <a:rPr lang="en-US" altLang="zh-CN" sz="2600" baseline="-25000" dirty="0" err="1"/>
              <a:t>i</a:t>
            </a:r>
            <a:r>
              <a:rPr lang="en-US" altLang="zh-CN" sz="2600" dirty="0"/>
              <a:t>,  </a:t>
            </a:r>
            <a:r>
              <a:rPr lang="en-US" altLang="zh-CN" sz="2600" dirty="0" smtClean="0"/>
              <a:t>       </a:t>
            </a:r>
            <a:r>
              <a:rPr lang="en-US" altLang="zh-CN" sz="2600" dirty="0" err="1" smtClean="0"/>
              <a:t>ar</a:t>
            </a:r>
            <a:r>
              <a:rPr lang="en-US" altLang="zh-CN" sz="2600" baseline="-25000" dirty="0" err="1" smtClean="0"/>
              <a:t>i</a:t>
            </a:r>
            <a:r>
              <a:rPr lang="en-US" altLang="zh-CN" sz="2600" baseline="-25000" dirty="0" smtClean="0"/>
              <a:t> </a:t>
            </a:r>
            <a:r>
              <a:rPr lang="en-US" altLang="zh-CN" sz="1900" dirty="0">
                <a:latin typeface="黑体" pitchFamily="49" charset="-122"/>
              </a:rPr>
              <a:t>≡</a:t>
            </a:r>
            <a:r>
              <a:rPr lang="en-US" altLang="zh-CN" sz="2600" dirty="0"/>
              <a:t>     </a:t>
            </a:r>
            <a:r>
              <a:rPr lang="en-US" altLang="zh-CN" sz="2600" dirty="0" err="1"/>
              <a:t>r</a:t>
            </a:r>
            <a:r>
              <a:rPr lang="en-US" altLang="zh-CN" sz="2600" baseline="-25000" dirty="0" err="1"/>
              <a:t>i</a:t>
            </a:r>
            <a:r>
              <a:rPr lang="en-US" altLang="zh-CN" sz="2600" dirty="0"/>
              <a:t> (mod n)</a:t>
            </a:r>
          </a:p>
          <a:p>
            <a:pPr>
              <a:lnSpc>
                <a:spcPct val="130000"/>
              </a:lnSpc>
              <a:buFont typeface="Wingdings" pitchFamily="2" charset="2"/>
              <a:buNone/>
            </a:pPr>
            <a:r>
              <a:rPr lang="en-US" altLang="zh-CN" sz="2600" dirty="0"/>
              <a:t>   a</a:t>
            </a:r>
            <a:r>
              <a:rPr lang="el-GR" altLang="zh-CN" sz="2600" baseline="30000" dirty="0">
                <a:latin typeface="Arial Unicode MS" pitchFamily="34" charset="-122"/>
                <a:ea typeface="Arial Unicode MS" pitchFamily="34" charset="-122"/>
                <a:cs typeface="Arial Unicode MS" pitchFamily="34" charset="-122"/>
              </a:rPr>
              <a:t>φ</a:t>
            </a:r>
            <a:r>
              <a:rPr lang="en-US" altLang="zh-CN" sz="2600" baseline="30000" dirty="0"/>
              <a:t>(n)</a:t>
            </a:r>
            <a:r>
              <a:rPr lang="en-US" altLang="zh-CN" sz="2600" dirty="0"/>
              <a:t>[</a:t>
            </a:r>
            <a:r>
              <a:rPr lang="en-US" altLang="zh-CN" dirty="0"/>
              <a:t>    </a:t>
            </a:r>
            <a:r>
              <a:rPr lang="en-US" altLang="zh-CN" sz="2600" dirty="0" err="1"/>
              <a:t>r</a:t>
            </a:r>
            <a:r>
              <a:rPr lang="en-US" altLang="zh-CN" sz="2600" baseline="-25000" dirty="0" err="1"/>
              <a:t>i</a:t>
            </a:r>
            <a:r>
              <a:rPr lang="en-US" altLang="zh-CN" sz="2600" baseline="-25000" dirty="0"/>
              <a:t> </a:t>
            </a:r>
            <a:r>
              <a:rPr lang="en-US" altLang="zh-CN" sz="2600" dirty="0"/>
              <a:t>]</a:t>
            </a:r>
            <a:r>
              <a:rPr lang="en-US" altLang="zh-CN" sz="1900" dirty="0">
                <a:latin typeface="黑体" pitchFamily="49" charset="-122"/>
              </a:rPr>
              <a:t>≡</a:t>
            </a:r>
            <a:r>
              <a:rPr lang="en-US" altLang="zh-CN" sz="2600" dirty="0"/>
              <a:t>      </a:t>
            </a:r>
            <a:r>
              <a:rPr lang="en-US" altLang="zh-CN" sz="2600" dirty="0" err="1"/>
              <a:t>r</a:t>
            </a:r>
            <a:r>
              <a:rPr lang="en-US" altLang="zh-CN" sz="2600" baseline="-25000" dirty="0" err="1"/>
              <a:t>i</a:t>
            </a:r>
            <a:r>
              <a:rPr lang="en-US" altLang="zh-CN" sz="2600" baseline="-25000" dirty="0"/>
              <a:t> </a:t>
            </a:r>
            <a:r>
              <a:rPr lang="en-US" altLang="zh-CN" sz="2600" dirty="0"/>
              <a:t>(mod n), </a:t>
            </a:r>
            <a:r>
              <a:rPr lang="zh-CN" altLang="en-US" sz="2600" dirty="0"/>
              <a:t>即得</a:t>
            </a:r>
            <a:r>
              <a:rPr lang="en-US" altLang="zh-CN" sz="2600" dirty="0"/>
              <a:t>a</a:t>
            </a:r>
            <a:r>
              <a:rPr lang="el-GR" altLang="zh-CN" sz="2600" baseline="30000" dirty="0">
                <a:latin typeface="Arial Unicode MS" pitchFamily="34" charset="-122"/>
                <a:ea typeface="Arial Unicode MS" pitchFamily="34" charset="-122"/>
                <a:cs typeface="Arial Unicode MS" pitchFamily="34" charset="-122"/>
              </a:rPr>
              <a:t>φ</a:t>
            </a:r>
            <a:r>
              <a:rPr lang="en-US" altLang="zh-CN" sz="2600" baseline="30000" dirty="0"/>
              <a:t>(n)</a:t>
            </a:r>
            <a:r>
              <a:rPr lang="en-US" altLang="zh-CN" sz="2600" dirty="0"/>
              <a:t> mod n</a:t>
            </a:r>
            <a:r>
              <a:rPr lang="en-US" altLang="zh-CN" sz="2600" baseline="-25000" dirty="0"/>
              <a:t> </a:t>
            </a:r>
            <a:r>
              <a:rPr lang="en-US" altLang="zh-CN" sz="1900" dirty="0">
                <a:latin typeface="黑体" pitchFamily="49" charset="-122"/>
              </a:rPr>
              <a:t>≡</a:t>
            </a:r>
            <a:r>
              <a:rPr lang="en-US" altLang="zh-CN" sz="2600" dirty="0"/>
              <a:t> 1</a:t>
            </a:r>
          </a:p>
          <a:p>
            <a:pPr>
              <a:buFont typeface="Wingdings" pitchFamily="2" charset="2"/>
              <a:buNone/>
            </a:pPr>
            <a:r>
              <a:rPr lang="zh-CN" altLang="en-US" sz="2600" dirty="0"/>
              <a:t>也可由此证明费马定理：</a:t>
            </a:r>
            <a:r>
              <a:rPr lang="en-US" altLang="zh-CN" sz="2600" dirty="0"/>
              <a:t>a</a:t>
            </a:r>
            <a:r>
              <a:rPr lang="en-US" altLang="zh-CN" sz="2600" baseline="30000" dirty="0"/>
              <a:t>p-1</a:t>
            </a:r>
            <a:r>
              <a:rPr lang="en-US" altLang="zh-CN" sz="2600" dirty="0"/>
              <a:t> mod p = 1</a:t>
            </a:r>
          </a:p>
        </p:txBody>
      </p:sp>
      <p:graphicFrame>
        <p:nvGraphicFramePr>
          <p:cNvPr id="2" name="Object 2"/>
          <p:cNvGraphicFramePr>
            <a:graphicFrameLocks noGrp="1" noChangeAspect="1"/>
          </p:cNvGraphicFramePr>
          <p:nvPr>
            <p:ph sz="quarter" idx="2"/>
          </p:nvPr>
        </p:nvGraphicFramePr>
        <p:xfrm>
          <a:off x="2903874" y="4247704"/>
          <a:ext cx="720725" cy="863600"/>
        </p:xfrm>
        <a:graphic>
          <a:graphicData uri="http://schemas.openxmlformats.org/presentationml/2006/ole">
            <p:oleObj spid="_x0000_s120870" name="公式" r:id="rId3" imgW="317225" imgH="444114" progId="Equation.3">
              <p:embed/>
            </p:oleObj>
          </a:graphicData>
        </a:graphic>
      </p:graphicFrame>
      <p:graphicFrame>
        <p:nvGraphicFramePr>
          <p:cNvPr id="141320" name="Object 8"/>
          <p:cNvGraphicFramePr>
            <a:graphicFrameLocks noGrp="1" noChangeAspect="1"/>
          </p:cNvGraphicFramePr>
          <p:nvPr>
            <p:ph sz="quarter" idx="4294967295"/>
          </p:nvPr>
        </p:nvGraphicFramePr>
        <p:xfrm>
          <a:off x="5336484" y="3664648"/>
          <a:ext cx="674688" cy="863600"/>
        </p:xfrm>
        <a:graphic>
          <a:graphicData uri="http://schemas.openxmlformats.org/presentationml/2006/ole">
            <p:oleObj spid="_x0000_s120871" name="公式" r:id="rId4" imgW="317225" imgH="444114" progId="Equation.3">
              <p:embed/>
            </p:oleObj>
          </a:graphicData>
        </a:graphic>
      </p:graphicFrame>
      <p:graphicFrame>
        <p:nvGraphicFramePr>
          <p:cNvPr id="141318" name="Object 6"/>
          <p:cNvGraphicFramePr>
            <a:graphicFrameLocks noGrp="1" noChangeAspect="1"/>
          </p:cNvGraphicFramePr>
          <p:nvPr>
            <p:ph sz="half" idx="4294967295"/>
          </p:nvPr>
        </p:nvGraphicFramePr>
        <p:xfrm>
          <a:off x="4000496" y="3677174"/>
          <a:ext cx="673100" cy="863600"/>
        </p:xfrm>
        <a:graphic>
          <a:graphicData uri="http://schemas.openxmlformats.org/presentationml/2006/ole">
            <p:oleObj spid="_x0000_s120872" name="公式" r:id="rId5" imgW="317225" imgH="444114" progId="Equation.3">
              <p:embed/>
            </p:oleObj>
          </a:graphicData>
        </a:graphic>
      </p:graphicFrame>
      <p:graphicFrame>
        <p:nvGraphicFramePr>
          <p:cNvPr id="141322" name="Object 10"/>
          <p:cNvGraphicFramePr>
            <a:graphicFrameLocks noGrp="1" noChangeAspect="1"/>
          </p:cNvGraphicFramePr>
          <p:nvPr>
            <p:ph sz="quarter" idx="4294967295"/>
          </p:nvPr>
        </p:nvGraphicFramePr>
        <p:xfrm>
          <a:off x="6479492" y="3664648"/>
          <a:ext cx="674688" cy="863600"/>
        </p:xfrm>
        <a:graphic>
          <a:graphicData uri="http://schemas.openxmlformats.org/presentationml/2006/ole">
            <p:oleObj spid="_x0000_s120873" name="公式" r:id="rId6" imgW="317225" imgH="444114" progId="Equation.3">
              <p:embed/>
            </p:oleObj>
          </a:graphicData>
        </a:graphic>
      </p:graphicFrame>
      <p:graphicFrame>
        <p:nvGraphicFramePr>
          <p:cNvPr id="141316" name="Object 4"/>
          <p:cNvGraphicFramePr>
            <a:graphicFrameLocks noGrp="1" noChangeAspect="1"/>
          </p:cNvGraphicFramePr>
          <p:nvPr>
            <p:ph sz="quarter" idx="3"/>
          </p:nvPr>
        </p:nvGraphicFramePr>
        <p:xfrm>
          <a:off x="1357290" y="3677174"/>
          <a:ext cx="723900" cy="863600"/>
        </p:xfrm>
        <a:graphic>
          <a:graphicData uri="http://schemas.openxmlformats.org/presentationml/2006/ole">
            <p:oleObj spid="_x0000_s120874" name="公式" r:id="rId7" imgW="317225" imgH="444114" progId="Equation.3">
              <p:embed/>
            </p:oleObj>
          </a:graphicData>
        </a:graphic>
      </p:graphicFrame>
      <p:graphicFrame>
        <p:nvGraphicFramePr>
          <p:cNvPr id="3" name="Object 6"/>
          <p:cNvGraphicFramePr>
            <a:graphicFrameLocks noChangeAspect="1"/>
          </p:cNvGraphicFramePr>
          <p:nvPr/>
        </p:nvGraphicFramePr>
        <p:xfrm>
          <a:off x="1832304" y="4247704"/>
          <a:ext cx="565150" cy="792163"/>
        </p:xfrm>
        <a:graphic>
          <a:graphicData uri="http://schemas.openxmlformats.org/presentationml/2006/ole">
            <p:oleObj spid="_x0000_s120875" name="公式" r:id="rId8" imgW="317225" imgH="444114"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95288" y="188913"/>
            <a:ext cx="7543800" cy="1146175"/>
          </a:xfrm>
        </p:spPr>
        <p:txBody>
          <a:bodyPr/>
          <a:lstStyle/>
          <a:p>
            <a:r>
              <a:rPr lang="zh-CN" altLang="en-US" b="0" dirty="0"/>
              <a:t>本章要点</a:t>
            </a:r>
          </a:p>
        </p:txBody>
      </p:sp>
      <p:sp>
        <p:nvSpPr>
          <p:cNvPr id="208899" name="Rectangle 3"/>
          <p:cNvSpPr>
            <a:spLocks noGrp="1" noChangeArrowheads="1"/>
          </p:cNvSpPr>
          <p:nvPr>
            <p:ph type="body" idx="1"/>
          </p:nvPr>
        </p:nvSpPr>
        <p:spPr>
          <a:xfrm>
            <a:off x="500034" y="1428736"/>
            <a:ext cx="8229600" cy="4340225"/>
          </a:xfrm>
        </p:spPr>
        <p:txBody>
          <a:bodyPr/>
          <a:lstStyle/>
          <a:p>
            <a:r>
              <a:rPr lang="zh-CN" altLang="en-US" sz="2600" dirty="0">
                <a:solidFill>
                  <a:srgbClr val="0000CC"/>
                </a:solidFill>
              </a:rPr>
              <a:t>素数</a:t>
            </a:r>
            <a:r>
              <a:rPr lang="zh-CN" altLang="en-US" sz="2600" dirty="0"/>
              <a:t>是一种整数，在整除意义下，它只能被自身</a:t>
            </a:r>
            <a:r>
              <a:rPr lang="en-US" altLang="zh-CN" sz="2600" dirty="0"/>
              <a:t>(</a:t>
            </a:r>
            <a:r>
              <a:rPr lang="zh-CN" altLang="en-US" sz="2600" dirty="0"/>
              <a:t>正负</a:t>
            </a:r>
            <a:r>
              <a:rPr lang="en-US" altLang="zh-CN" sz="2600" dirty="0"/>
              <a:t>)</a:t>
            </a:r>
            <a:r>
              <a:rPr lang="zh-CN" altLang="en-US" sz="2600" dirty="0"/>
              <a:t>和</a:t>
            </a:r>
            <a:r>
              <a:rPr lang="en-US" altLang="zh-CN" sz="2600" dirty="0"/>
              <a:t>1</a:t>
            </a:r>
            <a:r>
              <a:rPr lang="zh-CN" altLang="en-US" sz="2600" dirty="0"/>
              <a:t>整除。素数在数论和密码学里扮演重要角色。</a:t>
            </a:r>
          </a:p>
          <a:p>
            <a:r>
              <a:rPr lang="zh-CN" altLang="en-US" sz="2600" dirty="0"/>
              <a:t>在公钥密码里起重要作用的两个定理是</a:t>
            </a:r>
            <a:r>
              <a:rPr lang="zh-CN" altLang="en-US" sz="2600" dirty="0">
                <a:solidFill>
                  <a:srgbClr val="0000CC"/>
                </a:solidFill>
              </a:rPr>
              <a:t>费马定理</a:t>
            </a:r>
            <a:r>
              <a:rPr lang="zh-CN" altLang="en-US" sz="2600" dirty="0"/>
              <a:t>和</a:t>
            </a:r>
            <a:r>
              <a:rPr lang="zh-CN" altLang="en-US" sz="2600" dirty="0">
                <a:solidFill>
                  <a:srgbClr val="0000CC"/>
                </a:solidFill>
              </a:rPr>
              <a:t>欧拉定理</a:t>
            </a:r>
            <a:r>
              <a:rPr lang="zh-CN" altLang="en-US" sz="2600" dirty="0"/>
              <a:t>。</a:t>
            </a:r>
          </a:p>
          <a:p>
            <a:r>
              <a:rPr lang="zh-CN" altLang="en-US" sz="2600" dirty="0"/>
              <a:t>许多密码算法的一个重要前提是能够选择一个大的</a:t>
            </a:r>
            <a:r>
              <a:rPr lang="zh-CN" altLang="en-US" sz="2600" dirty="0">
                <a:solidFill>
                  <a:srgbClr val="0000CC"/>
                </a:solidFill>
              </a:rPr>
              <a:t>素数</a:t>
            </a:r>
            <a:r>
              <a:rPr lang="zh-CN" altLang="en-US" sz="2600" dirty="0"/>
              <a:t>。开发有效算法</a:t>
            </a:r>
            <a:r>
              <a:rPr lang="zh-CN" altLang="en-US" sz="2600" dirty="0">
                <a:solidFill>
                  <a:srgbClr val="0000CC"/>
                </a:solidFill>
              </a:rPr>
              <a:t>判定</a:t>
            </a:r>
            <a:r>
              <a:rPr lang="zh-CN" altLang="en-US" sz="2600" dirty="0"/>
              <a:t>一个随机整数是否为素数是密码研究的重要课题。</a:t>
            </a:r>
          </a:p>
          <a:p>
            <a:r>
              <a:rPr lang="zh-CN" altLang="en-US" sz="2600" dirty="0">
                <a:solidFill>
                  <a:srgbClr val="0000CC"/>
                </a:solidFill>
              </a:rPr>
              <a:t>离散对数</a:t>
            </a:r>
            <a:r>
              <a:rPr lang="zh-CN" altLang="en-US" sz="2600" dirty="0"/>
              <a:t>是许多公钥算法的基础。离散对数和普通对数类似，但是在模算术上进行运算。</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95288" y="260350"/>
            <a:ext cx="7345362" cy="679450"/>
          </a:xfrm>
        </p:spPr>
        <p:txBody>
          <a:bodyPr>
            <a:normAutofit fontScale="90000"/>
          </a:bodyPr>
          <a:lstStyle/>
          <a:p>
            <a:r>
              <a:rPr lang="zh-CN" altLang="en-US" b="0" dirty="0"/>
              <a:t>欧拉定理的等价形式及推论</a:t>
            </a:r>
          </a:p>
        </p:txBody>
      </p:sp>
      <p:sp>
        <p:nvSpPr>
          <p:cNvPr id="142339" name="Rectangle 3"/>
          <p:cNvSpPr>
            <a:spLocks noGrp="1" noChangeArrowheads="1"/>
          </p:cNvSpPr>
          <p:nvPr>
            <p:ph type="body" idx="1"/>
          </p:nvPr>
        </p:nvSpPr>
        <p:spPr>
          <a:xfrm>
            <a:off x="323850" y="1052513"/>
            <a:ext cx="8064500" cy="5040312"/>
          </a:xfrm>
        </p:spPr>
        <p:txBody>
          <a:bodyPr/>
          <a:lstStyle/>
          <a:p>
            <a:pPr>
              <a:lnSpc>
                <a:spcPct val="70000"/>
              </a:lnSpc>
            </a:pPr>
            <a:r>
              <a:rPr lang="zh-CN" altLang="en-US" sz="2500" dirty="0"/>
              <a:t>欧拉定理的等价形式</a:t>
            </a:r>
          </a:p>
          <a:p>
            <a:pPr lvl="1">
              <a:lnSpc>
                <a:spcPct val="70000"/>
              </a:lnSpc>
              <a:buFont typeface="Wingdings" pitchFamily="2" charset="2"/>
              <a:buNone/>
            </a:pPr>
            <a:r>
              <a:rPr lang="en-US" altLang="zh-CN" dirty="0"/>
              <a:t>       a</a:t>
            </a:r>
            <a:r>
              <a:rPr lang="el-GR" altLang="zh-CN" baseline="30000" dirty="0">
                <a:latin typeface="Arial Unicode MS" pitchFamily="34" charset="-122"/>
                <a:ea typeface="Arial Unicode MS" pitchFamily="34" charset="-122"/>
                <a:cs typeface="Arial Unicode MS" pitchFamily="34" charset="-122"/>
              </a:rPr>
              <a:t>φ</a:t>
            </a:r>
            <a:r>
              <a:rPr lang="en-US" altLang="zh-CN" baseline="30000" dirty="0"/>
              <a:t>(n)+1</a:t>
            </a:r>
            <a:r>
              <a:rPr lang="zh-CN" altLang="en-US" dirty="0"/>
              <a:t> </a:t>
            </a:r>
            <a:r>
              <a:rPr lang="en-US" altLang="zh-CN" dirty="0">
                <a:latin typeface="黑体" pitchFamily="49" charset="-122"/>
              </a:rPr>
              <a:t>≡</a:t>
            </a:r>
            <a:r>
              <a:rPr lang="en-US" altLang="zh-CN" dirty="0"/>
              <a:t> a (mod n)</a:t>
            </a:r>
          </a:p>
          <a:p>
            <a:pPr>
              <a:lnSpc>
                <a:spcPct val="70000"/>
              </a:lnSpc>
            </a:pPr>
            <a:r>
              <a:rPr lang="zh-CN" altLang="en-US" sz="2500" dirty="0"/>
              <a:t>欧拉定理的推论</a:t>
            </a:r>
          </a:p>
          <a:p>
            <a:pPr>
              <a:lnSpc>
                <a:spcPct val="70000"/>
              </a:lnSpc>
              <a:buFont typeface="Wingdings" pitchFamily="2" charset="2"/>
              <a:buNone/>
            </a:pPr>
            <a:r>
              <a:rPr lang="zh-CN" altLang="en-US" sz="2500" dirty="0"/>
              <a:t>            </a:t>
            </a:r>
            <a:r>
              <a:rPr lang="en-US" altLang="zh-CN" sz="2500" dirty="0"/>
              <a:t>m</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(n)+1</a:t>
            </a:r>
            <a:r>
              <a:rPr lang="zh-CN" altLang="en-US" sz="2500" dirty="0"/>
              <a:t> </a:t>
            </a:r>
            <a:r>
              <a:rPr lang="en-US" altLang="zh-CN" sz="2500" dirty="0"/>
              <a:t>= m</a:t>
            </a:r>
            <a:r>
              <a:rPr lang="en-US" altLang="zh-CN" sz="2500" baseline="30000" dirty="0"/>
              <a:t>(p-1)(q-1)+1</a:t>
            </a:r>
            <a:r>
              <a:rPr lang="zh-CN" altLang="en-US" sz="2500" dirty="0"/>
              <a:t> </a:t>
            </a:r>
            <a:r>
              <a:rPr lang="en-US" altLang="zh-CN" sz="2500" dirty="0">
                <a:latin typeface="黑体" pitchFamily="49" charset="-122"/>
              </a:rPr>
              <a:t>≡</a:t>
            </a:r>
            <a:r>
              <a:rPr lang="en-US" altLang="zh-CN" sz="2500" dirty="0"/>
              <a:t> m mod n</a:t>
            </a:r>
            <a:endParaRPr lang="zh-CN" altLang="en-US" sz="2500" dirty="0"/>
          </a:p>
          <a:p>
            <a:pPr>
              <a:lnSpc>
                <a:spcPct val="70000"/>
              </a:lnSpc>
              <a:buFont typeface="Wingdings" pitchFamily="2" charset="2"/>
              <a:buNone/>
            </a:pPr>
            <a:r>
              <a:rPr lang="zh-CN" altLang="en-US" sz="2500" dirty="0"/>
              <a:t>    </a:t>
            </a:r>
            <a:r>
              <a:rPr lang="en-US" altLang="zh-CN" sz="2500" dirty="0" err="1"/>
              <a:t>m</a:t>
            </a:r>
            <a:r>
              <a:rPr lang="en-US" altLang="zh-CN" sz="2500" baseline="30000" dirty="0" err="1"/>
              <a:t>k</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(n)+1</a:t>
            </a:r>
            <a:r>
              <a:rPr lang="en-US" altLang="zh-CN" sz="2500" dirty="0">
                <a:latin typeface="黑体" pitchFamily="49" charset="-122"/>
              </a:rPr>
              <a:t>≡</a:t>
            </a:r>
            <a:r>
              <a:rPr lang="en-US" altLang="zh-CN" sz="2500" dirty="0"/>
              <a:t>[(m</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a:t>
            </a:r>
            <a:r>
              <a:rPr lang="en-US" altLang="zh-CN" sz="2500" dirty="0"/>
              <a:t>)</a:t>
            </a:r>
            <a:r>
              <a:rPr lang="en-US" altLang="zh-CN" sz="2500" baseline="30000" dirty="0"/>
              <a:t>k</a:t>
            </a:r>
            <a:r>
              <a:rPr lang="en-AU" altLang="zh-CN" sz="1700" dirty="0">
                <a:ea typeface="宋体" pitchFamily="2" charset="-122"/>
              </a:rPr>
              <a:t>×</a:t>
            </a:r>
            <a:r>
              <a:rPr lang="en-US" altLang="zh-CN" sz="2500" dirty="0"/>
              <a:t>m] mod n</a:t>
            </a:r>
          </a:p>
          <a:p>
            <a:pPr>
              <a:lnSpc>
                <a:spcPct val="70000"/>
              </a:lnSpc>
              <a:buFont typeface="Wingdings" pitchFamily="2" charset="2"/>
              <a:buNone/>
            </a:pPr>
            <a:r>
              <a:rPr lang="en-US" altLang="zh-CN" sz="2500" dirty="0">
                <a:latin typeface="黑体" pitchFamily="49" charset="-122"/>
              </a:rPr>
              <a:t>         ≡</a:t>
            </a:r>
            <a:r>
              <a:rPr lang="en-US" altLang="zh-CN" sz="2500" dirty="0"/>
              <a:t>[(1)</a:t>
            </a:r>
            <a:r>
              <a:rPr lang="en-US" altLang="zh-CN" sz="2500" baseline="30000" dirty="0"/>
              <a:t>k</a:t>
            </a:r>
            <a:r>
              <a:rPr lang="en-AU" altLang="zh-CN" sz="1700" dirty="0">
                <a:ea typeface="宋体" pitchFamily="2" charset="-122"/>
              </a:rPr>
              <a:t>×</a:t>
            </a:r>
            <a:r>
              <a:rPr lang="en-US" altLang="zh-CN" sz="2500" dirty="0"/>
              <a:t>m] mod n </a:t>
            </a:r>
            <a:r>
              <a:rPr lang="en-US" altLang="zh-CN" sz="2500" dirty="0">
                <a:latin typeface="黑体" pitchFamily="49" charset="-122"/>
              </a:rPr>
              <a:t>≡</a:t>
            </a:r>
            <a:r>
              <a:rPr lang="en-US" altLang="zh-CN" sz="2500" dirty="0"/>
              <a:t> m mod n</a:t>
            </a:r>
          </a:p>
          <a:p>
            <a:pPr>
              <a:lnSpc>
                <a:spcPct val="95000"/>
              </a:lnSpc>
              <a:buFont typeface="Wingdings" pitchFamily="2" charset="2"/>
              <a:buNone/>
            </a:pPr>
            <a:r>
              <a:rPr lang="zh-CN" altLang="en-US" sz="2500" dirty="0"/>
              <a:t>例：</a:t>
            </a:r>
            <a:r>
              <a:rPr lang="en-US" altLang="zh-CN" sz="2500" dirty="0"/>
              <a:t>[1, 3, 5, 7]</a:t>
            </a:r>
            <a:r>
              <a:rPr lang="zh-CN" altLang="en-US" sz="2500" dirty="0"/>
              <a:t>为模</a:t>
            </a:r>
            <a:r>
              <a:rPr lang="en-US" altLang="zh-CN" sz="2500" dirty="0"/>
              <a:t>8</a:t>
            </a:r>
            <a:r>
              <a:rPr lang="zh-CN" altLang="en-US" sz="2500" dirty="0"/>
              <a:t>之缩剩余集</a:t>
            </a:r>
            <a:r>
              <a:rPr lang="en-US" altLang="zh-CN" sz="2500" dirty="0"/>
              <a:t>, [3x1, 3x3, 3x5, 3x7]</a:t>
            </a:r>
            <a:r>
              <a:rPr lang="zh-CN" altLang="en-US" sz="2500" dirty="0"/>
              <a:t>亦为模</a:t>
            </a:r>
            <a:r>
              <a:rPr lang="en-US" altLang="zh-CN" sz="2500" dirty="0"/>
              <a:t>8</a:t>
            </a:r>
            <a:r>
              <a:rPr lang="zh-CN" altLang="en-US" sz="2500" dirty="0"/>
              <a:t>之一个缩剩余集。因此</a:t>
            </a:r>
            <a:r>
              <a:rPr lang="en-US" altLang="zh-CN" sz="2500" dirty="0"/>
              <a:t>, 3x1x3x3x3x5x3x7=1x3x5x7 mod 8, </a:t>
            </a:r>
            <a:r>
              <a:rPr lang="zh-CN" altLang="en-US" sz="2500" dirty="0"/>
              <a:t>得</a:t>
            </a:r>
          </a:p>
          <a:p>
            <a:pPr>
              <a:lnSpc>
                <a:spcPct val="95000"/>
              </a:lnSpc>
              <a:buFont typeface="Wingdings" pitchFamily="2" charset="2"/>
              <a:buNone/>
            </a:pPr>
            <a:r>
              <a:rPr lang="en-US" altLang="zh-CN" sz="2500" dirty="0"/>
              <a:t>    3</a:t>
            </a:r>
            <a:r>
              <a:rPr lang="en-US" altLang="zh-CN" sz="2500" baseline="30000" dirty="0"/>
              <a:t>4</a:t>
            </a:r>
            <a:r>
              <a:rPr lang="en-US" altLang="zh-CN" sz="2500" dirty="0"/>
              <a:t>(1x3x5x7) = 1x3x5x7 mod 8, 3</a:t>
            </a:r>
            <a:r>
              <a:rPr lang="en-US" altLang="zh-CN" sz="2500" baseline="30000" dirty="0"/>
              <a:t>4</a:t>
            </a:r>
            <a:r>
              <a:rPr lang="en-US" altLang="zh-CN" sz="2500" dirty="0"/>
              <a:t>=3</a:t>
            </a:r>
            <a:r>
              <a:rPr lang="el-GR" altLang="zh-CN" sz="2900" baseline="30000" dirty="0">
                <a:latin typeface="Arial Unicode MS" pitchFamily="34" charset="-122"/>
                <a:ea typeface="Arial Unicode MS" pitchFamily="34" charset="-122"/>
                <a:cs typeface="Arial Unicode MS" pitchFamily="34" charset="-122"/>
              </a:rPr>
              <a:t>φ</a:t>
            </a:r>
            <a:r>
              <a:rPr lang="en-US" altLang="zh-CN" sz="2900" baseline="30000" dirty="0"/>
              <a:t>(n)</a:t>
            </a:r>
            <a:r>
              <a:rPr lang="en-US" altLang="zh-CN" sz="2500" dirty="0"/>
              <a:t>=1 mod 8</a:t>
            </a:r>
          </a:p>
          <a:p>
            <a:pPr>
              <a:lnSpc>
                <a:spcPct val="95000"/>
              </a:lnSpc>
              <a:buFont typeface="Wingdings" pitchFamily="2" charset="2"/>
              <a:buNone/>
            </a:pPr>
            <a:r>
              <a:rPr lang="zh-CN" altLang="en-US" sz="2500" dirty="0"/>
              <a:t>    所以</a:t>
            </a:r>
            <a:r>
              <a:rPr lang="en-US" altLang="zh-CN" sz="2500" dirty="0"/>
              <a:t>, ax mod n =1, </a:t>
            </a:r>
            <a:r>
              <a:rPr lang="en-US" altLang="zh-CN" sz="2500" dirty="0" err="1"/>
              <a:t>gcd</a:t>
            </a:r>
            <a:r>
              <a:rPr lang="en-US" altLang="zh-CN" sz="2500" dirty="0"/>
              <a:t>(a, n)=1, x=a</a:t>
            </a:r>
            <a:r>
              <a:rPr lang="el-GR" altLang="zh-CN" sz="2900" baseline="30000" dirty="0">
                <a:latin typeface="Arial Unicode MS" pitchFamily="34" charset="-122"/>
                <a:ea typeface="Arial Unicode MS" pitchFamily="34" charset="-122"/>
                <a:cs typeface="Arial Unicode MS" pitchFamily="34" charset="-122"/>
              </a:rPr>
              <a:t>φ</a:t>
            </a:r>
            <a:r>
              <a:rPr lang="en-US" altLang="zh-CN" sz="2900" baseline="30000" dirty="0"/>
              <a:t>(n)-1</a:t>
            </a:r>
            <a:r>
              <a:rPr lang="en-US" altLang="zh-CN" sz="2500" dirty="0"/>
              <a:t> mod n,</a:t>
            </a:r>
            <a:r>
              <a:rPr lang="zh-CN" altLang="en-US" sz="2500" dirty="0"/>
              <a:t> 因为 </a:t>
            </a:r>
            <a:r>
              <a:rPr lang="en-US" altLang="zh-CN" sz="2500" dirty="0"/>
              <a:t>ax mod n =1= a</a:t>
            </a:r>
            <a:r>
              <a:rPr lang="el-GR" altLang="zh-CN" sz="2900" baseline="30000" dirty="0">
                <a:latin typeface="Arial Unicode MS" pitchFamily="34" charset="-122"/>
                <a:ea typeface="Arial Unicode MS" pitchFamily="34" charset="-122"/>
                <a:cs typeface="Arial Unicode MS" pitchFamily="34" charset="-122"/>
              </a:rPr>
              <a:t>φ</a:t>
            </a:r>
            <a:r>
              <a:rPr lang="en-US" altLang="zh-CN" sz="2900" baseline="30000" dirty="0"/>
              <a:t>(n)</a:t>
            </a:r>
            <a:r>
              <a:rPr lang="en-US" altLang="zh-CN" sz="2500" dirty="0"/>
              <a:t> mod n, </a:t>
            </a:r>
          </a:p>
          <a:p>
            <a:pPr>
              <a:lnSpc>
                <a:spcPct val="95000"/>
              </a:lnSpc>
              <a:buFont typeface="Wingdings" pitchFamily="2" charset="2"/>
              <a:buNone/>
            </a:pPr>
            <a:r>
              <a:rPr lang="zh-CN" altLang="en-US" sz="2500" dirty="0"/>
              <a:t>    两边同除</a:t>
            </a:r>
            <a:r>
              <a:rPr lang="en-US" altLang="zh-CN" sz="2500" dirty="0"/>
              <a:t>a, </a:t>
            </a:r>
            <a:r>
              <a:rPr lang="zh-CN" altLang="en-US" sz="2500" dirty="0"/>
              <a:t>即同乘</a:t>
            </a:r>
            <a:r>
              <a:rPr lang="en-US" altLang="zh-CN" sz="2500" dirty="0"/>
              <a:t>a</a:t>
            </a:r>
            <a:r>
              <a:rPr lang="zh-CN" altLang="en-US" sz="2500" dirty="0"/>
              <a:t>的逆</a:t>
            </a:r>
            <a:r>
              <a:rPr lang="en-US" altLang="zh-CN" sz="2500" dirty="0"/>
              <a:t>, </a:t>
            </a:r>
            <a:r>
              <a:rPr lang="zh-CN" altLang="en-US" sz="2500" dirty="0"/>
              <a:t>得</a:t>
            </a:r>
            <a:r>
              <a:rPr lang="en-US" altLang="zh-CN" sz="2500" dirty="0"/>
              <a:t>x=a</a:t>
            </a:r>
            <a:r>
              <a:rPr lang="el-GR" altLang="zh-CN" sz="2900" baseline="30000" dirty="0">
                <a:latin typeface="Arial Unicode MS" pitchFamily="34" charset="-122"/>
                <a:ea typeface="Arial Unicode MS" pitchFamily="34" charset="-122"/>
                <a:cs typeface="Arial Unicode MS" pitchFamily="34" charset="-122"/>
              </a:rPr>
              <a:t>φ</a:t>
            </a:r>
            <a:r>
              <a:rPr lang="en-US" altLang="zh-CN" sz="2900" baseline="30000" dirty="0"/>
              <a:t>(n)-1</a:t>
            </a:r>
            <a:r>
              <a:rPr lang="en-US" altLang="zh-CN" sz="2500" dirty="0"/>
              <a:t> mod 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68313" y="260350"/>
            <a:ext cx="7777162" cy="936625"/>
          </a:xfrm>
        </p:spPr>
        <p:txBody>
          <a:bodyPr/>
          <a:lstStyle/>
          <a:p>
            <a:r>
              <a:rPr lang="en-AU" altLang="zh-CN" b="0" dirty="0"/>
              <a:t>8.4 </a:t>
            </a:r>
            <a:r>
              <a:rPr lang="zh-CN" altLang="en-AU" b="0" dirty="0"/>
              <a:t>素性测试</a:t>
            </a:r>
          </a:p>
        </p:txBody>
      </p:sp>
      <p:sp>
        <p:nvSpPr>
          <p:cNvPr id="164867" name="Rectangle 3"/>
          <p:cNvSpPr>
            <a:spLocks noGrp="1" noChangeArrowheads="1"/>
          </p:cNvSpPr>
          <p:nvPr>
            <p:ph type="body" idx="1"/>
          </p:nvPr>
        </p:nvSpPr>
        <p:spPr>
          <a:xfrm>
            <a:off x="468313" y="1268413"/>
            <a:ext cx="8423275" cy="4621212"/>
          </a:xfrm>
        </p:spPr>
        <p:txBody>
          <a:bodyPr/>
          <a:lstStyle/>
          <a:p>
            <a:pPr>
              <a:lnSpc>
                <a:spcPct val="95000"/>
              </a:lnSpc>
              <a:spcBef>
                <a:spcPct val="15000"/>
              </a:spcBef>
            </a:pPr>
            <a:r>
              <a:rPr lang="zh-CN" altLang="en-AU" sz="2800" dirty="0">
                <a:latin typeface="黑体" pitchFamily="49" charset="-122"/>
              </a:rPr>
              <a:t>密码学中常常需要寻找大素数 </a:t>
            </a:r>
          </a:p>
          <a:p>
            <a:pPr>
              <a:lnSpc>
                <a:spcPct val="95000"/>
              </a:lnSpc>
              <a:spcBef>
                <a:spcPct val="15000"/>
              </a:spcBef>
            </a:pPr>
            <a:r>
              <a:rPr lang="zh-CN" altLang="en-AU" sz="2800" dirty="0">
                <a:latin typeface="黑体" pitchFamily="49" charset="-122"/>
              </a:rPr>
              <a:t>传统的方法是用测试除法来过滤非素数</a:t>
            </a:r>
            <a:endParaRPr lang="en-AU" altLang="zh-CN" sz="2800" dirty="0">
              <a:latin typeface="黑体" pitchFamily="49" charset="-122"/>
            </a:endParaRPr>
          </a:p>
          <a:p>
            <a:pPr lvl="1">
              <a:lnSpc>
                <a:spcPct val="95000"/>
              </a:lnSpc>
              <a:spcBef>
                <a:spcPct val="15000"/>
              </a:spcBef>
            </a:pPr>
            <a:r>
              <a:rPr lang="zh-CN" altLang="en-AU" dirty="0">
                <a:latin typeface="黑体" pitchFamily="49" charset="-122"/>
              </a:rPr>
              <a:t>即依次除小于该数平方根的所有素数</a:t>
            </a:r>
          </a:p>
          <a:p>
            <a:pPr lvl="1">
              <a:lnSpc>
                <a:spcPct val="95000"/>
              </a:lnSpc>
              <a:spcBef>
                <a:spcPct val="15000"/>
              </a:spcBef>
            </a:pPr>
            <a:r>
              <a:rPr lang="zh-CN" altLang="en-AU" dirty="0">
                <a:latin typeface="黑体" pitchFamily="49" charset="-122"/>
              </a:rPr>
              <a:t>这种方法只对较小的数有用</a:t>
            </a:r>
          </a:p>
          <a:p>
            <a:pPr>
              <a:lnSpc>
                <a:spcPct val="95000"/>
              </a:lnSpc>
              <a:spcBef>
                <a:spcPct val="15000"/>
              </a:spcBef>
            </a:pPr>
            <a:r>
              <a:rPr lang="zh-CN" altLang="en-AU" sz="2800" dirty="0">
                <a:latin typeface="黑体" pitchFamily="49" charset="-122"/>
              </a:rPr>
              <a:t>可以采用基于素数特性的</a:t>
            </a:r>
            <a:r>
              <a:rPr lang="zh-CN" altLang="en-AU" sz="2800" dirty="0">
                <a:solidFill>
                  <a:srgbClr val="0000CC"/>
                </a:solidFill>
                <a:latin typeface="黑体" pitchFamily="49" charset="-122"/>
              </a:rPr>
              <a:t>统计素性</a:t>
            </a:r>
            <a:r>
              <a:rPr lang="zh-CN" altLang="en-AU" sz="2800" dirty="0">
                <a:latin typeface="黑体" pitchFamily="49" charset="-122"/>
              </a:rPr>
              <a:t>测试方法</a:t>
            </a:r>
            <a:endParaRPr lang="en-AU" altLang="zh-CN" sz="2800" dirty="0">
              <a:latin typeface="黑体" pitchFamily="49" charset="-122"/>
            </a:endParaRPr>
          </a:p>
          <a:p>
            <a:pPr lvl="1">
              <a:lnSpc>
                <a:spcPct val="95000"/>
              </a:lnSpc>
              <a:spcBef>
                <a:spcPct val="15000"/>
              </a:spcBef>
            </a:pPr>
            <a:r>
              <a:rPr lang="zh-CN" altLang="en-AU" dirty="0">
                <a:latin typeface="黑体" pitchFamily="49" charset="-122"/>
              </a:rPr>
              <a:t>其中所有的素数都满足素数特性 </a:t>
            </a:r>
          </a:p>
          <a:p>
            <a:pPr lvl="1">
              <a:lnSpc>
                <a:spcPct val="95000"/>
              </a:lnSpc>
              <a:spcBef>
                <a:spcPct val="15000"/>
              </a:spcBef>
            </a:pPr>
            <a:r>
              <a:rPr lang="zh-CN" altLang="en-AU" dirty="0">
                <a:latin typeface="黑体" pitchFamily="49" charset="-122"/>
              </a:rPr>
              <a:t>但是有一些被称为伪素数的合数也满足素数特性</a:t>
            </a:r>
            <a:endParaRPr lang="en-AU" altLang="zh-CN" dirty="0">
              <a:latin typeface="黑体" pitchFamily="49" charset="-122"/>
            </a:endParaRPr>
          </a:p>
          <a:p>
            <a:pPr>
              <a:lnSpc>
                <a:spcPct val="95000"/>
              </a:lnSpc>
              <a:spcBef>
                <a:spcPct val="15000"/>
              </a:spcBef>
            </a:pPr>
            <a:r>
              <a:rPr lang="zh-CN" altLang="en-AU" sz="2800" dirty="0">
                <a:latin typeface="黑体" pitchFamily="49" charset="-122"/>
              </a:rPr>
              <a:t>可以使用一种较慢的确定性素性测试方法</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95288" y="333375"/>
            <a:ext cx="7488237" cy="863600"/>
          </a:xfrm>
        </p:spPr>
        <p:txBody>
          <a:bodyPr/>
          <a:lstStyle/>
          <a:p>
            <a:r>
              <a:rPr lang="en-AU" altLang="zh-CN" sz="3800" b="0" dirty="0">
                <a:ea typeface="宋体" pitchFamily="2" charset="-122"/>
              </a:rPr>
              <a:t>8.4.1 Miller-Rabin</a:t>
            </a:r>
            <a:r>
              <a:rPr lang="zh-CN" altLang="en-AU" sz="3800" b="0" dirty="0"/>
              <a:t>算法测试素性</a:t>
            </a:r>
            <a:endParaRPr lang="en-AU" altLang="zh-CN" sz="3800" b="0" dirty="0">
              <a:ea typeface="宋体" pitchFamily="2" charset="-122"/>
            </a:endParaRPr>
          </a:p>
        </p:txBody>
      </p:sp>
      <p:sp>
        <p:nvSpPr>
          <p:cNvPr id="165891" name="Rectangle 3"/>
          <p:cNvSpPr>
            <a:spLocks noGrp="1" noChangeArrowheads="1"/>
          </p:cNvSpPr>
          <p:nvPr>
            <p:ph type="body" idx="1"/>
          </p:nvPr>
        </p:nvSpPr>
        <p:spPr>
          <a:xfrm>
            <a:off x="323850" y="1412875"/>
            <a:ext cx="8223250" cy="4606925"/>
          </a:xfrm>
        </p:spPr>
        <p:txBody>
          <a:bodyPr/>
          <a:lstStyle/>
          <a:p>
            <a:pPr>
              <a:lnSpc>
                <a:spcPct val="95000"/>
              </a:lnSpc>
              <a:spcBef>
                <a:spcPct val="30000"/>
              </a:spcBef>
            </a:pPr>
            <a:r>
              <a:rPr lang="zh-CN" altLang="en-US" sz="2600" dirty="0"/>
              <a:t>这是一种基于费马定理的方法</a:t>
            </a:r>
            <a:endParaRPr lang="en-US" altLang="zh-CN" sz="2600" dirty="0"/>
          </a:p>
          <a:p>
            <a:pPr lvl="1">
              <a:lnSpc>
                <a:spcPct val="95000"/>
              </a:lnSpc>
              <a:buFont typeface="Wingdings" pitchFamily="2" charset="2"/>
              <a:buNone/>
            </a:pPr>
            <a:r>
              <a:rPr lang="zh-CN" altLang="en-US" dirty="0">
                <a:solidFill>
                  <a:srgbClr val="FF0000"/>
                </a:solidFill>
              </a:rPr>
              <a:t>       假设</a:t>
            </a:r>
            <a:r>
              <a:rPr lang="en-US" altLang="zh-CN" dirty="0">
                <a:solidFill>
                  <a:srgbClr val="FF0000"/>
                </a:solidFill>
              </a:rPr>
              <a:t>n</a:t>
            </a:r>
            <a:r>
              <a:rPr lang="zh-CN" altLang="en-US" dirty="0">
                <a:solidFill>
                  <a:srgbClr val="FF0000"/>
                </a:solidFill>
              </a:rPr>
              <a:t>是</a:t>
            </a:r>
            <a:r>
              <a:rPr lang="zh-CN" altLang="en-US" dirty="0" smtClean="0">
                <a:solidFill>
                  <a:srgbClr val="FF0000"/>
                </a:solidFill>
              </a:rPr>
              <a:t>素数</a:t>
            </a:r>
            <a:r>
              <a:rPr lang="en-US" altLang="zh-CN" dirty="0" smtClean="0">
                <a:solidFill>
                  <a:srgbClr val="FF0000"/>
                </a:solidFill>
                <a:sym typeface="Wingdings" pitchFamily="2" charset="2"/>
              </a:rPr>
              <a:t></a:t>
            </a:r>
            <a:r>
              <a:rPr lang="en-US" altLang="zh-CN" dirty="0" smtClean="0">
                <a:solidFill>
                  <a:srgbClr val="FF0000"/>
                </a:solidFill>
              </a:rPr>
              <a:t>a</a:t>
            </a:r>
            <a:r>
              <a:rPr lang="en-US" altLang="zh-CN" baseline="30000" dirty="0" smtClean="0">
                <a:solidFill>
                  <a:srgbClr val="FF0000"/>
                </a:solidFill>
              </a:rPr>
              <a:t>n-1</a:t>
            </a:r>
            <a:r>
              <a:rPr lang="en-US" altLang="zh-CN" dirty="0" smtClean="0">
                <a:solidFill>
                  <a:srgbClr val="FF0000"/>
                </a:solidFill>
              </a:rPr>
              <a:t> </a:t>
            </a:r>
            <a:r>
              <a:rPr lang="en-US" altLang="zh-CN" dirty="0">
                <a:solidFill>
                  <a:srgbClr val="FF0000"/>
                </a:solidFill>
              </a:rPr>
              <a:t>= 1 mod </a:t>
            </a:r>
            <a:r>
              <a:rPr lang="en-US" altLang="zh-CN" dirty="0" smtClean="0">
                <a:solidFill>
                  <a:srgbClr val="FF0000"/>
                </a:solidFill>
              </a:rPr>
              <a:t>n</a:t>
            </a:r>
            <a:r>
              <a:rPr lang="zh-CN" altLang="en-US" dirty="0" smtClean="0">
                <a:solidFill>
                  <a:srgbClr val="FF0000"/>
                </a:solidFill>
              </a:rPr>
              <a:t>；</a:t>
            </a:r>
            <a:endParaRPr lang="en-US" altLang="zh-CN" dirty="0" smtClean="0">
              <a:solidFill>
                <a:srgbClr val="FF0000"/>
              </a:solidFill>
            </a:endParaRPr>
          </a:p>
          <a:p>
            <a:pPr lvl="1">
              <a:lnSpc>
                <a:spcPct val="95000"/>
              </a:lnSpc>
              <a:buFont typeface="Wingdings" pitchFamily="2" charset="2"/>
              <a:buNone/>
            </a:pPr>
            <a:r>
              <a:rPr lang="en-US" altLang="zh-CN" dirty="0" smtClean="0">
                <a:solidFill>
                  <a:srgbClr val="FF0000"/>
                </a:solidFill>
              </a:rPr>
              <a:t>       </a:t>
            </a:r>
            <a:r>
              <a:rPr lang="zh-CN" altLang="en-US" dirty="0" smtClean="0">
                <a:solidFill>
                  <a:srgbClr val="FF0000"/>
                </a:solidFill>
              </a:rPr>
              <a:t>如果</a:t>
            </a:r>
            <a:r>
              <a:rPr lang="en-US" altLang="zh-CN" dirty="0" smtClean="0">
                <a:solidFill>
                  <a:srgbClr val="FF0000"/>
                </a:solidFill>
              </a:rPr>
              <a:t>a</a:t>
            </a:r>
            <a:r>
              <a:rPr lang="en-US" altLang="zh-CN" baseline="30000" dirty="0" smtClean="0">
                <a:solidFill>
                  <a:srgbClr val="FF0000"/>
                </a:solidFill>
              </a:rPr>
              <a:t>n-1</a:t>
            </a:r>
            <a:r>
              <a:rPr lang="en-US" altLang="zh-CN" dirty="0" smtClean="0">
                <a:solidFill>
                  <a:srgbClr val="FF0000"/>
                </a:solidFill>
              </a:rPr>
              <a:t> &lt;&gt; 1 mod n</a:t>
            </a:r>
            <a:r>
              <a:rPr lang="en-US" altLang="zh-CN" dirty="0" smtClean="0">
                <a:solidFill>
                  <a:srgbClr val="FF0000"/>
                </a:solidFill>
                <a:sym typeface="Wingdings" pitchFamily="2" charset="2"/>
              </a:rPr>
              <a:t></a:t>
            </a:r>
            <a:r>
              <a:rPr lang="en-US" altLang="zh-CN" dirty="0" smtClean="0">
                <a:solidFill>
                  <a:srgbClr val="FF0000"/>
                </a:solidFill>
              </a:rPr>
              <a:t> n</a:t>
            </a:r>
            <a:r>
              <a:rPr lang="zh-CN" altLang="en-US" dirty="0" smtClean="0">
                <a:solidFill>
                  <a:srgbClr val="FF0000"/>
                </a:solidFill>
              </a:rPr>
              <a:t>是合数；</a:t>
            </a:r>
            <a:endParaRPr lang="en-US" altLang="zh-CN" dirty="0" smtClean="0">
              <a:solidFill>
                <a:srgbClr val="FF0000"/>
              </a:solidFill>
            </a:endParaRPr>
          </a:p>
          <a:p>
            <a:pPr lvl="1">
              <a:lnSpc>
                <a:spcPct val="95000"/>
              </a:lnSpc>
              <a:buFont typeface="Wingdings" pitchFamily="2" charset="2"/>
              <a:buNone/>
            </a:pPr>
            <a:r>
              <a:rPr lang="en-US" altLang="zh-CN" dirty="0" smtClean="0">
                <a:solidFill>
                  <a:srgbClr val="FF0000"/>
                </a:solidFill>
              </a:rPr>
              <a:t>       </a:t>
            </a:r>
            <a:r>
              <a:rPr lang="zh-CN" altLang="en-US" dirty="0" smtClean="0">
                <a:solidFill>
                  <a:srgbClr val="FF0000"/>
                </a:solidFill>
              </a:rPr>
              <a:t>如果对于很多</a:t>
            </a:r>
            <a:r>
              <a:rPr lang="en-US" altLang="zh-CN" dirty="0" smtClean="0">
                <a:solidFill>
                  <a:srgbClr val="FF0000"/>
                </a:solidFill>
              </a:rPr>
              <a:t>a</a:t>
            </a:r>
            <a:r>
              <a:rPr lang="zh-CN" altLang="en-US" dirty="0" smtClean="0">
                <a:solidFill>
                  <a:srgbClr val="FF0000"/>
                </a:solidFill>
              </a:rPr>
              <a:t>都满足</a:t>
            </a:r>
            <a:r>
              <a:rPr lang="en-US" altLang="zh-CN" dirty="0" smtClean="0">
                <a:solidFill>
                  <a:srgbClr val="FF0000"/>
                </a:solidFill>
              </a:rPr>
              <a:t>a</a:t>
            </a:r>
            <a:r>
              <a:rPr lang="en-US" altLang="zh-CN" baseline="30000" dirty="0" smtClean="0">
                <a:solidFill>
                  <a:srgbClr val="FF0000"/>
                </a:solidFill>
              </a:rPr>
              <a:t>n-1</a:t>
            </a:r>
            <a:r>
              <a:rPr lang="en-US" altLang="zh-CN" dirty="0" smtClean="0">
                <a:solidFill>
                  <a:srgbClr val="FF0000"/>
                </a:solidFill>
              </a:rPr>
              <a:t> = 1 mod n</a:t>
            </a:r>
            <a:r>
              <a:rPr lang="zh-CN" altLang="en-US" dirty="0" smtClean="0">
                <a:solidFill>
                  <a:srgbClr val="FF0000"/>
                </a:solidFill>
              </a:rPr>
              <a:t>则</a:t>
            </a:r>
            <a:r>
              <a:rPr lang="en-US" altLang="zh-CN" dirty="0" smtClean="0">
                <a:solidFill>
                  <a:srgbClr val="FF0000"/>
                </a:solidFill>
              </a:rPr>
              <a:t>n</a:t>
            </a:r>
            <a:r>
              <a:rPr lang="zh-CN" altLang="en-US" dirty="0" smtClean="0">
                <a:solidFill>
                  <a:srgbClr val="FF0000"/>
                </a:solidFill>
              </a:rPr>
              <a:t>可能为素数。</a:t>
            </a:r>
            <a:endParaRPr lang="en-US" altLang="zh-CN" dirty="0" smtClean="0">
              <a:solidFill>
                <a:srgbClr val="FF0000"/>
              </a:solidFill>
            </a:endParaRPr>
          </a:p>
          <a:p>
            <a:pPr lvl="1">
              <a:lnSpc>
                <a:spcPct val="95000"/>
              </a:lnSpc>
              <a:buFont typeface="Wingdings" pitchFamily="2" charset="2"/>
              <a:buNone/>
            </a:pPr>
            <a:endParaRPr lang="en-US" altLang="zh-CN" dirty="0"/>
          </a:p>
          <a:p>
            <a:pPr>
              <a:lnSpc>
                <a:spcPct val="95000"/>
              </a:lnSpc>
              <a:spcBef>
                <a:spcPct val="30000"/>
              </a:spcBef>
            </a:pPr>
            <a:r>
              <a:rPr lang="zh-CN" altLang="en-US" sz="2600" dirty="0" smtClean="0"/>
              <a:t>引理</a:t>
            </a:r>
            <a:r>
              <a:rPr lang="en-US" altLang="zh-CN" sz="2600" dirty="0" smtClean="0"/>
              <a:t>8.1</a:t>
            </a:r>
            <a:r>
              <a:rPr lang="zh-CN" altLang="en-US" sz="2600" dirty="0" smtClean="0"/>
              <a:t>：</a:t>
            </a:r>
            <a:r>
              <a:rPr lang="zh-CN" altLang="en-US" sz="2600" dirty="0"/>
              <a:t>对于候选奇整数</a:t>
            </a:r>
            <a:r>
              <a:rPr lang="en-US" altLang="zh-CN" sz="2600" dirty="0"/>
              <a:t>n</a:t>
            </a:r>
            <a:r>
              <a:rPr lang="en-US" altLang="zh-CN" sz="2400" dirty="0">
                <a:latin typeface="MS Reference Sans Serif" pitchFamily="34" charset="0"/>
              </a:rPr>
              <a:t>≥</a:t>
            </a:r>
            <a:r>
              <a:rPr lang="en-US" altLang="zh-CN" sz="2600" dirty="0"/>
              <a:t>3, </a:t>
            </a:r>
            <a:r>
              <a:rPr lang="zh-CN" altLang="en-US" sz="2600" dirty="0"/>
              <a:t>偶数</a:t>
            </a:r>
            <a:r>
              <a:rPr lang="en-US" altLang="zh-CN" sz="2600" dirty="0"/>
              <a:t>(n-1)</a:t>
            </a:r>
            <a:r>
              <a:rPr lang="zh-CN" altLang="en-US" sz="2600" dirty="0"/>
              <a:t>可表示为</a:t>
            </a:r>
          </a:p>
          <a:p>
            <a:pPr>
              <a:lnSpc>
                <a:spcPct val="95000"/>
              </a:lnSpc>
              <a:spcBef>
                <a:spcPct val="30000"/>
              </a:spcBef>
              <a:buFont typeface="Wingdings" pitchFamily="2" charset="2"/>
              <a:buNone/>
            </a:pPr>
            <a:r>
              <a:rPr lang="zh-CN" altLang="en-AU" sz="2600" dirty="0">
                <a:ea typeface="宋体" pitchFamily="2" charset="-122"/>
              </a:rPr>
              <a:t>               </a:t>
            </a:r>
            <a:r>
              <a:rPr lang="en-AU" altLang="zh-CN" sz="2600" dirty="0">
                <a:ea typeface="宋体" pitchFamily="2" charset="-122"/>
              </a:rPr>
              <a:t>n-1 = 2</a:t>
            </a:r>
            <a:r>
              <a:rPr lang="en-AU" altLang="zh-CN" sz="2600" baseline="30000" dirty="0">
                <a:ea typeface="宋体" pitchFamily="2" charset="-122"/>
              </a:rPr>
              <a:t>k</a:t>
            </a:r>
            <a:r>
              <a:rPr lang="en-AU" altLang="zh-CN" sz="2600" dirty="0">
                <a:ea typeface="宋体" pitchFamily="2" charset="-122"/>
              </a:rPr>
              <a:t>q   k&gt;0, q</a:t>
            </a:r>
            <a:r>
              <a:rPr lang="zh-CN" altLang="en-AU" sz="2600" dirty="0"/>
              <a:t>是奇数</a:t>
            </a:r>
          </a:p>
          <a:p>
            <a:pPr lvl="1">
              <a:lnSpc>
                <a:spcPct val="95000"/>
              </a:lnSpc>
              <a:spcBef>
                <a:spcPct val="30000"/>
              </a:spcBef>
            </a:pPr>
            <a:r>
              <a:rPr lang="zh-CN" altLang="en-AU" sz="2200" dirty="0" smtClean="0"/>
              <a:t>证明</a:t>
            </a:r>
            <a:r>
              <a:rPr lang="zh-CN" altLang="en-US" sz="2200" dirty="0" smtClean="0"/>
              <a:t>：</a:t>
            </a:r>
            <a:r>
              <a:rPr lang="zh-CN" altLang="en-AU" sz="2200" dirty="0" smtClean="0"/>
              <a:t>用</a:t>
            </a:r>
            <a:r>
              <a:rPr lang="en-AU" altLang="zh-CN" sz="2200" dirty="0"/>
              <a:t>2</a:t>
            </a:r>
            <a:r>
              <a:rPr lang="zh-CN" altLang="en-AU" sz="2200" dirty="0"/>
              <a:t>去除偶数</a:t>
            </a:r>
            <a:r>
              <a:rPr lang="en-US" altLang="zh-CN" sz="2200" dirty="0"/>
              <a:t>(n-1)</a:t>
            </a:r>
            <a:r>
              <a:rPr lang="zh-CN" altLang="en-US" sz="2200" dirty="0"/>
              <a:t>，直至所得结果为奇数</a:t>
            </a:r>
            <a:r>
              <a:rPr lang="en-US" altLang="zh-CN" sz="2200" dirty="0"/>
              <a:t>q</a:t>
            </a:r>
            <a:r>
              <a:rPr lang="zh-CN" altLang="en-US" sz="2200" dirty="0"/>
              <a:t>，此处共做</a:t>
            </a:r>
            <a:r>
              <a:rPr lang="en-US" altLang="zh-CN" sz="2200" dirty="0"/>
              <a:t>k</a:t>
            </a:r>
            <a:r>
              <a:rPr lang="zh-CN" altLang="en-US" sz="2200" dirty="0"/>
              <a:t>次除法；如果</a:t>
            </a:r>
            <a:r>
              <a:rPr lang="en-US" altLang="zh-CN" sz="2200" dirty="0"/>
              <a:t>n</a:t>
            </a:r>
            <a:r>
              <a:rPr lang="zh-CN" altLang="en-US" sz="2200" dirty="0"/>
              <a:t>是二进制数，则将该数右移，直到最右边的比特为</a:t>
            </a:r>
            <a:r>
              <a:rPr lang="en-US" altLang="zh-CN" sz="2200" dirty="0"/>
              <a:t>1</a:t>
            </a:r>
            <a:r>
              <a:rPr lang="zh-CN" altLang="en-US" sz="2200" dirty="0"/>
              <a:t>，共移动了</a:t>
            </a:r>
            <a:r>
              <a:rPr lang="en-US" altLang="zh-CN" sz="2200" dirty="0"/>
              <a:t>k</a:t>
            </a:r>
            <a:r>
              <a:rPr lang="zh-CN" altLang="en-US" sz="2200" dirty="0"/>
              <a:t>次。</a:t>
            </a:r>
            <a:endParaRPr lang="zh-CN" altLang="en-AU" sz="22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122238"/>
            <a:ext cx="7543800" cy="1074737"/>
          </a:xfrm>
        </p:spPr>
        <p:txBody>
          <a:bodyPr/>
          <a:lstStyle/>
          <a:p>
            <a:r>
              <a:rPr lang="zh-CN" altLang="en-US" b="0" dirty="0"/>
              <a:t>素数的两个性质之一</a:t>
            </a:r>
          </a:p>
        </p:txBody>
      </p:sp>
      <p:sp>
        <p:nvSpPr>
          <p:cNvPr id="233475" name="Rectangle 3"/>
          <p:cNvSpPr>
            <a:spLocks noGrp="1" noChangeArrowheads="1"/>
          </p:cNvSpPr>
          <p:nvPr>
            <p:ph type="body" idx="1"/>
          </p:nvPr>
        </p:nvSpPr>
        <p:spPr>
          <a:xfrm>
            <a:off x="395288" y="1412875"/>
            <a:ext cx="8064500" cy="4411663"/>
          </a:xfrm>
        </p:spPr>
        <p:txBody>
          <a:bodyPr>
            <a:normAutofit/>
          </a:bodyPr>
          <a:lstStyle/>
          <a:p>
            <a:r>
              <a:rPr lang="zh-CN" altLang="en-US" sz="2600" dirty="0" smtClean="0"/>
              <a:t>引理</a:t>
            </a:r>
            <a:r>
              <a:rPr lang="en-US" altLang="zh-CN" sz="2600" dirty="0" smtClean="0"/>
              <a:t>8.2</a:t>
            </a:r>
            <a:r>
              <a:rPr lang="zh-CN" altLang="en-US" sz="2600" dirty="0" smtClean="0"/>
              <a:t>：如果</a:t>
            </a:r>
            <a:r>
              <a:rPr lang="en-US" altLang="zh-CN" sz="2600" dirty="0"/>
              <a:t>p</a:t>
            </a:r>
            <a:r>
              <a:rPr lang="zh-CN" altLang="en-US" sz="2600" dirty="0"/>
              <a:t>是素数</a:t>
            </a:r>
            <a:r>
              <a:rPr lang="en-US" altLang="zh-CN" sz="2600" dirty="0"/>
              <a:t>, a</a:t>
            </a:r>
            <a:r>
              <a:rPr lang="zh-CN" altLang="en-US" sz="2600" dirty="0"/>
              <a:t>是小于</a:t>
            </a:r>
            <a:r>
              <a:rPr lang="en-US" altLang="zh-CN" sz="2600" dirty="0"/>
              <a:t>p</a:t>
            </a:r>
            <a:r>
              <a:rPr lang="zh-CN" altLang="en-US" sz="2600" dirty="0"/>
              <a:t>的正整数</a:t>
            </a:r>
            <a:r>
              <a:rPr lang="en-US" altLang="zh-CN" sz="2600" dirty="0"/>
              <a:t>, </a:t>
            </a:r>
            <a:r>
              <a:rPr lang="zh-CN" altLang="en-US" sz="2600" dirty="0"/>
              <a:t>则</a:t>
            </a:r>
            <a:r>
              <a:rPr lang="en-US" altLang="zh-CN" sz="2600" dirty="0"/>
              <a:t>a</a:t>
            </a:r>
            <a:r>
              <a:rPr lang="en-US" altLang="zh-CN" sz="2600" baseline="30000" dirty="0"/>
              <a:t>2</a:t>
            </a:r>
            <a:r>
              <a:rPr lang="en-US" altLang="zh-CN" sz="2600" dirty="0"/>
              <a:t> mod p=1, </a:t>
            </a:r>
            <a:r>
              <a:rPr lang="zh-CN" altLang="en-US" sz="2600" dirty="0"/>
              <a:t>当且仅当</a:t>
            </a:r>
            <a:r>
              <a:rPr lang="en-US" altLang="zh-CN" sz="2600" dirty="0"/>
              <a:t>a mod p=1</a:t>
            </a:r>
            <a:r>
              <a:rPr lang="zh-CN" altLang="en-US" sz="2600" dirty="0"/>
              <a:t>或者</a:t>
            </a:r>
            <a:r>
              <a:rPr lang="en-US" altLang="zh-CN" sz="2600" dirty="0"/>
              <a:t>a mod p= -1 mod </a:t>
            </a:r>
            <a:r>
              <a:rPr lang="en-US" altLang="zh-CN" sz="2600" dirty="0" smtClean="0"/>
              <a:t>p=p-1</a:t>
            </a:r>
          </a:p>
          <a:p>
            <a:pPr lvl="1"/>
            <a:r>
              <a:rPr lang="zh-CN" altLang="en-US" sz="2200" dirty="0" smtClean="0"/>
              <a:t>证明：</a:t>
            </a:r>
            <a:endParaRPr lang="en-US" altLang="zh-CN" sz="2200" dirty="0"/>
          </a:p>
          <a:p>
            <a:pPr lvl="2"/>
            <a:r>
              <a:rPr lang="zh-CN" altLang="en-US" sz="2200" dirty="0"/>
              <a:t>根据</a:t>
            </a:r>
            <a:r>
              <a:rPr lang="en-US" altLang="zh-CN" sz="2200" dirty="0"/>
              <a:t>(a mod p)(a mod p)=a</a:t>
            </a:r>
            <a:r>
              <a:rPr lang="en-US" altLang="zh-CN" sz="2200" baseline="30000" dirty="0"/>
              <a:t>2</a:t>
            </a:r>
            <a:r>
              <a:rPr lang="en-US" altLang="zh-CN" sz="2200" dirty="0"/>
              <a:t> mod p, </a:t>
            </a:r>
            <a:r>
              <a:rPr lang="zh-CN" altLang="en-US" sz="2200" dirty="0"/>
              <a:t>如果</a:t>
            </a:r>
            <a:r>
              <a:rPr lang="en-US" altLang="zh-CN" sz="2200" dirty="0"/>
              <a:t>a mod p =1</a:t>
            </a:r>
            <a:r>
              <a:rPr lang="zh-CN" altLang="en-US" sz="2200" dirty="0"/>
              <a:t>或</a:t>
            </a:r>
            <a:r>
              <a:rPr lang="en-US" altLang="zh-CN" sz="2200" dirty="0"/>
              <a:t>a mod p = -1, </a:t>
            </a:r>
            <a:r>
              <a:rPr lang="zh-CN" altLang="en-US" sz="2200" dirty="0"/>
              <a:t>则有</a:t>
            </a:r>
            <a:r>
              <a:rPr lang="en-US" altLang="zh-CN" sz="2200" dirty="0"/>
              <a:t>a</a:t>
            </a:r>
            <a:r>
              <a:rPr lang="en-US" altLang="zh-CN" sz="2200" baseline="30000" dirty="0"/>
              <a:t>2</a:t>
            </a:r>
            <a:r>
              <a:rPr lang="en-US" altLang="zh-CN" sz="2200" dirty="0"/>
              <a:t> mod p=1</a:t>
            </a:r>
            <a:endParaRPr lang="zh-CN" altLang="en-US" sz="2200" dirty="0"/>
          </a:p>
          <a:p>
            <a:pPr lvl="2"/>
            <a:r>
              <a:rPr lang="zh-CN" altLang="en-US" sz="2200" dirty="0"/>
              <a:t>反之</a:t>
            </a:r>
            <a:r>
              <a:rPr lang="en-US" altLang="zh-CN" sz="2200" dirty="0"/>
              <a:t>, </a:t>
            </a:r>
            <a:r>
              <a:rPr lang="zh-CN" altLang="en-US" sz="2200" dirty="0"/>
              <a:t>如果</a:t>
            </a:r>
            <a:r>
              <a:rPr lang="en-US" altLang="zh-CN" sz="2200" dirty="0"/>
              <a:t>a</a:t>
            </a:r>
            <a:r>
              <a:rPr lang="en-US" altLang="zh-CN" sz="2200" baseline="30000" dirty="0"/>
              <a:t>2</a:t>
            </a:r>
            <a:r>
              <a:rPr lang="en-US" altLang="zh-CN" sz="2200" dirty="0"/>
              <a:t> mod p=1, </a:t>
            </a:r>
            <a:r>
              <a:rPr lang="zh-CN" altLang="en-US" sz="2200" dirty="0"/>
              <a:t>则</a:t>
            </a:r>
            <a:r>
              <a:rPr lang="en-US" altLang="zh-CN" sz="2200" dirty="0"/>
              <a:t>(</a:t>
            </a:r>
            <a:r>
              <a:rPr lang="en-US" altLang="zh-CN" sz="2200" dirty="0" smtClean="0"/>
              <a:t>a</a:t>
            </a:r>
            <a:r>
              <a:rPr lang="en-US" altLang="zh-CN" sz="2200" baseline="30000" dirty="0" smtClean="0"/>
              <a:t>2</a:t>
            </a:r>
            <a:r>
              <a:rPr lang="en-US" altLang="zh-CN" sz="2200" dirty="0" smtClean="0"/>
              <a:t> -1 )</a:t>
            </a:r>
            <a:r>
              <a:rPr lang="en-US" altLang="zh-CN" sz="2000" dirty="0" smtClean="0"/>
              <a:t> </a:t>
            </a:r>
            <a:r>
              <a:rPr lang="en-US" altLang="zh-CN" sz="2200" dirty="0" smtClean="0"/>
              <a:t>mod p</a:t>
            </a:r>
            <a:r>
              <a:rPr lang="en-US" altLang="zh-CN" sz="2200" baseline="30000" dirty="0" smtClean="0"/>
              <a:t> </a:t>
            </a:r>
            <a:r>
              <a:rPr lang="en-US" altLang="zh-CN" sz="2200" dirty="0" smtClean="0"/>
              <a:t>=0, </a:t>
            </a:r>
            <a:r>
              <a:rPr lang="zh-CN" altLang="en-US" sz="2200" dirty="0" smtClean="0"/>
              <a:t>则 </a:t>
            </a:r>
            <a:r>
              <a:rPr lang="en-US" altLang="zh-CN" sz="2200" dirty="0" smtClean="0"/>
              <a:t>(a-1) </a:t>
            </a:r>
            <a:r>
              <a:rPr lang="en-US" altLang="zh-CN" sz="2200" dirty="0"/>
              <a:t>mod </a:t>
            </a:r>
            <a:r>
              <a:rPr lang="en-US" altLang="zh-CN" sz="2200" dirty="0" smtClean="0"/>
              <a:t>p=0</a:t>
            </a:r>
            <a:r>
              <a:rPr lang="zh-CN" altLang="en-US" sz="2200" dirty="0" smtClean="0"/>
              <a:t>或者</a:t>
            </a:r>
            <a:r>
              <a:rPr lang="en-US" altLang="zh-CN" sz="2200" dirty="0" smtClean="0"/>
              <a:t>(a+1) </a:t>
            </a:r>
            <a:r>
              <a:rPr lang="en-US" altLang="zh-CN" sz="2200" dirty="0"/>
              <a:t>mod p </a:t>
            </a:r>
            <a:r>
              <a:rPr lang="en-US" altLang="zh-CN" sz="2200" dirty="0" smtClean="0"/>
              <a:t>=0, </a:t>
            </a:r>
            <a:r>
              <a:rPr lang="zh-CN" altLang="en-US" sz="2200" dirty="0" smtClean="0"/>
              <a:t>即</a:t>
            </a:r>
            <a:r>
              <a:rPr lang="en-US" altLang="zh-CN" sz="2200" dirty="0" smtClean="0"/>
              <a:t>a mod p =1</a:t>
            </a:r>
            <a:r>
              <a:rPr lang="zh-CN" altLang="en-US" sz="2200" dirty="0" smtClean="0"/>
              <a:t>或</a:t>
            </a:r>
            <a:r>
              <a:rPr lang="en-US" altLang="zh-CN" sz="2200" dirty="0" smtClean="0"/>
              <a:t>a mod p = -1</a:t>
            </a:r>
            <a:endParaRPr lang="en-US" altLang="zh-CN" sz="1800" dirty="0" smtClean="0"/>
          </a:p>
          <a:p>
            <a:pPr lvl="1"/>
            <a:endParaRPr lang="en-US" altLang="zh-CN" sz="2200" dirty="0"/>
          </a:p>
          <a:p>
            <a:pPr lvl="1"/>
            <a:r>
              <a:rPr lang="zh-CN" altLang="en-US" sz="2200" dirty="0"/>
              <a:t>（</a:t>
            </a:r>
            <a:r>
              <a:rPr lang="en-US" altLang="zh-CN" sz="2200" dirty="0">
                <a:solidFill>
                  <a:srgbClr val="0000CC"/>
                </a:solidFill>
              </a:rPr>
              <a:t>p</a:t>
            </a:r>
            <a:r>
              <a:rPr lang="zh-CN" altLang="en-US" sz="2200" dirty="0">
                <a:solidFill>
                  <a:srgbClr val="0000CC"/>
                </a:solidFill>
              </a:rPr>
              <a:t>为合数也成立，比如</a:t>
            </a:r>
            <a:r>
              <a:rPr lang="en-US" altLang="zh-CN" sz="2200" dirty="0">
                <a:solidFill>
                  <a:srgbClr val="0000CC"/>
                </a:solidFill>
              </a:rPr>
              <a:t>p=4  a=1, 3   a</a:t>
            </a:r>
            <a:r>
              <a:rPr lang="en-US" altLang="zh-CN" sz="2400" baseline="30000" dirty="0">
                <a:solidFill>
                  <a:srgbClr val="0000CC"/>
                </a:solidFill>
              </a:rPr>
              <a:t>2</a:t>
            </a:r>
            <a:r>
              <a:rPr lang="en-US" altLang="zh-CN" sz="2200" dirty="0">
                <a:solidFill>
                  <a:srgbClr val="0000CC"/>
                </a:solidFill>
              </a:rPr>
              <a:t>mod p=1</a:t>
            </a:r>
            <a:r>
              <a:rPr lang="zh-CN" altLang="en-US" sz="2200" dirty="0"/>
              <a: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122238"/>
            <a:ext cx="7543800" cy="858837"/>
          </a:xfrm>
        </p:spPr>
        <p:txBody>
          <a:bodyPr/>
          <a:lstStyle/>
          <a:p>
            <a:r>
              <a:rPr lang="zh-CN" altLang="en-US" b="0" dirty="0"/>
              <a:t>素数的两个性质之二</a:t>
            </a:r>
          </a:p>
        </p:txBody>
      </p:sp>
      <p:sp>
        <p:nvSpPr>
          <p:cNvPr id="232451" name="Rectangle 3"/>
          <p:cNvSpPr>
            <a:spLocks noGrp="1" noChangeArrowheads="1"/>
          </p:cNvSpPr>
          <p:nvPr>
            <p:ph type="body" idx="1"/>
          </p:nvPr>
        </p:nvSpPr>
        <p:spPr>
          <a:xfrm>
            <a:off x="250825" y="928670"/>
            <a:ext cx="8208963" cy="5429288"/>
          </a:xfrm>
        </p:spPr>
        <p:txBody>
          <a:bodyPr>
            <a:normAutofit/>
          </a:bodyPr>
          <a:lstStyle/>
          <a:p>
            <a:pPr>
              <a:lnSpc>
                <a:spcPct val="80000"/>
              </a:lnSpc>
            </a:pPr>
            <a:r>
              <a:rPr lang="zh-CN" altLang="en-US" sz="2600" dirty="0" smtClean="0"/>
              <a:t>引理</a:t>
            </a:r>
            <a:r>
              <a:rPr lang="en-US" altLang="zh-CN" sz="2600" dirty="0" smtClean="0"/>
              <a:t>8.3</a:t>
            </a:r>
            <a:r>
              <a:rPr lang="zh-CN" altLang="en-US" sz="2600" dirty="0" smtClean="0"/>
              <a:t>：设</a:t>
            </a:r>
            <a:r>
              <a:rPr lang="en-US" altLang="zh-CN" sz="2600" dirty="0"/>
              <a:t>p</a:t>
            </a:r>
            <a:r>
              <a:rPr lang="zh-CN" altLang="en-US" sz="2600" dirty="0"/>
              <a:t>是大于</a:t>
            </a:r>
            <a:r>
              <a:rPr lang="en-US" altLang="zh-CN" sz="2600" dirty="0"/>
              <a:t>2</a:t>
            </a:r>
            <a:r>
              <a:rPr lang="zh-CN" altLang="en-US" sz="2600" dirty="0"/>
              <a:t>的素数</a:t>
            </a:r>
            <a:r>
              <a:rPr lang="en-US" altLang="zh-CN" sz="2600" dirty="0"/>
              <a:t>, </a:t>
            </a:r>
            <a:r>
              <a:rPr lang="zh-CN" altLang="en-US" sz="2600" dirty="0"/>
              <a:t>有</a:t>
            </a:r>
            <a:r>
              <a:rPr lang="en-AU" altLang="zh-CN" sz="2600" dirty="0">
                <a:ea typeface="宋体" pitchFamily="2" charset="-122"/>
              </a:rPr>
              <a:t>p-1=2</a:t>
            </a:r>
            <a:r>
              <a:rPr lang="en-AU" altLang="zh-CN" sz="2600" baseline="30000" dirty="0">
                <a:ea typeface="宋体" pitchFamily="2" charset="-122"/>
              </a:rPr>
              <a:t>k</a:t>
            </a:r>
            <a:r>
              <a:rPr lang="en-AU" altLang="zh-CN" sz="2600" dirty="0">
                <a:ea typeface="宋体" pitchFamily="2" charset="-122"/>
              </a:rPr>
              <a:t>q, k&gt;0, q</a:t>
            </a:r>
            <a:r>
              <a:rPr lang="zh-CN" altLang="en-AU" sz="2600" dirty="0"/>
              <a:t>是奇数。设</a:t>
            </a:r>
            <a:r>
              <a:rPr lang="en-AU" altLang="zh-CN" sz="2600" dirty="0"/>
              <a:t>a</a:t>
            </a:r>
            <a:r>
              <a:rPr lang="zh-CN" altLang="en-AU" sz="2600" dirty="0"/>
              <a:t>是整数且</a:t>
            </a:r>
            <a:r>
              <a:rPr lang="en-AU" altLang="zh-CN" sz="2600" dirty="0"/>
              <a:t>1&lt;a&lt;p-1, </a:t>
            </a:r>
            <a:r>
              <a:rPr lang="zh-CN" altLang="en-AU" sz="2600" dirty="0"/>
              <a:t>则以下两个条件之一成立：</a:t>
            </a:r>
          </a:p>
          <a:p>
            <a:pPr lvl="1">
              <a:lnSpc>
                <a:spcPct val="80000"/>
              </a:lnSpc>
            </a:pPr>
            <a:r>
              <a:rPr lang="en-US" altLang="zh-CN" sz="2400" dirty="0" err="1"/>
              <a:t>a</a:t>
            </a:r>
            <a:r>
              <a:rPr lang="en-US" altLang="zh-CN" sz="2400" baseline="30000" dirty="0" err="1"/>
              <a:t>q</a:t>
            </a:r>
            <a:r>
              <a:rPr lang="en-US" altLang="zh-CN" sz="2400" dirty="0"/>
              <a:t> mod p =1, </a:t>
            </a:r>
            <a:r>
              <a:rPr lang="zh-CN" altLang="en-US" sz="2400" dirty="0"/>
              <a:t>或</a:t>
            </a:r>
            <a:r>
              <a:rPr lang="en-US" altLang="zh-CN" sz="2400" dirty="0" err="1"/>
              <a:t>a</a:t>
            </a:r>
            <a:r>
              <a:rPr lang="en-US" altLang="zh-CN" sz="2400" baseline="30000" dirty="0" err="1"/>
              <a:t>q</a:t>
            </a:r>
            <a:r>
              <a:rPr lang="zh-CN" altLang="en-US" sz="2400" dirty="0"/>
              <a:t> </a:t>
            </a:r>
            <a:r>
              <a:rPr lang="en-US" altLang="zh-CN" sz="2500" dirty="0">
                <a:latin typeface="黑体" pitchFamily="49" charset="-122"/>
              </a:rPr>
              <a:t>≡</a:t>
            </a:r>
            <a:r>
              <a:rPr lang="zh-CN" altLang="en-US" sz="2400" dirty="0"/>
              <a:t> </a:t>
            </a:r>
            <a:r>
              <a:rPr lang="en-US" altLang="zh-CN" sz="2400" dirty="0"/>
              <a:t>1(mod p)</a:t>
            </a:r>
          </a:p>
          <a:p>
            <a:pPr lvl="1">
              <a:lnSpc>
                <a:spcPct val="80000"/>
              </a:lnSpc>
            </a:pPr>
            <a:r>
              <a:rPr lang="zh-CN" altLang="en-US" sz="2400" dirty="0"/>
              <a:t>在整数</a:t>
            </a:r>
            <a:r>
              <a:rPr lang="en-US" altLang="zh-CN" sz="2400" dirty="0" err="1"/>
              <a:t>a</a:t>
            </a:r>
            <a:r>
              <a:rPr lang="en-US" altLang="zh-CN" sz="2400" baseline="30000" dirty="0" err="1"/>
              <a:t>q</a:t>
            </a:r>
            <a:r>
              <a:rPr lang="en-US" altLang="zh-CN" sz="2400" dirty="0"/>
              <a:t>,</a:t>
            </a:r>
            <a:r>
              <a:rPr lang="en-US" altLang="zh-CN" sz="2400" baseline="30000" dirty="0"/>
              <a:t> </a:t>
            </a:r>
            <a:r>
              <a:rPr lang="en-US" altLang="zh-CN" sz="2400" dirty="0"/>
              <a:t>a</a:t>
            </a:r>
            <a:r>
              <a:rPr lang="en-US" altLang="zh-CN" sz="2400" baseline="30000" dirty="0"/>
              <a:t>2q</a:t>
            </a:r>
            <a:r>
              <a:rPr lang="en-US" altLang="zh-CN" sz="2400" dirty="0"/>
              <a:t>,</a:t>
            </a:r>
            <a:r>
              <a:rPr lang="en-US" altLang="zh-CN" sz="2400" baseline="30000" dirty="0"/>
              <a:t> </a:t>
            </a:r>
            <a:r>
              <a:rPr lang="en-US" altLang="zh-CN" sz="2400" dirty="0"/>
              <a:t>a</a:t>
            </a:r>
            <a:r>
              <a:rPr lang="en-US" altLang="zh-CN" sz="2400" baseline="30000" dirty="0"/>
              <a:t>4q</a:t>
            </a:r>
            <a:r>
              <a:rPr lang="en-US" altLang="zh-CN" sz="2400" dirty="0"/>
              <a:t>,</a:t>
            </a:r>
            <a:r>
              <a:rPr lang="en-US" altLang="zh-CN" sz="2400" baseline="30000" dirty="0"/>
              <a:t> </a:t>
            </a:r>
            <a:r>
              <a:rPr lang="en-US" altLang="zh-CN" sz="2400" dirty="0"/>
              <a:t>…, a</a:t>
            </a:r>
            <a:r>
              <a:rPr lang="en-US" altLang="zh-CN" sz="2400" baseline="30000" dirty="0"/>
              <a:t>2</a:t>
            </a:r>
            <a:r>
              <a:rPr lang="en-US" altLang="zh-CN" sz="1800" baseline="60000" dirty="0"/>
              <a:t>k-1</a:t>
            </a:r>
            <a:r>
              <a:rPr lang="en-US" altLang="zh-CN" sz="2400" baseline="30000" dirty="0"/>
              <a:t>q</a:t>
            </a:r>
            <a:r>
              <a:rPr lang="zh-CN" altLang="en-US" sz="2400" dirty="0"/>
              <a:t>中存在一个数</a:t>
            </a:r>
            <a:r>
              <a:rPr lang="en-US" altLang="zh-CN" sz="2400" dirty="0"/>
              <a:t>, </a:t>
            </a:r>
            <a:r>
              <a:rPr lang="zh-CN" altLang="en-US" sz="2400" dirty="0"/>
              <a:t>模</a:t>
            </a:r>
            <a:r>
              <a:rPr lang="en-US" altLang="zh-CN" sz="2400" dirty="0"/>
              <a:t>p</a:t>
            </a:r>
            <a:r>
              <a:rPr lang="zh-CN" altLang="en-US" sz="2400" dirty="0"/>
              <a:t>时和</a:t>
            </a:r>
            <a:r>
              <a:rPr lang="en-US" altLang="zh-CN" sz="2400" dirty="0"/>
              <a:t>-1</a:t>
            </a:r>
            <a:r>
              <a:rPr lang="zh-CN" altLang="en-US" sz="2400" dirty="0"/>
              <a:t>同余</a:t>
            </a:r>
            <a:r>
              <a:rPr lang="en-US" altLang="zh-CN" sz="2400" dirty="0"/>
              <a:t>, </a:t>
            </a:r>
            <a:r>
              <a:rPr lang="zh-CN" altLang="en-US" sz="2400" dirty="0"/>
              <a:t>即存在一个</a:t>
            </a:r>
            <a:r>
              <a:rPr lang="en-US" altLang="zh-CN" sz="2400" dirty="0"/>
              <a:t>j(1 </a:t>
            </a:r>
            <a:r>
              <a:rPr lang="en-US" altLang="zh-CN" sz="2200" dirty="0">
                <a:latin typeface="MS PGothic" pitchFamily="34" charset="-128"/>
                <a:ea typeface="MS PGothic" pitchFamily="34" charset="-128"/>
              </a:rPr>
              <a:t>≤</a:t>
            </a:r>
            <a:r>
              <a:rPr lang="en-US" altLang="zh-CN" sz="2400" dirty="0"/>
              <a:t> j </a:t>
            </a:r>
            <a:r>
              <a:rPr lang="en-US" altLang="zh-CN" sz="2200" dirty="0">
                <a:latin typeface="MS PGothic" pitchFamily="34" charset="-128"/>
                <a:ea typeface="MS PGothic" pitchFamily="34" charset="-128"/>
              </a:rPr>
              <a:t>≤</a:t>
            </a:r>
            <a:r>
              <a:rPr lang="en-US" altLang="zh-CN" sz="2400" dirty="0"/>
              <a:t> k), </a:t>
            </a:r>
            <a:r>
              <a:rPr lang="zh-CN" altLang="en-US" sz="2400" dirty="0"/>
              <a:t>满足                                   </a:t>
            </a:r>
            <a:r>
              <a:rPr lang="en-US" altLang="zh-CN" sz="2400" dirty="0"/>
              <a:t>a</a:t>
            </a:r>
            <a:r>
              <a:rPr lang="en-US" altLang="zh-CN" sz="2400" baseline="30000" dirty="0"/>
              <a:t>2</a:t>
            </a:r>
            <a:r>
              <a:rPr lang="en-US" altLang="zh-CN" sz="1800" baseline="60000" dirty="0"/>
              <a:t>j-1</a:t>
            </a:r>
            <a:r>
              <a:rPr lang="en-US" altLang="zh-CN" sz="2400" baseline="30000" dirty="0"/>
              <a:t>q </a:t>
            </a:r>
            <a:r>
              <a:rPr lang="en-US" altLang="zh-CN" sz="2400" dirty="0"/>
              <a:t>mod p=(-1) mod p=p-1, </a:t>
            </a:r>
            <a:r>
              <a:rPr lang="zh-CN" altLang="en-US" sz="2400" dirty="0"/>
              <a:t>或</a:t>
            </a:r>
            <a:r>
              <a:rPr lang="en-US" altLang="zh-CN" sz="2400" dirty="0"/>
              <a:t>a</a:t>
            </a:r>
            <a:r>
              <a:rPr lang="en-US" altLang="zh-CN" sz="2400" baseline="30000" dirty="0"/>
              <a:t>2</a:t>
            </a:r>
            <a:r>
              <a:rPr lang="en-US" altLang="zh-CN" sz="1800" baseline="60000" dirty="0"/>
              <a:t>j-1</a:t>
            </a:r>
            <a:r>
              <a:rPr lang="en-US" altLang="zh-CN" sz="2400" baseline="30000" dirty="0"/>
              <a:t>q </a:t>
            </a:r>
            <a:r>
              <a:rPr lang="en-US" altLang="zh-CN" sz="2500" dirty="0">
                <a:latin typeface="黑体" pitchFamily="49" charset="-122"/>
              </a:rPr>
              <a:t>≡</a:t>
            </a:r>
            <a:r>
              <a:rPr lang="en-US" altLang="zh-CN" sz="2400" dirty="0"/>
              <a:t> -1 (mod p)</a:t>
            </a:r>
          </a:p>
          <a:p>
            <a:pPr lvl="1">
              <a:lnSpc>
                <a:spcPct val="90000"/>
              </a:lnSpc>
              <a:spcBef>
                <a:spcPct val="15000"/>
              </a:spcBef>
            </a:pPr>
            <a:r>
              <a:rPr lang="zh-CN" altLang="en-US" sz="2200" dirty="0"/>
              <a:t>证明：若</a:t>
            </a:r>
            <a:r>
              <a:rPr lang="en-US" altLang="zh-CN" sz="2200" dirty="0"/>
              <a:t>n</a:t>
            </a:r>
            <a:r>
              <a:rPr lang="zh-CN" altLang="en-US" sz="2200" dirty="0"/>
              <a:t>是素数</a:t>
            </a:r>
            <a:r>
              <a:rPr lang="en-US" altLang="zh-CN" sz="2200" dirty="0"/>
              <a:t>, </a:t>
            </a:r>
            <a:r>
              <a:rPr lang="zh-CN" altLang="en-US" sz="2200" dirty="0"/>
              <a:t>由费马定理可知</a:t>
            </a:r>
            <a:r>
              <a:rPr lang="en-US" altLang="zh-CN" sz="2200" dirty="0"/>
              <a:t>a</a:t>
            </a:r>
            <a:r>
              <a:rPr lang="en-US" altLang="zh-CN" sz="2200" baseline="30000" dirty="0"/>
              <a:t>n-1</a:t>
            </a:r>
            <a:r>
              <a:rPr lang="en-US" altLang="zh-CN" sz="2200" dirty="0">
                <a:latin typeface="黑体" pitchFamily="49" charset="-122"/>
              </a:rPr>
              <a:t>≡</a:t>
            </a:r>
            <a:r>
              <a:rPr lang="en-US" altLang="zh-CN" sz="2200" dirty="0"/>
              <a:t>1(mod n).                 </a:t>
            </a:r>
            <a:r>
              <a:rPr lang="zh-CN" altLang="en-US" sz="2200" dirty="0"/>
              <a:t>由于</a:t>
            </a:r>
            <a:r>
              <a:rPr lang="en-US" altLang="zh-CN" sz="2200" dirty="0"/>
              <a:t>p-1=2</a:t>
            </a:r>
            <a:r>
              <a:rPr lang="en-US" altLang="zh-CN" sz="2200" baseline="30000" dirty="0">
                <a:ea typeface="宋体" pitchFamily="2" charset="-122"/>
              </a:rPr>
              <a:t>k</a:t>
            </a:r>
            <a:r>
              <a:rPr lang="en-US" altLang="zh-CN" sz="2200" dirty="0"/>
              <a:t>q, </a:t>
            </a:r>
            <a:r>
              <a:rPr lang="zh-CN" altLang="en-US" sz="2200" dirty="0"/>
              <a:t>则</a:t>
            </a:r>
            <a:r>
              <a:rPr lang="en-US" altLang="zh-CN" sz="2200" dirty="0"/>
              <a:t>a</a:t>
            </a:r>
            <a:r>
              <a:rPr lang="en-US" altLang="zh-CN" sz="2200" baseline="30000" dirty="0"/>
              <a:t>p-1</a:t>
            </a:r>
            <a:r>
              <a:rPr lang="en-US" altLang="zh-CN" sz="2200" dirty="0"/>
              <a:t> mod p= a</a:t>
            </a:r>
            <a:r>
              <a:rPr lang="en-US" altLang="zh-CN" sz="2200" baseline="30000" dirty="0"/>
              <a:t>2</a:t>
            </a:r>
            <a:r>
              <a:rPr lang="en-US" altLang="zh-CN" sz="2200" baseline="60000" dirty="0"/>
              <a:t>k</a:t>
            </a:r>
            <a:r>
              <a:rPr lang="en-US" altLang="zh-CN" sz="2200" baseline="30000" dirty="0"/>
              <a:t>q </a:t>
            </a:r>
            <a:r>
              <a:rPr lang="en-US" altLang="zh-CN" sz="2200" dirty="0"/>
              <a:t>mod p=1</a:t>
            </a:r>
            <a:r>
              <a:rPr lang="zh-CN" altLang="en-US" sz="2200" dirty="0"/>
              <a:t>。则数列 </a:t>
            </a:r>
            <a:r>
              <a:rPr lang="en-US" altLang="zh-CN" sz="2200" dirty="0" err="1"/>
              <a:t>a</a:t>
            </a:r>
            <a:r>
              <a:rPr lang="en-US" altLang="zh-CN" sz="2200" baseline="30000" dirty="0" err="1"/>
              <a:t>q</a:t>
            </a:r>
            <a:r>
              <a:rPr lang="en-US" altLang="zh-CN" sz="2200" baseline="30000" dirty="0"/>
              <a:t> </a:t>
            </a:r>
            <a:r>
              <a:rPr lang="en-US" altLang="zh-CN" sz="2200" dirty="0"/>
              <a:t>mod p,</a:t>
            </a:r>
            <a:r>
              <a:rPr lang="en-US" altLang="zh-CN" sz="2200" baseline="30000" dirty="0"/>
              <a:t> </a:t>
            </a:r>
            <a:r>
              <a:rPr lang="en-US" altLang="zh-CN" sz="2200" dirty="0"/>
              <a:t>a</a:t>
            </a:r>
            <a:r>
              <a:rPr lang="en-US" altLang="zh-CN" sz="2200" baseline="30000" dirty="0"/>
              <a:t>2q </a:t>
            </a:r>
            <a:r>
              <a:rPr lang="en-US" altLang="zh-CN" sz="2200" dirty="0"/>
              <a:t>mod p,</a:t>
            </a:r>
            <a:r>
              <a:rPr lang="en-US" altLang="zh-CN" sz="2200" baseline="30000" dirty="0"/>
              <a:t> </a:t>
            </a:r>
            <a:r>
              <a:rPr lang="en-US" altLang="zh-CN" sz="2200" dirty="0"/>
              <a:t>a</a:t>
            </a:r>
            <a:r>
              <a:rPr lang="en-US" altLang="zh-CN" sz="2200" baseline="30000" dirty="0"/>
              <a:t>4q </a:t>
            </a:r>
            <a:r>
              <a:rPr lang="en-US" altLang="zh-CN" sz="2200" dirty="0"/>
              <a:t>mod p,</a:t>
            </a:r>
            <a:r>
              <a:rPr lang="en-US" altLang="zh-CN" sz="2200" baseline="30000" dirty="0"/>
              <a:t> </a:t>
            </a:r>
            <a:r>
              <a:rPr lang="en-US" altLang="zh-CN" sz="2200" dirty="0"/>
              <a:t>…, a</a:t>
            </a:r>
            <a:r>
              <a:rPr lang="en-US" altLang="zh-CN" sz="2200" baseline="30000" dirty="0"/>
              <a:t>2</a:t>
            </a:r>
            <a:r>
              <a:rPr lang="en-US" altLang="zh-CN" sz="2200" baseline="60000" dirty="0"/>
              <a:t>k-1</a:t>
            </a:r>
            <a:r>
              <a:rPr lang="en-US" altLang="zh-CN" sz="2200" baseline="30000" dirty="0"/>
              <a:t>q </a:t>
            </a:r>
            <a:r>
              <a:rPr lang="en-US" altLang="zh-CN" sz="2200" dirty="0"/>
              <a:t>mod p, a</a:t>
            </a:r>
            <a:r>
              <a:rPr lang="en-US" altLang="zh-CN" sz="2200" baseline="30000" dirty="0"/>
              <a:t>2</a:t>
            </a:r>
            <a:r>
              <a:rPr lang="en-US" altLang="zh-CN" sz="2200" baseline="60000" dirty="0"/>
              <a:t>k</a:t>
            </a:r>
            <a:r>
              <a:rPr lang="en-US" altLang="zh-CN" sz="2200" baseline="30000" dirty="0"/>
              <a:t>q </a:t>
            </a:r>
            <a:r>
              <a:rPr lang="en-US" altLang="zh-CN" sz="2200" dirty="0"/>
              <a:t>mod p, </a:t>
            </a:r>
            <a:r>
              <a:rPr lang="zh-CN" altLang="en-US" sz="2200" dirty="0"/>
              <a:t>最后的数为</a:t>
            </a:r>
            <a:r>
              <a:rPr lang="en-US" altLang="zh-CN" sz="2200" dirty="0"/>
              <a:t>1, </a:t>
            </a:r>
            <a:r>
              <a:rPr lang="zh-CN" altLang="en-US" sz="2200" dirty="0"/>
              <a:t>且每一个数都是前一个数的平方。因此下面两条必有一条是正确的：</a:t>
            </a:r>
          </a:p>
          <a:p>
            <a:pPr lvl="2">
              <a:lnSpc>
                <a:spcPct val="80000"/>
              </a:lnSpc>
            </a:pPr>
            <a:r>
              <a:rPr lang="zh-CN" altLang="en-US" sz="2000" dirty="0">
                <a:solidFill>
                  <a:srgbClr val="0000CC"/>
                </a:solidFill>
              </a:rPr>
              <a:t>数列中的第一个数</a:t>
            </a:r>
            <a:r>
              <a:rPr lang="en-US" altLang="zh-CN" sz="2000" dirty="0">
                <a:solidFill>
                  <a:srgbClr val="0000CC"/>
                </a:solidFill>
              </a:rPr>
              <a:t>, </a:t>
            </a:r>
            <a:r>
              <a:rPr lang="zh-CN" altLang="en-US" sz="2000" dirty="0">
                <a:solidFill>
                  <a:srgbClr val="0000CC"/>
                </a:solidFill>
              </a:rPr>
              <a:t>以及其后的所有数都是</a:t>
            </a:r>
            <a:r>
              <a:rPr lang="en-US" altLang="zh-CN" sz="2000" dirty="0">
                <a:solidFill>
                  <a:srgbClr val="0000CC"/>
                </a:solidFill>
              </a:rPr>
              <a:t>1</a:t>
            </a:r>
          </a:p>
          <a:p>
            <a:pPr lvl="2">
              <a:lnSpc>
                <a:spcPct val="80000"/>
              </a:lnSpc>
            </a:pPr>
            <a:r>
              <a:rPr lang="zh-CN" altLang="en-US" sz="2000" dirty="0">
                <a:solidFill>
                  <a:srgbClr val="0000CC"/>
                </a:solidFill>
              </a:rPr>
              <a:t>数列中有的数不为</a:t>
            </a:r>
            <a:r>
              <a:rPr lang="en-US" altLang="zh-CN" sz="2000" dirty="0">
                <a:solidFill>
                  <a:srgbClr val="0000CC"/>
                </a:solidFill>
              </a:rPr>
              <a:t>1, </a:t>
            </a:r>
            <a:r>
              <a:rPr lang="zh-CN" altLang="en-US" sz="2000" dirty="0">
                <a:solidFill>
                  <a:srgbClr val="0000CC"/>
                </a:solidFill>
              </a:rPr>
              <a:t>但它们的平方模</a:t>
            </a:r>
            <a:r>
              <a:rPr lang="en-US" altLang="zh-CN" sz="2000" dirty="0">
                <a:solidFill>
                  <a:srgbClr val="0000CC"/>
                </a:solidFill>
              </a:rPr>
              <a:t>p</a:t>
            </a:r>
            <a:r>
              <a:rPr lang="zh-CN" altLang="en-US" sz="2000" dirty="0">
                <a:solidFill>
                  <a:srgbClr val="0000CC"/>
                </a:solidFill>
              </a:rPr>
              <a:t>后为</a:t>
            </a:r>
            <a:r>
              <a:rPr lang="en-US" altLang="zh-CN" sz="2000" dirty="0">
                <a:solidFill>
                  <a:srgbClr val="0000CC"/>
                </a:solidFill>
              </a:rPr>
              <a:t>1, </a:t>
            </a:r>
            <a:r>
              <a:rPr lang="zh-CN" altLang="en-US" sz="2000" dirty="0">
                <a:solidFill>
                  <a:srgbClr val="0000CC"/>
                </a:solidFill>
              </a:rPr>
              <a:t>根据性质</a:t>
            </a:r>
            <a:r>
              <a:rPr lang="en-US" altLang="zh-CN" sz="2000" dirty="0">
                <a:solidFill>
                  <a:srgbClr val="0000CC"/>
                </a:solidFill>
              </a:rPr>
              <a:t>1</a:t>
            </a:r>
            <a:r>
              <a:rPr lang="zh-CN" altLang="en-US" sz="2000" dirty="0">
                <a:solidFill>
                  <a:srgbClr val="0000CC"/>
                </a:solidFill>
              </a:rPr>
              <a:t>满足这个条件的唯一整数是</a:t>
            </a:r>
            <a:r>
              <a:rPr lang="en-US" altLang="zh-CN" sz="2000" dirty="0">
                <a:solidFill>
                  <a:srgbClr val="0000CC"/>
                </a:solidFill>
              </a:rPr>
              <a:t>p-1, </a:t>
            </a:r>
            <a:r>
              <a:rPr lang="zh-CN" altLang="en-US" sz="2000" dirty="0">
                <a:solidFill>
                  <a:srgbClr val="0000CC"/>
                </a:solidFill>
              </a:rPr>
              <a:t>因此数列中必有一个数为</a:t>
            </a:r>
            <a:r>
              <a:rPr lang="en-US" altLang="zh-CN" sz="2000" dirty="0">
                <a:solidFill>
                  <a:srgbClr val="0000CC"/>
                </a:solidFill>
              </a:rPr>
              <a:t>p-1</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122238"/>
            <a:ext cx="7543800" cy="785812"/>
          </a:xfrm>
        </p:spPr>
        <p:txBody>
          <a:bodyPr/>
          <a:lstStyle/>
          <a:p>
            <a:r>
              <a:rPr lang="zh-CN" altLang="en-US" b="0" dirty="0" smtClean="0"/>
              <a:t>因为：</a:t>
            </a:r>
            <a:endParaRPr lang="zh-CN" altLang="en-US" b="0" dirty="0"/>
          </a:p>
        </p:txBody>
      </p:sp>
      <p:sp>
        <p:nvSpPr>
          <p:cNvPr id="231427" name="Rectangle 3"/>
          <p:cNvSpPr>
            <a:spLocks noGrp="1" noChangeArrowheads="1"/>
          </p:cNvSpPr>
          <p:nvPr>
            <p:ph type="body" idx="1"/>
          </p:nvPr>
        </p:nvSpPr>
        <p:spPr>
          <a:xfrm>
            <a:off x="395288" y="981075"/>
            <a:ext cx="8425184" cy="4968875"/>
          </a:xfrm>
        </p:spPr>
        <p:txBody>
          <a:bodyPr>
            <a:normAutofit lnSpcReduction="10000"/>
          </a:bodyPr>
          <a:lstStyle/>
          <a:p>
            <a:pPr>
              <a:spcBef>
                <a:spcPct val="10000"/>
              </a:spcBef>
            </a:pPr>
            <a:r>
              <a:rPr lang="en-AU" altLang="zh-CN" sz="2600" dirty="0">
                <a:ea typeface="宋体" pitchFamily="2" charset="-122"/>
              </a:rPr>
              <a:t>n-1 = 2</a:t>
            </a:r>
            <a:r>
              <a:rPr lang="en-AU" altLang="zh-CN" sz="2600" baseline="30000" dirty="0">
                <a:ea typeface="宋体" pitchFamily="2" charset="-122"/>
              </a:rPr>
              <a:t>k</a:t>
            </a:r>
            <a:r>
              <a:rPr lang="en-AU" altLang="zh-CN" sz="2600" dirty="0">
                <a:ea typeface="宋体" pitchFamily="2" charset="-122"/>
              </a:rPr>
              <a:t>q, </a:t>
            </a:r>
            <a:r>
              <a:rPr lang="zh-CN" altLang="en-AU" sz="2600" dirty="0"/>
              <a:t>计算</a:t>
            </a:r>
            <a:r>
              <a:rPr lang="en-AU" altLang="zh-CN" sz="2600" dirty="0" err="1"/>
              <a:t>a</a:t>
            </a:r>
            <a:r>
              <a:rPr lang="en-AU" altLang="zh-CN" sz="2600" baseline="30000" dirty="0" err="1"/>
              <a:t>q</a:t>
            </a:r>
            <a:r>
              <a:rPr lang="en-AU" altLang="zh-CN" sz="2600" dirty="0"/>
              <a:t>, a</a:t>
            </a:r>
            <a:r>
              <a:rPr lang="en-AU" altLang="zh-CN" sz="2600" baseline="30000" dirty="0"/>
              <a:t>2q</a:t>
            </a:r>
            <a:r>
              <a:rPr lang="en-AU" altLang="zh-CN" sz="2600" dirty="0"/>
              <a:t>, …, a</a:t>
            </a:r>
            <a:r>
              <a:rPr lang="en-AU" altLang="zh-CN" sz="2600" baseline="30000" dirty="0"/>
              <a:t>2</a:t>
            </a:r>
            <a:r>
              <a:rPr lang="en-AU" altLang="zh-CN" sz="2600" baseline="60000" dirty="0"/>
              <a:t>k-1</a:t>
            </a:r>
            <a:r>
              <a:rPr lang="en-AU" altLang="zh-CN" sz="2600" baseline="30000" dirty="0"/>
              <a:t>q</a:t>
            </a:r>
            <a:r>
              <a:rPr lang="en-AU" altLang="zh-CN" sz="2600" dirty="0"/>
              <a:t>, a</a:t>
            </a:r>
            <a:r>
              <a:rPr lang="en-AU" altLang="zh-CN" sz="2600" baseline="30000" dirty="0"/>
              <a:t>2</a:t>
            </a:r>
            <a:r>
              <a:rPr lang="en-AU" altLang="zh-CN" sz="2600" baseline="60000" dirty="0"/>
              <a:t>k</a:t>
            </a:r>
            <a:r>
              <a:rPr lang="en-AU" altLang="zh-CN" sz="2600" baseline="30000" dirty="0"/>
              <a:t>q</a:t>
            </a:r>
            <a:r>
              <a:rPr lang="zh-CN" altLang="en-AU" sz="2600" dirty="0"/>
              <a:t>模</a:t>
            </a:r>
            <a:r>
              <a:rPr lang="en-AU" altLang="zh-CN" sz="2600" dirty="0"/>
              <a:t>n</a:t>
            </a:r>
            <a:r>
              <a:rPr lang="zh-CN" altLang="en-AU" sz="2600" dirty="0"/>
              <a:t>的余数</a:t>
            </a:r>
          </a:p>
          <a:p>
            <a:pPr>
              <a:spcBef>
                <a:spcPct val="10000"/>
              </a:spcBef>
              <a:buFont typeface="Wingdings" pitchFamily="2" charset="2"/>
              <a:buNone/>
            </a:pPr>
            <a:r>
              <a:rPr lang="zh-CN" altLang="en-AU" sz="2600" dirty="0"/>
              <a:t>     若</a:t>
            </a:r>
            <a:r>
              <a:rPr lang="en-AU" altLang="zh-CN" sz="2600" dirty="0"/>
              <a:t>n</a:t>
            </a:r>
            <a:r>
              <a:rPr lang="zh-CN" altLang="en-AU" sz="2600" dirty="0"/>
              <a:t>是素数，则由费马定理可知，</a:t>
            </a:r>
          </a:p>
          <a:p>
            <a:pPr>
              <a:spcBef>
                <a:spcPct val="10000"/>
              </a:spcBef>
              <a:buFont typeface="Wingdings" pitchFamily="2" charset="2"/>
              <a:buNone/>
            </a:pPr>
            <a:r>
              <a:rPr lang="en-AU" altLang="zh-CN" sz="2600" dirty="0"/>
              <a:t>     a</a:t>
            </a:r>
            <a:r>
              <a:rPr lang="en-AU" altLang="zh-CN" sz="2600" baseline="30000" dirty="0"/>
              <a:t>2</a:t>
            </a:r>
            <a:r>
              <a:rPr lang="en-AU" altLang="zh-CN" sz="2600" baseline="60000" dirty="0"/>
              <a:t>k</a:t>
            </a:r>
            <a:r>
              <a:rPr lang="en-AU" altLang="zh-CN" sz="2600" baseline="30000" dirty="0"/>
              <a:t>q </a:t>
            </a:r>
            <a:r>
              <a:rPr lang="en-AU" altLang="zh-CN" sz="2600" dirty="0"/>
              <a:t>mod n= </a:t>
            </a:r>
            <a:r>
              <a:rPr lang="en-US" altLang="zh-CN" sz="2600" dirty="0"/>
              <a:t>a</a:t>
            </a:r>
            <a:r>
              <a:rPr lang="en-US" altLang="zh-CN" sz="2600" baseline="30000" dirty="0"/>
              <a:t>n-1</a:t>
            </a:r>
            <a:r>
              <a:rPr lang="en-US" altLang="zh-CN" sz="2600" dirty="0"/>
              <a:t> mod n = 1. </a:t>
            </a:r>
          </a:p>
          <a:p>
            <a:pPr>
              <a:spcBef>
                <a:spcPct val="10000"/>
              </a:spcBef>
            </a:pPr>
            <a:r>
              <a:rPr lang="zh-CN" altLang="en-US" sz="2600" dirty="0"/>
              <a:t>可以把</a:t>
            </a:r>
            <a:r>
              <a:rPr lang="en-AU" altLang="zh-CN" sz="2600" dirty="0" err="1"/>
              <a:t>a</a:t>
            </a:r>
            <a:r>
              <a:rPr lang="en-AU" altLang="zh-CN" sz="2600" baseline="30000" dirty="0" err="1"/>
              <a:t>q</a:t>
            </a:r>
            <a:r>
              <a:rPr lang="en-AU" altLang="zh-CN" sz="2600" dirty="0"/>
              <a:t>, a</a:t>
            </a:r>
            <a:r>
              <a:rPr lang="en-AU" altLang="zh-CN" sz="2600" baseline="30000" dirty="0"/>
              <a:t>2q</a:t>
            </a:r>
            <a:r>
              <a:rPr lang="en-AU" altLang="zh-CN" sz="2600" dirty="0"/>
              <a:t>, …, a</a:t>
            </a:r>
            <a:r>
              <a:rPr lang="en-AU" altLang="zh-CN" sz="2600" baseline="30000" dirty="0"/>
              <a:t>2</a:t>
            </a:r>
            <a:r>
              <a:rPr lang="en-AU" altLang="zh-CN" sz="2600" baseline="60000" dirty="0"/>
              <a:t>k-1</a:t>
            </a:r>
            <a:r>
              <a:rPr lang="en-AU" altLang="zh-CN" sz="2600" baseline="30000" dirty="0"/>
              <a:t>q</a:t>
            </a:r>
            <a:r>
              <a:rPr lang="en-AU" altLang="zh-CN" sz="2600" dirty="0"/>
              <a:t>, a</a:t>
            </a:r>
            <a:r>
              <a:rPr lang="en-AU" altLang="zh-CN" sz="2600" baseline="30000" dirty="0"/>
              <a:t>2</a:t>
            </a:r>
            <a:r>
              <a:rPr lang="en-AU" altLang="zh-CN" sz="2600" baseline="60000" dirty="0"/>
              <a:t>k</a:t>
            </a:r>
            <a:r>
              <a:rPr lang="en-AU" altLang="zh-CN" sz="2600" baseline="30000" dirty="0"/>
              <a:t>q</a:t>
            </a:r>
            <a:r>
              <a:rPr lang="zh-CN" altLang="en-AU" sz="2600" dirty="0"/>
              <a:t>写作</a:t>
            </a:r>
            <a:r>
              <a:rPr lang="en-AU" altLang="zh-CN" sz="2600" dirty="0"/>
              <a:t>{</a:t>
            </a:r>
            <a:r>
              <a:rPr lang="en-AU" altLang="zh-CN" sz="2600" dirty="0" err="1"/>
              <a:t>a</a:t>
            </a:r>
            <a:r>
              <a:rPr lang="en-AU" altLang="zh-CN" sz="2600" baseline="30000" dirty="0" err="1"/>
              <a:t>q</a:t>
            </a:r>
            <a:r>
              <a:rPr lang="en-AU" altLang="zh-CN" sz="2600" dirty="0"/>
              <a:t>, a</a:t>
            </a:r>
            <a:r>
              <a:rPr lang="en-AU" altLang="zh-CN" sz="2600" baseline="30000" dirty="0"/>
              <a:t>2q</a:t>
            </a:r>
            <a:r>
              <a:rPr lang="en-AU" altLang="zh-CN" sz="2600" dirty="0"/>
              <a:t>, …, a</a:t>
            </a:r>
            <a:r>
              <a:rPr lang="en-AU" altLang="zh-CN" sz="2600" baseline="30000" dirty="0"/>
              <a:t>2</a:t>
            </a:r>
            <a:r>
              <a:rPr lang="en-AU" altLang="zh-CN" sz="2600" baseline="60000" dirty="0"/>
              <a:t>j-1</a:t>
            </a:r>
            <a:r>
              <a:rPr lang="en-AU" altLang="zh-CN" sz="2600" baseline="30000" dirty="0"/>
              <a:t>q</a:t>
            </a:r>
            <a:r>
              <a:rPr lang="en-AU" altLang="zh-CN" sz="2600" dirty="0"/>
              <a:t>, a</a:t>
            </a:r>
            <a:r>
              <a:rPr lang="en-AU" altLang="zh-CN" sz="2600" baseline="30000" dirty="0"/>
              <a:t>2</a:t>
            </a:r>
            <a:r>
              <a:rPr lang="en-AU" altLang="zh-CN" sz="2600" baseline="60000" dirty="0"/>
              <a:t>j</a:t>
            </a:r>
            <a:r>
              <a:rPr lang="en-AU" altLang="zh-CN" sz="2600" baseline="30000" dirty="0"/>
              <a:t>q</a:t>
            </a:r>
            <a:r>
              <a:rPr lang="en-AU" altLang="zh-CN" sz="2600" dirty="0"/>
              <a:t>, 0</a:t>
            </a:r>
            <a:r>
              <a:rPr lang="en-AU" altLang="zh-CN" sz="2400" dirty="0">
                <a:latin typeface="MS Reference Sans Serif" pitchFamily="34" charset="0"/>
              </a:rPr>
              <a:t>≤</a:t>
            </a:r>
            <a:r>
              <a:rPr lang="en-AU" altLang="zh-CN" sz="2600" dirty="0"/>
              <a:t>j</a:t>
            </a:r>
            <a:r>
              <a:rPr lang="en-AU" altLang="zh-CN" sz="2400" dirty="0">
                <a:latin typeface="MS Reference Sans Serif" pitchFamily="34" charset="0"/>
              </a:rPr>
              <a:t>≤</a:t>
            </a:r>
            <a:r>
              <a:rPr lang="en-AU" altLang="zh-CN" sz="2600" dirty="0"/>
              <a:t>k}</a:t>
            </a:r>
            <a:r>
              <a:rPr lang="zh-CN" altLang="en-AU" sz="2600" dirty="0"/>
              <a:t>；若</a:t>
            </a:r>
            <a:r>
              <a:rPr lang="en-AU" altLang="zh-CN" sz="2600" dirty="0"/>
              <a:t>n</a:t>
            </a:r>
            <a:r>
              <a:rPr lang="zh-CN" altLang="en-AU" sz="2600" dirty="0"/>
              <a:t>是素数</a:t>
            </a:r>
            <a:r>
              <a:rPr lang="en-AU" altLang="zh-CN" sz="2600" dirty="0"/>
              <a:t>, </a:t>
            </a:r>
            <a:r>
              <a:rPr lang="zh-CN" altLang="en-AU" sz="2600" dirty="0">
                <a:solidFill>
                  <a:srgbClr val="FF0000"/>
                </a:solidFill>
              </a:rPr>
              <a:t>则有某最小的</a:t>
            </a:r>
            <a:r>
              <a:rPr lang="en-AU" altLang="zh-CN" sz="2600" dirty="0">
                <a:solidFill>
                  <a:srgbClr val="FF0000"/>
                </a:solidFill>
              </a:rPr>
              <a:t>j </a:t>
            </a:r>
            <a:r>
              <a:rPr lang="zh-CN" altLang="en-AU" sz="2600" dirty="0">
                <a:solidFill>
                  <a:srgbClr val="FF0000"/>
                </a:solidFill>
              </a:rPr>
              <a:t>使得       </a:t>
            </a:r>
            <a:r>
              <a:rPr lang="en-AU" altLang="zh-CN" sz="2600" dirty="0">
                <a:solidFill>
                  <a:srgbClr val="FF0000"/>
                </a:solidFill>
              </a:rPr>
              <a:t>a</a:t>
            </a:r>
            <a:r>
              <a:rPr lang="en-AU" altLang="zh-CN" sz="2600" baseline="30000" dirty="0">
                <a:solidFill>
                  <a:srgbClr val="FF0000"/>
                </a:solidFill>
              </a:rPr>
              <a:t>2</a:t>
            </a:r>
            <a:r>
              <a:rPr lang="en-AU" altLang="zh-CN" sz="2600" baseline="60000" dirty="0">
                <a:solidFill>
                  <a:srgbClr val="FF0000"/>
                </a:solidFill>
              </a:rPr>
              <a:t>j</a:t>
            </a:r>
            <a:r>
              <a:rPr lang="en-AU" altLang="zh-CN" sz="2600" baseline="30000" dirty="0">
                <a:solidFill>
                  <a:srgbClr val="FF0000"/>
                </a:solidFill>
              </a:rPr>
              <a:t>q </a:t>
            </a:r>
            <a:r>
              <a:rPr lang="en-AU" altLang="zh-CN" sz="2600" dirty="0">
                <a:solidFill>
                  <a:srgbClr val="FF0000"/>
                </a:solidFill>
              </a:rPr>
              <a:t>mod n=1</a:t>
            </a:r>
          </a:p>
          <a:p>
            <a:pPr>
              <a:spcBef>
                <a:spcPct val="10000"/>
              </a:spcBef>
            </a:pPr>
            <a:r>
              <a:rPr lang="en-AU" altLang="zh-CN" sz="2600" dirty="0"/>
              <a:t>j=0: </a:t>
            </a:r>
            <a:r>
              <a:rPr lang="en-AU" altLang="zh-CN" sz="2600" dirty="0" err="1"/>
              <a:t>a</a:t>
            </a:r>
            <a:r>
              <a:rPr lang="en-AU" altLang="zh-CN" sz="2600" baseline="30000" dirty="0" err="1"/>
              <a:t>q</a:t>
            </a:r>
            <a:r>
              <a:rPr lang="en-AU" altLang="zh-CN" sz="2600" baseline="30000" dirty="0"/>
              <a:t> </a:t>
            </a:r>
            <a:r>
              <a:rPr lang="en-AU" altLang="zh-CN" sz="2600" dirty="0"/>
              <a:t>-1 mod n =0, </a:t>
            </a:r>
            <a:r>
              <a:rPr lang="zh-CN" altLang="en-AU" sz="2600" dirty="0"/>
              <a:t>或</a:t>
            </a:r>
            <a:r>
              <a:rPr lang="en-AU" altLang="zh-CN" sz="2600" dirty="0"/>
              <a:t>n</a:t>
            </a:r>
            <a:r>
              <a:rPr lang="zh-CN" altLang="en-AU" sz="2600" dirty="0"/>
              <a:t>整除</a:t>
            </a:r>
            <a:r>
              <a:rPr lang="en-AU" altLang="zh-CN" sz="2600" dirty="0"/>
              <a:t>(</a:t>
            </a:r>
            <a:r>
              <a:rPr lang="en-AU" altLang="zh-CN" sz="2600" dirty="0" err="1"/>
              <a:t>a</a:t>
            </a:r>
            <a:r>
              <a:rPr lang="en-AU" altLang="zh-CN" sz="2600" baseline="30000" dirty="0" err="1"/>
              <a:t>q</a:t>
            </a:r>
            <a:r>
              <a:rPr lang="en-AU" altLang="zh-CN" sz="2600" baseline="30000" dirty="0"/>
              <a:t> </a:t>
            </a:r>
            <a:r>
              <a:rPr lang="en-AU" altLang="zh-CN" sz="2600" dirty="0"/>
              <a:t>-1)</a:t>
            </a:r>
          </a:p>
          <a:p>
            <a:pPr>
              <a:spcBef>
                <a:spcPct val="10000"/>
              </a:spcBef>
            </a:pPr>
            <a:r>
              <a:rPr lang="en-AU" altLang="zh-CN" sz="2600" dirty="0"/>
              <a:t>1</a:t>
            </a:r>
            <a:r>
              <a:rPr lang="en-AU" altLang="zh-CN" sz="2400" dirty="0">
                <a:latin typeface="MS Reference Sans Serif" pitchFamily="34" charset="0"/>
              </a:rPr>
              <a:t>≤</a:t>
            </a:r>
            <a:r>
              <a:rPr lang="en-AU" altLang="zh-CN" sz="2600" dirty="0"/>
              <a:t>j</a:t>
            </a:r>
            <a:r>
              <a:rPr lang="en-AU" altLang="zh-CN" sz="2400" dirty="0">
                <a:latin typeface="MS Reference Sans Serif" pitchFamily="34" charset="0"/>
              </a:rPr>
              <a:t>≤</a:t>
            </a:r>
            <a:r>
              <a:rPr lang="en-AU" altLang="zh-CN" sz="2600" dirty="0"/>
              <a:t>k: (a</a:t>
            </a:r>
            <a:r>
              <a:rPr lang="en-AU" altLang="zh-CN" sz="2600" baseline="30000" dirty="0"/>
              <a:t>2</a:t>
            </a:r>
            <a:r>
              <a:rPr lang="en-AU" altLang="zh-CN" sz="2600" baseline="60000" dirty="0"/>
              <a:t>j</a:t>
            </a:r>
            <a:r>
              <a:rPr lang="en-AU" altLang="zh-CN" sz="2600" baseline="30000" dirty="0"/>
              <a:t>q </a:t>
            </a:r>
            <a:r>
              <a:rPr lang="en-AU" altLang="zh-CN" sz="2600" dirty="0"/>
              <a:t>-1)</a:t>
            </a:r>
            <a:r>
              <a:rPr lang="en-AU" altLang="zh-CN" sz="2600" baseline="30000" dirty="0"/>
              <a:t> </a:t>
            </a:r>
            <a:r>
              <a:rPr lang="en-AU" altLang="zh-CN" sz="2600" dirty="0"/>
              <a:t>mod n =(a</a:t>
            </a:r>
            <a:r>
              <a:rPr lang="en-AU" altLang="zh-CN" sz="2600" baseline="30000" dirty="0"/>
              <a:t>2</a:t>
            </a:r>
            <a:r>
              <a:rPr lang="en-AU" altLang="zh-CN" sz="2600" baseline="60000" dirty="0"/>
              <a:t>j-1</a:t>
            </a:r>
            <a:r>
              <a:rPr lang="en-AU" altLang="zh-CN" sz="2600" baseline="30000" dirty="0"/>
              <a:t>q </a:t>
            </a:r>
            <a:r>
              <a:rPr lang="en-AU" altLang="zh-CN" sz="2600" dirty="0"/>
              <a:t>-1)(a</a:t>
            </a:r>
            <a:r>
              <a:rPr lang="en-AU" altLang="zh-CN" sz="2600" baseline="30000" dirty="0"/>
              <a:t>2</a:t>
            </a:r>
            <a:r>
              <a:rPr lang="en-AU" altLang="zh-CN" sz="2600" baseline="60000" dirty="0"/>
              <a:t>j-1</a:t>
            </a:r>
            <a:r>
              <a:rPr lang="en-AU" altLang="zh-CN" sz="2600" baseline="30000" dirty="0"/>
              <a:t>q </a:t>
            </a:r>
            <a:r>
              <a:rPr lang="en-AU" altLang="zh-CN" sz="2600" dirty="0"/>
              <a:t>+1)</a:t>
            </a:r>
            <a:r>
              <a:rPr lang="en-AU" altLang="zh-CN" sz="2600" baseline="30000" dirty="0"/>
              <a:t> </a:t>
            </a:r>
            <a:r>
              <a:rPr lang="en-AU" altLang="zh-CN" sz="2600" dirty="0"/>
              <a:t>mod n=0, </a:t>
            </a:r>
            <a:r>
              <a:rPr lang="zh-CN" altLang="en-AU" sz="2600" dirty="0"/>
              <a:t>即</a:t>
            </a:r>
            <a:r>
              <a:rPr lang="en-AU" altLang="zh-CN" sz="2600" dirty="0"/>
              <a:t>n</a:t>
            </a:r>
            <a:r>
              <a:rPr lang="zh-CN" altLang="en-AU" sz="2600" dirty="0"/>
              <a:t>整除</a:t>
            </a:r>
            <a:r>
              <a:rPr lang="en-AU" altLang="zh-CN" sz="2600" dirty="0"/>
              <a:t>(a</a:t>
            </a:r>
            <a:r>
              <a:rPr lang="en-AU" altLang="zh-CN" sz="2600" baseline="30000" dirty="0"/>
              <a:t>2</a:t>
            </a:r>
            <a:r>
              <a:rPr lang="en-AU" altLang="zh-CN" sz="2600" baseline="60000" dirty="0"/>
              <a:t>j-1</a:t>
            </a:r>
            <a:r>
              <a:rPr lang="en-AU" altLang="zh-CN" sz="2600" baseline="30000" dirty="0"/>
              <a:t>q </a:t>
            </a:r>
            <a:r>
              <a:rPr lang="en-AU" altLang="zh-CN" sz="2600" dirty="0"/>
              <a:t>-1)</a:t>
            </a:r>
            <a:r>
              <a:rPr lang="zh-CN" altLang="en-AU" sz="2600" dirty="0"/>
              <a:t>或</a:t>
            </a:r>
            <a:r>
              <a:rPr lang="en-AU" altLang="zh-CN" sz="2600" dirty="0"/>
              <a:t>(a</a:t>
            </a:r>
            <a:r>
              <a:rPr lang="en-AU" altLang="zh-CN" sz="2600" baseline="30000" dirty="0"/>
              <a:t>2</a:t>
            </a:r>
            <a:r>
              <a:rPr lang="en-AU" altLang="zh-CN" sz="2600" baseline="60000" dirty="0"/>
              <a:t>j-1</a:t>
            </a:r>
            <a:r>
              <a:rPr lang="en-AU" altLang="zh-CN" sz="2600" baseline="30000" dirty="0"/>
              <a:t>q </a:t>
            </a:r>
            <a:r>
              <a:rPr lang="en-AU" altLang="zh-CN" sz="2600" dirty="0"/>
              <a:t>+1)</a:t>
            </a:r>
            <a:r>
              <a:rPr lang="en-AU" altLang="zh-CN" sz="2600" baseline="30000" dirty="0"/>
              <a:t> </a:t>
            </a:r>
            <a:r>
              <a:rPr lang="zh-CN" altLang="en-AU" sz="2600" dirty="0"/>
              <a:t>。根据假设</a:t>
            </a:r>
            <a:r>
              <a:rPr lang="en-AU" altLang="zh-CN" sz="2600" dirty="0"/>
              <a:t>, j</a:t>
            </a:r>
            <a:r>
              <a:rPr lang="zh-CN" altLang="en-AU" sz="2600" dirty="0"/>
              <a:t>是使</a:t>
            </a:r>
            <a:r>
              <a:rPr lang="en-AU" altLang="zh-CN" sz="2600" dirty="0"/>
              <a:t>n</a:t>
            </a:r>
            <a:r>
              <a:rPr lang="zh-CN" altLang="en-AU" sz="2600" dirty="0"/>
              <a:t>整除</a:t>
            </a:r>
            <a:r>
              <a:rPr lang="en-AU" altLang="zh-CN" sz="2600" dirty="0"/>
              <a:t>(a</a:t>
            </a:r>
            <a:r>
              <a:rPr lang="en-AU" altLang="zh-CN" sz="2600" baseline="30000" dirty="0"/>
              <a:t>2</a:t>
            </a:r>
            <a:r>
              <a:rPr lang="en-AU" altLang="zh-CN" sz="2600" baseline="60000" dirty="0"/>
              <a:t>j</a:t>
            </a:r>
            <a:r>
              <a:rPr lang="en-AU" altLang="zh-CN" sz="2600" baseline="30000" dirty="0"/>
              <a:t>q </a:t>
            </a:r>
            <a:r>
              <a:rPr lang="en-AU" altLang="zh-CN" sz="2600" dirty="0"/>
              <a:t>-1)</a:t>
            </a:r>
            <a:r>
              <a:rPr lang="zh-CN" altLang="en-AU" sz="2600" dirty="0"/>
              <a:t>的最小整数</a:t>
            </a:r>
            <a:r>
              <a:rPr lang="en-AU" altLang="zh-CN" sz="2600" dirty="0"/>
              <a:t>, </a:t>
            </a:r>
            <a:r>
              <a:rPr lang="zh-CN" altLang="en-AU" sz="2600" dirty="0"/>
              <a:t>所以</a:t>
            </a:r>
            <a:r>
              <a:rPr lang="en-AU" altLang="zh-CN" sz="2600" dirty="0">
                <a:solidFill>
                  <a:srgbClr val="0000CC"/>
                </a:solidFill>
              </a:rPr>
              <a:t>n</a:t>
            </a:r>
            <a:r>
              <a:rPr lang="zh-CN" altLang="en-AU" sz="2600" dirty="0">
                <a:solidFill>
                  <a:srgbClr val="0000CC"/>
                </a:solidFill>
              </a:rPr>
              <a:t>不能整除</a:t>
            </a:r>
            <a:r>
              <a:rPr lang="en-AU" altLang="zh-CN" sz="2600" dirty="0">
                <a:solidFill>
                  <a:srgbClr val="0000CC"/>
                </a:solidFill>
              </a:rPr>
              <a:t>(a</a:t>
            </a:r>
            <a:r>
              <a:rPr lang="en-AU" altLang="zh-CN" sz="2600" baseline="30000" dirty="0">
                <a:solidFill>
                  <a:srgbClr val="0000CC"/>
                </a:solidFill>
              </a:rPr>
              <a:t>2</a:t>
            </a:r>
            <a:r>
              <a:rPr lang="en-AU" altLang="zh-CN" sz="2600" baseline="60000" dirty="0">
                <a:solidFill>
                  <a:srgbClr val="0000CC"/>
                </a:solidFill>
              </a:rPr>
              <a:t>j-1</a:t>
            </a:r>
            <a:r>
              <a:rPr lang="en-AU" altLang="zh-CN" sz="2600" baseline="30000" dirty="0">
                <a:solidFill>
                  <a:srgbClr val="0000CC"/>
                </a:solidFill>
              </a:rPr>
              <a:t>q </a:t>
            </a:r>
            <a:r>
              <a:rPr lang="en-AU" altLang="zh-CN" sz="2600" dirty="0">
                <a:solidFill>
                  <a:srgbClr val="0000CC"/>
                </a:solidFill>
              </a:rPr>
              <a:t>-1),</a:t>
            </a:r>
            <a:r>
              <a:rPr lang="en-AU" altLang="zh-CN" sz="2600" dirty="0"/>
              <a:t> </a:t>
            </a:r>
            <a:r>
              <a:rPr lang="zh-CN" altLang="en-AU" sz="2600" dirty="0"/>
              <a:t>因此</a:t>
            </a:r>
            <a:r>
              <a:rPr lang="en-AU" altLang="zh-CN" sz="2600" dirty="0"/>
              <a:t>n</a:t>
            </a:r>
            <a:r>
              <a:rPr lang="zh-CN" altLang="en-AU" sz="2600" dirty="0"/>
              <a:t>整除</a:t>
            </a:r>
            <a:r>
              <a:rPr lang="en-AU" altLang="zh-CN" sz="2600" dirty="0"/>
              <a:t>(a</a:t>
            </a:r>
            <a:r>
              <a:rPr lang="en-AU" altLang="zh-CN" sz="2600" baseline="30000" dirty="0"/>
              <a:t>2</a:t>
            </a:r>
            <a:r>
              <a:rPr lang="en-AU" altLang="zh-CN" sz="2600" baseline="60000" dirty="0"/>
              <a:t>j-1</a:t>
            </a:r>
            <a:r>
              <a:rPr lang="en-AU" altLang="zh-CN" sz="2600" baseline="30000" dirty="0"/>
              <a:t>q </a:t>
            </a:r>
            <a:r>
              <a:rPr lang="en-AU" altLang="zh-CN" sz="2600" dirty="0"/>
              <a:t>+1), </a:t>
            </a:r>
            <a:r>
              <a:rPr lang="zh-CN" altLang="en-AU" sz="2600" dirty="0"/>
              <a:t>即</a:t>
            </a:r>
            <a:r>
              <a:rPr lang="en-AU" altLang="zh-CN" sz="2600" dirty="0"/>
              <a:t>a</a:t>
            </a:r>
            <a:r>
              <a:rPr lang="en-AU" altLang="zh-CN" sz="2600" baseline="30000" dirty="0"/>
              <a:t>2</a:t>
            </a:r>
            <a:r>
              <a:rPr lang="en-AU" altLang="zh-CN" sz="2600" baseline="60000" dirty="0"/>
              <a:t>j-1</a:t>
            </a:r>
            <a:r>
              <a:rPr lang="en-AU" altLang="zh-CN" sz="2600" baseline="30000" dirty="0"/>
              <a:t>q </a:t>
            </a:r>
            <a:r>
              <a:rPr lang="en-AU" altLang="zh-CN" sz="2600" dirty="0"/>
              <a:t>mod n=(-1) mod n = n -1</a:t>
            </a:r>
            <a:endParaRPr lang="zh-CN" altLang="en-US" sz="26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68313" y="404813"/>
            <a:ext cx="6911975" cy="792162"/>
          </a:xfrm>
        </p:spPr>
        <p:txBody>
          <a:bodyPr/>
          <a:lstStyle/>
          <a:p>
            <a:r>
              <a:rPr lang="en-AU" altLang="zh-CN" sz="4200" b="0" dirty="0">
                <a:ea typeface="宋体" pitchFamily="2" charset="-122"/>
              </a:rPr>
              <a:t>Miller-Rabin</a:t>
            </a:r>
            <a:r>
              <a:rPr lang="zh-CN" altLang="en-AU" sz="4200" b="0" dirty="0"/>
              <a:t>算法测试素性</a:t>
            </a:r>
            <a:endParaRPr lang="zh-CN" altLang="en-US" sz="4200" b="0" dirty="0"/>
          </a:p>
        </p:txBody>
      </p:sp>
      <p:sp>
        <p:nvSpPr>
          <p:cNvPr id="203779" name="Rectangle 3"/>
          <p:cNvSpPr>
            <a:spLocks noGrp="1" noChangeArrowheads="1"/>
          </p:cNvSpPr>
          <p:nvPr>
            <p:ph type="body" idx="1"/>
          </p:nvPr>
        </p:nvSpPr>
        <p:spPr>
          <a:xfrm>
            <a:off x="395288" y="1341438"/>
            <a:ext cx="8208962" cy="4541837"/>
          </a:xfrm>
        </p:spPr>
        <p:txBody>
          <a:bodyPr/>
          <a:lstStyle/>
          <a:p>
            <a:pPr>
              <a:lnSpc>
                <a:spcPct val="120000"/>
              </a:lnSpc>
            </a:pPr>
            <a:r>
              <a:rPr lang="zh-CN" altLang="en-AU" sz="2600" dirty="0"/>
              <a:t>所以</a:t>
            </a:r>
            <a:r>
              <a:rPr lang="en-AU" altLang="zh-CN" sz="2600" dirty="0"/>
              <a:t>, </a:t>
            </a:r>
            <a:r>
              <a:rPr lang="zh-CN" altLang="en-AU" sz="2600" dirty="0"/>
              <a:t>若</a:t>
            </a:r>
            <a:r>
              <a:rPr lang="en-AU" altLang="zh-CN" sz="2600" dirty="0"/>
              <a:t>n</a:t>
            </a:r>
            <a:r>
              <a:rPr lang="zh-CN" altLang="en-AU" sz="2600" dirty="0"/>
              <a:t>是素数</a:t>
            </a:r>
            <a:r>
              <a:rPr lang="en-AU" altLang="zh-CN" sz="2600" dirty="0"/>
              <a:t>, </a:t>
            </a:r>
            <a:r>
              <a:rPr lang="zh-CN" altLang="en-AU" sz="2600" dirty="0"/>
              <a:t>要么余数序列</a:t>
            </a:r>
            <a:r>
              <a:rPr lang="en-AU" altLang="zh-CN" sz="2600" dirty="0"/>
              <a:t>(</a:t>
            </a:r>
            <a:r>
              <a:rPr lang="en-AU" altLang="zh-CN" sz="2600" dirty="0" err="1">
                <a:solidFill>
                  <a:srgbClr val="0000CC"/>
                </a:solidFill>
              </a:rPr>
              <a:t>a</a:t>
            </a:r>
            <a:r>
              <a:rPr lang="en-AU" altLang="zh-CN" sz="2600" baseline="30000" dirty="0" err="1">
                <a:solidFill>
                  <a:srgbClr val="0000CC"/>
                </a:solidFill>
              </a:rPr>
              <a:t>q</a:t>
            </a:r>
            <a:r>
              <a:rPr lang="en-AU" altLang="zh-CN" sz="2600" dirty="0">
                <a:solidFill>
                  <a:srgbClr val="0000CC"/>
                </a:solidFill>
              </a:rPr>
              <a:t>, a</a:t>
            </a:r>
            <a:r>
              <a:rPr lang="en-AU" altLang="zh-CN" sz="2600" baseline="30000" dirty="0">
                <a:solidFill>
                  <a:srgbClr val="0000CC"/>
                </a:solidFill>
              </a:rPr>
              <a:t>2q</a:t>
            </a:r>
            <a:r>
              <a:rPr lang="en-AU" altLang="zh-CN" sz="2600" dirty="0">
                <a:solidFill>
                  <a:srgbClr val="0000CC"/>
                </a:solidFill>
              </a:rPr>
              <a:t>, …, a</a:t>
            </a:r>
            <a:r>
              <a:rPr lang="en-AU" altLang="zh-CN" sz="2600" baseline="30000" dirty="0">
                <a:solidFill>
                  <a:srgbClr val="0000CC"/>
                </a:solidFill>
              </a:rPr>
              <a:t>2</a:t>
            </a:r>
            <a:r>
              <a:rPr lang="en-AU" altLang="zh-CN" sz="2600" baseline="60000" dirty="0">
                <a:solidFill>
                  <a:srgbClr val="0000CC"/>
                </a:solidFill>
              </a:rPr>
              <a:t>k-1</a:t>
            </a:r>
            <a:r>
              <a:rPr lang="en-AU" altLang="zh-CN" sz="2600" baseline="30000" dirty="0">
                <a:solidFill>
                  <a:srgbClr val="0000CC"/>
                </a:solidFill>
              </a:rPr>
              <a:t>q</a:t>
            </a:r>
            <a:r>
              <a:rPr lang="en-AU" altLang="zh-CN" sz="2600" dirty="0"/>
              <a:t>, a</a:t>
            </a:r>
            <a:r>
              <a:rPr lang="en-AU" altLang="zh-CN" sz="2600" baseline="30000" dirty="0"/>
              <a:t>2</a:t>
            </a:r>
            <a:r>
              <a:rPr lang="en-AU" altLang="zh-CN" sz="2600" baseline="60000" dirty="0"/>
              <a:t>k</a:t>
            </a:r>
            <a:r>
              <a:rPr lang="en-AU" altLang="zh-CN" sz="2600" baseline="30000" dirty="0"/>
              <a:t>q</a:t>
            </a:r>
            <a:r>
              <a:rPr lang="en-AU" altLang="zh-CN" sz="2600" dirty="0"/>
              <a:t>)</a:t>
            </a:r>
            <a:r>
              <a:rPr lang="zh-CN" altLang="en-AU" sz="2600" dirty="0"/>
              <a:t>的第一个元素为</a:t>
            </a:r>
            <a:r>
              <a:rPr lang="en-AU" altLang="zh-CN" sz="2600" dirty="0"/>
              <a:t>1, </a:t>
            </a:r>
            <a:r>
              <a:rPr lang="zh-CN" altLang="en-AU" sz="2600" dirty="0"/>
              <a:t>要么该序列前</a:t>
            </a:r>
            <a:r>
              <a:rPr lang="en-AU" altLang="zh-CN" sz="2600" dirty="0"/>
              <a:t>k</a:t>
            </a:r>
            <a:r>
              <a:rPr lang="zh-CN" altLang="en-AU" sz="2600" dirty="0"/>
              <a:t>个元素中的某个元素为</a:t>
            </a:r>
            <a:r>
              <a:rPr lang="en-AU" altLang="zh-CN" sz="2600" dirty="0"/>
              <a:t>n-1</a:t>
            </a:r>
            <a:r>
              <a:rPr lang="zh-CN" altLang="en-AU" sz="2600" dirty="0"/>
              <a:t>；否则</a:t>
            </a:r>
            <a:r>
              <a:rPr lang="en-AU" altLang="zh-CN" sz="2600" dirty="0"/>
              <a:t>n</a:t>
            </a:r>
            <a:r>
              <a:rPr lang="zh-CN" altLang="en-AU" sz="2600" dirty="0"/>
              <a:t>是合数。这样可以测试某个整数是否具有素性。</a:t>
            </a:r>
          </a:p>
          <a:p>
            <a:pPr>
              <a:lnSpc>
                <a:spcPct val="120000"/>
              </a:lnSpc>
            </a:pPr>
            <a:r>
              <a:rPr lang="zh-CN" altLang="en-AU" sz="2600" dirty="0"/>
              <a:t>然而条件成立也并不意味着</a:t>
            </a:r>
            <a:r>
              <a:rPr lang="en-AU" altLang="zh-CN" sz="2600" dirty="0"/>
              <a:t>n</a:t>
            </a:r>
            <a:r>
              <a:rPr lang="zh-CN" altLang="en-AU" sz="2600" dirty="0"/>
              <a:t>一定是素数，例如：</a:t>
            </a:r>
            <a:r>
              <a:rPr lang="en-AU" altLang="zh-CN" sz="2600" dirty="0"/>
              <a:t>n=2047, </a:t>
            </a:r>
            <a:r>
              <a:rPr lang="zh-CN" altLang="en-AU" sz="2600" dirty="0"/>
              <a:t>则</a:t>
            </a:r>
            <a:r>
              <a:rPr lang="en-AU" altLang="zh-CN" sz="2600" dirty="0"/>
              <a:t>n-1=2x1023;                                           </a:t>
            </a:r>
            <a:r>
              <a:rPr lang="zh-CN" altLang="en-AU" sz="2600" dirty="0"/>
              <a:t>计算</a:t>
            </a:r>
            <a:r>
              <a:rPr lang="en-AU" altLang="zh-CN" sz="2600" dirty="0"/>
              <a:t>2</a:t>
            </a:r>
            <a:r>
              <a:rPr lang="en-AU" altLang="zh-CN" sz="2600" baseline="30000" dirty="0"/>
              <a:t>1023</a:t>
            </a:r>
            <a:r>
              <a:rPr lang="en-AU" altLang="zh-CN" sz="2600" dirty="0"/>
              <a:t> mod 2047=1, 2047</a:t>
            </a:r>
            <a:r>
              <a:rPr lang="zh-CN" altLang="en-AU" sz="2600" dirty="0"/>
              <a:t>满足条件，</a:t>
            </a:r>
          </a:p>
          <a:p>
            <a:pPr>
              <a:lnSpc>
                <a:spcPct val="120000"/>
              </a:lnSpc>
              <a:buFont typeface="Wingdings" pitchFamily="2" charset="2"/>
              <a:buNone/>
            </a:pPr>
            <a:r>
              <a:rPr lang="zh-CN" altLang="en-AU" sz="2600" dirty="0"/>
              <a:t>    但</a:t>
            </a:r>
            <a:r>
              <a:rPr lang="en-AU" altLang="zh-CN" sz="2600" dirty="0"/>
              <a:t>2047</a:t>
            </a:r>
            <a:r>
              <a:rPr lang="zh-CN" altLang="en-AU" sz="2600" dirty="0"/>
              <a:t>不是素数，因为</a:t>
            </a:r>
            <a:r>
              <a:rPr lang="en-AU" altLang="zh-CN" sz="2600" dirty="0"/>
              <a:t>n=2047=23x89</a:t>
            </a:r>
            <a:r>
              <a:rPr lang="zh-CN" altLang="en-AU" sz="2600" dirty="0"/>
              <a:t> 。</a:t>
            </a:r>
            <a:endParaRPr lang="zh-CN" altLang="en-US" sz="26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539750" y="333375"/>
            <a:ext cx="6985000" cy="720725"/>
          </a:xfrm>
        </p:spPr>
        <p:txBody>
          <a:bodyPr/>
          <a:lstStyle/>
          <a:p>
            <a:r>
              <a:rPr lang="en-AU" altLang="zh-CN" sz="3800" b="0" dirty="0">
                <a:ea typeface="宋体" pitchFamily="2" charset="-122"/>
              </a:rPr>
              <a:t>Miller-Rabin</a:t>
            </a:r>
            <a:r>
              <a:rPr lang="zh-CN" altLang="en-AU" sz="3800" b="0" dirty="0"/>
              <a:t>算法测试素性</a:t>
            </a:r>
            <a:endParaRPr lang="zh-CN" altLang="en-US" sz="3800" b="0" dirty="0"/>
          </a:p>
        </p:txBody>
      </p:sp>
      <p:sp>
        <p:nvSpPr>
          <p:cNvPr id="168963" name="Rectangle 3"/>
          <p:cNvSpPr>
            <a:spLocks noGrp="1" noChangeArrowheads="1"/>
          </p:cNvSpPr>
          <p:nvPr>
            <p:ph type="body" idx="1"/>
          </p:nvPr>
        </p:nvSpPr>
        <p:spPr>
          <a:xfrm>
            <a:off x="323850" y="1268413"/>
            <a:ext cx="8439150" cy="4608512"/>
          </a:xfrm>
        </p:spPr>
        <p:txBody>
          <a:bodyPr/>
          <a:lstStyle/>
          <a:p>
            <a:pPr>
              <a:lnSpc>
                <a:spcPct val="90000"/>
              </a:lnSpc>
              <a:spcBef>
                <a:spcPct val="10000"/>
              </a:spcBef>
            </a:pPr>
            <a:r>
              <a:rPr lang="zh-CN" altLang="en-AU" sz="2600" dirty="0"/>
              <a:t>输入整数</a:t>
            </a:r>
            <a:r>
              <a:rPr lang="en-AU" altLang="zh-CN" sz="2600" dirty="0"/>
              <a:t>n, </a:t>
            </a:r>
            <a:r>
              <a:rPr lang="zh-CN" altLang="en-AU" sz="2600" dirty="0"/>
              <a:t>如果</a:t>
            </a:r>
            <a:r>
              <a:rPr lang="en-AU" altLang="zh-CN" sz="2600" dirty="0"/>
              <a:t>n</a:t>
            </a:r>
            <a:r>
              <a:rPr lang="zh-CN" altLang="en-AU" sz="2600" dirty="0"/>
              <a:t>不是素数，则返回合数的结果；如果</a:t>
            </a:r>
            <a:r>
              <a:rPr lang="en-AU" altLang="zh-CN" sz="2600" dirty="0"/>
              <a:t>n</a:t>
            </a:r>
            <a:r>
              <a:rPr lang="zh-CN" altLang="en-AU" sz="2600" dirty="0"/>
              <a:t>可能是素数也可能不是，则返回不确定</a:t>
            </a:r>
          </a:p>
          <a:p>
            <a:pPr>
              <a:lnSpc>
                <a:spcPct val="90000"/>
              </a:lnSpc>
            </a:pPr>
            <a:r>
              <a:rPr lang="en-AU" altLang="zh-CN" sz="2600" dirty="0">
                <a:ea typeface="宋体" pitchFamily="2" charset="-122"/>
              </a:rPr>
              <a:t>TEST (</a:t>
            </a:r>
            <a:r>
              <a:rPr lang="en-AU" altLang="zh-CN" sz="2600" i="1" dirty="0">
                <a:ea typeface="宋体" pitchFamily="2" charset="-122"/>
              </a:rPr>
              <a:t>n</a:t>
            </a:r>
            <a:r>
              <a:rPr lang="en-AU" altLang="zh-CN" sz="2600" dirty="0">
                <a:ea typeface="宋体" pitchFamily="2" charset="-122"/>
              </a:rPr>
              <a:t>)</a:t>
            </a:r>
            <a:endParaRPr lang="zh-CN" altLang="en-AU" sz="2600" dirty="0">
              <a:ea typeface="宋体" pitchFamily="2" charset="-122"/>
            </a:endParaRPr>
          </a:p>
          <a:p>
            <a:pPr lvl="1">
              <a:lnSpc>
                <a:spcPct val="90000"/>
              </a:lnSpc>
              <a:buFont typeface="Wingdings" pitchFamily="2" charset="2"/>
              <a:buNone/>
            </a:pPr>
            <a:r>
              <a:rPr lang="en-AU" altLang="zh-CN" dirty="0">
                <a:ea typeface="宋体" pitchFamily="2" charset="-122"/>
              </a:rPr>
              <a:t>1. Find integers </a:t>
            </a:r>
            <a:r>
              <a:rPr lang="en-AU" altLang="zh-CN" i="1" dirty="0">
                <a:ea typeface="宋体" pitchFamily="2" charset="-122"/>
              </a:rPr>
              <a:t>k</a:t>
            </a:r>
            <a:r>
              <a:rPr lang="en-AU" altLang="zh-CN" dirty="0">
                <a:ea typeface="宋体" pitchFamily="2" charset="-122"/>
              </a:rPr>
              <a:t>, </a:t>
            </a:r>
            <a:r>
              <a:rPr lang="en-AU" altLang="zh-CN" i="1" dirty="0">
                <a:ea typeface="宋体" pitchFamily="2" charset="-122"/>
              </a:rPr>
              <a:t>q</a:t>
            </a:r>
            <a:r>
              <a:rPr lang="en-AU" altLang="zh-CN" dirty="0">
                <a:ea typeface="宋体" pitchFamily="2" charset="-122"/>
              </a:rPr>
              <a:t>, </a:t>
            </a:r>
            <a:r>
              <a:rPr lang="en-AU" altLang="zh-CN" i="1" dirty="0">
                <a:ea typeface="宋体" pitchFamily="2" charset="-122"/>
              </a:rPr>
              <a:t>k </a:t>
            </a:r>
            <a:r>
              <a:rPr lang="en-AU" altLang="zh-CN" dirty="0">
                <a:ea typeface="宋体" pitchFamily="2" charset="-122"/>
              </a:rPr>
              <a:t>&gt; 0, </a:t>
            </a:r>
            <a:r>
              <a:rPr lang="en-AU" altLang="zh-CN" i="1" dirty="0">
                <a:ea typeface="宋体" pitchFamily="2" charset="-122"/>
              </a:rPr>
              <a:t>q </a:t>
            </a:r>
            <a:r>
              <a:rPr lang="en-AU" altLang="zh-CN" dirty="0">
                <a:ea typeface="宋体" pitchFamily="2" charset="-122"/>
              </a:rPr>
              <a:t>odd, so that (</a:t>
            </a:r>
            <a:r>
              <a:rPr lang="en-AU" altLang="zh-CN" i="1" dirty="0">
                <a:ea typeface="宋体" pitchFamily="2" charset="-122"/>
              </a:rPr>
              <a:t>n</a:t>
            </a:r>
            <a:r>
              <a:rPr lang="en-AU" altLang="zh-CN" dirty="0">
                <a:ea typeface="宋体" pitchFamily="2" charset="-122"/>
              </a:rPr>
              <a:t>–1)=2</a:t>
            </a:r>
            <a:r>
              <a:rPr lang="en-AU" altLang="zh-CN" i="1" baseline="30000" dirty="0">
                <a:ea typeface="宋体" pitchFamily="2" charset="-122"/>
              </a:rPr>
              <a:t>k</a:t>
            </a:r>
            <a:r>
              <a:rPr lang="en-AU" altLang="zh-CN" i="1" dirty="0">
                <a:ea typeface="宋体" pitchFamily="2" charset="-122"/>
              </a:rPr>
              <a:t>q</a:t>
            </a:r>
            <a:endParaRPr lang="en-AU" altLang="zh-CN" dirty="0">
              <a:ea typeface="宋体" pitchFamily="2" charset="-122"/>
            </a:endParaRPr>
          </a:p>
          <a:p>
            <a:pPr lvl="1">
              <a:lnSpc>
                <a:spcPct val="90000"/>
              </a:lnSpc>
              <a:buFont typeface="Wingdings" pitchFamily="2" charset="2"/>
              <a:buNone/>
            </a:pPr>
            <a:r>
              <a:rPr lang="en-AU" altLang="zh-CN" dirty="0">
                <a:ea typeface="宋体" pitchFamily="2" charset="-122"/>
              </a:rPr>
              <a:t>2. Select a random integer </a:t>
            </a:r>
            <a:r>
              <a:rPr lang="en-AU" altLang="zh-CN" i="1" dirty="0">
                <a:ea typeface="宋体" pitchFamily="2" charset="-122"/>
              </a:rPr>
              <a:t>a</a:t>
            </a:r>
            <a:r>
              <a:rPr lang="en-AU" altLang="zh-CN" dirty="0">
                <a:ea typeface="宋体" pitchFamily="2" charset="-122"/>
              </a:rPr>
              <a:t>, 1&lt;</a:t>
            </a:r>
            <a:r>
              <a:rPr lang="en-AU" altLang="zh-CN" i="1" dirty="0">
                <a:ea typeface="宋体" pitchFamily="2" charset="-122"/>
              </a:rPr>
              <a:t>a</a:t>
            </a:r>
            <a:r>
              <a:rPr lang="en-AU" altLang="zh-CN" dirty="0">
                <a:ea typeface="宋体" pitchFamily="2" charset="-122"/>
              </a:rPr>
              <a:t>&lt;</a:t>
            </a:r>
            <a:r>
              <a:rPr lang="en-AU" altLang="zh-CN" i="1" dirty="0">
                <a:ea typeface="宋体" pitchFamily="2" charset="-122"/>
              </a:rPr>
              <a:t>n</a:t>
            </a:r>
            <a:r>
              <a:rPr lang="en-AU" altLang="zh-CN" dirty="0">
                <a:ea typeface="宋体" pitchFamily="2" charset="-122"/>
              </a:rPr>
              <a:t>–1</a:t>
            </a:r>
          </a:p>
          <a:p>
            <a:pPr lvl="1">
              <a:lnSpc>
                <a:spcPct val="90000"/>
              </a:lnSpc>
              <a:buFont typeface="Wingdings" pitchFamily="2" charset="2"/>
              <a:buNone/>
            </a:pPr>
            <a:r>
              <a:rPr lang="en-AU" altLang="zh-CN" dirty="0">
                <a:ea typeface="宋体" pitchFamily="2" charset="-122"/>
              </a:rPr>
              <a:t>3. </a:t>
            </a:r>
            <a:r>
              <a:rPr lang="en-AU" altLang="zh-CN" b="1" dirty="0">
                <a:ea typeface="宋体" pitchFamily="2" charset="-122"/>
              </a:rPr>
              <a:t>if </a:t>
            </a:r>
            <a:r>
              <a:rPr lang="en-AU" altLang="zh-CN" i="1" dirty="0" err="1">
                <a:ea typeface="宋体" pitchFamily="2" charset="-122"/>
              </a:rPr>
              <a:t>a</a:t>
            </a:r>
            <a:r>
              <a:rPr lang="en-AU" altLang="zh-CN" i="1" baseline="30000" dirty="0" err="1">
                <a:ea typeface="宋体" pitchFamily="2" charset="-122"/>
              </a:rPr>
              <a:t>q</a:t>
            </a:r>
            <a:r>
              <a:rPr lang="en-AU" altLang="zh-CN" i="1" dirty="0">
                <a:ea typeface="宋体" pitchFamily="2" charset="-122"/>
              </a:rPr>
              <a:t> </a:t>
            </a:r>
            <a:r>
              <a:rPr lang="en-AU" altLang="zh-CN" dirty="0">
                <a:ea typeface="宋体" pitchFamily="2" charset="-122"/>
              </a:rPr>
              <a:t>mod </a:t>
            </a:r>
            <a:r>
              <a:rPr lang="en-AU" altLang="zh-CN" i="1" dirty="0">
                <a:ea typeface="宋体" pitchFamily="2" charset="-122"/>
              </a:rPr>
              <a:t>n </a:t>
            </a:r>
            <a:r>
              <a:rPr lang="en-AU" altLang="zh-CN" dirty="0">
                <a:ea typeface="宋体" pitchFamily="2" charset="-122"/>
              </a:rPr>
              <a:t>= 1 </a:t>
            </a:r>
            <a:r>
              <a:rPr lang="en-AU" altLang="zh-CN" b="1" dirty="0">
                <a:ea typeface="宋体" pitchFamily="2" charset="-122"/>
              </a:rPr>
              <a:t>then </a:t>
            </a:r>
            <a:r>
              <a:rPr lang="en-AU" altLang="zh-CN" dirty="0">
                <a:ea typeface="宋体" pitchFamily="2" charset="-122"/>
              </a:rPr>
              <a:t>return (“maybe prime");</a:t>
            </a:r>
          </a:p>
          <a:p>
            <a:pPr lvl="1">
              <a:lnSpc>
                <a:spcPct val="90000"/>
              </a:lnSpc>
              <a:buFont typeface="Wingdings" pitchFamily="2" charset="2"/>
              <a:buNone/>
            </a:pPr>
            <a:r>
              <a:rPr lang="en-AU" altLang="zh-CN" dirty="0">
                <a:ea typeface="宋体" pitchFamily="2" charset="-122"/>
              </a:rPr>
              <a:t>4. </a:t>
            </a:r>
            <a:r>
              <a:rPr lang="en-AU" altLang="zh-CN" b="1" dirty="0">
                <a:ea typeface="宋体" pitchFamily="2" charset="-122"/>
              </a:rPr>
              <a:t>for </a:t>
            </a:r>
            <a:r>
              <a:rPr lang="en-AU" altLang="zh-CN" i="1" dirty="0">
                <a:ea typeface="宋体" pitchFamily="2" charset="-122"/>
              </a:rPr>
              <a:t>j </a:t>
            </a:r>
            <a:r>
              <a:rPr lang="en-AU" altLang="zh-CN" dirty="0">
                <a:ea typeface="宋体" pitchFamily="2" charset="-122"/>
              </a:rPr>
              <a:t>= 0 </a:t>
            </a:r>
            <a:r>
              <a:rPr lang="en-AU" altLang="zh-CN" b="1" dirty="0">
                <a:ea typeface="宋体" pitchFamily="2" charset="-122"/>
              </a:rPr>
              <a:t>to </a:t>
            </a:r>
            <a:r>
              <a:rPr lang="en-AU" altLang="zh-CN" i="1" dirty="0">
                <a:ea typeface="宋体" pitchFamily="2" charset="-122"/>
              </a:rPr>
              <a:t>k </a:t>
            </a:r>
            <a:r>
              <a:rPr lang="en-AU" altLang="zh-CN" dirty="0">
                <a:ea typeface="宋体" pitchFamily="2" charset="-122"/>
              </a:rPr>
              <a:t>– 1 </a:t>
            </a:r>
            <a:r>
              <a:rPr lang="en-AU" altLang="zh-CN" b="1" dirty="0">
                <a:ea typeface="宋体" pitchFamily="2" charset="-122"/>
              </a:rPr>
              <a:t>do</a:t>
            </a:r>
          </a:p>
          <a:p>
            <a:pPr lvl="1">
              <a:lnSpc>
                <a:spcPct val="90000"/>
              </a:lnSpc>
              <a:buFont typeface="Wingdings" pitchFamily="2" charset="2"/>
              <a:buNone/>
            </a:pPr>
            <a:r>
              <a:rPr lang="en-AU" altLang="zh-CN" dirty="0">
                <a:ea typeface="宋体" pitchFamily="2" charset="-122"/>
              </a:rPr>
              <a:t>5.    </a:t>
            </a:r>
            <a:r>
              <a:rPr lang="en-AU" altLang="zh-CN" b="1" dirty="0">
                <a:ea typeface="宋体" pitchFamily="2" charset="-122"/>
              </a:rPr>
              <a:t>if</a:t>
            </a:r>
            <a:r>
              <a:rPr lang="en-AU" altLang="zh-CN" dirty="0">
                <a:ea typeface="宋体" pitchFamily="2" charset="-122"/>
              </a:rPr>
              <a:t> (</a:t>
            </a:r>
            <a:r>
              <a:rPr lang="en-AU" altLang="zh-CN" i="1" dirty="0">
                <a:ea typeface="宋体" pitchFamily="2" charset="-122"/>
              </a:rPr>
              <a:t>a</a:t>
            </a:r>
            <a:r>
              <a:rPr lang="en-AU" altLang="zh-CN" baseline="30000" dirty="0">
                <a:ea typeface="宋体" pitchFamily="2" charset="-122"/>
              </a:rPr>
              <a:t>2</a:t>
            </a:r>
            <a:r>
              <a:rPr lang="en-AU" altLang="zh-CN" i="1" baseline="60000" dirty="0">
                <a:ea typeface="宋体" pitchFamily="2" charset="-122"/>
              </a:rPr>
              <a:t>j</a:t>
            </a:r>
            <a:r>
              <a:rPr lang="en-AU" altLang="zh-CN" i="1" baseline="30000" dirty="0">
                <a:ea typeface="宋体" pitchFamily="2" charset="-122"/>
              </a:rPr>
              <a:t>q</a:t>
            </a:r>
            <a:r>
              <a:rPr lang="en-AU" altLang="zh-CN" i="1" dirty="0">
                <a:ea typeface="宋体" pitchFamily="2" charset="-122"/>
              </a:rPr>
              <a:t> </a:t>
            </a:r>
            <a:r>
              <a:rPr lang="en-AU" altLang="zh-CN" dirty="0">
                <a:ea typeface="宋体" pitchFamily="2" charset="-122"/>
              </a:rPr>
              <a:t>mod </a:t>
            </a:r>
            <a:r>
              <a:rPr lang="en-AU" altLang="zh-CN" i="1" dirty="0">
                <a:ea typeface="宋体" pitchFamily="2" charset="-122"/>
              </a:rPr>
              <a:t>n </a:t>
            </a:r>
            <a:r>
              <a:rPr lang="en-AU" altLang="zh-CN" dirty="0">
                <a:ea typeface="宋体" pitchFamily="2" charset="-122"/>
              </a:rPr>
              <a:t>= </a:t>
            </a:r>
            <a:r>
              <a:rPr lang="en-AU" altLang="zh-CN" i="1" dirty="0">
                <a:ea typeface="宋体" pitchFamily="2" charset="-122"/>
              </a:rPr>
              <a:t>n</a:t>
            </a:r>
            <a:r>
              <a:rPr lang="en-AU" altLang="zh-CN" dirty="0">
                <a:ea typeface="宋体" pitchFamily="2" charset="-122"/>
              </a:rPr>
              <a:t>-1)</a:t>
            </a:r>
          </a:p>
          <a:p>
            <a:pPr lvl="1">
              <a:lnSpc>
                <a:spcPct val="90000"/>
              </a:lnSpc>
              <a:buFont typeface="Wingdings" pitchFamily="2" charset="2"/>
              <a:buNone/>
            </a:pPr>
            <a:r>
              <a:rPr lang="en-AU" altLang="zh-CN" b="1" dirty="0">
                <a:ea typeface="宋体" pitchFamily="2" charset="-122"/>
              </a:rPr>
              <a:t>		    then </a:t>
            </a:r>
            <a:r>
              <a:rPr lang="en-AU" altLang="zh-CN" dirty="0">
                <a:ea typeface="宋体" pitchFamily="2" charset="-122"/>
              </a:rPr>
              <a:t>return(" maybe prime ")</a:t>
            </a:r>
          </a:p>
          <a:p>
            <a:pPr lvl="1">
              <a:lnSpc>
                <a:spcPct val="90000"/>
              </a:lnSpc>
              <a:buFont typeface="Wingdings" pitchFamily="2" charset="2"/>
              <a:buNone/>
            </a:pPr>
            <a:r>
              <a:rPr lang="en-AU" altLang="zh-CN" dirty="0">
                <a:ea typeface="宋体" pitchFamily="2" charset="-122"/>
              </a:rPr>
              <a:t>6. return ("composite")</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122238"/>
            <a:ext cx="7543800" cy="858837"/>
          </a:xfrm>
        </p:spPr>
        <p:txBody>
          <a:bodyPr/>
          <a:lstStyle/>
          <a:p>
            <a:r>
              <a:rPr lang="zh-CN" altLang="en-US" b="0" dirty="0"/>
              <a:t>素数测试举例</a:t>
            </a:r>
          </a:p>
        </p:txBody>
      </p:sp>
      <p:sp>
        <p:nvSpPr>
          <p:cNvPr id="169987" name="Rectangle 3"/>
          <p:cNvSpPr>
            <a:spLocks noGrp="1" noChangeArrowheads="1"/>
          </p:cNvSpPr>
          <p:nvPr>
            <p:ph type="body" idx="1"/>
          </p:nvPr>
        </p:nvSpPr>
        <p:spPr>
          <a:xfrm>
            <a:off x="395288" y="981075"/>
            <a:ext cx="8223250" cy="5041900"/>
          </a:xfrm>
        </p:spPr>
        <p:txBody>
          <a:bodyPr/>
          <a:lstStyle/>
          <a:p>
            <a:pPr>
              <a:lnSpc>
                <a:spcPct val="110000"/>
              </a:lnSpc>
            </a:pPr>
            <a:r>
              <a:rPr lang="zh-CN" altLang="en-US" sz="2000" dirty="0"/>
              <a:t>例</a:t>
            </a:r>
            <a:r>
              <a:rPr lang="en-US" altLang="zh-CN" sz="2000" dirty="0"/>
              <a:t>1</a:t>
            </a:r>
            <a:r>
              <a:rPr lang="zh-CN" altLang="en-US" sz="2000" dirty="0"/>
              <a:t>：</a:t>
            </a:r>
            <a:r>
              <a:rPr lang="en-US" altLang="zh-CN" sz="2000" dirty="0"/>
              <a:t>n=29, </a:t>
            </a:r>
            <a:r>
              <a:rPr lang="zh-CN" altLang="en-US" sz="2000" dirty="0"/>
              <a:t>有</a:t>
            </a:r>
            <a:r>
              <a:rPr lang="en-US" altLang="zh-CN" sz="2000" dirty="0"/>
              <a:t>(n-1)=28=2</a:t>
            </a:r>
            <a:r>
              <a:rPr lang="en-US" altLang="zh-CN" sz="2000" baseline="30000" dirty="0"/>
              <a:t>2</a:t>
            </a:r>
            <a:r>
              <a:rPr lang="en-US" altLang="zh-CN" sz="2000" dirty="0"/>
              <a:t>(7)=2</a:t>
            </a:r>
            <a:r>
              <a:rPr lang="en-US" altLang="zh-CN" sz="2000" baseline="30000" dirty="0"/>
              <a:t>k</a:t>
            </a:r>
            <a:r>
              <a:rPr lang="en-US" altLang="zh-CN" sz="2000" dirty="0"/>
              <a:t>q. </a:t>
            </a:r>
            <a:r>
              <a:rPr lang="zh-CN" altLang="en-US" sz="2000" dirty="0"/>
              <a:t>取</a:t>
            </a:r>
            <a:r>
              <a:rPr lang="en-US" altLang="zh-CN" sz="2000" dirty="0"/>
              <a:t>a=10, </a:t>
            </a:r>
            <a:r>
              <a:rPr lang="zh-CN" altLang="en-US" sz="2000" dirty="0"/>
              <a:t>计算               </a:t>
            </a:r>
            <a:r>
              <a:rPr lang="en-US" altLang="zh-CN" sz="2000" dirty="0"/>
              <a:t>10</a:t>
            </a:r>
            <a:r>
              <a:rPr lang="en-US" altLang="zh-CN" sz="2000" baseline="30000" dirty="0"/>
              <a:t>7 </a:t>
            </a:r>
            <a:r>
              <a:rPr lang="en-US" altLang="zh-CN" sz="2000" dirty="0"/>
              <a:t>mod 29=17, </a:t>
            </a:r>
            <a:r>
              <a:rPr lang="zh-CN" altLang="en-US" sz="2000" dirty="0"/>
              <a:t>既不为</a:t>
            </a:r>
            <a:r>
              <a:rPr lang="en-US" altLang="zh-CN" sz="2000" dirty="0"/>
              <a:t>1</a:t>
            </a:r>
            <a:r>
              <a:rPr lang="zh-CN" altLang="en-US" sz="2000" dirty="0"/>
              <a:t>也不为</a:t>
            </a:r>
            <a:r>
              <a:rPr lang="en-US" altLang="zh-CN" sz="2000" dirty="0"/>
              <a:t>28</a:t>
            </a:r>
            <a:r>
              <a:rPr lang="zh-CN" altLang="en-US" sz="2000" dirty="0"/>
              <a:t>。计算</a:t>
            </a:r>
            <a:r>
              <a:rPr lang="en-US" altLang="zh-CN" sz="2000" dirty="0"/>
              <a:t>(10</a:t>
            </a:r>
            <a:r>
              <a:rPr lang="en-US" altLang="zh-CN" sz="2000" baseline="30000" dirty="0"/>
              <a:t>7</a:t>
            </a:r>
            <a:r>
              <a:rPr lang="en-US" altLang="zh-CN" sz="2000" dirty="0"/>
              <a:t>)</a:t>
            </a:r>
            <a:r>
              <a:rPr lang="en-US" altLang="zh-CN" sz="2000" baseline="30000" dirty="0"/>
              <a:t>2</a:t>
            </a:r>
            <a:r>
              <a:rPr lang="en-US" altLang="zh-CN" sz="2000" dirty="0"/>
              <a:t> mod 29 =28, </a:t>
            </a:r>
            <a:r>
              <a:rPr lang="zh-CN" altLang="en-US" sz="2000" dirty="0"/>
              <a:t>返回不确定</a:t>
            </a:r>
            <a:r>
              <a:rPr lang="en-US" altLang="zh-CN" sz="2000" dirty="0"/>
              <a:t>(</a:t>
            </a:r>
            <a:r>
              <a:rPr lang="zh-CN" altLang="en-US" sz="2000" dirty="0"/>
              <a:t>即</a:t>
            </a:r>
            <a:r>
              <a:rPr lang="en-US" altLang="zh-CN" sz="2000" dirty="0"/>
              <a:t>29</a:t>
            </a:r>
            <a:r>
              <a:rPr lang="zh-CN" altLang="en-US" sz="2000" dirty="0"/>
              <a:t>可能为素数</a:t>
            </a:r>
            <a:r>
              <a:rPr lang="en-US" altLang="zh-CN" sz="2000" dirty="0"/>
              <a:t>)</a:t>
            </a:r>
            <a:r>
              <a:rPr lang="zh-CN" altLang="en-US" sz="2000" dirty="0"/>
              <a:t>。取</a:t>
            </a:r>
            <a:r>
              <a:rPr lang="en-US" altLang="zh-CN" sz="2000" dirty="0"/>
              <a:t>a=2, 2</a:t>
            </a:r>
            <a:r>
              <a:rPr lang="en-US" altLang="zh-CN" sz="2000" baseline="30000" dirty="0"/>
              <a:t>7</a:t>
            </a:r>
            <a:r>
              <a:rPr lang="en-US" altLang="zh-CN" sz="2000" dirty="0"/>
              <a:t> mod 29 =12, 2</a:t>
            </a:r>
            <a:r>
              <a:rPr lang="en-US" altLang="zh-CN" sz="2000" baseline="30000" dirty="0"/>
              <a:t>14</a:t>
            </a:r>
            <a:r>
              <a:rPr lang="en-US" altLang="zh-CN" sz="2000" dirty="0"/>
              <a:t> mod 29=28, </a:t>
            </a:r>
            <a:r>
              <a:rPr lang="zh-CN" altLang="en-US" sz="2000" dirty="0"/>
              <a:t>仍返回不确定。对</a:t>
            </a:r>
            <a:r>
              <a:rPr lang="en-US" altLang="zh-CN" sz="2000" dirty="0"/>
              <a:t>1</a:t>
            </a:r>
            <a:r>
              <a:rPr lang="zh-CN" altLang="en-US" sz="2000" dirty="0"/>
              <a:t>到</a:t>
            </a:r>
            <a:r>
              <a:rPr lang="en-US" altLang="zh-CN" sz="2000" dirty="0"/>
              <a:t>28</a:t>
            </a:r>
            <a:r>
              <a:rPr lang="zh-CN" altLang="en-US" sz="2000" dirty="0"/>
              <a:t>之间的所有整数</a:t>
            </a:r>
            <a:r>
              <a:rPr lang="en-US" altLang="zh-CN" sz="2000" dirty="0"/>
              <a:t>a</a:t>
            </a:r>
            <a:r>
              <a:rPr lang="zh-CN" altLang="en-US" sz="2000" dirty="0"/>
              <a:t>进行测试</a:t>
            </a:r>
            <a:r>
              <a:rPr lang="en-US" altLang="zh-CN" sz="2000" dirty="0"/>
              <a:t>, </a:t>
            </a:r>
            <a:r>
              <a:rPr lang="zh-CN" altLang="en-US" sz="2000" dirty="0"/>
              <a:t>都会返回不确定</a:t>
            </a:r>
            <a:r>
              <a:rPr lang="en-US" altLang="zh-CN" sz="2000" dirty="0"/>
              <a:t>, n</a:t>
            </a:r>
            <a:r>
              <a:rPr lang="zh-CN" altLang="en-US" sz="2000" dirty="0"/>
              <a:t>为素数。</a:t>
            </a:r>
          </a:p>
          <a:p>
            <a:pPr>
              <a:lnSpc>
                <a:spcPct val="110000"/>
              </a:lnSpc>
            </a:pPr>
            <a:r>
              <a:rPr lang="zh-CN" altLang="en-US" sz="2000" dirty="0"/>
              <a:t>例</a:t>
            </a:r>
            <a:r>
              <a:rPr lang="en-US" altLang="zh-CN" sz="2000" dirty="0"/>
              <a:t>2</a:t>
            </a:r>
            <a:r>
              <a:rPr lang="zh-CN" altLang="en-US" sz="2000" dirty="0"/>
              <a:t>：</a:t>
            </a:r>
            <a:r>
              <a:rPr lang="en-US" altLang="zh-CN" sz="2000" dirty="0"/>
              <a:t>n=221, </a:t>
            </a:r>
            <a:r>
              <a:rPr lang="en-US" altLang="zh-CN" sz="2000" dirty="0" smtClean="0"/>
              <a:t>n-1=220=2</a:t>
            </a:r>
            <a:r>
              <a:rPr lang="en-US" altLang="zh-CN" sz="2000" baseline="30000" dirty="0" smtClean="0"/>
              <a:t>2</a:t>
            </a:r>
            <a:r>
              <a:rPr lang="en-US" altLang="zh-CN" sz="2000" dirty="0" smtClean="0"/>
              <a:t>(55</a:t>
            </a:r>
            <a:r>
              <a:rPr lang="en-US" altLang="zh-CN" sz="2000" dirty="0"/>
              <a:t>)= 2</a:t>
            </a:r>
            <a:r>
              <a:rPr lang="en-US" altLang="zh-CN" sz="2000" baseline="30000" dirty="0"/>
              <a:t>k</a:t>
            </a:r>
            <a:r>
              <a:rPr lang="en-US" altLang="zh-CN" sz="2000" dirty="0"/>
              <a:t>q.</a:t>
            </a:r>
          </a:p>
          <a:p>
            <a:pPr>
              <a:lnSpc>
                <a:spcPct val="110000"/>
              </a:lnSpc>
              <a:buFont typeface="Wingdings" pitchFamily="2" charset="2"/>
              <a:buNone/>
            </a:pPr>
            <a:r>
              <a:rPr lang="zh-CN" altLang="en-US" sz="2000" dirty="0"/>
              <a:t>    如果</a:t>
            </a:r>
            <a:r>
              <a:rPr lang="en-US" altLang="zh-CN" sz="2000" dirty="0"/>
              <a:t>a=21, 21</a:t>
            </a:r>
            <a:r>
              <a:rPr lang="en-US" altLang="zh-CN" sz="2000" baseline="30000" dirty="0"/>
              <a:t>55</a:t>
            </a:r>
            <a:r>
              <a:rPr lang="en-US" altLang="zh-CN" sz="2000" dirty="0"/>
              <a:t> mod 221=200, (21</a:t>
            </a:r>
            <a:r>
              <a:rPr lang="en-US" altLang="zh-CN" sz="2000" baseline="30000" dirty="0"/>
              <a:t>55</a:t>
            </a:r>
            <a:r>
              <a:rPr lang="en-US" altLang="zh-CN" sz="2000" dirty="0"/>
              <a:t>)</a:t>
            </a:r>
            <a:r>
              <a:rPr lang="en-US" altLang="zh-CN" sz="2000" baseline="30000" dirty="0"/>
              <a:t>2</a:t>
            </a:r>
            <a:r>
              <a:rPr lang="en-US" altLang="zh-CN" sz="2000" dirty="0"/>
              <a:t> mod 221=220, </a:t>
            </a:r>
            <a:r>
              <a:rPr lang="zh-CN" altLang="en-US" sz="2000" dirty="0"/>
              <a:t>返回不确定</a:t>
            </a:r>
            <a:r>
              <a:rPr lang="en-US" altLang="zh-CN" sz="2000" dirty="0"/>
              <a:t>, </a:t>
            </a:r>
            <a:r>
              <a:rPr lang="zh-CN" altLang="en-US" sz="2000" dirty="0"/>
              <a:t>表明</a:t>
            </a:r>
            <a:r>
              <a:rPr lang="en-US" altLang="zh-CN" sz="2000" dirty="0"/>
              <a:t>221</a:t>
            </a:r>
            <a:r>
              <a:rPr lang="zh-CN" altLang="en-US" sz="2000" dirty="0"/>
              <a:t>可能是素数。</a:t>
            </a:r>
          </a:p>
          <a:p>
            <a:pPr>
              <a:lnSpc>
                <a:spcPct val="110000"/>
              </a:lnSpc>
              <a:buFont typeface="Wingdings" pitchFamily="2" charset="2"/>
              <a:buNone/>
            </a:pPr>
            <a:r>
              <a:rPr lang="zh-CN" altLang="en-US" sz="2000" dirty="0"/>
              <a:t>     取</a:t>
            </a:r>
            <a:r>
              <a:rPr lang="en-US" altLang="zh-CN" sz="2000" dirty="0"/>
              <a:t>a=5, 5</a:t>
            </a:r>
            <a:r>
              <a:rPr lang="en-US" altLang="zh-CN" sz="2000" baseline="30000" dirty="0"/>
              <a:t>55</a:t>
            </a:r>
            <a:r>
              <a:rPr lang="en-US" altLang="zh-CN" sz="2000" dirty="0"/>
              <a:t> mod 221 =112, </a:t>
            </a:r>
            <a:r>
              <a:rPr lang="zh-CN" altLang="en-US" sz="2000" dirty="0"/>
              <a:t>既不为</a:t>
            </a:r>
            <a:r>
              <a:rPr lang="en-US" altLang="zh-CN" sz="2000" dirty="0"/>
              <a:t>1</a:t>
            </a:r>
            <a:r>
              <a:rPr lang="zh-CN" altLang="en-US" sz="2000" dirty="0"/>
              <a:t>也不为</a:t>
            </a:r>
            <a:r>
              <a:rPr lang="en-US" altLang="zh-CN" sz="2000" dirty="0"/>
              <a:t>220</a:t>
            </a:r>
            <a:r>
              <a:rPr lang="zh-CN" altLang="en-US" sz="2000" dirty="0"/>
              <a:t>。</a:t>
            </a:r>
            <a:r>
              <a:rPr lang="en-US" altLang="zh-CN" sz="2000" dirty="0"/>
              <a:t>(5</a:t>
            </a:r>
            <a:r>
              <a:rPr lang="en-US" altLang="zh-CN" sz="2000" baseline="30000" dirty="0"/>
              <a:t>55</a:t>
            </a:r>
            <a:r>
              <a:rPr lang="en-US" altLang="zh-CN" sz="2000" dirty="0"/>
              <a:t>)</a:t>
            </a:r>
            <a:r>
              <a:rPr lang="en-US" altLang="zh-CN" sz="2000" baseline="30000" dirty="0"/>
              <a:t>2</a:t>
            </a:r>
            <a:r>
              <a:rPr lang="en-US" altLang="zh-CN" sz="2000" dirty="0"/>
              <a:t> mod 221=168, </a:t>
            </a:r>
            <a:r>
              <a:rPr lang="zh-CN" altLang="en-US" sz="2000" dirty="0" smtClean="0"/>
              <a:t>返回</a:t>
            </a:r>
            <a:r>
              <a:rPr lang="zh-CN" altLang="en-US" sz="2000" dirty="0"/>
              <a:t>合数</a:t>
            </a:r>
            <a:r>
              <a:rPr lang="en-US" altLang="zh-CN" sz="2000" dirty="0"/>
              <a:t>, </a:t>
            </a:r>
            <a:r>
              <a:rPr lang="zh-CN" altLang="en-US" sz="2000" dirty="0"/>
              <a:t>表明</a:t>
            </a:r>
            <a:r>
              <a:rPr lang="en-US" altLang="zh-CN" sz="2000" dirty="0"/>
              <a:t>221</a:t>
            </a:r>
            <a:r>
              <a:rPr lang="zh-CN" altLang="en-US" sz="2000" dirty="0"/>
              <a:t>肯定是合数</a:t>
            </a:r>
            <a:r>
              <a:rPr lang="en-US" altLang="zh-CN" sz="2000" dirty="0"/>
              <a:t>(</a:t>
            </a:r>
            <a:r>
              <a:rPr lang="en-US" altLang="zh-CN" sz="1600" dirty="0"/>
              <a:t>n=13x17)</a:t>
            </a:r>
            <a:r>
              <a:rPr lang="zh-CN" altLang="en-US" sz="2000" dirty="0"/>
              <a:t>。</a:t>
            </a:r>
          </a:p>
          <a:p>
            <a:pPr>
              <a:lnSpc>
                <a:spcPct val="110000"/>
              </a:lnSpc>
              <a:buFont typeface="Wingdings" pitchFamily="2" charset="2"/>
              <a:buNone/>
            </a:pPr>
            <a:r>
              <a:rPr lang="zh-CN" altLang="en-US" sz="2000" dirty="0"/>
              <a:t>    事实上</a:t>
            </a:r>
            <a:r>
              <a:rPr lang="en-US" altLang="zh-CN" sz="2000" dirty="0"/>
              <a:t>, 2</a:t>
            </a:r>
            <a:r>
              <a:rPr lang="zh-CN" altLang="en-US" sz="2000" dirty="0"/>
              <a:t>到</a:t>
            </a:r>
            <a:r>
              <a:rPr lang="en-US" altLang="zh-CN" sz="2000" dirty="0"/>
              <a:t>219</a:t>
            </a:r>
            <a:r>
              <a:rPr lang="zh-CN" altLang="en-US" sz="2000" dirty="0"/>
              <a:t>这</a:t>
            </a:r>
            <a:r>
              <a:rPr lang="en-US" altLang="zh-CN" sz="2000" dirty="0"/>
              <a:t>218</a:t>
            </a:r>
            <a:r>
              <a:rPr lang="zh-CN" altLang="en-US" sz="2000" dirty="0"/>
              <a:t>个整数中</a:t>
            </a:r>
            <a:r>
              <a:rPr lang="en-US" altLang="zh-CN" sz="2000" dirty="0"/>
              <a:t>, a</a:t>
            </a:r>
            <a:r>
              <a:rPr lang="zh-CN" altLang="en-US" sz="2000" dirty="0"/>
              <a:t>有</a:t>
            </a:r>
            <a:r>
              <a:rPr lang="en-US" altLang="zh-CN" sz="2000" dirty="0"/>
              <a:t>4</a:t>
            </a:r>
            <a:r>
              <a:rPr lang="zh-CN" altLang="en-US" sz="2000" dirty="0"/>
              <a:t>个整数会返回不确定：</a:t>
            </a:r>
            <a:r>
              <a:rPr lang="en-US" altLang="zh-CN" sz="2000" dirty="0"/>
              <a:t>21, 47, 174</a:t>
            </a:r>
            <a:r>
              <a:rPr lang="zh-CN" altLang="en-US" sz="2000" dirty="0"/>
              <a:t>和</a:t>
            </a:r>
            <a:r>
              <a:rPr lang="en-US" altLang="zh-CN" sz="2000" dirty="0"/>
              <a:t>200</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68313" y="333375"/>
            <a:ext cx="7343775" cy="719138"/>
          </a:xfrm>
        </p:spPr>
        <p:txBody>
          <a:bodyPr/>
          <a:lstStyle/>
          <a:p>
            <a:r>
              <a:rPr lang="zh-CN" altLang="en-US" b="0" dirty="0"/>
              <a:t>重复使用</a:t>
            </a:r>
            <a:r>
              <a:rPr lang="en-US" altLang="zh-CN" b="0" dirty="0"/>
              <a:t>Miller-Rabin</a:t>
            </a:r>
            <a:r>
              <a:rPr lang="zh-CN" altLang="en-US" b="0" dirty="0"/>
              <a:t>算法</a:t>
            </a:r>
            <a:endParaRPr lang="zh-CN" altLang="en-AU" b="0" dirty="0">
              <a:ea typeface="宋体" pitchFamily="2" charset="-122"/>
            </a:endParaRPr>
          </a:p>
        </p:txBody>
      </p:sp>
      <p:sp>
        <p:nvSpPr>
          <p:cNvPr id="166915" name="Rectangle 3"/>
          <p:cNvSpPr>
            <a:spLocks noGrp="1" noChangeArrowheads="1"/>
          </p:cNvSpPr>
          <p:nvPr>
            <p:ph type="body" idx="1"/>
          </p:nvPr>
        </p:nvSpPr>
        <p:spPr>
          <a:xfrm>
            <a:off x="323850" y="1125538"/>
            <a:ext cx="8208963" cy="5184775"/>
          </a:xfrm>
        </p:spPr>
        <p:txBody>
          <a:bodyPr>
            <a:normAutofit lnSpcReduction="10000"/>
          </a:bodyPr>
          <a:lstStyle/>
          <a:p>
            <a:pPr>
              <a:lnSpc>
                <a:spcPct val="85000"/>
              </a:lnSpc>
              <a:spcBef>
                <a:spcPct val="15000"/>
              </a:spcBef>
            </a:pPr>
            <a:r>
              <a:rPr lang="zh-CN" altLang="en-US" sz="2600" dirty="0"/>
              <a:t>如果</a:t>
            </a:r>
            <a:r>
              <a:rPr lang="en-US" altLang="zh-CN" sz="2600" dirty="0"/>
              <a:t>Miller-Rabin</a:t>
            </a:r>
            <a:r>
              <a:rPr lang="zh-CN" altLang="en-US" sz="2600" dirty="0"/>
              <a:t>算法返回“</a:t>
            </a:r>
            <a:r>
              <a:rPr lang="en-US" altLang="zh-CN" sz="2600" dirty="0"/>
              <a:t>composite”, </a:t>
            </a:r>
            <a:r>
              <a:rPr lang="zh-CN" altLang="en-US" sz="2600" dirty="0"/>
              <a:t>这数肯定不是素数；不然是素数或者伪素数</a:t>
            </a:r>
            <a:endParaRPr lang="en-US" altLang="zh-CN" sz="2600" dirty="0"/>
          </a:p>
          <a:p>
            <a:pPr>
              <a:lnSpc>
                <a:spcPct val="85000"/>
              </a:lnSpc>
              <a:spcBef>
                <a:spcPct val="15000"/>
              </a:spcBef>
            </a:pPr>
            <a:r>
              <a:rPr lang="zh-CN" altLang="en-US" sz="2600" dirty="0"/>
              <a:t>给定一个非素奇数</a:t>
            </a:r>
            <a:r>
              <a:rPr lang="en-US" altLang="zh-CN" sz="2600" dirty="0"/>
              <a:t>n</a:t>
            </a:r>
            <a:r>
              <a:rPr lang="zh-CN" altLang="en-US" sz="2600" dirty="0"/>
              <a:t>和一个随机整数</a:t>
            </a:r>
            <a:r>
              <a:rPr lang="en-US" altLang="zh-CN" sz="2600" dirty="0"/>
              <a:t>a,  1&lt;a&lt;n-1, </a:t>
            </a:r>
            <a:r>
              <a:rPr lang="zh-CN" altLang="en-US" sz="2600" dirty="0"/>
              <a:t>程序</a:t>
            </a:r>
            <a:r>
              <a:rPr lang="en-US" altLang="zh-CN" sz="2600" dirty="0"/>
              <a:t>TEST</a:t>
            </a:r>
            <a:r>
              <a:rPr lang="zh-CN" altLang="en-US" sz="2600" dirty="0"/>
              <a:t>返回不确定的概率</a:t>
            </a:r>
            <a:r>
              <a:rPr lang="en-US" altLang="zh-CN" sz="2600" dirty="0"/>
              <a:t>&lt; ¼ (</a:t>
            </a:r>
            <a:r>
              <a:rPr lang="zh-CN" altLang="en-US" sz="2600" dirty="0"/>
              <a:t>即不能确定</a:t>
            </a:r>
            <a:r>
              <a:rPr lang="en-US" altLang="zh-CN" sz="2600" dirty="0"/>
              <a:t>n</a:t>
            </a:r>
            <a:r>
              <a:rPr lang="zh-CN" altLang="en-US" sz="2600" dirty="0"/>
              <a:t>不是素数</a:t>
            </a:r>
            <a:r>
              <a:rPr lang="en-US" altLang="zh-CN" sz="2600" dirty="0"/>
              <a:t>)</a:t>
            </a:r>
          </a:p>
          <a:p>
            <a:pPr>
              <a:lnSpc>
                <a:spcPct val="85000"/>
              </a:lnSpc>
              <a:spcBef>
                <a:spcPct val="15000"/>
              </a:spcBef>
            </a:pPr>
            <a:r>
              <a:rPr lang="zh-CN" altLang="en-US" sz="2600" dirty="0"/>
              <a:t>因此</a:t>
            </a:r>
            <a:r>
              <a:rPr lang="en-US" altLang="zh-CN" sz="2600" dirty="0"/>
              <a:t>, </a:t>
            </a:r>
            <a:r>
              <a:rPr lang="zh-CN" altLang="en-US" sz="2600" dirty="0"/>
              <a:t>如果选择</a:t>
            </a:r>
            <a:r>
              <a:rPr lang="en-US" altLang="zh-CN" sz="2600" dirty="0"/>
              <a:t>t</a:t>
            </a:r>
            <a:r>
              <a:rPr lang="zh-CN" altLang="en-US" sz="2600" dirty="0"/>
              <a:t>个不同的</a:t>
            </a:r>
            <a:r>
              <a:rPr lang="en-US" altLang="zh-CN" sz="2600" dirty="0"/>
              <a:t>a, </a:t>
            </a:r>
            <a:r>
              <a:rPr lang="zh-CN" altLang="en-US" sz="2600" dirty="0"/>
              <a:t>则它们都能通过测试</a:t>
            </a:r>
            <a:r>
              <a:rPr lang="en-US" altLang="zh-CN" sz="2600" dirty="0"/>
              <a:t>(</a:t>
            </a:r>
            <a:r>
              <a:rPr lang="zh-CN" altLang="en-US" sz="2600" dirty="0"/>
              <a:t>返回不确定</a:t>
            </a:r>
            <a:r>
              <a:rPr lang="en-US" altLang="zh-CN" sz="2600" dirty="0"/>
              <a:t>)</a:t>
            </a:r>
            <a:r>
              <a:rPr lang="zh-CN" altLang="en-US" sz="2600" dirty="0"/>
              <a:t>的概率小于</a:t>
            </a:r>
            <a:r>
              <a:rPr lang="en-US" altLang="zh-CN" sz="2600" dirty="0"/>
              <a:t>(¼)</a:t>
            </a:r>
            <a:r>
              <a:rPr lang="en-US" altLang="zh-CN" baseline="30000" dirty="0"/>
              <a:t>t</a:t>
            </a:r>
            <a:endParaRPr lang="zh-CN" altLang="en-US" sz="2600" dirty="0"/>
          </a:p>
          <a:p>
            <a:pPr lvl="1">
              <a:lnSpc>
                <a:spcPct val="85000"/>
              </a:lnSpc>
              <a:spcBef>
                <a:spcPct val="15000"/>
              </a:spcBef>
            </a:pPr>
            <a:r>
              <a:rPr lang="zh-CN" altLang="en-US" sz="2400" dirty="0"/>
              <a:t>取 </a:t>
            </a:r>
            <a:r>
              <a:rPr lang="en-US" altLang="zh-CN" sz="2400" dirty="0"/>
              <a:t>t=10, </a:t>
            </a:r>
            <a:r>
              <a:rPr lang="zh-CN" altLang="en-US" sz="2400" dirty="0"/>
              <a:t>则一个非素整数通过</a:t>
            </a:r>
            <a:r>
              <a:rPr lang="en-US" altLang="zh-CN" sz="2400" dirty="0"/>
              <a:t>10</a:t>
            </a:r>
            <a:r>
              <a:rPr lang="zh-CN" altLang="en-US" sz="2400" dirty="0"/>
              <a:t>次测试的概率小于</a:t>
            </a:r>
            <a:r>
              <a:rPr lang="en-US" altLang="zh-CN" sz="2400" dirty="0"/>
              <a:t>10</a:t>
            </a:r>
            <a:r>
              <a:rPr lang="en-US" altLang="zh-CN" sz="2400" baseline="30000" dirty="0"/>
              <a:t>-6</a:t>
            </a:r>
            <a:r>
              <a:rPr lang="en-US" altLang="zh-CN" sz="2400" dirty="0"/>
              <a:t>, </a:t>
            </a:r>
            <a:r>
              <a:rPr lang="zh-CN" altLang="en-US" sz="2400" dirty="0"/>
              <a:t>因此取足够大的</a:t>
            </a:r>
            <a:r>
              <a:rPr lang="en-US" altLang="zh-CN" sz="2400" dirty="0"/>
              <a:t>t, </a:t>
            </a:r>
            <a:r>
              <a:rPr lang="zh-CN" altLang="en-US" sz="2400" dirty="0"/>
              <a:t>如果测试总是返回不确定</a:t>
            </a:r>
            <a:r>
              <a:rPr lang="en-US" altLang="zh-CN" sz="2400" dirty="0"/>
              <a:t>, </a:t>
            </a:r>
            <a:r>
              <a:rPr lang="zh-CN" altLang="en-US" sz="2400" dirty="0"/>
              <a:t>则以很大的把握说</a:t>
            </a:r>
            <a:r>
              <a:rPr lang="en-US" altLang="zh-CN" sz="2400" dirty="0"/>
              <a:t>n</a:t>
            </a:r>
            <a:r>
              <a:rPr lang="zh-CN" altLang="en-US" sz="2400" dirty="0"/>
              <a:t>是素数</a:t>
            </a:r>
            <a:r>
              <a:rPr lang="en-US" altLang="zh-CN" sz="2400" dirty="0"/>
              <a:t>, </a:t>
            </a:r>
            <a:r>
              <a:rPr lang="zh-CN" altLang="en-US" sz="2400" dirty="0"/>
              <a:t>其概率是</a:t>
            </a:r>
            <a:r>
              <a:rPr lang="en-US" altLang="zh-CN" sz="2400" dirty="0"/>
              <a:t>1-4</a:t>
            </a:r>
            <a:r>
              <a:rPr lang="en-US" altLang="zh-CN" sz="2400" baseline="30000" dirty="0"/>
              <a:t>-t</a:t>
            </a:r>
          </a:p>
          <a:p>
            <a:pPr>
              <a:lnSpc>
                <a:spcPct val="85000"/>
              </a:lnSpc>
              <a:spcBef>
                <a:spcPct val="15000"/>
              </a:spcBef>
            </a:pPr>
            <a:r>
              <a:rPr lang="zh-CN" altLang="en-AU" sz="2600" dirty="0"/>
              <a:t>这为决定一个奇整数</a:t>
            </a:r>
            <a:r>
              <a:rPr lang="en-AU" altLang="zh-CN" sz="2600" dirty="0"/>
              <a:t>n</a:t>
            </a:r>
            <a:r>
              <a:rPr lang="zh-CN" altLang="en-AU" sz="2600" dirty="0"/>
              <a:t>是素数且具有合理的可信度奠定了基础：对随机选取的</a:t>
            </a:r>
            <a:r>
              <a:rPr lang="en-AU" altLang="zh-CN" sz="2600" dirty="0"/>
              <a:t>a, </a:t>
            </a:r>
            <a:r>
              <a:rPr lang="zh-CN" altLang="en-AU" sz="2600" dirty="0"/>
              <a:t>重复调用</a:t>
            </a:r>
            <a:r>
              <a:rPr lang="en-AU" altLang="zh-CN" sz="2600" dirty="0"/>
              <a:t>TEST(n), </a:t>
            </a:r>
            <a:r>
              <a:rPr lang="zh-CN" altLang="en-AU" sz="2600" dirty="0"/>
              <a:t>如果某时刻</a:t>
            </a:r>
            <a:r>
              <a:rPr lang="en-AU" altLang="zh-CN" sz="2600" dirty="0"/>
              <a:t>TEST</a:t>
            </a:r>
            <a:r>
              <a:rPr lang="zh-CN" altLang="en-AU" sz="2600" dirty="0"/>
              <a:t>返回“合数”</a:t>
            </a:r>
            <a:r>
              <a:rPr lang="en-AU" altLang="zh-CN" sz="2600" dirty="0"/>
              <a:t>, </a:t>
            </a:r>
            <a:r>
              <a:rPr lang="zh-CN" altLang="en-AU" sz="2600" dirty="0"/>
              <a:t>则</a:t>
            </a:r>
            <a:r>
              <a:rPr lang="en-AU" altLang="zh-CN" sz="2600" dirty="0"/>
              <a:t>n</a:t>
            </a:r>
            <a:r>
              <a:rPr lang="zh-CN" altLang="en-AU" sz="2600" dirty="0"/>
              <a:t>一定不是素数；若</a:t>
            </a:r>
            <a:r>
              <a:rPr lang="en-AU" altLang="zh-CN" sz="2600" dirty="0"/>
              <a:t>TEST</a:t>
            </a:r>
            <a:r>
              <a:rPr lang="zh-CN" altLang="en-AU" sz="2600" dirty="0"/>
              <a:t>连续</a:t>
            </a:r>
            <a:r>
              <a:rPr lang="en-AU" altLang="zh-CN" sz="2600" dirty="0"/>
              <a:t>t</a:t>
            </a:r>
            <a:r>
              <a:rPr lang="zh-CN" altLang="en-AU" sz="2600" dirty="0"/>
              <a:t>次返回“不确定”</a:t>
            </a:r>
            <a:r>
              <a:rPr lang="en-AU" altLang="zh-CN" sz="2600" dirty="0"/>
              <a:t>, </a:t>
            </a:r>
            <a:r>
              <a:rPr lang="zh-CN" altLang="en-AU" sz="2600" dirty="0"/>
              <a:t>当</a:t>
            </a:r>
            <a:r>
              <a:rPr lang="en-AU" altLang="zh-CN" sz="2600" dirty="0"/>
              <a:t>t</a:t>
            </a:r>
            <a:r>
              <a:rPr lang="zh-CN" altLang="en-AU" sz="2600" dirty="0"/>
              <a:t>足够大时</a:t>
            </a:r>
            <a:r>
              <a:rPr lang="en-AU" altLang="zh-CN" sz="2600" dirty="0"/>
              <a:t>, </a:t>
            </a:r>
            <a:r>
              <a:rPr lang="zh-CN" altLang="en-AU" sz="2600" dirty="0"/>
              <a:t>我们可以相信</a:t>
            </a:r>
            <a:r>
              <a:rPr lang="en-AU" altLang="zh-CN" sz="2600" dirty="0"/>
              <a:t>n</a:t>
            </a:r>
            <a:r>
              <a:rPr lang="zh-CN" altLang="en-AU" sz="2600" dirty="0"/>
              <a:t>是素数</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00113" y="333375"/>
            <a:ext cx="7543800" cy="941388"/>
          </a:xfrm>
        </p:spPr>
        <p:txBody>
          <a:bodyPr/>
          <a:lstStyle/>
          <a:p>
            <a:r>
              <a:rPr lang="zh-CN" altLang="en-US" dirty="0"/>
              <a:t>本章目录</a:t>
            </a:r>
          </a:p>
        </p:txBody>
      </p:sp>
      <p:sp>
        <p:nvSpPr>
          <p:cNvPr id="262147" name="Rectangle 3"/>
          <p:cNvSpPr>
            <a:spLocks noGrp="1" noChangeArrowheads="1"/>
          </p:cNvSpPr>
          <p:nvPr>
            <p:ph type="body" idx="1"/>
          </p:nvPr>
        </p:nvSpPr>
        <p:spPr>
          <a:xfrm>
            <a:off x="914400" y="1484313"/>
            <a:ext cx="8229600" cy="5005387"/>
          </a:xfrm>
        </p:spPr>
        <p:txBody>
          <a:bodyPr/>
          <a:lstStyle/>
          <a:p>
            <a:r>
              <a:rPr lang="en-AU" altLang="zh-CN" sz="2600" b="1" dirty="0">
                <a:hlinkClick r:id="rId2" action="ppaction://hlinksldjump"/>
              </a:rPr>
              <a:t>8.1 </a:t>
            </a:r>
            <a:r>
              <a:rPr lang="zh-CN" altLang="en-AU" sz="2600" b="1" dirty="0">
                <a:hlinkClick r:id="rId2" action="ppaction://hlinksldjump"/>
              </a:rPr>
              <a:t>素数</a:t>
            </a:r>
            <a:endParaRPr lang="en-AU" altLang="zh-CN" sz="2600" b="1" dirty="0"/>
          </a:p>
          <a:p>
            <a:r>
              <a:rPr lang="en-AU" altLang="zh-CN" sz="2600" b="1" dirty="0">
                <a:hlinkClick r:id="rId3" action="ppaction://hlinksldjump"/>
              </a:rPr>
              <a:t>8.2 </a:t>
            </a:r>
            <a:r>
              <a:rPr lang="zh-CN" altLang="en-AU" sz="2600" b="1" dirty="0">
                <a:hlinkClick r:id="rId3" action="ppaction://hlinksldjump"/>
              </a:rPr>
              <a:t>单向函数</a:t>
            </a:r>
            <a:endParaRPr lang="zh-CN" altLang="en-AU" sz="2600" b="1" dirty="0"/>
          </a:p>
          <a:p>
            <a:r>
              <a:rPr lang="en-US" altLang="zh-CN" sz="2600" b="1" dirty="0">
                <a:hlinkClick r:id="rId4" action="ppaction://hlinksldjump"/>
              </a:rPr>
              <a:t>8.3 </a:t>
            </a:r>
            <a:r>
              <a:rPr lang="zh-CN" altLang="en-US" sz="2600" b="1" dirty="0">
                <a:hlinkClick r:id="rId4" action="ppaction://hlinksldjump"/>
              </a:rPr>
              <a:t>费马定理和欧拉定理</a:t>
            </a:r>
            <a:endParaRPr lang="zh-CN" altLang="en-US" sz="2600" b="1" dirty="0"/>
          </a:p>
          <a:p>
            <a:r>
              <a:rPr lang="en-AU" altLang="zh-CN" sz="2600" b="1" dirty="0">
                <a:hlinkClick r:id="rId5" action="ppaction://hlinksldjump"/>
              </a:rPr>
              <a:t>8.4 </a:t>
            </a:r>
            <a:r>
              <a:rPr lang="zh-CN" altLang="en-AU" sz="2600" b="1" dirty="0">
                <a:hlinkClick r:id="rId5" action="ppaction://hlinksldjump"/>
              </a:rPr>
              <a:t>素性测试</a:t>
            </a:r>
            <a:endParaRPr lang="zh-CN" altLang="en-AU" sz="2600" b="1" dirty="0"/>
          </a:p>
          <a:p>
            <a:r>
              <a:rPr lang="en-US" altLang="zh-CN" sz="2600" b="1" dirty="0">
                <a:hlinkClick r:id="rId6" action="ppaction://hlinksldjump"/>
              </a:rPr>
              <a:t>8.5 </a:t>
            </a:r>
            <a:r>
              <a:rPr lang="zh-CN" altLang="en-US" sz="2600" b="1" dirty="0">
                <a:hlinkClick r:id="rId6" action="ppaction://hlinksldjump"/>
              </a:rPr>
              <a:t>计算乘法逆元素</a:t>
            </a:r>
            <a:endParaRPr lang="zh-CN" altLang="en-AU" sz="2600" b="1" dirty="0"/>
          </a:p>
          <a:p>
            <a:r>
              <a:rPr lang="en-US" altLang="zh-CN" sz="2600" b="1" dirty="0">
                <a:hlinkClick r:id="rId7" action="ppaction://hlinksldjump"/>
              </a:rPr>
              <a:t>8.6 </a:t>
            </a:r>
            <a:r>
              <a:rPr lang="zh-CN" altLang="en-US" sz="2600" b="1" dirty="0">
                <a:hlinkClick r:id="rId7" action="ppaction://hlinksldjump"/>
              </a:rPr>
              <a:t>求解</a:t>
            </a:r>
            <a:r>
              <a:rPr lang="en-US" altLang="zh-CN" sz="2600" b="1" dirty="0">
                <a:hlinkClick r:id="rId7" action="ppaction://hlinksldjump"/>
              </a:rPr>
              <a:t>ax mod n =b</a:t>
            </a:r>
            <a:r>
              <a:rPr lang="zh-CN" altLang="en-US" sz="2600" b="1" dirty="0">
                <a:hlinkClick r:id="rId7" action="ppaction://hlinksldjump"/>
              </a:rPr>
              <a:t>的问题</a:t>
            </a:r>
            <a:endParaRPr lang="zh-CN" altLang="en-US" sz="2600" b="1" dirty="0"/>
          </a:p>
          <a:p>
            <a:r>
              <a:rPr lang="en-US" altLang="zh-CN" sz="2600" b="1" dirty="0">
                <a:hlinkClick r:id="rId8" action="ppaction://hlinksldjump"/>
              </a:rPr>
              <a:t>8.7 </a:t>
            </a:r>
            <a:r>
              <a:rPr lang="zh-CN" altLang="en-US" sz="2600" b="1" dirty="0">
                <a:hlinkClick r:id="rId8" action="ppaction://hlinksldjump"/>
              </a:rPr>
              <a:t>中国余数定理</a:t>
            </a:r>
            <a:endParaRPr lang="zh-CN" altLang="en-US" sz="2600" b="1" dirty="0"/>
          </a:p>
          <a:p>
            <a:r>
              <a:rPr lang="en-AU" altLang="zh-CN" sz="2600" b="1" dirty="0">
                <a:hlinkClick r:id="rId9" action="ppaction://hlinksldjump"/>
              </a:rPr>
              <a:t>8.8 </a:t>
            </a:r>
            <a:r>
              <a:rPr lang="zh-CN" altLang="en-AU" sz="2600" b="1" dirty="0">
                <a:hlinkClick r:id="rId9" action="ppaction://hlinksldjump"/>
              </a:rPr>
              <a:t>离散对数问题</a:t>
            </a:r>
            <a:endParaRPr lang="zh-CN" altLang="en-AU" sz="2600" b="1" dirty="0"/>
          </a:p>
          <a:p>
            <a:r>
              <a:rPr lang="en-US" altLang="zh-CN" sz="2600" b="1" dirty="0">
                <a:hlinkClick r:id="rId10" action="ppaction://hlinksldjump"/>
              </a:rPr>
              <a:t>8.9 </a:t>
            </a:r>
            <a:r>
              <a:rPr lang="zh-CN" altLang="en-US" sz="2600" b="1" dirty="0">
                <a:hlinkClick r:id="rId10" action="ppaction://hlinksldjump"/>
              </a:rPr>
              <a:t>二次剩余问题</a:t>
            </a:r>
            <a:endParaRPr lang="zh-CN" altLang="en-AU" sz="2600" b="1" dirty="0"/>
          </a:p>
          <a:p>
            <a:r>
              <a:rPr lang="en-US" altLang="zh-CN" sz="2600" b="1" dirty="0">
                <a:hlinkClick r:id="rId11" action="ppaction://hlinksldjump"/>
              </a:rPr>
              <a:t>8.10 </a:t>
            </a:r>
            <a:r>
              <a:rPr lang="zh-CN" altLang="en-US" sz="2600" b="1" dirty="0">
                <a:hlinkClick r:id="rId11" action="ppaction://hlinksldjump"/>
              </a:rPr>
              <a:t>不经意传输</a:t>
            </a:r>
            <a:endParaRPr lang="zh-CN" altLang="en-AU" sz="2600" b="1" dirty="0"/>
          </a:p>
          <a:p>
            <a:endParaRPr lang="zh-CN" altLang="en-US" sz="26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122238"/>
            <a:ext cx="7543800" cy="930275"/>
          </a:xfrm>
        </p:spPr>
        <p:txBody>
          <a:bodyPr/>
          <a:lstStyle/>
          <a:p>
            <a:r>
              <a:rPr lang="zh-CN" altLang="en-US" b="0" dirty="0"/>
              <a:t>一个确定的素性判定算法</a:t>
            </a:r>
            <a:r>
              <a:rPr lang="en-US" altLang="zh-CN" b="0" dirty="0"/>
              <a:t>AKS</a:t>
            </a:r>
          </a:p>
        </p:txBody>
      </p:sp>
      <p:sp>
        <p:nvSpPr>
          <p:cNvPr id="237571" name="Rectangle 3"/>
          <p:cNvSpPr>
            <a:spLocks noGrp="1" noChangeArrowheads="1"/>
          </p:cNvSpPr>
          <p:nvPr>
            <p:ph type="body" idx="1"/>
          </p:nvPr>
        </p:nvSpPr>
        <p:spPr>
          <a:xfrm>
            <a:off x="457200" y="1341438"/>
            <a:ext cx="8229600" cy="4789487"/>
          </a:xfrm>
        </p:spPr>
        <p:txBody>
          <a:bodyPr/>
          <a:lstStyle/>
          <a:p>
            <a:r>
              <a:rPr lang="en-US" altLang="zh-CN" sz="2800" dirty="0"/>
              <a:t>2002</a:t>
            </a:r>
            <a:r>
              <a:rPr lang="zh-CN" altLang="en-US" sz="2800" dirty="0"/>
              <a:t>年以前，没有高效的方法证明一个大数的素性，包括</a:t>
            </a:r>
            <a:r>
              <a:rPr lang="en-US" altLang="zh-CN" sz="2800" dirty="0"/>
              <a:t>Miller-Rabin</a:t>
            </a:r>
            <a:r>
              <a:rPr lang="zh-CN" altLang="en-US" sz="2800" dirty="0"/>
              <a:t>算法在内，所有在用算法给出的都是概率性结果。</a:t>
            </a:r>
          </a:p>
          <a:p>
            <a:r>
              <a:rPr lang="en-US" altLang="zh-CN" sz="2800" dirty="0"/>
              <a:t>2002</a:t>
            </a:r>
            <a:r>
              <a:rPr lang="zh-CN" altLang="en-US" sz="2800" dirty="0"/>
              <a:t>年</a:t>
            </a:r>
            <a:r>
              <a:rPr lang="en-US" altLang="zh-CN" sz="2800" dirty="0" err="1"/>
              <a:t>Agrawal</a:t>
            </a:r>
            <a:r>
              <a:rPr lang="en-US" altLang="zh-CN" sz="2800" dirty="0"/>
              <a:t>, </a:t>
            </a:r>
            <a:r>
              <a:rPr lang="en-US" altLang="zh-CN" sz="2800" dirty="0" err="1"/>
              <a:t>Kayal</a:t>
            </a:r>
            <a:r>
              <a:rPr lang="zh-CN" altLang="en-US" sz="2800" dirty="0"/>
              <a:t>和</a:t>
            </a:r>
            <a:r>
              <a:rPr lang="en-US" altLang="zh-CN" sz="2800" dirty="0" err="1"/>
              <a:t>Saxena</a:t>
            </a:r>
            <a:r>
              <a:rPr lang="zh-CN" altLang="en-US" sz="2800" dirty="0"/>
              <a:t>给出了一个相对简单的确定性算法</a:t>
            </a:r>
            <a:r>
              <a:rPr lang="en-US" altLang="zh-CN" sz="2800" dirty="0"/>
              <a:t>AKS</a:t>
            </a:r>
            <a:r>
              <a:rPr lang="zh-CN" altLang="en-US" sz="2800" dirty="0"/>
              <a:t>，可以有效判定一个大数是否为素数，但是看上去没有</a:t>
            </a:r>
            <a:r>
              <a:rPr lang="en-US" altLang="zh-CN" sz="2800" dirty="0"/>
              <a:t>Miller-Rabin</a:t>
            </a:r>
            <a:r>
              <a:rPr lang="zh-CN" altLang="en-US" sz="2800" dirty="0"/>
              <a:t>算法快，因此没有代替古老的概率算法。</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9750" y="333375"/>
            <a:ext cx="7705725" cy="719138"/>
          </a:xfrm>
        </p:spPr>
        <p:txBody>
          <a:bodyPr/>
          <a:lstStyle/>
          <a:p>
            <a:r>
              <a:rPr lang="en-US" altLang="zh-CN" b="0" dirty="0"/>
              <a:t>8.4.2 </a:t>
            </a:r>
            <a:r>
              <a:rPr lang="zh-CN" altLang="en-US" b="0" dirty="0"/>
              <a:t>素数的分布</a:t>
            </a:r>
            <a:endParaRPr lang="zh-CN" altLang="en-AU" b="0" dirty="0">
              <a:ea typeface="宋体" pitchFamily="2" charset="-122"/>
            </a:endParaRPr>
          </a:p>
        </p:txBody>
      </p:sp>
      <p:sp>
        <p:nvSpPr>
          <p:cNvPr id="167939" name="Rectangle 3"/>
          <p:cNvSpPr>
            <a:spLocks noGrp="1" noChangeArrowheads="1"/>
          </p:cNvSpPr>
          <p:nvPr>
            <p:ph type="body" idx="1"/>
          </p:nvPr>
        </p:nvSpPr>
        <p:spPr>
          <a:xfrm>
            <a:off x="179388" y="1196975"/>
            <a:ext cx="8496300" cy="5405438"/>
          </a:xfrm>
        </p:spPr>
        <p:txBody>
          <a:bodyPr/>
          <a:lstStyle/>
          <a:p>
            <a:pPr>
              <a:lnSpc>
                <a:spcPct val="90000"/>
              </a:lnSpc>
            </a:pPr>
            <a:r>
              <a:rPr lang="zh-CN" altLang="en-US" sz="2600" dirty="0"/>
              <a:t>由数论中的素数定理可知，</a:t>
            </a:r>
            <a:r>
              <a:rPr lang="en-US" altLang="zh-CN" sz="2600" dirty="0"/>
              <a:t>n</a:t>
            </a:r>
            <a:r>
              <a:rPr lang="zh-CN" altLang="en-US" sz="2600" dirty="0"/>
              <a:t>附近的素数分布情况为平均每</a:t>
            </a:r>
            <a:r>
              <a:rPr lang="en-US" altLang="zh-CN" sz="2600" dirty="0" err="1"/>
              <a:t>ln</a:t>
            </a:r>
            <a:r>
              <a:rPr lang="en-US" altLang="zh-CN" sz="2600" dirty="0"/>
              <a:t>(n)</a:t>
            </a:r>
            <a:r>
              <a:rPr lang="zh-CN" altLang="en-US" sz="2600" dirty="0"/>
              <a:t>个整数中有一个素数。平均而言，在找到一个素数之前必须测试约</a:t>
            </a:r>
            <a:r>
              <a:rPr lang="en-US" altLang="zh-CN" sz="2600" dirty="0" err="1"/>
              <a:t>ln</a:t>
            </a:r>
            <a:r>
              <a:rPr lang="en-US" altLang="zh-CN" sz="2600" dirty="0"/>
              <a:t>(n)</a:t>
            </a:r>
            <a:r>
              <a:rPr lang="zh-CN" altLang="en-US" sz="2600" dirty="0"/>
              <a:t>个整数</a:t>
            </a:r>
          </a:p>
          <a:p>
            <a:pPr>
              <a:lnSpc>
                <a:spcPct val="90000"/>
              </a:lnSpc>
            </a:pPr>
            <a:r>
              <a:rPr lang="zh-CN" altLang="en-US" sz="2600" dirty="0"/>
              <a:t>因为偶数肯定不是素数，因此需要测试的整数个数为</a:t>
            </a:r>
            <a:r>
              <a:rPr lang="en-US" altLang="zh-CN" sz="2600" dirty="0"/>
              <a:t>0.5ln(n)</a:t>
            </a:r>
            <a:r>
              <a:rPr lang="zh-CN" altLang="en-US" sz="2600" dirty="0"/>
              <a:t>。 例如，若要找</a:t>
            </a:r>
            <a:r>
              <a:rPr lang="en-US" altLang="zh-CN" sz="2600" dirty="0"/>
              <a:t>2</a:t>
            </a:r>
            <a:r>
              <a:rPr lang="en-US" altLang="zh-CN" sz="2600" baseline="30000" dirty="0"/>
              <a:t>200</a:t>
            </a:r>
            <a:r>
              <a:rPr lang="zh-CN" altLang="en-US" sz="2600" dirty="0"/>
              <a:t>左右的素数，则约需要     </a:t>
            </a:r>
            <a:r>
              <a:rPr lang="en-US" altLang="zh-CN" sz="2600" dirty="0"/>
              <a:t>0.5ln(2</a:t>
            </a:r>
            <a:r>
              <a:rPr lang="en-US" altLang="zh-CN" sz="2600" baseline="30000" dirty="0"/>
              <a:t>200</a:t>
            </a:r>
            <a:r>
              <a:rPr lang="en-US" altLang="zh-CN" sz="2600" dirty="0"/>
              <a:t>)= 69</a:t>
            </a:r>
            <a:r>
              <a:rPr lang="zh-CN" altLang="en-US" sz="2600" dirty="0"/>
              <a:t>次测试。</a:t>
            </a:r>
          </a:p>
          <a:p>
            <a:pPr>
              <a:lnSpc>
                <a:spcPct val="90000"/>
              </a:lnSpc>
            </a:pPr>
            <a:r>
              <a:rPr lang="zh-CN" altLang="en-US" sz="2600" dirty="0"/>
              <a:t>这只是个平均值，在数轴上的某些位置，素数非常密集，而在其他有些位置，素数非常稀疏。</a:t>
            </a:r>
            <a:endParaRPr lang="en-US" altLang="zh-CN" sz="2600" dirty="0"/>
          </a:p>
          <a:p>
            <a:pPr lvl="1">
              <a:lnSpc>
                <a:spcPct val="90000"/>
              </a:lnSpc>
            </a:pPr>
            <a:r>
              <a:rPr lang="zh-CN" altLang="en-AU" sz="2400" dirty="0"/>
              <a:t>两个相邻的奇数</a:t>
            </a:r>
            <a:r>
              <a:rPr lang="en-AU" altLang="zh-CN" sz="2400" dirty="0">
                <a:ea typeface="宋体" pitchFamily="2" charset="-122"/>
              </a:rPr>
              <a:t>1,000,000,000,061</a:t>
            </a:r>
            <a:r>
              <a:rPr lang="zh-CN" altLang="en-AU" sz="2400" dirty="0"/>
              <a:t>和</a:t>
            </a:r>
            <a:r>
              <a:rPr lang="en-AU" altLang="zh-CN" sz="2400" dirty="0">
                <a:ea typeface="宋体" pitchFamily="2" charset="-122"/>
              </a:rPr>
              <a:t>1,000,000,000,063</a:t>
            </a:r>
            <a:r>
              <a:rPr lang="zh-CN" altLang="en-AU" sz="2400" dirty="0"/>
              <a:t>都是素数</a:t>
            </a:r>
          </a:p>
          <a:p>
            <a:pPr lvl="1">
              <a:lnSpc>
                <a:spcPct val="90000"/>
              </a:lnSpc>
            </a:pPr>
            <a:r>
              <a:rPr lang="zh-CN" altLang="en-AU" sz="2400" dirty="0"/>
              <a:t>而</a:t>
            </a:r>
            <a:r>
              <a:rPr lang="en-AU" altLang="zh-CN" sz="2400" dirty="0">
                <a:ea typeface="宋体" pitchFamily="2" charset="-122"/>
              </a:rPr>
              <a:t>1001!+2, 1001!+3, …, 1001!+1000, 1001!+1001       </a:t>
            </a:r>
            <a:r>
              <a:rPr lang="zh-CN" altLang="en-AU" sz="2400" dirty="0"/>
              <a:t>这</a:t>
            </a:r>
            <a:r>
              <a:rPr lang="en-AU" altLang="zh-CN" sz="2400" dirty="0">
                <a:ea typeface="宋体" pitchFamily="2" charset="-122"/>
              </a:rPr>
              <a:t>1000</a:t>
            </a:r>
            <a:r>
              <a:rPr lang="zh-CN" altLang="en-AU" sz="2400" dirty="0"/>
              <a:t>个连续的整数都是合数</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descr="http://i3.s.7.hjfile.cn/entry/201504/ec5bb60a-294f-4bf5-ab34-301dc0b6bf38.jpg"/>
          <p:cNvPicPr>
            <a:picLocks noChangeAspect="1" noChangeArrowheads="1"/>
          </p:cNvPicPr>
          <p:nvPr/>
        </p:nvPicPr>
        <p:blipFill>
          <a:blip r:embed="rId2" cstate="print"/>
          <a:srcRect/>
          <a:stretch>
            <a:fillRect/>
          </a:stretch>
        </p:blipFill>
        <p:spPr bwMode="auto">
          <a:xfrm>
            <a:off x="2123728" y="188640"/>
            <a:ext cx="4680520" cy="6264696"/>
          </a:xfrm>
          <a:prstGeom prst="rect">
            <a:avLst/>
          </a:prstGeom>
          <a:noFill/>
        </p:spPr>
      </p:pic>
      <p:sp>
        <p:nvSpPr>
          <p:cNvPr id="5" name="矩形 4"/>
          <p:cNvSpPr/>
          <p:nvPr/>
        </p:nvSpPr>
        <p:spPr>
          <a:xfrm>
            <a:off x="827584" y="1988840"/>
            <a:ext cx="576064" cy="3170099"/>
          </a:xfrm>
          <a:prstGeom prst="rect">
            <a:avLst/>
          </a:prstGeom>
        </p:spPr>
        <p:txBody>
          <a:bodyPr wrap="square">
            <a:spAutoFit/>
          </a:bodyPr>
          <a:lstStyle/>
          <a:p>
            <a:r>
              <a:rPr lang="zh-CN" altLang="en-US" sz="4000" b="1" dirty="0" smtClean="0"/>
              <a:t>素数的分布</a:t>
            </a:r>
            <a:endParaRPr lang="zh-CN" altLang="en-US" sz="4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95288" y="549275"/>
            <a:ext cx="7488237" cy="682625"/>
          </a:xfrm>
        </p:spPr>
        <p:txBody>
          <a:bodyPr>
            <a:normAutofit fontScale="90000"/>
          </a:bodyPr>
          <a:lstStyle/>
          <a:p>
            <a:r>
              <a:rPr lang="en-US" altLang="zh-CN" b="0" dirty="0"/>
              <a:t>8.5 </a:t>
            </a:r>
            <a:r>
              <a:rPr lang="zh-CN" altLang="en-US" b="0" dirty="0"/>
              <a:t>计算乘法逆元素</a:t>
            </a:r>
          </a:p>
        </p:txBody>
      </p:sp>
      <p:sp>
        <p:nvSpPr>
          <p:cNvPr id="173059" name="Rectangle 3"/>
          <p:cNvSpPr>
            <a:spLocks noGrp="1" noChangeArrowheads="1"/>
          </p:cNvSpPr>
          <p:nvPr>
            <p:ph type="body" idx="1"/>
          </p:nvPr>
        </p:nvSpPr>
        <p:spPr>
          <a:xfrm>
            <a:off x="395288" y="1484313"/>
            <a:ext cx="8229600" cy="4465637"/>
          </a:xfrm>
        </p:spPr>
        <p:txBody>
          <a:bodyPr/>
          <a:lstStyle/>
          <a:p>
            <a:r>
              <a:rPr lang="zh-CN" altLang="en-US" sz="2500" dirty="0"/>
              <a:t>问题：</a:t>
            </a:r>
            <a:r>
              <a:rPr lang="en-US" altLang="zh-CN" sz="2500" dirty="0"/>
              <a:t>ax mod n = 1, x=a</a:t>
            </a:r>
            <a:r>
              <a:rPr lang="en-US" altLang="zh-CN" sz="2500" baseline="30000" dirty="0"/>
              <a:t>-1</a:t>
            </a:r>
            <a:r>
              <a:rPr lang="en-US" altLang="zh-CN" sz="2500" dirty="0"/>
              <a:t>=?</a:t>
            </a:r>
          </a:p>
          <a:p>
            <a:r>
              <a:rPr lang="en-US" altLang="zh-CN" sz="2500" dirty="0"/>
              <a:t>8.5.1 </a:t>
            </a:r>
            <a:r>
              <a:rPr lang="zh-CN" altLang="en-US" sz="2500" dirty="0"/>
              <a:t>利用欧拉定理</a:t>
            </a:r>
            <a:endParaRPr lang="en-US" altLang="zh-CN" sz="2500" dirty="0"/>
          </a:p>
          <a:p>
            <a:pPr lvl="1"/>
            <a:r>
              <a:rPr lang="zh-CN" altLang="en-US" sz="2100" dirty="0"/>
              <a:t>根据欧拉定理</a:t>
            </a:r>
            <a:r>
              <a:rPr lang="en-US" altLang="zh-CN" sz="2100" dirty="0"/>
              <a:t>(</a:t>
            </a:r>
            <a:r>
              <a:rPr lang="zh-CN" altLang="en-US" sz="2100" dirty="0"/>
              <a:t>定理</a:t>
            </a:r>
            <a:r>
              <a:rPr lang="en-US" altLang="zh-CN" sz="2100" dirty="0"/>
              <a:t>8.3), a</a:t>
            </a:r>
            <a:r>
              <a:rPr lang="el-GR" altLang="zh-CN" sz="2100" baseline="30000" dirty="0">
                <a:latin typeface="Arial Unicode MS" pitchFamily="34" charset="-122"/>
                <a:ea typeface="Arial Unicode MS" pitchFamily="34" charset="-122"/>
                <a:cs typeface="Arial Unicode MS" pitchFamily="34" charset="-122"/>
              </a:rPr>
              <a:t>φ</a:t>
            </a:r>
            <a:r>
              <a:rPr lang="en-US" altLang="zh-CN" sz="2100" baseline="30000" dirty="0"/>
              <a:t>(n)</a:t>
            </a:r>
            <a:r>
              <a:rPr lang="en-US" altLang="zh-CN" sz="2100" dirty="0"/>
              <a:t> mod n=1, </a:t>
            </a:r>
            <a:r>
              <a:rPr lang="zh-CN" altLang="en-US" sz="2100" dirty="0"/>
              <a:t>有              </a:t>
            </a:r>
            <a:r>
              <a:rPr lang="en-US" altLang="zh-CN" sz="2100" dirty="0"/>
              <a:t>aa</a:t>
            </a:r>
            <a:r>
              <a:rPr lang="en-US" altLang="zh-CN" sz="2100" baseline="30000" dirty="0"/>
              <a:t>-1</a:t>
            </a:r>
            <a:r>
              <a:rPr lang="en-US" altLang="zh-CN" sz="2100" dirty="0"/>
              <a:t> mod n =1= a</a:t>
            </a:r>
            <a:r>
              <a:rPr lang="el-GR" altLang="zh-CN" sz="2100" baseline="30000" dirty="0">
                <a:latin typeface="Arial Unicode MS" pitchFamily="34" charset="-122"/>
                <a:ea typeface="Arial Unicode MS" pitchFamily="34" charset="-122"/>
                <a:cs typeface="Arial Unicode MS" pitchFamily="34" charset="-122"/>
              </a:rPr>
              <a:t>φ</a:t>
            </a:r>
            <a:r>
              <a:rPr lang="en-US" altLang="zh-CN" sz="2100" baseline="30000" dirty="0"/>
              <a:t>(n)</a:t>
            </a:r>
            <a:r>
              <a:rPr lang="en-US" altLang="zh-CN" sz="2100" dirty="0"/>
              <a:t> mod n. </a:t>
            </a:r>
            <a:r>
              <a:rPr lang="zh-CN" altLang="en-US" sz="2100" dirty="0"/>
              <a:t>所以有</a:t>
            </a:r>
            <a:r>
              <a:rPr lang="en-US" altLang="zh-CN" sz="2100" dirty="0"/>
              <a:t>a</a:t>
            </a:r>
            <a:r>
              <a:rPr lang="en-US" altLang="zh-CN" sz="2100" baseline="30000" dirty="0"/>
              <a:t>-1</a:t>
            </a:r>
            <a:r>
              <a:rPr lang="en-US" altLang="zh-CN" sz="2100" dirty="0"/>
              <a:t> = a</a:t>
            </a:r>
            <a:r>
              <a:rPr lang="el-GR" altLang="zh-CN" sz="2100" baseline="30000" dirty="0">
                <a:latin typeface="Arial Unicode MS" pitchFamily="34" charset="-122"/>
                <a:ea typeface="Arial Unicode MS" pitchFamily="34" charset="-122"/>
                <a:cs typeface="Arial Unicode MS" pitchFamily="34" charset="-122"/>
              </a:rPr>
              <a:t>φ</a:t>
            </a:r>
            <a:r>
              <a:rPr lang="en-US" altLang="zh-CN" sz="2100" baseline="30000" dirty="0"/>
              <a:t>(n)-1</a:t>
            </a:r>
            <a:r>
              <a:rPr lang="en-US" altLang="zh-CN" sz="2100" dirty="0"/>
              <a:t> mod n. </a:t>
            </a:r>
          </a:p>
          <a:p>
            <a:pPr lvl="1">
              <a:lnSpc>
                <a:spcPct val="95000"/>
              </a:lnSpc>
            </a:pPr>
            <a:r>
              <a:rPr lang="zh-CN" altLang="en-US" sz="2100" dirty="0"/>
              <a:t>所以</a:t>
            </a:r>
            <a:r>
              <a:rPr lang="en-US" altLang="zh-CN" sz="2100" dirty="0"/>
              <a:t>, ax mod n =1, </a:t>
            </a:r>
            <a:r>
              <a:rPr lang="en-US" altLang="zh-CN" sz="2100" dirty="0" err="1"/>
              <a:t>gcd</a:t>
            </a:r>
            <a:r>
              <a:rPr lang="en-US" altLang="zh-CN" sz="2100" dirty="0"/>
              <a:t>(a, n)=1, x=a</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(n)-1</a:t>
            </a:r>
            <a:r>
              <a:rPr lang="en-US" altLang="zh-CN" sz="2100" dirty="0"/>
              <a:t> mod n,</a:t>
            </a:r>
            <a:r>
              <a:rPr lang="zh-CN" altLang="en-US" sz="2100" dirty="0"/>
              <a:t> 因为 </a:t>
            </a:r>
            <a:r>
              <a:rPr lang="en-US" altLang="zh-CN" sz="2100" dirty="0"/>
              <a:t>ax mod n =1</a:t>
            </a:r>
            <a:r>
              <a:rPr lang="zh-CN" altLang="en-US" sz="2100" dirty="0"/>
              <a:t>＝</a:t>
            </a:r>
            <a:r>
              <a:rPr lang="en-US" altLang="zh-CN" sz="2100" dirty="0"/>
              <a:t>a</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a:t>
            </a:r>
            <a:r>
              <a:rPr lang="en-US" altLang="zh-CN" sz="2100" dirty="0"/>
              <a:t> mod n, </a:t>
            </a:r>
          </a:p>
          <a:p>
            <a:pPr lvl="1">
              <a:lnSpc>
                <a:spcPct val="95000"/>
              </a:lnSpc>
              <a:buFont typeface="Wingdings" pitchFamily="2" charset="2"/>
              <a:buNone/>
            </a:pPr>
            <a:r>
              <a:rPr lang="zh-CN" altLang="en-US" sz="2100" dirty="0"/>
              <a:t>    两边同除</a:t>
            </a:r>
            <a:r>
              <a:rPr lang="en-US" altLang="zh-CN" sz="2100" dirty="0"/>
              <a:t>a, </a:t>
            </a:r>
            <a:r>
              <a:rPr lang="zh-CN" altLang="en-US" sz="2100" dirty="0"/>
              <a:t>即同乘</a:t>
            </a:r>
            <a:r>
              <a:rPr lang="en-US" altLang="zh-CN" sz="2100" dirty="0"/>
              <a:t>a</a:t>
            </a:r>
            <a:r>
              <a:rPr lang="zh-CN" altLang="en-US" sz="2100" dirty="0"/>
              <a:t>的逆</a:t>
            </a:r>
            <a:r>
              <a:rPr lang="en-US" altLang="zh-CN" sz="2100" dirty="0"/>
              <a:t>, </a:t>
            </a:r>
            <a:r>
              <a:rPr lang="zh-CN" altLang="en-US" sz="2100" dirty="0"/>
              <a:t>得</a:t>
            </a:r>
            <a:r>
              <a:rPr lang="en-US" altLang="zh-CN" sz="2100" dirty="0"/>
              <a:t>x=a</a:t>
            </a:r>
            <a:r>
              <a:rPr lang="el-GR" altLang="zh-CN" sz="2500" baseline="30000" dirty="0">
                <a:latin typeface="Arial Unicode MS" pitchFamily="34" charset="-122"/>
                <a:ea typeface="Arial Unicode MS" pitchFamily="34" charset="-122"/>
                <a:cs typeface="Arial Unicode MS" pitchFamily="34" charset="-122"/>
              </a:rPr>
              <a:t>φ</a:t>
            </a:r>
            <a:r>
              <a:rPr lang="en-US" altLang="zh-CN" sz="2500" baseline="30000" dirty="0"/>
              <a:t>(n)-1</a:t>
            </a:r>
            <a:r>
              <a:rPr lang="en-US" altLang="zh-CN" sz="2100" dirty="0"/>
              <a:t> mod n</a:t>
            </a:r>
            <a:endParaRPr lang="zh-CN" altLang="en-US" sz="2100" dirty="0"/>
          </a:p>
          <a:p>
            <a:pPr lvl="1">
              <a:lnSpc>
                <a:spcPct val="85000"/>
              </a:lnSpc>
            </a:pPr>
            <a:r>
              <a:rPr lang="zh-CN" altLang="en-US" sz="2100" dirty="0"/>
              <a:t>如果</a:t>
            </a:r>
            <a:r>
              <a:rPr lang="el-GR" altLang="zh-CN" sz="2100" dirty="0">
                <a:latin typeface="Arial Unicode MS" pitchFamily="34" charset="-122"/>
                <a:ea typeface="Arial Unicode MS" pitchFamily="34" charset="-122"/>
                <a:cs typeface="Arial Unicode MS" pitchFamily="34" charset="-122"/>
              </a:rPr>
              <a:t>φ</a:t>
            </a:r>
            <a:r>
              <a:rPr lang="en-US" altLang="zh-CN" sz="2100" dirty="0"/>
              <a:t>(n)</a:t>
            </a:r>
            <a:r>
              <a:rPr lang="zh-CN" altLang="en-US" sz="2100" dirty="0"/>
              <a:t>已知</a:t>
            </a:r>
            <a:r>
              <a:rPr lang="en-US" altLang="zh-CN" sz="2100" dirty="0"/>
              <a:t>, </a:t>
            </a:r>
            <a:r>
              <a:rPr lang="zh-CN" altLang="en-US" sz="2100" dirty="0"/>
              <a:t>则</a:t>
            </a:r>
            <a:r>
              <a:rPr lang="en-US" altLang="zh-CN" sz="2100" dirty="0"/>
              <a:t>a</a:t>
            </a:r>
            <a:r>
              <a:rPr lang="zh-CN" altLang="en-US" sz="2100" dirty="0"/>
              <a:t>的逆元素可以用快速指数运算法求得</a:t>
            </a:r>
            <a:r>
              <a:rPr lang="en-US" altLang="zh-CN" sz="2100" dirty="0"/>
              <a:t>.</a:t>
            </a:r>
          </a:p>
          <a:p>
            <a:pPr lvl="2">
              <a:lnSpc>
                <a:spcPct val="85000"/>
              </a:lnSpc>
              <a:buFont typeface="Wingdings" pitchFamily="2" charset="2"/>
              <a:buNone/>
            </a:pPr>
            <a:r>
              <a:rPr lang="zh-CN" altLang="en-US" dirty="0"/>
              <a:t>    </a:t>
            </a:r>
            <a:r>
              <a:rPr lang="zh-CN" altLang="en-US" dirty="0">
                <a:solidFill>
                  <a:srgbClr val="0000CC"/>
                </a:solidFill>
              </a:rPr>
              <a:t>特例</a:t>
            </a:r>
            <a:r>
              <a:rPr lang="zh-CN" altLang="en-US" dirty="0"/>
              <a:t>：如果</a:t>
            </a:r>
            <a:r>
              <a:rPr lang="en-US" altLang="zh-CN" dirty="0"/>
              <a:t>n</a:t>
            </a:r>
            <a:r>
              <a:rPr lang="zh-CN" altLang="en-US" dirty="0"/>
              <a:t>是素数</a:t>
            </a:r>
            <a:r>
              <a:rPr lang="en-US" altLang="zh-CN" dirty="0"/>
              <a:t>p, </a:t>
            </a:r>
            <a:r>
              <a:rPr lang="zh-CN" altLang="en-US" dirty="0"/>
              <a:t>则 </a:t>
            </a:r>
            <a:r>
              <a:rPr lang="en-US" altLang="zh-CN" dirty="0"/>
              <a:t>a</a:t>
            </a:r>
            <a:r>
              <a:rPr lang="en-US" altLang="zh-CN" baseline="30000" dirty="0"/>
              <a:t>-1</a:t>
            </a:r>
            <a:r>
              <a:rPr lang="en-US" altLang="zh-CN" dirty="0"/>
              <a:t> = a</a:t>
            </a:r>
            <a:r>
              <a:rPr lang="en-US" altLang="zh-CN" baseline="30000" dirty="0"/>
              <a:t>p-1-1</a:t>
            </a:r>
            <a:r>
              <a:rPr lang="en-US" altLang="zh-CN" dirty="0"/>
              <a:t> mod p = a</a:t>
            </a:r>
            <a:r>
              <a:rPr lang="en-US" altLang="zh-CN" baseline="30000" dirty="0"/>
              <a:t>p-2</a:t>
            </a:r>
            <a:r>
              <a:rPr lang="en-US" altLang="zh-CN" dirty="0"/>
              <a:t> mod p.</a:t>
            </a:r>
          </a:p>
          <a:p>
            <a:pPr lvl="1"/>
            <a:r>
              <a:rPr lang="zh-CN" altLang="en-US" sz="2100" dirty="0"/>
              <a:t>如果</a:t>
            </a:r>
            <a:r>
              <a:rPr lang="el-GR" altLang="zh-CN" sz="2100" dirty="0">
                <a:latin typeface="Arial Unicode MS" pitchFamily="34" charset="-122"/>
                <a:ea typeface="Arial Unicode MS" pitchFamily="34" charset="-122"/>
                <a:cs typeface="Arial Unicode MS" pitchFamily="34" charset="-122"/>
              </a:rPr>
              <a:t>φ</a:t>
            </a:r>
            <a:r>
              <a:rPr lang="en-US" altLang="zh-CN" sz="2100" dirty="0"/>
              <a:t>(n)</a:t>
            </a:r>
            <a:r>
              <a:rPr lang="zh-CN" altLang="en-US" sz="2100" dirty="0"/>
              <a:t>不知</a:t>
            </a:r>
            <a:r>
              <a:rPr lang="en-US" altLang="zh-CN" sz="2100" dirty="0"/>
              <a:t>, </a:t>
            </a:r>
            <a:r>
              <a:rPr lang="zh-CN" altLang="en-US" sz="2100" dirty="0"/>
              <a:t>可以用</a:t>
            </a:r>
            <a:r>
              <a:rPr lang="en-US" altLang="zh-CN" sz="2100" dirty="0"/>
              <a:t>Euclid’s</a:t>
            </a:r>
            <a:r>
              <a:rPr lang="zh-CN" altLang="en-US" sz="2100" dirty="0"/>
              <a:t>计算最大公约数算法的扩展来求逆</a:t>
            </a:r>
            <a:r>
              <a:rPr lang="en-US" altLang="zh-CN" sz="2100" dirty="0"/>
              <a:t>.</a:t>
            </a:r>
            <a:endParaRPr lang="zh-CN" altLang="en-US" sz="21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5288" y="188913"/>
            <a:ext cx="7561262" cy="647700"/>
          </a:xfrm>
        </p:spPr>
        <p:txBody>
          <a:bodyPr/>
          <a:lstStyle/>
          <a:p>
            <a:r>
              <a:rPr lang="zh-CN" altLang="en-US" sz="3500" b="0" dirty="0"/>
              <a:t>快速指数运算法求逆元素</a:t>
            </a:r>
            <a:r>
              <a:rPr lang="en-US" altLang="zh-CN" sz="3100" b="0" dirty="0"/>
              <a:t>(</a:t>
            </a:r>
            <a:r>
              <a:rPr lang="el-GR" altLang="zh-CN" sz="3100" b="0" dirty="0">
                <a:latin typeface="Arial Unicode MS" pitchFamily="34" charset="-122"/>
                <a:ea typeface="Arial Unicode MS" pitchFamily="34" charset="-122"/>
                <a:cs typeface="Arial Unicode MS" pitchFamily="34" charset="-122"/>
              </a:rPr>
              <a:t>φ</a:t>
            </a:r>
            <a:r>
              <a:rPr lang="en-US" altLang="zh-CN" sz="3100" b="0" dirty="0"/>
              <a:t>(n)</a:t>
            </a:r>
            <a:r>
              <a:rPr lang="zh-CN" altLang="en-US" sz="3100" b="0" dirty="0"/>
              <a:t>已知</a:t>
            </a:r>
            <a:r>
              <a:rPr lang="en-US" altLang="zh-CN" sz="3100" b="0" dirty="0"/>
              <a:t>)</a:t>
            </a:r>
          </a:p>
        </p:txBody>
      </p:sp>
      <p:sp>
        <p:nvSpPr>
          <p:cNvPr id="172035" name="Rectangle 3"/>
          <p:cNvSpPr>
            <a:spLocks noGrp="1" noChangeArrowheads="1"/>
          </p:cNvSpPr>
          <p:nvPr>
            <p:ph type="body" idx="1"/>
          </p:nvPr>
        </p:nvSpPr>
        <p:spPr>
          <a:xfrm>
            <a:off x="395288" y="908050"/>
            <a:ext cx="8367712" cy="5329238"/>
          </a:xfrm>
        </p:spPr>
        <p:txBody>
          <a:bodyPr/>
          <a:lstStyle/>
          <a:p>
            <a:pPr>
              <a:lnSpc>
                <a:spcPct val="70000"/>
              </a:lnSpc>
            </a:pPr>
            <a:r>
              <a:rPr lang="en-US" altLang="zh-CN" dirty="0"/>
              <a:t>Algorithm </a:t>
            </a:r>
            <a:r>
              <a:rPr lang="en-US" altLang="zh-CN" dirty="0" err="1"/>
              <a:t>fastexp</a:t>
            </a:r>
            <a:r>
              <a:rPr lang="en-US" altLang="zh-CN" dirty="0"/>
              <a:t>(a, z, n)</a:t>
            </a:r>
          </a:p>
          <a:p>
            <a:pPr lvl="1">
              <a:lnSpc>
                <a:spcPct val="70000"/>
              </a:lnSpc>
              <a:buFont typeface="Wingdings" pitchFamily="2" charset="2"/>
              <a:buNone/>
            </a:pPr>
            <a:r>
              <a:rPr lang="en-US" altLang="zh-CN" dirty="0"/>
              <a:t>begin “return x=</a:t>
            </a:r>
            <a:r>
              <a:rPr lang="en-US" altLang="zh-CN" dirty="0" err="1"/>
              <a:t>a</a:t>
            </a:r>
            <a:r>
              <a:rPr lang="en-US" altLang="zh-CN" baseline="30000" dirty="0" err="1"/>
              <a:t>z</a:t>
            </a:r>
            <a:r>
              <a:rPr lang="en-US" altLang="zh-CN" dirty="0"/>
              <a:t> mod n”</a:t>
            </a:r>
          </a:p>
          <a:p>
            <a:pPr lvl="1">
              <a:lnSpc>
                <a:spcPct val="70000"/>
              </a:lnSpc>
              <a:buFont typeface="Wingdings" pitchFamily="2" charset="2"/>
              <a:buNone/>
            </a:pPr>
            <a:r>
              <a:rPr lang="en-US" altLang="zh-CN" dirty="0"/>
              <a:t>	a1:= a; z1:=z; x:=1</a:t>
            </a:r>
          </a:p>
          <a:p>
            <a:pPr lvl="1">
              <a:lnSpc>
                <a:spcPct val="70000"/>
              </a:lnSpc>
              <a:buFont typeface="Wingdings" pitchFamily="2" charset="2"/>
              <a:buNone/>
            </a:pPr>
            <a:r>
              <a:rPr lang="en-US" altLang="zh-CN" dirty="0"/>
              <a:t>	while z1≠0 do “x(a1</a:t>
            </a:r>
            <a:r>
              <a:rPr lang="en-US" altLang="zh-CN" baseline="30000" dirty="0"/>
              <a:t>z1</a:t>
            </a:r>
            <a:r>
              <a:rPr lang="en-US" altLang="zh-CN" dirty="0"/>
              <a:t> mod n)= </a:t>
            </a:r>
            <a:r>
              <a:rPr lang="en-US" altLang="zh-CN" dirty="0" err="1"/>
              <a:t>a</a:t>
            </a:r>
            <a:r>
              <a:rPr lang="en-US" altLang="zh-CN" baseline="30000" dirty="0" err="1"/>
              <a:t>z</a:t>
            </a:r>
            <a:r>
              <a:rPr lang="en-US" altLang="zh-CN" dirty="0"/>
              <a:t> mod n”</a:t>
            </a:r>
          </a:p>
          <a:p>
            <a:pPr lvl="1">
              <a:lnSpc>
                <a:spcPct val="70000"/>
              </a:lnSpc>
              <a:buFont typeface="Wingdings" pitchFamily="2" charset="2"/>
              <a:buNone/>
            </a:pPr>
            <a:r>
              <a:rPr lang="en-US" altLang="zh-CN" dirty="0"/>
              <a:t>		begin </a:t>
            </a:r>
          </a:p>
          <a:p>
            <a:pPr lvl="1">
              <a:lnSpc>
                <a:spcPct val="70000"/>
              </a:lnSpc>
              <a:buFont typeface="Wingdings" pitchFamily="2" charset="2"/>
              <a:buNone/>
            </a:pPr>
            <a:r>
              <a:rPr lang="en-US" altLang="zh-CN" dirty="0"/>
              <a:t>			while z1 mod 2 = 0 do</a:t>
            </a:r>
          </a:p>
          <a:p>
            <a:pPr lvl="1">
              <a:lnSpc>
                <a:spcPct val="70000"/>
              </a:lnSpc>
              <a:buFont typeface="Wingdings" pitchFamily="2" charset="2"/>
              <a:buNone/>
            </a:pPr>
            <a:r>
              <a:rPr lang="en-US" altLang="zh-CN" dirty="0"/>
              <a:t> 				begin “square a1 while z1 is even”</a:t>
            </a:r>
          </a:p>
          <a:p>
            <a:pPr lvl="1">
              <a:lnSpc>
                <a:spcPct val="70000"/>
              </a:lnSpc>
              <a:buFont typeface="Wingdings" pitchFamily="2" charset="2"/>
              <a:buNone/>
            </a:pPr>
            <a:r>
              <a:rPr lang="en-US" altLang="zh-CN" dirty="0"/>
              <a:t>					z1:=z1 div 2</a:t>
            </a:r>
          </a:p>
          <a:p>
            <a:pPr lvl="1">
              <a:lnSpc>
                <a:spcPct val="70000"/>
              </a:lnSpc>
              <a:buFont typeface="Wingdings" pitchFamily="2" charset="2"/>
              <a:buNone/>
            </a:pPr>
            <a:r>
              <a:rPr lang="en-US" altLang="zh-CN" dirty="0"/>
              <a:t>					a1:=(a1*a1) mod n</a:t>
            </a:r>
          </a:p>
          <a:p>
            <a:pPr lvl="1">
              <a:lnSpc>
                <a:spcPct val="70000"/>
              </a:lnSpc>
              <a:buFont typeface="Wingdings" pitchFamily="2" charset="2"/>
              <a:buNone/>
            </a:pPr>
            <a:r>
              <a:rPr lang="en-US" altLang="zh-CN" dirty="0"/>
              <a:t>				end;</a:t>
            </a:r>
          </a:p>
          <a:p>
            <a:pPr lvl="1">
              <a:lnSpc>
                <a:spcPct val="70000"/>
              </a:lnSpc>
              <a:buFont typeface="Wingdings" pitchFamily="2" charset="2"/>
              <a:buNone/>
            </a:pPr>
            <a:r>
              <a:rPr lang="en-US" altLang="zh-CN" dirty="0"/>
              <a:t>			z1:=z1-1</a:t>
            </a:r>
          </a:p>
          <a:p>
            <a:pPr lvl="1">
              <a:lnSpc>
                <a:spcPct val="70000"/>
              </a:lnSpc>
              <a:buFont typeface="Wingdings" pitchFamily="2" charset="2"/>
              <a:buNone/>
            </a:pPr>
            <a:r>
              <a:rPr lang="en-US" altLang="zh-CN" dirty="0"/>
              <a:t>			x:= (x*a1) mod n “multiply”</a:t>
            </a:r>
          </a:p>
          <a:p>
            <a:pPr lvl="1">
              <a:lnSpc>
                <a:spcPct val="70000"/>
              </a:lnSpc>
              <a:buFont typeface="Wingdings" pitchFamily="2" charset="2"/>
              <a:buNone/>
            </a:pPr>
            <a:r>
              <a:rPr lang="en-US" altLang="zh-CN" dirty="0"/>
              <a:t>		end;</a:t>
            </a:r>
          </a:p>
          <a:p>
            <a:pPr lvl="1">
              <a:lnSpc>
                <a:spcPct val="70000"/>
              </a:lnSpc>
              <a:buFont typeface="Wingdings" pitchFamily="2" charset="2"/>
              <a:buNone/>
            </a:pPr>
            <a:r>
              <a:rPr lang="en-US" altLang="zh-CN" dirty="0"/>
              <a:t>	</a:t>
            </a:r>
            <a:r>
              <a:rPr lang="en-US" altLang="zh-CN" dirty="0" err="1"/>
              <a:t>fastexp</a:t>
            </a:r>
            <a:r>
              <a:rPr lang="en-US" altLang="zh-CN" dirty="0"/>
              <a:t>:=x</a:t>
            </a:r>
          </a:p>
          <a:p>
            <a:pPr lvl="1">
              <a:lnSpc>
                <a:spcPct val="70000"/>
              </a:lnSpc>
              <a:buFont typeface="Wingdings" pitchFamily="2" charset="2"/>
              <a:buNone/>
            </a:pPr>
            <a:r>
              <a:rPr lang="en-US" altLang="zh-CN" dirty="0"/>
              <a:t>end</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611188" y="981075"/>
            <a:ext cx="7632700" cy="5256213"/>
          </a:xfrm>
        </p:spPr>
        <p:txBody>
          <a:bodyPr/>
          <a:lstStyle/>
          <a:p>
            <a:pPr marL="381000" indent="-381000">
              <a:lnSpc>
                <a:spcPct val="80000"/>
              </a:lnSpc>
              <a:spcBef>
                <a:spcPct val="15000"/>
              </a:spcBef>
              <a:buFont typeface="Wingdings" pitchFamily="2" charset="2"/>
              <a:buNone/>
            </a:pPr>
            <a:r>
              <a:rPr lang="en-US" altLang="zh-CN" sz="2100" dirty="0"/>
              <a:t>Algorithm inv(a, n)</a:t>
            </a:r>
          </a:p>
          <a:p>
            <a:pPr marL="381000" indent="-381000">
              <a:lnSpc>
                <a:spcPct val="80000"/>
              </a:lnSpc>
              <a:spcBef>
                <a:spcPct val="15000"/>
              </a:spcBef>
              <a:buFont typeface="Wingdings" pitchFamily="2" charset="2"/>
              <a:buNone/>
            </a:pPr>
            <a:r>
              <a:rPr lang="en-US" altLang="zh-CN" sz="2100" dirty="0"/>
              <a:t>begin</a:t>
            </a:r>
          </a:p>
          <a:p>
            <a:pPr marL="381000" indent="-381000">
              <a:lnSpc>
                <a:spcPct val="80000"/>
              </a:lnSpc>
              <a:spcBef>
                <a:spcPct val="15000"/>
              </a:spcBef>
              <a:buFont typeface="Wingdings" pitchFamily="2" charset="2"/>
              <a:buNone/>
            </a:pPr>
            <a:r>
              <a:rPr lang="en-US" altLang="zh-CN" sz="2100" dirty="0"/>
              <a:t>	g</a:t>
            </a:r>
            <a:r>
              <a:rPr lang="en-US" altLang="zh-CN" sz="2100" baseline="-25000" dirty="0"/>
              <a:t>0</a:t>
            </a:r>
            <a:r>
              <a:rPr lang="en-US" altLang="zh-CN" sz="2100" dirty="0"/>
              <a:t>:=n; g</a:t>
            </a:r>
            <a:r>
              <a:rPr lang="en-US" altLang="zh-CN" sz="2100" baseline="-25000" dirty="0"/>
              <a:t>1</a:t>
            </a:r>
            <a:r>
              <a:rPr lang="en-US" altLang="zh-CN" sz="2100" dirty="0"/>
              <a:t>:=a; u</a:t>
            </a:r>
            <a:r>
              <a:rPr lang="en-US" altLang="zh-CN" sz="2100" baseline="-25000" dirty="0"/>
              <a:t>0</a:t>
            </a:r>
            <a:r>
              <a:rPr lang="en-US" altLang="zh-CN" sz="2100" dirty="0"/>
              <a:t>:=1; v</a:t>
            </a:r>
            <a:r>
              <a:rPr lang="en-US" altLang="zh-CN" sz="2100" baseline="-25000" dirty="0"/>
              <a:t>0</a:t>
            </a:r>
            <a:r>
              <a:rPr lang="en-US" altLang="zh-CN" sz="2100" dirty="0"/>
              <a:t>:=0; u</a:t>
            </a:r>
            <a:r>
              <a:rPr lang="en-US" altLang="zh-CN" sz="2100" baseline="-25000" dirty="0"/>
              <a:t>1</a:t>
            </a:r>
            <a:r>
              <a:rPr lang="en-US" altLang="zh-CN" sz="2100" dirty="0"/>
              <a:t>:=0; v</a:t>
            </a:r>
            <a:r>
              <a:rPr lang="en-US" altLang="zh-CN" sz="2100" baseline="-25000" dirty="0"/>
              <a:t>1</a:t>
            </a:r>
            <a:r>
              <a:rPr lang="en-US" altLang="zh-CN" sz="2100" dirty="0"/>
              <a:t>:=1; </a:t>
            </a:r>
            <a:r>
              <a:rPr lang="en-US" altLang="zh-CN" sz="2100" dirty="0" err="1"/>
              <a:t>i</a:t>
            </a:r>
            <a:r>
              <a:rPr lang="en-US" altLang="zh-CN" sz="2100" dirty="0"/>
              <a:t>:=1</a:t>
            </a:r>
          </a:p>
          <a:p>
            <a:pPr marL="381000" indent="-381000">
              <a:lnSpc>
                <a:spcPct val="80000"/>
              </a:lnSpc>
              <a:spcBef>
                <a:spcPct val="15000"/>
              </a:spcBef>
              <a:buFont typeface="Wingdings" pitchFamily="2" charset="2"/>
              <a:buNone/>
            </a:pPr>
            <a:r>
              <a:rPr lang="en-US" altLang="zh-CN" sz="2100" dirty="0"/>
              <a:t>	while g</a:t>
            </a:r>
            <a:r>
              <a:rPr lang="en-US" altLang="zh-CN" sz="2100" baseline="-25000" dirty="0"/>
              <a:t>i</a:t>
            </a:r>
            <a:r>
              <a:rPr lang="en-US" altLang="zh-CN" sz="2100" dirty="0"/>
              <a:t>≠0 do “</a:t>
            </a:r>
            <a:r>
              <a:rPr lang="en-US" altLang="zh-CN" sz="2100" dirty="0" err="1"/>
              <a:t>g</a:t>
            </a:r>
            <a:r>
              <a:rPr lang="en-US" altLang="zh-CN" sz="2100" baseline="-25000" dirty="0" err="1"/>
              <a:t>i</a:t>
            </a:r>
            <a:r>
              <a:rPr lang="en-US" altLang="zh-CN" sz="2100" dirty="0"/>
              <a:t> = </a:t>
            </a:r>
            <a:r>
              <a:rPr lang="en-US" altLang="zh-CN" sz="2100" dirty="0" err="1"/>
              <a:t>u</a:t>
            </a:r>
            <a:r>
              <a:rPr lang="en-US" altLang="zh-CN" sz="2100" baseline="-25000" dirty="0" err="1"/>
              <a:t>i</a:t>
            </a:r>
            <a:r>
              <a:rPr lang="en-US" altLang="zh-CN" sz="2100" dirty="0" err="1"/>
              <a:t>n</a:t>
            </a:r>
            <a:r>
              <a:rPr lang="en-US" altLang="zh-CN" sz="2100" dirty="0"/>
              <a:t> + v</a:t>
            </a:r>
            <a:r>
              <a:rPr lang="en-US" altLang="zh-CN" sz="2100" baseline="-25000" dirty="0"/>
              <a:t>i</a:t>
            </a:r>
            <a:r>
              <a:rPr lang="en-US" altLang="zh-CN" sz="2100" dirty="0"/>
              <a:t>a”</a:t>
            </a:r>
          </a:p>
          <a:p>
            <a:pPr marL="381000" indent="-381000">
              <a:lnSpc>
                <a:spcPct val="80000"/>
              </a:lnSpc>
              <a:spcBef>
                <a:spcPct val="15000"/>
              </a:spcBef>
              <a:buFont typeface="Wingdings" pitchFamily="2" charset="2"/>
              <a:buNone/>
            </a:pPr>
            <a:r>
              <a:rPr lang="en-US" altLang="zh-CN" sz="2100" dirty="0"/>
              <a:t>		begin</a:t>
            </a:r>
          </a:p>
          <a:p>
            <a:pPr marL="381000" indent="-381000">
              <a:lnSpc>
                <a:spcPct val="80000"/>
              </a:lnSpc>
              <a:spcBef>
                <a:spcPct val="15000"/>
              </a:spcBef>
              <a:buFont typeface="Wingdings" pitchFamily="2" charset="2"/>
              <a:buNone/>
            </a:pPr>
            <a:r>
              <a:rPr lang="en-US" altLang="zh-CN" sz="2100" dirty="0"/>
              <a:t>			y:=g</a:t>
            </a:r>
            <a:r>
              <a:rPr lang="en-US" altLang="zh-CN" sz="2100" baseline="-25000" dirty="0"/>
              <a:t>i-1</a:t>
            </a:r>
            <a:r>
              <a:rPr lang="en-US" altLang="zh-CN" sz="2100" dirty="0"/>
              <a:t> div </a:t>
            </a:r>
            <a:r>
              <a:rPr lang="en-US" altLang="zh-CN" sz="2100" dirty="0" err="1"/>
              <a:t>g</a:t>
            </a:r>
            <a:r>
              <a:rPr lang="en-US" altLang="zh-CN" sz="2100" baseline="-25000" dirty="0" err="1"/>
              <a:t>i</a:t>
            </a:r>
            <a:r>
              <a:rPr lang="en-US" altLang="zh-CN" sz="2100" dirty="0"/>
              <a:t>;</a:t>
            </a:r>
          </a:p>
          <a:p>
            <a:pPr marL="381000" indent="-381000">
              <a:lnSpc>
                <a:spcPct val="80000"/>
              </a:lnSpc>
              <a:spcBef>
                <a:spcPct val="15000"/>
              </a:spcBef>
              <a:buFont typeface="Wingdings" pitchFamily="2" charset="2"/>
              <a:buNone/>
            </a:pPr>
            <a:r>
              <a:rPr lang="en-US" altLang="zh-CN" sz="2100" dirty="0"/>
              <a:t>			g</a:t>
            </a:r>
            <a:r>
              <a:rPr lang="en-US" altLang="zh-CN" sz="2100" baseline="-25000" dirty="0"/>
              <a:t>i+1</a:t>
            </a:r>
            <a:r>
              <a:rPr lang="en-US" altLang="zh-CN" sz="2100" dirty="0"/>
              <a:t>:= g</a:t>
            </a:r>
            <a:r>
              <a:rPr lang="en-US" altLang="zh-CN" sz="2100" baseline="-25000" dirty="0"/>
              <a:t>i-1</a:t>
            </a:r>
            <a:r>
              <a:rPr lang="en-US" altLang="zh-CN" sz="2100" dirty="0"/>
              <a:t> –y*</a:t>
            </a:r>
            <a:r>
              <a:rPr lang="en-US" altLang="zh-CN" sz="2100" dirty="0" err="1"/>
              <a:t>g</a:t>
            </a:r>
            <a:r>
              <a:rPr lang="en-US" altLang="zh-CN" sz="2100" baseline="-25000" dirty="0" err="1"/>
              <a:t>i</a:t>
            </a:r>
            <a:r>
              <a:rPr lang="en-US" altLang="zh-CN" sz="2100" dirty="0"/>
              <a:t>;</a:t>
            </a:r>
          </a:p>
          <a:p>
            <a:pPr marL="381000" indent="-381000">
              <a:lnSpc>
                <a:spcPct val="80000"/>
              </a:lnSpc>
              <a:spcBef>
                <a:spcPct val="15000"/>
              </a:spcBef>
              <a:buFont typeface="Wingdings" pitchFamily="2" charset="2"/>
              <a:buNone/>
            </a:pPr>
            <a:r>
              <a:rPr lang="en-US" altLang="zh-CN" sz="2100" dirty="0"/>
              <a:t>			u</a:t>
            </a:r>
            <a:r>
              <a:rPr lang="en-US" altLang="zh-CN" sz="2100" baseline="-25000" dirty="0"/>
              <a:t>i+1</a:t>
            </a:r>
            <a:r>
              <a:rPr lang="en-US" altLang="zh-CN" sz="2100" dirty="0"/>
              <a:t>:= u</a:t>
            </a:r>
            <a:r>
              <a:rPr lang="en-US" altLang="zh-CN" sz="2100" baseline="-25000" dirty="0"/>
              <a:t>i-1</a:t>
            </a:r>
            <a:r>
              <a:rPr lang="en-US" altLang="zh-CN" sz="2100" dirty="0"/>
              <a:t> –y*</a:t>
            </a:r>
            <a:r>
              <a:rPr lang="en-US" altLang="zh-CN" sz="2100" dirty="0" err="1"/>
              <a:t>u</a:t>
            </a:r>
            <a:r>
              <a:rPr lang="en-US" altLang="zh-CN" sz="2100" baseline="-25000" dirty="0" err="1"/>
              <a:t>i</a:t>
            </a:r>
            <a:r>
              <a:rPr lang="en-US" altLang="zh-CN" sz="2100" dirty="0"/>
              <a:t>;</a:t>
            </a:r>
          </a:p>
          <a:p>
            <a:pPr marL="381000" indent="-381000">
              <a:lnSpc>
                <a:spcPct val="80000"/>
              </a:lnSpc>
              <a:spcBef>
                <a:spcPct val="15000"/>
              </a:spcBef>
              <a:buFont typeface="Wingdings" pitchFamily="2" charset="2"/>
              <a:buNone/>
            </a:pPr>
            <a:r>
              <a:rPr lang="en-US" altLang="zh-CN" sz="2100" dirty="0"/>
              <a:t>			v</a:t>
            </a:r>
            <a:r>
              <a:rPr lang="en-US" altLang="zh-CN" sz="2100" baseline="-25000" dirty="0"/>
              <a:t>i+1</a:t>
            </a:r>
            <a:r>
              <a:rPr lang="en-US" altLang="zh-CN" sz="2100" dirty="0"/>
              <a:t>:= v</a:t>
            </a:r>
            <a:r>
              <a:rPr lang="en-US" altLang="zh-CN" sz="2100" baseline="-25000" dirty="0"/>
              <a:t>i-1</a:t>
            </a:r>
            <a:r>
              <a:rPr lang="en-US" altLang="zh-CN" sz="2100" dirty="0"/>
              <a:t> –y*v</a:t>
            </a:r>
            <a:r>
              <a:rPr lang="en-US" altLang="zh-CN" sz="2100" baseline="-25000" dirty="0"/>
              <a:t>i</a:t>
            </a:r>
            <a:r>
              <a:rPr lang="en-US" altLang="zh-CN" sz="2100" dirty="0"/>
              <a:t>;</a:t>
            </a:r>
          </a:p>
          <a:p>
            <a:pPr marL="381000" indent="-381000">
              <a:lnSpc>
                <a:spcPct val="80000"/>
              </a:lnSpc>
              <a:spcBef>
                <a:spcPct val="15000"/>
              </a:spcBef>
              <a:buFont typeface="Wingdings" pitchFamily="2" charset="2"/>
              <a:buNone/>
            </a:pPr>
            <a:r>
              <a:rPr lang="en-US" altLang="zh-CN" sz="2100" dirty="0"/>
              <a:t>			</a:t>
            </a:r>
            <a:r>
              <a:rPr lang="en-US" altLang="zh-CN" sz="2100" dirty="0" err="1"/>
              <a:t>i</a:t>
            </a:r>
            <a:r>
              <a:rPr lang="en-US" altLang="zh-CN" sz="2100" dirty="0"/>
              <a:t>:=i+1</a:t>
            </a:r>
          </a:p>
          <a:p>
            <a:pPr marL="381000" indent="-381000">
              <a:lnSpc>
                <a:spcPct val="80000"/>
              </a:lnSpc>
              <a:spcBef>
                <a:spcPct val="15000"/>
              </a:spcBef>
              <a:buFont typeface="Wingdings" pitchFamily="2" charset="2"/>
              <a:buNone/>
            </a:pPr>
            <a:r>
              <a:rPr lang="en-US" altLang="zh-CN" sz="2100" dirty="0"/>
              <a:t>		end</a:t>
            </a:r>
          </a:p>
          <a:p>
            <a:pPr marL="381000" indent="-381000">
              <a:lnSpc>
                <a:spcPct val="80000"/>
              </a:lnSpc>
              <a:spcBef>
                <a:spcPct val="15000"/>
              </a:spcBef>
              <a:buFont typeface="Wingdings" pitchFamily="2" charset="2"/>
              <a:buNone/>
            </a:pPr>
            <a:r>
              <a:rPr lang="en-US" altLang="zh-CN" sz="2100" dirty="0"/>
              <a:t>	x:= v</a:t>
            </a:r>
            <a:r>
              <a:rPr lang="en-US" altLang="zh-CN" sz="2100" baseline="-25000" dirty="0"/>
              <a:t>i-1</a:t>
            </a:r>
          </a:p>
          <a:p>
            <a:pPr marL="381000" indent="-381000">
              <a:lnSpc>
                <a:spcPct val="80000"/>
              </a:lnSpc>
              <a:spcBef>
                <a:spcPct val="15000"/>
              </a:spcBef>
              <a:buFont typeface="Wingdings" pitchFamily="2" charset="2"/>
              <a:buNone/>
            </a:pPr>
            <a:r>
              <a:rPr lang="en-US" altLang="zh-CN" sz="2100" dirty="0"/>
              <a:t>	if x&gt;=0, then inv:= x, else inv:= </a:t>
            </a:r>
            <a:r>
              <a:rPr lang="en-US" altLang="zh-CN" sz="2100" dirty="0" err="1"/>
              <a:t>x+n</a:t>
            </a:r>
            <a:endParaRPr lang="en-US" altLang="zh-CN" sz="2100" dirty="0"/>
          </a:p>
          <a:p>
            <a:pPr marL="381000" indent="-381000">
              <a:lnSpc>
                <a:spcPct val="80000"/>
              </a:lnSpc>
              <a:spcBef>
                <a:spcPct val="15000"/>
              </a:spcBef>
              <a:buFont typeface="Wingdings" pitchFamily="2" charset="2"/>
              <a:buNone/>
            </a:pPr>
            <a:r>
              <a:rPr lang="en-US" altLang="zh-CN" sz="2100" dirty="0"/>
              <a:t>end</a:t>
            </a:r>
          </a:p>
          <a:p>
            <a:pPr marL="381000" indent="-381000">
              <a:lnSpc>
                <a:spcPct val="80000"/>
              </a:lnSpc>
              <a:spcBef>
                <a:spcPct val="15000"/>
              </a:spcBef>
              <a:buFont typeface="Wingdings" pitchFamily="2" charset="2"/>
              <a:buNone/>
            </a:pPr>
            <a:r>
              <a:rPr lang="en-US" altLang="zh-CN" sz="2100" dirty="0"/>
              <a:t>	</a:t>
            </a:r>
            <a:r>
              <a:rPr lang="en-US" altLang="zh-CN" sz="2100" dirty="0" err="1">
                <a:solidFill>
                  <a:srgbClr val="0000CC"/>
                </a:solidFill>
              </a:rPr>
              <a:t>g</a:t>
            </a:r>
            <a:r>
              <a:rPr lang="en-US" altLang="zh-CN" sz="2100" baseline="-25000" dirty="0" err="1">
                <a:solidFill>
                  <a:srgbClr val="0000CC"/>
                </a:solidFill>
              </a:rPr>
              <a:t>i</a:t>
            </a:r>
            <a:r>
              <a:rPr lang="en-US" altLang="zh-CN" sz="2100" dirty="0">
                <a:solidFill>
                  <a:srgbClr val="0000CC"/>
                </a:solidFill>
              </a:rPr>
              <a:t> = </a:t>
            </a:r>
            <a:r>
              <a:rPr lang="en-US" altLang="zh-CN" sz="2100" dirty="0" err="1">
                <a:solidFill>
                  <a:srgbClr val="0000CC"/>
                </a:solidFill>
              </a:rPr>
              <a:t>u</a:t>
            </a:r>
            <a:r>
              <a:rPr lang="en-US" altLang="zh-CN" sz="2100" baseline="-25000" dirty="0" err="1">
                <a:solidFill>
                  <a:srgbClr val="0000CC"/>
                </a:solidFill>
              </a:rPr>
              <a:t>i</a:t>
            </a:r>
            <a:r>
              <a:rPr lang="en-US" altLang="zh-CN" sz="2100" dirty="0" err="1">
                <a:solidFill>
                  <a:srgbClr val="0000CC"/>
                </a:solidFill>
              </a:rPr>
              <a:t>n</a:t>
            </a:r>
            <a:r>
              <a:rPr lang="en-US" altLang="zh-CN" sz="2100" dirty="0">
                <a:solidFill>
                  <a:srgbClr val="0000CC"/>
                </a:solidFill>
              </a:rPr>
              <a:t> + v</a:t>
            </a:r>
            <a:r>
              <a:rPr lang="en-US" altLang="zh-CN" sz="2100" baseline="-25000" dirty="0">
                <a:solidFill>
                  <a:srgbClr val="0000CC"/>
                </a:solidFill>
              </a:rPr>
              <a:t>i</a:t>
            </a:r>
            <a:r>
              <a:rPr lang="en-US" altLang="zh-CN" sz="2100" dirty="0">
                <a:solidFill>
                  <a:srgbClr val="0000CC"/>
                </a:solidFill>
              </a:rPr>
              <a:t>a </a:t>
            </a:r>
            <a:r>
              <a:rPr lang="zh-CN" altLang="en-US" sz="2100" dirty="0">
                <a:solidFill>
                  <a:srgbClr val="0000CC"/>
                </a:solidFill>
              </a:rPr>
              <a:t>是循环变量，当</a:t>
            </a:r>
            <a:r>
              <a:rPr lang="en-US" altLang="zh-CN" sz="2100" dirty="0" err="1">
                <a:solidFill>
                  <a:srgbClr val="0000CC"/>
                </a:solidFill>
              </a:rPr>
              <a:t>g</a:t>
            </a:r>
            <a:r>
              <a:rPr lang="en-US" altLang="zh-CN" sz="2100" baseline="-25000" dirty="0" err="1">
                <a:solidFill>
                  <a:srgbClr val="0000CC"/>
                </a:solidFill>
              </a:rPr>
              <a:t>i</a:t>
            </a:r>
            <a:r>
              <a:rPr lang="en-US" altLang="zh-CN" sz="2100" dirty="0">
                <a:solidFill>
                  <a:srgbClr val="0000CC"/>
                </a:solidFill>
              </a:rPr>
              <a:t>=0 </a:t>
            </a:r>
            <a:r>
              <a:rPr lang="zh-CN" altLang="en-US" sz="2100" dirty="0">
                <a:solidFill>
                  <a:srgbClr val="0000CC"/>
                </a:solidFill>
              </a:rPr>
              <a:t>时 </a:t>
            </a:r>
            <a:r>
              <a:rPr lang="en-US" altLang="zh-CN" sz="2100" dirty="0">
                <a:solidFill>
                  <a:srgbClr val="0000CC"/>
                </a:solidFill>
              </a:rPr>
              <a:t>g</a:t>
            </a:r>
            <a:r>
              <a:rPr lang="en-US" altLang="zh-CN" sz="2100" baseline="-25000" dirty="0">
                <a:solidFill>
                  <a:srgbClr val="0000CC"/>
                </a:solidFill>
              </a:rPr>
              <a:t>i-1</a:t>
            </a:r>
            <a:r>
              <a:rPr lang="en-US" altLang="zh-CN" sz="2100" dirty="0">
                <a:solidFill>
                  <a:srgbClr val="0000CC"/>
                </a:solidFill>
              </a:rPr>
              <a:t>=</a:t>
            </a:r>
            <a:r>
              <a:rPr lang="en-US" altLang="zh-CN" sz="2100" dirty="0" err="1">
                <a:solidFill>
                  <a:srgbClr val="0000CC"/>
                </a:solidFill>
              </a:rPr>
              <a:t>gcd</a:t>
            </a:r>
            <a:r>
              <a:rPr lang="en-US" altLang="zh-CN" sz="2100" dirty="0">
                <a:solidFill>
                  <a:srgbClr val="0000CC"/>
                </a:solidFill>
              </a:rPr>
              <a:t>(a, n)</a:t>
            </a:r>
            <a:r>
              <a:rPr lang="zh-CN" altLang="en-US" sz="2100" dirty="0">
                <a:solidFill>
                  <a:srgbClr val="0000CC"/>
                </a:solidFill>
              </a:rPr>
              <a:t>。如果</a:t>
            </a:r>
            <a:r>
              <a:rPr lang="en-US" altLang="zh-CN" sz="2100" dirty="0" err="1">
                <a:solidFill>
                  <a:srgbClr val="0000CC"/>
                </a:solidFill>
              </a:rPr>
              <a:t>gcd</a:t>
            </a:r>
            <a:r>
              <a:rPr lang="en-US" altLang="zh-CN" sz="2100" dirty="0">
                <a:solidFill>
                  <a:srgbClr val="0000CC"/>
                </a:solidFill>
              </a:rPr>
              <a:t>(a, n)=1, </a:t>
            </a:r>
            <a:r>
              <a:rPr lang="zh-CN" altLang="en-US" sz="2100" dirty="0">
                <a:solidFill>
                  <a:srgbClr val="0000CC"/>
                </a:solidFill>
              </a:rPr>
              <a:t>则</a:t>
            </a:r>
            <a:r>
              <a:rPr lang="en-US" altLang="zh-CN" sz="2100" dirty="0">
                <a:solidFill>
                  <a:srgbClr val="0000CC"/>
                </a:solidFill>
              </a:rPr>
              <a:t>g</a:t>
            </a:r>
            <a:r>
              <a:rPr lang="en-US" altLang="zh-CN" sz="2100" baseline="-25000" dirty="0">
                <a:solidFill>
                  <a:srgbClr val="0000CC"/>
                </a:solidFill>
              </a:rPr>
              <a:t>i-1</a:t>
            </a:r>
            <a:r>
              <a:rPr lang="en-US" altLang="zh-CN" sz="2100" dirty="0">
                <a:solidFill>
                  <a:srgbClr val="0000CC"/>
                </a:solidFill>
              </a:rPr>
              <a:t>=1</a:t>
            </a:r>
            <a:r>
              <a:rPr lang="zh-CN" altLang="en-US" sz="2100" dirty="0">
                <a:solidFill>
                  <a:srgbClr val="0000CC"/>
                </a:solidFill>
              </a:rPr>
              <a:t>，并且 </a:t>
            </a:r>
            <a:r>
              <a:rPr lang="en-US" altLang="zh-CN" sz="2100" dirty="0">
                <a:solidFill>
                  <a:srgbClr val="0000CC"/>
                </a:solidFill>
              </a:rPr>
              <a:t>v</a:t>
            </a:r>
            <a:r>
              <a:rPr lang="en-US" altLang="zh-CN" sz="2100" baseline="-25000" dirty="0">
                <a:solidFill>
                  <a:srgbClr val="0000CC"/>
                </a:solidFill>
              </a:rPr>
              <a:t>i-1</a:t>
            </a:r>
            <a:r>
              <a:rPr lang="en-US" altLang="zh-CN" sz="2100" dirty="0">
                <a:solidFill>
                  <a:srgbClr val="0000CC"/>
                </a:solidFill>
              </a:rPr>
              <a:t>a –1 = u</a:t>
            </a:r>
            <a:r>
              <a:rPr lang="en-US" altLang="zh-CN" sz="2100" baseline="-25000" dirty="0">
                <a:solidFill>
                  <a:srgbClr val="0000CC"/>
                </a:solidFill>
              </a:rPr>
              <a:t>i-1</a:t>
            </a:r>
            <a:r>
              <a:rPr lang="en-US" altLang="zh-CN" sz="2100" dirty="0">
                <a:solidFill>
                  <a:srgbClr val="0000CC"/>
                </a:solidFill>
              </a:rPr>
              <a:t>n </a:t>
            </a:r>
            <a:r>
              <a:rPr lang="zh-CN" altLang="en-US" sz="2100" dirty="0">
                <a:solidFill>
                  <a:srgbClr val="0000CC"/>
                </a:solidFill>
              </a:rPr>
              <a:t>。</a:t>
            </a:r>
          </a:p>
          <a:p>
            <a:pPr marL="381000" indent="-381000">
              <a:lnSpc>
                <a:spcPct val="80000"/>
              </a:lnSpc>
              <a:spcBef>
                <a:spcPct val="15000"/>
              </a:spcBef>
              <a:buFont typeface="Wingdings" pitchFamily="2" charset="2"/>
              <a:buNone/>
            </a:pPr>
            <a:r>
              <a:rPr lang="zh-CN" altLang="en-US" sz="2100" dirty="0">
                <a:solidFill>
                  <a:srgbClr val="0000CC"/>
                </a:solidFill>
              </a:rPr>
              <a:t>                 因此，</a:t>
            </a:r>
            <a:r>
              <a:rPr lang="en-US" altLang="zh-CN" sz="2100" dirty="0">
                <a:solidFill>
                  <a:srgbClr val="0000CC"/>
                </a:solidFill>
              </a:rPr>
              <a:t>v</a:t>
            </a:r>
            <a:r>
              <a:rPr lang="en-US" altLang="zh-CN" sz="2100" baseline="-25000" dirty="0">
                <a:solidFill>
                  <a:srgbClr val="0000CC"/>
                </a:solidFill>
              </a:rPr>
              <a:t>i-1</a:t>
            </a:r>
            <a:r>
              <a:rPr lang="en-US" altLang="zh-CN" sz="2100" dirty="0">
                <a:solidFill>
                  <a:srgbClr val="0000CC"/>
                </a:solidFill>
              </a:rPr>
              <a:t>a mod n =1, v</a:t>
            </a:r>
            <a:r>
              <a:rPr lang="en-US" altLang="zh-CN" sz="2100" baseline="-25000" dirty="0">
                <a:solidFill>
                  <a:srgbClr val="0000CC"/>
                </a:solidFill>
              </a:rPr>
              <a:t>i-1</a:t>
            </a:r>
            <a:r>
              <a:rPr lang="en-US" altLang="zh-CN" sz="2100" dirty="0">
                <a:solidFill>
                  <a:srgbClr val="0000CC"/>
                </a:solidFill>
              </a:rPr>
              <a:t> </a:t>
            </a:r>
            <a:r>
              <a:rPr lang="zh-CN" altLang="en-US" sz="2100" dirty="0">
                <a:solidFill>
                  <a:srgbClr val="0000CC"/>
                </a:solidFill>
              </a:rPr>
              <a:t>＝</a:t>
            </a:r>
            <a:r>
              <a:rPr lang="en-US" altLang="zh-CN" sz="2100" dirty="0">
                <a:solidFill>
                  <a:srgbClr val="0000CC"/>
                </a:solidFill>
              </a:rPr>
              <a:t>x</a:t>
            </a:r>
            <a:r>
              <a:rPr lang="zh-CN" altLang="en-US" sz="2100" dirty="0">
                <a:solidFill>
                  <a:srgbClr val="0000CC"/>
                </a:solidFill>
              </a:rPr>
              <a:t>，就是</a:t>
            </a:r>
            <a:r>
              <a:rPr lang="en-US" altLang="zh-CN" sz="2100" dirty="0">
                <a:solidFill>
                  <a:srgbClr val="0000CC"/>
                </a:solidFill>
              </a:rPr>
              <a:t>a</a:t>
            </a:r>
            <a:r>
              <a:rPr lang="zh-CN" altLang="en-US" sz="2100" dirty="0">
                <a:solidFill>
                  <a:srgbClr val="0000CC"/>
                </a:solidFill>
              </a:rPr>
              <a:t>的逆元素。</a:t>
            </a:r>
          </a:p>
        </p:txBody>
      </p:sp>
      <p:sp>
        <p:nvSpPr>
          <p:cNvPr id="74752" name="Rectangle 0"/>
          <p:cNvSpPr>
            <a:spLocks noGrp="1" noChangeArrowheads="1"/>
          </p:cNvSpPr>
          <p:nvPr>
            <p:ph type="title"/>
          </p:nvPr>
        </p:nvSpPr>
        <p:spPr>
          <a:xfrm>
            <a:off x="395288" y="188913"/>
            <a:ext cx="7991475" cy="720725"/>
          </a:xfrm>
        </p:spPr>
        <p:txBody>
          <a:bodyPr/>
          <a:lstStyle/>
          <a:p>
            <a:r>
              <a:rPr lang="en-US" altLang="zh-CN" sz="3100" b="0" dirty="0"/>
              <a:t>8.5.2</a:t>
            </a:r>
            <a:r>
              <a:rPr lang="zh-CN" altLang="en-US" sz="3100" b="0" dirty="0"/>
              <a:t>扩展的</a:t>
            </a:r>
            <a:r>
              <a:rPr lang="en-US" altLang="zh-CN" sz="3100" b="0" dirty="0"/>
              <a:t>Euclid</a:t>
            </a:r>
            <a:r>
              <a:rPr lang="zh-CN" altLang="en-US" sz="3100" b="0" dirty="0"/>
              <a:t>算法求逆元素</a:t>
            </a:r>
            <a:r>
              <a:rPr lang="en-US" altLang="zh-CN" sz="3100" b="0" dirty="0"/>
              <a:t>(</a:t>
            </a:r>
            <a:r>
              <a:rPr lang="el-GR" altLang="zh-CN" sz="3100" b="0" dirty="0">
                <a:latin typeface="Arial Unicode MS" pitchFamily="34" charset="-122"/>
                <a:ea typeface="Arial Unicode MS" pitchFamily="34" charset="-122"/>
                <a:cs typeface="Arial Unicode MS" pitchFamily="34" charset="-122"/>
              </a:rPr>
              <a:t>φ</a:t>
            </a:r>
            <a:r>
              <a:rPr lang="en-US" altLang="zh-CN" sz="3100" b="0" dirty="0"/>
              <a:t>(n)</a:t>
            </a:r>
            <a:r>
              <a:rPr lang="zh-CN" altLang="en-US" sz="3100" b="0" dirty="0"/>
              <a:t>未知</a:t>
            </a:r>
            <a:r>
              <a:rPr lang="en-US" altLang="zh-CN" sz="3100" b="0" dirty="0"/>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457200" y="6381750"/>
            <a:ext cx="2133600" cy="323850"/>
          </a:xfrm>
          <a:prstGeom prst="rect">
            <a:avLst/>
          </a:prstGeom>
        </p:spPr>
        <p:txBody>
          <a:bodyPr/>
          <a:lstStyle/>
          <a:p>
            <a:fld id="{A59058CA-E373-4F56-BE93-DEF728253D47}" type="datetime1">
              <a:rPr lang="zh-CN" altLang="en-US"/>
              <a:pPr/>
              <a:t>2016/11/14</a:t>
            </a:fld>
            <a:endParaRPr lang="en-US" altLang="zh-CN"/>
          </a:p>
        </p:txBody>
      </p:sp>
      <p:sp>
        <p:nvSpPr>
          <p:cNvPr id="177154" name="Rectangle 2"/>
          <p:cNvSpPr>
            <a:spLocks noGrp="1" noChangeArrowheads="1"/>
          </p:cNvSpPr>
          <p:nvPr>
            <p:ph type="body" idx="1"/>
          </p:nvPr>
        </p:nvSpPr>
        <p:spPr>
          <a:xfrm>
            <a:off x="323850" y="1052513"/>
            <a:ext cx="8208963" cy="5329237"/>
          </a:xfrm>
        </p:spPr>
        <p:txBody>
          <a:bodyPr/>
          <a:lstStyle/>
          <a:p>
            <a:pPr marL="609600" indent="-609600">
              <a:lnSpc>
                <a:spcPct val="80000"/>
              </a:lnSpc>
              <a:spcBef>
                <a:spcPct val="15000"/>
              </a:spcBef>
            </a:pPr>
            <a:r>
              <a:rPr lang="zh-CN" altLang="en-US" sz="2800" dirty="0"/>
              <a:t>在</a:t>
            </a:r>
            <a:r>
              <a:rPr lang="en-US" altLang="zh-CN" sz="2800" dirty="0"/>
              <a:t>GF(2</a:t>
            </a:r>
            <a:r>
              <a:rPr lang="en-US" altLang="zh-CN" sz="2800" baseline="30000" dirty="0"/>
              <a:t>n</a:t>
            </a:r>
            <a:r>
              <a:rPr lang="en-US" altLang="zh-CN" sz="2800" dirty="0"/>
              <a:t>)</a:t>
            </a:r>
            <a:r>
              <a:rPr lang="zh-CN" altLang="en-US" sz="2800" dirty="0"/>
              <a:t>中的运算</a:t>
            </a:r>
            <a:r>
              <a:rPr lang="en-US" altLang="zh-CN" sz="2800" dirty="0"/>
              <a:t>(</a:t>
            </a:r>
            <a:r>
              <a:rPr lang="zh-CN" altLang="en-US" sz="2800" dirty="0"/>
              <a:t>模</a:t>
            </a:r>
            <a:r>
              <a:rPr lang="en-US" altLang="zh-CN" sz="2800" dirty="0"/>
              <a:t>2</a:t>
            </a:r>
            <a:r>
              <a:rPr lang="zh-CN" altLang="en-US" sz="2800" dirty="0"/>
              <a:t>运算是基础</a:t>
            </a:r>
            <a:r>
              <a:rPr lang="en-US" altLang="zh-CN" sz="2800" dirty="0"/>
              <a:t>)</a:t>
            </a:r>
          </a:p>
          <a:p>
            <a:pPr marL="609600" indent="-609600">
              <a:lnSpc>
                <a:spcPct val="80000"/>
              </a:lnSpc>
              <a:spcBef>
                <a:spcPct val="15000"/>
              </a:spcBef>
              <a:buFont typeface="Wingdings" pitchFamily="2" charset="2"/>
              <a:buNone/>
            </a:pPr>
            <a:r>
              <a:rPr lang="zh-CN" altLang="en-US" sz="2500" dirty="0"/>
              <a:t>       加、减运算是异或</a:t>
            </a:r>
            <a:r>
              <a:rPr lang="en-US" altLang="zh-CN" sz="2500" dirty="0"/>
              <a:t>, </a:t>
            </a:r>
            <a:r>
              <a:rPr lang="zh-CN" altLang="en-US" sz="2500" dirty="0"/>
              <a:t>加无进位</a:t>
            </a:r>
            <a:r>
              <a:rPr lang="en-US" altLang="zh-CN" sz="2500" dirty="0"/>
              <a:t>, </a:t>
            </a:r>
            <a:r>
              <a:rPr lang="zh-CN" altLang="en-US" sz="2500" dirty="0"/>
              <a:t>减无借位</a:t>
            </a:r>
            <a:r>
              <a:rPr lang="en-US" altLang="zh-CN" sz="2500" dirty="0"/>
              <a:t>, </a:t>
            </a:r>
            <a:r>
              <a:rPr lang="zh-CN" altLang="en-US" sz="2500" dirty="0"/>
              <a:t>乘法运算是“与”</a:t>
            </a:r>
            <a:r>
              <a:rPr lang="en-US" altLang="zh-CN" sz="2500" dirty="0"/>
              <a:t>, </a:t>
            </a:r>
            <a:r>
              <a:rPr lang="zh-CN" altLang="en-US" sz="2500" dirty="0"/>
              <a:t>除法运算只要位数够长即可进行。</a:t>
            </a:r>
          </a:p>
          <a:p>
            <a:pPr marL="609600" indent="-609600">
              <a:lnSpc>
                <a:spcPct val="80000"/>
              </a:lnSpc>
              <a:spcBef>
                <a:spcPct val="15000"/>
              </a:spcBef>
              <a:buFont typeface="Wingdings" pitchFamily="2" charset="2"/>
              <a:buNone/>
            </a:pPr>
            <a:r>
              <a:rPr lang="zh-CN" altLang="en-US" sz="2500" dirty="0"/>
              <a:t>例：计算</a:t>
            </a:r>
            <a:r>
              <a:rPr lang="en-US" altLang="zh-CN" sz="2500" dirty="0"/>
              <a:t>d=a</a:t>
            </a:r>
            <a:r>
              <a:rPr lang="en-US" altLang="zh-CN" sz="2500" baseline="30000" dirty="0"/>
              <a:t>2</a:t>
            </a:r>
            <a:r>
              <a:rPr lang="en-US" altLang="zh-CN" sz="2500" dirty="0"/>
              <a:t>, p(x) =x</a:t>
            </a:r>
            <a:r>
              <a:rPr lang="en-US" altLang="zh-CN" sz="2500" baseline="30000" dirty="0"/>
              <a:t>3</a:t>
            </a:r>
            <a:r>
              <a:rPr lang="en-US" altLang="zh-CN" sz="2500" dirty="0"/>
              <a:t>+x+1, </a:t>
            </a:r>
            <a:r>
              <a:rPr lang="zh-CN" altLang="en-US" sz="2500" dirty="0"/>
              <a:t>在</a:t>
            </a:r>
            <a:r>
              <a:rPr lang="en-US" altLang="zh-CN" sz="2500" dirty="0"/>
              <a:t>GF(2</a:t>
            </a:r>
            <a:r>
              <a:rPr lang="en-US" altLang="zh-CN" sz="2500" baseline="30000" dirty="0"/>
              <a:t>3</a:t>
            </a:r>
            <a:r>
              <a:rPr lang="en-US" altLang="zh-CN" sz="2500" dirty="0"/>
              <a:t>)</a:t>
            </a:r>
            <a:r>
              <a:rPr lang="zh-CN" altLang="en-US" sz="2500" dirty="0"/>
              <a:t>中</a:t>
            </a:r>
            <a:r>
              <a:rPr lang="en-US" altLang="zh-CN" sz="2500" dirty="0"/>
              <a:t>, a=101</a:t>
            </a:r>
          </a:p>
          <a:p>
            <a:pPr marL="609600" indent="-609600">
              <a:lnSpc>
                <a:spcPct val="80000"/>
              </a:lnSpc>
              <a:spcBef>
                <a:spcPct val="15000"/>
              </a:spcBef>
              <a:buFont typeface="Wingdings" pitchFamily="2" charset="2"/>
              <a:buNone/>
            </a:pPr>
            <a:r>
              <a:rPr lang="en-US" altLang="zh-CN" sz="2500" dirty="0"/>
              <a:t>       </a:t>
            </a:r>
            <a:r>
              <a:rPr lang="en-US" altLang="zh-CN" sz="2500" dirty="0" err="1"/>
              <a:t>a×a</a:t>
            </a:r>
            <a:r>
              <a:rPr lang="en-US" altLang="zh-CN" sz="2500" dirty="0"/>
              <a:t>=101×101=10001</a:t>
            </a:r>
          </a:p>
          <a:p>
            <a:pPr marL="609600" indent="-609600">
              <a:lnSpc>
                <a:spcPct val="80000"/>
              </a:lnSpc>
              <a:spcBef>
                <a:spcPct val="15000"/>
              </a:spcBef>
              <a:buFont typeface="Wingdings" pitchFamily="2" charset="2"/>
              <a:buNone/>
            </a:pPr>
            <a:r>
              <a:rPr lang="zh-CN" altLang="en-US" sz="2500" dirty="0"/>
              <a:t>       模</a:t>
            </a:r>
            <a:r>
              <a:rPr lang="en-US" altLang="zh-CN" sz="2500" dirty="0"/>
              <a:t>p(x)</a:t>
            </a:r>
            <a:r>
              <a:rPr lang="zh-CN" altLang="en-US" sz="2500" dirty="0"/>
              <a:t>：</a:t>
            </a:r>
            <a:r>
              <a:rPr lang="en-US" altLang="zh-CN" sz="2500" dirty="0"/>
              <a:t>a</a:t>
            </a:r>
            <a:r>
              <a:rPr lang="en-US" altLang="zh-CN" sz="2500" baseline="30000" dirty="0"/>
              <a:t>2</a:t>
            </a:r>
            <a:r>
              <a:rPr lang="en-US" altLang="zh-CN" sz="2500" dirty="0"/>
              <a:t>/p(x) =10001/1011=111, </a:t>
            </a:r>
            <a:r>
              <a:rPr lang="zh-CN" altLang="en-US" sz="2500" dirty="0"/>
              <a:t>即</a:t>
            </a:r>
            <a:r>
              <a:rPr lang="en-US" altLang="zh-CN" sz="2500" dirty="0"/>
              <a:t>d.</a:t>
            </a:r>
          </a:p>
          <a:p>
            <a:pPr marL="609600" indent="-609600">
              <a:lnSpc>
                <a:spcPct val="80000"/>
              </a:lnSpc>
              <a:spcBef>
                <a:spcPct val="15000"/>
              </a:spcBef>
            </a:pPr>
            <a:r>
              <a:rPr lang="zh-CN" altLang="en-US" sz="2800" dirty="0"/>
              <a:t>在</a:t>
            </a:r>
            <a:r>
              <a:rPr lang="en-US" altLang="zh-CN" sz="2800" dirty="0"/>
              <a:t>GF(2</a:t>
            </a:r>
            <a:r>
              <a:rPr lang="en-US" altLang="zh-CN" sz="2800" baseline="30000" dirty="0"/>
              <a:t>n</a:t>
            </a:r>
            <a:r>
              <a:rPr lang="en-US" altLang="zh-CN" sz="2800" dirty="0"/>
              <a:t>)</a:t>
            </a:r>
            <a:r>
              <a:rPr lang="zh-CN" altLang="en-US" sz="2800" dirty="0"/>
              <a:t>中求逆</a:t>
            </a:r>
          </a:p>
          <a:p>
            <a:pPr marL="609600" indent="-609600">
              <a:lnSpc>
                <a:spcPct val="80000"/>
              </a:lnSpc>
              <a:spcBef>
                <a:spcPct val="15000"/>
              </a:spcBef>
              <a:buFont typeface="Wingdings" pitchFamily="2" charset="2"/>
              <a:buNone/>
            </a:pPr>
            <a:r>
              <a:rPr lang="zh-CN" altLang="en-US" sz="2500" dirty="0"/>
              <a:t>       因为除了</a:t>
            </a:r>
            <a:r>
              <a:rPr lang="en-US" altLang="zh-CN" sz="2500" dirty="0"/>
              <a:t>0, </a:t>
            </a:r>
            <a:r>
              <a:rPr lang="zh-CN" altLang="en-US" sz="2500" dirty="0"/>
              <a:t>长度为</a:t>
            </a:r>
            <a:r>
              <a:rPr lang="en-US" altLang="zh-CN" sz="2500" dirty="0"/>
              <a:t>n</a:t>
            </a:r>
            <a:r>
              <a:rPr lang="zh-CN" altLang="en-US" sz="2500" dirty="0"/>
              <a:t>的每一个位矢量都与</a:t>
            </a:r>
            <a:r>
              <a:rPr lang="en-US" altLang="zh-CN" sz="2500" dirty="0"/>
              <a:t>p(x)</a:t>
            </a:r>
            <a:r>
              <a:rPr lang="zh-CN" altLang="en-US" sz="2500" dirty="0"/>
              <a:t>互素</a:t>
            </a:r>
            <a:r>
              <a:rPr lang="en-US" altLang="zh-CN" sz="2500" dirty="0"/>
              <a:t>, </a:t>
            </a:r>
            <a:r>
              <a:rPr lang="zh-CN" altLang="en-US" sz="2500" dirty="0"/>
              <a:t>因此</a:t>
            </a:r>
            <a:r>
              <a:rPr lang="el-GR" altLang="zh-CN" sz="2600" dirty="0">
                <a:latin typeface="Arial Unicode MS" pitchFamily="34" charset="-122"/>
                <a:ea typeface="Arial Unicode MS" pitchFamily="34" charset="-122"/>
                <a:cs typeface="Arial Unicode MS" pitchFamily="34" charset="-122"/>
              </a:rPr>
              <a:t>φ</a:t>
            </a:r>
            <a:r>
              <a:rPr lang="en-US" altLang="zh-CN" sz="2500" dirty="0"/>
              <a:t>(p(x)) =2</a:t>
            </a:r>
            <a:r>
              <a:rPr lang="en-US" altLang="zh-CN" sz="2500" baseline="30000" dirty="0"/>
              <a:t>n</a:t>
            </a:r>
            <a:r>
              <a:rPr lang="en-US" altLang="zh-CN" sz="2500" dirty="0"/>
              <a:t>-1; </a:t>
            </a:r>
            <a:r>
              <a:rPr lang="zh-CN" altLang="en-US" sz="2500" dirty="0"/>
              <a:t>所以</a:t>
            </a:r>
            <a:r>
              <a:rPr lang="en-US" altLang="zh-CN" sz="2500" dirty="0"/>
              <a:t>,                                             a×a</a:t>
            </a:r>
            <a:r>
              <a:rPr lang="en-US" altLang="zh-CN" sz="2500" baseline="30000" dirty="0"/>
              <a:t>-1</a:t>
            </a:r>
            <a:r>
              <a:rPr lang="en-US" altLang="zh-CN" sz="2500" dirty="0"/>
              <a:t> mod p(x) =1, a</a:t>
            </a:r>
            <a:r>
              <a:rPr lang="en-US" altLang="zh-CN" sz="2500" baseline="30000" dirty="0"/>
              <a:t>-1</a:t>
            </a:r>
            <a:r>
              <a:rPr lang="en-US" altLang="zh-CN" sz="2500" dirty="0"/>
              <a:t>=a</a:t>
            </a:r>
            <a:r>
              <a:rPr lang="el-GR" altLang="zh-CN" sz="2600" baseline="30000" dirty="0">
                <a:latin typeface="Arial Unicode MS" pitchFamily="34" charset="-122"/>
                <a:ea typeface="Arial Unicode MS" pitchFamily="34" charset="-122"/>
                <a:cs typeface="Arial Unicode MS" pitchFamily="34" charset="-122"/>
              </a:rPr>
              <a:t>φ</a:t>
            </a:r>
            <a:r>
              <a:rPr lang="en-US" altLang="zh-CN" sz="2500" baseline="30000" dirty="0"/>
              <a:t>(p(x))-1</a:t>
            </a:r>
            <a:r>
              <a:rPr lang="en-US" altLang="zh-CN" sz="2500" dirty="0"/>
              <a:t> mod p(x)</a:t>
            </a:r>
          </a:p>
          <a:p>
            <a:pPr marL="609600" indent="-609600">
              <a:lnSpc>
                <a:spcPct val="80000"/>
              </a:lnSpc>
              <a:spcBef>
                <a:spcPct val="15000"/>
              </a:spcBef>
              <a:buFont typeface="Wingdings" pitchFamily="2" charset="2"/>
              <a:buNone/>
            </a:pPr>
            <a:r>
              <a:rPr lang="zh-CN" altLang="en-US" sz="2500" dirty="0"/>
              <a:t>                                           </a:t>
            </a:r>
            <a:r>
              <a:rPr lang="en-US" altLang="zh-CN" sz="2500" dirty="0"/>
              <a:t>=a</a:t>
            </a:r>
            <a:r>
              <a:rPr lang="en-US" altLang="zh-CN" sz="2500" baseline="30000" dirty="0"/>
              <a:t>2</a:t>
            </a:r>
            <a:r>
              <a:rPr lang="en-US" altLang="zh-CN" sz="2500" baseline="50000" dirty="0"/>
              <a:t>n</a:t>
            </a:r>
            <a:r>
              <a:rPr lang="en-US" altLang="zh-CN" sz="2500" baseline="30000" dirty="0"/>
              <a:t>-2</a:t>
            </a:r>
            <a:r>
              <a:rPr lang="en-US" altLang="zh-CN" sz="2500" dirty="0"/>
              <a:t> mod p(x)</a:t>
            </a:r>
          </a:p>
          <a:p>
            <a:pPr marL="609600" indent="-609600">
              <a:lnSpc>
                <a:spcPct val="80000"/>
              </a:lnSpc>
              <a:spcBef>
                <a:spcPct val="15000"/>
              </a:spcBef>
              <a:buFont typeface="Wingdings" pitchFamily="2" charset="2"/>
              <a:buNone/>
            </a:pPr>
            <a:r>
              <a:rPr lang="zh-CN" altLang="en-US" sz="2500" dirty="0"/>
              <a:t>例：</a:t>
            </a:r>
            <a:r>
              <a:rPr lang="en-US" altLang="zh-CN" sz="2500" dirty="0"/>
              <a:t>a=100</a:t>
            </a:r>
            <a:r>
              <a:rPr lang="zh-CN" altLang="en-US" sz="2500" dirty="0"/>
              <a:t>，</a:t>
            </a:r>
            <a:r>
              <a:rPr lang="en-US" altLang="zh-CN" sz="2500" dirty="0"/>
              <a:t>p(x) =1011 in GF(2</a:t>
            </a:r>
            <a:r>
              <a:rPr lang="en-US" altLang="zh-CN" sz="2500" baseline="30000" dirty="0"/>
              <a:t>3</a:t>
            </a:r>
            <a:r>
              <a:rPr lang="en-US" altLang="zh-CN" sz="2500" dirty="0"/>
              <a:t>)</a:t>
            </a:r>
            <a:r>
              <a:rPr lang="zh-CN" altLang="en-US" sz="2500" dirty="0"/>
              <a:t>， </a:t>
            </a:r>
          </a:p>
          <a:p>
            <a:pPr marL="609600" indent="-609600">
              <a:lnSpc>
                <a:spcPct val="80000"/>
              </a:lnSpc>
              <a:spcBef>
                <a:spcPct val="15000"/>
              </a:spcBef>
              <a:buFont typeface="Wingdings" pitchFamily="2" charset="2"/>
              <a:buNone/>
            </a:pPr>
            <a:r>
              <a:rPr lang="en-US" altLang="zh-CN" sz="2500" dirty="0"/>
              <a:t>       a</a:t>
            </a:r>
            <a:r>
              <a:rPr lang="en-US" altLang="zh-CN" sz="2500" baseline="30000" dirty="0"/>
              <a:t>-1</a:t>
            </a:r>
            <a:r>
              <a:rPr lang="en-US" altLang="zh-CN" sz="2500" dirty="0"/>
              <a:t>=a</a:t>
            </a:r>
            <a:r>
              <a:rPr lang="el-GR" altLang="zh-CN" sz="2600" baseline="30000" dirty="0">
                <a:latin typeface="Arial Unicode MS" pitchFamily="34" charset="-122"/>
                <a:ea typeface="Arial Unicode MS" pitchFamily="34" charset="-122"/>
                <a:cs typeface="Arial Unicode MS" pitchFamily="34" charset="-122"/>
              </a:rPr>
              <a:t>φ</a:t>
            </a:r>
            <a:r>
              <a:rPr lang="en-US" altLang="zh-CN" sz="2500" baseline="30000" dirty="0"/>
              <a:t>(p(x))-1</a:t>
            </a:r>
            <a:r>
              <a:rPr lang="en-US" altLang="zh-CN" sz="2500" dirty="0"/>
              <a:t> mod p(x) =a</a:t>
            </a:r>
            <a:r>
              <a:rPr lang="en-US" altLang="zh-CN" sz="2500" baseline="30000" dirty="0"/>
              <a:t>2</a:t>
            </a:r>
            <a:r>
              <a:rPr lang="en-US" altLang="zh-CN" sz="2500" baseline="50000" dirty="0"/>
              <a:t>3</a:t>
            </a:r>
            <a:r>
              <a:rPr lang="en-US" altLang="zh-CN" sz="2500" baseline="30000" dirty="0"/>
              <a:t>-2</a:t>
            </a:r>
            <a:r>
              <a:rPr lang="en-US" altLang="zh-CN" sz="2500" dirty="0"/>
              <a:t> mod =100</a:t>
            </a:r>
            <a:r>
              <a:rPr lang="en-US" altLang="zh-CN" sz="2500" baseline="30000" dirty="0"/>
              <a:t>2</a:t>
            </a:r>
            <a:r>
              <a:rPr lang="en-US" altLang="zh-CN" sz="2500" baseline="50000" dirty="0"/>
              <a:t>3</a:t>
            </a:r>
            <a:r>
              <a:rPr lang="en-US" altLang="zh-CN" sz="2500" baseline="30000" dirty="0"/>
              <a:t>-2</a:t>
            </a:r>
            <a:r>
              <a:rPr lang="en-US" altLang="zh-CN" sz="2500" dirty="0"/>
              <a:t> mod 1011</a:t>
            </a:r>
          </a:p>
          <a:p>
            <a:pPr marL="609600" indent="-609600">
              <a:lnSpc>
                <a:spcPct val="80000"/>
              </a:lnSpc>
              <a:spcBef>
                <a:spcPct val="15000"/>
              </a:spcBef>
              <a:buFont typeface="Wingdings" pitchFamily="2" charset="2"/>
              <a:buNone/>
            </a:pPr>
            <a:r>
              <a:rPr lang="en-US" altLang="zh-CN" sz="2500" dirty="0"/>
              <a:t>	=</a:t>
            </a:r>
            <a:r>
              <a:rPr lang="zh-CN" altLang="en-US" sz="2500" dirty="0"/>
              <a:t> </a:t>
            </a:r>
            <a:r>
              <a:rPr lang="en-US" altLang="zh-CN" sz="2500" dirty="0"/>
              <a:t>(100)</a:t>
            </a:r>
            <a:r>
              <a:rPr lang="en-US" altLang="zh-CN" sz="2500" baseline="30000" dirty="0"/>
              <a:t>6</a:t>
            </a:r>
            <a:r>
              <a:rPr lang="en-US" altLang="zh-CN" sz="2500" dirty="0"/>
              <a:t> mod 1011=111</a:t>
            </a:r>
            <a:endParaRPr lang="zh-CN" altLang="en-US" sz="2500" dirty="0"/>
          </a:p>
        </p:txBody>
      </p:sp>
      <p:sp>
        <p:nvSpPr>
          <p:cNvPr id="177155" name="Rectangle 3"/>
          <p:cNvSpPr>
            <a:spLocks noGrp="1" noChangeArrowheads="1"/>
          </p:cNvSpPr>
          <p:nvPr>
            <p:ph type="title"/>
          </p:nvPr>
        </p:nvSpPr>
        <p:spPr>
          <a:xfrm>
            <a:off x="395288" y="188913"/>
            <a:ext cx="7129462" cy="792162"/>
          </a:xfrm>
        </p:spPr>
        <p:txBody>
          <a:bodyPr/>
          <a:lstStyle/>
          <a:p>
            <a:r>
              <a:rPr lang="en-US" altLang="zh-CN" b="0" dirty="0"/>
              <a:t>8.5.3 </a:t>
            </a:r>
            <a:r>
              <a:rPr lang="zh-CN" altLang="en-US" b="0" dirty="0"/>
              <a:t>在</a:t>
            </a:r>
            <a:r>
              <a:rPr lang="en-US" altLang="zh-CN" sz="3500" b="0" dirty="0"/>
              <a:t>GF(2</a:t>
            </a:r>
            <a:r>
              <a:rPr lang="en-US" altLang="zh-CN" sz="3500" b="0" baseline="30000" dirty="0"/>
              <a:t>n</a:t>
            </a:r>
            <a:r>
              <a:rPr lang="en-US" altLang="zh-CN" sz="3500" b="0" dirty="0"/>
              <a:t>)</a:t>
            </a:r>
            <a:r>
              <a:rPr lang="zh-CN" altLang="en-US" b="0" dirty="0"/>
              <a:t>中求逆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68313" y="1125538"/>
            <a:ext cx="8281987" cy="4895850"/>
          </a:xfrm>
        </p:spPr>
        <p:txBody>
          <a:bodyPr>
            <a:normAutofit fontScale="92500" lnSpcReduction="10000"/>
          </a:bodyPr>
          <a:lstStyle/>
          <a:p>
            <a:pPr>
              <a:lnSpc>
                <a:spcPct val="85000"/>
              </a:lnSpc>
              <a:spcBef>
                <a:spcPct val="15000"/>
              </a:spcBef>
              <a:buFont typeface="Wingdings" pitchFamily="2" charset="2"/>
              <a:buNone/>
            </a:pPr>
            <a:r>
              <a:rPr lang="zh-CN" altLang="en-US" b="1" dirty="0"/>
              <a:t>定理</a:t>
            </a:r>
            <a:r>
              <a:rPr lang="en-US" altLang="zh-CN" b="1" dirty="0"/>
              <a:t>8.5</a:t>
            </a:r>
            <a:r>
              <a:rPr lang="en-US" altLang="zh-CN" sz="2600" dirty="0"/>
              <a:t> </a:t>
            </a:r>
          </a:p>
          <a:p>
            <a:pPr>
              <a:lnSpc>
                <a:spcPct val="85000"/>
              </a:lnSpc>
              <a:spcBef>
                <a:spcPct val="15000"/>
              </a:spcBef>
              <a:buFont typeface="Wingdings" pitchFamily="2" charset="2"/>
              <a:buNone/>
            </a:pPr>
            <a:r>
              <a:rPr lang="zh-CN" altLang="en-US" sz="2600" dirty="0"/>
              <a:t>     令</a:t>
            </a:r>
            <a:r>
              <a:rPr lang="en-US" altLang="zh-CN" sz="2600" dirty="0"/>
              <a:t>g=</a:t>
            </a:r>
            <a:r>
              <a:rPr lang="en-US" altLang="zh-CN" sz="2600" dirty="0" err="1"/>
              <a:t>gcd</a:t>
            </a:r>
            <a:r>
              <a:rPr lang="en-US" altLang="zh-CN" sz="2600" dirty="0"/>
              <a:t>(a, n), </a:t>
            </a:r>
            <a:r>
              <a:rPr lang="zh-CN" altLang="en-US" sz="2600" dirty="0"/>
              <a:t>假如</a:t>
            </a:r>
            <a:r>
              <a:rPr lang="en-US" altLang="zh-CN" sz="2600" dirty="0" err="1"/>
              <a:t>g|b</a:t>
            </a:r>
            <a:r>
              <a:rPr lang="en-US" altLang="zh-CN" sz="2600" dirty="0"/>
              <a:t> (</a:t>
            </a:r>
            <a:r>
              <a:rPr lang="zh-CN" altLang="en-US" sz="2600" dirty="0"/>
              <a:t>即</a:t>
            </a:r>
            <a:r>
              <a:rPr lang="en-US" altLang="zh-CN" sz="2600" dirty="0"/>
              <a:t>b mod g=0), </a:t>
            </a:r>
          </a:p>
          <a:p>
            <a:pPr>
              <a:lnSpc>
                <a:spcPct val="85000"/>
              </a:lnSpc>
              <a:spcBef>
                <a:spcPct val="15000"/>
              </a:spcBef>
              <a:buFont typeface="Wingdings" pitchFamily="2" charset="2"/>
              <a:buNone/>
            </a:pPr>
            <a:r>
              <a:rPr lang="zh-CN" altLang="en-US" sz="2600" dirty="0"/>
              <a:t>      则</a:t>
            </a:r>
            <a:r>
              <a:rPr lang="en-US" altLang="zh-CN" sz="2600" dirty="0"/>
              <a:t>ax mod n=b </a:t>
            </a:r>
            <a:r>
              <a:rPr lang="zh-CN" altLang="en-US" sz="2600" dirty="0"/>
              <a:t>有</a:t>
            </a:r>
            <a:r>
              <a:rPr lang="en-US" altLang="zh-CN" sz="2600" dirty="0"/>
              <a:t>g</a:t>
            </a:r>
            <a:r>
              <a:rPr lang="zh-CN" altLang="en-US" sz="2600" dirty="0"/>
              <a:t>个解</a:t>
            </a:r>
            <a:r>
              <a:rPr lang="en-US" altLang="zh-CN" sz="2600" dirty="0"/>
              <a:t>, </a:t>
            </a:r>
            <a:r>
              <a:rPr lang="zh-CN" altLang="en-US" sz="2600" dirty="0"/>
              <a:t>形如</a:t>
            </a:r>
          </a:p>
          <a:p>
            <a:pPr>
              <a:lnSpc>
                <a:spcPct val="85000"/>
              </a:lnSpc>
              <a:spcBef>
                <a:spcPct val="15000"/>
              </a:spcBef>
              <a:buFont typeface="Wingdings" pitchFamily="2" charset="2"/>
              <a:buNone/>
            </a:pPr>
            <a:r>
              <a:rPr lang="sv-SE" altLang="zh-CN" sz="2600" dirty="0"/>
              <a:t>     x=[(   )x</a:t>
            </a:r>
            <a:r>
              <a:rPr lang="sv-SE" altLang="zh-CN" sz="2600" baseline="-25000" dirty="0"/>
              <a:t>0</a:t>
            </a:r>
            <a:r>
              <a:rPr lang="sv-SE" altLang="zh-CN" sz="2600" dirty="0"/>
              <a:t> + t(   )] mod n,  t = 0,1,…, g-1</a:t>
            </a:r>
          </a:p>
          <a:p>
            <a:pPr>
              <a:lnSpc>
                <a:spcPct val="85000"/>
              </a:lnSpc>
              <a:spcBef>
                <a:spcPct val="15000"/>
              </a:spcBef>
              <a:buFont typeface="Wingdings" pitchFamily="2" charset="2"/>
              <a:buNone/>
            </a:pPr>
            <a:endParaRPr lang="en-US" altLang="zh-CN" sz="2600" dirty="0"/>
          </a:p>
          <a:p>
            <a:pPr>
              <a:lnSpc>
                <a:spcPct val="85000"/>
              </a:lnSpc>
              <a:spcBef>
                <a:spcPct val="15000"/>
              </a:spcBef>
              <a:buFont typeface="Wingdings" pitchFamily="2" charset="2"/>
              <a:buNone/>
            </a:pPr>
            <a:r>
              <a:rPr lang="en-US" altLang="zh-CN" sz="2600" dirty="0"/>
              <a:t>     x</a:t>
            </a:r>
            <a:r>
              <a:rPr lang="en-US" altLang="zh-CN" sz="2600" baseline="-25000" dirty="0"/>
              <a:t>0</a:t>
            </a:r>
            <a:r>
              <a:rPr lang="zh-CN" altLang="en-US" sz="2600" dirty="0"/>
              <a:t>是</a:t>
            </a:r>
            <a:r>
              <a:rPr lang="en-US" altLang="zh-CN" sz="2600" dirty="0"/>
              <a:t>(   )x mod (   )=1</a:t>
            </a:r>
            <a:r>
              <a:rPr lang="zh-CN" altLang="en-US" sz="2600" dirty="0"/>
              <a:t>的解；否则无解。</a:t>
            </a:r>
          </a:p>
          <a:p>
            <a:pPr>
              <a:lnSpc>
                <a:spcPct val="85000"/>
              </a:lnSpc>
              <a:spcBef>
                <a:spcPct val="15000"/>
              </a:spcBef>
              <a:buFont typeface="Wingdings" pitchFamily="2" charset="2"/>
              <a:buNone/>
            </a:pPr>
            <a:endParaRPr lang="zh-CN" altLang="en-US" sz="900" dirty="0"/>
          </a:p>
          <a:p>
            <a:pPr>
              <a:lnSpc>
                <a:spcPct val="160000"/>
              </a:lnSpc>
              <a:buFont typeface="Wingdings" pitchFamily="2" charset="2"/>
              <a:buNone/>
            </a:pPr>
            <a:r>
              <a:rPr lang="zh-CN" altLang="en-US" sz="2800" b="1" dirty="0"/>
              <a:t>证明：</a:t>
            </a:r>
            <a:r>
              <a:rPr lang="zh-CN" altLang="en-US" sz="2400" dirty="0"/>
              <a:t>假如</a:t>
            </a:r>
            <a:r>
              <a:rPr lang="en-US" altLang="zh-CN" sz="2400" dirty="0"/>
              <a:t>ax mod n =b </a:t>
            </a:r>
            <a:r>
              <a:rPr lang="zh-CN" altLang="en-US" sz="2400" dirty="0"/>
              <a:t>在</a:t>
            </a:r>
            <a:r>
              <a:rPr lang="en-US" altLang="zh-CN" sz="2400" dirty="0"/>
              <a:t>[1, n-1]</a:t>
            </a:r>
            <a:r>
              <a:rPr lang="zh-CN" altLang="en-US" sz="2400" dirty="0"/>
              <a:t>中有一个解</a:t>
            </a:r>
            <a:r>
              <a:rPr lang="en-US" altLang="zh-CN" sz="2400" dirty="0"/>
              <a:t>, </a:t>
            </a:r>
            <a:r>
              <a:rPr lang="zh-CN" altLang="en-US" sz="2400" dirty="0"/>
              <a:t>则</a:t>
            </a:r>
            <a:r>
              <a:rPr lang="en-US" altLang="zh-CN" sz="2400" dirty="0"/>
              <a:t>n|</a:t>
            </a:r>
            <a:r>
              <a:rPr lang="en-US" altLang="zh-CN" sz="2400" baseline="-25000" dirty="0"/>
              <a:t>(ax-b)</a:t>
            </a:r>
            <a:r>
              <a:rPr lang="en-US" altLang="zh-CN" sz="2400" dirty="0"/>
              <a:t>.         </a:t>
            </a:r>
            <a:r>
              <a:rPr lang="zh-CN" altLang="en-US" sz="2400" dirty="0"/>
              <a:t>因为</a:t>
            </a:r>
            <a:r>
              <a:rPr lang="en-US" altLang="zh-CN" sz="2400" dirty="0" err="1"/>
              <a:t>g|n</a:t>
            </a:r>
            <a:r>
              <a:rPr lang="en-US" altLang="zh-CN" sz="2400" dirty="0"/>
              <a:t>, </a:t>
            </a:r>
            <a:r>
              <a:rPr lang="en-US" altLang="zh-CN" sz="2400" dirty="0" err="1"/>
              <a:t>g|ax</a:t>
            </a:r>
            <a:r>
              <a:rPr lang="en-US" altLang="zh-CN" sz="2400" dirty="0"/>
              <a:t>, </a:t>
            </a:r>
            <a:r>
              <a:rPr lang="zh-CN" altLang="en-US" sz="2400" dirty="0"/>
              <a:t>则</a:t>
            </a:r>
            <a:r>
              <a:rPr lang="en-US" altLang="zh-CN" sz="2400" dirty="0" err="1"/>
              <a:t>g|b</a:t>
            </a:r>
            <a:r>
              <a:rPr lang="zh-CN" altLang="en-US" sz="2400" dirty="0"/>
              <a:t>一定成立。等式</a:t>
            </a:r>
            <a:r>
              <a:rPr lang="en-US" altLang="zh-CN" sz="2400" dirty="0"/>
              <a:t>(   )x mod (   )=1</a:t>
            </a:r>
            <a:r>
              <a:rPr lang="zh-CN" altLang="en-US" sz="2400" dirty="0"/>
              <a:t>（*）有唯一的解</a:t>
            </a:r>
            <a:r>
              <a:rPr lang="en-US" altLang="zh-CN" sz="2400" dirty="0"/>
              <a:t>x</a:t>
            </a:r>
            <a:r>
              <a:rPr lang="en-US" altLang="zh-CN" sz="2400" baseline="-25000" dirty="0"/>
              <a:t>0</a:t>
            </a:r>
            <a:r>
              <a:rPr lang="en-US" altLang="zh-CN" sz="2400" dirty="0"/>
              <a:t>, x</a:t>
            </a:r>
            <a:r>
              <a:rPr lang="en-US" altLang="zh-CN" sz="2400" baseline="-25000" dirty="0"/>
              <a:t>0</a:t>
            </a:r>
            <a:r>
              <a:rPr lang="en-US" altLang="zh-CN" sz="2400" dirty="0"/>
              <a:t>∈[1,(   )-1], </a:t>
            </a:r>
            <a:r>
              <a:rPr lang="zh-CN" altLang="en-US" sz="2400" dirty="0"/>
              <a:t>（*）同乘</a:t>
            </a:r>
            <a:r>
              <a:rPr lang="en-US" altLang="zh-CN" sz="2400" dirty="0"/>
              <a:t>b/g</a:t>
            </a:r>
            <a:r>
              <a:rPr lang="zh-CN" altLang="en-US" sz="2400" dirty="0"/>
              <a:t>可知</a:t>
            </a:r>
          </a:p>
          <a:p>
            <a:pPr>
              <a:lnSpc>
                <a:spcPct val="160000"/>
              </a:lnSpc>
              <a:spcBef>
                <a:spcPct val="15000"/>
              </a:spcBef>
              <a:buFont typeface="Wingdings" pitchFamily="2" charset="2"/>
              <a:buNone/>
            </a:pPr>
            <a:r>
              <a:rPr lang="zh-CN" altLang="en-US" sz="2400" dirty="0"/>
              <a:t>         </a:t>
            </a:r>
            <a:r>
              <a:rPr lang="en-US" altLang="zh-CN" sz="2400" dirty="0"/>
              <a:t>x</a:t>
            </a:r>
            <a:r>
              <a:rPr lang="en-US" altLang="zh-CN" sz="2400" baseline="-25000" dirty="0"/>
              <a:t>1</a:t>
            </a:r>
            <a:r>
              <a:rPr lang="en-US" altLang="zh-CN" sz="2400" dirty="0"/>
              <a:t>=(   )x</a:t>
            </a:r>
            <a:r>
              <a:rPr lang="en-US" altLang="zh-CN" sz="2400" baseline="-25000" dirty="0"/>
              <a:t>0</a:t>
            </a:r>
            <a:r>
              <a:rPr lang="en-US" altLang="zh-CN" sz="2400" dirty="0"/>
              <a:t> mod (   )</a:t>
            </a:r>
            <a:r>
              <a:rPr lang="zh-CN" altLang="en-US" sz="2400" dirty="0"/>
              <a:t>是</a:t>
            </a:r>
            <a:r>
              <a:rPr lang="en-US" altLang="zh-CN" sz="2400" dirty="0"/>
              <a:t>(   )x mod (   )=(   )</a:t>
            </a:r>
            <a:r>
              <a:rPr lang="zh-CN" altLang="en-US" sz="2400" dirty="0"/>
              <a:t>在</a:t>
            </a:r>
            <a:r>
              <a:rPr lang="en-US" altLang="zh-CN" sz="2400" dirty="0"/>
              <a:t>[1, (   )-1]</a:t>
            </a:r>
            <a:r>
              <a:rPr lang="zh-CN" altLang="en-US" sz="2400" dirty="0"/>
              <a:t>中的一个解。</a:t>
            </a:r>
          </a:p>
        </p:txBody>
      </p:sp>
      <p:sp>
        <p:nvSpPr>
          <p:cNvPr id="7680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04" name="Object 4"/>
          <p:cNvGraphicFramePr>
            <a:graphicFrameLocks noChangeAspect="1"/>
          </p:cNvGraphicFramePr>
          <p:nvPr/>
        </p:nvGraphicFramePr>
        <p:xfrm>
          <a:off x="1763688" y="1988841"/>
          <a:ext cx="374650" cy="576064"/>
        </p:xfrm>
        <a:graphic>
          <a:graphicData uri="http://schemas.openxmlformats.org/presentationml/2006/ole">
            <p:oleObj spid="_x0000_s121936" name="公式" r:id="rId3" imgW="165028" imgH="418918" progId="Equation.3">
              <p:embed/>
            </p:oleObj>
          </a:graphicData>
        </a:graphic>
      </p:graphicFrame>
      <p:sp>
        <p:nvSpPr>
          <p:cNvPr id="7680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06" name="Object 6"/>
          <p:cNvGraphicFramePr>
            <a:graphicFrameLocks noChangeAspect="1"/>
          </p:cNvGraphicFramePr>
          <p:nvPr/>
        </p:nvGraphicFramePr>
        <p:xfrm>
          <a:off x="3131840" y="1988840"/>
          <a:ext cx="301625" cy="576064"/>
        </p:xfrm>
        <a:graphic>
          <a:graphicData uri="http://schemas.openxmlformats.org/presentationml/2006/ole">
            <p:oleObj spid="_x0000_s121937" name="公式" r:id="rId4" imgW="165028" imgH="418918" progId="Equation.3">
              <p:embed/>
            </p:oleObj>
          </a:graphicData>
        </a:graphic>
      </p:graphicFrame>
      <p:sp>
        <p:nvSpPr>
          <p:cNvPr id="76809"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08" name="Object 8"/>
          <p:cNvGraphicFramePr>
            <a:graphicFrameLocks noChangeAspect="1"/>
          </p:cNvGraphicFramePr>
          <p:nvPr/>
        </p:nvGraphicFramePr>
        <p:xfrm>
          <a:off x="3400616" y="2672081"/>
          <a:ext cx="304800" cy="548016"/>
        </p:xfrm>
        <a:graphic>
          <a:graphicData uri="http://schemas.openxmlformats.org/presentationml/2006/ole">
            <p:oleObj spid="_x0000_s121938" name="公式" r:id="rId5" imgW="165028" imgH="418918" progId="Equation.3">
              <p:embed/>
            </p:oleObj>
          </a:graphicData>
        </a:graphic>
      </p:graphicFrame>
      <p:sp>
        <p:nvSpPr>
          <p:cNvPr id="76811"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10" name="Object 10"/>
          <p:cNvGraphicFramePr>
            <a:graphicFrameLocks noChangeAspect="1"/>
          </p:cNvGraphicFramePr>
          <p:nvPr/>
        </p:nvGraphicFramePr>
        <p:xfrm>
          <a:off x="1895698" y="2714621"/>
          <a:ext cx="300038" cy="498356"/>
        </p:xfrm>
        <a:graphic>
          <a:graphicData uri="http://schemas.openxmlformats.org/presentationml/2006/ole">
            <p:oleObj spid="_x0000_s121939" name="公式" r:id="rId6" imgW="165028" imgH="418918" progId="Equation.3">
              <p:embed/>
            </p:oleObj>
          </a:graphicData>
        </a:graphic>
      </p:graphicFrame>
      <p:sp>
        <p:nvSpPr>
          <p:cNvPr id="76816" name="Rectangle 1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15" name="Object 15"/>
          <p:cNvGraphicFramePr>
            <a:graphicFrameLocks noChangeAspect="1"/>
          </p:cNvGraphicFramePr>
          <p:nvPr>
            <p:extLst>
              <p:ext uri="{D42A27DB-BD31-4B8C-83A1-F6EECF244321}">
                <p14:modId xmlns:p14="http://schemas.microsoft.com/office/powerpoint/2010/main" xmlns="" val="2666188861"/>
              </p:ext>
            </p:extLst>
          </p:nvPr>
        </p:nvGraphicFramePr>
        <p:xfrm>
          <a:off x="5724128" y="3789040"/>
          <a:ext cx="244475" cy="635000"/>
        </p:xfrm>
        <a:graphic>
          <a:graphicData uri="http://schemas.openxmlformats.org/presentationml/2006/ole">
            <p:oleObj spid="_x0000_s121940" name="公式" r:id="rId7" imgW="165028" imgH="418918" progId="Equation.3">
              <p:embed/>
            </p:oleObj>
          </a:graphicData>
        </a:graphic>
      </p:graphicFrame>
      <p:sp>
        <p:nvSpPr>
          <p:cNvPr id="76818" name="Rectangle 1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17" name="Object 17"/>
          <p:cNvGraphicFramePr>
            <a:graphicFrameLocks noChangeAspect="1"/>
          </p:cNvGraphicFramePr>
          <p:nvPr>
            <p:extLst>
              <p:ext uri="{D42A27DB-BD31-4B8C-83A1-F6EECF244321}">
                <p14:modId xmlns:p14="http://schemas.microsoft.com/office/powerpoint/2010/main" xmlns="" val="3962232370"/>
              </p:ext>
            </p:extLst>
          </p:nvPr>
        </p:nvGraphicFramePr>
        <p:xfrm>
          <a:off x="7092280" y="3781920"/>
          <a:ext cx="250825" cy="647700"/>
        </p:xfrm>
        <a:graphic>
          <a:graphicData uri="http://schemas.openxmlformats.org/presentationml/2006/ole">
            <p:oleObj spid="_x0000_s121941" name="公式" r:id="rId8" imgW="164880" imgH="419040" progId="Equation.3">
              <p:embed/>
            </p:oleObj>
          </a:graphicData>
        </a:graphic>
      </p:graphicFrame>
      <p:sp>
        <p:nvSpPr>
          <p:cNvPr id="76820" name="Rectangle 20"/>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19" name="Object 19"/>
          <p:cNvGraphicFramePr>
            <a:graphicFrameLocks noChangeAspect="1"/>
          </p:cNvGraphicFramePr>
          <p:nvPr>
            <p:extLst>
              <p:ext uri="{D42A27DB-BD31-4B8C-83A1-F6EECF244321}">
                <p14:modId xmlns:p14="http://schemas.microsoft.com/office/powerpoint/2010/main" xmlns="" val="3817213957"/>
              </p:ext>
            </p:extLst>
          </p:nvPr>
        </p:nvGraphicFramePr>
        <p:xfrm>
          <a:off x="3725488" y="4365104"/>
          <a:ext cx="222250" cy="576263"/>
        </p:xfrm>
        <a:graphic>
          <a:graphicData uri="http://schemas.openxmlformats.org/presentationml/2006/ole">
            <p:oleObj spid="_x0000_s121942" name="公式" r:id="rId9" imgW="165028" imgH="418918" progId="Equation.3">
              <p:embed/>
            </p:oleObj>
          </a:graphicData>
        </a:graphic>
      </p:graphicFrame>
      <p:sp>
        <p:nvSpPr>
          <p:cNvPr id="76822" name="Rectangle 2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21" name="Object 21"/>
          <p:cNvGraphicFramePr>
            <a:graphicFrameLocks noChangeAspect="1"/>
          </p:cNvGraphicFramePr>
          <p:nvPr/>
        </p:nvGraphicFramePr>
        <p:xfrm>
          <a:off x="2117502" y="4940969"/>
          <a:ext cx="222250" cy="576263"/>
        </p:xfrm>
        <a:graphic>
          <a:graphicData uri="http://schemas.openxmlformats.org/presentationml/2006/ole">
            <p:oleObj spid="_x0000_s121943" name="公式" r:id="rId10" imgW="165028" imgH="418918" progId="Equation.3">
              <p:embed/>
            </p:oleObj>
          </a:graphicData>
        </a:graphic>
      </p:graphicFrame>
      <p:sp>
        <p:nvSpPr>
          <p:cNvPr id="76824" name="Rectangle 24"/>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23" name="Object 23"/>
          <p:cNvGraphicFramePr>
            <a:graphicFrameLocks noChangeAspect="1"/>
          </p:cNvGraphicFramePr>
          <p:nvPr/>
        </p:nvGraphicFramePr>
        <p:xfrm>
          <a:off x="3601707" y="4919304"/>
          <a:ext cx="223837" cy="576263"/>
        </p:xfrm>
        <a:graphic>
          <a:graphicData uri="http://schemas.openxmlformats.org/presentationml/2006/ole">
            <p:oleObj spid="_x0000_s121944" name="公式" r:id="rId11" imgW="165028" imgH="418918" progId="Equation.3">
              <p:embed/>
            </p:oleObj>
          </a:graphicData>
        </a:graphic>
      </p:graphicFrame>
      <p:sp>
        <p:nvSpPr>
          <p:cNvPr id="76826" name="Rectangle 2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25" name="Object 25"/>
          <p:cNvGraphicFramePr>
            <a:graphicFrameLocks noChangeAspect="1"/>
          </p:cNvGraphicFramePr>
          <p:nvPr/>
        </p:nvGraphicFramePr>
        <p:xfrm>
          <a:off x="4355976" y="4869160"/>
          <a:ext cx="223837" cy="576263"/>
        </p:xfrm>
        <a:graphic>
          <a:graphicData uri="http://schemas.openxmlformats.org/presentationml/2006/ole">
            <p:oleObj spid="_x0000_s121945" name="公式" r:id="rId12" imgW="165028" imgH="418918" progId="Equation.3">
              <p:embed/>
            </p:oleObj>
          </a:graphicData>
        </a:graphic>
      </p:graphicFrame>
      <p:graphicFrame>
        <p:nvGraphicFramePr>
          <p:cNvPr id="76827" name="Object 27"/>
          <p:cNvGraphicFramePr>
            <a:graphicFrameLocks noChangeAspect="1"/>
          </p:cNvGraphicFramePr>
          <p:nvPr/>
        </p:nvGraphicFramePr>
        <p:xfrm>
          <a:off x="7587544" y="4923584"/>
          <a:ext cx="222250" cy="576263"/>
        </p:xfrm>
        <a:graphic>
          <a:graphicData uri="http://schemas.openxmlformats.org/presentationml/2006/ole">
            <p:oleObj spid="_x0000_s121946" name="公式" r:id="rId13" imgW="165028" imgH="418918" progId="Equation.3">
              <p:embed/>
            </p:oleObj>
          </a:graphicData>
        </a:graphic>
      </p:graphicFrame>
      <p:graphicFrame>
        <p:nvGraphicFramePr>
          <p:cNvPr id="76829" name="Object 29"/>
          <p:cNvGraphicFramePr>
            <a:graphicFrameLocks noChangeAspect="1"/>
          </p:cNvGraphicFramePr>
          <p:nvPr/>
        </p:nvGraphicFramePr>
        <p:xfrm>
          <a:off x="5724128" y="4857760"/>
          <a:ext cx="222250" cy="576263"/>
        </p:xfrm>
        <a:graphic>
          <a:graphicData uri="http://schemas.openxmlformats.org/presentationml/2006/ole">
            <p:oleObj spid="_x0000_s121947" name="公式" r:id="rId14" imgW="165028" imgH="418918" progId="Equation.3">
              <p:embed/>
            </p:oleObj>
          </a:graphicData>
        </a:graphic>
      </p:graphicFrame>
      <p:sp>
        <p:nvSpPr>
          <p:cNvPr id="76832" name="Rectangle 3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31" name="Object 31"/>
          <p:cNvGraphicFramePr>
            <a:graphicFrameLocks noChangeAspect="1"/>
          </p:cNvGraphicFramePr>
          <p:nvPr/>
        </p:nvGraphicFramePr>
        <p:xfrm>
          <a:off x="6389784" y="4900917"/>
          <a:ext cx="217487" cy="563563"/>
        </p:xfrm>
        <a:graphic>
          <a:graphicData uri="http://schemas.openxmlformats.org/presentationml/2006/ole">
            <p:oleObj spid="_x0000_s121948" name="公式" r:id="rId15" imgW="165028" imgH="418918" progId="Equation.3">
              <p:embed/>
            </p:oleObj>
          </a:graphicData>
        </a:graphic>
      </p:graphicFrame>
      <p:sp>
        <p:nvSpPr>
          <p:cNvPr id="76800" name="Rectangle 0"/>
          <p:cNvSpPr>
            <a:spLocks noGrp="1" noChangeArrowheads="1"/>
          </p:cNvSpPr>
          <p:nvPr>
            <p:ph type="title"/>
          </p:nvPr>
        </p:nvSpPr>
        <p:spPr>
          <a:xfrm>
            <a:off x="457200" y="122238"/>
            <a:ext cx="7543800" cy="1003300"/>
          </a:xfrm>
        </p:spPr>
        <p:txBody>
          <a:bodyPr>
            <a:normAutofit fontScale="90000"/>
          </a:bodyPr>
          <a:lstStyle/>
          <a:p>
            <a:r>
              <a:rPr lang="en-US" altLang="zh-CN" b="0" dirty="0"/>
              <a:t>8.6 </a:t>
            </a:r>
            <a:r>
              <a:rPr lang="zh-CN" altLang="en-US" b="0" dirty="0"/>
              <a:t>求解</a:t>
            </a:r>
            <a:r>
              <a:rPr lang="en-US" altLang="zh-CN" b="0" dirty="0"/>
              <a:t>ax mod n =b</a:t>
            </a:r>
            <a:r>
              <a:rPr lang="zh-CN" altLang="en-US" b="0" dirty="0"/>
              <a:t>的问题  </a:t>
            </a:r>
            <a:r>
              <a:rPr lang="en-US" altLang="zh-CN" b="0" dirty="0"/>
              <a:t>x=?</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468313" y="1125538"/>
            <a:ext cx="8202612" cy="4968875"/>
          </a:xfrm>
        </p:spPr>
        <p:txBody>
          <a:bodyPr/>
          <a:lstStyle/>
          <a:p>
            <a:pPr>
              <a:lnSpc>
                <a:spcPct val="80000"/>
              </a:lnSpc>
              <a:buFont typeface="Wingdings" pitchFamily="2" charset="2"/>
              <a:buNone/>
            </a:pPr>
            <a:r>
              <a:rPr lang="zh-CN" altLang="en-US" sz="2500" dirty="0"/>
              <a:t>所以</a:t>
            </a:r>
            <a:r>
              <a:rPr lang="en-US" altLang="zh-CN" sz="2500" dirty="0"/>
              <a:t>, (   )x</a:t>
            </a:r>
            <a:r>
              <a:rPr lang="en-US" altLang="zh-CN" sz="2500" baseline="-25000" dirty="0"/>
              <a:t>1 </a:t>
            </a:r>
            <a:r>
              <a:rPr lang="en-US" altLang="zh-CN" sz="2500" dirty="0"/>
              <a:t>- (   )=k(n/g), </a:t>
            </a:r>
            <a:r>
              <a:rPr lang="zh-CN" altLang="en-US" sz="2500" dirty="0"/>
              <a:t>被</a:t>
            </a:r>
            <a:r>
              <a:rPr lang="en-US" altLang="zh-CN" sz="2500" dirty="0"/>
              <a:t>g</a:t>
            </a:r>
            <a:r>
              <a:rPr lang="zh-CN" altLang="en-US" sz="2500" dirty="0"/>
              <a:t>乘</a:t>
            </a:r>
            <a:r>
              <a:rPr lang="en-US" altLang="zh-CN" sz="2500" dirty="0"/>
              <a:t>, </a:t>
            </a:r>
            <a:r>
              <a:rPr lang="zh-CN" altLang="en-US" sz="2500" dirty="0"/>
              <a:t>得</a:t>
            </a:r>
            <a:r>
              <a:rPr lang="en-US" altLang="zh-CN" sz="2500" dirty="0"/>
              <a:t>ax</a:t>
            </a:r>
            <a:r>
              <a:rPr lang="en-US" altLang="zh-CN" sz="2500" baseline="-25000" dirty="0"/>
              <a:t>1</a:t>
            </a:r>
            <a:r>
              <a:rPr lang="zh-CN" altLang="en-US" sz="2500" dirty="0"/>
              <a:t> </a:t>
            </a:r>
            <a:r>
              <a:rPr lang="en-US" altLang="zh-CN" sz="2500" dirty="0"/>
              <a:t>- b =kn. </a:t>
            </a:r>
            <a:r>
              <a:rPr lang="zh-CN" altLang="en-US" sz="2500" dirty="0"/>
              <a:t>这就是说</a:t>
            </a:r>
          </a:p>
          <a:p>
            <a:pPr>
              <a:lnSpc>
                <a:spcPct val="80000"/>
              </a:lnSpc>
              <a:buFont typeface="Wingdings" pitchFamily="2" charset="2"/>
              <a:buNone/>
            </a:pPr>
            <a:r>
              <a:rPr lang="en-US" altLang="zh-CN" sz="2500" dirty="0"/>
              <a:t>     x</a:t>
            </a:r>
            <a:r>
              <a:rPr lang="en-US" altLang="zh-CN" sz="2500" baseline="-25000" dirty="0"/>
              <a:t>1</a:t>
            </a:r>
            <a:r>
              <a:rPr lang="zh-CN" altLang="en-US" sz="2500" dirty="0"/>
              <a:t>是</a:t>
            </a:r>
            <a:r>
              <a:rPr lang="en-US" altLang="zh-CN" sz="2500" dirty="0"/>
              <a:t>ax mod n =b</a:t>
            </a:r>
            <a:r>
              <a:rPr lang="zh-CN" altLang="en-US" sz="2500" dirty="0"/>
              <a:t>的一个解。因此</a:t>
            </a:r>
            <a:r>
              <a:rPr lang="en-US" altLang="zh-CN" sz="2500" dirty="0"/>
              <a:t>, </a:t>
            </a:r>
            <a:r>
              <a:rPr lang="zh-CN" altLang="en-US" sz="2500" dirty="0"/>
              <a:t>任何</a:t>
            </a:r>
            <a:r>
              <a:rPr lang="en-US" altLang="zh-CN" sz="2500" dirty="0"/>
              <a:t>x∈[1, n-1],</a:t>
            </a:r>
          </a:p>
          <a:p>
            <a:pPr>
              <a:lnSpc>
                <a:spcPct val="80000"/>
              </a:lnSpc>
              <a:buFont typeface="Wingdings" pitchFamily="2" charset="2"/>
              <a:buNone/>
            </a:pPr>
            <a:r>
              <a:rPr lang="en-US" altLang="zh-CN" sz="2500" dirty="0"/>
              <a:t>    x=x</a:t>
            </a:r>
            <a:r>
              <a:rPr lang="en-US" altLang="zh-CN" sz="2500" baseline="-25000" dirty="0"/>
              <a:t>1</a:t>
            </a:r>
            <a:r>
              <a:rPr lang="en-US" altLang="zh-CN" sz="2500" dirty="0"/>
              <a:t> mod(   )</a:t>
            </a:r>
            <a:r>
              <a:rPr lang="zh-CN" altLang="en-US" sz="2500" dirty="0"/>
              <a:t>也是</a:t>
            </a:r>
            <a:r>
              <a:rPr lang="en-US" altLang="zh-CN" sz="2500" dirty="0"/>
              <a:t>ax mod n =b</a:t>
            </a:r>
            <a:r>
              <a:rPr lang="zh-CN" altLang="en-US" sz="2500" dirty="0"/>
              <a:t>的一个解。</a:t>
            </a:r>
          </a:p>
          <a:p>
            <a:pPr>
              <a:lnSpc>
                <a:spcPct val="80000"/>
              </a:lnSpc>
              <a:buFont typeface="Wingdings" pitchFamily="2" charset="2"/>
              <a:buNone/>
            </a:pPr>
            <a:r>
              <a:rPr lang="en-US" altLang="zh-CN" sz="2500" dirty="0"/>
              <a:t>a(x</a:t>
            </a:r>
            <a:r>
              <a:rPr lang="en-US" altLang="zh-CN" sz="2500" baseline="-25000" dirty="0"/>
              <a:t>1</a:t>
            </a:r>
            <a:r>
              <a:rPr lang="en-US" altLang="zh-CN" sz="2500" dirty="0"/>
              <a:t>+kn/g) mod n=b </a:t>
            </a:r>
            <a:r>
              <a:rPr lang="zh-CN" altLang="en-US" sz="2500" dirty="0"/>
              <a:t>等价于</a:t>
            </a:r>
            <a:r>
              <a:rPr lang="en-US" altLang="zh-CN" sz="2500" dirty="0"/>
              <a:t>ax</a:t>
            </a:r>
            <a:r>
              <a:rPr lang="en-US" altLang="zh-CN" sz="2500" baseline="-25000" dirty="0"/>
              <a:t>1</a:t>
            </a:r>
            <a:r>
              <a:rPr lang="en-US" altLang="zh-CN" sz="2500" dirty="0"/>
              <a:t> mod n=b ∵</a:t>
            </a:r>
            <a:r>
              <a:rPr lang="en-US" altLang="zh-CN" sz="2500" dirty="0" err="1"/>
              <a:t>akn</a:t>
            </a:r>
            <a:r>
              <a:rPr lang="en-US" altLang="zh-CN" sz="2500" dirty="0"/>
              <a:t>/g= </a:t>
            </a:r>
            <a:r>
              <a:rPr lang="en-US" altLang="zh-CN" sz="2500" dirty="0" err="1"/>
              <a:t>sn</a:t>
            </a:r>
            <a:r>
              <a:rPr lang="en-US" altLang="zh-CN" sz="2500" dirty="0"/>
              <a:t> (</a:t>
            </a:r>
            <a:r>
              <a:rPr lang="en-US" altLang="zh-CN" sz="2500" dirty="0" err="1"/>
              <a:t>k,s</a:t>
            </a:r>
            <a:r>
              <a:rPr lang="en-US" altLang="zh-CN" sz="2500" dirty="0"/>
              <a:t>  </a:t>
            </a:r>
            <a:r>
              <a:rPr lang="zh-CN" altLang="en-US" sz="2500" dirty="0"/>
              <a:t>均为整数</a:t>
            </a:r>
            <a:r>
              <a:rPr lang="en-US" altLang="zh-CN" sz="2500" dirty="0"/>
              <a:t>)</a:t>
            </a:r>
          </a:p>
          <a:p>
            <a:pPr>
              <a:lnSpc>
                <a:spcPct val="80000"/>
              </a:lnSpc>
              <a:buFont typeface="Wingdings" pitchFamily="2" charset="2"/>
              <a:buNone/>
            </a:pPr>
            <a:r>
              <a:rPr lang="zh-CN" altLang="en-US" sz="2500" dirty="0"/>
              <a:t>所有解由下式给出：</a:t>
            </a:r>
            <a:r>
              <a:rPr lang="en-US" altLang="zh-CN" sz="2500" dirty="0"/>
              <a:t>x = x</a:t>
            </a:r>
            <a:r>
              <a:rPr lang="en-US" altLang="zh-CN" sz="2500" baseline="-25000" dirty="0"/>
              <a:t>1</a:t>
            </a:r>
            <a:r>
              <a:rPr lang="en-US" altLang="zh-CN" sz="2500" dirty="0"/>
              <a:t> + t(   ), t=0,1, …, g-1</a:t>
            </a:r>
          </a:p>
          <a:p>
            <a:pPr>
              <a:lnSpc>
                <a:spcPct val="80000"/>
              </a:lnSpc>
              <a:buFont typeface="Wingdings" pitchFamily="2" charset="2"/>
              <a:buNone/>
            </a:pPr>
            <a:r>
              <a:rPr lang="zh-CN" altLang="en-US" sz="2500" dirty="0"/>
              <a:t>例：</a:t>
            </a:r>
            <a:r>
              <a:rPr lang="en-US" altLang="zh-CN" sz="2500" dirty="0"/>
              <a:t>6x mod 10=4</a:t>
            </a:r>
          </a:p>
          <a:p>
            <a:pPr>
              <a:lnSpc>
                <a:spcPct val="80000"/>
              </a:lnSpc>
              <a:buFont typeface="Wingdings" pitchFamily="2" charset="2"/>
              <a:buNone/>
            </a:pPr>
            <a:r>
              <a:rPr lang="en-US" altLang="zh-CN" sz="2500" dirty="0"/>
              <a:t>		∵g=</a:t>
            </a:r>
            <a:r>
              <a:rPr lang="en-US" altLang="zh-CN" sz="2500" dirty="0" err="1"/>
              <a:t>gcd</a:t>
            </a:r>
            <a:r>
              <a:rPr lang="en-US" altLang="zh-CN" sz="2500" dirty="0"/>
              <a:t>(6,10)=2, 2|</a:t>
            </a:r>
            <a:r>
              <a:rPr lang="en-US" altLang="zh-CN" sz="2500" baseline="-25000" dirty="0"/>
              <a:t>4</a:t>
            </a:r>
            <a:r>
              <a:rPr lang="en-US" altLang="zh-CN" sz="2500" dirty="0"/>
              <a:t>, ∴</a:t>
            </a:r>
            <a:r>
              <a:rPr lang="zh-CN" altLang="en-US" sz="2500" dirty="0"/>
              <a:t>应该有两个解。</a:t>
            </a:r>
          </a:p>
          <a:p>
            <a:pPr>
              <a:lnSpc>
                <a:spcPct val="80000"/>
              </a:lnSpc>
              <a:buFont typeface="Wingdings" pitchFamily="2" charset="2"/>
              <a:buNone/>
            </a:pPr>
            <a:r>
              <a:rPr lang="zh-CN" altLang="en-US" sz="2500" dirty="0"/>
              <a:t>   先求</a:t>
            </a:r>
            <a:r>
              <a:rPr lang="sv-SE" altLang="zh-CN" sz="2500" dirty="0"/>
              <a:t>x</a:t>
            </a:r>
            <a:r>
              <a:rPr lang="sv-SE" altLang="zh-CN" sz="2500" baseline="-25000" dirty="0"/>
              <a:t>0</a:t>
            </a:r>
            <a:r>
              <a:rPr lang="zh-CN" altLang="sv-SE" sz="2500" dirty="0"/>
              <a:t>，</a:t>
            </a:r>
            <a:r>
              <a:rPr lang="sv-SE" altLang="zh-CN" sz="2500" dirty="0"/>
              <a:t>(   )x mod (   )=1 → (   )x mod (   )=1, </a:t>
            </a:r>
          </a:p>
          <a:p>
            <a:pPr>
              <a:lnSpc>
                <a:spcPct val="80000"/>
              </a:lnSpc>
              <a:buFont typeface="Wingdings" pitchFamily="2" charset="2"/>
              <a:buNone/>
            </a:pPr>
            <a:r>
              <a:rPr lang="sv-SE" altLang="zh-CN" sz="2500" dirty="0"/>
              <a:t>              → 3x mod 5=1, x</a:t>
            </a:r>
            <a:r>
              <a:rPr lang="sv-SE" altLang="zh-CN" sz="2500" baseline="-25000" dirty="0"/>
              <a:t>0</a:t>
            </a:r>
            <a:r>
              <a:rPr lang="sv-SE" altLang="zh-CN" sz="2500" dirty="0"/>
              <a:t>=2</a:t>
            </a:r>
            <a:endParaRPr lang="en-US" altLang="zh-CN" sz="2500" dirty="0"/>
          </a:p>
          <a:p>
            <a:pPr>
              <a:lnSpc>
                <a:spcPct val="80000"/>
              </a:lnSpc>
              <a:buFont typeface="Wingdings" pitchFamily="2" charset="2"/>
              <a:buNone/>
            </a:pPr>
            <a:r>
              <a:rPr lang="zh-CN" altLang="en-US" sz="2500" dirty="0"/>
              <a:t>    根据</a:t>
            </a:r>
            <a:r>
              <a:rPr lang="sv-SE" altLang="zh-CN" sz="2500" dirty="0"/>
              <a:t>x=[(   )x</a:t>
            </a:r>
            <a:r>
              <a:rPr lang="sv-SE" altLang="zh-CN" sz="2500" baseline="-25000" dirty="0"/>
              <a:t>0</a:t>
            </a:r>
            <a:r>
              <a:rPr lang="sv-SE" altLang="zh-CN" sz="2500" dirty="0"/>
              <a:t> + t(   )] mod n</a:t>
            </a:r>
            <a:r>
              <a:rPr lang="zh-CN" altLang="sv-SE" sz="2500" dirty="0"/>
              <a:t>，</a:t>
            </a:r>
            <a:r>
              <a:rPr lang="sv-SE" altLang="zh-CN" sz="2500" dirty="0"/>
              <a:t>t=0,1,…,g-1</a:t>
            </a:r>
          </a:p>
          <a:p>
            <a:pPr>
              <a:lnSpc>
                <a:spcPct val="80000"/>
              </a:lnSpc>
              <a:buFont typeface="Wingdings" pitchFamily="2" charset="2"/>
              <a:buNone/>
            </a:pPr>
            <a:r>
              <a:rPr lang="sv-SE" altLang="zh-CN" sz="2500" dirty="0"/>
              <a:t>                 x=[(   )2 +0] mod 10 =4, 	t=0</a:t>
            </a:r>
          </a:p>
          <a:p>
            <a:pPr>
              <a:lnSpc>
                <a:spcPct val="80000"/>
              </a:lnSpc>
              <a:buFont typeface="Wingdings" pitchFamily="2" charset="2"/>
              <a:buNone/>
            </a:pPr>
            <a:r>
              <a:rPr lang="sv-SE" altLang="zh-CN" sz="2500" dirty="0"/>
              <a:t>                 x=[(   )2 +(   )] mod 10 =9,	t=1</a:t>
            </a:r>
            <a:endParaRPr lang="zh-CN" altLang="en-US" sz="2500" dirty="0"/>
          </a:p>
        </p:txBody>
      </p:sp>
      <p:sp>
        <p:nvSpPr>
          <p:cNvPr id="7782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28" name="Object 4"/>
          <p:cNvGraphicFramePr>
            <a:graphicFrameLocks noChangeAspect="1"/>
          </p:cNvGraphicFramePr>
          <p:nvPr/>
        </p:nvGraphicFramePr>
        <p:xfrm>
          <a:off x="1649401" y="1052513"/>
          <a:ext cx="261938" cy="504825"/>
        </p:xfrm>
        <a:graphic>
          <a:graphicData uri="http://schemas.openxmlformats.org/presentationml/2006/ole">
            <p:oleObj spid="_x0000_s122960" name="公式" r:id="rId3" imgW="165028" imgH="418918" progId="Equation.3">
              <p:embed/>
            </p:oleObj>
          </a:graphicData>
        </a:graphic>
      </p:graphicFrame>
      <p:sp>
        <p:nvSpPr>
          <p:cNvPr id="77831"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0" name="Object 6"/>
          <p:cNvGraphicFramePr>
            <a:graphicFrameLocks noChangeAspect="1"/>
          </p:cNvGraphicFramePr>
          <p:nvPr/>
        </p:nvGraphicFramePr>
        <p:xfrm>
          <a:off x="2807776" y="1052513"/>
          <a:ext cx="271462" cy="504825"/>
        </p:xfrm>
        <a:graphic>
          <a:graphicData uri="http://schemas.openxmlformats.org/presentationml/2006/ole">
            <p:oleObj spid="_x0000_s122961" name="公式" r:id="rId4" imgW="165028" imgH="418918" progId="Equation.3">
              <p:embed/>
            </p:oleObj>
          </a:graphicData>
        </a:graphic>
      </p:graphicFrame>
      <p:sp>
        <p:nvSpPr>
          <p:cNvPr id="77833"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2" name="Object 8"/>
          <p:cNvGraphicFramePr>
            <a:graphicFrameLocks noChangeAspect="1"/>
          </p:cNvGraphicFramePr>
          <p:nvPr/>
        </p:nvGraphicFramePr>
        <p:xfrm>
          <a:off x="2749539" y="2068506"/>
          <a:ext cx="250825" cy="431800"/>
        </p:xfrm>
        <a:graphic>
          <a:graphicData uri="http://schemas.openxmlformats.org/presentationml/2006/ole">
            <p:oleObj spid="_x0000_s122962" name="公式" r:id="rId5" imgW="165028" imgH="418918" progId="Equation.3">
              <p:embed/>
            </p:oleObj>
          </a:graphicData>
        </a:graphic>
      </p:graphicFrame>
      <p:sp>
        <p:nvSpPr>
          <p:cNvPr id="77835"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4" name="Object 10"/>
          <p:cNvGraphicFramePr>
            <a:graphicFrameLocks noChangeAspect="1"/>
          </p:cNvGraphicFramePr>
          <p:nvPr/>
        </p:nvGraphicFramePr>
        <p:xfrm>
          <a:off x="5183193" y="3017707"/>
          <a:ext cx="246063" cy="635000"/>
        </p:xfrm>
        <a:graphic>
          <a:graphicData uri="http://schemas.openxmlformats.org/presentationml/2006/ole">
            <p:oleObj spid="_x0000_s122963" name="公式" r:id="rId6" imgW="165028" imgH="418918" progId="Equation.3">
              <p:embed/>
            </p:oleObj>
          </a:graphicData>
        </a:graphic>
      </p:graphicFrame>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6" name="Object 12"/>
          <p:cNvGraphicFramePr>
            <a:graphicFrameLocks noChangeAspect="1"/>
          </p:cNvGraphicFramePr>
          <p:nvPr/>
        </p:nvGraphicFramePr>
        <p:xfrm>
          <a:off x="2399647" y="4155575"/>
          <a:ext cx="246063" cy="563562"/>
        </p:xfrm>
        <a:graphic>
          <a:graphicData uri="http://schemas.openxmlformats.org/presentationml/2006/ole">
            <p:oleObj spid="_x0000_s122964" name="公式" r:id="rId7" imgW="165028" imgH="418918" progId="Equation.3">
              <p:embed/>
            </p:oleObj>
          </a:graphicData>
        </a:graphic>
      </p:graphicFrame>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8" name="Object 14"/>
          <p:cNvGraphicFramePr>
            <a:graphicFrameLocks noChangeAspect="1"/>
          </p:cNvGraphicFramePr>
          <p:nvPr/>
        </p:nvGraphicFramePr>
        <p:xfrm>
          <a:off x="3973577" y="4218205"/>
          <a:ext cx="250825" cy="503237"/>
        </p:xfrm>
        <a:graphic>
          <a:graphicData uri="http://schemas.openxmlformats.org/presentationml/2006/ole">
            <p:oleObj spid="_x0000_s122965" name="公式" r:id="rId8" imgW="165028" imgH="418918" progId="Equation.3">
              <p:embed/>
            </p:oleObj>
          </a:graphicData>
        </a:graphic>
      </p:graphicFrame>
      <p:sp>
        <p:nvSpPr>
          <p:cNvPr id="77841" name="Rectangle 1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0" name="Object 16"/>
          <p:cNvGraphicFramePr>
            <a:graphicFrameLocks noChangeAspect="1"/>
          </p:cNvGraphicFramePr>
          <p:nvPr/>
        </p:nvGraphicFramePr>
        <p:xfrm>
          <a:off x="5408351" y="4130523"/>
          <a:ext cx="225425" cy="576262"/>
        </p:xfrm>
        <a:graphic>
          <a:graphicData uri="http://schemas.openxmlformats.org/presentationml/2006/ole">
            <p:oleObj spid="_x0000_s122966" name="公式" r:id="rId9" imgW="152334" imgH="393529" progId="Equation.3">
              <p:embed/>
            </p:oleObj>
          </a:graphicData>
        </a:graphic>
      </p:graphicFrame>
      <p:sp>
        <p:nvSpPr>
          <p:cNvPr id="77843" name="Rectangle 1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2" name="Object 18"/>
          <p:cNvGraphicFramePr>
            <a:graphicFrameLocks noChangeAspect="1"/>
          </p:cNvGraphicFramePr>
          <p:nvPr/>
        </p:nvGraphicFramePr>
        <p:xfrm>
          <a:off x="6998525" y="4168101"/>
          <a:ext cx="295275" cy="576262"/>
        </p:xfrm>
        <a:graphic>
          <a:graphicData uri="http://schemas.openxmlformats.org/presentationml/2006/ole">
            <p:oleObj spid="_x0000_s122967" name="公式" r:id="rId10" imgW="203112" imgH="393529" progId="Equation.3">
              <p:embed/>
            </p:oleObj>
          </a:graphicData>
        </a:graphic>
      </p:graphicFrame>
      <p:sp>
        <p:nvSpPr>
          <p:cNvPr id="77845" name="Rectangle 2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4" name="Object 20"/>
          <p:cNvGraphicFramePr>
            <a:graphicFrameLocks noChangeAspect="1"/>
          </p:cNvGraphicFramePr>
          <p:nvPr/>
        </p:nvGraphicFramePr>
        <p:xfrm>
          <a:off x="2387121" y="4797425"/>
          <a:ext cx="217488" cy="563563"/>
        </p:xfrm>
        <a:graphic>
          <a:graphicData uri="http://schemas.openxmlformats.org/presentationml/2006/ole">
            <p:oleObj spid="_x0000_s122968" name="公式" r:id="rId11" imgW="165028" imgH="418918" progId="Equation.3">
              <p:embed/>
            </p:oleObj>
          </a:graphicData>
        </a:graphic>
      </p:graphicFrame>
      <p:sp>
        <p:nvSpPr>
          <p:cNvPr id="77847" name="Rectangle 2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6" name="Object 22"/>
          <p:cNvGraphicFramePr>
            <a:graphicFrameLocks noChangeAspect="1"/>
          </p:cNvGraphicFramePr>
          <p:nvPr/>
        </p:nvGraphicFramePr>
        <p:xfrm>
          <a:off x="3767224" y="4834133"/>
          <a:ext cx="217487" cy="563563"/>
        </p:xfrm>
        <a:graphic>
          <a:graphicData uri="http://schemas.openxmlformats.org/presentationml/2006/ole">
            <p:oleObj spid="_x0000_s122969" name="公式" r:id="rId12" imgW="165028" imgH="418918" progId="Equation.3">
              <p:embed/>
            </p:oleObj>
          </a:graphicData>
        </a:graphic>
      </p:graphicFrame>
      <p:sp>
        <p:nvSpPr>
          <p:cNvPr id="77849" name="Rectangle 2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8" name="Object 24"/>
          <p:cNvGraphicFramePr>
            <a:graphicFrameLocks noChangeAspect="1"/>
          </p:cNvGraphicFramePr>
          <p:nvPr/>
        </p:nvGraphicFramePr>
        <p:xfrm>
          <a:off x="3053197" y="5229225"/>
          <a:ext cx="209550" cy="431800"/>
        </p:xfrm>
        <a:graphic>
          <a:graphicData uri="http://schemas.openxmlformats.org/presentationml/2006/ole">
            <p:oleObj spid="_x0000_s122970" name="公式" r:id="rId13" imgW="152334" imgH="393529" progId="Equation.3">
              <p:embed/>
            </p:oleObj>
          </a:graphicData>
        </a:graphic>
      </p:graphicFrame>
      <p:sp>
        <p:nvSpPr>
          <p:cNvPr id="77851" name="Rectangle 2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50" name="Object 26"/>
          <p:cNvGraphicFramePr>
            <a:graphicFrameLocks noChangeAspect="1"/>
          </p:cNvGraphicFramePr>
          <p:nvPr/>
        </p:nvGraphicFramePr>
        <p:xfrm>
          <a:off x="3071802" y="5638800"/>
          <a:ext cx="207962" cy="390525"/>
        </p:xfrm>
        <a:graphic>
          <a:graphicData uri="http://schemas.openxmlformats.org/presentationml/2006/ole">
            <p:oleObj spid="_x0000_s122971" name="公式" r:id="rId14" imgW="152334" imgH="393529" progId="Equation.3">
              <p:embed/>
            </p:oleObj>
          </a:graphicData>
        </a:graphic>
      </p:graphicFrame>
      <p:graphicFrame>
        <p:nvGraphicFramePr>
          <p:cNvPr id="77852" name="Object 28"/>
          <p:cNvGraphicFramePr>
            <a:graphicFrameLocks noChangeAspect="1"/>
          </p:cNvGraphicFramePr>
          <p:nvPr/>
        </p:nvGraphicFramePr>
        <p:xfrm>
          <a:off x="4089411" y="5575300"/>
          <a:ext cx="274637" cy="534988"/>
        </p:xfrm>
        <a:graphic>
          <a:graphicData uri="http://schemas.openxmlformats.org/presentationml/2006/ole">
            <p:oleObj spid="_x0000_s122972" name="公式" r:id="rId15" imgW="203112" imgH="393529" progId="Equation.3">
              <p:embed/>
            </p:oleObj>
          </a:graphicData>
        </a:graphic>
      </p:graphicFrame>
      <p:sp>
        <p:nvSpPr>
          <p:cNvPr id="77824" name="Rectangle 0"/>
          <p:cNvSpPr>
            <a:spLocks noGrp="1" noChangeArrowheads="1"/>
          </p:cNvSpPr>
          <p:nvPr>
            <p:ph type="title"/>
          </p:nvPr>
        </p:nvSpPr>
        <p:spPr>
          <a:xfrm>
            <a:off x="539750" y="333375"/>
            <a:ext cx="6986588" cy="682625"/>
          </a:xfrm>
        </p:spPr>
        <p:txBody>
          <a:bodyPr/>
          <a:lstStyle/>
          <a:p>
            <a:r>
              <a:rPr lang="zh-CN" altLang="en-US" sz="3500" b="0" dirty="0"/>
              <a:t>求解</a:t>
            </a:r>
            <a:r>
              <a:rPr lang="en-US" altLang="zh-CN" sz="3500" b="0" dirty="0"/>
              <a:t>ax mod n =b</a:t>
            </a:r>
            <a:r>
              <a:rPr lang="zh-CN" altLang="en-US" sz="3500" b="0" dirty="0"/>
              <a:t>的问题</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也可以用扩展欧几里得算法直接求解</a:t>
            </a:r>
            <a:endParaRPr lang="en-US" altLang="zh-CN" dirty="0" smtClean="0"/>
          </a:p>
          <a:p>
            <a:r>
              <a:rPr lang="zh-CN" altLang="en-US" sz="2800" dirty="0" smtClean="0"/>
              <a:t>例：</a:t>
            </a:r>
            <a:r>
              <a:rPr lang="en-US" altLang="zh-CN" sz="2800" dirty="0" smtClean="0"/>
              <a:t>6x mod 10=4</a:t>
            </a:r>
          </a:p>
          <a:p>
            <a:r>
              <a:rPr lang="en-US" altLang="zh-CN" sz="2800" dirty="0" smtClean="0"/>
              <a:t>10   0    1</a:t>
            </a:r>
          </a:p>
          <a:p>
            <a:r>
              <a:rPr lang="en-US" altLang="zh-CN" sz="2800" dirty="0" smtClean="0"/>
              <a:t>6     1    0   1</a:t>
            </a:r>
          </a:p>
          <a:p>
            <a:r>
              <a:rPr lang="en-US" altLang="zh-CN" sz="2800" dirty="0" smtClean="0"/>
              <a:t>4     -1   1         x</a:t>
            </a:r>
            <a:r>
              <a:rPr lang="en-US" altLang="zh-CN" sz="2800" baseline="-25000" dirty="0" smtClean="0"/>
              <a:t>0</a:t>
            </a:r>
            <a:r>
              <a:rPr lang="en-US" altLang="zh-CN" sz="2800" dirty="0" smtClean="0"/>
              <a:t>=-1 mod 10=9   </a:t>
            </a:r>
          </a:p>
          <a:p>
            <a:r>
              <a:rPr lang="en-US" altLang="zh-CN" sz="2800" dirty="0" smtClean="0"/>
              <a:t>                         x</a:t>
            </a:r>
            <a:r>
              <a:rPr lang="en-US" altLang="zh-CN" sz="2800" baseline="-25000" dirty="0" smtClean="0"/>
              <a:t>1</a:t>
            </a:r>
            <a:r>
              <a:rPr lang="en-US" altLang="zh-CN" sz="2800" dirty="0" smtClean="0"/>
              <a:t>= x</a:t>
            </a:r>
            <a:r>
              <a:rPr lang="en-US" altLang="zh-CN" sz="2800" baseline="-25000" dirty="0" smtClean="0"/>
              <a:t>0 </a:t>
            </a:r>
            <a:r>
              <a:rPr lang="en-US" altLang="zh-CN" sz="2800" dirty="0" smtClean="0"/>
              <a:t>–t(10/2)=4    t=1</a:t>
            </a:r>
            <a:endParaRPr lang="zh-CN" altLang="en-US" sz="2800" dirty="0" smtClean="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404813"/>
            <a:ext cx="7272338" cy="617537"/>
          </a:xfrm>
        </p:spPr>
        <p:txBody>
          <a:bodyPr>
            <a:normAutofit fontScale="90000"/>
          </a:bodyPr>
          <a:lstStyle/>
          <a:p>
            <a:r>
              <a:rPr lang="en-AU" altLang="zh-CN" b="0" dirty="0">
                <a:ea typeface="宋体" pitchFamily="2" charset="-122"/>
              </a:rPr>
              <a:t>8.1 </a:t>
            </a:r>
            <a:r>
              <a:rPr lang="zh-CN" altLang="en-AU" b="0" dirty="0"/>
              <a:t>素数 </a:t>
            </a:r>
            <a:r>
              <a:rPr lang="en-AU" altLang="zh-CN" b="0" dirty="0">
                <a:ea typeface="宋体" pitchFamily="2" charset="-122"/>
              </a:rPr>
              <a:t>Prime Numbers</a:t>
            </a:r>
            <a:endParaRPr lang="zh-CN" altLang="en-US" b="0" dirty="0">
              <a:ea typeface="宋体" pitchFamily="2" charset="-122"/>
            </a:endParaRPr>
          </a:p>
        </p:txBody>
      </p:sp>
      <p:sp>
        <p:nvSpPr>
          <p:cNvPr id="47107" name="Rectangle 3"/>
          <p:cNvSpPr>
            <a:spLocks noGrp="1" noChangeArrowheads="1"/>
          </p:cNvSpPr>
          <p:nvPr>
            <p:ph type="body" idx="1"/>
          </p:nvPr>
        </p:nvSpPr>
        <p:spPr>
          <a:xfrm>
            <a:off x="323528" y="1700808"/>
            <a:ext cx="8135937" cy="4786313"/>
          </a:xfrm>
        </p:spPr>
        <p:txBody>
          <a:bodyPr/>
          <a:lstStyle/>
          <a:p>
            <a:r>
              <a:rPr lang="zh-CN" altLang="en-AU" sz="2600" dirty="0"/>
              <a:t>整数</a:t>
            </a:r>
            <a:r>
              <a:rPr lang="en-AU" altLang="zh-CN" sz="2600" dirty="0"/>
              <a:t>p&gt;1</a:t>
            </a:r>
            <a:r>
              <a:rPr lang="zh-CN" altLang="en-AU" sz="2600" dirty="0"/>
              <a:t>是素数当且仅当它只有因子</a:t>
            </a:r>
            <a:r>
              <a:rPr lang="en-AU" altLang="zh-CN" sz="2600" dirty="0">
                <a:latin typeface="Albertus Extra Bold" pitchFamily="34" charset="0"/>
                <a:cs typeface="Arial" charset="0"/>
              </a:rPr>
              <a:t>±</a:t>
            </a:r>
            <a:r>
              <a:rPr lang="en-AU" altLang="zh-CN" sz="2600" dirty="0"/>
              <a:t>1</a:t>
            </a:r>
            <a:r>
              <a:rPr lang="zh-CN" altLang="en-AU" sz="2600" dirty="0"/>
              <a:t>和</a:t>
            </a:r>
            <a:r>
              <a:rPr lang="en-AU" altLang="zh-CN" sz="2600" dirty="0">
                <a:cs typeface="Arial" charset="0"/>
              </a:rPr>
              <a:t>±</a:t>
            </a:r>
            <a:r>
              <a:rPr lang="en-AU" altLang="zh-CN" sz="2600" dirty="0"/>
              <a:t>p</a:t>
            </a:r>
            <a:r>
              <a:rPr lang="zh-CN" altLang="en-AU" sz="2600" dirty="0"/>
              <a:t>，如</a:t>
            </a:r>
            <a:r>
              <a:rPr lang="en-AU" altLang="zh-CN" sz="2600" dirty="0"/>
              <a:t>2,3,5,7</a:t>
            </a:r>
            <a:r>
              <a:rPr lang="zh-CN" altLang="en-AU" sz="2600" dirty="0"/>
              <a:t>是素数，而</a:t>
            </a:r>
            <a:r>
              <a:rPr lang="en-AU" altLang="zh-CN" sz="2600" dirty="0"/>
              <a:t>4,6,8,9,10</a:t>
            </a:r>
            <a:r>
              <a:rPr lang="zh-CN" altLang="en-AU" sz="2600" dirty="0"/>
              <a:t>不是素数</a:t>
            </a:r>
          </a:p>
          <a:p>
            <a:r>
              <a:rPr lang="zh-CN" altLang="en-AU" sz="2600" dirty="0"/>
              <a:t>素数不能写作其他数的乘积形式 </a:t>
            </a:r>
          </a:p>
          <a:p>
            <a:r>
              <a:rPr lang="en-AU" altLang="zh-CN" sz="2600" dirty="0"/>
              <a:t>1</a:t>
            </a:r>
            <a:r>
              <a:rPr lang="zh-CN" altLang="en-AU" sz="2600" dirty="0"/>
              <a:t>是素数，但是通常没有什么用</a:t>
            </a:r>
            <a:r>
              <a:rPr lang="zh-CN" altLang="en-AU" sz="2600" dirty="0">
                <a:ea typeface="宋体" pitchFamily="2" charset="-122"/>
              </a:rPr>
              <a:t> </a:t>
            </a:r>
            <a:endParaRPr lang="zh-CN" altLang="en-AU" sz="2600" dirty="0"/>
          </a:p>
          <a:p>
            <a:r>
              <a:rPr lang="zh-CN" altLang="en-US" sz="2600" dirty="0"/>
              <a:t>素数是数论的核心</a:t>
            </a:r>
            <a:endParaRPr lang="zh-CN" altLang="en-AU" sz="2600" dirty="0">
              <a:ea typeface="宋体" pitchFamily="2" charset="-122"/>
            </a:endParaRPr>
          </a:p>
          <a:p>
            <a:r>
              <a:rPr lang="zh-CN" altLang="en-AU" sz="2600" dirty="0"/>
              <a:t>小于</a:t>
            </a:r>
            <a:r>
              <a:rPr lang="en-AU" altLang="zh-CN" sz="2600" dirty="0"/>
              <a:t>200</a:t>
            </a:r>
            <a:r>
              <a:rPr lang="zh-CN" altLang="en-AU" sz="2600" dirty="0"/>
              <a:t>的素数如下</a:t>
            </a:r>
            <a:r>
              <a:rPr lang="zh-CN" altLang="en-AU" sz="2600" dirty="0">
                <a:ea typeface="宋体" pitchFamily="2" charset="-122"/>
              </a:rPr>
              <a:t> </a:t>
            </a:r>
          </a:p>
          <a:p>
            <a:pPr lvl="1">
              <a:buFont typeface="Wingdings" pitchFamily="2" charset="2"/>
              <a:buNone/>
            </a:pPr>
            <a:r>
              <a:rPr lang="en-AU" altLang="zh-CN" sz="2000" dirty="0">
                <a:latin typeface="Courier New" pitchFamily="49" charset="0"/>
                <a:ea typeface="宋体" pitchFamily="2" charset="-122"/>
              </a:rPr>
              <a:t>	</a:t>
            </a:r>
            <a:r>
              <a:rPr lang="en-AU" altLang="zh-CN" sz="2400" b="1" dirty="0">
                <a:latin typeface="Courier New" pitchFamily="49" charset="0"/>
                <a:ea typeface="MS UI Gothic" pitchFamily="34" charset="-128"/>
              </a:rPr>
              <a:t>2 3 5 7 11 13 17 19 23 29 31 37 41 43 47 53 59 61 67 71 73 79 83 89 97 101 103 107 109 113 127 131 137 139 149 151 157 163 167 173 179 181 191 193 197 199</a:t>
            </a:r>
            <a:r>
              <a:rPr lang="en-AU" altLang="zh-CN" sz="2200" dirty="0">
                <a:ea typeface="宋体" pitchFamily="2" charset="-122"/>
              </a:rPr>
              <a:t>  </a:t>
            </a:r>
            <a:endParaRPr lang="zh-CN" altLang="en-US" sz="2200" dirty="0">
              <a:ea typeface="宋体" pitchFamily="2" charset="-122"/>
            </a:endParaRPr>
          </a:p>
        </p:txBody>
      </p:sp>
      <p:sp>
        <p:nvSpPr>
          <p:cNvPr id="4" name="矩形 3"/>
          <p:cNvSpPr/>
          <p:nvPr/>
        </p:nvSpPr>
        <p:spPr>
          <a:xfrm>
            <a:off x="683568" y="1124744"/>
            <a:ext cx="2736304" cy="369332"/>
          </a:xfrm>
          <a:prstGeom prst="rect">
            <a:avLst/>
          </a:prstGeom>
        </p:spPr>
        <p:txBody>
          <a:bodyPr wrap="square">
            <a:spAutoFit/>
          </a:bodyPr>
          <a:lstStyle/>
          <a:p>
            <a:r>
              <a:rPr lang="zh-CN" altLang="en-AU" dirty="0" smtClean="0">
                <a:solidFill>
                  <a:srgbClr val="FF0000"/>
                </a:solidFill>
              </a:rPr>
              <a:t>素数</a:t>
            </a:r>
            <a:r>
              <a:rPr lang="en-US" altLang="zh-CN" dirty="0" smtClean="0">
                <a:solidFill>
                  <a:srgbClr val="FF0000"/>
                </a:solidFill>
                <a:sym typeface="Wingdings" pitchFamily="2" charset="2"/>
              </a:rPr>
              <a:t></a:t>
            </a:r>
            <a:r>
              <a:rPr lang="zh-CN" altLang="en-US" dirty="0" smtClean="0">
                <a:solidFill>
                  <a:srgbClr val="FF0000"/>
                </a:solidFill>
                <a:sym typeface="Wingdings" pitchFamily="2" charset="2"/>
              </a:rPr>
              <a:t>合数</a:t>
            </a:r>
            <a:r>
              <a:rPr lang="en-US" altLang="zh-CN" dirty="0" smtClean="0">
                <a:solidFill>
                  <a:srgbClr val="FF0000"/>
                </a:solidFill>
                <a:sym typeface="Wingdings" pitchFamily="2" charset="2"/>
              </a:rPr>
              <a:t></a:t>
            </a:r>
            <a:r>
              <a:rPr lang="zh-CN" altLang="en-US" dirty="0" smtClean="0">
                <a:solidFill>
                  <a:srgbClr val="FF0000"/>
                </a:solidFill>
                <a:sym typeface="Wingdings" pitchFamily="2" charset="2"/>
              </a:rPr>
              <a:t>最大公因数</a:t>
            </a:r>
            <a:endParaRPr lang="zh-CN" altLang="en-US" dirty="0">
              <a:solidFill>
                <a:srgbClr val="FF0000"/>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468313" y="981075"/>
            <a:ext cx="8202612" cy="5472113"/>
          </a:xfrm>
        </p:spPr>
        <p:txBody>
          <a:bodyPr>
            <a:normAutofit lnSpcReduction="10000"/>
          </a:bodyPr>
          <a:lstStyle/>
          <a:p>
            <a:pPr>
              <a:lnSpc>
                <a:spcPct val="110000"/>
              </a:lnSpc>
              <a:spcBef>
                <a:spcPct val="15000"/>
              </a:spcBef>
              <a:buFont typeface="Wingdings" pitchFamily="2" charset="2"/>
              <a:buNone/>
            </a:pPr>
            <a:r>
              <a:rPr lang="zh-CN" altLang="en-US" sz="2500" dirty="0" smtClean="0"/>
              <a:t>或者</a:t>
            </a:r>
            <a:r>
              <a:rPr lang="zh-CN" altLang="sv-SE" sz="2500" dirty="0" smtClean="0"/>
              <a:t>：</a:t>
            </a:r>
            <a:r>
              <a:rPr lang="sv-SE" altLang="zh-CN" sz="2500" dirty="0" smtClean="0"/>
              <a:t>x</a:t>
            </a:r>
            <a:r>
              <a:rPr lang="sv-SE" altLang="zh-CN" sz="2500" baseline="-25000" dirty="0" smtClean="0"/>
              <a:t>1</a:t>
            </a:r>
            <a:r>
              <a:rPr lang="sv-SE" altLang="zh-CN" sz="2500" dirty="0" smtClean="0"/>
              <a:t>=(   )x</a:t>
            </a:r>
            <a:r>
              <a:rPr lang="sv-SE" altLang="zh-CN" sz="2500" baseline="-25000" dirty="0" smtClean="0"/>
              <a:t>0</a:t>
            </a:r>
            <a:r>
              <a:rPr lang="sv-SE" altLang="zh-CN" sz="2500" dirty="0" smtClean="0"/>
              <a:t> mod (   )=(   )2 mod (   )=4</a:t>
            </a:r>
          </a:p>
          <a:p>
            <a:pPr>
              <a:lnSpc>
                <a:spcPct val="110000"/>
              </a:lnSpc>
              <a:spcBef>
                <a:spcPct val="15000"/>
              </a:spcBef>
              <a:buFont typeface="Wingdings" pitchFamily="2" charset="2"/>
              <a:buNone/>
            </a:pPr>
            <a:r>
              <a:rPr lang="sv-SE" altLang="zh-CN" sz="2500" dirty="0" smtClean="0"/>
              <a:t>		  x= x</a:t>
            </a:r>
            <a:r>
              <a:rPr lang="sv-SE" altLang="zh-CN" sz="2500" baseline="-25000" dirty="0" smtClean="0"/>
              <a:t>1</a:t>
            </a:r>
            <a:r>
              <a:rPr lang="sv-SE" altLang="zh-CN" sz="2500" dirty="0" smtClean="0"/>
              <a:t> + t(   )=4, t=0</a:t>
            </a:r>
          </a:p>
          <a:p>
            <a:pPr>
              <a:lnSpc>
                <a:spcPct val="110000"/>
              </a:lnSpc>
              <a:spcBef>
                <a:spcPct val="15000"/>
              </a:spcBef>
              <a:buFont typeface="Wingdings" pitchFamily="2" charset="2"/>
              <a:buNone/>
            </a:pPr>
            <a:r>
              <a:rPr lang="sv-SE" altLang="zh-CN" sz="2500" dirty="0" smtClean="0"/>
              <a:t>		  x= x</a:t>
            </a:r>
            <a:r>
              <a:rPr lang="sv-SE" altLang="zh-CN" sz="2500" baseline="-25000" dirty="0" smtClean="0"/>
              <a:t>1</a:t>
            </a:r>
            <a:r>
              <a:rPr lang="sv-SE" altLang="zh-CN" sz="2500" dirty="0" smtClean="0"/>
              <a:t> + t(   )=9, t=1</a:t>
            </a:r>
          </a:p>
          <a:p>
            <a:pPr>
              <a:lnSpc>
                <a:spcPct val="80000"/>
              </a:lnSpc>
              <a:spcBef>
                <a:spcPct val="15000"/>
              </a:spcBef>
              <a:buFont typeface="Wingdings" pitchFamily="2" charset="2"/>
              <a:buNone/>
            </a:pPr>
            <a:r>
              <a:rPr lang="zh-CN" altLang="en-US" sz="2800" b="1" dirty="0" smtClean="0"/>
              <a:t>定理</a:t>
            </a:r>
            <a:r>
              <a:rPr lang="en-US" altLang="zh-CN" sz="2800" b="1" dirty="0"/>
              <a:t>8.6</a:t>
            </a:r>
          </a:p>
          <a:p>
            <a:pPr>
              <a:lnSpc>
                <a:spcPct val="80000"/>
              </a:lnSpc>
              <a:spcBef>
                <a:spcPct val="15000"/>
              </a:spcBef>
              <a:buFont typeface="Wingdings" pitchFamily="2" charset="2"/>
              <a:buNone/>
            </a:pPr>
            <a:r>
              <a:rPr lang="en-US" altLang="zh-CN" sz="2500" dirty="0"/>
              <a:t>	</a:t>
            </a:r>
            <a:r>
              <a:rPr lang="zh-CN" altLang="en-US" sz="2500" dirty="0"/>
              <a:t>令</a:t>
            </a:r>
            <a:r>
              <a:rPr lang="en-US" altLang="zh-CN" sz="2500" dirty="0"/>
              <a:t>d</a:t>
            </a:r>
            <a:r>
              <a:rPr lang="en-US" altLang="zh-CN" sz="2500" baseline="-25000" dirty="0"/>
              <a:t>1</a:t>
            </a:r>
            <a:r>
              <a:rPr lang="en-US" altLang="zh-CN" sz="2500" dirty="0"/>
              <a:t>,…,</a:t>
            </a:r>
            <a:r>
              <a:rPr lang="en-US" altLang="zh-CN" sz="2500" dirty="0" err="1"/>
              <a:t>d</a:t>
            </a:r>
            <a:r>
              <a:rPr lang="en-US" altLang="zh-CN" sz="2500" baseline="-25000" dirty="0" err="1"/>
              <a:t>t</a:t>
            </a:r>
            <a:r>
              <a:rPr lang="zh-CN" altLang="en-US" sz="2500" dirty="0"/>
              <a:t>两两互素</a:t>
            </a:r>
            <a:r>
              <a:rPr lang="en-US" altLang="zh-CN" sz="2500" dirty="0"/>
              <a:t>, n=d</a:t>
            </a:r>
            <a:r>
              <a:rPr lang="en-US" altLang="zh-CN" sz="2500" baseline="-25000" dirty="0"/>
              <a:t>1</a:t>
            </a:r>
            <a:r>
              <a:rPr lang="en-US" altLang="zh-CN" sz="2500" dirty="0"/>
              <a:t>d</a:t>
            </a:r>
            <a:r>
              <a:rPr lang="en-US" altLang="zh-CN" sz="2500" baseline="-25000" dirty="0"/>
              <a:t>2</a:t>
            </a:r>
            <a:r>
              <a:rPr lang="en-US" altLang="zh-CN" sz="2500" dirty="0"/>
              <a:t>…</a:t>
            </a:r>
            <a:r>
              <a:rPr lang="en-US" altLang="zh-CN" sz="2500" dirty="0" err="1"/>
              <a:t>d</a:t>
            </a:r>
            <a:r>
              <a:rPr lang="en-US" altLang="zh-CN" sz="2500" baseline="-25000" dirty="0" err="1"/>
              <a:t>t</a:t>
            </a:r>
            <a:r>
              <a:rPr lang="en-US" altLang="zh-CN" sz="2500" dirty="0"/>
              <a:t>, </a:t>
            </a:r>
            <a:r>
              <a:rPr lang="zh-CN" altLang="en-US" sz="2500" dirty="0"/>
              <a:t>则</a:t>
            </a:r>
          </a:p>
          <a:p>
            <a:pPr>
              <a:lnSpc>
                <a:spcPct val="80000"/>
              </a:lnSpc>
              <a:spcBef>
                <a:spcPct val="15000"/>
              </a:spcBef>
              <a:buFont typeface="Wingdings" pitchFamily="2" charset="2"/>
              <a:buNone/>
            </a:pPr>
            <a:r>
              <a:rPr lang="zh-CN" altLang="en-US" sz="2500" dirty="0"/>
              <a:t>	</a:t>
            </a:r>
            <a:r>
              <a:rPr lang="en-US" altLang="zh-CN" sz="2500" dirty="0"/>
              <a:t>f(x) mod n=0, </a:t>
            </a:r>
            <a:r>
              <a:rPr lang="zh-CN" altLang="en-US" sz="2500" dirty="0"/>
              <a:t>当且仅当</a:t>
            </a:r>
            <a:r>
              <a:rPr lang="en-US" altLang="zh-CN" sz="2500" dirty="0"/>
              <a:t>f(x) mod </a:t>
            </a:r>
            <a:r>
              <a:rPr lang="en-US" altLang="zh-CN" sz="2500" dirty="0" err="1"/>
              <a:t>d</a:t>
            </a:r>
            <a:r>
              <a:rPr lang="en-US" altLang="zh-CN" sz="2500" baseline="-25000" dirty="0" err="1"/>
              <a:t>i</a:t>
            </a:r>
            <a:r>
              <a:rPr lang="en-US" altLang="zh-CN" sz="2500" dirty="0"/>
              <a:t>=0, (1≤i≤t)</a:t>
            </a:r>
          </a:p>
          <a:p>
            <a:pPr>
              <a:lnSpc>
                <a:spcPct val="80000"/>
              </a:lnSpc>
              <a:spcBef>
                <a:spcPct val="15000"/>
              </a:spcBef>
              <a:buFont typeface="Wingdings" pitchFamily="2" charset="2"/>
              <a:buNone/>
            </a:pPr>
            <a:r>
              <a:rPr lang="zh-CN" altLang="en-US" sz="2800" dirty="0"/>
              <a:t>  </a:t>
            </a:r>
            <a:r>
              <a:rPr lang="zh-CN" altLang="en-US" sz="2800" b="1" dirty="0"/>
              <a:t>证明：</a:t>
            </a:r>
            <a:r>
              <a:rPr lang="en-US" altLang="zh-CN" sz="2500" dirty="0"/>
              <a:t>∵</a:t>
            </a:r>
            <a:r>
              <a:rPr lang="en-US" altLang="zh-CN" sz="2500" dirty="0" err="1"/>
              <a:t>d</a:t>
            </a:r>
            <a:r>
              <a:rPr lang="en-US" altLang="zh-CN" sz="2500" baseline="-25000" dirty="0" err="1"/>
              <a:t>i</a:t>
            </a:r>
            <a:r>
              <a:rPr lang="zh-CN" altLang="en-US" sz="2500" dirty="0"/>
              <a:t>两两互素</a:t>
            </a:r>
            <a:r>
              <a:rPr lang="en-US" altLang="zh-CN" sz="2500" dirty="0"/>
              <a:t>, </a:t>
            </a:r>
          </a:p>
          <a:p>
            <a:pPr>
              <a:lnSpc>
                <a:spcPct val="80000"/>
              </a:lnSpc>
              <a:spcBef>
                <a:spcPct val="15000"/>
              </a:spcBef>
              <a:buFont typeface="Wingdings" pitchFamily="2" charset="2"/>
              <a:buNone/>
            </a:pPr>
            <a:r>
              <a:rPr lang="zh-CN" altLang="en-US" sz="2500" dirty="0"/>
              <a:t>		</a:t>
            </a:r>
            <a:r>
              <a:rPr lang="en-US" altLang="zh-CN" sz="2500" dirty="0"/>
              <a:t>∴</a:t>
            </a:r>
            <a:r>
              <a:rPr lang="en-US" altLang="zh-CN" sz="2500" dirty="0" err="1"/>
              <a:t>n|f</a:t>
            </a:r>
            <a:r>
              <a:rPr lang="en-US" altLang="zh-CN" sz="2500" dirty="0"/>
              <a:t>(x), </a:t>
            </a:r>
            <a:r>
              <a:rPr lang="zh-CN" altLang="en-US" sz="2500" dirty="0"/>
              <a:t>当且仅当</a:t>
            </a:r>
            <a:r>
              <a:rPr lang="en-US" altLang="zh-CN" sz="2500" dirty="0" err="1"/>
              <a:t>d</a:t>
            </a:r>
            <a:r>
              <a:rPr lang="en-US" altLang="zh-CN" sz="2500" baseline="-25000" dirty="0" err="1"/>
              <a:t>i</a:t>
            </a:r>
            <a:r>
              <a:rPr lang="en-US" altLang="zh-CN" sz="2500" dirty="0" err="1"/>
              <a:t>|f</a:t>
            </a:r>
            <a:r>
              <a:rPr lang="en-US" altLang="zh-CN" sz="2500" dirty="0"/>
              <a:t>(x), </a:t>
            </a:r>
            <a:r>
              <a:rPr lang="en-US" altLang="zh-CN" sz="2500" dirty="0" err="1"/>
              <a:t>i</a:t>
            </a:r>
            <a:r>
              <a:rPr lang="en-US" altLang="zh-CN" sz="2500" dirty="0"/>
              <a:t>=1,…,t</a:t>
            </a:r>
          </a:p>
          <a:p>
            <a:pPr>
              <a:lnSpc>
                <a:spcPct val="80000"/>
              </a:lnSpc>
              <a:spcBef>
                <a:spcPct val="15000"/>
              </a:spcBef>
              <a:buFont typeface="Wingdings" pitchFamily="2" charset="2"/>
              <a:buNone/>
            </a:pPr>
            <a:r>
              <a:rPr lang="zh-CN" altLang="en-US" sz="2500" dirty="0"/>
              <a:t>用定理</a:t>
            </a:r>
            <a:r>
              <a:rPr lang="en-US" altLang="zh-CN" sz="2500" dirty="0"/>
              <a:t>8.6</a:t>
            </a:r>
            <a:r>
              <a:rPr lang="zh-CN" altLang="en-US" sz="2500" dirty="0"/>
              <a:t>来求解</a:t>
            </a:r>
            <a:r>
              <a:rPr lang="en-US" altLang="zh-CN" sz="2500" dirty="0"/>
              <a:t>ax mod n=b</a:t>
            </a:r>
            <a:r>
              <a:rPr lang="zh-CN" altLang="en-US" sz="2500" dirty="0"/>
              <a:t>的问题：</a:t>
            </a:r>
          </a:p>
          <a:p>
            <a:pPr>
              <a:lnSpc>
                <a:spcPct val="105000"/>
              </a:lnSpc>
              <a:spcBef>
                <a:spcPct val="10000"/>
              </a:spcBef>
              <a:buFont typeface="Wingdings" pitchFamily="2" charset="2"/>
              <a:buNone/>
            </a:pPr>
            <a:r>
              <a:rPr lang="zh-CN" altLang="en-US" sz="2500" dirty="0"/>
              <a:t>  </a:t>
            </a:r>
            <a:r>
              <a:rPr lang="zh-CN" altLang="en-US" sz="2100" dirty="0"/>
              <a:t>为联立方程式</a:t>
            </a:r>
            <a:r>
              <a:rPr lang="en-US" altLang="zh-CN" sz="2100" dirty="0"/>
              <a:t>(ax-b) mod </a:t>
            </a:r>
            <a:r>
              <a:rPr lang="en-US" altLang="zh-CN" sz="2100" dirty="0" err="1"/>
              <a:t>d</a:t>
            </a:r>
            <a:r>
              <a:rPr lang="en-US" altLang="zh-CN" sz="2100" baseline="-25000" dirty="0" err="1"/>
              <a:t>i</a:t>
            </a:r>
            <a:r>
              <a:rPr lang="en-US" altLang="zh-CN" sz="2100" dirty="0"/>
              <a:t>=0</a:t>
            </a:r>
            <a:r>
              <a:rPr lang="zh-CN" altLang="en-US" sz="2100" dirty="0"/>
              <a:t>找一个公共解</a:t>
            </a:r>
            <a:r>
              <a:rPr lang="en-US" altLang="zh-CN" sz="2100" dirty="0"/>
              <a:t>, </a:t>
            </a:r>
            <a:r>
              <a:rPr lang="zh-CN" altLang="en-US" sz="2100" dirty="0"/>
              <a:t>即</a:t>
            </a:r>
            <a:r>
              <a:rPr lang="en-US" altLang="zh-CN" sz="2100" dirty="0"/>
              <a:t>ax mod </a:t>
            </a:r>
            <a:r>
              <a:rPr lang="en-US" altLang="zh-CN" sz="2100" dirty="0" err="1"/>
              <a:t>d</a:t>
            </a:r>
            <a:r>
              <a:rPr lang="en-US" altLang="zh-CN" sz="2100" baseline="-25000" dirty="0" err="1"/>
              <a:t>i</a:t>
            </a:r>
            <a:r>
              <a:rPr lang="en-US" altLang="zh-CN" sz="2100" dirty="0"/>
              <a:t>=b mod </a:t>
            </a:r>
            <a:r>
              <a:rPr lang="en-US" altLang="zh-CN" sz="2100" dirty="0" err="1"/>
              <a:t>d</a:t>
            </a:r>
            <a:r>
              <a:rPr lang="en-US" altLang="zh-CN" sz="2100" baseline="-25000" dirty="0" err="1"/>
              <a:t>i</a:t>
            </a:r>
            <a:r>
              <a:rPr lang="en-US" altLang="zh-CN" sz="2100" dirty="0"/>
              <a:t> (1≤i≤t)</a:t>
            </a:r>
            <a:r>
              <a:rPr lang="zh-CN" altLang="en-US" sz="2100" dirty="0"/>
              <a:t>。我们可以从一组独立解</a:t>
            </a:r>
            <a:r>
              <a:rPr lang="en-US" altLang="zh-CN" sz="2100" dirty="0"/>
              <a:t>x</a:t>
            </a:r>
            <a:r>
              <a:rPr lang="en-US" altLang="zh-CN" sz="2100" baseline="-25000" dirty="0"/>
              <a:t>1</a:t>
            </a:r>
            <a:r>
              <a:rPr lang="en-US" altLang="zh-CN" sz="2100" dirty="0"/>
              <a:t>,…,</a:t>
            </a:r>
            <a:r>
              <a:rPr lang="en-US" altLang="zh-CN" sz="2100" dirty="0" err="1"/>
              <a:t>x</a:t>
            </a:r>
            <a:r>
              <a:rPr lang="en-US" altLang="zh-CN" sz="2100" baseline="-25000" dirty="0" err="1"/>
              <a:t>t</a:t>
            </a:r>
            <a:r>
              <a:rPr lang="zh-CN" altLang="en-US" sz="2100" dirty="0"/>
              <a:t>中</a:t>
            </a:r>
            <a:r>
              <a:rPr lang="en-US" altLang="zh-CN" sz="2100" dirty="0"/>
              <a:t>(x</a:t>
            </a:r>
            <a:r>
              <a:rPr lang="en-US" altLang="zh-CN" sz="2100" baseline="-25000" dirty="0"/>
              <a:t>i</a:t>
            </a:r>
            <a:r>
              <a:rPr lang="zh-CN" altLang="en-US" sz="2100" dirty="0"/>
              <a:t>是</a:t>
            </a:r>
            <a:r>
              <a:rPr lang="en-US" altLang="zh-CN" sz="2100" dirty="0"/>
              <a:t>f(x) mod </a:t>
            </a:r>
            <a:r>
              <a:rPr lang="en-US" altLang="zh-CN" sz="2100" dirty="0" err="1"/>
              <a:t>d</a:t>
            </a:r>
            <a:r>
              <a:rPr lang="en-US" altLang="zh-CN" sz="2100" baseline="-25000" dirty="0" err="1"/>
              <a:t>i</a:t>
            </a:r>
            <a:r>
              <a:rPr lang="en-US" altLang="zh-CN" sz="2100" dirty="0"/>
              <a:t>=0</a:t>
            </a:r>
            <a:r>
              <a:rPr lang="zh-CN" altLang="en-US" sz="2100" dirty="0"/>
              <a:t>的解</a:t>
            </a:r>
            <a:r>
              <a:rPr lang="en-US" altLang="zh-CN" sz="2100" dirty="0"/>
              <a:t>)</a:t>
            </a:r>
            <a:r>
              <a:rPr lang="zh-CN" altLang="en-US" sz="2100" dirty="0"/>
              <a:t>为</a:t>
            </a:r>
            <a:r>
              <a:rPr lang="en-US" altLang="zh-CN" sz="2100" dirty="0"/>
              <a:t>f(x) mod </a:t>
            </a:r>
            <a:r>
              <a:rPr lang="en-US" altLang="zh-CN" sz="2100" dirty="0" err="1"/>
              <a:t>d</a:t>
            </a:r>
            <a:r>
              <a:rPr lang="en-US" altLang="zh-CN" sz="2100" baseline="-25000" dirty="0" err="1"/>
              <a:t>i</a:t>
            </a:r>
            <a:r>
              <a:rPr lang="en-US" altLang="zh-CN" sz="2100" dirty="0"/>
              <a:t>=0 </a:t>
            </a:r>
            <a:r>
              <a:rPr lang="zh-CN" altLang="en-US" sz="2100" dirty="0"/>
              <a:t>构造一个公共解</a:t>
            </a:r>
            <a:r>
              <a:rPr lang="en-US" altLang="zh-CN" sz="2100" dirty="0"/>
              <a:t>x, </a:t>
            </a:r>
            <a:r>
              <a:rPr lang="zh-CN" altLang="en-US" sz="2100" dirty="0"/>
              <a:t>这样</a:t>
            </a:r>
            <a:r>
              <a:rPr lang="en-US" altLang="zh-CN" sz="2100" dirty="0"/>
              <a:t>, x</a:t>
            </a:r>
            <a:r>
              <a:rPr lang="zh-CN" altLang="en-US" sz="2100" dirty="0"/>
              <a:t>是</a:t>
            </a:r>
            <a:r>
              <a:rPr lang="en-US" altLang="zh-CN" sz="2100" dirty="0"/>
              <a:t>f(x) mod n=0</a:t>
            </a:r>
            <a:r>
              <a:rPr lang="zh-CN" altLang="en-US" sz="2100" dirty="0"/>
              <a:t>的解</a:t>
            </a:r>
            <a:r>
              <a:rPr lang="en-US" altLang="zh-CN" sz="2100" dirty="0"/>
              <a:t>, </a:t>
            </a:r>
            <a:r>
              <a:rPr lang="zh-CN" altLang="en-US" sz="2100" dirty="0"/>
              <a:t>根据</a:t>
            </a:r>
            <a:r>
              <a:rPr lang="en-US" altLang="zh-CN" sz="2100" dirty="0"/>
              <a:t>x mod </a:t>
            </a:r>
            <a:r>
              <a:rPr lang="en-US" altLang="zh-CN" sz="2100" dirty="0" err="1"/>
              <a:t>d</a:t>
            </a:r>
            <a:r>
              <a:rPr lang="en-US" altLang="zh-CN" sz="2100" baseline="-25000" dirty="0" err="1"/>
              <a:t>i</a:t>
            </a:r>
            <a:r>
              <a:rPr lang="en-US" altLang="zh-CN" sz="2100" dirty="0"/>
              <a:t>=x</a:t>
            </a:r>
            <a:r>
              <a:rPr lang="en-US" altLang="zh-CN" sz="2100" baseline="-25000" dirty="0"/>
              <a:t>i</a:t>
            </a:r>
            <a:r>
              <a:rPr lang="zh-CN" altLang="en-US" sz="2100" dirty="0"/>
              <a:t>，</a:t>
            </a:r>
            <a:r>
              <a:rPr lang="en-US" altLang="zh-CN" sz="2100" dirty="0" err="1"/>
              <a:t>i</a:t>
            </a:r>
            <a:r>
              <a:rPr lang="en-US" altLang="zh-CN" sz="2100" dirty="0"/>
              <a:t>=1,…,t</a:t>
            </a:r>
            <a:r>
              <a:rPr lang="zh-CN" altLang="en-US" sz="2100" dirty="0"/>
              <a:t>，</a:t>
            </a:r>
            <a:r>
              <a:rPr lang="en-US" altLang="zh-CN" sz="2100" dirty="0"/>
              <a:t>x</a:t>
            </a:r>
            <a:r>
              <a:rPr lang="en-US" altLang="zh-CN" sz="2100" baseline="-25000" dirty="0"/>
              <a:t>i</a:t>
            </a:r>
            <a:r>
              <a:rPr lang="zh-CN" altLang="en-US" sz="2100" dirty="0"/>
              <a:t>是</a:t>
            </a:r>
            <a:r>
              <a:rPr lang="en-US" altLang="zh-CN" sz="2100" dirty="0"/>
              <a:t>f(x) mod </a:t>
            </a:r>
            <a:r>
              <a:rPr lang="en-US" altLang="zh-CN" sz="2100" dirty="0" err="1"/>
              <a:t>d</a:t>
            </a:r>
            <a:r>
              <a:rPr lang="en-US" altLang="zh-CN" sz="2100" baseline="-25000" dirty="0" err="1"/>
              <a:t>i</a:t>
            </a:r>
            <a:r>
              <a:rPr lang="en-US" altLang="zh-CN" sz="2100" dirty="0"/>
              <a:t>=0</a:t>
            </a:r>
            <a:r>
              <a:rPr lang="zh-CN" altLang="en-US" sz="2100" dirty="0"/>
              <a:t>的解。 </a:t>
            </a:r>
          </a:p>
          <a:p>
            <a:pPr>
              <a:lnSpc>
                <a:spcPct val="105000"/>
              </a:lnSpc>
              <a:spcBef>
                <a:spcPct val="10000"/>
              </a:spcBef>
              <a:buFont typeface="Wingdings" pitchFamily="2" charset="2"/>
              <a:buNone/>
            </a:pPr>
            <a:r>
              <a:rPr lang="en-US" altLang="zh-CN" sz="2100" dirty="0"/>
              <a:t>    </a:t>
            </a:r>
            <a:r>
              <a:rPr lang="en-US" altLang="zh-CN" sz="2100" dirty="0">
                <a:solidFill>
                  <a:srgbClr val="FF3300"/>
                </a:solidFill>
              </a:rPr>
              <a:t>(x=a</a:t>
            </a:r>
            <a:r>
              <a:rPr lang="en-US" altLang="zh-CN" sz="2100" baseline="30000" dirty="0">
                <a:solidFill>
                  <a:srgbClr val="FF3300"/>
                </a:solidFill>
              </a:rPr>
              <a:t>-1</a:t>
            </a:r>
            <a:r>
              <a:rPr lang="en-US" altLang="zh-CN" sz="2100" dirty="0">
                <a:solidFill>
                  <a:srgbClr val="FF3300"/>
                </a:solidFill>
              </a:rPr>
              <a:t>b mod n </a:t>
            </a:r>
            <a:r>
              <a:rPr lang="en-US" altLang="zh-CN" sz="2100" dirty="0">
                <a:solidFill>
                  <a:srgbClr val="FF3300"/>
                </a:solidFill>
                <a:sym typeface="Wingdings" pitchFamily="2" charset="2"/>
              </a:rPr>
              <a:t>x</a:t>
            </a:r>
            <a:r>
              <a:rPr lang="en-US" altLang="zh-CN" sz="2100" baseline="-25000" dirty="0">
                <a:solidFill>
                  <a:srgbClr val="FF3300"/>
                </a:solidFill>
                <a:sym typeface="Wingdings" pitchFamily="2" charset="2"/>
              </a:rPr>
              <a:t>i</a:t>
            </a:r>
            <a:r>
              <a:rPr lang="en-US" altLang="zh-CN" sz="2100" dirty="0">
                <a:solidFill>
                  <a:srgbClr val="FF3300"/>
                </a:solidFill>
                <a:sym typeface="Wingdings" pitchFamily="2" charset="2"/>
              </a:rPr>
              <a:t>=</a:t>
            </a:r>
            <a:r>
              <a:rPr lang="en-US" altLang="zh-CN" sz="2100" dirty="0">
                <a:solidFill>
                  <a:srgbClr val="FF3300"/>
                </a:solidFill>
              </a:rPr>
              <a:t>a</a:t>
            </a:r>
            <a:r>
              <a:rPr lang="en-US" altLang="zh-CN" sz="2100" baseline="30000" dirty="0">
                <a:solidFill>
                  <a:srgbClr val="FF3300"/>
                </a:solidFill>
              </a:rPr>
              <a:t>-1</a:t>
            </a:r>
            <a:r>
              <a:rPr lang="en-US" altLang="zh-CN" sz="2100" dirty="0">
                <a:solidFill>
                  <a:srgbClr val="FF3300"/>
                </a:solidFill>
              </a:rPr>
              <a:t>b</a:t>
            </a:r>
            <a:r>
              <a:rPr lang="en-US" altLang="zh-CN" sz="2100" dirty="0">
                <a:solidFill>
                  <a:srgbClr val="FF3300"/>
                </a:solidFill>
                <a:sym typeface="Wingdings" pitchFamily="2" charset="2"/>
              </a:rPr>
              <a:t> mod </a:t>
            </a:r>
            <a:r>
              <a:rPr lang="en-US" altLang="zh-CN" sz="2100" dirty="0" err="1">
                <a:solidFill>
                  <a:srgbClr val="FF3300"/>
                </a:solidFill>
                <a:sym typeface="Wingdings" pitchFamily="2" charset="2"/>
              </a:rPr>
              <a:t>d</a:t>
            </a:r>
            <a:r>
              <a:rPr lang="en-US" altLang="zh-CN" sz="2100" baseline="-25000" dirty="0" err="1">
                <a:solidFill>
                  <a:srgbClr val="FF3300"/>
                </a:solidFill>
                <a:sym typeface="Wingdings" pitchFamily="2" charset="2"/>
              </a:rPr>
              <a:t>i</a:t>
            </a:r>
            <a:r>
              <a:rPr lang="en-US" altLang="zh-CN" sz="2100" dirty="0">
                <a:solidFill>
                  <a:srgbClr val="FF3300"/>
                </a:solidFill>
                <a:sym typeface="Wingdings" pitchFamily="2" charset="2"/>
              </a:rPr>
              <a:t> </a:t>
            </a:r>
            <a:r>
              <a:rPr lang="en-US" altLang="zh-CN" sz="2100" dirty="0" err="1">
                <a:solidFill>
                  <a:srgbClr val="FF3300"/>
                </a:solidFill>
                <a:sym typeface="Wingdings" pitchFamily="2" charset="2"/>
              </a:rPr>
              <a:t>i</a:t>
            </a:r>
            <a:r>
              <a:rPr lang="en-US" altLang="zh-CN" sz="2100" dirty="0">
                <a:solidFill>
                  <a:srgbClr val="FF3300"/>
                </a:solidFill>
                <a:sym typeface="Wingdings" pitchFamily="2" charset="2"/>
              </a:rPr>
              <a:t>=1,2,…,t)</a:t>
            </a:r>
            <a:endParaRPr lang="zh-CN" altLang="en-US" sz="2100" dirty="0">
              <a:solidFill>
                <a:srgbClr val="FF3300"/>
              </a:solidFill>
              <a:sym typeface="Wingdings" pitchFamily="2" charset="2"/>
            </a:endParaRPr>
          </a:p>
        </p:txBody>
      </p:sp>
      <p:sp>
        <p:nvSpPr>
          <p:cNvPr id="7885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2" name="Object 4"/>
          <p:cNvGraphicFramePr>
            <a:graphicFrameLocks noChangeAspect="1"/>
          </p:cNvGraphicFramePr>
          <p:nvPr/>
        </p:nvGraphicFramePr>
        <p:xfrm>
          <a:off x="2322498" y="836613"/>
          <a:ext cx="249238" cy="647700"/>
        </p:xfrm>
        <a:graphic>
          <a:graphicData uri="http://schemas.openxmlformats.org/presentationml/2006/ole">
            <p:oleObj spid="_x0000_s123942" name="公式" r:id="rId3" imgW="165028" imgH="418918" progId="Equation.3">
              <p:embed/>
            </p:oleObj>
          </a:graphicData>
        </a:graphic>
      </p:graphicFrame>
      <p:sp>
        <p:nvSpPr>
          <p:cNvPr id="78855"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4" name="Object 6"/>
          <p:cNvGraphicFramePr>
            <a:graphicFrameLocks noChangeAspect="1"/>
          </p:cNvGraphicFramePr>
          <p:nvPr>
            <p:extLst>
              <p:ext uri="{D42A27DB-BD31-4B8C-83A1-F6EECF244321}">
                <p14:modId xmlns:p14="http://schemas.microsoft.com/office/powerpoint/2010/main" xmlns="" val="585070376"/>
              </p:ext>
            </p:extLst>
          </p:nvPr>
        </p:nvGraphicFramePr>
        <p:xfrm>
          <a:off x="4068761" y="849213"/>
          <a:ext cx="217487" cy="563563"/>
        </p:xfrm>
        <a:graphic>
          <a:graphicData uri="http://schemas.openxmlformats.org/presentationml/2006/ole">
            <p:oleObj spid="_x0000_s123943" name="公式" r:id="rId4" imgW="165028" imgH="418918" progId="Equation.3">
              <p:embed/>
            </p:oleObj>
          </a:graphicData>
        </a:graphic>
      </p:graphicFrame>
      <p:sp>
        <p:nvSpPr>
          <p:cNvPr id="78857"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6" name="Object 8"/>
          <p:cNvGraphicFramePr>
            <a:graphicFrameLocks noChangeAspect="1"/>
          </p:cNvGraphicFramePr>
          <p:nvPr>
            <p:extLst>
              <p:ext uri="{D42A27DB-BD31-4B8C-83A1-F6EECF244321}">
                <p14:modId xmlns:p14="http://schemas.microsoft.com/office/powerpoint/2010/main" xmlns="" val="2151958573"/>
              </p:ext>
            </p:extLst>
          </p:nvPr>
        </p:nvGraphicFramePr>
        <p:xfrm>
          <a:off x="3241055" y="1306860"/>
          <a:ext cx="250825" cy="537964"/>
        </p:xfrm>
        <a:graphic>
          <a:graphicData uri="http://schemas.openxmlformats.org/presentationml/2006/ole">
            <p:oleObj spid="_x0000_s123944" name="公式" r:id="rId5" imgW="165028" imgH="418918" progId="Equation.3">
              <p:embed/>
            </p:oleObj>
          </a:graphicData>
        </a:graphic>
      </p:graphicFrame>
      <p:sp>
        <p:nvSpPr>
          <p:cNvPr id="78859"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8" name="Object 10"/>
          <p:cNvGraphicFramePr>
            <a:graphicFrameLocks noChangeAspect="1"/>
          </p:cNvGraphicFramePr>
          <p:nvPr>
            <p:extLst>
              <p:ext uri="{D42A27DB-BD31-4B8C-83A1-F6EECF244321}">
                <p14:modId xmlns:p14="http://schemas.microsoft.com/office/powerpoint/2010/main" xmlns="" val="1271786267"/>
              </p:ext>
            </p:extLst>
          </p:nvPr>
        </p:nvGraphicFramePr>
        <p:xfrm>
          <a:off x="3203848" y="1811684"/>
          <a:ext cx="250825" cy="537196"/>
        </p:xfrm>
        <a:graphic>
          <a:graphicData uri="http://schemas.openxmlformats.org/presentationml/2006/ole">
            <p:oleObj spid="_x0000_s123945" name="公式" r:id="rId6" imgW="165028" imgH="418918" progId="Equation.3">
              <p:embed/>
            </p:oleObj>
          </a:graphicData>
        </a:graphic>
      </p:graphicFrame>
      <p:sp>
        <p:nvSpPr>
          <p:cNvPr id="78861" name="Rectangle 13"/>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60" name="Object 12"/>
          <p:cNvGraphicFramePr>
            <a:graphicFrameLocks noChangeAspect="1"/>
          </p:cNvGraphicFramePr>
          <p:nvPr/>
        </p:nvGraphicFramePr>
        <p:xfrm>
          <a:off x="4846641" y="785794"/>
          <a:ext cx="225425" cy="576263"/>
        </p:xfrm>
        <a:graphic>
          <a:graphicData uri="http://schemas.openxmlformats.org/presentationml/2006/ole">
            <p:oleObj spid="_x0000_s123946" name="公式" r:id="rId7" imgW="152334" imgH="393529" progId="Equation.3">
              <p:embed/>
            </p:oleObj>
          </a:graphicData>
        </a:graphic>
      </p:graphicFrame>
      <p:sp>
        <p:nvSpPr>
          <p:cNvPr id="78863"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62" name="Object 14"/>
          <p:cNvGraphicFramePr>
            <a:graphicFrameLocks noChangeAspect="1"/>
          </p:cNvGraphicFramePr>
          <p:nvPr/>
        </p:nvGraphicFramePr>
        <p:xfrm>
          <a:off x="6419865" y="857232"/>
          <a:ext cx="295275" cy="576263"/>
        </p:xfrm>
        <a:graphic>
          <a:graphicData uri="http://schemas.openxmlformats.org/presentationml/2006/ole">
            <p:oleObj spid="_x0000_s123947" name="公式" r:id="rId8" imgW="203112" imgH="393529" progId="Equation.3">
              <p:embed/>
            </p:oleObj>
          </a:graphicData>
        </a:graphic>
      </p:graphicFrame>
      <p:sp>
        <p:nvSpPr>
          <p:cNvPr id="212992" name="Rectangle 0"/>
          <p:cNvSpPr>
            <a:spLocks noGrp="1" noChangeArrowheads="1"/>
          </p:cNvSpPr>
          <p:nvPr>
            <p:ph type="title"/>
          </p:nvPr>
        </p:nvSpPr>
        <p:spPr>
          <a:xfrm>
            <a:off x="468313" y="260350"/>
            <a:ext cx="7058025" cy="682625"/>
          </a:xfrm>
        </p:spPr>
        <p:txBody>
          <a:bodyPr/>
          <a:lstStyle/>
          <a:p>
            <a:r>
              <a:rPr lang="zh-CN" altLang="en-US" sz="3500" b="0" dirty="0"/>
              <a:t>求解</a:t>
            </a:r>
            <a:r>
              <a:rPr lang="en-US" altLang="zh-CN" sz="3500" b="0" dirty="0"/>
              <a:t>ax mod n =b</a:t>
            </a:r>
            <a:r>
              <a:rPr lang="zh-CN" altLang="en-US" sz="3500" b="0" dirty="0"/>
              <a:t>的问题</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4294967295"/>
          </p:nvPr>
        </p:nvSpPr>
        <p:spPr>
          <a:xfrm>
            <a:off x="457200" y="6381750"/>
            <a:ext cx="2133600" cy="323850"/>
          </a:xfrm>
        </p:spPr>
        <p:txBody>
          <a:bodyPr/>
          <a:lstStyle/>
          <a:p>
            <a:fld id="{B3C3A452-AD80-4289-83C9-5453B9C47B20}" type="datetime1">
              <a:rPr lang="zh-CN" altLang="en-US"/>
              <a:pPr/>
              <a:t>2016/11/14</a:t>
            </a:fld>
            <a:endParaRPr lang="en-US" altLang="zh-CN"/>
          </a:p>
        </p:txBody>
      </p:sp>
      <p:sp>
        <p:nvSpPr>
          <p:cNvPr id="5" name="页脚占位符 6"/>
          <p:cNvSpPr>
            <a:spLocks noGrp="1"/>
          </p:cNvSpPr>
          <p:nvPr>
            <p:ph type="ftr" sz="quarter" idx="4294967295"/>
          </p:nvPr>
        </p:nvSpPr>
        <p:spPr>
          <a:xfrm>
            <a:off x="3124200" y="6453188"/>
            <a:ext cx="2895600" cy="252412"/>
          </a:xfrm>
        </p:spPr>
        <p:txBody>
          <a:bodyPr/>
          <a:lstStyle/>
          <a:p>
            <a:r>
              <a:rPr lang="en-US" altLang="zh-CN"/>
              <a:t>现代密码学理论与实践-08</a:t>
            </a:r>
          </a:p>
        </p:txBody>
      </p:sp>
      <p:sp>
        <p:nvSpPr>
          <p:cNvPr id="6" name="灯片编号占位符 7"/>
          <p:cNvSpPr>
            <a:spLocks noGrp="1"/>
          </p:cNvSpPr>
          <p:nvPr>
            <p:ph type="sldNum" sz="quarter" idx="4294967295"/>
          </p:nvPr>
        </p:nvSpPr>
        <p:spPr>
          <a:xfrm>
            <a:off x="6553200" y="6453188"/>
            <a:ext cx="2133600" cy="252412"/>
          </a:xfrm>
        </p:spPr>
        <p:txBody>
          <a:bodyPr/>
          <a:lstStyle/>
          <a:p>
            <a:fld id="{2D32ACBA-66E4-470A-A6A0-68824741BBE8}" type="slidenum">
              <a:rPr lang="en-US" altLang="zh-CN" smtClean="0"/>
              <a:pPr/>
              <a:t>51</a:t>
            </a:fld>
            <a:r>
              <a:rPr lang="en-US" altLang="zh-CN" dirty="0" smtClean="0"/>
              <a:t>/77</a:t>
            </a:r>
            <a:endParaRPr lang="en-US" altLang="zh-CN" dirty="0"/>
          </a:p>
        </p:txBody>
      </p:sp>
      <p:sp>
        <p:nvSpPr>
          <p:cNvPr id="261122" name="Rectangle 2"/>
          <p:cNvSpPr>
            <a:spLocks noGrp="1" noChangeArrowheads="1"/>
          </p:cNvSpPr>
          <p:nvPr>
            <p:ph type="title"/>
          </p:nvPr>
        </p:nvSpPr>
        <p:spPr/>
        <p:txBody>
          <a:bodyPr>
            <a:normAutofit fontScale="90000"/>
          </a:bodyPr>
          <a:lstStyle/>
          <a:p>
            <a:r>
              <a:rPr lang="zh-CN" altLang="en-US" b="0" dirty="0"/>
              <a:t>总结：求解</a:t>
            </a:r>
            <a:r>
              <a:rPr lang="en-US" altLang="zh-CN" b="0" dirty="0"/>
              <a:t>ax mod n =b</a:t>
            </a:r>
            <a:r>
              <a:rPr lang="zh-CN" altLang="en-US" b="0" dirty="0"/>
              <a:t>一般过程</a:t>
            </a:r>
          </a:p>
        </p:txBody>
      </p:sp>
      <p:sp>
        <p:nvSpPr>
          <p:cNvPr id="261123" name="Rectangle 3"/>
          <p:cNvSpPr>
            <a:spLocks noGrp="1" noChangeArrowheads="1"/>
          </p:cNvSpPr>
          <p:nvPr>
            <p:ph type="body" sz="half" idx="1"/>
          </p:nvPr>
        </p:nvSpPr>
        <p:spPr>
          <a:xfrm>
            <a:off x="468313" y="1700213"/>
            <a:ext cx="8280400" cy="4411662"/>
          </a:xfrm>
        </p:spPr>
        <p:txBody>
          <a:bodyPr>
            <a:normAutofit lnSpcReduction="10000"/>
          </a:bodyPr>
          <a:lstStyle/>
          <a:p>
            <a:pPr>
              <a:lnSpc>
                <a:spcPct val="90000"/>
              </a:lnSpc>
            </a:pPr>
            <a:r>
              <a:rPr lang="zh-CN" altLang="en-US" sz="2600" dirty="0"/>
              <a:t>方法</a:t>
            </a:r>
            <a:r>
              <a:rPr lang="en-US" altLang="zh-CN" sz="2600" dirty="0"/>
              <a:t>1</a:t>
            </a:r>
            <a:r>
              <a:rPr lang="zh-CN" altLang="en-US" sz="2600" dirty="0"/>
              <a:t>：</a:t>
            </a:r>
          </a:p>
          <a:p>
            <a:pPr lvl="1">
              <a:lnSpc>
                <a:spcPct val="90000"/>
              </a:lnSpc>
            </a:pPr>
            <a:r>
              <a:rPr lang="zh-CN" altLang="en-US" sz="2200" dirty="0"/>
              <a:t>求</a:t>
            </a:r>
            <a:r>
              <a:rPr lang="en-US" altLang="zh-CN" sz="2200" dirty="0"/>
              <a:t>g=</a:t>
            </a:r>
            <a:r>
              <a:rPr lang="en-US" altLang="zh-CN" sz="2200" dirty="0" err="1"/>
              <a:t>gcd</a:t>
            </a:r>
            <a:r>
              <a:rPr lang="en-US" altLang="zh-CN" sz="2200" dirty="0"/>
              <a:t>(</a:t>
            </a:r>
            <a:r>
              <a:rPr lang="en-US" altLang="zh-CN" sz="2200" dirty="0" err="1"/>
              <a:t>a,n</a:t>
            </a:r>
            <a:r>
              <a:rPr lang="en-US" altLang="zh-CN" sz="2200" dirty="0"/>
              <a:t>) .(</a:t>
            </a:r>
            <a:r>
              <a:rPr lang="zh-CN" altLang="en-US" sz="2200" dirty="0"/>
              <a:t>欧几里得算法</a:t>
            </a:r>
            <a:r>
              <a:rPr lang="en-US" altLang="zh-CN" sz="2200" dirty="0"/>
              <a:t>)</a:t>
            </a:r>
          </a:p>
          <a:p>
            <a:pPr lvl="1">
              <a:lnSpc>
                <a:spcPct val="90000"/>
              </a:lnSpc>
            </a:pPr>
            <a:r>
              <a:rPr lang="zh-CN" altLang="en-US" sz="2200" dirty="0"/>
              <a:t>判断</a:t>
            </a:r>
            <a:r>
              <a:rPr lang="en-US" altLang="zh-CN" sz="2200" dirty="0" err="1"/>
              <a:t>g|b</a:t>
            </a:r>
            <a:r>
              <a:rPr lang="en-US" altLang="zh-CN" sz="2200" dirty="0"/>
              <a:t>,</a:t>
            </a:r>
            <a:r>
              <a:rPr lang="zh-CN" altLang="en-US" sz="2200" dirty="0"/>
              <a:t>若真则有</a:t>
            </a:r>
            <a:r>
              <a:rPr lang="en-US" altLang="zh-CN" sz="2200" dirty="0"/>
              <a:t>g</a:t>
            </a:r>
            <a:r>
              <a:rPr lang="zh-CN" altLang="en-US" sz="2200" dirty="0"/>
              <a:t>个解</a:t>
            </a:r>
          </a:p>
          <a:p>
            <a:pPr lvl="1">
              <a:lnSpc>
                <a:spcPct val="90000"/>
              </a:lnSpc>
            </a:pPr>
            <a:r>
              <a:rPr lang="zh-CN" altLang="en-US" sz="2200" dirty="0"/>
              <a:t>利用 （</a:t>
            </a:r>
            <a:r>
              <a:rPr lang="en-US" altLang="zh-CN" sz="2200" dirty="0" err="1"/>
              <a:t>a/g</a:t>
            </a:r>
            <a:r>
              <a:rPr lang="zh-CN" altLang="en-US" sz="2200" dirty="0"/>
              <a:t>）</a:t>
            </a:r>
            <a:r>
              <a:rPr lang="en-US" altLang="zh-CN" sz="2200" dirty="0"/>
              <a:t>x mod (n/g)  =1</a:t>
            </a:r>
            <a:r>
              <a:rPr lang="zh-CN" altLang="en-US" sz="2200" dirty="0"/>
              <a:t>求出</a:t>
            </a:r>
            <a:r>
              <a:rPr lang="en-US" altLang="zh-CN" sz="2200" dirty="0"/>
              <a:t>x</a:t>
            </a:r>
            <a:r>
              <a:rPr lang="en-US" altLang="zh-CN" sz="2200" baseline="-25000" dirty="0"/>
              <a:t>0</a:t>
            </a:r>
            <a:r>
              <a:rPr lang="en-US" altLang="zh-CN" sz="2200" dirty="0"/>
              <a:t>.(</a:t>
            </a:r>
            <a:r>
              <a:rPr lang="zh-CN" altLang="en-US" sz="2200" dirty="0"/>
              <a:t>扩展欧几里得算法</a:t>
            </a:r>
            <a:r>
              <a:rPr lang="en-US" altLang="zh-CN" sz="2200" dirty="0"/>
              <a:t>)</a:t>
            </a:r>
          </a:p>
          <a:p>
            <a:pPr lvl="1">
              <a:lnSpc>
                <a:spcPct val="90000"/>
              </a:lnSpc>
            </a:pPr>
            <a:r>
              <a:rPr lang="zh-CN" altLang="en-US" sz="2200" dirty="0"/>
              <a:t>则</a:t>
            </a:r>
            <a:r>
              <a:rPr lang="en-US" altLang="zh-CN" sz="2200" dirty="0" err="1"/>
              <a:t>x</a:t>
            </a:r>
            <a:r>
              <a:rPr lang="en-US" altLang="zh-CN" sz="2200" baseline="-25000" dirty="0" err="1"/>
              <a:t>t</a:t>
            </a:r>
            <a:r>
              <a:rPr lang="en-US" altLang="zh-CN" sz="2200" dirty="0"/>
              <a:t>= (b/g)x</a:t>
            </a:r>
            <a:r>
              <a:rPr lang="en-US" altLang="zh-CN" sz="2200" baseline="-25000" dirty="0"/>
              <a:t>0 </a:t>
            </a:r>
            <a:r>
              <a:rPr lang="en-US" altLang="zh-CN" sz="2200" dirty="0"/>
              <a:t>+t(n/g)   t=0,2,…,g-1</a:t>
            </a:r>
          </a:p>
          <a:p>
            <a:pPr>
              <a:lnSpc>
                <a:spcPct val="90000"/>
              </a:lnSpc>
            </a:pPr>
            <a:r>
              <a:rPr lang="zh-CN" altLang="en-US" sz="2600" dirty="0"/>
              <a:t>方法</a:t>
            </a:r>
            <a:r>
              <a:rPr lang="en-US" altLang="zh-CN" sz="2600" dirty="0"/>
              <a:t>2</a:t>
            </a:r>
            <a:r>
              <a:rPr lang="zh-CN" altLang="en-US" sz="2600" dirty="0"/>
              <a:t>：</a:t>
            </a:r>
          </a:p>
          <a:p>
            <a:pPr lvl="1">
              <a:lnSpc>
                <a:spcPct val="90000"/>
              </a:lnSpc>
            </a:pPr>
            <a:r>
              <a:rPr lang="zh-CN" altLang="en-US" sz="2200" dirty="0"/>
              <a:t>假如</a:t>
            </a:r>
            <a:r>
              <a:rPr lang="en-US" altLang="zh-CN" sz="2200" dirty="0"/>
              <a:t>n=p*q. </a:t>
            </a:r>
            <a:r>
              <a:rPr lang="en-US" altLang="zh-CN" sz="2200" dirty="0" err="1"/>
              <a:t>p,q</a:t>
            </a:r>
            <a:r>
              <a:rPr lang="zh-CN" altLang="en-US" sz="2200" dirty="0"/>
              <a:t>为素数</a:t>
            </a:r>
          </a:p>
          <a:p>
            <a:pPr lvl="1">
              <a:lnSpc>
                <a:spcPct val="90000"/>
              </a:lnSpc>
            </a:pPr>
            <a:r>
              <a:rPr lang="en-US" altLang="zh-CN" sz="2200" b="1" dirty="0"/>
              <a:t>ax mod n =</a:t>
            </a:r>
            <a:r>
              <a:rPr lang="en-US" altLang="zh-CN" sz="2200" b="1" dirty="0" err="1"/>
              <a:t>b</a:t>
            </a:r>
            <a:r>
              <a:rPr lang="en-US" altLang="zh-CN" sz="2200" b="1" dirty="0" err="1">
                <a:sym typeface="Wingdings" pitchFamily="2" charset="2"/>
              </a:rPr>
              <a:t>ax</a:t>
            </a:r>
            <a:r>
              <a:rPr lang="en-US" altLang="zh-CN" sz="2200" b="1" dirty="0">
                <a:sym typeface="Wingdings" pitchFamily="2" charset="2"/>
              </a:rPr>
              <a:t> mod p=b, ax mod q=</a:t>
            </a:r>
            <a:r>
              <a:rPr lang="en-US" altLang="zh-CN" sz="2200" b="1" dirty="0" err="1">
                <a:sym typeface="Wingdings" pitchFamily="2" charset="2"/>
              </a:rPr>
              <a:t>bx</a:t>
            </a:r>
            <a:r>
              <a:rPr lang="en-US" altLang="zh-CN" sz="2200" b="1" dirty="0">
                <a:sym typeface="Wingdings" pitchFamily="2" charset="2"/>
              </a:rPr>
              <a:t> mod p=x1, x mod q= x2 </a:t>
            </a:r>
            <a:r>
              <a:rPr lang="en-US" altLang="zh-CN" sz="2200" b="1" dirty="0" smtClean="0">
                <a:sym typeface="Wingdings" pitchFamily="2" charset="2"/>
              </a:rPr>
              <a:t>(Extended Euclid</a:t>
            </a:r>
            <a:r>
              <a:rPr lang="en-US" altLang="zh-CN" sz="2200" b="1" dirty="0">
                <a:sym typeface="Wingdings" pitchFamily="2" charset="2"/>
              </a:rPr>
              <a:t>) CRT: (x1,x2)</a:t>
            </a:r>
            <a:r>
              <a:rPr lang="en-US" altLang="zh-CN" sz="2200" dirty="0">
                <a:sym typeface="Wingdings" pitchFamily="2" charset="2"/>
              </a:rPr>
              <a:t></a:t>
            </a:r>
            <a:r>
              <a:rPr lang="en-US" altLang="zh-CN" sz="2200" b="1" dirty="0">
                <a:sym typeface="Wingdings" pitchFamily="2" charset="2"/>
              </a:rPr>
              <a:t>x</a:t>
            </a:r>
          </a:p>
          <a:p>
            <a:pPr lvl="1">
              <a:lnSpc>
                <a:spcPct val="90000"/>
              </a:lnSpc>
            </a:pPr>
            <a:r>
              <a:rPr lang="zh-CN" altLang="en-US" sz="2200" b="1" dirty="0">
                <a:sym typeface="Wingdings" pitchFamily="2" charset="2"/>
              </a:rPr>
              <a:t>例：</a:t>
            </a:r>
            <a:r>
              <a:rPr lang="en-US" altLang="zh-CN" sz="2200" b="1" dirty="0">
                <a:sym typeface="Wingdings" pitchFamily="2" charset="2"/>
              </a:rPr>
              <a:t>5x mod 21=4   21=p*q=3*7  5x mod 3=4 mod 3=1</a:t>
            </a:r>
          </a:p>
          <a:p>
            <a:pPr lvl="1">
              <a:lnSpc>
                <a:spcPct val="90000"/>
              </a:lnSpc>
              <a:buFont typeface="Wingdings" pitchFamily="2" charset="2"/>
              <a:buNone/>
            </a:pPr>
            <a:r>
              <a:rPr lang="en-US" altLang="zh-CN" sz="2200" b="1" dirty="0"/>
              <a:t>     5x mod 7=4 </a:t>
            </a:r>
            <a:r>
              <a:rPr lang="en-US" altLang="zh-CN" sz="2200" b="1" dirty="0">
                <a:sym typeface="Wingdings" pitchFamily="2" charset="2"/>
              </a:rPr>
              <a:t>x1=2 x2=5 </a:t>
            </a:r>
            <a:r>
              <a:rPr lang="en-US" altLang="zh-CN" sz="2200" b="1">
                <a:sym typeface="Wingdings" pitchFamily="2" charset="2"/>
              </a:rPr>
              <a:t>x=CRT(x1,x2</a:t>
            </a:r>
            <a:r>
              <a:rPr lang="en-US" altLang="zh-CN" sz="2200" b="1" smtClean="0">
                <a:sym typeface="Wingdings" pitchFamily="2" charset="2"/>
              </a:rPr>
              <a:t>)</a:t>
            </a:r>
            <a:endParaRPr lang="en-US" altLang="zh-CN" sz="2200" b="1"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23850" y="260350"/>
            <a:ext cx="7704138" cy="828675"/>
          </a:xfrm>
        </p:spPr>
        <p:txBody>
          <a:bodyPr>
            <a:normAutofit fontScale="90000"/>
          </a:bodyPr>
          <a:lstStyle/>
          <a:p>
            <a:pPr>
              <a:lnSpc>
                <a:spcPct val="85000"/>
              </a:lnSpc>
            </a:pPr>
            <a:r>
              <a:rPr lang="en-US" altLang="zh-CN" sz="3500" b="0" dirty="0"/>
              <a:t>8.7 Chinese Remainder Theorem</a:t>
            </a:r>
            <a:br>
              <a:rPr lang="en-US" altLang="zh-CN" sz="3500" b="0" dirty="0"/>
            </a:br>
            <a:r>
              <a:rPr lang="zh-CN" altLang="en-US" sz="3400" b="0" dirty="0"/>
              <a:t>中国余数定理</a:t>
            </a:r>
          </a:p>
        </p:txBody>
      </p:sp>
      <p:sp>
        <p:nvSpPr>
          <p:cNvPr id="79875" name="Rectangle 3"/>
          <p:cNvSpPr>
            <a:spLocks noGrp="1" noChangeArrowheads="1"/>
          </p:cNvSpPr>
          <p:nvPr>
            <p:ph type="body" idx="1"/>
          </p:nvPr>
        </p:nvSpPr>
        <p:spPr>
          <a:xfrm>
            <a:off x="250825" y="1125538"/>
            <a:ext cx="8367713" cy="5256212"/>
          </a:xfrm>
        </p:spPr>
        <p:txBody>
          <a:bodyPr/>
          <a:lstStyle/>
          <a:p>
            <a:pPr>
              <a:lnSpc>
                <a:spcPct val="95000"/>
              </a:lnSpc>
            </a:pPr>
            <a:r>
              <a:rPr lang="zh-CN" altLang="en-US" sz="2500" dirty="0">
                <a:solidFill>
                  <a:srgbClr val="0000CC"/>
                </a:solidFill>
              </a:rPr>
              <a:t>中国余数定理</a:t>
            </a:r>
            <a:r>
              <a:rPr lang="en-US" altLang="zh-CN" sz="2500" dirty="0">
                <a:solidFill>
                  <a:srgbClr val="0000CC"/>
                </a:solidFill>
              </a:rPr>
              <a:t>CRT</a:t>
            </a:r>
            <a:r>
              <a:rPr lang="zh-CN" altLang="en-US" sz="2500" dirty="0">
                <a:solidFill>
                  <a:srgbClr val="0000CC"/>
                </a:solidFill>
              </a:rPr>
              <a:t>说明某一范围内的整数可通过它对两两互素的整数取模所得的余数来重构</a:t>
            </a:r>
          </a:p>
          <a:p>
            <a:pPr>
              <a:lnSpc>
                <a:spcPct val="95000"/>
              </a:lnSpc>
            </a:pPr>
            <a:r>
              <a:rPr lang="en-US" altLang="zh-CN" sz="2500" dirty="0"/>
              <a:t>Z</a:t>
            </a:r>
            <a:r>
              <a:rPr lang="en-US" altLang="zh-CN" sz="2500" baseline="-25000" dirty="0"/>
              <a:t>10</a:t>
            </a:r>
            <a:r>
              <a:rPr lang="en-US" altLang="zh-CN" sz="2500" dirty="0"/>
              <a:t>(0,1,…,9)</a:t>
            </a:r>
            <a:r>
              <a:rPr lang="zh-CN" altLang="en-US" sz="2500" dirty="0"/>
              <a:t>中的</a:t>
            </a:r>
            <a:r>
              <a:rPr lang="en-US" altLang="zh-CN" sz="2500" dirty="0"/>
              <a:t>10</a:t>
            </a:r>
            <a:r>
              <a:rPr lang="zh-CN" altLang="en-US" sz="2500" dirty="0"/>
              <a:t>个整数可通过它们对</a:t>
            </a:r>
            <a:r>
              <a:rPr lang="en-US" altLang="zh-CN" sz="2500" dirty="0"/>
              <a:t>2</a:t>
            </a:r>
            <a:r>
              <a:rPr lang="zh-CN" altLang="en-US" sz="2500" dirty="0"/>
              <a:t>和</a:t>
            </a:r>
            <a:r>
              <a:rPr lang="en-US" altLang="zh-CN" sz="2500" dirty="0"/>
              <a:t>5(10</a:t>
            </a:r>
            <a:r>
              <a:rPr lang="zh-CN" altLang="en-US" sz="2500" dirty="0"/>
              <a:t>的素因子</a:t>
            </a:r>
            <a:r>
              <a:rPr lang="en-US" altLang="zh-CN" sz="2500" dirty="0"/>
              <a:t>)</a:t>
            </a:r>
            <a:r>
              <a:rPr lang="zh-CN" altLang="en-US" sz="2500" dirty="0"/>
              <a:t>取模所得的两个余数来重构</a:t>
            </a:r>
            <a:r>
              <a:rPr lang="en-US" altLang="zh-CN" sz="2500" dirty="0"/>
              <a:t>. </a:t>
            </a:r>
            <a:r>
              <a:rPr lang="zh-CN" altLang="en-US" sz="2500" dirty="0"/>
              <a:t>假设数</a:t>
            </a:r>
            <a:r>
              <a:rPr lang="en-US" altLang="zh-CN" sz="2500" dirty="0"/>
              <a:t>x</a:t>
            </a:r>
            <a:r>
              <a:rPr lang="zh-CN" altLang="en-US" sz="2500" dirty="0"/>
              <a:t>的余数</a:t>
            </a:r>
            <a:r>
              <a:rPr lang="en-US" altLang="zh-CN" sz="2500" dirty="0"/>
              <a:t>r</a:t>
            </a:r>
            <a:r>
              <a:rPr lang="en-US" altLang="zh-CN" sz="2500" baseline="-25000" dirty="0"/>
              <a:t>2</a:t>
            </a:r>
            <a:r>
              <a:rPr lang="en-US" altLang="zh-CN" sz="2500" dirty="0"/>
              <a:t>=0 </a:t>
            </a:r>
            <a:r>
              <a:rPr lang="zh-CN" altLang="en-US" sz="2500" dirty="0"/>
              <a:t>且</a:t>
            </a:r>
            <a:r>
              <a:rPr lang="en-US" altLang="zh-CN" sz="2500" dirty="0"/>
              <a:t>r</a:t>
            </a:r>
            <a:r>
              <a:rPr lang="en-US" altLang="zh-CN" sz="2500" baseline="-25000" dirty="0"/>
              <a:t>5</a:t>
            </a:r>
            <a:r>
              <a:rPr lang="en-US" altLang="zh-CN" sz="2500" dirty="0"/>
              <a:t>=3, </a:t>
            </a:r>
            <a:r>
              <a:rPr lang="zh-CN" altLang="en-US" sz="2500" dirty="0"/>
              <a:t>即</a:t>
            </a:r>
            <a:r>
              <a:rPr lang="en-US" altLang="zh-CN" sz="2500" dirty="0"/>
              <a:t>x mod 2=0, x mod 5=3, </a:t>
            </a:r>
            <a:r>
              <a:rPr lang="zh-CN" altLang="en-US" sz="2500" dirty="0"/>
              <a:t>则</a:t>
            </a:r>
            <a:r>
              <a:rPr lang="en-US" altLang="zh-CN" sz="2500" dirty="0"/>
              <a:t>x</a:t>
            </a:r>
            <a:r>
              <a:rPr lang="zh-CN" altLang="en-US" sz="2500" dirty="0"/>
              <a:t>是</a:t>
            </a:r>
            <a:r>
              <a:rPr lang="en-US" altLang="zh-CN" sz="2500" dirty="0"/>
              <a:t>Z</a:t>
            </a:r>
            <a:r>
              <a:rPr lang="en-US" altLang="zh-CN" sz="2500" baseline="-25000" dirty="0"/>
              <a:t>10</a:t>
            </a:r>
            <a:r>
              <a:rPr lang="zh-CN" altLang="en-US" sz="2500" dirty="0"/>
              <a:t>中的偶数且被</a:t>
            </a:r>
            <a:r>
              <a:rPr lang="en-US" altLang="zh-CN" sz="2500" dirty="0"/>
              <a:t>5</a:t>
            </a:r>
            <a:r>
              <a:rPr lang="zh-CN" altLang="en-US" sz="2500" dirty="0"/>
              <a:t>除余</a:t>
            </a:r>
            <a:r>
              <a:rPr lang="en-US" altLang="zh-CN" sz="2500" dirty="0"/>
              <a:t>3, </a:t>
            </a:r>
            <a:r>
              <a:rPr lang="zh-CN" altLang="en-US" sz="2500" dirty="0"/>
              <a:t>唯一解</a:t>
            </a:r>
            <a:r>
              <a:rPr lang="en-US" altLang="zh-CN" sz="2500" dirty="0"/>
              <a:t>x=8.</a:t>
            </a:r>
          </a:p>
          <a:p>
            <a:pPr>
              <a:lnSpc>
                <a:spcPct val="95000"/>
              </a:lnSpc>
            </a:pPr>
            <a:r>
              <a:rPr lang="zh-CN" altLang="en-US" sz="2500" dirty="0"/>
              <a:t>一种</a:t>
            </a:r>
            <a:r>
              <a:rPr lang="en-US" altLang="zh-CN" sz="2500" dirty="0"/>
              <a:t>CRT</a:t>
            </a:r>
            <a:r>
              <a:rPr lang="zh-CN" altLang="en-US" sz="2500" dirty="0"/>
              <a:t>的表示形式</a:t>
            </a:r>
          </a:p>
          <a:p>
            <a:pPr lvl="1">
              <a:lnSpc>
                <a:spcPct val="105000"/>
              </a:lnSpc>
              <a:buFont typeface="Wingdings" pitchFamily="2" charset="2"/>
              <a:buNone/>
            </a:pPr>
            <a:r>
              <a:rPr lang="zh-CN" altLang="en-US" sz="2500" dirty="0"/>
              <a:t>令</a:t>
            </a:r>
            <a:r>
              <a:rPr lang="en-US" altLang="zh-CN" sz="2500" dirty="0"/>
              <a:t>m=      m</a:t>
            </a:r>
            <a:r>
              <a:rPr lang="en-US" altLang="zh-CN" sz="2500" baseline="-25000" dirty="0"/>
              <a:t>i</a:t>
            </a:r>
            <a:r>
              <a:rPr lang="en-US" altLang="zh-CN" sz="2500" dirty="0"/>
              <a:t>,  </a:t>
            </a:r>
            <a:r>
              <a:rPr lang="zh-CN" altLang="en-US" sz="2500" dirty="0"/>
              <a:t>其中</a:t>
            </a:r>
            <a:r>
              <a:rPr lang="en-US" altLang="zh-CN" sz="2500" dirty="0"/>
              <a:t>m</a:t>
            </a:r>
            <a:r>
              <a:rPr lang="en-US" altLang="zh-CN" sz="2500" baseline="-25000" dirty="0"/>
              <a:t>i</a:t>
            </a:r>
            <a:r>
              <a:rPr lang="zh-CN" altLang="en-US" sz="2500" dirty="0"/>
              <a:t>两两互素</a:t>
            </a:r>
            <a:r>
              <a:rPr lang="en-US" altLang="zh-CN" sz="2500" dirty="0"/>
              <a:t>, 1&lt;=</a:t>
            </a:r>
            <a:r>
              <a:rPr lang="en-US" altLang="zh-CN" sz="2500" dirty="0" err="1"/>
              <a:t>i</a:t>
            </a:r>
            <a:r>
              <a:rPr lang="en-US" altLang="zh-CN" sz="2500" dirty="0"/>
              <a:t>, j&lt;=k, </a:t>
            </a:r>
            <a:r>
              <a:rPr lang="en-US" altLang="zh-CN" sz="2500" dirty="0" err="1"/>
              <a:t>i</a:t>
            </a:r>
            <a:r>
              <a:rPr lang="en-US" altLang="zh-CN" sz="2500" dirty="0" err="1">
                <a:latin typeface="黑体" pitchFamily="49" charset="-122"/>
              </a:rPr>
              <a:t>≠</a:t>
            </a:r>
            <a:r>
              <a:rPr lang="en-US" altLang="zh-CN" sz="2500" dirty="0" err="1"/>
              <a:t>j</a:t>
            </a:r>
            <a:r>
              <a:rPr lang="en-US" altLang="zh-CN" sz="2500" dirty="0"/>
              <a:t>,       </a:t>
            </a:r>
            <a:r>
              <a:rPr lang="en-US" altLang="zh-CN" sz="2500" dirty="0" err="1"/>
              <a:t>gcd</a:t>
            </a:r>
            <a:r>
              <a:rPr lang="en-US" altLang="zh-CN" sz="2500" dirty="0"/>
              <a:t>(m</a:t>
            </a:r>
            <a:r>
              <a:rPr lang="en-US" altLang="zh-CN" sz="2500" baseline="-25000" dirty="0"/>
              <a:t>i</a:t>
            </a:r>
            <a:r>
              <a:rPr lang="en-US" altLang="zh-CN" sz="2500" dirty="0"/>
              <a:t>, </a:t>
            </a:r>
            <a:r>
              <a:rPr lang="en-US" altLang="zh-CN" sz="2500" dirty="0" err="1"/>
              <a:t>m</a:t>
            </a:r>
            <a:r>
              <a:rPr lang="en-US" altLang="zh-CN" sz="2500" baseline="-25000" dirty="0" err="1"/>
              <a:t>j</a:t>
            </a:r>
            <a:r>
              <a:rPr lang="en-US" altLang="zh-CN" sz="2500" dirty="0"/>
              <a:t>)=1</a:t>
            </a:r>
          </a:p>
          <a:p>
            <a:pPr lvl="1">
              <a:lnSpc>
                <a:spcPct val="105000"/>
              </a:lnSpc>
              <a:buFont typeface="Wingdings" pitchFamily="2" charset="2"/>
              <a:buNone/>
            </a:pPr>
            <a:r>
              <a:rPr lang="zh-CN" altLang="en-US" sz="2500" dirty="0"/>
              <a:t>将</a:t>
            </a:r>
            <a:r>
              <a:rPr lang="en-US" altLang="zh-CN" sz="2500" dirty="0" err="1"/>
              <a:t>Z</a:t>
            </a:r>
            <a:r>
              <a:rPr lang="en-US" altLang="zh-CN" sz="2500" baseline="-25000" dirty="0" err="1"/>
              <a:t>m</a:t>
            </a:r>
            <a:r>
              <a:rPr lang="zh-CN" altLang="en-US" sz="2500" dirty="0"/>
              <a:t>中的任一整数对应一个</a:t>
            </a:r>
            <a:r>
              <a:rPr lang="en-US" altLang="zh-CN" sz="2500" dirty="0"/>
              <a:t>k</a:t>
            </a:r>
            <a:r>
              <a:rPr lang="zh-CN" altLang="en-US" sz="2500" dirty="0"/>
              <a:t>元组</a:t>
            </a:r>
            <a:r>
              <a:rPr lang="en-US" altLang="zh-CN" sz="2500" dirty="0"/>
              <a:t>, </a:t>
            </a:r>
            <a:r>
              <a:rPr lang="zh-CN" altLang="en-US" sz="2500" dirty="0"/>
              <a:t>该</a:t>
            </a:r>
            <a:r>
              <a:rPr lang="en-US" altLang="zh-CN" sz="2500" dirty="0"/>
              <a:t>k</a:t>
            </a:r>
            <a:r>
              <a:rPr lang="zh-CN" altLang="en-US" sz="2500" dirty="0"/>
              <a:t>元组的元素均在</a:t>
            </a:r>
            <a:r>
              <a:rPr lang="en-US" altLang="zh-CN" sz="2500" dirty="0" err="1"/>
              <a:t>Z</a:t>
            </a:r>
            <a:r>
              <a:rPr lang="en-US" altLang="zh-CN" sz="2500" baseline="-25000" dirty="0" err="1"/>
              <a:t>mi</a:t>
            </a:r>
            <a:r>
              <a:rPr lang="zh-CN" altLang="en-US" sz="2500" dirty="0"/>
              <a:t>中</a:t>
            </a:r>
            <a:r>
              <a:rPr lang="en-US" altLang="zh-CN" sz="2500" dirty="0"/>
              <a:t>, </a:t>
            </a:r>
            <a:r>
              <a:rPr lang="zh-CN" altLang="en-US" sz="2500" dirty="0"/>
              <a:t>对应关系为</a:t>
            </a:r>
            <a:r>
              <a:rPr lang="en-US" altLang="zh-CN" sz="2500" dirty="0"/>
              <a:t>a</a:t>
            </a:r>
            <a:r>
              <a:rPr lang="en-US" altLang="zh-CN" sz="2500" dirty="0">
                <a:latin typeface="Monotype Corsiva" pitchFamily="66" charset="0"/>
              </a:rPr>
              <a:t>↔</a:t>
            </a:r>
            <a:r>
              <a:rPr lang="en-US" altLang="zh-CN" sz="2500" dirty="0"/>
              <a:t>(a</a:t>
            </a:r>
            <a:r>
              <a:rPr lang="en-US" altLang="zh-CN" sz="2500" baseline="-25000" dirty="0"/>
              <a:t>1</a:t>
            </a:r>
            <a:r>
              <a:rPr lang="en-US" altLang="zh-CN" sz="2500" dirty="0"/>
              <a:t>,a</a:t>
            </a:r>
            <a:r>
              <a:rPr lang="en-US" altLang="zh-CN" sz="2500" baseline="-25000" dirty="0"/>
              <a:t>2</a:t>
            </a:r>
            <a:r>
              <a:rPr lang="en-US" altLang="zh-CN" sz="2500" dirty="0"/>
              <a:t>,…,</a:t>
            </a:r>
            <a:r>
              <a:rPr lang="en-US" altLang="zh-CN" sz="2500" dirty="0" err="1"/>
              <a:t>a</a:t>
            </a:r>
            <a:r>
              <a:rPr lang="en-US" altLang="zh-CN" sz="2500" baseline="-25000" dirty="0" err="1"/>
              <a:t>k</a:t>
            </a:r>
            <a:r>
              <a:rPr lang="en-US" altLang="zh-CN" sz="2500" dirty="0"/>
              <a:t>), </a:t>
            </a:r>
            <a:r>
              <a:rPr lang="zh-CN" altLang="en-US" sz="2500" dirty="0"/>
              <a:t>其中</a:t>
            </a:r>
            <a:r>
              <a:rPr lang="en-US" altLang="zh-CN" sz="2500" dirty="0" err="1"/>
              <a:t>a</a:t>
            </a:r>
            <a:r>
              <a:rPr lang="en-US" altLang="zh-CN" sz="2500" dirty="0" err="1">
                <a:latin typeface="黑体" pitchFamily="49" charset="-122"/>
              </a:rPr>
              <a:t>∈</a:t>
            </a:r>
            <a:r>
              <a:rPr lang="en-US" altLang="zh-CN" sz="2500" dirty="0" err="1"/>
              <a:t>Z</a:t>
            </a:r>
            <a:r>
              <a:rPr lang="en-US" altLang="zh-CN" sz="2500" baseline="-25000" dirty="0" err="1"/>
              <a:t>m</a:t>
            </a:r>
            <a:r>
              <a:rPr lang="en-US" altLang="zh-CN" sz="2500" dirty="0"/>
              <a:t>,  </a:t>
            </a:r>
            <a:r>
              <a:rPr lang="zh-CN" altLang="en-US" sz="2500" dirty="0"/>
              <a:t>对</a:t>
            </a:r>
            <a:r>
              <a:rPr lang="en-US" altLang="zh-CN" sz="2500" dirty="0"/>
              <a:t>1&lt;=</a:t>
            </a:r>
            <a:r>
              <a:rPr lang="en-US" altLang="zh-CN" sz="2500" dirty="0" err="1"/>
              <a:t>i</a:t>
            </a:r>
            <a:r>
              <a:rPr lang="en-US" altLang="zh-CN" sz="2500" dirty="0"/>
              <a:t>&lt;=k, </a:t>
            </a:r>
            <a:r>
              <a:rPr lang="en-US" altLang="zh-CN" sz="2500" dirty="0" err="1"/>
              <a:t>a</a:t>
            </a:r>
            <a:r>
              <a:rPr lang="en-US" altLang="zh-CN" sz="2500" baseline="-25000" dirty="0" err="1"/>
              <a:t>i</a:t>
            </a:r>
            <a:r>
              <a:rPr lang="en-US" altLang="zh-CN" sz="2500" dirty="0" err="1">
                <a:latin typeface="黑体" pitchFamily="49" charset="-122"/>
              </a:rPr>
              <a:t>∈</a:t>
            </a:r>
            <a:r>
              <a:rPr lang="en-US" altLang="zh-CN" sz="2500" dirty="0" err="1"/>
              <a:t>Z</a:t>
            </a:r>
            <a:r>
              <a:rPr lang="en-US" altLang="zh-CN" sz="2500" baseline="-25000" dirty="0" err="1"/>
              <a:t>mi</a:t>
            </a:r>
            <a:r>
              <a:rPr lang="en-US" altLang="zh-CN" sz="2500" dirty="0"/>
              <a:t>,  </a:t>
            </a:r>
            <a:r>
              <a:rPr lang="zh-CN" altLang="en-US" sz="2500" dirty="0"/>
              <a:t>且</a:t>
            </a:r>
            <a:r>
              <a:rPr lang="en-US" altLang="zh-CN" sz="2500" dirty="0" err="1"/>
              <a:t>a</a:t>
            </a:r>
            <a:r>
              <a:rPr lang="en-US" altLang="zh-CN" sz="2500" baseline="-25000" dirty="0" err="1"/>
              <a:t>i</a:t>
            </a:r>
            <a:r>
              <a:rPr lang="en-US" altLang="zh-CN" sz="2500" dirty="0"/>
              <a:t> = a mod m</a:t>
            </a:r>
            <a:r>
              <a:rPr lang="en-US" altLang="zh-CN" sz="2500" baseline="-25000" dirty="0"/>
              <a:t>i </a:t>
            </a:r>
            <a:r>
              <a:rPr lang="en-US" altLang="zh-CN" sz="2500" dirty="0"/>
              <a:t>(</a:t>
            </a:r>
            <a:r>
              <a:rPr lang="zh-CN" altLang="en-US" sz="2500" dirty="0"/>
              <a:t>两个断言证明略</a:t>
            </a:r>
            <a:r>
              <a:rPr lang="en-US" altLang="zh-CN" sz="2500" dirty="0"/>
              <a:t>)</a:t>
            </a:r>
          </a:p>
        </p:txBody>
      </p:sp>
      <p:sp>
        <p:nvSpPr>
          <p:cNvPr id="79877"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3"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94" name="Rectangle 2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96" name="Rectangle 2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72" name="Object 0"/>
          <p:cNvGraphicFramePr>
            <a:graphicFrameLocks noGrp="1" noChangeAspect="1"/>
          </p:cNvGraphicFramePr>
          <p:nvPr>
            <p:ph sz="half" idx="4294967295"/>
          </p:nvPr>
        </p:nvGraphicFramePr>
        <p:xfrm>
          <a:off x="1785807" y="3689155"/>
          <a:ext cx="555625" cy="671512"/>
        </p:xfrm>
        <a:graphic>
          <a:graphicData uri="http://schemas.openxmlformats.org/presentationml/2006/ole">
            <p:oleObj spid="_x0000_s124936" name="公式" r:id="rId3" imgW="317225" imgH="431425" progId="Equation.3">
              <p:embed/>
            </p:oleObj>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5288" y="476250"/>
            <a:ext cx="7489825" cy="647700"/>
          </a:xfrm>
        </p:spPr>
        <p:txBody>
          <a:bodyPr>
            <a:normAutofit fontScale="90000"/>
          </a:bodyPr>
          <a:lstStyle/>
          <a:p>
            <a:r>
              <a:rPr lang="en-US" altLang="zh-CN" b="0" dirty="0"/>
              <a:t>Chinese Remainder Theorem</a:t>
            </a:r>
            <a:r>
              <a:rPr lang="en-US" altLang="zh-CN" sz="3500" b="0" dirty="0"/>
              <a:t> </a:t>
            </a:r>
            <a:endParaRPr lang="zh-CN" altLang="en-US" sz="3500" b="0" dirty="0"/>
          </a:p>
        </p:txBody>
      </p:sp>
      <p:sp>
        <p:nvSpPr>
          <p:cNvPr id="174083" name="Rectangle 3"/>
          <p:cNvSpPr>
            <a:spLocks noGrp="1" noChangeArrowheads="1"/>
          </p:cNvSpPr>
          <p:nvPr>
            <p:ph type="body" idx="1"/>
          </p:nvPr>
        </p:nvSpPr>
        <p:spPr>
          <a:xfrm>
            <a:off x="468313" y="1412875"/>
            <a:ext cx="8280400" cy="5256213"/>
          </a:xfrm>
        </p:spPr>
        <p:txBody>
          <a:bodyPr>
            <a:normAutofit lnSpcReduction="10000"/>
          </a:bodyPr>
          <a:lstStyle/>
          <a:p>
            <a:pPr>
              <a:buFont typeface="Wingdings" pitchFamily="2" charset="2"/>
              <a:buNone/>
            </a:pPr>
            <a:r>
              <a:rPr lang="zh-CN" altLang="en-US" sz="2800" b="1" dirty="0"/>
              <a:t>定理</a:t>
            </a:r>
            <a:r>
              <a:rPr lang="en-US" altLang="zh-CN" sz="2800" b="1" dirty="0"/>
              <a:t>8.7</a:t>
            </a:r>
            <a:r>
              <a:rPr lang="en-US" altLang="zh-CN" sz="2800" dirty="0"/>
              <a:t> </a:t>
            </a:r>
            <a:r>
              <a:rPr lang="zh-CN" altLang="en-US" sz="2800" dirty="0"/>
              <a:t>中国余数定理</a:t>
            </a:r>
            <a:r>
              <a:rPr lang="en-US" altLang="zh-CN" sz="2500" dirty="0"/>
              <a:t>, Chinese Remainder Theorem</a:t>
            </a:r>
          </a:p>
          <a:p>
            <a:pPr>
              <a:buFont typeface="Wingdings" pitchFamily="2" charset="2"/>
              <a:buNone/>
            </a:pPr>
            <a:r>
              <a:rPr lang="en-US" altLang="zh-CN" sz="2500" dirty="0"/>
              <a:t>	</a:t>
            </a:r>
            <a:r>
              <a:rPr lang="zh-CN" altLang="en-US" sz="2500" dirty="0"/>
              <a:t>令</a:t>
            </a:r>
            <a:r>
              <a:rPr lang="en-US" altLang="zh-CN" sz="2500" dirty="0"/>
              <a:t>d</a:t>
            </a:r>
            <a:r>
              <a:rPr lang="en-US" altLang="zh-CN" sz="2500" baseline="-25000" dirty="0"/>
              <a:t>1</a:t>
            </a:r>
            <a:r>
              <a:rPr lang="en-US" altLang="zh-CN" sz="2500" dirty="0"/>
              <a:t>,…,</a:t>
            </a:r>
            <a:r>
              <a:rPr lang="en-US" altLang="zh-CN" sz="2500" dirty="0" err="1"/>
              <a:t>d</a:t>
            </a:r>
            <a:r>
              <a:rPr lang="en-US" altLang="zh-CN" sz="2500" baseline="-25000" dirty="0" err="1"/>
              <a:t>t</a:t>
            </a:r>
            <a:r>
              <a:rPr lang="zh-CN" altLang="en-US" sz="2500" dirty="0"/>
              <a:t>两两互素</a:t>
            </a:r>
            <a:r>
              <a:rPr lang="en-US" altLang="zh-CN" sz="2500" dirty="0"/>
              <a:t>, n=d</a:t>
            </a:r>
            <a:r>
              <a:rPr lang="en-US" altLang="zh-CN" sz="2500" baseline="-25000" dirty="0"/>
              <a:t>1</a:t>
            </a:r>
            <a:r>
              <a:rPr lang="en-US" altLang="zh-CN" sz="2500" dirty="0"/>
              <a:t>d</a:t>
            </a:r>
            <a:r>
              <a:rPr lang="en-US" altLang="zh-CN" sz="2500" baseline="-25000" dirty="0"/>
              <a:t>2</a:t>
            </a:r>
            <a:r>
              <a:rPr lang="en-US" altLang="zh-CN" sz="2500" dirty="0"/>
              <a:t>…</a:t>
            </a:r>
            <a:r>
              <a:rPr lang="en-US" altLang="zh-CN" sz="2500" dirty="0" err="1"/>
              <a:t>d</a:t>
            </a:r>
            <a:r>
              <a:rPr lang="en-US" altLang="zh-CN" sz="2500" baseline="-25000" dirty="0" err="1"/>
              <a:t>t</a:t>
            </a:r>
            <a:r>
              <a:rPr lang="en-US" altLang="zh-CN" sz="2500" dirty="0"/>
              <a:t>,  </a:t>
            </a:r>
            <a:r>
              <a:rPr lang="zh-CN" altLang="en-US" sz="2500" dirty="0"/>
              <a:t>则</a:t>
            </a:r>
          </a:p>
          <a:p>
            <a:pPr>
              <a:buFont typeface="Wingdings" pitchFamily="2" charset="2"/>
              <a:buNone/>
            </a:pPr>
            <a:r>
              <a:rPr lang="zh-CN" altLang="en-US" sz="2500" dirty="0"/>
              <a:t>	</a:t>
            </a:r>
            <a:r>
              <a:rPr lang="en-US" altLang="zh-CN" sz="2500" dirty="0"/>
              <a:t>x mod </a:t>
            </a:r>
            <a:r>
              <a:rPr lang="en-US" altLang="zh-CN" sz="2500" dirty="0" err="1"/>
              <a:t>d</a:t>
            </a:r>
            <a:r>
              <a:rPr lang="en-US" altLang="zh-CN" sz="2500" baseline="-25000" dirty="0" err="1"/>
              <a:t>i</a:t>
            </a:r>
            <a:r>
              <a:rPr lang="en-US" altLang="zh-CN" sz="2500" dirty="0"/>
              <a:t>=x</a:t>
            </a:r>
            <a:r>
              <a:rPr lang="en-US" altLang="zh-CN" sz="2500" baseline="-25000" dirty="0"/>
              <a:t>i</a:t>
            </a:r>
            <a:r>
              <a:rPr lang="en-US" altLang="zh-CN" sz="2500" dirty="0"/>
              <a:t>, </a:t>
            </a:r>
            <a:r>
              <a:rPr lang="en-US" altLang="zh-CN" sz="2500" dirty="0" err="1"/>
              <a:t>i</a:t>
            </a:r>
            <a:r>
              <a:rPr lang="en-US" altLang="zh-CN" sz="2500" dirty="0"/>
              <a:t>=1,…,t  </a:t>
            </a:r>
            <a:r>
              <a:rPr lang="zh-CN" altLang="en-US" sz="2500" dirty="0"/>
              <a:t>在</a:t>
            </a:r>
            <a:r>
              <a:rPr lang="en-US" altLang="zh-CN" sz="2500" dirty="0"/>
              <a:t>[0, n-1]</a:t>
            </a:r>
            <a:r>
              <a:rPr lang="zh-CN" altLang="en-US" sz="2500" dirty="0"/>
              <a:t>中有一个公共解</a:t>
            </a:r>
            <a:r>
              <a:rPr lang="en-US" altLang="zh-CN" sz="2500" dirty="0"/>
              <a:t>x.</a:t>
            </a:r>
          </a:p>
          <a:p>
            <a:pPr>
              <a:lnSpc>
                <a:spcPct val="115000"/>
              </a:lnSpc>
              <a:buFont typeface="Wingdings" pitchFamily="2" charset="2"/>
              <a:buNone/>
            </a:pPr>
            <a:r>
              <a:rPr lang="zh-CN" altLang="en-US" sz="2800" dirty="0"/>
              <a:t>证明：</a:t>
            </a:r>
            <a:r>
              <a:rPr lang="zh-CN" altLang="en-US" sz="2500" dirty="0"/>
              <a:t>对每一个</a:t>
            </a:r>
            <a:r>
              <a:rPr lang="en-US" altLang="zh-CN" sz="2500" dirty="0" err="1"/>
              <a:t>i</a:t>
            </a:r>
            <a:r>
              <a:rPr lang="en-US" altLang="zh-CN" sz="2500" dirty="0"/>
              <a:t>, </a:t>
            </a:r>
            <a:r>
              <a:rPr lang="en-US" altLang="zh-CN" sz="2500" dirty="0" err="1"/>
              <a:t>i</a:t>
            </a:r>
            <a:r>
              <a:rPr lang="en-US" altLang="zh-CN" sz="2500" dirty="0"/>
              <a:t>=1,…,t, </a:t>
            </a:r>
            <a:r>
              <a:rPr lang="en-US" altLang="zh-CN" sz="2500" dirty="0" err="1"/>
              <a:t>gcd</a:t>
            </a:r>
            <a:r>
              <a:rPr lang="en-US" altLang="zh-CN" sz="2500" dirty="0"/>
              <a:t>(</a:t>
            </a:r>
            <a:r>
              <a:rPr lang="en-US" altLang="zh-CN" sz="2500" dirty="0" err="1"/>
              <a:t>d</a:t>
            </a:r>
            <a:r>
              <a:rPr lang="en-US" altLang="zh-CN" sz="2500" baseline="-25000" dirty="0" err="1"/>
              <a:t>i</a:t>
            </a:r>
            <a:r>
              <a:rPr lang="en-US" altLang="zh-CN" sz="2500" dirty="0"/>
              <a:t>,    )=1, </a:t>
            </a:r>
            <a:r>
              <a:rPr lang="zh-CN" altLang="en-US" sz="2500" dirty="0"/>
              <a:t>存在</a:t>
            </a:r>
            <a:r>
              <a:rPr lang="en-US" altLang="zh-CN" sz="2500" dirty="0" err="1"/>
              <a:t>y</a:t>
            </a:r>
            <a:r>
              <a:rPr lang="en-US" altLang="zh-CN" sz="2500" baseline="-25000" dirty="0" err="1"/>
              <a:t>i</a:t>
            </a:r>
            <a:r>
              <a:rPr lang="en-US" altLang="zh-CN" sz="2500" dirty="0"/>
              <a:t>, </a:t>
            </a:r>
            <a:r>
              <a:rPr lang="zh-CN" altLang="en-US" sz="2500" dirty="0"/>
              <a:t>使得</a:t>
            </a:r>
          </a:p>
          <a:p>
            <a:pPr>
              <a:lnSpc>
                <a:spcPct val="115000"/>
              </a:lnSpc>
              <a:buFont typeface="Wingdings" pitchFamily="2" charset="2"/>
              <a:buNone/>
            </a:pPr>
            <a:r>
              <a:rPr lang="zh-CN" altLang="en-US" sz="2500" dirty="0"/>
              <a:t>		</a:t>
            </a:r>
            <a:r>
              <a:rPr lang="en-US" altLang="zh-CN" sz="2500" dirty="0"/>
              <a:t>(   )</a:t>
            </a:r>
            <a:r>
              <a:rPr lang="en-US" altLang="zh-CN" sz="2500" dirty="0" err="1"/>
              <a:t>y</a:t>
            </a:r>
            <a:r>
              <a:rPr lang="en-US" altLang="zh-CN" sz="2500" baseline="-25000" dirty="0" err="1"/>
              <a:t>i</a:t>
            </a:r>
            <a:r>
              <a:rPr lang="en-US" altLang="zh-CN" sz="2500" dirty="0"/>
              <a:t> mod </a:t>
            </a:r>
            <a:r>
              <a:rPr lang="en-US" altLang="zh-CN" sz="2500" dirty="0" err="1"/>
              <a:t>d</a:t>
            </a:r>
            <a:r>
              <a:rPr lang="en-US" altLang="zh-CN" sz="2500" baseline="-25000" dirty="0" err="1"/>
              <a:t>i</a:t>
            </a:r>
            <a:r>
              <a:rPr lang="en-US" altLang="zh-CN" sz="2500" dirty="0"/>
              <a:t>=1;</a:t>
            </a:r>
          </a:p>
          <a:p>
            <a:pPr>
              <a:lnSpc>
                <a:spcPct val="115000"/>
              </a:lnSpc>
              <a:buFont typeface="Wingdings" pitchFamily="2" charset="2"/>
              <a:buNone/>
            </a:pPr>
            <a:r>
              <a:rPr lang="zh-CN" altLang="en-US" sz="2500" dirty="0"/>
              <a:t>    进一步地</a:t>
            </a:r>
            <a:r>
              <a:rPr lang="en-US" altLang="zh-CN" sz="2500" dirty="0"/>
              <a:t>, (   )</a:t>
            </a:r>
            <a:r>
              <a:rPr lang="en-US" altLang="zh-CN" sz="2500" dirty="0" err="1"/>
              <a:t>y</a:t>
            </a:r>
            <a:r>
              <a:rPr lang="en-US" altLang="zh-CN" sz="2500" baseline="-25000" dirty="0" err="1"/>
              <a:t>i</a:t>
            </a:r>
            <a:r>
              <a:rPr lang="en-US" altLang="zh-CN" sz="2500" dirty="0"/>
              <a:t> mod </a:t>
            </a:r>
            <a:r>
              <a:rPr lang="en-US" altLang="zh-CN" sz="2500" dirty="0" err="1"/>
              <a:t>d</a:t>
            </a:r>
            <a:r>
              <a:rPr lang="en-US" altLang="zh-CN" sz="2500" baseline="-25000" dirty="0" err="1"/>
              <a:t>j</a:t>
            </a:r>
            <a:r>
              <a:rPr lang="en-US" altLang="zh-CN" sz="2500" dirty="0"/>
              <a:t>=0, </a:t>
            </a:r>
            <a:r>
              <a:rPr lang="en-US" altLang="zh-CN" sz="2500" dirty="0" err="1"/>
              <a:t>j≠i</a:t>
            </a:r>
            <a:r>
              <a:rPr lang="en-US" altLang="zh-CN" sz="2500" dirty="0"/>
              <a:t>, (</a:t>
            </a:r>
            <a:r>
              <a:rPr lang="zh-CN" altLang="en-US" sz="2500" dirty="0"/>
              <a:t>因为</a:t>
            </a:r>
            <a:r>
              <a:rPr lang="en-US" altLang="zh-CN" sz="2500" dirty="0" err="1"/>
              <a:t>d</a:t>
            </a:r>
            <a:r>
              <a:rPr lang="en-US" altLang="zh-CN" sz="2500" baseline="-25000" dirty="0" err="1"/>
              <a:t>j</a:t>
            </a:r>
            <a:r>
              <a:rPr lang="zh-CN" altLang="en-US" sz="2500" dirty="0"/>
              <a:t>是</a:t>
            </a:r>
            <a:r>
              <a:rPr lang="en-US" altLang="zh-CN" sz="2500" dirty="0"/>
              <a:t>(  )</a:t>
            </a:r>
            <a:r>
              <a:rPr lang="zh-CN" altLang="en-US" sz="2500" dirty="0"/>
              <a:t>的一个因数</a:t>
            </a:r>
            <a:r>
              <a:rPr lang="en-US" altLang="zh-CN" sz="2500" dirty="0"/>
              <a:t>)</a:t>
            </a:r>
            <a:endParaRPr lang="zh-CN" altLang="en-US" sz="2500" dirty="0"/>
          </a:p>
          <a:p>
            <a:pPr>
              <a:lnSpc>
                <a:spcPct val="115000"/>
              </a:lnSpc>
              <a:buFont typeface="Wingdings" pitchFamily="2" charset="2"/>
              <a:buNone/>
            </a:pPr>
            <a:r>
              <a:rPr lang="zh-CN" altLang="en-US" sz="2500" dirty="0"/>
              <a:t>        令</a:t>
            </a:r>
            <a:r>
              <a:rPr lang="sv-SE" altLang="zh-CN" sz="2500" dirty="0"/>
              <a:t>x=[   (   )y</a:t>
            </a:r>
            <a:r>
              <a:rPr lang="sv-SE" altLang="zh-CN" sz="2500" baseline="-25000" dirty="0"/>
              <a:t>i</a:t>
            </a:r>
            <a:r>
              <a:rPr lang="sv-SE" altLang="zh-CN" sz="2500" dirty="0"/>
              <a:t> x</a:t>
            </a:r>
            <a:r>
              <a:rPr lang="sv-SE" altLang="zh-CN" sz="2500" baseline="-25000" dirty="0"/>
              <a:t>i</a:t>
            </a:r>
            <a:r>
              <a:rPr lang="sv-SE" altLang="zh-CN" sz="2500" dirty="0"/>
              <a:t>] mod n. </a:t>
            </a:r>
            <a:r>
              <a:rPr lang="sv-SE" altLang="zh-CN" sz="2100" dirty="0"/>
              <a:t>(</a:t>
            </a:r>
            <a:r>
              <a:rPr lang="zh-CN" altLang="sv-SE" sz="2100" dirty="0">
                <a:solidFill>
                  <a:srgbClr val="0000CC"/>
                </a:solidFill>
              </a:rPr>
              <a:t>事实上</a:t>
            </a:r>
            <a:r>
              <a:rPr lang="sv-SE" altLang="zh-CN" sz="2100" dirty="0">
                <a:solidFill>
                  <a:srgbClr val="0000CC"/>
                </a:solidFill>
              </a:rPr>
              <a:t>,x=x</a:t>
            </a:r>
            <a:r>
              <a:rPr lang="sv-SE" altLang="zh-CN" sz="2500" baseline="-25000" dirty="0">
                <a:solidFill>
                  <a:srgbClr val="0000CC"/>
                </a:solidFill>
              </a:rPr>
              <a:t>i</a:t>
            </a:r>
            <a:r>
              <a:rPr lang="sv-SE" altLang="zh-CN" sz="2100" dirty="0">
                <a:solidFill>
                  <a:srgbClr val="0000CC"/>
                </a:solidFill>
              </a:rPr>
              <a:t>+kd</a:t>
            </a:r>
            <a:r>
              <a:rPr lang="sv-SE" altLang="zh-CN" sz="2500" baseline="-25000" dirty="0">
                <a:solidFill>
                  <a:srgbClr val="0000CC"/>
                </a:solidFill>
              </a:rPr>
              <a:t>i</a:t>
            </a:r>
            <a:r>
              <a:rPr lang="sv-SE" altLang="zh-CN" sz="2100" dirty="0">
                <a:solidFill>
                  <a:srgbClr val="0000CC"/>
                </a:solidFill>
              </a:rPr>
              <a:t>, 1</a:t>
            </a:r>
            <a:r>
              <a:rPr lang="sv-SE" altLang="zh-CN" sz="1600" dirty="0"/>
              <a:t>≤</a:t>
            </a:r>
            <a:r>
              <a:rPr lang="sv-SE" altLang="zh-CN" sz="2100" dirty="0">
                <a:solidFill>
                  <a:srgbClr val="0000CC"/>
                </a:solidFill>
              </a:rPr>
              <a:t>i</a:t>
            </a:r>
            <a:r>
              <a:rPr lang="sv-SE" altLang="zh-CN" sz="1800" dirty="0"/>
              <a:t>≤</a:t>
            </a:r>
            <a:r>
              <a:rPr lang="sv-SE" altLang="zh-CN" sz="2100" dirty="0">
                <a:solidFill>
                  <a:srgbClr val="0000CC"/>
                </a:solidFill>
              </a:rPr>
              <a:t>t, k</a:t>
            </a:r>
            <a:r>
              <a:rPr lang="zh-CN" altLang="sv-SE" sz="2100" dirty="0">
                <a:solidFill>
                  <a:srgbClr val="0000CC"/>
                </a:solidFill>
              </a:rPr>
              <a:t>为正整数</a:t>
            </a:r>
            <a:r>
              <a:rPr lang="sv-SE" altLang="zh-CN" sz="2100" dirty="0"/>
              <a:t>)</a:t>
            </a:r>
          </a:p>
          <a:p>
            <a:pPr>
              <a:lnSpc>
                <a:spcPct val="115000"/>
              </a:lnSpc>
              <a:buFont typeface="Wingdings" pitchFamily="2" charset="2"/>
              <a:buNone/>
            </a:pPr>
            <a:r>
              <a:rPr lang="sv-SE" altLang="zh-CN" sz="2500" dirty="0"/>
              <a:t>	∵ x mod d</a:t>
            </a:r>
            <a:r>
              <a:rPr lang="sv-SE" altLang="zh-CN" sz="2500" baseline="-25000" dirty="0"/>
              <a:t>i</a:t>
            </a:r>
            <a:r>
              <a:rPr lang="sv-SE" altLang="zh-CN" sz="2500" dirty="0"/>
              <a:t> = (   )y</a:t>
            </a:r>
            <a:r>
              <a:rPr lang="sv-SE" altLang="zh-CN" sz="2500" baseline="-25000" dirty="0"/>
              <a:t>i</a:t>
            </a:r>
            <a:r>
              <a:rPr lang="sv-SE" altLang="zh-CN" sz="2500" dirty="0"/>
              <a:t>x</a:t>
            </a:r>
            <a:r>
              <a:rPr lang="sv-SE" altLang="zh-CN" sz="2500" baseline="-25000" dirty="0"/>
              <a:t>i</a:t>
            </a:r>
            <a:r>
              <a:rPr lang="sv-SE" altLang="zh-CN" sz="2500" dirty="0"/>
              <a:t> mod d</a:t>
            </a:r>
            <a:r>
              <a:rPr lang="sv-SE" altLang="zh-CN" sz="2500" baseline="-25000" dirty="0"/>
              <a:t>i </a:t>
            </a:r>
            <a:r>
              <a:rPr lang="sv-SE" altLang="zh-CN" sz="2500" dirty="0"/>
              <a:t>= x</a:t>
            </a:r>
            <a:r>
              <a:rPr lang="sv-SE" altLang="zh-CN" sz="2500" baseline="-25000" dirty="0"/>
              <a:t>i</a:t>
            </a:r>
            <a:r>
              <a:rPr lang="sv-SE" altLang="zh-CN" sz="2500" dirty="0"/>
              <a:t>, ((   )y</a:t>
            </a:r>
            <a:r>
              <a:rPr lang="sv-SE" altLang="zh-CN" sz="2500" baseline="-25000" dirty="0"/>
              <a:t>i</a:t>
            </a:r>
            <a:r>
              <a:rPr lang="sv-SE" altLang="zh-CN" sz="2500" dirty="0"/>
              <a:t> mod d</a:t>
            </a:r>
            <a:r>
              <a:rPr lang="sv-SE" altLang="zh-CN" sz="2500" baseline="-25000" dirty="0"/>
              <a:t>i </a:t>
            </a:r>
            <a:r>
              <a:rPr lang="sv-SE" altLang="zh-CN" sz="2500" dirty="0"/>
              <a:t>=1)</a:t>
            </a:r>
          </a:p>
          <a:p>
            <a:pPr>
              <a:lnSpc>
                <a:spcPct val="115000"/>
              </a:lnSpc>
              <a:buFont typeface="Wingdings" pitchFamily="2" charset="2"/>
              <a:buNone/>
            </a:pPr>
            <a:r>
              <a:rPr lang="sv-SE" altLang="zh-CN" sz="2500" dirty="0"/>
              <a:t>	</a:t>
            </a:r>
            <a:r>
              <a:rPr lang="en-US" altLang="zh-CN" sz="2500" dirty="0"/>
              <a:t>∴ x</a:t>
            </a:r>
            <a:r>
              <a:rPr lang="zh-CN" altLang="en-US" sz="2500" dirty="0"/>
              <a:t>是</a:t>
            </a:r>
            <a:r>
              <a:rPr lang="en-US" altLang="zh-CN" sz="2500" dirty="0"/>
              <a:t>x mod </a:t>
            </a:r>
            <a:r>
              <a:rPr lang="en-US" altLang="zh-CN" sz="2500" dirty="0" err="1"/>
              <a:t>d</a:t>
            </a:r>
            <a:r>
              <a:rPr lang="en-US" altLang="zh-CN" sz="2500" baseline="-25000" dirty="0" err="1"/>
              <a:t>i</a:t>
            </a:r>
            <a:r>
              <a:rPr lang="en-US" altLang="zh-CN" sz="2500" dirty="0"/>
              <a:t>=x</a:t>
            </a:r>
            <a:r>
              <a:rPr lang="en-US" altLang="zh-CN" sz="2500" baseline="-25000" dirty="0"/>
              <a:t>i </a:t>
            </a:r>
            <a:r>
              <a:rPr lang="en-US" altLang="zh-CN" sz="2500" dirty="0"/>
              <a:t>(1≤i≤t)</a:t>
            </a:r>
            <a:r>
              <a:rPr lang="zh-CN" altLang="en-US" sz="2500" dirty="0"/>
              <a:t>的公共解。</a:t>
            </a:r>
          </a:p>
        </p:txBody>
      </p:sp>
      <p:sp>
        <p:nvSpPr>
          <p:cNvPr id="17408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5" name="Object 5"/>
          <p:cNvGraphicFramePr>
            <a:graphicFrameLocks noChangeAspect="1"/>
          </p:cNvGraphicFramePr>
          <p:nvPr/>
        </p:nvGraphicFramePr>
        <p:xfrm>
          <a:off x="5770573" y="2925763"/>
          <a:ext cx="301625" cy="647700"/>
        </p:xfrm>
        <a:graphic>
          <a:graphicData uri="http://schemas.openxmlformats.org/presentationml/2006/ole">
            <p:oleObj spid="_x0000_s126002" name="公式" r:id="rId3" imgW="203112" imgH="431613" progId="Equation.3">
              <p:embed/>
            </p:oleObj>
          </a:graphicData>
        </a:graphic>
      </p:graphicFrame>
      <p:sp>
        <p:nvSpPr>
          <p:cNvPr id="17408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7" name="Object 7"/>
          <p:cNvGraphicFramePr>
            <a:graphicFrameLocks noChangeAspect="1"/>
          </p:cNvGraphicFramePr>
          <p:nvPr/>
        </p:nvGraphicFramePr>
        <p:xfrm>
          <a:off x="1547813" y="3357563"/>
          <a:ext cx="301625" cy="647700"/>
        </p:xfrm>
        <a:graphic>
          <a:graphicData uri="http://schemas.openxmlformats.org/presentationml/2006/ole">
            <p:oleObj spid="_x0000_s126003" name="公式" r:id="rId4" imgW="203112" imgH="431613" progId="Equation.3">
              <p:embed/>
            </p:oleObj>
          </a:graphicData>
        </a:graphic>
      </p:graphicFrame>
      <p:sp>
        <p:nvSpPr>
          <p:cNvPr id="174088"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9" name="Object 9"/>
          <p:cNvGraphicFramePr>
            <a:graphicFrameLocks noChangeAspect="1"/>
          </p:cNvGraphicFramePr>
          <p:nvPr/>
        </p:nvGraphicFramePr>
        <p:xfrm>
          <a:off x="2627301" y="3859213"/>
          <a:ext cx="301625" cy="649287"/>
        </p:xfrm>
        <a:graphic>
          <a:graphicData uri="http://schemas.openxmlformats.org/presentationml/2006/ole">
            <p:oleObj spid="_x0000_s126004" name="公式" r:id="rId5" imgW="203112" imgH="431613" progId="Equation.3">
              <p:embed/>
            </p:oleObj>
          </a:graphicData>
        </a:graphic>
      </p:graphicFrame>
      <p:graphicFrame>
        <p:nvGraphicFramePr>
          <p:cNvPr id="174091" name="Object 11"/>
          <p:cNvGraphicFramePr>
            <a:graphicFrameLocks noChangeAspect="1"/>
          </p:cNvGraphicFramePr>
          <p:nvPr/>
        </p:nvGraphicFramePr>
        <p:xfrm>
          <a:off x="7127895" y="3860800"/>
          <a:ext cx="301625" cy="647700"/>
        </p:xfrm>
        <a:graphic>
          <a:graphicData uri="http://schemas.openxmlformats.org/presentationml/2006/ole">
            <p:oleObj spid="_x0000_s126005" name="公式" r:id="rId6" imgW="203112" imgH="431613" progId="Equation.3">
              <p:embed/>
            </p:oleObj>
          </a:graphicData>
        </a:graphic>
      </p:graphicFrame>
      <p:graphicFrame>
        <p:nvGraphicFramePr>
          <p:cNvPr id="174093" name="Object 13"/>
          <p:cNvGraphicFramePr>
            <a:graphicFrameLocks noChangeAspect="1"/>
          </p:cNvGraphicFramePr>
          <p:nvPr/>
        </p:nvGraphicFramePr>
        <p:xfrm>
          <a:off x="6234342" y="5392018"/>
          <a:ext cx="336550" cy="719138"/>
        </p:xfrm>
        <a:graphic>
          <a:graphicData uri="http://schemas.openxmlformats.org/presentationml/2006/ole">
            <p:oleObj spid="_x0000_s126006" name="公式" r:id="rId7" imgW="203112" imgH="431613" progId="Equation.3">
              <p:embed/>
            </p:oleObj>
          </a:graphicData>
        </a:graphic>
      </p:graphicFrame>
      <p:graphicFrame>
        <p:nvGraphicFramePr>
          <p:cNvPr id="174095" name="Object 15"/>
          <p:cNvGraphicFramePr>
            <a:graphicFrameLocks noChangeAspect="1"/>
          </p:cNvGraphicFramePr>
          <p:nvPr/>
        </p:nvGraphicFramePr>
        <p:xfrm>
          <a:off x="2753400" y="4706025"/>
          <a:ext cx="333375" cy="717550"/>
        </p:xfrm>
        <a:graphic>
          <a:graphicData uri="http://schemas.openxmlformats.org/presentationml/2006/ole">
            <p:oleObj spid="_x0000_s126007" name="公式" r:id="rId8" imgW="203112" imgH="431613" progId="Equation.3">
              <p:embed/>
            </p:oleObj>
          </a:graphicData>
        </a:graphic>
      </p:graphicFrame>
      <p:graphicFrame>
        <p:nvGraphicFramePr>
          <p:cNvPr id="174096" name="Object 16"/>
          <p:cNvGraphicFramePr>
            <a:graphicFrameLocks noChangeAspect="1"/>
          </p:cNvGraphicFramePr>
          <p:nvPr/>
        </p:nvGraphicFramePr>
        <p:xfrm>
          <a:off x="3107805" y="5459671"/>
          <a:ext cx="300037" cy="644525"/>
        </p:xfrm>
        <a:graphic>
          <a:graphicData uri="http://schemas.openxmlformats.org/presentationml/2006/ole">
            <p:oleObj spid="_x0000_s126008" name="公式" r:id="rId9" imgW="203112" imgH="431613" progId="Equation.3">
              <p:embed/>
            </p:oleObj>
          </a:graphicData>
        </a:graphic>
      </p:graphicFrame>
      <p:graphicFrame>
        <p:nvGraphicFramePr>
          <p:cNvPr id="174097" name="Object 17"/>
          <p:cNvGraphicFramePr>
            <a:graphicFrameLocks noChangeAspect="1"/>
          </p:cNvGraphicFramePr>
          <p:nvPr/>
        </p:nvGraphicFramePr>
        <p:xfrm>
          <a:off x="2302580" y="4637101"/>
          <a:ext cx="546100" cy="792163"/>
        </p:xfrm>
        <a:graphic>
          <a:graphicData uri="http://schemas.openxmlformats.org/presentationml/2006/ole">
            <p:oleObj spid="_x0000_s126009" name="公式" r:id="rId10" imgW="291973" imgH="431613" progId="Equation.3">
              <p:embed/>
            </p:oleObj>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395288" y="1341438"/>
            <a:ext cx="8424862" cy="4751387"/>
          </a:xfrm>
        </p:spPr>
        <p:txBody>
          <a:bodyPr/>
          <a:lstStyle/>
          <a:p>
            <a:pPr>
              <a:buFont typeface="Wingdings" pitchFamily="2" charset="2"/>
              <a:buNone/>
            </a:pPr>
            <a:r>
              <a:rPr lang="en-US" altLang="zh-CN" sz="2500" dirty="0"/>
              <a:t>Algorithm CRT (n, d</a:t>
            </a:r>
            <a:r>
              <a:rPr lang="en-US" altLang="zh-CN" sz="2500" baseline="-25000" dirty="0"/>
              <a:t>1</a:t>
            </a:r>
            <a:r>
              <a:rPr lang="en-US" altLang="zh-CN" sz="2500" dirty="0"/>
              <a:t>,…, </a:t>
            </a:r>
            <a:r>
              <a:rPr lang="en-US" altLang="zh-CN" sz="2500" dirty="0" err="1"/>
              <a:t>d</a:t>
            </a:r>
            <a:r>
              <a:rPr lang="en-US" altLang="zh-CN" sz="2500" baseline="-25000" dirty="0" err="1"/>
              <a:t>t</a:t>
            </a:r>
            <a:r>
              <a:rPr lang="en-US" altLang="zh-CN" sz="2500" dirty="0"/>
              <a:t>, x</a:t>
            </a:r>
            <a:r>
              <a:rPr lang="en-US" altLang="zh-CN" sz="2500" baseline="-25000" dirty="0"/>
              <a:t>1</a:t>
            </a:r>
            <a:r>
              <a:rPr lang="en-US" altLang="zh-CN" sz="2500" dirty="0"/>
              <a:t>,…, </a:t>
            </a:r>
            <a:r>
              <a:rPr lang="en-US" altLang="zh-CN" sz="2500" dirty="0" err="1"/>
              <a:t>x</a:t>
            </a:r>
            <a:r>
              <a:rPr lang="en-US" altLang="zh-CN" sz="2500" baseline="-25000" dirty="0" err="1"/>
              <a:t>t</a:t>
            </a:r>
            <a:r>
              <a:rPr lang="en-US" altLang="zh-CN" sz="2500" dirty="0"/>
              <a:t>)</a:t>
            </a:r>
          </a:p>
          <a:p>
            <a:pPr>
              <a:buFont typeface="Wingdings" pitchFamily="2" charset="2"/>
              <a:buNone/>
            </a:pPr>
            <a:r>
              <a:rPr lang="en-US" altLang="zh-CN" sz="2500" dirty="0"/>
              <a:t>begin “return x∈[0, n-1] such that x mod </a:t>
            </a:r>
            <a:r>
              <a:rPr lang="en-US" altLang="zh-CN" sz="2500" dirty="0" err="1"/>
              <a:t>d</a:t>
            </a:r>
            <a:r>
              <a:rPr lang="en-US" altLang="zh-CN" sz="2500" baseline="-25000" dirty="0" err="1"/>
              <a:t>i</a:t>
            </a:r>
            <a:r>
              <a:rPr lang="en-US" altLang="zh-CN" sz="2500" dirty="0"/>
              <a:t>=x</a:t>
            </a:r>
            <a:r>
              <a:rPr lang="en-US" altLang="zh-CN" sz="2500" baseline="-25000" dirty="0"/>
              <a:t>i</a:t>
            </a:r>
            <a:r>
              <a:rPr lang="zh-CN" altLang="en-US" sz="2500" dirty="0"/>
              <a:t>，</a:t>
            </a:r>
            <a:r>
              <a:rPr lang="en-US" altLang="zh-CN" sz="2500" dirty="0"/>
              <a:t>(1≤i≤t)”</a:t>
            </a:r>
          </a:p>
          <a:p>
            <a:pPr>
              <a:buFont typeface="Wingdings" pitchFamily="2" charset="2"/>
              <a:buNone/>
            </a:pPr>
            <a:r>
              <a:rPr lang="en-US" altLang="zh-CN" sz="2500" dirty="0"/>
              <a:t>	for </a:t>
            </a:r>
            <a:r>
              <a:rPr lang="en-US" altLang="zh-CN" sz="2500" dirty="0" err="1"/>
              <a:t>i</a:t>
            </a:r>
            <a:r>
              <a:rPr lang="en-US" altLang="zh-CN" sz="2500" dirty="0"/>
              <a:t>:=1 to t do</a:t>
            </a:r>
          </a:p>
          <a:p>
            <a:pPr>
              <a:buFont typeface="Wingdings" pitchFamily="2" charset="2"/>
              <a:buNone/>
            </a:pPr>
            <a:r>
              <a:rPr lang="en-US" altLang="zh-CN" sz="2500" dirty="0"/>
              <a:t>		</a:t>
            </a:r>
            <a:r>
              <a:rPr lang="sv-SE" altLang="zh-CN" sz="2500" dirty="0"/>
              <a:t>y</a:t>
            </a:r>
            <a:r>
              <a:rPr lang="sv-SE" altLang="zh-CN" sz="2500" baseline="-25000" dirty="0"/>
              <a:t>i</a:t>
            </a:r>
            <a:r>
              <a:rPr lang="sv-SE" altLang="zh-CN" sz="2500" dirty="0"/>
              <a:t>:=inv((   ) mod d</a:t>
            </a:r>
            <a:r>
              <a:rPr lang="sv-SE" altLang="zh-CN" sz="2500" baseline="-25000" dirty="0"/>
              <a:t>i</a:t>
            </a:r>
            <a:r>
              <a:rPr lang="sv-SE" altLang="zh-CN" sz="2500" dirty="0"/>
              <a:t>);</a:t>
            </a:r>
          </a:p>
          <a:p>
            <a:pPr>
              <a:buFont typeface="Wingdings" pitchFamily="2" charset="2"/>
              <a:buNone/>
            </a:pPr>
            <a:r>
              <a:rPr lang="sv-SE" altLang="zh-CN" sz="2500" dirty="0"/>
              <a:t>	</a:t>
            </a:r>
            <a:r>
              <a:rPr lang="en-US" altLang="zh-CN" sz="2500" dirty="0">
                <a:solidFill>
                  <a:srgbClr val="0000CC"/>
                </a:solidFill>
              </a:rPr>
              <a:t>x:=0</a:t>
            </a:r>
            <a:r>
              <a:rPr lang="en-US" altLang="zh-CN" sz="2500" dirty="0"/>
              <a:t>;</a:t>
            </a:r>
          </a:p>
          <a:p>
            <a:pPr>
              <a:buFont typeface="Wingdings" pitchFamily="2" charset="2"/>
              <a:buNone/>
            </a:pPr>
            <a:r>
              <a:rPr lang="en-US" altLang="zh-CN" sz="2500" dirty="0"/>
              <a:t>	for </a:t>
            </a:r>
            <a:r>
              <a:rPr lang="en-US" altLang="zh-CN" sz="2500" dirty="0" err="1"/>
              <a:t>i</a:t>
            </a:r>
            <a:r>
              <a:rPr lang="en-US" altLang="zh-CN" sz="2500" dirty="0"/>
              <a:t>:=1 to t do</a:t>
            </a:r>
          </a:p>
          <a:p>
            <a:pPr>
              <a:buFont typeface="Wingdings" pitchFamily="2" charset="2"/>
              <a:buNone/>
            </a:pPr>
            <a:r>
              <a:rPr lang="en-US" altLang="zh-CN" sz="2500" dirty="0"/>
              <a:t>		x:=[x + (   )</a:t>
            </a:r>
            <a:r>
              <a:rPr lang="en-US" altLang="zh-CN" sz="2500" dirty="0" err="1"/>
              <a:t>y</a:t>
            </a:r>
            <a:r>
              <a:rPr lang="en-US" altLang="zh-CN" sz="2500" baseline="-25000" dirty="0" err="1"/>
              <a:t>i</a:t>
            </a:r>
            <a:r>
              <a:rPr lang="en-US" altLang="zh-CN" sz="2500" dirty="0"/>
              <a:t> x</a:t>
            </a:r>
            <a:r>
              <a:rPr lang="en-US" altLang="zh-CN" sz="2500" baseline="-25000" dirty="0"/>
              <a:t>i</a:t>
            </a:r>
            <a:r>
              <a:rPr lang="en-US" altLang="zh-CN" sz="2500" dirty="0"/>
              <a:t>] mod n;</a:t>
            </a:r>
          </a:p>
          <a:p>
            <a:pPr>
              <a:buFont typeface="Wingdings" pitchFamily="2" charset="2"/>
              <a:buNone/>
            </a:pPr>
            <a:r>
              <a:rPr lang="en-US" altLang="zh-CN" sz="2500" dirty="0"/>
              <a:t>	</a:t>
            </a:r>
            <a:r>
              <a:rPr lang="en-US" altLang="zh-CN" sz="2500" dirty="0" err="1"/>
              <a:t>crt</a:t>
            </a:r>
            <a:r>
              <a:rPr lang="en-US" altLang="zh-CN" sz="2500" dirty="0"/>
              <a:t>:=x</a:t>
            </a:r>
          </a:p>
          <a:p>
            <a:pPr>
              <a:buFont typeface="Wingdings" pitchFamily="2" charset="2"/>
              <a:buNone/>
            </a:pPr>
            <a:r>
              <a:rPr lang="en-US" altLang="zh-CN" sz="2500" dirty="0"/>
              <a:t>end</a:t>
            </a:r>
          </a:p>
          <a:p>
            <a:pPr>
              <a:buFont typeface="Wingdings" pitchFamily="2" charset="2"/>
              <a:buNone/>
            </a:pPr>
            <a:endParaRPr lang="zh-CN" altLang="en-US" sz="2500" dirty="0"/>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0" name="Object 4"/>
          <p:cNvGraphicFramePr>
            <a:graphicFrameLocks noChangeAspect="1"/>
          </p:cNvGraphicFramePr>
          <p:nvPr/>
        </p:nvGraphicFramePr>
        <p:xfrm>
          <a:off x="2778481" y="4143049"/>
          <a:ext cx="368300" cy="792162"/>
        </p:xfrm>
        <a:graphic>
          <a:graphicData uri="http://schemas.openxmlformats.org/presentationml/2006/ole">
            <p:oleObj spid="_x0000_s126990" name="公式" r:id="rId3" imgW="203112" imgH="431613" progId="Equation.3">
              <p:embed/>
            </p:oleObj>
          </a:graphicData>
        </a:graphic>
      </p:graphicFrame>
      <p:sp>
        <p:nvSpPr>
          <p:cNvPr id="80903"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2" name="Object 6"/>
          <p:cNvGraphicFramePr>
            <a:graphicFrameLocks noChangeAspect="1"/>
          </p:cNvGraphicFramePr>
          <p:nvPr/>
        </p:nvGraphicFramePr>
        <p:xfrm>
          <a:off x="2643174" y="2949988"/>
          <a:ext cx="333375" cy="715962"/>
        </p:xfrm>
        <a:graphic>
          <a:graphicData uri="http://schemas.openxmlformats.org/presentationml/2006/ole">
            <p:oleObj spid="_x0000_s126991" name="公式" r:id="rId4" imgW="203112" imgH="431613" progId="Equation.3">
              <p:embed/>
            </p:oleObj>
          </a:graphicData>
        </a:graphic>
      </p:graphicFrame>
      <p:sp>
        <p:nvSpPr>
          <p:cNvPr id="80896" name="Rectangle 0"/>
          <p:cNvSpPr>
            <a:spLocks noGrp="1" noChangeArrowheads="1"/>
          </p:cNvSpPr>
          <p:nvPr>
            <p:ph type="title"/>
          </p:nvPr>
        </p:nvSpPr>
        <p:spPr>
          <a:xfrm>
            <a:off x="395288" y="404813"/>
            <a:ext cx="7543800" cy="714375"/>
          </a:xfrm>
        </p:spPr>
        <p:txBody>
          <a:bodyPr>
            <a:normAutofit fontScale="90000"/>
          </a:bodyPr>
          <a:lstStyle/>
          <a:p>
            <a:r>
              <a:rPr lang="zh-CN" altLang="en-US" b="0" dirty="0"/>
              <a:t>中国余数定理的算法</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333375"/>
            <a:ext cx="7273925" cy="612775"/>
          </a:xfrm>
        </p:spPr>
        <p:txBody>
          <a:bodyPr>
            <a:normAutofit fontScale="90000"/>
          </a:bodyPr>
          <a:lstStyle/>
          <a:p>
            <a:r>
              <a:rPr lang="zh-CN" altLang="en-US" b="0" dirty="0"/>
              <a:t>孙子定理</a:t>
            </a:r>
            <a:r>
              <a:rPr lang="en-US" altLang="zh-CN" b="0" dirty="0"/>
              <a:t>(</a:t>
            </a:r>
            <a:r>
              <a:rPr lang="zh-CN" altLang="en-US" b="0" dirty="0"/>
              <a:t>孙子算经</a:t>
            </a:r>
            <a:r>
              <a:rPr lang="en-US" altLang="zh-CN" b="0" dirty="0"/>
              <a:t>, 3-5</a:t>
            </a:r>
            <a:r>
              <a:rPr lang="zh-CN" altLang="en-US" b="0" dirty="0"/>
              <a:t>世纪</a:t>
            </a:r>
            <a:r>
              <a:rPr lang="en-US" altLang="zh-CN" b="0" dirty="0"/>
              <a:t>)</a:t>
            </a:r>
          </a:p>
        </p:txBody>
      </p:sp>
      <p:sp>
        <p:nvSpPr>
          <p:cNvPr id="82947" name="Rectangle 3"/>
          <p:cNvSpPr>
            <a:spLocks noGrp="1" noChangeArrowheads="1"/>
          </p:cNvSpPr>
          <p:nvPr>
            <p:ph type="body" idx="1"/>
          </p:nvPr>
        </p:nvSpPr>
        <p:spPr>
          <a:xfrm>
            <a:off x="539750" y="1052513"/>
            <a:ext cx="7848600" cy="5111750"/>
          </a:xfrm>
        </p:spPr>
        <p:txBody>
          <a:bodyPr/>
          <a:lstStyle/>
          <a:p>
            <a:pPr>
              <a:buFont typeface="Wingdings" pitchFamily="2" charset="2"/>
              <a:buNone/>
            </a:pPr>
            <a:r>
              <a:rPr lang="zh-CN" altLang="en-US" sz="2100" dirty="0"/>
              <a:t>  今有物不知其数</a:t>
            </a:r>
            <a:r>
              <a:rPr lang="en-US" altLang="zh-CN" sz="2100" dirty="0"/>
              <a:t>, </a:t>
            </a:r>
            <a:r>
              <a:rPr lang="zh-CN" altLang="en-US" sz="2100" dirty="0"/>
              <a:t>三三数之剩二</a:t>
            </a:r>
            <a:r>
              <a:rPr lang="en-US" altLang="zh-CN" sz="2100" dirty="0"/>
              <a:t>, </a:t>
            </a:r>
            <a:r>
              <a:rPr lang="zh-CN" altLang="en-US" sz="2100" dirty="0"/>
              <a:t>五五数之剩三</a:t>
            </a:r>
            <a:r>
              <a:rPr lang="en-US" altLang="zh-CN" sz="2100" dirty="0"/>
              <a:t>, </a:t>
            </a:r>
            <a:r>
              <a:rPr lang="zh-CN" altLang="en-US" sz="2100" dirty="0"/>
              <a:t>七七数之剩二</a:t>
            </a:r>
            <a:r>
              <a:rPr lang="en-US" altLang="zh-CN" sz="2100" dirty="0"/>
              <a:t>, </a:t>
            </a:r>
            <a:r>
              <a:rPr lang="zh-CN" altLang="en-US" sz="2100" dirty="0"/>
              <a:t>问物几何。</a:t>
            </a:r>
          </a:p>
          <a:p>
            <a:pPr>
              <a:buFont typeface="Wingdings" pitchFamily="2" charset="2"/>
              <a:buNone/>
            </a:pPr>
            <a:r>
              <a:rPr lang="zh-CN" altLang="en-US" sz="2100" dirty="0"/>
              <a:t>	</a:t>
            </a:r>
            <a:r>
              <a:rPr lang="en-US" altLang="zh-CN" sz="2100" dirty="0"/>
              <a:t>x mod 3=2		n=3*5*7=105</a:t>
            </a:r>
          </a:p>
          <a:p>
            <a:pPr>
              <a:buFont typeface="Wingdings" pitchFamily="2" charset="2"/>
              <a:buNone/>
            </a:pPr>
            <a:r>
              <a:rPr lang="en-US" altLang="zh-CN" sz="2100" dirty="0"/>
              <a:t>	x mod 5=3		d</a:t>
            </a:r>
            <a:r>
              <a:rPr lang="en-US" altLang="zh-CN" sz="2100" baseline="-25000" dirty="0"/>
              <a:t>1</a:t>
            </a:r>
            <a:r>
              <a:rPr lang="en-US" altLang="zh-CN" sz="2100" dirty="0"/>
              <a:t>=3, d</a:t>
            </a:r>
            <a:r>
              <a:rPr lang="en-US" altLang="zh-CN" sz="2100" baseline="-25000" dirty="0"/>
              <a:t>2</a:t>
            </a:r>
            <a:r>
              <a:rPr lang="en-US" altLang="zh-CN" sz="2100" dirty="0"/>
              <a:t>=5, d</a:t>
            </a:r>
            <a:r>
              <a:rPr lang="en-US" altLang="zh-CN" sz="2100" baseline="-25000" dirty="0"/>
              <a:t>3</a:t>
            </a:r>
            <a:r>
              <a:rPr lang="en-US" altLang="zh-CN" sz="2100" dirty="0"/>
              <a:t>=7</a:t>
            </a:r>
          </a:p>
          <a:p>
            <a:pPr>
              <a:buFont typeface="Wingdings" pitchFamily="2" charset="2"/>
              <a:buNone/>
            </a:pPr>
            <a:r>
              <a:rPr lang="en-US" altLang="zh-CN" sz="2100" dirty="0"/>
              <a:t>	x mod 7=2		x</a:t>
            </a:r>
            <a:r>
              <a:rPr lang="en-US" altLang="zh-CN" sz="2100" baseline="-25000" dirty="0"/>
              <a:t>1</a:t>
            </a:r>
            <a:r>
              <a:rPr lang="en-US" altLang="zh-CN" sz="2100" dirty="0"/>
              <a:t>=2, x</a:t>
            </a:r>
            <a:r>
              <a:rPr lang="en-US" altLang="zh-CN" sz="2100" baseline="-25000" dirty="0"/>
              <a:t>2</a:t>
            </a:r>
            <a:r>
              <a:rPr lang="en-US" altLang="zh-CN" sz="2100" dirty="0"/>
              <a:t>=3, x</a:t>
            </a:r>
            <a:r>
              <a:rPr lang="en-US" altLang="zh-CN" sz="2100" baseline="-25000" dirty="0"/>
              <a:t>3</a:t>
            </a:r>
            <a:r>
              <a:rPr lang="en-US" altLang="zh-CN" sz="2100" dirty="0"/>
              <a:t>=2</a:t>
            </a:r>
          </a:p>
          <a:p>
            <a:pPr>
              <a:buFont typeface="Wingdings" pitchFamily="2" charset="2"/>
              <a:buNone/>
            </a:pPr>
            <a:r>
              <a:rPr lang="sv-SE" altLang="zh-CN" sz="2100" dirty="0"/>
              <a:t>(1) </a:t>
            </a:r>
            <a:r>
              <a:rPr lang="zh-CN" altLang="en-US" sz="2100" dirty="0"/>
              <a:t>求</a:t>
            </a:r>
            <a:r>
              <a:rPr lang="sv-SE" altLang="zh-CN" sz="2100" dirty="0"/>
              <a:t>y</a:t>
            </a:r>
            <a:r>
              <a:rPr lang="sv-SE" altLang="zh-CN" sz="2100" baseline="-25000" dirty="0"/>
              <a:t>i</a:t>
            </a:r>
            <a:r>
              <a:rPr lang="zh-CN" altLang="sv-SE" sz="2100" dirty="0"/>
              <a:t>，</a:t>
            </a:r>
            <a:r>
              <a:rPr lang="sv-SE" altLang="zh-CN" sz="2100" dirty="0"/>
              <a:t>(    )y</a:t>
            </a:r>
            <a:r>
              <a:rPr lang="sv-SE" altLang="zh-CN" sz="2100" baseline="-25000" dirty="0"/>
              <a:t>i</a:t>
            </a:r>
            <a:r>
              <a:rPr lang="sv-SE" altLang="zh-CN" sz="2100" dirty="0"/>
              <a:t> mod d</a:t>
            </a:r>
            <a:r>
              <a:rPr lang="sv-SE" altLang="zh-CN" sz="2100" baseline="-25000" dirty="0"/>
              <a:t>i</a:t>
            </a:r>
            <a:r>
              <a:rPr lang="en-US" altLang="zh-CN" sz="2100" dirty="0"/>
              <a:t>=</a:t>
            </a:r>
            <a:r>
              <a:rPr lang="sv-SE" altLang="zh-CN" sz="2100" dirty="0"/>
              <a:t>1</a:t>
            </a:r>
          </a:p>
          <a:p>
            <a:pPr>
              <a:buFont typeface="Wingdings" pitchFamily="2" charset="2"/>
              <a:buNone/>
            </a:pPr>
            <a:r>
              <a:rPr lang="sv-SE" altLang="zh-CN" sz="2100" dirty="0"/>
              <a:t>			</a:t>
            </a:r>
            <a:r>
              <a:rPr lang="en-US" altLang="zh-CN" sz="2100" dirty="0"/>
              <a:t>(    )y</a:t>
            </a:r>
            <a:r>
              <a:rPr lang="en-US" altLang="zh-CN" sz="2100" baseline="-25000" dirty="0"/>
              <a:t>1</a:t>
            </a:r>
            <a:r>
              <a:rPr lang="en-US" altLang="zh-CN" sz="2100" dirty="0"/>
              <a:t> mod 3=1</a:t>
            </a:r>
          </a:p>
          <a:p>
            <a:pPr>
              <a:buFont typeface="Wingdings" pitchFamily="2" charset="2"/>
              <a:buNone/>
            </a:pPr>
            <a:r>
              <a:rPr lang="en-US" altLang="zh-CN" sz="2100" dirty="0"/>
              <a:t>			(    )y</a:t>
            </a:r>
            <a:r>
              <a:rPr lang="en-US" altLang="zh-CN" sz="2100" baseline="-25000" dirty="0"/>
              <a:t>2</a:t>
            </a:r>
            <a:r>
              <a:rPr lang="en-US" altLang="zh-CN" sz="2100" dirty="0"/>
              <a:t> mod 5=1</a:t>
            </a:r>
          </a:p>
          <a:p>
            <a:pPr>
              <a:buFont typeface="Wingdings" pitchFamily="2" charset="2"/>
              <a:buNone/>
            </a:pPr>
            <a:r>
              <a:rPr lang="en-US" altLang="zh-CN" sz="2100" dirty="0"/>
              <a:t>			(    )y</a:t>
            </a:r>
            <a:r>
              <a:rPr lang="en-US" altLang="zh-CN" sz="2100" baseline="-25000" dirty="0"/>
              <a:t>3</a:t>
            </a:r>
            <a:r>
              <a:rPr lang="en-US" altLang="zh-CN" sz="2100" dirty="0"/>
              <a:t> mod 7=1</a:t>
            </a:r>
          </a:p>
          <a:p>
            <a:pPr>
              <a:buFont typeface="Wingdings" pitchFamily="2" charset="2"/>
              <a:buNone/>
            </a:pPr>
            <a:r>
              <a:rPr lang="en-US" altLang="zh-CN" sz="2100" dirty="0"/>
              <a:t>	</a:t>
            </a:r>
            <a:r>
              <a:rPr lang="zh-CN" altLang="en-US" sz="2100" dirty="0"/>
              <a:t>得：              </a:t>
            </a:r>
            <a:r>
              <a:rPr lang="en-US" altLang="zh-CN" sz="2100" dirty="0"/>
              <a:t>35 y</a:t>
            </a:r>
            <a:r>
              <a:rPr lang="en-US" altLang="zh-CN" sz="2100" baseline="-25000" dirty="0"/>
              <a:t>1</a:t>
            </a:r>
            <a:r>
              <a:rPr lang="en-US" altLang="zh-CN" sz="2100" dirty="0"/>
              <a:t> mod 3=1		y</a:t>
            </a:r>
            <a:r>
              <a:rPr lang="en-US" altLang="zh-CN" sz="2100" baseline="-25000" dirty="0"/>
              <a:t>1</a:t>
            </a:r>
            <a:r>
              <a:rPr lang="en-US" altLang="zh-CN" sz="2100" dirty="0"/>
              <a:t>=2</a:t>
            </a:r>
          </a:p>
          <a:p>
            <a:pPr>
              <a:buFont typeface="Wingdings" pitchFamily="2" charset="2"/>
              <a:buNone/>
            </a:pPr>
            <a:r>
              <a:rPr lang="en-US" altLang="zh-CN" sz="2100" dirty="0"/>
              <a:t>			21 y</a:t>
            </a:r>
            <a:r>
              <a:rPr lang="en-US" altLang="zh-CN" sz="2100" baseline="-25000" dirty="0"/>
              <a:t>2</a:t>
            </a:r>
            <a:r>
              <a:rPr lang="en-US" altLang="zh-CN" sz="2100" dirty="0"/>
              <a:t> mod 5=1		y</a:t>
            </a:r>
            <a:r>
              <a:rPr lang="en-US" altLang="zh-CN" sz="2100" baseline="-25000" dirty="0"/>
              <a:t>2</a:t>
            </a:r>
            <a:r>
              <a:rPr lang="en-US" altLang="zh-CN" sz="2100" dirty="0"/>
              <a:t>=1</a:t>
            </a:r>
          </a:p>
          <a:p>
            <a:pPr>
              <a:buFont typeface="Wingdings" pitchFamily="2" charset="2"/>
              <a:buNone/>
            </a:pPr>
            <a:r>
              <a:rPr lang="en-US" altLang="zh-CN" sz="2100" dirty="0"/>
              <a:t>			15 y</a:t>
            </a:r>
            <a:r>
              <a:rPr lang="en-US" altLang="zh-CN" sz="2100" baseline="-25000" dirty="0"/>
              <a:t>3</a:t>
            </a:r>
            <a:r>
              <a:rPr lang="en-US" altLang="zh-CN" sz="2100" dirty="0"/>
              <a:t> mod 7=1		y</a:t>
            </a:r>
            <a:r>
              <a:rPr lang="en-US" altLang="zh-CN" sz="2100" baseline="-25000" dirty="0"/>
              <a:t>3</a:t>
            </a:r>
            <a:r>
              <a:rPr lang="en-US" altLang="zh-CN" sz="2100" dirty="0"/>
              <a:t>=1</a:t>
            </a:r>
          </a:p>
          <a:p>
            <a:pPr>
              <a:buFont typeface="Wingdings" pitchFamily="2" charset="2"/>
              <a:buNone/>
            </a:pPr>
            <a:r>
              <a:rPr lang="en-US" altLang="zh-CN" sz="2100" dirty="0"/>
              <a:t>(2)  x = (35×2×2</a:t>
            </a:r>
            <a:r>
              <a:rPr lang="zh-CN" altLang="en-US" sz="2100" dirty="0"/>
              <a:t>＋</a:t>
            </a:r>
            <a:r>
              <a:rPr lang="en-US" altLang="zh-CN" sz="2100" dirty="0"/>
              <a:t>21×1×3</a:t>
            </a:r>
            <a:r>
              <a:rPr lang="zh-CN" altLang="en-US" sz="2100" dirty="0"/>
              <a:t>＋</a:t>
            </a:r>
            <a:r>
              <a:rPr lang="en-US" altLang="zh-CN" sz="2100" dirty="0"/>
              <a:t>15×1×2) mod 105=23</a:t>
            </a:r>
            <a:endParaRPr lang="zh-CN" altLang="en-US" sz="2100" dirty="0"/>
          </a:p>
        </p:txBody>
      </p:sp>
      <p:sp>
        <p:nvSpPr>
          <p:cNvPr id="829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48" name="Object 4"/>
          <p:cNvGraphicFramePr>
            <a:graphicFrameLocks noChangeAspect="1"/>
          </p:cNvGraphicFramePr>
          <p:nvPr/>
        </p:nvGraphicFramePr>
        <p:xfrm>
          <a:off x="1835150" y="2852738"/>
          <a:ext cx="268288" cy="576262"/>
        </p:xfrm>
        <a:graphic>
          <a:graphicData uri="http://schemas.openxmlformats.org/presentationml/2006/ole">
            <p:oleObj spid="_x0000_s129050" name="公式" r:id="rId3" imgW="203112" imgH="431613" progId="Equation.3">
              <p:embed/>
            </p:oleObj>
          </a:graphicData>
        </a:graphic>
      </p:graphicFrame>
      <p:graphicFrame>
        <p:nvGraphicFramePr>
          <p:cNvPr id="82950" name="Object 6"/>
          <p:cNvGraphicFramePr>
            <a:graphicFrameLocks noChangeAspect="1"/>
          </p:cNvGraphicFramePr>
          <p:nvPr/>
        </p:nvGraphicFramePr>
        <p:xfrm>
          <a:off x="2555875" y="3284538"/>
          <a:ext cx="276225" cy="390525"/>
        </p:xfrm>
        <a:graphic>
          <a:graphicData uri="http://schemas.openxmlformats.org/presentationml/2006/ole">
            <p:oleObj spid="_x0000_s129051" name="公式" r:id="rId4" imgW="279279" imgH="393529" progId="Equation.3">
              <p:embed/>
            </p:oleObj>
          </a:graphicData>
        </a:graphic>
      </p:graphicFrame>
      <p:sp>
        <p:nvSpPr>
          <p:cNvPr id="82953"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2" name="Object 8"/>
          <p:cNvGraphicFramePr>
            <a:graphicFrameLocks noChangeAspect="1"/>
          </p:cNvGraphicFramePr>
          <p:nvPr/>
        </p:nvGraphicFramePr>
        <p:xfrm>
          <a:off x="2555875" y="3716338"/>
          <a:ext cx="276225" cy="390525"/>
        </p:xfrm>
        <a:graphic>
          <a:graphicData uri="http://schemas.openxmlformats.org/presentationml/2006/ole">
            <p:oleObj spid="_x0000_s129052" name="公式" r:id="rId5" imgW="279279" imgH="393529" progId="Equation.3">
              <p:embed/>
            </p:oleObj>
          </a:graphicData>
        </a:graphic>
      </p:graphicFrame>
      <p:sp>
        <p:nvSpPr>
          <p:cNvPr id="82955"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4" name="Object 10"/>
          <p:cNvGraphicFramePr>
            <a:graphicFrameLocks noChangeAspect="1"/>
          </p:cNvGraphicFramePr>
          <p:nvPr/>
        </p:nvGraphicFramePr>
        <p:xfrm>
          <a:off x="2555875" y="4076700"/>
          <a:ext cx="276225" cy="390525"/>
        </p:xfrm>
        <a:graphic>
          <a:graphicData uri="http://schemas.openxmlformats.org/presentationml/2006/ole">
            <p:oleObj spid="_x0000_s129053" name="公式" r:id="rId6" imgW="279279" imgH="393529" progId="Equation.3">
              <p:embed/>
            </p:oleObj>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68313" y="981075"/>
            <a:ext cx="8274050" cy="5327650"/>
          </a:xfrm>
        </p:spPr>
        <p:txBody>
          <a:bodyPr/>
          <a:lstStyle/>
          <a:p>
            <a:pPr>
              <a:lnSpc>
                <a:spcPct val="85000"/>
              </a:lnSpc>
              <a:buFont typeface="Wingdings" pitchFamily="2" charset="2"/>
              <a:buNone/>
            </a:pPr>
            <a:r>
              <a:rPr lang="zh-CN" altLang="en-US" sz="2500" dirty="0"/>
              <a:t>	</a:t>
            </a:r>
            <a:r>
              <a:rPr lang="en-US" altLang="zh-CN" sz="2500" dirty="0"/>
              <a:t>3x mod 10=1, 10=2*5, d</a:t>
            </a:r>
            <a:r>
              <a:rPr lang="en-US" altLang="zh-CN" sz="2500" baseline="-25000" dirty="0"/>
              <a:t>1</a:t>
            </a:r>
            <a:r>
              <a:rPr lang="en-US" altLang="zh-CN" sz="2500" dirty="0"/>
              <a:t>=2, d</a:t>
            </a:r>
            <a:r>
              <a:rPr lang="en-US" altLang="zh-CN" sz="2500" baseline="-25000" dirty="0"/>
              <a:t>2</a:t>
            </a:r>
            <a:r>
              <a:rPr lang="en-US" altLang="zh-CN" sz="2500" dirty="0"/>
              <a:t>=5</a:t>
            </a:r>
          </a:p>
          <a:p>
            <a:pPr>
              <a:lnSpc>
                <a:spcPct val="85000"/>
              </a:lnSpc>
              <a:buFont typeface="Wingdings" pitchFamily="2" charset="2"/>
              <a:buNone/>
            </a:pPr>
            <a:r>
              <a:rPr lang="en-US" altLang="zh-CN" sz="2500" dirty="0"/>
              <a:t>	</a:t>
            </a:r>
            <a:r>
              <a:rPr lang="zh-CN" altLang="en-US" sz="2500" dirty="0"/>
              <a:t>所以：</a:t>
            </a:r>
            <a:r>
              <a:rPr lang="en-US" altLang="zh-CN" sz="2500" dirty="0"/>
              <a:t>3x mod 2=1    x</a:t>
            </a:r>
            <a:r>
              <a:rPr lang="en-US" altLang="zh-CN" sz="2500" baseline="-25000" dirty="0"/>
              <a:t>1</a:t>
            </a:r>
            <a:r>
              <a:rPr lang="en-US" altLang="zh-CN" sz="2500" dirty="0"/>
              <a:t>=1</a:t>
            </a:r>
          </a:p>
          <a:p>
            <a:pPr>
              <a:lnSpc>
                <a:spcPct val="85000"/>
              </a:lnSpc>
              <a:buFont typeface="Wingdings" pitchFamily="2" charset="2"/>
              <a:buNone/>
            </a:pPr>
            <a:r>
              <a:rPr lang="en-US" altLang="zh-CN" sz="2500" dirty="0"/>
              <a:t>		    3x mod 5=1    x</a:t>
            </a:r>
            <a:r>
              <a:rPr lang="en-US" altLang="zh-CN" sz="2500" baseline="-25000" dirty="0"/>
              <a:t>2</a:t>
            </a:r>
            <a:r>
              <a:rPr lang="en-US" altLang="zh-CN" sz="2500" dirty="0"/>
              <a:t>=2</a:t>
            </a:r>
          </a:p>
          <a:p>
            <a:pPr>
              <a:lnSpc>
                <a:spcPct val="85000"/>
              </a:lnSpc>
              <a:buFont typeface="Wingdings" pitchFamily="2" charset="2"/>
              <a:buNone/>
            </a:pPr>
            <a:r>
              <a:rPr lang="en-US" altLang="zh-CN" sz="2500" dirty="0"/>
              <a:t>	</a:t>
            </a:r>
            <a:r>
              <a:rPr lang="zh-CN" altLang="en-US" sz="2500" dirty="0"/>
              <a:t>应用</a:t>
            </a:r>
            <a:r>
              <a:rPr lang="en-US" altLang="zh-CN" sz="2500" dirty="0"/>
              <a:t>CRT</a:t>
            </a:r>
            <a:r>
              <a:rPr lang="zh-CN" altLang="en-US" sz="2500" dirty="0"/>
              <a:t>找</a:t>
            </a:r>
            <a:r>
              <a:rPr lang="en-US" altLang="zh-CN" sz="2500" dirty="0"/>
              <a:t>x mod </a:t>
            </a:r>
            <a:r>
              <a:rPr lang="en-US" altLang="zh-CN" sz="2500" dirty="0" err="1"/>
              <a:t>d</a:t>
            </a:r>
            <a:r>
              <a:rPr lang="en-US" altLang="zh-CN" sz="2500" baseline="-25000" dirty="0" err="1"/>
              <a:t>i</a:t>
            </a:r>
            <a:r>
              <a:rPr lang="en-US" altLang="zh-CN" sz="2500" dirty="0"/>
              <a:t>=x</a:t>
            </a:r>
            <a:r>
              <a:rPr lang="en-US" altLang="zh-CN" sz="2500" baseline="-25000" dirty="0"/>
              <a:t>i</a:t>
            </a:r>
            <a:r>
              <a:rPr lang="zh-CN" altLang="en-US" sz="2500" dirty="0"/>
              <a:t>的公共解：</a:t>
            </a:r>
          </a:p>
          <a:p>
            <a:pPr>
              <a:lnSpc>
                <a:spcPct val="85000"/>
              </a:lnSpc>
              <a:buFont typeface="Wingdings" pitchFamily="2" charset="2"/>
              <a:buNone/>
            </a:pPr>
            <a:r>
              <a:rPr lang="zh-CN" altLang="en-US" sz="2500" dirty="0"/>
              <a:t>		</a:t>
            </a:r>
            <a:r>
              <a:rPr lang="en-US" altLang="zh-CN" sz="2500" dirty="0"/>
              <a:t>x mod 2=1</a:t>
            </a:r>
          </a:p>
          <a:p>
            <a:pPr>
              <a:lnSpc>
                <a:spcPct val="85000"/>
              </a:lnSpc>
              <a:buFont typeface="Wingdings" pitchFamily="2" charset="2"/>
              <a:buNone/>
            </a:pPr>
            <a:r>
              <a:rPr lang="en-US" altLang="zh-CN" sz="2500" dirty="0"/>
              <a:t>		x mod 5=2</a:t>
            </a:r>
          </a:p>
          <a:p>
            <a:pPr>
              <a:lnSpc>
                <a:spcPct val="85000"/>
              </a:lnSpc>
              <a:buFont typeface="Wingdings" pitchFamily="2" charset="2"/>
              <a:buNone/>
            </a:pPr>
            <a:r>
              <a:rPr lang="en-US" altLang="zh-CN" sz="2500" dirty="0"/>
              <a:t>	</a:t>
            </a:r>
            <a:r>
              <a:rPr lang="zh-CN" altLang="en-US" sz="2500" dirty="0" smtClean="0"/>
              <a:t>根据</a:t>
            </a:r>
            <a:r>
              <a:rPr lang="en-US" altLang="zh-CN" sz="2500" dirty="0"/>
              <a:t>(   )</a:t>
            </a:r>
            <a:r>
              <a:rPr lang="en-US" altLang="zh-CN" sz="2500" dirty="0" err="1"/>
              <a:t>y</a:t>
            </a:r>
            <a:r>
              <a:rPr lang="en-US" altLang="zh-CN" sz="2500" baseline="-25000" dirty="0" err="1"/>
              <a:t>i</a:t>
            </a:r>
            <a:r>
              <a:rPr lang="en-US" altLang="zh-CN" sz="2500" dirty="0"/>
              <a:t> mod </a:t>
            </a:r>
            <a:r>
              <a:rPr lang="en-US" altLang="zh-CN" sz="2500" dirty="0" err="1"/>
              <a:t>d</a:t>
            </a:r>
            <a:r>
              <a:rPr lang="en-US" altLang="zh-CN" sz="2500" baseline="-25000" dirty="0" err="1"/>
              <a:t>i</a:t>
            </a:r>
            <a:r>
              <a:rPr lang="en-US" altLang="zh-CN" sz="2500" dirty="0"/>
              <a:t>=1</a:t>
            </a:r>
            <a:r>
              <a:rPr lang="zh-CN" altLang="en-US" sz="2500" dirty="0" smtClean="0"/>
              <a:t>计算</a:t>
            </a:r>
            <a:endParaRPr lang="en-US" altLang="zh-CN" sz="2500" dirty="0" smtClean="0"/>
          </a:p>
          <a:p>
            <a:pPr>
              <a:lnSpc>
                <a:spcPct val="85000"/>
              </a:lnSpc>
              <a:buFont typeface="Wingdings" pitchFamily="2" charset="2"/>
              <a:buNone/>
            </a:pPr>
            <a:endParaRPr lang="zh-CN" altLang="en-US" sz="2500" dirty="0"/>
          </a:p>
          <a:p>
            <a:pPr>
              <a:lnSpc>
                <a:spcPct val="85000"/>
              </a:lnSpc>
              <a:buFont typeface="Wingdings" pitchFamily="2" charset="2"/>
              <a:buNone/>
            </a:pPr>
            <a:r>
              <a:rPr lang="zh-CN" altLang="en-US" sz="2500" dirty="0"/>
              <a:t>		</a:t>
            </a:r>
            <a:r>
              <a:rPr lang="en-US" altLang="zh-CN" sz="2500" dirty="0"/>
              <a:t>(    )y</a:t>
            </a:r>
            <a:r>
              <a:rPr lang="en-US" altLang="zh-CN" sz="2500" baseline="-25000" dirty="0"/>
              <a:t>1</a:t>
            </a:r>
            <a:r>
              <a:rPr lang="en-US" altLang="zh-CN" sz="2500" dirty="0"/>
              <a:t> mod </a:t>
            </a:r>
            <a:r>
              <a:rPr lang="en-US" altLang="zh-CN" sz="2500" dirty="0" smtClean="0"/>
              <a:t>2=1       (    </a:t>
            </a:r>
            <a:r>
              <a:rPr lang="en-US" altLang="zh-CN" sz="2500" dirty="0"/>
              <a:t>)y</a:t>
            </a:r>
            <a:r>
              <a:rPr lang="en-US" altLang="zh-CN" sz="2500" baseline="-25000" dirty="0"/>
              <a:t>2</a:t>
            </a:r>
            <a:r>
              <a:rPr lang="en-US" altLang="zh-CN" sz="2500" dirty="0"/>
              <a:t> mod 5=1 	</a:t>
            </a:r>
          </a:p>
          <a:p>
            <a:pPr>
              <a:lnSpc>
                <a:spcPct val="85000"/>
              </a:lnSpc>
              <a:buFont typeface="Wingdings" pitchFamily="2" charset="2"/>
              <a:buNone/>
            </a:pPr>
            <a:r>
              <a:rPr lang="en-US" altLang="zh-CN" sz="2500" dirty="0"/>
              <a:t>	</a:t>
            </a:r>
            <a:r>
              <a:rPr lang="zh-CN" altLang="en-US" sz="2500" dirty="0"/>
              <a:t>得</a:t>
            </a:r>
            <a:r>
              <a:rPr lang="en-US" altLang="zh-CN" sz="2500" dirty="0"/>
              <a:t>y</a:t>
            </a:r>
            <a:r>
              <a:rPr lang="en-US" altLang="zh-CN" sz="2500" baseline="-25000" dirty="0"/>
              <a:t>1</a:t>
            </a:r>
            <a:r>
              <a:rPr lang="en-US" altLang="zh-CN" sz="2500" dirty="0"/>
              <a:t>=1, y</a:t>
            </a:r>
            <a:r>
              <a:rPr lang="en-US" altLang="zh-CN" sz="2500" baseline="-25000" dirty="0"/>
              <a:t>2</a:t>
            </a:r>
            <a:r>
              <a:rPr lang="en-US" altLang="zh-CN" sz="2500" dirty="0"/>
              <a:t>=3.</a:t>
            </a:r>
          </a:p>
          <a:p>
            <a:pPr>
              <a:lnSpc>
                <a:spcPct val="85000"/>
              </a:lnSpc>
              <a:buFont typeface="Wingdings" pitchFamily="2" charset="2"/>
              <a:buNone/>
            </a:pPr>
            <a:r>
              <a:rPr lang="en-US" altLang="zh-CN" sz="2500" dirty="0"/>
              <a:t>		</a:t>
            </a:r>
            <a:r>
              <a:rPr lang="zh-CN" altLang="en-US" sz="2500" dirty="0"/>
              <a:t>根据</a:t>
            </a:r>
            <a:r>
              <a:rPr lang="en-US" altLang="zh-CN" sz="2500" dirty="0"/>
              <a:t>x=[    (    )</a:t>
            </a:r>
            <a:r>
              <a:rPr lang="en-US" altLang="zh-CN" sz="2500" dirty="0" err="1"/>
              <a:t>y</a:t>
            </a:r>
            <a:r>
              <a:rPr lang="en-US" altLang="zh-CN" sz="2500" baseline="-25000" dirty="0" err="1"/>
              <a:t>i</a:t>
            </a:r>
            <a:r>
              <a:rPr lang="en-US" altLang="zh-CN" sz="2500" dirty="0"/>
              <a:t> x</a:t>
            </a:r>
            <a:r>
              <a:rPr lang="en-US" altLang="zh-CN" sz="2500" baseline="-25000" dirty="0"/>
              <a:t>i</a:t>
            </a:r>
            <a:r>
              <a:rPr lang="en-US" altLang="zh-CN" sz="2500" dirty="0"/>
              <a:t>] mod n </a:t>
            </a:r>
            <a:r>
              <a:rPr lang="zh-CN" altLang="en-US" sz="2500" dirty="0"/>
              <a:t>求</a:t>
            </a:r>
            <a:r>
              <a:rPr lang="en-US" altLang="zh-CN" sz="2500" dirty="0"/>
              <a:t>x</a:t>
            </a:r>
            <a:r>
              <a:rPr lang="zh-CN" altLang="en-US" sz="2500" dirty="0"/>
              <a:t> </a:t>
            </a:r>
            <a:endParaRPr lang="en-US" altLang="zh-CN" sz="2500" dirty="0" smtClean="0"/>
          </a:p>
          <a:p>
            <a:pPr>
              <a:lnSpc>
                <a:spcPct val="85000"/>
              </a:lnSpc>
              <a:buFont typeface="Wingdings" pitchFamily="2" charset="2"/>
              <a:buNone/>
            </a:pPr>
            <a:endParaRPr lang="zh-CN" altLang="en-US" sz="2500" dirty="0"/>
          </a:p>
          <a:p>
            <a:pPr>
              <a:lnSpc>
                <a:spcPct val="85000"/>
              </a:lnSpc>
              <a:buFont typeface="Wingdings" pitchFamily="2" charset="2"/>
              <a:buNone/>
            </a:pPr>
            <a:r>
              <a:rPr lang="zh-CN" altLang="en-US" sz="2500" dirty="0"/>
              <a:t>	</a:t>
            </a:r>
            <a:r>
              <a:rPr lang="en-US" altLang="zh-CN" sz="2500" dirty="0"/>
              <a:t>∴ x=[(    )y</a:t>
            </a:r>
            <a:r>
              <a:rPr lang="en-US" altLang="zh-CN" sz="2500" baseline="-25000" dirty="0"/>
              <a:t>1</a:t>
            </a:r>
            <a:r>
              <a:rPr lang="en-US" altLang="zh-CN" sz="2500" dirty="0"/>
              <a:t> x</a:t>
            </a:r>
            <a:r>
              <a:rPr lang="en-US" altLang="zh-CN" sz="2500" baseline="-25000" dirty="0"/>
              <a:t>1</a:t>
            </a:r>
            <a:r>
              <a:rPr lang="en-US" altLang="zh-CN" sz="2500" dirty="0"/>
              <a:t> + (    )y</a:t>
            </a:r>
            <a:r>
              <a:rPr lang="en-US" altLang="zh-CN" sz="2500" baseline="-25000" dirty="0"/>
              <a:t>2</a:t>
            </a:r>
            <a:r>
              <a:rPr lang="en-US" altLang="zh-CN" sz="2500" dirty="0"/>
              <a:t> x</a:t>
            </a:r>
            <a:r>
              <a:rPr lang="en-US" altLang="zh-CN" sz="2500" baseline="-25000" dirty="0"/>
              <a:t>2</a:t>
            </a:r>
            <a:r>
              <a:rPr lang="en-US" altLang="zh-CN" sz="2500" dirty="0"/>
              <a:t>] mod 10</a:t>
            </a:r>
          </a:p>
          <a:p>
            <a:pPr>
              <a:lnSpc>
                <a:spcPct val="85000"/>
              </a:lnSpc>
              <a:buFont typeface="Wingdings" pitchFamily="2" charset="2"/>
              <a:buNone/>
            </a:pPr>
            <a:r>
              <a:rPr lang="en-US" altLang="zh-CN" sz="2500" dirty="0"/>
              <a:t>		=(5*1*1 + 2*3*2) mod 10 =7</a:t>
            </a:r>
            <a:endParaRPr lang="zh-CN" altLang="en-US" sz="2500" dirty="0"/>
          </a:p>
        </p:txBody>
      </p:sp>
      <p:sp>
        <p:nvSpPr>
          <p:cNvPr id="819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4" name="Object 4"/>
          <p:cNvGraphicFramePr>
            <a:graphicFrameLocks noChangeAspect="1"/>
          </p:cNvGraphicFramePr>
          <p:nvPr/>
        </p:nvGraphicFramePr>
        <p:xfrm>
          <a:off x="3214678" y="4572008"/>
          <a:ext cx="333375" cy="715963"/>
        </p:xfrm>
        <a:graphic>
          <a:graphicData uri="http://schemas.openxmlformats.org/presentationml/2006/ole">
            <p:oleObj spid="_x0000_s128044" name="公式" r:id="rId3" imgW="203112" imgH="431613" progId="Equation.3">
              <p:embed/>
            </p:oleObj>
          </a:graphicData>
        </a:graphic>
      </p:graphicFrame>
      <p:sp>
        <p:nvSpPr>
          <p:cNvPr id="8192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6" name="Object 6"/>
          <p:cNvGraphicFramePr>
            <a:graphicFrameLocks noChangeAspect="1"/>
          </p:cNvGraphicFramePr>
          <p:nvPr/>
        </p:nvGraphicFramePr>
        <p:xfrm>
          <a:off x="1681880" y="3087840"/>
          <a:ext cx="300038" cy="644525"/>
        </p:xfrm>
        <a:graphic>
          <a:graphicData uri="http://schemas.openxmlformats.org/presentationml/2006/ole">
            <p:oleObj spid="_x0000_s128045" name="公式" r:id="rId4" imgW="203112" imgH="431613" progId="Equation.3">
              <p:embed/>
            </p:oleObj>
          </a:graphicData>
        </a:graphic>
      </p:graphicFrame>
      <p:sp>
        <p:nvSpPr>
          <p:cNvPr id="81929"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8" name="Object 8"/>
          <p:cNvGraphicFramePr>
            <a:graphicFrameLocks noChangeAspect="1"/>
          </p:cNvGraphicFramePr>
          <p:nvPr/>
        </p:nvGraphicFramePr>
        <p:xfrm>
          <a:off x="1619250" y="3822707"/>
          <a:ext cx="274638" cy="534987"/>
        </p:xfrm>
        <a:graphic>
          <a:graphicData uri="http://schemas.openxmlformats.org/presentationml/2006/ole">
            <p:oleObj spid="_x0000_s128046" name="公式" r:id="rId5" imgW="203112" imgH="393529" progId="Equation.3">
              <p:embed/>
            </p:oleObj>
          </a:graphicData>
        </a:graphic>
      </p:graphicFrame>
      <p:graphicFrame>
        <p:nvGraphicFramePr>
          <p:cNvPr id="81930" name="Object 10"/>
          <p:cNvGraphicFramePr>
            <a:graphicFrameLocks noChangeAspect="1"/>
          </p:cNvGraphicFramePr>
          <p:nvPr/>
        </p:nvGraphicFramePr>
        <p:xfrm>
          <a:off x="4779965" y="3925894"/>
          <a:ext cx="220663" cy="431800"/>
        </p:xfrm>
        <a:graphic>
          <a:graphicData uri="http://schemas.openxmlformats.org/presentationml/2006/ole">
            <p:oleObj spid="_x0000_s128047" name="公式" r:id="rId6" imgW="203112" imgH="393529" progId="Equation.3">
              <p:embed/>
            </p:oleObj>
          </a:graphicData>
        </a:graphic>
      </p:graphicFrame>
      <p:graphicFrame>
        <p:nvGraphicFramePr>
          <p:cNvPr id="81932" name="Object 12"/>
          <p:cNvGraphicFramePr>
            <a:graphicFrameLocks noChangeAspect="1"/>
          </p:cNvGraphicFramePr>
          <p:nvPr/>
        </p:nvGraphicFramePr>
        <p:xfrm>
          <a:off x="2720965" y="4570425"/>
          <a:ext cx="493713" cy="715963"/>
        </p:xfrm>
        <a:graphic>
          <a:graphicData uri="http://schemas.openxmlformats.org/presentationml/2006/ole">
            <p:oleObj spid="_x0000_s128048" name="公式" r:id="rId7" imgW="291973" imgH="431613" progId="Equation.3">
              <p:embed/>
            </p:oleObj>
          </a:graphicData>
        </a:graphic>
      </p:graphicFrame>
      <p:sp>
        <p:nvSpPr>
          <p:cNvPr id="81935"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34" name="Object 14"/>
          <p:cNvGraphicFramePr>
            <a:graphicFrameLocks noChangeAspect="1"/>
          </p:cNvGraphicFramePr>
          <p:nvPr/>
        </p:nvGraphicFramePr>
        <p:xfrm>
          <a:off x="1957371" y="5354655"/>
          <a:ext cx="257175" cy="503237"/>
        </p:xfrm>
        <a:graphic>
          <a:graphicData uri="http://schemas.openxmlformats.org/presentationml/2006/ole">
            <p:oleObj spid="_x0000_s128049" name="公式" r:id="rId8" imgW="203112" imgH="393529" progId="Equation.3">
              <p:embed/>
            </p:oleObj>
          </a:graphicData>
        </a:graphic>
      </p:graphicFrame>
      <p:graphicFrame>
        <p:nvGraphicFramePr>
          <p:cNvPr id="81936" name="Object 16"/>
          <p:cNvGraphicFramePr>
            <a:graphicFrameLocks noChangeAspect="1"/>
          </p:cNvGraphicFramePr>
          <p:nvPr/>
        </p:nvGraphicFramePr>
        <p:xfrm>
          <a:off x="3786182" y="5395930"/>
          <a:ext cx="236538" cy="461962"/>
        </p:xfrm>
        <a:graphic>
          <a:graphicData uri="http://schemas.openxmlformats.org/presentationml/2006/ole">
            <p:oleObj spid="_x0000_s128050" name="公式" r:id="rId9" imgW="203112" imgH="393529" progId="Equation.3">
              <p:embed/>
            </p:oleObj>
          </a:graphicData>
        </a:graphic>
      </p:graphicFrame>
      <p:sp>
        <p:nvSpPr>
          <p:cNvPr id="81921" name="Rectangle 1"/>
          <p:cNvSpPr>
            <a:spLocks noGrp="1" noChangeArrowheads="1"/>
          </p:cNvSpPr>
          <p:nvPr>
            <p:ph type="title"/>
          </p:nvPr>
        </p:nvSpPr>
        <p:spPr>
          <a:xfrm>
            <a:off x="468313" y="333375"/>
            <a:ext cx="6986587" cy="574675"/>
          </a:xfrm>
        </p:spPr>
        <p:txBody>
          <a:bodyPr>
            <a:normAutofit fontScale="90000"/>
          </a:bodyPr>
          <a:lstStyle/>
          <a:p>
            <a:r>
              <a:rPr lang="zh-CN" altLang="en-US" b="0" dirty="0"/>
              <a:t>例：求解</a:t>
            </a:r>
            <a:r>
              <a:rPr lang="en-US" altLang="zh-CN" b="0" dirty="0"/>
              <a:t>3x mod 10=1</a:t>
            </a:r>
            <a:endParaRPr lang="zh-CN" altLang="en-US" b="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23850" y="404813"/>
            <a:ext cx="7704138" cy="719137"/>
          </a:xfrm>
        </p:spPr>
        <p:txBody>
          <a:bodyPr>
            <a:normAutofit fontScale="90000"/>
          </a:bodyPr>
          <a:lstStyle/>
          <a:p>
            <a:r>
              <a:rPr lang="en-AU" altLang="zh-CN" sz="3800" b="0" dirty="0">
                <a:ea typeface="宋体" pitchFamily="2" charset="-122"/>
              </a:rPr>
              <a:t>8.8 </a:t>
            </a:r>
            <a:r>
              <a:rPr lang="zh-CN" altLang="en-AU" sz="3800" b="0" dirty="0"/>
              <a:t>离散对数问题</a:t>
            </a:r>
            <a:r>
              <a:rPr lang="en-AU" altLang="zh-CN" sz="3600" b="0" dirty="0">
                <a:ea typeface="宋体" pitchFamily="2" charset="-122"/>
              </a:rPr>
              <a:t>(discrete logarithm) </a:t>
            </a:r>
            <a:endParaRPr lang="zh-CN" altLang="en-AU" sz="3600" b="0" dirty="0">
              <a:ea typeface="宋体" pitchFamily="2" charset="-122"/>
            </a:endParaRPr>
          </a:p>
        </p:txBody>
      </p:sp>
      <p:sp>
        <p:nvSpPr>
          <p:cNvPr id="179203" name="Rectangle 3"/>
          <p:cNvSpPr>
            <a:spLocks noGrp="1" noChangeArrowheads="1"/>
          </p:cNvSpPr>
          <p:nvPr>
            <p:ph type="body" idx="1"/>
          </p:nvPr>
        </p:nvSpPr>
        <p:spPr>
          <a:xfrm>
            <a:off x="323850" y="1341438"/>
            <a:ext cx="8207375" cy="4537075"/>
          </a:xfrm>
        </p:spPr>
        <p:txBody>
          <a:bodyPr/>
          <a:lstStyle/>
          <a:p>
            <a:r>
              <a:rPr lang="zh-CN" altLang="en-AU" sz="2800" dirty="0"/>
              <a:t>幂运算的求逆问题就是找到一个数模</a:t>
            </a:r>
            <a:r>
              <a:rPr lang="en-AU" altLang="zh-CN" sz="2800" dirty="0"/>
              <a:t>p</a:t>
            </a:r>
            <a:r>
              <a:rPr lang="zh-CN" altLang="en-AU" sz="2800" dirty="0"/>
              <a:t>的离散对数</a:t>
            </a:r>
            <a:r>
              <a:rPr lang="en-AU" altLang="zh-CN" sz="2800" dirty="0"/>
              <a:t>, </a:t>
            </a:r>
            <a:r>
              <a:rPr lang="zh-CN" altLang="en-AU" sz="2800" dirty="0"/>
              <a:t>也就是找到</a:t>
            </a:r>
            <a:r>
              <a:rPr lang="en-AU" altLang="zh-CN" sz="2800" dirty="0">
                <a:ea typeface="宋体" pitchFamily="2" charset="-122"/>
              </a:rPr>
              <a:t>x, </a:t>
            </a:r>
            <a:r>
              <a:rPr lang="zh-CN" altLang="en-AU" sz="2800" dirty="0"/>
              <a:t>满足</a:t>
            </a:r>
            <a:r>
              <a:rPr lang="en-AU" altLang="zh-CN" sz="2800" dirty="0" err="1">
                <a:ea typeface="宋体" pitchFamily="2" charset="-122"/>
              </a:rPr>
              <a:t>a</a:t>
            </a:r>
            <a:r>
              <a:rPr lang="en-AU" altLang="zh-CN" sz="2800" baseline="30000" dirty="0" err="1">
                <a:ea typeface="宋体" pitchFamily="2" charset="-122"/>
              </a:rPr>
              <a:t>x</a:t>
            </a:r>
            <a:r>
              <a:rPr lang="en-AU" altLang="zh-CN" sz="2800" dirty="0">
                <a:ea typeface="宋体" pitchFamily="2" charset="-122"/>
              </a:rPr>
              <a:t> = b mod p, </a:t>
            </a:r>
            <a:r>
              <a:rPr lang="zh-CN" altLang="en-AU" sz="2800" dirty="0"/>
              <a:t>写作           </a:t>
            </a:r>
            <a:r>
              <a:rPr lang="en-AU" altLang="zh-CN" sz="2800" dirty="0">
                <a:ea typeface="宋体" pitchFamily="2" charset="-122"/>
              </a:rPr>
              <a:t>x=</a:t>
            </a:r>
            <a:r>
              <a:rPr lang="en-AU" altLang="zh-CN" sz="2800" dirty="0" err="1">
                <a:ea typeface="宋体" pitchFamily="2" charset="-122"/>
              </a:rPr>
              <a:t>log</a:t>
            </a:r>
            <a:r>
              <a:rPr lang="en-AU" altLang="zh-CN" sz="2800" baseline="-25000" dirty="0" err="1">
                <a:ea typeface="宋体" pitchFamily="2" charset="-122"/>
              </a:rPr>
              <a:t>a</a:t>
            </a:r>
            <a:r>
              <a:rPr lang="en-AU" altLang="zh-CN" sz="2800" dirty="0">
                <a:ea typeface="宋体" pitchFamily="2" charset="-122"/>
              </a:rPr>
              <a:t> b mod p </a:t>
            </a:r>
            <a:r>
              <a:rPr lang="zh-CN" altLang="en-AU" sz="2800" dirty="0"/>
              <a:t>或 </a:t>
            </a:r>
            <a:r>
              <a:rPr lang="en-AU" altLang="zh-CN" sz="2800" dirty="0">
                <a:ea typeface="宋体" pitchFamily="2" charset="-122"/>
              </a:rPr>
              <a:t>x = </a:t>
            </a:r>
            <a:r>
              <a:rPr lang="en-AU" altLang="zh-CN" sz="2800" dirty="0" err="1">
                <a:ea typeface="宋体" pitchFamily="2" charset="-122"/>
              </a:rPr>
              <a:t>ind</a:t>
            </a:r>
            <a:r>
              <a:rPr lang="en-AU" altLang="zh-CN" sz="2800" baseline="-25000" dirty="0" err="1">
                <a:ea typeface="宋体" pitchFamily="2" charset="-122"/>
              </a:rPr>
              <a:t>a</a:t>
            </a:r>
            <a:r>
              <a:rPr lang="en-AU" altLang="zh-CN" sz="2800" baseline="-25000" dirty="0">
                <a:ea typeface="宋体" pitchFamily="2" charset="-122"/>
              </a:rPr>
              <a:t>, p</a:t>
            </a:r>
            <a:r>
              <a:rPr lang="en-AU" altLang="zh-CN" sz="2800" dirty="0">
                <a:ea typeface="宋体" pitchFamily="2" charset="-122"/>
              </a:rPr>
              <a:t> (b)</a:t>
            </a:r>
            <a:endParaRPr lang="en-AU" altLang="zh-CN" sz="2800" dirty="0">
              <a:latin typeface="Courier New" pitchFamily="49" charset="0"/>
              <a:ea typeface="宋体" pitchFamily="2" charset="-122"/>
            </a:endParaRPr>
          </a:p>
          <a:p>
            <a:r>
              <a:rPr lang="zh-CN" altLang="en-US" sz="2800" dirty="0"/>
              <a:t>如果</a:t>
            </a:r>
            <a:r>
              <a:rPr lang="en-US" altLang="zh-CN" sz="2800" dirty="0"/>
              <a:t>a</a:t>
            </a:r>
            <a:r>
              <a:rPr lang="zh-CN" altLang="en-US" sz="2800" dirty="0"/>
              <a:t>是素根</a:t>
            </a:r>
            <a:r>
              <a:rPr lang="en-US" altLang="zh-CN" sz="2800" dirty="0"/>
              <a:t>, </a:t>
            </a:r>
            <a:r>
              <a:rPr lang="zh-CN" altLang="en-US" sz="2800" dirty="0"/>
              <a:t>则</a:t>
            </a:r>
            <a:r>
              <a:rPr lang="en-US" altLang="zh-CN" sz="2800" dirty="0"/>
              <a:t>x</a:t>
            </a:r>
            <a:r>
              <a:rPr lang="zh-CN" altLang="en-US" sz="2800" dirty="0"/>
              <a:t>总是存在</a:t>
            </a:r>
            <a:r>
              <a:rPr lang="en-US" altLang="zh-CN" sz="2800" dirty="0"/>
              <a:t>, </a:t>
            </a:r>
            <a:r>
              <a:rPr lang="zh-CN" altLang="en-US" sz="2800" dirty="0"/>
              <a:t>否则不一定存在</a:t>
            </a:r>
            <a:endParaRPr lang="en-AU" altLang="zh-CN" sz="2800" dirty="0">
              <a:ea typeface="宋体" pitchFamily="2" charset="-122"/>
            </a:endParaRPr>
          </a:p>
          <a:p>
            <a:pPr lvl="1"/>
            <a:r>
              <a:rPr lang="en-AU" altLang="zh-CN" sz="2800" dirty="0">
                <a:ea typeface="宋体" pitchFamily="2" charset="-122"/>
              </a:rPr>
              <a:t>x = log</a:t>
            </a:r>
            <a:r>
              <a:rPr lang="en-AU" altLang="zh-CN" sz="2800" baseline="-25000" dirty="0">
                <a:ea typeface="宋体" pitchFamily="2" charset="-122"/>
              </a:rPr>
              <a:t>3</a:t>
            </a:r>
            <a:r>
              <a:rPr lang="en-AU" altLang="zh-CN" sz="2800" dirty="0">
                <a:ea typeface="宋体" pitchFamily="2" charset="-122"/>
              </a:rPr>
              <a:t> 4 mod 13         (3</a:t>
            </a:r>
            <a:r>
              <a:rPr lang="en-AU" altLang="zh-CN" sz="2800" baseline="30000" dirty="0">
                <a:ea typeface="宋体" pitchFamily="2" charset="-122"/>
              </a:rPr>
              <a:t>x</a:t>
            </a:r>
            <a:r>
              <a:rPr lang="en-AU" altLang="zh-CN" sz="2800" dirty="0">
                <a:ea typeface="宋体" pitchFamily="2" charset="-122"/>
              </a:rPr>
              <a:t> = 4 mod 13 </a:t>
            </a:r>
            <a:r>
              <a:rPr lang="zh-CN" altLang="en-AU" sz="2800" dirty="0"/>
              <a:t>无解</a:t>
            </a:r>
            <a:r>
              <a:rPr lang="zh-CN" altLang="en-AU" sz="2800" dirty="0">
                <a:ea typeface="宋体" pitchFamily="2" charset="-122"/>
              </a:rPr>
              <a:t> </a:t>
            </a:r>
            <a:r>
              <a:rPr lang="en-AU" altLang="zh-CN" sz="2800" dirty="0">
                <a:ea typeface="宋体" pitchFamily="2" charset="-122"/>
              </a:rPr>
              <a:t>)</a:t>
            </a:r>
            <a:endParaRPr lang="zh-CN" altLang="en-AU" sz="2800" dirty="0">
              <a:ea typeface="宋体" pitchFamily="2" charset="-122"/>
            </a:endParaRPr>
          </a:p>
          <a:p>
            <a:pPr lvl="1"/>
            <a:r>
              <a:rPr lang="en-AU" altLang="zh-CN" sz="2800" dirty="0">
                <a:ea typeface="宋体" pitchFamily="2" charset="-122"/>
              </a:rPr>
              <a:t>x = log</a:t>
            </a:r>
            <a:r>
              <a:rPr lang="en-AU" altLang="zh-CN" sz="2800" baseline="-25000" dirty="0">
                <a:ea typeface="宋体" pitchFamily="2" charset="-122"/>
              </a:rPr>
              <a:t>2</a:t>
            </a:r>
            <a:r>
              <a:rPr lang="en-AU" altLang="zh-CN" sz="2800" dirty="0">
                <a:ea typeface="宋体" pitchFamily="2" charset="-122"/>
              </a:rPr>
              <a:t> 3 mod 13 = 4   (2</a:t>
            </a:r>
            <a:r>
              <a:rPr lang="en-AU" altLang="zh-CN" sz="2800" baseline="30000" dirty="0">
                <a:ea typeface="宋体" pitchFamily="2" charset="-122"/>
              </a:rPr>
              <a:t>4</a:t>
            </a:r>
            <a:r>
              <a:rPr lang="en-AU" altLang="zh-CN" sz="2800" dirty="0">
                <a:ea typeface="宋体" pitchFamily="2" charset="-122"/>
              </a:rPr>
              <a:t> = 3 mod 13)</a:t>
            </a:r>
          </a:p>
          <a:p>
            <a:r>
              <a:rPr lang="zh-CN" altLang="en-AU" sz="2800" dirty="0"/>
              <a:t>幂运算是相对容易的</a:t>
            </a:r>
            <a:r>
              <a:rPr lang="en-AU" altLang="zh-CN" sz="2800" dirty="0">
                <a:ea typeface="宋体" pitchFamily="2" charset="-122"/>
              </a:rPr>
              <a:t>, </a:t>
            </a:r>
            <a:r>
              <a:rPr lang="zh-CN" altLang="en-AU" sz="2800" dirty="0"/>
              <a:t>求解离散对数通常是难解问题</a:t>
            </a:r>
            <a:endParaRPr lang="en-AU" altLang="zh-CN" sz="2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23850" y="260350"/>
            <a:ext cx="7777163" cy="576263"/>
          </a:xfrm>
        </p:spPr>
        <p:txBody>
          <a:bodyPr>
            <a:normAutofit fontScale="90000"/>
          </a:bodyPr>
          <a:lstStyle/>
          <a:p>
            <a:r>
              <a:rPr lang="en-AU" altLang="zh-CN" b="0" dirty="0">
                <a:ea typeface="宋体" pitchFamily="2" charset="-122"/>
              </a:rPr>
              <a:t>Discrete Logarithms</a:t>
            </a:r>
          </a:p>
        </p:txBody>
      </p:sp>
      <p:sp>
        <p:nvSpPr>
          <p:cNvPr id="181251" name="Rectangle 3"/>
          <p:cNvSpPr>
            <a:spLocks noGrp="1" noChangeArrowheads="1"/>
          </p:cNvSpPr>
          <p:nvPr>
            <p:ph type="body" idx="1"/>
          </p:nvPr>
        </p:nvSpPr>
        <p:spPr>
          <a:xfrm>
            <a:off x="250825" y="836613"/>
            <a:ext cx="8351838" cy="5327650"/>
          </a:xfrm>
        </p:spPr>
        <p:txBody>
          <a:bodyPr/>
          <a:lstStyle/>
          <a:p>
            <a:pPr>
              <a:lnSpc>
                <a:spcPct val="80000"/>
              </a:lnSpc>
              <a:spcBef>
                <a:spcPct val="15000"/>
              </a:spcBef>
            </a:pPr>
            <a:r>
              <a:rPr lang="zh-CN" altLang="en-AU" sz="2500" dirty="0"/>
              <a:t>模</a:t>
            </a:r>
            <a:r>
              <a:rPr lang="en-AU" altLang="zh-CN" sz="2500" dirty="0">
                <a:ea typeface="宋体" pitchFamily="2" charset="-122"/>
              </a:rPr>
              <a:t>n</a:t>
            </a:r>
            <a:r>
              <a:rPr lang="zh-CN" altLang="en-AU" sz="2500" dirty="0"/>
              <a:t>的整数幂</a:t>
            </a:r>
          </a:p>
          <a:p>
            <a:pPr lvl="1">
              <a:lnSpc>
                <a:spcPct val="85000"/>
              </a:lnSpc>
              <a:spcBef>
                <a:spcPct val="10000"/>
              </a:spcBef>
            </a:pPr>
            <a:r>
              <a:rPr lang="zh-CN" altLang="en-US" sz="2400" dirty="0"/>
              <a:t>根据欧拉定理</a:t>
            </a:r>
            <a:r>
              <a:rPr lang="en-US" altLang="zh-CN" sz="2400" dirty="0"/>
              <a:t>(</a:t>
            </a:r>
            <a:r>
              <a:rPr lang="zh-CN" altLang="en-US" sz="2400" dirty="0"/>
              <a:t>定理</a:t>
            </a:r>
            <a:r>
              <a:rPr lang="en-US" altLang="zh-CN" sz="2400" dirty="0"/>
              <a:t>8.3), a</a:t>
            </a:r>
            <a:r>
              <a:rPr lang="el-GR" altLang="zh-CN" sz="2400" baseline="30000" dirty="0">
                <a:latin typeface="Arial Unicode MS" pitchFamily="34" charset="-122"/>
                <a:ea typeface="Arial Unicode MS" pitchFamily="34" charset="-122"/>
                <a:cs typeface="Arial Unicode MS" pitchFamily="34" charset="-122"/>
              </a:rPr>
              <a:t>φ</a:t>
            </a:r>
            <a:r>
              <a:rPr lang="en-US" altLang="zh-CN" sz="2400" baseline="30000" dirty="0"/>
              <a:t>(n)</a:t>
            </a:r>
            <a:r>
              <a:rPr lang="en-US" altLang="zh-CN" sz="2400" dirty="0"/>
              <a:t> mod n=1.                         </a:t>
            </a:r>
            <a:r>
              <a:rPr lang="zh-CN" altLang="en-US" sz="2400" dirty="0"/>
              <a:t>考虑欧拉定理更一般的形式：</a:t>
            </a:r>
            <a:r>
              <a:rPr lang="en-US" altLang="zh-CN" sz="2400" dirty="0"/>
              <a:t>a</a:t>
            </a:r>
            <a:r>
              <a:rPr lang="en-US" altLang="zh-CN" sz="2400" baseline="30000" dirty="0">
                <a:latin typeface="Arial Unicode MS" pitchFamily="34" charset="-122"/>
                <a:ea typeface="Arial Unicode MS" pitchFamily="34" charset="-122"/>
                <a:cs typeface="Arial Unicode MS" pitchFamily="34" charset="-122"/>
              </a:rPr>
              <a:t>m</a:t>
            </a:r>
            <a:r>
              <a:rPr lang="en-US" altLang="zh-CN" sz="2400" dirty="0"/>
              <a:t> mod n =1, </a:t>
            </a:r>
            <a:r>
              <a:rPr lang="en-US" altLang="zh-CN" sz="2400" dirty="0" err="1"/>
              <a:t>gcd</a:t>
            </a:r>
            <a:r>
              <a:rPr lang="en-US" altLang="zh-CN" sz="2400" dirty="0"/>
              <a:t> (a, n)=1, </a:t>
            </a:r>
            <a:r>
              <a:rPr lang="zh-CN" altLang="en-US" sz="2400" dirty="0"/>
              <a:t>至少有一个整数</a:t>
            </a:r>
            <a:r>
              <a:rPr lang="en-US" altLang="zh-CN" sz="2400" dirty="0"/>
              <a:t>m</a:t>
            </a:r>
            <a:r>
              <a:rPr lang="zh-CN" altLang="en-US" sz="2400" dirty="0"/>
              <a:t>满足</a:t>
            </a:r>
            <a:r>
              <a:rPr lang="en-US" altLang="zh-CN" sz="2400" dirty="0"/>
              <a:t>a</a:t>
            </a:r>
            <a:r>
              <a:rPr lang="en-US" altLang="zh-CN" sz="2400" baseline="30000" dirty="0">
                <a:latin typeface="Arial Unicode MS" pitchFamily="34" charset="-122"/>
                <a:ea typeface="Arial Unicode MS" pitchFamily="34" charset="-122"/>
                <a:cs typeface="Arial Unicode MS" pitchFamily="34" charset="-122"/>
              </a:rPr>
              <a:t>m</a:t>
            </a:r>
            <a:r>
              <a:rPr lang="en-US" altLang="zh-CN" sz="2400" dirty="0"/>
              <a:t> mod n =1, </a:t>
            </a:r>
            <a:r>
              <a:rPr lang="zh-CN" altLang="en-US" sz="2400" dirty="0"/>
              <a:t>即</a:t>
            </a:r>
            <a:r>
              <a:rPr lang="en-US" altLang="zh-CN" sz="2400" dirty="0"/>
              <a:t>m=</a:t>
            </a:r>
            <a:r>
              <a:rPr lang="el-GR" altLang="zh-CN" sz="2400" dirty="0">
                <a:latin typeface="Arial Unicode MS" pitchFamily="34" charset="-122"/>
                <a:ea typeface="Arial Unicode MS" pitchFamily="34" charset="-122"/>
                <a:cs typeface="Arial Unicode MS" pitchFamily="34" charset="-122"/>
              </a:rPr>
              <a:t>φ</a:t>
            </a:r>
            <a:r>
              <a:rPr lang="en-US" altLang="zh-CN" sz="2400" dirty="0"/>
              <a:t>(n), </a:t>
            </a:r>
            <a:r>
              <a:rPr lang="zh-CN" altLang="en-US" sz="2400" dirty="0"/>
              <a:t>使其成立的最小正幂</a:t>
            </a:r>
            <a:r>
              <a:rPr lang="en-US" altLang="zh-CN" sz="2400" dirty="0"/>
              <a:t>m</a:t>
            </a:r>
            <a:r>
              <a:rPr lang="zh-CN" altLang="en-US" sz="2400" dirty="0"/>
              <a:t>为下列之一：</a:t>
            </a:r>
          </a:p>
          <a:p>
            <a:pPr lvl="1">
              <a:lnSpc>
                <a:spcPct val="85000"/>
              </a:lnSpc>
              <a:spcBef>
                <a:spcPct val="10000"/>
              </a:spcBef>
              <a:buFont typeface="Wingdings" pitchFamily="2" charset="2"/>
              <a:buNone/>
            </a:pPr>
            <a:r>
              <a:rPr lang="en-AU" altLang="zh-CN" sz="2400" dirty="0"/>
              <a:t>		a(</a:t>
            </a:r>
            <a:r>
              <a:rPr lang="zh-CN" altLang="en-AU" sz="2400" dirty="0"/>
              <a:t>模</a:t>
            </a:r>
            <a:r>
              <a:rPr lang="en-AU" altLang="zh-CN" sz="2400" dirty="0"/>
              <a:t>n)</a:t>
            </a:r>
            <a:r>
              <a:rPr lang="zh-CN" altLang="en-AU" sz="2400" dirty="0"/>
              <a:t>的阶</a:t>
            </a:r>
          </a:p>
          <a:p>
            <a:pPr lvl="1">
              <a:lnSpc>
                <a:spcPct val="85000"/>
              </a:lnSpc>
              <a:spcBef>
                <a:spcPct val="10000"/>
              </a:spcBef>
              <a:buFont typeface="Wingdings" pitchFamily="2" charset="2"/>
              <a:buNone/>
            </a:pPr>
            <a:r>
              <a:rPr lang="en-AU" altLang="zh-CN" sz="2400" dirty="0"/>
              <a:t>	   </a:t>
            </a:r>
            <a:r>
              <a:rPr lang="en-AU" altLang="zh-CN" sz="2500" dirty="0"/>
              <a:t>a(</a:t>
            </a:r>
            <a:r>
              <a:rPr lang="zh-CN" altLang="en-AU" sz="2500" dirty="0"/>
              <a:t>模</a:t>
            </a:r>
            <a:r>
              <a:rPr lang="en-AU" altLang="zh-CN" sz="2500" dirty="0"/>
              <a:t>n)</a:t>
            </a:r>
            <a:r>
              <a:rPr lang="zh-CN" altLang="en-AU" sz="2500" dirty="0"/>
              <a:t>的阶的整数倍</a:t>
            </a:r>
            <a:endParaRPr lang="zh-CN" altLang="en-AU" sz="2400" dirty="0"/>
          </a:p>
          <a:p>
            <a:pPr lvl="1">
              <a:lnSpc>
                <a:spcPct val="85000"/>
              </a:lnSpc>
              <a:spcBef>
                <a:spcPct val="10000"/>
              </a:spcBef>
              <a:buFont typeface="Wingdings" pitchFamily="2" charset="2"/>
              <a:buNone/>
            </a:pPr>
            <a:r>
              <a:rPr lang="en-AU" altLang="zh-CN" sz="2100" dirty="0"/>
              <a:t>7</a:t>
            </a:r>
            <a:r>
              <a:rPr lang="zh-CN" altLang="en-AU" sz="2100" dirty="0"/>
              <a:t>模</a:t>
            </a:r>
            <a:r>
              <a:rPr lang="en-AU" altLang="zh-CN" sz="2100" dirty="0"/>
              <a:t>19</a:t>
            </a:r>
            <a:r>
              <a:rPr lang="zh-CN" altLang="en-AU" sz="2100" dirty="0"/>
              <a:t>的各次幂</a:t>
            </a:r>
          </a:p>
          <a:p>
            <a:pPr lvl="1">
              <a:lnSpc>
                <a:spcPct val="85000"/>
              </a:lnSpc>
              <a:spcBef>
                <a:spcPct val="10000"/>
              </a:spcBef>
            </a:pPr>
            <a:r>
              <a:rPr lang="en-AU" altLang="zh-CN" sz="2100" dirty="0"/>
              <a:t>7</a:t>
            </a:r>
            <a:r>
              <a:rPr lang="en-AU" altLang="zh-CN" sz="2100" baseline="30000" dirty="0"/>
              <a:t>1</a:t>
            </a:r>
            <a:r>
              <a:rPr lang="en-AU" altLang="zh-CN" sz="2100" dirty="0"/>
              <a:t>=7 mod 19; 7</a:t>
            </a:r>
            <a:r>
              <a:rPr lang="en-AU" altLang="zh-CN" sz="2100" baseline="30000" dirty="0"/>
              <a:t>2</a:t>
            </a:r>
            <a:r>
              <a:rPr lang="en-AU" altLang="zh-CN" sz="2100" dirty="0"/>
              <a:t>=49=2x19+11=11 mod 19</a:t>
            </a:r>
          </a:p>
          <a:p>
            <a:pPr lvl="1">
              <a:lnSpc>
                <a:spcPct val="85000"/>
              </a:lnSpc>
              <a:spcBef>
                <a:spcPct val="10000"/>
              </a:spcBef>
            </a:pPr>
            <a:r>
              <a:rPr lang="en-AU" altLang="zh-CN" sz="2100" dirty="0"/>
              <a:t>7</a:t>
            </a:r>
            <a:r>
              <a:rPr lang="en-AU" altLang="zh-CN" sz="2100" baseline="30000" dirty="0"/>
              <a:t>3</a:t>
            </a:r>
            <a:r>
              <a:rPr lang="en-AU" altLang="zh-CN" sz="2100" dirty="0"/>
              <a:t>=343=18x19+1=1 mod 19; 7</a:t>
            </a:r>
            <a:r>
              <a:rPr lang="en-AU" altLang="zh-CN" sz="2100" baseline="30000" dirty="0"/>
              <a:t>4</a:t>
            </a:r>
            <a:r>
              <a:rPr lang="en-AU" altLang="zh-CN" sz="2100" dirty="0"/>
              <a:t>=2401=126x19+7=7 mod 19</a:t>
            </a:r>
          </a:p>
          <a:p>
            <a:pPr lvl="1">
              <a:lnSpc>
                <a:spcPct val="85000"/>
              </a:lnSpc>
              <a:spcBef>
                <a:spcPct val="10000"/>
              </a:spcBef>
            </a:pPr>
            <a:r>
              <a:rPr lang="en-AU" altLang="zh-CN" sz="2100" dirty="0"/>
              <a:t>7</a:t>
            </a:r>
            <a:r>
              <a:rPr lang="en-AU" altLang="zh-CN" sz="2100" baseline="30000" dirty="0"/>
              <a:t>5</a:t>
            </a:r>
            <a:r>
              <a:rPr lang="en-AU" altLang="zh-CN" sz="2100" dirty="0"/>
              <a:t>=16807=884x19+11=11 mod 19</a:t>
            </a:r>
          </a:p>
          <a:p>
            <a:pPr lvl="1">
              <a:lnSpc>
                <a:spcPct val="85000"/>
              </a:lnSpc>
              <a:spcBef>
                <a:spcPct val="10000"/>
              </a:spcBef>
              <a:buFont typeface="Wingdings" pitchFamily="2" charset="2"/>
              <a:buNone/>
            </a:pPr>
            <a:r>
              <a:rPr lang="zh-CN" altLang="en-AU" sz="2100" dirty="0"/>
              <a:t>因为</a:t>
            </a:r>
            <a:r>
              <a:rPr lang="en-AU" altLang="zh-CN" sz="2100" dirty="0"/>
              <a:t>7</a:t>
            </a:r>
            <a:r>
              <a:rPr lang="en-AU" altLang="zh-CN" sz="2100" baseline="30000" dirty="0"/>
              <a:t>3</a:t>
            </a:r>
            <a:r>
              <a:rPr lang="en-AU" altLang="zh-CN" sz="2100" dirty="0"/>
              <a:t>=1 mod 19, </a:t>
            </a:r>
            <a:r>
              <a:rPr lang="zh-CN" altLang="en-AU" sz="2100" dirty="0"/>
              <a:t>可得</a:t>
            </a:r>
            <a:r>
              <a:rPr lang="en-AU" altLang="zh-CN" sz="2100" dirty="0"/>
              <a:t>7</a:t>
            </a:r>
            <a:r>
              <a:rPr lang="en-AU" altLang="zh-CN" sz="2100" baseline="30000" dirty="0"/>
              <a:t>3</a:t>
            </a:r>
            <a:r>
              <a:rPr lang="zh-CN" altLang="en-AU" sz="2100" baseline="30000" dirty="0"/>
              <a:t>＋</a:t>
            </a:r>
            <a:r>
              <a:rPr lang="en-AU" altLang="zh-CN" sz="2100" baseline="30000" dirty="0"/>
              <a:t>j</a:t>
            </a:r>
            <a:r>
              <a:rPr lang="en-AU" altLang="zh-CN" sz="2100" dirty="0"/>
              <a:t>= </a:t>
            </a:r>
            <a:r>
              <a:rPr lang="en-AU" altLang="zh-CN" sz="2100" dirty="0" smtClean="0"/>
              <a:t>7</a:t>
            </a:r>
            <a:r>
              <a:rPr lang="en-AU" altLang="zh-CN" sz="2100" baseline="30000" dirty="0" smtClean="0"/>
              <a:t>3</a:t>
            </a:r>
            <a:r>
              <a:rPr lang="en-AU" altLang="zh-CN" sz="2100" dirty="0" smtClean="0"/>
              <a:t>7</a:t>
            </a:r>
            <a:r>
              <a:rPr lang="en-AU" altLang="zh-CN" sz="2100" baseline="30000" dirty="0" smtClean="0"/>
              <a:t>j</a:t>
            </a:r>
            <a:r>
              <a:rPr lang="en-AU" altLang="zh-CN" sz="2100" dirty="0" smtClean="0"/>
              <a:t>=7</a:t>
            </a:r>
            <a:r>
              <a:rPr lang="en-AU" altLang="zh-CN" sz="2100" baseline="30000" dirty="0" smtClean="0"/>
              <a:t>j</a:t>
            </a:r>
            <a:r>
              <a:rPr lang="en-AU" altLang="zh-CN" sz="2100" dirty="0" smtClean="0"/>
              <a:t> </a:t>
            </a:r>
            <a:r>
              <a:rPr lang="en-AU" altLang="zh-CN" sz="2100" dirty="0"/>
              <a:t>mod 19, </a:t>
            </a:r>
            <a:r>
              <a:rPr lang="zh-CN" altLang="en-AU" sz="2100" dirty="0"/>
              <a:t>这说明若</a:t>
            </a:r>
            <a:r>
              <a:rPr lang="en-AU" altLang="zh-CN" sz="2100" dirty="0"/>
              <a:t>7</a:t>
            </a:r>
            <a:r>
              <a:rPr lang="zh-CN" altLang="en-AU" sz="2100" dirty="0"/>
              <a:t>的两个指数相差</a:t>
            </a:r>
            <a:r>
              <a:rPr lang="en-AU" altLang="zh-CN" sz="2100" dirty="0"/>
              <a:t>3</a:t>
            </a:r>
            <a:r>
              <a:rPr lang="zh-CN" altLang="en-AU" sz="2100" dirty="0"/>
              <a:t>或</a:t>
            </a:r>
            <a:r>
              <a:rPr lang="en-AU" altLang="zh-CN" sz="2100" dirty="0"/>
              <a:t>3</a:t>
            </a:r>
            <a:r>
              <a:rPr lang="zh-CN" altLang="en-AU" sz="2100" dirty="0"/>
              <a:t>的倍数，则以它们为指数的</a:t>
            </a:r>
            <a:r>
              <a:rPr lang="en-AU" altLang="zh-CN" sz="2100" dirty="0"/>
              <a:t>7</a:t>
            </a:r>
            <a:r>
              <a:rPr lang="zh-CN" altLang="en-AU" sz="2100" dirty="0"/>
              <a:t>的模</a:t>
            </a:r>
            <a:r>
              <a:rPr lang="en-AU" altLang="zh-CN" sz="2100" dirty="0"/>
              <a:t>19</a:t>
            </a:r>
            <a:r>
              <a:rPr lang="zh-CN" altLang="en-AU" sz="2100" dirty="0"/>
              <a:t>幂是相同的，即该序列是周期性的，且其周期长是使</a:t>
            </a:r>
            <a:r>
              <a:rPr lang="en-AU" altLang="zh-CN" sz="2100" dirty="0"/>
              <a:t>7</a:t>
            </a:r>
            <a:r>
              <a:rPr lang="en-AU" altLang="zh-CN" sz="2100" baseline="30000" dirty="0"/>
              <a:t>m</a:t>
            </a:r>
            <a:r>
              <a:rPr lang="en-AU" altLang="zh-CN" sz="2100" dirty="0"/>
              <a:t>=1 mod 19</a:t>
            </a:r>
            <a:r>
              <a:rPr lang="zh-CN" altLang="en-AU" sz="2100" dirty="0"/>
              <a:t>成立的最小正幂</a:t>
            </a:r>
            <a:r>
              <a:rPr lang="en-AU" altLang="zh-CN" sz="2100" dirty="0"/>
              <a:t>m</a:t>
            </a:r>
            <a:r>
              <a:rPr lang="zh-CN" altLang="en-AU" sz="2100" dirty="0"/>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22238"/>
            <a:ext cx="7543800" cy="785812"/>
          </a:xfrm>
        </p:spPr>
        <p:txBody>
          <a:bodyPr/>
          <a:lstStyle/>
          <a:p>
            <a:r>
              <a:rPr lang="en-AU" altLang="zh-CN" b="0" dirty="0">
                <a:ea typeface="宋体" pitchFamily="2" charset="-122"/>
              </a:rPr>
              <a:t>Discrete Logarithms</a:t>
            </a:r>
            <a:endParaRPr lang="zh-CN" altLang="en-US" b="0" dirty="0">
              <a:ea typeface="宋体" pitchFamily="2" charset="-122"/>
            </a:endParaRPr>
          </a:p>
        </p:txBody>
      </p:sp>
      <p:sp>
        <p:nvSpPr>
          <p:cNvPr id="236547" name="Rectangle 3"/>
          <p:cNvSpPr>
            <a:spLocks noGrp="1" noChangeArrowheads="1"/>
          </p:cNvSpPr>
          <p:nvPr>
            <p:ph type="body" idx="1"/>
          </p:nvPr>
        </p:nvSpPr>
        <p:spPr>
          <a:xfrm>
            <a:off x="323850" y="1125538"/>
            <a:ext cx="8229600" cy="4573587"/>
          </a:xfrm>
        </p:spPr>
        <p:txBody>
          <a:bodyPr/>
          <a:lstStyle/>
          <a:p>
            <a:pPr>
              <a:spcBef>
                <a:spcPct val="15000"/>
              </a:spcBef>
            </a:pPr>
            <a:r>
              <a:rPr lang="zh-CN" altLang="en-AU" sz="2800" dirty="0"/>
              <a:t>更一般地</a:t>
            </a:r>
            <a:r>
              <a:rPr lang="en-AU" altLang="zh-CN" sz="2800" dirty="0"/>
              <a:t>, </a:t>
            </a:r>
            <a:r>
              <a:rPr lang="el-GR" altLang="zh-CN" sz="2800" dirty="0">
                <a:latin typeface="Arial Unicode MS" pitchFamily="34" charset="-122"/>
                <a:ea typeface="Arial Unicode MS" pitchFamily="34" charset="-122"/>
                <a:cs typeface="Arial Unicode MS" pitchFamily="34" charset="-122"/>
              </a:rPr>
              <a:t>φ</a:t>
            </a:r>
            <a:r>
              <a:rPr lang="en-US" altLang="zh-CN" sz="2800" dirty="0"/>
              <a:t>(n)</a:t>
            </a:r>
            <a:r>
              <a:rPr lang="zh-CN" altLang="en-AU" sz="2800" dirty="0"/>
              <a:t>是一个数所属的模</a:t>
            </a:r>
            <a:r>
              <a:rPr lang="en-AU" altLang="zh-CN" sz="2800" dirty="0"/>
              <a:t>n</a:t>
            </a:r>
            <a:r>
              <a:rPr lang="zh-CN" altLang="en-AU" sz="2800" dirty="0"/>
              <a:t>的可能的最高指数</a:t>
            </a:r>
            <a:r>
              <a:rPr lang="en-AU" altLang="zh-CN" sz="2800" dirty="0"/>
              <a:t>, </a:t>
            </a:r>
            <a:r>
              <a:rPr lang="zh-CN" altLang="en-AU" sz="2800" dirty="0"/>
              <a:t>如果一个数的阶是</a:t>
            </a:r>
            <a:r>
              <a:rPr lang="el-GR" altLang="zh-CN" sz="2800" dirty="0">
                <a:latin typeface="Arial Unicode MS" pitchFamily="34" charset="-122"/>
                <a:ea typeface="Arial Unicode MS" pitchFamily="34" charset="-122"/>
                <a:cs typeface="Arial Unicode MS" pitchFamily="34" charset="-122"/>
              </a:rPr>
              <a:t>φ</a:t>
            </a:r>
            <a:r>
              <a:rPr lang="en-US" altLang="zh-CN" sz="2800" dirty="0"/>
              <a:t>(n)</a:t>
            </a:r>
            <a:r>
              <a:rPr lang="en-AU" altLang="zh-CN" sz="2800" dirty="0"/>
              <a:t>, </a:t>
            </a:r>
            <a:r>
              <a:rPr lang="zh-CN" altLang="en-AU" sz="2800" dirty="0"/>
              <a:t>则称之为</a:t>
            </a:r>
            <a:r>
              <a:rPr lang="en-AU" altLang="zh-CN" sz="2800" dirty="0"/>
              <a:t>n</a:t>
            </a:r>
            <a:r>
              <a:rPr lang="zh-CN" altLang="en-AU" sz="2800" dirty="0"/>
              <a:t>的本原根。</a:t>
            </a:r>
            <a:endParaRPr lang="en-AU" altLang="zh-CN" sz="2800" dirty="0"/>
          </a:p>
          <a:p>
            <a:pPr>
              <a:spcBef>
                <a:spcPct val="15000"/>
              </a:spcBef>
            </a:pPr>
            <a:r>
              <a:rPr lang="zh-CN" altLang="en-AU" sz="2800" dirty="0"/>
              <a:t>若</a:t>
            </a:r>
            <a:r>
              <a:rPr lang="en-AU" altLang="zh-CN" sz="2800" dirty="0"/>
              <a:t>a</a:t>
            </a:r>
            <a:r>
              <a:rPr lang="zh-CN" altLang="en-AU" sz="2800" dirty="0"/>
              <a:t>是</a:t>
            </a:r>
            <a:r>
              <a:rPr lang="en-AU" altLang="zh-CN" sz="2800" dirty="0"/>
              <a:t>n</a:t>
            </a:r>
            <a:r>
              <a:rPr lang="zh-CN" altLang="en-AU" sz="2800" dirty="0"/>
              <a:t>的本原根</a:t>
            </a:r>
            <a:r>
              <a:rPr lang="en-AU" altLang="zh-CN" sz="2800" dirty="0"/>
              <a:t>, </a:t>
            </a:r>
            <a:r>
              <a:rPr lang="zh-CN" altLang="en-AU" sz="2800" dirty="0"/>
              <a:t>则其幂</a:t>
            </a:r>
            <a:r>
              <a:rPr lang="en-AU" altLang="zh-CN" sz="2800" dirty="0"/>
              <a:t>a,a</a:t>
            </a:r>
            <a:r>
              <a:rPr lang="en-AU" altLang="zh-CN" sz="2800" baseline="30000" dirty="0"/>
              <a:t>2</a:t>
            </a:r>
            <a:r>
              <a:rPr lang="en-AU" altLang="zh-CN" sz="2800" dirty="0"/>
              <a:t>,…,a</a:t>
            </a:r>
            <a:r>
              <a:rPr lang="el-GR" altLang="zh-CN" sz="2800" baseline="30000" dirty="0">
                <a:latin typeface="Arial Unicode MS" pitchFamily="34" charset="-122"/>
                <a:ea typeface="Arial Unicode MS" pitchFamily="34" charset="-122"/>
                <a:cs typeface="Arial Unicode MS" pitchFamily="34" charset="-122"/>
              </a:rPr>
              <a:t>φ</a:t>
            </a:r>
            <a:r>
              <a:rPr lang="en-US" altLang="zh-CN" sz="2800" baseline="30000" dirty="0"/>
              <a:t>(n)</a:t>
            </a:r>
            <a:r>
              <a:rPr lang="zh-CN" altLang="en-AU" sz="2800" dirty="0"/>
              <a:t>是模</a:t>
            </a:r>
            <a:r>
              <a:rPr lang="en-AU" altLang="zh-CN" sz="2800" dirty="0"/>
              <a:t>n</a:t>
            </a:r>
            <a:r>
              <a:rPr lang="zh-CN" altLang="en-AU" sz="2800" dirty="0"/>
              <a:t>各不相同的</a:t>
            </a:r>
            <a:r>
              <a:rPr lang="en-AU" altLang="zh-CN" sz="2800" dirty="0"/>
              <a:t>, </a:t>
            </a:r>
            <a:r>
              <a:rPr lang="zh-CN" altLang="en-AU" sz="2800" dirty="0"/>
              <a:t>且均与</a:t>
            </a:r>
            <a:r>
              <a:rPr lang="en-AU" altLang="zh-CN" sz="2800" dirty="0"/>
              <a:t>n</a:t>
            </a:r>
            <a:r>
              <a:rPr lang="zh-CN" altLang="en-AU" sz="2800" dirty="0"/>
              <a:t>互素</a:t>
            </a:r>
            <a:r>
              <a:rPr lang="en-AU" altLang="zh-CN" sz="2800" dirty="0"/>
              <a:t>; </a:t>
            </a:r>
            <a:r>
              <a:rPr lang="zh-CN" altLang="en-AU" sz="2800" dirty="0"/>
              <a:t>若</a:t>
            </a:r>
            <a:r>
              <a:rPr lang="en-AU" altLang="zh-CN" sz="2800" dirty="0"/>
              <a:t>a</a:t>
            </a:r>
            <a:r>
              <a:rPr lang="zh-CN" altLang="en-AU" sz="2800" dirty="0"/>
              <a:t>是素数</a:t>
            </a:r>
            <a:r>
              <a:rPr lang="en-AU" altLang="zh-CN" sz="2800" dirty="0"/>
              <a:t>p</a:t>
            </a:r>
            <a:r>
              <a:rPr lang="zh-CN" altLang="en-AU" sz="2800" dirty="0"/>
              <a:t>的本原根</a:t>
            </a:r>
            <a:r>
              <a:rPr lang="en-AU" altLang="zh-CN" sz="2800" dirty="0"/>
              <a:t>, </a:t>
            </a:r>
            <a:r>
              <a:rPr lang="zh-CN" altLang="en-AU" sz="2800" dirty="0"/>
              <a:t>则</a:t>
            </a:r>
            <a:r>
              <a:rPr lang="en-AU" altLang="zh-CN" sz="2800" dirty="0"/>
              <a:t>a,a</a:t>
            </a:r>
            <a:r>
              <a:rPr lang="en-AU" altLang="zh-CN" sz="2800" baseline="30000" dirty="0"/>
              <a:t>2</a:t>
            </a:r>
            <a:r>
              <a:rPr lang="en-AU" altLang="zh-CN" sz="2800" dirty="0"/>
              <a:t>,…,a</a:t>
            </a:r>
            <a:r>
              <a:rPr lang="en-US" altLang="zh-CN" sz="2800" baseline="30000" dirty="0">
                <a:latin typeface="Arial Unicode MS" pitchFamily="34" charset="-122"/>
                <a:ea typeface="Arial Unicode MS" pitchFamily="34" charset="-122"/>
                <a:cs typeface="Arial Unicode MS" pitchFamily="34" charset="-122"/>
              </a:rPr>
              <a:t>p-1</a:t>
            </a:r>
            <a:r>
              <a:rPr lang="zh-CN" altLang="en-AU" sz="2800" dirty="0"/>
              <a:t>是模</a:t>
            </a:r>
            <a:r>
              <a:rPr lang="en-AU" altLang="zh-CN" sz="2800" dirty="0"/>
              <a:t>p</a:t>
            </a:r>
            <a:r>
              <a:rPr lang="zh-CN" altLang="en-AU" sz="2800" dirty="0"/>
              <a:t>各不相同的。素数</a:t>
            </a:r>
            <a:r>
              <a:rPr lang="en-AU" altLang="zh-CN" sz="2800" dirty="0"/>
              <a:t>19</a:t>
            </a:r>
            <a:r>
              <a:rPr lang="zh-CN" altLang="en-AU" sz="2800" dirty="0"/>
              <a:t>的本原根为</a:t>
            </a:r>
            <a:r>
              <a:rPr lang="en-AU" altLang="zh-CN" sz="2800" dirty="0"/>
              <a:t>2,3,10,13,14</a:t>
            </a:r>
            <a:r>
              <a:rPr lang="zh-CN" altLang="en-AU" sz="2800" dirty="0"/>
              <a:t>和</a:t>
            </a:r>
            <a:r>
              <a:rPr lang="en-AU" altLang="zh-CN" sz="2800" dirty="0"/>
              <a:t>15</a:t>
            </a:r>
            <a:r>
              <a:rPr lang="zh-CN" altLang="en-AU" sz="2800" dirty="0"/>
              <a:t>。</a:t>
            </a:r>
          </a:p>
          <a:p>
            <a:pPr>
              <a:spcBef>
                <a:spcPct val="15000"/>
              </a:spcBef>
            </a:pPr>
            <a:r>
              <a:rPr lang="zh-CN" altLang="en-AU" sz="2800" dirty="0"/>
              <a:t>不是所有的整数都有本原根，只有形为</a:t>
            </a:r>
            <a:r>
              <a:rPr lang="en-AU" altLang="zh-CN" sz="2800" dirty="0"/>
              <a:t>2, 4, p</a:t>
            </a:r>
            <a:r>
              <a:rPr lang="el-GR" altLang="zh-CN" sz="2800" baseline="30000" dirty="0">
                <a:latin typeface="Vladimir Script" pitchFamily="66" charset="0"/>
                <a:ea typeface="仿宋_GB2312" pitchFamily="49" charset="-122"/>
                <a:cs typeface="Arial" charset="0"/>
              </a:rPr>
              <a:t>α</a:t>
            </a:r>
            <a:r>
              <a:rPr lang="zh-CN" altLang="en-AU" sz="2800" dirty="0"/>
              <a:t>和</a:t>
            </a:r>
            <a:r>
              <a:rPr lang="en-AU" altLang="zh-CN" sz="2800" dirty="0"/>
              <a:t>2p</a:t>
            </a:r>
            <a:r>
              <a:rPr lang="el-GR" altLang="zh-CN" sz="2800" baseline="30000" dirty="0">
                <a:latin typeface="Vladimir Script" pitchFamily="66" charset="0"/>
                <a:ea typeface="仿宋_GB2312" pitchFamily="49" charset="-122"/>
              </a:rPr>
              <a:t>α</a:t>
            </a:r>
            <a:r>
              <a:rPr lang="zh-CN" altLang="en-AU" sz="2800" dirty="0"/>
              <a:t>的整数才有本原根，这里</a:t>
            </a:r>
            <a:r>
              <a:rPr lang="en-AU" altLang="zh-CN" sz="2800" dirty="0"/>
              <a:t>p</a:t>
            </a:r>
            <a:r>
              <a:rPr lang="zh-CN" altLang="en-AU" sz="2800" dirty="0"/>
              <a:t>是任何奇素数，</a:t>
            </a:r>
            <a:r>
              <a:rPr lang="el-GR" altLang="zh-CN" sz="2800" dirty="0">
                <a:ea typeface="仿宋_GB2312" pitchFamily="49" charset="-122"/>
              </a:rPr>
              <a:t>α</a:t>
            </a:r>
            <a:r>
              <a:rPr lang="zh-CN" altLang="en-AU" sz="2800" dirty="0"/>
              <a:t>是正整数。</a:t>
            </a:r>
            <a:endParaRPr lang="en-US" altLang="zh-CN"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95288" y="188913"/>
            <a:ext cx="7543800" cy="858837"/>
          </a:xfrm>
        </p:spPr>
        <p:txBody>
          <a:bodyPr/>
          <a:lstStyle/>
          <a:p>
            <a:r>
              <a:rPr lang="zh-CN" altLang="en-US" b="0" dirty="0"/>
              <a:t>小于</a:t>
            </a:r>
            <a:r>
              <a:rPr lang="en-US" altLang="zh-CN" b="0" dirty="0"/>
              <a:t>2000</a:t>
            </a:r>
            <a:r>
              <a:rPr lang="zh-CN" altLang="en-US" b="0" dirty="0"/>
              <a:t>的素数如下</a:t>
            </a:r>
          </a:p>
        </p:txBody>
      </p:sp>
      <p:sp>
        <p:nvSpPr>
          <p:cNvPr id="162819" name="Rectangle 3"/>
          <p:cNvSpPr>
            <a:spLocks noGrp="1" noChangeArrowheads="1"/>
          </p:cNvSpPr>
          <p:nvPr>
            <p:ph type="body" idx="1"/>
          </p:nvPr>
        </p:nvSpPr>
        <p:spPr/>
        <p:txBody>
          <a:bodyPr/>
          <a:lstStyle/>
          <a:p>
            <a:endParaRPr lang="zh-CN" altLang="en-US"/>
          </a:p>
        </p:txBody>
      </p:sp>
      <p:pic>
        <p:nvPicPr>
          <p:cNvPr id="162822" name="Picture 6"/>
          <p:cNvPicPr>
            <a:picLocks noChangeAspect="1" noChangeArrowheads="1"/>
          </p:cNvPicPr>
          <p:nvPr/>
        </p:nvPicPr>
        <p:blipFill>
          <a:blip r:embed="rId2" cstate="print"/>
          <a:srcRect/>
          <a:stretch>
            <a:fillRect/>
          </a:stretch>
        </p:blipFill>
        <p:spPr bwMode="auto">
          <a:xfrm>
            <a:off x="0" y="1125538"/>
            <a:ext cx="9144000" cy="4749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122238"/>
            <a:ext cx="7543800" cy="569912"/>
          </a:xfrm>
        </p:spPr>
        <p:txBody>
          <a:bodyPr>
            <a:normAutofit fontScale="90000"/>
          </a:bodyPr>
          <a:lstStyle/>
          <a:p>
            <a:r>
              <a:rPr lang="zh-CN" altLang="en-US" sz="3500" b="0" dirty="0"/>
              <a:t>模</a:t>
            </a:r>
            <a:r>
              <a:rPr lang="en-US" altLang="zh-CN" sz="3000" b="0" dirty="0"/>
              <a:t>19</a:t>
            </a:r>
            <a:r>
              <a:rPr lang="zh-CN" altLang="en-US" sz="3500" b="0" dirty="0"/>
              <a:t>的整数幂</a:t>
            </a:r>
          </a:p>
        </p:txBody>
      </p:sp>
      <p:sp>
        <p:nvSpPr>
          <p:cNvPr id="184323" name="Rectangle 3"/>
          <p:cNvSpPr>
            <a:spLocks noGrp="1" noChangeArrowheads="1"/>
          </p:cNvSpPr>
          <p:nvPr>
            <p:ph type="body" idx="1"/>
          </p:nvPr>
        </p:nvSpPr>
        <p:spPr/>
        <p:txBody>
          <a:bodyPr/>
          <a:lstStyle/>
          <a:p>
            <a:endParaRPr lang="zh-CN" altLang="en-US"/>
          </a:p>
        </p:txBody>
      </p:sp>
      <p:pic>
        <p:nvPicPr>
          <p:cNvPr id="184324" name="Picture 4"/>
          <p:cNvPicPr>
            <a:picLocks noChangeAspect="1" noChangeArrowheads="1"/>
          </p:cNvPicPr>
          <p:nvPr/>
        </p:nvPicPr>
        <p:blipFill>
          <a:blip r:embed="rId2" cstate="print"/>
          <a:srcRect/>
          <a:stretch>
            <a:fillRect/>
          </a:stretch>
        </p:blipFill>
        <p:spPr bwMode="auto">
          <a:xfrm>
            <a:off x="179388" y="692150"/>
            <a:ext cx="8785225" cy="5753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95288" y="260350"/>
            <a:ext cx="7705725" cy="682625"/>
          </a:xfrm>
        </p:spPr>
        <p:txBody>
          <a:bodyPr>
            <a:normAutofit fontScale="90000"/>
          </a:bodyPr>
          <a:lstStyle/>
          <a:p>
            <a:r>
              <a:rPr lang="zh-CN" altLang="en-US" b="0" dirty="0"/>
              <a:t>离散对数的计算</a:t>
            </a:r>
          </a:p>
        </p:txBody>
      </p:sp>
      <p:sp>
        <p:nvSpPr>
          <p:cNvPr id="185347" name="Rectangle 3"/>
          <p:cNvSpPr>
            <a:spLocks noGrp="1" noChangeArrowheads="1"/>
          </p:cNvSpPr>
          <p:nvPr>
            <p:ph type="body" idx="1"/>
          </p:nvPr>
        </p:nvSpPr>
        <p:spPr>
          <a:xfrm>
            <a:off x="250825" y="1125538"/>
            <a:ext cx="8229600" cy="4411662"/>
          </a:xfrm>
        </p:spPr>
        <p:txBody>
          <a:bodyPr/>
          <a:lstStyle/>
          <a:p>
            <a:pPr>
              <a:lnSpc>
                <a:spcPct val="110000"/>
              </a:lnSpc>
            </a:pPr>
            <a:r>
              <a:rPr lang="zh-CN" altLang="en-US" sz="2600" dirty="0"/>
              <a:t>考虑方程</a:t>
            </a:r>
            <a:r>
              <a:rPr lang="en-US" altLang="zh-CN" sz="2600" dirty="0"/>
              <a:t>y = </a:t>
            </a:r>
            <a:r>
              <a:rPr lang="en-US" altLang="zh-CN" sz="2600" dirty="0" err="1"/>
              <a:t>g</a:t>
            </a:r>
            <a:r>
              <a:rPr lang="en-US" altLang="zh-CN" sz="2600" baseline="30000" dirty="0" err="1"/>
              <a:t>x</a:t>
            </a:r>
            <a:r>
              <a:rPr lang="en-US" altLang="zh-CN" sz="2600" dirty="0"/>
              <a:t> mod p,</a:t>
            </a:r>
            <a:r>
              <a:rPr lang="zh-CN" altLang="en-US" sz="2600" dirty="0"/>
              <a:t>若给定整数</a:t>
            </a:r>
            <a:r>
              <a:rPr lang="en-US" altLang="zh-CN" sz="2600" dirty="0"/>
              <a:t>g, x</a:t>
            </a:r>
            <a:r>
              <a:rPr lang="zh-CN" altLang="en-US" sz="2600" dirty="0"/>
              <a:t>和</a:t>
            </a:r>
            <a:r>
              <a:rPr lang="en-US" altLang="zh-CN" sz="2600" dirty="0"/>
              <a:t>p, </a:t>
            </a:r>
            <a:r>
              <a:rPr lang="zh-CN" altLang="en-US" sz="2600" dirty="0"/>
              <a:t>可以直接求出</a:t>
            </a:r>
            <a:r>
              <a:rPr lang="en-US" altLang="zh-CN" sz="2600" dirty="0"/>
              <a:t>y, </a:t>
            </a:r>
            <a:r>
              <a:rPr lang="zh-CN" altLang="en-US" sz="2600" dirty="0"/>
              <a:t>最多需要</a:t>
            </a:r>
            <a:r>
              <a:rPr lang="en-US" altLang="zh-CN" sz="2600" dirty="0"/>
              <a:t>[log</a:t>
            </a:r>
            <a:r>
              <a:rPr lang="en-US" altLang="zh-CN" sz="2600" baseline="-25000" dirty="0"/>
              <a:t>2</a:t>
            </a:r>
            <a:r>
              <a:rPr lang="en-US" altLang="zh-CN" sz="2600" dirty="0"/>
              <a:t>x]+w(x)-1</a:t>
            </a:r>
            <a:r>
              <a:rPr lang="zh-CN" altLang="en-US" sz="2600" dirty="0"/>
              <a:t>次乘法</a:t>
            </a:r>
            <a:r>
              <a:rPr lang="en-US" altLang="zh-CN" sz="2600" dirty="0"/>
              <a:t>, w(x)</a:t>
            </a:r>
            <a:r>
              <a:rPr lang="zh-CN" altLang="en-US" sz="2600" dirty="0"/>
              <a:t>为</a:t>
            </a:r>
            <a:r>
              <a:rPr lang="en-US" altLang="zh-CN" sz="2600" dirty="0"/>
              <a:t>x</a:t>
            </a:r>
            <a:r>
              <a:rPr lang="zh-CN" altLang="en-US" sz="2600" dirty="0"/>
              <a:t>中所有</a:t>
            </a:r>
            <a:r>
              <a:rPr lang="en-US" altLang="zh-CN" sz="2600" dirty="0"/>
              <a:t>1</a:t>
            </a:r>
            <a:r>
              <a:rPr lang="zh-CN" altLang="en-US" sz="2600" dirty="0"/>
              <a:t>的个数。如</a:t>
            </a:r>
            <a:r>
              <a:rPr lang="en-US" altLang="zh-CN" sz="2600" dirty="0"/>
              <a:t>x</a:t>
            </a:r>
            <a:r>
              <a:rPr lang="en-US" altLang="zh-CN" sz="2600" i="1" dirty="0"/>
              <a:t> </a:t>
            </a:r>
            <a:r>
              <a:rPr lang="en-US" altLang="zh-CN" sz="2600" dirty="0"/>
              <a:t>=15, </a:t>
            </a:r>
            <a:r>
              <a:rPr lang="zh-CN" altLang="en-US" sz="2600" dirty="0"/>
              <a:t>即</a:t>
            </a:r>
          </a:p>
          <a:p>
            <a:pPr>
              <a:lnSpc>
                <a:spcPct val="110000"/>
              </a:lnSpc>
              <a:buFont typeface="Wingdings" pitchFamily="2" charset="2"/>
              <a:buNone/>
            </a:pPr>
            <a:r>
              <a:rPr lang="en-US" altLang="zh-CN" sz="2600" dirty="0"/>
              <a:t>    x</a:t>
            </a:r>
            <a:r>
              <a:rPr lang="en-US" altLang="zh-CN" sz="2600" i="1" dirty="0"/>
              <a:t> </a:t>
            </a:r>
            <a:r>
              <a:rPr lang="en-US" altLang="zh-CN" sz="2600" dirty="0"/>
              <a:t>=(1111)</a:t>
            </a:r>
            <a:r>
              <a:rPr lang="en-US" altLang="zh-CN" sz="2600" baseline="-25000" dirty="0"/>
              <a:t>2</a:t>
            </a:r>
            <a:r>
              <a:rPr lang="en-US" altLang="zh-CN" sz="2600" dirty="0"/>
              <a:t>, w(x)=4, </a:t>
            </a:r>
            <a:r>
              <a:rPr lang="zh-CN" altLang="en-US" sz="2600" dirty="0"/>
              <a:t>则</a:t>
            </a:r>
            <a:r>
              <a:rPr lang="en-US" altLang="zh-CN" sz="2600" dirty="0"/>
              <a:t>g</a:t>
            </a:r>
            <a:r>
              <a:rPr lang="en-US" altLang="zh-CN" sz="2600" baseline="30000" dirty="0"/>
              <a:t>15</a:t>
            </a:r>
            <a:r>
              <a:rPr lang="en-US" altLang="zh-CN" sz="2600" dirty="0"/>
              <a:t> =((g</a:t>
            </a:r>
            <a:r>
              <a:rPr lang="en-US" altLang="zh-CN" sz="2600" baseline="30000" dirty="0"/>
              <a:t>2</a:t>
            </a:r>
            <a:r>
              <a:rPr lang="en-US" altLang="zh-CN" sz="2600" dirty="0"/>
              <a:t>)g)</a:t>
            </a:r>
            <a:r>
              <a:rPr lang="en-US" altLang="zh-CN" sz="2600" baseline="30000" dirty="0"/>
              <a:t>2</a:t>
            </a:r>
            <a:r>
              <a:rPr lang="en-US" altLang="zh-CN" sz="2600" dirty="0"/>
              <a:t>·g)</a:t>
            </a:r>
            <a:r>
              <a:rPr lang="en-US" altLang="zh-CN" sz="2600" baseline="30000" dirty="0"/>
              <a:t>2</a:t>
            </a:r>
            <a:r>
              <a:rPr lang="en-US" altLang="zh-CN" sz="2600" dirty="0"/>
              <a:t>·g mod p, </a:t>
            </a:r>
            <a:r>
              <a:rPr lang="zh-CN" altLang="en-US" sz="2600" dirty="0"/>
              <a:t>只需要</a:t>
            </a:r>
            <a:r>
              <a:rPr lang="en-US" altLang="zh-CN" sz="2600" dirty="0"/>
              <a:t>3 + 4 -1=6</a:t>
            </a:r>
            <a:r>
              <a:rPr lang="zh-CN" altLang="en-US" sz="2600" dirty="0"/>
              <a:t>次乘法。</a:t>
            </a:r>
          </a:p>
          <a:p>
            <a:pPr>
              <a:lnSpc>
                <a:spcPct val="110000"/>
              </a:lnSpc>
            </a:pPr>
            <a:r>
              <a:rPr lang="zh-CN" altLang="en-US" sz="2600" dirty="0"/>
              <a:t>但是若给定</a:t>
            </a:r>
            <a:r>
              <a:rPr lang="en-US" altLang="zh-CN" sz="2600" dirty="0"/>
              <a:t>p, g</a:t>
            </a:r>
            <a:r>
              <a:rPr lang="zh-CN" altLang="en-US" sz="2600" dirty="0"/>
              <a:t>及</a:t>
            </a:r>
            <a:r>
              <a:rPr lang="en-US" altLang="zh-CN" sz="2600" dirty="0"/>
              <a:t>y, </a:t>
            </a:r>
            <a:r>
              <a:rPr lang="zh-CN" altLang="en-US" sz="2600" dirty="0"/>
              <a:t>求</a:t>
            </a:r>
            <a:r>
              <a:rPr lang="en-US" altLang="zh-CN" sz="2600" dirty="0"/>
              <a:t>x, </a:t>
            </a:r>
            <a:r>
              <a:rPr lang="zh-CN" altLang="en-US" sz="2600" dirty="0"/>
              <a:t>则为</a:t>
            </a:r>
            <a:r>
              <a:rPr lang="en-US" altLang="zh-CN" sz="2600" dirty="0"/>
              <a:t>DLP</a:t>
            </a:r>
            <a:r>
              <a:rPr lang="zh-CN" altLang="en-US" sz="2600" dirty="0"/>
              <a:t>问题</a:t>
            </a:r>
            <a:r>
              <a:rPr lang="en-US" altLang="zh-CN" sz="2600" dirty="0"/>
              <a:t>, </a:t>
            </a:r>
            <a:r>
              <a:rPr lang="zh-CN" altLang="en-US" sz="2600" dirty="0"/>
              <a:t>最快方法需要</a:t>
            </a:r>
            <a:r>
              <a:rPr lang="en-US" altLang="zh-CN" sz="2600" dirty="0"/>
              <a:t>L(p)=exp{(</a:t>
            </a:r>
            <a:r>
              <a:rPr lang="en-US" altLang="zh-CN" sz="2600" dirty="0" err="1"/>
              <a:t>lnpln</a:t>
            </a:r>
            <a:r>
              <a:rPr lang="en-US" altLang="zh-CN" sz="2600" dirty="0"/>
              <a:t>(</a:t>
            </a:r>
            <a:r>
              <a:rPr lang="en-US" altLang="zh-CN" sz="2600" dirty="0" err="1"/>
              <a:t>lnp</a:t>
            </a:r>
            <a:r>
              <a:rPr lang="en-US" altLang="zh-CN" sz="2600" dirty="0"/>
              <a:t>))</a:t>
            </a:r>
            <a:r>
              <a:rPr lang="en-US" altLang="zh-CN" sz="2600" baseline="30000" dirty="0">
                <a:latin typeface="Comic Sans MS"/>
              </a:rPr>
              <a:t>½</a:t>
            </a:r>
            <a:r>
              <a:rPr lang="en-US" altLang="zh-CN" sz="2600" dirty="0"/>
              <a:t>}</a:t>
            </a:r>
            <a:r>
              <a:rPr lang="zh-CN" altLang="en-US" sz="2600" dirty="0"/>
              <a:t>次运算。</a:t>
            </a:r>
          </a:p>
          <a:p>
            <a:pPr>
              <a:lnSpc>
                <a:spcPct val="110000"/>
              </a:lnSpc>
              <a:buFont typeface="Wingdings" pitchFamily="2" charset="2"/>
              <a:buNone/>
            </a:pPr>
            <a:r>
              <a:rPr lang="zh-CN" altLang="en-US" sz="2600" dirty="0"/>
              <a:t>        当</a:t>
            </a:r>
            <a:r>
              <a:rPr lang="en-US" altLang="zh-CN" sz="2600" dirty="0"/>
              <a:t>p=512</a:t>
            </a:r>
            <a:r>
              <a:rPr lang="zh-CN" altLang="en-US" sz="2600" dirty="0"/>
              <a:t>位时</a:t>
            </a:r>
            <a:r>
              <a:rPr lang="en-US" altLang="zh-CN" sz="2600" dirty="0"/>
              <a:t>, L(p)</a:t>
            </a:r>
            <a:r>
              <a:rPr lang="zh-CN" altLang="en-US" sz="2600" dirty="0"/>
              <a:t>约为</a:t>
            </a:r>
            <a:r>
              <a:rPr lang="en-US" altLang="zh-CN" sz="2600" dirty="0"/>
              <a:t>2</a:t>
            </a:r>
            <a:r>
              <a:rPr lang="en-US" altLang="zh-CN" sz="2600" baseline="30000" dirty="0"/>
              <a:t>256</a:t>
            </a:r>
            <a:r>
              <a:rPr lang="en-US" altLang="zh-CN" sz="2600" dirty="0"/>
              <a:t>≈10</a:t>
            </a:r>
            <a:r>
              <a:rPr lang="en-US" altLang="zh-CN" sz="2600" baseline="30000" dirty="0"/>
              <a:t>77</a:t>
            </a:r>
            <a:r>
              <a:rPr lang="en-US" altLang="zh-CN" sz="2600" dirty="0"/>
              <a:t>, </a:t>
            </a:r>
            <a:r>
              <a:rPr lang="zh-CN" altLang="en-US" sz="2600" dirty="0"/>
              <a:t>计算上不可行。因为</a:t>
            </a:r>
            <a:r>
              <a:rPr lang="en-US" altLang="zh-CN" sz="2600" dirty="0"/>
              <a:t>2</a:t>
            </a:r>
            <a:r>
              <a:rPr lang="en-US" altLang="zh-CN" sz="2600" baseline="30000" dirty="0"/>
              <a:t>100</a:t>
            </a:r>
            <a:r>
              <a:rPr lang="en-US" altLang="zh-CN" sz="2600" dirty="0"/>
              <a:t>≈10</a:t>
            </a:r>
            <a:r>
              <a:rPr lang="en-US" altLang="zh-CN" sz="2600" baseline="30000" dirty="0"/>
              <a:t>30</a:t>
            </a:r>
            <a:r>
              <a:rPr lang="en-US" altLang="zh-CN" sz="2600" dirty="0"/>
              <a:t>, </a:t>
            </a:r>
            <a:r>
              <a:rPr lang="zh-CN" altLang="en-US" sz="2600" dirty="0"/>
              <a:t>计算要</a:t>
            </a:r>
            <a:r>
              <a:rPr lang="en-US" altLang="zh-CN" sz="2600" dirty="0"/>
              <a:t>10</a:t>
            </a:r>
            <a:r>
              <a:rPr lang="en-US" altLang="zh-CN" sz="2600" baseline="30000" dirty="0"/>
              <a:t>16</a:t>
            </a:r>
            <a:r>
              <a:rPr lang="zh-CN" altLang="en-US" sz="2600" dirty="0"/>
              <a:t>年。</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endParaRPr lang="zh-CN" altLang="en-US" dirty="0"/>
          </a:p>
        </p:txBody>
      </p:sp>
      <p:sp>
        <p:nvSpPr>
          <p:cNvPr id="214019" name="Rectangle 3"/>
          <p:cNvSpPr>
            <a:spLocks noGrp="1" noChangeArrowheads="1"/>
          </p:cNvSpPr>
          <p:nvPr>
            <p:ph type="body" idx="1"/>
          </p:nvPr>
        </p:nvSpPr>
        <p:spPr/>
        <p:txBody>
          <a:bodyPr/>
          <a:lstStyle/>
          <a:p>
            <a:endParaRPr lang="zh-CN" altLang="en-US"/>
          </a:p>
        </p:txBody>
      </p:sp>
      <p:pic>
        <p:nvPicPr>
          <p:cNvPr id="214021" name="Picture 5"/>
          <p:cNvPicPr>
            <a:picLocks noChangeAspect="1" noChangeArrowheads="1"/>
          </p:cNvPicPr>
          <p:nvPr/>
        </p:nvPicPr>
        <p:blipFill>
          <a:blip r:embed="rId2" cstate="print"/>
          <a:srcRect/>
          <a:stretch>
            <a:fillRect/>
          </a:stretch>
        </p:blipFill>
        <p:spPr bwMode="auto">
          <a:xfrm>
            <a:off x="323850" y="0"/>
            <a:ext cx="8280400" cy="6207125"/>
          </a:xfrm>
          <a:prstGeom prst="rect">
            <a:avLst/>
          </a:prstGeom>
          <a:noFill/>
          <a:ln w="12700" algn="ctr">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95288" y="260350"/>
            <a:ext cx="7704137" cy="1295400"/>
          </a:xfrm>
        </p:spPr>
        <p:txBody>
          <a:bodyPr/>
          <a:lstStyle/>
          <a:p>
            <a:r>
              <a:rPr lang="en-US" altLang="zh-CN" sz="3500" b="0" dirty="0"/>
              <a:t>8.9 </a:t>
            </a:r>
            <a:r>
              <a:rPr lang="zh-CN" altLang="en-US" sz="3500" b="0" dirty="0"/>
              <a:t>二次剩余问题</a:t>
            </a:r>
            <a:r>
              <a:rPr lang="en-US" altLang="zh-CN" sz="3000" b="0" dirty="0"/>
              <a:t>(Quadratic Residues)</a:t>
            </a:r>
            <a:br>
              <a:rPr lang="en-US" altLang="zh-CN" sz="3000" b="0" dirty="0"/>
            </a:br>
            <a:r>
              <a:rPr lang="zh-CN" altLang="en-US" sz="3400" b="0" dirty="0"/>
              <a:t>求解 </a:t>
            </a:r>
            <a:r>
              <a:rPr lang="en-US" altLang="zh-CN" sz="3500" b="0" dirty="0"/>
              <a:t>x</a:t>
            </a:r>
            <a:r>
              <a:rPr lang="en-US" altLang="zh-CN" sz="3500" b="0" baseline="30000" dirty="0"/>
              <a:t>2</a:t>
            </a:r>
            <a:r>
              <a:rPr lang="en-US" altLang="zh-CN" sz="3500" b="0" dirty="0"/>
              <a:t> mod n = a  x=?</a:t>
            </a:r>
            <a:endParaRPr lang="zh-CN" altLang="en-US" sz="3500" b="0" dirty="0"/>
          </a:p>
        </p:txBody>
      </p:sp>
      <p:sp>
        <p:nvSpPr>
          <p:cNvPr id="100355" name="Rectangle 3"/>
          <p:cNvSpPr>
            <a:spLocks noGrp="1" noChangeArrowheads="1"/>
          </p:cNvSpPr>
          <p:nvPr>
            <p:ph type="body" idx="1"/>
          </p:nvPr>
        </p:nvSpPr>
        <p:spPr>
          <a:xfrm>
            <a:off x="395288" y="1557338"/>
            <a:ext cx="8135937" cy="4537075"/>
          </a:xfrm>
        </p:spPr>
        <p:txBody>
          <a:bodyPr/>
          <a:lstStyle/>
          <a:p>
            <a:r>
              <a:rPr lang="zh-CN" altLang="en-US" dirty="0"/>
              <a:t>二次剩余或平方剩余</a:t>
            </a:r>
          </a:p>
          <a:p>
            <a:pPr>
              <a:buFont typeface="Wingdings" pitchFamily="2" charset="2"/>
              <a:buNone/>
            </a:pPr>
            <a:r>
              <a:rPr lang="zh-CN" altLang="en-US" sz="2100" dirty="0"/>
              <a:t>    </a:t>
            </a:r>
            <a:r>
              <a:rPr lang="zh-CN" altLang="en-US" sz="2600" dirty="0"/>
              <a:t>若正整数</a:t>
            </a:r>
            <a:r>
              <a:rPr lang="en-US" altLang="zh-CN" sz="2600" dirty="0"/>
              <a:t>a, </a:t>
            </a:r>
            <a:r>
              <a:rPr lang="en-US" altLang="zh-CN" sz="2600" dirty="0" err="1"/>
              <a:t>gcd</a:t>
            </a:r>
            <a:r>
              <a:rPr lang="en-US" altLang="zh-CN" sz="2600" dirty="0"/>
              <a:t>(a, n)=1, </a:t>
            </a:r>
            <a:r>
              <a:rPr lang="zh-CN" altLang="en-US" sz="2600" dirty="0"/>
              <a:t>满足</a:t>
            </a:r>
            <a:r>
              <a:rPr lang="en-US" altLang="zh-CN" sz="2600" dirty="0"/>
              <a:t>x</a:t>
            </a:r>
            <a:r>
              <a:rPr lang="en-US" altLang="zh-CN" sz="2600" baseline="30000" dirty="0"/>
              <a:t>2</a:t>
            </a:r>
            <a:r>
              <a:rPr lang="en-US" altLang="zh-CN" sz="2600" dirty="0"/>
              <a:t> mod n = a, </a:t>
            </a:r>
          </a:p>
          <a:p>
            <a:pPr>
              <a:buFont typeface="Wingdings" pitchFamily="2" charset="2"/>
              <a:buNone/>
            </a:pPr>
            <a:r>
              <a:rPr lang="zh-CN" altLang="en-US" sz="2600" dirty="0"/>
              <a:t>       即</a:t>
            </a:r>
            <a:r>
              <a:rPr lang="en-US" altLang="zh-CN" sz="2600" dirty="0"/>
              <a:t>x</a:t>
            </a:r>
            <a:r>
              <a:rPr lang="en-US" altLang="zh-CN" sz="2600" baseline="30000" dirty="0"/>
              <a:t>2</a:t>
            </a:r>
            <a:r>
              <a:rPr lang="en-US" altLang="zh-CN" sz="2600" dirty="0"/>
              <a:t> = a mod n </a:t>
            </a:r>
            <a:r>
              <a:rPr lang="zh-CN" altLang="en-US" sz="2600" dirty="0"/>
              <a:t>有解</a:t>
            </a:r>
            <a:r>
              <a:rPr lang="en-US" altLang="zh-CN" sz="2600" dirty="0"/>
              <a:t>, </a:t>
            </a:r>
            <a:r>
              <a:rPr lang="zh-CN" altLang="en-US" sz="2600" dirty="0"/>
              <a:t>则称</a:t>
            </a:r>
            <a:r>
              <a:rPr lang="en-US" altLang="zh-CN" sz="2600" dirty="0"/>
              <a:t>a</a:t>
            </a:r>
            <a:r>
              <a:rPr lang="zh-CN" altLang="en-US" sz="2600" dirty="0"/>
              <a:t>为模</a:t>
            </a:r>
            <a:r>
              <a:rPr lang="en-US" altLang="zh-CN" sz="2600" dirty="0"/>
              <a:t>n</a:t>
            </a:r>
            <a:r>
              <a:rPr lang="zh-CN" altLang="en-US" sz="2600" dirty="0"/>
              <a:t>的二次剩余或平方剩余</a:t>
            </a:r>
            <a:r>
              <a:rPr lang="en-US" altLang="zh-CN" sz="2600" dirty="0"/>
              <a:t>(Quadratic Residues, R2)</a:t>
            </a:r>
            <a:r>
              <a:rPr lang="zh-CN" altLang="en-US" sz="2600" dirty="0"/>
              <a:t>；否则</a:t>
            </a:r>
            <a:r>
              <a:rPr lang="en-US" altLang="zh-CN" sz="2600" dirty="0"/>
              <a:t>a</a:t>
            </a:r>
            <a:r>
              <a:rPr lang="zh-CN" altLang="en-US" sz="2600" dirty="0"/>
              <a:t>是模</a:t>
            </a:r>
            <a:r>
              <a:rPr lang="en-US" altLang="zh-CN" sz="2600" dirty="0"/>
              <a:t>n</a:t>
            </a:r>
            <a:r>
              <a:rPr lang="zh-CN" altLang="en-US" sz="2600" dirty="0"/>
              <a:t>的非二次剩余</a:t>
            </a:r>
            <a:r>
              <a:rPr lang="en-US" altLang="zh-CN" sz="2600" dirty="0"/>
              <a:t>(Quadratic Non-residues, NR2)</a:t>
            </a:r>
            <a:r>
              <a:rPr lang="zh-CN" altLang="en-US" sz="2600" dirty="0"/>
              <a:t>。</a:t>
            </a:r>
          </a:p>
          <a:p>
            <a:pPr>
              <a:buFont typeface="Wingdings" pitchFamily="2" charset="2"/>
              <a:buNone/>
            </a:pPr>
            <a:r>
              <a:rPr lang="zh-CN" altLang="en-US" sz="2600" dirty="0"/>
              <a:t>        用</a:t>
            </a:r>
            <a:r>
              <a:rPr lang="en-US" altLang="zh-CN" sz="2600" dirty="0" err="1"/>
              <a:t>QRn</a:t>
            </a:r>
            <a:r>
              <a:rPr lang="zh-CN" altLang="en-US" sz="2600" dirty="0"/>
              <a:t>表示所有模</a:t>
            </a:r>
            <a:r>
              <a:rPr lang="en-US" altLang="zh-CN" sz="2600" dirty="0"/>
              <a:t>n</a:t>
            </a:r>
            <a:r>
              <a:rPr lang="zh-CN" altLang="en-US" sz="2600" dirty="0"/>
              <a:t>的二次剩余之集合</a:t>
            </a:r>
            <a:r>
              <a:rPr lang="en-US" altLang="zh-CN" sz="2600" dirty="0"/>
              <a:t>, </a:t>
            </a:r>
            <a:r>
              <a:rPr lang="zh-CN" altLang="en-US" sz="2600" dirty="0"/>
              <a:t>用</a:t>
            </a:r>
            <a:r>
              <a:rPr lang="en-US" altLang="zh-CN" sz="2600" dirty="0" err="1"/>
              <a:t>QNRn</a:t>
            </a:r>
            <a:r>
              <a:rPr lang="zh-CN" altLang="en-US" sz="2600" dirty="0"/>
              <a:t>表示所有模</a:t>
            </a:r>
            <a:r>
              <a:rPr lang="en-US" altLang="zh-CN" sz="2600" dirty="0"/>
              <a:t>n</a:t>
            </a:r>
            <a:r>
              <a:rPr lang="zh-CN" altLang="en-US" sz="2600" dirty="0"/>
              <a:t>的非二次剩余之集合。 </a:t>
            </a:r>
          </a:p>
          <a:p>
            <a:pPr>
              <a:buFont typeface="Wingdings" pitchFamily="2" charset="2"/>
              <a:buNone/>
            </a:pPr>
            <a:r>
              <a:rPr lang="zh-CN" altLang="en-US" sz="2600" dirty="0"/>
              <a:t>        满足</a:t>
            </a:r>
            <a:r>
              <a:rPr lang="en-US" altLang="zh-CN" sz="2600" dirty="0"/>
              <a:t>x</a:t>
            </a:r>
            <a:r>
              <a:rPr lang="en-US" altLang="zh-CN" sz="2600" baseline="30000" dirty="0"/>
              <a:t>2</a:t>
            </a:r>
            <a:r>
              <a:rPr lang="en-US" altLang="zh-CN" sz="2600" dirty="0"/>
              <a:t> = a mod n</a:t>
            </a:r>
            <a:r>
              <a:rPr lang="zh-CN" altLang="en-US" sz="2600" dirty="0"/>
              <a:t>的</a:t>
            </a:r>
            <a:r>
              <a:rPr lang="en-US" altLang="zh-CN" sz="2600" dirty="0"/>
              <a:t>x</a:t>
            </a:r>
            <a:r>
              <a:rPr lang="zh-CN" altLang="en-US" sz="2600" dirty="0"/>
              <a:t>称为模</a:t>
            </a:r>
            <a:r>
              <a:rPr lang="en-US" altLang="zh-CN" sz="2600" dirty="0"/>
              <a:t>n</a:t>
            </a:r>
            <a:r>
              <a:rPr lang="zh-CN" altLang="en-US" sz="2600" dirty="0"/>
              <a:t>的一个平方根。</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323850" y="981075"/>
            <a:ext cx="8207375" cy="5256213"/>
          </a:xfrm>
        </p:spPr>
        <p:txBody>
          <a:bodyPr/>
          <a:lstStyle/>
          <a:p>
            <a:pPr>
              <a:buFont typeface="Wingdings" pitchFamily="2" charset="2"/>
              <a:buNone/>
            </a:pPr>
            <a:r>
              <a:rPr lang="zh-CN" altLang="en-US" sz="2500" dirty="0"/>
              <a:t>例：若</a:t>
            </a:r>
            <a:r>
              <a:rPr lang="en-US" altLang="zh-CN" sz="2500" dirty="0"/>
              <a:t>n=7, </a:t>
            </a:r>
            <a:r>
              <a:rPr lang="zh-CN" altLang="en-US" sz="2500" dirty="0"/>
              <a:t>模</a:t>
            </a:r>
            <a:r>
              <a:rPr lang="en-US" altLang="zh-CN" sz="2500" dirty="0"/>
              <a:t>n</a:t>
            </a:r>
            <a:r>
              <a:rPr lang="zh-CN" altLang="en-US" sz="2500" dirty="0"/>
              <a:t>的完全剩余集合为</a:t>
            </a:r>
            <a:r>
              <a:rPr lang="en-US" altLang="zh-CN" sz="2500" dirty="0"/>
              <a:t>{1, 2, 3, 4, 5, 6}, </a:t>
            </a:r>
            <a:r>
              <a:rPr lang="zh-CN" altLang="en-US" sz="2500" dirty="0"/>
              <a:t>其中</a:t>
            </a:r>
            <a:r>
              <a:rPr lang="en-US" altLang="zh-CN" sz="2500" dirty="0"/>
              <a:t>, {1, 2, 4}</a:t>
            </a:r>
            <a:r>
              <a:rPr lang="zh-CN" altLang="en-US" sz="2500" dirty="0"/>
              <a:t>是</a:t>
            </a:r>
            <a:r>
              <a:rPr lang="en-US" altLang="zh-CN" sz="2500" dirty="0" err="1"/>
              <a:t>QRn</a:t>
            </a:r>
            <a:r>
              <a:rPr lang="en-US" altLang="zh-CN" sz="2500" dirty="0"/>
              <a:t>, </a:t>
            </a:r>
            <a:r>
              <a:rPr lang="zh-CN" altLang="en-US" sz="2500" dirty="0"/>
              <a:t>即</a:t>
            </a:r>
            <a:r>
              <a:rPr lang="en-US" altLang="zh-CN" sz="2500" dirty="0"/>
              <a:t>1, 2, 4</a:t>
            </a:r>
            <a:r>
              <a:rPr lang="zh-CN" altLang="en-US" sz="2500" dirty="0"/>
              <a:t>为模</a:t>
            </a:r>
            <a:r>
              <a:rPr lang="en-US" altLang="zh-CN" sz="2500" dirty="0"/>
              <a:t>7</a:t>
            </a:r>
            <a:r>
              <a:rPr lang="zh-CN" altLang="en-US" sz="2500" dirty="0"/>
              <a:t>的二次剩余</a:t>
            </a:r>
            <a:r>
              <a:rPr lang="en-US" altLang="zh-CN" sz="2500" dirty="0"/>
              <a:t>, </a:t>
            </a:r>
            <a:r>
              <a:rPr lang="zh-CN" altLang="en-US" sz="2500" dirty="0"/>
              <a:t>因为：</a:t>
            </a:r>
          </a:p>
          <a:p>
            <a:pPr>
              <a:buFont typeface="Wingdings" pitchFamily="2" charset="2"/>
              <a:buNone/>
            </a:pPr>
            <a:r>
              <a:rPr lang="en-US" altLang="zh-CN" sz="2500" dirty="0"/>
              <a:t>       1</a:t>
            </a:r>
            <a:r>
              <a:rPr lang="en-US" altLang="zh-CN" sz="2500" baseline="30000" dirty="0"/>
              <a:t>2</a:t>
            </a:r>
            <a:r>
              <a:rPr lang="en-US" altLang="zh-CN" sz="2500" dirty="0"/>
              <a:t> mod 7=1</a:t>
            </a:r>
          </a:p>
          <a:p>
            <a:pPr>
              <a:buFont typeface="Wingdings" pitchFamily="2" charset="2"/>
              <a:buNone/>
            </a:pPr>
            <a:r>
              <a:rPr lang="en-US" altLang="zh-CN" sz="2500" dirty="0"/>
              <a:t>      4</a:t>
            </a:r>
            <a:r>
              <a:rPr lang="en-US" altLang="zh-CN" sz="2500" baseline="30000" dirty="0"/>
              <a:t>2</a:t>
            </a:r>
            <a:r>
              <a:rPr lang="en-US" altLang="zh-CN" sz="2500" dirty="0"/>
              <a:t> mod 7=2</a:t>
            </a:r>
          </a:p>
          <a:p>
            <a:pPr>
              <a:buFont typeface="Wingdings" pitchFamily="2" charset="2"/>
              <a:buNone/>
            </a:pPr>
            <a:r>
              <a:rPr lang="en-US" altLang="zh-CN" sz="2500" dirty="0"/>
              <a:t>      2</a:t>
            </a:r>
            <a:r>
              <a:rPr lang="en-US" altLang="zh-CN" sz="2500" baseline="30000" dirty="0"/>
              <a:t>2</a:t>
            </a:r>
            <a:r>
              <a:rPr lang="en-US" altLang="zh-CN" sz="2500" dirty="0"/>
              <a:t> mod 7=4</a:t>
            </a:r>
          </a:p>
          <a:p>
            <a:pPr>
              <a:buFont typeface="Wingdings" pitchFamily="2" charset="2"/>
              <a:buNone/>
            </a:pPr>
            <a:r>
              <a:rPr lang="zh-CN" altLang="en-US" sz="2500" dirty="0"/>
              <a:t>      而</a:t>
            </a:r>
            <a:r>
              <a:rPr lang="en-US" altLang="zh-CN" sz="2500" dirty="0"/>
              <a:t>{3, 5, 6}</a:t>
            </a:r>
            <a:r>
              <a:rPr lang="zh-CN" altLang="en-US" sz="2500" dirty="0"/>
              <a:t>为模</a:t>
            </a:r>
            <a:r>
              <a:rPr lang="en-US" altLang="zh-CN" sz="2500" dirty="0"/>
              <a:t>7</a:t>
            </a:r>
            <a:r>
              <a:rPr lang="zh-CN" altLang="en-US" sz="2500" dirty="0"/>
              <a:t>的非平方剩余</a:t>
            </a:r>
            <a:r>
              <a:rPr lang="en-US" altLang="zh-CN" sz="2500" dirty="0"/>
              <a:t>, </a:t>
            </a:r>
            <a:r>
              <a:rPr lang="zh-CN" altLang="en-US" sz="2500" dirty="0"/>
              <a:t>因为无法找到整数解满足 </a:t>
            </a:r>
            <a:r>
              <a:rPr lang="en-US" altLang="zh-CN" sz="2500" dirty="0"/>
              <a:t>x</a:t>
            </a:r>
            <a:r>
              <a:rPr lang="en-US" altLang="zh-CN" sz="2500" baseline="30000" dirty="0"/>
              <a:t>2</a:t>
            </a:r>
            <a:r>
              <a:rPr lang="en-US" altLang="zh-CN" sz="2500" dirty="0"/>
              <a:t> = a mod 7, a∈{3, 5, 6}</a:t>
            </a:r>
          </a:p>
          <a:p>
            <a:pPr>
              <a:buFont typeface="Wingdings" pitchFamily="2" charset="2"/>
              <a:buNone/>
            </a:pPr>
            <a:r>
              <a:rPr lang="zh-CN" altLang="en-US" b="1" dirty="0"/>
              <a:t>定理</a:t>
            </a:r>
            <a:r>
              <a:rPr lang="en-US" altLang="zh-CN" b="1" dirty="0"/>
              <a:t>8.8</a:t>
            </a:r>
          </a:p>
          <a:p>
            <a:pPr>
              <a:buFont typeface="Wingdings" pitchFamily="2" charset="2"/>
              <a:buNone/>
            </a:pPr>
            <a:r>
              <a:rPr lang="en-US" altLang="zh-CN" sz="2600" dirty="0"/>
              <a:t>    </a:t>
            </a:r>
            <a:r>
              <a:rPr lang="zh-CN" altLang="en-US" sz="2600" dirty="0"/>
              <a:t>给定 </a:t>
            </a:r>
            <a:r>
              <a:rPr lang="en-US" altLang="zh-CN" sz="2600" dirty="0"/>
              <a:t>a, 0&lt;a&lt;n, a∈R2, </a:t>
            </a:r>
            <a:r>
              <a:rPr lang="zh-CN" altLang="en-US" sz="2600" dirty="0"/>
              <a:t>当且仅当</a:t>
            </a:r>
            <a:r>
              <a:rPr lang="en-US" altLang="zh-CN" sz="2600" dirty="0" err="1"/>
              <a:t>E</a:t>
            </a:r>
            <a:r>
              <a:rPr lang="en-US" altLang="zh-CN" sz="2600" baseline="-25000" dirty="0" err="1"/>
              <a:t>k</a:t>
            </a:r>
            <a:r>
              <a:rPr lang="en-US" altLang="zh-CN" sz="2600" dirty="0"/>
              <a:t>(a)=</a:t>
            </a:r>
            <a:r>
              <a:rPr lang="en-US" altLang="zh-CN" sz="2600" dirty="0" err="1"/>
              <a:t>a</a:t>
            </a:r>
            <a:r>
              <a:rPr lang="en-US" altLang="zh-CN" sz="2600" baseline="30000" dirty="0" err="1"/>
              <a:t>e</a:t>
            </a:r>
            <a:r>
              <a:rPr lang="en-US" altLang="zh-CN" sz="2600" dirty="0"/>
              <a:t> mod n ∈R2, k=(e, n)</a:t>
            </a:r>
            <a:r>
              <a:rPr lang="zh-CN" altLang="en-US" sz="2600" dirty="0"/>
              <a:t>。即</a:t>
            </a:r>
            <a:r>
              <a:rPr lang="en-US" altLang="zh-CN" sz="2600" dirty="0"/>
              <a:t>, </a:t>
            </a:r>
            <a:r>
              <a:rPr lang="zh-CN" altLang="en-US" sz="2600" dirty="0"/>
              <a:t>如果消息</a:t>
            </a:r>
            <a:r>
              <a:rPr lang="en-US" altLang="zh-CN" sz="2600" dirty="0"/>
              <a:t>m=a, a∈R2, </a:t>
            </a:r>
            <a:r>
              <a:rPr lang="zh-CN" altLang="en-US" sz="2600" dirty="0"/>
              <a:t>加密</a:t>
            </a:r>
            <a:r>
              <a:rPr lang="en-US" altLang="zh-CN" sz="2600" dirty="0"/>
              <a:t>/</a:t>
            </a:r>
            <a:r>
              <a:rPr lang="zh-CN" altLang="en-US" sz="2600" dirty="0"/>
              <a:t>解密</a:t>
            </a:r>
            <a:r>
              <a:rPr lang="en-US" altLang="zh-CN" sz="2600" dirty="0"/>
              <a:t>m, </a:t>
            </a:r>
            <a:r>
              <a:rPr lang="zh-CN" altLang="en-US" sz="2600" dirty="0"/>
              <a:t>结果仍保留属于</a:t>
            </a:r>
            <a:r>
              <a:rPr lang="en-US" altLang="zh-CN" sz="2600" dirty="0"/>
              <a:t>R2</a:t>
            </a:r>
            <a:r>
              <a:rPr lang="zh-CN" altLang="en-US" sz="2600" dirty="0"/>
              <a:t>的特性。</a:t>
            </a:r>
          </a:p>
        </p:txBody>
      </p:sp>
      <p:sp>
        <p:nvSpPr>
          <p:cNvPr id="65536" name="Rectangle 0"/>
          <p:cNvSpPr>
            <a:spLocks noGrp="1" noChangeArrowheads="1"/>
          </p:cNvSpPr>
          <p:nvPr>
            <p:ph type="title"/>
          </p:nvPr>
        </p:nvSpPr>
        <p:spPr>
          <a:xfrm>
            <a:off x="395288" y="260350"/>
            <a:ext cx="7543800" cy="642938"/>
          </a:xfrm>
        </p:spPr>
        <p:txBody>
          <a:bodyPr/>
          <a:lstStyle/>
          <a:p>
            <a:r>
              <a:rPr lang="zh-CN" altLang="en-US" sz="3500" b="0" dirty="0"/>
              <a:t>二次剩余问题</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323850" y="1196975"/>
            <a:ext cx="8202613" cy="4824413"/>
          </a:xfrm>
        </p:spPr>
        <p:txBody>
          <a:bodyPr/>
          <a:lstStyle/>
          <a:p>
            <a:pPr>
              <a:lnSpc>
                <a:spcPct val="95000"/>
              </a:lnSpc>
              <a:buFont typeface="Wingdings" pitchFamily="2" charset="2"/>
              <a:buNone/>
            </a:pPr>
            <a:r>
              <a:rPr lang="zh-CN" altLang="en-US" sz="2500" dirty="0"/>
              <a:t>证明：如果</a:t>
            </a:r>
            <a:r>
              <a:rPr lang="en-US" altLang="zh-CN" sz="2500" dirty="0"/>
              <a:t>a∈R2, </a:t>
            </a:r>
            <a:r>
              <a:rPr lang="zh-CN" altLang="en-US" sz="2500" dirty="0"/>
              <a:t>则对某些</a:t>
            </a:r>
            <a:r>
              <a:rPr lang="en-US" altLang="zh-CN" sz="2500" dirty="0"/>
              <a:t>x, </a:t>
            </a:r>
            <a:r>
              <a:rPr lang="zh-CN" altLang="en-US" sz="2500" dirty="0"/>
              <a:t>有</a:t>
            </a:r>
            <a:r>
              <a:rPr lang="en-US" altLang="zh-CN" sz="2500" dirty="0"/>
              <a:t>x</a:t>
            </a:r>
            <a:r>
              <a:rPr lang="en-US" altLang="zh-CN" sz="2500" baseline="30000" dirty="0"/>
              <a:t>2</a:t>
            </a:r>
            <a:r>
              <a:rPr lang="en-US" altLang="zh-CN" sz="2500" dirty="0"/>
              <a:t> mod n = a.</a:t>
            </a:r>
          </a:p>
          <a:p>
            <a:pPr>
              <a:lnSpc>
                <a:spcPct val="95000"/>
              </a:lnSpc>
              <a:buFont typeface="Wingdings" pitchFamily="2" charset="2"/>
              <a:buNone/>
            </a:pPr>
            <a:r>
              <a:rPr lang="en-US" altLang="zh-CN" sz="2500" dirty="0"/>
              <a:t>       ∵ </a:t>
            </a:r>
            <a:r>
              <a:rPr lang="en-US" altLang="zh-CN" sz="2500" dirty="0" err="1"/>
              <a:t>E</a:t>
            </a:r>
            <a:r>
              <a:rPr lang="en-US" altLang="zh-CN" sz="2500" baseline="-25000" dirty="0" err="1"/>
              <a:t>k</a:t>
            </a:r>
            <a:r>
              <a:rPr lang="en-US" altLang="zh-CN" sz="2500" dirty="0"/>
              <a:t>(a)=</a:t>
            </a:r>
            <a:r>
              <a:rPr lang="en-US" altLang="zh-CN" sz="2500" dirty="0" err="1"/>
              <a:t>a</a:t>
            </a:r>
            <a:r>
              <a:rPr lang="en-US" altLang="zh-CN" sz="2500" baseline="30000" dirty="0" err="1"/>
              <a:t>e</a:t>
            </a:r>
            <a:r>
              <a:rPr lang="en-US" altLang="zh-CN" sz="2500" dirty="0"/>
              <a:t> mod n = (x</a:t>
            </a:r>
            <a:r>
              <a:rPr lang="en-US" altLang="zh-CN" sz="2500" baseline="30000" dirty="0"/>
              <a:t>2</a:t>
            </a:r>
            <a:r>
              <a:rPr lang="en-US" altLang="zh-CN" sz="2500" dirty="0"/>
              <a:t>)</a:t>
            </a:r>
            <a:r>
              <a:rPr lang="en-US" altLang="zh-CN" sz="2500" baseline="30000" dirty="0"/>
              <a:t>e</a:t>
            </a:r>
            <a:r>
              <a:rPr lang="en-US" altLang="zh-CN" sz="2500" dirty="0"/>
              <a:t> mod n = (</a:t>
            </a:r>
            <a:r>
              <a:rPr lang="en-US" altLang="zh-CN" sz="2500" dirty="0" err="1"/>
              <a:t>x</a:t>
            </a:r>
            <a:r>
              <a:rPr lang="en-US" altLang="zh-CN" sz="2500" baseline="30000" dirty="0" err="1"/>
              <a:t>e</a:t>
            </a:r>
            <a:r>
              <a:rPr lang="en-US" altLang="zh-CN" sz="2500" dirty="0"/>
              <a:t>)</a:t>
            </a:r>
            <a:r>
              <a:rPr lang="en-US" altLang="zh-CN" sz="2500" baseline="30000" dirty="0"/>
              <a:t>2</a:t>
            </a:r>
            <a:r>
              <a:rPr lang="en-US" altLang="zh-CN" sz="2500" dirty="0"/>
              <a:t> mod n</a:t>
            </a:r>
          </a:p>
          <a:p>
            <a:pPr>
              <a:lnSpc>
                <a:spcPct val="95000"/>
              </a:lnSpc>
              <a:buFont typeface="Wingdings" pitchFamily="2" charset="2"/>
              <a:buNone/>
            </a:pPr>
            <a:r>
              <a:rPr lang="en-US" altLang="zh-CN" sz="2500" dirty="0"/>
              <a:t>       ∴ </a:t>
            </a:r>
            <a:r>
              <a:rPr lang="en-US" altLang="zh-CN" sz="2500" dirty="0" err="1"/>
              <a:t>E</a:t>
            </a:r>
            <a:r>
              <a:rPr lang="en-US" altLang="zh-CN" sz="2500" baseline="-25000" dirty="0" err="1"/>
              <a:t>k</a:t>
            </a:r>
            <a:r>
              <a:rPr lang="en-US" altLang="zh-CN" sz="2500" dirty="0"/>
              <a:t>(a)∈R2</a:t>
            </a:r>
          </a:p>
          <a:p>
            <a:pPr>
              <a:lnSpc>
                <a:spcPct val="95000"/>
              </a:lnSpc>
              <a:buFont typeface="Wingdings" pitchFamily="2" charset="2"/>
              <a:buNone/>
            </a:pPr>
            <a:r>
              <a:rPr lang="en-US" altLang="zh-CN" sz="2500" dirty="0"/>
              <a:t>        </a:t>
            </a:r>
            <a:r>
              <a:rPr lang="zh-CN" altLang="en-US" sz="2500" dirty="0"/>
              <a:t>如果</a:t>
            </a:r>
            <a:r>
              <a:rPr lang="en-US" altLang="zh-CN" sz="2500" dirty="0" err="1"/>
              <a:t>E</a:t>
            </a:r>
            <a:r>
              <a:rPr lang="en-US" altLang="zh-CN" sz="2500" baseline="-25000" dirty="0" err="1"/>
              <a:t>k</a:t>
            </a:r>
            <a:r>
              <a:rPr lang="en-US" altLang="zh-CN" sz="2500" dirty="0"/>
              <a:t>(a)∈R2, ∵</a:t>
            </a:r>
            <a:r>
              <a:rPr lang="zh-CN" altLang="en-US" sz="2500" dirty="0"/>
              <a:t>解密等同加密</a:t>
            </a:r>
            <a:r>
              <a:rPr lang="en-US" altLang="zh-CN" sz="2500" dirty="0"/>
              <a:t>,</a:t>
            </a:r>
          </a:p>
          <a:p>
            <a:pPr>
              <a:lnSpc>
                <a:spcPct val="95000"/>
              </a:lnSpc>
              <a:buFont typeface="Wingdings" pitchFamily="2" charset="2"/>
              <a:buNone/>
            </a:pPr>
            <a:r>
              <a:rPr lang="en-US" altLang="zh-CN" sz="2500" dirty="0"/>
              <a:t>                         ∴ (</a:t>
            </a:r>
            <a:r>
              <a:rPr lang="en-US" altLang="zh-CN" sz="2500" dirty="0" err="1"/>
              <a:t>E</a:t>
            </a:r>
            <a:r>
              <a:rPr lang="en-US" altLang="zh-CN" sz="2500" baseline="-25000" dirty="0" err="1"/>
              <a:t>k</a:t>
            </a:r>
            <a:r>
              <a:rPr lang="en-US" altLang="zh-CN" sz="2500" dirty="0"/>
              <a:t>(a))</a:t>
            </a:r>
            <a:r>
              <a:rPr lang="en-US" altLang="zh-CN" sz="2500" baseline="30000" dirty="0"/>
              <a:t>d</a:t>
            </a:r>
            <a:r>
              <a:rPr lang="en-US" altLang="zh-CN" sz="2500" dirty="0"/>
              <a:t> mod n =a, a∈R2</a:t>
            </a:r>
          </a:p>
          <a:p>
            <a:pPr>
              <a:lnSpc>
                <a:spcPct val="95000"/>
              </a:lnSpc>
              <a:buFont typeface="Wingdings" pitchFamily="2" charset="2"/>
              <a:buNone/>
            </a:pPr>
            <a:r>
              <a:rPr lang="zh-CN" altLang="en-US" sz="2500" dirty="0"/>
              <a:t>例： </a:t>
            </a:r>
            <a:r>
              <a:rPr lang="en-US" altLang="zh-CN" sz="2500" dirty="0"/>
              <a:t>n=11, 3∈R2 </a:t>
            </a:r>
            <a:r>
              <a:rPr lang="zh-CN" altLang="en-US" sz="2500" dirty="0"/>
              <a:t>模</a:t>
            </a:r>
            <a:r>
              <a:rPr lang="en-US" altLang="zh-CN" sz="2500" dirty="0"/>
              <a:t>11, ∵ 5</a:t>
            </a:r>
            <a:r>
              <a:rPr lang="en-US" altLang="zh-CN" sz="2500" baseline="30000" dirty="0"/>
              <a:t>2</a:t>
            </a:r>
            <a:r>
              <a:rPr lang="en-US" altLang="zh-CN" sz="2500" dirty="0"/>
              <a:t> mod 11=3</a:t>
            </a:r>
          </a:p>
          <a:p>
            <a:pPr>
              <a:lnSpc>
                <a:spcPct val="95000"/>
              </a:lnSpc>
              <a:buFont typeface="Wingdings" pitchFamily="2" charset="2"/>
              <a:buNone/>
            </a:pPr>
            <a:r>
              <a:rPr lang="en-US" altLang="zh-CN" sz="2500" dirty="0"/>
              <a:t>       If e=4, 3</a:t>
            </a:r>
            <a:r>
              <a:rPr lang="en-US" altLang="zh-CN" sz="2500" baseline="30000" dirty="0"/>
              <a:t>4</a:t>
            </a:r>
            <a:r>
              <a:rPr lang="en-US" altLang="zh-CN" sz="2500" dirty="0"/>
              <a:t> mod 11=4 ∈R2, ∵ 2</a:t>
            </a:r>
            <a:r>
              <a:rPr lang="en-US" altLang="zh-CN" sz="2500" baseline="30000" dirty="0"/>
              <a:t>2</a:t>
            </a:r>
            <a:r>
              <a:rPr lang="en-US" altLang="zh-CN" sz="2500" dirty="0"/>
              <a:t> mod 11=4</a:t>
            </a:r>
          </a:p>
          <a:p>
            <a:pPr>
              <a:lnSpc>
                <a:spcPct val="95000"/>
              </a:lnSpc>
              <a:buFont typeface="Wingdings" pitchFamily="2" charset="2"/>
              <a:buNone/>
            </a:pPr>
            <a:r>
              <a:rPr lang="en-US" altLang="zh-CN" sz="2500" dirty="0"/>
              <a:t>       5 ∈R2 mod 11, ∵ 4</a:t>
            </a:r>
            <a:r>
              <a:rPr lang="en-US" altLang="zh-CN" sz="2500" baseline="30000" dirty="0"/>
              <a:t>2</a:t>
            </a:r>
            <a:r>
              <a:rPr lang="en-US" altLang="zh-CN" sz="2500" dirty="0"/>
              <a:t> mod 11=5</a:t>
            </a:r>
          </a:p>
          <a:p>
            <a:pPr>
              <a:lnSpc>
                <a:spcPct val="95000"/>
              </a:lnSpc>
              <a:buFont typeface="Wingdings" pitchFamily="2" charset="2"/>
              <a:buNone/>
            </a:pPr>
            <a:r>
              <a:rPr lang="en-US" altLang="zh-CN" sz="2500" dirty="0"/>
              <a:t>       e=3, 5</a:t>
            </a:r>
            <a:r>
              <a:rPr lang="en-US" altLang="zh-CN" sz="2500" baseline="30000" dirty="0"/>
              <a:t>3</a:t>
            </a:r>
            <a:r>
              <a:rPr lang="en-US" altLang="zh-CN" sz="2500" dirty="0"/>
              <a:t> mod 11=4 ∈R2, ∵ 2</a:t>
            </a:r>
            <a:r>
              <a:rPr lang="en-US" altLang="zh-CN" sz="2500" baseline="30000" dirty="0"/>
              <a:t>2</a:t>
            </a:r>
            <a:r>
              <a:rPr lang="en-US" altLang="zh-CN" sz="2500" dirty="0"/>
              <a:t> mod 11=4</a:t>
            </a:r>
          </a:p>
          <a:p>
            <a:pPr>
              <a:lnSpc>
                <a:spcPct val="95000"/>
              </a:lnSpc>
              <a:buFont typeface="Wingdings" pitchFamily="2" charset="2"/>
              <a:buNone/>
            </a:pPr>
            <a:r>
              <a:rPr lang="en-US" altLang="zh-CN" sz="2500" dirty="0"/>
              <a:t>       e=4, 5</a:t>
            </a:r>
            <a:r>
              <a:rPr lang="en-US" altLang="zh-CN" sz="2500" baseline="30000" dirty="0"/>
              <a:t>4</a:t>
            </a:r>
            <a:r>
              <a:rPr lang="en-US" altLang="zh-CN" sz="2500" dirty="0"/>
              <a:t> mod 11=9 ∈R2, ∵ 3</a:t>
            </a:r>
            <a:r>
              <a:rPr lang="en-US" altLang="zh-CN" sz="2500" baseline="30000" dirty="0"/>
              <a:t>2</a:t>
            </a:r>
            <a:r>
              <a:rPr lang="en-US" altLang="zh-CN" sz="2500" dirty="0"/>
              <a:t> mod 11=9</a:t>
            </a:r>
            <a:endParaRPr lang="zh-CN" altLang="en-US" sz="2500" dirty="0"/>
          </a:p>
        </p:txBody>
      </p:sp>
      <p:sp>
        <p:nvSpPr>
          <p:cNvPr id="116736" name="Rectangle 0"/>
          <p:cNvSpPr>
            <a:spLocks noGrp="1" noChangeArrowheads="1"/>
          </p:cNvSpPr>
          <p:nvPr>
            <p:ph type="title"/>
          </p:nvPr>
        </p:nvSpPr>
        <p:spPr>
          <a:xfrm>
            <a:off x="395288" y="188913"/>
            <a:ext cx="7543800" cy="785812"/>
          </a:xfrm>
        </p:spPr>
        <p:txBody>
          <a:bodyPr/>
          <a:lstStyle/>
          <a:p>
            <a:r>
              <a:rPr lang="zh-CN" altLang="en-US" sz="3500" b="0" dirty="0"/>
              <a:t>二次剩余问题</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250824" y="981075"/>
            <a:ext cx="8893175" cy="5472113"/>
          </a:xfrm>
        </p:spPr>
        <p:txBody>
          <a:bodyPr>
            <a:normAutofit fontScale="92500" lnSpcReduction="10000"/>
          </a:bodyPr>
          <a:lstStyle/>
          <a:p>
            <a:pPr>
              <a:lnSpc>
                <a:spcPct val="90000"/>
              </a:lnSpc>
              <a:spcBef>
                <a:spcPct val="15000"/>
              </a:spcBef>
              <a:buFont typeface="Wingdings" pitchFamily="2" charset="2"/>
              <a:buNone/>
            </a:pPr>
            <a:r>
              <a:rPr lang="zh-CN" altLang="en-US" sz="3100" b="1" dirty="0"/>
              <a:t>定理</a:t>
            </a:r>
            <a:r>
              <a:rPr lang="en-US" altLang="zh-CN" sz="3100" b="1" dirty="0"/>
              <a:t>8.9</a:t>
            </a:r>
          </a:p>
          <a:p>
            <a:pPr>
              <a:lnSpc>
                <a:spcPct val="90000"/>
              </a:lnSpc>
              <a:spcBef>
                <a:spcPct val="15000"/>
              </a:spcBef>
              <a:buFont typeface="Wingdings" pitchFamily="2" charset="2"/>
              <a:buNone/>
            </a:pPr>
            <a:r>
              <a:rPr lang="zh-CN" altLang="en-US" sz="2500" dirty="0"/>
              <a:t>    对于素数</a:t>
            </a:r>
            <a:r>
              <a:rPr lang="en-US" altLang="zh-CN" sz="2500" dirty="0"/>
              <a:t>p, p&gt;2, 0&lt;a&lt;p, </a:t>
            </a:r>
            <a:r>
              <a:rPr lang="zh-CN" altLang="en-US" sz="2500" dirty="0"/>
              <a:t>如果</a:t>
            </a:r>
            <a:r>
              <a:rPr lang="en-US" altLang="zh-CN" sz="2500" dirty="0"/>
              <a:t>a∈R2, </a:t>
            </a:r>
          </a:p>
          <a:p>
            <a:pPr>
              <a:lnSpc>
                <a:spcPct val="90000"/>
              </a:lnSpc>
              <a:spcBef>
                <a:spcPct val="15000"/>
              </a:spcBef>
              <a:buFont typeface="Wingdings" pitchFamily="2" charset="2"/>
              <a:buNone/>
            </a:pPr>
            <a:r>
              <a:rPr lang="en-US" altLang="zh-CN" sz="2500" dirty="0"/>
              <a:t>    x</a:t>
            </a:r>
            <a:r>
              <a:rPr lang="en-US" altLang="zh-CN" sz="2500" baseline="30000" dirty="0"/>
              <a:t>2</a:t>
            </a:r>
            <a:r>
              <a:rPr lang="en-US" altLang="zh-CN" sz="2500" dirty="0"/>
              <a:t> mod p = a </a:t>
            </a:r>
            <a:r>
              <a:rPr lang="zh-CN" altLang="en-US" sz="2500" dirty="0"/>
              <a:t>有两个解</a:t>
            </a:r>
            <a:r>
              <a:rPr lang="en-US" altLang="zh-CN" sz="2500" dirty="0"/>
              <a:t>, </a:t>
            </a:r>
            <a:r>
              <a:rPr lang="zh-CN" altLang="en-US" sz="2500" dirty="0"/>
              <a:t>否则无解。</a:t>
            </a:r>
          </a:p>
          <a:p>
            <a:pPr>
              <a:lnSpc>
                <a:spcPct val="90000"/>
              </a:lnSpc>
              <a:spcBef>
                <a:spcPct val="15000"/>
              </a:spcBef>
              <a:buFont typeface="Wingdings" pitchFamily="2" charset="2"/>
              <a:buNone/>
            </a:pPr>
            <a:r>
              <a:rPr lang="zh-CN" altLang="en-US" sz="2800" b="1" dirty="0"/>
              <a:t>证明：</a:t>
            </a:r>
            <a:r>
              <a:rPr lang="zh-CN" altLang="en-US" sz="2500" dirty="0"/>
              <a:t>假如</a:t>
            </a:r>
            <a:r>
              <a:rPr lang="en-US" altLang="zh-CN" sz="2500" dirty="0"/>
              <a:t>a∈R2, </a:t>
            </a:r>
            <a:r>
              <a:rPr lang="zh-CN" altLang="en-US" sz="2500" dirty="0"/>
              <a:t>至少有一个解</a:t>
            </a:r>
            <a:r>
              <a:rPr lang="en-US" altLang="zh-CN" sz="2500" dirty="0">
                <a:solidFill>
                  <a:srgbClr val="FF0000"/>
                </a:solidFill>
              </a:rPr>
              <a:t>x</a:t>
            </a:r>
            <a:r>
              <a:rPr lang="en-US" altLang="zh-CN" sz="2500" baseline="-25000" dirty="0">
                <a:solidFill>
                  <a:srgbClr val="FF0000"/>
                </a:solidFill>
              </a:rPr>
              <a:t>1</a:t>
            </a:r>
            <a:r>
              <a:rPr lang="en-US" altLang="zh-CN" sz="2500" dirty="0"/>
              <a:t>, </a:t>
            </a:r>
            <a:r>
              <a:rPr lang="zh-CN" altLang="en-US" sz="2500" dirty="0"/>
              <a:t>满足</a:t>
            </a:r>
            <a:r>
              <a:rPr lang="en-US" altLang="zh-CN" sz="2500" dirty="0"/>
              <a:t>x</a:t>
            </a:r>
            <a:r>
              <a:rPr lang="en-US" altLang="zh-CN" sz="2500" baseline="-25000" dirty="0"/>
              <a:t>1</a:t>
            </a:r>
            <a:r>
              <a:rPr lang="en-US" altLang="zh-CN" sz="2500" baseline="30000" dirty="0"/>
              <a:t>2</a:t>
            </a:r>
            <a:r>
              <a:rPr lang="en-US" altLang="zh-CN" sz="2500" dirty="0"/>
              <a:t> mod p=a, </a:t>
            </a:r>
            <a:r>
              <a:rPr lang="zh-CN" altLang="en-US" sz="2500" dirty="0" smtClean="0"/>
              <a:t>但是</a:t>
            </a:r>
            <a:r>
              <a:rPr lang="en-US" altLang="zh-CN" sz="2500" dirty="0" smtClean="0">
                <a:solidFill>
                  <a:srgbClr val="FF0000"/>
                </a:solidFill>
              </a:rPr>
              <a:t>p-x</a:t>
            </a:r>
            <a:r>
              <a:rPr lang="en-US" altLang="zh-CN" sz="2500" baseline="-25000" dirty="0" smtClean="0">
                <a:solidFill>
                  <a:srgbClr val="FF0000"/>
                </a:solidFill>
              </a:rPr>
              <a:t>1</a:t>
            </a:r>
            <a:r>
              <a:rPr lang="zh-CN" altLang="en-US" sz="2500" dirty="0"/>
              <a:t>也是一个解</a:t>
            </a:r>
            <a:r>
              <a:rPr lang="en-US" altLang="zh-CN" sz="2500" dirty="0"/>
              <a:t>, </a:t>
            </a:r>
            <a:r>
              <a:rPr lang="zh-CN" altLang="en-US" sz="2500" dirty="0"/>
              <a:t>因为：</a:t>
            </a:r>
          </a:p>
          <a:p>
            <a:pPr>
              <a:lnSpc>
                <a:spcPct val="90000"/>
              </a:lnSpc>
              <a:spcBef>
                <a:spcPct val="15000"/>
              </a:spcBef>
              <a:buFont typeface="Wingdings" pitchFamily="2" charset="2"/>
              <a:buNone/>
            </a:pPr>
            <a:r>
              <a:rPr lang="zh-CN" altLang="en-US" sz="2500" dirty="0"/>
              <a:t>    </a:t>
            </a:r>
            <a:r>
              <a:rPr lang="en-US" altLang="zh-CN" sz="2500" dirty="0"/>
              <a:t>(p-x</a:t>
            </a:r>
            <a:r>
              <a:rPr lang="en-US" altLang="zh-CN" sz="2500" baseline="-25000" dirty="0"/>
              <a:t>1</a:t>
            </a:r>
            <a:r>
              <a:rPr lang="en-US" altLang="zh-CN" sz="2500" dirty="0"/>
              <a:t>)</a:t>
            </a:r>
            <a:r>
              <a:rPr lang="en-US" altLang="zh-CN" sz="2500" baseline="30000" dirty="0"/>
              <a:t>2</a:t>
            </a:r>
            <a:r>
              <a:rPr lang="en-US" altLang="zh-CN" sz="2500" dirty="0"/>
              <a:t> mod p = (p</a:t>
            </a:r>
            <a:r>
              <a:rPr lang="en-US" altLang="zh-CN" sz="2500" baseline="30000" dirty="0"/>
              <a:t>2</a:t>
            </a:r>
            <a:r>
              <a:rPr lang="en-US" altLang="zh-CN" sz="2500" dirty="0"/>
              <a:t>–2px</a:t>
            </a:r>
            <a:r>
              <a:rPr lang="en-US" altLang="zh-CN" sz="2500" baseline="-25000" dirty="0"/>
              <a:t>1</a:t>
            </a:r>
            <a:r>
              <a:rPr lang="en-US" altLang="zh-CN" sz="2500" dirty="0"/>
              <a:t> + x</a:t>
            </a:r>
            <a:r>
              <a:rPr lang="en-US" altLang="zh-CN" sz="2500" baseline="-25000" dirty="0"/>
              <a:t>1</a:t>
            </a:r>
            <a:r>
              <a:rPr lang="en-US" altLang="zh-CN" sz="2500" baseline="30000" dirty="0"/>
              <a:t>2</a:t>
            </a:r>
            <a:r>
              <a:rPr lang="en-US" altLang="zh-CN" sz="2500" dirty="0"/>
              <a:t>) mod p = x</a:t>
            </a:r>
            <a:r>
              <a:rPr lang="en-US" altLang="zh-CN" sz="2500" baseline="-25000" dirty="0"/>
              <a:t>1</a:t>
            </a:r>
            <a:r>
              <a:rPr lang="en-US" altLang="zh-CN" sz="2500" baseline="30000" dirty="0"/>
              <a:t>2</a:t>
            </a:r>
            <a:r>
              <a:rPr lang="en-US" altLang="zh-CN" sz="2500" dirty="0"/>
              <a:t> mod p = a</a:t>
            </a:r>
          </a:p>
          <a:p>
            <a:pPr>
              <a:lnSpc>
                <a:spcPct val="90000"/>
              </a:lnSpc>
              <a:spcBef>
                <a:spcPct val="15000"/>
              </a:spcBef>
              <a:buFont typeface="Wingdings" pitchFamily="2" charset="2"/>
              <a:buNone/>
            </a:pPr>
            <a:r>
              <a:rPr lang="en-US" altLang="zh-CN" sz="2500" dirty="0"/>
              <a:t>    p-x</a:t>
            </a:r>
            <a:r>
              <a:rPr lang="en-US" altLang="zh-CN" sz="2500" baseline="-25000" dirty="0"/>
              <a:t>1</a:t>
            </a:r>
            <a:r>
              <a:rPr lang="en-US" altLang="zh-CN" sz="2500" dirty="0"/>
              <a:t>≠x</a:t>
            </a:r>
            <a:r>
              <a:rPr lang="en-US" altLang="zh-CN" sz="2500" baseline="-25000" dirty="0"/>
              <a:t>1</a:t>
            </a:r>
            <a:r>
              <a:rPr lang="en-US" altLang="zh-CN" sz="2500" dirty="0"/>
              <a:t>, </a:t>
            </a:r>
            <a:r>
              <a:rPr lang="zh-CN" altLang="en-US" sz="2500" dirty="0"/>
              <a:t>所以这两个解是可以区分的</a:t>
            </a:r>
            <a:r>
              <a:rPr lang="en-US" altLang="zh-CN" sz="2500" dirty="0"/>
              <a:t>, </a:t>
            </a:r>
            <a:r>
              <a:rPr lang="zh-CN" altLang="en-US" sz="2500" dirty="0"/>
              <a:t>除非</a:t>
            </a:r>
            <a:r>
              <a:rPr lang="en-US" altLang="zh-CN" sz="2500" dirty="0"/>
              <a:t>p</a:t>
            </a:r>
            <a:r>
              <a:rPr lang="zh-CN" altLang="en-US" sz="2500" dirty="0"/>
              <a:t>可被</a:t>
            </a:r>
            <a:r>
              <a:rPr lang="en-US" altLang="zh-CN" sz="2500" dirty="0"/>
              <a:t>2</a:t>
            </a:r>
            <a:r>
              <a:rPr lang="zh-CN" altLang="en-US" sz="2500" dirty="0"/>
              <a:t>整除。</a:t>
            </a:r>
          </a:p>
          <a:p>
            <a:pPr>
              <a:lnSpc>
                <a:spcPct val="90000"/>
              </a:lnSpc>
              <a:spcBef>
                <a:spcPct val="15000"/>
              </a:spcBef>
              <a:buFont typeface="Wingdings" pitchFamily="2" charset="2"/>
              <a:buNone/>
            </a:pPr>
            <a:r>
              <a:rPr lang="zh-CN" altLang="en-US" sz="3100" b="1" dirty="0"/>
              <a:t>定理</a:t>
            </a:r>
            <a:r>
              <a:rPr lang="en-US" altLang="zh-CN" sz="3100" b="1" dirty="0"/>
              <a:t>8.10</a:t>
            </a:r>
          </a:p>
          <a:p>
            <a:pPr>
              <a:lnSpc>
                <a:spcPct val="90000"/>
              </a:lnSpc>
              <a:spcBef>
                <a:spcPct val="15000"/>
              </a:spcBef>
              <a:buFont typeface="Wingdings" pitchFamily="2" charset="2"/>
              <a:buNone/>
            </a:pPr>
            <a:r>
              <a:rPr lang="zh-CN" altLang="en-US" sz="2500" dirty="0"/>
              <a:t>    对于素数</a:t>
            </a:r>
            <a:r>
              <a:rPr lang="en-US" altLang="zh-CN" sz="2500" dirty="0"/>
              <a:t>p, p&gt;2, </a:t>
            </a:r>
            <a:r>
              <a:rPr lang="zh-CN" altLang="en-US" sz="2500" dirty="0"/>
              <a:t>有</a:t>
            </a:r>
            <a:r>
              <a:rPr lang="en-US" altLang="zh-CN" sz="2500" dirty="0"/>
              <a:t>(p-1)/2</a:t>
            </a:r>
            <a:r>
              <a:rPr lang="zh-CN" altLang="en-US" sz="2500" dirty="0"/>
              <a:t>个模</a:t>
            </a:r>
            <a:r>
              <a:rPr lang="en-US" altLang="zh-CN" sz="2500" dirty="0"/>
              <a:t>p</a:t>
            </a:r>
            <a:r>
              <a:rPr lang="zh-CN" altLang="en-US" sz="2500" dirty="0"/>
              <a:t>的二次剩余</a:t>
            </a:r>
            <a:r>
              <a:rPr lang="en-US" altLang="zh-CN" sz="2500" dirty="0"/>
              <a:t>, (p-1)/2</a:t>
            </a:r>
            <a:r>
              <a:rPr lang="zh-CN" altLang="en-US" sz="2500" dirty="0"/>
              <a:t>个非二次剩余。</a:t>
            </a:r>
            <a:endParaRPr lang="en-US" altLang="zh-CN" sz="2500" dirty="0"/>
          </a:p>
          <a:p>
            <a:pPr>
              <a:lnSpc>
                <a:spcPct val="90000"/>
              </a:lnSpc>
              <a:spcBef>
                <a:spcPct val="15000"/>
              </a:spcBef>
              <a:buFont typeface="Wingdings" pitchFamily="2" charset="2"/>
              <a:buNone/>
            </a:pPr>
            <a:r>
              <a:rPr lang="zh-CN" altLang="en-US" sz="2800" b="1" dirty="0"/>
              <a:t>证明：</a:t>
            </a:r>
            <a:r>
              <a:rPr lang="zh-CN" altLang="en-US" sz="2500" dirty="0"/>
              <a:t>显然</a:t>
            </a:r>
            <a:r>
              <a:rPr lang="en-US" altLang="zh-CN" sz="2500" dirty="0"/>
              <a:t>, (p-1)/2</a:t>
            </a:r>
            <a:r>
              <a:rPr lang="zh-CN" altLang="en-US" sz="2500" dirty="0"/>
              <a:t>个余数</a:t>
            </a:r>
            <a:r>
              <a:rPr lang="en-US" altLang="zh-CN" sz="2500" dirty="0"/>
              <a:t>1</a:t>
            </a:r>
            <a:r>
              <a:rPr lang="en-US" altLang="zh-CN" sz="2500" baseline="30000" dirty="0"/>
              <a:t>2</a:t>
            </a:r>
            <a:r>
              <a:rPr lang="en-US" altLang="zh-CN" sz="2500" dirty="0"/>
              <a:t>, 2</a:t>
            </a:r>
            <a:r>
              <a:rPr lang="en-US" altLang="zh-CN" sz="2500" baseline="30000" dirty="0"/>
              <a:t>2</a:t>
            </a:r>
            <a:r>
              <a:rPr lang="en-US" altLang="zh-CN" sz="2500" dirty="0"/>
              <a:t>, …, ((p-1)/2)</a:t>
            </a:r>
            <a:r>
              <a:rPr lang="en-US" altLang="zh-CN" sz="2500" baseline="30000" dirty="0"/>
              <a:t>2</a:t>
            </a:r>
            <a:r>
              <a:rPr lang="en-US" altLang="zh-CN" sz="2500" dirty="0"/>
              <a:t> mod p</a:t>
            </a:r>
            <a:r>
              <a:rPr lang="zh-CN" altLang="en-US" sz="2500" dirty="0"/>
              <a:t>为</a:t>
            </a:r>
            <a:r>
              <a:rPr lang="en-US" altLang="zh-CN" sz="2500" dirty="0"/>
              <a:t>R2. </a:t>
            </a:r>
            <a:r>
              <a:rPr lang="zh-CN" altLang="en-US" sz="2500" dirty="0"/>
              <a:t>不可能有更多的二次剩余了</a:t>
            </a:r>
            <a:r>
              <a:rPr lang="en-US" altLang="zh-CN" sz="2500" dirty="0"/>
              <a:t>, </a:t>
            </a:r>
            <a:r>
              <a:rPr lang="zh-CN" altLang="en-US" sz="2500" dirty="0"/>
              <a:t>因为对每一个</a:t>
            </a:r>
            <a:r>
              <a:rPr lang="en-US" altLang="zh-CN" sz="2500" dirty="0"/>
              <a:t>a∈R2, </a:t>
            </a:r>
            <a:r>
              <a:rPr lang="zh-CN" altLang="en-US" sz="2500" dirty="0"/>
              <a:t>至少它的一个平方根 </a:t>
            </a:r>
            <a:r>
              <a:rPr lang="en-US" altLang="zh-CN" sz="2500" dirty="0"/>
              <a:t>x</a:t>
            </a:r>
            <a:r>
              <a:rPr lang="en-US" altLang="zh-CN" sz="2500" baseline="-25000" dirty="0"/>
              <a:t>1</a:t>
            </a:r>
            <a:r>
              <a:rPr lang="zh-CN" altLang="en-US" sz="2500" dirty="0"/>
              <a:t>或者</a:t>
            </a:r>
            <a:r>
              <a:rPr lang="en-US" altLang="zh-CN" sz="2500" dirty="0"/>
              <a:t>p-x</a:t>
            </a:r>
            <a:r>
              <a:rPr lang="en-US" altLang="zh-CN" sz="2500" baseline="-25000" dirty="0"/>
              <a:t>1</a:t>
            </a:r>
            <a:r>
              <a:rPr lang="zh-CN" altLang="en-US" sz="2500" dirty="0"/>
              <a:t>必定落在</a:t>
            </a:r>
            <a:r>
              <a:rPr lang="en-US" altLang="zh-CN" sz="2500" dirty="0"/>
              <a:t>[1, (p-1)/2]</a:t>
            </a:r>
            <a:r>
              <a:rPr lang="zh-CN" altLang="en-US" sz="2500" dirty="0"/>
              <a:t>之中</a:t>
            </a:r>
            <a:r>
              <a:rPr lang="en-US" altLang="zh-CN" sz="2500" dirty="0"/>
              <a:t>. </a:t>
            </a:r>
            <a:endParaRPr lang="en-US" altLang="zh-CN" sz="2500" dirty="0" smtClean="0"/>
          </a:p>
          <a:p>
            <a:pPr>
              <a:lnSpc>
                <a:spcPct val="90000"/>
              </a:lnSpc>
              <a:spcBef>
                <a:spcPct val="15000"/>
              </a:spcBef>
              <a:buFont typeface="Wingdings" pitchFamily="2" charset="2"/>
              <a:buNone/>
            </a:pPr>
            <a:endParaRPr lang="en-US" altLang="zh-CN" sz="2500" dirty="0" smtClean="0"/>
          </a:p>
          <a:p>
            <a:pPr>
              <a:lnSpc>
                <a:spcPct val="90000"/>
              </a:lnSpc>
              <a:spcBef>
                <a:spcPct val="15000"/>
              </a:spcBef>
              <a:buFont typeface="Wingdings" pitchFamily="2" charset="2"/>
              <a:buNone/>
            </a:pPr>
            <a:r>
              <a:rPr lang="zh-CN" altLang="en-US" sz="2500" dirty="0" smtClean="0"/>
              <a:t>或者</a:t>
            </a:r>
            <a:r>
              <a:rPr lang="en-US" altLang="zh-CN" sz="2500" dirty="0" smtClean="0"/>
              <a:t>:</a:t>
            </a:r>
            <a:r>
              <a:rPr lang="zh-CN" altLang="en-US" sz="2500" dirty="0" smtClean="0">
                <a:solidFill>
                  <a:srgbClr val="FF0000"/>
                </a:solidFill>
              </a:rPr>
              <a:t>对于 </a:t>
            </a:r>
            <a:r>
              <a:rPr lang="en-US" altLang="zh-CN" sz="2500" dirty="0" smtClean="0">
                <a:solidFill>
                  <a:srgbClr val="FF0000"/>
                </a:solidFill>
              </a:rPr>
              <a:t>[</a:t>
            </a:r>
            <a:r>
              <a:rPr lang="en-US" altLang="zh-CN" sz="2500" dirty="0" smtClean="0">
                <a:solidFill>
                  <a:srgbClr val="FF0000"/>
                </a:solidFill>
              </a:rPr>
              <a:t>1, (p-1)/2]</a:t>
            </a:r>
            <a:r>
              <a:rPr lang="zh-CN" altLang="en-US" sz="2500" dirty="0" smtClean="0">
                <a:solidFill>
                  <a:srgbClr val="FF0000"/>
                </a:solidFill>
              </a:rPr>
              <a:t>之中</a:t>
            </a:r>
            <a:r>
              <a:rPr lang="zh-CN" altLang="en-US" sz="2500" dirty="0" smtClean="0">
                <a:solidFill>
                  <a:srgbClr val="FF0000"/>
                </a:solidFill>
              </a:rPr>
              <a:t>的</a:t>
            </a:r>
            <a:r>
              <a:rPr lang="zh-CN" altLang="en-US" sz="2500" dirty="0" smtClean="0">
                <a:solidFill>
                  <a:srgbClr val="FF0000"/>
                </a:solidFill>
              </a:rPr>
              <a:t>任何</a:t>
            </a:r>
            <a:r>
              <a:rPr lang="en-US" altLang="zh-CN" sz="2500" dirty="0" smtClean="0">
                <a:solidFill>
                  <a:srgbClr val="FF0000"/>
                </a:solidFill>
              </a:rPr>
              <a:t>x</a:t>
            </a:r>
            <a:r>
              <a:rPr lang="zh-CN" altLang="en-US" sz="2500" dirty="0" smtClean="0">
                <a:solidFill>
                  <a:srgbClr val="FF0000"/>
                </a:solidFill>
              </a:rPr>
              <a:t>，必有</a:t>
            </a:r>
            <a:r>
              <a:rPr lang="en-US" altLang="zh-CN" sz="2500" dirty="0" smtClean="0">
                <a:solidFill>
                  <a:srgbClr val="FF0000"/>
                </a:solidFill>
              </a:rPr>
              <a:t>p-x</a:t>
            </a:r>
            <a:r>
              <a:rPr lang="zh-CN" altLang="en-US" sz="2500" dirty="0" smtClean="0">
                <a:solidFill>
                  <a:srgbClr val="FF0000"/>
                </a:solidFill>
              </a:rPr>
              <a:t>使得 </a:t>
            </a:r>
            <a:r>
              <a:rPr lang="en-US" altLang="zh-CN" sz="2500" dirty="0" smtClean="0">
                <a:solidFill>
                  <a:srgbClr val="FF0000"/>
                </a:solidFill>
              </a:rPr>
              <a:t>x</a:t>
            </a:r>
            <a:r>
              <a:rPr lang="en-US" altLang="zh-CN" sz="2500" baseline="30000" dirty="0" smtClean="0">
                <a:solidFill>
                  <a:srgbClr val="FF0000"/>
                </a:solidFill>
              </a:rPr>
              <a:t>2</a:t>
            </a:r>
            <a:r>
              <a:rPr lang="en-US" altLang="zh-CN" sz="2500" dirty="0" smtClean="0">
                <a:solidFill>
                  <a:srgbClr val="FF0000"/>
                </a:solidFill>
              </a:rPr>
              <a:t>=(p-x)</a:t>
            </a:r>
            <a:r>
              <a:rPr lang="en-US" altLang="zh-CN" sz="2500" baseline="30000" dirty="0" smtClean="0">
                <a:solidFill>
                  <a:srgbClr val="FF0000"/>
                </a:solidFill>
              </a:rPr>
              <a:t>2</a:t>
            </a:r>
            <a:r>
              <a:rPr lang="en-US" altLang="zh-CN" sz="2500" dirty="0" smtClean="0">
                <a:solidFill>
                  <a:srgbClr val="FF0000"/>
                </a:solidFill>
              </a:rPr>
              <a:t>=a mod p,</a:t>
            </a:r>
            <a:r>
              <a:rPr lang="zh-CN" altLang="en-US" sz="2500" dirty="0" smtClean="0">
                <a:solidFill>
                  <a:srgbClr val="FF0000"/>
                </a:solidFill>
              </a:rPr>
              <a:t>故</a:t>
            </a:r>
            <a:r>
              <a:rPr lang="zh-CN" altLang="en-US" sz="2500" dirty="0" smtClean="0">
                <a:solidFill>
                  <a:srgbClr val="FF0000"/>
                </a:solidFill>
              </a:rPr>
              <a:t>只有</a:t>
            </a:r>
            <a:r>
              <a:rPr lang="en-US" altLang="zh-CN" sz="2500" dirty="0" smtClean="0">
                <a:solidFill>
                  <a:srgbClr val="FF0000"/>
                </a:solidFill>
              </a:rPr>
              <a:t>(p-1)/2</a:t>
            </a:r>
            <a:r>
              <a:rPr lang="zh-CN" altLang="en-US" sz="2500" dirty="0" smtClean="0">
                <a:solidFill>
                  <a:srgbClr val="FF0000"/>
                </a:solidFill>
              </a:rPr>
              <a:t>个模</a:t>
            </a:r>
            <a:r>
              <a:rPr lang="en-US" altLang="zh-CN" sz="2500" dirty="0" smtClean="0">
                <a:solidFill>
                  <a:srgbClr val="FF0000"/>
                </a:solidFill>
              </a:rPr>
              <a:t>p</a:t>
            </a:r>
            <a:r>
              <a:rPr lang="zh-CN" altLang="en-US" sz="2500" dirty="0" smtClean="0">
                <a:solidFill>
                  <a:srgbClr val="FF0000"/>
                </a:solidFill>
              </a:rPr>
              <a:t>的二次剩余。</a:t>
            </a:r>
            <a:endParaRPr lang="zh-CN" altLang="en-US" sz="2500" dirty="0">
              <a:solidFill>
                <a:srgbClr val="FF0000"/>
              </a:solidFill>
            </a:endParaRPr>
          </a:p>
        </p:txBody>
      </p:sp>
      <p:sp>
        <p:nvSpPr>
          <p:cNvPr id="117760" name="Rectangle 0"/>
          <p:cNvSpPr>
            <a:spLocks noGrp="1" noChangeArrowheads="1"/>
          </p:cNvSpPr>
          <p:nvPr>
            <p:ph type="title"/>
          </p:nvPr>
        </p:nvSpPr>
        <p:spPr>
          <a:xfrm>
            <a:off x="539750" y="260350"/>
            <a:ext cx="7632700" cy="720725"/>
          </a:xfrm>
        </p:spPr>
        <p:txBody>
          <a:bodyPr/>
          <a:lstStyle/>
          <a:p>
            <a:r>
              <a:rPr lang="zh-CN" altLang="en-US" b="0" dirty="0"/>
              <a:t>求解 </a:t>
            </a:r>
            <a:r>
              <a:rPr lang="en-US" altLang="zh-CN" b="0" dirty="0"/>
              <a:t>x</a:t>
            </a:r>
            <a:r>
              <a:rPr lang="en-US" altLang="zh-CN" b="0" baseline="30000" dirty="0"/>
              <a:t>2</a:t>
            </a:r>
            <a:r>
              <a:rPr lang="en-US" altLang="zh-CN" b="0" dirty="0"/>
              <a:t> mod p=a</a:t>
            </a:r>
            <a:r>
              <a:rPr lang="zh-CN" altLang="en-US" b="0" dirty="0"/>
              <a:t>的问题</a:t>
            </a:r>
            <a:endParaRPr lang="en-US" altLang="zh-CN" b="0"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395288" y="1196975"/>
            <a:ext cx="8353425" cy="4751388"/>
          </a:xfrm>
        </p:spPr>
        <p:txBody>
          <a:bodyPr/>
          <a:lstStyle/>
          <a:p>
            <a:pPr>
              <a:buFont typeface="Wingdings" pitchFamily="2" charset="2"/>
              <a:buNone/>
            </a:pPr>
            <a:r>
              <a:rPr lang="zh-CN" altLang="en-US" sz="2600" dirty="0"/>
              <a:t>设   </a:t>
            </a:r>
            <a:r>
              <a:rPr lang="en-US" altLang="zh-CN" sz="2600" dirty="0"/>
              <a:t>x</a:t>
            </a:r>
            <a:r>
              <a:rPr lang="en-US" altLang="zh-CN" sz="2600" baseline="30000" dirty="0"/>
              <a:t>2</a:t>
            </a:r>
            <a:r>
              <a:rPr lang="en-US" altLang="zh-CN" sz="2600" dirty="0"/>
              <a:t> mod p = 1</a:t>
            </a:r>
          </a:p>
          <a:p>
            <a:pPr>
              <a:buFont typeface="Wingdings" pitchFamily="2" charset="2"/>
              <a:buNone/>
            </a:pPr>
            <a:r>
              <a:rPr lang="en-US" altLang="zh-CN" sz="2600" dirty="0"/>
              <a:t>      x</a:t>
            </a:r>
            <a:r>
              <a:rPr lang="en-US" altLang="zh-CN" sz="2600" baseline="30000" dirty="0"/>
              <a:t>2</a:t>
            </a:r>
            <a:r>
              <a:rPr lang="en-US" altLang="zh-CN" sz="2600" dirty="0"/>
              <a:t> mod p = 2</a:t>
            </a:r>
          </a:p>
          <a:p>
            <a:pPr>
              <a:buFont typeface="Wingdings" pitchFamily="2" charset="2"/>
              <a:buNone/>
            </a:pPr>
            <a:r>
              <a:rPr lang="en-US" altLang="zh-CN" sz="2600" dirty="0"/>
              <a:t>      …</a:t>
            </a:r>
          </a:p>
          <a:p>
            <a:pPr>
              <a:buFont typeface="Wingdings" pitchFamily="2" charset="2"/>
              <a:buNone/>
            </a:pPr>
            <a:r>
              <a:rPr lang="en-US" altLang="zh-CN" sz="2600" dirty="0"/>
              <a:t>      x</a:t>
            </a:r>
            <a:r>
              <a:rPr lang="en-US" altLang="zh-CN" sz="2600" baseline="30000" dirty="0"/>
              <a:t>2</a:t>
            </a:r>
            <a:r>
              <a:rPr lang="en-US" altLang="zh-CN" sz="2600" dirty="0"/>
              <a:t> mod p = p-1</a:t>
            </a:r>
          </a:p>
          <a:p>
            <a:pPr>
              <a:buFont typeface="Wingdings" pitchFamily="2" charset="2"/>
              <a:buNone/>
            </a:pPr>
            <a:r>
              <a:rPr lang="zh-CN" altLang="en-US" sz="2600" dirty="0"/>
              <a:t>    这</a:t>
            </a:r>
            <a:r>
              <a:rPr lang="en-US" altLang="zh-CN" sz="2600" dirty="0"/>
              <a:t>p-1</a:t>
            </a:r>
            <a:r>
              <a:rPr lang="zh-CN" altLang="en-US" sz="2600" dirty="0"/>
              <a:t>个等式有多少在</a:t>
            </a:r>
            <a:r>
              <a:rPr lang="en-US" altLang="zh-CN" sz="2600" dirty="0"/>
              <a:t>[1, p-1]</a:t>
            </a:r>
            <a:r>
              <a:rPr lang="zh-CN" altLang="en-US" sz="2600" dirty="0"/>
              <a:t>中有解？</a:t>
            </a:r>
          </a:p>
          <a:p>
            <a:pPr>
              <a:buFont typeface="Wingdings" pitchFamily="2" charset="2"/>
              <a:buNone/>
            </a:pPr>
            <a:r>
              <a:rPr lang="zh-CN" altLang="en-US" sz="2600" dirty="0"/>
              <a:t>    我们可以计算</a:t>
            </a:r>
            <a:r>
              <a:rPr lang="en-US" altLang="zh-CN" sz="2600" dirty="0"/>
              <a:t>(1, 2, 3, …, p-1)</a:t>
            </a:r>
            <a:r>
              <a:rPr lang="zh-CN" altLang="en-US" sz="2600" dirty="0"/>
              <a:t>平方模</a:t>
            </a:r>
            <a:r>
              <a:rPr lang="en-US" altLang="zh-CN" sz="2600" dirty="0"/>
              <a:t>p,</a:t>
            </a:r>
            <a:r>
              <a:rPr lang="zh-CN" altLang="en-US" sz="2600" dirty="0"/>
              <a:t>即</a:t>
            </a:r>
            <a:r>
              <a:rPr lang="en-US" altLang="zh-CN" sz="2600" dirty="0"/>
              <a:t>x</a:t>
            </a:r>
            <a:r>
              <a:rPr lang="en-US" altLang="zh-CN" sz="2600" baseline="30000" dirty="0"/>
              <a:t>2</a:t>
            </a:r>
            <a:r>
              <a:rPr lang="en-US" altLang="zh-CN" sz="2600" dirty="0"/>
              <a:t> mod p=a. </a:t>
            </a:r>
            <a:r>
              <a:rPr lang="zh-CN" altLang="en-US" sz="2600" dirty="0"/>
              <a:t>如果</a:t>
            </a:r>
            <a:r>
              <a:rPr lang="en-US" altLang="zh-CN" sz="2600" dirty="0"/>
              <a:t>a</a:t>
            </a:r>
            <a:r>
              <a:rPr lang="zh-CN" altLang="en-US" sz="2600" dirty="0"/>
              <a:t>是模</a:t>
            </a:r>
            <a:r>
              <a:rPr lang="en-US" altLang="zh-CN" sz="2600" dirty="0"/>
              <a:t>p</a:t>
            </a:r>
            <a:r>
              <a:rPr lang="zh-CN" altLang="en-US" sz="2600" dirty="0"/>
              <a:t>的平方剩余</a:t>
            </a:r>
            <a:r>
              <a:rPr lang="en-US" altLang="zh-CN" sz="2600" dirty="0"/>
              <a:t>, </a:t>
            </a:r>
            <a:r>
              <a:rPr lang="zh-CN" altLang="en-US" sz="2600" dirty="0"/>
              <a:t>则</a:t>
            </a:r>
            <a:r>
              <a:rPr lang="en-US" altLang="zh-CN" sz="2600" dirty="0"/>
              <a:t>x</a:t>
            </a:r>
            <a:r>
              <a:rPr lang="en-US" altLang="zh-CN" sz="2600" baseline="30000" dirty="0"/>
              <a:t>2</a:t>
            </a:r>
            <a:r>
              <a:rPr lang="en-US" altLang="zh-CN" sz="2600" dirty="0"/>
              <a:t> mod p = a</a:t>
            </a:r>
            <a:r>
              <a:rPr lang="zh-CN" altLang="en-US" sz="2600" dirty="0"/>
              <a:t>在</a:t>
            </a:r>
            <a:r>
              <a:rPr lang="en-US" altLang="zh-CN" sz="2600" dirty="0"/>
              <a:t>[1, p-1]</a:t>
            </a:r>
            <a:r>
              <a:rPr lang="zh-CN" altLang="en-US" sz="2600" dirty="0"/>
              <a:t>中有两个可区分的解。所以</a:t>
            </a:r>
            <a:r>
              <a:rPr lang="en-US" altLang="zh-CN" sz="2600" dirty="0"/>
              <a:t>, </a:t>
            </a:r>
            <a:r>
              <a:rPr lang="zh-CN" altLang="en-US" sz="2600" dirty="0"/>
              <a:t>在</a:t>
            </a:r>
            <a:r>
              <a:rPr lang="en-US" altLang="zh-CN" sz="2600" dirty="0"/>
              <a:t>[1, p-1]</a:t>
            </a:r>
            <a:r>
              <a:rPr lang="zh-CN" altLang="en-US" sz="2600" dirty="0"/>
              <a:t>中</a:t>
            </a:r>
            <a:r>
              <a:rPr lang="en-US" altLang="zh-CN" sz="2600" dirty="0"/>
              <a:t>, </a:t>
            </a:r>
            <a:r>
              <a:rPr lang="zh-CN" altLang="en-US" sz="2600" dirty="0"/>
              <a:t>仅有</a:t>
            </a:r>
            <a:r>
              <a:rPr lang="en-US" altLang="zh-CN" sz="2600" dirty="0"/>
              <a:t>(p-1)/2</a:t>
            </a:r>
            <a:r>
              <a:rPr lang="zh-CN" altLang="en-US" sz="2600" dirty="0"/>
              <a:t>个等式有解</a:t>
            </a:r>
            <a:r>
              <a:rPr lang="en-US" altLang="zh-CN" sz="2600" dirty="0"/>
              <a:t>, </a:t>
            </a:r>
            <a:r>
              <a:rPr lang="zh-CN" altLang="en-US" sz="2600" dirty="0"/>
              <a:t>是平方剩余</a:t>
            </a:r>
            <a:r>
              <a:rPr lang="en-US" altLang="zh-CN" sz="2600" dirty="0"/>
              <a:t>; 1/2</a:t>
            </a:r>
            <a:r>
              <a:rPr lang="zh-CN" altLang="en-US" sz="2600" dirty="0"/>
              <a:t>个等式无解</a:t>
            </a:r>
            <a:r>
              <a:rPr lang="en-US" altLang="zh-CN" sz="2600" dirty="0"/>
              <a:t>, </a:t>
            </a:r>
            <a:r>
              <a:rPr lang="zh-CN" altLang="en-US" sz="2600" dirty="0"/>
              <a:t>非平方剩余。</a:t>
            </a:r>
          </a:p>
        </p:txBody>
      </p:sp>
      <p:sp>
        <p:nvSpPr>
          <p:cNvPr id="118784" name="Rectangle 0"/>
          <p:cNvSpPr>
            <a:spLocks noGrp="1" noRot="1" noChangeArrowheads="1"/>
          </p:cNvSpPr>
          <p:nvPr>
            <p:ph type="title"/>
          </p:nvPr>
        </p:nvSpPr>
        <p:spPr>
          <a:xfrm>
            <a:off x="611188" y="404813"/>
            <a:ext cx="7129462" cy="719137"/>
          </a:xfrm>
          <a:noFill/>
          <a:ln/>
        </p:spPr>
        <p:txBody>
          <a:bodyPr anchor="ctr"/>
          <a:lstStyle/>
          <a:p>
            <a:r>
              <a:rPr lang="zh-CN" altLang="en-US" b="0" dirty="0"/>
              <a:t>求解 </a:t>
            </a:r>
            <a:r>
              <a:rPr lang="en-US" altLang="zh-CN" b="0" dirty="0"/>
              <a:t>x</a:t>
            </a:r>
            <a:r>
              <a:rPr lang="en-US" altLang="zh-CN" b="0" baseline="30000" dirty="0"/>
              <a:t>2</a:t>
            </a:r>
            <a:r>
              <a:rPr lang="en-US" altLang="zh-CN" b="0" dirty="0"/>
              <a:t> mod p=a</a:t>
            </a:r>
            <a:r>
              <a:rPr lang="zh-CN" altLang="en-US" b="0" dirty="0"/>
              <a:t>的问题</a:t>
            </a:r>
            <a:endParaRPr lang="en-US" altLang="zh-CN" b="0"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539750" y="1125538"/>
            <a:ext cx="7993063" cy="5041900"/>
          </a:xfrm>
        </p:spPr>
        <p:txBody>
          <a:bodyPr>
            <a:normAutofit/>
          </a:bodyPr>
          <a:lstStyle/>
          <a:p>
            <a:pPr>
              <a:lnSpc>
                <a:spcPct val="90000"/>
              </a:lnSpc>
              <a:spcBef>
                <a:spcPct val="15000"/>
              </a:spcBef>
              <a:buFont typeface="Wingdings" pitchFamily="2" charset="2"/>
              <a:buNone/>
            </a:pPr>
            <a:r>
              <a:rPr lang="zh-CN" altLang="en-US" sz="2500" dirty="0"/>
              <a:t>例：如果</a:t>
            </a:r>
            <a:r>
              <a:rPr lang="en-US" altLang="zh-CN" sz="2500" dirty="0"/>
              <a:t>p=7, </a:t>
            </a:r>
            <a:r>
              <a:rPr lang="zh-CN" altLang="en-US" sz="2500" dirty="0"/>
              <a:t>在</a:t>
            </a:r>
            <a:r>
              <a:rPr lang="en-US" altLang="zh-CN" sz="2500" dirty="0"/>
              <a:t>[1, 6]</a:t>
            </a:r>
            <a:r>
              <a:rPr lang="zh-CN" altLang="en-US" sz="2500" dirty="0"/>
              <a:t>中是平方剩余的</a:t>
            </a:r>
            <a:r>
              <a:rPr lang="en-US" altLang="zh-CN" sz="2500" dirty="0"/>
              <a:t>a</a:t>
            </a:r>
            <a:r>
              <a:rPr lang="zh-CN" altLang="en-US" sz="2500" dirty="0"/>
              <a:t>只有三个</a:t>
            </a:r>
            <a:r>
              <a:rPr lang="en-US" altLang="zh-CN" sz="2500" dirty="0"/>
              <a:t>, </a:t>
            </a:r>
          </a:p>
          <a:p>
            <a:pPr>
              <a:lnSpc>
                <a:spcPct val="90000"/>
              </a:lnSpc>
              <a:spcBef>
                <a:spcPct val="15000"/>
              </a:spcBef>
              <a:buFont typeface="Wingdings" pitchFamily="2" charset="2"/>
              <a:buNone/>
            </a:pPr>
            <a:r>
              <a:rPr lang="zh-CN" altLang="en-US" sz="2500" dirty="0"/>
              <a:t>       即</a:t>
            </a:r>
            <a:r>
              <a:rPr lang="en-US" altLang="zh-CN" sz="2500" dirty="0"/>
              <a:t>{1, 2, 4}. </a:t>
            </a:r>
          </a:p>
          <a:p>
            <a:pPr>
              <a:lnSpc>
                <a:spcPct val="90000"/>
              </a:lnSpc>
              <a:spcBef>
                <a:spcPct val="15000"/>
              </a:spcBef>
              <a:buFont typeface="Wingdings" pitchFamily="2" charset="2"/>
              <a:buNone/>
            </a:pPr>
            <a:r>
              <a:rPr lang="en-US" altLang="zh-CN" sz="2500" dirty="0"/>
              <a:t>      </a:t>
            </a:r>
            <a:r>
              <a:rPr lang="zh-CN" altLang="en-US" sz="2500" dirty="0"/>
              <a:t>如果</a:t>
            </a:r>
            <a:r>
              <a:rPr lang="en-US" altLang="zh-CN" sz="2500" dirty="0"/>
              <a:t>p=11, 1</a:t>
            </a:r>
            <a:r>
              <a:rPr lang="en-US" altLang="zh-CN" sz="2500" baseline="30000" dirty="0"/>
              <a:t>2</a:t>
            </a:r>
            <a:r>
              <a:rPr lang="en-US" altLang="zh-CN" sz="2500" dirty="0"/>
              <a:t> mod 11 = 1   	6</a:t>
            </a:r>
            <a:r>
              <a:rPr lang="en-US" altLang="zh-CN" sz="2500" baseline="30000" dirty="0"/>
              <a:t>2</a:t>
            </a:r>
            <a:r>
              <a:rPr lang="en-US" altLang="zh-CN" sz="2500" dirty="0"/>
              <a:t> mod 11 = 3</a:t>
            </a:r>
          </a:p>
          <a:p>
            <a:pPr>
              <a:lnSpc>
                <a:spcPct val="90000"/>
              </a:lnSpc>
              <a:spcBef>
                <a:spcPct val="15000"/>
              </a:spcBef>
              <a:buFont typeface="Wingdings" pitchFamily="2" charset="2"/>
              <a:buNone/>
            </a:pPr>
            <a:r>
              <a:rPr lang="en-US" altLang="zh-CN" sz="2500" dirty="0"/>
              <a:t>                       2</a:t>
            </a:r>
            <a:r>
              <a:rPr lang="en-US" altLang="zh-CN" sz="2500" baseline="30000" dirty="0"/>
              <a:t>2</a:t>
            </a:r>
            <a:r>
              <a:rPr lang="en-US" altLang="zh-CN" sz="2500" dirty="0"/>
              <a:t> mod 11 = 4   	7</a:t>
            </a:r>
            <a:r>
              <a:rPr lang="en-US" altLang="zh-CN" sz="2500" baseline="30000" dirty="0"/>
              <a:t>2</a:t>
            </a:r>
            <a:r>
              <a:rPr lang="en-US" altLang="zh-CN" sz="2500" dirty="0"/>
              <a:t> mod 11 = 5</a:t>
            </a:r>
          </a:p>
          <a:p>
            <a:pPr>
              <a:lnSpc>
                <a:spcPct val="90000"/>
              </a:lnSpc>
              <a:spcBef>
                <a:spcPct val="15000"/>
              </a:spcBef>
              <a:buFont typeface="Wingdings" pitchFamily="2" charset="2"/>
              <a:buNone/>
            </a:pPr>
            <a:r>
              <a:rPr lang="en-US" altLang="zh-CN" sz="2500" dirty="0"/>
              <a:t>                       3</a:t>
            </a:r>
            <a:r>
              <a:rPr lang="en-US" altLang="zh-CN" sz="2500" baseline="30000" dirty="0"/>
              <a:t>2</a:t>
            </a:r>
            <a:r>
              <a:rPr lang="en-US" altLang="zh-CN" sz="2500" dirty="0"/>
              <a:t> mod 11 = 9   	8</a:t>
            </a:r>
            <a:r>
              <a:rPr lang="en-US" altLang="zh-CN" sz="2500" baseline="30000" dirty="0"/>
              <a:t>2</a:t>
            </a:r>
            <a:r>
              <a:rPr lang="en-US" altLang="zh-CN" sz="2500" dirty="0"/>
              <a:t> mod 11 = 9</a:t>
            </a:r>
          </a:p>
          <a:p>
            <a:pPr>
              <a:lnSpc>
                <a:spcPct val="90000"/>
              </a:lnSpc>
              <a:spcBef>
                <a:spcPct val="15000"/>
              </a:spcBef>
              <a:buFont typeface="Wingdings" pitchFamily="2" charset="2"/>
              <a:buNone/>
            </a:pPr>
            <a:r>
              <a:rPr lang="en-US" altLang="zh-CN" sz="2500" dirty="0"/>
              <a:t>                       4</a:t>
            </a:r>
            <a:r>
              <a:rPr lang="en-US" altLang="zh-CN" sz="2500" baseline="30000" dirty="0"/>
              <a:t>2</a:t>
            </a:r>
            <a:r>
              <a:rPr lang="en-US" altLang="zh-CN" sz="2500" dirty="0"/>
              <a:t> mod 11 = 5   	9</a:t>
            </a:r>
            <a:r>
              <a:rPr lang="en-US" altLang="zh-CN" sz="2500" baseline="30000" dirty="0"/>
              <a:t>2</a:t>
            </a:r>
            <a:r>
              <a:rPr lang="en-US" altLang="zh-CN" sz="2500" dirty="0"/>
              <a:t> mod 11 = 4</a:t>
            </a:r>
          </a:p>
          <a:p>
            <a:pPr>
              <a:lnSpc>
                <a:spcPct val="90000"/>
              </a:lnSpc>
              <a:spcBef>
                <a:spcPct val="15000"/>
              </a:spcBef>
              <a:buFont typeface="Wingdings" pitchFamily="2" charset="2"/>
              <a:buNone/>
            </a:pPr>
            <a:r>
              <a:rPr lang="en-US" altLang="zh-CN" sz="2500" dirty="0"/>
              <a:t>                       5</a:t>
            </a:r>
            <a:r>
              <a:rPr lang="en-US" altLang="zh-CN" sz="2500" baseline="30000" dirty="0"/>
              <a:t>2</a:t>
            </a:r>
            <a:r>
              <a:rPr lang="en-US" altLang="zh-CN" sz="2500" dirty="0"/>
              <a:t> mod 11 = 3   	10</a:t>
            </a:r>
            <a:r>
              <a:rPr lang="en-US" altLang="zh-CN" sz="2500" baseline="30000" dirty="0"/>
              <a:t>2</a:t>
            </a:r>
            <a:r>
              <a:rPr lang="en-US" altLang="zh-CN" sz="2500" dirty="0"/>
              <a:t> mod </a:t>
            </a:r>
            <a:r>
              <a:rPr lang="en-US" altLang="zh-CN" sz="2500" dirty="0" smtClean="0"/>
              <a:t>11=1</a:t>
            </a:r>
            <a:endParaRPr lang="en-US" altLang="zh-CN" sz="2500" dirty="0"/>
          </a:p>
          <a:p>
            <a:pPr>
              <a:lnSpc>
                <a:spcPct val="90000"/>
              </a:lnSpc>
              <a:spcBef>
                <a:spcPct val="15000"/>
              </a:spcBef>
              <a:buFont typeface="Wingdings" pitchFamily="2" charset="2"/>
              <a:buNone/>
            </a:pPr>
            <a:r>
              <a:rPr lang="en-US" altLang="zh-CN" sz="2500" dirty="0"/>
              <a:t>    </a:t>
            </a:r>
            <a:r>
              <a:rPr lang="zh-CN" altLang="en-US" sz="2500" dirty="0"/>
              <a:t>只有</a:t>
            </a:r>
            <a:r>
              <a:rPr lang="en-US" altLang="zh-CN" sz="2500" dirty="0"/>
              <a:t>(p-1)/2</a:t>
            </a:r>
            <a:r>
              <a:rPr lang="zh-CN" altLang="en-US" sz="2500" dirty="0"/>
              <a:t>个</a:t>
            </a:r>
            <a:r>
              <a:rPr lang="en-US" altLang="zh-CN" sz="2500" dirty="0"/>
              <a:t>a∈R2, </a:t>
            </a:r>
            <a:r>
              <a:rPr lang="zh-CN" altLang="en-US" sz="2500" dirty="0"/>
              <a:t>每个</a:t>
            </a:r>
            <a:r>
              <a:rPr lang="en-US" altLang="zh-CN" sz="2500" dirty="0"/>
              <a:t>a</a:t>
            </a:r>
            <a:r>
              <a:rPr lang="zh-CN" altLang="en-US" sz="2500" dirty="0"/>
              <a:t>有两个解</a:t>
            </a:r>
            <a:r>
              <a:rPr lang="en-US" altLang="zh-CN" sz="2500" dirty="0"/>
              <a:t>, </a:t>
            </a:r>
            <a:r>
              <a:rPr lang="zh-CN" altLang="en-US" sz="2500" dirty="0"/>
              <a:t>即</a:t>
            </a:r>
            <a:r>
              <a:rPr lang="en-US" altLang="zh-CN" sz="2500" dirty="0"/>
              <a:t>x</a:t>
            </a:r>
            <a:r>
              <a:rPr lang="en-US" altLang="zh-CN" sz="2500" baseline="-25000" dirty="0"/>
              <a:t>1</a:t>
            </a:r>
            <a:r>
              <a:rPr lang="zh-CN" altLang="en-US" sz="2500" dirty="0"/>
              <a:t>和</a:t>
            </a:r>
            <a:r>
              <a:rPr lang="en-US" altLang="zh-CN" sz="2500" dirty="0"/>
              <a:t>p-x</a:t>
            </a:r>
            <a:r>
              <a:rPr lang="en-US" altLang="zh-CN" sz="2500" baseline="-25000" dirty="0"/>
              <a:t>1</a:t>
            </a:r>
            <a:r>
              <a:rPr lang="zh-CN" altLang="en-US" sz="2500" dirty="0"/>
              <a:t>。</a:t>
            </a:r>
          </a:p>
          <a:p>
            <a:pPr>
              <a:lnSpc>
                <a:spcPct val="90000"/>
              </a:lnSpc>
              <a:spcBef>
                <a:spcPct val="15000"/>
              </a:spcBef>
              <a:buFont typeface="Wingdings" pitchFamily="2" charset="2"/>
              <a:buNone/>
            </a:pPr>
            <a:r>
              <a:rPr lang="zh-CN" altLang="en-US" sz="3100" b="1" dirty="0"/>
              <a:t>定理</a:t>
            </a:r>
            <a:r>
              <a:rPr lang="en-US" altLang="zh-CN" sz="3100" b="1" dirty="0" smtClean="0"/>
              <a:t>8.11 (</a:t>
            </a:r>
            <a:r>
              <a:rPr lang="zh-CN" altLang="en-US" sz="3100" b="1" dirty="0" smtClean="0"/>
              <a:t>二次剩余特点</a:t>
            </a:r>
            <a:r>
              <a:rPr lang="en-US" altLang="zh-CN" sz="3100" b="1" dirty="0" smtClean="0"/>
              <a:t>)</a:t>
            </a:r>
            <a:endParaRPr lang="en-US" altLang="zh-CN" sz="3100" b="1" dirty="0"/>
          </a:p>
          <a:p>
            <a:pPr>
              <a:lnSpc>
                <a:spcPct val="90000"/>
              </a:lnSpc>
              <a:spcBef>
                <a:spcPct val="15000"/>
              </a:spcBef>
              <a:buFont typeface="Wingdings" pitchFamily="2" charset="2"/>
              <a:buNone/>
            </a:pPr>
            <a:r>
              <a:rPr lang="en-US" altLang="zh-CN" sz="2500" dirty="0"/>
              <a:t>    For prime p&gt;2, and 0&lt;a&lt;p,</a:t>
            </a:r>
          </a:p>
          <a:p>
            <a:pPr>
              <a:lnSpc>
                <a:spcPct val="90000"/>
              </a:lnSpc>
              <a:spcBef>
                <a:spcPct val="15000"/>
              </a:spcBef>
              <a:buFont typeface="Wingdings" pitchFamily="2" charset="2"/>
              <a:buNone/>
            </a:pPr>
            <a:r>
              <a:rPr lang="en-US" altLang="zh-CN" sz="2500" dirty="0"/>
              <a:t>    	a</a:t>
            </a:r>
            <a:r>
              <a:rPr lang="en-US" altLang="zh-CN" sz="2500" baseline="30000" dirty="0"/>
              <a:t>(p-1)/2</a:t>
            </a:r>
            <a:r>
              <a:rPr lang="en-US" altLang="zh-CN" sz="2500" dirty="0"/>
              <a:t> mod p = 1, if a∈R2</a:t>
            </a:r>
          </a:p>
          <a:p>
            <a:pPr>
              <a:lnSpc>
                <a:spcPct val="90000"/>
              </a:lnSpc>
              <a:spcBef>
                <a:spcPct val="15000"/>
              </a:spcBef>
              <a:buFont typeface="Wingdings" pitchFamily="2" charset="2"/>
              <a:buNone/>
            </a:pPr>
            <a:r>
              <a:rPr lang="en-US" altLang="zh-CN" sz="2500" dirty="0"/>
              <a:t>    	a</a:t>
            </a:r>
            <a:r>
              <a:rPr lang="en-US" altLang="zh-CN" sz="2500" baseline="30000" dirty="0"/>
              <a:t>(p-1)/2</a:t>
            </a:r>
            <a:r>
              <a:rPr lang="en-US" altLang="zh-CN" sz="2500" dirty="0"/>
              <a:t> mod p = p-1, otherwise.</a:t>
            </a:r>
            <a:endParaRPr lang="zh-CN" altLang="en-US" sz="2500" dirty="0"/>
          </a:p>
        </p:txBody>
      </p:sp>
      <p:sp>
        <p:nvSpPr>
          <p:cNvPr id="119808" name="Rectangle 0"/>
          <p:cNvSpPr>
            <a:spLocks noGrp="1" noRot="1" noChangeArrowheads="1"/>
          </p:cNvSpPr>
          <p:nvPr>
            <p:ph type="title"/>
          </p:nvPr>
        </p:nvSpPr>
        <p:spPr>
          <a:xfrm>
            <a:off x="468313" y="333375"/>
            <a:ext cx="7056437" cy="647700"/>
          </a:xfrm>
          <a:noFill/>
          <a:ln/>
        </p:spPr>
        <p:txBody>
          <a:bodyPr anchor="ctr">
            <a:normAutofit fontScale="90000"/>
          </a:bodyPr>
          <a:lstStyle/>
          <a:p>
            <a:r>
              <a:rPr lang="zh-CN" altLang="en-US" b="0" dirty="0"/>
              <a:t>求解 </a:t>
            </a:r>
            <a:r>
              <a:rPr lang="en-US" altLang="zh-CN" b="0" dirty="0"/>
              <a:t>x</a:t>
            </a:r>
            <a:r>
              <a:rPr lang="en-US" altLang="zh-CN" b="0" baseline="30000" dirty="0"/>
              <a:t>2</a:t>
            </a:r>
            <a:r>
              <a:rPr lang="en-US" altLang="zh-CN" b="0" dirty="0"/>
              <a:t> mod p=a</a:t>
            </a:r>
            <a:r>
              <a:rPr lang="zh-CN" altLang="en-US" b="0" dirty="0"/>
              <a:t>的问题</a:t>
            </a:r>
            <a:endParaRPr lang="en-US" altLang="zh-CN" b="0"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395288" y="1125538"/>
            <a:ext cx="8424862" cy="5256212"/>
          </a:xfrm>
        </p:spPr>
        <p:txBody>
          <a:bodyPr>
            <a:normAutofit lnSpcReduction="10000"/>
          </a:bodyPr>
          <a:lstStyle/>
          <a:p>
            <a:pPr>
              <a:lnSpc>
                <a:spcPct val="90000"/>
              </a:lnSpc>
              <a:spcBef>
                <a:spcPct val="15000"/>
              </a:spcBef>
              <a:buFont typeface="Wingdings" pitchFamily="2" charset="2"/>
              <a:buNone/>
            </a:pPr>
            <a:r>
              <a:rPr lang="zh-CN" altLang="en-US" sz="3100" b="1" dirty="0"/>
              <a:t>证明：</a:t>
            </a:r>
            <a:r>
              <a:rPr lang="zh-CN" altLang="en-US" sz="2500" dirty="0"/>
              <a:t>根据</a:t>
            </a:r>
            <a:r>
              <a:rPr lang="en-US" altLang="zh-CN" sz="2500" dirty="0"/>
              <a:t>Fermat’s theorem, </a:t>
            </a:r>
            <a:r>
              <a:rPr lang="zh-CN" altLang="en-US" sz="2500" dirty="0"/>
              <a:t>即</a:t>
            </a:r>
            <a:r>
              <a:rPr lang="en-US" altLang="zh-CN" sz="2500" dirty="0"/>
              <a:t>a</a:t>
            </a:r>
            <a:r>
              <a:rPr lang="en-US" altLang="zh-CN" sz="2500" baseline="30000" dirty="0"/>
              <a:t>p-1</a:t>
            </a:r>
            <a:r>
              <a:rPr lang="en-US" altLang="zh-CN" sz="2500" dirty="0"/>
              <a:t> mod p = 1, </a:t>
            </a:r>
          </a:p>
          <a:p>
            <a:pPr>
              <a:lnSpc>
                <a:spcPct val="90000"/>
              </a:lnSpc>
              <a:spcBef>
                <a:spcPct val="15000"/>
              </a:spcBef>
              <a:buFont typeface="Wingdings" pitchFamily="2" charset="2"/>
              <a:buNone/>
            </a:pPr>
            <a:r>
              <a:rPr lang="zh-CN" altLang="en-US" sz="2500" dirty="0"/>
              <a:t>          有</a:t>
            </a:r>
            <a:r>
              <a:rPr lang="en-US" altLang="zh-CN" sz="2500" dirty="0"/>
              <a:t>(a</a:t>
            </a:r>
            <a:r>
              <a:rPr lang="en-US" altLang="zh-CN" sz="2500" baseline="30000" dirty="0"/>
              <a:t>p-1</a:t>
            </a:r>
            <a:r>
              <a:rPr lang="en-US" altLang="zh-CN" sz="2500" dirty="0"/>
              <a:t>–1) mod p = 0.</a:t>
            </a:r>
          </a:p>
          <a:p>
            <a:pPr>
              <a:lnSpc>
                <a:spcPct val="90000"/>
              </a:lnSpc>
              <a:spcBef>
                <a:spcPct val="15000"/>
              </a:spcBef>
              <a:buFont typeface="Wingdings" pitchFamily="2" charset="2"/>
              <a:buNone/>
            </a:pPr>
            <a:r>
              <a:rPr lang="en-US" altLang="zh-CN" sz="2500" dirty="0"/>
              <a:t>      ∵ p</a:t>
            </a:r>
            <a:r>
              <a:rPr lang="zh-CN" altLang="en-US" sz="2500" dirty="0"/>
              <a:t>是奇数</a:t>
            </a:r>
            <a:r>
              <a:rPr lang="en-US" altLang="zh-CN" sz="2500" dirty="0"/>
              <a:t>, </a:t>
            </a:r>
            <a:r>
              <a:rPr lang="zh-CN" altLang="en-US" sz="2500" dirty="0"/>
              <a:t>因此可以因式分解</a:t>
            </a:r>
            <a:r>
              <a:rPr lang="en-US" altLang="zh-CN" sz="2500" dirty="0"/>
              <a:t>a</a:t>
            </a:r>
            <a:r>
              <a:rPr lang="en-US" altLang="zh-CN" sz="2500" baseline="30000" dirty="0"/>
              <a:t>p-1</a:t>
            </a:r>
            <a:r>
              <a:rPr lang="en-US" altLang="zh-CN" sz="2500" dirty="0"/>
              <a:t>–1, </a:t>
            </a:r>
            <a:r>
              <a:rPr lang="zh-CN" altLang="en-US" sz="2500" dirty="0"/>
              <a:t>得</a:t>
            </a:r>
          </a:p>
          <a:p>
            <a:pPr>
              <a:lnSpc>
                <a:spcPct val="90000"/>
              </a:lnSpc>
              <a:spcBef>
                <a:spcPct val="15000"/>
              </a:spcBef>
              <a:buFont typeface="Wingdings" pitchFamily="2" charset="2"/>
              <a:buNone/>
            </a:pPr>
            <a:r>
              <a:rPr lang="en-US" altLang="zh-CN" sz="2500" dirty="0"/>
              <a:t>         (a</a:t>
            </a:r>
            <a:r>
              <a:rPr lang="en-US" altLang="zh-CN" sz="2500" baseline="30000" dirty="0"/>
              <a:t>(p-1)/2</a:t>
            </a:r>
            <a:r>
              <a:rPr lang="en-US" altLang="zh-CN" sz="2500" dirty="0"/>
              <a:t> + 1)(a</a:t>
            </a:r>
            <a:r>
              <a:rPr lang="en-US" altLang="zh-CN" sz="2500" baseline="30000" dirty="0"/>
              <a:t>(p-1)/2</a:t>
            </a:r>
            <a:r>
              <a:rPr lang="en-US" altLang="zh-CN" sz="2500" dirty="0"/>
              <a:t> - 1) mod p = 0, </a:t>
            </a:r>
          </a:p>
          <a:p>
            <a:pPr>
              <a:lnSpc>
                <a:spcPct val="90000"/>
              </a:lnSpc>
              <a:spcBef>
                <a:spcPct val="15000"/>
              </a:spcBef>
              <a:buFont typeface="Wingdings" pitchFamily="2" charset="2"/>
              <a:buNone/>
            </a:pPr>
            <a:r>
              <a:rPr lang="zh-CN" altLang="en-US" sz="2500" dirty="0"/>
              <a:t>          即</a:t>
            </a:r>
            <a:r>
              <a:rPr lang="en-US" altLang="zh-CN" sz="2500" dirty="0"/>
              <a:t>p</a:t>
            </a:r>
            <a:r>
              <a:rPr lang="zh-CN" altLang="en-US" sz="2500" dirty="0"/>
              <a:t>可整除</a:t>
            </a:r>
            <a:r>
              <a:rPr lang="en-US" altLang="zh-CN" sz="2500" dirty="0"/>
              <a:t>a</a:t>
            </a:r>
            <a:r>
              <a:rPr lang="en-US" altLang="zh-CN" sz="2500" baseline="30000" dirty="0"/>
              <a:t>(p-1)/2</a:t>
            </a:r>
            <a:r>
              <a:rPr lang="en-US" altLang="zh-CN" sz="2500" dirty="0"/>
              <a:t> +1</a:t>
            </a:r>
            <a:r>
              <a:rPr lang="zh-CN" altLang="en-US" sz="2500" dirty="0"/>
              <a:t>或</a:t>
            </a:r>
            <a:r>
              <a:rPr lang="en-US" altLang="zh-CN" sz="2500" dirty="0"/>
              <a:t>a</a:t>
            </a:r>
            <a:r>
              <a:rPr lang="en-US" altLang="zh-CN" sz="2500" baseline="30000" dirty="0"/>
              <a:t>(p-1)/2</a:t>
            </a:r>
            <a:r>
              <a:rPr lang="en-US" altLang="zh-CN" sz="2500" dirty="0"/>
              <a:t>–1, </a:t>
            </a:r>
            <a:r>
              <a:rPr lang="zh-CN" altLang="en-US" sz="2500" dirty="0"/>
              <a:t>不能同时整除</a:t>
            </a:r>
            <a:r>
              <a:rPr lang="en-US" altLang="zh-CN" sz="2500" dirty="0"/>
              <a:t>, </a:t>
            </a:r>
            <a:r>
              <a:rPr lang="zh-CN" altLang="en-US" sz="2500" dirty="0"/>
              <a:t>不然意味着</a:t>
            </a:r>
            <a:r>
              <a:rPr lang="en-US" altLang="zh-CN" sz="2500" dirty="0"/>
              <a:t>p</a:t>
            </a:r>
            <a:r>
              <a:rPr lang="zh-CN" altLang="en-US" sz="2500" dirty="0"/>
              <a:t>可以整除它们的差</a:t>
            </a:r>
            <a:r>
              <a:rPr lang="en-US" altLang="zh-CN" sz="2500" dirty="0"/>
              <a:t>, </a:t>
            </a:r>
            <a:r>
              <a:rPr lang="zh-CN" altLang="en-US" sz="2500" dirty="0"/>
              <a:t>即</a:t>
            </a:r>
            <a:r>
              <a:rPr lang="en-US" altLang="zh-CN" sz="2500" dirty="0"/>
              <a:t>2.</a:t>
            </a:r>
          </a:p>
          <a:p>
            <a:pPr>
              <a:lnSpc>
                <a:spcPct val="90000"/>
              </a:lnSpc>
              <a:spcBef>
                <a:spcPct val="15000"/>
              </a:spcBef>
              <a:buFont typeface="Wingdings" pitchFamily="2" charset="2"/>
              <a:buNone/>
            </a:pPr>
            <a:r>
              <a:rPr lang="en-US" altLang="zh-CN" sz="2500" dirty="0"/>
              <a:t>      ∴ a</a:t>
            </a:r>
            <a:r>
              <a:rPr lang="en-US" altLang="zh-CN" sz="2500" baseline="30000" dirty="0"/>
              <a:t>(p-1)/2</a:t>
            </a:r>
            <a:r>
              <a:rPr lang="en-US" altLang="zh-CN" sz="2500" dirty="0"/>
              <a:t> mod p = ±1</a:t>
            </a:r>
          </a:p>
          <a:p>
            <a:pPr>
              <a:lnSpc>
                <a:spcPct val="90000"/>
              </a:lnSpc>
              <a:spcBef>
                <a:spcPct val="15000"/>
              </a:spcBef>
              <a:buFont typeface="Wingdings" pitchFamily="2" charset="2"/>
              <a:buNone/>
            </a:pPr>
            <a:r>
              <a:rPr lang="en-US" altLang="zh-CN" sz="2500" dirty="0"/>
              <a:t>      ∵ a∈R2, </a:t>
            </a:r>
            <a:r>
              <a:rPr lang="zh-CN" altLang="en-US" sz="2500" dirty="0"/>
              <a:t>一定存在</a:t>
            </a:r>
            <a:r>
              <a:rPr lang="en-US" altLang="zh-CN" sz="2500" dirty="0"/>
              <a:t>x, x</a:t>
            </a:r>
            <a:r>
              <a:rPr lang="en-US" altLang="zh-CN" sz="2500" baseline="30000" dirty="0"/>
              <a:t>2</a:t>
            </a:r>
            <a:r>
              <a:rPr lang="en-US" altLang="zh-CN" sz="2500" dirty="0"/>
              <a:t> mod p = a.</a:t>
            </a:r>
          </a:p>
          <a:p>
            <a:pPr>
              <a:lnSpc>
                <a:spcPct val="90000"/>
              </a:lnSpc>
              <a:spcBef>
                <a:spcPct val="15000"/>
              </a:spcBef>
              <a:buFont typeface="Wingdings" pitchFamily="2" charset="2"/>
              <a:buNone/>
            </a:pPr>
            <a:r>
              <a:rPr lang="en-US" altLang="zh-CN" sz="2500" dirty="0"/>
              <a:t>      ∴ a</a:t>
            </a:r>
            <a:r>
              <a:rPr lang="en-US" altLang="zh-CN" sz="2500" baseline="30000" dirty="0"/>
              <a:t>(p-1)/2</a:t>
            </a:r>
            <a:r>
              <a:rPr lang="en-US" altLang="zh-CN" sz="2500" dirty="0"/>
              <a:t> mod p = (x</a:t>
            </a:r>
            <a:r>
              <a:rPr lang="en-US" altLang="zh-CN" sz="2500" baseline="30000" dirty="0"/>
              <a:t>2</a:t>
            </a:r>
            <a:r>
              <a:rPr lang="en-US" altLang="zh-CN" sz="2500" dirty="0"/>
              <a:t>)</a:t>
            </a:r>
            <a:r>
              <a:rPr lang="en-US" altLang="zh-CN" sz="2500" baseline="30000" dirty="0"/>
              <a:t>(p-1)/2</a:t>
            </a:r>
            <a:r>
              <a:rPr lang="en-US" altLang="zh-CN" sz="2500" dirty="0"/>
              <a:t> mod p = x</a:t>
            </a:r>
            <a:r>
              <a:rPr lang="en-US" altLang="zh-CN" sz="2500" baseline="30000" dirty="0"/>
              <a:t>p-1</a:t>
            </a:r>
            <a:r>
              <a:rPr lang="en-US" altLang="zh-CN" sz="2500" dirty="0"/>
              <a:t> mod p =1</a:t>
            </a:r>
          </a:p>
          <a:p>
            <a:pPr>
              <a:lnSpc>
                <a:spcPct val="90000"/>
              </a:lnSpc>
              <a:spcBef>
                <a:spcPct val="15000"/>
              </a:spcBef>
              <a:buFont typeface="Wingdings" pitchFamily="2" charset="2"/>
              <a:buNone/>
            </a:pPr>
            <a:r>
              <a:rPr lang="zh-CN" altLang="en-US" sz="2500" dirty="0"/>
              <a:t>          这样</a:t>
            </a:r>
            <a:r>
              <a:rPr lang="en-US" altLang="zh-CN" sz="2500" dirty="0"/>
              <a:t>, (p-1)/2</a:t>
            </a:r>
            <a:r>
              <a:rPr lang="zh-CN" altLang="en-US" sz="2500" dirty="0"/>
              <a:t>个平方剩余是</a:t>
            </a:r>
            <a:r>
              <a:rPr lang="en-US" altLang="zh-CN" sz="2500" dirty="0"/>
              <a:t>a</a:t>
            </a:r>
            <a:r>
              <a:rPr lang="en-US" altLang="zh-CN" sz="2500" baseline="30000" dirty="0"/>
              <a:t>(p-1)/2</a:t>
            </a:r>
            <a:r>
              <a:rPr lang="en-US" altLang="zh-CN" sz="2500" dirty="0"/>
              <a:t> mod p = 1</a:t>
            </a:r>
            <a:r>
              <a:rPr lang="zh-CN" altLang="en-US" sz="2500" dirty="0"/>
              <a:t>的解</a:t>
            </a:r>
            <a:r>
              <a:rPr lang="en-US" altLang="zh-CN" sz="2500" dirty="0"/>
              <a:t>, </a:t>
            </a:r>
            <a:r>
              <a:rPr lang="zh-CN" altLang="en-US" sz="2500" dirty="0"/>
              <a:t>不可能有更多的解</a:t>
            </a:r>
            <a:r>
              <a:rPr lang="en-US" altLang="zh-CN" sz="2500" dirty="0"/>
              <a:t>, </a:t>
            </a:r>
            <a:r>
              <a:rPr lang="zh-CN" altLang="en-US" sz="2500" dirty="0"/>
              <a:t>因为方次为</a:t>
            </a:r>
            <a:r>
              <a:rPr lang="en-US" altLang="zh-CN" sz="2500" dirty="0"/>
              <a:t>(p-1)/2</a:t>
            </a:r>
            <a:r>
              <a:rPr lang="zh-CN" altLang="en-US" sz="2500" dirty="0"/>
              <a:t>的等式</a:t>
            </a:r>
            <a:r>
              <a:rPr lang="en-US" altLang="zh-CN" sz="2500" dirty="0"/>
              <a:t>, </a:t>
            </a:r>
            <a:r>
              <a:rPr lang="zh-CN" altLang="en-US" sz="2500" dirty="0"/>
              <a:t>不会有比   </a:t>
            </a:r>
            <a:r>
              <a:rPr lang="en-US" altLang="zh-CN" sz="2500" dirty="0"/>
              <a:t>(p-1)/2</a:t>
            </a:r>
            <a:r>
              <a:rPr lang="zh-CN" altLang="en-US" sz="2500" dirty="0"/>
              <a:t>更多的解。所以</a:t>
            </a:r>
            <a:r>
              <a:rPr lang="en-US" altLang="zh-CN" sz="2500" dirty="0"/>
              <a:t>(p-1)/2</a:t>
            </a:r>
            <a:r>
              <a:rPr lang="zh-CN" altLang="en-US" sz="2500" dirty="0"/>
              <a:t>非平方剩余一定是          </a:t>
            </a:r>
            <a:r>
              <a:rPr lang="en-US" altLang="zh-CN" sz="2500" dirty="0"/>
              <a:t>a</a:t>
            </a:r>
            <a:r>
              <a:rPr lang="en-US" altLang="zh-CN" sz="2500" baseline="30000" dirty="0"/>
              <a:t>(p-1)/2</a:t>
            </a:r>
            <a:r>
              <a:rPr lang="en-US" altLang="zh-CN" sz="2500" dirty="0"/>
              <a:t> mod p = p-1</a:t>
            </a:r>
            <a:r>
              <a:rPr lang="zh-CN" altLang="en-US" sz="2500" dirty="0"/>
              <a:t>的解。</a:t>
            </a:r>
            <a:r>
              <a:rPr lang="zh-CN" altLang="en-US" sz="3100" dirty="0"/>
              <a:t> </a:t>
            </a:r>
          </a:p>
        </p:txBody>
      </p:sp>
      <p:sp>
        <p:nvSpPr>
          <p:cNvPr id="120833" name="Rectangle 1"/>
          <p:cNvSpPr>
            <a:spLocks noGrp="1" noChangeArrowheads="1"/>
          </p:cNvSpPr>
          <p:nvPr>
            <p:ph type="title"/>
          </p:nvPr>
        </p:nvSpPr>
        <p:spPr>
          <a:xfrm>
            <a:off x="539750" y="260350"/>
            <a:ext cx="7634288" cy="792163"/>
          </a:xfrm>
        </p:spPr>
        <p:txBody>
          <a:bodyPr/>
          <a:lstStyle/>
          <a:p>
            <a:r>
              <a:rPr lang="zh-CN" altLang="en-US" b="0" dirty="0"/>
              <a:t>求解 </a:t>
            </a:r>
            <a:r>
              <a:rPr lang="en-US" altLang="zh-CN" b="0" dirty="0"/>
              <a:t>x</a:t>
            </a:r>
            <a:r>
              <a:rPr lang="en-US" altLang="zh-CN" b="0" baseline="30000" dirty="0"/>
              <a:t>2</a:t>
            </a:r>
            <a:r>
              <a:rPr lang="en-US" altLang="zh-CN" b="0" dirty="0"/>
              <a:t> mod p=a</a:t>
            </a:r>
            <a:r>
              <a:rPr lang="zh-CN" altLang="en-US" b="0" dirty="0"/>
              <a:t>的问题</a:t>
            </a:r>
            <a:endParaRPr lang="en-US" altLang="zh-CN" b="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half" idx="4294967295"/>
          </p:nvPr>
        </p:nvSpPr>
        <p:spPr>
          <a:xfrm>
            <a:off x="457200" y="6381750"/>
            <a:ext cx="2133600" cy="323850"/>
          </a:xfrm>
        </p:spPr>
        <p:txBody>
          <a:bodyPr/>
          <a:lstStyle/>
          <a:p>
            <a:fld id="{F38EC07D-5CB0-48DA-8F80-5EE8AA430E3A}" type="datetime1">
              <a:rPr lang="zh-CN" altLang="en-US"/>
              <a:pPr/>
              <a:t>2016/11/14</a:t>
            </a:fld>
            <a:endParaRPr lang="en-US" altLang="zh-CN"/>
          </a:p>
        </p:txBody>
      </p:sp>
      <p:sp>
        <p:nvSpPr>
          <p:cNvPr id="6" name="页脚占位符 6"/>
          <p:cNvSpPr>
            <a:spLocks noGrp="1"/>
          </p:cNvSpPr>
          <p:nvPr>
            <p:ph type="ftr" sz="quarter" idx="4294967295"/>
          </p:nvPr>
        </p:nvSpPr>
        <p:spPr>
          <a:xfrm>
            <a:off x="3124200" y="6453188"/>
            <a:ext cx="2895600" cy="252412"/>
          </a:xfrm>
        </p:spPr>
        <p:txBody>
          <a:bodyPr/>
          <a:lstStyle/>
          <a:p>
            <a:r>
              <a:rPr lang="en-US" altLang="zh-CN"/>
              <a:t>现代密码学理论与实践-08</a:t>
            </a:r>
          </a:p>
        </p:txBody>
      </p:sp>
      <p:sp>
        <p:nvSpPr>
          <p:cNvPr id="7" name="灯片编号占位符 7"/>
          <p:cNvSpPr>
            <a:spLocks noGrp="1"/>
          </p:cNvSpPr>
          <p:nvPr>
            <p:ph type="sldNum" sz="quarter" idx="4294967295"/>
          </p:nvPr>
        </p:nvSpPr>
        <p:spPr>
          <a:xfrm>
            <a:off x="6553200" y="6453188"/>
            <a:ext cx="2133600" cy="252412"/>
          </a:xfrm>
        </p:spPr>
        <p:txBody>
          <a:bodyPr/>
          <a:lstStyle/>
          <a:p>
            <a:fld id="{0B8CC110-809F-4E51-A28D-C56EFEE7AEB2}" type="slidenum">
              <a:rPr lang="en-US" altLang="zh-CN"/>
              <a:pPr/>
              <a:t>7</a:t>
            </a:fld>
            <a:r>
              <a:rPr lang="en-US" altLang="zh-CN"/>
              <a:t>/69</a:t>
            </a:r>
          </a:p>
        </p:txBody>
      </p:sp>
      <p:sp>
        <p:nvSpPr>
          <p:cNvPr id="48130" name="Rectangle 2"/>
          <p:cNvSpPr>
            <a:spLocks noGrp="1" noChangeArrowheads="1"/>
          </p:cNvSpPr>
          <p:nvPr>
            <p:ph type="title"/>
          </p:nvPr>
        </p:nvSpPr>
        <p:spPr>
          <a:xfrm>
            <a:off x="468313" y="333375"/>
            <a:ext cx="7543800" cy="792163"/>
          </a:xfrm>
        </p:spPr>
        <p:txBody>
          <a:bodyPr/>
          <a:lstStyle/>
          <a:p>
            <a:r>
              <a:rPr lang="zh-CN" altLang="en-AU" b="0" dirty="0"/>
              <a:t>合数的素因子分解</a:t>
            </a:r>
            <a:endParaRPr lang="zh-CN" altLang="en-US" b="0" dirty="0"/>
          </a:p>
        </p:txBody>
      </p:sp>
      <p:sp>
        <p:nvSpPr>
          <p:cNvPr id="48131" name="Rectangle 3"/>
          <p:cNvSpPr>
            <a:spLocks noGrp="1" noChangeArrowheads="1"/>
          </p:cNvSpPr>
          <p:nvPr>
            <p:ph type="body" sz="half" idx="1"/>
          </p:nvPr>
        </p:nvSpPr>
        <p:spPr>
          <a:xfrm>
            <a:off x="395288" y="1268413"/>
            <a:ext cx="7920037" cy="4681537"/>
          </a:xfrm>
        </p:spPr>
        <p:txBody>
          <a:bodyPr/>
          <a:lstStyle/>
          <a:p>
            <a:pPr>
              <a:lnSpc>
                <a:spcPct val="90000"/>
              </a:lnSpc>
            </a:pPr>
            <a:r>
              <a:rPr lang="zh-CN" altLang="en-AU" sz="2600" dirty="0"/>
              <a:t>分解一个数</a:t>
            </a:r>
            <a:r>
              <a:rPr lang="en-AU" altLang="zh-CN" sz="2600" dirty="0"/>
              <a:t>n</a:t>
            </a:r>
            <a:r>
              <a:rPr lang="zh-CN" altLang="en-AU" sz="2600" dirty="0"/>
              <a:t>就是把它写成其他数的乘积形式，如</a:t>
            </a:r>
            <a:r>
              <a:rPr lang="zh-CN" altLang="en-AU" sz="2600" dirty="0">
                <a:ea typeface="宋体" pitchFamily="2" charset="-122"/>
              </a:rPr>
              <a:t>  </a:t>
            </a:r>
            <a:r>
              <a:rPr lang="en-AU" altLang="zh-CN" sz="2600" dirty="0">
                <a:ea typeface="宋体" pitchFamily="2" charset="-122"/>
              </a:rPr>
              <a:t>n=</a:t>
            </a:r>
            <a:r>
              <a:rPr lang="en-AU" altLang="zh-CN" sz="2600" dirty="0" err="1">
                <a:ea typeface="宋体" pitchFamily="2" charset="-122"/>
              </a:rPr>
              <a:t>a×b×c</a:t>
            </a:r>
            <a:r>
              <a:rPr lang="en-AU" altLang="zh-CN" sz="2600" dirty="0">
                <a:ea typeface="宋体" pitchFamily="2" charset="-122"/>
              </a:rPr>
              <a:t> </a:t>
            </a:r>
          </a:p>
          <a:p>
            <a:pPr>
              <a:lnSpc>
                <a:spcPct val="90000"/>
              </a:lnSpc>
            </a:pPr>
            <a:r>
              <a:rPr lang="zh-CN" altLang="en-AU" sz="2600" dirty="0"/>
              <a:t>比起用乘的方法把几个因子乘起来生成合数，分解合数通常要困难得多。</a:t>
            </a:r>
            <a:r>
              <a:rPr lang="zh-CN" altLang="en-AU" sz="2600" dirty="0">
                <a:ea typeface="宋体" pitchFamily="2" charset="-122"/>
              </a:rPr>
              <a:t> </a:t>
            </a:r>
          </a:p>
          <a:p>
            <a:pPr>
              <a:lnSpc>
                <a:spcPct val="90000"/>
              </a:lnSpc>
            </a:pPr>
            <a:r>
              <a:rPr lang="zh-CN" altLang="en-AU" sz="2600" dirty="0"/>
              <a:t>任何整数</a:t>
            </a:r>
            <a:r>
              <a:rPr lang="en-AU" altLang="zh-CN" sz="2600" dirty="0"/>
              <a:t>a&gt;1, </a:t>
            </a:r>
            <a:r>
              <a:rPr lang="zh-CN" altLang="en-AU" sz="2600" dirty="0"/>
              <a:t>都可以唯一地分解为</a:t>
            </a:r>
            <a:r>
              <a:rPr lang="en-AU" altLang="zh-CN" sz="2600" dirty="0"/>
              <a:t>a= p</a:t>
            </a:r>
            <a:r>
              <a:rPr lang="en-AU" altLang="zh-CN" sz="2600" baseline="-25000" dirty="0"/>
              <a:t>1</a:t>
            </a:r>
            <a:r>
              <a:rPr lang="en-AU" altLang="zh-CN" sz="2600" baseline="30000" dirty="0"/>
              <a:t>a</a:t>
            </a:r>
            <a:r>
              <a:rPr lang="en-AU" altLang="zh-CN" sz="2000" baseline="20000" dirty="0"/>
              <a:t>1</a:t>
            </a:r>
            <a:r>
              <a:rPr lang="en-AU" altLang="zh-CN" sz="2600" dirty="0"/>
              <a:t>p</a:t>
            </a:r>
            <a:r>
              <a:rPr lang="en-AU" altLang="zh-CN" sz="2600" baseline="-25000" dirty="0"/>
              <a:t>2</a:t>
            </a:r>
            <a:r>
              <a:rPr lang="en-AU" altLang="zh-CN" sz="2600" baseline="30000" dirty="0"/>
              <a:t>a</a:t>
            </a:r>
            <a:r>
              <a:rPr lang="en-AU" altLang="zh-CN" sz="2000" baseline="20000" dirty="0"/>
              <a:t>2</a:t>
            </a:r>
            <a:r>
              <a:rPr lang="en-AU" altLang="zh-CN" sz="2600" dirty="0"/>
              <a:t>…</a:t>
            </a:r>
            <a:r>
              <a:rPr lang="en-AU" altLang="zh-CN" sz="2600" dirty="0" err="1"/>
              <a:t>p</a:t>
            </a:r>
            <a:r>
              <a:rPr lang="en-AU" altLang="zh-CN" sz="2600" baseline="-25000" dirty="0" err="1"/>
              <a:t>t</a:t>
            </a:r>
            <a:r>
              <a:rPr lang="en-AU" altLang="zh-CN" sz="2600" baseline="30000" dirty="0" err="1"/>
              <a:t>a</a:t>
            </a:r>
            <a:r>
              <a:rPr lang="en-AU" altLang="zh-CN" sz="2000" baseline="20000" dirty="0" err="1"/>
              <a:t>t</a:t>
            </a:r>
            <a:r>
              <a:rPr lang="en-AU" altLang="zh-CN" sz="2000" dirty="0"/>
              <a:t> , </a:t>
            </a:r>
            <a:r>
              <a:rPr lang="zh-CN" altLang="en-AU" sz="2600" dirty="0"/>
              <a:t>其中</a:t>
            </a:r>
            <a:r>
              <a:rPr lang="en-AU" altLang="zh-CN" sz="2600" dirty="0"/>
              <a:t>,  p</a:t>
            </a:r>
            <a:r>
              <a:rPr lang="en-AU" altLang="zh-CN" sz="2600" baseline="-25000" dirty="0"/>
              <a:t>1</a:t>
            </a:r>
            <a:r>
              <a:rPr lang="en-AU" altLang="zh-CN" sz="2600" dirty="0"/>
              <a:t>&lt;p</a:t>
            </a:r>
            <a:r>
              <a:rPr lang="en-AU" altLang="zh-CN" sz="2600" baseline="-25000" dirty="0"/>
              <a:t>2</a:t>
            </a:r>
            <a:r>
              <a:rPr lang="en-AU" altLang="zh-CN" sz="2600" dirty="0"/>
              <a:t>&lt;…&lt;p</a:t>
            </a:r>
            <a:r>
              <a:rPr lang="en-AU" altLang="zh-CN" sz="2600" baseline="-25000" dirty="0"/>
              <a:t>t </a:t>
            </a:r>
            <a:r>
              <a:rPr lang="zh-CN" altLang="en-AU" sz="2600" dirty="0"/>
              <a:t>是素数，所有的</a:t>
            </a:r>
            <a:r>
              <a:rPr lang="en-AU" altLang="zh-CN" sz="2600" dirty="0" err="1"/>
              <a:t>a</a:t>
            </a:r>
            <a:r>
              <a:rPr lang="en-AU" altLang="zh-CN" sz="2600" baseline="-25000" dirty="0" err="1"/>
              <a:t>i</a:t>
            </a:r>
            <a:r>
              <a:rPr lang="zh-CN" altLang="en-AU" sz="2600" dirty="0"/>
              <a:t>都是正整数。如</a:t>
            </a:r>
            <a:r>
              <a:rPr lang="en-AU" altLang="zh-CN" sz="2600" dirty="0">
                <a:ea typeface="宋体" pitchFamily="2" charset="-122"/>
              </a:rPr>
              <a:t>91=7x13; 3600=2</a:t>
            </a:r>
            <a:r>
              <a:rPr lang="en-AU" altLang="zh-CN" sz="2600" baseline="30000" dirty="0">
                <a:ea typeface="宋体" pitchFamily="2" charset="-122"/>
              </a:rPr>
              <a:t>4</a:t>
            </a:r>
            <a:r>
              <a:rPr lang="en-AU" altLang="zh-CN" sz="2600" dirty="0">
                <a:ea typeface="宋体" pitchFamily="2" charset="-122"/>
              </a:rPr>
              <a:t>x3</a:t>
            </a:r>
            <a:r>
              <a:rPr lang="en-AU" altLang="zh-CN" sz="2600" baseline="30000" dirty="0">
                <a:ea typeface="宋体" pitchFamily="2" charset="-122"/>
              </a:rPr>
              <a:t>2</a:t>
            </a:r>
            <a:r>
              <a:rPr lang="en-AU" altLang="zh-CN" sz="2600" dirty="0">
                <a:ea typeface="宋体" pitchFamily="2" charset="-122"/>
              </a:rPr>
              <a:t>x5</a:t>
            </a:r>
            <a:r>
              <a:rPr lang="en-AU" altLang="zh-CN" sz="2600" baseline="30000" dirty="0">
                <a:ea typeface="宋体" pitchFamily="2" charset="-122"/>
              </a:rPr>
              <a:t>2</a:t>
            </a:r>
            <a:r>
              <a:rPr lang="en-AU" altLang="zh-CN" sz="2600" dirty="0">
                <a:ea typeface="宋体" pitchFamily="2" charset="-122"/>
              </a:rPr>
              <a:t>; 11011=7x11</a:t>
            </a:r>
            <a:r>
              <a:rPr lang="en-AU" altLang="zh-CN" sz="2600" baseline="30000" dirty="0">
                <a:ea typeface="宋体" pitchFamily="2" charset="-122"/>
              </a:rPr>
              <a:t>2</a:t>
            </a:r>
            <a:r>
              <a:rPr lang="en-AU" altLang="zh-CN" sz="2600" dirty="0">
                <a:ea typeface="宋体" pitchFamily="2" charset="-122"/>
              </a:rPr>
              <a:t>x13</a:t>
            </a:r>
          </a:p>
          <a:p>
            <a:pPr>
              <a:lnSpc>
                <a:spcPct val="90000"/>
              </a:lnSpc>
            </a:pPr>
            <a:r>
              <a:rPr lang="zh-CN" altLang="en-AU" sz="2600" dirty="0"/>
              <a:t>素因子分解就是把一个合数写成若干素数的乘积形式，如</a:t>
            </a:r>
            <a:r>
              <a:rPr lang="en-AU" altLang="zh-CN" sz="2600" dirty="0">
                <a:ea typeface="宋体" pitchFamily="2" charset="-122"/>
              </a:rPr>
              <a:t>3600=2</a:t>
            </a:r>
            <a:r>
              <a:rPr lang="en-AU" altLang="zh-CN" sz="2600" baseline="30000" dirty="0">
                <a:ea typeface="宋体" pitchFamily="2" charset="-122"/>
              </a:rPr>
              <a:t>4</a:t>
            </a:r>
            <a:r>
              <a:rPr lang="en-AU" altLang="zh-CN" sz="2600" dirty="0">
                <a:ea typeface="宋体" pitchFamily="2" charset="-122"/>
              </a:rPr>
              <a:t>x3</a:t>
            </a:r>
            <a:r>
              <a:rPr lang="en-AU" altLang="zh-CN" sz="2600" baseline="30000" dirty="0">
                <a:ea typeface="宋体" pitchFamily="2" charset="-122"/>
              </a:rPr>
              <a:t>2</a:t>
            </a:r>
            <a:r>
              <a:rPr lang="en-AU" altLang="zh-CN" sz="2600" dirty="0">
                <a:ea typeface="宋体" pitchFamily="2" charset="-122"/>
              </a:rPr>
              <a:t>x5</a:t>
            </a:r>
            <a:r>
              <a:rPr lang="en-AU" altLang="zh-CN" sz="2600" baseline="30000" dirty="0">
                <a:ea typeface="宋体" pitchFamily="2" charset="-122"/>
              </a:rPr>
              <a:t>2</a:t>
            </a:r>
            <a:r>
              <a:rPr lang="zh-CN" altLang="en-AU" sz="2600" dirty="0"/>
              <a:t>，</a:t>
            </a:r>
          </a:p>
          <a:p>
            <a:pPr>
              <a:lnSpc>
                <a:spcPct val="90000"/>
              </a:lnSpc>
              <a:buFont typeface="Wingdings" pitchFamily="2" charset="2"/>
              <a:buNone/>
            </a:pPr>
            <a:r>
              <a:rPr lang="en-AU" altLang="zh-CN" sz="2800" dirty="0">
                <a:ea typeface="宋体" pitchFamily="2" charset="-122"/>
              </a:rPr>
              <a:t>                            </a:t>
            </a:r>
            <a:r>
              <a:rPr lang="zh-CN" altLang="en-AU" sz="2600" dirty="0"/>
              <a:t>其中每个</a:t>
            </a:r>
            <a:r>
              <a:rPr lang="en-AU" altLang="zh-CN" sz="2600" dirty="0">
                <a:ea typeface="宋体" pitchFamily="2" charset="-122"/>
              </a:rPr>
              <a:t>a</a:t>
            </a:r>
            <a:r>
              <a:rPr lang="en-AU" altLang="zh-CN" sz="2600" baseline="-25000" dirty="0">
                <a:ea typeface="宋体" pitchFamily="2" charset="-122"/>
              </a:rPr>
              <a:t>p</a:t>
            </a:r>
            <a:r>
              <a:rPr lang="en-AU" altLang="zh-CN" sz="2200" dirty="0">
                <a:latin typeface="MS Reference Sans Serif" pitchFamily="34" charset="0"/>
                <a:ea typeface="宋体" pitchFamily="2" charset="-122"/>
                <a:cs typeface="Arial" charset="0"/>
              </a:rPr>
              <a:t>≥</a:t>
            </a:r>
            <a:r>
              <a:rPr lang="en-AU" altLang="zh-CN" sz="2600" dirty="0">
                <a:ea typeface="宋体" pitchFamily="2" charset="-122"/>
                <a:cs typeface="Arial" charset="0"/>
              </a:rPr>
              <a:t>0, </a:t>
            </a:r>
            <a:r>
              <a:rPr lang="zh-CN" altLang="en-AU" sz="2600" dirty="0">
                <a:cs typeface="Arial" charset="0"/>
              </a:rPr>
              <a:t>对于某一整数</a:t>
            </a:r>
            <a:r>
              <a:rPr lang="en-AU" altLang="zh-CN" sz="2600" dirty="0">
                <a:ea typeface="宋体" pitchFamily="2" charset="-122"/>
              </a:rPr>
              <a:t>a</a:t>
            </a:r>
            <a:r>
              <a:rPr lang="zh-CN" altLang="en-AU" sz="2600" dirty="0">
                <a:ea typeface="宋体" pitchFamily="2" charset="-122"/>
              </a:rPr>
              <a:t>，</a:t>
            </a:r>
          </a:p>
          <a:p>
            <a:pPr>
              <a:lnSpc>
                <a:spcPct val="90000"/>
              </a:lnSpc>
              <a:buFont typeface="Wingdings" pitchFamily="2" charset="2"/>
              <a:buNone/>
            </a:pPr>
            <a:r>
              <a:rPr lang="zh-CN" altLang="en-AU" sz="2600" dirty="0">
                <a:ea typeface="宋体" pitchFamily="2" charset="-122"/>
              </a:rPr>
              <a:t>                              </a:t>
            </a:r>
            <a:r>
              <a:rPr lang="zh-CN" altLang="en-AU" sz="2600" dirty="0">
                <a:cs typeface="Arial" charset="0"/>
              </a:rPr>
              <a:t>其大多数指数</a:t>
            </a:r>
            <a:r>
              <a:rPr lang="en-AU" altLang="zh-CN" sz="2600" dirty="0" err="1">
                <a:ea typeface="宋体" pitchFamily="2" charset="-122"/>
              </a:rPr>
              <a:t>a</a:t>
            </a:r>
            <a:r>
              <a:rPr lang="en-AU" altLang="zh-CN" sz="2600" baseline="-25000" dirty="0" err="1">
                <a:ea typeface="宋体" pitchFamily="2" charset="-122"/>
              </a:rPr>
              <a:t>p</a:t>
            </a:r>
            <a:r>
              <a:rPr lang="zh-CN" altLang="en-AU" sz="2600" dirty="0">
                <a:cs typeface="Arial" charset="0"/>
              </a:rPr>
              <a:t>为</a:t>
            </a:r>
            <a:r>
              <a:rPr lang="en-AU" altLang="zh-CN" sz="2600" dirty="0">
                <a:cs typeface="Arial" charset="0"/>
              </a:rPr>
              <a:t>0</a:t>
            </a:r>
            <a:r>
              <a:rPr lang="en-AU" altLang="zh-CN" sz="2600" dirty="0">
                <a:ea typeface="宋体" pitchFamily="2" charset="-122"/>
              </a:rPr>
              <a:t>.</a:t>
            </a:r>
          </a:p>
        </p:txBody>
      </p:sp>
      <p:graphicFrame>
        <p:nvGraphicFramePr>
          <p:cNvPr id="48128" name="Object 0"/>
          <p:cNvGraphicFramePr>
            <a:graphicFrameLocks noGrp="1" noChangeAspect="1"/>
          </p:cNvGraphicFramePr>
          <p:nvPr>
            <p:ph sz="quarter" idx="3"/>
          </p:nvPr>
        </p:nvGraphicFramePr>
        <p:xfrm>
          <a:off x="827088" y="4797425"/>
          <a:ext cx="2232025" cy="1195388"/>
        </p:xfrm>
        <a:graphic>
          <a:graphicData uri="http://schemas.openxmlformats.org/presentationml/2006/ole">
            <p:oleObj spid="_x0000_s118792" name="公式" r:id="rId3" imgW="710891" imgH="380835" progId="Equation.3">
              <p:embed/>
            </p:oleObj>
          </a:graphicData>
        </a:graphic>
      </p:graphicFrame>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23850" y="333375"/>
            <a:ext cx="8207375" cy="682625"/>
          </a:xfrm>
        </p:spPr>
        <p:txBody>
          <a:bodyPr/>
          <a:lstStyle/>
          <a:p>
            <a:r>
              <a:rPr lang="en-US" altLang="zh-CN" sz="3500" b="0" dirty="0"/>
              <a:t>8.10 </a:t>
            </a:r>
            <a:r>
              <a:rPr lang="zh-CN" altLang="en-US" sz="3500" b="0" dirty="0" smtClean="0"/>
              <a:t>不经意传输 </a:t>
            </a:r>
            <a:r>
              <a:rPr lang="en-US" altLang="zh-CN" sz="3500" b="0" dirty="0" smtClean="0"/>
              <a:t>Oblivious </a:t>
            </a:r>
            <a:r>
              <a:rPr lang="en-US" altLang="zh-CN" sz="3500" b="0" dirty="0"/>
              <a:t>Transfer (1)</a:t>
            </a:r>
          </a:p>
        </p:txBody>
      </p:sp>
      <p:sp>
        <p:nvSpPr>
          <p:cNvPr id="121859" name="Rectangle 3"/>
          <p:cNvSpPr>
            <a:spLocks noGrp="1" noChangeArrowheads="1"/>
          </p:cNvSpPr>
          <p:nvPr>
            <p:ph type="body" idx="1"/>
          </p:nvPr>
        </p:nvSpPr>
        <p:spPr>
          <a:xfrm>
            <a:off x="468313" y="1125538"/>
            <a:ext cx="8208962" cy="5183187"/>
          </a:xfrm>
        </p:spPr>
        <p:txBody>
          <a:bodyPr>
            <a:normAutofit lnSpcReduction="10000"/>
          </a:bodyPr>
          <a:lstStyle/>
          <a:p>
            <a:pPr>
              <a:lnSpc>
                <a:spcPct val="85000"/>
              </a:lnSpc>
              <a:spcBef>
                <a:spcPct val="15000"/>
              </a:spcBef>
            </a:pPr>
            <a:r>
              <a:rPr lang="en-US" altLang="zh-CN" b="1" dirty="0"/>
              <a:t>Rabin</a:t>
            </a:r>
            <a:r>
              <a:rPr lang="zh-CN" altLang="en-US" b="1" dirty="0"/>
              <a:t>的</a:t>
            </a:r>
            <a:r>
              <a:rPr lang="en-US" altLang="zh-CN" b="1" dirty="0"/>
              <a:t>Oblivious Transfer</a:t>
            </a:r>
          </a:p>
          <a:p>
            <a:pPr>
              <a:lnSpc>
                <a:spcPct val="85000"/>
              </a:lnSpc>
              <a:spcBef>
                <a:spcPct val="15000"/>
              </a:spcBef>
              <a:buFont typeface="Wingdings" pitchFamily="2" charset="2"/>
              <a:buNone/>
            </a:pPr>
            <a:r>
              <a:rPr lang="en-US" altLang="zh-CN" sz="2500" dirty="0"/>
              <a:t>    Alice</a:t>
            </a:r>
            <a:r>
              <a:rPr lang="zh-CN" altLang="en-US" sz="2500" dirty="0"/>
              <a:t>可以</a:t>
            </a:r>
            <a:r>
              <a:rPr lang="en-US" altLang="zh-CN" sz="2500" dirty="0"/>
              <a:t>0.5</a:t>
            </a:r>
            <a:r>
              <a:rPr lang="zh-CN" altLang="en-US" sz="2500" dirty="0"/>
              <a:t>的概率给</a:t>
            </a:r>
            <a:r>
              <a:rPr lang="en-US" altLang="zh-CN" sz="2500" dirty="0"/>
              <a:t>Bob</a:t>
            </a:r>
            <a:r>
              <a:rPr lang="zh-CN" altLang="en-US" sz="2500" dirty="0"/>
              <a:t>传递了秘密</a:t>
            </a:r>
          </a:p>
          <a:p>
            <a:pPr>
              <a:lnSpc>
                <a:spcPct val="85000"/>
              </a:lnSpc>
              <a:spcBef>
                <a:spcPct val="15000"/>
              </a:spcBef>
              <a:buFont typeface="Wingdings" pitchFamily="2" charset="2"/>
              <a:buNone/>
            </a:pPr>
            <a:r>
              <a:rPr lang="en-US" altLang="zh-CN" sz="2500" dirty="0"/>
              <a:t>    Bob</a:t>
            </a:r>
            <a:r>
              <a:rPr lang="zh-CN" altLang="en-US" sz="2500" dirty="0"/>
              <a:t>可以</a:t>
            </a:r>
            <a:r>
              <a:rPr lang="en-US" altLang="zh-CN" sz="2500" dirty="0"/>
              <a:t>0.5</a:t>
            </a:r>
            <a:r>
              <a:rPr lang="zh-CN" altLang="en-US" sz="2500" dirty="0"/>
              <a:t>的概率得到</a:t>
            </a:r>
            <a:r>
              <a:rPr lang="en-US" altLang="zh-CN" sz="2500" dirty="0"/>
              <a:t>Alice</a:t>
            </a:r>
            <a:r>
              <a:rPr lang="zh-CN" altLang="en-US" sz="2500" dirty="0"/>
              <a:t>的秘密</a:t>
            </a:r>
          </a:p>
          <a:p>
            <a:pPr>
              <a:lnSpc>
                <a:spcPct val="85000"/>
              </a:lnSpc>
              <a:spcBef>
                <a:spcPct val="15000"/>
              </a:spcBef>
              <a:buFont typeface="Wingdings" pitchFamily="2" charset="2"/>
              <a:buNone/>
            </a:pPr>
            <a:r>
              <a:rPr lang="en-US" altLang="zh-CN" sz="2500" dirty="0"/>
              <a:t>    Bob</a:t>
            </a:r>
            <a:r>
              <a:rPr lang="zh-CN" altLang="en-US" sz="2500" dirty="0"/>
              <a:t>可以</a:t>
            </a:r>
            <a:r>
              <a:rPr lang="en-US" altLang="zh-CN" sz="2500" dirty="0"/>
              <a:t>0.5</a:t>
            </a:r>
            <a:r>
              <a:rPr lang="zh-CN" altLang="en-US" sz="2500" dirty="0"/>
              <a:t>的概率什么也得不到</a:t>
            </a:r>
          </a:p>
          <a:p>
            <a:pPr>
              <a:lnSpc>
                <a:spcPct val="85000"/>
              </a:lnSpc>
              <a:spcBef>
                <a:spcPct val="15000"/>
              </a:spcBef>
              <a:buFont typeface="Wingdings" pitchFamily="2" charset="2"/>
              <a:buNone/>
            </a:pPr>
            <a:r>
              <a:rPr lang="en-US" altLang="zh-CN" sz="2500" dirty="0"/>
              <a:t>    Alice</a:t>
            </a:r>
            <a:r>
              <a:rPr lang="zh-CN" altLang="en-US" sz="2500" dirty="0"/>
              <a:t>对</a:t>
            </a:r>
            <a:r>
              <a:rPr lang="en-US" altLang="zh-CN" sz="2500" dirty="0"/>
              <a:t>Bob</a:t>
            </a:r>
            <a:r>
              <a:rPr lang="zh-CN" altLang="en-US" sz="2500" dirty="0"/>
              <a:t>是否获得秘密一无所知</a:t>
            </a:r>
          </a:p>
          <a:p>
            <a:pPr>
              <a:lnSpc>
                <a:spcPct val="85000"/>
              </a:lnSpc>
              <a:spcBef>
                <a:spcPct val="15000"/>
              </a:spcBef>
            </a:pPr>
            <a:r>
              <a:rPr lang="en-US" altLang="zh-CN" b="1" dirty="0"/>
              <a:t>Oblivious Transfer Protocol</a:t>
            </a:r>
          </a:p>
          <a:p>
            <a:pPr>
              <a:lnSpc>
                <a:spcPct val="85000"/>
              </a:lnSpc>
              <a:spcBef>
                <a:spcPct val="15000"/>
              </a:spcBef>
              <a:buFont typeface="Wingdings" pitchFamily="2" charset="2"/>
              <a:buNone/>
            </a:pPr>
            <a:r>
              <a:rPr lang="en-US" altLang="zh-CN" sz="2500" dirty="0"/>
              <a:t>    A</a:t>
            </a:r>
            <a:r>
              <a:rPr lang="zh-CN" altLang="en-US" sz="2500" dirty="0"/>
              <a:t>：</a:t>
            </a:r>
            <a:r>
              <a:rPr lang="en-US" altLang="zh-CN" sz="2500" dirty="0"/>
              <a:t>n=</a:t>
            </a:r>
            <a:r>
              <a:rPr lang="en-US" altLang="zh-CN" sz="2500" dirty="0" err="1"/>
              <a:t>p×q</a:t>
            </a:r>
            <a:r>
              <a:rPr lang="en-US" altLang="zh-CN" sz="2500" dirty="0"/>
              <a:t> →B</a:t>
            </a:r>
          </a:p>
          <a:p>
            <a:pPr>
              <a:lnSpc>
                <a:spcPct val="85000"/>
              </a:lnSpc>
              <a:spcBef>
                <a:spcPct val="15000"/>
              </a:spcBef>
              <a:buFont typeface="Wingdings" pitchFamily="2" charset="2"/>
              <a:buNone/>
            </a:pPr>
            <a:r>
              <a:rPr lang="en-US" altLang="zh-CN" sz="2500" dirty="0"/>
              <a:t>    B</a:t>
            </a:r>
            <a:r>
              <a:rPr lang="zh-CN" altLang="en-US" sz="2500" dirty="0"/>
              <a:t>：</a:t>
            </a:r>
            <a:r>
              <a:rPr lang="en-US" altLang="zh-CN" sz="2500" dirty="0"/>
              <a:t>a = x</a:t>
            </a:r>
            <a:r>
              <a:rPr lang="en-US" altLang="zh-CN" sz="2500" baseline="30000" dirty="0"/>
              <a:t>2</a:t>
            </a:r>
            <a:r>
              <a:rPr lang="en-US" altLang="zh-CN" sz="2500" dirty="0"/>
              <a:t> mod n →A, 0&lt;x&lt;n, </a:t>
            </a:r>
            <a:r>
              <a:rPr lang="en-US" altLang="zh-CN" sz="2500" dirty="0" err="1"/>
              <a:t>gcd</a:t>
            </a:r>
            <a:r>
              <a:rPr lang="en-US" altLang="zh-CN" sz="2500" dirty="0"/>
              <a:t>(x, n)=1</a:t>
            </a:r>
          </a:p>
          <a:p>
            <a:pPr>
              <a:lnSpc>
                <a:spcPct val="85000"/>
              </a:lnSpc>
              <a:spcBef>
                <a:spcPct val="15000"/>
              </a:spcBef>
              <a:buFont typeface="Wingdings" pitchFamily="2" charset="2"/>
              <a:buNone/>
            </a:pPr>
            <a:r>
              <a:rPr lang="en-US" altLang="zh-CN" sz="2500" dirty="0"/>
              <a:t>    A</a:t>
            </a:r>
            <a:r>
              <a:rPr lang="zh-CN" altLang="en-US" sz="2500" dirty="0"/>
              <a:t>：因为知道</a:t>
            </a:r>
            <a:r>
              <a:rPr lang="en-US" altLang="zh-CN" sz="2500" dirty="0"/>
              <a:t>p</a:t>
            </a:r>
            <a:r>
              <a:rPr lang="zh-CN" altLang="en-US" sz="2500" dirty="0"/>
              <a:t>和</a:t>
            </a:r>
            <a:r>
              <a:rPr lang="en-US" altLang="zh-CN" sz="2500" dirty="0"/>
              <a:t>q, </a:t>
            </a:r>
            <a:r>
              <a:rPr lang="zh-CN" altLang="en-US" sz="2500" dirty="0"/>
              <a:t>则可以计算</a:t>
            </a:r>
            <a:r>
              <a:rPr lang="en-US" altLang="zh-CN" sz="2500" dirty="0"/>
              <a:t>x</a:t>
            </a:r>
            <a:r>
              <a:rPr lang="en-US" altLang="zh-CN" sz="2500" baseline="30000" dirty="0"/>
              <a:t>2</a:t>
            </a:r>
            <a:r>
              <a:rPr lang="en-US" altLang="zh-CN" sz="2500" dirty="0"/>
              <a:t> mod n = a</a:t>
            </a:r>
            <a:r>
              <a:rPr lang="zh-CN" altLang="en-US" sz="2500" dirty="0"/>
              <a:t>的四个根：</a:t>
            </a:r>
          </a:p>
          <a:p>
            <a:pPr>
              <a:lnSpc>
                <a:spcPct val="85000"/>
              </a:lnSpc>
              <a:spcBef>
                <a:spcPct val="15000"/>
              </a:spcBef>
              <a:buFont typeface="Wingdings" pitchFamily="2" charset="2"/>
              <a:buNone/>
            </a:pPr>
            <a:r>
              <a:rPr lang="en-US" altLang="zh-CN" sz="2500" dirty="0"/>
              <a:t>          x, n-x, y, n-y, </a:t>
            </a:r>
            <a:r>
              <a:rPr lang="zh-CN" altLang="en-US" sz="2500" dirty="0"/>
              <a:t>从中随机挑选一个送给</a:t>
            </a:r>
            <a:r>
              <a:rPr lang="en-US" altLang="zh-CN" sz="2500" dirty="0"/>
              <a:t>B</a:t>
            </a:r>
          </a:p>
          <a:p>
            <a:pPr>
              <a:lnSpc>
                <a:spcPct val="85000"/>
              </a:lnSpc>
              <a:spcBef>
                <a:spcPct val="15000"/>
              </a:spcBef>
              <a:buFont typeface="Wingdings" pitchFamily="2" charset="2"/>
              <a:buNone/>
            </a:pPr>
            <a:r>
              <a:rPr lang="en-US" altLang="zh-CN" sz="2500" dirty="0"/>
              <a:t>    B</a:t>
            </a:r>
            <a:r>
              <a:rPr lang="zh-CN" altLang="en-US" sz="2500" dirty="0"/>
              <a:t>：若收到</a:t>
            </a:r>
            <a:r>
              <a:rPr lang="en-US" altLang="zh-CN" sz="2500" dirty="0"/>
              <a:t>y</a:t>
            </a:r>
            <a:r>
              <a:rPr lang="zh-CN" altLang="en-US" sz="2500" dirty="0"/>
              <a:t>或</a:t>
            </a:r>
            <a:r>
              <a:rPr lang="en-US" altLang="zh-CN" sz="2500" dirty="0"/>
              <a:t>n-y, </a:t>
            </a:r>
            <a:r>
              <a:rPr lang="zh-CN" altLang="en-US" sz="2500" dirty="0"/>
              <a:t>则可以从</a:t>
            </a:r>
            <a:r>
              <a:rPr lang="en-US" altLang="zh-CN" sz="2500" dirty="0"/>
              <a:t>x, y</a:t>
            </a:r>
            <a:r>
              <a:rPr lang="zh-CN" altLang="en-US" sz="2500" dirty="0"/>
              <a:t>计算</a:t>
            </a:r>
            <a:r>
              <a:rPr lang="en-US" altLang="zh-CN" sz="2500" dirty="0"/>
              <a:t>p</a:t>
            </a:r>
            <a:r>
              <a:rPr lang="zh-CN" altLang="en-US" sz="2500" dirty="0"/>
              <a:t>和</a:t>
            </a:r>
            <a:r>
              <a:rPr lang="en-US" altLang="zh-CN" sz="2500" dirty="0"/>
              <a:t>q</a:t>
            </a:r>
            <a:r>
              <a:rPr lang="zh-CN" altLang="en-US" sz="2500" dirty="0"/>
              <a:t>：</a:t>
            </a:r>
          </a:p>
          <a:p>
            <a:pPr>
              <a:lnSpc>
                <a:spcPct val="85000"/>
              </a:lnSpc>
              <a:spcBef>
                <a:spcPct val="15000"/>
              </a:spcBef>
              <a:buFont typeface="Wingdings" pitchFamily="2" charset="2"/>
              <a:buNone/>
            </a:pPr>
            <a:r>
              <a:rPr lang="zh-CN" altLang="en-US" sz="2500" dirty="0"/>
              <a:t>          </a:t>
            </a:r>
            <a:r>
              <a:rPr lang="en-US" altLang="zh-CN" sz="2500" dirty="0" err="1"/>
              <a:t>gcd</a:t>
            </a:r>
            <a:r>
              <a:rPr lang="en-US" altLang="zh-CN" sz="2500" dirty="0"/>
              <a:t>(</a:t>
            </a:r>
            <a:r>
              <a:rPr lang="en-US" altLang="zh-CN" sz="2500" dirty="0" err="1"/>
              <a:t>x+y</a:t>
            </a:r>
            <a:r>
              <a:rPr lang="en-US" altLang="zh-CN" sz="2500" dirty="0"/>
              <a:t>, n)=p </a:t>
            </a:r>
            <a:r>
              <a:rPr lang="zh-CN" altLang="en-US" sz="2500" dirty="0"/>
              <a:t>或</a:t>
            </a:r>
            <a:r>
              <a:rPr lang="en-US" altLang="zh-CN" sz="2500" dirty="0"/>
              <a:t>q</a:t>
            </a:r>
          </a:p>
          <a:p>
            <a:pPr>
              <a:lnSpc>
                <a:spcPct val="85000"/>
              </a:lnSpc>
              <a:spcBef>
                <a:spcPct val="15000"/>
              </a:spcBef>
              <a:buFont typeface="Wingdings" pitchFamily="2" charset="2"/>
              <a:buNone/>
            </a:pPr>
            <a:r>
              <a:rPr lang="en-US" altLang="zh-CN" sz="2500" dirty="0"/>
              <a:t>          </a:t>
            </a:r>
            <a:r>
              <a:rPr lang="zh-CN" altLang="en-US" sz="2500" dirty="0"/>
              <a:t>若收到</a:t>
            </a:r>
            <a:r>
              <a:rPr lang="en-US" altLang="zh-CN" sz="2500" dirty="0"/>
              <a:t>x</a:t>
            </a:r>
            <a:r>
              <a:rPr lang="zh-CN" altLang="en-US" sz="2500" dirty="0"/>
              <a:t>或</a:t>
            </a:r>
            <a:r>
              <a:rPr lang="en-US" altLang="zh-CN" sz="2500" dirty="0"/>
              <a:t>n-x, </a:t>
            </a:r>
            <a:r>
              <a:rPr lang="zh-CN" altLang="en-US" sz="2500" dirty="0"/>
              <a:t>则</a:t>
            </a:r>
            <a:r>
              <a:rPr lang="en-US" altLang="zh-CN" sz="2500" dirty="0"/>
              <a:t>B</a:t>
            </a:r>
            <a:r>
              <a:rPr lang="zh-CN" altLang="en-US" sz="2500" dirty="0"/>
              <a:t>什么也得不到。 </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323850" y="765175"/>
            <a:ext cx="7993063" cy="5257800"/>
          </a:xfrm>
        </p:spPr>
        <p:txBody>
          <a:bodyPr>
            <a:normAutofit lnSpcReduction="10000"/>
          </a:bodyPr>
          <a:lstStyle/>
          <a:p>
            <a:pPr>
              <a:lnSpc>
                <a:spcPct val="90000"/>
              </a:lnSpc>
              <a:spcBef>
                <a:spcPct val="15000"/>
              </a:spcBef>
              <a:buFont typeface="Wingdings" pitchFamily="2" charset="2"/>
              <a:buNone/>
            </a:pPr>
            <a:r>
              <a:rPr lang="zh-CN" altLang="en-US" sz="2500" dirty="0"/>
              <a:t>根据定理</a:t>
            </a:r>
            <a:r>
              <a:rPr lang="en-US" altLang="zh-CN" sz="2500" dirty="0"/>
              <a:t>8.6, d</a:t>
            </a:r>
            <a:r>
              <a:rPr lang="en-US" altLang="zh-CN" sz="2500" baseline="-25000" dirty="0"/>
              <a:t>1</a:t>
            </a:r>
            <a:r>
              <a:rPr lang="en-US" altLang="zh-CN" sz="2500" dirty="0"/>
              <a:t>,d</a:t>
            </a:r>
            <a:r>
              <a:rPr lang="en-US" altLang="zh-CN" sz="2500" baseline="-25000" dirty="0"/>
              <a:t>2</a:t>
            </a:r>
            <a:r>
              <a:rPr lang="en-US" altLang="zh-CN" sz="2500" dirty="0"/>
              <a:t>,…,</a:t>
            </a:r>
            <a:r>
              <a:rPr lang="en-US" altLang="zh-CN" sz="2500" dirty="0" err="1"/>
              <a:t>d</a:t>
            </a:r>
            <a:r>
              <a:rPr lang="en-US" altLang="zh-CN" sz="2500" baseline="-25000" dirty="0" err="1"/>
              <a:t>t</a:t>
            </a:r>
            <a:r>
              <a:rPr lang="zh-CN" altLang="en-US" sz="2500" dirty="0"/>
              <a:t>两两互素</a:t>
            </a:r>
            <a:r>
              <a:rPr lang="en-US" altLang="zh-CN" sz="2500" dirty="0"/>
              <a:t>, n=d</a:t>
            </a:r>
            <a:r>
              <a:rPr lang="en-US" altLang="zh-CN" sz="2500" baseline="-25000" dirty="0"/>
              <a:t>1</a:t>
            </a:r>
            <a:r>
              <a:rPr lang="en-US" altLang="zh-CN" sz="2500" dirty="0"/>
              <a:t>d</a:t>
            </a:r>
            <a:r>
              <a:rPr lang="en-US" altLang="zh-CN" sz="2500" baseline="-25000" dirty="0"/>
              <a:t>2</a:t>
            </a:r>
            <a:r>
              <a:rPr lang="en-US" altLang="zh-CN" sz="2500" dirty="0"/>
              <a:t>…</a:t>
            </a:r>
            <a:r>
              <a:rPr lang="en-US" altLang="zh-CN" sz="2500" dirty="0" err="1"/>
              <a:t>d</a:t>
            </a:r>
            <a:r>
              <a:rPr lang="en-US" altLang="zh-CN" sz="2500" baseline="-25000" dirty="0" err="1"/>
              <a:t>t</a:t>
            </a:r>
            <a:r>
              <a:rPr lang="en-US" altLang="zh-CN" sz="2500" dirty="0"/>
              <a:t>, </a:t>
            </a:r>
            <a:r>
              <a:rPr lang="zh-CN" altLang="en-US" sz="2500" dirty="0"/>
              <a:t>则</a:t>
            </a:r>
          </a:p>
          <a:p>
            <a:pPr>
              <a:lnSpc>
                <a:spcPct val="90000"/>
              </a:lnSpc>
              <a:spcBef>
                <a:spcPct val="15000"/>
              </a:spcBef>
              <a:buFont typeface="Wingdings" pitchFamily="2" charset="2"/>
              <a:buNone/>
            </a:pPr>
            <a:r>
              <a:rPr lang="en-US" altLang="zh-CN" sz="2500" dirty="0"/>
              <a:t>       f(x) mod n=0, </a:t>
            </a:r>
            <a:r>
              <a:rPr lang="zh-CN" altLang="en-US" sz="2500" dirty="0"/>
              <a:t>当且仅当</a:t>
            </a:r>
            <a:r>
              <a:rPr lang="en-US" altLang="zh-CN" sz="2500" dirty="0"/>
              <a:t>f(x) mod </a:t>
            </a:r>
            <a:r>
              <a:rPr lang="en-US" altLang="zh-CN" sz="2500" dirty="0" err="1"/>
              <a:t>d</a:t>
            </a:r>
            <a:r>
              <a:rPr lang="en-US" altLang="zh-CN" sz="2500" baseline="-25000" dirty="0" err="1"/>
              <a:t>i</a:t>
            </a:r>
            <a:r>
              <a:rPr lang="en-US" altLang="zh-CN" sz="2500" dirty="0"/>
              <a:t> =0</a:t>
            </a:r>
          </a:p>
          <a:p>
            <a:pPr>
              <a:lnSpc>
                <a:spcPct val="90000"/>
              </a:lnSpc>
              <a:spcBef>
                <a:spcPct val="15000"/>
              </a:spcBef>
              <a:buFont typeface="Wingdings" pitchFamily="2" charset="2"/>
              <a:buNone/>
            </a:pPr>
            <a:r>
              <a:rPr lang="en-US" altLang="zh-CN" sz="2500" dirty="0"/>
              <a:t>      ∴ x</a:t>
            </a:r>
            <a:r>
              <a:rPr lang="en-US" altLang="zh-CN" sz="2500" baseline="30000" dirty="0"/>
              <a:t>2</a:t>
            </a:r>
            <a:r>
              <a:rPr lang="en-US" altLang="zh-CN" sz="2500" dirty="0"/>
              <a:t> mod n = a</a:t>
            </a:r>
            <a:r>
              <a:rPr lang="zh-CN" altLang="en-US" sz="2500" dirty="0"/>
              <a:t>可以有</a:t>
            </a:r>
            <a:r>
              <a:rPr lang="en-US" altLang="zh-CN" sz="2500" dirty="0"/>
              <a:t>x</a:t>
            </a:r>
            <a:r>
              <a:rPr lang="en-US" altLang="zh-CN" sz="2500" baseline="30000" dirty="0"/>
              <a:t>2</a:t>
            </a:r>
            <a:r>
              <a:rPr lang="en-US" altLang="zh-CN" sz="2500" dirty="0"/>
              <a:t> mod p = a, x</a:t>
            </a:r>
            <a:r>
              <a:rPr lang="en-US" altLang="zh-CN" sz="2500" baseline="30000" dirty="0"/>
              <a:t>2</a:t>
            </a:r>
            <a:r>
              <a:rPr lang="en-US" altLang="zh-CN" sz="2500" dirty="0"/>
              <a:t> mod q = a</a:t>
            </a:r>
          </a:p>
          <a:p>
            <a:pPr>
              <a:lnSpc>
                <a:spcPct val="90000"/>
              </a:lnSpc>
              <a:spcBef>
                <a:spcPct val="15000"/>
              </a:spcBef>
              <a:buFont typeface="Wingdings" pitchFamily="2" charset="2"/>
              <a:buNone/>
            </a:pPr>
            <a:r>
              <a:rPr lang="zh-CN" altLang="en-US" sz="2500" dirty="0"/>
              <a:t>根据定理</a:t>
            </a:r>
            <a:r>
              <a:rPr lang="en-US" altLang="zh-CN" sz="2500" dirty="0"/>
              <a:t>8.9, p&gt;0, p</a:t>
            </a:r>
            <a:r>
              <a:rPr lang="zh-CN" altLang="en-US" sz="2500" dirty="0"/>
              <a:t>是素数</a:t>
            </a:r>
            <a:r>
              <a:rPr lang="en-US" altLang="zh-CN" sz="2500" dirty="0"/>
              <a:t>, 0&lt;a&lt;p.</a:t>
            </a:r>
          </a:p>
          <a:p>
            <a:pPr>
              <a:lnSpc>
                <a:spcPct val="90000"/>
              </a:lnSpc>
              <a:spcBef>
                <a:spcPct val="15000"/>
              </a:spcBef>
              <a:buFont typeface="Wingdings" pitchFamily="2" charset="2"/>
              <a:buNone/>
            </a:pPr>
            <a:r>
              <a:rPr lang="en-US" altLang="zh-CN" sz="2500" dirty="0"/>
              <a:t>      x</a:t>
            </a:r>
            <a:r>
              <a:rPr lang="en-US" altLang="zh-CN" sz="2500" baseline="30000" dirty="0"/>
              <a:t>2</a:t>
            </a:r>
            <a:r>
              <a:rPr lang="en-US" altLang="zh-CN" sz="2500" dirty="0"/>
              <a:t> mod p = a</a:t>
            </a:r>
            <a:r>
              <a:rPr lang="zh-CN" altLang="en-US" sz="2500" dirty="0"/>
              <a:t>有两个解</a:t>
            </a:r>
            <a:r>
              <a:rPr lang="en-US" altLang="zh-CN" sz="2500" dirty="0"/>
              <a:t>, </a:t>
            </a:r>
            <a:r>
              <a:rPr lang="zh-CN" altLang="en-US" sz="2500" dirty="0"/>
              <a:t>如果</a:t>
            </a:r>
            <a:r>
              <a:rPr lang="en-US" altLang="zh-CN" sz="2500" dirty="0"/>
              <a:t>a∈R2, </a:t>
            </a:r>
            <a:r>
              <a:rPr lang="zh-CN" altLang="en-US" sz="2500" dirty="0"/>
              <a:t>否则无解。</a:t>
            </a:r>
          </a:p>
          <a:p>
            <a:pPr>
              <a:lnSpc>
                <a:spcPct val="90000"/>
              </a:lnSpc>
              <a:spcBef>
                <a:spcPct val="15000"/>
              </a:spcBef>
              <a:buFont typeface="Wingdings" pitchFamily="2" charset="2"/>
              <a:buNone/>
            </a:pPr>
            <a:r>
              <a:rPr lang="en-US" altLang="zh-CN" sz="2500" dirty="0"/>
              <a:t>  ∴ x</a:t>
            </a:r>
            <a:r>
              <a:rPr lang="en-US" altLang="zh-CN" sz="2500" baseline="30000" dirty="0"/>
              <a:t>2</a:t>
            </a:r>
            <a:r>
              <a:rPr lang="en-US" altLang="zh-CN" sz="2500" dirty="0"/>
              <a:t> mod p = a</a:t>
            </a:r>
            <a:r>
              <a:rPr lang="zh-CN" altLang="en-US" sz="2500" dirty="0"/>
              <a:t>有两个解</a:t>
            </a:r>
            <a:r>
              <a:rPr lang="en-US" altLang="zh-CN" sz="2500" dirty="0"/>
              <a:t>, x</a:t>
            </a:r>
            <a:r>
              <a:rPr lang="en-US" altLang="zh-CN" sz="2500" baseline="-25000" dirty="0"/>
              <a:t>1</a:t>
            </a:r>
            <a:r>
              <a:rPr lang="zh-CN" altLang="en-US" sz="2500" dirty="0"/>
              <a:t>和</a:t>
            </a:r>
            <a:r>
              <a:rPr lang="en-US" altLang="zh-CN" sz="2500" dirty="0"/>
              <a:t>p-x</a:t>
            </a:r>
            <a:r>
              <a:rPr lang="en-US" altLang="zh-CN" sz="2500" baseline="-25000" dirty="0"/>
              <a:t>1</a:t>
            </a:r>
            <a:r>
              <a:rPr lang="en-US" altLang="zh-CN" sz="2500" dirty="0"/>
              <a:t>;</a:t>
            </a:r>
          </a:p>
          <a:p>
            <a:pPr>
              <a:lnSpc>
                <a:spcPct val="90000"/>
              </a:lnSpc>
              <a:spcBef>
                <a:spcPct val="15000"/>
              </a:spcBef>
              <a:buFont typeface="Wingdings" pitchFamily="2" charset="2"/>
              <a:buNone/>
            </a:pPr>
            <a:r>
              <a:rPr lang="en-US" altLang="zh-CN" sz="2500" dirty="0"/>
              <a:t>      x</a:t>
            </a:r>
            <a:r>
              <a:rPr lang="en-US" altLang="zh-CN" sz="2500" baseline="30000" dirty="0"/>
              <a:t>2</a:t>
            </a:r>
            <a:r>
              <a:rPr lang="en-US" altLang="zh-CN" sz="2500" dirty="0"/>
              <a:t> mod q = a</a:t>
            </a:r>
            <a:r>
              <a:rPr lang="zh-CN" altLang="en-US" sz="2500" dirty="0"/>
              <a:t>有两个解</a:t>
            </a:r>
            <a:r>
              <a:rPr lang="en-US" altLang="zh-CN" sz="2500" dirty="0"/>
              <a:t>, x</a:t>
            </a:r>
            <a:r>
              <a:rPr lang="en-US" altLang="zh-CN" sz="2500" baseline="-25000" dirty="0"/>
              <a:t>2</a:t>
            </a:r>
            <a:r>
              <a:rPr lang="zh-CN" altLang="en-US" sz="2500" dirty="0"/>
              <a:t>和</a:t>
            </a:r>
            <a:r>
              <a:rPr lang="en-US" altLang="zh-CN" sz="2500" dirty="0"/>
              <a:t>q-x</a:t>
            </a:r>
            <a:r>
              <a:rPr lang="en-US" altLang="zh-CN" sz="2500" baseline="-25000" dirty="0"/>
              <a:t>2</a:t>
            </a:r>
          </a:p>
          <a:p>
            <a:pPr>
              <a:lnSpc>
                <a:spcPct val="90000"/>
              </a:lnSpc>
              <a:spcBef>
                <a:spcPct val="15000"/>
              </a:spcBef>
              <a:buFont typeface="Wingdings" pitchFamily="2" charset="2"/>
              <a:buNone/>
            </a:pPr>
            <a:r>
              <a:rPr lang="zh-CN" altLang="en-US" sz="2500" dirty="0"/>
              <a:t>应用</a:t>
            </a:r>
            <a:r>
              <a:rPr lang="en-US" altLang="zh-CN" sz="2500" dirty="0"/>
              <a:t>CRT, </a:t>
            </a:r>
            <a:r>
              <a:rPr lang="zh-CN" altLang="en-US" sz="2500" dirty="0"/>
              <a:t>可以求出</a:t>
            </a:r>
            <a:r>
              <a:rPr lang="en-US" altLang="zh-CN" sz="2500" dirty="0"/>
              <a:t>x</a:t>
            </a:r>
            <a:r>
              <a:rPr lang="en-US" altLang="zh-CN" sz="2500" baseline="30000" dirty="0"/>
              <a:t>2</a:t>
            </a:r>
            <a:r>
              <a:rPr lang="en-US" altLang="zh-CN" sz="2500" dirty="0"/>
              <a:t> mod n = a</a:t>
            </a:r>
            <a:r>
              <a:rPr lang="zh-CN" altLang="en-US" sz="2500" dirty="0"/>
              <a:t>的四个解</a:t>
            </a:r>
            <a:r>
              <a:rPr lang="en-US" altLang="zh-CN" sz="2500" dirty="0"/>
              <a:t>, </a:t>
            </a:r>
          </a:p>
          <a:p>
            <a:pPr>
              <a:lnSpc>
                <a:spcPct val="90000"/>
              </a:lnSpc>
              <a:spcBef>
                <a:spcPct val="15000"/>
              </a:spcBef>
              <a:buFont typeface="Wingdings" pitchFamily="2" charset="2"/>
              <a:buNone/>
            </a:pPr>
            <a:r>
              <a:rPr lang="en-US" altLang="zh-CN" sz="2500" dirty="0"/>
              <a:t>       x mod </a:t>
            </a:r>
            <a:r>
              <a:rPr lang="en-US" altLang="zh-CN" sz="2500" dirty="0" err="1"/>
              <a:t>d</a:t>
            </a:r>
            <a:r>
              <a:rPr lang="en-US" altLang="zh-CN" sz="2500" baseline="-25000" dirty="0" err="1"/>
              <a:t>i</a:t>
            </a:r>
            <a:r>
              <a:rPr lang="en-US" altLang="zh-CN" sz="2500" dirty="0"/>
              <a:t>=x</a:t>
            </a:r>
            <a:r>
              <a:rPr lang="en-US" altLang="zh-CN" sz="2500" baseline="-25000" dirty="0"/>
              <a:t>i</a:t>
            </a:r>
            <a:r>
              <a:rPr lang="en-US" altLang="zh-CN" sz="2500" dirty="0"/>
              <a:t>,   </a:t>
            </a:r>
            <a:r>
              <a:rPr lang="en-US" altLang="zh-CN" sz="2500" dirty="0" err="1"/>
              <a:t>i</a:t>
            </a:r>
            <a:r>
              <a:rPr lang="en-US" altLang="zh-CN" sz="2500" dirty="0"/>
              <a:t>=1,..t</a:t>
            </a:r>
          </a:p>
          <a:p>
            <a:pPr>
              <a:lnSpc>
                <a:spcPct val="90000"/>
              </a:lnSpc>
              <a:spcBef>
                <a:spcPct val="15000"/>
              </a:spcBef>
              <a:buFont typeface="Wingdings" pitchFamily="2" charset="2"/>
              <a:buNone/>
            </a:pPr>
            <a:r>
              <a:rPr lang="en-US" altLang="zh-CN" sz="2500" dirty="0"/>
              <a:t>		Z</a:t>
            </a:r>
            <a:r>
              <a:rPr lang="en-US" altLang="zh-CN" sz="2500" baseline="-25000" dirty="0"/>
              <a:t>1</a:t>
            </a:r>
            <a:r>
              <a:rPr lang="en-US" altLang="zh-CN" sz="2500" dirty="0"/>
              <a:t> mod p = x</a:t>
            </a:r>
            <a:r>
              <a:rPr lang="en-US" altLang="zh-CN" sz="2500" baseline="-25000" dirty="0"/>
              <a:t>1</a:t>
            </a:r>
            <a:r>
              <a:rPr lang="en-US" altLang="zh-CN" sz="2500" dirty="0"/>
              <a:t>		Z</a:t>
            </a:r>
            <a:r>
              <a:rPr lang="en-US" altLang="zh-CN" sz="2500" baseline="-25000" dirty="0"/>
              <a:t>3</a:t>
            </a:r>
            <a:r>
              <a:rPr lang="en-US" altLang="zh-CN" sz="2500" dirty="0"/>
              <a:t> mod p = p-x</a:t>
            </a:r>
            <a:r>
              <a:rPr lang="en-US" altLang="zh-CN" sz="2500" baseline="-25000" dirty="0"/>
              <a:t>1</a:t>
            </a:r>
          </a:p>
          <a:p>
            <a:pPr>
              <a:lnSpc>
                <a:spcPct val="90000"/>
              </a:lnSpc>
              <a:spcBef>
                <a:spcPct val="15000"/>
              </a:spcBef>
              <a:buFont typeface="Wingdings" pitchFamily="2" charset="2"/>
              <a:buNone/>
            </a:pPr>
            <a:r>
              <a:rPr lang="en-US" altLang="zh-CN" sz="2500" dirty="0"/>
              <a:t>		Z</a:t>
            </a:r>
            <a:r>
              <a:rPr lang="en-US" altLang="zh-CN" sz="2500" baseline="-25000" dirty="0"/>
              <a:t>1</a:t>
            </a:r>
            <a:r>
              <a:rPr lang="en-US" altLang="zh-CN" sz="2500" dirty="0"/>
              <a:t> mod q = x</a:t>
            </a:r>
            <a:r>
              <a:rPr lang="en-US" altLang="zh-CN" sz="2500" baseline="-25000" dirty="0"/>
              <a:t>2</a:t>
            </a:r>
            <a:r>
              <a:rPr lang="en-US" altLang="zh-CN" sz="2500" dirty="0"/>
              <a:t>		Z</a:t>
            </a:r>
            <a:r>
              <a:rPr lang="en-US" altLang="zh-CN" sz="2500" baseline="-25000" dirty="0"/>
              <a:t>3</a:t>
            </a:r>
            <a:r>
              <a:rPr lang="en-US" altLang="zh-CN" sz="2500" dirty="0"/>
              <a:t> mod q = x</a:t>
            </a:r>
            <a:r>
              <a:rPr lang="en-US" altLang="zh-CN" sz="2500" baseline="-25000" dirty="0"/>
              <a:t>2</a:t>
            </a:r>
          </a:p>
          <a:p>
            <a:pPr>
              <a:lnSpc>
                <a:spcPct val="90000"/>
              </a:lnSpc>
              <a:spcBef>
                <a:spcPct val="15000"/>
              </a:spcBef>
              <a:buFont typeface="Wingdings" pitchFamily="2" charset="2"/>
              <a:buNone/>
            </a:pPr>
            <a:r>
              <a:rPr lang="en-US" altLang="zh-CN" sz="2500" dirty="0"/>
              <a:t>		Z</a:t>
            </a:r>
            <a:r>
              <a:rPr lang="en-US" altLang="zh-CN" sz="2500" baseline="-25000" dirty="0"/>
              <a:t>2</a:t>
            </a:r>
            <a:r>
              <a:rPr lang="en-US" altLang="zh-CN" sz="2500" dirty="0"/>
              <a:t> mod p = x</a:t>
            </a:r>
            <a:r>
              <a:rPr lang="en-US" altLang="zh-CN" sz="2500" baseline="-25000" dirty="0"/>
              <a:t>1</a:t>
            </a:r>
            <a:r>
              <a:rPr lang="en-US" altLang="zh-CN" sz="2500" dirty="0"/>
              <a:t>		Z</a:t>
            </a:r>
            <a:r>
              <a:rPr lang="en-US" altLang="zh-CN" sz="2500" baseline="-25000" dirty="0"/>
              <a:t>4</a:t>
            </a:r>
            <a:r>
              <a:rPr lang="en-US" altLang="zh-CN" sz="2500" dirty="0"/>
              <a:t> mod p = p-x</a:t>
            </a:r>
            <a:r>
              <a:rPr lang="en-US" altLang="zh-CN" sz="2500" baseline="-25000" dirty="0"/>
              <a:t>1</a:t>
            </a:r>
          </a:p>
          <a:p>
            <a:pPr>
              <a:lnSpc>
                <a:spcPct val="90000"/>
              </a:lnSpc>
              <a:spcBef>
                <a:spcPct val="15000"/>
              </a:spcBef>
              <a:buFont typeface="Wingdings" pitchFamily="2" charset="2"/>
              <a:buNone/>
            </a:pPr>
            <a:r>
              <a:rPr lang="en-US" altLang="zh-CN" sz="2500" dirty="0"/>
              <a:t>		Z</a:t>
            </a:r>
            <a:r>
              <a:rPr lang="en-US" altLang="zh-CN" sz="2500" baseline="-25000" dirty="0"/>
              <a:t>2</a:t>
            </a:r>
            <a:r>
              <a:rPr lang="en-US" altLang="zh-CN" sz="2500" dirty="0"/>
              <a:t> mod q = q-x</a:t>
            </a:r>
            <a:r>
              <a:rPr lang="en-US" altLang="zh-CN" sz="2500" baseline="-25000" dirty="0"/>
              <a:t>2</a:t>
            </a:r>
            <a:r>
              <a:rPr lang="en-US" altLang="zh-CN" sz="2500" dirty="0"/>
              <a:t>		Z</a:t>
            </a:r>
            <a:r>
              <a:rPr lang="en-US" altLang="zh-CN" sz="2500" baseline="-25000" dirty="0"/>
              <a:t>4</a:t>
            </a:r>
            <a:r>
              <a:rPr lang="en-US" altLang="zh-CN" sz="2500" dirty="0"/>
              <a:t> mod q = q-x</a:t>
            </a:r>
            <a:r>
              <a:rPr lang="en-US" altLang="zh-CN" sz="2500" baseline="-25000" dirty="0"/>
              <a:t>2</a:t>
            </a:r>
          </a:p>
        </p:txBody>
      </p:sp>
      <p:sp>
        <p:nvSpPr>
          <p:cNvPr id="122880" name="Rectangle 0"/>
          <p:cNvSpPr>
            <a:spLocks noGrp="1" noChangeArrowheads="1"/>
          </p:cNvSpPr>
          <p:nvPr>
            <p:ph type="title"/>
          </p:nvPr>
        </p:nvSpPr>
        <p:spPr>
          <a:xfrm>
            <a:off x="457200" y="122238"/>
            <a:ext cx="7543800" cy="642937"/>
          </a:xfrm>
        </p:spPr>
        <p:txBody>
          <a:bodyPr/>
          <a:lstStyle/>
          <a:p>
            <a:r>
              <a:rPr lang="zh-CN" altLang="en-US" sz="3500" b="0" dirty="0"/>
              <a:t>不经意传输</a:t>
            </a:r>
            <a:r>
              <a:rPr lang="en-US" altLang="zh-CN" sz="3500" b="0" dirty="0"/>
              <a:t>(2)</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250825" y="836613"/>
            <a:ext cx="8604250" cy="5399087"/>
          </a:xfrm>
        </p:spPr>
        <p:txBody>
          <a:bodyPr/>
          <a:lstStyle/>
          <a:p>
            <a:pPr>
              <a:lnSpc>
                <a:spcPct val="80000"/>
              </a:lnSpc>
              <a:spcBef>
                <a:spcPct val="15000"/>
              </a:spcBef>
            </a:pPr>
            <a:r>
              <a:rPr lang="zh-CN" altLang="en-US" sz="2000" dirty="0"/>
              <a:t>如果</a:t>
            </a:r>
            <a:r>
              <a:rPr lang="en-US" altLang="zh-CN" sz="2000" dirty="0"/>
              <a:t>p+1</a:t>
            </a:r>
            <a:r>
              <a:rPr lang="zh-CN" altLang="en-US" sz="2000" dirty="0"/>
              <a:t>和</a:t>
            </a:r>
            <a:r>
              <a:rPr lang="en-US" altLang="zh-CN" sz="2000" dirty="0"/>
              <a:t>q+1</a:t>
            </a:r>
            <a:r>
              <a:rPr lang="zh-CN" altLang="en-US" sz="2000" dirty="0"/>
              <a:t>可以被</a:t>
            </a:r>
            <a:r>
              <a:rPr lang="en-US" altLang="zh-CN" sz="2000" dirty="0"/>
              <a:t>4</a:t>
            </a:r>
            <a:r>
              <a:rPr lang="zh-CN" altLang="en-US" sz="2000" dirty="0"/>
              <a:t>整除</a:t>
            </a:r>
            <a:r>
              <a:rPr lang="en-US" altLang="zh-CN" sz="2000" dirty="0"/>
              <a:t>, </a:t>
            </a:r>
            <a:r>
              <a:rPr lang="zh-CN" altLang="en-US" sz="2000" dirty="0"/>
              <a:t>则容易计算</a:t>
            </a:r>
            <a:r>
              <a:rPr lang="en-US" altLang="zh-CN" sz="2000" dirty="0"/>
              <a:t>x</a:t>
            </a:r>
            <a:r>
              <a:rPr lang="en-US" altLang="zh-CN" sz="2000" baseline="30000" dirty="0"/>
              <a:t>2</a:t>
            </a:r>
            <a:r>
              <a:rPr lang="en-US" altLang="zh-CN" sz="2000" dirty="0"/>
              <a:t> mod p = a</a:t>
            </a:r>
          </a:p>
          <a:p>
            <a:pPr>
              <a:lnSpc>
                <a:spcPct val="80000"/>
              </a:lnSpc>
              <a:spcBef>
                <a:spcPct val="15000"/>
              </a:spcBef>
              <a:buFont typeface="Wingdings" pitchFamily="2" charset="2"/>
              <a:buNone/>
            </a:pPr>
            <a:r>
              <a:rPr lang="zh-CN" altLang="en-US" sz="2000" dirty="0"/>
              <a:t>     和</a:t>
            </a:r>
            <a:r>
              <a:rPr lang="en-US" altLang="zh-CN" sz="2000" dirty="0"/>
              <a:t>x</a:t>
            </a:r>
            <a:r>
              <a:rPr lang="en-US" altLang="zh-CN" sz="2000" baseline="30000" dirty="0"/>
              <a:t>2</a:t>
            </a:r>
            <a:r>
              <a:rPr lang="en-US" altLang="zh-CN" sz="2000" dirty="0"/>
              <a:t> mod q = a</a:t>
            </a:r>
            <a:r>
              <a:rPr lang="zh-CN" altLang="en-US" sz="2000" dirty="0"/>
              <a:t>的解：</a:t>
            </a:r>
          </a:p>
          <a:p>
            <a:pPr>
              <a:lnSpc>
                <a:spcPct val="80000"/>
              </a:lnSpc>
            </a:pPr>
            <a:r>
              <a:rPr lang="en-US" altLang="zh-CN" sz="2600" dirty="0">
                <a:solidFill>
                  <a:srgbClr val="0000CC"/>
                </a:solidFill>
              </a:rPr>
              <a:t>(</a:t>
            </a:r>
            <a:r>
              <a:rPr lang="zh-CN" altLang="en-US" sz="2600" dirty="0">
                <a:solidFill>
                  <a:srgbClr val="0000CC"/>
                </a:solidFill>
              </a:rPr>
              <a:t>对于</a:t>
            </a:r>
            <a:r>
              <a:rPr lang="en-US" altLang="zh-CN" sz="1800" dirty="0">
                <a:solidFill>
                  <a:srgbClr val="0000CC"/>
                </a:solidFill>
              </a:rPr>
              <a:t>a∈R2</a:t>
            </a:r>
            <a:r>
              <a:rPr lang="en-US" altLang="zh-CN" sz="2600" dirty="0">
                <a:solidFill>
                  <a:srgbClr val="0000CC"/>
                </a:solidFill>
              </a:rPr>
              <a:t> </a:t>
            </a:r>
            <a:r>
              <a:rPr lang="zh-CN" altLang="en-US" sz="2600" dirty="0">
                <a:solidFill>
                  <a:srgbClr val="0000CC"/>
                </a:solidFill>
              </a:rPr>
              <a:t>，令</a:t>
            </a:r>
            <a:r>
              <a:rPr lang="en-US" altLang="zh-CN" sz="2600" dirty="0">
                <a:solidFill>
                  <a:srgbClr val="0000CC"/>
                </a:solidFill>
              </a:rPr>
              <a:t>x= </a:t>
            </a:r>
            <a:r>
              <a:rPr lang="en-US" altLang="zh-CN" sz="2000" dirty="0">
                <a:solidFill>
                  <a:srgbClr val="0000CC"/>
                </a:solidFill>
              </a:rPr>
              <a:t>a</a:t>
            </a:r>
            <a:r>
              <a:rPr lang="en-US" altLang="zh-CN" sz="2000" baseline="30000" dirty="0">
                <a:solidFill>
                  <a:srgbClr val="0000CC"/>
                </a:solidFill>
              </a:rPr>
              <a:t>(p+1)/4</a:t>
            </a:r>
            <a:r>
              <a:rPr lang="en-US" altLang="zh-CN" sz="2000" dirty="0">
                <a:solidFill>
                  <a:srgbClr val="0000CC"/>
                </a:solidFill>
              </a:rPr>
              <a:t> mod p</a:t>
            </a:r>
            <a:endParaRPr lang="en-US" altLang="zh-CN" sz="2600" dirty="0">
              <a:solidFill>
                <a:srgbClr val="0000CC"/>
              </a:solidFill>
            </a:endParaRPr>
          </a:p>
          <a:p>
            <a:pPr>
              <a:lnSpc>
                <a:spcPct val="80000"/>
              </a:lnSpc>
            </a:pPr>
            <a:r>
              <a:rPr lang="en-US" altLang="zh-CN" sz="2000" dirty="0">
                <a:solidFill>
                  <a:srgbClr val="0000CC"/>
                </a:solidFill>
              </a:rPr>
              <a:t>x</a:t>
            </a:r>
            <a:r>
              <a:rPr lang="en-US" altLang="zh-CN" sz="2000" baseline="30000" dirty="0">
                <a:solidFill>
                  <a:srgbClr val="0000CC"/>
                </a:solidFill>
              </a:rPr>
              <a:t>2 </a:t>
            </a:r>
            <a:r>
              <a:rPr lang="en-US" altLang="zh-CN" sz="2000" dirty="0">
                <a:solidFill>
                  <a:srgbClr val="0000CC"/>
                </a:solidFill>
              </a:rPr>
              <a:t>=</a:t>
            </a:r>
            <a:r>
              <a:rPr lang="en-US" altLang="zh-CN" sz="2000" baseline="30000" dirty="0">
                <a:solidFill>
                  <a:srgbClr val="0000CC"/>
                </a:solidFill>
              </a:rPr>
              <a:t> </a:t>
            </a:r>
            <a:r>
              <a:rPr lang="en-US" altLang="zh-CN" sz="2000" dirty="0">
                <a:solidFill>
                  <a:srgbClr val="0000CC"/>
                </a:solidFill>
              </a:rPr>
              <a:t>a</a:t>
            </a:r>
            <a:r>
              <a:rPr lang="en-US" altLang="zh-CN" sz="2000" baseline="30000" dirty="0">
                <a:solidFill>
                  <a:srgbClr val="0000CC"/>
                </a:solidFill>
              </a:rPr>
              <a:t>(p+1)/2</a:t>
            </a:r>
            <a:r>
              <a:rPr lang="en-US" altLang="zh-CN" sz="2000" dirty="0">
                <a:solidFill>
                  <a:srgbClr val="0000CC"/>
                </a:solidFill>
              </a:rPr>
              <a:t> mod p= a</a:t>
            </a:r>
            <a:r>
              <a:rPr lang="en-US" altLang="zh-CN" sz="2000" baseline="30000" dirty="0">
                <a:solidFill>
                  <a:srgbClr val="0000CC"/>
                </a:solidFill>
              </a:rPr>
              <a:t>(p-1)/2</a:t>
            </a:r>
            <a:r>
              <a:rPr lang="en-US" altLang="zh-CN" sz="2000" dirty="0">
                <a:solidFill>
                  <a:srgbClr val="0000CC"/>
                </a:solidFill>
              </a:rPr>
              <a:t> a mod p=a mod p</a:t>
            </a:r>
            <a:endParaRPr lang="zh-CN" altLang="en-US" sz="2600" dirty="0">
              <a:solidFill>
                <a:srgbClr val="0000CC"/>
              </a:solidFill>
            </a:endParaRPr>
          </a:p>
          <a:p>
            <a:pPr>
              <a:lnSpc>
                <a:spcPct val="80000"/>
              </a:lnSpc>
            </a:pPr>
            <a:r>
              <a:rPr lang="zh-CN" altLang="en-US" sz="2600" dirty="0">
                <a:solidFill>
                  <a:srgbClr val="0000CC"/>
                </a:solidFill>
              </a:rPr>
              <a:t>这样， </a:t>
            </a:r>
            <a:r>
              <a:rPr lang="en-US" altLang="zh-CN" sz="2600" dirty="0">
                <a:solidFill>
                  <a:srgbClr val="0000CC"/>
                </a:solidFill>
              </a:rPr>
              <a:t>x </a:t>
            </a:r>
            <a:r>
              <a:rPr lang="zh-CN" altLang="en-US" sz="2600" dirty="0">
                <a:solidFill>
                  <a:srgbClr val="0000CC"/>
                </a:solidFill>
              </a:rPr>
              <a:t>的确是</a:t>
            </a:r>
            <a:r>
              <a:rPr lang="en-US" altLang="zh-CN" sz="2600" dirty="0">
                <a:solidFill>
                  <a:srgbClr val="0000CC"/>
                </a:solidFill>
              </a:rPr>
              <a:t>α </a:t>
            </a:r>
            <a:r>
              <a:rPr lang="zh-CN" altLang="en-US" sz="2600" dirty="0">
                <a:solidFill>
                  <a:srgbClr val="0000CC"/>
                </a:solidFill>
              </a:rPr>
              <a:t>模</a:t>
            </a:r>
            <a:r>
              <a:rPr lang="en-US" altLang="zh-CN" sz="2600" dirty="0">
                <a:solidFill>
                  <a:srgbClr val="0000CC"/>
                </a:solidFill>
              </a:rPr>
              <a:t>p </a:t>
            </a:r>
            <a:r>
              <a:rPr lang="zh-CN" altLang="en-US" sz="2600" dirty="0">
                <a:solidFill>
                  <a:srgbClr val="0000CC"/>
                </a:solidFill>
              </a:rPr>
              <a:t>的一个平方根。</a:t>
            </a:r>
            <a:r>
              <a:rPr lang="en-US" altLang="zh-CN" sz="2600" dirty="0">
                <a:solidFill>
                  <a:srgbClr val="0000CC"/>
                </a:solidFill>
              </a:rPr>
              <a:t>)</a:t>
            </a:r>
            <a:endParaRPr lang="en-US" altLang="zh-CN" sz="2000" dirty="0">
              <a:solidFill>
                <a:srgbClr val="0000CC"/>
              </a:solidFill>
            </a:endParaRPr>
          </a:p>
          <a:p>
            <a:pPr>
              <a:lnSpc>
                <a:spcPct val="80000"/>
              </a:lnSpc>
              <a:spcBef>
                <a:spcPct val="15000"/>
              </a:spcBef>
              <a:buFont typeface="Wingdings" pitchFamily="2" charset="2"/>
              <a:buNone/>
            </a:pPr>
            <a:r>
              <a:rPr lang="en-US" altLang="zh-CN" sz="2000" dirty="0"/>
              <a:t>	x</a:t>
            </a:r>
            <a:r>
              <a:rPr lang="en-US" altLang="zh-CN" sz="2000" baseline="-25000" dirty="0"/>
              <a:t>1</a:t>
            </a:r>
            <a:r>
              <a:rPr lang="en-US" altLang="zh-CN" sz="2000" dirty="0"/>
              <a:t> = a</a:t>
            </a:r>
            <a:r>
              <a:rPr lang="en-US" altLang="zh-CN" sz="2000" baseline="30000" dirty="0"/>
              <a:t>(p+1)/4</a:t>
            </a:r>
            <a:r>
              <a:rPr lang="en-US" altLang="zh-CN" sz="2000" dirty="0"/>
              <a:t> mod p, </a:t>
            </a:r>
            <a:r>
              <a:rPr lang="zh-CN" altLang="en-US" sz="2000" dirty="0"/>
              <a:t>则导出</a:t>
            </a:r>
            <a:r>
              <a:rPr lang="en-US" altLang="zh-CN" sz="2000" dirty="0"/>
              <a:t>p-x</a:t>
            </a:r>
            <a:r>
              <a:rPr lang="en-US" altLang="zh-CN" sz="2000" baseline="-25000" dirty="0"/>
              <a:t>1</a:t>
            </a:r>
          </a:p>
          <a:p>
            <a:pPr>
              <a:lnSpc>
                <a:spcPct val="80000"/>
              </a:lnSpc>
              <a:spcBef>
                <a:spcPct val="15000"/>
              </a:spcBef>
              <a:buFont typeface="Wingdings" pitchFamily="2" charset="2"/>
              <a:buNone/>
            </a:pPr>
            <a:r>
              <a:rPr lang="en-US" altLang="zh-CN" sz="2000" dirty="0"/>
              <a:t>	x</a:t>
            </a:r>
            <a:r>
              <a:rPr lang="en-US" altLang="zh-CN" sz="2000" baseline="-25000" dirty="0"/>
              <a:t>2</a:t>
            </a:r>
            <a:r>
              <a:rPr lang="en-US" altLang="zh-CN" sz="2000" dirty="0"/>
              <a:t> = a</a:t>
            </a:r>
            <a:r>
              <a:rPr lang="en-US" altLang="zh-CN" sz="2000" baseline="30000" dirty="0"/>
              <a:t>(q+1)/4</a:t>
            </a:r>
            <a:r>
              <a:rPr lang="en-US" altLang="zh-CN" sz="2000" dirty="0"/>
              <a:t> mod q, </a:t>
            </a:r>
            <a:r>
              <a:rPr lang="zh-CN" altLang="en-US" sz="2000" dirty="0"/>
              <a:t>则导出</a:t>
            </a:r>
            <a:r>
              <a:rPr lang="en-US" altLang="zh-CN" sz="2000" dirty="0"/>
              <a:t>q-x</a:t>
            </a:r>
            <a:r>
              <a:rPr lang="en-US" altLang="zh-CN" sz="2000" baseline="-25000" dirty="0"/>
              <a:t>2</a:t>
            </a:r>
            <a:endParaRPr lang="zh-CN" altLang="en-US" sz="1800" dirty="0"/>
          </a:p>
          <a:p>
            <a:pPr>
              <a:lnSpc>
                <a:spcPct val="80000"/>
              </a:lnSpc>
              <a:spcBef>
                <a:spcPct val="15000"/>
              </a:spcBef>
            </a:pPr>
            <a:r>
              <a:rPr lang="zh-CN" altLang="en-US" sz="1800" dirty="0"/>
              <a:t>例：</a:t>
            </a:r>
            <a:r>
              <a:rPr lang="en-US" altLang="zh-CN" sz="1800" dirty="0"/>
              <a:t>p=3, q=7, n=21. Bob</a:t>
            </a:r>
            <a:r>
              <a:rPr lang="zh-CN" altLang="en-US" sz="1800" dirty="0"/>
              <a:t>选</a:t>
            </a:r>
            <a:r>
              <a:rPr lang="en-US" altLang="zh-CN" sz="1800" dirty="0"/>
              <a:t>x=5, </a:t>
            </a:r>
            <a:r>
              <a:rPr lang="zh-CN" altLang="en-US" sz="1800" dirty="0"/>
              <a:t>计算</a:t>
            </a:r>
            <a:r>
              <a:rPr lang="en-US" altLang="zh-CN" sz="1800" dirty="0"/>
              <a:t>a=5</a:t>
            </a:r>
            <a:r>
              <a:rPr lang="en-US" altLang="zh-CN" sz="1800" baseline="30000" dirty="0"/>
              <a:t>2</a:t>
            </a:r>
            <a:r>
              <a:rPr lang="en-US" altLang="zh-CN" sz="1800" dirty="0"/>
              <a:t> mod 21=4</a:t>
            </a:r>
            <a:r>
              <a:rPr lang="zh-CN" altLang="en-US" sz="1800" dirty="0"/>
              <a:t>送给</a:t>
            </a:r>
            <a:r>
              <a:rPr lang="en-US" altLang="zh-CN" sz="1800" dirty="0"/>
              <a:t>Alice.</a:t>
            </a:r>
          </a:p>
          <a:p>
            <a:pPr>
              <a:lnSpc>
                <a:spcPct val="80000"/>
              </a:lnSpc>
              <a:spcBef>
                <a:spcPct val="15000"/>
              </a:spcBef>
              <a:buFont typeface="Wingdings" pitchFamily="2" charset="2"/>
              <a:buNone/>
            </a:pPr>
            <a:r>
              <a:rPr lang="en-US" altLang="zh-CN" sz="1800" dirty="0"/>
              <a:t>      Alice</a:t>
            </a:r>
            <a:r>
              <a:rPr lang="zh-CN" altLang="en-US" sz="1800" dirty="0"/>
              <a:t>计算：</a:t>
            </a:r>
            <a:r>
              <a:rPr lang="en-US" altLang="zh-CN" sz="1800" dirty="0"/>
              <a:t>x</a:t>
            </a:r>
            <a:r>
              <a:rPr lang="en-US" altLang="zh-CN" sz="1800" baseline="-25000" dirty="0"/>
              <a:t>1</a:t>
            </a:r>
            <a:r>
              <a:rPr lang="en-US" altLang="zh-CN" sz="1800" dirty="0"/>
              <a:t> = 4</a:t>
            </a:r>
            <a:r>
              <a:rPr lang="en-US" altLang="zh-CN" sz="1800" baseline="30000" dirty="0"/>
              <a:t>(3+1)/4</a:t>
            </a:r>
            <a:r>
              <a:rPr lang="en-US" altLang="zh-CN" sz="1800" dirty="0"/>
              <a:t> mod 3=1, </a:t>
            </a:r>
            <a:r>
              <a:rPr lang="zh-CN" altLang="en-US" sz="1800" dirty="0"/>
              <a:t>则导出</a:t>
            </a:r>
            <a:r>
              <a:rPr lang="en-US" altLang="zh-CN" sz="1800" dirty="0"/>
              <a:t>p-x</a:t>
            </a:r>
            <a:r>
              <a:rPr lang="en-US" altLang="zh-CN" sz="1800" baseline="-25000" dirty="0"/>
              <a:t>1</a:t>
            </a:r>
            <a:r>
              <a:rPr lang="en-US" altLang="zh-CN" sz="1800" dirty="0"/>
              <a:t>=2</a:t>
            </a:r>
          </a:p>
          <a:p>
            <a:pPr>
              <a:lnSpc>
                <a:spcPct val="80000"/>
              </a:lnSpc>
              <a:spcBef>
                <a:spcPct val="15000"/>
              </a:spcBef>
              <a:buFont typeface="Wingdings" pitchFamily="2" charset="2"/>
              <a:buNone/>
            </a:pPr>
            <a:r>
              <a:rPr lang="en-US" altLang="zh-CN" sz="1800" dirty="0"/>
              <a:t>           x</a:t>
            </a:r>
            <a:r>
              <a:rPr lang="en-US" altLang="zh-CN" sz="1800" baseline="-25000" dirty="0"/>
              <a:t>2</a:t>
            </a:r>
            <a:r>
              <a:rPr lang="en-US" altLang="zh-CN" sz="1800" dirty="0"/>
              <a:t> = 4</a:t>
            </a:r>
            <a:r>
              <a:rPr lang="en-US" altLang="zh-CN" sz="1800" baseline="30000" dirty="0"/>
              <a:t>(7+1)/4</a:t>
            </a:r>
            <a:r>
              <a:rPr lang="en-US" altLang="zh-CN" sz="1800" dirty="0"/>
              <a:t> mod 7=2, </a:t>
            </a:r>
            <a:r>
              <a:rPr lang="zh-CN" altLang="en-US" sz="1800" dirty="0"/>
              <a:t>则导出</a:t>
            </a:r>
            <a:r>
              <a:rPr lang="en-US" altLang="zh-CN" sz="1800" dirty="0"/>
              <a:t>q-x</a:t>
            </a:r>
            <a:r>
              <a:rPr lang="en-US" altLang="zh-CN" sz="1800" baseline="-25000" dirty="0"/>
              <a:t>2</a:t>
            </a:r>
            <a:r>
              <a:rPr lang="en-US" altLang="zh-CN" sz="1800" dirty="0"/>
              <a:t>=5</a:t>
            </a:r>
          </a:p>
          <a:p>
            <a:pPr>
              <a:lnSpc>
                <a:spcPct val="80000"/>
              </a:lnSpc>
              <a:spcBef>
                <a:spcPct val="15000"/>
              </a:spcBef>
              <a:buFont typeface="Wingdings" pitchFamily="2" charset="2"/>
              <a:buNone/>
            </a:pPr>
            <a:r>
              <a:rPr lang="en-US" altLang="zh-CN" sz="1800" dirty="0"/>
              <a:t>	Z</a:t>
            </a:r>
            <a:r>
              <a:rPr lang="en-US" altLang="zh-CN" sz="1800" baseline="-25000" dirty="0"/>
              <a:t>1</a:t>
            </a:r>
            <a:r>
              <a:rPr lang="en-US" altLang="zh-CN" sz="1800" dirty="0"/>
              <a:t>=</a:t>
            </a:r>
            <a:r>
              <a:rPr lang="en-US" altLang="zh-CN" sz="1800" dirty="0" err="1"/>
              <a:t>crt</a:t>
            </a:r>
            <a:r>
              <a:rPr lang="en-US" altLang="zh-CN" sz="1800" dirty="0"/>
              <a:t>(n, p, q, x</a:t>
            </a:r>
            <a:r>
              <a:rPr lang="en-US" altLang="zh-CN" sz="1800" baseline="-25000" dirty="0"/>
              <a:t>1</a:t>
            </a:r>
            <a:r>
              <a:rPr lang="en-US" altLang="zh-CN" sz="1800" dirty="0"/>
              <a:t>, x</a:t>
            </a:r>
            <a:r>
              <a:rPr lang="en-US" altLang="zh-CN" sz="1800" baseline="-25000" dirty="0"/>
              <a:t>2</a:t>
            </a:r>
            <a:r>
              <a:rPr lang="en-US" altLang="zh-CN" sz="1800" dirty="0"/>
              <a:t>)=16, </a:t>
            </a:r>
            <a:r>
              <a:rPr lang="zh-CN" altLang="en-US" sz="1800" dirty="0"/>
              <a:t>即</a:t>
            </a:r>
            <a:r>
              <a:rPr lang="en-US" altLang="zh-CN" sz="1800" dirty="0"/>
              <a:t>n-x</a:t>
            </a:r>
          </a:p>
          <a:p>
            <a:pPr>
              <a:lnSpc>
                <a:spcPct val="80000"/>
              </a:lnSpc>
              <a:spcBef>
                <a:spcPct val="15000"/>
              </a:spcBef>
              <a:buFont typeface="Wingdings" pitchFamily="2" charset="2"/>
              <a:buNone/>
            </a:pPr>
            <a:r>
              <a:rPr lang="en-US" altLang="zh-CN" sz="1800" dirty="0"/>
              <a:t>	Z</a:t>
            </a:r>
            <a:r>
              <a:rPr lang="en-US" altLang="zh-CN" sz="1800" baseline="-25000" dirty="0"/>
              <a:t>2</a:t>
            </a:r>
            <a:r>
              <a:rPr lang="en-US" altLang="zh-CN" sz="1800" dirty="0"/>
              <a:t>=</a:t>
            </a:r>
            <a:r>
              <a:rPr lang="en-US" altLang="zh-CN" sz="1800" dirty="0" err="1"/>
              <a:t>crt</a:t>
            </a:r>
            <a:r>
              <a:rPr lang="en-US" altLang="zh-CN" sz="1800" dirty="0"/>
              <a:t>(n, p, q, x</a:t>
            </a:r>
            <a:r>
              <a:rPr lang="en-US" altLang="zh-CN" sz="1800" baseline="-25000" dirty="0"/>
              <a:t>1</a:t>
            </a:r>
            <a:r>
              <a:rPr lang="en-US" altLang="zh-CN" sz="1800" dirty="0"/>
              <a:t>, q-x</a:t>
            </a:r>
            <a:r>
              <a:rPr lang="en-US" altLang="zh-CN" sz="1800" baseline="-25000" dirty="0"/>
              <a:t>2</a:t>
            </a:r>
            <a:r>
              <a:rPr lang="en-US" altLang="zh-CN" sz="1800" dirty="0"/>
              <a:t>)=19, </a:t>
            </a:r>
            <a:r>
              <a:rPr lang="zh-CN" altLang="en-US" sz="1800" dirty="0"/>
              <a:t>即</a:t>
            </a:r>
            <a:r>
              <a:rPr lang="en-US" altLang="zh-CN" sz="1800" dirty="0"/>
              <a:t>y</a:t>
            </a:r>
          </a:p>
          <a:p>
            <a:pPr>
              <a:lnSpc>
                <a:spcPct val="80000"/>
              </a:lnSpc>
              <a:spcBef>
                <a:spcPct val="15000"/>
              </a:spcBef>
              <a:buFont typeface="Wingdings" pitchFamily="2" charset="2"/>
              <a:buNone/>
            </a:pPr>
            <a:r>
              <a:rPr lang="en-US" altLang="zh-CN" sz="1800" dirty="0"/>
              <a:t>	Z</a:t>
            </a:r>
            <a:r>
              <a:rPr lang="en-US" altLang="zh-CN" sz="1800" baseline="-25000" dirty="0"/>
              <a:t>3</a:t>
            </a:r>
            <a:r>
              <a:rPr lang="en-US" altLang="zh-CN" sz="1800" dirty="0"/>
              <a:t>=</a:t>
            </a:r>
            <a:r>
              <a:rPr lang="en-US" altLang="zh-CN" sz="1800" dirty="0" err="1"/>
              <a:t>crt</a:t>
            </a:r>
            <a:r>
              <a:rPr lang="en-US" altLang="zh-CN" sz="1800" dirty="0"/>
              <a:t>(n, p, q, p-x</a:t>
            </a:r>
            <a:r>
              <a:rPr lang="en-US" altLang="zh-CN" sz="1800" baseline="-25000" dirty="0"/>
              <a:t>1</a:t>
            </a:r>
            <a:r>
              <a:rPr lang="en-US" altLang="zh-CN" sz="1800" dirty="0"/>
              <a:t>, x</a:t>
            </a:r>
            <a:r>
              <a:rPr lang="en-US" altLang="zh-CN" sz="1800" baseline="-25000" dirty="0"/>
              <a:t>2</a:t>
            </a:r>
            <a:r>
              <a:rPr lang="en-US" altLang="zh-CN" sz="1800" dirty="0"/>
              <a:t>)=2, </a:t>
            </a:r>
            <a:r>
              <a:rPr lang="zh-CN" altLang="en-US" sz="1800" dirty="0"/>
              <a:t>即</a:t>
            </a:r>
            <a:r>
              <a:rPr lang="en-US" altLang="zh-CN" sz="1800" dirty="0"/>
              <a:t>n-y</a:t>
            </a:r>
          </a:p>
          <a:p>
            <a:pPr>
              <a:lnSpc>
                <a:spcPct val="80000"/>
              </a:lnSpc>
              <a:spcBef>
                <a:spcPct val="15000"/>
              </a:spcBef>
              <a:buFont typeface="Wingdings" pitchFamily="2" charset="2"/>
              <a:buNone/>
            </a:pPr>
            <a:r>
              <a:rPr lang="en-US" altLang="zh-CN" sz="1800" dirty="0"/>
              <a:t>	Z</a:t>
            </a:r>
            <a:r>
              <a:rPr lang="en-US" altLang="zh-CN" sz="1800" baseline="-25000" dirty="0"/>
              <a:t>4</a:t>
            </a:r>
            <a:r>
              <a:rPr lang="en-US" altLang="zh-CN" sz="1800" dirty="0"/>
              <a:t>=</a:t>
            </a:r>
            <a:r>
              <a:rPr lang="en-US" altLang="zh-CN" sz="1800" dirty="0" err="1"/>
              <a:t>crt</a:t>
            </a:r>
            <a:r>
              <a:rPr lang="en-US" altLang="zh-CN" sz="1800" dirty="0"/>
              <a:t>(n, p, q, p-x</a:t>
            </a:r>
            <a:r>
              <a:rPr lang="en-US" altLang="zh-CN" sz="1800" baseline="-25000" dirty="0"/>
              <a:t>1</a:t>
            </a:r>
            <a:r>
              <a:rPr lang="en-US" altLang="zh-CN" sz="1800" dirty="0"/>
              <a:t>, q-x</a:t>
            </a:r>
            <a:r>
              <a:rPr lang="en-US" altLang="zh-CN" sz="1800" baseline="-25000" dirty="0"/>
              <a:t>2</a:t>
            </a:r>
            <a:r>
              <a:rPr lang="en-US" altLang="zh-CN" sz="1800" dirty="0"/>
              <a:t>)=5, </a:t>
            </a:r>
            <a:r>
              <a:rPr lang="zh-CN" altLang="en-US" sz="1800" dirty="0"/>
              <a:t>即</a:t>
            </a:r>
            <a:r>
              <a:rPr lang="en-US" altLang="zh-CN" sz="1800" dirty="0"/>
              <a:t>x</a:t>
            </a:r>
          </a:p>
          <a:p>
            <a:pPr>
              <a:lnSpc>
                <a:spcPct val="80000"/>
              </a:lnSpc>
              <a:spcBef>
                <a:spcPct val="15000"/>
              </a:spcBef>
              <a:buFont typeface="Wingdings" pitchFamily="2" charset="2"/>
              <a:buNone/>
            </a:pPr>
            <a:r>
              <a:rPr lang="en-US" altLang="zh-CN" sz="1800" dirty="0"/>
              <a:t>     Alice</a:t>
            </a:r>
            <a:r>
              <a:rPr lang="zh-CN" altLang="en-US" sz="1800" dirty="0"/>
              <a:t>任选一个</a:t>
            </a:r>
            <a:r>
              <a:rPr lang="en-US" altLang="zh-CN" sz="1800" dirty="0"/>
              <a:t>, </a:t>
            </a:r>
            <a:r>
              <a:rPr lang="zh-CN" altLang="en-US" sz="1800" dirty="0"/>
              <a:t>如</a:t>
            </a:r>
            <a:r>
              <a:rPr lang="en-US" altLang="zh-CN" sz="1800" dirty="0"/>
              <a:t>y=19</a:t>
            </a:r>
            <a:r>
              <a:rPr lang="zh-CN" altLang="en-US" sz="1800" dirty="0"/>
              <a:t>给</a:t>
            </a:r>
            <a:r>
              <a:rPr lang="en-US" altLang="zh-CN" sz="1800" dirty="0"/>
              <a:t>Bob, Bob</a:t>
            </a:r>
            <a:r>
              <a:rPr lang="zh-CN" altLang="en-US" sz="1800" dirty="0"/>
              <a:t>计算</a:t>
            </a:r>
          </a:p>
          <a:p>
            <a:pPr>
              <a:lnSpc>
                <a:spcPct val="80000"/>
              </a:lnSpc>
              <a:spcBef>
                <a:spcPct val="15000"/>
              </a:spcBef>
              <a:buFont typeface="Wingdings" pitchFamily="2" charset="2"/>
              <a:buNone/>
            </a:pPr>
            <a:r>
              <a:rPr lang="en-US" altLang="zh-CN" sz="1800" dirty="0"/>
              <a:t>         </a:t>
            </a:r>
            <a:r>
              <a:rPr lang="en-US" altLang="zh-CN" sz="1800" dirty="0" err="1"/>
              <a:t>gcd</a:t>
            </a:r>
            <a:r>
              <a:rPr lang="en-US" altLang="zh-CN" sz="1800" dirty="0"/>
              <a:t>(</a:t>
            </a:r>
            <a:r>
              <a:rPr lang="en-US" altLang="zh-CN" sz="1800" dirty="0" err="1"/>
              <a:t>x+y</a:t>
            </a:r>
            <a:r>
              <a:rPr lang="en-US" altLang="zh-CN" sz="1800" dirty="0"/>
              <a:t>, n)=</a:t>
            </a:r>
            <a:r>
              <a:rPr lang="en-US" altLang="zh-CN" sz="1800" dirty="0" err="1"/>
              <a:t>gcd</a:t>
            </a:r>
            <a:r>
              <a:rPr lang="en-US" altLang="zh-CN" sz="1800" dirty="0"/>
              <a:t>(5+19,21)=</a:t>
            </a:r>
            <a:r>
              <a:rPr lang="en-US" altLang="zh-CN" sz="1800" dirty="0" err="1"/>
              <a:t>gcd</a:t>
            </a:r>
            <a:r>
              <a:rPr lang="en-US" altLang="zh-CN" sz="1800" dirty="0"/>
              <a:t>(24,21)=3, </a:t>
            </a:r>
            <a:r>
              <a:rPr lang="zh-CN" altLang="en-US" sz="1800" dirty="0"/>
              <a:t>即</a:t>
            </a:r>
            <a:r>
              <a:rPr lang="en-US" altLang="zh-CN" sz="1800" dirty="0"/>
              <a:t>p, q=21/p=21/3=7</a:t>
            </a:r>
          </a:p>
          <a:p>
            <a:pPr>
              <a:lnSpc>
                <a:spcPct val="80000"/>
              </a:lnSpc>
              <a:spcBef>
                <a:spcPct val="15000"/>
              </a:spcBef>
              <a:buFont typeface="Wingdings" pitchFamily="2" charset="2"/>
              <a:buNone/>
            </a:pPr>
            <a:r>
              <a:rPr lang="zh-CN" altLang="en-US" sz="1800" dirty="0"/>
              <a:t> 若</a:t>
            </a:r>
            <a:r>
              <a:rPr lang="en-US" altLang="zh-CN" sz="1800" dirty="0"/>
              <a:t>Alice</a:t>
            </a:r>
            <a:r>
              <a:rPr lang="zh-CN" altLang="en-US" sz="1800" dirty="0"/>
              <a:t>选</a:t>
            </a:r>
            <a:r>
              <a:rPr lang="en-US" altLang="zh-CN" sz="1800" dirty="0"/>
              <a:t>Z</a:t>
            </a:r>
            <a:r>
              <a:rPr lang="en-US" altLang="zh-CN" sz="1800" baseline="-25000" dirty="0"/>
              <a:t>1</a:t>
            </a:r>
            <a:r>
              <a:rPr lang="en-US" altLang="zh-CN" sz="1800" dirty="0"/>
              <a:t>=16</a:t>
            </a:r>
            <a:r>
              <a:rPr lang="zh-CN" altLang="en-US" sz="1800" dirty="0"/>
              <a:t>给</a:t>
            </a:r>
            <a:r>
              <a:rPr lang="en-US" altLang="zh-CN" sz="1800" dirty="0"/>
              <a:t>Bob, </a:t>
            </a:r>
            <a:r>
              <a:rPr lang="zh-CN" altLang="en-US" sz="1800" dirty="0"/>
              <a:t>则</a:t>
            </a:r>
            <a:r>
              <a:rPr lang="en-US" altLang="zh-CN" sz="1800" dirty="0" err="1"/>
              <a:t>gcd</a:t>
            </a:r>
            <a:r>
              <a:rPr lang="en-US" altLang="zh-CN" sz="1800" dirty="0"/>
              <a:t>(</a:t>
            </a:r>
            <a:r>
              <a:rPr lang="en-US" altLang="zh-CN" sz="1800" dirty="0" err="1"/>
              <a:t>x+n</a:t>
            </a:r>
            <a:r>
              <a:rPr lang="en-US" altLang="zh-CN" sz="1800" dirty="0"/>
              <a:t>-x, n)=</a:t>
            </a:r>
            <a:r>
              <a:rPr lang="en-US" altLang="zh-CN" sz="1800" dirty="0" err="1"/>
              <a:t>gcd</a:t>
            </a:r>
            <a:r>
              <a:rPr lang="en-US" altLang="zh-CN" sz="1800" dirty="0"/>
              <a:t>(n, n)=1, Bob</a:t>
            </a:r>
            <a:r>
              <a:rPr lang="zh-CN" altLang="en-US" sz="1800" dirty="0"/>
              <a:t>什么也得不到。</a:t>
            </a:r>
          </a:p>
        </p:txBody>
      </p:sp>
      <p:sp>
        <p:nvSpPr>
          <p:cNvPr id="260099" name="Rectangle 3"/>
          <p:cNvSpPr>
            <a:spLocks noGrp="1" noChangeArrowheads="1"/>
          </p:cNvSpPr>
          <p:nvPr>
            <p:ph type="title"/>
          </p:nvPr>
        </p:nvSpPr>
        <p:spPr>
          <a:xfrm>
            <a:off x="323850" y="188913"/>
            <a:ext cx="7561263" cy="576262"/>
          </a:xfrm>
        </p:spPr>
        <p:txBody>
          <a:bodyPr>
            <a:normAutofit fontScale="90000"/>
          </a:bodyPr>
          <a:lstStyle/>
          <a:p>
            <a:r>
              <a:rPr lang="zh-CN" altLang="en-US" sz="3500" b="0" dirty="0"/>
              <a:t>不经意传输</a:t>
            </a:r>
            <a:r>
              <a:rPr lang="en-US" altLang="zh-CN" sz="3500" b="0" dirty="0"/>
              <a:t>(3)</a:t>
            </a:r>
            <a:endParaRPr lang="en-US" altLang="zh-CN" sz="3100" b="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22238"/>
            <a:ext cx="7543800" cy="858837"/>
          </a:xfrm>
        </p:spPr>
        <p:txBody>
          <a:bodyPr/>
          <a:lstStyle/>
          <a:p>
            <a:r>
              <a:rPr lang="zh-CN" altLang="en-US" b="0" dirty="0"/>
              <a:t>第</a:t>
            </a:r>
            <a:r>
              <a:rPr lang="en-US" altLang="zh-CN" b="0" dirty="0"/>
              <a:t>8</a:t>
            </a:r>
            <a:r>
              <a:rPr lang="zh-CN" altLang="en-US" b="0" dirty="0"/>
              <a:t>章习题</a:t>
            </a:r>
          </a:p>
        </p:txBody>
      </p:sp>
      <p:sp>
        <p:nvSpPr>
          <p:cNvPr id="225283" name="Rectangle 3"/>
          <p:cNvSpPr>
            <a:spLocks noGrp="1" noChangeArrowheads="1"/>
          </p:cNvSpPr>
          <p:nvPr>
            <p:ph type="body" idx="1"/>
          </p:nvPr>
        </p:nvSpPr>
        <p:spPr>
          <a:xfrm>
            <a:off x="323850" y="1052513"/>
            <a:ext cx="8013700" cy="5184775"/>
          </a:xfrm>
        </p:spPr>
        <p:txBody>
          <a:bodyPr>
            <a:normAutofit lnSpcReduction="10000"/>
          </a:bodyPr>
          <a:lstStyle/>
          <a:p>
            <a:pPr marL="495300" indent="-495300">
              <a:lnSpc>
                <a:spcPct val="95000"/>
              </a:lnSpc>
              <a:spcBef>
                <a:spcPct val="10000"/>
              </a:spcBef>
            </a:pPr>
            <a:r>
              <a:rPr lang="zh-CN" altLang="en-US" dirty="0"/>
              <a:t>第一部分作业</a:t>
            </a:r>
          </a:p>
          <a:p>
            <a:pPr marL="763588" lvl="1" indent="-419100">
              <a:lnSpc>
                <a:spcPct val="95000"/>
              </a:lnSpc>
              <a:spcBef>
                <a:spcPct val="10000"/>
              </a:spcBef>
              <a:buFont typeface="Wingdings" pitchFamily="2" charset="2"/>
              <a:buNone/>
            </a:pPr>
            <a:r>
              <a:rPr lang="en-US" altLang="zh-CN" sz="2800" b="1" dirty="0"/>
              <a:t>    1, 2, 3, 4, 6, 8, 9, 12</a:t>
            </a:r>
          </a:p>
          <a:p>
            <a:pPr marL="495300" indent="-495300">
              <a:lnSpc>
                <a:spcPct val="95000"/>
              </a:lnSpc>
              <a:spcBef>
                <a:spcPct val="30000"/>
              </a:spcBef>
            </a:pPr>
            <a:r>
              <a:rPr lang="zh-CN" altLang="en-US" dirty="0"/>
              <a:t>第二部分作业 </a:t>
            </a:r>
          </a:p>
          <a:p>
            <a:pPr marL="495300" indent="-495300">
              <a:lnSpc>
                <a:spcPct val="95000"/>
              </a:lnSpc>
              <a:spcBef>
                <a:spcPct val="30000"/>
              </a:spcBef>
              <a:buFont typeface="Wingdings" pitchFamily="2" charset="2"/>
              <a:buNone/>
            </a:pPr>
            <a:r>
              <a:rPr lang="en-US" altLang="zh-CN" sz="3200" b="1" dirty="0"/>
              <a:t>      19, 20, 21, </a:t>
            </a:r>
            <a:r>
              <a:rPr lang="zh-CN" altLang="en-US" sz="3200" b="1" dirty="0"/>
              <a:t>加上</a:t>
            </a:r>
            <a:r>
              <a:rPr lang="en-US" altLang="zh-CN" sz="3200" b="1" dirty="0"/>
              <a:t>5</a:t>
            </a:r>
            <a:r>
              <a:rPr lang="zh-CN" altLang="en-US" sz="3200" b="1" dirty="0"/>
              <a:t>道补充题</a:t>
            </a:r>
          </a:p>
          <a:p>
            <a:pPr marL="763588" lvl="1" indent="-419100">
              <a:lnSpc>
                <a:spcPct val="95000"/>
              </a:lnSpc>
              <a:spcBef>
                <a:spcPct val="10000"/>
              </a:spcBef>
              <a:buFont typeface="Wingdings" pitchFamily="2" charset="2"/>
              <a:buNone/>
            </a:pPr>
            <a:r>
              <a:rPr lang="en-US" altLang="zh-CN" sz="2000" dirty="0">
                <a:solidFill>
                  <a:srgbClr val="FF0000"/>
                </a:solidFill>
              </a:rPr>
              <a:t>( 8.21(a)</a:t>
            </a:r>
            <a:r>
              <a:rPr lang="zh-CN" altLang="en-US" sz="2000" dirty="0">
                <a:solidFill>
                  <a:srgbClr val="FF0000"/>
                </a:solidFill>
              </a:rPr>
              <a:t>题目有误，应改为</a:t>
            </a:r>
            <a:r>
              <a:rPr lang="en-US" altLang="zh-CN" sz="2000" dirty="0">
                <a:solidFill>
                  <a:srgbClr val="FF0000"/>
                </a:solidFill>
              </a:rPr>
              <a:t>17x</a:t>
            </a:r>
            <a:r>
              <a:rPr lang="en-US" altLang="zh-CN" sz="2400" baseline="30000" dirty="0">
                <a:solidFill>
                  <a:srgbClr val="FF0000"/>
                </a:solidFill>
              </a:rPr>
              <a:t>2 </a:t>
            </a:r>
            <a:r>
              <a:rPr lang="en-US" altLang="zh-CN" sz="2000" dirty="0">
                <a:solidFill>
                  <a:srgbClr val="FF0000"/>
                </a:solidFill>
              </a:rPr>
              <a:t>≡10 mod 29 )</a:t>
            </a:r>
            <a:endParaRPr lang="zh-CN" altLang="en-US" sz="2800" b="1" dirty="0"/>
          </a:p>
          <a:p>
            <a:pPr marL="763588" lvl="1" indent="-419100">
              <a:lnSpc>
                <a:spcPct val="95000"/>
              </a:lnSpc>
              <a:spcBef>
                <a:spcPct val="10000"/>
              </a:spcBef>
              <a:buClr>
                <a:schemeClr val="tx1"/>
              </a:buClr>
              <a:buSzPct val="95000"/>
              <a:buFont typeface="Wingdings" pitchFamily="2" charset="2"/>
              <a:buAutoNum type="arabicPeriod"/>
            </a:pPr>
            <a:r>
              <a:rPr lang="zh-CN" altLang="en-US" sz="2400" dirty="0"/>
              <a:t>给定</a:t>
            </a:r>
            <a:r>
              <a:rPr lang="en-US" altLang="zh-CN" sz="2400" dirty="0"/>
              <a:t>p=17</a:t>
            </a:r>
            <a:r>
              <a:rPr lang="zh-CN" altLang="en-US" sz="2400" dirty="0"/>
              <a:t>，</a:t>
            </a:r>
            <a:r>
              <a:rPr lang="en-US" altLang="zh-CN" sz="2400" dirty="0"/>
              <a:t>g=3</a:t>
            </a:r>
            <a:r>
              <a:rPr lang="zh-CN" altLang="en-US" sz="2400" dirty="0"/>
              <a:t>，</a:t>
            </a:r>
          </a:p>
          <a:p>
            <a:pPr marL="1093788" lvl="2" indent="-400050">
              <a:lnSpc>
                <a:spcPct val="95000"/>
              </a:lnSpc>
              <a:spcBef>
                <a:spcPct val="10000"/>
              </a:spcBef>
            </a:pPr>
            <a:r>
              <a:rPr lang="zh-CN" altLang="en-US" dirty="0"/>
              <a:t>模</a:t>
            </a:r>
            <a:r>
              <a:rPr lang="en-US" altLang="zh-CN" dirty="0"/>
              <a:t>p</a:t>
            </a:r>
            <a:r>
              <a:rPr lang="zh-CN" altLang="en-US" dirty="0"/>
              <a:t>的阶</a:t>
            </a:r>
            <a:r>
              <a:rPr lang="en-US" altLang="zh-CN" dirty="0"/>
              <a:t>T</a:t>
            </a:r>
            <a:r>
              <a:rPr lang="zh-CN" altLang="en-US" dirty="0"/>
              <a:t>是什么？</a:t>
            </a:r>
          </a:p>
          <a:p>
            <a:pPr marL="1093788" lvl="2" indent="-400050">
              <a:lnSpc>
                <a:spcPct val="95000"/>
              </a:lnSpc>
              <a:spcBef>
                <a:spcPct val="10000"/>
              </a:spcBef>
            </a:pPr>
            <a:r>
              <a:rPr lang="zh-CN" altLang="en-US" dirty="0"/>
              <a:t>找出所有的本原元素。</a:t>
            </a:r>
            <a:endParaRPr lang="zh-CN" altLang="en-US" dirty="0">
              <a:solidFill>
                <a:schemeClr val="tx2"/>
              </a:solidFill>
            </a:endParaRPr>
          </a:p>
          <a:p>
            <a:pPr marL="763588" lvl="1" indent="-419100">
              <a:lnSpc>
                <a:spcPct val="95000"/>
              </a:lnSpc>
              <a:spcBef>
                <a:spcPct val="10000"/>
              </a:spcBef>
              <a:buClr>
                <a:schemeClr val="tx1"/>
              </a:buClr>
              <a:buSzPct val="95000"/>
              <a:buFontTx/>
              <a:buAutoNum type="arabicPeriod"/>
            </a:pPr>
            <a:r>
              <a:rPr lang="zh-CN" altLang="en-US" sz="2400" dirty="0"/>
              <a:t>分别用费马定理和</a:t>
            </a:r>
            <a:r>
              <a:rPr lang="en-US" altLang="zh-CN" sz="2400" dirty="0"/>
              <a:t>Euclid</a:t>
            </a:r>
            <a:r>
              <a:rPr lang="zh-CN" altLang="en-US" sz="2400" dirty="0"/>
              <a:t>算法求</a:t>
            </a:r>
            <a:r>
              <a:rPr lang="en-US" altLang="zh-CN" sz="2400" dirty="0"/>
              <a:t>22x mod 37=1</a:t>
            </a:r>
            <a:r>
              <a:rPr lang="zh-CN" altLang="en-US" sz="2400" dirty="0"/>
              <a:t>的逆</a:t>
            </a:r>
            <a:r>
              <a:rPr lang="en-US" altLang="zh-CN" sz="2400" dirty="0"/>
              <a:t>x</a:t>
            </a:r>
            <a:r>
              <a:rPr lang="zh-CN" altLang="en-US" sz="2400" dirty="0"/>
              <a:t> </a:t>
            </a:r>
          </a:p>
          <a:p>
            <a:pPr marL="763588" lvl="1" indent="-419100">
              <a:lnSpc>
                <a:spcPct val="95000"/>
              </a:lnSpc>
              <a:spcBef>
                <a:spcPct val="10000"/>
              </a:spcBef>
              <a:buClr>
                <a:schemeClr val="tx1"/>
              </a:buClr>
              <a:buSzPct val="95000"/>
              <a:buFontTx/>
              <a:buAutoNum type="arabicPeriod"/>
            </a:pPr>
            <a:r>
              <a:rPr lang="en-US" altLang="zh-CN" dirty="0"/>
              <a:t>Find out all solutions for 6</a:t>
            </a:r>
            <a:r>
              <a:rPr lang="en-US" altLang="zh-CN" i="1" dirty="0"/>
              <a:t>x</a:t>
            </a:r>
            <a:r>
              <a:rPr lang="en-US" altLang="zh-CN" dirty="0"/>
              <a:t> mod 21 = 9.</a:t>
            </a:r>
          </a:p>
          <a:p>
            <a:pPr marL="763588" lvl="1" indent="-419100">
              <a:lnSpc>
                <a:spcPct val="95000"/>
              </a:lnSpc>
              <a:spcBef>
                <a:spcPct val="10000"/>
              </a:spcBef>
              <a:buClr>
                <a:schemeClr val="tx1"/>
              </a:buClr>
              <a:buSzPct val="95000"/>
              <a:buFontTx/>
              <a:buAutoNum type="arabicPeriod"/>
            </a:pPr>
            <a:r>
              <a:rPr lang="zh-CN" altLang="en-US" sz="2400" dirty="0"/>
              <a:t>见下页</a:t>
            </a:r>
          </a:p>
          <a:p>
            <a:pPr marL="763588" lvl="1" indent="-419100">
              <a:lnSpc>
                <a:spcPct val="95000"/>
              </a:lnSpc>
              <a:spcBef>
                <a:spcPct val="10000"/>
              </a:spcBef>
              <a:buClr>
                <a:schemeClr val="tx1"/>
              </a:buClr>
              <a:buSzPct val="95000"/>
              <a:buFontTx/>
              <a:buAutoNum type="arabicPeriod"/>
            </a:pPr>
            <a:r>
              <a:rPr lang="zh-CN" altLang="en-US" sz="2400" dirty="0"/>
              <a:t>见下页</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68313" y="404813"/>
            <a:ext cx="7543800" cy="647700"/>
          </a:xfrm>
        </p:spPr>
        <p:txBody>
          <a:bodyPr/>
          <a:lstStyle/>
          <a:p>
            <a:r>
              <a:rPr lang="zh-CN" altLang="en-US" sz="3500" b="0" dirty="0"/>
              <a:t>补充题</a:t>
            </a:r>
            <a:r>
              <a:rPr lang="en-US" altLang="zh-CN" sz="3500" b="0" dirty="0"/>
              <a:t>(</a:t>
            </a:r>
            <a:r>
              <a:rPr lang="zh-CN" altLang="en-US" sz="3500" b="0" dirty="0"/>
              <a:t>续</a:t>
            </a:r>
            <a:r>
              <a:rPr lang="en-US" altLang="zh-CN" sz="3500" b="0" dirty="0"/>
              <a:t>)</a:t>
            </a:r>
            <a:endParaRPr lang="zh-CN" altLang="en-US" sz="3500" b="0" dirty="0"/>
          </a:p>
        </p:txBody>
      </p:sp>
      <p:sp>
        <p:nvSpPr>
          <p:cNvPr id="226307" name="Rectangle 3"/>
          <p:cNvSpPr>
            <a:spLocks noGrp="1" noChangeArrowheads="1"/>
          </p:cNvSpPr>
          <p:nvPr>
            <p:ph type="body" idx="1"/>
          </p:nvPr>
        </p:nvSpPr>
        <p:spPr>
          <a:xfrm>
            <a:off x="323850" y="1125538"/>
            <a:ext cx="8351838" cy="4967287"/>
          </a:xfrm>
        </p:spPr>
        <p:txBody>
          <a:bodyPr>
            <a:normAutofit fontScale="92500"/>
          </a:bodyPr>
          <a:lstStyle/>
          <a:p>
            <a:pPr marL="609600" indent="-609600" defTabSz="1103313">
              <a:lnSpc>
                <a:spcPct val="95000"/>
              </a:lnSpc>
              <a:spcBef>
                <a:spcPct val="15000"/>
              </a:spcBef>
              <a:buFontTx/>
              <a:buNone/>
            </a:pPr>
            <a:r>
              <a:rPr lang="en-US" altLang="zh-CN" sz="2500" dirty="0"/>
              <a:t>4.</a:t>
            </a:r>
            <a:r>
              <a:rPr lang="en-US" altLang="zh-CN" sz="3100" dirty="0"/>
              <a:t>   </a:t>
            </a:r>
            <a:r>
              <a:rPr lang="en-US" altLang="zh-CN" sz="2500" dirty="0"/>
              <a:t>Consider the equations</a:t>
            </a:r>
          </a:p>
          <a:p>
            <a:pPr marL="609600" indent="-609600" defTabSz="1103313">
              <a:lnSpc>
                <a:spcPct val="95000"/>
              </a:lnSpc>
              <a:spcBef>
                <a:spcPct val="15000"/>
              </a:spcBef>
              <a:buFont typeface="Wingdings" pitchFamily="2" charset="2"/>
              <a:buNone/>
            </a:pPr>
            <a:r>
              <a:rPr lang="en-US" altLang="zh-CN" sz="2500" dirty="0"/>
              <a:t>       x mod p = x</a:t>
            </a:r>
            <a:r>
              <a:rPr lang="en-US" altLang="zh-CN" sz="2500" baseline="-25000" dirty="0"/>
              <a:t>1</a:t>
            </a:r>
            <a:r>
              <a:rPr lang="en-US" altLang="zh-CN" sz="2500" dirty="0"/>
              <a:t> or p – x</a:t>
            </a:r>
            <a:r>
              <a:rPr lang="en-US" altLang="zh-CN" sz="2500" baseline="-25000" dirty="0"/>
              <a:t>1</a:t>
            </a:r>
          </a:p>
          <a:p>
            <a:pPr marL="609600" indent="-609600" defTabSz="1103313">
              <a:lnSpc>
                <a:spcPct val="95000"/>
              </a:lnSpc>
              <a:spcBef>
                <a:spcPct val="15000"/>
              </a:spcBef>
              <a:buFont typeface="Wingdings" pitchFamily="2" charset="2"/>
              <a:buNone/>
            </a:pPr>
            <a:r>
              <a:rPr lang="en-US" altLang="zh-CN" sz="2500" dirty="0"/>
              <a:t>       x mod q = x</a:t>
            </a:r>
            <a:r>
              <a:rPr lang="en-US" altLang="zh-CN" sz="2500" baseline="-25000" dirty="0"/>
              <a:t>2</a:t>
            </a:r>
            <a:r>
              <a:rPr lang="en-US" altLang="zh-CN" sz="2500" dirty="0"/>
              <a:t> or q – x</a:t>
            </a:r>
            <a:r>
              <a:rPr lang="en-US" altLang="zh-CN" sz="2500" baseline="-25000" dirty="0"/>
              <a:t>2</a:t>
            </a:r>
          </a:p>
          <a:p>
            <a:pPr marL="609600" indent="-609600" defTabSz="1103313">
              <a:lnSpc>
                <a:spcPct val="95000"/>
              </a:lnSpc>
              <a:spcBef>
                <a:spcPct val="15000"/>
              </a:spcBef>
              <a:buFont typeface="Wingdings" pitchFamily="2" charset="2"/>
              <a:buNone/>
            </a:pPr>
            <a:r>
              <a:rPr lang="en-US" altLang="zh-CN" sz="2500" dirty="0"/>
              <a:t>        where n = </a:t>
            </a:r>
            <a:r>
              <a:rPr lang="en-US" altLang="zh-CN" sz="2500" dirty="0" err="1"/>
              <a:t>pq</a:t>
            </a:r>
            <a:r>
              <a:rPr lang="en-US" altLang="zh-CN" sz="2500" dirty="0"/>
              <a:t> for primes p and q. </a:t>
            </a:r>
          </a:p>
          <a:p>
            <a:pPr marL="609600" indent="-609600" defTabSz="1103313">
              <a:lnSpc>
                <a:spcPct val="95000"/>
              </a:lnSpc>
              <a:spcBef>
                <a:spcPct val="15000"/>
              </a:spcBef>
              <a:buFont typeface="Wingdings" pitchFamily="2" charset="2"/>
              <a:buNone/>
            </a:pPr>
            <a:r>
              <a:rPr lang="en-US" altLang="zh-CN" sz="2500" dirty="0"/>
              <a:t>        There are four common solutions, given by</a:t>
            </a:r>
          </a:p>
          <a:p>
            <a:pPr marL="609600" indent="-609600" defTabSz="1103313">
              <a:lnSpc>
                <a:spcPct val="95000"/>
              </a:lnSpc>
              <a:spcBef>
                <a:spcPct val="15000"/>
              </a:spcBef>
              <a:buFont typeface="Wingdings" pitchFamily="2" charset="2"/>
              <a:buNone/>
            </a:pPr>
            <a:r>
              <a:rPr lang="en-US" altLang="zh-CN" sz="2500" dirty="0"/>
              <a:t>	z</a:t>
            </a:r>
            <a:r>
              <a:rPr lang="en-US" altLang="zh-CN" sz="2500" baseline="-25000" dirty="0"/>
              <a:t>1</a:t>
            </a:r>
            <a:r>
              <a:rPr lang="en-US" altLang="zh-CN" sz="2500" dirty="0"/>
              <a:t> = </a:t>
            </a:r>
            <a:r>
              <a:rPr lang="en-US" altLang="zh-CN" sz="2500" dirty="0" err="1"/>
              <a:t>crt</a:t>
            </a:r>
            <a:r>
              <a:rPr lang="en-US" altLang="zh-CN" sz="2500" dirty="0"/>
              <a:t> (n, p, q, x</a:t>
            </a:r>
            <a:r>
              <a:rPr lang="en-US" altLang="zh-CN" sz="2500" baseline="-25000" dirty="0"/>
              <a:t>1</a:t>
            </a:r>
            <a:r>
              <a:rPr lang="en-US" altLang="zh-CN" sz="2500" dirty="0"/>
              <a:t>, x</a:t>
            </a:r>
            <a:r>
              <a:rPr lang="en-US" altLang="zh-CN" sz="2500" baseline="-25000" dirty="0"/>
              <a:t>2</a:t>
            </a:r>
            <a:r>
              <a:rPr lang="en-US" altLang="zh-CN" sz="2500" dirty="0"/>
              <a:t>)      z</a:t>
            </a:r>
            <a:r>
              <a:rPr lang="en-US" altLang="zh-CN" sz="2500" baseline="-25000" dirty="0"/>
              <a:t>2</a:t>
            </a:r>
            <a:r>
              <a:rPr lang="en-US" altLang="zh-CN" sz="2500" dirty="0"/>
              <a:t> = </a:t>
            </a:r>
            <a:r>
              <a:rPr lang="en-US" altLang="zh-CN" sz="2500" dirty="0" err="1"/>
              <a:t>crt</a:t>
            </a:r>
            <a:r>
              <a:rPr lang="en-US" altLang="zh-CN" sz="2500" dirty="0"/>
              <a:t> (n, p, q, x</a:t>
            </a:r>
            <a:r>
              <a:rPr lang="en-US" altLang="zh-CN" sz="2500" baseline="-25000" dirty="0"/>
              <a:t>1</a:t>
            </a:r>
            <a:r>
              <a:rPr lang="en-US" altLang="zh-CN" sz="2500" dirty="0"/>
              <a:t>, q-x</a:t>
            </a:r>
            <a:r>
              <a:rPr lang="en-US" altLang="zh-CN" sz="2500" baseline="-25000" dirty="0"/>
              <a:t>2</a:t>
            </a:r>
            <a:r>
              <a:rPr lang="en-US" altLang="zh-CN" sz="2500" dirty="0"/>
              <a:t>)</a:t>
            </a:r>
          </a:p>
          <a:p>
            <a:pPr marL="609600" indent="-609600" defTabSz="1103313">
              <a:lnSpc>
                <a:spcPct val="95000"/>
              </a:lnSpc>
              <a:spcBef>
                <a:spcPct val="15000"/>
              </a:spcBef>
              <a:buFont typeface="Wingdings" pitchFamily="2" charset="2"/>
              <a:buNone/>
            </a:pPr>
            <a:r>
              <a:rPr lang="en-US" altLang="zh-CN" sz="2500" dirty="0"/>
              <a:t>	z</a:t>
            </a:r>
            <a:r>
              <a:rPr lang="en-US" altLang="zh-CN" sz="2500" baseline="-25000" dirty="0"/>
              <a:t>3</a:t>
            </a:r>
            <a:r>
              <a:rPr lang="en-US" altLang="zh-CN" sz="2500" dirty="0"/>
              <a:t> = </a:t>
            </a:r>
            <a:r>
              <a:rPr lang="en-US" altLang="zh-CN" sz="2500" dirty="0" err="1"/>
              <a:t>crt</a:t>
            </a:r>
            <a:r>
              <a:rPr lang="en-US" altLang="zh-CN" sz="2500" dirty="0"/>
              <a:t> (n, p, q, p-x</a:t>
            </a:r>
            <a:r>
              <a:rPr lang="en-US" altLang="zh-CN" sz="2500" baseline="-25000" dirty="0"/>
              <a:t>1</a:t>
            </a:r>
            <a:r>
              <a:rPr lang="en-US" altLang="zh-CN" sz="2500" dirty="0"/>
              <a:t>, x</a:t>
            </a:r>
            <a:r>
              <a:rPr lang="en-US" altLang="zh-CN" sz="2500" baseline="-25000" dirty="0"/>
              <a:t>2</a:t>
            </a:r>
            <a:r>
              <a:rPr lang="en-US" altLang="zh-CN" sz="2500" dirty="0"/>
              <a:t>)   z</a:t>
            </a:r>
            <a:r>
              <a:rPr lang="en-US" altLang="zh-CN" sz="2500" baseline="-25000" dirty="0"/>
              <a:t>4</a:t>
            </a:r>
            <a:r>
              <a:rPr lang="en-US" altLang="zh-CN" sz="2500" dirty="0"/>
              <a:t> = </a:t>
            </a:r>
            <a:r>
              <a:rPr lang="en-US" altLang="zh-CN" sz="2500" dirty="0" err="1"/>
              <a:t>crt</a:t>
            </a:r>
            <a:r>
              <a:rPr lang="en-US" altLang="zh-CN" sz="2500" dirty="0"/>
              <a:t> (n, p, q, p-x</a:t>
            </a:r>
            <a:r>
              <a:rPr lang="en-US" altLang="zh-CN" sz="2500" baseline="-25000" dirty="0"/>
              <a:t>1</a:t>
            </a:r>
            <a:r>
              <a:rPr lang="en-US" altLang="zh-CN" sz="2500" dirty="0"/>
              <a:t>, q-x</a:t>
            </a:r>
            <a:r>
              <a:rPr lang="en-US" altLang="zh-CN" sz="2500" baseline="-25000" dirty="0"/>
              <a:t>2</a:t>
            </a:r>
            <a:r>
              <a:rPr lang="en-US" altLang="zh-CN" sz="2500" dirty="0"/>
              <a:t>)</a:t>
            </a:r>
          </a:p>
          <a:p>
            <a:pPr marL="609600" indent="-609600" defTabSz="1103313">
              <a:lnSpc>
                <a:spcPct val="95000"/>
              </a:lnSpc>
              <a:spcBef>
                <a:spcPct val="15000"/>
              </a:spcBef>
              <a:buFont typeface="Wingdings" pitchFamily="2" charset="2"/>
              <a:buNone/>
            </a:pPr>
            <a:r>
              <a:rPr lang="en-US" altLang="zh-CN" sz="2500" dirty="0"/>
              <a:t>      Show that z</a:t>
            </a:r>
            <a:r>
              <a:rPr lang="en-US" altLang="zh-CN" sz="2500" baseline="-25000" dirty="0"/>
              <a:t>4</a:t>
            </a:r>
            <a:r>
              <a:rPr lang="en-US" altLang="zh-CN" sz="2500" dirty="0"/>
              <a:t> = n –z</a:t>
            </a:r>
            <a:r>
              <a:rPr lang="en-US" altLang="zh-CN" sz="2500" baseline="-25000" dirty="0"/>
              <a:t>1</a:t>
            </a:r>
            <a:r>
              <a:rPr lang="en-US" altLang="zh-CN" sz="2500" dirty="0"/>
              <a:t> and z</a:t>
            </a:r>
            <a:r>
              <a:rPr lang="en-US" altLang="zh-CN" sz="2500" baseline="-25000" dirty="0"/>
              <a:t>3</a:t>
            </a:r>
            <a:r>
              <a:rPr lang="en-US" altLang="zh-CN" sz="2500" dirty="0"/>
              <a:t> = n –z</a:t>
            </a:r>
            <a:r>
              <a:rPr lang="en-US" altLang="zh-CN" sz="2500" baseline="-25000" dirty="0"/>
              <a:t>2</a:t>
            </a:r>
          </a:p>
          <a:p>
            <a:pPr marL="609600" indent="-609600" defTabSz="1103313">
              <a:lnSpc>
                <a:spcPct val="95000"/>
              </a:lnSpc>
              <a:spcBef>
                <a:spcPct val="15000"/>
              </a:spcBef>
              <a:buFont typeface="Wingdings" pitchFamily="2" charset="2"/>
              <a:buNone/>
            </a:pPr>
            <a:r>
              <a:rPr lang="en-US" altLang="zh-CN" sz="2500" dirty="0"/>
              <a:t>5.</a:t>
            </a:r>
            <a:r>
              <a:rPr lang="en-US" altLang="zh-CN" sz="2100" dirty="0"/>
              <a:t>    </a:t>
            </a:r>
            <a:r>
              <a:rPr lang="en-US" altLang="zh-CN" sz="2500" dirty="0"/>
              <a:t>Using the result of the preceding problem, find the 4 solutions to the equation x</a:t>
            </a:r>
            <a:r>
              <a:rPr lang="en-US" altLang="zh-CN" sz="2500" baseline="30000" dirty="0"/>
              <a:t>2</a:t>
            </a:r>
            <a:r>
              <a:rPr lang="en-US" altLang="zh-CN" sz="2500" dirty="0"/>
              <a:t> mod 77 = 4 by first finding solutions to x</a:t>
            </a:r>
            <a:r>
              <a:rPr lang="en-US" altLang="zh-CN" sz="2500" baseline="30000" dirty="0"/>
              <a:t>2</a:t>
            </a:r>
            <a:r>
              <a:rPr lang="en-US" altLang="zh-CN" sz="2500" dirty="0"/>
              <a:t> mod 7 = 4 and x</a:t>
            </a:r>
            <a:r>
              <a:rPr lang="en-US" altLang="zh-CN" sz="2500" baseline="30000" dirty="0"/>
              <a:t>2</a:t>
            </a:r>
            <a:r>
              <a:rPr lang="en-US" altLang="zh-CN" sz="2500" dirty="0"/>
              <a:t> mod 11 = 4.</a:t>
            </a:r>
            <a:endParaRPr lang="zh-CN" altLang="en-US" sz="2500"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80" name="Picture 4"/>
          <p:cNvPicPr>
            <a:picLocks noChangeAspect="1" noChangeArrowheads="1"/>
          </p:cNvPicPr>
          <p:nvPr/>
        </p:nvPicPr>
        <p:blipFill>
          <a:blip r:embed="rId2" cstate="print"/>
          <a:srcRect/>
          <a:stretch>
            <a:fillRect/>
          </a:stretch>
        </p:blipFill>
        <p:spPr bwMode="auto">
          <a:xfrm>
            <a:off x="1042988" y="0"/>
            <a:ext cx="6840537" cy="6858000"/>
          </a:xfrm>
          <a:prstGeom prst="rect">
            <a:avLst/>
          </a:prstGeom>
          <a:noFill/>
          <a:ln w="12700" algn="ctr">
            <a:noFill/>
            <a:miter lim="800000"/>
            <a:headEnd/>
            <a:tailEnd/>
          </a:ln>
          <a:effec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2" name="Picture 4"/>
          <p:cNvPicPr>
            <a:picLocks noChangeAspect="1" noChangeArrowheads="1"/>
          </p:cNvPicPr>
          <p:nvPr/>
        </p:nvPicPr>
        <p:blipFill>
          <a:blip r:embed="rId2" cstate="print"/>
          <a:srcRect/>
          <a:stretch>
            <a:fillRect/>
          </a:stretch>
        </p:blipFill>
        <p:spPr bwMode="auto">
          <a:xfrm>
            <a:off x="1547813" y="0"/>
            <a:ext cx="5524500" cy="6742113"/>
          </a:xfrm>
          <a:prstGeom prst="rect">
            <a:avLst/>
          </a:prstGeom>
          <a:noFill/>
          <a:ln w="12700" algn="ctr">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6" name="Picture 4"/>
          <p:cNvPicPr>
            <a:picLocks noChangeAspect="1" noChangeArrowheads="1"/>
          </p:cNvPicPr>
          <p:nvPr/>
        </p:nvPicPr>
        <p:blipFill>
          <a:blip r:embed="rId2" cstate="print"/>
          <a:srcRect/>
          <a:stretch>
            <a:fillRect/>
          </a:stretch>
        </p:blipFill>
        <p:spPr bwMode="auto">
          <a:xfrm>
            <a:off x="1763713" y="549275"/>
            <a:ext cx="5248275" cy="1828800"/>
          </a:xfrm>
          <a:prstGeom prst="rect">
            <a:avLst/>
          </a:prstGeom>
          <a:noFill/>
          <a:ln w="12700" algn="ctr">
            <a:noFill/>
            <a:miter lim="800000"/>
            <a:headEnd/>
            <a:tailEnd/>
          </a:ln>
          <a:effectLst/>
        </p:spPr>
      </p:pic>
      <p:pic>
        <p:nvPicPr>
          <p:cNvPr id="259077" name="Picture 5"/>
          <p:cNvPicPr>
            <a:picLocks noChangeAspect="1" noChangeArrowheads="1"/>
          </p:cNvPicPr>
          <p:nvPr/>
        </p:nvPicPr>
        <p:blipFill>
          <a:blip r:embed="rId3" cstate="print"/>
          <a:srcRect/>
          <a:stretch>
            <a:fillRect/>
          </a:stretch>
        </p:blipFill>
        <p:spPr bwMode="auto">
          <a:xfrm>
            <a:off x="2411413" y="2492375"/>
            <a:ext cx="1524000" cy="657225"/>
          </a:xfrm>
          <a:prstGeom prst="rect">
            <a:avLst/>
          </a:prstGeom>
          <a:noFill/>
          <a:ln w="12700" algn="ctr">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68313" y="260350"/>
            <a:ext cx="6719887" cy="720725"/>
          </a:xfrm>
        </p:spPr>
        <p:txBody>
          <a:bodyPr/>
          <a:lstStyle/>
          <a:p>
            <a:r>
              <a:rPr lang="zh-CN" altLang="en-AU" sz="3500" b="0" dirty="0"/>
              <a:t>合数的素因子分解</a:t>
            </a:r>
            <a:endParaRPr lang="zh-CN" altLang="en-US" sz="3500" b="0" dirty="0"/>
          </a:p>
        </p:txBody>
      </p:sp>
      <p:sp>
        <p:nvSpPr>
          <p:cNvPr id="126979" name="Rectangle 3"/>
          <p:cNvSpPr>
            <a:spLocks noGrp="1" noChangeArrowheads="1"/>
          </p:cNvSpPr>
          <p:nvPr>
            <p:ph type="body" idx="1"/>
          </p:nvPr>
        </p:nvSpPr>
        <p:spPr>
          <a:xfrm>
            <a:off x="395288" y="1052513"/>
            <a:ext cx="7777162" cy="5329237"/>
          </a:xfrm>
        </p:spPr>
        <p:txBody>
          <a:bodyPr/>
          <a:lstStyle/>
          <a:p>
            <a:pPr>
              <a:lnSpc>
                <a:spcPct val="90000"/>
              </a:lnSpc>
              <a:spcBef>
                <a:spcPct val="30000"/>
              </a:spcBef>
            </a:pPr>
            <a:r>
              <a:rPr lang="zh-CN" altLang="en-US" sz="2500" dirty="0"/>
              <a:t>任一给定的正整数</a:t>
            </a:r>
            <a:r>
              <a:rPr lang="en-US" altLang="zh-CN" sz="2500" dirty="0"/>
              <a:t>, </a:t>
            </a:r>
            <a:r>
              <a:rPr lang="zh-CN" altLang="en-US" sz="2500" dirty="0"/>
              <a:t>可通过简单列出所有后面公式中非零指数分量来说明</a:t>
            </a:r>
            <a:r>
              <a:rPr lang="en-US" altLang="zh-CN" sz="2500" dirty="0"/>
              <a:t>.</a:t>
            </a:r>
          </a:p>
          <a:p>
            <a:pPr lvl="1">
              <a:lnSpc>
                <a:spcPct val="90000"/>
              </a:lnSpc>
              <a:buFont typeface="Wingdings" pitchFamily="2" charset="2"/>
              <a:buNone/>
            </a:pPr>
            <a:r>
              <a:rPr lang="en-US" altLang="zh-CN" sz="2400" dirty="0"/>
              <a:t>Ex</a:t>
            </a:r>
            <a:r>
              <a:rPr lang="zh-CN" altLang="en-US" sz="2400" dirty="0"/>
              <a:t>：</a:t>
            </a:r>
            <a:r>
              <a:rPr lang="en-US" altLang="zh-CN" sz="2400" dirty="0"/>
              <a:t>12</a:t>
            </a:r>
            <a:r>
              <a:rPr lang="zh-CN" altLang="en-US" sz="2400" dirty="0"/>
              <a:t>可以表示为</a:t>
            </a:r>
            <a:r>
              <a:rPr lang="en-US" altLang="zh-CN" sz="2400" dirty="0"/>
              <a:t>{</a:t>
            </a:r>
            <a:r>
              <a:rPr lang="en-US" altLang="zh-CN" sz="2400" i="1" dirty="0"/>
              <a:t>a</a:t>
            </a:r>
            <a:r>
              <a:rPr lang="en-US" altLang="zh-CN" sz="2400" baseline="-25000" dirty="0"/>
              <a:t>2</a:t>
            </a:r>
            <a:r>
              <a:rPr lang="en-US" altLang="zh-CN" sz="2400" dirty="0"/>
              <a:t>=2, </a:t>
            </a:r>
            <a:r>
              <a:rPr lang="en-US" altLang="zh-CN" sz="2400" i="1" dirty="0"/>
              <a:t>a</a:t>
            </a:r>
            <a:r>
              <a:rPr lang="en-US" altLang="zh-CN" sz="2400" baseline="-25000" dirty="0"/>
              <a:t>3</a:t>
            </a:r>
            <a:r>
              <a:rPr lang="en-US" altLang="zh-CN" sz="2400" dirty="0"/>
              <a:t>=1}, 18</a:t>
            </a:r>
            <a:r>
              <a:rPr lang="zh-CN" altLang="en-US" sz="2400" dirty="0"/>
              <a:t>可以表示为      </a:t>
            </a:r>
            <a:r>
              <a:rPr lang="en-US" altLang="zh-CN" sz="2400" dirty="0"/>
              <a:t>{</a:t>
            </a:r>
            <a:r>
              <a:rPr lang="en-US" altLang="zh-CN" sz="2400" i="1" dirty="0"/>
              <a:t>a</a:t>
            </a:r>
            <a:r>
              <a:rPr lang="en-US" altLang="zh-CN" sz="2400" baseline="-25000" dirty="0"/>
              <a:t>2</a:t>
            </a:r>
            <a:r>
              <a:rPr lang="en-US" altLang="zh-CN" sz="2400" dirty="0"/>
              <a:t>=1, </a:t>
            </a:r>
            <a:r>
              <a:rPr lang="en-US" altLang="zh-CN" sz="2400" i="1" dirty="0"/>
              <a:t>a</a:t>
            </a:r>
            <a:r>
              <a:rPr lang="en-US" altLang="zh-CN" sz="2400" baseline="-25000" dirty="0"/>
              <a:t>3</a:t>
            </a:r>
            <a:r>
              <a:rPr lang="en-US" altLang="zh-CN" sz="2400" dirty="0"/>
              <a:t>=2},  91</a:t>
            </a:r>
            <a:r>
              <a:rPr lang="zh-CN" altLang="en-US" sz="2400" dirty="0"/>
              <a:t>可以表示为</a:t>
            </a:r>
            <a:r>
              <a:rPr lang="en-US" altLang="zh-CN" sz="2400" dirty="0"/>
              <a:t>{</a:t>
            </a:r>
            <a:r>
              <a:rPr lang="en-US" altLang="zh-CN" sz="2400" i="1" dirty="0"/>
              <a:t>a</a:t>
            </a:r>
            <a:r>
              <a:rPr lang="en-US" altLang="zh-CN" sz="2400" baseline="-25000" dirty="0"/>
              <a:t>7</a:t>
            </a:r>
            <a:r>
              <a:rPr lang="en-US" altLang="zh-CN" sz="2400" dirty="0"/>
              <a:t>=1, </a:t>
            </a:r>
            <a:r>
              <a:rPr lang="en-US" altLang="zh-CN" sz="2400" i="1" dirty="0"/>
              <a:t>a</a:t>
            </a:r>
            <a:r>
              <a:rPr lang="en-US" altLang="zh-CN" sz="2400" baseline="-25000" dirty="0"/>
              <a:t>13</a:t>
            </a:r>
            <a:r>
              <a:rPr lang="en-US" altLang="zh-CN" sz="2400" dirty="0"/>
              <a:t>=1}</a:t>
            </a:r>
            <a:endParaRPr lang="zh-CN" altLang="en-US" sz="2400" dirty="0"/>
          </a:p>
          <a:p>
            <a:pPr>
              <a:lnSpc>
                <a:spcPct val="90000"/>
              </a:lnSpc>
              <a:spcBef>
                <a:spcPct val="30000"/>
              </a:spcBef>
            </a:pPr>
            <a:r>
              <a:rPr lang="zh-CN" altLang="en-US" sz="2500" dirty="0"/>
              <a:t>两个数的乘法等同于对应指数分量的加法</a:t>
            </a:r>
          </a:p>
          <a:p>
            <a:pPr>
              <a:lnSpc>
                <a:spcPct val="90000"/>
              </a:lnSpc>
              <a:spcBef>
                <a:spcPct val="15000"/>
              </a:spcBef>
              <a:buFont typeface="Wingdings" pitchFamily="2" charset="2"/>
              <a:buNone/>
            </a:pPr>
            <a:r>
              <a:rPr lang="en-US" altLang="zh-CN" sz="2500" dirty="0"/>
              <a:t>      </a:t>
            </a:r>
            <a:r>
              <a:rPr lang="en-US" altLang="zh-CN" sz="2500" i="1" dirty="0"/>
              <a:t>k=</a:t>
            </a:r>
            <a:r>
              <a:rPr lang="en-US" altLang="zh-CN" sz="2500" i="1" dirty="0" err="1"/>
              <a:t>mn</a:t>
            </a:r>
            <a:r>
              <a:rPr lang="en-US" altLang="zh-CN" sz="2500" dirty="0"/>
              <a:t> </a:t>
            </a:r>
            <a:r>
              <a:rPr lang="en-US" altLang="zh-CN" sz="2500" dirty="0">
                <a:latin typeface="Times New Roman" pitchFamily="18" charset="0"/>
                <a:cs typeface="Times New Roman" pitchFamily="18" charset="0"/>
              </a:rPr>
              <a:t>→</a:t>
            </a:r>
            <a:r>
              <a:rPr lang="en-US" altLang="zh-CN" sz="2500" i="1" dirty="0" err="1">
                <a:cs typeface="Times New Roman" pitchFamily="18" charset="0"/>
              </a:rPr>
              <a:t>k</a:t>
            </a:r>
            <a:r>
              <a:rPr lang="en-US" altLang="zh-CN" sz="2500" i="1" baseline="-25000" dirty="0" err="1">
                <a:cs typeface="Times New Roman" pitchFamily="18" charset="0"/>
              </a:rPr>
              <a:t>p</a:t>
            </a:r>
            <a:r>
              <a:rPr lang="en-US" altLang="zh-CN" sz="2500" i="1" baseline="-25000" dirty="0">
                <a:cs typeface="Times New Roman" pitchFamily="18" charset="0"/>
              </a:rPr>
              <a:t> </a:t>
            </a:r>
            <a:r>
              <a:rPr lang="en-US" altLang="zh-CN" sz="2500" i="1" dirty="0">
                <a:cs typeface="Times New Roman" pitchFamily="18" charset="0"/>
              </a:rPr>
              <a:t>= m</a:t>
            </a:r>
            <a:r>
              <a:rPr lang="en-US" altLang="zh-CN" sz="2500" i="1" baseline="-25000" dirty="0">
                <a:cs typeface="Times New Roman" pitchFamily="18" charset="0"/>
              </a:rPr>
              <a:t>p</a:t>
            </a:r>
            <a:r>
              <a:rPr lang="en-US" altLang="zh-CN" sz="2500" i="1" dirty="0">
                <a:cs typeface="Times New Roman" pitchFamily="18" charset="0"/>
              </a:rPr>
              <a:t> + </a:t>
            </a:r>
            <a:r>
              <a:rPr lang="en-US" altLang="zh-CN" sz="2500" i="1" dirty="0" err="1">
                <a:cs typeface="Times New Roman" pitchFamily="18" charset="0"/>
              </a:rPr>
              <a:t>n</a:t>
            </a:r>
            <a:r>
              <a:rPr lang="en-US" altLang="zh-CN" sz="2500" i="1" baseline="-25000" dirty="0" err="1">
                <a:cs typeface="Times New Roman" pitchFamily="18" charset="0"/>
              </a:rPr>
              <a:t>p</a:t>
            </a:r>
            <a:r>
              <a:rPr lang="en-US" altLang="zh-CN" sz="2500" dirty="0">
                <a:cs typeface="Times New Roman" pitchFamily="18" charset="0"/>
              </a:rPr>
              <a:t>  </a:t>
            </a:r>
            <a:r>
              <a:rPr lang="zh-CN" altLang="en-US" sz="2500" dirty="0">
                <a:cs typeface="Times New Roman" pitchFamily="18" charset="0"/>
              </a:rPr>
              <a:t>对所有</a:t>
            </a:r>
            <a:r>
              <a:rPr lang="en-US" altLang="zh-CN" sz="2500" i="1" dirty="0">
                <a:cs typeface="Times New Roman" pitchFamily="18" charset="0"/>
              </a:rPr>
              <a:t>p</a:t>
            </a:r>
          </a:p>
          <a:p>
            <a:pPr lvl="1">
              <a:lnSpc>
                <a:spcPct val="90000"/>
              </a:lnSpc>
              <a:buFont typeface="Wingdings" pitchFamily="2" charset="2"/>
              <a:buNone/>
            </a:pPr>
            <a:r>
              <a:rPr lang="en-US" altLang="zh-CN" sz="2400" dirty="0">
                <a:cs typeface="Times New Roman" pitchFamily="18" charset="0"/>
              </a:rPr>
              <a:t>Ex</a:t>
            </a:r>
            <a:r>
              <a:rPr lang="zh-CN" altLang="en-US" sz="2400" dirty="0">
                <a:cs typeface="Times New Roman" pitchFamily="18" charset="0"/>
              </a:rPr>
              <a:t>：</a:t>
            </a:r>
            <a:r>
              <a:rPr lang="en-US" altLang="zh-CN" sz="2400" i="1" dirty="0">
                <a:cs typeface="Times New Roman" pitchFamily="18" charset="0"/>
              </a:rPr>
              <a:t>k</a:t>
            </a:r>
            <a:r>
              <a:rPr lang="en-US" altLang="zh-CN" sz="2400" dirty="0">
                <a:cs typeface="Times New Roman" pitchFamily="18" charset="0"/>
              </a:rPr>
              <a:t>=12x18=(2</a:t>
            </a:r>
            <a:r>
              <a:rPr lang="en-US" altLang="zh-CN" sz="2400" baseline="30000" dirty="0">
                <a:cs typeface="Times New Roman" pitchFamily="18" charset="0"/>
              </a:rPr>
              <a:t>2</a:t>
            </a:r>
            <a:r>
              <a:rPr lang="en-US" altLang="zh-CN" sz="2400" dirty="0">
                <a:cs typeface="Times New Roman" pitchFamily="18" charset="0"/>
              </a:rPr>
              <a:t>x3)x(2x3</a:t>
            </a:r>
            <a:r>
              <a:rPr lang="en-US" altLang="zh-CN" sz="2400" baseline="30000" dirty="0">
                <a:cs typeface="Times New Roman" pitchFamily="18" charset="0"/>
              </a:rPr>
              <a:t>2</a:t>
            </a:r>
            <a:r>
              <a:rPr lang="en-US" altLang="zh-CN" sz="2400" dirty="0">
                <a:cs typeface="Times New Roman" pitchFamily="18" charset="0"/>
              </a:rPr>
              <a:t>)=216, </a:t>
            </a:r>
            <a:r>
              <a:rPr lang="en-US" altLang="zh-CN" sz="2400" i="1" dirty="0">
                <a:cs typeface="Times New Roman" pitchFamily="18" charset="0"/>
              </a:rPr>
              <a:t>k</a:t>
            </a:r>
            <a:r>
              <a:rPr lang="en-US" altLang="zh-CN" baseline="-25000" dirty="0">
                <a:cs typeface="Times New Roman" pitchFamily="18" charset="0"/>
              </a:rPr>
              <a:t>2</a:t>
            </a:r>
            <a:r>
              <a:rPr lang="en-US" altLang="zh-CN" sz="2400" dirty="0">
                <a:cs typeface="Times New Roman" pitchFamily="18" charset="0"/>
              </a:rPr>
              <a:t>=2+1=3, </a:t>
            </a:r>
            <a:r>
              <a:rPr lang="en-US" altLang="zh-CN" sz="2400" i="1" dirty="0">
                <a:cs typeface="Times New Roman" pitchFamily="18" charset="0"/>
              </a:rPr>
              <a:t>k</a:t>
            </a:r>
            <a:r>
              <a:rPr lang="en-US" altLang="zh-CN" baseline="-25000" dirty="0">
                <a:cs typeface="Times New Roman" pitchFamily="18" charset="0"/>
              </a:rPr>
              <a:t>3</a:t>
            </a:r>
            <a:r>
              <a:rPr lang="en-US" altLang="zh-CN" sz="2400" dirty="0">
                <a:cs typeface="Times New Roman" pitchFamily="18" charset="0"/>
              </a:rPr>
              <a:t>=1+2=3,  </a:t>
            </a:r>
            <a:r>
              <a:rPr lang="en-US" altLang="zh-CN" sz="2500" dirty="0"/>
              <a:t>∴</a:t>
            </a:r>
            <a:r>
              <a:rPr lang="en-US" altLang="zh-CN" sz="2400" dirty="0">
                <a:cs typeface="Times New Roman" pitchFamily="18" charset="0"/>
              </a:rPr>
              <a:t> 216=2</a:t>
            </a:r>
            <a:r>
              <a:rPr lang="en-US" altLang="zh-CN" sz="2400" baseline="30000" dirty="0">
                <a:cs typeface="Times New Roman" pitchFamily="18" charset="0"/>
              </a:rPr>
              <a:t>3</a:t>
            </a:r>
            <a:r>
              <a:rPr lang="en-US" altLang="zh-CN" sz="2400" dirty="0">
                <a:cs typeface="Times New Roman" pitchFamily="18" charset="0"/>
              </a:rPr>
              <a:t>x3</a:t>
            </a:r>
            <a:r>
              <a:rPr lang="en-US" altLang="zh-CN" sz="2400" baseline="30000" dirty="0">
                <a:cs typeface="Times New Roman" pitchFamily="18" charset="0"/>
              </a:rPr>
              <a:t>3</a:t>
            </a:r>
          </a:p>
          <a:p>
            <a:pPr>
              <a:lnSpc>
                <a:spcPct val="90000"/>
              </a:lnSpc>
              <a:spcBef>
                <a:spcPct val="30000"/>
              </a:spcBef>
            </a:pPr>
            <a:r>
              <a:rPr lang="zh-CN" altLang="en-US" sz="2500" dirty="0">
                <a:latin typeface="Times New Roman" pitchFamily="18" charset="0"/>
                <a:cs typeface="Times New Roman" pitchFamily="18" charset="0"/>
              </a:rPr>
              <a:t>任何以</a:t>
            </a:r>
            <a:r>
              <a:rPr lang="en-US" altLang="zh-CN" sz="2500" i="1" dirty="0" err="1">
                <a:cs typeface="Times New Roman" pitchFamily="18" charset="0"/>
              </a:rPr>
              <a:t>p</a:t>
            </a:r>
            <a:r>
              <a:rPr lang="en-US" altLang="zh-CN" sz="2500" i="1" baseline="30000" dirty="0" err="1">
                <a:cs typeface="Times New Roman" pitchFamily="18" charset="0"/>
              </a:rPr>
              <a:t>k</a:t>
            </a:r>
            <a:r>
              <a:rPr lang="zh-CN" altLang="en-US" sz="2500" dirty="0">
                <a:cs typeface="Times New Roman" pitchFamily="18" charset="0"/>
              </a:rPr>
              <a:t>形式表示的整数仅能被对应素数分量小于或等于它的另一个整数</a:t>
            </a:r>
            <a:r>
              <a:rPr lang="en-US" altLang="zh-CN" sz="2500" i="1" dirty="0" err="1">
                <a:cs typeface="Times New Roman" pitchFamily="18" charset="0"/>
              </a:rPr>
              <a:t>p</a:t>
            </a:r>
            <a:r>
              <a:rPr lang="en-US" altLang="zh-CN" sz="2500" i="1" baseline="30000" dirty="0" err="1">
                <a:cs typeface="Times New Roman" pitchFamily="18" charset="0"/>
              </a:rPr>
              <a:t>j</a:t>
            </a:r>
            <a:r>
              <a:rPr lang="en-US" altLang="zh-CN" sz="2500" i="1" baseline="30000" dirty="0">
                <a:cs typeface="Times New Roman" pitchFamily="18" charset="0"/>
              </a:rPr>
              <a:t> </a:t>
            </a:r>
            <a:r>
              <a:rPr lang="zh-CN" altLang="en-US" sz="2500" dirty="0">
                <a:cs typeface="Times New Roman" pitchFamily="18" charset="0"/>
              </a:rPr>
              <a:t>整除</a:t>
            </a:r>
            <a:r>
              <a:rPr lang="en-US" altLang="zh-CN" sz="2500" dirty="0">
                <a:cs typeface="Times New Roman" pitchFamily="18" charset="0"/>
              </a:rPr>
              <a:t>, </a:t>
            </a:r>
            <a:r>
              <a:rPr lang="zh-CN" altLang="en-US" sz="2500" dirty="0">
                <a:cs typeface="Times New Roman" pitchFamily="18" charset="0"/>
              </a:rPr>
              <a:t>其中</a:t>
            </a:r>
            <a:r>
              <a:rPr lang="en-US" altLang="zh-CN" sz="2500" i="1" dirty="0" err="1">
                <a:cs typeface="Times New Roman" pitchFamily="18" charset="0"/>
              </a:rPr>
              <a:t>j</a:t>
            </a:r>
            <a:r>
              <a:rPr lang="en-US" altLang="zh-CN" sz="2100" dirty="0" err="1">
                <a:cs typeface="Times New Roman" pitchFamily="18" charset="0"/>
              </a:rPr>
              <a:t>≤</a:t>
            </a:r>
            <a:r>
              <a:rPr lang="en-US" altLang="zh-CN" sz="2500" i="1" dirty="0" err="1">
                <a:cs typeface="Times New Roman" pitchFamily="18" charset="0"/>
              </a:rPr>
              <a:t>k</a:t>
            </a:r>
            <a:r>
              <a:rPr lang="zh-CN" altLang="en-US" sz="2500" i="1" dirty="0">
                <a:cs typeface="Times New Roman" pitchFamily="18" charset="0"/>
              </a:rPr>
              <a:t>，</a:t>
            </a:r>
            <a:r>
              <a:rPr lang="zh-CN" altLang="en-US" sz="2500" dirty="0">
                <a:cs typeface="Times New Roman" pitchFamily="18" charset="0"/>
              </a:rPr>
              <a:t>即有</a:t>
            </a:r>
            <a:r>
              <a:rPr lang="en-US" altLang="zh-CN" sz="2500" i="1" dirty="0" err="1">
                <a:cs typeface="Times New Roman" pitchFamily="18" charset="0"/>
              </a:rPr>
              <a:t>a</a:t>
            </a:r>
            <a:r>
              <a:rPr lang="en-US" altLang="zh-CN" sz="2500" dirty="0" err="1">
                <a:latin typeface="Arial Unicode MS" pitchFamily="34" charset="-122"/>
                <a:ea typeface="Arial Unicode MS" pitchFamily="34" charset="-122"/>
                <a:cs typeface="Arial Unicode MS" pitchFamily="34" charset="-122"/>
              </a:rPr>
              <a:t>|</a:t>
            </a:r>
            <a:r>
              <a:rPr lang="en-US" altLang="zh-CN" sz="2500" i="1" dirty="0" err="1">
                <a:cs typeface="Times New Roman" pitchFamily="18" charset="0"/>
              </a:rPr>
              <a:t>b</a:t>
            </a:r>
            <a:r>
              <a:rPr lang="en-US" altLang="zh-CN" sz="2500" dirty="0">
                <a:cs typeface="Times New Roman" pitchFamily="18" charset="0"/>
              </a:rPr>
              <a:t> →</a:t>
            </a:r>
            <a:r>
              <a:rPr lang="en-US" altLang="zh-CN" sz="2500" i="1" dirty="0" err="1">
                <a:cs typeface="Times New Roman" pitchFamily="18" charset="0"/>
              </a:rPr>
              <a:t>a</a:t>
            </a:r>
            <a:r>
              <a:rPr lang="en-US" altLang="zh-CN" sz="2500" i="1" baseline="-25000" dirty="0" err="1">
                <a:cs typeface="Times New Roman" pitchFamily="18" charset="0"/>
              </a:rPr>
              <a:t>p</a:t>
            </a:r>
            <a:r>
              <a:rPr lang="en-US" altLang="zh-CN" sz="2100" dirty="0" err="1">
                <a:cs typeface="Times New Roman" pitchFamily="18" charset="0"/>
              </a:rPr>
              <a:t>≤</a:t>
            </a:r>
            <a:r>
              <a:rPr lang="en-US" altLang="zh-CN" sz="2500" i="1" dirty="0" err="1">
                <a:cs typeface="Times New Roman" pitchFamily="18" charset="0"/>
              </a:rPr>
              <a:t>b</a:t>
            </a:r>
            <a:r>
              <a:rPr lang="en-US" altLang="zh-CN" sz="2500" i="1" baseline="-25000" dirty="0" err="1">
                <a:cs typeface="Times New Roman" pitchFamily="18" charset="0"/>
              </a:rPr>
              <a:t>p</a:t>
            </a:r>
            <a:r>
              <a:rPr lang="en-US" altLang="zh-CN" sz="2500" dirty="0">
                <a:cs typeface="Times New Roman" pitchFamily="18" charset="0"/>
              </a:rPr>
              <a:t> </a:t>
            </a:r>
            <a:r>
              <a:rPr lang="zh-CN" altLang="en-US" sz="2500" dirty="0">
                <a:cs typeface="Times New Roman" pitchFamily="18" charset="0"/>
              </a:rPr>
              <a:t>，对所有素数</a:t>
            </a:r>
            <a:r>
              <a:rPr lang="en-US" altLang="zh-CN" sz="2500" i="1" dirty="0">
                <a:cs typeface="Times New Roman" pitchFamily="18" charset="0"/>
              </a:rPr>
              <a:t>p</a:t>
            </a:r>
            <a:r>
              <a:rPr lang="zh-CN" altLang="en-US" sz="2500" dirty="0">
                <a:cs typeface="Times New Roman" pitchFamily="18" charset="0"/>
              </a:rPr>
              <a:t>成立</a:t>
            </a:r>
            <a:r>
              <a:rPr lang="zh-CN" altLang="en-US" sz="2500" i="1" dirty="0">
                <a:cs typeface="Times New Roman" pitchFamily="18" charset="0"/>
              </a:rPr>
              <a:t>。</a:t>
            </a:r>
          </a:p>
          <a:p>
            <a:pPr lvl="1">
              <a:lnSpc>
                <a:spcPct val="90000"/>
              </a:lnSpc>
              <a:buFont typeface="Wingdings" pitchFamily="2" charset="2"/>
              <a:buNone/>
            </a:pPr>
            <a:r>
              <a:rPr lang="en-US" altLang="zh-CN" sz="2400" dirty="0">
                <a:cs typeface="Times New Roman" pitchFamily="18" charset="0"/>
              </a:rPr>
              <a:t>Ex</a:t>
            </a:r>
            <a:r>
              <a:rPr lang="zh-CN" altLang="en-US" sz="2400" dirty="0">
                <a:cs typeface="Times New Roman" pitchFamily="18" charset="0"/>
              </a:rPr>
              <a:t>：</a:t>
            </a:r>
            <a:r>
              <a:rPr lang="en-US" altLang="zh-CN" sz="2400" i="1" dirty="0">
                <a:cs typeface="Times New Roman" pitchFamily="18" charset="0"/>
              </a:rPr>
              <a:t>a</a:t>
            </a:r>
            <a:r>
              <a:rPr lang="en-US" altLang="zh-CN" sz="2400" dirty="0">
                <a:cs typeface="Times New Roman" pitchFamily="18" charset="0"/>
              </a:rPr>
              <a:t>=12, </a:t>
            </a:r>
            <a:r>
              <a:rPr lang="en-US" altLang="zh-CN" sz="2400" i="1" dirty="0">
                <a:cs typeface="Times New Roman" pitchFamily="18" charset="0"/>
              </a:rPr>
              <a:t>b</a:t>
            </a:r>
            <a:r>
              <a:rPr lang="en-US" altLang="zh-CN" sz="2400" dirty="0">
                <a:cs typeface="Times New Roman" pitchFamily="18" charset="0"/>
              </a:rPr>
              <a:t>=36, 12</a:t>
            </a:r>
            <a:r>
              <a:rPr lang="en-US" altLang="zh-CN" sz="2400" dirty="0">
                <a:latin typeface="Arial Unicode MS" pitchFamily="34" charset="-122"/>
                <a:ea typeface="Arial Unicode MS" pitchFamily="34" charset="-122"/>
                <a:cs typeface="Arial Unicode MS" pitchFamily="34" charset="-122"/>
              </a:rPr>
              <a:t>|</a:t>
            </a:r>
            <a:r>
              <a:rPr lang="en-US" altLang="zh-CN" sz="2400" dirty="0">
                <a:cs typeface="Times New Roman" pitchFamily="18" charset="0"/>
              </a:rPr>
              <a:t>36, 12=2</a:t>
            </a:r>
            <a:r>
              <a:rPr lang="en-US" altLang="zh-CN" sz="2400" baseline="30000" dirty="0">
                <a:cs typeface="Times New Roman" pitchFamily="18" charset="0"/>
              </a:rPr>
              <a:t>2</a:t>
            </a:r>
            <a:r>
              <a:rPr lang="en-US" altLang="zh-CN" sz="2400" dirty="0">
                <a:cs typeface="Times New Roman" pitchFamily="18" charset="0"/>
              </a:rPr>
              <a:t>x3</a:t>
            </a:r>
            <a:r>
              <a:rPr lang="en-US" altLang="zh-CN" sz="2400" baseline="30000" dirty="0">
                <a:cs typeface="Times New Roman" pitchFamily="18" charset="0"/>
              </a:rPr>
              <a:t>1</a:t>
            </a:r>
            <a:r>
              <a:rPr lang="en-US" altLang="zh-CN" sz="2400" dirty="0">
                <a:cs typeface="Times New Roman" pitchFamily="18" charset="0"/>
              </a:rPr>
              <a:t>, 36=2</a:t>
            </a:r>
            <a:r>
              <a:rPr lang="en-US" altLang="zh-CN" sz="2400" baseline="30000" dirty="0">
                <a:cs typeface="Times New Roman" pitchFamily="18" charset="0"/>
              </a:rPr>
              <a:t>2</a:t>
            </a:r>
            <a:r>
              <a:rPr lang="en-US" altLang="zh-CN" sz="2400" dirty="0">
                <a:cs typeface="Times New Roman" pitchFamily="18" charset="0"/>
              </a:rPr>
              <a:t>x3</a:t>
            </a:r>
            <a:r>
              <a:rPr lang="en-US" altLang="zh-CN" sz="2400" baseline="30000" dirty="0">
                <a:cs typeface="Times New Roman" pitchFamily="18" charset="0"/>
              </a:rPr>
              <a:t>2</a:t>
            </a:r>
          </a:p>
          <a:p>
            <a:pPr lvl="1">
              <a:lnSpc>
                <a:spcPct val="90000"/>
              </a:lnSpc>
              <a:buFont typeface="Wingdings" pitchFamily="2" charset="2"/>
              <a:buNone/>
            </a:pPr>
            <a:r>
              <a:rPr lang="en-US" altLang="zh-CN" sz="2400" dirty="0">
                <a:cs typeface="Times New Roman" pitchFamily="18" charset="0"/>
              </a:rPr>
              <a:t>        </a:t>
            </a:r>
            <a:r>
              <a:rPr lang="en-US" altLang="zh-CN" sz="2400" i="1" dirty="0">
                <a:cs typeface="Times New Roman" pitchFamily="18" charset="0"/>
              </a:rPr>
              <a:t>a</a:t>
            </a:r>
            <a:r>
              <a:rPr lang="en-US" altLang="zh-CN" sz="2400" baseline="-25000" dirty="0">
                <a:cs typeface="Times New Roman" pitchFamily="18" charset="0"/>
              </a:rPr>
              <a:t>2</a:t>
            </a:r>
            <a:r>
              <a:rPr lang="en-US" altLang="zh-CN" sz="2400" dirty="0">
                <a:cs typeface="Times New Roman" pitchFamily="18" charset="0"/>
              </a:rPr>
              <a:t>=2=</a:t>
            </a:r>
            <a:r>
              <a:rPr lang="en-US" altLang="zh-CN" sz="2400" i="1" dirty="0">
                <a:cs typeface="Times New Roman" pitchFamily="18" charset="0"/>
              </a:rPr>
              <a:t>b</a:t>
            </a:r>
            <a:r>
              <a:rPr lang="en-US" altLang="zh-CN" sz="2400" baseline="-25000" dirty="0">
                <a:cs typeface="Times New Roman" pitchFamily="18" charset="0"/>
              </a:rPr>
              <a:t>2</a:t>
            </a:r>
            <a:r>
              <a:rPr lang="en-US" altLang="zh-CN" sz="2400" dirty="0">
                <a:cs typeface="Times New Roman" pitchFamily="18" charset="0"/>
              </a:rPr>
              <a:t>, </a:t>
            </a:r>
            <a:r>
              <a:rPr lang="en-US" altLang="zh-CN" sz="2400" i="1" dirty="0">
                <a:cs typeface="Times New Roman" pitchFamily="18" charset="0"/>
              </a:rPr>
              <a:t>a</a:t>
            </a:r>
            <a:r>
              <a:rPr lang="en-US" altLang="zh-CN" sz="2400" baseline="-25000" dirty="0">
                <a:cs typeface="Times New Roman" pitchFamily="18" charset="0"/>
              </a:rPr>
              <a:t>3</a:t>
            </a:r>
            <a:r>
              <a:rPr lang="en-US" altLang="zh-CN" sz="2400" dirty="0">
                <a:cs typeface="Times New Roman" pitchFamily="18" charset="0"/>
              </a:rPr>
              <a:t>=1≤2=</a:t>
            </a:r>
            <a:r>
              <a:rPr lang="en-US" altLang="zh-CN" sz="2400" i="1" dirty="0">
                <a:cs typeface="Times New Roman" pitchFamily="18" charset="0"/>
              </a:rPr>
              <a:t>b</a:t>
            </a:r>
            <a:r>
              <a:rPr lang="en-US" altLang="zh-CN" sz="2400" baseline="-25000" dirty="0">
                <a:cs typeface="Times New Roman" pitchFamily="18" charset="0"/>
              </a:rPr>
              <a:t>3</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68313" y="260350"/>
            <a:ext cx="7543800" cy="792163"/>
          </a:xfrm>
        </p:spPr>
        <p:txBody>
          <a:bodyPr/>
          <a:lstStyle/>
          <a:p>
            <a:r>
              <a:rPr lang="zh-CN" altLang="en-AU" b="0" dirty="0"/>
              <a:t>互素和最大公约数</a:t>
            </a:r>
            <a:r>
              <a:rPr lang="en-AU" altLang="zh-CN" b="0" dirty="0">
                <a:ea typeface="宋体" pitchFamily="2" charset="-122"/>
              </a:rPr>
              <a:t>GCD</a:t>
            </a:r>
            <a:endParaRPr lang="zh-CN" altLang="en-US" b="0" dirty="0">
              <a:ea typeface="宋体" pitchFamily="2" charset="-122"/>
            </a:endParaRPr>
          </a:p>
        </p:txBody>
      </p:sp>
      <p:sp>
        <p:nvSpPr>
          <p:cNvPr id="224259" name="Rectangle 3"/>
          <p:cNvSpPr>
            <a:spLocks noGrp="1" noChangeArrowheads="1"/>
          </p:cNvSpPr>
          <p:nvPr>
            <p:ph type="body" idx="1"/>
          </p:nvPr>
        </p:nvSpPr>
        <p:spPr>
          <a:xfrm>
            <a:off x="395288" y="1125538"/>
            <a:ext cx="8229600" cy="4933950"/>
          </a:xfrm>
        </p:spPr>
        <p:txBody>
          <a:bodyPr>
            <a:normAutofit lnSpcReduction="10000"/>
          </a:bodyPr>
          <a:lstStyle/>
          <a:p>
            <a:pPr marL="361950" indent="-361950">
              <a:lnSpc>
                <a:spcPct val="85000"/>
              </a:lnSpc>
            </a:pPr>
            <a:r>
              <a:rPr lang="en-AU" altLang="zh-CN" sz="2400" dirty="0" err="1">
                <a:ea typeface="宋体" pitchFamily="2" charset="-122"/>
              </a:rPr>
              <a:t>gcd</a:t>
            </a:r>
            <a:r>
              <a:rPr lang="en-AU" altLang="zh-CN" sz="2400" dirty="0">
                <a:ea typeface="宋体" pitchFamily="2" charset="-122"/>
              </a:rPr>
              <a:t>(a, b)=c, </a:t>
            </a:r>
            <a:r>
              <a:rPr lang="zh-CN" altLang="en-AU" sz="2400" dirty="0"/>
              <a:t>即</a:t>
            </a:r>
            <a:r>
              <a:rPr lang="en-AU" altLang="zh-CN" sz="2400" dirty="0"/>
              <a:t>c</a:t>
            </a:r>
            <a:r>
              <a:rPr lang="zh-CN" altLang="en-AU" sz="2400" dirty="0"/>
              <a:t>是</a:t>
            </a:r>
            <a:r>
              <a:rPr lang="en-AU" altLang="zh-CN" sz="2400" dirty="0"/>
              <a:t>a</a:t>
            </a:r>
            <a:r>
              <a:rPr lang="zh-CN" altLang="en-AU" sz="2400" dirty="0"/>
              <a:t>和</a:t>
            </a:r>
            <a:r>
              <a:rPr lang="en-AU" altLang="zh-CN" sz="2400" dirty="0"/>
              <a:t>b</a:t>
            </a:r>
            <a:r>
              <a:rPr lang="zh-CN" altLang="en-AU" sz="2400" dirty="0"/>
              <a:t>的最大公约数</a:t>
            </a:r>
            <a:r>
              <a:rPr lang="en-AU" altLang="zh-CN" sz="2400" dirty="0"/>
              <a:t>, </a:t>
            </a:r>
            <a:r>
              <a:rPr lang="zh-CN" altLang="en-AU" sz="2400" dirty="0"/>
              <a:t>当</a:t>
            </a:r>
          </a:p>
          <a:p>
            <a:pPr lvl="1">
              <a:lnSpc>
                <a:spcPct val="85000"/>
              </a:lnSpc>
              <a:buClr>
                <a:schemeClr val="tx1"/>
              </a:buClr>
              <a:buSzPct val="85000"/>
              <a:buFontTx/>
              <a:buAutoNum type="arabicPeriod"/>
            </a:pPr>
            <a:r>
              <a:rPr lang="en-AU" altLang="zh-CN" sz="2400" dirty="0"/>
              <a:t>c</a:t>
            </a:r>
            <a:r>
              <a:rPr lang="zh-CN" altLang="en-AU" sz="2400" dirty="0"/>
              <a:t>是</a:t>
            </a:r>
            <a:r>
              <a:rPr lang="en-AU" altLang="zh-CN" sz="2400" dirty="0"/>
              <a:t>a</a:t>
            </a:r>
            <a:r>
              <a:rPr lang="zh-CN" altLang="en-AU" sz="2400" dirty="0"/>
              <a:t>和</a:t>
            </a:r>
            <a:r>
              <a:rPr lang="en-AU" altLang="zh-CN" sz="2400" dirty="0"/>
              <a:t>b</a:t>
            </a:r>
            <a:r>
              <a:rPr lang="zh-CN" altLang="en-AU" sz="2400" dirty="0"/>
              <a:t>的因子</a:t>
            </a:r>
          </a:p>
          <a:p>
            <a:pPr lvl="1">
              <a:lnSpc>
                <a:spcPct val="85000"/>
              </a:lnSpc>
              <a:buClr>
                <a:schemeClr val="tx1"/>
              </a:buClr>
              <a:buSzPct val="85000"/>
              <a:buFontTx/>
              <a:buAutoNum type="arabicPeriod"/>
            </a:pPr>
            <a:r>
              <a:rPr lang="zh-CN" altLang="en-AU" sz="2400" dirty="0"/>
              <a:t>任何</a:t>
            </a:r>
            <a:r>
              <a:rPr lang="en-AU" altLang="zh-CN" sz="2400" dirty="0"/>
              <a:t>a</a:t>
            </a:r>
            <a:r>
              <a:rPr lang="zh-CN" altLang="en-AU" sz="2400" dirty="0"/>
              <a:t>和</a:t>
            </a:r>
            <a:r>
              <a:rPr lang="en-AU" altLang="zh-CN" sz="2400" dirty="0"/>
              <a:t>b</a:t>
            </a:r>
            <a:r>
              <a:rPr lang="zh-CN" altLang="en-AU" sz="2400" dirty="0"/>
              <a:t>的因子也是</a:t>
            </a:r>
            <a:r>
              <a:rPr lang="en-AU" altLang="zh-CN" sz="2400" dirty="0"/>
              <a:t>c</a:t>
            </a:r>
            <a:r>
              <a:rPr lang="zh-CN" altLang="en-AU" sz="2400" dirty="0"/>
              <a:t>的因子</a:t>
            </a:r>
          </a:p>
          <a:p>
            <a:pPr marL="361950" indent="-361950">
              <a:lnSpc>
                <a:spcPct val="85000"/>
              </a:lnSpc>
            </a:pPr>
            <a:r>
              <a:rPr lang="zh-CN" altLang="en-AU" sz="2400" dirty="0" smtClean="0"/>
              <a:t>两</a:t>
            </a:r>
            <a:r>
              <a:rPr lang="zh-CN" altLang="en-AU" sz="2400" dirty="0"/>
              <a:t>个整数</a:t>
            </a:r>
            <a:r>
              <a:rPr lang="zh-CN" altLang="en-AU" sz="2400" dirty="0">
                <a:ea typeface="宋体" pitchFamily="2" charset="-122"/>
              </a:rPr>
              <a:t> </a:t>
            </a:r>
            <a:r>
              <a:rPr lang="en-AU" altLang="zh-CN" sz="2400" dirty="0">
                <a:ea typeface="宋体" pitchFamily="2" charset="-122"/>
              </a:rPr>
              <a:t>a, b, </a:t>
            </a:r>
            <a:r>
              <a:rPr lang="zh-CN" altLang="en-AU" sz="2400" dirty="0"/>
              <a:t>如果除了</a:t>
            </a:r>
            <a:r>
              <a:rPr lang="en-AU" altLang="zh-CN" sz="2400" dirty="0"/>
              <a:t>1</a:t>
            </a:r>
            <a:r>
              <a:rPr lang="zh-CN" altLang="en-AU" sz="2400" dirty="0"/>
              <a:t>以外没有公共因子</a:t>
            </a:r>
            <a:r>
              <a:rPr lang="en-AU" altLang="zh-CN" sz="2400" dirty="0"/>
              <a:t>, </a:t>
            </a:r>
            <a:r>
              <a:rPr lang="zh-CN" altLang="en-AU" sz="2400" dirty="0"/>
              <a:t>则称它们</a:t>
            </a:r>
            <a:r>
              <a:rPr lang="zh-CN" altLang="en-AU" sz="2400" dirty="0">
                <a:solidFill>
                  <a:srgbClr val="FF0000"/>
                </a:solidFill>
              </a:rPr>
              <a:t>互素</a:t>
            </a:r>
            <a:r>
              <a:rPr lang="en-AU" altLang="zh-CN" sz="2400" dirty="0"/>
              <a:t>(Relatively Prime)</a:t>
            </a:r>
          </a:p>
          <a:p>
            <a:pPr lvl="1">
              <a:lnSpc>
                <a:spcPct val="85000"/>
              </a:lnSpc>
              <a:buFont typeface="Wingdings" pitchFamily="2" charset="2"/>
              <a:buNone/>
            </a:pPr>
            <a:r>
              <a:rPr lang="en-AU" altLang="zh-CN" sz="2400" dirty="0"/>
              <a:t>8</a:t>
            </a:r>
            <a:r>
              <a:rPr lang="zh-CN" altLang="en-AU" sz="2400" dirty="0"/>
              <a:t>和</a:t>
            </a:r>
            <a:r>
              <a:rPr lang="en-AU" altLang="zh-CN" sz="2400" dirty="0"/>
              <a:t>15</a:t>
            </a:r>
            <a:r>
              <a:rPr lang="zh-CN" altLang="en-AU" sz="2400" dirty="0"/>
              <a:t>互素</a:t>
            </a:r>
            <a:r>
              <a:rPr lang="en-AU" altLang="zh-CN" sz="2400" dirty="0"/>
              <a:t>, </a:t>
            </a:r>
            <a:r>
              <a:rPr lang="zh-CN" altLang="en-AU" sz="2400" dirty="0"/>
              <a:t>因为</a:t>
            </a:r>
            <a:r>
              <a:rPr lang="en-AU" altLang="zh-CN" sz="2400" dirty="0"/>
              <a:t>8</a:t>
            </a:r>
            <a:r>
              <a:rPr lang="zh-CN" altLang="en-AU" sz="2400" dirty="0"/>
              <a:t>的因子是</a:t>
            </a:r>
            <a:r>
              <a:rPr lang="en-AU" altLang="zh-CN" sz="2400" dirty="0"/>
              <a:t>1,2,4,8, </a:t>
            </a:r>
            <a:r>
              <a:rPr lang="zh-CN" altLang="en-AU" sz="2400" dirty="0"/>
              <a:t>而</a:t>
            </a:r>
            <a:r>
              <a:rPr lang="en-AU" altLang="zh-CN" sz="2400" dirty="0"/>
              <a:t>15</a:t>
            </a:r>
            <a:r>
              <a:rPr lang="zh-CN" altLang="en-AU" sz="2400" dirty="0"/>
              <a:t>的因子是</a:t>
            </a:r>
            <a:r>
              <a:rPr lang="en-AU" altLang="zh-CN" sz="2400" dirty="0"/>
              <a:t>1,3,5,15,  1</a:t>
            </a:r>
            <a:r>
              <a:rPr lang="zh-CN" altLang="en-AU" sz="2400" dirty="0"/>
              <a:t>是它们唯一的公共因子。</a:t>
            </a:r>
            <a:r>
              <a:rPr lang="zh-CN" altLang="en-AU" sz="2400" dirty="0">
                <a:ea typeface="宋体" pitchFamily="2" charset="-122"/>
              </a:rPr>
              <a:t> </a:t>
            </a:r>
          </a:p>
          <a:p>
            <a:pPr marL="361950" indent="-361950">
              <a:lnSpc>
                <a:spcPct val="85000"/>
              </a:lnSpc>
            </a:pPr>
            <a:r>
              <a:rPr lang="zh-CN" altLang="en-US" sz="2400" dirty="0">
                <a:latin typeface="Times New Roman" pitchFamily="18" charset="0"/>
                <a:cs typeface="Times New Roman" pitchFamily="18" charset="0"/>
              </a:rPr>
              <a:t>如果将整数表示为素数之积</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则容易确定两个正整数的最大公</a:t>
            </a:r>
            <a:r>
              <a:rPr lang="zh-CN" altLang="en-US" sz="2400" dirty="0" smtClean="0">
                <a:latin typeface="Times New Roman" pitchFamily="18" charset="0"/>
                <a:cs typeface="Times New Roman" pitchFamily="18" charset="0"/>
              </a:rPr>
              <a:t>因子</a:t>
            </a:r>
            <a:endParaRPr lang="en-US" altLang="zh-CN" sz="2400" dirty="0" smtClean="0">
              <a:latin typeface="Times New Roman" pitchFamily="18" charset="0"/>
              <a:cs typeface="Times New Roman" pitchFamily="18" charset="0"/>
            </a:endParaRPr>
          </a:p>
          <a:p>
            <a:pPr marL="361950" indent="-361950">
              <a:lnSpc>
                <a:spcPct val="85000"/>
              </a:lnSpc>
            </a:pPr>
            <a:r>
              <a:rPr lang="zh-CN" altLang="en-US" sz="2400" dirty="0" smtClean="0">
                <a:cs typeface="Times New Roman" pitchFamily="18" charset="0"/>
              </a:rPr>
              <a:t>下列关系总是成立的</a:t>
            </a:r>
          </a:p>
          <a:p>
            <a:pPr lvl="1">
              <a:lnSpc>
                <a:spcPct val="85000"/>
              </a:lnSpc>
              <a:spcBef>
                <a:spcPct val="10000"/>
              </a:spcBef>
              <a:buFont typeface="Wingdings" pitchFamily="2" charset="2"/>
              <a:buNone/>
            </a:pPr>
            <a:r>
              <a:rPr lang="zh-CN" altLang="en-US" sz="2400" dirty="0" smtClean="0">
                <a:cs typeface="Times New Roman" pitchFamily="18" charset="0"/>
              </a:rPr>
              <a:t>如果</a:t>
            </a:r>
            <a:r>
              <a:rPr lang="en-US" altLang="zh-CN" sz="2400" i="1" dirty="0" smtClean="0"/>
              <a:t>k=</a:t>
            </a:r>
            <a:r>
              <a:rPr lang="en-US" altLang="zh-CN" sz="2400" dirty="0" err="1" smtClean="0"/>
              <a:t>gcd</a:t>
            </a:r>
            <a:r>
              <a:rPr lang="en-US" altLang="zh-CN" sz="2400" dirty="0" smtClean="0"/>
              <a:t>(</a:t>
            </a:r>
            <a:r>
              <a:rPr lang="en-US" altLang="zh-CN" sz="2400" i="1" dirty="0" smtClean="0"/>
              <a:t>a, b</a:t>
            </a:r>
            <a:r>
              <a:rPr lang="en-US" altLang="zh-CN" sz="2400" dirty="0" smtClean="0"/>
              <a:t>), </a:t>
            </a:r>
            <a:r>
              <a:rPr lang="zh-CN" altLang="en-US" sz="2400" dirty="0" smtClean="0"/>
              <a:t>则 </a:t>
            </a:r>
            <a:r>
              <a:rPr lang="en-US" altLang="zh-CN" sz="2400" i="1" dirty="0" err="1" smtClean="0">
                <a:cs typeface="Times New Roman" pitchFamily="18" charset="0"/>
              </a:rPr>
              <a:t>k</a:t>
            </a:r>
            <a:r>
              <a:rPr lang="en-US" altLang="zh-CN" sz="2400" i="1" baseline="-25000" dirty="0" err="1" smtClean="0">
                <a:cs typeface="Times New Roman" pitchFamily="18" charset="0"/>
              </a:rPr>
              <a:t>p</a:t>
            </a:r>
            <a:r>
              <a:rPr lang="en-US" altLang="zh-CN" sz="2400" i="1" dirty="0" smtClean="0">
                <a:cs typeface="Times New Roman" pitchFamily="18" charset="0"/>
              </a:rPr>
              <a:t>=</a:t>
            </a:r>
            <a:r>
              <a:rPr lang="en-US" altLang="zh-CN" sz="2400" dirty="0" smtClean="0">
                <a:cs typeface="Times New Roman" pitchFamily="18" charset="0"/>
              </a:rPr>
              <a:t>min(</a:t>
            </a:r>
            <a:r>
              <a:rPr lang="en-US" altLang="zh-CN" sz="2400" i="1" dirty="0" err="1" smtClean="0">
                <a:cs typeface="Times New Roman" pitchFamily="18" charset="0"/>
              </a:rPr>
              <a:t>a</a:t>
            </a:r>
            <a:r>
              <a:rPr lang="en-US" altLang="zh-CN" sz="2400" i="1" baseline="-25000" dirty="0" err="1" smtClean="0">
                <a:cs typeface="Times New Roman" pitchFamily="18" charset="0"/>
              </a:rPr>
              <a:t>p</a:t>
            </a:r>
            <a:r>
              <a:rPr lang="en-US" altLang="zh-CN" sz="2400" dirty="0" smtClean="0">
                <a:cs typeface="Times New Roman" pitchFamily="18" charset="0"/>
              </a:rPr>
              <a:t>, </a:t>
            </a:r>
            <a:r>
              <a:rPr lang="en-US" altLang="zh-CN" sz="2400" i="1" dirty="0" err="1" smtClean="0">
                <a:cs typeface="Times New Roman" pitchFamily="18" charset="0"/>
              </a:rPr>
              <a:t>b</a:t>
            </a:r>
            <a:r>
              <a:rPr lang="en-US" altLang="zh-CN" sz="2400" i="1" baseline="-25000" dirty="0" err="1" smtClean="0">
                <a:cs typeface="Times New Roman" pitchFamily="18" charset="0"/>
              </a:rPr>
              <a:t>p</a:t>
            </a:r>
            <a:r>
              <a:rPr lang="en-US" altLang="zh-CN" sz="2400" dirty="0" smtClean="0">
                <a:cs typeface="Times New Roman" pitchFamily="18" charset="0"/>
              </a:rPr>
              <a:t>), </a:t>
            </a:r>
            <a:r>
              <a:rPr lang="zh-CN" altLang="en-US" sz="2400" dirty="0" smtClean="0">
                <a:cs typeface="Times New Roman" pitchFamily="18" charset="0"/>
              </a:rPr>
              <a:t>对于任意的</a:t>
            </a:r>
            <a:r>
              <a:rPr lang="en-US" altLang="zh-CN" sz="2400" i="1" dirty="0" err="1" smtClean="0">
                <a:cs typeface="Times New Roman" pitchFamily="18" charset="0"/>
              </a:rPr>
              <a:t>p</a:t>
            </a:r>
            <a:r>
              <a:rPr lang="en-US" altLang="zh-CN" sz="3000" dirty="0" err="1" smtClean="0">
                <a:latin typeface="Arial Unicode MS" pitchFamily="34" charset="-122"/>
                <a:ea typeface="Arial Unicode MS" pitchFamily="34" charset="-122"/>
                <a:cs typeface="Arial Unicode MS" pitchFamily="34" charset="-122"/>
              </a:rPr>
              <a:t>∊</a:t>
            </a:r>
            <a:r>
              <a:rPr lang="en-US" altLang="zh-CN" sz="2400" i="1" dirty="0" err="1" smtClean="0">
                <a:cs typeface="Times New Roman" pitchFamily="18" charset="0"/>
              </a:rPr>
              <a:t>P</a:t>
            </a:r>
            <a:endParaRPr lang="zh-CN" altLang="en-AU" sz="2400" dirty="0" smtClean="0"/>
          </a:p>
          <a:p>
            <a:pPr marL="361950" indent="-361950">
              <a:lnSpc>
                <a:spcPct val="85000"/>
              </a:lnSpc>
            </a:pPr>
            <a:r>
              <a:rPr lang="zh-CN" altLang="en-US" sz="2400" dirty="0" smtClean="0">
                <a:latin typeface="Times New Roman" pitchFamily="18" charset="0"/>
                <a:cs typeface="Times New Roman" pitchFamily="18" charset="0"/>
              </a:rPr>
              <a:t>例子：</a:t>
            </a:r>
            <a:endParaRPr lang="zh-CN" altLang="en-US" sz="2400" dirty="0">
              <a:latin typeface="Times New Roman" pitchFamily="18" charset="0"/>
              <a:cs typeface="Times New Roman" pitchFamily="18" charset="0"/>
            </a:endParaRPr>
          </a:p>
          <a:p>
            <a:pPr lvl="1">
              <a:lnSpc>
                <a:spcPct val="85000"/>
              </a:lnSpc>
              <a:buFont typeface="Wingdings" pitchFamily="2" charset="2"/>
              <a:buNone/>
            </a:pPr>
            <a:r>
              <a:rPr lang="en-US" altLang="zh-CN" sz="2500" dirty="0" smtClean="0">
                <a:cs typeface="Times New Roman" pitchFamily="18" charset="0"/>
              </a:rPr>
              <a:t>   300=2</a:t>
            </a:r>
            <a:r>
              <a:rPr lang="en-US" altLang="zh-CN" sz="2500" baseline="30000" dirty="0" smtClean="0">
                <a:cs typeface="Times New Roman" pitchFamily="18" charset="0"/>
              </a:rPr>
              <a:t>2</a:t>
            </a:r>
            <a:r>
              <a:rPr lang="en-US" altLang="zh-CN" sz="2500" dirty="0" smtClean="0">
                <a:cs typeface="Times New Roman" pitchFamily="18" charset="0"/>
              </a:rPr>
              <a:t>x3</a:t>
            </a:r>
            <a:r>
              <a:rPr lang="en-US" altLang="zh-CN" sz="2500" baseline="30000" dirty="0" smtClean="0">
                <a:cs typeface="Times New Roman" pitchFamily="18" charset="0"/>
              </a:rPr>
              <a:t>1</a:t>
            </a:r>
            <a:r>
              <a:rPr lang="en-US" altLang="zh-CN" sz="2500" dirty="0" smtClean="0">
                <a:cs typeface="Times New Roman" pitchFamily="18" charset="0"/>
              </a:rPr>
              <a:t>x5</a:t>
            </a:r>
            <a:r>
              <a:rPr lang="en-US" altLang="zh-CN" sz="2500" baseline="30000" dirty="0" smtClean="0">
                <a:cs typeface="Times New Roman" pitchFamily="18" charset="0"/>
              </a:rPr>
              <a:t>2</a:t>
            </a:r>
            <a:r>
              <a:rPr lang="en-US" altLang="zh-CN" sz="2500" dirty="0">
                <a:cs typeface="Times New Roman" pitchFamily="18" charset="0"/>
              </a:rPr>
              <a:t>, 18=2</a:t>
            </a:r>
            <a:r>
              <a:rPr lang="en-US" altLang="zh-CN" sz="2500" baseline="30000" dirty="0">
                <a:cs typeface="Times New Roman" pitchFamily="18" charset="0"/>
              </a:rPr>
              <a:t>1</a:t>
            </a:r>
            <a:r>
              <a:rPr lang="en-US" altLang="zh-CN" sz="2500" dirty="0">
                <a:cs typeface="Times New Roman" pitchFamily="18" charset="0"/>
              </a:rPr>
              <a:t>x3</a:t>
            </a:r>
            <a:r>
              <a:rPr lang="en-US" altLang="zh-CN" sz="2500" baseline="30000" dirty="0">
                <a:cs typeface="Times New Roman" pitchFamily="18" charset="0"/>
              </a:rPr>
              <a:t>2</a:t>
            </a:r>
            <a:r>
              <a:rPr lang="en-US" altLang="zh-CN" sz="2500" dirty="0" smtClean="0">
                <a:cs typeface="Times New Roman" pitchFamily="18" charset="0"/>
              </a:rPr>
              <a:t>,</a:t>
            </a:r>
          </a:p>
          <a:p>
            <a:pPr lvl="1">
              <a:lnSpc>
                <a:spcPct val="85000"/>
              </a:lnSpc>
              <a:buFont typeface="Wingdings" pitchFamily="2" charset="2"/>
              <a:buNone/>
            </a:pPr>
            <a:r>
              <a:rPr lang="en-US" altLang="zh-CN" sz="2500" dirty="0" smtClean="0">
                <a:cs typeface="Times New Roman" pitchFamily="18" charset="0"/>
              </a:rPr>
              <a:t>   </a:t>
            </a:r>
            <a:r>
              <a:rPr lang="en-US" altLang="zh-CN" sz="2500" dirty="0" err="1">
                <a:cs typeface="Times New Roman" pitchFamily="18" charset="0"/>
              </a:rPr>
              <a:t>gcd</a:t>
            </a:r>
            <a:r>
              <a:rPr lang="en-US" altLang="zh-CN" sz="2500" dirty="0">
                <a:cs typeface="Times New Roman" pitchFamily="18" charset="0"/>
              </a:rPr>
              <a:t>(18, 300)=2</a:t>
            </a:r>
            <a:r>
              <a:rPr lang="en-US" altLang="zh-CN" sz="2500" baseline="30000" dirty="0">
                <a:cs typeface="Times New Roman" pitchFamily="18" charset="0"/>
              </a:rPr>
              <a:t>1</a:t>
            </a:r>
            <a:r>
              <a:rPr lang="en-US" altLang="zh-CN" sz="2500" dirty="0">
                <a:cs typeface="Times New Roman" pitchFamily="18" charset="0"/>
              </a:rPr>
              <a:t>x3</a:t>
            </a:r>
            <a:r>
              <a:rPr lang="en-US" altLang="zh-CN" sz="2500" baseline="30000" dirty="0">
                <a:cs typeface="Times New Roman" pitchFamily="18" charset="0"/>
              </a:rPr>
              <a:t>1</a:t>
            </a:r>
            <a:r>
              <a:rPr lang="en-US" altLang="zh-CN" sz="2500" dirty="0">
                <a:cs typeface="Times New Roman" pitchFamily="18" charset="0"/>
              </a:rPr>
              <a:t>x5</a:t>
            </a:r>
            <a:r>
              <a:rPr lang="en-US" altLang="zh-CN" sz="2500" baseline="30000" dirty="0">
                <a:cs typeface="Times New Roman" pitchFamily="18" charset="0"/>
              </a:rPr>
              <a:t>0</a:t>
            </a:r>
            <a:r>
              <a:rPr lang="en-US" altLang="zh-CN" sz="2500" dirty="0">
                <a:cs typeface="Times New Roman" pitchFamily="18" charset="0"/>
              </a:rPr>
              <a:t>=6</a:t>
            </a:r>
            <a:endParaRPr lang="zh-CN" altLang="en-US" sz="2500" dirty="0">
              <a:cs typeface="Times New Roman" pitchFamily="18"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2">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702</TotalTime>
  <Words>7337</Words>
  <Application>Microsoft Office PowerPoint</Application>
  <PresentationFormat>全屏显示(4:3)</PresentationFormat>
  <Paragraphs>644</Paragraphs>
  <Slides>77</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79" baseType="lpstr">
      <vt:lpstr>cryptography-2</vt:lpstr>
      <vt:lpstr>公式</vt:lpstr>
      <vt:lpstr>现代密码学理论与实践 第8章 数论入门</vt:lpstr>
      <vt:lpstr>第二部分 公钥密码和散列函数</vt:lpstr>
      <vt:lpstr>本章要点</vt:lpstr>
      <vt:lpstr>本章目录</vt:lpstr>
      <vt:lpstr>8.1 素数 Prime Numbers</vt:lpstr>
      <vt:lpstr>小于2000的素数如下</vt:lpstr>
      <vt:lpstr>合数的素因子分解</vt:lpstr>
      <vt:lpstr>合数的素因子分解</vt:lpstr>
      <vt:lpstr>互素和最大公约数GCD</vt:lpstr>
      <vt:lpstr>8.2 单向函数One-way Function 单向陷井门函数One-way Trapdoor Function </vt:lpstr>
      <vt:lpstr>单向函数举例</vt:lpstr>
      <vt:lpstr>单向函数举例(续)</vt:lpstr>
      <vt:lpstr>单向函数及其交换性</vt:lpstr>
      <vt:lpstr>指数函数(Exponentiation Function)</vt:lpstr>
      <vt:lpstr>指数函数之特性(续)</vt:lpstr>
      <vt:lpstr>指数函数之特性(续)</vt:lpstr>
      <vt:lpstr>附：求本原元</vt:lpstr>
      <vt:lpstr>指数函数之特性(续)</vt:lpstr>
      <vt:lpstr>指数函数之特性(续)</vt:lpstr>
      <vt:lpstr>指数函数之特性(续)</vt:lpstr>
      <vt:lpstr>指数函数之特性(续)</vt:lpstr>
      <vt:lpstr>指数函数之特性(续)</vt:lpstr>
      <vt:lpstr>快速指数运算法—平方再乘法</vt:lpstr>
      <vt:lpstr>快速指数运算法—平方再乘法</vt:lpstr>
      <vt:lpstr>8.3 费马定理和欧拉定理</vt:lpstr>
      <vt:lpstr>费马定理的等价形式 </vt:lpstr>
      <vt:lpstr>欧拉函数：Euler’s Totient Function φ(n)</vt:lpstr>
      <vt:lpstr>欧拉函数φ(n)的证明</vt:lpstr>
      <vt:lpstr>欧拉定理 Euler’s Theorem</vt:lpstr>
      <vt:lpstr>欧拉定理的等价形式及推论</vt:lpstr>
      <vt:lpstr>8.4 素性测试</vt:lpstr>
      <vt:lpstr>8.4.1 Miller-Rabin算法测试素性</vt:lpstr>
      <vt:lpstr>素数的两个性质之一</vt:lpstr>
      <vt:lpstr>素数的两个性质之二</vt:lpstr>
      <vt:lpstr>因为：</vt:lpstr>
      <vt:lpstr>Miller-Rabin算法测试素性</vt:lpstr>
      <vt:lpstr>Miller-Rabin算法测试素性</vt:lpstr>
      <vt:lpstr>素数测试举例</vt:lpstr>
      <vt:lpstr>重复使用Miller-Rabin算法</vt:lpstr>
      <vt:lpstr>一个确定的素性判定算法AKS</vt:lpstr>
      <vt:lpstr>8.4.2 素数的分布</vt:lpstr>
      <vt:lpstr>幻灯片 42</vt:lpstr>
      <vt:lpstr>8.5 计算乘法逆元素</vt:lpstr>
      <vt:lpstr>快速指数运算法求逆元素(φ(n)已知)</vt:lpstr>
      <vt:lpstr>8.5.2扩展的Euclid算法求逆元素(φ(n)未知)</vt:lpstr>
      <vt:lpstr>8.5.3 在GF(2n)中求逆</vt:lpstr>
      <vt:lpstr>8.6 求解ax mod n =b的问题  x=?</vt:lpstr>
      <vt:lpstr>求解ax mod n =b的问题</vt:lpstr>
      <vt:lpstr>幻灯片 49</vt:lpstr>
      <vt:lpstr>求解ax mod n =b的问题</vt:lpstr>
      <vt:lpstr>总结：求解ax mod n =b一般过程</vt:lpstr>
      <vt:lpstr>8.7 Chinese Remainder Theorem 中国余数定理</vt:lpstr>
      <vt:lpstr>Chinese Remainder Theorem </vt:lpstr>
      <vt:lpstr>中国余数定理的算法</vt:lpstr>
      <vt:lpstr>孙子定理(孙子算经, 3-5世纪)</vt:lpstr>
      <vt:lpstr>例：求解3x mod 10=1</vt:lpstr>
      <vt:lpstr>8.8 离散对数问题(discrete logarithm) </vt:lpstr>
      <vt:lpstr>Discrete Logarithms</vt:lpstr>
      <vt:lpstr>Discrete Logarithms</vt:lpstr>
      <vt:lpstr>模19的整数幂</vt:lpstr>
      <vt:lpstr>离散对数的计算</vt:lpstr>
      <vt:lpstr>幻灯片 62</vt:lpstr>
      <vt:lpstr>8.9 二次剩余问题(Quadratic Residues) 求解 x2 mod n = a  x=?</vt:lpstr>
      <vt:lpstr>二次剩余问题</vt:lpstr>
      <vt:lpstr>二次剩余问题</vt:lpstr>
      <vt:lpstr>求解 x2 mod p=a的问题</vt:lpstr>
      <vt:lpstr>求解 x2 mod p=a的问题</vt:lpstr>
      <vt:lpstr>求解 x2 mod p=a的问题</vt:lpstr>
      <vt:lpstr>求解 x2 mod p=a的问题</vt:lpstr>
      <vt:lpstr>8.10 不经意传输 Oblivious Transfer (1)</vt:lpstr>
      <vt:lpstr>不经意传输(2)</vt:lpstr>
      <vt:lpstr>不经意传输(3)</vt:lpstr>
      <vt:lpstr>第8章习题</vt:lpstr>
      <vt:lpstr>补充题(续)</vt:lpstr>
      <vt:lpstr>幻灯片 75</vt:lpstr>
      <vt:lpstr>幻灯片 76</vt:lpstr>
      <vt:lpstr>幻灯片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 第8章 数论入门</dc:title>
  <dc:creator>lenovo</dc:creator>
  <cp:lastModifiedBy>ustc</cp:lastModifiedBy>
  <cp:revision>64</cp:revision>
  <dcterms:created xsi:type="dcterms:W3CDTF">2014-10-26T14:19:54Z</dcterms:created>
  <dcterms:modified xsi:type="dcterms:W3CDTF">2016-11-14T09:20:34Z</dcterms:modified>
</cp:coreProperties>
</file>