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5"/>
  </p:notesMasterIdLst>
  <p:sldIdLst>
    <p:sldId id="257" r:id="rId2"/>
    <p:sldId id="258" r:id="rId3"/>
    <p:sldId id="259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260" r:id="rId13"/>
    <p:sldId id="261" r:id="rId14"/>
    <p:sldId id="262" r:id="rId15"/>
    <p:sldId id="266" r:id="rId16"/>
    <p:sldId id="263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0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14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5" autoAdjust="0"/>
  </p:normalViewPr>
  <p:slideViewPr>
    <p:cSldViewPr>
      <p:cViewPr varScale="1">
        <p:scale>
          <a:sx n="87" d="100"/>
          <a:sy n="87" d="100"/>
        </p:scale>
        <p:origin x="-133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C1942-8C1C-4142-9113-C00651CD9D7A}" type="datetimeFigureOut">
              <a:rPr lang="zh-CN" altLang="en-US" smtClean="0"/>
              <a:pPr/>
              <a:t>2016/12/17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DABB6-86FE-4A4D-8E3C-2A9CD0D8B0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172E79-302D-47AD-AE04-A382B01E3183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 dirty="0"/>
              <a:t>Dr. </a:t>
            </a:r>
            <a:r>
              <a:rPr lang="en-US" altLang="zh-CN" dirty="0" err="1"/>
              <a:t>Diffie</a:t>
            </a:r>
            <a:r>
              <a:rPr lang="en-US" altLang="zh-CN" dirty="0"/>
              <a:t> is currently a Distinguished Engineer at Sun Microsystems and Professor Hellman is a Professor Emeritus of Electrical Engineering at Stanford University </a:t>
            </a:r>
          </a:p>
          <a:p>
            <a:endParaRPr lang="en-US" altLang="zh-CN" dirty="0"/>
          </a:p>
          <a:p>
            <a:r>
              <a:rPr lang="en-US" altLang="zh-CN" dirty="0"/>
              <a:t>British Intelligent agency also discovered public key cryptography in early 1970</a:t>
            </a:r>
            <a:r>
              <a:rPr lang="en-US" altLang="zh-CN" dirty="0">
                <a:latin typeface="Times New Roman"/>
              </a:rPr>
              <a:t>’</a:t>
            </a:r>
            <a:r>
              <a:rPr lang="en-US" altLang="zh-CN" dirty="0"/>
              <a:t>s, due to confidential reason, their work was no known to public until 1990</a:t>
            </a:r>
            <a:r>
              <a:rPr lang="en-US" altLang="zh-CN" dirty="0">
                <a:latin typeface="Times New Roman"/>
              </a:rPr>
              <a:t>’</a:t>
            </a:r>
            <a:r>
              <a:rPr lang="en-US" altLang="zh-CN" dirty="0"/>
              <a:t>s. 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D0D3D-22BF-4CF4-9D97-A6B55E5F5071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Rivest: professor in MIT</a:t>
            </a:r>
          </a:p>
          <a:p>
            <a:r>
              <a:rPr lang="en-US" altLang="zh-CN"/>
              <a:t>Shamir: a founder of a security company in Isreal</a:t>
            </a:r>
          </a:p>
          <a:p>
            <a:r>
              <a:rPr lang="en-US" altLang="zh-CN"/>
              <a:t>Adleman: a professor in USC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40" descr="bg-buttom"/>
          <p:cNvPicPr>
            <a:picLocks noChangeAspect="1" noChangeArrowheads="1"/>
          </p:cNvPicPr>
          <p:nvPr userDrawn="1"/>
        </p:nvPicPr>
        <p:blipFill>
          <a:blip r:embed="rId3" cstate="print">
            <a:lum bright="18000" contrast="6000"/>
          </a:blip>
          <a:srcRect/>
          <a:stretch>
            <a:fillRect/>
          </a:stretch>
        </p:blipFill>
        <p:spPr bwMode="auto">
          <a:xfrm>
            <a:off x="4572000" y="571480"/>
            <a:ext cx="3889375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" descr="ustc标志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714356"/>
            <a:ext cx="100806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2672E2-A160-472D-8EEE-79097D6B924C}" type="datetime1">
              <a:rPr lang="zh-CN" altLang="en-US" smtClean="0"/>
              <a:pPr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29EE09-798D-4760-8768-969530E7F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3E7649-F06E-4730-B3AF-431FFBBECEC0}" type="datetime1">
              <a:rPr lang="zh-CN" altLang="en-US" smtClean="0"/>
              <a:pPr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29EE09-798D-4760-8768-969530E7F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1861C74A-B2EE-43E6-AB27-6CD60D73F17A}" type="datetime1">
              <a:rPr lang="zh-CN" altLang="en-US"/>
              <a:pPr/>
              <a:t>2016/12/17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现代密码学理论与实践-09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FBE860D2-23C2-43E4-9972-77312DC7AE5F}" type="slidenum">
              <a:rPr lang="en-US" altLang="zh-CN"/>
              <a:pPr/>
              <a:t>‹#›</a:t>
            </a:fld>
            <a:r>
              <a:rPr lang="en-US" altLang="zh-CN"/>
              <a:t>/42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CE2AB29A-8EB5-4EDA-BC2F-827C976BC58F}" type="datetime1">
              <a:rPr lang="zh-CN" altLang="en-US"/>
              <a:pPr/>
              <a:t>2016/12/17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现代密码学理论与实践-09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7863D404-A41B-4EE6-A917-8C7A53ED6287}" type="slidenum">
              <a:rPr lang="en-US" altLang="zh-CN"/>
              <a:pPr/>
              <a:t>‹#›</a:t>
            </a:fld>
            <a:r>
              <a:rPr lang="en-US" altLang="zh-CN"/>
              <a:t>/42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87EE3646-B32D-4FFD-A70D-0C01998F948A}" type="datetime1">
              <a:rPr lang="zh-CN" altLang="en-US"/>
              <a:pPr/>
              <a:t>2016/12/17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现代密码学理论与实践-09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9AD36A97-B02B-4DA2-97EF-3D1F42F810D9}" type="slidenum">
              <a:rPr lang="en-US" altLang="zh-CN"/>
              <a:pPr/>
              <a:t>‹#›</a:t>
            </a:fld>
            <a:r>
              <a:rPr lang="en-US" altLang="zh-CN"/>
              <a:t>/42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23" name="页脚占位符 18"/>
          <p:cNvSpPr txBox="1">
            <a:spLocks/>
          </p:cNvSpPr>
          <p:nvPr userDrawn="1"/>
        </p:nvSpPr>
        <p:spPr>
          <a:xfrm>
            <a:off x="3440867" y="6409750"/>
            <a:ext cx="2350681" cy="365125"/>
          </a:xfrm>
          <a:prstGeom prst="rect">
            <a:avLst/>
          </a:prstGeom>
        </p:spPr>
        <p:txBody>
          <a:bodyPr vert="horz" anchor="b" anchorCtr="1"/>
          <a:lstStyle>
            <a:lvl1pPr>
              <a:defRPr baseline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现代密码学理论与实践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24" name="灯片编号占位符 26"/>
          <p:cNvSpPr txBox="1">
            <a:spLocks/>
          </p:cNvSpPr>
          <p:nvPr userDrawn="1"/>
        </p:nvSpPr>
        <p:spPr>
          <a:xfrm>
            <a:off x="7858148" y="6369833"/>
            <a:ext cx="869319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29EE09-798D-4760-8768-969530E7F427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/42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25" name="页脚占位符 18"/>
          <p:cNvSpPr txBox="1">
            <a:spLocks/>
          </p:cNvSpPr>
          <p:nvPr userDrawn="1"/>
        </p:nvSpPr>
        <p:spPr>
          <a:xfrm>
            <a:off x="298536" y="6393771"/>
            <a:ext cx="1701696" cy="365125"/>
          </a:xfrm>
          <a:prstGeom prst="rect">
            <a:avLst/>
          </a:prstGeom>
        </p:spPr>
        <p:txBody>
          <a:bodyPr vert="horz" anchor="b" anchorCtr="1"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itchFamily="2" charset="-122"/>
                <a:ea typeface="方正姚体" pitchFamily="2" charset="-122"/>
                <a:cs typeface="+mn-cs"/>
              </a:rPr>
              <a:t>mfy@ustc.edu.cn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姚体" pitchFamily="2" charset="-122"/>
              <a:ea typeface="方正姚体" pitchFamily="2" charset="-122"/>
              <a:cs typeface="+mn-cs"/>
            </a:endParaRPr>
          </a:p>
        </p:txBody>
      </p:sp>
      <p:pic>
        <p:nvPicPr>
          <p:cNvPr id="26" name="Picture 40" descr="bg-buttom"/>
          <p:cNvPicPr>
            <a:picLocks noChangeAspect="1" noChangeArrowheads="1"/>
          </p:cNvPicPr>
          <p:nvPr userDrawn="1"/>
        </p:nvPicPr>
        <p:blipFill>
          <a:blip r:embed="rId2" cstate="print">
            <a:lum bright="18000" contrast="6000"/>
          </a:blip>
          <a:srcRect/>
          <a:stretch>
            <a:fillRect/>
          </a:stretch>
        </p:blipFill>
        <p:spPr bwMode="auto">
          <a:xfrm>
            <a:off x="4798189" y="5250575"/>
            <a:ext cx="3889375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1" descr="ustc标志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271" y="277986"/>
            <a:ext cx="100806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6"/>
          <p:cNvSpPr txBox="1">
            <a:spLocks/>
          </p:cNvSpPr>
          <p:nvPr userDrawn="1"/>
        </p:nvSpPr>
        <p:spPr>
          <a:xfrm>
            <a:off x="214282" y="5572148"/>
            <a:ext cx="4714876" cy="857248"/>
          </a:xfrm>
          <a:prstGeom prst="rect">
            <a:avLst/>
          </a:prstGeom>
        </p:spPr>
        <p:txBody>
          <a:bodyPr vert="horz" bIns="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F9F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School of Computer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AF9F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Science&amp;Technology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F9F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, USTC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AF9F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5C350B-4A99-44CA-BD3F-436C35E879F6}" type="datetime1">
              <a:rPr lang="zh-CN" altLang="en-US" smtClean="0"/>
              <a:pPr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29EE09-798D-4760-8768-969530E7F4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F8DEF0-057E-4D05-B964-8893A04D16A7}" type="datetime1">
              <a:rPr lang="zh-CN" altLang="en-US" smtClean="0"/>
              <a:pPr/>
              <a:t>2016/12/17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29EE09-798D-4760-8768-969530E7F4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F31DF-5A6A-4D7D-9A32-641C4740AECB}" type="datetime1">
              <a:rPr lang="zh-CN" altLang="en-US" smtClean="0"/>
              <a:pPr/>
              <a:t>2016/12/17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29EE09-798D-4760-8768-969530E7F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C110CD-E9AF-4815-B982-C71DD1412174}" type="datetime1">
              <a:rPr lang="zh-CN" altLang="en-US" smtClean="0"/>
              <a:pPr/>
              <a:t>2016/12/17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29EE09-798D-4760-8768-969530E7F4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353DC-7D66-42D5-937A-32A6B2054C9E}" type="datetime1">
              <a:rPr lang="zh-CN" altLang="en-US" smtClean="0"/>
              <a:pPr/>
              <a:t>2016/12/17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29EE09-798D-4760-8768-969530E7F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E34FA82-BD38-41DB-AC70-DB508FBEA257}" type="datetime1">
              <a:rPr lang="zh-CN" altLang="en-US" smtClean="0"/>
              <a:pPr/>
              <a:t>2016/12/17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29EE09-798D-4760-8768-969530E7F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B2A7F5-0A7F-4523-A068-C452A85F3F86}" type="datetime1">
              <a:rPr lang="zh-CN" altLang="en-US" smtClean="0"/>
              <a:pPr/>
              <a:t>2016/12/17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29EE09-798D-4760-8768-969530E7F4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BA9FF3C-F009-474B-8AF4-0142DC10200A}" type="datetime1">
              <a:rPr lang="zh-CN" altLang="en-US" smtClean="0"/>
              <a:pPr/>
              <a:t>2016/12/17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29EE09-798D-4760-8768-969530E7F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477" y="2133054"/>
            <a:ext cx="8208963" cy="1295946"/>
          </a:xfrm>
        </p:spPr>
        <p:txBody>
          <a:bodyPr>
            <a:normAutofit fontScale="9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000" b="0" dirty="0">
                <a:solidFill>
                  <a:srgbClr val="FF0000"/>
                </a:solidFill>
              </a:rPr>
              <a:t>现代密码学理论与实践</a:t>
            </a:r>
            <a:r>
              <a:rPr lang="en-US" altLang="zh-CN" sz="4000" b="0" dirty="0">
                <a:solidFill>
                  <a:srgbClr val="FF3300"/>
                </a:solidFill>
              </a:rPr>
              <a:t/>
            </a:r>
            <a:br>
              <a:rPr lang="en-US" altLang="zh-CN" sz="4000" b="0" dirty="0">
                <a:solidFill>
                  <a:srgbClr val="FF3300"/>
                </a:solidFill>
              </a:rPr>
            </a:br>
            <a:r>
              <a:rPr lang="zh-CN" altLang="en-US" sz="4400" b="0" dirty="0">
                <a:solidFill>
                  <a:srgbClr val="FF3300"/>
                </a:solidFill>
              </a:rPr>
              <a:t>第</a:t>
            </a:r>
            <a:r>
              <a:rPr lang="en-US" altLang="zh-CN" sz="4400" b="0" dirty="0">
                <a:solidFill>
                  <a:srgbClr val="FF3300"/>
                </a:solidFill>
              </a:rPr>
              <a:t>9</a:t>
            </a:r>
            <a:r>
              <a:rPr lang="zh-CN" altLang="en-US" sz="4400" b="0" dirty="0">
                <a:solidFill>
                  <a:srgbClr val="FF3300"/>
                </a:solidFill>
              </a:rPr>
              <a:t>章 公钥密码学与</a:t>
            </a:r>
            <a:r>
              <a:rPr lang="en-US" altLang="zh-CN" sz="4400" b="0" dirty="0">
                <a:solidFill>
                  <a:srgbClr val="FF3300"/>
                </a:solidFill>
              </a:rPr>
              <a:t>RSA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4912" y="3429000"/>
            <a:ext cx="5833392" cy="22322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600" dirty="0"/>
              <a:t>Fourth Edition by William Stallings</a:t>
            </a:r>
          </a:p>
          <a:p>
            <a:pPr>
              <a:lnSpc>
                <a:spcPct val="80000"/>
              </a:lnSpc>
            </a:pPr>
            <a:r>
              <a:rPr lang="zh-CN" altLang="en-US" sz="2600" dirty="0"/>
              <a:t>苗付友</a:t>
            </a:r>
          </a:p>
          <a:p>
            <a:pPr>
              <a:lnSpc>
                <a:spcPct val="80000"/>
              </a:lnSpc>
            </a:pPr>
            <a:r>
              <a:rPr lang="en-US" altLang="zh-CN" sz="2600" dirty="0"/>
              <a:t>mfy@ustc.edu.cn</a:t>
            </a:r>
          </a:p>
          <a:p>
            <a:pPr>
              <a:lnSpc>
                <a:spcPct val="80000"/>
              </a:lnSpc>
            </a:pPr>
            <a:endParaRPr lang="en-US" altLang="zh-CN" sz="2600" dirty="0"/>
          </a:p>
          <a:p>
            <a:pPr>
              <a:lnSpc>
                <a:spcPct val="80000"/>
              </a:lnSpc>
            </a:pPr>
            <a:r>
              <a:rPr lang="en-US" altLang="zh-CN" sz="2600" dirty="0" smtClean="0"/>
              <a:t>2016</a:t>
            </a:r>
            <a:r>
              <a:rPr lang="zh-CN" altLang="en-US" sz="2600" dirty="0" smtClean="0"/>
              <a:t>年</a:t>
            </a:r>
            <a:r>
              <a:rPr lang="en-US" altLang="zh-CN" sz="2600" dirty="0" smtClean="0"/>
              <a:t>11</a:t>
            </a:r>
            <a:r>
              <a:rPr lang="zh-CN" altLang="en-US" sz="2600" dirty="0" smtClean="0"/>
              <a:t>月</a:t>
            </a:r>
            <a:endParaRPr lang="zh-CN" altLang="en-US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259F9D59-0879-4BAC-8FBA-1936AFAF45D6}" type="datetime1">
              <a:rPr lang="zh-CN" altLang="en-US">
                <a:ea typeface="宋体" charset="-122"/>
              </a:rPr>
              <a:pPr/>
              <a:t>2016/12/17</a:t>
            </a:fld>
            <a:endParaRPr lang="en-US" altLang="zh-CN">
              <a:ea typeface="宋体" charset="-122"/>
            </a:endParaRPr>
          </a:p>
        </p:txBody>
      </p:sp>
      <p:sp>
        <p:nvSpPr>
          <p:cNvPr id="17411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>
                <a:ea typeface="宋体" charset="-122"/>
              </a:rPr>
              <a:t>现代密码学理论与实践-10</a:t>
            </a:r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0CF21C0E-1464-4E6D-B3E4-2B3E96860756}" type="slidenum">
              <a:rPr lang="en-US" altLang="zh-CN">
                <a:ea typeface="宋体" charset="-122"/>
              </a:rPr>
              <a:pPr/>
              <a:t>10</a:t>
            </a:fld>
            <a:r>
              <a:rPr lang="en-US" altLang="zh-CN">
                <a:ea typeface="宋体" charset="-122"/>
              </a:rPr>
              <a:t>/60</a:t>
            </a:r>
          </a:p>
        </p:txBody>
      </p:sp>
      <p:pic>
        <p:nvPicPr>
          <p:cNvPr id="17413" name="Picture 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989138"/>
            <a:ext cx="7272337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Rectangle 1025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7859713" cy="719138"/>
          </a:xfrm>
        </p:spPr>
        <p:txBody>
          <a:bodyPr/>
          <a:lstStyle/>
          <a:p>
            <a:pPr eaLnBrk="1" hangingPunct="1"/>
            <a:r>
              <a:rPr lang="en-AU" altLang="zh-CN" smtClean="0">
                <a:ea typeface="宋体" charset="-122"/>
              </a:rPr>
              <a:t>Diffie-Hellman</a:t>
            </a:r>
            <a:r>
              <a:rPr lang="zh-CN" altLang="en-AU" smtClean="0"/>
              <a:t>密钥交换协议</a:t>
            </a:r>
            <a:endParaRPr lang="zh-CN" altLang="en-US" smtClean="0"/>
          </a:p>
        </p:txBody>
      </p:sp>
      <p:sp>
        <p:nvSpPr>
          <p:cNvPr id="17415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789488"/>
          </a:xfrm>
        </p:spPr>
        <p:txBody>
          <a:bodyPr/>
          <a:lstStyle/>
          <a:p>
            <a:pPr eaLnBrk="1" hangingPunct="1"/>
            <a:r>
              <a:rPr lang="zh-CN" altLang="en-US" smtClean="0"/>
              <a:t>本协议不能抵抗中间人攻击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800" dirty="0" smtClean="0"/>
              <a:t>1976</a:t>
            </a:r>
            <a:r>
              <a:rPr lang="zh-CN" altLang="en-US" sz="2800" dirty="0" smtClean="0"/>
              <a:t>年，</a:t>
            </a:r>
            <a:r>
              <a:rPr lang="en-US" altLang="zh-CN" sz="2800" dirty="0" smtClean="0"/>
              <a:t>Whitfield </a:t>
            </a:r>
            <a:r>
              <a:rPr lang="en-US" altLang="zh-CN" sz="2800" dirty="0" err="1" smtClean="0"/>
              <a:t>Diffie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Martin Hellman</a:t>
            </a:r>
            <a:r>
              <a:rPr lang="zh-CN" altLang="en-US" sz="2800" dirty="0" smtClean="0"/>
              <a:t>提出这样的设想：每个用户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有一加密密钥</a:t>
            </a:r>
            <a:r>
              <a:rPr lang="en-US" altLang="zh-CN" sz="2800" dirty="0" smtClean="0"/>
              <a:t>k</a:t>
            </a:r>
            <a:r>
              <a:rPr lang="en-US" altLang="zh-CN" sz="2800" baseline="-25000" dirty="0" smtClean="0"/>
              <a:t>a</a:t>
            </a:r>
            <a:r>
              <a:rPr lang="zh-CN" altLang="en-US" sz="2800" dirty="0" smtClean="0"/>
              <a:t>，不同于解密密钥</a:t>
            </a:r>
            <a:r>
              <a:rPr lang="en-US" altLang="zh-CN" sz="2800" dirty="0" smtClean="0"/>
              <a:t>k</a:t>
            </a:r>
            <a:r>
              <a:rPr lang="en-US" altLang="zh-CN" sz="2800" baseline="-25000" dirty="0" smtClean="0"/>
              <a:t>a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，可将加密密钥</a:t>
            </a:r>
            <a:r>
              <a:rPr lang="en-US" altLang="zh-CN" sz="2800" dirty="0" smtClean="0"/>
              <a:t>k</a:t>
            </a:r>
            <a:r>
              <a:rPr lang="en-US" altLang="zh-CN" sz="2800" baseline="-25000" dirty="0" smtClean="0"/>
              <a:t>a</a:t>
            </a:r>
            <a:r>
              <a:rPr lang="zh-CN" altLang="en-US" sz="2800" dirty="0" smtClean="0"/>
              <a:t>公开，</a:t>
            </a:r>
            <a:r>
              <a:rPr lang="en-US" altLang="zh-CN" sz="2800" dirty="0" smtClean="0"/>
              <a:t>k</a:t>
            </a:r>
            <a:r>
              <a:rPr lang="en-US" altLang="zh-CN" sz="2800" baseline="-25000" dirty="0" smtClean="0"/>
              <a:t>a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保密，要求</a:t>
            </a:r>
            <a:r>
              <a:rPr lang="en-US" altLang="zh-CN" sz="2800" dirty="0" smtClean="0"/>
              <a:t>k</a:t>
            </a:r>
            <a:r>
              <a:rPr lang="en-US" altLang="zh-CN" sz="2800" baseline="-25000" dirty="0" smtClean="0"/>
              <a:t>a</a:t>
            </a:r>
            <a:r>
              <a:rPr lang="zh-CN" altLang="en-US" sz="2800" dirty="0" smtClean="0"/>
              <a:t>的公开不影响</a:t>
            </a:r>
            <a:r>
              <a:rPr lang="en-US" altLang="zh-CN" sz="2800" dirty="0" smtClean="0"/>
              <a:t>k</a:t>
            </a:r>
            <a:r>
              <a:rPr lang="en-US" altLang="zh-CN" sz="2800" baseline="-25000" dirty="0" smtClean="0"/>
              <a:t>a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的安全。若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要向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秘密发送明文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，可查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的公开密钥</a:t>
            </a:r>
            <a:r>
              <a:rPr lang="en-US" altLang="zh-CN" sz="2800" dirty="0" smtClean="0"/>
              <a:t>k</a:t>
            </a:r>
            <a:r>
              <a:rPr lang="en-US" altLang="zh-CN" sz="2800" baseline="-25000" dirty="0" smtClean="0"/>
              <a:t>a</a:t>
            </a:r>
            <a:r>
              <a:rPr lang="zh-CN" altLang="en-US" sz="2800" dirty="0" smtClean="0"/>
              <a:t>，加密得密文</a:t>
            </a:r>
            <a:r>
              <a:rPr lang="en-US" altLang="zh-CN" sz="2800" dirty="0" smtClean="0"/>
              <a:t>C=</a:t>
            </a:r>
            <a:r>
              <a:rPr lang="en-US" altLang="zh-CN" sz="2800" dirty="0" err="1" smtClean="0"/>
              <a:t>E</a:t>
            </a:r>
            <a:r>
              <a:rPr lang="en-US" altLang="zh-CN" sz="2800" baseline="-25000" dirty="0" err="1" smtClean="0"/>
              <a:t>ka</a:t>
            </a:r>
            <a:r>
              <a:rPr lang="en-US" altLang="zh-CN" sz="2800" dirty="0" smtClean="0"/>
              <a:t>(m)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dirty="0" smtClean="0"/>
              <a:t>     A</a:t>
            </a:r>
            <a:r>
              <a:rPr lang="zh-CN" altLang="en-US" sz="2800" dirty="0" smtClean="0"/>
              <a:t>收到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后用只有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才拥有的解密密钥</a:t>
            </a:r>
            <a:r>
              <a:rPr lang="en-US" altLang="zh-CN" sz="2800" dirty="0" smtClean="0"/>
              <a:t>k</a:t>
            </a:r>
            <a:r>
              <a:rPr lang="en-US" altLang="zh-CN" sz="2800" baseline="-25000" dirty="0" smtClean="0"/>
              <a:t>a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对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进行解密得</a:t>
            </a:r>
            <a:r>
              <a:rPr lang="en-US" altLang="zh-CN" sz="2800" dirty="0" smtClean="0"/>
              <a:t>m=</a:t>
            </a:r>
            <a:r>
              <a:rPr lang="en-US" altLang="zh-CN" sz="2800" dirty="0" err="1" smtClean="0"/>
              <a:t>D</a:t>
            </a:r>
            <a:r>
              <a:rPr lang="en-US" altLang="zh-CN" sz="2800" baseline="-25000" dirty="0" err="1" smtClean="0"/>
              <a:t>ka</a:t>
            </a:r>
            <a:r>
              <a:rPr lang="en-US" altLang="zh-CN" sz="2800" dirty="0" smtClean="0"/>
              <a:t>’(C).  </a:t>
            </a: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zh-CN" altLang="en-US" sz="2800" dirty="0" smtClean="0"/>
              <a:t>实用方案的发展依赖于单向陷井函数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Diffie</a:t>
            </a:r>
            <a:r>
              <a:rPr lang="zh-CN" altLang="en-US" dirty="0" smtClean="0"/>
              <a:t>的公钥密码体制概念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540625" cy="582613"/>
          </a:xfrm>
        </p:spPr>
        <p:txBody>
          <a:bodyPr>
            <a:normAutofit fontScale="90000"/>
          </a:bodyPr>
          <a:lstStyle/>
          <a:p>
            <a:r>
              <a:rPr lang="en-US" altLang="zh-CN" sz="3400" b="0" dirty="0" smtClean="0"/>
              <a:t>9.2</a:t>
            </a:r>
            <a:r>
              <a:rPr lang="en-US" altLang="zh-CN" sz="3500" b="0" dirty="0" smtClean="0"/>
              <a:t> </a:t>
            </a:r>
            <a:r>
              <a:rPr lang="zh-CN" altLang="en-US" sz="3500" b="0" dirty="0"/>
              <a:t>公开密钥密码体制的基本原理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8137525" cy="496728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sz="2600" dirty="0"/>
              <a:t>对称密码体制的问题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加密能力与解密能力是捆绑在一起的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密钥更换、传递和交换需要可靠信道，密钥分发困难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如有</a:t>
            </a:r>
            <a:r>
              <a:rPr lang="en-US" altLang="zh-CN" sz="2200" dirty="0"/>
              <a:t>N</a:t>
            </a:r>
            <a:r>
              <a:rPr lang="zh-CN" altLang="en-US" sz="2200" dirty="0"/>
              <a:t>用户，则需要</a:t>
            </a:r>
            <a:r>
              <a:rPr lang="en-US" altLang="zh-CN" sz="2200" dirty="0"/>
              <a:t>C=N(N-1)/2</a:t>
            </a:r>
            <a:r>
              <a:rPr lang="zh-CN" altLang="en-US" sz="2200" dirty="0"/>
              <a:t>个密钥，</a:t>
            </a:r>
            <a:r>
              <a:rPr lang="en-US" altLang="zh-CN" sz="2200" dirty="0"/>
              <a:t>n=1000</a:t>
            </a:r>
            <a:r>
              <a:rPr lang="zh-CN" altLang="en-US" sz="2200" dirty="0"/>
              <a:t>时，</a:t>
            </a:r>
            <a:r>
              <a:rPr lang="en-US" altLang="zh-CN" sz="2200" dirty="0"/>
              <a:t>C(1000, 2)≈500000, </a:t>
            </a:r>
            <a:r>
              <a:rPr lang="zh-CN" altLang="en-US" sz="2200" dirty="0"/>
              <a:t>密钥管理困难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无法满足不相识的人之间通信的保密要求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不能实现数字签名</a:t>
            </a:r>
          </a:p>
          <a:p>
            <a:pPr>
              <a:lnSpc>
                <a:spcPct val="85000"/>
              </a:lnSpc>
            </a:pPr>
            <a:r>
              <a:rPr lang="zh-CN" altLang="en-US" sz="2600" dirty="0"/>
              <a:t>非对称密码体制的基本特点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加密能力与解密能力是分开的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密钥分发简单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需要保存的密钥量大大减少，</a:t>
            </a:r>
            <a:r>
              <a:rPr lang="en-US" altLang="zh-CN" sz="2200" dirty="0"/>
              <a:t>N</a:t>
            </a:r>
            <a:r>
              <a:rPr lang="zh-CN" altLang="en-US" sz="2200" dirty="0"/>
              <a:t>个用户只需要</a:t>
            </a:r>
            <a:r>
              <a:rPr lang="en-US" altLang="zh-CN" sz="2200" dirty="0"/>
              <a:t>N</a:t>
            </a:r>
            <a:r>
              <a:rPr lang="zh-CN" altLang="en-US" sz="2200" dirty="0"/>
              <a:t>个密钥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可满足不相识的人之间保密通信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可以实现数字签名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362825" cy="563563"/>
          </a:xfrm>
        </p:spPr>
        <p:txBody>
          <a:bodyPr>
            <a:normAutofit fontScale="90000"/>
          </a:bodyPr>
          <a:lstStyle/>
          <a:p>
            <a:r>
              <a:rPr lang="en-US" altLang="zh-CN" b="0" dirty="0" smtClean="0"/>
              <a:t>9.2.1 </a:t>
            </a:r>
            <a:r>
              <a:rPr lang="zh-CN" altLang="en-US" b="0" dirty="0"/>
              <a:t>公开密钥密码体制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2912" cy="4691062"/>
          </a:xfrm>
        </p:spPr>
        <p:txBody>
          <a:bodyPr/>
          <a:lstStyle/>
          <a:p>
            <a:r>
              <a:rPr lang="zh-CN" altLang="en-US" sz="2600" dirty="0"/>
              <a:t>公钥算法依赖于一个加密密钥和一个与之相关的不同的解密密钥，算法有如下特点：</a:t>
            </a:r>
          </a:p>
          <a:p>
            <a:pPr lvl="1"/>
            <a:r>
              <a:rPr lang="zh-CN" altLang="en-US" sz="2300" dirty="0"/>
              <a:t>仅根据密码算法和加密密钥来确定解密密钥在计算上是不可行的</a:t>
            </a:r>
          </a:p>
          <a:p>
            <a:pPr lvl="1"/>
            <a:r>
              <a:rPr lang="zh-CN" altLang="en-US" sz="2300" dirty="0"/>
              <a:t>两个密钥的任何一个都可用来加密，另一个用来解密</a:t>
            </a:r>
          </a:p>
          <a:p>
            <a:r>
              <a:rPr lang="zh-CN" altLang="en-US" sz="2600" dirty="0"/>
              <a:t>公钥密码体制的组成</a:t>
            </a:r>
          </a:p>
          <a:p>
            <a:pPr lvl="1"/>
            <a:r>
              <a:rPr lang="zh-CN" altLang="en-US" sz="2300" dirty="0"/>
              <a:t>明文：算法的输入，可读信息或数据</a:t>
            </a:r>
            <a:endParaRPr lang="en-US" altLang="zh-CN" sz="2300" dirty="0"/>
          </a:p>
          <a:p>
            <a:pPr lvl="1"/>
            <a:r>
              <a:rPr lang="zh-CN" altLang="en-US" sz="2300" dirty="0"/>
              <a:t>加密算法：对明文进行各种转换</a:t>
            </a:r>
          </a:p>
          <a:p>
            <a:pPr lvl="1"/>
            <a:r>
              <a:rPr lang="zh-CN" altLang="en-US" sz="2300" dirty="0"/>
              <a:t>公钥和私钥：算法的输入，分别用于加密和解密</a:t>
            </a:r>
          </a:p>
          <a:p>
            <a:pPr lvl="1"/>
            <a:r>
              <a:rPr lang="zh-CN" altLang="en-US" sz="2300" dirty="0"/>
              <a:t>密文：算法的输出，依赖于明文和密钥</a:t>
            </a:r>
          </a:p>
          <a:p>
            <a:pPr lvl="1"/>
            <a:r>
              <a:rPr lang="zh-CN" altLang="en-US" sz="2300" dirty="0"/>
              <a:t>解密算法：根据密文和密钥，还原明文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435850" cy="563563"/>
          </a:xfrm>
        </p:spPr>
        <p:txBody>
          <a:bodyPr>
            <a:normAutofit fontScale="90000"/>
          </a:bodyPr>
          <a:lstStyle/>
          <a:p>
            <a:r>
              <a:rPr lang="en-US" altLang="zh-CN" b="0" dirty="0" smtClean="0"/>
              <a:t>9.2.2 </a:t>
            </a:r>
            <a:r>
              <a:rPr lang="zh-CN" altLang="en-US" b="0" dirty="0"/>
              <a:t>公钥算法的主要步骤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280400" cy="4824412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altLang="zh-CN" sz="2500" b="1" dirty="0" smtClean="0"/>
              <a:t>Encryption:</a:t>
            </a:r>
          </a:p>
          <a:p>
            <a:pPr lvl="1">
              <a:lnSpc>
                <a:spcPct val="85000"/>
              </a:lnSpc>
            </a:pPr>
            <a:r>
              <a:rPr lang="zh-CN" altLang="en-US" sz="2400" dirty="0" smtClean="0"/>
              <a:t>每个</a:t>
            </a:r>
            <a:r>
              <a:rPr lang="zh-CN" altLang="en-US" sz="2400" dirty="0"/>
              <a:t>用户产生密钥，用来加密和解密消息</a:t>
            </a:r>
          </a:p>
          <a:p>
            <a:pPr lvl="1">
              <a:lnSpc>
                <a:spcPct val="85000"/>
              </a:lnSpc>
            </a:pPr>
            <a:r>
              <a:rPr lang="zh-CN" altLang="en-US" sz="2400" dirty="0"/>
              <a:t>每个用户将其中一个密钥</a:t>
            </a:r>
            <a:r>
              <a:rPr lang="en-US" altLang="zh-CN" sz="2400" dirty="0"/>
              <a:t>(</a:t>
            </a:r>
            <a:r>
              <a:rPr lang="zh-CN" altLang="en-US" sz="2400" dirty="0"/>
              <a:t>公钥</a:t>
            </a:r>
            <a:r>
              <a:rPr lang="en-US" altLang="zh-CN" sz="2400" dirty="0"/>
              <a:t>)</a:t>
            </a:r>
            <a:r>
              <a:rPr lang="zh-CN" altLang="en-US" sz="2400" dirty="0"/>
              <a:t>存于公开的寄存器或其他可访问的文件中，另一密钥私有，每个用户可以拥有若干其他用户的公钥</a:t>
            </a:r>
          </a:p>
          <a:p>
            <a:pPr lvl="1">
              <a:lnSpc>
                <a:spcPct val="85000"/>
              </a:lnSpc>
            </a:pPr>
            <a:r>
              <a:rPr lang="zh-CN" altLang="en-US" sz="2400" dirty="0"/>
              <a:t>若</a:t>
            </a:r>
            <a:r>
              <a:rPr lang="en-US" altLang="zh-CN" sz="2400" dirty="0"/>
              <a:t>Bob</a:t>
            </a:r>
            <a:r>
              <a:rPr lang="zh-CN" altLang="en-US" sz="2400" dirty="0"/>
              <a:t>要发消息给</a:t>
            </a:r>
            <a:r>
              <a:rPr lang="en-US" altLang="zh-CN" sz="2400" dirty="0"/>
              <a:t>Alice</a:t>
            </a:r>
            <a:r>
              <a:rPr lang="zh-CN" altLang="en-US" sz="2400" dirty="0"/>
              <a:t>，则要用</a:t>
            </a:r>
            <a:r>
              <a:rPr lang="en-US" altLang="zh-CN" sz="2400" dirty="0"/>
              <a:t>Alice</a:t>
            </a:r>
            <a:r>
              <a:rPr lang="zh-CN" altLang="en-US" sz="2400" dirty="0"/>
              <a:t>的公钥对消息加密</a:t>
            </a:r>
          </a:p>
          <a:p>
            <a:pPr lvl="1">
              <a:lnSpc>
                <a:spcPct val="85000"/>
              </a:lnSpc>
            </a:pPr>
            <a:r>
              <a:rPr lang="en-US" altLang="zh-CN" sz="2400" dirty="0"/>
              <a:t>Alice</a:t>
            </a:r>
            <a:r>
              <a:rPr lang="zh-CN" altLang="en-US" sz="2400" dirty="0"/>
              <a:t>收到消息后，用其私钥对消息解密，由于只有</a:t>
            </a:r>
            <a:r>
              <a:rPr lang="en-US" altLang="zh-CN" sz="2400" dirty="0"/>
              <a:t>Alice</a:t>
            </a:r>
            <a:r>
              <a:rPr lang="zh-CN" altLang="en-US" sz="2400" dirty="0"/>
              <a:t>知道其自身的私钥，所以其他的接收者均不能解密</a:t>
            </a:r>
            <a:r>
              <a:rPr lang="zh-CN" altLang="en-US" sz="2400" dirty="0" smtClean="0"/>
              <a:t>消息</a:t>
            </a:r>
            <a:endParaRPr lang="zh-CN" altLang="en-US" sz="2800" dirty="0"/>
          </a:p>
          <a:p>
            <a:pPr>
              <a:lnSpc>
                <a:spcPct val="85000"/>
              </a:lnSpc>
            </a:pPr>
            <a:r>
              <a:rPr lang="en-US" altLang="zh-CN" sz="2500" b="1" dirty="0" smtClean="0"/>
              <a:t>Authentication</a:t>
            </a:r>
            <a:r>
              <a:rPr lang="zh-CN" altLang="en-US" sz="2500" b="1" dirty="0" smtClean="0"/>
              <a:t>：</a:t>
            </a:r>
            <a:endParaRPr lang="en-US" altLang="zh-CN" sz="2500" b="1" dirty="0" smtClean="0"/>
          </a:p>
          <a:p>
            <a:pPr lvl="1">
              <a:lnSpc>
                <a:spcPct val="85000"/>
              </a:lnSpc>
            </a:pPr>
            <a:r>
              <a:rPr lang="zh-CN" altLang="en-US" sz="2400" dirty="0" smtClean="0"/>
              <a:t>需要</a:t>
            </a:r>
            <a:r>
              <a:rPr lang="zh-CN" altLang="en-US" sz="2400" dirty="0"/>
              <a:t>认证时示证方用自己的私钥加密消息</a:t>
            </a:r>
            <a:r>
              <a:rPr lang="en-US" altLang="zh-CN" sz="2400" dirty="0"/>
              <a:t>(</a:t>
            </a:r>
            <a:r>
              <a:rPr lang="zh-CN" altLang="en-US" sz="2400" dirty="0"/>
              <a:t>签名</a:t>
            </a:r>
            <a:r>
              <a:rPr lang="en-US" altLang="zh-CN" sz="2400" dirty="0"/>
              <a:t>)</a:t>
            </a:r>
          </a:p>
          <a:p>
            <a:pPr lvl="1">
              <a:lnSpc>
                <a:spcPct val="85000"/>
              </a:lnSpc>
            </a:pPr>
            <a:r>
              <a:rPr lang="zh-CN" altLang="en-US" sz="2400" dirty="0"/>
              <a:t>验证方用示证方的公钥解密消息</a:t>
            </a:r>
            <a:r>
              <a:rPr lang="en-US" altLang="zh-CN" sz="2400" dirty="0"/>
              <a:t>(</a:t>
            </a:r>
            <a:r>
              <a:rPr lang="zh-CN" altLang="en-US" sz="2400" dirty="0"/>
              <a:t>验证</a:t>
            </a:r>
            <a:r>
              <a:rPr lang="en-US" altLang="zh-CN" sz="2400" dirty="0"/>
              <a:t>)</a:t>
            </a:r>
            <a:r>
              <a:rPr lang="zh-CN" altLang="en-US" sz="2400" dirty="0"/>
              <a:t>，如果结果证实公钥与示证方的私钥相吻合，则可以确认示证方确为合法的用户</a:t>
            </a:r>
            <a:r>
              <a:rPr lang="en-US" altLang="zh-CN" sz="2400" dirty="0"/>
              <a:t>(</a:t>
            </a:r>
            <a:r>
              <a:rPr lang="zh-CN" altLang="en-US" sz="2400" dirty="0"/>
              <a:t>认证</a:t>
            </a:r>
            <a:r>
              <a:rPr lang="en-US" altLang="zh-CN" sz="2400" dirty="0"/>
              <a:t>)</a:t>
            </a:r>
          </a:p>
          <a:p>
            <a:pPr lvl="1">
              <a:lnSpc>
                <a:spcPct val="85000"/>
              </a:lnSpc>
            </a:pPr>
            <a:r>
              <a:rPr lang="zh-CN" altLang="en-US" sz="2400" dirty="0"/>
              <a:t>加密和认证可以结合起来，同时实现保密性和认证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/>
          <a:lstStyle/>
          <a:p>
            <a:fld id="{18050ACA-73EA-4568-9A8D-6F83AEF525ED}" type="datetime1">
              <a:rPr lang="zh-CN" altLang="en-US"/>
              <a:pPr/>
              <a:t>2016/12/17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252412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现代密码学理论与实践-09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453188"/>
            <a:ext cx="2133600" cy="252412"/>
          </a:xfrm>
          <a:prstGeom prst="rect">
            <a:avLst/>
          </a:prstGeom>
        </p:spPr>
        <p:txBody>
          <a:bodyPr/>
          <a:lstStyle/>
          <a:p>
            <a:fld id="{972E1A0B-CF1A-4B71-8FFE-FAD7DC11E601}" type="slidenum">
              <a:rPr lang="en-US" altLang="zh-CN"/>
              <a:pPr/>
              <a:t>15</a:t>
            </a:fld>
            <a:r>
              <a:rPr lang="en-US" altLang="zh-CN"/>
              <a:t>/42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7272338" cy="582613"/>
          </a:xfrm>
        </p:spPr>
        <p:txBody>
          <a:bodyPr>
            <a:normAutofit fontScale="90000"/>
          </a:bodyPr>
          <a:lstStyle/>
          <a:p>
            <a:r>
              <a:rPr lang="zh-CN" altLang="en-US" b="0" dirty="0"/>
              <a:t>常规和公开密钥加密的重要特征</a:t>
            </a:r>
          </a:p>
        </p:txBody>
      </p:sp>
      <p:pic>
        <p:nvPicPr>
          <p:cNvPr id="192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557338"/>
            <a:ext cx="9036050" cy="3816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9.2.3 </a:t>
            </a:r>
            <a:r>
              <a:rPr lang="zh-CN" altLang="en-US" b="0" dirty="0"/>
              <a:t>公钥算法的主要应用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）公开密钥加密</a:t>
            </a:r>
          </a:p>
          <a:p>
            <a:r>
              <a:rPr lang="en-US" altLang="zh-CN" b="1" dirty="0"/>
              <a:t>2</a:t>
            </a:r>
            <a:r>
              <a:rPr lang="zh-CN" altLang="en-US" b="1" dirty="0"/>
              <a:t>）公开密钥认证</a:t>
            </a:r>
          </a:p>
          <a:p>
            <a:r>
              <a:rPr lang="en-US" altLang="zh-CN" b="1" dirty="0"/>
              <a:t>3</a:t>
            </a:r>
            <a:r>
              <a:rPr lang="zh-CN" altLang="en-US" b="1" dirty="0"/>
              <a:t>）密钥交换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27088" y="1412875"/>
            <a:ext cx="7345362" cy="5072063"/>
          </a:xfrm>
          <a:noFill/>
          <a:ln/>
        </p:spPr>
      </p:pic>
      <p:sp>
        <p:nvSpPr>
          <p:cNvPr id="111621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858838"/>
          </a:xfrm>
        </p:spPr>
        <p:txBody>
          <a:bodyPr/>
          <a:lstStyle/>
          <a:p>
            <a:r>
              <a:rPr lang="zh-CN" altLang="en-US" b="0" dirty="0"/>
              <a:t>公开密钥密码系统</a:t>
            </a:r>
            <a:r>
              <a:rPr lang="zh-CN" altLang="en-US" b="0" dirty="0" smtClean="0"/>
              <a:t>：加密</a:t>
            </a:r>
            <a:endParaRPr lang="zh-CN" altLang="en-US" b="0" dirty="0"/>
          </a:p>
        </p:txBody>
      </p:sp>
      <p:sp>
        <p:nvSpPr>
          <p:cNvPr id="166912" name="Rectangle 0"/>
          <p:cNvSpPr>
            <a:spLocks noGrp="1" noChangeArrowheads="1"/>
          </p:cNvSpPr>
          <p:nvPr>
            <p:ph type="body" sz="half" idx="1"/>
          </p:nvPr>
        </p:nvSpPr>
        <p:spPr>
          <a:xfrm>
            <a:off x="1763713" y="1484313"/>
            <a:ext cx="6624637" cy="57467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600" dirty="0"/>
              <a:t>C = </a:t>
            </a:r>
            <a:r>
              <a:rPr lang="en-US" altLang="zh-CN" sz="2600" dirty="0" err="1"/>
              <a:t>KU</a:t>
            </a:r>
            <a:r>
              <a:rPr lang="en-US" altLang="zh-CN" sz="2600" baseline="-25000" dirty="0" err="1"/>
              <a:t>b</a:t>
            </a:r>
            <a:r>
              <a:rPr lang="en-US" altLang="zh-CN" sz="2600" dirty="0"/>
              <a:t>(M)                               M = </a:t>
            </a:r>
            <a:r>
              <a:rPr lang="en-US" altLang="zh-CN" sz="2600" dirty="0" err="1"/>
              <a:t>KR</a:t>
            </a:r>
            <a:r>
              <a:rPr lang="en-US" altLang="zh-CN" sz="2600" baseline="-25000" dirty="0" err="1"/>
              <a:t>b</a:t>
            </a:r>
            <a:r>
              <a:rPr lang="en-US" altLang="zh-CN" sz="2600" dirty="0"/>
              <a:t>(C)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6983412" cy="647700"/>
          </a:xfrm>
        </p:spPr>
        <p:txBody>
          <a:bodyPr>
            <a:normAutofit fontScale="90000"/>
          </a:bodyPr>
          <a:lstStyle/>
          <a:p>
            <a:r>
              <a:rPr lang="zh-CN" altLang="en-US" b="0" dirty="0"/>
              <a:t>公开密钥密码系统：</a:t>
            </a:r>
            <a:r>
              <a:rPr lang="zh-CN" altLang="en-US" b="0" dirty="0" smtClean="0"/>
              <a:t>认证 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签名</a:t>
            </a:r>
            <a:r>
              <a:rPr lang="en-US" altLang="zh-CN" b="0" dirty="0" smtClean="0"/>
              <a:t>)</a:t>
            </a:r>
            <a:endParaRPr lang="zh-CN" altLang="en-US" b="0" dirty="0"/>
          </a:p>
        </p:txBody>
      </p:sp>
      <p:pic>
        <p:nvPicPr>
          <p:cNvPr id="1126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1225" y="1719263"/>
            <a:ext cx="7391400" cy="4379912"/>
          </a:xfrm>
          <a:noFill/>
          <a:ln/>
        </p:spPr>
      </p:pic>
      <p:sp>
        <p:nvSpPr>
          <p:cNvPr id="167936" name="Rectangle 0"/>
          <p:cNvSpPr>
            <a:spLocks noRot="1" noChangeArrowheads="1"/>
          </p:cNvSpPr>
          <p:nvPr/>
        </p:nvSpPr>
        <p:spPr bwMode="auto">
          <a:xfrm>
            <a:off x="971550" y="1268413"/>
            <a:ext cx="7720013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600">
                <a:ea typeface="黑体" pitchFamily="49" charset="-122"/>
              </a:rPr>
              <a:t>S = KR</a:t>
            </a:r>
            <a:r>
              <a:rPr lang="en-US" altLang="zh-CN" sz="2600" baseline="-25000">
                <a:ea typeface="黑体" pitchFamily="49" charset="-122"/>
              </a:rPr>
              <a:t>a</a:t>
            </a:r>
            <a:r>
              <a:rPr lang="en-US" altLang="zh-CN" sz="2600">
                <a:ea typeface="黑体" pitchFamily="49" charset="-122"/>
              </a:rPr>
              <a:t>(M)                               M = KU</a:t>
            </a:r>
            <a:r>
              <a:rPr lang="en-US" altLang="zh-CN" sz="2600" baseline="-25000">
                <a:ea typeface="黑体" pitchFamily="49" charset="-122"/>
              </a:rPr>
              <a:t>a</a:t>
            </a:r>
            <a:r>
              <a:rPr lang="en-US" altLang="zh-CN" sz="2600">
                <a:ea typeface="黑体" pitchFamily="49" charset="-122"/>
              </a:rPr>
              <a:t>(S)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 b="0" dirty="0"/>
              <a:t>公开密钥密码系统：保密和认证</a:t>
            </a:r>
          </a:p>
        </p:txBody>
      </p:sp>
      <p:pic>
        <p:nvPicPr>
          <p:cNvPr id="1136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0" y="1812925"/>
            <a:ext cx="7632700" cy="4640263"/>
          </a:xfrm>
          <a:noFill/>
          <a:ln/>
        </p:spPr>
      </p:pic>
      <p:sp>
        <p:nvSpPr>
          <p:cNvPr id="168960" name="Rectangle 0"/>
          <p:cNvSpPr>
            <a:spLocks noRot="1" noChangeArrowheads="1"/>
          </p:cNvSpPr>
          <p:nvPr/>
        </p:nvSpPr>
        <p:spPr bwMode="auto">
          <a:xfrm>
            <a:off x="900113" y="1268413"/>
            <a:ext cx="75596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ea typeface="黑体" pitchFamily="49" charset="-122"/>
              </a:rPr>
              <a:t>C = </a:t>
            </a:r>
            <a:r>
              <a:rPr lang="en-US" altLang="zh-CN" sz="2600" dirty="0" err="1" smtClean="0">
                <a:ea typeface="黑体" pitchFamily="49" charset="-122"/>
              </a:rPr>
              <a:t>KU</a:t>
            </a:r>
            <a:r>
              <a:rPr lang="en-US" altLang="zh-CN" sz="2600" baseline="-25000" dirty="0" err="1" smtClean="0">
                <a:ea typeface="黑体" pitchFamily="49" charset="-122"/>
              </a:rPr>
              <a:t>b</a:t>
            </a:r>
            <a:r>
              <a:rPr lang="en-US" altLang="zh-CN" sz="2600" dirty="0" smtClean="0">
                <a:ea typeface="黑体" pitchFamily="49" charset="-122"/>
              </a:rPr>
              <a:t>(</a:t>
            </a:r>
            <a:r>
              <a:rPr lang="en-US" altLang="zh-CN" sz="2600" dirty="0" err="1" smtClean="0">
                <a:ea typeface="黑体" pitchFamily="49" charset="-122"/>
              </a:rPr>
              <a:t>KR</a:t>
            </a:r>
            <a:r>
              <a:rPr lang="en-US" altLang="zh-CN" sz="2600" baseline="-25000" dirty="0" err="1" smtClean="0">
                <a:ea typeface="黑体" pitchFamily="49" charset="-122"/>
              </a:rPr>
              <a:t>a</a:t>
            </a:r>
            <a:r>
              <a:rPr lang="en-US" altLang="zh-CN" sz="2600" dirty="0" smtClean="0">
                <a:ea typeface="黑体" pitchFamily="49" charset="-122"/>
              </a:rPr>
              <a:t>(M</a:t>
            </a:r>
            <a:r>
              <a:rPr lang="en-US" altLang="zh-CN" sz="2600" dirty="0">
                <a:ea typeface="黑体" pitchFamily="49" charset="-122"/>
              </a:rPr>
              <a:t>))               M = </a:t>
            </a:r>
            <a:r>
              <a:rPr lang="en-US" altLang="zh-CN" sz="2600" dirty="0" err="1" smtClean="0">
                <a:ea typeface="黑体" pitchFamily="49" charset="-122"/>
              </a:rPr>
              <a:t>KU</a:t>
            </a:r>
            <a:r>
              <a:rPr lang="en-US" altLang="zh-CN" sz="2600" baseline="-25000" dirty="0" err="1" smtClean="0">
                <a:ea typeface="黑体" pitchFamily="49" charset="-122"/>
              </a:rPr>
              <a:t>a</a:t>
            </a:r>
            <a:r>
              <a:rPr lang="en-US" altLang="zh-CN" sz="2600" dirty="0" smtClean="0">
                <a:ea typeface="黑体" pitchFamily="49" charset="-122"/>
              </a:rPr>
              <a:t>(</a:t>
            </a:r>
            <a:r>
              <a:rPr lang="en-US" altLang="zh-CN" sz="2600" dirty="0" err="1" smtClean="0">
                <a:ea typeface="黑体" pitchFamily="49" charset="-122"/>
              </a:rPr>
              <a:t>KR</a:t>
            </a:r>
            <a:r>
              <a:rPr lang="en-US" altLang="zh-CN" sz="2600" baseline="-25000" dirty="0" err="1" smtClean="0">
                <a:ea typeface="黑体" pitchFamily="49" charset="-122"/>
              </a:rPr>
              <a:t>b</a:t>
            </a:r>
            <a:r>
              <a:rPr lang="en-US" altLang="zh-CN" sz="2600" dirty="0" smtClean="0">
                <a:ea typeface="黑体" pitchFamily="49" charset="-122"/>
              </a:rPr>
              <a:t>(C</a:t>
            </a:r>
            <a:r>
              <a:rPr lang="en-US" altLang="zh-CN" sz="2600" dirty="0">
                <a:ea typeface="黑体" pitchFamily="49" charset="-122"/>
              </a:rPr>
              <a:t>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本章要点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 err="1" smtClean="0"/>
              <a:t>Diffie</a:t>
            </a:r>
            <a:r>
              <a:rPr lang="en-US" altLang="zh-CN" sz="2600" dirty="0" smtClean="0"/>
              <a:t>-Hellman</a:t>
            </a:r>
            <a:r>
              <a:rPr lang="zh-CN" altLang="en-US" sz="2600" smtClean="0"/>
              <a:t>秘钥交换</a:t>
            </a:r>
            <a:endParaRPr lang="en-US" altLang="zh-CN" sz="2600" smtClean="0"/>
          </a:p>
          <a:p>
            <a:r>
              <a:rPr lang="zh-CN" altLang="en-US" sz="2600" dirty="0" smtClean="0"/>
              <a:t>非对称</a:t>
            </a:r>
            <a:r>
              <a:rPr lang="zh-CN" altLang="en-US" sz="2600" dirty="0"/>
              <a:t>密码是一种密码体制，其加密算法和解密算法使用不同的密钥，一个是公钥，一个是私钥。非对称密码也称为公钥密码。</a:t>
            </a:r>
          </a:p>
          <a:p>
            <a:r>
              <a:rPr lang="zh-CN" altLang="en-US" sz="2600" dirty="0"/>
              <a:t>非对称密码用两个密钥中的一个以及加密算法将明文转换为密文，用另一个密钥以及解密算法从密文恢复出明文。</a:t>
            </a:r>
          </a:p>
          <a:p>
            <a:r>
              <a:rPr lang="zh-CN" altLang="en-US" sz="2600" dirty="0"/>
              <a:t>非对称密码可以用来保密、认证或者两者兼而有之。</a:t>
            </a:r>
          </a:p>
          <a:p>
            <a:r>
              <a:rPr lang="zh-CN" altLang="en-US" sz="2600" dirty="0"/>
              <a:t>应用最广泛的公钥密码体制是</a:t>
            </a:r>
            <a:r>
              <a:rPr lang="en-US" altLang="zh-CN" sz="2600" dirty="0"/>
              <a:t>RSA</a:t>
            </a:r>
            <a:r>
              <a:rPr lang="zh-CN" altLang="en-US" sz="2600" dirty="0"/>
              <a:t>，破解</a:t>
            </a:r>
            <a:r>
              <a:rPr lang="en-US" altLang="zh-CN" sz="2600" dirty="0"/>
              <a:t>RSA</a:t>
            </a:r>
            <a:r>
              <a:rPr lang="zh-CN" altLang="en-US" sz="2600" dirty="0"/>
              <a:t>的困难，是基于分解大合数的素因子的困难。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85812"/>
          </a:xfrm>
        </p:spPr>
        <p:txBody>
          <a:bodyPr/>
          <a:lstStyle/>
          <a:p>
            <a:r>
              <a:rPr lang="zh-CN" altLang="en-US" b="0" dirty="0"/>
              <a:t>公钥密码体制的应用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187166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sz="2500" dirty="0"/>
              <a:t>加密</a:t>
            </a:r>
            <a:r>
              <a:rPr lang="en-US" altLang="zh-CN" sz="2500" dirty="0"/>
              <a:t>/</a:t>
            </a:r>
            <a:r>
              <a:rPr lang="zh-CN" altLang="en-US" sz="2500" dirty="0"/>
              <a:t>解密：发送方用接收方的公钥对消息加密</a:t>
            </a:r>
          </a:p>
          <a:p>
            <a:pPr>
              <a:lnSpc>
                <a:spcPct val="95000"/>
              </a:lnSpc>
            </a:pPr>
            <a:r>
              <a:rPr lang="zh-CN" altLang="en-US" sz="2500" dirty="0"/>
              <a:t>数字签名：发送方用其私钥对消息签名，可以对整体消息签名或对消息的摘要签名</a:t>
            </a:r>
          </a:p>
          <a:p>
            <a:pPr>
              <a:lnSpc>
                <a:spcPct val="95000"/>
              </a:lnSpc>
            </a:pPr>
            <a:r>
              <a:rPr lang="zh-CN" altLang="en-US" sz="2500" dirty="0"/>
              <a:t>密钥交换：通信双方交换会话密钥</a:t>
            </a:r>
          </a:p>
        </p:txBody>
      </p:sp>
      <p:pic>
        <p:nvPicPr>
          <p:cNvPr id="160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846388"/>
            <a:ext cx="8785225" cy="32210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511175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zh-CN" altLang="en-US" sz="2500" dirty="0"/>
              <a:t>产生一对密钥</a:t>
            </a:r>
            <a:r>
              <a:rPr lang="en-US" altLang="zh-CN" sz="2500" dirty="0"/>
              <a:t>(</a:t>
            </a:r>
            <a:r>
              <a:rPr lang="zh-CN" altLang="en-US" sz="2500" dirty="0"/>
              <a:t>公钥</a:t>
            </a:r>
            <a:r>
              <a:rPr lang="en-US" altLang="zh-CN" sz="2500" dirty="0" err="1"/>
              <a:t>k</a:t>
            </a:r>
            <a:r>
              <a:rPr lang="en-US" altLang="zh-CN" sz="2500" baseline="-25000" dirty="0" err="1"/>
              <a:t>e</a:t>
            </a:r>
            <a:r>
              <a:rPr lang="zh-CN" altLang="en-US" sz="2500" dirty="0"/>
              <a:t>和私钥</a:t>
            </a:r>
            <a:r>
              <a:rPr lang="en-US" altLang="zh-CN" sz="2500" dirty="0" err="1"/>
              <a:t>k</a:t>
            </a:r>
            <a:r>
              <a:rPr lang="en-US" altLang="zh-CN" sz="2500" baseline="-25000" dirty="0" err="1"/>
              <a:t>d</a:t>
            </a:r>
            <a:r>
              <a:rPr lang="en-US" altLang="zh-CN" sz="2500" dirty="0"/>
              <a:t>)</a:t>
            </a:r>
            <a:r>
              <a:rPr lang="zh-CN" altLang="en-US" sz="2500" dirty="0"/>
              <a:t>在计算上是容易的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zh-CN" altLang="en-US" sz="2500" dirty="0"/>
              <a:t>不难计算</a:t>
            </a:r>
            <a:r>
              <a:rPr lang="en-US" altLang="zh-CN" sz="2500" dirty="0"/>
              <a:t>C=E(</a:t>
            </a:r>
            <a:r>
              <a:rPr lang="en-US" altLang="zh-CN" sz="2500" dirty="0" err="1"/>
              <a:t>k</a:t>
            </a:r>
            <a:r>
              <a:rPr lang="en-US" altLang="zh-CN" sz="2500" baseline="-25000" dirty="0" err="1"/>
              <a:t>e</a:t>
            </a:r>
            <a:r>
              <a:rPr lang="en-US" altLang="zh-CN" sz="2500" dirty="0"/>
              <a:t>, m)</a:t>
            </a:r>
            <a:r>
              <a:rPr lang="zh-CN" altLang="en-US" sz="2500" dirty="0"/>
              <a:t>和</a:t>
            </a:r>
            <a:r>
              <a:rPr lang="en-US" altLang="zh-CN" sz="2500" dirty="0"/>
              <a:t>m=D(</a:t>
            </a:r>
            <a:r>
              <a:rPr lang="en-US" altLang="zh-CN" sz="2500" dirty="0" err="1"/>
              <a:t>k</a:t>
            </a:r>
            <a:r>
              <a:rPr lang="en-US" altLang="zh-CN" sz="2500" baseline="-25000" dirty="0" err="1"/>
              <a:t>d</a:t>
            </a:r>
            <a:r>
              <a:rPr lang="en-US" altLang="zh-CN" sz="2500" dirty="0"/>
              <a:t>, C)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zh-CN" altLang="en-US" sz="2500" dirty="0"/>
              <a:t>知道</a:t>
            </a:r>
            <a:r>
              <a:rPr lang="en-US" altLang="zh-CN" sz="2500" dirty="0" err="1"/>
              <a:t>k</a:t>
            </a:r>
            <a:r>
              <a:rPr lang="en-US" altLang="zh-CN" sz="2500" baseline="-25000" dirty="0" err="1"/>
              <a:t>e</a:t>
            </a:r>
            <a:r>
              <a:rPr lang="en-US" altLang="zh-CN" sz="2500" dirty="0"/>
              <a:t>, </a:t>
            </a:r>
            <a:r>
              <a:rPr lang="zh-CN" altLang="en-US" sz="2500" dirty="0"/>
              <a:t>计算</a:t>
            </a:r>
            <a:r>
              <a:rPr lang="en-US" altLang="zh-CN" sz="2500" dirty="0" err="1"/>
              <a:t>k</a:t>
            </a:r>
            <a:r>
              <a:rPr lang="en-US" altLang="zh-CN" sz="2500" baseline="-25000" dirty="0" err="1"/>
              <a:t>d</a:t>
            </a:r>
            <a:r>
              <a:rPr lang="zh-CN" altLang="en-US" sz="2500" dirty="0"/>
              <a:t>不可行</a:t>
            </a:r>
            <a:endParaRPr lang="en-US" altLang="zh-CN" sz="2500" dirty="0"/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zh-CN" altLang="en-US" sz="2500" dirty="0"/>
              <a:t>不知道</a:t>
            </a:r>
            <a:r>
              <a:rPr lang="en-US" altLang="zh-CN" sz="2500" dirty="0" err="1"/>
              <a:t>k</a:t>
            </a:r>
            <a:r>
              <a:rPr lang="en-US" altLang="zh-CN" sz="2500" baseline="-25000" dirty="0" err="1"/>
              <a:t>d</a:t>
            </a:r>
            <a:r>
              <a:rPr lang="zh-CN" altLang="en-US" sz="2500" dirty="0"/>
              <a:t>，即使知道</a:t>
            </a:r>
            <a:r>
              <a:rPr lang="en-US" altLang="zh-CN" sz="2500" dirty="0" err="1"/>
              <a:t>k</a:t>
            </a:r>
            <a:r>
              <a:rPr lang="en-US" altLang="zh-CN" sz="2500" baseline="-25000" dirty="0" err="1"/>
              <a:t>e</a:t>
            </a:r>
            <a:r>
              <a:rPr lang="en-US" altLang="zh-CN" sz="2500" dirty="0"/>
              <a:t>, E, D</a:t>
            </a:r>
            <a:r>
              <a:rPr lang="zh-CN" altLang="en-US" sz="2500" dirty="0"/>
              <a:t>及</a:t>
            </a:r>
            <a:r>
              <a:rPr lang="en-US" altLang="zh-CN" sz="2500" dirty="0"/>
              <a:t>C</a:t>
            </a:r>
            <a:r>
              <a:rPr lang="zh-CN" altLang="en-US" sz="2500" dirty="0"/>
              <a:t>，计算</a:t>
            </a:r>
            <a:r>
              <a:rPr lang="en-US" altLang="zh-CN" sz="2500" dirty="0"/>
              <a:t>m</a:t>
            </a:r>
            <a:r>
              <a:rPr lang="zh-CN" altLang="en-US" sz="2500" dirty="0"/>
              <a:t>也不可行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zh-CN" altLang="en-US" sz="2500" dirty="0"/>
              <a:t>对明文</a:t>
            </a:r>
            <a:r>
              <a:rPr lang="en-US" altLang="zh-CN" sz="2500" dirty="0"/>
              <a:t>m, E(</a:t>
            </a:r>
            <a:r>
              <a:rPr lang="en-US" altLang="zh-CN" sz="2500" dirty="0" err="1"/>
              <a:t>k</a:t>
            </a:r>
            <a:r>
              <a:rPr lang="en-US" altLang="zh-CN" sz="2500" baseline="-25000" dirty="0" err="1"/>
              <a:t>e</a:t>
            </a:r>
            <a:r>
              <a:rPr lang="en-US" altLang="zh-CN" sz="2500" dirty="0"/>
              <a:t>, m)</a:t>
            </a:r>
            <a:r>
              <a:rPr lang="zh-CN" altLang="en-US" sz="2500" dirty="0"/>
              <a:t>有定义，且</a:t>
            </a:r>
            <a:r>
              <a:rPr lang="en-US" altLang="zh-CN" sz="2500" dirty="0"/>
              <a:t>D(</a:t>
            </a:r>
            <a:r>
              <a:rPr lang="en-US" altLang="zh-CN" sz="2500" dirty="0" err="1"/>
              <a:t>k</a:t>
            </a:r>
            <a:r>
              <a:rPr lang="en-US" altLang="zh-CN" sz="2500" baseline="-25000" dirty="0" err="1"/>
              <a:t>d</a:t>
            </a:r>
            <a:r>
              <a:rPr lang="en-US" altLang="zh-CN" sz="2500" dirty="0"/>
              <a:t>, E(</a:t>
            </a:r>
            <a:r>
              <a:rPr lang="en-US" altLang="zh-CN" sz="2500" dirty="0" err="1"/>
              <a:t>k</a:t>
            </a:r>
            <a:r>
              <a:rPr lang="en-US" altLang="zh-CN" sz="2500" baseline="-25000" dirty="0" err="1"/>
              <a:t>e</a:t>
            </a:r>
            <a:r>
              <a:rPr lang="en-US" altLang="zh-CN" sz="2500" dirty="0"/>
              <a:t>, m))=m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zh-CN" altLang="en-US" sz="2500" dirty="0"/>
              <a:t>对密文</a:t>
            </a:r>
            <a:r>
              <a:rPr lang="en-US" altLang="zh-CN" sz="2500" dirty="0"/>
              <a:t>C, D(</a:t>
            </a:r>
            <a:r>
              <a:rPr lang="en-US" altLang="zh-CN" sz="2500" dirty="0" err="1"/>
              <a:t>k</a:t>
            </a:r>
            <a:r>
              <a:rPr lang="en-US" altLang="zh-CN" sz="2500" baseline="-25000" dirty="0" err="1"/>
              <a:t>d</a:t>
            </a:r>
            <a:r>
              <a:rPr lang="en-US" altLang="zh-CN" sz="2500" dirty="0"/>
              <a:t>, C)</a:t>
            </a:r>
            <a:r>
              <a:rPr lang="zh-CN" altLang="en-US" sz="2500" dirty="0"/>
              <a:t>有定义，且</a:t>
            </a:r>
            <a:r>
              <a:rPr lang="en-US" altLang="zh-CN" sz="2500" dirty="0"/>
              <a:t>E(</a:t>
            </a:r>
            <a:r>
              <a:rPr lang="en-US" altLang="zh-CN" sz="2500" dirty="0" err="1"/>
              <a:t>k</a:t>
            </a:r>
            <a:r>
              <a:rPr lang="en-US" altLang="zh-CN" sz="2500" baseline="-25000" dirty="0" err="1"/>
              <a:t>e</a:t>
            </a:r>
            <a:r>
              <a:rPr lang="en-US" altLang="zh-CN" sz="2500" dirty="0"/>
              <a:t>, D(</a:t>
            </a:r>
            <a:r>
              <a:rPr lang="en-US" altLang="zh-CN" sz="2500" dirty="0" err="1"/>
              <a:t>k</a:t>
            </a:r>
            <a:r>
              <a:rPr lang="en-US" altLang="zh-CN" sz="2500" baseline="-25000" dirty="0" err="1"/>
              <a:t>d</a:t>
            </a:r>
            <a:r>
              <a:rPr lang="en-US" altLang="zh-CN" sz="2500" dirty="0"/>
              <a:t>, C))=C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zh-CN" altLang="en-US" sz="2500" dirty="0"/>
              <a:t>加密变换和解密变换可以互换顺序</a:t>
            </a:r>
            <a:r>
              <a:rPr lang="en-US" altLang="zh-CN" sz="2500" dirty="0"/>
              <a:t>, </a:t>
            </a:r>
            <a:r>
              <a:rPr lang="zh-CN" altLang="en-US" sz="2500" dirty="0"/>
              <a:t>即</a:t>
            </a:r>
            <a:r>
              <a:rPr lang="en-US" altLang="zh-CN" sz="2600" dirty="0"/>
              <a:t>D(E(m))=E(D(m</a:t>
            </a:r>
            <a:r>
              <a:rPr lang="en-US" altLang="zh-CN" sz="2600" dirty="0" smtClean="0"/>
              <a:t>))</a:t>
            </a:r>
            <a:endParaRPr lang="zh-CN" altLang="en-US" sz="2100" dirty="0"/>
          </a:p>
        </p:txBody>
      </p:sp>
      <p:sp>
        <p:nvSpPr>
          <p:cNvPr id="54272" name="Rectangle 0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848600" cy="792163"/>
          </a:xfrm>
        </p:spPr>
        <p:txBody>
          <a:bodyPr/>
          <a:lstStyle/>
          <a:p>
            <a:r>
              <a:rPr lang="en-US" altLang="zh-CN" sz="3400" b="0" dirty="0" smtClean="0"/>
              <a:t>9.2.4 </a:t>
            </a:r>
            <a:r>
              <a:rPr lang="zh-CN" altLang="en-US" sz="3400" b="0" dirty="0"/>
              <a:t>对公开密钥密码编码系统的要求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B1E1-387F-4D7B-B315-048600C803EB}" type="datetime1">
              <a:rPr lang="zh-CN" altLang="en-US"/>
              <a:pPr/>
              <a:t>2016/12/17</a:t>
            </a:fld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现代密码学理论与实践-09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9091-B4B4-420E-BC71-F28CFD74FAF8}" type="slidenum">
              <a:rPr lang="en-US" altLang="zh-CN"/>
              <a:pPr/>
              <a:t>22</a:t>
            </a:fld>
            <a:r>
              <a:rPr lang="en-US" altLang="zh-CN"/>
              <a:t>/42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543800" cy="785812"/>
          </a:xfrm>
        </p:spPr>
        <p:txBody>
          <a:bodyPr/>
          <a:lstStyle/>
          <a:p>
            <a:r>
              <a:rPr lang="en-US" altLang="zh-CN" b="0" dirty="0" smtClean="0"/>
              <a:t>9.3  </a:t>
            </a:r>
            <a:r>
              <a:rPr lang="en-US" altLang="zh-CN" b="0" dirty="0"/>
              <a:t>RSA</a:t>
            </a:r>
            <a:r>
              <a:rPr lang="zh-CN" altLang="en-US" b="0" dirty="0"/>
              <a:t>算法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064500" cy="43926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900" dirty="0"/>
              <a:t>概述</a:t>
            </a:r>
          </a:p>
          <a:p>
            <a:pPr lvl="1">
              <a:lnSpc>
                <a:spcPct val="110000"/>
              </a:lnSpc>
            </a:pPr>
            <a:r>
              <a:rPr lang="en-US" altLang="zh-CN" sz="2500" dirty="0"/>
              <a:t>1977</a:t>
            </a:r>
            <a:r>
              <a:rPr lang="zh-CN" altLang="en-US" sz="2500" dirty="0"/>
              <a:t>年，</a:t>
            </a:r>
            <a:r>
              <a:rPr lang="en-US" altLang="zh-CN" sz="2500" dirty="0" err="1"/>
              <a:t>Rivest</a:t>
            </a:r>
            <a:r>
              <a:rPr lang="zh-CN" altLang="en-US" sz="2500" dirty="0"/>
              <a:t>、</a:t>
            </a:r>
            <a:r>
              <a:rPr lang="en-US" altLang="zh-CN" sz="2500" dirty="0"/>
              <a:t>Shamir</a:t>
            </a:r>
            <a:r>
              <a:rPr lang="zh-CN" altLang="en-US" sz="2500" dirty="0"/>
              <a:t>、</a:t>
            </a:r>
            <a:r>
              <a:rPr lang="en-US" altLang="zh-CN" sz="2500" dirty="0" err="1"/>
              <a:t>Adleman</a:t>
            </a:r>
            <a:r>
              <a:rPr lang="zh-CN" altLang="en-US" sz="2500" dirty="0"/>
              <a:t>提出的非对称密码体制，是基于大合数的素因子分解问题的困难性。</a:t>
            </a:r>
            <a:r>
              <a:rPr lang="en-US" altLang="zh-CN" sz="2500" dirty="0"/>
              <a:t>1994</a:t>
            </a:r>
            <a:r>
              <a:rPr lang="zh-CN" altLang="en-US" sz="2500" dirty="0"/>
              <a:t>年</a:t>
            </a:r>
            <a:r>
              <a:rPr lang="en-US" altLang="zh-CN" sz="2500" dirty="0"/>
              <a:t>4</a:t>
            </a:r>
            <a:r>
              <a:rPr lang="zh-CN" altLang="en-US" sz="2500" dirty="0"/>
              <a:t>月一个小组通过</a:t>
            </a:r>
            <a:r>
              <a:rPr lang="en-US" altLang="zh-CN" sz="2500" dirty="0"/>
              <a:t>Internet</a:t>
            </a:r>
            <a:r>
              <a:rPr lang="zh-CN" altLang="en-US" sz="2500" dirty="0"/>
              <a:t>合作，</a:t>
            </a:r>
            <a:r>
              <a:rPr lang="en-US" altLang="zh-CN" sz="2500" dirty="0"/>
              <a:t>8</a:t>
            </a:r>
            <a:r>
              <a:rPr lang="zh-CN" altLang="en-US" sz="2500" dirty="0"/>
              <a:t>个月时间成功分解</a:t>
            </a:r>
            <a:r>
              <a:rPr lang="en-US" altLang="zh-CN" sz="2500" dirty="0"/>
              <a:t>129</a:t>
            </a:r>
            <a:r>
              <a:rPr lang="zh-CN" altLang="en-US" sz="2500" dirty="0"/>
              <a:t>位的数，大约</a:t>
            </a:r>
            <a:r>
              <a:rPr lang="en-US" altLang="zh-CN" sz="2500" dirty="0"/>
              <a:t>428</a:t>
            </a:r>
            <a:r>
              <a:rPr lang="zh-CN" altLang="en-US" sz="2500" dirty="0"/>
              <a:t>比特；</a:t>
            </a:r>
            <a:r>
              <a:rPr lang="en-US" altLang="zh-CN" sz="2500" dirty="0"/>
              <a:t>1999</a:t>
            </a:r>
            <a:r>
              <a:rPr lang="zh-CN" altLang="en-US" sz="2500" dirty="0"/>
              <a:t>年分解</a:t>
            </a:r>
            <a:r>
              <a:rPr lang="en-US" altLang="zh-CN" sz="2500" dirty="0"/>
              <a:t>155</a:t>
            </a:r>
            <a:r>
              <a:rPr lang="zh-CN" altLang="en-US" sz="2500" dirty="0"/>
              <a:t>位合数，最新的记录是</a:t>
            </a:r>
            <a:r>
              <a:rPr lang="en-US" altLang="zh-CN" sz="2500" dirty="0"/>
              <a:t>2005</a:t>
            </a:r>
            <a:r>
              <a:rPr lang="zh-CN" altLang="en-US" sz="2500" dirty="0"/>
              <a:t>年</a:t>
            </a:r>
            <a:r>
              <a:rPr lang="en-US" altLang="zh-CN" sz="2500" dirty="0"/>
              <a:t>5</a:t>
            </a:r>
            <a:r>
              <a:rPr lang="zh-CN" altLang="en-US" sz="2500" dirty="0"/>
              <a:t>月分解</a:t>
            </a:r>
            <a:r>
              <a:rPr lang="en-US" altLang="zh-CN" sz="2500" dirty="0"/>
              <a:t>200</a:t>
            </a:r>
            <a:r>
              <a:rPr lang="zh-CN" altLang="en-US" sz="2500" dirty="0"/>
              <a:t>位十进制数。</a:t>
            </a:r>
          </a:p>
          <a:p>
            <a:pPr lvl="1">
              <a:lnSpc>
                <a:spcPct val="110000"/>
              </a:lnSpc>
            </a:pPr>
            <a:r>
              <a:rPr lang="en-US" altLang="zh-CN" sz="2500" dirty="0"/>
              <a:t>RSA</a:t>
            </a:r>
            <a:r>
              <a:rPr lang="zh-CN" altLang="en-US" sz="2500" dirty="0"/>
              <a:t>专利于</a:t>
            </a:r>
            <a:r>
              <a:rPr lang="en-US" altLang="zh-CN" sz="2500" dirty="0"/>
              <a:t>2000</a:t>
            </a:r>
            <a:r>
              <a:rPr lang="zh-CN" altLang="en-US" sz="2500" dirty="0"/>
              <a:t>年</a:t>
            </a:r>
            <a:r>
              <a:rPr lang="en-US" altLang="zh-CN" sz="2500" dirty="0"/>
              <a:t>9</a:t>
            </a:r>
            <a:r>
              <a:rPr lang="zh-CN" altLang="en-US" sz="2500" dirty="0"/>
              <a:t>月</a:t>
            </a:r>
            <a:r>
              <a:rPr lang="en-US" altLang="zh-CN" sz="2500" dirty="0"/>
              <a:t>20</a:t>
            </a:r>
            <a:r>
              <a:rPr lang="zh-CN" altLang="en-US" sz="2500" dirty="0"/>
              <a:t>日到期。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543800" cy="785812"/>
          </a:xfrm>
        </p:spPr>
        <p:txBody>
          <a:bodyPr>
            <a:normAutofit fontScale="90000"/>
          </a:bodyPr>
          <a:lstStyle/>
          <a:p>
            <a:r>
              <a:rPr lang="en-US" altLang="zh-CN" sz="3500" b="0" dirty="0">
                <a:ea typeface="宋体" pitchFamily="2" charset="-122"/>
              </a:rPr>
              <a:t>R-S-A</a:t>
            </a:r>
            <a:r>
              <a:rPr lang="en-US" altLang="zh-CN" sz="3500" dirty="0">
                <a:ea typeface="宋体" pitchFamily="2" charset="-122"/>
              </a:rPr>
              <a:t> </a:t>
            </a:r>
            <a:r>
              <a:rPr lang="en-US" altLang="zh-CN" sz="2700" b="0" dirty="0">
                <a:solidFill>
                  <a:schemeClr val="tx1"/>
                </a:solidFill>
              </a:rPr>
              <a:t>Ron </a:t>
            </a:r>
            <a:r>
              <a:rPr lang="en-US" altLang="zh-CN" sz="2700" b="0" dirty="0" err="1">
                <a:solidFill>
                  <a:schemeClr val="tx1"/>
                </a:solidFill>
              </a:rPr>
              <a:t>Rivest</a:t>
            </a:r>
            <a:r>
              <a:rPr lang="en-US" altLang="zh-CN" sz="2700" b="0" dirty="0">
                <a:solidFill>
                  <a:schemeClr val="tx1"/>
                </a:solidFill>
              </a:rPr>
              <a:t>, </a:t>
            </a:r>
            <a:r>
              <a:rPr lang="en-US" altLang="zh-CN" sz="2700" b="0" dirty="0" err="1">
                <a:solidFill>
                  <a:schemeClr val="tx1"/>
                </a:solidFill>
              </a:rPr>
              <a:t>Adi</a:t>
            </a:r>
            <a:r>
              <a:rPr lang="en-US" altLang="zh-CN" sz="2700" b="0" dirty="0">
                <a:solidFill>
                  <a:schemeClr val="tx1"/>
                </a:solidFill>
              </a:rPr>
              <a:t> Shamir, Len </a:t>
            </a:r>
            <a:r>
              <a:rPr lang="en-US" altLang="zh-CN" sz="2700" b="0" dirty="0" err="1">
                <a:solidFill>
                  <a:schemeClr val="tx1"/>
                </a:solidFill>
              </a:rPr>
              <a:t>Adleman</a:t>
            </a:r>
            <a:endParaRPr lang="en-US" altLang="zh-CN" sz="2700" b="0" dirty="0">
              <a:solidFill>
                <a:schemeClr val="tx1"/>
              </a:solidFill>
            </a:endParaRPr>
          </a:p>
        </p:txBody>
      </p:sp>
      <p:pic>
        <p:nvPicPr>
          <p:cNvPr id="182275" name="Picture 3" descr="RSA-20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1268413"/>
            <a:ext cx="6096000" cy="4064000"/>
          </a:xfrm>
          <a:prstGeom prst="rect">
            <a:avLst/>
          </a:prstGeom>
          <a:noFill/>
        </p:spPr>
      </p:pic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755650" y="5445125"/>
            <a:ext cx="7620000" cy="473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500">
                <a:ea typeface="黑体" pitchFamily="49" charset="-122"/>
              </a:rPr>
              <a:t>(Left to Right: Ron Rivest, Adi Shamir, Len Adleman)</a:t>
            </a:r>
            <a:endParaRPr lang="zh-CN" altLang="en-US" sz="2500"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064500" cy="468153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dirty="0"/>
              <a:t>算法流程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zh-CN" altLang="en-US" dirty="0"/>
              <a:t>随机选择两个秘密大素数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；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zh-CN" altLang="en-US" dirty="0"/>
              <a:t>计算公开模数</a:t>
            </a:r>
            <a:r>
              <a:rPr lang="en-US" altLang="zh-CN" dirty="0"/>
              <a:t>n=p*q</a:t>
            </a:r>
            <a:r>
              <a:rPr lang="zh-CN" altLang="en-US" dirty="0"/>
              <a:t>；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zh-CN" altLang="en-US" dirty="0"/>
              <a:t>计算秘密的欧拉函数</a:t>
            </a:r>
            <a:r>
              <a:rPr lang="el-GR" altLang="zh-CN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(n)=(p-1)(q-1)</a:t>
            </a:r>
            <a:r>
              <a:rPr lang="zh-CN" altLang="en-US" dirty="0"/>
              <a:t>；</a:t>
            </a:r>
            <a:endParaRPr lang="zh-CN" altLang="en-US" dirty="0"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选择一个与</a:t>
            </a:r>
            <a:r>
              <a:rPr lang="el-GR" altLang="zh-CN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(n)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互素的数，作为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或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用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Euclid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算法计算模</a:t>
            </a:r>
            <a:r>
              <a:rPr lang="el-GR" altLang="zh-CN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(n)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的乘法逆元素，即根据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             </a:t>
            </a:r>
            <a:r>
              <a:rPr lang="en-US" altLang="zh-CN" dirty="0" err="1">
                <a:ea typeface="Arial Unicode MS" pitchFamily="34" charset="-122"/>
                <a:cs typeface="Arial Unicode MS" pitchFamily="34" charset="-122"/>
              </a:rPr>
              <a:t>ed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mod </a:t>
            </a:r>
            <a:r>
              <a:rPr lang="el-GR" altLang="zh-CN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(n)=1,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求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或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加密：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C = M</a:t>
            </a:r>
            <a:r>
              <a:rPr lang="en-US" altLang="zh-CN" baseline="30000" dirty="0"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mod n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解密：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M= </a:t>
            </a:r>
            <a:r>
              <a:rPr lang="en-US" altLang="zh-CN" dirty="0" err="1">
                <a:ea typeface="Arial Unicode MS" pitchFamily="34" charset="-122"/>
                <a:cs typeface="Arial Unicode MS" pitchFamily="34" charset="-122"/>
              </a:rPr>
              <a:t>C</a:t>
            </a:r>
            <a:r>
              <a:rPr lang="en-US" altLang="zh-CN" baseline="30000" dirty="0" err="1"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mod n = (M</a:t>
            </a:r>
            <a:r>
              <a:rPr lang="en-US" altLang="zh-CN" baseline="30000" dirty="0"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mod n)</a:t>
            </a:r>
            <a:r>
              <a:rPr lang="en-US" altLang="zh-CN" baseline="30000" dirty="0"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mod n = M</a:t>
            </a:r>
            <a:endParaRPr lang="zh-CN" altLang="en-US" dirty="0"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这里，</a:t>
            </a:r>
            <a:r>
              <a:rPr lang="el-GR" altLang="zh-CN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(n)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为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Euler </a:t>
            </a:r>
            <a:r>
              <a:rPr lang="en-US" altLang="zh-CN" dirty="0" err="1">
                <a:ea typeface="Arial Unicode MS" pitchFamily="34" charset="-122"/>
                <a:cs typeface="Arial Unicode MS" pitchFamily="34" charset="-122"/>
              </a:rPr>
              <a:t>Totient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Function,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欧拉商数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即集合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(1, 2, ..., n-1)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中与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互素的数的个数。</a:t>
            </a:r>
          </a:p>
        </p:txBody>
      </p:sp>
      <p:sp>
        <p:nvSpPr>
          <p:cNvPr id="158720" name="Rectangle 0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858838"/>
          </a:xfrm>
        </p:spPr>
        <p:txBody>
          <a:bodyPr/>
          <a:lstStyle/>
          <a:p>
            <a:r>
              <a:rPr lang="en-US" altLang="zh-CN" b="0" dirty="0" smtClean="0"/>
              <a:t>9.3.1 </a:t>
            </a:r>
            <a:r>
              <a:rPr lang="en-US" altLang="zh-CN" b="0" dirty="0"/>
              <a:t>RSA</a:t>
            </a:r>
            <a:r>
              <a:rPr lang="zh-CN" altLang="en-US" b="0" dirty="0"/>
              <a:t>密码体制基本原理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333375"/>
            <a:ext cx="5903913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37063"/>
            <a:ext cx="4643438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437063"/>
            <a:ext cx="4392613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88" name="Picture 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212976"/>
            <a:ext cx="7343775" cy="298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0"/>
            <a:ext cx="7885113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6769100" cy="576262"/>
          </a:xfrm>
        </p:spPr>
        <p:txBody>
          <a:bodyPr>
            <a:normAutofit fontScale="90000"/>
          </a:bodyPr>
          <a:lstStyle/>
          <a:p>
            <a:r>
              <a:rPr lang="zh-CN" altLang="en-US" b="0" dirty="0"/>
              <a:t>一个例子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848600" cy="50466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600" dirty="0">
                <a:ea typeface="Arial Unicode MS" pitchFamily="34" charset="-122"/>
                <a:cs typeface="Arial Unicode MS" pitchFamily="34" charset="-122"/>
              </a:rPr>
              <a:t>p=17,q=11,n=</a:t>
            </a:r>
            <a:r>
              <a:rPr lang="en-US" altLang="zh-CN" sz="2600" dirty="0" err="1">
                <a:ea typeface="Arial Unicode MS" pitchFamily="34" charset="-122"/>
                <a:cs typeface="Arial Unicode MS" pitchFamily="34" charset="-122"/>
              </a:rPr>
              <a:t>pq</a:t>
            </a:r>
            <a:r>
              <a:rPr lang="en-US" altLang="zh-CN" sz="2600" dirty="0">
                <a:ea typeface="Arial Unicode MS" pitchFamily="34" charset="-122"/>
                <a:cs typeface="Arial Unicode MS" pitchFamily="34" charset="-122"/>
              </a:rPr>
              <a:t>=17x11=187,                     </a:t>
            </a:r>
            <a:r>
              <a:rPr lang="el-GR" altLang="zh-CN" sz="2600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sz="2600" dirty="0">
                <a:ea typeface="Arial Unicode MS" pitchFamily="34" charset="-122"/>
                <a:cs typeface="Arial Unicode MS" pitchFamily="34" charset="-122"/>
              </a:rPr>
              <a:t>(n)=(p-1)(q-1) =16x10=160</a:t>
            </a:r>
          </a:p>
          <a:p>
            <a:pPr>
              <a:lnSpc>
                <a:spcPct val="90000"/>
              </a:lnSpc>
            </a:pPr>
            <a:r>
              <a:rPr lang="zh-CN" altLang="en-US" sz="2600" dirty="0">
                <a:ea typeface="Arial Unicode MS" pitchFamily="34" charset="-122"/>
                <a:cs typeface="Arial Unicode MS" pitchFamily="34" charset="-122"/>
              </a:rPr>
              <a:t>选择</a:t>
            </a:r>
            <a:r>
              <a:rPr lang="en-US" altLang="zh-CN" sz="2600" dirty="0">
                <a:ea typeface="Arial Unicode MS" pitchFamily="34" charset="-122"/>
                <a:cs typeface="Arial Unicode MS" pitchFamily="34" charset="-122"/>
              </a:rPr>
              <a:t>e=7, </a:t>
            </a:r>
            <a:r>
              <a:rPr lang="en-US" altLang="zh-CN" sz="2600" dirty="0" err="1">
                <a:ea typeface="Arial Unicode MS" pitchFamily="34" charset="-122"/>
                <a:cs typeface="Arial Unicode MS" pitchFamily="34" charset="-122"/>
              </a:rPr>
              <a:t>gcd</a:t>
            </a:r>
            <a:r>
              <a:rPr lang="en-US" altLang="zh-CN" sz="2600" dirty="0">
                <a:ea typeface="Arial Unicode MS" pitchFamily="34" charset="-122"/>
                <a:cs typeface="Arial Unicode MS" pitchFamily="34" charset="-122"/>
              </a:rPr>
              <a:t>(7,160)=1, 23x7=161, </a:t>
            </a:r>
            <a:r>
              <a:rPr lang="zh-CN" altLang="en-US" sz="2600" dirty="0">
                <a:ea typeface="Arial Unicode MS" pitchFamily="34" charset="-122"/>
                <a:cs typeface="Arial Unicode MS" pitchFamily="34" charset="-122"/>
              </a:rPr>
              <a:t>所以</a:t>
            </a:r>
            <a:r>
              <a:rPr lang="en-US" altLang="zh-CN" sz="2600" dirty="0">
                <a:ea typeface="Arial Unicode MS" pitchFamily="34" charset="-122"/>
                <a:cs typeface="Arial Unicode MS" pitchFamily="34" charset="-122"/>
              </a:rPr>
              <a:t>d=23</a:t>
            </a:r>
          </a:p>
          <a:p>
            <a:pPr>
              <a:lnSpc>
                <a:spcPct val="90000"/>
              </a:lnSpc>
            </a:pPr>
            <a:r>
              <a:rPr lang="zh-CN" altLang="en-US" sz="2600" dirty="0">
                <a:ea typeface="Arial Unicode MS" pitchFamily="34" charset="-122"/>
                <a:cs typeface="Arial Unicode MS" pitchFamily="34" charset="-122"/>
              </a:rPr>
              <a:t>公钥</a:t>
            </a:r>
            <a:r>
              <a:rPr lang="en-US" altLang="zh-CN" sz="2600" dirty="0">
                <a:ea typeface="Arial Unicode MS" pitchFamily="34" charset="-122"/>
                <a:cs typeface="Arial Unicode MS" pitchFamily="34" charset="-122"/>
              </a:rPr>
              <a:t>KU={7,187}, </a:t>
            </a:r>
            <a:r>
              <a:rPr lang="zh-CN" altLang="en-US" sz="2600" dirty="0">
                <a:ea typeface="Arial Unicode MS" pitchFamily="34" charset="-122"/>
                <a:cs typeface="Arial Unicode MS" pitchFamily="34" charset="-122"/>
              </a:rPr>
              <a:t>私钥</a:t>
            </a:r>
            <a:r>
              <a:rPr lang="en-US" altLang="zh-CN" sz="2600" dirty="0">
                <a:ea typeface="Arial Unicode MS" pitchFamily="34" charset="-122"/>
                <a:cs typeface="Arial Unicode MS" pitchFamily="34" charset="-122"/>
              </a:rPr>
              <a:t>KR={23,187}, M=88</a:t>
            </a:r>
            <a:endParaRPr lang="en-US" altLang="zh-CN" sz="2600" dirty="0"/>
          </a:p>
          <a:p>
            <a:pPr>
              <a:lnSpc>
                <a:spcPct val="90000"/>
              </a:lnSpc>
            </a:pPr>
            <a:r>
              <a:rPr lang="zh-CN" altLang="en-US" sz="2600" dirty="0"/>
              <a:t>加密计算</a:t>
            </a:r>
            <a:r>
              <a:rPr lang="en-US" altLang="zh-CN" sz="2600" dirty="0">
                <a:ea typeface="Arial Unicode MS" pitchFamily="34" charset="-122"/>
                <a:cs typeface="Arial Unicode MS" pitchFamily="34" charset="-122"/>
              </a:rPr>
              <a:t>C=88</a:t>
            </a:r>
            <a:r>
              <a:rPr lang="en-US" altLang="zh-CN" sz="2100" baseline="30000" dirty="0">
                <a:ea typeface="Arial Unicode MS" pitchFamily="34" charset="-122"/>
                <a:cs typeface="Arial Unicode MS" pitchFamily="34" charset="-122"/>
              </a:rPr>
              <a:t>7</a:t>
            </a:r>
            <a:r>
              <a:rPr lang="en-US" altLang="zh-CN" sz="2600" dirty="0">
                <a:ea typeface="Arial Unicode MS" pitchFamily="34" charset="-122"/>
                <a:cs typeface="Arial Unicode MS" pitchFamily="34" charset="-122"/>
              </a:rPr>
              <a:t> mod</a:t>
            </a:r>
            <a:r>
              <a:rPr lang="en-US" altLang="zh-CN" sz="2600" dirty="0"/>
              <a:t> </a:t>
            </a:r>
            <a:r>
              <a:rPr lang="en-US" altLang="zh-CN" sz="2600" dirty="0">
                <a:ea typeface="Arial Unicode MS" pitchFamily="34" charset="-122"/>
                <a:cs typeface="Arial Unicode MS" pitchFamily="34" charset="-122"/>
              </a:rPr>
              <a:t>187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Arial Unicode MS" pitchFamily="34" charset="-122"/>
                <a:cs typeface="Arial Unicode MS" pitchFamily="34" charset="-122"/>
              </a:rPr>
              <a:t>88</a:t>
            </a:r>
            <a:r>
              <a:rPr lang="en-US" altLang="zh-CN" sz="2200" baseline="30000" dirty="0">
                <a:ea typeface="Arial Unicode MS" pitchFamily="34" charset="-122"/>
                <a:cs typeface="Arial Unicode MS" pitchFamily="34" charset="-122"/>
              </a:rPr>
              <a:t>7</a:t>
            </a:r>
            <a:r>
              <a:rPr lang="en-US" altLang="zh-CN" sz="2200" dirty="0">
                <a:ea typeface="Arial Unicode MS" pitchFamily="34" charset="-122"/>
                <a:cs typeface="Arial Unicode MS" pitchFamily="34" charset="-122"/>
              </a:rPr>
              <a:t> mod 187 =[(88</a:t>
            </a:r>
            <a:r>
              <a:rPr lang="en-US" altLang="zh-CN" sz="2200" baseline="30000" dirty="0"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en-US" altLang="zh-CN" sz="2200" dirty="0">
                <a:ea typeface="Arial Unicode MS" pitchFamily="34" charset="-122"/>
                <a:cs typeface="Arial Unicode MS" pitchFamily="34" charset="-122"/>
              </a:rPr>
              <a:t>mod187)x88</a:t>
            </a:r>
            <a:r>
              <a:rPr lang="en-US" altLang="zh-CN" sz="2200" baseline="30000" dirty="0"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 sz="2200" dirty="0">
                <a:ea typeface="Arial Unicode MS" pitchFamily="34" charset="-122"/>
                <a:cs typeface="Arial Unicode MS" pitchFamily="34" charset="-122"/>
              </a:rPr>
              <a:t>mod187)x88</a:t>
            </a:r>
            <a:r>
              <a:rPr lang="en-US" altLang="zh-CN" sz="2200" baseline="30000" dirty="0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200" dirty="0">
                <a:ea typeface="Arial Unicode MS" pitchFamily="34" charset="-122"/>
                <a:cs typeface="Arial Unicode MS" pitchFamily="34" charset="-122"/>
              </a:rPr>
              <a:t>mod187)]mod187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Arial Unicode MS" pitchFamily="34" charset="-122"/>
                <a:cs typeface="Arial Unicode MS" pitchFamily="34" charset="-122"/>
              </a:rPr>
              <a:t>88</a:t>
            </a:r>
            <a:r>
              <a:rPr lang="en-US" altLang="zh-CN" sz="2200" baseline="30000" dirty="0"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200" dirty="0">
                <a:ea typeface="Arial Unicode MS" pitchFamily="34" charset="-122"/>
                <a:cs typeface="Arial Unicode MS" pitchFamily="34" charset="-122"/>
              </a:rPr>
              <a:t>mod187=88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Arial Unicode MS" pitchFamily="34" charset="-122"/>
                <a:cs typeface="Arial Unicode MS" pitchFamily="34" charset="-122"/>
              </a:rPr>
              <a:t>88</a:t>
            </a:r>
            <a:r>
              <a:rPr lang="en-US" altLang="zh-CN" sz="2200" baseline="30000" dirty="0"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 sz="2200" dirty="0">
                <a:ea typeface="Arial Unicode MS" pitchFamily="34" charset="-122"/>
                <a:cs typeface="Arial Unicode MS" pitchFamily="34" charset="-122"/>
              </a:rPr>
              <a:t>mod187=7744mod187=77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Arial Unicode MS" pitchFamily="34" charset="-122"/>
                <a:cs typeface="Arial Unicode MS" pitchFamily="34" charset="-122"/>
              </a:rPr>
              <a:t>88</a:t>
            </a:r>
            <a:r>
              <a:rPr lang="en-US" altLang="zh-CN" sz="2200" baseline="30000" dirty="0"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en-US" altLang="zh-CN" sz="2200" dirty="0">
                <a:ea typeface="Arial Unicode MS" pitchFamily="34" charset="-122"/>
                <a:cs typeface="Arial Unicode MS" pitchFamily="34" charset="-122"/>
              </a:rPr>
              <a:t>mod187=59969536mod187=132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Arial Unicode MS" pitchFamily="34" charset="-122"/>
                <a:cs typeface="Arial Unicode MS" pitchFamily="34" charset="-122"/>
              </a:rPr>
              <a:t>88</a:t>
            </a:r>
            <a:r>
              <a:rPr lang="en-US" altLang="zh-CN" sz="2200" baseline="30000" dirty="0">
                <a:ea typeface="Arial Unicode MS" pitchFamily="34" charset="-122"/>
                <a:cs typeface="Arial Unicode MS" pitchFamily="34" charset="-122"/>
              </a:rPr>
              <a:t>7</a:t>
            </a:r>
            <a:r>
              <a:rPr lang="en-US" altLang="zh-CN" sz="2200" dirty="0">
                <a:ea typeface="Arial Unicode MS" pitchFamily="34" charset="-122"/>
                <a:cs typeface="Arial Unicode MS" pitchFamily="34" charset="-122"/>
              </a:rPr>
              <a:t>mod187=(88x77x132)mod187=894432mod187=11</a:t>
            </a:r>
          </a:p>
          <a:p>
            <a:pPr>
              <a:lnSpc>
                <a:spcPct val="90000"/>
              </a:lnSpc>
            </a:pPr>
            <a:r>
              <a:rPr lang="zh-CN" altLang="en-US" sz="2600" dirty="0">
                <a:ea typeface="Arial Unicode MS" pitchFamily="34" charset="-122"/>
                <a:cs typeface="Arial Unicode MS" pitchFamily="34" charset="-122"/>
              </a:rPr>
              <a:t>解密计算</a:t>
            </a:r>
            <a:r>
              <a:rPr lang="en-US" altLang="zh-CN" sz="2600" dirty="0">
                <a:ea typeface="Arial Unicode MS" pitchFamily="34" charset="-122"/>
                <a:cs typeface="Arial Unicode MS" pitchFamily="34" charset="-122"/>
              </a:rPr>
              <a:t>M=11</a:t>
            </a:r>
            <a:r>
              <a:rPr lang="en-US" altLang="zh-CN" sz="2100" baseline="30000" dirty="0">
                <a:ea typeface="Arial Unicode MS" pitchFamily="34" charset="-122"/>
                <a:cs typeface="Arial Unicode MS" pitchFamily="34" charset="-122"/>
              </a:rPr>
              <a:t>23</a:t>
            </a:r>
            <a:r>
              <a:rPr lang="en-US" altLang="zh-CN" sz="2600" dirty="0">
                <a:ea typeface="Arial Unicode MS" pitchFamily="34" charset="-122"/>
                <a:cs typeface="Arial Unicode MS" pitchFamily="34" charset="-122"/>
              </a:rPr>
              <a:t> mod</a:t>
            </a:r>
            <a:r>
              <a:rPr lang="en-US" altLang="zh-CN" sz="2600" dirty="0"/>
              <a:t> </a:t>
            </a:r>
            <a:r>
              <a:rPr lang="en-US" altLang="zh-CN" sz="2600" dirty="0">
                <a:ea typeface="Arial Unicode MS" pitchFamily="34" charset="-122"/>
                <a:cs typeface="Arial Unicode MS" pitchFamily="34" charset="-122"/>
              </a:rPr>
              <a:t>187 = 88</a:t>
            </a:r>
            <a:endParaRPr lang="zh-CN" altLang="en-US" sz="2600" dirty="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634288" cy="720725"/>
          </a:xfrm>
        </p:spPr>
        <p:txBody>
          <a:bodyPr/>
          <a:lstStyle/>
          <a:p>
            <a:r>
              <a:rPr lang="en-US" altLang="zh-CN" b="0" dirty="0"/>
              <a:t>RSA</a:t>
            </a:r>
            <a:r>
              <a:rPr lang="zh-CN" altLang="en-US" b="0" dirty="0"/>
              <a:t>密码体制基本原理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64500" cy="46085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800" dirty="0"/>
              <a:t>RSA</a:t>
            </a:r>
            <a:r>
              <a:rPr lang="zh-CN" altLang="en-US" sz="2800" dirty="0"/>
              <a:t>算法满足公开密钥加密的要求</a:t>
            </a:r>
            <a:r>
              <a:rPr lang="en-US" altLang="zh-CN" sz="2800" dirty="0"/>
              <a:t>, </a:t>
            </a:r>
            <a:r>
              <a:rPr lang="zh-CN" altLang="en-US" sz="2800" dirty="0"/>
              <a:t>必须符合下列条件：</a:t>
            </a:r>
            <a:endParaRPr lang="en-US" altLang="zh-CN" sz="2800" dirty="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zh-CN" altLang="en-US" dirty="0"/>
              <a:t>有可能找到</a:t>
            </a:r>
            <a:r>
              <a:rPr lang="en-US" altLang="zh-CN" dirty="0"/>
              <a:t>e, d, n</a:t>
            </a:r>
            <a:r>
              <a:rPr lang="zh-CN" altLang="en-US" dirty="0"/>
              <a:t>的值</a:t>
            </a:r>
            <a:r>
              <a:rPr lang="en-US" altLang="zh-CN" dirty="0"/>
              <a:t>, </a:t>
            </a:r>
            <a:r>
              <a:rPr lang="zh-CN" altLang="en-US" dirty="0"/>
              <a:t>使得对所有</a:t>
            </a:r>
            <a:r>
              <a:rPr lang="en-US" altLang="zh-CN" dirty="0"/>
              <a:t>M&lt;n</a:t>
            </a:r>
            <a:r>
              <a:rPr lang="zh-CN" altLang="en-US" dirty="0"/>
              <a:t>有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/>
              <a:t>   M</a:t>
            </a:r>
            <a:r>
              <a:rPr lang="en-US" altLang="zh-CN" baseline="30000" dirty="0"/>
              <a:t>ed</a:t>
            </a:r>
            <a:r>
              <a:rPr lang="en-US" altLang="zh-CN" dirty="0"/>
              <a:t> mod n = M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zh-CN" altLang="en-US" dirty="0"/>
              <a:t>对于所有</a:t>
            </a:r>
            <a:r>
              <a:rPr lang="en-US" altLang="zh-CN" dirty="0"/>
              <a:t>M&lt;n</a:t>
            </a:r>
            <a:r>
              <a:rPr lang="zh-CN" altLang="en-US" dirty="0"/>
              <a:t>的值</a:t>
            </a:r>
            <a:r>
              <a:rPr lang="en-US" altLang="zh-CN" dirty="0"/>
              <a:t>, </a:t>
            </a:r>
            <a:r>
              <a:rPr lang="zh-CN" altLang="en-US" dirty="0"/>
              <a:t>要计算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M</a:t>
            </a:r>
            <a:r>
              <a:rPr lang="en-US" altLang="zh-CN" baseline="30000" dirty="0"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zh-CN" altLang="en-US" dirty="0"/>
              <a:t>和</a:t>
            </a:r>
            <a:r>
              <a:rPr lang="en-US" altLang="zh-CN" dirty="0" err="1">
                <a:ea typeface="Arial Unicode MS" pitchFamily="34" charset="-122"/>
                <a:cs typeface="Arial Unicode MS" pitchFamily="34" charset="-122"/>
              </a:rPr>
              <a:t>C</a:t>
            </a:r>
            <a:r>
              <a:rPr lang="en-US" altLang="zh-CN" baseline="30000" dirty="0" err="1"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zh-CN" altLang="en-US" dirty="0"/>
              <a:t>是相对容易的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zh-CN" altLang="en-US" dirty="0"/>
              <a:t>在给定</a:t>
            </a:r>
            <a:r>
              <a:rPr lang="en-US" altLang="zh-CN" dirty="0"/>
              <a:t>e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计算</a:t>
            </a:r>
            <a:r>
              <a:rPr lang="en-US" altLang="zh-CN" dirty="0"/>
              <a:t>d</a:t>
            </a:r>
            <a:r>
              <a:rPr lang="zh-CN" altLang="en-US" dirty="0"/>
              <a:t>是不可行的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zh-CN" altLang="en-US" sz="2800" dirty="0"/>
              <a:t>几个关系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l-GR" altLang="zh-CN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/>
              <a:t>(n) = </a:t>
            </a:r>
            <a:r>
              <a:rPr lang="el-GR" altLang="zh-CN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/>
              <a:t>(</a:t>
            </a:r>
            <a:r>
              <a:rPr lang="en-US" altLang="zh-CN" dirty="0" err="1"/>
              <a:t>pq</a:t>
            </a:r>
            <a:r>
              <a:rPr lang="en-US" altLang="zh-CN" dirty="0"/>
              <a:t>)=</a:t>
            </a:r>
            <a:r>
              <a:rPr lang="el-GR" altLang="zh-CN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/>
              <a:t>(p)</a:t>
            </a:r>
            <a:r>
              <a:rPr lang="el-GR" altLang="zh-CN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/>
              <a:t>(q)=(p-1)(q-1), </a:t>
            </a:r>
            <a:r>
              <a:rPr lang="en-US" altLang="zh-CN" dirty="0" err="1"/>
              <a:t>p,q</a:t>
            </a:r>
            <a:r>
              <a:rPr lang="en-US" altLang="zh-CN" dirty="0"/>
              <a:t> are prime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 err="1">
                <a:ea typeface="Arial Unicode MS" pitchFamily="34" charset="-122"/>
                <a:cs typeface="Arial Unicode MS" pitchFamily="34" charset="-122"/>
              </a:rPr>
              <a:t>ed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mod </a:t>
            </a:r>
            <a:r>
              <a:rPr lang="el-GR" altLang="zh-CN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(n)=1, </a:t>
            </a:r>
            <a:r>
              <a:rPr lang="en-US" altLang="zh-CN" dirty="0" err="1">
                <a:ea typeface="Arial Unicode MS" pitchFamily="34" charset="-122"/>
                <a:cs typeface="Arial Unicode MS" pitchFamily="34" charset="-122"/>
              </a:rPr>
              <a:t>ed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= k</a:t>
            </a:r>
            <a:r>
              <a:rPr lang="el-GR" altLang="zh-CN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(n)+1,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即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ed≡1 mod </a:t>
            </a:r>
            <a:r>
              <a:rPr lang="el-GR" altLang="zh-CN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(n),      d≡e</a:t>
            </a:r>
            <a:r>
              <a:rPr lang="en-US" altLang="zh-CN" baseline="30000" dirty="0">
                <a:ea typeface="Arial Unicode MS" pitchFamily="34" charset="-122"/>
                <a:cs typeface="Arial Unicode MS" pitchFamily="34" charset="-122"/>
              </a:rPr>
              <a:t>-1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mod </a:t>
            </a:r>
            <a:r>
              <a:rPr lang="el-GR" altLang="zh-CN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(n)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7993062" cy="367230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500" dirty="0"/>
              <a:t>定理：给定</a:t>
            </a:r>
            <a:r>
              <a:rPr lang="en-US" altLang="zh-CN" sz="2500" dirty="0" err="1"/>
              <a:t>ed</a:t>
            </a:r>
            <a:r>
              <a:rPr lang="en-US" altLang="zh-CN" sz="2500" dirty="0"/>
              <a:t> mod </a:t>
            </a:r>
            <a:r>
              <a:rPr lang="el-GR" altLang="zh-CN" sz="2600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sz="2500" dirty="0"/>
              <a:t>(n) =1, m∈[0, n-1], </a:t>
            </a:r>
            <a:r>
              <a:rPr lang="en-US" altLang="zh-CN" sz="2500" dirty="0" err="1"/>
              <a:t>gcd</a:t>
            </a:r>
            <a:r>
              <a:rPr lang="en-US" altLang="zh-CN" sz="2500" dirty="0"/>
              <a:t>(m, n)=1, </a:t>
            </a:r>
            <a:r>
              <a:rPr lang="zh-CN" altLang="en-US" sz="2500" dirty="0"/>
              <a:t>则：</a:t>
            </a:r>
          </a:p>
          <a:p>
            <a:pPr>
              <a:buFont typeface="Wingdings" pitchFamily="2" charset="2"/>
              <a:buNone/>
            </a:pPr>
            <a:r>
              <a:rPr lang="en-US" altLang="zh-CN" sz="2500" dirty="0"/>
              <a:t>		(m</a:t>
            </a:r>
            <a:r>
              <a:rPr lang="en-US" altLang="zh-CN" sz="2500" baseline="30000" dirty="0"/>
              <a:t>e</a:t>
            </a:r>
            <a:r>
              <a:rPr lang="en-US" altLang="zh-CN" sz="2500" dirty="0"/>
              <a:t> mod n )</a:t>
            </a:r>
            <a:r>
              <a:rPr lang="en-US" altLang="zh-CN" sz="2500" baseline="30000" dirty="0"/>
              <a:t>d</a:t>
            </a:r>
            <a:r>
              <a:rPr lang="en-US" altLang="zh-CN" sz="2500" dirty="0"/>
              <a:t> mod n = m</a:t>
            </a:r>
            <a:r>
              <a:rPr lang="en-US" altLang="zh-CN" sz="2500" baseline="30000" dirty="0"/>
              <a:t>ed</a:t>
            </a:r>
            <a:r>
              <a:rPr lang="en-US" altLang="zh-CN" sz="2500" dirty="0"/>
              <a:t> mod n = m</a:t>
            </a:r>
          </a:p>
          <a:p>
            <a:pPr>
              <a:buFont typeface="Wingdings" pitchFamily="2" charset="2"/>
              <a:buNone/>
            </a:pPr>
            <a:r>
              <a:rPr lang="zh-CN" altLang="en-US" sz="2500" dirty="0"/>
              <a:t>证明：</a:t>
            </a:r>
            <a:r>
              <a:rPr lang="en-US" altLang="zh-CN" sz="2500" dirty="0"/>
              <a:t>∵ </a:t>
            </a:r>
            <a:r>
              <a:rPr lang="en-US" altLang="zh-CN" sz="2500" dirty="0" err="1"/>
              <a:t>ed</a:t>
            </a:r>
            <a:r>
              <a:rPr lang="en-US" altLang="zh-CN" sz="2500" dirty="0"/>
              <a:t> mod </a:t>
            </a:r>
            <a:r>
              <a:rPr lang="el-GR" altLang="zh-CN" sz="2600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sz="2500" dirty="0"/>
              <a:t>(n) = 1</a:t>
            </a:r>
          </a:p>
          <a:p>
            <a:pPr>
              <a:buFont typeface="Wingdings" pitchFamily="2" charset="2"/>
              <a:buNone/>
            </a:pPr>
            <a:r>
              <a:rPr lang="en-US" altLang="zh-CN" sz="2500" dirty="0"/>
              <a:t>		∴ </a:t>
            </a:r>
            <a:r>
              <a:rPr lang="en-US" altLang="zh-CN" sz="2500" dirty="0" err="1"/>
              <a:t>ed</a:t>
            </a:r>
            <a:r>
              <a:rPr lang="en-US" altLang="zh-CN" sz="2500" dirty="0"/>
              <a:t> = k</a:t>
            </a:r>
            <a:r>
              <a:rPr lang="el-GR" altLang="zh-CN" sz="2600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sz="2500" dirty="0"/>
              <a:t>(n)+1</a:t>
            </a:r>
            <a:r>
              <a:rPr lang="zh-CN" altLang="en-US" sz="2500" dirty="0"/>
              <a:t>，对</a:t>
            </a:r>
            <a:r>
              <a:rPr lang="zh-CN" altLang="en-US" sz="2500" dirty="0" smtClean="0"/>
              <a:t>某整数</a:t>
            </a:r>
            <a:r>
              <a:rPr lang="en-US" altLang="zh-CN" sz="2500" dirty="0"/>
              <a:t>k</a:t>
            </a:r>
          </a:p>
          <a:p>
            <a:pPr>
              <a:buFont typeface="Wingdings" pitchFamily="2" charset="2"/>
              <a:buNone/>
            </a:pPr>
            <a:r>
              <a:rPr lang="en-US" altLang="zh-CN" sz="2500" dirty="0"/>
              <a:t>		∴ m</a:t>
            </a:r>
            <a:r>
              <a:rPr lang="en-US" altLang="zh-CN" sz="2500" baseline="30000" dirty="0"/>
              <a:t>ed</a:t>
            </a:r>
            <a:r>
              <a:rPr lang="en-US" altLang="zh-CN" sz="2500" dirty="0"/>
              <a:t> mod n = </a:t>
            </a:r>
            <a:r>
              <a:rPr lang="en-US" altLang="zh-CN" sz="2500" dirty="0" err="1"/>
              <a:t>m</a:t>
            </a:r>
            <a:r>
              <a:rPr lang="en-US" altLang="zh-CN" sz="2500" baseline="30000" dirty="0" err="1"/>
              <a:t>kφ</a:t>
            </a:r>
            <a:r>
              <a:rPr lang="en-US" altLang="zh-CN" sz="2500" baseline="30000" dirty="0"/>
              <a:t>(n)+1</a:t>
            </a:r>
            <a:r>
              <a:rPr lang="en-US" altLang="zh-CN" sz="2500" dirty="0"/>
              <a:t> mod n</a:t>
            </a:r>
          </a:p>
          <a:p>
            <a:pPr>
              <a:buFont typeface="Wingdings" pitchFamily="2" charset="2"/>
              <a:buNone/>
            </a:pPr>
            <a:r>
              <a:rPr lang="en-US" altLang="zh-CN" sz="2500" dirty="0"/>
              <a:t>			   = m(</a:t>
            </a:r>
            <a:r>
              <a:rPr lang="en-US" altLang="zh-CN" sz="2500" dirty="0" err="1"/>
              <a:t>m</a:t>
            </a:r>
            <a:r>
              <a:rPr lang="en-US" altLang="zh-CN" sz="2500" baseline="30000" dirty="0" err="1"/>
              <a:t>kφ</a:t>
            </a:r>
            <a:r>
              <a:rPr lang="en-US" altLang="zh-CN" sz="2500" baseline="30000" dirty="0"/>
              <a:t>(n)</a:t>
            </a:r>
            <a:r>
              <a:rPr lang="en-US" altLang="zh-CN" sz="2500" dirty="0"/>
              <a:t> mod n) mod n</a:t>
            </a:r>
          </a:p>
          <a:p>
            <a:pPr>
              <a:buFont typeface="Wingdings" pitchFamily="2" charset="2"/>
              <a:buNone/>
            </a:pPr>
            <a:r>
              <a:rPr lang="en-US" altLang="zh-CN" sz="2500" dirty="0"/>
              <a:t>		∵</a:t>
            </a:r>
            <a:r>
              <a:rPr lang="en-US" altLang="zh-CN" sz="2500" dirty="0" err="1"/>
              <a:t>m</a:t>
            </a:r>
            <a:r>
              <a:rPr lang="en-US" altLang="zh-CN" sz="2500" baseline="30000" dirty="0" err="1"/>
              <a:t>kφ</a:t>
            </a:r>
            <a:r>
              <a:rPr lang="en-US" altLang="zh-CN" sz="2500" baseline="30000" dirty="0"/>
              <a:t>(n)</a:t>
            </a:r>
            <a:r>
              <a:rPr lang="en-US" altLang="zh-CN" sz="2500" dirty="0"/>
              <a:t> mod n = (</a:t>
            </a:r>
            <a:r>
              <a:rPr lang="en-US" altLang="zh-CN" sz="2500" dirty="0" err="1"/>
              <a:t>m</a:t>
            </a:r>
            <a:r>
              <a:rPr lang="en-US" altLang="zh-CN" sz="2500" baseline="30000" dirty="0" err="1"/>
              <a:t>φ</a:t>
            </a:r>
            <a:r>
              <a:rPr lang="en-US" altLang="zh-CN" sz="2500" baseline="30000" dirty="0"/>
              <a:t>(n)</a:t>
            </a:r>
            <a:r>
              <a:rPr lang="en-US" altLang="zh-CN" sz="2500" dirty="0"/>
              <a:t> mod n)</a:t>
            </a:r>
            <a:r>
              <a:rPr lang="en-US" altLang="zh-CN" sz="2500" baseline="30000" dirty="0"/>
              <a:t>k</a:t>
            </a:r>
            <a:r>
              <a:rPr lang="en-US" altLang="zh-CN" sz="2500" dirty="0"/>
              <a:t> mod n 		= 1</a:t>
            </a:r>
            <a:r>
              <a:rPr lang="en-US" altLang="zh-CN" sz="2500" baseline="30000" dirty="0"/>
              <a:t>k</a:t>
            </a:r>
            <a:r>
              <a:rPr lang="en-US" altLang="zh-CN" sz="2500" dirty="0"/>
              <a:t> mod n = 1</a:t>
            </a:r>
          </a:p>
          <a:p>
            <a:pPr>
              <a:buFont typeface="Wingdings" pitchFamily="2" charset="2"/>
              <a:buNone/>
            </a:pPr>
            <a:r>
              <a:rPr lang="en-US" altLang="zh-CN" sz="2500" dirty="0"/>
              <a:t>		∴m</a:t>
            </a:r>
            <a:r>
              <a:rPr lang="en-US" altLang="zh-CN" sz="2500" baseline="30000" dirty="0"/>
              <a:t>ed</a:t>
            </a:r>
            <a:r>
              <a:rPr lang="en-US" altLang="zh-CN" sz="2500" dirty="0"/>
              <a:t> mod n = (m* 1) mod n = m</a:t>
            </a:r>
            <a:endParaRPr lang="zh-CN" altLang="en-US" dirty="0"/>
          </a:p>
        </p:txBody>
      </p:sp>
      <p:sp>
        <p:nvSpPr>
          <p:cNvPr id="56320" name="Rectangle 0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543800" cy="1003300"/>
          </a:xfrm>
        </p:spPr>
        <p:txBody>
          <a:bodyPr/>
          <a:lstStyle/>
          <a:p>
            <a:r>
              <a:rPr lang="en-US" altLang="zh-CN" b="0" dirty="0"/>
              <a:t>RSA</a:t>
            </a:r>
            <a:r>
              <a:rPr lang="zh-CN" altLang="en-US" b="0" dirty="0"/>
              <a:t>密码体制基本原理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941168"/>
            <a:ext cx="853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如果 </a:t>
            </a:r>
            <a:r>
              <a:rPr lang="en-US" altLang="zh-CN" sz="2400" dirty="0" smtClean="0">
                <a:solidFill>
                  <a:srgbClr val="FF0000"/>
                </a:solidFill>
              </a:rPr>
              <a:t>m=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px</a:t>
            </a:r>
            <a:r>
              <a:rPr lang="zh-CN" altLang="en-US" sz="2400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</a:rPr>
              <a:t>不互素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gcd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x,n</a:t>
            </a:r>
            <a:r>
              <a:rPr lang="en-US" altLang="zh-CN" sz="2400" dirty="0" smtClean="0">
                <a:solidFill>
                  <a:srgbClr val="FF0000"/>
                </a:solidFill>
              </a:rPr>
              <a:t>)=1</a:t>
            </a:r>
            <a:r>
              <a:rPr lang="zh-CN" altLang="en-US" sz="2400" dirty="0" smtClean="0">
                <a:solidFill>
                  <a:srgbClr val="FF0000"/>
                </a:solidFill>
              </a:rPr>
              <a:t>，则</a:t>
            </a:r>
            <a:r>
              <a:rPr lang="en-US" altLang="zh-CN" sz="2400" dirty="0" smtClean="0">
                <a:solidFill>
                  <a:srgbClr val="FF0000"/>
                </a:solidFill>
              </a:rPr>
              <a:t>m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ed</a:t>
            </a:r>
            <a:r>
              <a:rPr lang="en-US" altLang="zh-CN" sz="2400" dirty="0" smtClean="0">
                <a:solidFill>
                  <a:srgbClr val="FF0000"/>
                </a:solidFill>
              </a:rPr>
              <a:t>=(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px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baseline="30000" dirty="0" err="1" smtClean="0">
                <a:solidFill>
                  <a:srgbClr val="FF0000"/>
                </a:solidFill>
              </a:rPr>
              <a:t>ed</a:t>
            </a:r>
            <a:r>
              <a:rPr lang="en-US" altLang="zh-CN" sz="2400" dirty="0" smtClean="0">
                <a:solidFill>
                  <a:srgbClr val="FF0000"/>
                </a:solidFill>
              </a:rPr>
              <a:t> mod n=</a:t>
            </a: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</a:t>
            </a:r>
            <a:r>
              <a:rPr lang="en-US" altLang="zh-CN" sz="2400" baseline="30000" dirty="0" err="1" smtClean="0">
                <a:solidFill>
                  <a:srgbClr val="FF0000"/>
                </a:solidFill>
              </a:rPr>
              <a:t>ed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mod</a:t>
            </a:r>
            <a:r>
              <a:rPr lang="en-US" altLang="zh-CN" sz="2400" dirty="0" smtClean="0">
                <a:solidFill>
                  <a:srgbClr val="FF0000"/>
                </a:solidFill>
              </a:rPr>
              <a:t> n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400" baseline="30000" dirty="0" err="1" smtClean="0">
                <a:solidFill>
                  <a:srgbClr val="FF0000"/>
                </a:solidFill>
              </a:rPr>
              <a:t>ed</a:t>
            </a:r>
            <a:r>
              <a:rPr lang="en-US" altLang="zh-CN" sz="2400" dirty="0" smtClean="0">
                <a:solidFill>
                  <a:srgbClr val="FF0000"/>
                </a:solidFill>
              </a:rPr>
              <a:t> mod n)=(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pp</a:t>
            </a:r>
            <a:r>
              <a:rPr lang="en-US" altLang="zh-CN" sz="2400" baseline="30000" dirty="0" err="1" smtClean="0">
                <a:solidFill>
                  <a:srgbClr val="FF0000"/>
                </a:solidFill>
              </a:rPr>
              <a:t>k</a:t>
            </a:r>
            <a:r>
              <a:rPr lang="el-GR" altLang="zh-CN" sz="2400" baseline="30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φ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(n)</a:t>
            </a:r>
            <a:r>
              <a:rPr lang="en-US" altLang="zh-CN" sz="2400" dirty="0" smtClean="0">
                <a:solidFill>
                  <a:srgbClr val="FF0000"/>
                </a:solidFill>
              </a:rPr>
              <a:t> –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lpq</a:t>
            </a:r>
            <a:r>
              <a:rPr lang="en-US" altLang="zh-CN" sz="2400" dirty="0" smtClean="0">
                <a:solidFill>
                  <a:srgbClr val="FF0000"/>
                </a:solidFill>
              </a:rPr>
              <a:t>) (x mod n)=p(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</a:t>
            </a:r>
            <a:r>
              <a:rPr lang="en-US" altLang="zh-CN" sz="2400" baseline="30000" dirty="0" err="1" smtClean="0">
                <a:solidFill>
                  <a:srgbClr val="FF0000"/>
                </a:solidFill>
              </a:rPr>
              <a:t>k</a:t>
            </a:r>
            <a:r>
              <a:rPr lang="el-GR" altLang="zh-CN" sz="2400" baseline="30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φ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(p)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l-GR" altLang="zh-CN" sz="2400" baseline="30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(q)</a:t>
            </a:r>
            <a:r>
              <a:rPr lang="en-US" altLang="zh-CN" sz="2400" dirty="0" smtClean="0">
                <a:solidFill>
                  <a:srgbClr val="FF0000"/>
                </a:solidFill>
              </a:rPr>
              <a:t> –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lq</a:t>
            </a:r>
            <a:r>
              <a:rPr lang="en-US" altLang="zh-CN" sz="2400" dirty="0" smtClean="0">
                <a:solidFill>
                  <a:srgbClr val="FF0000"/>
                </a:solidFill>
              </a:rPr>
              <a:t>) (x mod n)=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px</a:t>
            </a:r>
            <a:r>
              <a:rPr lang="en-US" altLang="zh-CN" sz="2400" dirty="0" smtClean="0">
                <a:solidFill>
                  <a:srgbClr val="FF0000"/>
                </a:solidFill>
              </a:rPr>
              <a:t> mod n</a:t>
            </a:r>
            <a:endParaRPr lang="zh-CN" altLang="en-US" sz="24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本章目录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b="1" dirty="0" smtClean="0">
                <a:hlinkClick r:id="rId2" action="ppaction://hlinksldjump"/>
              </a:rPr>
              <a:t>9.1 </a:t>
            </a:r>
            <a:r>
              <a:rPr lang="en-US" altLang="zh-CN" sz="3200" b="1" dirty="0" err="1" smtClean="0">
                <a:hlinkClick r:id="rId2" action="ppaction://hlinksldjump"/>
              </a:rPr>
              <a:t>Diffie</a:t>
            </a:r>
            <a:r>
              <a:rPr lang="en-US" altLang="zh-CN" sz="3200" b="1" dirty="0" smtClean="0">
                <a:hlinkClick r:id="rId2" action="ppaction://hlinksldjump"/>
              </a:rPr>
              <a:t>-Hellman</a:t>
            </a:r>
            <a:r>
              <a:rPr lang="zh-CN" altLang="en-US" sz="3200" b="1" dirty="0" smtClean="0">
                <a:hlinkClick r:id="rId2" action="ppaction://hlinksldjump"/>
              </a:rPr>
              <a:t>密钥交换</a:t>
            </a:r>
            <a:endParaRPr lang="en-US" altLang="zh-CN" sz="2900" b="1" dirty="0" smtClean="0">
              <a:hlinkClick r:id="rId3" action="ppaction://hlinksldjump"/>
            </a:endParaRPr>
          </a:p>
          <a:p>
            <a:r>
              <a:rPr lang="en-US" altLang="zh-CN" sz="2900" b="1" dirty="0" smtClean="0">
                <a:hlinkClick r:id="rId3" action="ppaction://hlinksldjump"/>
              </a:rPr>
              <a:t>9.2</a:t>
            </a:r>
            <a:r>
              <a:rPr lang="en-US" altLang="zh-CN" b="1" dirty="0" smtClean="0">
                <a:hlinkClick r:id="rId3" action="ppaction://hlinksldjump"/>
              </a:rPr>
              <a:t> </a:t>
            </a:r>
            <a:r>
              <a:rPr lang="zh-CN" altLang="en-US" b="1" dirty="0">
                <a:hlinkClick r:id="rId3" action="ppaction://hlinksldjump"/>
              </a:rPr>
              <a:t>公开密钥密码体制的基本原理</a:t>
            </a:r>
            <a:endParaRPr lang="zh-CN" altLang="en-US" b="1" dirty="0"/>
          </a:p>
          <a:p>
            <a:pPr lvl="1"/>
            <a:r>
              <a:rPr lang="en-US" altLang="zh-CN" b="1" dirty="0" smtClean="0">
                <a:hlinkClick r:id="rId4" action="ppaction://hlinksldjump"/>
              </a:rPr>
              <a:t>9.2.1</a:t>
            </a:r>
            <a:r>
              <a:rPr lang="zh-CN" altLang="en-US" b="1" dirty="0">
                <a:hlinkClick r:id="rId4" action="ppaction://hlinksldjump"/>
              </a:rPr>
              <a:t>基本概念</a:t>
            </a:r>
            <a:endParaRPr lang="zh-CN" altLang="en-US" b="1" dirty="0"/>
          </a:p>
          <a:p>
            <a:pPr lvl="1"/>
            <a:r>
              <a:rPr lang="en-US" altLang="zh-CN" b="1" dirty="0" smtClean="0">
                <a:hlinkClick r:id="rId5" action="ppaction://hlinksldjump"/>
              </a:rPr>
              <a:t>9.2.2 </a:t>
            </a:r>
            <a:r>
              <a:rPr lang="zh-CN" altLang="en-US" b="1" dirty="0">
                <a:hlinkClick r:id="rId5" action="ppaction://hlinksldjump"/>
              </a:rPr>
              <a:t>应用方法</a:t>
            </a:r>
            <a:endParaRPr lang="zh-CN" altLang="en-US" b="1" dirty="0"/>
          </a:p>
          <a:p>
            <a:pPr lvl="1"/>
            <a:r>
              <a:rPr lang="en-US" altLang="zh-CN" b="1" dirty="0" smtClean="0">
                <a:hlinkClick r:id="rId5" action="ppaction://hlinksldjump"/>
              </a:rPr>
              <a:t>9.2.3 </a:t>
            </a:r>
            <a:r>
              <a:rPr lang="zh-CN" altLang="en-US" b="1" dirty="0">
                <a:hlinkClick r:id="rId5" action="ppaction://hlinksldjump"/>
              </a:rPr>
              <a:t>功能</a:t>
            </a:r>
            <a:endParaRPr lang="zh-CN" altLang="en-US" b="1" dirty="0"/>
          </a:p>
          <a:p>
            <a:pPr lvl="1"/>
            <a:r>
              <a:rPr lang="en-US" altLang="zh-CN" sz="2500" b="1" dirty="0" smtClean="0">
                <a:hlinkClick r:id="rId5" action="ppaction://hlinksldjump"/>
              </a:rPr>
              <a:t>9.2.4 </a:t>
            </a:r>
            <a:r>
              <a:rPr lang="zh-CN" altLang="en-US" sz="2500" b="1" dirty="0">
                <a:hlinkClick r:id="rId5" action="ppaction://hlinksldjump"/>
              </a:rPr>
              <a:t>对公开密钥密码编码系统的</a:t>
            </a:r>
            <a:r>
              <a:rPr lang="zh-CN" altLang="en-US" sz="2500" b="1" dirty="0" smtClean="0">
                <a:hlinkClick r:id="rId5" action="ppaction://hlinksldjump"/>
              </a:rPr>
              <a:t>要求</a:t>
            </a:r>
            <a:endParaRPr lang="en-US" altLang="zh-CN" sz="2500" b="1" dirty="0" smtClean="0"/>
          </a:p>
          <a:p>
            <a:r>
              <a:rPr lang="en-US" altLang="zh-CN" b="1" dirty="0" smtClean="0">
                <a:hlinkClick r:id="rId6" action="ppaction://hlinksldjump"/>
              </a:rPr>
              <a:t>9.3 </a:t>
            </a:r>
            <a:r>
              <a:rPr lang="en-US" altLang="zh-CN" b="1" dirty="0">
                <a:hlinkClick r:id="rId6" action="ppaction://hlinksldjump"/>
              </a:rPr>
              <a:t>RSA</a:t>
            </a:r>
            <a:r>
              <a:rPr lang="zh-CN" altLang="en-US" b="1" dirty="0">
                <a:hlinkClick r:id="rId6" action="ppaction://hlinksldjump"/>
              </a:rPr>
              <a:t>公钥系统</a:t>
            </a:r>
            <a:endParaRPr lang="zh-CN" altLang="en-US" b="1" dirty="0"/>
          </a:p>
          <a:p>
            <a:pPr lvl="1"/>
            <a:r>
              <a:rPr lang="en-US" altLang="zh-CN" b="1" dirty="0" smtClean="0">
                <a:hlinkClick r:id="rId2" action="ppaction://hlinksldjump"/>
              </a:rPr>
              <a:t>9.3.1 </a:t>
            </a:r>
            <a:r>
              <a:rPr lang="en-US" altLang="zh-CN" b="1" dirty="0">
                <a:hlinkClick r:id="rId2" action="ppaction://hlinksldjump"/>
              </a:rPr>
              <a:t>RSA</a:t>
            </a:r>
            <a:r>
              <a:rPr lang="zh-CN" altLang="en-US" b="1" dirty="0">
                <a:hlinkClick r:id="rId2" action="ppaction://hlinksldjump"/>
              </a:rPr>
              <a:t>密码体制基本原理</a:t>
            </a:r>
            <a:endParaRPr lang="zh-CN" altLang="en-US" b="1" dirty="0"/>
          </a:p>
          <a:p>
            <a:pPr lvl="1"/>
            <a:r>
              <a:rPr lang="en-US" altLang="zh-CN" b="1" dirty="0" smtClean="0">
                <a:hlinkClick r:id="rId7" action="ppaction://hlinksldjump"/>
              </a:rPr>
              <a:t>9.3.2 </a:t>
            </a:r>
            <a:r>
              <a:rPr lang="en-US" altLang="zh-CN" b="1" dirty="0">
                <a:hlinkClick r:id="rId7" action="ppaction://hlinksldjump"/>
              </a:rPr>
              <a:t>RSA</a:t>
            </a:r>
            <a:r>
              <a:rPr lang="zh-CN" altLang="en-US" b="1" dirty="0">
                <a:hlinkClick r:id="rId7" action="ppaction://hlinksldjump"/>
              </a:rPr>
              <a:t>的安全性</a:t>
            </a:r>
            <a:endParaRPr lang="zh-CN" altLang="en-US" b="1" dirty="0"/>
          </a:p>
          <a:p>
            <a:endParaRPr lang="zh-CN" altLang="en-US" b="1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561263" cy="665163"/>
          </a:xfrm>
        </p:spPr>
        <p:txBody>
          <a:bodyPr>
            <a:normAutofit fontScale="90000"/>
          </a:bodyPr>
          <a:lstStyle/>
          <a:p>
            <a:r>
              <a:rPr lang="en-US" altLang="zh-CN" b="0" dirty="0"/>
              <a:t>RSA</a:t>
            </a:r>
            <a:r>
              <a:rPr lang="zh-CN" altLang="en-US" b="0" dirty="0"/>
              <a:t>密码体制基本原理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064500" cy="518318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 sz="2600" dirty="0"/>
              <a:t>RSA</a:t>
            </a:r>
            <a:r>
              <a:rPr lang="zh-CN" altLang="en-US" sz="2600" dirty="0"/>
              <a:t>方案概述</a:t>
            </a:r>
          </a:p>
          <a:p>
            <a:pPr lvl="1">
              <a:lnSpc>
                <a:spcPct val="85000"/>
              </a:lnSpc>
            </a:pPr>
            <a:r>
              <a:rPr lang="en-US" altLang="zh-CN" dirty="0"/>
              <a:t>prime p, q, 	</a:t>
            </a:r>
            <a:r>
              <a:rPr lang="zh-CN" altLang="en-US" sz="2200" dirty="0"/>
              <a:t>私有，选择</a:t>
            </a:r>
          </a:p>
          <a:p>
            <a:pPr lvl="1">
              <a:lnSpc>
                <a:spcPct val="85000"/>
              </a:lnSpc>
            </a:pPr>
            <a:r>
              <a:rPr lang="en-US" altLang="zh-CN" dirty="0"/>
              <a:t>n=</a:t>
            </a:r>
            <a:r>
              <a:rPr lang="en-US" altLang="zh-CN" dirty="0" err="1"/>
              <a:t>pq</a:t>
            </a:r>
            <a:r>
              <a:rPr lang="en-US" altLang="zh-CN" dirty="0"/>
              <a:t>,		</a:t>
            </a:r>
            <a:r>
              <a:rPr lang="zh-CN" altLang="en-US" sz="2200" dirty="0"/>
              <a:t>公开，计算出</a:t>
            </a:r>
            <a:r>
              <a:rPr lang="zh-CN" altLang="en-US" dirty="0"/>
              <a:t> </a:t>
            </a:r>
          </a:p>
          <a:p>
            <a:pPr lvl="1">
              <a:lnSpc>
                <a:spcPct val="85000"/>
              </a:lnSpc>
            </a:pPr>
            <a:r>
              <a:rPr lang="el-GR" altLang="zh-CN" dirty="0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</a:rPr>
              <a:t>(n)              </a:t>
            </a:r>
            <a:r>
              <a:rPr lang="zh-CN" altLang="en-US" sz="2200" dirty="0">
                <a:solidFill>
                  <a:srgbClr val="FF3300"/>
                </a:solidFill>
              </a:rPr>
              <a:t>私有，计算出</a:t>
            </a:r>
            <a:r>
              <a:rPr lang="zh-CN" altLang="en-US" dirty="0">
                <a:solidFill>
                  <a:srgbClr val="FF3300"/>
                </a:solidFill>
              </a:rPr>
              <a:t> </a:t>
            </a:r>
          </a:p>
          <a:p>
            <a:pPr lvl="1">
              <a:lnSpc>
                <a:spcPct val="85000"/>
              </a:lnSpc>
            </a:pPr>
            <a:r>
              <a:rPr lang="en-US" altLang="zh-CN" dirty="0"/>
              <a:t>e,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l-GR" altLang="zh-CN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/>
              <a:t>(n), e) = 1; 1 &lt; e &lt; </a:t>
            </a:r>
            <a:r>
              <a:rPr lang="el-GR" altLang="zh-CN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/>
              <a:t>(n), </a:t>
            </a:r>
            <a:r>
              <a:rPr lang="zh-CN" altLang="en-US" sz="2200" dirty="0"/>
              <a:t>公开，选择</a:t>
            </a:r>
          </a:p>
          <a:p>
            <a:pPr lvl="1">
              <a:lnSpc>
                <a:spcPct val="85000"/>
              </a:lnSpc>
            </a:pP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d≡e</a:t>
            </a:r>
            <a:r>
              <a:rPr lang="en-US" altLang="zh-CN" baseline="30000" dirty="0">
                <a:ea typeface="Arial Unicode MS" pitchFamily="34" charset="-122"/>
                <a:cs typeface="Arial Unicode MS" pitchFamily="34" charset="-122"/>
              </a:rPr>
              <a:t>-1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 mod </a:t>
            </a:r>
            <a:r>
              <a:rPr lang="el-GR" altLang="zh-CN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(n),    </a:t>
            </a:r>
            <a:r>
              <a:rPr lang="zh-CN" altLang="en-US" sz="2200" dirty="0">
                <a:ea typeface="Arial Unicode MS" pitchFamily="34" charset="-122"/>
                <a:cs typeface="Arial Unicode MS" pitchFamily="34" charset="-122"/>
              </a:rPr>
              <a:t>私有，计算出</a:t>
            </a:r>
          </a:p>
          <a:p>
            <a:pPr lvl="1">
              <a:lnSpc>
                <a:spcPct val="85000"/>
              </a:lnSpc>
            </a:pPr>
            <a:r>
              <a:rPr lang="zh-CN" altLang="en-US" sz="2200" dirty="0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</a:rPr>
              <a:t>销毁</a:t>
            </a:r>
            <a:r>
              <a:rPr lang="en-US" altLang="zh-CN" sz="2200" dirty="0" err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</a:rPr>
              <a:t>p,q</a:t>
            </a:r>
            <a:r>
              <a:rPr lang="en-US" altLang="zh-CN" sz="2200" dirty="0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l-GR" altLang="zh-CN" dirty="0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dirty="0">
                <a:solidFill>
                  <a:srgbClr val="FF3300"/>
                </a:solidFill>
              </a:rPr>
              <a:t>(n)</a:t>
            </a:r>
            <a:endParaRPr lang="zh-CN" altLang="en-US" sz="2200" dirty="0">
              <a:solidFill>
                <a:srgbClr val="FF3300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600" dirty="0"/>
              <a:t>RSA</a:t>
            </a:r>
            <a:r>
              <a:rPr lang="zh-CN" altLang="en-US" sz="2600" dirty="0"/>
              <a:t>实现方面的考虑</a:t>
            </a:r>
          </a:p>
          <a:p>
            <a:pPr lvl="1">
              <a:lnSpc>
                <a:spcPct val="85000"/>
              </a:lnSpc>
            </a:pPr>
            <a:r>
              <a:rPr lang="zh-CN" altLang="en-US" dirty="0"/>
              <a:t>加密与解密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模运算特性之一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  [(a mod n) x (b mod n)] mod n = (a x b) mod n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指数运算的效率问题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848600" cy="609600"/>
          </a:xfrm>
        </p:spPr>
        <p:txBody>
          <a:bodyPr>
            <a:noAutofit/>
          </a:bodyPr>
          <a:lstStyle/>
          <a:p>
            <a:r>
              <a:rPr lang="zh-CN" altLang="en-US" sz="3200" b="0" dirty="0">
                <a:solidFill>
                  <a:schemeClr val="bg2"/>
                </a:solidFill>
              </a:rPr>
              <a:t>计算</a:t>
            </a:r>
            <a:r>
              <a:rPr lang="en-US" altLang="zh-CN" sz="3200" b="0" dirty="0" err="1">
                <a:solidFill>
                  <a:schemeClr val="bg2"/>
                </a:solidFill>
              </a:rPr>
              <a:t>a</a:t>
            </a:r>
            <a:r>
              <a:rPr lang="en-US" altLang="zh-CN" sz="3200" b="0" baseline="30000" dirty="0" err="1">
                <a:solidFill>
                  <a:schemeClr val="bg2"/>
                </a:solidFill>
              </a:rPr>
              <a:t>b</a:t>
            </a:r>
            <a:r>
              <a:rPr lang="en-US" altLang="zh-CN" sz="3200" b="0" dirty="0">
                <a:solidFill>
                  <a:schemeClr val="bg2"/>
                </a:solidFill>
              </a:rPr>
              <a:t> mod n</a:t>
            </a:r>
            <a:r>
              <a:rPr lang="zh-CN" altLang="en-US" sz="3200" b="0" dirty="0">
                <a:solidFill>
                  <a:schemeClr val="bg2"/>
                </a:solidFill>
              </a:rPr>
              <a:t>的算法和快速取模指数算法</a:t>
            </a:r>
          </a:p>
        </p:txBody>
      </p:sp>
      <p:pic>
        <p:nvPicPr>
          <p:cNvPr id="11674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92275" y="1052513"/>
            <a:ext cx="5400675" cy="2916237"/>
          </a:xfrm>
          <a:noFill/>
          <a:ln/>
        </p:spPr>
      </p:pic>
      <p:pic>
        <p:nvPicPr>
          <p:cNvPr id="11674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58888" y="4005263"/>
            <a:ext cx="6697662" cy="25527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064500" cy="46799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sz="2600" dirty="0"/>
              <a:t>确定两个素数</a:t>
            </a:r>
            <a:r>
              <a:rPr lang="en-US" altLang="zh-CN" sz="2600" dirty="0"/>
              <a:t>p</a:t>
            </a:r>
            <a:r>
              <a:rPr lang="zh-CN" altLang="en-US" sz="2600" dirty="0"/>
              <a:t>和</a:t>
            </a:r>
            <a:r>
              <a:rPr lang="en-US" altLang="zh-CN" sz="2600" dirty="0"/>
              <a:t>q</a:t>
            </a:r>
            <a:r>
              <a:rPr lang="zh-CN" altLang="en-US" sz="2600" dirty="0"/>
              <a:t>，选择</a:t>
            </a:r>
            <a:r>
              <a:rPr lang="en-US" altLang="zh-CN" sz="2600" dirty="0"/>
              <a:t>e</a:t>
            </a:r>
            <a:r>
              <a:rPr lang="zh-CN" altLang="en-US" sz="2600" dirty="0"/>
              <a:t>或</a:t>
            </a:r>
            <a:r>
              <a:rPr lang="en-US" altLang="zh-CN" sz="2600" dirty="0"/>
              <a:t>d</a:t>
            </a:r>
            <a:r>
              <a:rPr lang="zh-CN" altLang="en-US" sz="2600" dirty="0"/>
              <a:t>并计算另外一个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检验素数</a:t>
            </a:r>
          </a:p>
          <a:p>
            <a:pPr lvl="1">
              <a:lnSpc>
                <a:spcPct val="95000"/>
              </a:lnSpc>
            </a:pPr>
            <a:r>
              <a:rPr lang="zh-CN" altLang="en-US" sz="2200" dirty="0"/>
              <a:t>随机选择一个奇数，如使用伪随机数产生器</a:t>
            </a:r>
          </a:p>
          <a:p>
            <a:pPr lvl="1">
              <a:lnSpc>
                <a:spcPct val="95000"/>
              </a:lnSpc>
            </a:pPr>
            <a:r>
              <a:rPr lang="zh-CN" altLang="en-US" sz="2200" dirty="0"/>
              <a:t>随机选一个整数</a:t>
            </a:r>
            <a:r>
              <a:rPr lang="en-US" altLang="zh-CN" sz="2200" dirty="0"/>
              <a:t>a &lt; n</a:t>
            </a:r>
          </a:p>
          <a:p>
            <a:pPr lvl="1">
              <a:lnSpc>
                <a:spcPct val="95000"/>
              </a:lnSpc>
            </a:pPr>
            <a:r>
              <a:rPr lang="zh-CN" altLang="en-US" sz="2200" dirty="0"/>
              <a:t>完成随机素数性检验，如果</a:t>
            </a:r>
            <a:r>
              <a:rPr lang="en-US" altLang="zh-CN" sz="2200" dirty="0"/>
              <a:t>n</a:t>
            </a:r>
            <a:r>
              <a:rPr lang="zh-CN" altLang="en-US" sz="2200" dirty="0"/>
              <a:t>没有通过检验，则另选</a:t>
            </a:r>
            <a:r>
              <a:rPr lang="en-US" altLang="zh-CN" sz="2200" dirty="0"/>
              <a:t>n</a:t>
            </a:r>
          </a:p>
          <a:p>
            <a:pPr lvl="1">
              <a:lnSpc>
                <a:spcPct val="95000"/>
              </a:lnSpc>
            </a:pPr>
            <a:r>
              <a:rPr lang="zh-CN" altLang="en-US" sz="2200" dirty="0"/>
              <a:t>如果</a:t>
            </a:r>
            <a:r>
              <a:rPr lang="en-US" altLang="zh-CN" sz="2200" dirty="0"/>
              <a:t>n</a:t>
            </a:r>
            <a:r>
              <a:rPr lang="zh-CN" altLang="en-US" sz="2200" dirty="0"/>
              <a:t>通过了足够多次的检验，则接受</a:t>
            </a:r>
            <a:r>
              <a:rPr lang="en-US" altLang="zh-CN" sz="2200" dirty="0"/>
              <a:t>n</a:t>
            </a:r>
            <a:r>
              <a:rPr lang="zh-CN" altLang="en-US" sz="2200" dirty="0"/>
              <a:t>，否则另选</a:t>
            </a:r>
            <a:endParaRPr lang="zh-CN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500" dirty="0"/>
              <a:t>例：</a:t>
            </a:r>
            <a:r>
              <a:rPr lang="en-US" altLang="zh-CN" sz="2500" dirty="0"/>
              <a:t>p =</a:t>
            </a:r>
            <a:r>
              <a:rPr lang="zh-CN" altLang="en-US" sz="2500" dirty="0"/>
              <a:t> </a:t>
            </a:r>
            <a:r>
              <a:rPr lang="en-US" altLang="zh-CN" sz="2500" dirty="0"/>
              <a:t>5, q = 7, n = 35, </a:t>
            </a:r>
            <a:r>
              <a:rPr lang="el-GR" altLang="zh-CN" sz="2600" dirty="0">
                <a:ea typeface="Arial Unicode MS" pitchFamily="34" charset="-122"/>
                <a:cs typeface="Arial Unicode MS" pitchFamily="34" charset="-122"/>
              </a:rPr>
              <a:t>φ</a:t>
            </a:r>
            <a:r>
              <a:rPr lang="en-US" altLang="zh-CN" sz="2500" dirty="0"/>
              <a:t>(n)=24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500" dirty="0"/>
              <a:t>	选</a:t>
            </a:r>
            <a:r>
              <a:rPr lang="en-US" altLang="zh-CN" sz="2500" dirty="0"/>
              <a:t>d = 11</a:t>
            </a:r>
            <a:r>
              <a:rPr lang="zh-CN" altLang="en-US" sz="2500" dirty="0"/>
              <a:t>，则</a:t>
            </a:r>
            <a:r>
              <a:rPr lang="en-US" altLang="zh-CN" sz="2500" dirty="0"/>
              <a:t>e = inv(11, 24) = 11</a:t>
            </a:r>
            <a:r>
              <a:rPr lang="zh-CN" altLang="en-US" sz="2500" dirty="0"/>
              <a:t>，</a:t>
            </a:r>
            <a:r>
              <a:rPr lang="en-US" altLang="zh-CN" sz="2500" dirty="0"/>
              <a:t>M =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500" dirty="0"/>
              <a:t>		C = m</a:t>
            </a:r>
            <a:r>
              <a:rPr lang="en-US" altLang="zh-CN" sz="2500" baseline="30000" dirty="0"/>
              <a:t>e</a:t>
            </a:r>
            <a:r>
              <a:rPr lang="en-US" altLang="zh-CN" sz="2500" dirty="0"/>
              <a:t> mod n = 2</a:t>
            </a:r>
            <a:r>
              <a:rPr lang="en-US" altLang="zh-CN" sz="2500" baseline="30000" dirty="0"/>
              <a:t>11</a:t>
            </a:r>
            <a:r>
              <a:rPr lang="en-US" altLang="zh-CN" sz="2500" dirty="0"/>
              <a:t> mod 35 = 18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500" dirty="0"/>
              <a:t>		M = </a:t>
            </a:r>
            <a:r>
              <a:rPr lang="en-US" altLang="zh-CN" sz="2500" dirty="0" err="1"/>
              <a:t>C</a:t>
            </a:r>
            <a:r>
              <a:rPr lang="en-US" altLang="zh-CN" sz="2500" baseline="30000" dirty="0" err="1"/>
              <a:t>d</a:t>
            </a:r>
            <a:r>
              <a:rPr lang="en-US" altLang="zh-CN" sz="2500" dirty="0"/>
              <a:t> mod n = 18</a:t>
            </a:r>
            <a:r>
              <a:rPr lang="en-US" altLang="zh-CN" sz="2500" baseline="30000" dirty="0"/>
              <a:t>11</a:t>
            </a:r>
            <a:r>
              <a:rPr lang="en-US" altLang="zh-CN" sz="2500" dirty="0"/>
              <a:t> mod 35 =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500" dirty="0">
                <a:solidFill>
                  <a:srgbClr val="0000CC"/>
                </a:solidFill>
              </a:rPr>
              <a:t>思考：如何选取</a:t>
            </a:r>
            <a:r>
              <a:rPr lang="en-US" altLang="zh-CN" sz="2500" dirty="0">
                <a:solidFill>
                  <a:srgbClr val="0000CC"/>
                </a:solidFill>
              </a:rPr>
              <a:t>e</a:t>
            </a:r>
            <a:r>
              <a:rPr lang="zh-CN" altLang="en-US" sz="2500" dirty="0">
                <a:solidFill>
                  <a:srgbClr val="0000CC"/>
                </a:solidFill>
              </a:rPr>
              <a:t>实现快速加密？</a:t>
            </a:r>
            <a:endParaRPr lang="en-US" altLang="zh-CN" sz="2500" dirty="0">
              <a:solidFill>
                <a:srgbClr val="0000CC"/>
              </a:solidFill>
            </a:endParaRPr>
          </a:p>
        </p:txBody>
      </p:sp>
      <p:sp>
        <p:nvSpPr>
          <p:cNvPr id="57344" name="Rectangle 0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785813"/>
          </a:xfrm>
        </p:spPr>
        <p:txBody>
          <a:bodyPr/>
          <a:lstStyle/>
          <a:p>
            <a:r>
              <a:rPr lang="zh-CN" altLang="en-US" b="0" dirty="0"/>
              <a:t>密钥的产生和检验素数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RSA</a:t>
            </a:r>
            <a:r>
              <a:rPr lang="zh-CN" altLang="en-US" b="0" dirty="0"/>
              <a:t>举例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zh-CN" altLang="en-US" sz="2900" dirty="0"/>
              <a:t>例：</a:t>
            </a:r>
            <a:r>
              <a:rPr lang="en-US" altLang="zh-CN" sz="2900" dirty="0"/>
              <a:t>p = 53</a:t>
            </a:r>
            <a:r>
              <a:rPr lang="zh-CN" altLang="en-US" sz="2900" dirty="0"/>
              <a:t>，</a:t>
            </a:r>
            <a:r>
              <a:rPr lang="en-US" altLang="zh-CN" sz="2900" dirty="0"/>
              <a:t>q = 61</a:t>
            </a:r>
            <a:r>
              <a:rPr lang="zh-CN" altLang="en-US" sz="2900" dirty="0"/>
              <a:t>，</a:t>
            </a:r>
            <a:r>
              <a:rPr lang="en-US" altLang="zh-CN" sz="2900" dirty="0"/>
              <a:t>n = </a:t>
            </a:r>
            <a:r>
              <a:rPr lang="en-US" altLang="zh-CN" sz="2900" dirty="0" err="1"/>
              <a:t>pq</a:t>
            </a:r>
            <a:r>
              <a:rPr lang="en-US" altLang="zh-CN" sz="2900" dirty="0"/>
              <a:t> = 3233</a:t>
            </a:r>
            <a:r>
              <a:rPr lang="zh-CN" altLang="en-US" sz="2900" dirty="0"/>
              <a:t>，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900" dirty="0"/>
              <a:t>		φ(n)</a:t>
            </a:r>
            <a:r>
              <a:rPr lang="zh-CN" altLang="en-US" sz="2900" dirty="0"/>
              <a:t>＝</a:t>
            </a:r>
            <a:r>
              <a:rPr lang="en-US" altLang="zh-CN" sz="2900" dirty="0"/>
              <a:t>52x60 = 3120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zh-CN" altLang="en-US" sz="2900" dirty="0"/>
              <a:t>		令</a:t>
            </a:r>
            <a:r>
              <a:rPr lang="en-US" altLang="zh-CN" sz="2900" dirty="0"/>
              <a:t>d = 791</a:t>
            </a:r>
            <a:r>
              <a:rPr lang="zh-CN" altLang="en-US" sz="2900" dirty="0"/>
              <a:t>，则</a:t>
            </a:r>
            <a:r>
              <a:rPr lang="en-US" altLang="zh-CN" sz="2900" dirty="0"/>
              <a:t>e = 71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zh-CN" altLang="en-US" sz="2900" dirty="0"/>
              <a:t>		令</a:t>
            </a:r>
            <a:r>
              <a:rPr lang="en-US" altLang="zh-CN" sz="2900" dirty="0"/>
              <a:t>m = RE   NA   IS   SA   NC   E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zh-CN" altLang="en-US" sz="2900" dirty="0"/>
              <a:t>		即</a:t>
            </a:r>
            <a:r>
              <a:rPr lang="en-US" altLang="zh-CN" sz="2900" dirty="0"/>
              <a:t>m = 1704 1300 0818 1800 1302 0426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900" dirty="0"/>
              <a:t>		1704</a:t>
            </a:r>
            <a:r>
              <a:rPr lang="en-US" altLang="zh-CN" sz="2900" baseline="30000" dirty="0"/>
              <a:t>71</a:t>
            </a:r>
            <a:r>
              <a:rPr lang="en-US" altLang="zh-CN" sz="2900" dirty="0"/>
              <a:t> mod 3233 = 3106</a:t>
            </a:r>
            <a:r>
              <a:rPr lang="zh-CN" altLang="en-US" sz="2900" dirty="0"/>
              <a:t>，</a:t>
            </a:r>
            <a:r>
              <a:rPr lang="en-US" altLang="zh-CN" sz="2900" dirty="0"/>
              <a:t>…</a:t>
            </a:r>
            <a:r>
              <a:rPr lang="zh-CN" altLang="en-US" sz="2900" dirty="0"/>
              <a:t>，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900" dirty="0"/>
              <a:t>		C = 3106 0100 0931 2691 1984 2927</a:t>
            </a:r>
            <a:endParaRPr lang="en-US" altLang="zh-CN" sz="3900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/>
          <a:lstStyle/>
          <a:p>
            <a:r>
              <a:rPr lang="zh-CN" altLang="en-US" b="0" dirty="0"/>
              <a:t>公钥密码的分析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67712" cy="44640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500" dirty="0"/>
              <a:t>公钥密码易受</a:t>
            </a:r>
            <a:r>
              <a:rPr lang="zh-CN" altLang="en-US" sz="2500" dirty="0">
                <a:solidFill>
                  <a:srgbClr val="0066FF"/>
                </a:solidFill>
              </a:rPr>
              <a:t>穷举攻击</a:t>
            </a:r>
            <a:r>
              <a:rPr lang="zh-CN" altLang="en-US" sz="2500" dirty="0"/>
              <a:t>，解决方法是使用长密钥；同时为了便于实现加密和解密，又希望密钥足够短，目前仅限于密钥管理和签名。</a:t>
            </a:r>
          </a:p>
          <a:p>
            <a:pPr>
              <a:lnSpc>
                <a:spcPct val="105000"/>
              </a:lnSpc>
            </a:pPr>
            <a:r>
              <a:rPr lang="zh-CN" altLang="en-US" sz="2500" dirty="0"/>
              <a:t>找出一种从给定的公钥计算出私钥是</a:t>
            </a:r>
            <a:r>
              <a:rPr lang="zh-CN" altLang="en-US" sz="2500" dirty="0">
                <a:solidFill>
                  <a:srgbClr val="FF0000"/>
                </a:solidFill>
              </a:rPr>
              <a:t>第二种攻击</a:t>
            </a:r>
            <a:r>
              <a:rPr lang="zh-CN" altLang="en-US" sz="2500" dirty="0"/>
              <a:t>方法，尚未在数学上证明对一特定公钥算法这种攻击是不可行的，因此包括</a:t>
            </a:r>
            <a:r>
              <a:rPr lang="en-US" altLang="zh-CN" sz="2500" dirty="0"/>
              <a:t>RSA</a:t>
            </a:r>
            <a:r>
              <a:rPr lang="zh-CN" altLang="en-US" sz="2500" dirty="0"/>
              <a:t>在内的任何算法都是值得怀疑的。</a:t>
            </a:r>
          </a:p>
          <a:p>
            <a:pPr>
              <a:lnSpc>
                <a:spcPct val="105000"/>
              </a:lnSpc>
            </a:pPr>
            <a:r>
              <a:rPr lang="zh-CN" altLang="en-US" sz="2500" dirty="0">
                <a:solidFill>
                  <a:srgbClr val="0066FF"/>
                </a:solidFill>
              </a:rPr>
              <a:t>穷举消息</a:t>
            </a:r>
            <a:r>
              <a:rPr lang="zh-CN" altLang="en-US" sz="2500" dirty="0"/>
              <a:t>攻击是第三种攻击形式，攻击者用公钥对所有可能的消息加密，并与传送的密文匹配，从而解密任何消息；抵抗的方法是在要发送的消息后附加随机数。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543800" cy="647700"/>
          </a:xfrm>
        </p:spPr>
        <p:txBody>
          <a:bodyPr>
            <a:normAutofit fontScale="90000"/>
          </a:bodyPr>
          <a:lstStyle/>
          <a:p>
            <a:r>
              <a:rPr lang="en-US" altLang="zh-CN" b="0" dirty="0" smtClean="0"/>
              <a:t>9.3.2 </a:t>
            </a:r>
            <a:r>
              <a:rPr lang="en-US" altLang="zh-CN" b="0" dirty="0"/>
              <a:t>RSA</a:t>
            </a:r>
            <a:r>
              <a:rPr lang="zh-CN" altLang="en-US" b="0" dirty="0"/>
              <a:t>的安全性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80400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RSA</a:t>
            </a:r>
            <a:r>
              <a:rPr lang="zh-CN" altLang="en-US" dirty="0"/>
              <a:t>的安全性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有三种可能的对</a:t>
            </a:r>
            <a:r>
              <a:rPr lang="en-US" altLang="zh-CN" dirty="0"/>
              <a:t>RSA</a:t>
            </a:r>
            <a:r>
              <a:rPr lang="zh-CN" altLang="en-US" dirty="0"/>
              <a:t>的攻击方法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强行攻击：尝试所有可能的密钥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数学攻击：对两个素数乘积的因子分解</a:t>
            </a:r>
            <a:r>
              <a:rPr lang="en-US" altLang="zh-CN" dirty="0"/>
              <a:t>(FAC</a:t>
            </a:r>
            <a:r>
              <a:rPr lang="zh-CN" altLang="en-US" dirty="0"/>
              <a:t>问题</a:t>
            </a:r>
            <a:r>
              <a:rPr lang="en-US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计时攻击：依赖于解密算法的运行时间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选择密文攻击：利用了</a:t>
            </a:r>
            <a:r>
              <a:rPr lang="en-US" altLang="zh-CN" dirty="0"/>
              <a:t>RSA</a:t>
            </a:r>
            <a:r>
              <a:rPr lang="zh-CN" altLang="en-US" dirty="0"/>
              <a:t>算法的性质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RSA</a:t>
            </a:r>
            <a:r>
              <a:rPr lang="zh-CN" altLang="en-US" dirty="0"/>
              <a:t>的安全性问题依赖于大合数的素因子分解，即</a:t>
            </a:r>
            <a:r>
              <a:rPr lang="en-US" altLang="zh-CN" dirty="0"/>
              <a:t>factorization problem (FAC)</a:t>
            </a:r>
            <a:r>
              <a:rPr lang="zh-CN" altLang="en-US" dirty="0"/>
              <a:t>，</a:t>
            </a:r>
            <a:r>
              <a:rPr lang="en-US" altLang="zh-CN" dirty="0"/>
              <a:t>FAC</a:t>
            </a:r>
            <a:r>
              <a:rPr lang="zh-CN" altLang="en-US" dirty="0"/>
              <a:t>的计算复杂性为</a:t>
            </a:r>
            <a:r>
              <a:rPr lang="en-US" altLang="zh-CN" dirty="0"/>
              <a:t>T=exp((</a:t>
            </a:r>
            <a:r>
              <a:rPr lang="en-US" altLang="zh-CN" dirty="0" err="1"/>
              <a:t>ln</a:t>
            </a:r>
            <a:r>
              <a:rPr lang="en-US" altLang="zh-CN" dirty="0"/>
              <a:t>(n)</a:t>
            </a:r>
            <a:r>
              <a:rPr lang="en-US" altLang="zh-CN" dirty="0" err="1"/>
              <a:t>ln</a:t>
            </a:r>
            <a:r>
              <a:rPr lang="en-US" altLang="zh-CN" dirty="0"/>
              <a:t>(</a:t>
            </a:r>
            <a:r>
              <a:rPr lang="en-US" altLang="zh-CN" dirty="0" err="1"/>
              <a:t>ln</a:t>
            </a:r>
            <a:r>
              <a:rPr lang="en-US" altLang="zh-CN" dirty="0"/>
              <a:t>(n)))</a:t>
            </a:r>
            <a:r>
              <a:rPr lang="en-US" altLang="zh-CN" baseline="30000" dirty="0"/>
              <a:t>1/2</a:t>
            </a:r>
            <a:r>
              <a:rPr lang="en-US" altLang="zh-CN" dirty="0"/>
              <a:t>)</a:t>
            </a:r>
            <a:r>
              <a:rPr lang="zh-CN" altLang="en-US" dirty="0"/>
              <a:t>，同</a:t>
            </a:r>
            <a:r>
              <a:rPr lang="en-US" altLang="zh-CN" dirty="0"/>
              <a:t>DLP</a:t>
            </a:r>
            <a:r>
              <a:rPr lang="zh-CN" altLang="en-US" dirty="0"/>
              <a:t>问题。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0056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611188" y="4149725"/>
            <a:ext cx="8064500" cy="2016125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altLang="zh-CN" sz="2600" dirty="0"/>
              <a:t>p</a:t>
            </a:r>
            <a:r>
              <a:rPr lang="zh-CN" altLang="en-US" sz="2600" dirty="0"/>
              <a:t>和</a:t>
            </a:r>
            <a:r>
              <a:rPr lang="en-US" altLang="zh-CN" sz="2600" dirty="0"/>
              <a:t>q</a:t>
            </a:r>
            <a:r>
              <a:rPr lang="zh-CN" altLang="en-US" sz="2600" dirty="0"/>
              <a:t>应满足下列约束条件：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p</a:t>
            </a:r>
            <a:r>
              <a:rPr lang="zh-CN" altLang="en-US" sz="2200" dirty="0"/>
              <a:t>和</a:t>
            </a:r>
            <a:r>
              <a:rPr lang="en-US" altLang="zh-CN" sz="2200" dirty="0"/>
              <a:t>q</a:t>
            </a:r>
            <a:r>
              <a:rPr lang="zh-CN" altLang="en-US" sz="2200" dirty="0"/>
              <a:t>的长度应仅相差几位，</a:t>
            </a:r>
            <a:r>
              <a:rPr lang="en-US" altLang="zh-CN" sz="2200" dirty="0"/>
              <a:t>p</a:t>
            </a:r>
            <a:r>
              <a:rPr lang="zh-CN" altLang="en-US" sz="2200" dirty="0"/>
              <a:t>和</a:t>
            </a:r>
            <a:r>
              <a:rPr lang="en-US" altLang="zh-CN" sz="2200" dirty="0"/>
              <a:t>q</a:t>
            </a:r>
            <a:r>
              <a:rPr lang="zh-CN" altLang="en-US" sz="2200" dirty="0"/>
              <a:t>都应约在</a:t>
            </a:r>
            <a:r>
              <a:rPr lang="en-US" altLang="zh-CN" sz="2200" dirty="0"/>
              <a:t>10</a:t>
            </a:r>
            <a:r>
              <a:rPr lang="en-US" altLang="zh-CN" sz="2200" baseline="30000" dirty="0"/>
              <a:t>75</a:t>
            </a:r>
            <a:r>
              <a:rPr lang="zh-CN" altLang="en-US" sz="2200" dirty="0"/>
              <a:t>到</a:t>
            </a:r>
            <a:r>
              <a:rPr lang="en-US" altLang="zh-CN" sz="2200" dirty="0"/>
              <a:t>10</a:t>
            </a:r>
            <a:r>
              <a:rPr lang="en-US" altLang="zh-CN" sz="2200" baseline="30000" dirty="0"/>
              <a:t>100</a:t>
            </a:r>
            <a:r>
              <a:rPr lang="zh-CN" altLang="en-US" sz="2200" dirty="0"/>
              <a:t>之间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(p-1)</a:t>
            </a:r>
            <a:r>
              <a:rPr lang="zh-CN" altLang="en-US" sz="2200" dirty="0"/>
              <a:t>和</a:t>
            </a:r>
            <a:r>
              <a:rPr lang="en-US" altLang="zh-CN" sz="2200" dirty="0"/>
              <a:t>(q-1)</a:t>
            </a:r>
            <a:r>
              <a:rPr lang="zh-CN" altLang="en-US" sz="2200" dirty="0"/>
              <a:t>都应有一个大的素因子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err="1"/>
              <a:t>gcd</a:t>
            </a:r>
            <a:r>
              <a:rPr lang="en-US" altLang="zh-CN" sz="2200" dirty="0"/>
              <a:t>(p-1, q-1)</a:t>
            </a:r>
            <a:r>
              <a:rPr lang="zh-CN" altLang="en-US" sz="2200" dirty="0"/>
              <a:t>应该较小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dirty="0"/>
              <a:t>        另外，已经证明，</a:t>
            </a:r>
            <a:r>
              <a:rPr lang="zh-CN" altLang="en-US" sz="2200" dirty="0">
                <a:solidFill>
                  <a:srgbClr val="0000CC"/>
                </a:solidFill>
              </a:rPr>
              <a:t>若</a:t>
            </a:r>
            <a:r>
              <a:rPr lang="en-US" altLang="zh-CN" sz="2200" dirty="0">
                <a:solidFill>
                  <a:srgbClr val="0000CC"/>
                </a:solidFill>
              </a:rPr>
              <a:t>e&lt;n</a:t>
            </a:r>
            <a:r>
              <a:rPr lang="zh-CN" altLang="en-US" sz="2200" dirty="0">
                <a:solidFill>
                  <a:srgbClr val="0000CC"/>
                </a:solidFill>
              </a:rPr>
              <a:t>且</a:t>
            </a:r>
            <a:r>
              <a:rPr lang="en-US" altLang="zh-CN" sz="2200" dirty="0">
                <a:solidFill>
                  <a:srgbClr val="0000CC"/>
                </a:solidFill>
              </a:rPr>
              <a:t>d&lt;n</a:t>
            </a:r>
            <a:r>
              <a:rPr lang="en-US" altLang="zh-CN" sz="2200" baseline="30000" dirty="0">
                <a:solidFill>
                  <a:srgbClr val="0000CC"/>
                </a:solidFill>
              </a:rPr>
              <a:t>1/4</a:t>
            </a:r>
            <a:r>
              <a:rPr lang="zh-CN" altLang="en-US" sz="2200" dirty="0">
                <a:solidFill>
                  <a:srgbClr val="0000CC"/>
                </a:solidFill>
              </a:rPr>
              <a:t>，则</a:t>
            </a:r>
            <a:r>
              <a:rPr lang="en-US" altLang="zh-CN" sz="2200" dirty="0">
                <a:solidFill>
                  <a:srgbClr val="0000CC"/>
                </a:solidFill>
              </a:rPr>
              <a:t>d</a:t>
            </a:r>
            <a:r>
              <a:rPr lang="zh-CN" altLang="en-US" sz="2200" dirty="0">
                <a:solidFill>
                  <a:srgbClr val="0000CC"/>
                </a:solidFill>
              </a:rPr>
              <a:t>很容易确定</a:t>
            </a:r>
          </a:p>
        </p:txBody>
      </p:sp>
      <p:pic>
        <p:nvPicPr>
          <p:cNvPr id="194561" name="Picture 10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76200"/>
            <a:ext cx="8353425" cy="40354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1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03350" y="0"/>
            <a:ext cx="6264275" cy="68580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416800" cy="539750"/>
          </a:xfrm>
        </p:spPr>
        <p:txBody>
          <a:bodyPr>
            <a:normAutofit fontScale="90000"/>
          </a:bodyPr>
          <a:lstStyle/>
          <a:p>
            <a:r>
              <a:rPr lang="en-US" altLang="zh-CN" b="0" dirty="0"/>
              <a:t>1</a:t>
            </a:r>
            <a:r>
              <a:rPr lang="zh-CN" altLang="en-US" b="0" dirty="0"/>
              <a:t>）针对</a:t>
            </a:r>
            <a:r>
              <a:rPr lang="en-US" altLang="zh-CN" b="0" dirty="0"/>
              <a:t>RSA</a:t>
            </a:r>
            <a:r>
              <a:rPr lang="zh-CN" altLang="en-US" b="0" dirty="0"/>
              <a:t>的计时攻击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sz="2600" dirty="0"/>
              <a:t>计时攻击</a:t>
            </a:r>
          </a:p>
          <a:p>
            <a:pPr lvl="1">
              <a:lnSpc>
                <a:spcPct val="85000"/>
              </a:lnSpc>
            </a:pPr>
            <a:r>
              <a:rPr lang="zh-CN" altLang="en-US" sz="2200" dirty="0"/>
              <a:t>类似通过观察他人转动保险柜拨号盘的时间长短来猜测密码</a:t>
            </a:r>
          </a:p>
          <a:p>
            <a:pPr>
              <a:lnSpc>
                <a:spcPct val="85000"/>
              </a:lnSpc>
            </a:pPr>
            <a:r>
              <a:rPr lang="zh-CN" altLang="en-US" sz="2600" dirty="0"/>
              <a:t>可能的解决办法</a:t>
            </a:r>
          </a:p>
          <a:p>
            <a:pPr lvl="1">
              <a:lnSpc>
                <a:spcPct val="85000"/>
              </a:lnSpc>
            </a:pPr>
            <a:r>
              <a:rPr lang="zh-CN" altLang="en-US" sz="2200" dirty="0"/>
              <a:t>不变的幂运行时间，可能会降低性能</a:t>
            </a:r>
          </a:p>
          <a:p>
            <a:pPr lvl="1">
              <a:lnSpc>
                <a:spcPct val="85000"/>
              </a:lnSpc>
            </a:pPr>
            <a:r>
              <a:rPr lang="zh-CN" altLang="en-US" sz="2200" dirty="0"/>
              <a:t>在求幂运算中加入随机延时</a:t>
            </a:r>
          </a:p>
          <a:p>
            <a:pPr lvl="1">
              <a:lnSpc>
                <a:spcPct val="85000"/>
              </a:lnSpc>
            </a:pPr>
            <a:r>
              <a:rPr lang="zh-CN" altLang="en-US" sz="2200" dirty="0"/>
              <a:t>隐蔽：在执行幂运算之前先将密文乘上一个随机数（使攻击者不  知道计算机正在处理的是哪些位，阻止攻击者逐位进行分析）</a:t>
            </a:r>
          </a:p>
          <a:p>
            <a:pPr lvl="1">
              <a:lnSpc>
                <a:spcPct val="85000"/>
              </a:lnSpc>
            </a:pPr>
            <a:r>
              <a:rPr lang="en-US" altLang="zh-CN" sz="2200" dirty="0"/>
              <a:t>RSA</a:t>
            </a:r>
            <a:r>
              <a:rPr lang="zh-CN" altLang="en-US" sz="2200" dirty="0"/>
              <a:t>数据安全算法，用私钥实现操作</a:t>
            </a:r>
            <a:r>
              <a:rPr lang="en-US" altLang="zh-CN" sz="2200" dirty="0"/>
              <a:t>M=</a:t>
            </a:r>
            <a:r>
              <a:rPr lang="en-US" altLang="zh-CN" sz="2200" dirty="0" err="1"/>
              <a:t>C</a:t>
            </a:r>
            <a:r>
              <a:rPr lang="en-US" altLang="zh-CN" sz="2200" baseline="30000" dirty="0" err="1"/>
              <a:t>d</a:t>
            </a:r>
            <a:r>
              <a:rPr lang="en-US" altLang="zh-CN" sz="2200" dirty="0"/>
              <a:t> mod n</a:t>
            </a:r>
            <a:r>
              <a:rPr lang="zh-CN" altLang="en-US" sz="2200" dirty="0"/>
              <a:t>的过程如下</a:t>
            </a:r>
          </a:p>
          <a:p>
            <a:pPr lvl="2">
              <a:lnSpc>
                <a:spcPct val="110000"/>
              </a:lnSpc>
            </a:pPr>
            <a:r>
              <a:rPr lang="zh-CN" altLang="en-US" sz="2100" dirty="0"/>
              <a:t>产生</a:t>
            </a:r>
            <a:r>
              <a:rPr lang="en-US" altLang="zh-CN" sz="2100" dirty="0"/>
              <a:t>0</a:t>
            </a:r>
            <a:r>
              <a:rPr lang="zh-CN" altLang="en-US" sz="2100" dirty="0"/>
              <a:t>－</a:t>
            </a:r>
            <a:r>
              <a:rPr lang="en-US" altLang="zh-CN" sz="2100" dirty="0"/>
              <a:t>n-1</a:t>
            </a:r>
            <a:r>
              <a:rPr lang="zh-CN" altLang="en-US" sz="2100" dirty="0"/>
              <a:t>之间的秘密随机数</a:t>
            </a:r>
            <a:r>
              <a:rPr lang="en-US" altLang="zh-CN" sz="2100" dirty="0"/>
              <a:t>r</a:t>
            </a:r>
          </a:p>
          <a:p>
            <a:pPr lvl="2">
              <a:lnSpc>
                <a:spcPct val="110000"/>
              </a:lnSpc>
            </a:pPr>
            <a:r>
              <a:rPr lang="zh-CN" altLang="en-US" sz="2100" dirty="0"/>
              <a:t>计算</a:t>
            </a:r>
            <a:r>
              <a:rPr lang="en-US" altLang="zh-CN" sz="2100" dirty="0"/>
              <a:t>C’=C(r</a:t>
            </a:r>
            <a:r>
              <a:rPr lang="en-US" altLang="zh-CN" sz="2100" baseline="30000" dirty="0"/>
              <a:t>e</a:t>
            </a:r>
            <a:r>
              <a:rPr lang="en-US" altLang="zh-CN" sz="2100" dirty="0"/>
              <a:t>) mod n, e</a:t>
            </a:r>
            <a:r>
              <a:rPr lang="zh-CN" altLang="en-US" sz="2100" dirty="0"/>
              <a:t>是公开的指数</a:t>
            </a:r>
          </a:p>
          <a:p>
            <a:pPr lvl="2">
              <a:lnSpc>
                <a:spcPct val="110000"/>
              </a:lnSpc>
            </a:pPr>
            <a:r>
              <a:rPr lang="zh-CN" altLang="en-US" sz="2100" dirty="0"/>
              <a:t>计算</a:t>
            </a:r>
            <a:r>
              <a:rPr lang="en-US" altLang="zh-CN" sz="2100" dirty="0"/>
              <a:t>M’=(C’)</a:t>
            </a:r>
            <a:r>
              <a:rPr lang="en-US" altLang="zh-CN" sz="2100" baseline="30000" dirty="0"/>
              <a:t>d</a:t>
            </a:r>
            <a:r>
              <a:rPr lang="en-US" altLang="zh-CN" sz="2100" dirty="0"/>
              <a:t> mod n</a:t>
            </a:r>
          </a:p>
          <a:p>
            <a:pPr lvl="2">
              <a:lnSpc>
                <a:spcPct val="110000"/>
              </a:lnSpc>
            </a:pPr>
            <a:r>
              <a:rPr lang="zh-CN" altLang="en-US" sz="2100" dirty="0"/>
              <a:t>计算</a:t>
            </a:r>
            <a:r>
              <a:rPr lang="en-US" altLang="zh-CN" sz="2100" dirty="0"/>
              <a:t>M=</a:t>
            </a:r>
            <a:r>
              <a:rPr lang="en-US" altLang="zh-CN" sz="2100" dirty="0" err="1"/>
              <a:t>M’r</a:t>
            </a:r>
            <a:r>
              <a:rPr lang="en-US" altLang="zh-CN" sz="2100" dirty="0"/>
              <a:t> </a:t>
            </a:r>
            <a:r>
              <a:rPr lang="en-US" altLang="zh-CN" sz="2100" baseline="30000" dirty="0"/>
              <a:t>-1</a:t>
            </a:r>
            <a:r>
              <a:rPr lang="en-US" altLang="zh-CN" sz="2100" dirty="0"/>
              <a:t> mod n, </a:t>
            </a:r>
            <a:r>
              <a:rPr lang="zh-CN" altLang="en-US" sz="2100" dirty="0"/>
              <a:t>其中</a:t>
            </a:r>
            <a:r>
              <a:rPr lang="en-US" altLang="zh-CN" sz="2100" dirty="0"/>
              <a:t>r </a:t>
            </a:r>
            <a:r>
              <a:rPr lang="en-US" altLang="zh-CN" sz="2100" baseline="30000" dirty="0"/>
              <a:t>-1</a:t>
            </a:r>
            <a:r>
              <a:rPr lang="zh-CN" altLang="en-US" sz="2100" dirty="0"/>
              <a:t>是</a:t>
            </a:r>
            <a:r>
              <a:rPr lang="en-US" altLang="zh-CN" sz="2100" dirty="0"/>
              <a:t>r</a:t>
            </a:r>
            <a:r>
              <a:rPr lang="zh-CN" altLang="en-US" sz="2100" dirty="0"/>
              <a:t>模</a:t>
            </a:r>
            <a:r>
              <a:rPr lang="en-US" altLang="zh-CN" sz="2100" dirty="0"/>
              <a:t>n</a:t>
            </a:r>
            <a:r>
              <a:rPr lang="zh-CN" altLang="en-US" sz="2100" dirty="0"/>
              <a:t>的乘法逆元，根据            </a:t>
            </a:r>
            <a:r>
              <a:rPr lang="en-US" altLang="zh-CN" sz="2100" dirty="0" err="1"/>
              <a:t>r</a:t>
            </a:r>
            <a:r>
              <a:rPr lang="en-US" altLang="zh-CN" sz="2100" baseline="30000" dirty="0" err="1"/>
              <a:t>ed</a:t>
            </a:r>
            <a:r>
              <a:rPr lang="en-US" altLang="zh-CN" sz="2100" dirty="0" err="1"/>
              <a:t>mod</a:t>
            </a:r>
            <a:r>
              <a:rPr lang="en-US" altLang="zh-CN" sz="2100" dirty="0"/>
              <a:t> n=r</a:t>
            </a:r>
            <a:r>
              <a:rPr lang="zh-CN" altLang="en-US" sz="2100" dirty="0"/>
              <a:t>，可以证明结论是正确的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zh-CN" altLang="en-US" b="0" dirty="0"/>
              <a:t>几种不同复杂性的算法的代价</a:t>
            </a:r>
          </a:p>
        </p:txBody>
      </p:sp>
      <p:pic>
        <p:nvPicPr>
          <p:cNvPr id="14541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541463"/>
            <a:ext cx="8496300" cy="3775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18488" cy="1295400"/>
          </a:xfrm>
        </p:spPr>
        <p:txBody>
          <a:bodyPr/>
          <a:lstStyle/>
          <a:p>
            <a:r>
              <a:rPr lang="en-US" altLang="zh-CN" sz="3800" b="0" dirty="0">
                <a:ea typeface="宋体" pitchFamily="2" charset="-122"/>
              </a:rPr>
              <a:t>Whitfield </a:t>
            </a:r>
            <a:r>
              <a:rPr lang="en-US" altLang="zh-CN" sz="3800" b="0" dirty="0" err="1">
                <a:ea typeface="宋体" pitchFamily="2" charset="-122"/>
              </a:rPr>
              <a:t>Diffie</a:t>
            </a:r>
            <a:r>
              <a:rPr lang="en-US" altLang="zh-CN" sz="3800" b="0" dirty="0">
                <a:ea typeface="宋体" pitchFamily="2" charset="-122"/>
              </a:rPr>
              <a:t> and Martin Hellman</a:t>
            </a:r>
          </a:p>
        </p:txBody>
      </p:sp>
      <p:pic>
        <p:nvPicPr>
          <p:cNvPr id="180227" name="Picture 3" descr="diff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428736"/>
            <a:ext cx="1770063" cy="2590800"/>
          </a:xfrm>
          <a:prstGeom prst="rect">
            <a:avLst/>
          </a:prstGeom>
          <a:noFill/>
        </p:spPr>
      </p:pic>
      <p:pic>
        <p:nvPicPr>
          <p:cNvPr id="180228" name="Picture 4" descr="hellma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1428736"/>
            <a:ext cx="1895475" cy="2590800"/>
          </a:xfrm>
          <a:prstGeom prst="rect">
            <a:avLst/>
          </a:prstGeom>
          <a:noFill/>
        </p:spPr>
      </p:pic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428596" y="4143380"/>
            <a:ext cx="25908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dirty="0" smtClean="0">
                <a:latin typeface="Verdana" pitchFamily="34" charset="0"/>
              </a:rPr>
              <a:t>Whitfield </a:t>
            </a:r>
            <a:r>
              <a:rPr lang="en-US" altLang="zh-CN" sz="1600" b="1" dirty="0" err="1" smtClean="0">
                <a:latin typeface="Verdana" pitchFamily="34" charset="0"/>
              </a:rPr>
              <a:t>Diffie</a:t>
            </a:r>
            <a:endParaRPr lang="en-US" altLang="zh-CN" sz="1600" b="1" dirty="0">
              <a:latin typeface="Verdana" pitchFamily="34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5286380" y="4143380"/>
            <a:ext cx="28194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 dirty="0" smtClean="0">
                <a:latin typeface="Verdana" pitchFamily="34" charset="0"/>
              </a:rPr>
              <a:t>Martin Hellman</a:t>
            </a:r>
            <a:endParaRPr lang="en-US" altLang="zh-CN" sz="1600" b="1" dirty="0"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4500570"/>
            <a:ext cx="39290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Born in 1944/ fascinated in Math/ Graduated from MIT 1965/ freethinking independent cryptographer in 1970s/ insightful in the significance of Key Distribution in then rising </a:t>
            </a:r>
            <a:r>
              <a:rPr lang="en-US" altLang="zh-CN" sz="1400" dirty="0" err="1" smtClean="0"/>
              <a:t>ARPAnet</a:t>
            </a:r>
            <a:r>
              <a:rPr lang="en-US" altLang="zh-CN" sz="1400" dirty="0" smtClean="0"/>
              <a:t> / visit to IBM lab in Setp.1974 </a:t>
            </a:r>
            <a:r>
              <a:rPr lang="en-US" altLang="zh-CN" sz="1400" dirty="0" smtClean="0">
                <a:sym typeface="Wingdings" pitchFamily="2" charset="2"/>
              </a:rPr>
              <a:t> Martin Hellman</a:t>
            </a:r>
            <a:r>
              <a:rPr lang="en-US" altLang="zh-CN" sz="1400" dirty="0" smtClean="0"/>
              <a:t>  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429124" y="4572008"/>
            <a:ext cx="4214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Prof. of  Stanford Univ./Born in 1945/ to be different-&gt;cipher with </a:t>
            </a:r>
            <a:r>
              <a:rPr lang="en-US" altLang="zh-CN" sz="1400" i="1" dirty="0" smtClean="0"/>
              <a:t>The</a:t>
            </a:r>
            <a:r>
              <a:rPr lang="en-US" altLang="zh-CN" sz="1400" dirty="0" smtClean="0"/>
              <a:t> </a:t>
            </a:r>
            <a:r>
              <a:rPr lang="en-US" altLang="zh-CN" sz="1400" i="1" dirty="0" err="1" smtClean="0"/>
              <a:t>Coderbreakers</a:t>
            </a:r>
            <a:endParaRPr lang="en-US" altLang="zh-CN" sz="1400" i="1" dirty="0" smtClean="0"/>
          </a:p>
          <a:p>
            <a:r>
              <a:rPr lang="en-US" altLang="zh-CN" sz="1400" dirty="0" smtClean="0"/>
              <a:t>/1974,9 </a:t>
            </a:r>
            <a:r>
              <a:rPr lang="en-US" altLang="zh-CN" sz="1400" dirty="0" err="1" smtClean="0"/>
              <a:t>Diffie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357687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ea typeface="黑体" pitchFamily="49" charset="-122"/>
              </a:rPr>
              <a:t>保密性的不安全假设</a:t>
            </a:r>
            <a:endParaRPr lang="en-US" altLang="zh-CN" sz="2600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sz="220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2200" dirty="0">
                <a:solidFill>
                  <a:srgbClr val="0000CC"/>
                </a:solidFill>
              </a:rPr>
              <a:t>) </a:t>
            </a:r>
            <a:r>
              <a:rPr lang="zh-CN" altLang="en-US" sz="2200" dirty="0">
                <a:solidFill>
                  <a:srgbClr val="0000CC"/>
                </a:solidFill>
              </a:rPr>
              <a:t>完全或无保密</a:t>
            </a:r>
          </a:p>
          <a:p>
            <a:pPr lvl="2"/>
            <a:r>
              <a:rPr lang="zh-CN" altLang="en-US" sz="2000" dirty="0">
                <a:solidFill>
                  <a:srgbClr val="0000CC"/>
                </a:solidFill>
              </a:rPr>
              <a:t> </a:t>
            </a:r>
            <a:r>
              <a:rPr lang="zh-CN" altLang="en-US" sz="2000" dirty="0"/>
              <a:t>已知加密算法及其输出的一条密文，攻击者的任务是恢复出（这条长度通常由密码系统的安全参数决定的）整条明文</a:t>
            </a:r>
            <a:r>
              <a:rPr lang="en-US" altLang="zh-CN" sz="2000" dirty="0"/>
              <a:t>;</a:t>
            </a:r>
            <a:r>
              <a:rPr lang="zh-CN" altLang="en-US" sz="2000" dirty="0"/>
              <a:t>或者是在一个已知加密算法的基础上，给定一组明</a:t>
            </a:r>
            <a:r>
              <a:rPr lang="en-US" altLang="zh-CN" sz="2000" dirty="0"/>
              <a:t>/</a:t>
            </a:r>
            <a:r>
              <a:rPr lang="zh-CN" altLang="en-US" sz="2000" dirty="0"/>
              <a:t>密文对，攻击者的任务是恢复整个密钥。攻击者或者成功地完全得到想要的秘密，或者什么也得不到。</a:t>
            </a:r>
          </a:p>
          <a:p>
            <a:pPr lvl="2"/>
            <a:r>
              <a:rPr lang="zh-CN" altLang="en-US" sz="2000" dirty="0"/>
              <a:t>应该特别注意</a:t>
            </a:r>
            <a:r>
              <a:rPr lang="en-US" altLang="zh-CN" sz="2000" dirty="0"/>
              <a:t>"</a:t>
            </a:r>
            <a:r>
              <a:rPr lang="zh-CN" altLang="en-US" sz="2000" dirty="0"/>
              <a:t>无</a:t>
            </a:r>
            <a:r>
              <a:rPr lang="en-US" altLang="zh-CN" sz="2000" dirty="0"/>
              <a:t>"</a:t>
            </a:r>
            <a:r>
              <a:rPr lang="zh-CN" altLang="en-US" sz="2000" dirty="0"/>
              <a:t>的含义</a:t>
            </a:r>
            <a:r>
              <a:rPr lang="en-US" altLang="zh-CN" sz="2000" dirty="0"/>
              <a:t>:</a:t>
            </a:r>
            <a:r>
              <a:rPr lang="zh-CN" altLang="en-US" sz="2000" dirty="0"/>
              <a:t>它意味着无论在攻击之前或者之后，攻击者没有得到关于秘密的任何信息。</a:t>
            </a:r>
          </a:p>
          <a:p>
            <a:pPr lvl="1"/>
            <a:r>
              <a:rPr lang="en-US" altLang="zh-CN" sz="2200" dirty="0">
                <a:solidFill>
                  <a:srgbClr val="0000CC"/>
                </a:solidFill>
              </a:rPr>
              <a:t>ii) </a:t>
            </a:r>
            <a:r>
              <a:rPr lang="zh-CN" altLang="en-US" sz="2200" dirty="0">
                <a:solidFill>
                  <a:srgbClr val="0000CC"/>
                </a:solidFill>
              </a:rPr>
              <a:t>被动攻击</a:t>
            </a:r>
          </a:p>
          <a:p>
            <a:pPr lvl="2"/>
            <a:r>
              <a:rPr lang="zh-CN" altLang="en-US" sz="2000" dirty="0"/>
              <a:t>攻击者不能运用自己掌握的数据操纵或修改密文，也不能要求拥有密钥的用户提供加密或解密服务。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611188" y="633413"/>
            <a:ext cx="7273925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900" dirty="0">
                <a:solidFill>
                  <a:schemeClr val="tx2"/>
                </a:solidFill>
                <a:ea typeface="黑体" pitchFamily="49" charset="-122"/>
              </a:rPr>
              <a:t>2</a:t>
            </a:r>
            <a:r>
              <a:rPr lang="zh-CN" altLang="en-US" sz="3900" dirty="0" smtClean="0">
                <a:solidFill>
                  <a:schemeClr val="tx2"/>
                </a:solidFill>
                <a:ea typeface="黑体" pitchFamily="49" charset="-122"/>
              </a:rPr>
              <a:t>）穷举攻击、</a:t>
            </a:r>
            <a:r>
              <a:rPr lang="zh-CN" altLang="en-US" sz="4000" dirty="0" smtClean="0"/>
              <a:t>选择密文攻击</a:t>
            </a:r>
            <a:endParaRPr lang="en-US" altLang="zh-CN" sz="3900" dirty="0" smtClean="0">
              <a:solidFill>
                <a:schemeClr val="tx2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不安全假设原因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411662"/>
          </a:xfrm>
        </p:spPr>
        <p:txBody>
          <a:bodyPr/>
          <a:lstStyle/>
          <a:p>
            <a:r>
              <a:rPr lang="en-US" altLang="zh-CN" sz="2600" dirty="0" err="1">
                <a:solidFill>
                  <a:srgbClr val="0000CC"/>
                </a:solidFill>
              </a:rPr>
              <a:t>i</a:t>
            </a:r>
            <a:r>
              <a:rPr lang="en-US" altLang="zh-CN" sz="2600" dirty="0">
                <a:solidFill>
                  <a:srgbClr val="0000CC"/>
                </a:solidFill>
              </a:rPr>
              <a:t>)</a:t>
            </a:r>
            <a:r>
              <a:rPr lang="en-US" altLang="zh-CN" sz="2600" dirty="0"/>
              <a:t> (</a:t>
            </a:r>
            <a:r>
              <a:rPr lang="zh-CN" altLang="en-US" sz="2600" dirty="0">
                <a:solidFill>
                  <a:srgbClr val="FF3300"/>
                </a:solidFill>
              </a:rPr>
              <a:t>部分信息泄露</a:t>
            </a:r>
            <a:r>
              <a:rPr lang="en-US" altLang="zh-CN" sz="2600" dirty="0"/>
              <a:t>) </a:t>
            </a:r>
            <a:r>
              <a:rPr lang="zh-CN" altLang="en-US" sz="2600" dirty="0"/>
              <a:t>在应用中，明文数据很可能含有一些非秘密的</a:t>
            </a:r>
            <a:r>
              <a:rPr lang="en-US" altLang="zh-CN" sz="2600" dirty="0"/>
              <a:t>“</a:t>
            </a:r>
            <a:r>
              <a:rPr lang="zh-CN" altLang="en-US" sz="2600" dirty="0"/>
              <a:t>部分信息</a:t>
            </a:r>
            <a:r>
              <a:rPr lang="en-US" altLang="zh-CN" sz="2600" dirty="0"/>
              <a:t>”</a:t>
            </a:r>
            <a:r>
              <a:rPr lang="zh-CN" altLang="en-US" sz="2600" dirty="0"/>
              <a:t>，攻击者可以知道这些信息</a:t>
            </a:r>
          </a:p>
          <a:p>
            <a:pPr lvl="1"/>
            <a:r>
              <a:rPr lang="zh-CN" altLang="en-US" sz="2200" dirty="0"/>
              <a:t>通常的工资数据会小于</a:t>
            </a:r>
            <a:r>
              <a:rPr lang="en-US" altLang="zh-CN" sz="2200" dirty="0"/>
              <a:t>1000000</a:t>
            </a:r>
            <a:r>
              <a:rPr lang="zh-CN" altLang="en-US" sz="2200" dirty="0"/>
              <a:t>，即使是很高的工资</a:t>
            </a:r>
            <a:r>
              <a:rPr lang="en-US" altLang="zh-CN" sz="2200" dirty="0"/>
              <a:t>,</a:t>
            </a:r>
            <a:r>
              <a:rPr lang="zh-CN" altLang="en-US" sz="2200" dirty="0"/>
              <a:t>从密码角度来讲也是很小的一个数字</a:t>
            </a:r>
            <a:r>
              <a:rPr lang="en-US" altLang="zh-CN" sz="2200" dirty="0"/>
              <a:t> (</a:t>
            </a:r>
            <a:r>
              <a:rPr lang="zh-CN" altLang="en-US" sz="2200" dirty="0"/>
              <a:t>穷举攻击</a:t>
            </a:r>
            <a:r>
              <a:rPr lang="en-US" altLang="zh-CN" sz="2200" dirty="0"/>
              <a:t>)</a:t>
            </a:r>
          </a:p>
          <a:p>
            <a:r>
              <a:rPr lang="en-US" altLang="zh-CN" sz="2600" dirty="0">
                <a:solidFill>
                  <a:srgbClr val="0000CC"/>
                </a:solidFill>
              </a:rPr>
              <a:t>ii)</a:t>
            </a:r>
            <a:r>
              <a:rPr lang="zh-CN" altLang="en-US" sz="2600" dirty="0"/>
              <a:t>（</a:t>
            </a:r>
            <a:r>
              <a:rPr lang="zh-CN" altLang="en-US" sz="2600" dirty="0">
                <a:solidFill>
                  <a:srgbClr val="FF3300"/>
                </a:solidFill>
              </a:rPr>
              <a:t>主动攻击</a:t>
            </a:r>
            <a:r>
              <a:rPr lang="zh-CN" altLang="en-US" sz="2600" dirty="0"/>
              <a:t>）攻击者参与目标用户的信息交互，发送密文给目标用户解密，得到相应的明文。这种交互的方式称为用户</a:t>
            </a:r>
            <a:r>
              <a:rPr lang="en-US" altLang="zh-CN" sz="2600" dirty="0"/>
              <a:t>(</a:t>
            </a:r>
            <a:r>
              <a:rPr lang="zh-CN" altLang="en-US" sz="2600" dirty="0"/>
              <a:t>公钥的拥有者</a:t>
            </a:r>
            <a:r>
              <a:rPr lang="en-US" altLang="zh-CN" sz="2600" dirty="0"/>
              <a:t>)</a:t>
            </a:r>
            <a:r>
              <a:rPr lang="zh-CN" altLang="en-US" sz="2600" dirty="0"/>
              <a:t>为攻击者提供</a:t>
            </a:r>
            <a:r>
              <a:rPr lang="zh-CN" altLang="en-US" sz="2600" dirty="0">
                <a:solidFill>
                  <a:srgbClr val="0000CC"/>
                </a:solidFill>
              </a:rPr>
              <a:t>解密预言</a:t>
            </a:r>
            <a:r>
              <a:rPr lang="en-US" altLang="zh-CN" sz="2600" dirty="0">
                <a:solidFill>
                  <a:srgbClr val="0000CC"/>
                </a:solidFill>
              </a:rPr>
              <a:t>(decryption oracle)</a:t>
            </a:r>
            <a:r>
              <a:rPr lang="zh-CN" altLang="en-US" sz="2600" dirty="0">
                <a:solidFill>
                  <a:srgbClr val="0000CC"/>
                </a:solidFill>
              </a:rPr>
              <a:t>服务</a:t>
            </a:r>
          </a:p>
          <a:p>
            <a:pPr lvl="1"/>
            <a:r>
              <a:rPr lang="zh-CN" altLang="en-US" sz="2200" dirty="0"/>
              <a:t>避免被用做预言机</a:t>
            </a:r>
            <a:r>
              <a:rPr lang="en-US" altLang="zh-CN" sz="2200" dirty="0"/>
              <a:t>(Oracle)</a:t>
            </a:r>
            <a:r>
              <a:rPr lang="zh-CN" altLang="en-US" sz="2200" dirty="0"/>
              <a:t>也是一个很困难的问题。正确的对策就是设计一个适用于应用的密码系统，普通的用户也可以安全地使用。</a:t>
            </a:r>
            <a:endParaRPr lang="en-US" altLang="zh-CN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Decryption Oracle</a:t>
            </a:r>
          </a:p>
        </p:txBody>
      </p:sp>
      <p:sp>
        <p:nvSpPr>
          <p:cNvPr id="208900" name="Oval 4"/>
          <p:cNvSpPr>
            <a:spLocks noChangeArrowheads="1"/>
          </p:cNvSpPr>
          <p:nvPr/>
        </p:nvSpPr>
        <p:spPr bwMode="auto">
          <a:xfrm>
            <a:off x="4716463" y="2420938"/>
            <a:ext cx="1800225" cy="115252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/>
              <a:t>Decryption </a:t>
            </a:r>
          </a:p>
          <a:p>
            <a:pPr algn="ctr"/>
            <a:r>
              <a:rPr lang="en-US" altLang="zh-CN"/>
              <a:t>Oracle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1258888" y="3133725"/>
            <a:ext cx="18732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Adversary </a:t>
            </a:r>
          </a:p>
        </p:txBody>
      </p:sp>
      <p:sp>
        <p:nvSpPr>
          <p:cNvPr id="208902" name="Line 6"/>
          <p:cNvSpPr>
            <a:spLocks noChangeShapeType="1"/>
          </p:cNvSpPr>
          <p:nvPr/>
        </p:nvSpPr>
        <p:spPr bwMode="auto">
          <a:xfrm flipV="1">
            <a:off x="2555875" y="2852738"/>
            <a:ext cx="1944688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2987675" y="2565400"/>
            <a:ext cx="1296988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C’ </a:t>
            </a:r>
            <a:endParaRPr lang="en-US" altLang="zh-CN" dirty="0"/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 flipH="1">
            <a:off x="2484438" y="3429000"/>
            <a:ext cx="2447925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16238" y="3169821"/>
            <a:ext cx="1799778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/>
              <a:t>m' =</a:t>
            </a:r>
            <a:r>
              <a:rPr lang="en-US" altLang="zh-CN" sz="1600" dirty="0" err="1" smtClean="0"/>
              <a:t>C’</a:t>
            </a:r>
            <a:r>
              <a:rPr lang="en-US" altLang="zh-CN" sz="1600" baseline="30000" dirty="0" err="1" smtClean="0"/>
              <a:t>d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mod N</a:t>
            </a: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6588125" y="2906494"/>
            <a:ext cx="2160339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no message was encrypted </a:t>
            </a:r>
            <a:r>
              <a:rPr lang="en-US" altLang="zh-CN" smtClean="0"/>
              <a:t>into C’ 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066088" cy="858837"/>
          </a:xfrm>
        </p:spPr>
        <p:txBody>
          <a:bodyPr/>
          <a:lstStyle/>
          <a:p>
            <a:r>
              <a:rPr lang="zh-CN" altLang="en-US" sz="3800" b="0" dirty="0"/>
              <a:t>选择密文攻击和最佳非对称加密填充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862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/>
              <a:t>基本的</a:t>
            </a:r>
            <a:r>
              <a:rPr lang="en-US" altLang="zh-CN" sz="2600" dirty="0"/>
              <a:t>RSA</a:t>
            </a:r>
            <a:r>
              <a:rPr lang="zh-CN" altLang="en-US" sz="2600" dirty="0"/>
              <a:t>算法容易受选择密文攻击</a:t>
            </a:r>
            <a:r>
              <a:rPr lang="en-US" altLang="zh-CN" sz="2600" dirty="0"/>
              <a:t>(CCA)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进行</a:t>
            </a:r>
            <a:r>
              <a:rPr lang="en-US" altLang="zh-CN" sz="2600" dirty="0"/>
              <a:t>CCA</a:t>
            </a:r>
            <a:r>
              <a:rPr lang="zh-CN" altLang="en-US" sz="2600" dirty="0"/>
              <a:t>攻击时，攻击者</a:t>
            </a:r>
            <a:r>
              <a:rPr lang="zh-CN" altLang="en-US" sz="2600" dirty="0">
                <a:solidFill>
                  <a:srgbClr val="0000CC"/>
                </a:solidFill>
              </a:rPr>
              <a:t>选择一些密文，并获得相应的明文</a:t>
            </a:r>
            <a:r>
              <a:rPr lang="zh-CN" altLang="en-US" sz="2600" dirty="0"/>
              <a:t>，这些明文是利用目标对象的私钥解密获得的（目标对象充当了解密预言）。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因此，攻击者可以选择一个明文，运用目标对象的公钥加密，然后再用目标对象的私钥解密而取回明文。关键在于攻击者可以利用</a:t>
            </a:r>
            <a:r>
              <a:rPr lang="en-US" altLang="zh-CN" sz="2600" dirty="0"/>
              <a:t>RSA</a:t>
            </a:r>
            <a:r>
              <a:rPr lang="zh-CN" altLang="en-US" sz="2600" dirty="0"/>
              <a:t>的性质，选择数据块使得当用目标对象的私钥处理时，产生密码分析所需要的信息。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利用</a:t>
            </a:r>
            <a:r>
              <a:rPr lang="en-US" altLang="zh-CN" sz="2600" dirty="0"/>
              <a:t>CCA</a:t>
            </a:r>
            <a:r>
              <a:rPr lang="zh-CN" altLang="en-US" sz="2600" dirty="0"/>
              <a:t>攻击</a:t>
            </a:r>
            <a:r>
              <a:rPr lang="en-US" altLang="zh-CN" sz="2600" dirty="0"/>
              <a:t>RSA</a:t>
            </a:r>
            <a:r>
              <a:rPr lang="zh-CN" altLang="en-US" sz="2600" dirty="0"/>
              <a:t>的一个简单例子利用了</a:t>
            </a:r>
            <a:r>
              <a:rPr lang="en-US" altLang="zh-CN" sz="2600" dirty="0"/>
              <a:t>RSA</a:t>
            </a:r>
            <a:r>
              <a:rPr lang="zh-CN" altLang="en-US" sz="2600" dirty="0"/>
              <a:t>如下的性质：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E(PU, M1) x E(PU, M2)=E(PU, [M1 x M2])</a:t>
            </a:r>
            <a:endParaRPr lang="zh-CN" alt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30275"/>
          </a:xfrm>
        </p:spPr>
        <p:txBody>
          <a:bodyPr/>
          <a:lstStyle/>
          <a:p>
            <a:r>
              <a:rPr lang="en-US" altLang="zh-CN" b="0" dirty="0" smtClean="0"/>
              <a:t>CCA</a:t>
            </a:r>
            <a:r>
              <a:rPr lang="zh-CN" altLang="en-US" b="0" dirty="0"/>
              <a:t>攻击</a:t>
            </a:r>
            <a:r>
              <a:rPr lang="en-US" altLang="zh-CN" b="0" dirty="0"/>
              <a:t>RSA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789487"/>
          </a:xfrm>
        </p:spPr>
        <p:txBody>
          <a:bodyPr/>
          <a:lstStyle/>
          <a:p>
            <a:r>
              <a:rPr lang="zh-CN" altLang="en-US" sz="2800" dirty="0"/>
              <a:t>利用</a:t>
            </a:r>
            <a:r>
              <a:rPr lang="en-US" altLang="zh-CN" sz="2800" dirty="0"/>
              <a:t>CCA</a:t>
            </a:r>
            <a:r>
              <a:rPr lang="zh-CN" altLang="en-US" sz="2800" dirty="0"/>
              <a:t>攻击，可以如下方式解密</a:t>
            </a:r>
            <a:r>
              <a:rPr lang="en-US" altLang="zh-CN" sz="2800" dirty="0"/>
              <a:t>C=M</a:t>
            </a:r>
            <a:r>
              <a:rPr lang="en-US" altLang="zh-CN" sz="2800" baseline="30000" dirty="0"/>
              <a:t>e</a:t>
            </a:r>
            <a:r>
              <a:rPr lang="en-US" altLang="zh-CN" sz="2800" dirty="0"/>
              <a:t> mod n</a:t>
            </a:r>
          </a:p>
          <a:p>
            <a:pPr lvl="1"/>
            <a:r>
              <a:rPr lang="zh-CN" altLang="en-US" sz="2400" dirty="0"/>
              <a:t>计算 </a:t>
            </a:r>
            <a:r>
              <a:rPr lang="en-US" altLang="zh-CN" sz="2400" dirty="0"/>
              <a:t>X=(C x 2</a:t>
            </a:r>
            <a:r>
              <a:rPr lang="en-US" altLang="zh-CN" sz="2400" baseline="30000" dirty="0"/>
              <a:t>e</a:t>
            </a:r>
            <a:r>
              <a:rPr lang="en-US" altLang="zh-CN" sz="2400" dirty="0"/>
              <a:t>) mod n</a:t>
            </a:r>
          </a:p>
          <a:p>
            <a:pPr lvl="1"/>
            <a:r>
              <a:rPr lang="zh-CN" altLang="en-US" sz="2400" dirty="0"/>
              <a:t>将</a:t>
            </a:r>
            <a:r>
              <a:rPr lang="en-US" altLang="zh-CN" sz="2400" dirty="0"/>
              <a:t>X</a:t>
            </a:r>
            <a:r>
              <a:rPr lang="zh-CN" altLang="en-US" sz="2400" dirty="0"/>
              <a:t>作为选择明文提交，并收到</a:t>
            </a:r>
            <a:r>
              <a:rPr lang="en-US" altLang="zh-CN" sz="2400" dirty="0"/>
              <a:t>Y=</a:t>
            </a:r>
            <a:r>
              <a:rPr lang="en-US" altLang="zh-CN" sz="2400" dirty="0" err="1"/>
              <a:t>X</a:t>
            </a:r>
            <a:r>
              <a:rPr lang="en-US" altLang="zh-CN" sz="2400" baseline="30000" dirty="0" err="1"/>
              <a:t>d</a:t>
            </a:r>
            <a:r>
              <a:rPr lang="en-US" altLang="zh-CN" sz="2400" dirty="0"/>
              <a:t> mod n</a:t>
            </a:r>
          </a:p>
          <a:p>
            <a:r>
              <a:rPr lang="zh-CN" altLang="en-US" sz="2800" dirty="0"/>
              <a:t>注意：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X = (C mod n) x (2</a:t>
            </a:r>
            <a:r>
              <a:rPr lang="en-US" altLang="zh-CN" sz="2400" baseline="30000" dirty="0"/>
              <a:t>e</a:t>
            </a:r>
            <a:r>
              <a:rPr lang="en-US" altLang="zh-CN" sz="2400" dirty="0"/>
              <a:t> mod n)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   = (M</a:t>
            </a:r>
            <a:r>
              <a:rPr lang="en-US" altLang="zh-CN" sz="2400" baseline="30000" dirty="0"/>
              <a:t>e</a:t>
            </a:r>
            <a:r>
              <a:rPr lang="en-US" altLang="zh-CN" sz="2400" dirty="0"/>
              <a:t> mod n) x (2</a:t>
            </a:r>
            <a:r>
              <a:rPr lang="en-US" altLang="zh-CN" sz="2400" baseline="30000" dirty="0"/>
              <a:t>e</a:t>
            </a:r>
            <a:r>
              <a:rPr lang="en-US" altLang="zh-CN" sz="2400" dirty="0"/>
              <a:t> mod n)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   = (2M)</a:t>
            </a:r>
            <a:r>
              <a:rPr lang="en-US" altLang="zh-CN" sz="2400" baseline="30000" dirty="0"/>
              <a:t>e</a:t>
            </a:r>
            <a:r>
              <a:rPr lang="en-US" altLang="zh-CN" sz="2400" dirty="0"/>
              <a:t> mod n</a:t>
            </a:r>
          </a:p>
          <a:p>
            <a:r>
              <a:rPr lang="zh-CN" altLang="en-US" sz="2800" dirty="0"/>
              <a:t>因此，</a:t>
            </a:r>
            <a:r>
              <a:rPr lang="en-US" altLang="zh-CN" sz="2800" dirty="0"/>
              <a:t>Y 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X</a:t>
            </a:r>
            <a:r>
              <a:rPr lang="en-US" altLang="zh-CN" sz="2800" baseline="30000" dirty="0" err="1" smtClean="0"/>
              <a:t>d</a:t>
            </a:r>
            <a:r>
              <a:rPr lang="en-US" altLang="zh-CN" sz="2800" dirty="0" smtClean="0"/>
              <a:t> = </a:t>
            </a:r>
            <a:r>
              <a:rPr lang="en-US" altLang="zh-CN" sz="2800" dirty="0"/>
              <a:t>(2M) mod n</a:t>
            </a:r>
            <a:r>
              <a:rPr lang="zh-CN" altLang="en-US" sz="2800" dirty="0"/>
              <a:t>，由此可以得到</a:t>
            </a:r>
            <a:r>
              <a:rPr lang="en-US" altLang="zh-CN" sz="2800" dirty="0"/>
              <a:t>M</a:t>
            </a:r>
          </a:p>
          <a:p>
            <a:r>
              <a:rPr lang="zh-CN" altLang="en-US" sz="2800" dirty="0"/>
              <a:t>为防止这种简单攻击，</a:t>
            </a:r>
            <a:r>
              <a:rPr lang="en-US" altLang="zh-CN" sz="2800" dirty="0"/>
              <a:t>RSA</a:t>
            </a:r>
            <a:r>
              <a:rPr lang="zh-CN" altLang="en-US" sz="2800" dirty="0"/>
              <a:t>在加密之前对明文进行随机填充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88840"/>
            <a:ext cx="4696604" cy="51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）</a:t>
            </a:r>
            <a:r>
              <a:rPr lang="zh-CN" altLang="en-US" b="0" dirty="0"/>
              <a:t>中间相遇攻击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827088" y="1628775"/>
            <a:ext cx="23177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/>
              <a:t>RSA </a:t>
            </a:r>
            <a:r>
              <a:rPr lang="zh-CN" altLang="en-US"/>
              <a:t>函数的可乘性质</a:t>
            </a: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755650" y="2565400"/>
            <a:ext cx="7488238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zh-CN" altLang="en-US"/>
              <a:t>表明如果明文容易分解，则相应的密文也容易分解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zh-CN" altLang="en-US"/>
              <a:t>中间相遇攻击</a:t>
            </a:r>
            <a:endParaRPr lang="en-US" altLang="zh-CN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4067944" y="1196752"/>
            <a:ext cx="4105275" cy="915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对于明文</a:t>
            </a:r>
            <a:r>
              <a:rPr lang="en-US" altLang="zh-CN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m(m &lt; N) </a:t>
            </a:r>
            <a:r>
              <a:rPr lang="zh-CN" altLang="en-US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， 如果可用</a:t>
            </a:r>
            <a:r>
              <a:rPr lang="en-US" altLang="zh-CN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m</a:t>
            </a:r>
            <a:r>
              <a:rPr lang="en-US" altLang="zh-CN" baseline="30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1/2</a:t>
            </a:r>
            <a:r>
              <a:rPr lang="zh-CN" altLang="en-US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大小的存储器，则只需要</a:t>
            </a:r>
            <a:r>
              <a:rPr lang="en-US" altLang="zh-CN" dirty="0">
                <a:solidFill>
                  <a:srgbClr val="0000CC"/>
                </a:solidFill>
              </a:rPr>
              <a:t>m</a:t>
            </a:r>
            <a:r>
              <a:rPr lang="en-US" altLang="zh-CN" baseline="30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1/2</a:t>
            </a:r>
            <a:r>
              <a:rPr lang="zh-CN" altLang="en-US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次尝试就能以不可忽略的概率可以找出</a:t>
            </a:r>
            <a:r>
              <a:rPr lang="en-US" altLang="zh-CN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m </a:t>
            </a:r>
            <a:r>
              <a:rPr lang="zh-CN" altLang="en-US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pic>
        <p:nvPicPr>
          <p:cNvPr id="20378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4537075"/>
            <a:ext cx="6408737" cy="20605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20378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2924175"/>
            <a:ext cx="5976937" cy="1657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20378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25" y="3644900"/>
            <a:ext cx="2411413" cy="292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20378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625" y="4149725"/>
            <a:ext cx="3384550" cy="4460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543800" cy="1295400"/>
          </a:xfrm>
        </p:spPr>
        <p:txBody>
          <a:bodyPr/>
          <a:lstStyle/>
          <a:p>
            <a:r>
              <a:rPr lang="zh-CN" altLang="en-US" dirty="0"/>
              <a:t>一个真实例子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假设用</a:t>
            </a:r>
            <a:r>
              <a:rPr lang="en-US" altLang="zh-CN" dirty="0"/>
              <a:t>1024 </a:t>
            </a:r>
            <a:r>
              <a:rPr lang="zh-CN" altLang="en-US" dirty="0"/>
              <a:t>比特的</a:t>
            </a:r>
            <a:r>
              <a:rPr lang="en-US" altLang="zh-CN" dirty="0"/>
              <a:t>RSA </a:t>
            </a:r>
            <a:r>
              <a:rPr lang="zh-CN" altLang="en-US" dirty="0"/>
              <a:t>按教科书式加密</a:t>
            </a:r>
            <a:r>
              <a:rPr lang="en-US" altLang="zh-CN" dirty="0"/>
              <a:t>DES </a:t>
            </a:r>
            <a:r>
              <a:rPr lang="zh-CN" altLang="en-US" dirty="0"/>
              <a:t>的一个</a:t>
            </a:r>
            <a:r>
              <a:rPr lang="en-US" altLang="zh-CN" dirty="0"/>
              <a:t>56</a:t>
            </a:r>
            <a:r>
              <a:rPr lang="zh-CN" altLang="en-US" dirty="0"/>
              <a:t>比特密钥。对于一个随机的</a:t>
            </a:r>
            <a:r>
              <a:rPr lang="en-US" altLang="zh-CN" dirty="0"/>
              <a:t>DES </a:t>
            </a:r>
            <a:r>
              <a:rPr lang="zh-CN" altLang="en-US" dirty="0"/>
              <a:t>密钥，用</a:t>
            </a:r>
            <a:r>
              <a:rPr lang="en-US" altLang="zh-CN" dirty="0"/>
              <a:t>2</a:t>
            </a:r>
            <a:r>
              <a:rPr lang="en-US" altLang="zh-CN" baseline="30000" dirty="0"/>
              <a:t>28</a:t>
            </a:r>
            <a:r>
              <a:rPr lang="zh-CN" altLang="en-US" dirty="0"/>
              <a:t> </a:t>
            </a:r>
            <a:r>
              <a:rPr lang="en-US" altLang="zh-CN" dirty="0"/>
              <a:t>• 1024 =2</a:t>
            </a:r>
            <a:r>
              <a:rPr lang="en-US" altLang="zh-CN" baseline="30000" dirty="0"/>
              <a:t>38</a:t>
            </a:r>
            <a:r>
              <a:rPr lang="zh-CN" altLang="en-US" dirty="0"/>
              <a:t>比特存储</a:t>
            </a:r>
            <a:r>
              <a:rPr lang="en-US" altLang="zh-CN" dirty="0"/>
              <a:t>( = 32GB) 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en-US" altLang="zh-CN" baseline="30000" dirty="0"/>
              <a:t>29</a:t>
            </a:r>
            <a:r>
              <a:rPr lang="zh-CN" altLang="en-US" dirty="0"/>
              <a:t>次模指数运算，可以以不可忽略的概率找到这个密钥</a:t>
            </a:r>
            <a:r>
              <a:rPr lang="en-US" altLang="zh-CN" dirty="0"/>
              <a:t>(</a:t>
            </a:r>
            <a:r>
              <a:rPr lang="zh-CN" altLang="en-US" dirty="0"/>
              <a:t>把</a:t>
            </a:r>
            <a:r>
              <a:rPr lang="en-US" altLang="zh-CN" dirty="0"/>
              <a:t>DES </a:t>
            </a:r>
            <a:r>
              <a:rPr lang="zh-CN" altLang="en-US" dirty="0"/>
              <a:t>密钥分解成两个</a:t>
            </a:r>
            <a:r>
              <a:rPr lang="en-US" altLang="zh-CN" dirty="0"/>
              <a:t>28 </a:t>
            </a:r>
            <a:r>
              <a:rPr lang="zh-CN" altLang="en-US" dirty="0"/>
              <a:t>比特的整数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空间和时间代价实际上可以用一台好的个人计算机来处理，而直接通过加密来搜索</a:t>
            </a:r>
            <a:r>
              <a:rPr lang="en-US" altLang="zh-CN" dirty="0"/>
              <a:t>DES </a:t>
            </a:r>
            <a:r>
              <a:rPr lang="zh-CN" altLang="en-US" dirty="0"/>
              <a:t>密钥需要</a:t>
            </a:r>
            <a:r>
              <a:rPr lang="en-US" altLang="zh-CN" dirty="0"/>
              <a:t>2</a:t>
            </a:r>
            <a:r>
              <a:rPr lang="en-US" altLang="zh-CN" baseline="30000" dirty="0"/>
              <a:t>56</a:t>
            </a:r>
            <a:r>
              <a:rPr lang="zh-CN" altLang="en-US" dirty="0"/>
              <a:t>次模指数运算，即使用一台专门的设备也是很昂贵的。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30275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小加密指数的安全性脆弱性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显然，对于公开密钥</a:t>
            </a:r>
            <a:r>
              <a:rPr lang="en-US" altLang="zh-CN" sz="2400" dirty="0"/>
              <a:t>(N</a:t>
            </a:r>
            <a:r>
              <a:rPr lang="zh-CN" altLang="en-US" sz="2400" dirty="0"/>
              <a:t>，</a:t>
            </a:r>
            <a:r>
              <a:rPr lang="en-US" altLang="zh-CN" sz="2400" dirty="0"/>
              <a:t>e)</a:t>
            </a:r>
            <a:r>
              <a:rPr lang="zh-CN" altLang="en-US" sz="2400" dirty="0"/>
              <a:t>，如果</a:t>
            </a:r>
            <a:r>
              <a:rPr lang="en-US" altLang="zh-CN" sz="2400" dirty="0"/>
              <a:t>m&lt;N</a:t>
            </a:r>
            <a:r>
              <a:rPr lang="en-US" altLang="zh-CN" sz="2400" baseline="30000" dirty="0"/>
              <a:t>1/e</a:t>
            </a:r>
            <a:r>
              <a:rPr lang="zh-CN" altLang="en-US" sz="2400" dirty="0"/>
              <a:t>，则加密</a:t>
            </a:r>
            <a:r>
              <a:rPr lang="en-US" altLang="zh-CN" sz="2400" dirty="0"/>
              <a:t>c= m</a:t>
            </a:r>
            <a:r>
              <a:rPr lang="en-US" altLang="zh-CN" sz="2400" baseline="30000" dirty="0"/>
              <a:t>e</a:t>
            </a:r>
            <a:r>
              <a:rPr lang="en-US" altLang="zh-CN" sz="2400" dirty="0"/>
              <a:t> (mod N)</a:t>
            </a:r>
            <a:r>
              <a:rPr lang="zh-CN" altLang="en-US" sz="2400" dirty="0"/>
              <a:t>将不会用到模简约运算，所以通过在整数范围内求</a:t>
            </a:r>
            <a:r>
              <a:rPr lang="en-US" altLang="zh-CN" sz="2400" dirty="0"/>
              <a:t>e</a:t>
            </a:r>
            <a:r>
              <a:rPr lang="zh-CN" altLang="en-US" sz="2400" dirty="0"/>
              <a:t>次方根可以很快地求得</a:t>
            </a:r>
            <a:r>
              <a:rPr lang="en-US" altLang="zh-CN" sz="2400" dirty="0"/>
              <a:t>m</a:t>
            </a:r>
            <a:r>
              <a:rPr lang="zh-CN" altLang="en-US" sz="2400" dirty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当</a:t>
            </a:r>
            <a:r>
              <a:rPr lang="en-US" altLang="zh-CN" sz="2400" dirty="0"/>
              <a:t>e=3</a:t>
            </a:r>
            <a:r>
              <a:rPr lang="zh-CN" altLang="en-US" sz="2400" dirty="0"/>
              <a:t>时，如果同一条消息</a:t>
            </a:r>
            <a:r>
              <a:rPr lang="en-US" altLang="zh-CN" sz="2400" dirty="0"/>
              <a:t>m</a:t>
            </a:r>
            <a:r>
              <a:rPr lang="zh-CN" altLang="en-US" sz="2400" dirty="0"/>
              <a:t>用三个不同的模加密</a:t>
            </a:r>
            <a:r>
              <a:rPr lang="en-US" altLang="zh-CN" sz="2400" dirty="0"/>
              <a:t>:c= m</a:t>
            </a:r>
            <a:r>
              <a:rPr lang="en-US" altLang="zh-CN" sz="2400" baseline="30000" dirty="0"/>
              <a:t>e</a:t>
            </a:r>
            <a:r>
              <a:rPr lang="en-US" altLang="zh-CN" sz="2400" dirty="0"/>
              <a:t> (mod N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),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，如果这三个模数是两两互素的，则可以运用中国剩余定理算法来计算</a:t>
            </a:r>
            <a:r>
              <a:rPr lang="en-US" altLang="zh-CN" sz="2400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                  c= m</a:t>
            </a:r>
            <a:r>
              <a:rPr lang="en-US" altLang="zh-CN" sz="2400" baseline="30000" dirty="0"/>
              <a:t>e </a:t>
            </a:r>
            <a:r>
              <a:rPr lang="en-US" altLang="zh-CN" sz="2400" dirty="0"/>
              <a:t>(modN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 由于</a:t>
            </a:r>
            <a:r>
              <a:rPr lang="en-US" altLang="zh-CN" sz="2400" dirty="0"/>
              <a:t>m&lt;(N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1/3</a:t>
            </a:r>
            <a:r>
              <a:rPr lang="zh-CN" altLang="en-US" sz="2400" dirty="0"/>
              <a:t>，加密指数运算实际上与在整数上运算一样。于是对</a:t>
            </a:r>
            <a:r>
              <a:rPr lang="en-US" altLang="zh-CN" sz="2400" dirty="0"/>
              <a:t>c</a:t>
            </a:r>
            <a:r>
              <a:rPr lang="zh-CN" altLang="en-US" sz="2400" dirty="0"/>
              <a:t>的解密就是在求</a:t>
            </a:r>
            <a:r>
              <a:rPr lang="en-US" altLang="zh-CN" sz="2400" dirty="0"/>
              <a:t>3</a:t>
            </a:r>
            <a:r>
              <a:rPr lang="zh-CN" altLang="en-US" sz="2400" dirty="0"/>
              <a:t>次整数根，这可以有效地完成。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现在普遍认为</a:t>
            </a:r>
            <a:r>
              <a:rPr lang="en-US" altLang="zh-CN" sz="2400" dirty="0"/>
              <a:t>RSA</a:t>
            </a:r>
            <a:r>
              <a:rPr lang="zh-CN" altLang="en-US" sz="2400" dirty="0"/>
              <a:t>加密应该避免用很小的加密指数。广泛认可的加密指数是</a:t>
            </a:r>
            <a:r>
              <a:rPr lang="en-US" altLang="zh-CN" sz="2400" dirty="0"/>
              <a:t>e= 2</a:t>
            </a:r>
            <a:r>
              <a:rPr lang="en-US" altLang="zh-CN" sz="2400" baseline="30000" dirty="0"/>
              <a:t>16</a:t>
            </a:r>
            <a:r>
              <a:rPr lang="en-US" altLang="zh-CN" sz="2400" dirty="0"/>
              <a:t> + 1 = 65537</a:t>
            </a:r>
            <a:r>
              <a:rPr lang="zh-CN" altLang="en-US" sz="2400" dirty="0"/>
              <a:t>，这也是个素数。这个指数提高了加密效率，同时也避免了小指数攻击。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smtClean="0"/>
              <a:t>same N is used by all users. A trusted central authority could provide user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with a unique pair 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from which user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forms a public key </a:t>
            </a:r>
            <a:r>
              <a:rPr lang="en-US" altLang="zh-CN" dirty="0" smtClean="0"/>
              <a:t>(N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 </a:t>
            </a:r>
            <a:r>
              <a:rPr lang="en-US" altLang="zh-CN" dirty="0" smtClean="0"/>
              <a:t>and a secret key </a:t>
            </a:r>
            <a:r>
              <a:rPr lang="en-US" altLang="zh-CN" dirty="0" smtClean="0"/>
              <a:t>(N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). </a:t>
            </a:r>
          </a:p>
          <a:p>
            <a:r>
              <a:rPr lang="en-US" altLang="zh-CN" dirty="0" smtClean="0"/>
              <a:t>Bob can use his own exponents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b</a:t>
            </a:r>
            <a:r>
              <a:rPr lang="en-US" altLang="zh-CN" smtClean="0"/>
              <a:t>; </a:t>
            </a:r>
            <a:r>
              <a:rPr lang="en-US" altLang="zh-CN" smtClean="0"/>
              <a:t>d</a:t>
            </a:r>
            <a:r>
              <a:rPr lang="en-US" altLang="zh-CN" baseline="-25000" smtClean="0"/>
              <a:t>b</a:t>
            </a:r>
            <a:r>
              <a:rPr lang="en-US" altLang="zh-CN" smtClean="0"/>
              <a:t>)</a:t>
            </a:r>
            <a:r>
              <a:rPr lang="en-US" altLang="zh-CN" smtClean="0"/>
              <a:t> </a:t>
            </a:r>
            <a:r>
              <a:rPr lang="en-US" altLang="zh-CN" dirty="0" smtClean="0"/>
              <a:t>to factor the modulus N.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5)</a:t>
            </a:r>
            <a:r>
              <a:rPr lang="zh-CN" altLang="en-US" dirty="0" smtClean="0"/>
              <a:t>共同模数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讨论：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RSA </a:t>
            </a:r>
            <a:r>
              <a:rPr lang="zh-CN" altLang="en-US" dirty="0"/>
              <a:t>中要求明文消息 </a:t>
            </a:r>
            <a:r>
              <a:rPr lang="en-US" altLang="zh-CN" dirty="0"/>
              <a:t>m&lt;N</a:t>
            </a:r>
            <a:r>
              <a:rPr lang="zh-CN" altLang="en-US" dirty="0"/>
              <a:t>，</a:t>
            </a:r>
            <a:r>
              <a:rPr lang="en-US" altLang="zh-CN" dirty="0"/>
              <a:t>N=</a:t>
            </a:r>
            <a:r>
              <a:rPr lang="en-US" altLang="zh-CN" dirty="0" err="1"/>
              <a:t>pq</a:t>
            </a:r>
            <a:r>
              <a:rPr lang="en-US" altLang="zh-CN" dirty="0"/>
              <a:t>.</a:t>
            </a:r>
            <a:r>
              <a:rPr lang="zh-CN" altLang="en-US" dirty="0"/>
              <a:t>而欧拉定理却要求</a:t>
            </a:r>
            <a:r>
              <a:rPr lang="en-US" altLang="zh-CN" dirty="0"/>
              <a:t>m</a:t>
            </a:r>
            <a:r>
              <a:rPr lang="zh-CN" altLang="en-US" dirty="0"/>
              <a:t>与模数</a:t>
            </a:r>
            <a:r>
              <a:rPr lang="en-US" altLang="zh-CN" dirty="0"/>
              <a:t>N</a:t>
            </a:r>
            <a:r>
              <a:rPr lang="zh-CN" altLang="en-US" dirty="0"/>
              <a:t>互素</a:t>
            </a:r>
          </a:p>
          <a:p>
            <a:pPr lvl="1"/>
            <a:r>
              <a:rPr lang="zh-CN" altLang="en-US" dirty="0"/>
              <a:t>不完全满足欧拉定理的</a:t>
            </a:r>
            <a:r>
              <a:rPr lang="en-US" altLang="zh-CN" dirty="0"/>
              <a:t>RSA</a:t>
            </a:r>
            <a:r>
              <a:rPr lang="zh-CN" altLang="en-US" dirty="0"/>
              <a:t>安全吗？</a:t>
            </a:r>
          </a:p>
          <a:p>
            <a:pPr lvl="1"/>
            <a:r>
              <a:rPr lang="zh-CN" altLang="en-US" dirty="0"/>
              <a:t>若不互素则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m,N</a:t>
            </a:r>
            <a:r>
              <a:rPr lang="en-US" altLang="zh-CN" dirty="0"/>
              <a:t>)=p</a:t>
            </a:r>
            <a:r>
              <a:rPr lang="zh-CN" altLang="en-US" dirty="0"/>
              <a:t>或</a:t>
            </a:r>
            <a:r>
              <a:rPr lang="en-US" altLang="zh-CN" dirty="0"/>
              <a:t>q  </a:t>
            </a:r>
            <a:r>
              <a:rPr lang="zh-CN" altLang="en-US" dirty="0"/>
              <a:t>并且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c,N</a:t>
            </a:r>
            <a:r>
              <a:rPr lang="en-US" altLang="zh-CN" dirty="0"/>
              <a:t>)=p</a:t>
            </a:r>
            <a:r>
              <a:rPr lang="zh-CN" altLang="en-US" dirty="0"/>
              <a:t>或</a:t>
            </a:r>
            <a:r>
              <a:rPr lang="en-US" altLang="zh-CN" dirty="0"/>
              <a:t>q</a:t>
            </a:r>
          </a:p>
          <a:p>
            <a:pPr lvl="1"/>
            <a:r>
              <a:rPr lang="zh-CN" altLang="en-US" dirty="0"/>
              <a:t>会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1-</a:t>
            </a:r>
            <a:r>
              <a:rPr lang="el-GR" altLang="zh-CN" dirty="0" smtClean="0">
                <a:ea typeface="Arial Unicode MS" pitchFamily="34" charset="-122"/>
                <a:cs typeface="Arial Unicode MS" pitchFamily="34" charset="-122"/>
              </a:rPr>
              <a:t> φ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(n)/n</a:t>
            </a:r>
            <a:r>
              <a:rPr lang="zh-CN" altLang="en-US" dirty="0" smtClean="0"/>
              <a:t>的</a:t>
            </a:r>
            <a:r>
              <a:rPr lang="zh-CN" altLang="en-US" dirty="0"/>
              <a:t>机会被</a:t>
            </a:r>
            <a:r>
              <a:rPr lang="zh-CN" altLang="en-US" dirty="0" smtClean="0"/>
              <a:t>破解</a:t>
            </a:r>
            <a:r>
              <a:rPr lang="en-US" altLang="zh-CN" dirty="0" smtClean="0"/>
              <a:t>1-</a:t>
            </a:r>
            <a:r>
              <a:rPr lang="el-GR" altLang="zh-CN" dirty="0" smtClean="0">
                <a:ea typeface="Arial Unicode MS" pitchFamily="34" charset="-122"/>
                <a:cs typeface="Arial Unicode MS" pitchFamily="34" charset="-122"/>
              </a:rPr>
              <a:t> φ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(n)/n</a:t>
            </a:r>
            <a:endParaRPr lang="zh-CN" altLang="en-US" dirty="0"/>
          </a:p>
          <a:p>
            <a:pPr lvl="1"/>
            <a:r>
              <a:rPr lang="zh-CN" altLang="en-US" dirty="0"/>
              <a:t>因此破解</a:t>
            </a:r>
            <a:r>
              <a:rPr lang="en-US" altLang="zh-CN" dirty="0"/>
              <a:t>RSA</a:t>
            </a:r>
            <a:r>
              <a:rPr lang="zh-CN" altLang="en-US" dirty="0"/>
              <a:t>等价于寻找一个与</a:t>
            </a:r>
            <a:r>
              <a:rPr lang="en-US" altLang="zh-CN" dirty="0"/>
              <a:t>N</a:t>
            </a:r>
            <a:r>
              <a:rPr lang="zh-CN" altLang="en-US" dirty="0"/>
              <a:t>不互素的数</a:t>
            </a:r>
            <a:r>
              <a:rPr lang="en-US" altLang="zh-CN" dirty="0"/>
              <a:t>m.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课外研究：因子分解问题，比较现有因子分解算法的效率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5786" y="3500438"/>
            <a:ext cx="8115328" cy="785818"/>
          </a:xfrm>
        </p:spPr>
        <p:txBody>
          <a:bodyPr/>
          <a:lstStyle/>
          <a:p>
            <a:r>
              <a:rPr lang="en-US" altLang="zh-CN" dirty="0" smtClean="0"/>
              <a:t>Finding a one-way function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85728"/>
            <a:ext cx="6143636" cy="2357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内容占位符 1"/>
          <p:cNvSpPr txBox="1">
            <a:spLocks/>
          </p:cNvSpPr>
          <p:nvPr/>
        </p:nvSpPr>
        <p:spPr>
          <a:xfrm>
            <a:off x="3786182" y="2571744"/>
            <a:ext cx="4857752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altLang="zh-CN" dirty="0" smtClean="0"/>
              <a:t>--Martin Hellman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04813"/>
            <a:ext cx="6983412" cy="792162"/>
          </a:xfrm>
        </p:spPr>
        <p:txBody>
          <a:bodyPr/>
          <a:lstStyle/>
          <a:p>
            <a:r>
              <a:rPr lang="zh-CN" altLang="en-US" b="0" dirty="0"/>
              <a:t>第</a:t>
            </a:r>
            <a:r>
              <a:rPr lang="en-US" altLang="zh-CN" b="0" dirty="0"/>
              <a:t>9</a:t>
            </a:r>
            <a:r>
              <a:rPr lang="zh-CN" altLang="en-US" b="0" dirty="0"/>
              <a:t>章习题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921625" cy="4248150"/>
          </a:xfrm>
        </p:spPr>
        <p:txBody>
          <a:bodyPr/>
          <a:lstStyle/>
          <a:p>
            <a:r>
              <a:rPr lang="zh-CN" altLang="en-US" dirty="0"/>
              <a:t>第四版：</a:t>
            </a:r>
            <a:r>
              <a:rPr lang="en-US" altLang="zh-CN" dirty="0"/>
              <a:t>2, 3, 4, 6, 7, 9, 11, 13, 15, 16</a:t>
            </a:r>
          </a:p>
          <a:p>
            <a:endParaRPr lang="en-US" altLang="zh-CN" dirty="0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27088" y="188913"/>
            <a:ext cx="5616575" cy="1295400"/>
          </a:xfrm>
        </p:spPr>
      </p:pic>
      <p:pic>
        <p:nvPicPr>
          <p:cNvPr id="2099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1412875"/>
            <a:ext cx="5991225" cy="45196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60350"/>
            <a:ext cx="7272337" cy="10810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2109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1341438"/>
            <a:ext cx="6840537" cy="260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2109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4005263"/>
            <a:ext cx="4362450" cy="17287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333375"/>
            <a:ext cx="5943600" cy="419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2119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692150"/>
            <a:ext cx="5657850" cy="4629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2119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3" y="5300663"/>
            <a:ext cx="5829300" cy="438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CF0E5975-8A17-4A6F-A910-5193D43B15D4}" type="datetime1">
              <a:rPr lang="zh-CN" altLang="en-US">
                <a:ea typeface="宋体" charset="-122"/>
              </a:rPr>
              <a:pPr/>
              <a:t>2016/12/17</a:t>
            </a:fld>
            <a:endParaRPr lang="en-US" altLang="zh-CN">
              <a:ea typeface="宋体" charset="-122"/>
            </a:endParaRPr>
          </a:p>
        </p:txBody>
      </p:sp>
      <p:sp>
        <p:nvSpPr>
          <p:cNvPr id="1331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>
                <a:ea typeface="宋体" charset="-122"/>
              </a:rPr>
              <a:t>现代密码学理论与实践-10</a:t>
            </a: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780BE7D7-D16D-4A92-AA06-46B9F9D788B4}" type="slidenum">
              <a:rPr lang="en-US" altLang="zh-CN">
                <a:ea typeface="宋体" charset="-122"/>
              </a:rPr>
              <a:pPr/>
              <a:t>6</a:t>
            </a:fld>
            <a:r>
              <a:rPr lang="en-US" altLang="zh-CN">
                <a:ea typeface="宋体" charset="-122"/>
              </a:rPr>
              <a:t>/57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7991475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r>
              <a:rPr lang="en-AU" altLang="zh-CN" sz="4200" dirty="0" smtClean="0">
                <a:ea typeface="宋体" charset="-122"/>
              </a:rPr>
              <a:t>9</a:t>
            </a:r>
            <a:r>
              <a:rPr lang="en-AU" altLang="zh-CN" sz="4200" dirty="0" smtClean="0"/>
              <a:t>.1 </a:t>
            </a:r>
            <a:r>
              <a:rPr lang="en-US" altLang="zh-CN" sz="4200" dirty="0" err="1" smtClean="0"/>
              <a:t>Diffie</a:t>
            </a:r>
            <a:r>
              <a:rPr lang="en-US" altLang="zh-CN" sz="4200" dirty="0" smtClean="0"/>
              <a:t>-Hellman </a:t>
            </a:r>
            <a:r>
              <a:rPr lang="zh-CN" altLang="en-US" sz="4200" dirty="0" smtClean="0"/>
              <a:t>密钥交换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921625" cy="4752975"/>
          </a:xfrm>
        </p:spPr>
        <p:txBody>
          <a:bodyPr/>
          <a:lstStyle/>
          <a:p>
            <a:pPr eaLnBrk="1" hangingPunct="1"/>
            <a:r>
              <a:rPr lang="en-AU" altLang="zh-CN" sz="2600" dirty="0" err="1" smtClean="0"/>
              <a:t>Diffie</a:t>
            </a:r>
            <a:r>
              <a:rPr lang="zh-CN" altLang="en-AU" sz="2600" dirty="0" smtClean="0"/>
              <a:t>和</a:t>
            </a:r>
            <a:r>
              <a:rPr lang="en-AU" altLang="zh-CN" sz="2600" dirty="0" smtClean="0"/>
              <a:t>Hellman</a:t>
            </a:r>
            <a:r>
              <a:rPr lang="zh-CN" altLang="en-AU" sz="2600" dirty="0" smtClean="0"/>
              <a:t>在</a:t>
            </a:r>
            <a:r>
              <a:rPr lang="en-AU" altLang="zh-CN" sz="2600" dirty="0" smtClean="0"/>
              <a:t>1976</a:t>
            </a:r>
            <a:r>
              <a:rPr lang="zh-CN" altLang="en-AU" sz="2600" dirty="0" smtClean="0"/>
              <a:t>年首次提出了公钥算法，给出了公钥密码学的定义，该算法通常被称为</a:t>
            </a:r>
            <a:r>
              <a:rPr lang="en-AU" altLang="zh-CN" sz="2600" dirty="0" err="1" smtClean="0"/>
              <a:t>Diffie</a:t>
            </a:r>
            <a:r>
              <a:rPr lang="en-AU" altLang="zh-CN" sz="2600" dirty="0" smtClean="0"/>
              <a:t>-Hellman</a:t>
            </a:r>
            <a:r>
              <a:rPr lang="zh-CN" altLang="en-AU" sz="2600" dirty="0" smtClean="0"/>
              <a:t>密钥交换算法</a:t>
            </a:r>
          </a:p>
          <a:p>
            <a:pPr eaLnBrk="1" hangingPunct="1"/>
            <a:r>
              <a:rPr lang="en-AU" altLang="zh-CN" sz="2600" dirty="0" err="1" smtClean="0"/>
              <a:t>Diffie</a:t>
            </a:r>
            <a:r>
              <a:rPr lang="en-AU" altLang="zh-CN" sz="2600" dirty="0" smtClean="0"/>
              <a:t>-Hellman</a:t>
            </a:r>
            <a:r>
              <a:rPr lang="zh-CN" altLang="en-AU" sz="2600" dirty="0" smtClean="0"/>
              <a:t>密钥交换算法是一种公钥分发机制</a:t>
            </a:r>
          </a:p>
          <a:p>
            <a:pPr lvl="1" eaLnBrk="1" hangingPunct="1">
              <a:lnSpc>
                <a:spcPct val="95000"/>
              </a:lnSpc>
            </a:pPr>
            <a:r>
              <a:rPr lang="zh-CN" altLang="en-AU" sz="2400" dirty="0" smtClean="0"/>
              <a:t>它不是用来加密消息的</a:t>
            </a:r>
          </a:p>
          <a:p>
            <a:pPr lvl="1" eaLnBrk="1" hangingPunct="1">
              <a:lnSpc>
                <a:spcPct val="95000"/>
              </a:lnSpc>
            </a:pPr>
            <a:r>
              <a:rPr lang="zh-CN" altLang="en-AU" sz="2400" dirty="0" smtClean="0"/>
              <a:t>所生成的是通信双方共享的会话密钥，必须保密，其值取决于通信双方的私钥和公钥信息</a:t>
            </a:r>
          </a:p>
          <a:p>
            <a:pPr eaLnBrk="1" hangingPunct="1">
              <a:lnSpc>
                <a:spcPct val="95000"/>
              </a:lnSpc>
            </a:pPr>
            <a:r>
              <a:rPr lang="en-AU" altLang="zh-CN" sz="2600" dirty="0" err="1" smtClean="0"/>
              <a:t>Diffie</a:t>
            </a:r>
            <a:r>
              <a:rPr lang="en-AU" altLang="zh-CN" sz="2600" dirty="0" smtClean="0"/>
              <a:t>-Hellman</a:t>
            </a:r>
            <a:r>
              <a:rPr lang="zh-CN" altLang="en-AU" sz="2600" dirty="0" smtClean="0"/>
              <a:t>密钥交换算法是基于有限域</a:t>
            </a:r>
            <a:r>
              <a:rPr lang="en-AU" altLang="zh-CN" sz="2600" dirty="0" smtClean="0"/>
              <a:t>GF</a:t>
            </a:r>
            <a:r>
              <a:rPr lang="zh-CN" altLang="en-AU" sz="2600" dirty="0" smtClean="0"/>
              <a:t>中的指数运算的</a:t>
            </a:r>
            <a:r>
              <a:rPr lang="en-AU" altLang="zh-CN" sz="2600" dirty="0" smtClean="0"/>
              <a:t>(</a:t>
            </a:r>
            <a:r>
              <a:rPr lang="zh-CN" altLang="en-AU" sz="2600" dirty="0" smtClean="0"/>
              <a:t>模一素数或多项式</a:t>
            </a:r>
            <a:r>
              <a:rPr lang="en-AU" altLang="zh-CN" sz="2600" dirty="0" smtClean="0"/>
              <a:t>)</a:t>
            </a:r>
          </a:p>
          <a:p>
            <a:pPr eaLnBrk="1" hangingPunct="1">
              <a:lnSpc>
                <a:spcPct val="95000"/>
              </a:lnSpc>
            </a:pPr>
            <a:r>
              <a:rPr lang="en-AU" altLang="zh-CN" sz="2600" dirty="0" err="1" smtClean="0"/>
              <a:t>Diffie</a:t>
            </a:r>
            <a:r>
              <a:rPr lang="en-AU" altLang="zh-CN" sz="2600" dirty="0" smtClean="0"/>
              <a:t>-Hellman</a:t>
            </a:r>
            <a:r>
              <a:rPr lang="zh-CN" altLang="en-AU" sz="2600" dirty="0" smtClean="0"/>
              <a:t>密钥交换算法的安全性依赖于求解离散对数问题</a:t>
            </a:r>
            <a:r>
              <a:rPr lang="en-AU" altLang="zh-CN" sz="2600" dirty="0" smtClean="0"/>
              <a:t>DLP</a:t>
            </a:r>
            <a:endParaRPr lang="en-US" altLang="zh-CN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47E7C31B-8A10-487C-A03F-E7897FCBA220}" type="datetime1">
              <a:rPr lang="zh-CN" altLang="en-US">
                <a:ea typeface="宋体" charset="-122"/>
              </a:rPr>
              <a:pPr/>
              <a:t>2016/12/17</a:t>
            </a:fld>
            <a:endParaRPr lang="en-US" altLang="zh-CN">
              <a:ea typeface="宋体" charset="-122"/>
            </a:endParaRPr>
          </a:p>
        </p:txBody>
      </p:sp>
      <p:sp>
        <p:nvSpPr>
          <p:cNvPr id="1433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>
                <a:ea typeface="宋体" charset="-122"/>
              </a:rPr>
              <a:t>现代密码学理论与实践-10</a:t>
            </a:r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C10085C4-9606-4172-98EA-51942F7B466A}" type="slidenum">
              <a:rPr lang="en-US" altLang="zh-CN">
                <a:ea typeface="宋体" charset="-122"/>
              </a:rPr>
              <a:pPr/>
              <a:t>7</a:t>
            </a:fld>
            <a:r>
              <a:rPr lang="en-US" altLang="zh-CN">
                <a:ea typeface="宋体" charset="-122"/>
              </a:rPr>
              <a:t>/60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800" dirty="0" smtClean="0"/>
              <a:t>9.1.1 </a:t>
            </a:r>
            <a:r>
              <a:rPr lang="zh-CN" altLang="en-US" sz="3800" dirty="0" smtClean="0"/>
              <a:t>离散对数问题回顾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532765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sz="2500" dirty="0" smtClean="0"/>
              <a:t>如果</a:t>
            </a:r>
            <a:r>
              <a:rPr lang="en-US" altLang="zh-CN" sz="2500" dirty="0" smtClean="0"/>
              <a:t>a</a:t>
            </a:r>
            <a:r>
              <a:rPr lang="zh-CN" altLang="en-US" sz="2500" dirty="0" smtClean="0"/>
              <a:t>是素数</a:t>
            </a:r>
            <a:r>
              <a:rPr lang="en-US" altLang="zh-CN" sz="2500" dirty="0" smtClean="0"/>
              <a:t>p</a:t>
            </a:r>
            <a:r>
              <a:rPr lang="zh-CN" altLang="en-US" sz="2500" dirty="0" smtClean="0"/>
              <a:t>的一个原根</a:t>
            </a:r>
            <a:r>
              <a:rPr lang="en-US" altLang="zh-CN" sz="2500" dirty="0" smtClean="0"/>
              <a:t>(</a:t>
            </a:r>
            <a:r>
              <a:rPr lang="zh-CN" altLang="en-US" sz="2500" dirty="0" smtClean="0"/>
              <a:t>本原元素</a:t>
            </a:r>
            <a:r>
              <a:rPr lang="en-US" altLang="zh-CN" sz="2500" dirty="0" smtClean="0"/>
              <a:t>)</a:t>
            </a:r>
            <a:r>
              <a:rPr lang="zh-CN" altLang="en-US" sz="2500" dirty="0" smtClean="0"/>
              <a:t>，则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/>
              <a:t>a mod p, a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 mod p, ......, a</a:t>
            </a:r>
            <a:r>
              <a:rPr lang="en-US" altLang="zh-CN" sz="2400" baseline="30000" dirty="0" smtClean="0"/>
              <a:t>p-1</a:t>
            </a:r>
            <a:r>
              <a:rPr lang="en-US" altLang="zh-CN" sz="2400" dirty="0" smtClean="0"/>
              <a:t> mod p</a:t>
            </a:r>
            <a:r>
              <a:rPr lang="zh-CN" altLang="en-US" sz="2400" dirty="0" smtClean="0"/>
              <a:t>，生成模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的完全剩余集</a:t>
            </a:r>
            <a:r>
              <a:rPr lang="en-US" altLang="zh-CN" sz="2400" dirty="0" smtClean="0"/>
              <a:t>{1, 2, ......, p-1}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dirty="0" smtClean="0"/>
              <a:t>对于所有素数，其原根必定存在，即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dirty="0" smtClean="0"/>
              <a:t>对于一个整数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和素数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的一个原根，可以找到唯一的指数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使得 </a:t>
            </a:r>
            <a:r>
              <a:rPr lang="en-US" altLang="zh-CN" sz="2400" dirty="0" smtClean="0"/>
              <a:t>b = </a:t>
            </a:r>
            <a:r>
              <a:rPr lang="en-US" altLang="zh-CN" sz="2400" dirty="0" err="1" smtClean="0"/>
              <a:t>a</a:t>
            </a:r>
            <a:r>
              <a:rPr lang="en-US" altLang="zh-CN" sz="2400" baseline="30000" dirty="0" err="1" smtClean="0"/>
              <a:t>i</a:t>
            </a:r>
            <a:r>
              <a:rPr lang="en-US" altLang="zh-CN" sz="2400" dirty="0" smtClean="0"/>
              <a:t> mod p, </a:t>
            </a:r>
            <a:r>
              <a:rPr lang="zh-CN" altLang="en-US" sz="2400" dirty="0" smtClean="0"/>
              <a:t>其中 </a:t>
            </a:r>
            <a:r>
              <a:rPr lang="en-US" altLang="zh-CN" sz="2400" dirty="0" smtClean="0"/>
              <a:t>0&lt;=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&lt;= p-1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dirty="0" smtClean="0"/>
              <a:t>指数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称为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的以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为基数的模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的离散对数或者指数。</a:t>
            </a:r>
          </a:p>
          <a:p>
            <a:pPr eaLnBrk="1" hangingPunct="1"/>
            <a:r>
              <a:rPr lang="zh-CN" altLang="en-US" sz="2500" dirty="0" smtClean="0"/>
              <a:t>离散对数密码体制的安全性基于</a:t>
            </a:r>
            <a:r>
              <a:rPr lang="en-US" altLang="zh-CN" sz="2500" dirty="0" smtClean="0"/>
              <a:t>DLP</a:t>
            </a:r>
            <a:r>
              <a:rPr lang="zh-CN" altLang="en-US" sz="2500" dirty="0" smtClean="0"/>
              <a:t>问题</a:t>
            </a:r>
            <a:r>
              <a:rPr lang="en-US" altLang="zh-CN" sz="2500" dirty="0" smtClean="0"/>
              <a:t>, </a:t>
            </a:r>
            <a:r>
              <a:rPr lang="zh-CN" altLang="en-US" sz="2500" dirty="0" smtClean="0"/>
              <a:t>在下式中已知</a:t>
            </a:r>
            <a:r>
              <a:rPr lang="en-US" altLang="zh-CN" sz="2500" dirty="0" smtClean="0"/>
              <a:t>C</a:t>
            </a:r>
            <a:r>
              <a:rPr lang="zh-CN" altLang="en-US" sz="2500" dirty="0" smtClean="0"/>
              <a:t>和</a:t>
            </a:r>
            <a:r>
              <a:rPr lang="en-US" altLang="zh-CN" sz="2500" dirty="0" smtClean="0"/>
              <a:t>P</a:t>
            </a:r>
            <a:r>
              <a:rPr lang="zh-CN" altLang="en-US" sz="2500" dirty="0" smtClean="0"/>
              <a:t>的情况下</a:t>
            </a:r>
            <a:r>
              <a:rPr lang="en-US" altLang="zh-CN" sz="2500" dirty="0" smtClean="0"/>
              <a:t>, </a:t>
            </a:r>
            <a:r>
              <a:rPr lang="zh-CN" altLang="en-US" sz="2500" dirty="0" smtClean="0"/>
              <a:t>由</a:t>
            </a:r>
            <a:r>
              <a:rPr lang="en-US" altLang="zh-CN" sz="2500" dirty="0" smtClean="0"/>
              <a:t>d</a:t>
            </a:r>
            <a:r>
              <a:rPr lang="zh-CN" altLang="en-US" sz="2500" dirty="0" smtClean="0"/>
              <a:t>求</a:t>
            </a:r>
            <a:r>
              <a:rPr lang="en-US" altLang="zh-CN" sz="2500" dirty="0" smtClean="0"/>
              <a:t>M</a:t>
            </a:r>
            <a:r>
              <a:rPr lang="zh-CN" altLang="en-US" sz="2500" dirty="0" smtClean="0"/>
              <a:t>很容易</a:t>
            </a:r>
            <a:r>
              <a:rPr lang="en-US" altLang="zh-CN" sz="2500" dirty="0" smtClean="0"/>
              <a:t>, </a:t>
            </a:r>
            <a:r>
              <a:rPr lang="zh-CN" altLang="en-US" sz="2500" dirty="0" smtClean="0"/>
              <a:t>由</a:t>
            </a:r>
            <a:r>
              <a:rPr lang="en-US" altLang="zh-CN" sz="2500" dirty="0" smtClean="0"/>
              <a:t>M</a:t>
            </a:r>
            <a:r>
              <a:rPr lang="zh-CN" altLang="en-US" sz="2500" dirty="0" smtClean="0"/>
              <a:t>求</a:t>
            </a:r>
            <a:r>
              <a:rPr lang="en-US" altLang="zh-CN" sz="2500" dirty="0" smtClean="0"/>
              <a:t>d</a:t>
            </a:r>
            <a:r>
              <a:rPr lang="zh-CN" altLang="en-US" sz="2500" dirty="0" smtClean="0"/>
              <a:t>很困难</a:t>
            </a:r>
            <a:r>
              <a:rPr lang="en-US" altLang="zh-CN" sz="2500" dirty="0" smtClean="0"/>
              <a:t>, </a:t>
            </a:r>
          </a:p>
          <a:p>
            <a:pPr algn="ctr" eaLnBrk="1" hangingPunct="1">
              <a:buNone/>
            </a:pPr>
            <a:r>
              <a:rPr lang="en-US" altLang="zh-CN" sz="2500" smtClean="0"/>
              <a:t> d </a:t>
            </a:r>
            <a:r>
              <a:rPr lang="en-US" altLang="zh-CN" sz="2500" dirty="0" smtClean="0"/>
              <a:t>= </a:t>
            </a:r>
            <a:r>
              <a:rPr lang="en-US" altLang="zh-CN" sz="2500" dirty="0" err="1" smtClean="0"/>
              <a:t>log</a:t>
            </a:r>
            <a:r>
              <a:rPr lang="en-US" altLang="zh-CN" sz="2500" baseline="-25000" dirty="0" err="1" smtClean="0"/>
              <a:t>C</a:t>
            </a:r>
            <a:r>
              <a:rPr lang="en-US" altLang="zh-CN" sz="2500" dirty="0" err="1" smtClean="0"/>
              <a:t>M</a:t>
            </a:r>
            <a:r>
              <a:rPr lang="en-US" altLang="zh-CN" sz="2500" dirty="0" smtClean="0"/>
              <a:t> in GF(P),</a:t>
            </a:r>
          </a:p>
          <a:p>
            <a:pPr eaLnBrk="1" hangingPunct="1"/>
            <a:r>
              <a:rPr lang="en-US" altLang="zh-CN" sz="2500" dirty="0" smtClean="0"/>
              <a:t> </a:t>
            </a:r>
            <a:r>
              <a:rPr lang="zh-CN" altLang="en-US" sz="2500" dirty="0" smtClean="0"/>
              <a:t>最快的算法需要</a:t>
            </a:r>
            <a:r>
              <a:rPr lang="en-US" altLang="zh-CN" sz="2500" dirty="0" smtClean="0"/>
              <a:t>T=exp((</a:t>
            </a:r>
            <a:r>
              <a:rPr lang="en-US" altLang="zh-CN" sz="2500" dirty="0" err="1" smtClean="0"/>
              <a:t>ln</a:t>
            </a:r>
            <a:r>
              <a:rPr lang="en-US" altLang="zh-CN" sz="2500" dirty="0" smtClean="0"/>
              <a:t>(P)</a:t>
            </a:r>
            <a:r>
              <a:rPr lang="en-US" altLang="zh-CN" sz="2500" dirty="0" err="1" smtClean="0"/>
              <a:t>lnln</a:t>
            </a:r>
            <a:r>
              <a:rPr lang="en-US" altLang="zh-CN" sz="2500" dirty="0" smtClean="0"/>
              <a:t>(P)</a:t>
            </a:r>
            <a:r>
              <a:rPr lang="en-US" altLang="zh-CN" sz="2500" baseline="30000" dirty="0" smtClean="0"/>
              <a:t>1/2</a:t>
            </a:r>
            <a:r>
              <a:rPr lang="en-US" altLang="zh-CN" sz="2500" dirty="0" smtClean="0"/>
              <a:t>)</a:t>
            </a:r>
            <a:r>
              <a:rPr lang="zh-CN" altLang="en-US" sz="2500" dirty="0" smtClean="0"/>
              <a:t>次运算。当</a:t>
            </a:r>
            <a:r>
              <a:rPr lang="en-US" altLang="zh-CN" sz="2500" dirty="0" smtClean="0"/>
              <a:t>P</a:t>
            </a:r>
            <a:r>
              <a:rPr lang="zh-CN" altLang="en-US" sz="2500" dirty="0" smtClean="0"/>
              <a:t>是</a:t>
            </a:r>
            <a:r>
              <a:rPr lang="en-US" altLang="zh-CN" sz="2500" dirty="0" smtClean="0"/>
              <a:t>200</a:t>
            </a:r>
            <a:r>
              <a:rPr lang="zh-CN" altLang="en-US" sz="2500" dirty="0" smtClean="0"/>
              <a:t>位时</a:t>
            </a:r>
            <a:r>
              <a:rPr lang="en-US" altLang="zh-CN" sz="2500" dirty="0" smtClean="0"/>
              <a:t>, T = 2.7x10</a:t>
            </a:r>
            <a:r>
              <a:rPr lang="en-US" altLang="zh-CN" sz="2500" baseline="30000" dirty="0" smtClean="0"/>
              <a:t>11</a:t>
            </a:r>
            <a:r>
              <a:rPr lang="en-US" altLang="zh-CN" sz="2500" dirty="0" smtClean="0"/>
              <a:t>, </a:t>
            </a:r>
            <a:r>
              <a:rPr lang="zh-CN" altLang="en-US" sz="2500" dirty="0" smtClean="0"/>
              <a:t>如果</a:t>
            </a:r>
            <a:r>
              <a:rPr lang="en-US" altLang="zh-CN" sz="2500" dirty="0" smtClean="0"/>
              <a:t>1</a:t>
            </a:r>
            <a:r>
              <a:rPr lang="en-US" altLang="zh-CN" sz="2500" dirty="0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μ</a:t>
            </a:r>
            <a:r>
              <a:rPr lang="en-US" altLang="zh-CN" sz="2500" dirty="0" smtClean="0"/>
              <a:t>s</a:t>
            </a:r>
            <a:r>
              <a:rPr lang="zh-CN" altLang="en-US" sz="2500" dirty="0" smtClean="0"/>
              <a:t>解一次</a:t>
            </a:r>
            <a:r>
              <a:rPr lang="en-US" altLang="zh-CN" sz="2500" dirty="0" smtClean="0"/>
              <a:t>, </a:t>
            </a:r>
            <a:r>
              <a:rPr lang="zh-CN" altLang="en-US" sz="2500" dirty="0" smtClean="0"/>
              <a:t>需要</a:t>
            </a:r>
            <a:r>
              <a:rPr lang="en-US" altLang="zh-CN" sz="2500" dirty="0" smtClean="0"/>
              <a:t>2~3</a:t>
            </a:r>
            <a:r>
              <a:rPr lang="zh-CN" altLang="en-US" sz="2500" dirty="0" smtClean="0"/>
              <a:t>天；如果</a:t>
            </a:r>
            <a:r>
              <a:rPr lang="en-US" altLang="zh-CN" sz="2500" dirty="0" smtClean="0"/>
              <a:t>P = 664</a:t>
            </a:r>
            <a:r>
              <a:rPr lang="zh-CN" altLang="en-US" sz="2500" dirty="0" smtClean="0"/>
              <a:t>位</a:t>
            </a:r>
            <a:r>
              <a:rPr lang="en-US" altLang="zh-CN" sz="2500" dirty="0" smtClean="0"/>
              <a:t>, </a:t>
            </a:r>
            <a:r>
              <a:rPr lang="zh-CN" altLang="en-US" sz="2500" dirty="0" smtClean="0"/>
              <a:t>则</a:t>
            </a:r>
            <a:r>
              <a:rPr lang="en-US" altLang="zh-CN" sz="2500" dirty="0" smtClean="0"/>
              <a:t>T = 1.2x10</a:t>
            </a:r>
            <a:r>
              <a:rPr lang="en-US" altLang="zh-CN" sz="2500" baseline="30000" dirty="0" smtClean="0"/>
              <a:t>23</a:t>
            </a:r>
            <a:r>
              <a:rPr lang="en-US" altLang="zh-CN" sz="2500" dirty="0" smtClean="0"/>
              <a:t>, </a:t>
            </a:r>
            <a:r>
              <a:rPr lang="zh-CN" altLang="en-US" sz="2500" dirty="0" smtClean="0"/>
              <a:t>约</a:t>
            </a:r>
            <a:r>
              <a:rPr lang="en-US" altLang="zh-CN" sz="2500" dirty="0" smtClean="0"/>
              <a:t>10</a:t>
            </a:r>
            <a:r>
              <a:rPr lang="en-US" altLang="zh-CN" sz="2500" baseline="30000" dirty="0" smtClean="0"/>
              <a:t>12</a:t>
            </a:r>
            <a:r>
              <a:rPr lang="zh-CN" altLang="en-US" sz="2500" dirty="0" smtClean="0"/>
              <a:t>天或</a:t>
            </a:r>
            <a:r>
              <a:rPr lang="en-US" altLang="zh-CN" sz="2500" dirty="0" smtClean="0"/>
              <a:t>2.739x10</a:t>
            </a:r>
            <a:r>
              <a:rPr lang="en-US" altLang="zh-CN" sz="2500" baseline="30000" dirty="0" smtClean="0"/>
              <a:t>9</a:t>
            </a:r>
            <a:r>
              <a:rPr lang="zh-CN" altLang="en-US" sz="2500" dirty="0" smtClean="0"/>
              <a:t>年</a:t>
            </a:r>
            <a:r>
              <a:rPr lang="en-US" altLang="zh-CN" sz="2500" dirty="0" smtClean="0"/>
              <a:t>, </a:t>
            </a:r>
            <a:r>
              <a:rPr lang="zh-CN" altLang="en-US" sz="2500" dirty="0" smtClean="0"/>
              <a:t>约</a:t>
            </a:r>
            <a:r>
              <a:rPr lang="en-US" altLang="zh-CN" sz="2500" dirty="0" smtClean="0"/>
              <a:t>2.7</a:t>
            </a:r>
            <a:r>
              <a:rPr lang="zh-CN" altLang="en-US" sz="2500" dirty="0" smtClean="0"/>
              <a:t>亿年</a:t>
            </a:r>
            <a:r>
              <a:rPr lang="en-US" altLang="zh-CN" sz="2500" dirty="0" smtClean="0"/>
              <a:t>. </a:t>
            </a:r>
            <a:r>
              <a:rPr lang="zh-CN" altLang="en-US" sz="2500" dirty="0" smtClean="0"/>
              <a:t>只要</a:t>
            </a:r>
            <a:r>
              <a:rPr lang="en-US" altLang="zh-CN" sz="2500" dirty="0" smtClean="0"/>
              <a:t>P</a:t>
            </a:r>
            <a:r>
              <a:rPr lang="zh-CN" altLang="en-US" sz="2500" dirty="0" smtClean="0"/>
              <a:t>足够大</a:t>
            </a:r>
            <a:r>
              <a:rPr lang="en-US" altLang="zh-CN" sz="2500" dirty="0" smtClean="0"/>
              <a:t>,</a:t>
            </a:r>
            <a:r>
              <a:rPr lang="zh-CN" altLang="en-US" sz="2500" dirty="0" smtClean="0"/>
              <a:t>可以达到足够安全。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F40F6FAF-36CC-4DF0-B0A2-AA06FC9F0AA2}" type="datetime1">
              <a:rPr lang="zh-CN" altLang="en-US">
                <a:ea typeface="宋体" charset="-122"/>
              </a:rPr>
              <a:pPr/>
              <a:t>2016/12/17</a:t>
            </a:fld>
            <a:endParaRPr lang="en-US" altLang="zh-CN">
              <a:ea typeface="宋体" charset="-122"/>
            </a:endParaRPr>
          </a:p>
        </p:txBody>
      </p:sp>
      <p:sp>
        <p:nvSpPr>
          <p:cNvPr id="15363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>
                <a:ea typeface="宋体" charset="-122"/>
              </a:rPr>
              <a:t>现代密码学理论与实践-10</a:t>
            </a: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43481886-B762-47FF-A1E2-0B1A77404F7F}" type="slidenum">
              <a:rPr lang="en-US" altLang="zh-CN">
                <a:ea typeface="宋体" charset="-122"/>
              </a:rPr>
              <a:pPr/>
              <a:t>8</a:t>
            </a:fld>
            <a:r>
              <a:rPr lang="en-US" altLang="zh-CN">
                <a:ea typeface="宋体" charset="-122"/>
              </a:rPr>
              <a:t>/60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008938" cy="682625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zh-CN" sz="3500" dirty="0" smtClean="0">
                <a:ea typeface="宋体" charset="-122"/>
              </a:rPr>
              <a:t>9.1.2 </a:t>
            </a:r>
            <a:r>
              <a:rPr lang="en-AU" altLang="zh-CN" sz="3500" dirty="0" err="1" smtClean="0">
                <a:ea typeface="宋体" charset="-122"/>
              </a:rPr>
              <a:t>Diffie</a:t>
            </a:r>
            <a:r>
              <a:rPr lang="en-AU" altLang="zh-CN" sz="3500" dirty="0" smtClean="0">
                <a:ea typeface="宋体" charset="-122"/>
              </a:rPr>
              <a:t>-Hellman Key Exchange</a:t>
            </a:r>
            <a:endParaRPr lang="zh-CN" altLang="en-US" sz="3500" dirty="0" smtClean="0">
              <a:ea typeface="宋体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135937" cy="511175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en-US" sz="2600" dirty="0" smtClean="0"/>
              <a:t>通信双方约定一个大素数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或多项式</a:t>
            </a:r>
            <a:r>
              <a:rPr lang="en-US" altLang="zh-CN" sz="2600" dirty="0" smtClean="0"/>
              <a:t>)p, </a:t>
            </a:r>
            <a:r>
              <a:rPr lang="zh-CN" altLang="en-US" sz="2600" dirty="0" smtClean="0"/>
              <a:t>和模</a:t>
            </a:r>
            <a:r>
              <a:rPr lang="en-US" altLang="zh-CN" sz="2600" dirty="0" smtClean="0"/>
              <a:t>p</a:t>
            </a:r>
            <a:r>
              <a:rPr lang="zh-CN" altLang="en-US" sz="2600" dirty="0" smtClean="0"/>
              <a:t>的一个素根</a:t>
            </a:r>
            <a:r>
              <a:rPr lang="el-GR" altLang="zh-CN" sz="2600" dirty="0" smtClean="0">
                <a:latin typeface="Arial Black" pitchFamily="34" charset="0"/>
                <a:ea typeface="Gungsuh" pitchFamily="18" charset="-127"/>
                <a:cs typeface="Arial" charset="0"/>
              </a:rPr>
              <a:t>α</a:t>
            </a:r>
            <a:endParaRPr lang="en-AU" altLang="zh-CN" sz="2600" dirty="0" smtClean="0">
              <a:ea typeface="宋体" charset="-122"/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en-US" sz="2600" dirty="0" smtClean="0"/>
              <a:t>各方产生公开密钥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en-AU" sz="2200" dirty="0" smtClean="0"/>
              <a:t>选择一个秘密钥</a:t>
            </a:r>
            <a:r>
              <a:rPr lang="en-AU" altLang="zh-CN" sz="2200" dirty="0" smtClean="0"/>
              <a:t>(</a:t>
            </a:r>
            <a:r>
              <a:rPr lang="zh-CN" altLang="en-AU" sz="2200" dirty="0" smtClean="0"/>
              <a:t>数值</a:t>
            </a:r>
            <a:r>
              <a:rPr lang="en-AU" altLang="zh-CN" sz="2200" dirty="0" smtClean="0"/>
              <a:t>)</a:t>
            </a:r>
            <a:r>
              <a:rPr lang="zh-CN" altLang="en-AU" sz="2200" dirty="0" smtClean="0"/>
              <a:t>，如</a:t>
            </a:r>
            <a:r>
              <a:rPr lang="en-AU" altLang="zh-CN" sz="2200" dirty="0" err="1" smtClean="0"/>
              <a:t>x</a:t>
            </a:r>
            <a:r>
              <a:rPr lang="en-AU" altLang="zh-CN" sz="2200" baseline="-25000" dirty="0" err="1" smtClean="0"/>
              <a:t>A</a:t>
            </a:r>
            <a:r>
              <a:rPr lang="en-AU" altLang="zh-CN" sz="2200" dirty="0" smtClean="0"/>
              <a:t>&lt; p</a:t>
            </a:r>
            <a:r>
              <a:rPr lang="zh-CN" altLang="en-AU" sz="2200" dirty="0" smtClean="0"/>
              <a:t>， </a:t>
            </a:r>
            <a:r>
              <a:rPr lang="en-AU" altLang="zh-CN" sz="2200" dirty="0" err="1" smtClean="0"/>
              <a:t>x</a:t>
            </a:r>
            <a:r>
              <a:rPr lang="en-AU" altLang="zh-CN" sz="2200" baseline="-25000" dirty="0" err="1" smtClean="0"/>
              <a:t>B</a:t>
            </a:r>
            <a:r>
              <a:rPr lang="en-AU" altLang="zh-CN" sz="2200" dirty="0" smtClean="0"/>
              <a:t>&lt; p</a:t>
            </a:r>
            <a:r>
              <a:rPr lang="zh-CN" altLang="en-AU" sz="2200" dirty="0" smtClean="0"/>
              <a:t>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en-AU" sz="2200" dirty="0" smtClean="0"/>
              <a:t>计算公钥</a:t>
            </a:r>
            <a:r>
              <a:rPr lang="en-AU" altLang="zh-CN" sz="2200" dirty="0" smtClean="0"/>
              <a:t>, </a:t>
            </a:r>
            <a:r>
              <a:rPr lang="zh-CN" altLang="en-AU" sz="2200" dirty="0" smtClean="0"/>
              <a:t>如</a:t>
            </a:r>
            <a:r>
              <a:rPr lang="en-AU" altLang="zh-CN" sz="2200" dirty="0" err="1" smtClean="0"/>
              <a:t>y</a:t>
            </a:r>
            <a:r>
              <a:rPr lang="en-AU" altLang="zh-CN" sz="2200" baseline="-25000" dirty="0" err="1" smtClean="0"/>
              <a:t>A</a:t>
            </a:r>
            <a:r>
              <a:rPr lang="en-AU" altLang="zh-CN" sz="2200" dirty="0" smtClean="0"/>
              <a:t> = </a:t>
            </a:r>
            <a:r>
              <a:rPr lang="el-GR" altLang="zh-CN" sz="2200" dirty="0" smtClean="0">
                <a:latin typeface="Arial Black" pitchFamily="34" charset="0"/>
                <a:ea typeface="Gungsuh" pitchFamily="18" charset="-127"/>
              </a:rPr>
              <a:t>α</a:t>
            </a:r>
            <a:r>
              <a:rPr lang="en-AU" altLang="zh-CN" sz="2200" baseline="60000" dirty="0" err="1" smtClean="0"/>
              <a:t>x</a:t>
            </a:r>
            <a:r>
              <a:rPr lang="en-AU" altLang="zh-CN" sz="2200" baseline="40000" dirty="0" err="1" smtClean="0"/>
              <a:t>A</a:t>
            </a:r>
            <a:r>
              <a:rPr lang="en-AU" altLang="zh-CN" sz="2200" dirty="0" smtClean="0"/>
              <a:t> mod p, </a:t>
            </a:r>
            <a:r>
              <a:rPr lang="en-AU" altLang="zh-CN" sz="2200" dirty="0" err="1" smtClean="0"/>
              <a:t>y</a:t>
            </a:r>
            <a:r>
              <a:rPr lang="en-AU" altLang="zh-CN" sz="2200" baseline="-25000" dirty="0" err="1" smtClean="0"/>
              <a:t>B</a:t>
            </a:r>
            <a:r>
              <a:rPr lang="en-AU" altLang="zh-CN" sz="2200" dirty="0" smtClean="0"/>
              <a:t> = </a:t>
            </a:r>
            <a:r>
              <a:rPr lang="el-GR" altLang="zh-CN" sz="2200" dirty="0" smtClean="0">
                <a:latin typeface="Arial Black" pitchFamily="34" charset="0"/>
                <a:ea typeface="Gungsuh" pitchFamily="18" charset="-127"/>
              </a:rPr>
              <a:t>α</a:t>
            </a:r>
            <a:r>
              <a:rPr lang="en-AU" altLang="zh-CN" sz="2200" baseline="60000" dirty="0" err="1" smtClean="0"/>
              <a:t>x</a:t>
            </a:r>
            <a:r>
              <a:rPr lang="en-AU" altLang="zh-CN" sz="2200" baseline="40000" dirty="0" err="1" smtClean="0"/>
              <a:t>B</a:t>
            </a:r>
            <a:r>
              <a:rPr lang="en-AU" altLang="zh-CN" sz="2200" dirty="0" smtClean="0"/>
              <a:t> mod p, </a:t>
            </a:r>
            <a:r>
              <a:rPr lang="zh-CN" altLang="en-AU" sz="2200" dirty="0" smtClean="0"/>
              <a:t>并相互交换 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en-AU" sz="2600" dirty="0" smtClean="0"/>
              <a:t>双方共享的会话密钥</a:t>
            </a:r>
            <a:r>
              <a:rPr lang="en-AU" altLang="zh-CN" sz="2600" dirty="0" smtClean="0"/>
              <a:t>K</a:t>
            </a:r>
            <a:r>
              <a:rPr lang="en-AU" altLang="zh-CN" sz="2600" baseline="-25000" dirty="0" smtClean="0"/>
              <a:t>AB</a:t>
            </a:r>
            <a:r>
              <a:rPr lang="zh-CN" altLang="en-AU" sz="2600" dirty="0" smtClean="0"/>
              <a:t>可以如下算出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AU" altLang="zh-CN" sz="2200" dirty="0" smtClean="0"/>
              <a:t>K</a:t>
            </a:r>
            <a:r>
              <a:rPr lang="en-AU" altLang="zh-CN" sz="2200" baseline="-25000" dirty="0" smtClean="0"/>
              <a:t>AB</a:t>
            </a:r>
            <a:r>
              <a:rPr lang="en-AU" altLang="zh-CN" sz="2200" dirty="0" smtClean="0"/>
              <a:t> = </a:t>
            </a:r>
            <a:r>
              <a:rPr lang="el-GR" altLang="zh-CN" sz="2200" dirty="0" smtClean="0">
                <a:latin typeface="Arial Black" pitchFamily="34" charset="0"/>
                <a:ea typeface="Gungsuh" pitchFamily="18" charset="-127"/>
              </a:rPr>
              <a:t>α</a:t>
            </a:r>
            <a:r>
              <a:rPr lang="en-AU" altLang="zh-CN" sz="2200" baseline="60000" dirty="0" err="1" smtClean="0"/>
              <a:t>x</a:t>
            </a:r>
            <a:r>
              <a:rPr lang="en-AU" altLang="zh-CN" sz="2200" baseline="40000" dirty="0" err="1" smtClean="0"/>
              <a:t>A·</a:t>
            </a:r>
            <a:r>
              <a:rPr lang="en-AU" altLang="zh-CN" sz="2200" baseline="60000" dirty="0" err="1" smtClean="0"/>
              <a:t>x</a:t>
            </a:r>
            <a:r>
              <a:rPr lang="en-AU" altLang="zh-CN" sz="2200" baseline="40000" dirty="0" err="1" smtClean="0"/>
              <a:t>B</a:t>
            </a:r>
            <a:r>
              <a:rPr lang="en-AU" altLang="zh-CN" sz="2200" dirty="0" smtClean="0"/>
              <a:t> mod p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AU" altLang="zh-CN" sz="2200" dirty="0" smtClean="0"/>
              <a:t>      = </a:t>
            </a:r>
            <a:r>
              <a:rPr lang="en-AU" altLang="zh-CN" sz="2200" dirty="0" err="1" smtClean="0"/>
              <a:t>y</a:t>
            </a:r>
            <a:r>
              <a:rPr lang="en-AU" altLang="zh-CN" sz="2200" baseline="-25000" dirty="0" err="1" smtClean="0"/>
              <a:t>A</a:t>
            </a:r>
            <a:r>
              <a:rPr lang="en-AU" altLang="zh-CN" sz="2200" baseline="60000" dirty="0" err="1" smtClean="0"/>
              <a:t>x</a:t>
            </a:r>
            <a:r>
              <a:rPr lang="en-AU" altLang="zh-CN" sz="2200" baseline="40000" dirty="0" err="1" smtClean="0"/>
              <a:t>B</a:t>
            </a:r>
            <a:r>
              <a:rPr lang="en-AU" altLang="zh-CN" sz="2200" dirty="0" smtClean="0"/>
              <a:t> mod p  (which </a:t>
            </a:r>
            <a:r>
              <a:rPr lang="en-AU" altLang="zh-CN" sz="2200" b="1" dirty="0" smtClean="0"/>
              <a:t>B</a:t>
            </a:r>
            <a:r>
              <a:rPr lang="en-AU" altLang="zh-CN" sz="2200" dirty="0" smtClean="0"/>
              <a:t> can compute)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AU" altLang="zh-CN" sz="2200" dirty="0" smtClean="0"/>
              <a:t>      = </a:t>
            </a:r>
            <a:r>
              <a:rPr lang="en-AU" altLang="zh-CN" sz="2200" dirty="0" err="1" smtClean="0"/>
              <a:t>y</a:t>
            </a:r>
            <a:r>
              <a:rPr lang="en-AU" altLang="zh-CN" sz="2200" baseline="-25000" dirty="0" err="1" smtClean="0"/>
              <a:t>B</a:t>
            </a:r>
            <a:r>
              <a:rPr lang="en-AU" altLang="zh-CN" sz="2200" baseline="60000" dirty="0" err="1" smtClean="0"/>
              <a:t>x</a:t>
            </a:r>
            <a:r>
              <a:rPr lang="en-AU" altLang="zh-CN" sz="2200" baseline="40000" dirty="0" err="1" smtClean="0"/>
              <a:t>A</a:t>
            </a:r>
            <a:r>
              <a:rPr lang="en-AU" altLang="zh-CN" sz="2200" dirty="0" smtClean="0"/>
              <a:t> mod p  (which </a:t>
            </a:r>
            <a:r>
              <a:rPr lang="en-AU" altLang="zh-CN" sz="2200" b="1" dirty="0" smtClean="0"/>
              <a:t>A</a:t>
            </a:r>
            <a:r>
              <a:rPr lang="en-AU" altLang="zh-CN" sz="2200" dirty="0" smtClean="0"/>
              <a:t> can compute) 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AU" altLang="zh-CN" sz="2600" dirty="0" smtClean="0"/>
              <a:t>K</a:t>
            </a:r>
            <a:r>
              <a:rPr lang="en-AU" altLang="zh-CN" sz="2600" baseline="-25000" dirty="0" smtClean="0"/>
              <a:t>AB</a:t>
            </a:r>
            <a:r>
              <a:rPr lang="zh-CN" altLang="en-AU" sz="2600" dirty="0" smtClean="0"/>
              <a:t>是双方用对称密码通信时共享的密钥</a:t>
            </a:r>
            <a:endParaRPr lang="en-AU" altLang="zh-CN" sz="2600" dirty="0" smtClean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en-AU" sz="2600" dirty="0" smtClean="0"/>
              <a:t>如果双方继续通信，可以继续使用这个密钥，除非他们要选择新的密钥</a:t>
            </a:r>
            <a:endParaRPr lang="en-AU" altLang="zh-CN" sz="2600" dirty="0" smtClean="0"/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zh-CN" altLang="en-US" sz="2600" dirty="0" smtClean="0"/>
              <a:t>攻击者如果想要获得</a:t>
            </a:r>
            <a:r>
              <a:rPr lang="en-US" altLang="zh-CN" sz="2600" dirty="0" smtClean="0"/>
              <a:t>x=</a:t>
            </a:r>
            <a:r>
              <a:rPr lang="en-AU" altLang="zh-CN" sz="2800" dirty="0" smtClean="0"/>
              <a:t> </a:t>
            </a:r>
            <a:r>
              <a:rPr lang="en-AU" altLang="zh-CN" sz="2800" dirty="0" err="1" smtClean="0"/>
              <a:t>x</a:t>
            </a:r>
            <a:r>
              <a:rPr lang="en-AU" altLang="zh-CN" sz="2800" baseline="-25000" dirty="0" err="1" smtClean="0"/>
              <a:t>A</a:t>
            </a:r>
            <a:r>
              <a:rPr lang="en-AU" altLang="zh-CN" sz="2800" dirty="0" err="1" smtClean="0"/>
              <a:t>·x</a:t>
            </a:r>
            <a:r>
              <a:rPr lang="en-AU" altLang="zh-CN" sz="2800" baseline="-25000" dirty="0" err="1" smtClean="0"/>
              <a:t>B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则必须解决</a:t>
            </a:r>
            <a:r>
              <a:rPr lang="en-US" altLang="zh-CN" sz="2600" dirty="0" smtClean="0"/>
              <a:t>DLP</a:t>
            </a:r>
            <a:r>
              <a:rPr lang="zh-CN" altLang="en-US" sz="2600" dirty="0" smtClean="0"/>
              <a:t>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FE20354E-6579-443F-A8A1-10B630BCCE30}" type="datetime1">
              <a:rPr lang="zh-CN" altLang="en-US">
                <a:ea typeface="宋体" charset="-122"/>
              </a:rPr>
              <a:pPr/>
              <a:t>2016/12/17</a:t>
            </a:fld>
            <a:endParaRPr lang="en-US" altLang="zh-CN">
              <a:ea typeface="宋体" charset="-122"/>
            </a:endParaRPr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>
                <a:ea typeface="宋体" charset="-122"/>
              </a:rPr>
              <a:t>现代密码学理论与实践-10</a:t>
            </a:r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A2A07FFD-5EFC-4034-89F6-86F42CA8CFCF}" type="slidenum">
              <a:rPr lang="en-US" altLang="zh-CN">
                <a:ea typeface="宋体" charset="-122"/>
              </a:rPr>
              <a:pPr/>
              <a:t>9</a:t>
            </a:fld>
            <a:r>
              <a:rPr lang="en-US" altLang="zh-CN">
                <a:ea typeface="宋体" charset="-122"/>
              </a:rPr>
              <a:t>/60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7543800" cy="792163"/>
          </a:xfrm>
        </p:spPr>
        <p:txBody>
          <a:bodyPr/>
          <a:lstStyle/>
          <a:p>
            <a:pPr eaLnBrk="1" hangingPunct="1"/>
            <a:r>
              <a:rPr lang="en-AU" altLang="zh-CN" smtClean="0">
                <a:ea typeface="宋体" charset="-122"/>
              </a:rPr>
              <a:t>Diffie-Hellman Example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993062" cy="46799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altLang="zh-CN" sz="2600" smtClean="0"/>
              <a:t>Users Alice &amp; Bob who wish to swap keys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altLang="zh-CN" sz="2600" smtClean="0"/>
              <a:t>Agree on prime p=353 and </a:t>
            </a:r>
            <a:r>
              <a:rPr lang="el-GR" altLang="zh-CN" sz="2600" smtClean="0">
                <a:latin typeface="Arial Black" pitchFamily="34" charset="0"/>
                <a:ea typeface="Gungsuh" pitchFamily="18" charset="-127"/>
                <a:cs typeface="Arial" charset="0"/>
              </a:rPr>
              <a:t>α</a:t>
            </a:r>
            <a:r>
              <a:rPr lang="el-GR" altLang="zh-CN" sz="2600" smtClean="0">
                <a:cs typeface="Arial" charset="0"/>
              </a:rPr>
              <a:t> </a:t>
            </a:r>
            <a:r>
              <a:rPr lang="en-US" altLang="zh-CN" sz="2600" smtClean="0">
                <a:cs typeface="Arial" charset="0"/>
              </a:rPr>
              <a:t>=3</a:t>
            </a:r>
            <a:endParaRPr lang="en-US" altLang="zh-CN" sz="2600" smtClean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altLang="zh-CN" sz="2600" smtClean="0"/>
              <a:t>Select random secret keys:</a:t>
            </a:r>
          </a:p>
          <a:p>
            <a:pPr lvl="1" eaLnBrk="1" hangingPunct="1">
              <a:lnSpc>
                <a:spcPct val="85000"/>
              </a:lnSpc>
            </a:pPr>
            <a:r>
              <a:rPr lang="en-AU" altLang="zh-CN" sz="2200" smtClean="0">
                <a:ea typeface="宋体" charset="-122"/>
              </a:rPr>
              <a:t>A chooses x</a:t>
            </a:r>
            <a:r>
              <a:rPr lang="en-AU" altLang="zh-CN" sz="2200" baseline="-25000" smtClean="0">
                <a:ea typeface="宋体" charset="-122"/>
              </a:rPr>
              <a:t>A</a:t>
            </a:r>
            <a:r>
              <a:rPr lang="en-AU" altLang="zh-CN" sz="2200" smtClean="0">
                <a:ea typeface="宋体" charset="-122"/>
              </a:rPr>
              <a:t>=97,  </a:t>
            </a:r>
          </a:p>
          <a:p>
            <a:pPr lvl="1" eaLnBrk="1" hangingPunct="1">
              <a:lnSpc>
                <a:spcPct val="85000"/>
              </a:lnSpc>
            </a:pPr>
            <a:r>
              <a:rPr lang="en-AU" altLang="zh-CN" sz="2200" smtClean="0">
                <a:ea typeface="宋体" charset="-122"/>
              </a:rPr>
              <a:t>B chooses x</a:t>
            </a:r>
            <a:r>
              <a:rPr lang="en-AU" altLang="zh-CN" sz="2200" baseline="-25000" smtClean="0">
                <a:ea typeface="宋体" charset="-122"/>
              </a:rPr>
              <a:t>B</a:t>
            </a:r>
            <a:r>
              <a:rPr lang="en-AU" altLang="zh-CN" sz="2200" smtClean="0">
                <a:ea typeface="宋体" charset="-122"/>
              </a:rPr>
              <a:t>=233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altLang="zh-CN" sz="2600" smtClean="0"/>
              <a:t>Compute public keys:</a:t>
            </a:r>
          </a:p>
          <a:p>
            <a:pPr lvl="1" eaLnBrk="1" hangingPunct="1">
              <a:lnSpc>
                <a:spcPct val="85000"/>
              </a:lnSpc>
            </a:pPr>
            <a:r>
              <a:rPr lang="en-AU" altLang="zh-CN" sz="2200" smtClean="0">
                <a:ea typeface="宋体" charset="-122"/>
              </a:rPr>
              <a:t>y</a:t>
            </a:r>
            <a:r>
              <a:rPr lang="en-AU" altLang="zh-CN" sz="2200" baseline="-25000" smtClean="0">
                <a:ea typeface="宋体" charset="-122"/>
              </a:rPr>
              <a:t>A</a:t>
            </a:r>
            <a:r>
              <a:rPr lang="en-AU" altLang="zh-CN" sz="2200" smtClean="0">
                <a:ea typeface="宋体" charset="-122"/>
              </a:rPr>
              <a:t>=</a:t>
            </a:r>
            <a:r>
              <a:rPr lang="en-US" altLang="zh-CN" sz="2200" smtClean="0">
                <a:cs typeface="Arial" charset="0"/>
              </a:rPr>
              <a:t>3</a:t>
            </a:r>
            <a:r>
              <a:rPr lang="en-AU" altLang="zh-CN" sz="2200" baseline="60000" smtClean="0">
                <a:ea typeface="宋体" charset="-122"/>
              </a:rPr>
              <a:t>97</a:t>
            </a:r>
            <a:r>
              <a:rPr lang="en-AU" altLang="zh-CN" sz="2200" smtClean="0">
                <a:ea typeface="宋体" charset="-122"/>
              </a:rPr>
              <a:t>  mod 353 = 40		(Alice)</a:t>
            </a:r>
          </a:p>
          <a:p>
            <a:pPr lvl="1" eaLnBrk="1" hangingPunct="1">
              <a:lnSpc>
                <a:spcPct val="85000"/>
              </a:lnSpc>
            </a:pPr>
            <a:r>
              <a:rPr lang="en-AU" altLang="zh-CN" sz="2200" smtClean="0">
                <a:ea typeface="宋体" charset="-122"/>
              </a:rPr>
              <a:t>y</a:t>
            </a:r>
            <a:r>
              <a:rPr lang="en-AU" altLang="zh-CN" sz="2200" baseline="-25000" smtClean="0">
                <a:ea typeface="宋体" charset="-122"/>
              </a:rPr>
              <a:t>B</a:t>
            </a:r>
            <a:r>
              <a:rPr lang="en-AU" altLang="zh-CN" sz="2200" smtClean="0">
                <a:ea typeface="宋体" charset="-122"/>
              </a:rPr>
              <a:t>=</a:t>
            </a:r>
            <a:r>
              <a:rPr lang="en-US" altLang="zh-CN" sz="2200" smtClean="0">
                <a:cs typeface="Arial" charset="0"/>
              </a:rPr>
              <a:t>3</a:t>
            </a:r>
            <a:r>
              <a:rPr lang="en-AU" altLang="zh-CN" sz="2200" baseline="60000" smtClean="0">
                <a:ea typeface="宋体" charset="-122"/>
              </a:rPr>
              <a:t>233</a:t>
            </a:r>
            <a:r>
              <a:rPr lang="en-AU" altLang="zh-CN" sz="2200" smtClean="0">
                <a:ea typeface="宋体" charset="-122"/>
              </a:rPr>
              <a:t> mod 353 = 248	           (Bob)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altLang="zh-CN" sz="2600" smtClean="0"/>
              <a:t>Compute shared session key as:</a:t>
            </a:r>
          </a:p>
          <a:p>
            <a:pPr lvl="1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AU" altLang="zh-CN" sz="2200" smtClean="0">
                <a:ea typeface="宋体" charset="-122"/>
              </a:rPr>
              <a:t>K</a:t>
            </a:r>
            <a:r>
              <a:rPr lang="en-AU" altLang="zh-CN" sz="2200" baseline="-25000" smtClean="0">
                <a:ea typeface="宋体" charset="-122"/>
              </a:rPr>
              <a:t>AB</a:t>
            </a:r>
            <a:r>
              <a:rPr lang="en-AU" altLang="zh-CN" sz="2200" smtClean="0">
                <a:ea typeface="宋体" charset="-122"/>
              </a:rPr>
              <a:t>= y</a:t>
            </a:r>
            <a:r>
              <a:rPr lang="en-AU" altLang="zh-CN" sz="2200" baseline="-25000" smtClean="0">
                <a:ea typeface="宋体" charset="-122"/>
              </a:rPr>
              <a:t>B</a:t>
            </a:r>
            <a:r>
              <a:rPr lang="en-AU" altLang="zh-CN" sz="2200" baseline="60000" smtClean="0">
                <a:ea typeface="宋体" charset="-122"/>
              </a:rPr>
              <a:t>x</a:t>
            </a:r>
            <a:r>
              <a:rPr lang="en-AU" altLang="zh-CN" sz="2200" baseline="40000" smtClean="0">
                <a:ea typeface="宋体" charset="-122"/>
              </a:rPr>
              <a:t>A</a:t>
            </a:r>
            <a:r>
              <a:rPr lang="en-AU" altLang="zh-CN" sz="2200" smtClean="0">
                <a:ea typeface="宋体" charset="-122"/>
              </a:rPr>
              <a:t> mod 353 = </a:t>
            </a:r>
            <a:r>
              <a:rPr lang="en-US" altLang="zh-CN" sz="2200" smtClean="0">
                <a:cs typeface="Arial" charset="0"/>
              </a:rPr>
              <a:t>248</a:t>
            </a:r>
            <a:r>
              <a:rPr lang="en-AU" altLang="zh-CN" sz="2200" baseline="60000" smtClean="0">
                <a:ea typeface="宋体" charset="-122"/>
              </a:rPr>
              <a:t>97 </a:t>
            </a:r>
            <a:r>
              <a:rPr lang="en-AU" altLang="zh-CN" sz="2200" smtClean="0">
                <a:ea typeface="宋体" charset="-122"/>
              </a:rPr>
              <a:t>mod 353 = 160	(Alice)</a:t>
            </a:r>
          </a:p>
          <a:p>
            <a:pPr lvl="1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AU" altLang="zh-CN" sz="2200" smtClean="0">
                <a:ea typeface="宋体" charset="-122"/>
              </a:rPr>
              <a:t>K</a:t>
            </a:r>
            <a:r>
              <a:rPr lang="en-AU" altLang="zh-CN" sz="2200" baseline="-25000" smtClean="0">
                <a:ea typeface="宋体" charset="-122"/>
              </a:rPr>
              <a:t>AB</a:t>
            </a:r>
            <a:r>
              <a:rPr lang="en-AU" altLang="zh-CN" sz="2200" smtClean="0">
                <a:ea typeface="宋体" charset="-122"/>
              </a:rPr>
              <a:t>= y</a:t>
            </a:r>
            <a:r>
              <a:rPr lang="en-AU" altLang="zh-CN" sz="2200" baseline="-25000" smtClean="0">
                <a:ea typeface="宋体" charset="-122"/>
              </a:rPr>
              <a:t>A</a:t>
            </a:r>
            <a:r>
              <a:rPr lang="en-AU" altLang="zh-CN" sz="2200" baseline="60000" smtClean="0">
                <a:ea typeface="宋体" charset="-122"/>
              </a:rPr>
              <a:t>x</a:t>
            </a:r>
            <a:r>
              <a:rPr lang="en-AU" altLang="zh-CN" sz="2200" baseline="40000" smtClean="0">
                <a:ea typeface="宋体" charset="-122"/>
              </a:rPr>
              <a:t>B</a:t>
            </a:r>
            <a:r>
              <a:rPr lang="en-AU" altLang="zh-CN" sz="2200" smtClean="0">
                <a:ea typeface="宋体" charset="-122"/>
              </a:rPr>
              <a:t> mod 353 = </a:t>
            </a:r>
            <a:r>
              <a:rPr lang="en-US" altLang="zh-CN" sz="2200" smtClean="0">
                <a:cs typeface="Arial" charset="0"/>
              </a:rPr>
              <a:t>40</a:t>
            </a:r>
            <a:r>
              <a:rPr lang="en-AU" altLang="zh-CN" sz="2200" baseline="60000" smtClean="0">
                <a:ea typeface="宋体" charset="-122"/>
              </a:rPr>
              <a:t>233  </a:t>
            </a:r>
            <a:r>
              <a:rPr lang="en-AU" altLang="zh-CN" sz="2200" smtClean="0">
                <a:ea typeface="宋体" charset="-122"/>
              </a:rPr>
              <a:t>mod 353 = 160	(Bob)</a:t>
            </a:r>
            <a:endParaRPr lang="zh-CN" altLang="en-US" sz="220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528</TotalTime>
  <Words>3865</Words>
  <Application>Microsoft Office PowerPoint</Application>
  <PresentationFormat>全屏显示(4:3)</PresentationFormat>
  <Paragraphs>332</Paragraphs>
  <Slides>53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聚合</vt:lpstr>
      <vt:lpstr>现代密码学理论与实践 第9章 公钥密码学与RSA</vt:lpstr>
      <vt:lpstr>本章要点</vt:lpstr>
      <vt:lpstr>本章目录</vt:lpstr>
      <vt:lpstr>Whitfield Diffie and Martin Hellman</vt:lpstr>
      <vt:lpstr>幻灯片 5</vt:lpstr>
      <vt:lpstr> 9.1 Diffie-Hellman 密钥交换</vt:lpstr>
      <vt:lpstr>9.1.1 离散对数问题回顾</vt:lpstr>
      <vt:lpstr>9.1.2 Diffie-Hellman Key Exchange</vt:lpstr>
      <vt:lpstr>Diffie-Hellman Example</vt:lpstr>
      <vt:lpstr>Diffie-Hellman密钥交换协议</vt:lpstr>
      <vt:lpstr>Diffie的公钥密码体制概念</vt:lpstr>
      <vt:lpstr>9.2 公开密钥密码体制的基本原理</vt:lpstr>
      <vt:lpstr>9.2.1 公开密钥密码体制</vt:lpstr>
      <vt:lpstr>9.2.2 公钥算法的主要步骤</vt:lpstr>
      <vt:lpstr>常规和公开密钥加密的重要特征</vt:lpstr>
      <vt:lpstr>9.2.3 公钥算法的主要应用</vt:lpstr>
      <vt:lpstr>公开密钥密码系统：加密</vt:lpstr>
      <vt:lpstr>公开密钥密码系统：认证 (签名)</vt:lpstr>
      <vt:lpstr>公开密钥密码系统：保密和认证</vt:lpstr>
      <vt:lpstr>公钥密码体制的应用</vt:lpstr>
      <vt:lpstr>9.2.4 对公开密钥密码编码系统的要求</vt:lpstr>
      <vt:lpstr>9.3  RSA算法</vt:lpstr>
      <vt:lpstr>R-S-A Ron Rivest, Adi Shamir, Len Adleman</vt:lpstr>
      <vt:lpstr>9.3.1 RSA密码体制基本原理</vt:lpstr>
      <vt:lpstr>幻灯片 25</vt:lpstr>
      <vt:lpstr>幻灯片 26</vt:lpstr>
      <vt:lpstr>一个例子</vt:lpstr>
      <vt:lpstr>RSA密码体制基本原理</vt:lpstr>
      <vt:lpstr>RSA密码体制基本原理</vt:lpstr>
      <vt:lpstr>RSA密码体制基本原理</vt:lpstr>
      <vt:lpstr>计算ab mod n的算法和快速取模指数算法</vt:lpstr>
      <vt:lpstr>密钥的产生和检验素数</vt:lpstr>
      <vt:lpstr>RSA举例</vt:lpstr>
      <vt:lpstr>公钥密码的分析</vt:lpstr>
      <vt:lpstr>9.3.2 RSA的安全性</vt:lpstr>
      <vt:lpstr>幻灯片 36</vt:lpstr>
      <vt:lpstr>幻灯片 37</vt:lpstr>
      <vt:lpstr>1）针对RSA的计时攻击</vt:lpstr>
      <vt:lpstr>几种不同复杂性的算法的代价</vt:lpstr>
      <vt:lpstr>幻灯片 40</vt:lpstr>
      <vt:lpstr>不安全假设原因</vt:lpstr>
      <vt:lpstr>Decryption Oracle</vt:lpstr>
      <vt:lpstr>选择密文攻击和最佳非对称加密填充</vt:lpstr>
      <vt:lpstr>CCA攻击RSA</vt:lpstr>
      <vt:lpstr>3）中间相遇攻击</vt:lpstr>
      <vt:lpstr>一个真实例子</vt:lpstr>
      <vt:lpstr>4）小加密指数的安全性脆弱性</vt:lpstr>
      <vt:lpstr>5)共同模数N攻击</vt:lpstr>
      <vt:lpstr>讨论：</vt:lpstr>
      <vt:lpstr>第9章习题</vt:lpstr>
      <vt:lpstr>幻灯片 51</vt:lpstr>
      <vt:lpstr>幻灯片 52</vt:lpstr>
      <vt:lpstr>幻灯片 53</vt:lpstr>
    </vt:vector>
  </TitlesOfParts>
  <Company>ustc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xlzhang</dc:creator>
  <cp:lastModifiedBy>ustc</cp:lastModifiedBy>
  <cp:revision>81</cp:revision>
  <dcterms:created xsi:type="dcterms:W3CDTF">2014-09-30T09:18:14Z</dcterms:created>
  <dcterms:modified xsi:type="dcterms:W3CDTF">2016-12-17T06:38:48Z</dcterms:modified>
</cp:coreProperties>
</file>