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B1930A-15D2-40C4-BF0D-E510EE4EE426}">
  <a:tblStyle styleId="{86B1930A-15D2-40C4-BF0D-E510EE4EE4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b4f445b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b4f445b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bae7881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bae7881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b9cebaf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b9cebaf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de7fca61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de7fca61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b9ceba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b9ceba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e08b8db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e08b8db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9b758a09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9b758a0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f66ac2f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f66ac2f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66ac2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f66ac2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9ea5057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9ea5057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9ea5057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9ea5057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f729ad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f729ad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a136571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a136571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9ea5057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9ea5057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7af51601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7af51601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53d3f93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53d3f93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53d3f93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53d3f93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53d3f930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53d3f930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53d3f93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53d3f93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ba04109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ba04109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pass one-hot information to 1 layer randomization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ba04109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ba04109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9ea5057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9ea5057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9bae788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9bae788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de7fca6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de7fca6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9ea5057a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39ea5057a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ba04109d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ba04109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7af51601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7af51601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ba04109d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3ba04109d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ddb9e27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ddb9e27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9ea5057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9ea5057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3a136571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3a136571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b4f445b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b4f445b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5b4f445b6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5b4f445b6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5c4d5f9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5c4d5f9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eba030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eba030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eba030f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eba030f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9b758a09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9b758a09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39b758a099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39b758a099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39b758a09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39b758a09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39b758a09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39b758a09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eba030f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5eba030f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eba030f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5eba030f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db2b83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5db2b83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b4b209d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5b4b209d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meeting:</a:t>
            </a:r>
            <a:endParaRPr/>
          </a:p>
          <a:p>
            <a:pPr indent="0" lvl="0" marL="0" rtl="0" algn="l">
              <a:spcBef>
                <a:spcPts val="0"/>
              </a:spcBef>
              <a:spcAft>
                <a:spcPts val="0"/>
              </a:spcAft>
              <a:buNone/>
            </a:pPr>
            <a:r>
              <a:rPr lang="zh-CN"/>
              <a:t>organise the experiments nicely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5c4d5f9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5c4d5f9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e53deb3d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e53deb3d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5c777a0f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5c777a0f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53deb3d40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53deb3d4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too easy may not need to put in paper</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b4b209d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b4b209d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5abd7cec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5abd7cec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5e08b8d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5e08b8d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5abd7ce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5abd7ce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5abd7cec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5abd7cec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5abd7cec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5abd7cec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5c4d5f9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5c4d5f9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5b4b209d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5b4b209d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e53d9a31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e53d9a31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e53d9a31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e53d9a31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e53d9a314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e53d9a31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e53d9a31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e53d9a31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39b758a09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39b758a09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9b758a09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39b758a09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5f2df6f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5f2df6f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39d0e97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39d0e97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39d0e97f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39d0e97f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9bae7881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9bae7881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39d0e97f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39d0e97f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5abd7cecd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5abd7cecd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abd7cecde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5abd7cecde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5abd7cecd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5abd7cecd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5b4f445b6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5b4f445b6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5b7822e4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5b7822e4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37c6348e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37c6348e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37d075a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37d075a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5d4bd4ff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5d4bd4ff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5d4bd4ff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5d4bd4ff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9bae7881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9bae7881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5d4bd4ff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5d4bd4ff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5d4bd4ff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5d4bd4ff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39ea5057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39ea5057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9ea5057a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9ea5057a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39ea5057a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39ea5057a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3b9cebaf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3b9cebaf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3b9cebaf0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3b9cebaf0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3b9cebaf0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3b9cebaf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3b9cebaf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3b9cebaf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6ddebf61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6ddebf61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bae7881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9bae7881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6ddebf61d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6ddebf61d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be09b7bd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be09b7bd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6ddebf61d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6ddebf61d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6ddebf61d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6ddebf61d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6ddebf61d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6ddebf61d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7.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6.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33.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5.png"/><Relationship Id="rId9" Type="http://schemas.openxmlformats.org/officeDocument/2006/relationships/image" Target="../media/image31.png"/><Relationship Id="rId5" Type="http://schemas.openxmlformats.org/officeDocument/2006/relationships/image" Target="../media/image38.png"/><Relationship Id="rId6" Type="http://schemas.openxmlformats.org/officeDocument/2006/relationships/image" Target="../media/image34.png"/><Relationship Id="rId7" Type="http://schemas.openxmlformats.org/officeDocument/2006/relationships/image" Target="../media/image24.png"/><Relationship Id="rId8"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40.png"/><Relationship Id="rId9" Type="http://schemas.openxmlformats.org/officeDocument/2006/relationships/image" Target="../media/image52.png"/><Relationship Id="rId5" Type="http://schemas.openxmlformats.org/officeDocument/2006/relationships/image" Target="../media/image30.png"/><Relationship Id="rId6" Type="http://schemas.openxmlformats.org/officeDocument/2006/relationships/image" Target="../media/image46.png"/><Relationship Id="rId7" Type="http://schemas.openxmlformats.org/officeDocument/2006/relationships/image" Target="../media/image37.png"/><Relationship Id="rId8"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53.png"/><Relationship Id="rId7" Type="http://schemas.openxmlformats.org/officeDocument/2006/relationships/image" Target="../media/image48.png"/><Relationship Id="rId8"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3.png"/><Relationship Id="rId4" Type="http://schemas.openxmlformats.org/officeDocument/2006/relationships/image" Target="../media/image45.png"/><Relationship Id="rId5" Type="http://schemas.openxmlformats.org/officeDocument/2006/relationships/image" Target="../media/image24.png"/><Relationship Id="rId6"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9.png"/><Relationship Id="rId4" Type="http://schemas.openxmlformats.org/officeDocument/2006/relationships/image" Target="../media/image51.png"/><Relationship Id="rId5" Type="http://schemas.openxmlformats.org/officeDocument/2006/relationships/image" Target="../media/image50.png"/><Relationship Id="rId6" Type="http://schemas.openxmlformats.org/officeDocument/2006/relationships/image" Target="../media/image5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3.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6.png"/><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6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4.png"/><Relationship Id="rId4" Type="http://schemas.openxmlformats.org/officeDocument/2006/relationships/image" Target="../media/image6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58.png"/><Relationship Id="rId4" Type="http://schemas.openxmlformats.org/officeDocument/2006/relationships/image" Target="../media/image7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5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70.png"/><Relationship Id="rId4" Type="http://schemas.openxmlformats.org/officeDocument/2006/relationships/image" Target="../media/image11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71.png"/><Relationship Id="rId4" Type="http://schemas.openxmlformats.org/officeDocument/2006/relationships/image" Target="../media/image7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67.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69.png"/><Relationship Id="rId4" Type="http://schemas.openxmlformats.org/officeDocument/2006/relationships/image" Target="../media/image7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8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72.png"/><Relationship Id="rId4" Type="http://schemas.openxmlformats.org/officeDocument/2006/relationships/image" Target="../media/image9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78.png"/><Relationship Id="rId4" Type="http://schemas.openxmlformats.org/officeDocument/2006/relationships/image" Target="../media/image8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66.png"/><Relationship Id="rId4" Type="http://schemas.openxmlformats.org/officeDocument/2006/relationships/image" Target="../media/image85.png"/><Relationship Id="rId5" Type="http://schemas.openxmlformats.org/officeDocument/2006/relationships/image" Target="../media/image80.png"/><Relationship Id="rId6" Type="http://schemas.openxmlformats.org/officeDocument/2006/relationships/image" Target="../media/image7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83.png"/><Relationship Id="rId4" Type="http://schemas.openxmlformats.org/officeDocument/2006/relationships/image" Target="../media/image8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03.png"/><Relationship Id="rId4" Type="http://schemas.openxmlformats.org/officeDocument/2006/relationships/image" Target="../media/image8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92.png"/><Relationship Id="rId4" Type="http://schemas.openxmlformats.org/officeDocument/2006/relationships/image" Target="../media/image8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8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9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8.png"/><Relationship Id="rId4" Type="http://schemas.openxmlformats.org/officeDocument/2006/relationships/image" Target="../media/image7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27.png"/><Relationship Id="rId4" Type="http://schemas.openxmlformats.org/officeDocument/2006/relationships/image" Target="../media/image9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07.png"/><Relationship Id="rId4" Type="http://schemas.openxmlformats.org/officeDocument/2006/relationships/image" Target="../media/image9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98.png"/><Relationship Id="rId4" Type="http://schemas.openxmlformats.org/officeDocument/2006/relationships/image" Target="../media/image1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93.png"/><Relationship Id="rId4" Type="http://schemas.openxmlformats.org/officeDocument/2006/relationships/image" Target="../media/image9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8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00.png"/><Relationship Id="rId4" Type="http://schemas.openxmlformats.org/officeDocument/2006/relationships/image" Target="../media/image1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94.png"/><Relationship Id="rId4" Type="http://schemas.openxmlformats.org/officeDocument/2006/relationships/image" Target="../media/image10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09.png"/><Relationship Id="rId4" Type="http://schemas.openxmlformats.org/officeDocument/2006/relationships/image" Target="../media/image10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95.png"/><Relationship Id="rId4" Type="http://schemas.openxmlformats.org/officeDocument/2006/relationships/image" Target="../media/image101.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10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25.png"/><Relationship Id="rId4" Type="http://schemas.openxmlformats.org/officeDocument/2006/relationships/image" Target="../media/image1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24.png"/><Relationship Id="rId4" Type="http://schemas.openxmlformats.org/officeDocument/2006/relationships/image" Target="../media/image10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16.png"/><Relationship Id="rId4" Type="http://schemas.openxmlformats.org/officeDocument/2006/relationships/image" Target="../media/image11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04.png"/><Relationship Id="rId4" Type="http://schemas.openxmlformats.org/officeDocument/2006/relationships/image" Target="../media/image1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10.png"/><Relationship Id="rId4" Type="http://schemas.openxmlformats.org/officeDocument/2006/relationships/image" Target="../media/image114.png"/><Relationship Id="rId5" Type="http://schemas.openxmlformats.org/officeDocument/2006/relationships/image" Target="../media/image113.png"/><Relationship Id="rId6" Type="http://schemas.openxmlformats.org/officeDocument/2006/relationships/image" Target="../media/image1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15.png"/><Relationship Id="rId4" Type="http://schemas.openxmlformats.org/officeDocument/2006/relationships/image" Target="../media/image12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22.png"/><Relationship Id="rId4" Type="http://schemas.openxmlformats.org/officeDocument/2006/relationships/image" Target="../media/image1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CN"/>
              <a:t>Learning to compose word groups by visually grounded embodied agents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Zijun, Haidi, Ganesh, Cheston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(bert)</a:t>
            </a:r>
            <a:endParaRPr b="1"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S1 → S2 → S3</a:t>
            </a:r>
            <a:endParaRPr b="1" sz="1900"/>
          </a:p>
        </p:txBody>
      </p:sp>
      <p:pic>
        <p:nvPicPr>
          <p:cNvPr id="120" name="Google Shape;120;p23"/>
          <p:cNvPicPr preferRelativeResize="0"/>
          <p:nvPr/>
        </p:nvPicPr>
        <p:blipFill>
          <a:blip r:embed="rId3">
            <a:alphaModFix/>
          </a:blip>
          <a:stretch>
            <a:fillRect/>
          </a:stretch>
        </p:blipFill>
        <p:spPr>
          <a:xfrm>
            <a:off x="152400" y="784000"/>
            <a:ext cx="3590925" cy="2647950"/>
          </a:xfrm>
          <a:prstGeom prst="rect">
            <a:avLst/>
          </a:prstGeom>
          <a:noFill/>
          <a:ln>
            <a:noFill/>
          </a:ln>
        </p:spPr>
      </p:pic>
      <p:pic>
        <p:nvPicPr>
          <p:cNvPr id="121" name="Google Shape;121;p23"/>
          <p:cNvPicPr preferRelativeResize="0"/>
          <p:nvPr/>
        </p:nvPicPr>
        <p:blipFill>
          <a:blip r:embed="rId4">
            <a:alphaModFix/>
          </a:blip>
          <a:stretch>
            <a:fillRect/>
          </a:stretch>
        </p:blipFill>
        <p:spPr>
          <a:xfrm>
            <a:off x="4833575" y="847950"/>
            <a:ext cx="3819525"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5120350" y="682000"/>
            <a:ext cx="3724275" cy="2667000"/>
          </a:xfrm>
          <a:prstGeom prst="rect">
            <a:avLst/>
          </a:prstGeom>
          <a:noFill/>
          <a:ln>
            <a:noFill/>
          </a:ln>
        </p:spPr>
      </p:pic>
      <p:pic>
        <p:nvPicPr>
          <p:cNvPr id="127" name="Google Shape;127;p24"/>
          <p:cNvPicPr preferRelativeResize="0"/>
          <p:nvPr/>
        </p:nvPicPr>
        <p:blipFill>
          <a:blip r:embed="rId4">
            <a:alphaModFix/>
          </a:blip>
          <a:stretch>
            <a:fillRect/>
          </a:stretch>
        </p:blipFill>
        <p:spPr>
          <a:xfrm>
            <a:off x="1104700" y="682000"/>
            <a:ext cx="3724275"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31" name="Shape 131"/>
        <p:cNvGrpSpPr/>
        <p:nvPr/>
      </p:nvGrpSpPr>
      <p:grpSpPr>
        <a:xfrm>
          <a:off x="0" y="0"/>
          <a:ext cx="0" cy="0"/>
          <a:chOff x="0" y="0"/>
          <a:chExt cx="0" cy="0"/>
        </a:xfrm>
      </p:grpSpPr>
      <p:sp>
        <p:nvSpPr>
          <p:cNvPr id="132" name="Google Shape;13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PAPER PLAN</a:t>
            </a:r>
            <a:endParaRPr/>
          </a:p>
        </p:txBody>
      </p:sp>
      <p:sp>
        <p:nvSpPr>
          <p:cNvPr id="133" name="Google Shape;13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coloured background for easy ref haha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431875" y="459800"/>
            <a:ext cx="7665900" cy="41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page limit - 7 pages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abstract - zj</a:t>
            </a:r>
            <a:endParaRPr/>
          </a:p>
          <a:p>
            <a:pPr indent="0" lvl="0" marL="0" rtl="0" algn="l">
              <a:spcBef>
                <a:spcPts val="0"/>
              </a:spcBef>
              <a:spcAft>
                <a:spcPts val="0"/>
              </a:spcAft>
              <a:buNone/>
            </a:pPr>
            <a:r>
              <a:rPr lang="zh-CN"/>
              <a:t>introduction - ganesh</a:t>
            </a:r>
            <a:endParaRPr/>
          </a:p>
          <a:p>
            <a:pPr indent="0" lvl="0" marL="0" rtl="0" algn="l">
              <a:spcBef>
                <a:spcPts val="0"/>
              </a:spcBef>
              <a:spcAft>
                <a:spcPts val="0"/>
              </a:spcAft>
              <a:buNone/>
            </a:pPr>
            <a:r>
              <a:rPr lang="zh-CN"/>
              <a:t>related work - ganesh</a:t>
            </a:r>
            <a:endParaRPr/>
          </a:p>
          <a:p>
            <a:pPr indent="0" lvl="0" marL="0" rtl="0" algn="l">
              <a:spcBef>
                <a:spcPts val="0"/>
              </a:spcBef>
              <a:spcAft>
                <a:spcPts val="0"/>
              </a:spcAft>
              <a:buNone/>
            </a:pPr>
            <a:r>
              <a:rPr lang="zh-CN"/>
              <a:t>dataset- env</a:t>
            </a:r>
            <a:r>
              <a:rPr lang="zh-CN"/>
              <a:t>/</a:t>
            </a:r>
            <a:r>
              <a:rPr lang="zh-CN"/>
              <a:t>agent</a:t>
            </a:r>
            <a:r>
              <a:rPr lang="zh-CN"/>
              <a:t>/</a:t>
            </a:r>
            <a:r>
              <a:rPr lang="zh-CN"/>
              <a:t>task </a:t>
            </a:r>
            <a:endParaRPr/>
          </a:p>
          <a:p>
            <a:pPr indent="-317500" lvl="0" marL="457200" rtl="0" algn="l">
              <a:spcBef>
                <a:spcPts val="0"/>
              </a:spcBef>
              <a:spcAft>
                <a:spcPts val="0"/>
              </a:spcAft>
              <a:buSzPts val="1400"/>
              <a:buChar char="●"/>
            </a:pPr>
            <a:r>
              <a:rPr lang="zh-CN"/>
              <a:t>env: refer to hill paper - haidi</a:t>
            </a:r>
            <a:endParaRPr/>
          </a:p>
          <a:p>
            <a:pPr indent="-317500" lvl="0" marL="457200" rtl="0" algn="l">
              <a:spcBef>
                <a:spcPts val="0"/>
              </a:spcBef>
              <a:spcAft>
                <a:spcPts val="0"/>
              </a:spcAft>
              <a:buSzPts val="1400"/>
              <a:buChar char="●"/>
            </a:pPr>
            <a:r>
              <a:rPr lang="zh-CN"/>
              <a:t>agent: model - zj</a:t>
            </a:r>
            <a:endParaRPr/>
          </a:p>
          <a:p>
            <a:pPr indent="-317500" lvl="0" marL="457200" rtl="0" algn="l">
              <a:spcBef>
                <a:spcPts val="0"/>
              </a:spcBef>
              <a:spcAft>
                <a:spcPts val="0"/>
              </a:spcAft>
              <a:buSzPts val="1400"/>
              <a:buChar char="●"/>
            </a:pPr>
            <a:r>
              <a:rPr lang="zh-CN"/>
              <a:t>task: explain what is s0,s1,s2, train test split, </a:t>
            </a:r>
            <a:r>
              <a:rPr lang="zh-CN"/>
              <a:t>performance criteria - haidi &amp; zj</a:t>
            </a:r>
            <a:endParaRPr/>
          </a:p>
          <a:p>
            <a:pPr indent="0" lvl="0" marL="0" rtl="0" algn="l">
              <a:spcBef>
                <a:spcPts val="0"/>
              </a:spcBef>
              <a:spcAft>
                <a:spcPts val="0"/>
              </a:spcAft>
              <a:buNone/>
            </a:pPr>
            <a:r>
              <a:rPr lang="zh-CN"/>
              <a:t>results - exp1</a:t>
            </a:r>
            <a:r>
              <a:rPr lang="zh-CN"/>
              <a:t>/</a:t>
            </a:r>
            <a:r>
              <a:rPr lang="zh-CN"/>
              <a:t>exp2</a:t>
            </a:r>
            <a:endParaRPr/>
          </a:p>
          <a:p>
            <a:pPr indent="-317500" lvl="0" marL="457200" rtl="0" algn="l">
              <a:spcBef>
                <a:spcPts val="0"/>
              </a:spcBef>
              <a:spcAft>
                <a:spcPts val="0"/>
              </a:spcAft>
              <a:buSzPts val="1400"/>
              <a:buChar char="●"/>
            </a:pPr>
            <a:r>
              <a:rPr lang="zh-CN"/>
              <a:t>exp1 - zj</a:t>
            </a:r>
            <a:endParaRPr/>
          </a:p>
          <a:p>
            <a:pPr indent="-317500" lvl="0" marL="457200" rtl="0" algn="l">
              <a:spcBef>
                <a:spcPts val="0"/>
              </a:spcBef>
              <a:spcAft>
                <a:spcPts val="0"/>
              </a:spcAft>
              <a:buSzPts val="1400"/>
              <a:buChar char="●"/>
            </a:pPr>
            <a:r>
              <a:rPr lang="zh-CN"/>
              <a:t>exp2 - haidi</a:t>
            </a:r>
            <a:endParaRPr/>
          </a:p>
          <a:p>
            <a:pPr indent="0" lvl="0" marL="0" rtl="0" algn="l">
              <a:spcBef>
                <a:spcPts val="0"/>
              </a:spcBef>
              <a:spcAft>
                <a:spcPts val="0"/>
              </a:spcAft>
              <a:buNone/>
            </a:pPr>
            <a:r>
              <a:rPr lang="zh-CN"/>
              <a:t>analysis</a:t>
            </a:r>
            <a:endParaRPr/>
          </a:p>
          <a:p>
            <a:pPr indent="0" lvl="0" marL="0" rtl="0" algn="l">
              <a:spcBef>
                <a:spcPts val="0"/>
              </a:spcBef>
              <a:spcAft>
                <a:spcPts val="0"/>
              </a:spcAft>
              <a:buNone/>
            </a:pPr>
            <a:r>
              <a:rPr lang="zh-CN"/>
              <a:t>future work and conclusion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zj: 1, vanilla 2.clip 3. S1b-&gt;S1</a:t>
            </a:r>
            <a:endParaRPr/>
          </a:p>
          <a:p>
            <a:pPr indent="0" lvl="0" marL="0" rtl="0" algn="l">
              <a:spcBef>
                <a:spcPts val="0"/>
              </a:spcBef>
              <a:spcAft>
                <a:spcPts val="0"/>
              </a:spcAft>
              <a:buNone/>
            </a:pPr>
            <a:r>
              <a:rPr lang="zh-CN"/>
              <a:t>haidi 1. init s2 w BERT 2.init s2 normal 3.init s1 - s2 from 9.425 expt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r>
              <a:rPr lang="zh-CN"/>
              <a:t> - Ganesh</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zh-CN" sz="1200"/>
              <a:t>Cognitive agents such as ACT-R and SOAR are described to have perception, working memory and motor components to learn and deploy relevant skills depending on the task (Laird, 2021). However, these are symbolic agents, where the computation is hand engineered and learning is mostly supervised. </a:t>
            </a:r>
            <a:endParaRPr sz="1200"/>
          </a:p>
          <a:p>
            <a:pPr indent="-304800" lvl="0" marL="457200" rtl="0" algn="l">
              <a:spcBef>
                <a:spcPts val="0"/>
              </a:spcBef>
              <a:spcAft>
                <a:spcPts val="0"/>
              </a:spcAft>
              <a:buSzPts val="1200"/>
              <a:buChar char="●"/>
            </a:pPr>
            <a:r>
              <a:rPr lang="zh-CN" sz="1200"/>
              <a:t>Recent works have developed deep neural agents that can be trained end-to-end using the reinforcement learning </a:t>
            </a:r>
            <a:r>
              <a:rPr lang="zh-CN" sz="1200"/>
              <a:t>regime.</a:t>
            </a:r>
            <a:r>
              <a:rPr lang="zh-CN" sz="1200"/>
              <a:t> Importantly, these agents take in visual inputs and language instructions to solve a large range of tasks using motor actions (Adaptive Agent Team, 2023; Open-Ended Learning Team, 2021)</a:t>
            </a:r>
            <a:endParaRPr sz="1200"/>
          </a:p>
          <a:p>
            <a:pPr indent="-304800" lvl="0" marL="457200" rtl="0" algn="l">
              <a:spcBef>
                <a:spcPts val="0"/>
              </a:spcBef>
              <a:spcAft>
                <a:spcPts val="0"/>
              </a:spcAft>
              <a:buSzPts val="1200"/>
              <a:buChar char="●"/>
            </a:pPr>
            <a:r>
              <a:rPr lang="zh-CN" sz="1200"/>
              <a:t>However, training these agents require 1) large number of training episodes and 2) vastly </a:t>
            </a:r>
            <a:r>
              <a:rPr lang="zh-CN" sz="1200"/>
              <a:t>different environments to perform complex computations that is difficult to elucidate. </a:t>
            </a:r>
            <a:endParaRPr sz="1200"/>
          </a:p>
          <a:p>
            <a:pPr indent="-304800" lvl="0" marL="457200" rtl="0" algn="l">
              <a:spcBef>
                <a:spcPts val="0"/>
              </a:spcBef>
              <a:spcAft>
                <a:spcPts val="0"/>
              </a:spcAft>
              <a:buSzPts val="1200"/>
              <a:buChar char="●"/>
            </a:pPr>
            <a:r>
              <a:rPr lang="zh-CN" sz="1200"/>
              <a:t>Importantly, such inefficient training is not typical of cognitive development where a children learn to integrate vision-language-action together to solve new tasks. Specifically, children learn distinct word groups and instructions through exploration led play on a small set of elements but can generalize to unseen/novel combinations quickly. </a:t>
            </a:r>
            <a:endParaRPr sz="1200"/>
          </a:p>
          <a:p>
            <a:pPr indent="-304800" lvl="0" marL="457200" rtl="0" algn="l">
              <a:spcBef>
                <a:spcPts val="0"/>
              </a:spcBef>
              <a:spcAft>
                <a:spcPts val="0"/>
              </a:spcAft>
              <a:buSzPts val="1200"/>
              <a:buChar char="●"/>
            </a:pPr>
            <a:r>
              <a:rPr lang="zh-CN" sz="1200"/>
              <a:t>To study the efficient learning behaviour of children, we created PlayRoom, a 3D environment to learn 5 objects and 5 colors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Abstract - Haidi</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zh-CN"/>
              <a:t>Recent advancements in Reinforcement Learning (RL) agents have showcased their multifaceted capabilities encompassing perception, memory, and motor skills for spatial navigation. However, the extent of their logical reasoning and compositional capability remains unclear. To address this gap, we introduce a 3D environment for investigating agent's navigation within color-object combinations and its capability to understand the novel combinations by reasoning instead of training. We also explore whether different text encoders (vanilla, CLIP, BERT) could facilitate agents to swiftly grasp word combinations and generate coherent text embeddings compared with one-hot encoder. Moreover, some efficient learning strategies of combined words are also discussed. Our results highlight the agent's proficiency in acquiring composition knowledge and its potential for zero-shot learning to generalize to new objects effectively.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1820"/>
              <a:t>Composing Word Groups using Visually Grounded Reinforcement Learning</a:t>
            </a:r>
            <a:endParaRPr sz="1820"/>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CN" sz="1200"/>
              <a:t>Abstract - Ganesh</a:t>
            </a:r>
            <a:endParaRPr sz="1200"/>
          </a:p>
          <a:p>
            <a:pPr indent="0" lvl="0" marL="0" rtl="0" algn="l">
              <a:lnSpc>
                <a:spcPct val="95000"/>
              </a:lnSpc>
              <a:spcBef>
                <a:spcPts val="1200"/>
              </a:spcBef>
              <a:spcAft>
                <a:spcPts val="1200"/>
              </a:spcAft>
              <a:buNone/>
            </a:pPr>
            <a:r>
              <a:rPr lang="zh-CN" sz="1200"/>
              <a:t>Children before the age of three can understand language-based instructions and navigate to the referred item. Even if they have not seen the combination of queries prior, they can reasonably decompose the instruction to its individual components and infer the novel item. Conversely, deep reinforcement learning agents need to be trained over several thousands if not millions of trials to decently solve navigation tasks grounded to instructions. Furthermore, their ability to generalize to new combinations of instructions is unclear. Hence, we created a 3D playroom-like environment to investigate how deep RL agents learn and compose color-object based combinatorial </a:t>
            </a:r>
            <a:r>
              <a:rPr lang="zh-CN" sz="1200"/>
              <a:t>instructions</a:t>
            </a:r>
            <a:r>
              <a:rPr lang="zh-CN" sz="1200"/>
              <a:t> to solve novel combinations of items in a spatial navigation task. First, we explore if agents can leverage on text encoders (e.g. CLIP, BERT) pretrained on static datasets by supervised learning to learn word combinations faster. Next, we compare the word embeddings of the instructions between the pretrained and vanilla text encoders that learn the object-color word groups by reinforcement</a:t>
            </a:r>
            <a:r>
              <a:rPr lang="zh-CN" sz="1200"/>
              <a:t> to explain the difference in learning performance. </a:t>
            </a:r>
            <a:r>
              <a:rPr lang="zh-CN" sz="1200"/>
              <a:t>Lastly, we demonstrate that if agents are pretrained on the object </a:t>
            </a:r>
            <a:r>
              <a:rPr lang="zh-CN" sz="1200"/>
              <a:t>or </a:t>
            </a:r>
            <a:r>
              <a:rPr lang="zh-CN" sz="1200"/>
              <a:t>color word groups separately, they subsequently learn </a:t>
            </a:r>
            <a:r>
              <a:rPr lang="zh-CN" sz="1200"/>
              <a:t>to solve combinatorial instructions much more rapidly than if the agents are trained directly on the combinatorial instructions. </a:t>
            </a:r>
            <a:r>
              <a:rPr lang="zh-CN" sz="1200"/>
              <a:t>Overall, our results highlight the agent</a:t>
            </a:r>
            <a:r>
              <a:rPr lang="zh-CN" sz="1200"/>
              <a:t>'s </a:t>
            </a:r>
            <a:r>
              <a:rPr lang="zh-CN" sz="1200"/>
              <a:t>proficienc</a:t>
            </a:r>
            <a:r>
              <a:rPr lang="zh-CN" sz="1200"/>
              <a:t>y</a:t>
            </a:r>
            <a:r>
              <a:rPr lang="zh-CN" sz="1200"/>
              <a:t> in composing word groups through reinforcement learning and its </a:t>
            </a:r>
            <a:r>
              <a:rPr lang="zh-CN" sz="1200"/>
              <a:t>ability</a:t>
            </a:r>
            <a:r>
              <a:rPr lang="zh-CN" sz="1200"/>
              <a:t> to generalize to new combinations of instructions by zero-shot.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nvSpPr>
        <p:spPr>
          <a:xfrm>
            <a:off x="5283650" y="145375"/>
            <a:ext cx="3401100" cy="124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lphaLcParenR"/>
            </a:pPr>
            <a:r>
              <a:rPr lang="zh-CN"/>
              <a:t>Birds eye</a:t>
            </a:r>
            <a:r>
              <a:rPr lang="zh-CN"/>
              <a:t>/</a:t>
            </a:r>
            <a:r>
              <a:rPr lang="zh-CN"/>
              <a:t>top down view - s2 </a:t>
            </a:r>
            <a:endParaRPr/>
          </a:p>
          <a:p>
            <a:pPr indent="-317500" lvl="0" marL="457200" rtl="0" algn="l">
              <a:spcBef>
                <a:spcPts val="0"/>
              </a:spcBef>
              <a:spcAft>
                <a:spcPts val="0"/>
              </a:spcAft>
              <a:buSzPts val="1400"/>
              <a:buAutoNum type="alphaLcParenR"/>
            </a:pPr>
            <a:r>
              <a:rPr lang="zh-CN"/>
              <a:t>Agent view + Instruction - s2 </a:t>
            </a:r>
            <a:endParaRPr/>
          </a:p>
          <a:p>
            <a:pPr indent="-317500" lvl="0" marL="457200" rtl="0" algn="l">
              <a:spcBef>
                <a:spcPts val="0"/>
              </a:spcBef>
              <a:spcAft>
                <a:spcPts val="0"/>
              </a:spcAft>
              <a:buSzPts val="1400"/>
              <a:buAutoNum type="alphaLcParenR"/>
            </a:pPr>
            <a:r>
              <a:rPr lang="zh-CN"/>
              <a:t>Composed object env - s3</a:t>
            </a:r>
            <a:endParaRPr/>
          </a:p>
          <a:p>
            <a:pPr indent="-317500" lvl="0" marL="457200" rtl="0" algn="l">
              <a:spcBef>
                <a:spcPts val="0"/>
              </a:spcBef>
              <a:spcAft>
                <a:spcPts val="0"/>
              </a:spcAft>
              <a:buSzPts val="1400"/>
              <a:buAutoNum type="alphaLcParenR"/>
            </a:pPr>
            <a:r>
              <a:rPr lang="zh-CN">
                <a:solidFill>
                  <a:schemeClr val="dk1"/>
                </a:solidFill>
              </a:rPr>
              <a:t>Agent view + Instruction of the composed objs - s3</a:t>
            </a:r>
            <a:endParaRPr/>
          </a:p>
        </p:txBody>
      </p:sp>
      <p:sp>
        <p:nvSpPr>
          <p:cNvPr id="162" name="Google Shape;162;p30"/>
          <p:cNvSpPr txBox="1"/>
          <p:nvPr>
            <p:ph type="title"/>
          </p:nvPr>
        </p:nvSpPr>
        <p:spPr>
          <a:xfrm>
            <a:off x="0" y="87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1 Example of 3D Playroom</a:t>
            </a:r>
            <a:endParaRPr/>
          </a:p>
          <a:p>
            <a:pPr indent="-388620" lvl="0" marL="457200" rtl="0" algn="l">
              <a:spcBef>
                <a:spcPts val="0"/>
              </a:spcBef>
              <a:spcAft>
                <a:spcPts val="0"/>
              </a:spcAft>
              <a:buSzPct val="100000"/>
              <a:buChar char="-"/>
            </a:pPr>
            <a:r>
              <a:rPr lang="zh-CN"/>
              <a:t>this is for environment subsection</a:t>
            </a:r>
            <a:endParaRPr/>
          </a:p>
          <a:p>
            <a:pPr indent="-388620" lvl="0" marL="457200" rtl="0" algn="l">
              <a:spcBef>
                <a:spcPts val="0"/>
              </a:spcBef>
              <a:spcAft>
                <a:spcPts val="0"/>
              </a:spcAft>
              <a:buSzPct val="100000"/>
              <a:buChar char="-"/>
            </a:pPr>
            <a:r>
              <a:rPr lang="zh-CN"/>
              <a:t>haidi </a:t>
            </a:r>
            <a:endParaRPr/>
          </a:p>
          <a:p>
            <a:pPr indent="-388620" lvl="0" marL="457200" rtl="0" algn="l">
              <a:spcBef>
                <a:spcPts val="0"/>
              </a:spcBef>
              <a:spcAft>
                <a:spcPts val="0"/>
              </a:spcAft>
              <a:buSzPct val="100000"/>
              <a:buChar char="-"/>
            </a:pPr>
            <a:r>
              <a:rPr lang="zh-CN"/>
              <a:t>DONE</a:t>
            </a:r>
            <a:endParaRPr/>
          </a:p>
        </p:txBody>
      </p:sp>
      <p:pic>
        <p:nvPicPr>
          <p:cNvPr id="163" name="Google Shape;163;p30"/>
          <p:cNvPicPr preferRelativeResize="0"/>
          <p:nvPr/>
        </p:nvPicPr>
        <p:blipFill>
          <a:blip r:embed="rId3">
            <a:alphaModFix/>
          </a:blip>
          <a:stretch>
            <a:fillRect/>
          </a:stretch>
        </p:blipFill>
        <p:spPr>
          <a:xfrm>
            <a:off x="558825" y="1815371"/>
            <a:ext cx="1627526" cy="1619426"/>
          </a:xfrm>
          <a:prstGeom prst="rect">
            <a:avLst/>
          </a:prstGeom>
          <a:noFill/>
          <a:ln>
            <a:noFill/>
          </a:ln>
        </p:spPr>
      </p:pic>
      <p:pic>
        <p:nvPicPr>
          <p:cNvPr id="164" name="Google Shape;164;p30"/>
          <p:cNvPicPr preferRelativeResize="0"/>
          <p:nvPr/>
        </p:nvPicPr>
        <p:blipFill>
          <a:blip r:embed="rId4">
            <a:alphaModFix/>
          </a:blip>
          <a:stretch>
            <a:fillRect/>
          </a:stretch>
        </p:blipFill>
        <p:spPr>
          <a:xfrm>
            <a:off x="2226625" y="1815375"/>
            <a:ext cx="1627524" cy="1608521"/>
          </a:xfrm>
          <a:prstGeom prst="rect">
            <a:avLst/>
          </a:prstGeom>
          <a:noFill/>
          <a:ln>
            <a:noFill/>
          </a:ln>
        </p:spPr>
      </p:pic>
      <p:sp>
        <p:nvSpPr>
          <p:cNvPr id="165" name="Google Shape;165;p30"/>
          <p:cNvSpPr txBox="1"/>
          <p:nvPr/>
        </p:nvSpPr>
        <p:spPr>
          <a:xfrm>
            <a:off x="5355150" y="1815375"/>
            <a:ext cx="2707800" cy="9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Possible instructions:</a:t>
            </a:r>
            <a:endParaRPr/>
          </a:p>
          <a:p>
            <a:pPr indent="0" lvl="0" marL="0" rtl="0" algn="l">
              <a:spcBef>
                <a:spcPts val="0"/>
              </a:spcBef>
              <a:spcAft>
                <a:spcPts val="0"/>
              </a:spcAft>
              <a:buNone/>
            </a:pPr>
            <a:r>
              <a:rPr lang="zh-CN"/>
              <a:t>“Red cube”</a:t>
            </a:r>
            <a:endParaRPr/>
          </a:p>
          <a:p>
            <a:pPr indent="0" lvl="0" marL="0" rtl="0" algn="l">
              <a:spcBef>
                <a:spcPts val="0"/>
              </a:spcBef>
              <a:spcAft>
                <a:spcPts val="0"/>
              </a:spcAft>
              <a:buNone/>
            </a:pPr>
            <a:r>
              <a:rPr lang="zh-CN"/>
              <a:t>“black cylinder”</a:t>
            </a:r>
            <a:br>
              <a:rPr lang="zh-CN"/>
            </a:br>
            <a:br>
              <a:rPr lang="zh-CN"/>
            </a:br>
            <a:r>
              <a:rPr lang="zh-CN"/>
              <a:t>-put in captions</a:t>
            </a:r>
            <a:endParaRPr/>
          </a:p>
          <a:p>
            <a:pPr indent="0" lvl="0" marL="0" rtl="0" algn="l">
              <a:spcBef>
                <a:spcPts val="0"/>
              </a:spcBef>
              <a:spcAft>
                <a:spcPts val="0"/>
              </a:spcAft>
              <a:buNone/>
            </a:pPr>
            <a:r>
              <a:rPr lang="zh-CN"/>
              <a:t>-download high res images</a:t>
            </a:r>
            <a:endParaRPr/>
          </a:p>
        </p:txBody>
      </p:sp>
      <p:pic>
        <p:nvPicPr>
          <p:cNvPr id="166" name="Google Shape;166;p30"/>
          <p:cNvPicPr preferRelativeResize="0"/>
          <p:nvPr/>
        </p:nvPicPr>
        <p:blipFill>
          <a:blip r:embed="rId5">
            <a:alphaModFix/>
          </a:blip>
          <a:stretch>
            <a:fillRect/>
          </a:stretch>
        </p:blipFill>
        <p:spPr>
          <a:xfrm>
            <a:off x="2243950" y="3504875"/>
            <a:ext cx="1592890" cy="1608524"/>
          </a:xfrm>
          <a:prstGeom prst="rect">
            <a:avLst/>
          </a:prstGeom>
          <a:noFill/>
          <a:ln>
            <a:noFill/>
          </a:ln>
        </p:spPr>
      </p:pic>
      <p:pic>
        <p:nvPicPr>
          <p:cNvPr id="167" name="Google Shape;167;p30"/>
          <p:cNvPicPr preferRelativeResize="0"/>
          <p:nvPr/>
        </p:nvPicPr>
        <p:blipFill>
          <a:blip r:embed="rId6">
            <a:alphaModFix/>
          </a:blip>
          <a:stretch>
            <a:fillRect/>
          </a:stretch>
        </p:blipFill>
        <p:spPr>
          <a:xfrm>
            <a:off x="576138" y="3499425"/>
            <a:ext cx="1592900" cy="16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5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2 &amp; 3 RL agent architecture and variants - zijun</a:t>
            </a:r>
            <a:endParaRPr/>
          </a:p>
          <a:p>
            <a:pPr indent="-388620" lvl="0" marL="457200" rtl="0" algn="l">
              <a:spcBef>
                <a:spcPts val="0"/>
              </a:spcBef>
              <a:spcAft>
                <a:spcPts val="0"/>
              </a:spcAft>
              <a:buSzPct val="100000"/>
              <a:buChar char="-"/>
            </a:pPr>
            <a:r>
              <a:rPr lang="zh-CN"/>
              <a:t>this is for agent subsection</a:t>
            </a:r>
            <a:endParaRPr/>
          </a:p>
        </p:txBody>
      </p:sp>
      <p:pic>
        <p:nvPicPr>
          <p:cNvPr id="173" name="Google Shape;173;p31"/>
          <p:cNvPicPr preferRelativeResize="0"/>
          <p:nvPr/>
        </p:nvPicPr>
        <p:blipFill>
          <a:blip r:embed="rId3">
            <a:alphaModFix/>
          </a:blip>
          <a:stretch>
            <a:fillRect/>
          </a:stretch>
        </p:blipFill>
        <p:spPr>
          <a:xfrm>
            <a:off x="0" y="1152475"/>
            <a:ext cx="3062670" cy="3416399"/>
          </a:xfrm>
          <a:prstGeom prst="rect">
            <a:avLst/>
          </a:prstGeom>
          <a:noFill/>
          <a:ln>
            <a:noFill/>
          </a:ln>
        </p:spPr>
      </p:pic>
      <p:pic>
        <p:nvPicPr>
          <p:cNvPr id="174" name="Google Shape;174;p31"/>
          <p:cNvPicPr preferRelativeResize="0"/>
          <p:nvPr/>
        </p:nvPicPr>
        <p:blipFill>
          <a:blip r:embed="rId4">
            <a:alphaModFix/>
          </a:blip>
          <a:stretch>
            <a:fillRect/>
          </a:stretch>
        </p:blipFill>
        <p:spPr>
          <a:xfrm>
            <a:off x="3896301" y="1611151"/>
            <a:ext cx="4756050" cy="2566125"/>
          </a:xfrm>
          <a:prstGeom prst="rect">
            <a:avLst/>
          </a:prstGeom>
          <a:noFill/>
          <a:ln>
            <a:noFill/>
          </a:ln>
        </p:spPr>
      </p:pic>
      <p:sp>
        <p:nvSpPr>
          <p:cNvPr id="175" name="Google Shape;175;p31"/>
          <p:cNvSpPr txBox="1"/>
          <p:nvPr/>
        </p:nvSpPr>
        <p:spPr>
          <a:xfrm>
            <a:off x="4086075" y="4177275"/>
            <a:ext cx="2094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0000"/>
                </a:solidFill>
              </a:rPr>
              <a:t>indicate process with arrows. CLIP tokenizer → size embedding layer → Avg pooling layer</a:t>
            </a:r>
            <a:endParaRPr>
              <a:solidFill>
                <a:srgbClr val="FF0000"/>
              </a:solidFill>
            </a:endParaRPr>
          </a:p>
        </p:txBody>
      </p:sp>
      <p:sp>
        <p:nvSpPr>
          <p:cNvPr id="176" name="Google Shape;176;p31"/>
          <p:cNvSpPr txBox="1"/>
          <p:nvPr/>
        </p:nvSpPr>
        <p:spPr>
          <a:xfrm>
            <a:off x="6353725" y="4508125"/>
            <a:ext cx="20424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0000"/>
                </a:solidFill>
              </a:rPr>
              <a:t>CLIP not open-CLIP</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12" y="799625"/>
          <a:ext cx="3000000" cy="3000000"/>
        </p:xfrm>
        <a:graphic>
          <a:graphicData uri="http://schemas.openxmlformats.org/drawingml/2006/table">
            <a:tbl>
              <a:tblPr>
                <a:noFill/>
                <a:tableStyleId>{86B1930A-15D2-40C4-BF0D-E510EE4EE426}</a:tableStyleId>
              </a:tblPr>
              <a:tblGrid>
                <a:gridCol w="610725"/>
                <a:gridCol w="1135175"/>
                <a:gridCol w="1146725"/>
                <a:gridCol w="535450"/>
                <a:gridCol w="538475"/>
                <a:gridCol w="605450"/>
                <a:gridCol w="420725"/>
                <a:gridCol w="600600"/>
                <a:gridCol w="683375"/>
                <a:gridCol w="1469125"/>
                <a:gridCol w="681525"/>
                <a:gridCol w="716650"/>
              </a:tblGrid>
              <a:tr h="396425">
                <a:tc>
                  <a:txBody>
                    <a:bodyPr/>
                    <a:lstStyle/>
                    <a:p>
                      <a:pPr indent="0" lvl="0" marL="0" rtl="0" algn="l">
                        <a:spcBef>
                          <a:spcPts val="0"/>
                        </a:spcBef>
                        <a:spcAft>
                          <a:spcPts val="0"/>
                        </a:spcAft>
                        <a:buNone/>
                      </a:pPr>
                      <a:r>
                        <a:rPr lang="zh-CN" sz="800"/>
                        <a:t>Exps</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zh-CN" sz="800"/>
                        <a:t>0-shot</a:t>
                      </a:r>
                      <a:endParaRPr b="1" sz="800"/>
                    </a:p>
                    <a:p>
                      <a:pPr indent="0" lvl="0" marL="0" rtl="0" algn="l">
                        <a:spcBef>
                          <a:spcPts val="0"/>
                        </a:spcBef>
                        <a:spcAft>
                          <a:spcPts val="0"/>
                        </a:spcAft>
                        <a:buNone/>
                      </a:pPr>
                      <a:r>
                        <a:rPr b="1" lang="zh-CN" sz="800"/>
                        <a:t>(s1&gt;s2)</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zh-CN" sz="800">
                          <a:solidFill>
                            <a:schemeClr val="dk1"/>
                          </a:solidFill>
                        </a:rPr>
                        <a:t>0-shot</a:t>
                      </a:r>
                      <a:endParaRPr b="1" sz="800">
                        <a:solidFill>
                          <a:schemeClr val="dk1"/>
                        </a:solidFill>
                      </a:endParaRPr>
                    </a:p>
                    <a:p>
                      <a:pPr indent="0" lvl="0" marL="0" rtl="0" algn="l">
                        <a:spcBef>
                          <a:spcPts val="0"/>
                        </a:spcBef>
                        <a:spcAft>
                          <a:spcPts val="0"/>
                        </a:spcAft>
                        <a:buClr>
                          <a:schemeClr val="dk1"/>
                        </a:buClr>
                        <a:buSzPts val="1100"/>
                        <a:buFont typeface="Arial"/>
                        <a:buNone/>
                      </a:pPr>
                      <a:r>
                        <a:rPr b="1" lang="zh-CN" sz="800">
                          <a:solidFill>
                            <a:schemeClr val="dk1"/>
                          </a:solidFill>
                        </a:rPr>
                        <a:t>(s1&gt;s3)</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train_1</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train_2</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train_3</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test_1</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test_2</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test_3</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zh-CN" sz="800"/>
                        <a:t>0-shot</a:t>
                      </a:r>
                      <a:endParaRPr b="1" sz="800"/>
                    </a:p>
                    <a:p>
                      <a:pPr indent="0" lvl="0" marL="0" rtl="0" algn="l">
                        <a:spcBef>
                          <a:spcPts val="0"/>
                        </a:spcBef>
                        <a:spcAft>
                          <a:spcPts val="0"/>
                        </a:spcAft>
                        <a:buNone/>
                      </a:pPr>
                      <a:r>
                        <a:rPr b="1" lang="zh-CN" sz="800"/>
                        <a:t>(s1-s2&gt;s3)</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train(S3)</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t>test(S3)</a:t>
                      </a:r>
                      <a:endParaRPr sz="800"/>
                    </a:p>
                  </a:txBody>
                  <a:tcPr marT="91425" marB="91425" marR="91425" marL="91425">
                    <a:lnB cap="flat" cmpd="sng" w="9525">
                      <a:solidFill>
                        <a:srgbClr val="9E9E9E"/>
                      </a:solidFill>
                      <a:prstDash val="solid"/>
                      <a:round/>
                      <a:headEnd len="sm" w="sm" type="none"/>
                      <a:tailEnd len="sm" w="sm" type="none"/>
                    </a:lnB>
                  </a:tcPr>
                </a:tc>
              </a:tr>
              <a:tr h="792450">
                <a:tc>
                  <a:txBody>
                    <a:bodyPr/>
                    <a:lstStyle/>
                    <a:p>
                      <a:pPr indent="0" lvl="0" marL="0" rtl="0" algn="l">
                        <a:spcBef>
                          <a:spcPts val="0"/>
                        </a:spcBef>
                        <a:spcAft>
                          <a:spcPts val="0"/>
                        </a:spcAft>
                        <a:buNone/>
                      </a:pPr>
                      <a:r>
                        <a:rPr lang="zh-CN" sz="800">
                          <a:solidFill>
                            <a:schemeClr val="dk1"/>
                          </a:solidFill>
                        </a:rPr>
                        <a:t>S1 → S2</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highlight>
                            <a:schemeClr val="lt1"/>
                          </a:highlight>
                        </a:rPr>
                        <a:t>7.31</a:t>
                      </a:r>
                      <a:r>
                        <a:rPr lang="zh-CN" sz="800">
                          <a:highlight>
                            <a:schemeClr val="lt1"/>
                          </a:highlight>
                        </a:rPr>
                        <a:t>/</a:t>
                      </a:r>
                      <a:r>
                        <a:rPr lang="zh-CN" sz="800">
                          <a:highlight>
                            <a:schemeClr val="lt1"/>
                          </a:highlight>
                        </a:rPr>
                        <a:t>8.84</a:t>
                      </a:r>
                      <a:r>
                        <a:rPr lang="zh-CN" sz="800">
                          <a:highlight>
                            <a:schemeClr val="lt1"/>
                          </a:highlight>
                        </a:rPr>
                        <a:t>/</a:t>
                      </a:r>
                      <a:r>
                        <a:rPr lang="zh-CN" sz="800">
                          <a:highlight>
                            <a:schemeClr val="lt1"/>
                          </a:highlight>
                        </a:rPr>
                        <a:t>8.95 </a:t>
                      </a:r>
                      <a:endParaRPr sz="800">
                        <a:highlight>
                          <a:schemeClr val="lt1"/>
                        </a:highlight>
                      </a:endParaRPr>
                    </a:p>
                    <a:p>
                      <a:pPr indent="0" lvl="0" marL="0" rtl="0" algn="l">
                        <a:spcBef>
                          <a:spcPts val="0"/>
                        </a:spcBef>
                        <a:spcAft>
                          <a:spcPts val="0"/>
                        </a:spcAft>
                        <a:buNone/>
                      </a:pPr>
                      <a:r>
                        <a:rPr lang="zh-CN" sz="800">
                          <a:highlight>
                            <a:schemeClr val="lt1"/>
                          </a:highlight>
                        </a:rPr>
                        <a:t> train</a:t>
                      </a:r>
                      <a:endParaRPr sz="800">
                        <a:highlight>
                          <a:schemeClr val="lt1"/>
                        </a:highlight>
                      </a:endParaRPr>
                    </a:p>
                    <a:p>
                      <a:pPr indent="0" lvl="0" marL="0" rtl="0" algn="l">
                        <a:spcBef>
                          <a:spcPts val="0"/>
                        </a:spcBef>
                        <a:spcAft>
                          <a:spcPts val="0"/>
                        </a:spcAft>
                        <a:buNone/>
                      </a:pPr>
                      <a:r>
                        <a:t/>
                      </a:r>
                      <a:endParaRPr sz="800">
                        <a:highlight>
                          <a:schemeClr val="lt1"/>
                        </a:highlight>
                      </a:endParaRPr>
                    </a:p>
                    <a:p>
                      <a:pPr indent="0" lvl="0" marL="0" rtl="0" algn="l">
                        <a:spcBef>
                          <a:spcPts val="0"/>
                        </a:spcBef>
                        <a:spcAft>
                          <a:spcPts val="0"/>
                        </a:spcAft>
                        <a:buNone/>
                      </a:pPr>
                      <a:r>
                        <a:rPr lang="zh-CN" sz="800">
                          <a:highlight>
                            <a:schemeClr val="lt1"/>
                          </a:highlight>
                        </a:rPr>
                        <a:t>4.43</a:t>
                      </a:r>
                      <a:r>
                        <a:rPr lang="zh-CN" sz="800">
                          <a:highlight>
                            <a:schemeClr val="lt1"/>
                          </a:highlight>
                        </a:rPr>
                        <a:t>/</a:t>
                      </a:r>
                      <a:r>
                        <a:rPr lang="zh-CN" sz="800">
                          <a:highlight>
                            <a:schemeClr val="lt1"/>
                          </a:highlight>
                        </a:rPr>
                        <a:t>7.67</a:t>
                      </a:r>
                      <a:r>
                        <a:rPr lang="zh-CN" sz="800">
                          <a:highlight>
                            <a:schemeClr val="lt1"/>
                          </a:highlight>
                        </a:rPr>
                        <a:t>/</a:t>
                      </a:r>
                      <a:r>
                        <a:rPr lang="zh-CN" sz="800">
                          <a:highlight>
                            <a:schemeClr val="lt1"/>
                          </a:highlight>
                        </a:rPr>
                        <a:t> 8.11</a:t>
                      </a:r>
                      <a:endParaRPr sz="8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highlight>
                            <a:schemeClr val="lt1"/>
                          </a:highlight>
                        </a:rPr>
                        <a:t>-0.2</a:t>
                      </a:r>
                      <a:r>
                        <a:rPr lang="zh-CN" sz="800">
                          <a:highlight>
                            <a:schemeClr val="lt1"/>
                          </a:highlight>
                        </a:rPr>
                        <a:t>/</a:t>
                      </a:r>
                      <a:r>
                        <a:rPr lang="zh-CN" sz="800">
                          <a:highlight>
                            <a:schemeClr val="lt1"/>
                          </a:highlight>
                        </a:rPr>
                        <a:t>0.96</a:t>
                      </a:r>
                      <a:r>
                        <a:rPr lang="zh-CN" sz="800">
                          <a:highlight>
                            <a:schemeClr val="lt1"/>
                          </a:highlight>
                        </a:rPr>
                        <a:t>/</a:t>
                      </a:r>
                      <a:r>
                        <a:rPr lang="zh-CN" sz="800">
                          <a:highlight>
                            <a:schemeClr val="lt1"/>
                          </a:highlight>
                        </a:rPr>
                        <a:t>2.81 train</a:t>
                      </a:r>
                      <a:endParaRPr sz="800">
                        <a:highlight>
                          <a:schemeClr val="lt1"/>
                        </a:highlight>
                      </a:endParaRPr>
                    </a:p>
                    <a:p>
                      <a:pPr indent="0" lvl="0" marL="0" rtl="0" algn="l">
                        <a:spcBef>
                          <a:spcPts val="0"/>
                        </a:spcBef>
                        <a:spcAft>
                          <a:spcPts val="0"/>
                        </a:spcAft>
                        <a:buNone/>
                      </a:pPr>
                      <a:r>
                        <a:t/>
                      </a:r>
                      <a:endParaRPr sz="800">
                        <a:highlight>
                          <a:schemeClr val="lt1"/>
                        </a:highlight>
                      </a:endParaRPr>
                    </a:p>
                    <a:p>
                      <a:pPr indent="0" lvl="0" marL="0" rtl="0" algn="l">
                        <a:spcBef>
                          <a:spcPts val="0"/>
                        </a:spcBef>
                        <a:spcAft>
                          <a:spcPts val="0"/>
                        </a:spcAft>
                        <a:buNone/>
                      </a:pPr>
                      <a:r>
                        <a:rPr lang="zh-CN" sz="800">
                          <a:highlight>
                            <a:schemeClr val="lt1"/>
                          </a:highlight>
                        </a:rPr>
                        <a:t>-7.29</a:t>
                      </a:r>
                      <a:r>
                        <a:rPr lang="zh-CN" sz="800">
                          <a:highlight>
                            <a:schemeClr val="lt1"/>
                          </a:highlight>
                        </a:rPr>
                        <a:t>/</a:t>
                      </a:r>
                      <a:r>
                        <a:rPr lang="zh-CN" sz="800">
                          <a:highlight>
                            <a:schemeClr val="lt1"/>
                          </a:highlight>
                        </a:rPr>
                        <a:t>-3.36</a:t>
                      </a:r>
                      <a:r>
                        <a:rPr lang="zh-CN" sz="800">
                          <a:highlight>
                            <a:schemeClr val="lt1"/>
                          </a:highlight>
                        </a:rPr>
                        <a:t>/</a:t>
                      </a:r>
                      <a:r>
                        <a:rPr lang="zh-CN" sz="800">
                          <a:highlight>
                            <a:schemeClr val="lt1"/>
                          </a:highlight>
                        </a:rPr>
                        <a:t>-1.42 test</a:t>
                      </a:r>
                      <a:endParaRPr sz="8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highlight>
                            <a:schemeClr val="lt1"/>
                          </a:highlight>
                        </a:rPr>
                        <a:t>808</a:t>
                      </a:r>
                      <a:endParaRPr sz="8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rPr>
                        <a:t>612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highlight>
                            <a:schemeClr val="lt1"/>
                          </a:highlight>
                        </a:rPr>
                        <a:t>493</a:t>
                      </a:r>
                      <a:endParaRPr sz="8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highlight>
                            <a:schemeClr val="lt1"/>
                          </a:highlight>
                        </a:rPr>
                        <a:t>1900</a:t>
                      </a:r>
                      <a:endParaRPr sz="8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rPr>
                        <a:t>5576</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rPr>
                        <a:t>8945</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rPr>
                        <a:t>train</a:t>
                      </a:r>
                      <a:endParaRPr sz="800">
                        <a:solidFill>
                          <a:schemeClr val="dk1"/>
                        </a:solidFill>
                      </a:endParaRPr>
                    </a:p>
                    <a:p>
                      <a:pPr indent="0" lvl="0" marL="0" rtl="0" algn="l">
                        <a:spcBef>
                          <a:spcPts val="0"/>
                        </a:spcBef>
                        <a:spcAft>
                          <a:spcPts val="0"/>
                        </a:spcAft>
                        <a:buNone/>
                      </a:pPr>
                      <a:r>
                        <a:rPr lang="zh-CN" sz="800">
                          <a:solidFill>
                            <a:schemeClr val="dk1"/>
                          </a:solidFill>
                        </a:rPr>
                        <a:t>5.86</a:t>
                      </a:r>
                      <a:r>
                        <a:rPr lang="zh-CN" sz="800">
                          <a:solidFill>
                            <a:schemeClr val="dk1"/>
                          </a:solidFill>
                        </a:rPr>
                        <a:t>/</a:t>
                      </a:r>
                      <a:r>
                        <a:rPr lang="zh-CN" sz="800">
                          <a:solidFill>
                            <a:schemeClr val="dk1"/>
                          </a:solidFill>
                        </a:rPr>
                        <a:t>5.26</a:t>
                      </a:r>
                      <a:r>
                        <a:rPr lang="zh-CN" sz="800">
                          <a:solidFill>
                            <a:schemeClr val="dk1"/>
                          </a:solidFill>
                        </a:rPr>
                        <a:t>/</a:t>
                      </a:r>
                      <a:r>
                        <a:rPr lang="zh-CN" sz="800">
                          <a:solidFill>
                            <a:schemeClr val="dk1"/>
                          </a:solidFill>
                        </a:rPr>
                        <a:t>5.35</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zh-CN" sz="800">
                          <a:solidFill>
                            <a:schemeClr val="dk1"/>
                          </a:solidFill>
                        </a:rPr>
                        <a:t>test </a:t>
                      </a:r>
                      <a:endParaRPr sz="800">
                        <a:solidFill>
                          <a:schemeClr val="dk1"/>
                        </a:solidFill>
                      </a:endParaRPr>
                    </a:p>
                    <a:p>
                      <a:pPr indent="0" lvl="0" marL="0" rtl="0" algn="l">
                        <a:spcBef>
                          <a:spcPts val="0"/>
                        </a:spcBef>
                        <a:spcAft>
                          <a:spcPts val="0"/>
                        </a:spcAft>
                        <a:buNone/>
                      </a:pPr>
                      <a:r>
                        <a:rPr lang="zh-CN" sz="800">
                          <a:solidFill>
                            <a:schemeClr val="dk1"/>
                          </a:solidFill>
                        </a:rPr>
                        <a:t>5.72</a:t>
                      </a:r>
                      <a:r>
                        <a:rPr lang="zh-CN" sz="800">
                          <a:solidFill>
                            <a:schemeClr val="dk1"/>
                          </a:solidFill>
                        </a:rPr>
                        <a:t>/</a:t>
                      </a:r>
                      <a:r>
                        <a:rPr lang="zh-CN" sz="800">
                          <a:solidFill>
                            <a:schemeClr val="dk1"/>
                          </a:solidFill>
                        </a:rPr>
                        <a:t>5.01</a:t>
                      </a:r>
                      <a:r>
                        <a:rPr lang="zh-CN" sz="800">
                          <a:solidFill>
                            <a:schemeClr val="dk1"/>
                          </a:solidFill>
                        </a:rPr>
                        <a:t>/</a:t>
                      </a:r>
                      <a:r>
                        <a:rPr lang="zh-CN" sz="800">
                          <a:solidFill>
                            <a:schemeClr val="dk1"/>
                          </a:solidFill>
                        </a:rPr>
                        <a:t>5.93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rPr>
                        <a:t>8547</a:t>
                      </a:r>
                      <a:endParaRPr sz="800">
                        <a:solidFill>
                          <a:schemeClr val="dk1"/>
                        </a:solidFill>
                      </a:endParaRPr>
                    </a:p>
                    <a:p>
                      <a:pPr indent="0" lvl="0" marL="0" rtl="0" algn="l">
                        <a:spcBef>
                          <a:spcPts val="0"/>
                        </a:spcBef>
                        <a:spcAft>
                          <a:spcPts val="0"/>
                        </a:spcAft>
                        <a:buNone/>
                      </a:pPr>
                      <a:r>
                        <a:rPr lang="zh-CN" sz="800">
                          <a:solidFill>
                            <a:schemeClr val="dk1"/>
                          </a:solidFill>
                        </a:rPr>
                        <a:t>/</a:t>
                      </a:r>
                      <a:r>
                        <a:rPr lang="zh-CN" sz="800">
                          <a:solidFill>
                            <a:schemeClr val="dk1"/>
                          </a:solidFill>
                        </a:rPr>
                        <a:t>7422</a:t>
                      </a:r>
                      <a:endParaRPr sz="800">
                        <a:solidFill>
                          <a:schemeClr val="dk1"/>
                        </a:solidFill>
                      </a:endParaRPr>
                    </a:p>
                    <a:p>
                      <a:pPr indent="0" lvl="0" marL="0" rtl="0" algn="l">
                        <a:spcBef>
                          <a:spcPts val="0"/>
                        </a:spcBef>
                        <a:spcAft>
                          <a:spcPts val="0"/>
                        </a:spcAft>
                        <a:buNone/>
                      </a:pPr>
                      <a:r>
                        <a:rPr lang="zh-CN" sz="800">
                          <a:solidFill>
                            <a:schemeClr val="dk1"/>
                          </a:solidFill>
                        </a:rPr>
                        <a:t>/</a:t>
                      </a:r>
                      <a:r>
                        <a:rPr lang="zh-CN" sz="800">
                          <a:solidFill>
                            <a:schemeClr val="dk1"/>
                          </a:solidFill>
                        </a:rPr>
                        <a:t>5591</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800">
                          <a:solidFill>
                            <a:schemeClr val="dk1"/>
                          </a:solidFill>
                        </a:rPr>
                        <a:t>10600</a:t>
                      </a:r>
                      <a:endParaRPr sz="800">
                        <a:solidFill>
                          <a:schemeClr val="dk1"/>
                        </a:solidFill>
                      </a:endParaRPr>
                    </a:p>
                    <a:p>
                      <a:pPr indent="0" lvl="0" marL="0" rtl="0" algn="l">
                        <a:spcBef>
                          <a:spcPts val="0"/>
                        </a:spcBef>
                        <a:spcAft>
                          <a:spcPts val="0"/>
                        </a:spcAft>
                        <a:buNone/>
                      </a:pPr>
                      <a:r>
                        <a:rPr lang="zh-CN" sz="800">
                          <a:solidFill>
                            <a:schemeClr val="dk1"/>
                          </a:solidFill>
                        </a:rPr>
                        <a:t>/</a:t>
                      </a:r>
                      <a:r>
                        <a:rPr lang="zh-CN" sz="800">
                          <a:solidFill>
                            <a:schemeClr val="dk1"/>
                          </a:solidFill>
                        </a:rPr>
                        <a:t>11600</a:t>
                      </a:r>
                      <a:endParaRPr sz="800">
                        <a:solidFill>
                          <a:schemeClr val="dk1"/>
                        </a:solidFill>
                      </a:endParaRPr>
                    </a:p>
                    <a:p>
                      <a:pPr indent="0" lvl="0" marL="0" rtl="0" algn="l">
                        <a:spcBef>
                          <a:spcPts val="0"/>
                        </a:spcBef>
                        <a:spcAft>
                          <a:spcPts val="0"/>
                        </a:spcAft>
                        <a:buNone/>
                      </a:pPr>
                      <a:r>
                        <a:rPr lang="zh-CN" sz="800">
                          <a:solidFill>
                            <a:schemeClr val="dk1"/>
                          </a:solidFill>
                        </a:rPr>
                        <a:t>/</a:t>
                      </a:r>
                      <a:r>
                        <a:rPr lang="zh-CN" sz="800">
                          <a:solidFill>
                            <a:schemeClr val="dk1"/>
                          </a:solidFill>
                        </a:rPr>
                        <a:t>13583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58200">
                <a:tc>
                  <a:txBody>
                    <a:bodyPr/>
                    <a:lstStyle/>
                    <a:p>
                      <a:pPr indent="0" lvl="0" marL="0" rtl="0" algn="l">
                        <a:spcBef>
                          <a:spcPts val="0"/>
                        </a:spcBef>
                        <a:spcAft>
                          <a:spcPts val="0"/>
                        </a:spcAft>
                        <a:buNone/>
                      </a:pPr>
                      <a:r>
                        <a:rPr lang="zh-CN" sz="800"/>
                        <a:t>init → S2 (one-hot)</a:t>
                      </a:r>
                      <a:endParaRPr sz="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zh-CN" sz="800">
                          <a:highlight>
                            <a:schemeClr val="lt1"/>
                          </a:highlight>
                        </a:rPr>
                        <a:t>0-shot</a:t>
                      </a:r>
                      <a:endParaRPr b="1" sz="800">
                        <a:highlight>
                          <a:schemeClr val="lt1"/>
                        </a:highlight>
                      </a:endParaRPr>
                    </a:p>
                    <a:p>
                      <a:pPr indent="0" lvl="0" marL="0" rtl="0" algn="l">
                        <a:spcBef>
                          <a:spcPts val="0"/>
                        </a:spcBef>
                        <a:spcAft>
                          <a:spcPts val="0"/>
                        </a:spcAft>
                        <a:buNone/>
                      </a:pPr>
                      <a:r>
                        <a:rPr b="1" lang="zh-CN" sz="800">
                          <a:highlight>
                            <a:schemeClr val="lt1"/>
                          </a:highlight>
                        </a:rPr>
                        <a:t>(init&gt;s2)</a:t>
                      </a:r>
                      <a:endParaRPr b="1" sz="800">
                        <a:highlight>
                          <a:schemeClr val="lt1"/>
                        </a:highlight>
                      </a:endParaRPr>
                    </a:p>
                    <a:p>
                      <a:pPr indent="0" lvl="0" marL="0" rtl="0" algn="l">
                        <a:spcBef>
                          <a:spcPts val="0"/>
                        </a:spcBef>
                        <a:spcAft>
                          <a:spcPts val="0"/>
                        </a:spcAft>
                        <a:buNone/>
                      </a:pPr>
                      <a:r>
                        <a:rPr lang="zh-CN" sz="800">
                          <a:highlight>
                            <a:schemeClr val="lt1"/>
                          </a:highlight>
                        </a:rPr>
                        <a:t>train</a:t>
                      </a:r>
                      <a:endParaRPr sz="800">
                        <a:highlight>
                          <a:schemeClr val="lt1"/>
                        </a:highlight>
                      </a:endParaRPr>
                    </a:p>
                    <a:p>
                      <a:pPr indent="0" lvl="0" marL="0" rtl="0" algn="l">
                        <a:spcBef>
                          <a:spcPts val="0"/>
                        </a:spcBef>
                        <a:spcAft>
                          <a:spcPts val="0"/>
                        </a:spcAft>
                        <a:buNone/>
                      </a:pPr>
                      <a:r>
                        <a:rPr lang="zh-CN" sz="800">
                          <a:highlight>
                            <a:schemeClr val="lt1"/>
                          </a:highlight>
                        </a:rPr>
                        <a:t>-28.35</a:t>
                      </a:r>
                      <a:r>
                        <a:rPr lang="zh-CN" sz="800">
                          <a:highlight>
                            <a:schemeClr val="lt1"/>
                          </a:highlight>
                        </a:rPr>
                        <a:t>/</a:t>
                      </a:r>
                      <a:r>
                        <a:rPr lang="zh-CN" sz="800">
                          <a:highlight>
                            <a:schemeClr val="lt1"/>
                          </a:highlight>
                        </a:rPr>
                        <a:t>-25.85</a:t>
                      </a:r>
                      <a:r>
                        <a:rPr lang="zh-CN" sz="800">
                          <a:highlight>
                            <a:schemeClr val="lt1"/>
                          </a:highlight>
                        </a:rPr>
                        <a:t>/</a:t>
                      </a:r>
                      <a:r>
                        <a:rPr lang="zh-CN" sz="800">
                          <a:highlight>
                            <a:schemeClr val="lt1"/>
                          </a:highlight>
                        </a:rPr>
                        <a:t>-33.24</a:t>
                      </a:r>
                      <a:endParaRPr sz="800">
                        <a:highlight>
                          <a:schemeClr val="lt1"/>
                        </a:highlight>
                      </a:endParaRPr>
                    </a:p>
                    <a:p>
                      <a:pPr indent="0" lvl="0" marL="0" rtl="0" algn="l">
                        <a:spcBef>
                          <a:spcPts val="0"/>
                        </a:spcBef>
                        <a:spcAft>
                          <a:spcPts val="0"/>
                        </a:spcAft>
                        <a:buNone/>
                      </a:pPr>
                      <a:r>
                        <a:t/>
                      </a:r>
                      <a:endParaRPr sz="800">
                        <a:highlight>
                          <a:schemeClr val="lt1"/>
                        </a:highlight>
                      </a:endParaRPr>
                    </a:p>
                    <a:p>
                      <a:pPr indent="0" lvl="0" marL="0" rtl="0" algn="l">
                        <a:spcBef>
                          <a:spcPts val="0"/>
                        </a:spcBef>
                        <a:spcAft>
                          <a:spcPts val="0"/>
                        </a:spcAft>
                        <a:buNone/>
                      </a:pPr>
                      <a:r>
                        <a:rPr lang="zh-CN" sz="800">
                          <a:highlight>
                            <a:schemeClr val="lt1"/>
                          </a:highlight>
                        </a:rPr>
                        <a:t>test</a:t>
                      </a:r>
                      <a:endParaRPr sz="800">
                        <a:highlight>
                          <a:schemeClr val="lt1"/>
                        </a:highlight>
                      </a:endParaRPr>
                    </a:p>
                    <a:p>
                      <a:pPr indent="0" lvl="0" marL="0" rtl="0" algn="l">
                        <a:spcBef>
                          <a:spcPts val="0"/>
                        </a:spcBef>
                        <a:spcAft>
                          <a:spcPts val="0"/>
                        </a:spcAft>
                        <a:buNone/>
                      </a:pPr>
                      <a:r>
                        <a:rPr lang="zh-CN" sz="800">
                          <a:highlight>
                            <a:schemeClr val="lt1"/>
                          </a:highlight>
                        </a:rPr>
                        <a:t>-39.09</a:t>
                      </a:r>
                      <a:r>
                        <a:rPr lang="zh-CN" sz="800">
                          <a:highlight>
                            <a:schemeClr val="lt1"/>
                          </a:highlight>
                        </a:rPr>
                        <a:t>/</a:t>
                      </a:r>
                      <a:r>
                        <a:rPr lang="zh-CN" sz="800">
                          <a:highlight>
                            <a:schemeClr val="lt1"/>
                          </a:highlight>
                        </a:rPr>
                        <a:t>-38.96</a:t>
                      </a:r>
                      <a:r>
                        <a:rPr lang="zh-CN" sz="800">
                          <a:highlight>
                            <a:schemeClr val="lt1"/>
                          </a:highlight>
                        </a:rPr>
                        <a:t>/</a:t>
                      </a:r>
                      <a:r>
                        <a:rPr lang="zh-CN" sz="800">
                          <a:highlight>
                            <a:schemeClr val="lt1"/>
                          </a:highlight>
                        </a:rPr>
                        <a:t>-31.39</a:t>
                      </a:r>
                      <a:endParaRPr sz="800">
                        <a:highlight>
                          <a:schemeClr val="lt1"/>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b="1" lang="zh-CN" sz="800">
                          <a:solidFill>
                            <a:schemeClr val="dk1"/>
                          </a:solidFill>
                          <a:highlight>
                            <a:schemeClr val="lt1"/>
                          </a:highlight>
                        </a:rPr>
                        <a:t>0-shot</a:t>
                      </a:r>
                      <a:endParaRPr b="1" sz="800">
                        <a:solidFill>
                          <a:schemeClr val="dk1"/>
                        </a:solidFill>
                        <a:highlight>
                          <a:schemeClr val="lt1"/>
                        </a:highlight>
                      </a:endParaRPr>
                    </a:p>
                    <a:p>
                      <a:pPr indent="0" lvl="0" marL="0" rtl="0" algn="l">
                        <a:spcBef>
                          <a:spcPts val="0"/>
                        </a:spcBef>
                        <a:spcAft>
                          <a:spcPts val="0"/>
                        </a:spcAft>
                        <a:buNone/>
                      </a:pPr>
                      <a:r>
                        <a:rPr b="1" lang="zh-CN" sz="800">
                          <a:solidFill>
                            <a:schemeClr val="dk1"/>
                          </a:solidFill>
                          <a:highlight>
                            <a:schemeClr val="lt1"/>
                          </a:highlight>
                        </a:rPr>
                        <a:t>(init&gt;s3)</a:t>
                      </a:r>
                      <a:endParaRPr b="1" sz="800">
                        <a:solidFill>
                          <a:schemeClr val="dk1"/>
                        </a:solidFill>
                        <a:highlight>
                          <a:schemeClr val="lt1"/>
                        </a:highlight>
                      </a:endParaRPr>
                    </a:p>
                    <a:p>
                      <a:pPr indent="0" lvl="0" marL="0" rtl="0" algn="l">
                        <a:spcBef>
                          <a:spcPts val="0"/>
                        </a:spcBef>
                        <a:spcAft>
                          <a:spcPts val="0"/>
                        </a:spcAft>
                        <a:buNone/>
                      </a:pPr>
                      <a:r>
                        <a:rPr lang="zh-CN" sz="800">
                          <a:solidFill>
                            <a:schemeClr val="dk1"/>
                          </a:solidFill>
                          <a:highlight>
                            <a:schemeClr val="lt1"/>
                          </a:highlight>
                        </a:rPr>
                        <a:t>train</a:t>
                      </a:r>
                      <a:endParaRPr sz="800">
                        <a:solidFill>
                          <a:schemeClr val="dk1"/>
                        </a:solidFill>
                        <a:highlight>
                          <a:schemeClr val="lt1"/>
                        </a:highlight>
                      </a:endParaRPr>
                    </a:p>
                    <a:p>
                      <a:pPr indent="0" lvl="0" marL="0" rtl="0" algn="l">
                        <a:spcBef>
                          <a:spcPts val="0"/>
                        </a:spcBef>
                        <a:spcAft>
                          <a:spcPts val="0"/>
                        </a:spcAft>
                        <a:buNone/>
                      </a:pPr>
                      <a:r>
                        <a:rPr lang="zh-CN" sz="800">
                          <a:solidFill>
                            <a:schemeClr val="dk1"/>
                          </a:solidFill>
                          <a:highlight>
                            <a:schemeClr val="lt1"/>
                          </a:highlight>
                        </a:rPr>
                        <a:t>-25.11/-22.61/-25.55</a:t>
                      </a:r>
                      <a:endParaRPr sz="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zh-CN" sz="800">
                          <a:solidFill>
                            <a:schemeClr val="dk1"/>
                          </a:solidFill>
                          <a:highlight>
                            <a:schemeClr val="lt1"/>
                          </a:highlight>
                        </a:rPr>
                        <a:t>test</a:t>
                      </a:r>
                      <a:endParaRPr sz="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zh-CN" sz="800">
                          <a:solidFill>
                            <a:schemeClr val="dk1"/>
                          </a:solidFill>
                          <a:highlight>
                            <a:schemeClr val="lt1"/>
                          </a:highlight>
                        </a:rPr>
                        <a:t>-21.49/-21.71/-27.05</a:t>
                      </a:r>
                      <a:endParaRPr sz="800">
                        <a:solidFill>
                          <a:schemeClr val="dk1"/>
                        </a:solidFill>
                        <a:highlight>
                          <a:schemeClr val="lt1"/>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highlight>
                            <a:schemeClr val="lt1"/>
                          </a:highlight>
                        </a:rPr>
                        <a:t>74050</a:t>
                      </a:r>
                      <a:endParaRPr sz="800">
                        <a:highlight>
                          <a:schemeClr val="lt1"/>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t>57424</a:t>
                      </a:r>
                      <a:endParaRPr sz="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highlight>
                            <a:schemeClr val="lt1"/>
                          </a:highlight>
                        </a:rPr>
                        <a:t>70772</a:t>
                      </a:r>
                      <a:endParaRPr sz="800">
                        <a:highlight>
                          <a:schemeClr val="lt1"/>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highlight>
                            <a:schemeClr val="lt1"/>
                          </a:highlight>
                        </a:rPr>
                        <a:t>99428</a:t>
                      </a:r>
                      <a:endParaRPr sz="800">
                        <a:highlight>
                          <a:schemeClr val="lt1"/>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t>90296</a:t>
                      </a:r>
                      <a:endParaRPr sz="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t>94708</a:t>
                      </a:r>
                      <a:endParaRPr sz="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b="1" lang="zh-CN" sz="800">
                          <a:solidFill>
                            <a:schemeClr val="dk1"/>
                          </a:solidFill>
                        </a:rPr>
                        <a:t>0-shot</a:t>
                      </a:r>
                      <a:endParaRPr b="1" sz="800">
                        <a:solidFill>
                          <a:schemeClr val="dk1"/>
                        </a:solidFill>
                      </a:endParaRPr>
                    </a:p>
                    <a:p>
                      <a:pPr indent="0" lvl="0" marL="0" rtl="0" algn="l">
                        <a:spcBef>
                          <a:spcPts val="0"/>
                        </a:spcBef>
                        <a:spcAft>
                          <a:spcPts val="0"/>
                        </a:spcAft>
                        <a:buNone/>
                      </a:pPr>
                      <a:r>
                        <a:rPr b="1" lang="zh-CN" sz="800">
                          <a:solidFill>
                            <a:schemeClr val="dk1"/>
                          </a:solidFill>
                        </a:rPr>
                        <a:t>(init-s2&gt;s3)</a:t>
                      </a:r>
                      <a:endParaRPr b="1" sz="800">
                        <a:solidFill>
                          <a:schemeClr val="dk1"/>
                        </a:solidFill>
                      </a:endParaRPr>
                    </a:p>
                    <a:p>
                      <a:pPr indent="0" lvl="0" marL="0" rtl="0" algn="l">
                        <a:spcBef>
                          <a:spcPts val="0"/>
                        </a:spcBef>
                        <a:spcAft>
                          <a:spcPts val="0"/>
                        </a:spcAft>
                        <a:buNone/>
                      </a:pPr>
                      <a:r>
                        <a:rPr lang="zh-CN" sz="800"/>
                        <a:t>train</a:t>
                      </a:r>
                      <a:endParaRPr sz="800"/>
                    </a:p>
                    <a:p>
                      <a:pPr indent="0" lvl="0" marL="0" rtl="0" algn="l">
                        <a:spcBef>
                          <a:spcPts val="0"/>
                        </a:spcBef>
                        <a:spcAft>
                          <a:spcPts val="0"/>
                        </a:spcAft>
                        <a:buNone/>
                      </a:pPr>
                      <a:r>
                        <a:rPr lang="zh-CN" sz="800"/>
                        <a:t>3.48</a:t>
                      </a:r>
                      <a:r>
                        <a:rPr lang="zh-CN" sz="800"/>
                        <a:t>/</a:t>
                      </a:r>
                      <a:r>
                        <a:rPr lang="zh-CN" sz="800"/>
                        <a:t>3.51</a:t>
                      </a:r>
                      <a:r>
                        <a:rPr lang="zh-CN" sz="800"/>
                        <a:t>/</a:t>
                      </a:r>
                      <a:r>
                        <a:rPr lang="zh-CN" sz="800"/>
                        <a:t>1.54</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zh-CN" sz="800"/>
                        <a:t>test</a:t>
                      </a:r>
                      <a:endParaRPr sz="800"/>
                    </a:p>
                    <a:p>
                      <a:pPr indent="0" lvl="0" marL="0" rtl="0" algn="l">
                        <a:spcBef>
                          <a:spcPts val="0"/>
                        </a:spcBef>
                        <a:spcAft>
                          <a:spcPts val="0"/>
                        </a:spcAft>
                        <a:buNone/>
                      </a:pPr>
                      <a:r>
                        <a:rPr lang="zh-CN" sz="800"/>
                        <a:t>-3.55</a:t>
                      </a:r>
                      <a:r>
                        <a:rPr lang="zh-CN" sz="800">
                          <a:solidFill>
                            <a:schemeClr val="dk1"/>
                          </a:solidFill>
                        </a:rPr>
                        <a:t>/-8.74/-3.00</a:t>
                      </a:r>
                      <a:endParaRPr sz="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t>25728</a:t>
                      </a:r>
                      <a:endParaRPr sz="800"/>
                    </a:p>
                    <a:p>
                      <a:pPr indent="0" lvl="0" marL="0" rtl="0" algn="l">
                        <a:spcBef>
                          <a:spcPts val="0"/>
                        </a:spcBef>
                        <a:spcAft>
                          <a:spcPts val="0"/>
                        </a:spcAft>
                        <a:buNone/>
                      </a:pPr>
                      <a:r>
                        <a:rPr lang="zh-CN" sz="800"/>
                        <a:t>/</a:t>
                      </a:r>
                      <a:r>
                        <a:rPr lang="zh-CN" sz="800"/>
                        <a:t>13585</a:t>
                      </a:r>
                      <a:endParaRPr sz="800"/>
                    </a:p>
                    <a:p>
                      <a:pPr indent="0" lvl="0" marL="0" rtl="0" algn="l">
                        <a:spcBef>
                          <a:spcPts val="0"/>
                        </a:spcBef>
                        <a:spcAft>
                          <a:spcPts val="0"/>
                        </a:spcAft>
                        <a:buNone/>
                      </a:pPr>
                      <a:r>
                        <a:rPr lang="zh-CN" sz="800"/>
                        <a:t>/</a:t>
                      </a:r>
                      <a:r>
                        <a:rPr lang="zh-CN" sz="800">
                          <a:solidFill>
                            <a:schemeClr val="dk1"/>
                          </a:solidFill>
                        </a:rPr>
                        <a:t>12723</a:t>
                      </a:r>
                      <a:endParaRPr sz="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sz="800"/>
                        <a:t>22181</a:t>
                      </a:r>
                      <a:endParaRPr sz="800"/>
                    </a:p>
                    <a:p>
                      <a:pPr indent="0" lvl="0" marL="0" rtl="0" algn="l">
                        <a:spcBef>
                          <a:spcPts val="0"/>
                        </a:spcBef>
                        <a:spcAft>
                          <a:spcPts val="0"/>
                        </a:spcAft>
                        <a:buNone/>
                      </a:pPr>
                      <a:r>
                        <a:rPr lang="zh-CN" sz="800"/>
                        <a:t>/</a:t>
                      </a:r>
                      <a:r>
                        <a:rPr lang="zh-CN" sz="800"/>
                        <a:t>15779</a:t>
                      </a:r>
                      <a:endParaRPr sz="800"/>
                    </a:p>
                    <a:p>
                      <a:pPr indent="0" lvl="0" marL="0" rtl="0" algn="l">
                        <a:spcBef>
                          <a:spcPts val="0"/>
                        </a:spcBef>
                        <a:spcAft>
                          <a:spcPts val="0"/>
                        </a:spcAft>
                        <a:buNone/>
                      </a:pPr>
                      <a:r>
                        <a:rPr lang="zh-CN" sz="800"/>
                        <a:t>/</a:t>
                      </a:r>
                      <a:r>
                        <a:rPr lang="zh-CN" sz="800"/>
                        <a:t> </a:t>
                      </a:r>
                      <a:r>
                        <a:rPr lang="zh-CN" sz="800">
                          <a:solidFill>
                            <a:schemeClr val="dk1"/>
                          </a:solidFill>
                        </a:rPr>
                        <a:t>13246</a:t>
                      </a:r>
                      <a:endParaRPr sz="800"/>
                    </a:p>
                  </a:txBody>
                  <a:tcPr marT="91425" marB="91425" marR="91425" marL="91425">
                    <a:lnT cap="flat" cmpd="sng" w="9525">
                      <a:solidFill>
                        <a:srgbClr val="9E9E9E"/>
                      </a:solidFill>
                      <a:prstDash val="solid"/>
                      <a:round/>
                      <a:headEnd len="sm" w="sm" type="none"/>
                      <a:tailEnd len="sm" w="sm" type="none"/>
                    </a:lnT>
                  </a:tcPr>
                </a:tc>
              </a:tr>
              <a:tr h="535125">
                <a:tc>
                  <a:txBody>
                    <a:bodyPr/>
                    <a:lstStyle/>
                    <a:p>
                      <a:pPr indent="0" lvl="0" marL="0" rtl="0" algn="l">
                        <a:spcBef>
                          <a:spcPts val="0"/>
                        </a:spcBef>
                        <a:spcAft>
                          <a:spcPts val="0"/>
                        </a:spcAft>
                        <a:buNone/>
                      </a:pPr>
                      <a:r>
                        <a:rPr lang="zh-CN" sz="800"/>
                        <a:t>init → S2</a:t>
                      </a:r>
                      <a:endParaRPr sz="800"/>
                    </a:p>
                    <a:p>
                      <a:pPr indent="0" lvl="0" marL="0" rtl="0" algn="l">
                        <a:spcBef>
                          <a:spcPts val="0"/>
                        </a:spcBef>
                        <a:spcAft>
                          <a:spcPts val="0"/>
                        </a:spcAft>
                        <a:buNone/>
                      </a:pPr>
                      <a:r>
                        <a:rPr lang="zh-CN" sz="800"/>
                        <a:t>(vanilla)</a:t>
                      </a:r>
                      <a:endParaRPr sz="800"/>
                    </a:p>
                  </a:txBody>
                  <a:tcPr marT="91425" marB="91425" marR="91425" marL="91425"/>
                </a:tc>
                <a:tc>
                  <a:txBody>
                    <a:bodyPr/>
                    <a:lstStyle/>
                    <a:p>
                      <a:pPr indent="0" lvl="0" marL="0" rtl="0" algn="l">
                        <a:spcBef>
                          <a:spcPts val="0"/>
                        </a:spcBef>
                        <a:spcAft>
                          <a:spcPts val="0"/>
                        </a:spcAft>
                        <a:buNone/>
                      </a:pPr>
                      <a:r>
                        <a:rPr lang="zh-CN" sz="800">
                          <a:highlight>
                            <a:schemeClr val="dk1"/>
                          </a:highlight>
                        </a:rPr>
                        <a:t>-</a:t>
                      </a:r>
                      <a:endParaRPr sz="800">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highlight>
                            <a:schemeClr val="dk1"/>
                          </a:highlight>
                        </a:rPr>
                        <a:t>-</a:t>
                      </a:r>
                      <a:endParaRPr sz="800">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t>113641</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800">
                          <a:solidFill>
                            <a:schemeClr val="dk1"/>
                          </a:solidFill>
                        </a:rPr>
                        <a:t>136086</a:t>
                      </a:r>
                      <a:endParaRPr sz="800"/>
                    </a:p>
                  </a:txBody>
                  <a:tcPr marT="91425" marB="91425" marR="91425" marL="91425"/>
                </a:tc>
                <a:tc>
                  <a:txBody>
                    <a:bodyPr/>
                    <a:lstStyle/>
                    <a:p>
                      <a:pPr indent="0" lvl="0" marL="0" rtl="0" algn="l">
                        <a:spcBef>
                          <a:spcPts val="0"/>
                        </a:spcBef>
                        <a:spcAft>
                          <a:spcPts val="0"/>
                        </a:spcAft>
                        <a:buNone/>
                      </a:pPr>
                      <a:r>
                        <a:rPr lang="zh-CN" sz="800"/>
                        <a:t>98734</a:t>
                      </a:r>
                      <a:endParaRPr sz="800"/>
                    </a:p>
                  </a:txBody>
                  <a:tcPr marT="91425" marB="91425" marR="91425" marL="91425"/>
                </a:tc>
                <a:tc>
                  <a:txBody>
                    <a:bodyPr/>
                    <a:lstStyle/>
                    <a:p>
                      <a:pPr indent="0" lvl="0" marL="0" rtl="0" algn="l">
                        <a:spcBef>
                          <a:spcPts val="0"/>
                        </a:spcBef>
                        <a:spcAft>
                          <a:spcPts val="0"/>
                        </a:spcAft>
                        <a:buNone/>
                      </a:pPr>
                      <a:r>
                        <a:rPr lang="zh-CN" sz="800"/>
                        <a:t>168149</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800">
                          <a:solidFill>
                            <a:schemeClr val="dk1"/>
                          </a:solidFill>
                        </a:rPr>
                        <a:t>205879</a:t>
                      </a:r>
                      <a:endParaRPr sz="800"/>
                    </a:p>
                  </a:txBody>
                  <a:tcPr marT="91425" marB="91425" marR="91425" marL="91425"/>
                </a:tc>
                <a:tc>
                  <a:txBody>
                    <a:bodyPr/>
                    <a:lstStyle/>
                    <a:p>
                      <a:pPr indent="0" lvl="0" marL="0" rtl="0" algn="l">
                        <a:spcBef>
                          <a:spcPts val="0"/>
                        </a:spcBef>
                        <a:spcAft>
                          <a:spcPts val="0"/>
                        </a:spcAft>
                        <a:buNone/>
                      </a:pPr>
                      <a:r>
                        <a:rPr lang="zh-CN" sz="800"/>
                        <a:t>141407</a:t>
                      </a:r>
                      <a:endParaRPr sz="800"/>
                    </a:p>
                  </a:txBody>
                  <a:tcPr marT="91425" marB="91425" marR="91425" marL="91425"/>
                </a:tc>
                <a:tc>
                  <a:txBody>
                    <a:bodyPr/>
                    <a:lstStyle/>
                    <a:p>
                      <a:pPr indent="0" lvl="0" marL="0" rtl="0" algn="l">
                        <a:spcBef>
                          <a:spcPts val="0"/>
                        </a:spcBef>
                        <a:spcAft>
                          <a:spcPts val="0"/>
                        </a:spcAft>
                        <a:buNone/>
                      </a:pPr>
                      <a:r>
                        <a:rPr lang="zh-CN" sz="800"/>
                        <a:t>/</a:t>
                      </a:r>
                      <a:r>
                        <a:rPr lang="zh-CN" sz="800"/>
                        <a:t> </a:t>
                      </a:r>
                      <a:endParaRPr sz="800"/>
                    </a:p>
                  </a:txBody>
                  <a:tcPr marT="91425" marB="91425" marR="91425" marL="91425">
                    <a:solidFill>
                      <a:schemeClr val="dk1"/>
                    </a:solidFill>
                  </a:tcPr>
                </a:tc>
                <a:tc>
                  <a:txBody>
                    <a:bodyPr/>
                    <a:lstStyle/>
                    <a:p>
                      <a:pPr indent="0" lvl="0" marL="0" rtl="0" algn="l">
                        <a:spcBef>
                          <a:spcPts val="0"/>
                        </a:spcBef>
                        <a:spcAft>
                          <a:spcPts val="0"/>
                        </a:spcAft>
                        <a:buNone/>
                      </a:pPr>
                      <a:r>
                        <a:rPr lang="zh-CN" sz="800"/>
                        <a:t>/</a:t>
                      </a:r>
                      <a:endParaRPr sz="800"/>
                    </a:p>
                  </a:txBody>
                  <a:tcPr marT="91425" marB="91425" marR="91425" marL="91425">
                    <a:solidFill>
                      <a:schemeClr val="dk1"/>
                    </a:solidFill>
                  </a:tcPr>
                </a:tc>
                <a:tc>
                  <a:txBody>
                    <a:bodyPr/>
                    <a:lstStyle/>
                    <a:p>
                      <a:pPr indent="0" lvl="0" marL="0" rtl="0" algn="l">
                        <a:spcBef>
                          <a:spcPts val="0"/>
                        </a:spcBef>
                        <a:spcAft>
                          <a:spcPts val="0"/>
                        </a:spcAft>
                        <a:buNone/>
                      </a:pPr>
                      <a:r>
                        <a:rPr lang="zh-CN" sz="800"/>
                        <a:t>/</a:t>
                      </a:r>
                      <a:endParaRPr sz="800"/>
                    </a:p>
                  </a:txBody>
                  <a:tcPr marT="91425" marB="91425" marR="91425" marL="91425">
                    <a:solidFill>
                      <a:schemeClr val="dk1"/>
                    </a:solidFill>
                  </a:tcPr>
                </a:tc>
              </a:tr>
              <a:tr h="535125">
                <a:tc>
                  <a:txBody>
                    <a:bodyPr/>
                    <a:lstStyle/>
                    <a:p>
                      <a:pPr indent="0" lvl="0" marL="0" rtl="0" algn="l">
                        <a:spcBef>
                          <a:spcPts val="0"/>
                        </a:spcBef>
                        <a:spcAft>
                          <a:spcPts val="0"/>
                        </a:spcAft>
                        <a:buClr>
                          <a:schemeClr val="dk1"/>
                        </a:buClr>
                        <a:buSzPts val="1100"/>
                        <a:buFont typeface="Arial"/>
                        <a:buNone/>
                      </a:pPr>
                      <a:r>
                        <a:rPr lang="zh-CN" sz="800">
                          <a:solidFill>
                            <a:schemeClr val="dk1"/>
                          </a:solidFill>
                        </a:rPr>
                        <a:t>init → S2</a:t>
                      </a:r>
                      <a:endParaRPr sz="800">
                        <a:solidFill>
                          <a:schemeClr val="dk1"/>
                        </a:solidFill>
                      </a:endParaRPr>
                    </a:p>
                    <a:p>
                      <a:pPr indent="0" lvl="0" marL="0" rtl="0" algn="l">
                        <a:spcBef>
                          <a:spcPts val="0"/>
                        </a:spcBef>
                        <a:spcAft>
                          <a:spcPts val="0"/>
                        </a:spcAft>
                        <a:buClr>
                          <a:schemeClr val="dk1"/>
                        </a:buClr>
                        <a:buSzPts val="1100"/>
                        <a:buFont typeface="Arial"/>
                        <a:buNone/>
                      </a:pPr>
                      <a:r>
                        <a:rPr lang="zh-CN" sz="800">
                          <a:solidFill>
                            <a:schemeClr val="dk1"/>
                          </a:solidFill>
                        </a:rPr>
                        <a:t>(clip)</a:t>
                      </a:r>
                      <a:endParaRPr sz="800"/>
                    </a:p>
                  </a:txBody>
                  <a:tcPr marT="91425" marB="91425" marR="91425" marL="91425"/>
                </a:tc>
                <a:tc>
                  <a:txBody>
                    <a:bodyPr/>
                    <a:lstStyle/>
                    <a:p>
                      <a:pPr indent="0" lvl="0" marL="0" rtl="0" algn="l">
                        <a:spcBef>
                          <a:spcPts val="0"/>
                        </a:spcBef>
                        <a:spcAft>
                          <a:spcPts val="0"/>
                        </a:spcAft>
                        <a:buNone/>
                      </a:pPr>
                      <a:r>
                        <a:rPr lang="zh-CN" sz="800">
                          <a:highlight>
                            <a:schemeClr val="dk1"/>
                          </a:highlight>
                        </a:rPr>
                        <a:t>-</a:t>
                      </a:r>
                      <a:endParaRPr sz="800">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highlight>
                            <a:schemeClr val="dk1"/>
                          </a:highlight>
                        </a:rPr>
                        <a:t>-</a:t>
                      </a:r>
                      <a:endParaRPr sz="800">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t>53144</a:t>
                      </a:r>
                      <a:endParaRPr sz="800"/>
                    </a:p>
                  </a:txBody>
                  <a:tcPr marT="91425" marB="91425" marR="91425" marL="91425"/>
                </a:tc>
                <a:tc>
                  <a:txBody>
                    <a:bodyPr/>
                    <a:lstStyle/>
                    <a:p>
                      <a:pPr indent="0" lvl="0" marL="0" rtl="0" algn="l">
                        <a:spcBef>
                          <a:spcPts val="0"/>
                        </a:spcBef>
                        <a:spcAft>
                          <a:spcPts val="0"/>
                        </a:spcAft>
                        <a:buNone/>
                      </a:pPr>
                      <a:r>
                        <a:rPr lang="zh-CN" sz="800"/>
                        <a:t>64110</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800">
                          <a:solidFill>
                            <a:schemeClr val="dk1"/>
                          </a:solidFill>
                        </a:rPr>
                        <a:t>haidi</a:t>
                      </a:r>
                      <a:endParaRPr sz="800"/>
                    </a:p>
                  </a:txBody>
                  <a:tcPr marT="91425" marB="91425" marR="91425" marL="91425"/>
                </a:tc>
                <a:tc>
                  <a:txBody>
                    <a:bodyPr/>
                    <a:lstStyle/>
                    <a:p>
                      <a:pPr indent="0" lvl="0" marL="0" rtl="0" algn="l">
                        <a:spcBef>
                          <a:spcPts val="0"/>
                        </a:spcBef>
                        <a:spcAft>
                          <a:spcPts val="0"/>
                        </a:spcAft>
                        <a:buNone/>
                      </a:pPr>
                      <a:r>
                        <a:rPr lang="zh-CN" sz="800"/>
                        <a:t>66590</a:t>
                      </a:r>
                      <a:endParaRPr sz="800"/>
                    </a:p>
                  </a:txBody>
                  <a:tcPr marT="91425" marB="91425" marR="91425" marL="91425"/>
                </a:tc>
                <a:tc>
                  <a:txBody>
                    <a:bodyPr/>
                    <a:lstStyle/>
                    <a:p>
                      <a:pPr indent="0" lvl="0" marL="0" rtl="0" algn="l">
                        <a:spcBef>
                          <a:spcPts val="0"/>
                        </a:spcBef>
                        <a:spcAft>
                          <a:spcPts val="0"/>
                        </a:spcAft>
                        <a:buNone/>
                      </a:pPr>
                      <a:r>
                        <a:rPr lang="zh-CN" sz="800"/>
                        <a:t>82581</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800">
                          <a:solidFill>
                            <a:schemeClr val="dk1"/>
                          </a:solidFill>
                        </a:rPr>
                        <a:t>haidi</a:t>
                      </a:r>
                      <a:endParaRPr sz="800"/>
                    </a:p>
                  </a:txBody>
                  <a:tcPr marT="91425" marB="91425" marR="91425" marL="91425"/>
                </a:tc>
                <a:tc>
                  <a:txBody>
                    <a:bodyPr/>
                    <a:lstStyle/>
                    <a:p>
                      <a:pPr indent="0" lvl="0" marL="0" rtl="0" algn="l">
                        <a:spcBef>
                          <a:spcPts val="0"/>
                        </a:spcBef>
                        <a:spcAft>
                          <a:spcPts val="0"/>
                        </a:spcAft>
                        <a:buNone/>
                      </a:pPr>
                      <a:r>
                        <a:rPr lang="zh-CN" sz="800">
                          <a:solidFill>
                            <a:schemeClr val="dk1"/>
                          </a:solidFill>
                        </a:rPr>
                        <a:t>/</a:t>
                      </a:r>
                      <a:endParaRPr sz="800">
                        <a:solidFill>
                          <a:schemeClr val="dk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solidFill>
                            <a:schemeClr val="dk1"/>
                          </a:solidFill>
                        </a:rPr>
                        <a:t>/</a:t>
                      </a:r>
                      <a:endParaRPr sz="800">
                        <a:solidFill>
                          <a:schemeClr val="dk1"/>
                        </a:solidFill>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solidFill>
                            <a:schemeClr val="dk1"/>
                          </a:solidFill>
                        </a:rPr>
                        <a:t>/</a:t>
                      </a:r>
                      <a:endParaRPr sz="800">
                        <a:solidFill>
                          <a:schemeClr val="dk1"/>
                        </a:solidFill>
                      </a:endParaRPr>
                    </a:p>
                  </a:txBody>
                  <a:tcPr marT="91425" marB="91425" marR="91425" marL="91425">
                    <a:solidFill>
                      <a:schemeClr val="dk1"/>
                    </a:solidFill>
                  </a:tcPr>
                </a:tc>
              </a:tr>
              <a:tr h="603050">
                <a:tc>
                  <a:txBody>
                    <a:bodyPr/>
                    <a:lstStyle/>
                    <a:p>
                      <a:pPr indent="0" lvl="0" marL="0" rtl="0" algn="l">
                        <a:spcBef>
                          <a:spcPts val="0"/>
                        </a:spcBef>
                        <a:spcAft>
                          <a:spcPts val="0"/>
                        </a:spcAft>
                        <a:buNone/>
                      </a:pPr>
                      <a:r>
                        <a:rPr lang="zh-CN" sz="800">
                          <a:solidFill>
                            <a:schemeClr val="dk1"/>
                          </a:solidFill>
                        </a:rPr>
                        <a:t>init → S2</a:t>
                      </a:r>
                      <a:endParaRPr sz="800">
                        <a:solidFill>
                          <a:schemeClr val="dk1"/>
                        </a:solidFill>
                      </a:endParaRPr>
                    </a:p>
                    <a:p>
                      <a:pPr indent="0" lvl="0" marL="0" rtl="0" algn="l">
                        <a:spcBef>
                          <a:spcPts val="0"/>
                        </a:spcBef>
                        <a:spcAft>
                          <a:spcPts val="0"/>
                        </a:spcAft>
                        <a:buNone/>
                      </a:pPr>
                      <a:r>
                        <a:rPr lang="zh-CN" sz="800">
                          <a:solidFill>
                            <a:schemeClr val="dk1"/>
                          </a:solidFill>
                        </a:rPr>
                        <a:t>(bert)</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rPr lang="zh-CN" sz="800">
                          <a:highlight>
                            <a:schemeClr val="dk1"/>
                          </a:highlight>
                        </a:rPr>
                        <a:t>-</a:t>
                      </a:r>
                      <a:endParaRPr sz="800">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highlight>
                            <a:schemeClr val="dk1"/>
                          </a:highlight>
                        </a:rPr>
                        <a:t>-</a:t>
                      </a:r>
                      <a:endParaRPr sz="800">
                        <a:highlight>
                          <a:schemeClr val="dk1"/>
                        </a:highlight>
                      </a:endParaRPr>
                    </a:p>
                  </a:txBody>
                  <a:tcPr marT="91425" marB="91425" marR="91425" marL="91425">
                    <a:solidFill>
                      <a:schemeClr val="dk1"/>
                    </a:solidFill>
                  </a:tcPr>
                </a:tc>
                <a:tc>
                  <a:txBody>
                    <a:bodyPr/>
                    <a:lstStyle/>
                    <a:p>
                      <a:pPr indent="0" lvl="0" marL="0" rtl="0" algn="l">
                        <a:spcBef>
                          <a:spcPts val="0"/>
                        </a:spcBef>
                        <a:spcAft>
                          <a:spcPts val="0"/>
                        </a:spcAft>
                        <a:buNone/>
                      </a:pPr>
                      <a:r>
                        <a:rPr lang="zh-CN" sz="800"/>
                        <a:t>116269</a:t>
                      </a:r>
                      <a:endParaRPr sz="800"/>
                    </a:p>
                  </a:txBody>
                  <a:tcPr marT="91425" marB="91425" marR="91425" marL="91425"/>
                </a:tc>
                <a:tc>
                  <a:txBody>
                    <a:bodyPr/>
                    <a:lstStyle/>
                    <a:p>
                      <a:pPr indent="0" lvl="0" marL="0" rtl="0" algn="l">
                        <a:spcBef>
                          <a:spcPts val="0"/>
                        </a:spcBef>
                        <a:spcAft>
                          <a:spcPts val="0"/>
                        </a:spcAft>
                        <a:buNone/>
                      </a:pPr>
                      <a:r>
                        <a:rPr lang="zh-CN" sz="800"/>
                        <a:t>96163</a:t>
                      </a:r>
                      <a:endParaRPr sz="800"/>
                    </a:p>
                  </a:txBody>
                  <a:tcPr marT="91425" marB="91425" marR="91425" marL="91425"/>
                </a:tc>
                <a:tc>
                  <a:txBody>
                    <a:bodyPr/>
                    <a:lstStyle/>
                    <a:p>
                      <a:pPr indent="0" lvl="0" marL="0" rtl="0" algn="l">
                        <a:spcBef>
                          <a:spcPts val="0"/>
                        </a:spcBef>
                        <a:spcAft>
                          <a:spcPts val="0"/>
                        </a:spcAft>
                        <a:buNone/>
                      </a:pPr>
                      <a:r>
                        <a:rPr lang="zh-CN" sz="800"/>
                        <a:t>114678</a:t>
                      </a:r>
                      <a:endParaRPr sz="800"/>
                    </a:p>
                  </a:txBody>
                  <a:tcPr marT="91425" marB="91425" marR="91425" marL="91425"/>
                </a:tc>
                <a:tc>
                  <a:txBody>
                    <a:bodyPr/>
                    <a:lstStyle/>
                    <a:p>
                      <a:pPr indent="0" lvl="0" marL="0" rtl="0" algn="l">
                        <a:spcBef>
                          <a:spcPts val="0"/>
                        </a:spcBef>
                        <a:spcAft>
                          <a:spcPts val="0"/>
                        </a:spcAft>
                        <a:buNone/>
                      </a:pPr>
                      <a:r>
                        <a:rPr lang="zh-CN" sz="800"/>
                        <a:t>&gt;200k</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zh-CN" sz="800"/>
                        <a:t>&gt;200k</a:t>
                      </a:r>
                      <a:endParaRPr sz="800"/>
                    </a:p>
                  </a:txBody>
                  <a:tcPr marT="91425" marB="91425" marR="91425" marL="91425"/>
                </a:tc>
                <a:tc>
                  <a:txBody>
                    <a:bodyPr/>
                    <a:lstStyle/>
                    <a:p>
                      <a:pPr indent="0" lvl="0" marL="0" rtl="0" algn="l">
                        <a:spcBef>
                          <a:spcPts val="0"/>
                        </a:spcBef>
                        <a:spcAft>
                          <a:spcPts val="0"/>
                        </a:spcAft>
                        <a:buNone/>
                      </a:pPr>
                      <a:r>
                        <a:rPr lang="zh-CN" sz="800"/>
                        <a:t>151434</a:t>
                      </a:r>
                      <a:endParaRPr sz="800"/>
                    </a:p>
                  </a:txBody>
                  <a:tcPr marT="91425" marB="91425" marR="91425" marL="91425"/>
                </a:tc>
                <a:tc>
                  <a:txBody>
                    <a:bodyPr/>
                    <a:lstStyle/>
                    <a:p>
                      <a:pPr indent="0" lvl="0" marL="0" rtl="0" algn="l">
                        <a:spcBef>
                          <a:spcPts val="0"/>
                        </a:spcBef>
                        <a:spcAft>
                          <a:spcPts val="0"/>
                        </a:spcAft>
                        <a:buNone/>
                      </a:pPr>
                      <a:r>
                        <a:rPr lang="zh-CN" sz="800"/>
                        <a:t>/</a:t>
                      </a:r>
                      <a:endParaRPr sz="800"/>
                    </a:p>
                  </a:txBody>
                  <a:tcPr marT="91425" marB="91425" marR="91425" marL="91425">
                    <a:solidFill>
                      <a:schemeClr val="dk1"/>
                    </a:solidFill>
                  </a:tcPr>
                </a:tc>
                <a:tc>
                  <a:txBody>
                    <a:bodyPr/>
                    <a:lstStyle/>
                    <a:p>
                      <a:pPr indent="0" lvl="0" marL="0" rtl="0" algn="l">
                        <a:spcBef>
                          <a:spcPts val="0"/>
                        </a:spcBef>
                        <a:spcAft>
                          <a:spcPts val="0"/>
                        </a:spcAft>
                        <a:buNone/>
                      </a:pPr>
                      <a:r>
                        <a:rPr lang="zh-CN" sz="800"/>
                        <a:t>/</a:t>
                      </a:r>
                      <a:endParaRPr sz="800"/>
                    </a:p>
                  </a:txBody>
                  <a:tcPr marT="91425" marB="91425" marR="91425" marL="91425">
                    <a:solidFill>
                      <a:schemeClr val="dk1"/>
                    </a:solidFill>
                  </a:tcPr>
                </a:tc>
                <a:tc>
                  <a:txBody>
                    <a:bodyPr/>
                    <a:lstStyle/>
                    <a:p>
                      <a:pPr indent="0" lvl="0" marL="0" rtl="0" algn="l">
                        <a:spcBef>
                          <a:spcPts val="0"/>
                        </a:spcBef>
                        <a:spcAft>
                          <a:spcPts val="0"/>
                        </a:spcAft>
                        <a:buNone/>
                      </a:pPr>
                      <a:r>
                        <a:rPr lang="zh-CN" sz="800"/>
                        <a:t>/</a:t>
                      </a:r>
                      <a:endParaRPr sz="800"/>
                    </a:p>
                  </a:txBody>
                  <a:tcPr marT="91425" marB="91425" marR="91425" marL="91425">
                    <a:solidFill>
                      <a:schemeClr val="dk1"/>
                    </a:solidFill>
                  </a:tcPr>
                </a:tc>
              </a:tr>
            </a:tbl>
          </a:graphicData>
        </a:graphic>
      </p:graphicFrame>
      <p:sp>
        <p:nvSpPr>
          <p:cNvPr id="61" name="Google Shape;61;p14"/>
          <p:cNvSpPr txBox="1"/>
          <p:nvPr>
            <p:ph idx="4294967295" type="title"/>
          </p:nvPr>
        </p:nvSpPr>
        <p:spPr>
          <a:xfrm>
            <a:off x="311700" y="15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Experiments</a:t>
            </a:r>
            <a:endParaRPr/>
          </a:p>
        </p:txBody>
      </p:sp>
      <p:sp>
        <p:nvSpPr>
          <p:cNvPr id="62" name="Google Shape;62;p14"/>
          <p:cNvSpPr txBox="1"/>
          <p:nvPr/>
        </p:nvSpPr>
        <p:spPr>
          <a:xfrm>
            <a:off x="5748625" y="226925"/>
            <a:ext cx="308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Performance </a:t>
            </a:r>
            <a:r>
              <a:rPr lang="zh-CN"/>
              <a:t>criteria</a:t>
            </a:r>
            <a:r>
              <a:rPr lang="zh-CN"/>
              <a:t> &gt;= 9</a:t>
            </a:r>
            <a:endParaRPr/>
          </a:p>
        </p:txBody>
      </p:sp>
      <p:sp>
        <p:nvSpPr>
          <p:cNvPr id="63" name="Google Shape;63;p14"/>
          <p:cNvSpPr txBox="1"/>
          <p:nvPr/>
        </p:nvSpPr>
        <p:spPr>
          <a:xfrm>
            <a:off x="-3053950" y="819750"/>
            <a:ext cx="2957700" cy="26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Train S1, Zero-shot S2: ??</a:t>
            </a:r>
            <a:endParaRPr/>
          </a:p>
          <a:p>
            <a:pPr indent="0" lvl="0" marL="0" rtl="0" algn="l">
              <a:spcBef>
                <a:spcPts val="0"/>
              </a:spcBef>
              <a:spcAft>
                <a:spcPts val="0"/>
              </a:spcAft>
              <a:buNone/>
            </a:pPr>
            <a:r>
              <a:rPr lang="zh-CN">
                <a:solidFill>
                  <a:schemeClr val="dk1"/>
                </a:solidFill>
              </a:rPr>
              <a:t>Train S1, Zero-shot S3: ??</a:t>
            </a:r>
            <a:endParaRPr>
              <a:solidFill>
                <a:schemeClr val="dk1"/>
              </a:solidFill>
            </a:endParaRPr>
          </a:p>
          <a:p>
            <a:pPr indent="0" lvl="0" marL="0" rtl="0" algn="l">
              <a:spcBef>
                <a:spcPts val="0"/>
              </a:spcBef>
              <a:spcAft>
                <a:spcPts val="0"/>
              </a:spcAft>
              <a:buNone/>
            </a:pPr>
            <a:r>
              <a:rPr lang="zh-CN">
                <a:solidFill>
                  <a:schemeClr val="dk1"/>
                </a:solidFill>
              </a:rPr>
              <a:t>Init, Zero-shot S2: ??</a:t>
            </a:r>
            <a:endParaRPr>
              <a:solidFill>
                <a:schemeClr val="dk1"/>
              </a:solidFill>
            </a:endParaRPr>
          </a:p>
          <a:p>
            <a:pPr indent="0" lvl="0" marL="0" rtl="0" algn="l">
              <a:spcBef>
                <a:spcPts val="0"/>
              </a:spcBef>
              <a:spcAft>
                <a:spcPts val="0"/>
              </a:spcAft>
              <a:buNone/>
            </a:pPr>
            <a:r>
              <a:rPr lang="zh-CN">
                <a:solidFill>
                  <a:schemeClr val="dk1"/>
                </a:solidFill>
              </a:rPr>
              <a:t>Init, Zero-shot S3: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Train S1 then S2, Zero-shot S3: 5+</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Train S2 only, Zero-shot S3: -5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33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4 Reward curves for one-hot, clip, bert, vanilla</a:t>
            </a:r>
            <a:endParaRPr/>
          </a:p>
          <a:p>
            <a:pPr indent="-388620" lvl="0" marL="457200" rtl="0" algn="l">
              <a:spcBef>
                <a:spcPts val="0"/>
              </a:spcBef>
              <a:spcAft>
                <a:spcPts val="0"/>
              </a:spcAft>
              <a:buSzPct val="100000"/>
              <a:buChar char="-"/>
            </a:pPr>
            <a:r>
              <a:rPr lang="zh-CN"/>
              <a:t>this is for expt 1 section</a:t>
            </a:r>
            <a:endParaRPr/>
          </a:p>
        </p:txBody>
      </p:sp>
      <p:sp>
        <p:nvSpPr>
          <p:cNvPr id="182" name="Google Shape;182;p32"/>
          <p:cNvSpPr txBox="1"/>
          <p:nvPr>
            <p:ph idx="1" type="body"/>
          </p:nvPr>
        </p:nvSpPr>
        <p:spPr>
          <a:xfrm>
            <a:off x="346750" y="1138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2 plots Train &amp;  test</a:t>
            </a:r>
            <a:endParaRPr/>
          </a:p>
          <a:p>
            <a:pPr indent="0" lvl="0" marL="0" rtl="0" algn="l">
              <a:spcBef>
                <a:spcPts val="1200"/>
              </a:spcBef>
              <a:spcAft>
                <a:spcPts val="1200"/>
              </a:spcAft>
              <a:buNone/>
            </a:pPr>
            <a:r>
              <a:rPr lang="zh-CN"/>
              <a:t>mean &amp; SD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Table 1: Learning to decompose instructions</a:t>
            </a:r>
            <a:endParaRPr/>
          </a:p>
          <a:p>
            <a:pPr indent="-388620" lvl="0" marL="457200" rtl="0" algn="l">
              <a:spcBef>
                <a:spcPts val="0"/>
              </a:spcBef>
              <a:spcAft>
                <a:spcPts val="0"/>
              </a:spcAft>
              <a:buSzPct val="100000"/>
              <a:buChar char="-"/>
            </a:pPr>
            <a:r>
              <a:rPr lang="zh-CN"/>
              <a:t>this is for experiment 1 section</a:t>
            </a:r>
            <a:endParaRPr/>
          </a:p>
        </p:txBody>
      </p:sp>
      <p:graphicFrame>
        <p:nvGraphicFramePr>
          <p:cNvPr id="188" name="Google Shape;188;p33"/>
          <p:cNvGraphicFramePr/>
          <p:nvPr/>
        </p:nvGraphicFramePr>
        <p:xfrm>
          <a:off x="907125" y="1476650"/>
          <a:ext cx="3000000" cy="3000000"/>
        </p:xfrm>
        <a:graphic>
          <a:graphicData uri="http://schemas.openxmlformats.org/drawingml/2006/table">
            <a:tbl>
              <a:tblPr>
                <a:noFill/>
                <a:tableStyleId>{86B1930A-15D2-40C4-BF0D-E510EE4EE426}</a:tableStyleId>
              </a:tblPr>
              <a:tblGrid>
                <a:gridCol w="2413000"/>
                <a:gridCol w="2413000"/>
                <a:gridCol w="2413000"/>
              </a:tblGrid>
              <a:tr h="381000">
                <a:tc>
                  <a:txBody>
                    <a:bodyPr/>
                    <a:lstStyle/>
                    <a:p>
                      <a:pPr indent="0" lvl="0" marL="0" rtl="0" algn="l">
                        <a:spcBef>
                          <a:spcPts val="0"/>
                        </a:spcBef>
                        <a:spcAft>
                          <a:spcPts val="0"/>
                        </a:spcAft>
                        <a:buNone/>
                      </a:pPr>
                      <a:r>
                        <a:rPr lang="zh-CN"/>
                        <a:t>Init → S2</a:t>
                      </a:r>
                      <a:endParaRPr/>
                    </a:p>
                  </a:txBody>
                  <a:tcPr marT="91425" marB="91425" marR="91425" marL="91425"/>
                </a:tc>
                <a:tc>
                  <a:txBody>
                    <a:bodyPr/>
                    <a:lstStyle/>
                    <a:p>
                      <a:pPr indent="0" lvl="0" marL="0" rtl="0" algn="l">
                        <a:spcBef>
                          <a:spcPts val="0"/>
                        </a:spcBef>
                        <a:spcAft>
                          <a:spcPts val="0"/>
                        </a:spcAft>
                        <a:buNone/>
                      </a:pPr>
                      <a:r>
                        <a:rPr lang="zh-CN"/>
                        <a:t>Train on Color-Object instructions</a:t>
                      </a:r>
                      <a:endParaRPr/>
                    </a:p>
                  </a:txBody>
                  <a:tcPr marT="91425" marB="91425" marR="91425" marL="91425"/>
                </a:tc>
                <a:tc>
                  <a:txBody>
                    <a:bodyPr/>
                    <a:lstStyle/>
                    <a:p>
                      <a:pPr indent="0" lvl="0" marL="0" rtl="0" algn="l">
                        <a:spcBef>
                          <a:spcPts val="0"/>
                        </a:spcBef>
                        <a:spcAft>
                          <a:spcPts val="0"/>
                        </a:spcAft>
                        <a:buNone/>
                      </a:pPr>
                      <a:r>
                        <a:rPr lang="zh-CN"/>
                        <a:t>Test on novel Color-Object instructions</a:t>
                      </a:r>
                      <a:endParaRPr/>
                    </a:p>
                  </a:txBody>
                  <a:tcPr marT="91425" marB="91425" marR="91425" marL="91425"/>
                </a:tc>
              </a:tr>
              <a:tr h="381000">
                <a:tc>
                  <a:txBody>
                    <a:bodyPr/>
                    <a:lstStyle/>
                    <a:p>
                      <a:pPr indent="0" lvl="0" marL="0" rtl="0" algn="l">
                        <a:spcBef>
                          <a:spcPts val="0"/>
                        </a:spcBef>
                        <a:spcAft>
                          <a:spcPts val="0"/>
                        </a:spcAft>
                        <a:buNone/>
                      </a:pPr>
                      <a:r>
                        <a:rPr lang="zh-CN"/>
                        <a:t>One-hot</a:t>
                      </a:r>
                      <a:endParaRPr/>
                    </a:p>
                  </a:txBody>
                  <a:tcPr marT="91425" marB="91425" marR="91425" marL="91425"/>
                </a:tc>
                <a:tc>
                  <a:txBody>
                    <a:bodyPr/>
                    <a:lstStyle/>
                    <a:p>
                      <a:pPr indent="0" lvl="0" marL="0" rtl="0" algn="l">
                        <a:spcBef>
                          <a:spcPts val="0"/>
                        </a:spcBef>
                        <a:spcAft>
                          <a:spcPts val="0"/>
                        </a:spcAft>
                        <a:buNone/>
                      </a:pPr>
                      <a:r>
                        <a:rPr lang="zh-CN"/>
                        <a:t>mean plus</a:t>
                      </a:r>
                      <a:r>
                        <a:rPr lang="zh-CN"/>
                        <a:t>/</a:t>
                      </a:r>
                      <a:r>
                        <a:rPr lang="zh-CN"/>
                        <a:t>minus SD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Vanilla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CLIP</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BERT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9" name="Google Shape;189;p33"/>
          <p:cNvSpPr txBox="1"/>
          <p:nvPr/>
        </p:nvSpPr>
        <p:spPr>
          <a:xfrm>
            <a:off x="907125" y="3880300"/>
            <a:ext cx="7239000" cy="12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Table 1: Learning to decompose instructions for compositional performance.</a:t>
            </a:r>
            <a:r>
              <a:rPr lang="zh-CN"/>
              <a:t> Agents are trained on 20 color-object pairs and tested on 5 held-out pairs for every 100 episodes. Values in the table indicate the number of episodes needed to achieve a cumulative reward &gt;=9 over 100 episodes (Performance criteria) with standard deviation for 3 iterations. Lower values indicate faster learning performance. </a:t>
            </a:r>
            <a:endParaRPr/>
          </a:p>
        </p:txBody>
      </p:sp>
      <p:sp>
        <p:nvSpPr>
          <p:cNvPr id="190" name="Google Shape;190;p33"/>
          <p:cNvSpPr txBox="1"/>
          <p:nvPr/>
        </p:nvSpPr>
        <p:spPr>
          <a:xfrm>
            <a:off x="9197800" y="718600"/>
            <a:ext cx="15960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reward curve in supplementary?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Word embeddings of different text encoders </a:t>
            </a:r>
            <a:r>
              <a:rPr lang="zh-CN"/>
              <a:t>when episode is 50k</a:t>
            </a:r>
            <a:endParaRPr/>
          </a:p>
        </p:txBody>
      </p:sp>
      <p:sp>
        <p:nvSpPr>
          <p:cNvPr id="196" name="Google Shape;196;p34"/>
          <p:cNvSpPr txBox="1"/>
          <p:nvPr/>
        </p:nvSpPr>
        <p:spPr>
          <a:xfrm>
            <a:off x="8149225" y="1060850"/>
            <a:ext cx="6750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R=3.5</a:t>
            </a:r>
            <a:endParaRPr/>
          </a:p>
        </p:txBody>
      </p:sp>
      <p:sp>
        <p:nvSpPr>
          <p:cNvPr id="197" name="Google Shape;197;p34"/>
          <p:cNvSpPr txBox="1"/>
          <p:nvPr/>
        </p:nvSpPr>
        <p:spPr>
          <a:xfrm>
            <a:off x="8149225" y="3447475"/>
            <a:ext cx="6750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R=3.5</a:t>
            </a:r>
            <a:endParaRPr/>
          </a:p>
        </p:txBody>
      </p:sp>
      <p:sp>
        <p:nvSpPr>
          <p:cNvPr id="198" name="Google Shape;198;p34"/>
          <p:cNvSpPr txBox="1"/>
          <p:nvPr/>
        </p:nvSpPr>
        <p:spPr>
          <a:xfrm>
            <a:off x="4708925" y="992750"/>
            <a:ext cx="6750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R=7?</a:t>
            </a:r>
            <a:endParaRPr/>
          </a:p>
        </p:txBody>
      </p:sp>
      <p:sp>
        <p:nvSpPr>
          <p:cNvPr id="199" name="Google Shape;199;p34"/>
          <p:cNvSpPr txBox="1"/>
          <p:nvPr/>
        </p:nvSpPr>
        <p:spPr>
          <a:xfrm>
            <a:off x="4988600" y="2848925"/>
            <a:ext cx="6750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R=8?</a:t>
            </a:r>
            <a:endParaRPr/>
          </a:p>
        </p:txBody>
      </p:sp>
      <p:pic>
        <p:nvPicPr>
          <p:cNvPr id="200" name="Google Shape;200;p34"/>
          <p:cNvPicPr preferRelativeResize="0"/>
          <p:nvPr/>
        </p:nvPicPr>
        <p:blipFill>
          <a:blip r:embed="rId3">
            <a:alphaModFix/>
          </a:blip>
          <a:stretch>
            <a:fillRect/>
          </a:stretch>
        </p:blipFill>
        <p:spPr>
          <a:xfrm>
            <a:off x="5654925" y="2701225"/>
            <a:ext cx="3416350" cy="2116325"/>
          </a:xfrm>
          <a:prstGeom prst="rect">
            <a:avLst/>
          </a:prstGeom>
          <a:noFill/>
          <a:ln>
            <a:noFill/>
          </a:ln>
        </p:spPr>
      </p:pic>
      <p:pic>
        <p:nvPicPr>
          <p:cNvPr id="201" name="Google Shape;201;p34"/>
          <p:cNvPicPr preferRelativeResize="0"/>
          <p:nvPr/>
        </p:nvPicPr>
        <p:blipFill>
          <a:blip r:embed="rId4">
            <a:alphaModFix/>
          </a:blip>
          <a:stretch>
            <a:fillRect/>
          </a:stretch>
        </p:blipFill>
        <p:spPr>
          <a:xfrm>
            <a:off x="2590625" y="2927784"/>
            <a:ext cx="3064290" cy="1910916"/>
          </a:xfrm>
          <a:prstGeom prst="rect">
            <a:avLst/>
          </a:prstGeom>
          <a:noFill/>
          <a:ln>
            <a:noFill/>
          </a:ln>
        </p:spPr>
      </p:pic>
      <p:pic>
        <p:nvPicPr>
          <p:cNvPr id="202" name="Google Shape;202;p34"/>
          <p:cNvPicPr preferRelativeResize="0"/>
          <p:nvPr/>
        </p:nvPicPr>
        <p:blipFill>
          <a:blip r:embed="rId5">
            <a:alphaModFix/>
          </a:blip>
          <a:stretch>
            <a:fillRect/>
          </a:stretch>
        </p:blipFill>
        <p:spPr>
          <a:xfrm>
            <a:off x="2590625" y="1070400"/>
            <a:ext cx="2585613" cy="1605259"/>
          </a:xfrm>
          <a:prstGeom prst="rect">
            <a:avLst/>
          </a:prstGeom>
          <a:noFill/>
          <a:ln>
            <a:noFill/>
          </a:ln>
        </p:spPr>
      </p:pic>
      <p:pic>
        <p:nvPicPr>
          <p:cNvPr id="203" name="Google Shape;203;p34"/>
          <p:cNvPicPr preferRelativeResize="0"/>
          <p:nvPr/>
        </p:nvPicPr>
        <p:blipFill>
          <a:blip r:embed="rId6">
            <a:alphaModFix/>
          </a:blip>
          <a:stretch>
            <a:fillRect/>
          </a:stretch>
        </p:blipFill>
        <p:spPr>
          <a:xfrm>
            <a:off x="5557800" y="1044825"/>
            <a:ext cx="2756726" cy="165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nvSpPr>
        <p:spPr>
          <a:xfrm>
            <a:off x="862725" y="334125"/>
            <a:ext cx="74505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one-hot</a:t>
            </a:r>
            <a:endParaRPr/>
          </a:p>
        </p:txBody>
      </p:sp>
      <p:pic>
        <p:nvPicPr>
          <p:cNvPr id="209" name="Google Shape;209;p35"/>
          <p:cNvPicPr preferRelativeResize="0"/>
          <p:nvPr/>
        </p:nvPicPr>
        <p:blipFill>
          <a:blip r:embed="rId3">
            <a:alphaModFix/>
          </a:blip>
          <a:stretch>
            <a:fillRect/>
          </a:stretch>
        </p:blipFill>
        <p:spPr>
          <a:xfrm>
            <a:off x="3277400" y="1264712"/>
            <a:ext cx="2865771" cy="1779175"/>
          </a:xfrm>
          <a:prstGeom prst="rect">
            <a:avLst/>
          </a:prstGeom>
          <a:noFill/>
          <a:ln>
            <a:noFill/>
          </a:ln>
        </p:spPr>
      </p:pic>
      <p:pic>
        <p:nvPicPr>
          <p:cNvPr id="210" name="Google Shape;210;p35"/>
          <p:cNvPicPr preferRelativeResize="0"/>
          <p:nvPr/>
        </p:nvPicPr>
        <p:blipFill>
          <a:blip r:embed="rId4">
            <a:alphaModFix/>
          </a:blip>
          <a:stretch>
            <a:fillRect/>
          </a:stretch>
        </p:blipFill>
        <p:spPr>
          <a:xfrm>
            <a:off x="251125" y="997063"/>
            <a:ext cx="2846059" cy="1794812"/>
          </a:xfrm>
          <a:prstGeom prst="rect">
            <a:avLst/>
          </a:prstGeom>
          <a:noFill/>
          <a:ln>
            <a:noFill/>
          </a:ln>
        </p:spPr>
      </p:pic>
      <p:pic>
        <p:nvPicPr>
          <p:cNvPr id="211" name="Google Shape;211;p35"/>
          <p:cNvPicPr preferRelativeResize="0"/>
          <p:nvPr/>
        </p:nvPicPr>
        <p:blipFill>
          <a:blip r:embed="rId5">
            <a:alphaModFix/>
          </a:blip>
          <a:stretch>
            <a:fillRect/>
          </a:stretch>
        </p:blipFill>
        <p:spPr>
          <a:xfrm>
            <a:off x="6291525" y="1177738"/>
            <a:ext cx="2852469" cy="1794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862725" y="334125"/>
            <a:ext cx="74505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vanilla</a:t>
            </a:r>
            <a:endParaRPr/>
          </a:p>
        </p:txBody>
      </p:sp>
      <p:pic>
        <p:nvPicPr>
          <p:cNvPr id="217" name="Google Shape;217;p36"/>
          <p:cNvPicPr preferRelativeResize="0"/>
          <p:nvPr/>
        </p:nvPicPr>
        <p:blipFill>
          <a:blip r:embed="rId3">
            <a:alphaModFix/>
          </a:blip>
          <a:stretch>
            <a:fillRect/>
          </a:stretch>
        </p:blipFill>
        <p:spPr>
          <a:xfrm>
            <a:off x="3319950" y="1297613"/>
            <a:ext cx="3343851" cy="2009175"/>
          </a:xfrm>
          <a:prstGeom prst="rect">
            <a:avLst/>
          </a:prstGeom>
          <a:noFill/>
          <a:ln>
            <a:noFill/>
          </a:ln>
        </p:spPr>
      </p:pic>
      <p:pic>
        <p:nvPicPr>
          <p:cNvPr id="218" name="Google Shape;218;p36"/>
          <p:cNvPicPr preferRelativeResize="0"/>
          <p:nvPr/>
        </p:nvPicPr>
        <p:blipFill>
          <a:blip r:embed="rId4">
            <a:alphaModFix/>
          </a:blip>
          <a:stretch>
            <a:fillRect/>
          </a:stretch>
        </p:blipFill>
        <p:spPr>
          <a:xfrm>
            <a:off x="167000" y="1352925"/>
            <a:ext cx="3152950" cy="1898550"/>
          </a:xfrm>
          <a:prstGeom prst="rect">
            <a:avLst/>
          </a:prstGeom>
          <a:noFill/>
          <a:ln>
            <a:noFill/>
          </a:ln>
        </p:spPr>
      </p:pic>
      <p:pic>
        <p:nvPicPr>
          <p:cNvPr id="219" name="Google Shape;219;p36"/>
          <p:cNvPicPr preferRelativeResize="0"/>
          <p:nvPr/>
        </p:nvPicPr>
        <p:blipFill>
          <a:blip r:embed="rId5">
            <a:alphaModFix/>
          </a:blip>
          <a:stretch>
            <a:fillRect/>
          </a:stretch>
        </p:blipFill>
        <p:spPr>
          <a:xfrm>
            <a:off x="6407024" y="1460048"/>
            <a:ext cx="2736980" cy="168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nvSpPr>
        <p:spPr>
          <a:xfrm>
            <a:off x="862725" y="334125"/>
            <a:ext cx="74505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bert</a:t>
            </a:r>
            <a:endParaRPr/>
          </a:p>
        </p:txBody>
      </p:sp>
      <p:pic>
        <p:nvPicPr>
          <p:cNvPr id="225" name="Google Shape;225;p37"/>
          <p:cNvPicPr preferRelativeResize="0"/>
          <p:nvPr/>
        </p:nvPicPr>
        <p:blipFill>
          <a:blip r:embed="rId3">
            <a:alphaModFix/>
          </a:blip>
          <a:stretch>
            <a:fillRect/>
          </a:stretch>
        </p:blipFill>
        <p:spPr>
          <a:xfrm>
            <a:off x="3347975" y="1003125"/>
            <a:ext cx="3416350" cy="2116325"/>
          </a:xfrm>
          <a:prstGeom prst="rect">
            <a:avLst/>
          </a:prstGeom>
          <a:noFill/>
          <a:ln>
            <a:noFill/>
          </a:ln>
        </p:spPr>
      </p:pic>
      <p:pic>
        <p:nvPicPr>
          <p:cNvPr id="226" name="Google Shape;226;p37"/>
          <p:cNvPicPr preferRelativeResize="0"/>
          <p:nvPr/>
        </p:nvPicPr>
        <p:blipFill>
          <a:blip r:embed="rId4">
            <a:alphaModFix/>
          </a:blip>
          <a:stretch>
            <a:fillRect/>
          </a:stretch>
        </p:blipFill>
        <p:spPr>
          <a:xfrm>
            <a:off x="444700" y="1345775"/>
            <a:ext cx="2837875" cy="1773672"/>
          </a:xfrm>
          <a:prstGeom prst="rect">
            <a:avLst/>
          </a:prstGeom>
          <a:noFill/>
          <a:ln>
            <a:noFill/>
          </a:ln>
        </p:spPr>
      </p:pic>
      <p:pic>
        <p:nvPicPr>
          <p:cNvPr id="227" name="Google Shape;227;p37"/>
          <p:cNvPicPr preferRelativeResize="0"/>
          <p:nvPr/>
        </p:nvPicPr>
        <p:blipFill>
          <a:blip r:embed="rId5">
            <a:alphaModFix/>
          </a:blip>
          <a:stretch>
            <a:fillRect/>
          </a:stretch>
        </p:blipFill>
        <p:spPr>
          <a:xfrm>
            <a:off x="5367700" y="2912797"/>
            <a:ext cx="2609581" cy="17192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nvSpPr>
        <p:spPr>
          <a:xfrm>
            <a:off x="862725" y="334125"/>
            <a:ext cx="74505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clip</a:t>
            </a:r>
            <a:endParaRPr/>
          </a:p>
        </p:txBody>
      </p:sp>
      <p:pic>
        <p:nvPicPr>
          <p:cNvPr id="233" name="Google Shape;233;p38"/>
          <p:cNvPicPr preferRelativeResize="0"/>
          <p:nvPr/>
        </p:nvPicPr>
        <p:blipFill>
          <a:blip r:embed="rId3">
            <a:alphaModFix/>
          </a:blip>
          <a:stretch>
            <a:fillRect/>
          </a:stretch>
        </p:blipFill>
        <p:spPr>
          <a:xfrm>
            <a:off x="3147175" y="1545796"/>
            <a:ext cx="3064290" cy="1910916"/>
          </a:xfrm>
          <a:prstGeom prst="rect">
            <a:avLst/>
          </a:prstGeom>
          <a:noFill/>
          <a:ln>
            <a:noFill/>
          </a:ln>
        </p:spPr>
      </p:pic>
      <p:pic>
        <p:nvPicPr>
          <p:cNvPr id="234" name="Google Shape;234;p38"/>
          <p:cNvPicPr preferRelativeResize="0"/>
          <p:nvPr/>
        </p:nvPicPr>
        <p:blipFill>
          <a:blip r:embed="rId4">
            <a:alphaModFix/>
          </a:blip>
          <a:stretch>
            <a:fillRect/>
          </a:stretch>
        </p:blipFill>
        <p:spPr>
          <a:xfrm>
            <a:off x="161140" y="1545800"/>
            <a:ext cx="2906010" cy="1761218"/>
          </a:xfrm>
          <a:prstGeom prst="rect">
            <a:avLst/>
          </a:prstGeom>
          <a:noFill/>
          <a:ln>
            <a:noFill/>
          </a:ln>
        </p:spPr>
      </p:pic>
      <p:pic>
        <p:nvPicPr>
          <p:cNvPr id="235" name="Google Shape;235;p38"/>
          <p:cNvPicPr preferRelativeResize="0"/>
          <p:nvPr/>
        </p:nvPicPr>
        <p:blipFill>
          <a:blip r:embed="rId5">
            <a:alphaModFix/>
          </a:blip>
          <a:stretch>
            <a:fillRect/>
          </a:stretch>
        </p:blipFill>
        <p:spPr>
          <a:xfrm>
            <a:off x="6357496" y="1620638"/>
            <a:ext cx="2786510" cy="176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3 Representations learned by agents</a:t>
            </a:r>
            <a:endParaRPr/>
          </a:p>
        </p:txBody>
      </p:sp>
      <p:sp>
        <p:nvSpPr>
          <p:cNvPr id="241" name="Google Shape;241;p39"/>
          <p:cNvSpPr txBox="1"/>
          <p:nvPr>
            <p:ph idx="1" type="body"/>
          </p:nvPr>
        </p:nvSpPr>
        <p:spPr>
          <a:xfrm>
            <a:off x="9311125" y="16592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20 + 5 clusters corresponding to train (circle) &amp; test (cross) combinations</a:t>
            </a:r>
            <a:endParaRPr/>
          </a:p>
          <a:p>
            <a:pPr indent="-342900" lvl="0" marL="457200" rtl="0" algn="l">
              <a:spcBef>
                <a:spcPts val="1200"/>
              </a:spcBef>
              <a:spcAft>
                <a:spcPts val="0"/>
              </a:spcAft>
              <a:buSzPts val="1800"/>
              <a:buAutoNum type="alphaLcParenR"/>
            </a:pPr>
            <a:r>
              <a:rPr lang="zh-CN"/>
              <a:t>PCA</a:t>
            </a:r>
            <a:r>
              <a:rPr lang="zh-CN"/>
              <a:t>/</a:t>
            </a:r>
            <a:r>
              <a:rPr lang="zh-CN"/>
              <a:t>T-SNE of Text encoder 128 FF layer of one-hot, vanilla, CLIP, BERT </a:t>
            </a:r>
            <a:r>
              <a:rPr b="1" lang="zh-CN"/>
              <a:t>after training</a:t>
            </a:r>
            <a:endParaRPr b="1"/>
          </a:p>
          <a:p>
            <a:pPr indent="-317500" lvl="1" marL="914400" rtl="0" algn="l">
              <a:spcBef>
                <a:spcPts val="0"/>
              </a:spcBef>
              <a:spcAft>
                <a:spcPts val="0"/>
              </a:spcAft>
              <a:buSzPts val="1400"/>
              <a:buAutoNum type="romanLcParenR"/>
            </a:pPr>
            <a:r>
              <a:rPr b="1" lang="zh-CN"/>
              <a:t>pass the 20 train words into the text encoder &amp; get the 128 embedding vector</a:t>
            </a:r>
            <a:endParaRPr b="1"/>
          </a:p>
          <a:p>
            <a:pPr indent="-317500" lvl="1" marL="914400" rtl="0" algn="l">
              <a:spcBef>
                <a:spcPts val="0"/>
              </a:spcBef>
              <a:spcAft>
                <a:spcPts val="0"/>
              </a:spcAft>
              <a:buSzPts val="1400"/>
              <a:buAutoNum type="romanLcParenR"/>
            </a:pPr>
            <a:r>
              <a:rPr b="1" lang="zh-CN"/>
              <a:t>pass the 20 x 128 matrix into PCA</a:t>
            </a:r>
            <a:r>
              <a:rPr b="1" lang="zh-CN"/>
              <a:t>/</a:t>
            </a:r>
            <a:r>
              <a:rPr b="1" lang="zh-CN"/>
              <a:t>T-SNE using pca.fit_transform → 20 x 3-N matrix (sklearn n_components=0.95)</a:t>
            </a:r>
            <a:endParaRPr b="1"/>
          </a:p>
          <a:p>
            <a:pPr indent="-317500" lvl="1" marL="914400" rtl="0" algn="l">
              <a:spcBef>
                <a:spcPts val="0"/>
              </a:spcBef>
              <a:spcAft>
                <a:spcPts val="0"/>
              </a:spcAft>
              <a:buSzPts val="1400"/>
              <a:buAutoNum type="romanLcParenR"/>
            </a:pPr>
            <a:r>
              <a:rPr b="1" lang="zh-CN"/>
              <a:t>plot</a:t>
            </a:r>
            <a:r>
              <a:rPr b="1" lang="zh-CN"/>
              <a:t>/</a:t>
            </a:r>
            <a:r>
              <a:rPr b="1" lang="zh-CN"/>
              <a:t>scatter plot of the 20 rows with different colors using the 1st and 2nd dimensions</a:t>
            </a:r>
            <a:endParaRPr b="1"/>
          </a:p>
          <a:p>
            <a:pPr indent="-317500" lvl="1" marL="914400" rtl="0" algn="l">
              <a:spcBef>
                <a:spcPts val="0"/>
              </a:spcBef>
              <a:spcAft>
                <a:spcPts val="0"/>
              </a:spcAft>
              <a:buSzPts val="1400"/>
              <a:buAutoNum type="romanLcParenR"/>
            </a:pPr>
            <a:r>
              <a:rPr b="1" lang="zh-CN"/>
              <a:t>pass 5 test words into PCA</a:t>
            </a:r>
            <a:r>
              <a:rPr b="1" lang="zh-CN"/>
              <a:t>/</a:t>
            </a:r>
            <a:r>
              <a:rPr b="1" lang="zh-CN"/>
              <a:t>T-SNE using pca.transform → 5 x 3 matrix</a:t>
            </a:r>
            <a:endParaRPr b="1"/>
          </a:p>
          <a:p>
            <a:pPr indent="-317500" lvl="1" marL="914400" rtl="0" algn="l">
              <a:spcBef>
                <a:spcPts val="0"/>
              </a:spcBef>
              <a:spcAft>
                <a:spcPts val="0"/>
              </a:spcAft>
              <a:buSzPts val="1400"/>
              <a:buAutoNum type="romanLcParenR"/>
            </a:pPr>
            <a:r>
              <a:rPr b="1" lang="zh-CN"/>
              <a:t>overlay scatter plot of 5 rows to see how test words are embedded in the train representational space</a:t>
            </a:r>
            <a:endParaRPr b="1"/>
          </a:p>
          <a:p>
            <a:pPr indent="-342900" lvl="0" marL="457200" rtl="0" algn="l">
              <a:spcBef>
                <a:spcPts val="0"/>
              </a:spcBef>
              <a:spcAft>
                <a:spcPts val="0"/>
              </a:spcAft>
              <a:buSzPts val="1800"/>
              <a:buAutoNum type="alphaLcParenR"/>
            </a:pPr>
            <a:r>
              <a:rPr lang="zh-CN"/>
              <a:t>PCA</a:t>
            </a:r>
            <a:r>
              <a:rPr lang="zh-CN"/>
              <a:t>/</a:t>
            </a:r>
            <a:r>
              <a:rPr lang="zh-CN"/>
              <a:t>T-SNE of Text encoder 128 FF layer of one-hot, vanilla, CLIP, BERT before training (supplementary)</a:t>
            </a:r>
            <a:endParaRPr/>
          </a:p>
        </p:txBody>
      </p:sp>
      <p:pic>
        <p:nvPicPr>
          <p:cNvPr id="242" name="Google Shape;242;p39"/>
          <p:cNvPicPr preferRelativeResize="0"/>
          <p:nvPr/>
        </p:nvPicPr>
        <p:blipFill>
          <a:blip r:embed="rId3">
            <a:alphaModFix/>
          </a:blip>
          <a:stretch>
            <a:fillRect/>
          </a:stretch>
        </p:blipFill>
        <p:spPr>
          <a:xfrm>
            <a:off x="9311125" y="175998"/>
            <a:ext cx="2555676" cy="1416301"/>
          </a:xfrm>
          <a:prstGeom prst="rect">
            <a:avLst/>
          </a:prstGeom>
          <a:noFill/>
          <a:ln>
            <a:noFill/>
          </a:ln>
        </p:spPr>
      </p:pic>
      <p:pic>
        <p:nvPicPr>
          <p:cNvPr id="243" name="Google Shape;243;p39"/>
          <p:cNvPicPr preferRelativeResize="0"/>
          <p:nvPr/>
        </p:nvPicPr>
        <p:blipFill>
          <a:blip r:embed="rId4">
            <a:alphaModFix/>
          </a:blip>
          <a:stretch>
            <a:fillRect/>
          </a:stretch>
        </p:blipFill>
        <p:spPr>
          <a:xfrm>
            <a:off x="126775" y="2993873"/>
            <a:ext cx="2555675" cy="1633277"/>
          </a:xfrm>
          <a:prstGeom prst="rect">
            <a:avLst/>
          </a:prstGeom>
          <a:noFill/>
          <a:ln>
            <a:noFill/>
          </a:ln>
        </p:spPr>
      </p:pic>
      <p:pic>
        <p:nvPicPr>
          <p:cNvPr id="244" name="Google Shape;244;p39"/>
          <p:cNvPicPr preferRelativeResize="0"/>
          <p:nvPr/>
        </p:nvPicPr>
        <p:blipFill>
          <a:blip r:embed="rId5">
            <a:alphaModFix/>
          </a:blip>
          <a:stretch>
            <a:fillRect/>
          </a:stretch>
        </p:blipFill>
        <p:spPr>
          <a:xfrm>
            <a:off x="245725" y="1141874"/>
            <a:ext cx="2555675" cy="1644597"/>
          </a:xfrm>
          <a:prstGeom prst="rect">
            <a:avLst/>
          </a:prstGeom>
          <a:noFill/>
          <a:ln>
            <a:noFill/>
          </a:ln>
        </p:spPr>
      </p:pic>
      <p:pic>
        <p:nvPicPr>
          <p:cNvPr id="245" name="Google Shape;245;p39"/>
          <p:cNvPicPr preferRelativeResize="0"/>
          <p:nvPr/>
        </p:nvPicPr>
        <p:blipFill>
          <a:blip r:embed="rId6">
            <a:alphaModFix/>
          </a:blip>
          <a:stretch>
            <a:fillRect/>
          </a:stretch>
        </p:blipFill>
        <p:spPr>
          <a:xfrm>
            <a:off x="6120524" y="2968150"/>
            <a:ext cx="2605875" cy="1684725"/>
          </a:xfrm>
          <a:prstGeom prst="rect">
            <a:avLst/>
          </a:prstGeom>
          <a:noFill/>
          <a:ln>
            <a:noFill/>
          </a:ln>
        </p:spPr>
      </p:pic>
      <p:pic>
        <p:nvPicPr>
          <p:cNvPr id="246" name="Google Shape;246;p39"/>
          <p:cNvPicPr preferRelativeResize="0"/>
          <p:nvPr/>
        </p:nvPicPr>
        <p:blipFill>
          <a:blip r:embed="rId7">
            <a:alphaModFix/>
          </a:blip>
          <a:stretch>
            <a:fillRect/>
          </a:stretch>
        </p:blipFill>
        <p:spPr>
          <a:xfrm>
            <a:off x="3135187" y="2968150"/>
            <a:ext cx="2672521" cy="1684725"/>
          </a:xfrm>
          <a:prstGeom prst="rect">
            <a:avLst/>
          </a:prstGeom>
          <a:noFill/>
          <a:ln>
            <a:noFill/>
          </a:ln>
        </p:spPr>
      </p:pic>
      <p:pic>
        <p:nvPicPr>
          <p:cNvPr id="247" name="Google Shape;247;p39"/>
          <p:cNvPicPr preferRelativeResize="0"/>
          <p:nvPr/>
        </p:nvPicPr>
        <p:blipFill>
          <a:blip r:embed="rId8">
            <a:alphaModFix/>
          </a:blip>
          <a:stretch>
            <a:fillRect/>
          </a:stretch>
        </p:blipFill>
        <p:spPr>
          <a:xfrm>
            <a:off x="6091308" y="1030587"/>
            <a:ext cx="2573157" cy="1671350"/>
          </a:xfrm>
          <a:prstGeom prst="rect">
            <a:avLst/>
          </a:prstGeom>
          <a:noFill/>
          <a:ln>
            <a:noFill/>
          </a:ln>
        </p:spPr>
      </p:pic>
      <p:pic>
        <p:nvPicPr>
          <p:cNvPr id="248" name="Google Shape;248;p39"/>
          <p:cNvPicPr preferRelativeResize="0"/>
          <p:nvPr/>
        </p:nvPicPr>
        <p:blipFill>
          <a:blip r:embed="rId9">
            <a:alphaModFix/>
          </a:blip>
          <a:stretch>
            <a:fillRect/>
          </a:stretch>
        </p:blipFill>
        <p:spPr>
          <a:xfrm>
            <a:off x="3135175" y="1043450"/>
            <a:ext cx="2622345" cy="164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195025" y="-4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3 Representations learned by agents_TSNE</a:t>
            </a:r>
            <a:endParaRPr/>
          </a:p>
        </p:txBody>
      </p:sp>
      <p:sp>
        <p:nvSpPr>
          <p:cNvPr id="254" name="Google Shape;254;p40"/>
          <p:cNvSpPr txBox="1"/>
          <p:nvPr>
            <p:ph idx="1" type="body"/>
          </p:nvPr>
        </p:nvSpPr>
        <p:spPr>
          <a:xfrm>
            <a:off x="9311125" y="16592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20 + 5 clusters corresponding to train (circle) &amp; test (cross) combinations</a:t>
            </a:r>
            <a:endParaRPr/>
          </a:p>
          <a:p>
            <a:pPr indent="-342900" lvl="0" marL="457200" rtl="0" algn="l">
              <a:spcBef>
                <a:spcPts val="1200"/>
              </a:spcBef>
              <a:spcAft>
                <a:spcPts val="0"/>
              </a:spcAft>
              <a:buSzPts val="1800"/>
              <a:buAutoNum type="alphaLcParenR"/>
            </a:pPr>
            <a:r>
              <a:rPr lang="zh-CN"/>
              <a:t>PCA</a:t>
            </a:r>
            <a:r>
              <a:rPr lang="zh-CN"/>
              <a:t>/</a:t>
            </a:r>
            <a:r>
              <a:rPr lang="zh-CN"/>
              <a:t>T-SNE of Text encoder 128 FF layer of one-hot, vanilla, CLIP, BERT </a:t>
            </a:r>
            <a:r>
              <a:rPr b="1" lang="zh-CN"/>
              <a:t>after training</a:t>
            </a:r>
            <a:endParaRPr b="1"/>
          </a:p>
          <a:p>
            <a:pPr indent="-317500" lvl="1" marL="914400" rtl="0" algn="l">
              <a:spcBef>
                <a:spcPts val="0"/>
              </a:spcBef>
              <a:spcAft>
                <a:spcPts val="0"/>
              </a:spcAft>
              <a:buSzPts val="1400"/>
              <a:buAutoNum type="romanLcParenR"/>
            </a:pPr>
            <a:r>
              <a:rPr b="1" lang="zh-CN"/>
              <a:t>pass the 20 train words into the text encoder &amp; get the 128 embedding vector</a:t>
            </a:r>
            <a:endParaRPr b="1"/>
          </a:p>
          <a:p>
            <a:pPr indent="-317500" lvl="1" marL="914400" rtl="0" algn="l">
              <a:spcBef>
                <a:spcPts val="0"/>
              </a:spcBef>
              <a:spcAft>
                <a:spcPts val="0"/>
              </a:spcAft>
              <a:buSzPts val="1400"/>
              <a:buAutoNum type="romanLcParenR"/>
            </a:pPr>
            <a:r>
              <a:rPr b="1" lang="zh-CN"/>
              <a:t>pass the 20 x 128 matrix into PCA</a:t>
            </a:r>
            <a:r>
              <a:rPr b="1" lang="zh-CN"/>
              <a:t>/</a:t>
            </a:r>
            <a:r>
              <a:rPr b="1" lang="zh-CN"/>
              <a:t>T-SNE using pca.fit_transform → 20 x 3-N matrix (sklearn n_components=0.95)</a:t>
            </a:r>
            <a:endParaRPr b="1"/>
          </a:p>
          <a:p>
            <a:pPr indent="-317500" lvl="1" marL="914400" rtl="0" algn="l">
              <a:spcBef>
                <a:spcPts val="0"/>
              </a:spcBef>
              <a:spcAft>
                <a:spcPts val="0"/>
              </a:spcAft>
              <a:buSzPts val="1400"/>
              <a:buAutoNum type="romanLcParenR"/>
            </a:pPr>
            <a:r>
              <a:rPr b="1" lang="zh-CN"/>
              <a:t>plot</a:t>
            </a:r>
            <a:r>
              <a:rPr b="1" lang="zh-CN"/>
              <a:t>/</a:t>
            </a:r>
            <a:r>
              <a:rPr b="1" lang="zh-CN"/>
              <a:t>scatter plot of the 20 rows with different colors using the 1st and 2nd dimensions</a:t>
            </a:r>
            <a:endParaRPr b="1"/>
          </a:p>
          <a:p>
            <a:pPr indent="-317500" lvl="1" marL="914400" rtl="0" algn="l">
              <a:spcBef>
                <a:spcPts val="0"/>
              </a:spcBef>
              <a:spcAft>
                <a:spcPts val="0"/>
              </a:spcAft>
              <a:buSzPts val="1400"/>
              <a:buAutoNum type="romanLcParenR"/>
            </a:pPr>
            <a:r>
              <a:rPr b="1" lang="zh-CN"/>
              <a:t>pass 5 test words into PCA</a:t>
            </a:r>
            <a:r>
              <a:rPr b="1" lang="zh-CN"/>
              <a:t>/</a:t>
            </a:r>
            <a:r>
              <a:rPr b="1" lang="zh-CN"/>
              <a:t>T-SNE using pca.transform → 5 x 3 matrix</a:t>
            </a:r>
            <a:endParaRPr b="1"/>
          </a:p>
          <a:p>
            <a:pPr indent="-317500" lvl="1" marL="914400" rtl="0" algn="l">
              <a:spcBef>
                <a:spcPts val="0"/>
              </a:spcBef>
              <a:spcAft>
                <a:spcPts val="0"/>
              </a:spcAft>
              <a:buSzPts val="1400"/>
              <a:buAutoNum type="romanLcParenR"/>
            </a:pPr>
            <a:r>
              <a:rPr b="1" lang="zh-CN"/>
              <a:t>overlay scatter plot of 5 rows to see how test words are embedded in the train representational space</a:t>
            </a:r>
            <a:endParaRPr b="1"/>
          </a:p>
          <a:p>
            <a:pPr indent="-342900" lvl="0" marL="457200" rtl="0" algn="l">
              <a:spcBef>
                <a:spcPts val="0"/>
              </a:spcBef>
              <a:spcAft>
                <a:spcPts val="0"/>
              </a:spcAft>
              <a:buSzPts val="1800"/>
              <a:buAutoNum type="alphaLcParenR"/>
            </a:pPr>
            <a:r>
              <a:rPr lang="zh-CN"/>
              <a:t>PCA</a:t>
            </a:r>
            <a:r>
              <a:rPr lang="zh-CN"/>
              <a:t>/</a:t>
            </a:r>
            <a:r>
              <a:rPr lang="zh-CN"/>
              <a:t>T-SNE of Text encoder 128 FF layer of one-hot, vanilla, CLIP, BERT before training (supplementary)</a:t>
            </a:r>
            <a:endParaRPr/>
          </a:p>
        </p:txBody>
      </p:sp>
      <p:pic>
        <p:nvPicPr>
          <p:cNvPr id="255" name="Google Shape;255;p40"/>
          <p:cNvPicPr preferRelativeResize="0"/>
          <p:nvPr/>
        </p:nvPicPr>
        <p:blipFill>
          <a:blip r:embed="rId3">
            <a:alphaModFix/>
          </a:blip>
          <a:stretch>
            <a:fillRect/>
          </a:stretch>
        </p:blipFill>
        <p:spPr>
          <a:xfrm>
            <a:off x="9311125" y="175998"/>
            <a:ext cx="2555676" cy="1416301"/>
          </a:xfrm>
          <a:prstGeom prst="rect">
            <a:avLst/>
          </a:prstGeom>
          <a:noFill/>
          <a:ln>
            <a:noFill/>
          </a:ln>
        </p:spPr>
      </p:pic>
      <p:pic>
        <p:nvPicPr>
          <p:cNvPr id="256" name="Google Shape;256;p40"/>
          <p:cNvPicPr preferRelativeResize="0"/>
          <p:nvPr/>
        </p:nvPicPr>
        <p:blipFill>
          <a:blip r:embed="rId4">
            <a:alphaModFix/>
          </a:blip>
          <a:stretch>
            <a:fillRect/>
          </a:stretch>
        </p:blipFill>
        <p:spPr>
          <a:xfrm>
            <a:off x="117600" y="2661500"/>
            <a:ext cx="2958745" cy="1944325"/>
          </a:xfrm>
          <a:prstGeom prst="rect">
            <a:avLst/>
          </a:prstGeom>
          <a:noFill/>
          <a:ln>
            <a:noFill/>
          </a:ln>
        </p:spPr>
      </p:pic>
      <p:pic>
        <p:nvPicPr>
          <p:cNvPr id="257" name="Google Shape;257;p40"/>
          <p:cNvPicPr preferRelativeResize="0"/>
          <p:nvPr/>
        </p:nvPicPr>
        <p:blipFill>
          <a:blip r:embed="rId5">
            <a:alphaModFix/>
          </a:blip>
          <a:stretch>
            <a:fillRect/>
          </a:stretch>
        </p:blipFill>
        <p:spPr>
          <a:xfrm>
            <a:off x="152403" y="578138"/>
            <a:ext cx="2889149" cy="1944325"/>
          </a:xfrm>
          <a:prstGeom prst="rect">
            <a:avLst/>
          </a:prstGeom>
          <a:noFill/>
          <a:ln>
            <a:noFill/>
          </a:ln>
        </p:spPr>
      </p:pic>
      <p:pic>
        <p:nvPicPr>
          <p:cNvPr id="258" name="Google Shape;258;p40"/>
          <p:cNvPicPr preferRelativeResize="0"/>
          <p:nvPr/>
        </p:nvPicPr>
        <p:blipFill>
          <a:blip r:embed="rId6">
            <a:alphaModFix/>
          </a:blip>
          <a:stretch>
            <a:fillRect/>
          </a:stretch>
        </p:blipFill>
        <p:spPr>
          <a:xfrm>
            <a:off x="3121025" y="627438"/>
            <a:ext cx="2813400" cy="1845725"/>
          </a:xfrm>
          <a:prstGeom prst="rect">
            <a:avLst/>
          </a:prstGeom>
          <a:noFill/>
          <a:ln>
            <a:noFill/>
          </a:ln>
        </p:spPr>
      </p:pic>
      <p:pic>
        <p:nvPicPr>
          <p:cNvPr id="259" name="Google Shape;259;p40"/>
          <p:cNvPicPr preferRelativeResize="0"/>
          <p:nvPr/>
        </p:nvPicPr>
        <p:blipFill>
          <a:blip r:embed="rId7">
            <a:alphaModFix/>
          </a:blip>
          <a:stretch>
            <a:fillRect/>
          </a:stretch>
        </p:blipFill>
        <p:spPr>
          <a:xfrm>
            <a:off x="3210824" y="2619475"/>
            <a:ext cx="3043279" cy="1944325"/>
          </a:xfrm>
          <a:prstGeom prst="rect">
            <a:avLst/>
          </a:prstGeom>
          <a:noFill/>
          <a:ln>
            <a:noFill/>
          </a:ln>
        </p:spPr>
      </p:pic>
      <p:pic>
        <p:nvPicPr>
          <p:cNvPr id="260" name="Google Shape;260;p40"/>
          <p:cNvPicPr preferRelativeResize="0"/>
          <p:nvPr/>
        </p:nvPicPr>
        <p:blipFill>
          <a:blip r:embed="rId8">
            <a:alphaModFix/>
          </a:blip>
          <a:stretch>
            <a:fillRect/>
          </a:stretch>
        </p:blipFill>
        <p:spPr>
          <a:xfrm>
            <a:off x="6108762" y="578150"/>
            <a:ext cx="2770125" cy="1826508"/>
          </a:xfrm>
          <a:prstGeom prst="rect">
            <a:avLst/>
          </a:prstGeom>
          <a:noFill/>
          <a:ln>
            <a:noFill/>
          </a:ln>
        </p:spPr>
      </p:pic>
      <p:pic>
        <p:nvPicPr>
          <p:cNvPr id="261" name="Google Shape;261;p40"/>
          <p:cNvPicPr preferRelativeResize="0"/>
          <p:nvPr/>
        </p:nvPicPr>
        <p:blipFill>
          <a:blip r:embed="rId9">
            <a:alphaModFix/>
          </a:blip>
          <a:stretch>
            <a:fillRect/>
          </a:stretch>
        </p:blipFill>
        <p:spPr>
          <a:xfrm>
            <a:off x="6174174" y="2661499"/>
            <a:ext cx="2639300" cy="1728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276650" y="6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Table. 2 Concept learning speeds up compositional learning</a:t>
            </a:r>
            <a:endParaRPr/>
          </a:p>
          <a:p>
            <a:pPr indent="-388620" lvl="0" marL="457200" rtl="0" algn="l">
              <a:spcBef>
                <a:spcPts val="0"/>
              </a:spcBef>
              <a:spcAft>
                <a:spcPts val="0"/>
              </a:spcAft>
              <a:buSzPct val="100000"/>
              <a:buChar char="-"/>
            </a:pPr>
            <a:r>
              <a:rPr lang="zh-CN"/>
              <a:t>this is for expt 2 - haidi</a:t>
            </a:r>
            <a:endParaRPr/>
          </a:p>
        </p:txBody>
      </p:sp>
      <p:graphicFrame>
        <p:nvGraphicFramePr>
          <p:cNvPr id="267" name="Google Shape;267;p41"/>
          <p:cNvGraphicFramePr/>
          <p:nvPr/>
        </p:nvGraphicFramePr>
        <p:xfrm>
          <a:off x="228600" y="1667475"/>
          <a:ext cx="3000000" cy="3000000"/>
        </p:xfrm>
        <a:graphic>
          <a:graphicData uri="http://schemas.openxmlformats.org/drawingml/2006/table">
            <a:tbl>
              <a:tblPr>
                <a:noFill/>
                <a:tableStyleId>{86B1930A-15D2-40C4-BF0D-E510EE4EE426}</a:tableStyleId>
              </a:tblPr>
              <a:tblGrid>
                <a:gridCol w="1447800"/>
                <a:gridCol w="1447800"/>
                <a:gridCol w="1447800"/>
              </a:tblGrid>
              <a:tr h="381000">
                <a:tc>
                  <a:txBody>
                    <a:bodyPr/>
                    <a:lstStyle/>
                    <a:p>
                      <a:pPr indent="0" lvl="0" marL="0" rtl="0" algn="l">
                        <a:spcBef>
                          <a:spcPts val="0"/>
                        </a:spcBef>
                        <a:spcAft>
                          <a:spcPts val="0"/>
                        </a:spcAft>
                        <a:buNone/>
                      </a:pPr>
                      <a:r>
                        <a:rPr lang="zh-CN"/>
                        <a:t>Expt</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s1 &gt; s2</a:t>
                      </a:r>
                      <a:endParaRPr/>
                    </a:p>
                  </a:txBody>
                  <a:tcPr marT="91425" marB="91425" marR="91425" marL="91425"/>
                </a:tc>
                <a:tc>
                  <a:txBody>
                    <a:bodyPr/>
                    <a:lstStyle/>
                    <a:p>
                      <a:pPr indent="0" lvl="0" marL="0" rtl="0" algn="l">
                        <a:spcBef>
                          <a:spcPts val="0"/>
                        </a:spcBef>
                        <a:spcAft>
                          <a:spcPts val="0"/>
                        </a:spcAft>
                        <a:buNone/>
                      </a:pPr>
                      <a:r>
                        <a:rPr lang="zh-CN"/>
                        <a:t>638 +- 130</a:t>
                      </a:r>
                      <a:endParaRPr/>
                    </a:p>
                  </a:txBody>
                  <a:tcPr marT="91425" marB="91425" marR="91425" marL="91425"/>
                </a:tc>
                <a:tc>
                  <a:txBody>
                    <a:bodyPr/>
                    <a:lstStyle/>
                    <a:p>
                      <a:pPr indent="0" lvl="0" marL="0" rtl="0" algn="l">
                        <a:spcBef>
                          <a:spcPts val="0"/>
                        </a:spcBef>
                        <a:spcAft>
                          <a:spcPts val="0"/>
                        </a:spcAft>
                        <a:buNone/>
                      </a:pPr>
                      <a:r>
                        <a:rPr lang="zh-CN"/>
                        <a:t>5474+-2877</a:t>
                      </a:r>
                      <a:endParaRPr/>
                    </a:p>
                  </a:txBody>
                  <a:tcPr marT="91425" marB="91425" marR="91425" marL="91425"/>
                </a:tc>
              </a:tr>
              <a:tr h="381000">
                <a:tc>
                  <a:txBody>
                    <a:bodyPr/>
                    <a:lstStyle/>
                    <a:p>
                      <a:pPr indent="0" lvl="0" marL="0" rtl="0" algn="l">
                        <a:spcBef>
                          <a:spcPts val="0"/>
                        </a:spcBef>
                        <a:spcAft>
                          <a:spcPts val="0"/>
                        </a:spcAft>
                        <a:buNone/>
                      </a:pPr>
                      <a:r>
                        <a:rPr lang="zh-CN"/>
                        <a:t>init &gt; s2</a:t>
                      </a:r>
                      <a:endParaRPr/>
                    </a:p>
                    <a:p>
                      <a:pPr indent="0" lvl="0" marL="0" rtl="0" algn="l">
                        <a:spcBef>
                          <a:spcPts val="0"/>
                        </a:spcBef>
                        <a:spcAft>
                          <a:spcPts val="0"/>
                        </a:spcAft>
                        <a:buNone/>
                      </a:pPr>
                      <a:r>
                        <a:rPr lang="zh-CN"/>
                        <a:t>(one hot)</a:t>
                      </a:r>
                      <a:endParaRPr/>
                    </a:p>
                  </a:txBody>
                  <a:tcPr marT="91425" marB="91425" marR="91425" marL="91425"/>
                </a:tc>
                <a:tc>
                  <a:txBody>
                    <a:bodyPr/>
                    <a:lstStyle/>
                    <a:p>
                      <a:pPr indent="0" lvl="0" marL="0" rtl="0" algn="l">
                        <a:spcBef>
                          <a:spcPts val="0"/>
                        </a:spcBef>
                        <a:spcAft>
                          <a:spcPts val="0"/>
                        </a:spcAft>
                        <a:buNone/>
                      </a:pPr>
                      <a:r>
                        <a:rPr lang="zh-CN"/>
                        <a:t>67415</a:t>
                      </a:r>
                      <a:r>
                        <a:rPr lang="zh-CN"/>
                        <a:t>+-</a:t>
                      </a:r>
                      <a:r>
                        <a:rPr lang="zh-CN"/>
                        <a:t>7191</a:t>
                      </a:r>
                      <a:endParaRPr/>
                    </a:p>
                  </a:txBody>
                  <a:tcPr marT="91425" marB="91425" marR="91425" marL="91425"/>
                </a:tc>
                <a:tc>
                  <a:txBody>
                    <a:bodyPr/>
                    <a:lstStyle/>
                    <a:p>
                      <a:pPr indent="0" lvl="0" marL="0" rtl="0" algn="l">
                        <a:spcBef>
                          <a:spcPts val="0"/>
                        </a:spcBef>
                        <a:spcAft>
                          <a:spcPts val="0"/>
                        </a:spcAft>
                        <a:buNone/>
                      </a:pPr>
                      <a:r>
                        <a:rPr lang="zh-CN"/>
                        <a:t>94811</a:t>
                      </a:r>
                      <a:r>
                        <a:rPr lang="zh-CN"/>
                        <a:t>+-</a:t>
                      </a:r>
                      <a:r>
                        <a:rPr lang="zh-CN"/>
                        <a:t>3729</a:t>
                      </a:r>
                      <a:endParaRPr/>
                    </a:p>
                  </a:txBody>
                  <a:tcPr marT="91425" marB="91425" marR="91425" marL="91425"/>
                </a:tc>
              </a:tr>
              <a:tr h="381000">
                <a:tc>
                  <a:txBody>
                    <a:bodyPr/>
                    <a:lstStyle/>
                    <a:p>
                      <a:pPr indent="0" lvl="0" marL="0" rtl="0" algn="l">
                        <a:spcBef>
                          <a:spcPts val="0"/>
                        </a:spcBef>
                        <a:spcAft>
                          <a:spcPts val="0"/>
                        </a:spcAft>
                        <a:buNone/>
                      </a:pPr>
                      <a:r>
                        <a:rPr lang="zh-CN"/>
                        <a:t>s2 &gt; s3</a:t>
                      </a:r>
                      <a:endParaRPr/>
                    </a:p>
                    <a:p>
                      <a:pPr indent="0" lvl="0" marL="0" rtl="0" algn="l">
                        <a:spcBef>
                          <a:spcPts val="0"/>
                        </a:spcBef>
                        <a:spcAft>
                          <a:spcPts val="0"/>
                        </a:spcAft>
                        <a:buNone/>
                      </a:pPr>
                      <a:r>
                        <a:rPr lang="zh-CN"/>
                        <a:t>(pending, if need add in)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00">
                          <a:solidFill>
                            <a:schemeClr val="dk1"/>
                          </a:solidFill>
                          <a:highlight>
                            <a:srgbClr val="FF00FF"/>
                          </a:highlight>
                        </a:rPr>
                        <a:t>ave</a:t>
                      </a:r>
                      <a:endParaRPr sz="1000">
                        <a:solidFill>
                          <a:schemeClr val="dk1"/>
                        </a:solidFill>
                        <a:highlight>
                          <a:srgbClr val="FF00FF"/>
                        </a:highlight>
                      </a:endParaRPr>
                    </a:p>
                    <a:p>
                      <a:pPr indent="0" lvl="0" marL="0" rtl="0" algn="l">
                        <a:spcBef>
                          <a:spcPts val="0"/>
                        </a:spcBef>
                        <a:spcAft>
                          <a:spcPts val="0"/>
                        </a:spcAft>
                        <a:buClr>
                          <a:schemeClr val="dk1"/>
                        </a:buClr>
                        <a:buSzPts val="1100"/>
                        <a:buFont typeface="Arial"/>
                        <a:buNone/>
                      </a:pPr>
                      <a:r>
                        <a:rPr lang="zh-CN" sz="1000">
                          <a:solidFill>
                            <a:schemeClr val="dk1"/>
                          </a:solidFill>
                          <a:highlight>
                            <a:srgbClr val="FF00FF"/>
                          </a:highlight>
                        </a:rPr>
                        <a:t>+-std</a:t>
                      </a:r>
                      <a:endParaRPr sz="1000">
                        <a:solidFill>
                          <a:schemeClr val="dk1"/>
                        </a:solidFill>
                        <a:highlight>
                          <a:srgbClr val="FF00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00">
                          <a:solidFill>
                            <a:schemeClr val="dk1"/>
                          </a:solidFill>
                          <a:highlight>
                            <a:srgbClr val="FF00FF"/>
                          </a:highlight>
                        </a:rPr>
                        <a:t>ave</a:t>
                      </a:r>
                      <a:endParaRPr sz="1000">
                        <a:solidFill>
                          <a:schemeClr val="dk1"/>
                        </a:solidFill>
                        <a:highlight>
                          <a:srgbClr val="FF00FF"/>
                        </a:highlight>
                      </a:endParaRPr>
                    </a:p>
                    <a:p>
                      <a:pPr indent="0" lvl="0" marL="0" rtl="0" algn="l">
                        <a:spcBef>
                          <a:spcPts val="0"/>
                        </a:spcBef>
                        <a:spcAft>
                          <a:spcPts val="0"/>
                        </a:spcAft>
                        <a:buClr>
                          <a:schemeClr val="dk1"/>
                        </a:buClr>
                        <a:buSzPts val="1100"/>
                        <a:buFont typeface="Arial"/>
                        <a:buNone/>
                      </a:pPr>
                      <a:r>
                        <a:rPr lang="zh-CN" sz="1000">
                          <a:solidFill>
                            <a:schemeClr val="dk1"/>
                          </a:solidFill>
                          <a:highlight>
                            <a:srgbClr val="FF00FF"/>
                          </a:highlight>
                        </a:rPr>
                        <a:t>+-std</a:t>
                      </a:r>
                      <a:endParaRPr sz="1000">
                        <a:solidFill>
                          <a:schemeClr val="dk1"/>
                        </a:solidFill>
                        <a:highlight>
                          <a:srgbClr val="FF00FF"/>
                        </a:highlight>
                      </a:endParaRPr>
                    </a:p>
                  </a:txBody>
                  <a:tcPr marT="91425" marB="91425" marR="91425" marL="91425"/>
                </a:tc>
              </a:tr>
            </a:tbl>
          </a:graphicData>
        </a:graphic>
      </p:graphicFrame>
      <p:graphicFrame>
        <p:nvGraphicFramePr>
          <p:cNvPr id="268" name="Google Shape;268;p41"/>
          <p:cNvGraphicFramePr/>
          <p:nvPr/>
        </p:nvGraphicFramePr>
        <p:xfrm>
          <a:off x="4665975" y="1164800"/>
          <a:ext cx="3000000" cy="3000000"/>
        </p:xfrm>
        <a:graphic>
          <a:graphicData uri="http://schemas.openxmlformats.org/drawingml/2006/table">
            <a:tbl>
              <a:tblPr>
                <a:noFill/>
                <a:tableStyleId>{86B1930A-15D2-40C4-BF0D-E510EE4EE426}</a:tableStyleId>
              </a:tblPr>
              <a:tblGrid>
                <a:gridCol w="1447800"/>
                <a:gridCol w="1447800"/>
                <a:gridCol w="1447800"/>
              </a:tblGrid>
              <a:tr h="381000">
                <a:tc>
                  <a:txBody>
                    <a:bodyPr/>
                    <a:lstStyle/>
                    <a:p>
                      <a:pPr indent="0" lvl="0" marL="0" rtl="0" algn="l">
                        <a:spcBef>
                          <a:spcPts val="0"/>
                        </a:spcBef>
                        <a:spcAft>
                          <a:spcPts val="0"/>
                        </a:spcAft>
                        <a:buNone/>
                      </a:pPr>
                      <a:r>
                        <a:rPr lang="zh-CN"/>
                        <a:t>0-shot </a:t>
                      </a:r>
                      <a:r>
                        <a:rPr lang="zh-CN"/>
                        <a:t>Expt</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s1 &gt; s2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7.31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4.43</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init &gt; s2</a:t>
                      </a:r>
                      <a:endParaRPr/>
                    </a:p>
                    <a:p>
                      <a:pPr indent="0" lvl="0" marL="0" rtl="0" algn="l">
                        <a:spcBef>
                          <a:spcPts val="0"/>
                        </a:spcBef>
                        <a:spcAft>
                          <a:spcPts val="0"/>
                        </a:spcAft>
                        <a:buNone/>
                      </a:pPr>
                      <a:r>
                        <a:rPr lang="zh-CN"/>
                        <a:t>(one hot)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-29.1,3.07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-36.5,3.60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s1 &gt; s3</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a:t>-0.20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-7.29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zh-CN">
                          <a:solidFill>
                            <a:schemeClr val="dk1"/>
                          </a:solidFill>
                        </a:rPr>
                        <a:t>init &gt; s3</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(one hot)</a:t>
                      </a:r>
                      <a:endParaRPr/>
                    </a:p>
                  </a:txBody>
                  <a:tcPr marT="91425" marB="91425" marR="91425" marL="91425"/>
                </a:tc>
                <a:tc>
                  <a:txBody>
                    <a:bodyPr/>
                    <a:lstStyle/>
                    <a:p>
                      <a:pPr indent="0" lvl="0" marL="0" rtl="0" algn="l">
                        <a:spcBef>
                          <a:spcPts val="0"/>
                        </a:spcBef>
                        <a:spcAft>
                          <a:spcPts val="0"/>
                        </a:spcAft>
                        <a:buNone/>
                      </a:pPr>
                      <a:r>
                        <a:rPr lang="zh-CN"/>
                        <a:t>-24.4,1.29</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-23.4,2.57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solidFill>
                            <a:schemeClr val="dk1"/>
                          </a:solidFill>
                        </a:rPr>
                        <a:t>s1,s2 &gt; s3</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a:t>5.49,0.26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5.55,0.39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solidFill>
                            <a:schemeClr val="dk1"/>
                          </a:solidFill>
                        </a:rPr>
                        <a:t>init</a:t>
                      </a:r>
                      <a:r>
                        <a:rPr lang="zh-CN">
                          <a:solidFill>
                            <a:schemeClr val="dk1"/>
                          </a:solidFill>
                        </a:rPr>
                        <a:t>,s2 &gt; s3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2.84,0.92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a:t>-5.10,2.59</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69" name="Google Shape;269;p41"/>
          <p:cNvSpPr txBox="1"/>
          <p:nvPr/>
        </p:nvSpPr>
        <p:spPr>
          <a:xfrm>
            <a:off x="757650" y="4243100"/>
            <a:ext cx="12999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init,s2 &gt; s3</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1 and 3, train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4294967295" type="title"/>
          </p:nvPr>
        </p:nvSpPr>
        <p:spPr>
          <a:xfrm>
            <a:off x="623400" y="17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[rebuttal N=5] </a:t>
            </a:r>
            <a:r>
              <a:rPr lang="zh-CN"/>
              <a:t>Table 1: Learning to decompose instructions</a:t>
            </a:r>
            <a:endParaRPr/>
          </a:p>
          <a:p>
            <a:pPr indent="0" lvl="0" marL="0" rtl="0" algn="l">
              <a:spcBef>
                <a:spcPts val="0"/>
              </a:spcBef>
              <a:spcAft>
                <a:spcPts val="0"/>
              </a:spcAft>
              <a:buNone/>
            </a:pPr>
            <a:r>
              <a:t/>
            </a:r>
            <a:endParaRPr/>
          </a:p>
        </p:txBody>
      </p:sp>
      <p:graphicFrame>
        <p:nvGraphicFramePr>
          <p:cNvPr id="69" name="Google Shape;69;p15"/>
          <p:cNvGraphicFramePr/>
          <p:nvPr/>
        </p:nvGraphicFramePr>
        <p:xfrm>
          <a:off x="191275" y="1474550"/>
          <a:ext cx="3000000" cy="3000000"/>
        </p:xfrm>
        <a:graphic>
          <a:graphicData uri="http://schemas.openxmlformats.org/drawingml/2006/table">
            <a:tbl>
              <a:tblPr>
                <a:noFill/>
                <a:tableStyleId>{86B1930A-15D2-40C4-BF0D-E510EE4EE426}</a:tableStyleId>
              </a:tblPr>
              <a:tblGrid>
                <a:gridCol w="1011550"/>
                <a:gridCol w="3956750"/>
                <a:gridCol w="3871400"/>
              </a:tblGrid>
              <a:tr h="381000">
                <a:tc>
                  <a:txBody>
                    <a:bodyPr/>
                    <a:lstStyle/>
                    <a:p>
                      <a:pPr indent="0" lvl="0" marL="0" rtl="0" algn="l">
                        <a:spcBef>
                          <a:spcPts val="0"/>
                        </a:spcBef>
                        <a:spcAft>
                          <a:spcPts val="0"/>
                        </a:spcAft>
                        <a:buNone/>
                      </a:pPr>
                      <a:r>
                        <a:rPr b="1" lang="zh-CN"/>
                        <a:t>Init → S2</a:t>
                      </a:r>
                      <a:endParaRPr b="1"/>
                    </a:p>
                  </a:txBody>
                  <a:tcPr marT="91425" marB="91425" marR="91425" marL="91425"/>
                </a:tc>
                <a:tc>
                  <a:txBody>
                    <a:bodyPr/>
                    <a:lstStyle/>
                    <a:p>
                      <a:pPr indent="0" lvl="0" marL="0" rtl="0" algn="l">
                        <a:spcBef>
                          <a:spcPts val="0"/>
                        </a:spcBef>
                        <a:spcAft>
                          <a:spcPts val="0"/>
                        </a:spcAft>
                        <a:buNone/>
                      </a:pPr>
                      <a:r>
                        <a:rPr b="1" lang="zh-CN"/>
                        <a:t>Train on Color-Object instructions</a:t>
                      </a:r>
                      <a:endParaRPr b="1"/>
                    </a:p>
                  </a:txBody>
                  <a:tcPr marT="91425" marB="91425" marR="91425" marL="91425"/>
                </a:tc>
                <a:tc>
                  <a:txBody>
                    <a:bodyPr/>
                    <a:lstStyle/>
                    <a:p>
                      <a:pPr indent="0" lvl="0" marL="0" rtl="0" algn="l">
                        <a:spcBef>
                          <a:spcPts val="0"/>
                        </a:spcBef>
                        <a:spcAft>
                          <a:spcPts val="0"/>
                        </a:spcAft>
                        <a:buNone/>
                      </a:pPr>
                      <a:r>
                        <a:rPr b="1" lang="zh-CN"/>
                        <a:t>Test on novel Color-Object instructions</a:t>
                      </a:r>
                      <a:endParaRPr b="1"/>
                    </a:p>
                  </a:txBody>
                  <a:tcPr marT="91425" marB="91425" marR="91425" marL="91425"/>
                </a:tc>
              </a:tr>
              <a:tr h="381000">
                <a:tc>
                  <a:txBody>
                    <a:bodyPr/>
                    <a:lstStyle/>
                    <a:p>
                      <a:pPr indent="0" lvl="0" marL="0" rtl="0" algn="l">
                        <a:spcBef>
                          <a:spcPts val="0"/>
                        </a:spcBef>
                        <a:spcAft>
                          <a:spcPts val="0"/>
                        </a:spcAft>
                        <a:buNone/>
                      </a:pPr>
                      <a:r>
                        <a:rPr lang="zh-CN"/>
                        <a:t>One-hot</a:t>
                      </a:r>
                      <a:endParaRPr/>
                    </a:p>
                  </a:txBody>
                  <a:tcPr marT="91425" marB="91425" marR="91425" marL="91425"/>
                </a:tc>
                <a:tc>
                  <a:txBody>
                    <a:bodyPr/>
                    <a:lstStyle/>
                    <a:p>
                      <a:pPr indent="0" lvl="0" marL="0" rtl="0" algn="l">
                        <a:spcBef>
                          <a:spcPts val="0"/>
                        </a:spcBef>
                        <a:spcAft>
                          <a:spcPts val="0"/>
                        </a:spcAft>
                        <a:buNone/>
                      </a:pPr>
                      <a:r>
                        <a:rPr lang="zh-CN"/>
                        <a:t>74050,5724,70772,?,?</a:t>
                      </a:r>
                      <a:endParaRPr/>
                    </a:p>
                  </a:txBody>
                  <a:tcPr marT="91425" marB="91425" marR="91425" marL="91425"/>
                </a:tc>
                <a:tc>
                  <a:txBody>
                    <a:bodyPr/>
                    <a:lstStyle/>
                    <a:p>
                      <a:pPr indent="0" lvl="0" marL="0" rtl="0" algn="l">
                        <a:spcBef>
                          <a:spcPts val="0"/>
                        </a:spcBef>
                        <a:spcAft>
                          <a:spcPts val="0"/>
                        </a:spcAft>
                        <a:buNone/>
                      </a:pPr>
                      <a:r>
                        <a:rPr lang="zh-CN"/>
                        <a:t>99428,90296,94708,?,?</a:t>
                      </a:r>
                      <a:endParaRPr/>
                    </a:p>
                  </a:txBody>
                  <a:tcPr marT="91425" marB="91425" marR="91425" marL="91425"/>
                </a:tc>
              </a:tr>
              <a:tr h="381000">
                <a:tc>
                  <a:txBody>
                    <a:bodyPr/>
                    <a:lstStyle/>
                    <a:p>
                      <a:pPr indent="0" lvl="0" marL="0" rtl="0" algn="l">
                        <a:spcBef>
                          <a:spcPts val="0"/>
                        </a:spcBef>
                        <a:spcAft>
                          <a:spcPts val="0"/>
                        </a:spcAft>
                        <a:buNone/>
                      </a:pPr>
                      <a:r>
                        <a:rPr lang="zh-CN"/>
                        <a:t>Vanilla</a:t>
                      </a:r>
                      <a:endParaRPr/>
                    </a:p>
                  </a:txBody>
                  <a:tcPr marT="91425" marB="91425" marR="91425" marL="91425"/>
                </a:tc>
                <a:tc>
                  <a:txBody>
                    <a:bodyPr/>
                    <a:lstStyle/>
                    <a:p>
                      <a:pPr indent="0" lvl="0" marL="0" rtl="0" algn="l">
                        <a:spcBef>
                          <a:spcPts val="0"/>
                        </a:spcBef>
                        <a:spcAft>
                          <a:spcPts val="0"/>
                        </a:spcAft>
                        <a:buNone/>
                      </a:pPr>
                      <a:r>
                        <a:rPr lang="zh-CN"/>
                        <a:t>113641,136086,98734,?,?</a:t>
                      </a:r>
                      <a:endParaRPr/>
                    </a:p>
                  </a:txBody>
                  <a:tcPr marT="91425" marB="91425" marR="91425" marL="91425"/>
                </a:tc>
                <a:tc>
                  <a:txBody>
                    <a:bodyPr/>
                    <a:lstStyle/>
                    <a:p>
                      <a:pPr indent="0" lvl="0" marL="0" rtl="0" algn="l">
                        <a:spcBef>
                          <a:spcPts val="0"/>
                        </a:spcBef>
                        <a:spcAft>
                          <a:spcPts val="0"/>
                        </a:spcAft>
                        <a:buNone/>
                      </a:pPr>
                      <a:r>
                        <a:rPr lang="zh-CN"/>
                        <a:t>168149,205879,141407,?,?</a:t>
                      </a:r>
                      <a:endParaRPr/>
                    </a:p>
                  </a:txBody>
                  <a:tcPr marT="91425" marB="91425" marR="91425" marL="91425"/>
                </a:tc>
              </a:tr>
              <a:tr h="381000">
                <a:tc>
                  <a:txBody>
                    <a:bodyPr/>
                    <a:lstStyle/>
                    <a:p>
                      <a:pPr indent="0" lvl="0" marL="0" rtl="0" algn="l">
                        <a:spcBef>
                          <a:spcPts val="0"/>
                        </a:spcBef>
                        <a:spcAft>
                          <a:spcPts val="0"/>
                        </a:spcAft>
                        <a:buNone/>
                      </a:pPr>
                      <a:r>
                        <a:rPr lang="zh-CN"/>
                        <a:t>CLIP</a:t>
                      </a:r>
                      <a:endParaRPr/>
                    </a:p>
                  </a:txBody>
                  <a:tcPr marT="91425" marB="91425" marR="91425" marL="91425"/>
                </a:tc>
                <a:tc>
                  <a:txBody>
                    <a:bodyPr/>
                    <a:lstStyle/>
                    <a:p>
                      <a:pPr indent="0" lvl="0" marL="0" rtl="0" algn="l">
                        <a:spcBef>
                          <a:spcPts val="0"/>
                        </a:spcBef>
                        <a:spcAft>
                          <a:spcPts val="0"/>
                        </a:spcAft>
                        <a:buNone/>
                      </a:pPr>
                      <a:r>
                        <a:rPr lang="zh-CN"/>
                        <a:t>53144,64110,?,?,?</a:t>
                      </a:r>
                      <a:endParaRPr/>
                    </a:p>
                  </a:txBody>
                  <a:tcPr marT="91425" marB="91425" marR="91425" marL="91425"/>
                </a:tc>
                <a:tc>
                  <a:txBody>
                    <a:bodyPr/>
                    <a:lstStyle/>
                    <a:p>
                      <a:pPr indent="0" lvl="0" marL="0" rtl="0" algn="l">
                        <a:spcBef>
                          <a:spcPts val="0"/>
                        </a:spcBef>
                        <a:spcAft>
                          <a:spcPts val="0"/>
                        </a:spcAft>
                        <a:buNone/>
                      </a:pPr>
                      <a:r>
                        <a:rPr lang="zh-CN"/>
                        <a:t>66590,82581,?,?,?</a:t>
                      </a:r>
                      <a:endParaRPr/>
                    </a:p>
                  </a:txBody>
                  <a:tcPr marT="91425" marB="91425" marR="91425" marL="91425"/>
                </a:tc>
              </a:tr>
              <a:tr h="381000">
                <a:tc>
                  <a:txBody>
                    <a:bodyPr/>
                    <a:lstStyle/>
                    <a:p>
                      <a:pPr indent="0" lvl="0" marL="0" rtl="0" algn="l">
                        <a:spcBef>
                          <a:spcPts val="0"/>
                        </a:spcBef>
                        <a:spcAft>
                          <a:spcPts val="0"/>
                        </a:spcAft>
                        <a:buNone/>
                      </a:pPr>
                      <a:r>
                        <a:rPr lang="zh-CN"/>
                        <a:t>BERT</a:t>
                      </a:r>
                      <a:endParaRPr/>
                    </a:p>
                  </a:txBody>
                  <a:tcPr marT="91425" marB="91425" marR="91425" marL="91425"/>
                </a:tc>
                <a:tc>
                  <a:txBody>
                    <a:bodyPr/>
                    <a:lstStyle/>
                    <a:p>
                      <a:pPr indent="0" lvl="0" marL="0" rtl="0" algn="l">
                        <a:spcBef>
                          <a:spcPts val="0"/>
                        </a:spcBef>
                        <a:spcAft>
                          <a:spcPts val="0"/>
                        </a:spcAft>
                        <a:buNone/>
                      </a:pPr>
                      <a:r>
                        <a:rPr lang="zh-CN"/>
                        <a:t>116269,96163,114678,?,?</a:t>
                      </a:r>
                      <a:endParaRPr/>
                    </a:p>
                  </a:txBody>
                  <a:tcPr marT="91425" marB="91425" marR="91425" marL="91425"/>
                </a:tc>
                <a:tc>
                  <a:txBody>
                    <a:bodyPr/>
                    <a:lstStyle/>
                    <a:p>
                      <a:pPr indent="0" lvl="0" marL="0" rtl="0" algn="l">
                        <a:spcBef>
                          <a:spcPts val="0"/>
                        </a:spcBef>
                        <a:spcAft>
                          <a:spcPts val="0"/>
                        </a:spcAft>
                        <a:buNone/>
                      </a:pPr>
                      <a:r>
                        <a:rPr lang="zh-CN"/>
                        <a:t>&gt;200k,&gt;200k,151434,?,?</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276650" y="6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Table. 2 Concept learning speeds up compositional learning</a:t>
            </a:r>
            <a:endParaRPr/>
          </a:p>
          <a:p>
            <a:pPr indent="0" lvl="0" marL="0" rtl="0" algn="l">
              <a:spcBef>
                <a:spcPts val="0"/>
              </a:spcBef>
              <a:spcAft>
                <a:spcPts val="0"/>
              </a:spcAft>
              <a:buNone/>
            </a:pPr>
            <a:r>
              <a:t/>
            </a:r>
            <a:endParaRPr/>
          </a:p>
        </p:txBody>
      </p:sp>
      <p:sp>
        <p:nvSpPr>
          <p:cNvPr id="275" name="Google Shape;275;p42"/>
          <p:cNvSpPr txBox="1"/>
          <p:nvPr/>
        </p:nvSpPr>
        <p:spPr>
          <a:xfrm>
            <a:off x="5333550" y="2520675"/>
            <a:ext cx="12999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2 hlines</a:t>
            </a:r>
            <a:endParaRPr>
              <a:solidFill>
                <a:schemeClr val="dk1"/>
              </a:solidFill>
            </a:endParaRPr>
          </a:p>
        </p:txBody>
      </p:sp>
      <p:graphicFrame>
        <p:nvGraphicFramePr>
          <p:cNvPr id="276" name="Google Shape;276;p42"/>
          <p:cNvGraphicFramePr/>
          <p:nvPr/>
        </p:nvGraphicFramePr>
        <p:xfrm>
          <a:off x="1295875" y="651613"/>
          <a:ext cx="3000000" cy="3000000"/>
        </p:xfrm>
        <a:graphic>
          <a:graphicData uri="http://schemas.openxmlformats.org/drawingml/2006/table">
            <a:tbl>
              <a:tblPr>
                <a:noFill/>
                <a:tableStyleId>{86B1930A-15D2-40C4-BF0D-E510EE4EE426}</a:tableStyleId>
              </a:tblPr>
              <a:tblGrid>
                <a:gridCol w="1257025"/>
                <a:gridCol w="1257025"/>
                <a:gridCol w="1257025"/>
              </a:tblGrid>
              <a:tr h="39620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lang="zh-CN"/>
                        <a:t>Zero-shot evaluation</a:t>
                      </a:r>
                      <a:endParaRPr/>
                    </a:p>
                  </a:txBody>
                  <a:tcPr marT="91425" marB="91425" marR="91425" marL="91425"/>
                </a:tc>
                <a:tc hMerge="1"/>
              </a:tr>
              <a:tr h="822925">
                <a:tc>
                  <a:txBody>
                    <a:bodyPr/>
                    <a:lstStyle/>
                    <a:p>
                      <a:pPr indent="0" lvl="0" marL="0" rtl="0" algn="l">
                        <a:spcBef>
                          <a:spcPts val="0"/>
                        </a:spcBef>
                        <a:spcAft>
                          <a:spcPts val="0"/>
                        </a:spcAft>
                        <a:buClr>
                          <a:schemeClr val="dk1"/>
                        </a:buClr>
                        <a:buSzPts val="1100"/>
                        <a:buFont typeface="Arial"/>
                        <a:buNone/>
                      </a:pPr>
                      <a:r>
                        <a:rPr lang="zh-CN">
                          <a:solidFill>
                            <a:schemeClr val="dk1"/>
                          </a:solidFill>
                        </a:rPr>
                        <a:t>Training envs</a:t>
                      </a:r>
                      <a:endParaRPr/>
                    </a:p>
                  </a:txBody>
                  <a:tcPr marT="91425" marB="91425" marR="91425" marL="91425"/>
                </a:tc>
                <a:tc>
                  <a:txBody>
                    <a:bodyPr/>
                    <a:lstStyle/>
                    <a:p>
                      <a:pPr indent="0" lvl="0" marL="0" rtl="0" algn="l">
                        <a:spcBef>
                          <a:spcPts val="0"/>
                        </a:spcBef>
                        <a:spcAft>
                          <a:spcPts val="0"/>
                        </a:spcAft>
                        <a:buNone/>
                      </a:pPr>
                      <a:r>
                        <a:rPr lang="zh-CN"/>
                        <a:t>familiar</a:t>
                      </a:r>
                      <a:r>
                        <a:rPr lang="zh-CN"/>
                        <a:t> c+s combo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a:solidFill>
                            <a:schemeClr val="dk1"/>
                          </a:solidFill>
                        </a:rPr>
                        <a:t>unseen c+s </a:t>
                      </a:r>
                      <a:r>
                        <a:rPr lang="zh-CN">
                          <a:solidFill>
                            <a:schemeClr val="dk1"/>
                          </a:solidFill>
                        </a:rPr>
                        <a:t>combo</a:t>
                      </a:r>
                      <a:endParaRPr/>
                    </a:p>
                  </a:txBody>
                  <a:tcPr marT="91425" marB="91425" marR="91425" marL="91425"/>
                </a:tc>
              </a:tr>
              <a:tr h="396200">
                <a:tc>
                  <a:txBody>
                    <a:bodyPr/>
                    <a:lstStyle/>
                    <a:p>
                      <a:pPr indent="0" lvl="0" marL="0" rtl="0" algn="l">
                        <a:spcBef>
                          <a:spcPts val="0"/>
                        </a:spcBef>
                        <a:spcAft>
                          <a:spcPts val="0"/>
                        </a:spcAft>
                        <a:buNone/>
                      </a:pPr>
                      <a:r>
                        <a:rPr lang="zh-CN"/>
                        <a:t>C</a:t>
                      </a:r>
                      <a:r>
                        <a:rPr lang="zh-CN"/>
                        <a:t>/</a:t>
                      </a:r>
                      <a:r>
                        <a:rPr lang="zh-CN"/>
                        <a: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zh-CN"/>
                        <a:t>Nil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r>
              <a:tr h="1036300">
                <a:tc>
                  <a:txBody>
                    <a:bodyPr/>
                    <a:lstStyle/>
                    <a:p>
                      <a:pPr indent="0" lvl="0" marL="0" rtl="0" algn="l">
                        <a:spcBef>
                          <a:spcPts val="0"/>
                        </a:spcBef>
                        <a:spcAft>
                          <a:spcPts val="0"/>
                        </a:spcAft>
                        <a:buNone/>
                      </a:pPr>
                      <a:r>
                        <a:rPr lang="zh-CN"/>
                        <a:t>Training envs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familiar </a:t>
                      </a:r>
                      <a:r>
                        <a:rPr lang="zh-CN"/>
                        <a:t>c+s+s combo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unseen </a:t>
                      </a:r>
                      <a:r>
                        <a:rPr lang="zh-CN"/>
                        <a:t>c+s+s combo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t>c</a:t>
                      </a:r>
                      <a:r>
                        <a:rPr lang="zh-CN"/>
                        <a:t>/</a:t>
                      </a:r>
                      <a:r>
                        <a:rPr lang="zh-CN"/>
                        <a:t>s → 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t>c</a:t>
                      </a:r>
                      <a:r>
                        <a:rPr lang="zh-CN"/>
                        <a: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77" name="Google Shape;277;p42"/>
          <p:cNvCxnSpPr/>
          <p:nvPr/>
        </p:nvCxnSpPr>
        <p:spPr>
          <a:xfrm>
            <a:off x="1037125" y="2663175"/>
            <a:ext cx="4183500" cy="21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4 Representations learned through concept learning</a:t>
            </a:r>
            <a:endParaRPr/>
          </a:p>
        </p:txBody>
      </p:sp>
      <p:sp>
        <p:nvSpPr>
          <p:cNvPr id="283" name="Google Shape;28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20 + 5 clusters for train &amp; test instructions</a:t>
            </a:r>
            <a:endParaRPr/>
          </a:p>
          <a:p>
            <a:pPr indent="-342900" lvl="0" marL="457200" rtl="0" algn="l">
              <a:spcBef>
                <a:spcPts val="1200"/>
              </a:spcBef>
              <a:spcAft>
                <a:spcPts val="0"/>
              </a:spcAft>
              <a:buSzPts val="1800"/>
              <a:buAutoNum type="alphaLcParenR"/>
            </a:pPr>
            <a:r>
              <a:rPr lang="zh-CN"/>
              <a:t>PCA/T-SNE of </a:t>
            </a:r>
            <a:r>
              <a:rPr lang="zh-CN"/>
              <a:t>128 FF layer after training on S1</a:t>
            </a:r>
            <a:endParaRPr/>
          </a:p>
          <a:p>
            <a:pPr indent="-342900" lvl="0" marL="457200" rtl="0" algn="l">
              <a:spcBef>
                <a:spcPts val="0"/>
              </a:spcBef>
              <a:spcAft>
                <a:spcPts val="0"/>
              </a:spcAft>
              <a:buSzPts val="1800"/>
              <a:buAutoNum type="alphaLcParenR"/>
            </a:pPr>
            <a:r>
              <a:rPr lang="zh-CN"/>
              <a:t>PCA/T-SNE of 128 FF layer after training on S1→ S2</a:t>
            </a:r>
            <a:endParaRPr/>
          </a:p>
          <a:p>
            <a:pPr indent="0" lvl="0" marL="0" rtl="0" algn="l">
              <a:spcBef>
                <a:spcPts val="1200"/>
              </a:spcBef>
              <a:spcAft>
                <a:spcPts val="0"/>
              </a:spcAft>
              <a:buNone/>
            </a:pPr>
            <a:r>
              <a:rPr lang="zh-CN"/>
              <a:t>50 clusters for train &amp; test</a:t>
            </a:r>
            <a:endParaRPr/>
          </a:p>
          <a:p>
            <a:pPr indent="-342900" lvl="0" marL="457200" rtl="0" algn="l">
              <a:spcBef>
                <a:spcPts val="1200"/>
              </a:spcBef>
              <a:spcAft>
                <a:spcPts val="0"/>
              </a:spcAft>
              <a:buSzPts val="1800"/>
              <a:buAutoNum type="alphaLcParenR"/>
            </a:pPr>
            <a:r>
              <a:rPr lang="zh-CN"/>
              <a:t>PCA/T-SNE of 128 FF layer before training on S3 </a:t>
            </a:r>
            <a:endParaRPr/>
          </a:p>
          <a:p>
            <a:pPr indent="-342900" lvl="0" marL="457200" rtl="0" algn="l">
              <a:spcBef>
                <a:spcPts val="0"/>
              </a:spcBef>
              <a:spcAft>
                <a:spcPts val="0"/>
              </a:spcAft>
              <a:buSzPts val="1800"/>
              <a:buAutoNum type="alphaLcParenR"/>
            </a:pPr>
            <a:r>
              <a:rPr lang="zh-CN"/>
              <a:t>PCA/T-SNE of 128 FF layer after training on S3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4 Representations learned through concept learning</a:t>
            </a:r>
            <a:endParaRPr/>
          </a:p>
        </p:txBody>
      </p:sp>
      <p:sp>
        <p:nvSpPr>
          <p:cNvPr id="289" name="Google Shape;289;p44"/>
          <p:cNvSpPr txBox="1"/>
          <p:nvPr/>
        </p:nvSpPr>
        <p:spPr>
          <a:xfrm>
            <a:off x="611975" y="4759900"/>
            <a:ext cx="25221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After S1 training</a:t>
            </a:r>
            <a:endParaRPr/>
          </a:p>
        </p:txBody>
      </p:sp>
      <p:cxnSp>
        <p:nvCxnSpPr>
          <p:cNvPr id="290" name="Google Shape;290;p44"/>
          <p:cNvCxnSpPr/>
          <p:nvPr/>
        </p:nvCxnSpPr>
        <p:spPr>
          <a:xfrm>
            <a:off x="5924150" y="4153925"/>
            <a:ext cx="261300" cy="0"/>
          </a:xfrm>
          <a:prstGeom prst="straightConnector1">
            <a:avLst/>
          </a:prstGeom>
          <a:noFill/>
          <a:ln cap="flat" cmpd="sng" w="9525">
            <a:solidFill>
              <a:schemeClr val="dk2"/>
            </a:solidFill>
            <a:prstDash val="solid"/>
            <a:round/>
            <a:headEnd len="med" w="med" type="none"/>
            <a:tailEnd len="med" w="med" type="triangle"/>
          </a:ln>
        </p:spPr>
      </p:cxnSp>
      <p:pic>
        <p:nvPicPr>
          <p:cNvPr id="291" name="Google Shape;291;p44"/>
          <p:cNvPicPr preferRelativeResize="0"/>
          <p:nvPr/>
        </p:nvPicPr>
        <p:blipFill>
          <a:blip r:embed="rId3">
            <a:alphaModFix/>
          </a:blip>
          <a:stretch>
            <a:fillRect/>
          </a:stretch>
        </p:blipFill>
        <p:spPr>
          <a:xfrm>
            <a:off x="458800" y="3071371"/>
            <a:ext cx="2836874" cy="1812991"/>
          </a:xfrm>
          <a:prstGeom prst="rect">
            <a:avLst/>
          </a:prstGeom>
          <a:noFill/>
          <a:ln>
            <a:noFill/>
          </a:ln>
        </p:spPr>
      </p:pic>
      <p:pic>
        <p:nvPicPr>
          <p:cNvPr id="292" name="Google Shape;292;p44"/>
          <p:cNvPicPr preferRelativeResize="0"/>
          <p:nvPr/>
        </p:nvPicPr>
        <p:blipFill>
          <a:blip r:embed="rId4">
            <a:alphaModFix/>
          </a:blip>
          <a:stretch>
            <a:fillRect/>
          </a:stretch>
        </p:blipFill>
        <p:spPr>
          <a:xfrm>
            <a:off x="3232250" y="1170125"/>
            <a:ext cx="2736500" cy="1748844"/>
          </a:xfrm>
          <a:prstGeom prst="rect">
            <a:avLst/>
          </a:prstGeom>
          <a:noFill/>
          <a:ln>
            <a:noFill/>
          </a:ln>
        </p:spPr>
      </p:pic>
      <p:pic>
        <p:nvPicPr>
          <p:cNvPr id="293" name="Google Shape;293;p44"/>
          <p:cNvPicPr preferRelativeResize="0"/>
          <p:nvPr/>
        </p:nvPicPr>
        <p:blipFill>
          <a:blip r:embed="rId5">
            <a:alphaModFix/>
          </a:blip>
          <a:stretch>
            <a:fillRect/>
          </a:stretch>
        </p:blipFill>
        <p:spPr>
          <a:xfrm>
            <a:off x="6273799" y="2918981"/>
            <a:ext cx="3003896" cy="1919731"/>
          </a:xfrm>
          <a:prstGeom prst="rect">
            <a:avLst/>
          </a:prstGeom>
          <a:noFill/>
          <a:ln>
            <a:noFill/>
          </a:ln>
        </p:spPr>
      </p:pic>
      <p:pic>
        <p:nvPicPr>
          <p:cNvPr id="294" name="Google Shape;294;p44"/>
          <p:cNvPicPr preferRelativeResize="0"/>
          <p:nvPr/>
        </p:nvPicPr>
        <p:blipFill>
          <a:blip r:embed="rId6">
            <a:alphaModFix/>
          </a:blip>
          <a:stretch>
            <a:fillRect/>
          </a:stretch>
        </p:blipFill>
        <p:spPr>
          <a:xfrm>
            <a:off x="311700" y="1115063"/>
            <a:ext cx="2888742" cy="1858959"/>
          </a:xfrm>
          <a:prstGeom prst="rect">
            <a:avLst/>
          </a:prstGeom>
          <a:noFill/>
          <a:ln>
            <a:noFill/>
          </a:ln>
        </p:spPr>
      </p:pic>
      <p:sp>
        <p:nvSpPr>
          <p:cNvPr id="295" name="Google Shape;295;p44"/>
          <p:cNvSpPr txBox="1"/>
          <p:nvPr/>
        </p:nvSpPr>
        <p:spPr>
          <a:xfrm>
            <a:off x="4255825" y="4749575"/>
            <a:ext cx="13329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Reward:9</a:t>
            </a:r>
            <a:endParaRPr/>
          </a:p>
        </p:txBody>
      </p:sp>
      <p:sp>
        <p:nvSpPr>
          <p:cNvPr id="296" name="Google Shape;296;p44"/>
          <p:cNvSpPr txBox="1"/>
          <p:nvPr/>
        </p:nvSpPr>
        <p:spPr>
          <a:xfrm>
            <a:off x="7109300" y="4812550"/>
            <a:ext cx="13329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Reward:10</a:t>
            </a:r>
            <a:endParaRPr/>
          </a:p>
        </p:txBody>
      </p:sp>
      <p:pic>
        <p:nvPicPr>
          <p:cNvPr id="297" name="Google Shape;297;p44"/>
          <p:cNvPicPr preferRelativeResize="0"/>
          <p:nvPr/>
        </p:nvPicPr>
        <p:blipFill>
          <a:blip r:embed="rId7">
            <a:alphaModFix/>
          </a:blip>
          <a:stretch>
            <a:fillRect/>
          </a:stretch>
        </p:blipFill>
        <p:spPr>
          <a:xfrm>
            <a:off x="6291971" y="1102738"/>
            <a:ext cx="2823806" cy="1812975"/>
          </a:xfrm>
          <a:prstGeom prst="rect">
            <a:avLst/>
          </a:prstGeom>
          <a:noFill/>
          <a:ln>
            <a:noFill/>
          </a:ln>
        </p:spPr>
      </p:pic>
      <p:cxnSp>
        <p:nvCxnSpPr>
          <p:cNvPr id="298" name="Google Shape;298;p44"/>
          <p:cNvCxnSpPr/>
          <p:nvPr/>
        </p:nvCxnSpPr>
        <p:spPr>
          <a:xfrm>
            <a:off x="5924150" y="2009225"/>
            <a:ext cx="261300" cy="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44"/>
          <p:cNvCxnSpPr/>
          <p:nvPr/>
        </p:nvCxnSpPr>
        <p:spPr>
          <a:xfrm>
            <a:off x="3034375" y="1792725"/>
            <a:ext cx="261300" cy="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44"/>
          <p:cNvCxnSpPr/>
          <p:nvPr/>
        </p:nvCxnSpPr>
        <p:spPr>
          <a:xfrm>
            <a:off x="3034375" y="3821175"/>
            <a:ext cx="261300" cy="0"/>
          </a:xfrm>
          <a:prstGeom prst="straightConnector1">
            <a:avLst/>
          </a:prstGeom>
          <a:noFill/>
          <a:ln cap="flat" cmpd="sng" w="9525">
            <a:solidFill>
              <a:schemeClr val="dk2"/>
            </a:solidFill>
            <a:prstDash val="solid"/>
            <a:round/>
            <a:headEnd len="med" w="med" type="none"/>
            <a:tailEnd len="med" w="med" type="triangle"/>
          </a:ln>
        </p:spPr>
      </p:cxnSp>
      <p:pic>
        <p:nvPicPr>
          <p:cNvPr id="301" name="Google Shape;301;p44"/>
          <p:cNvPicPr preferRelativeResize="0"/>
          <p:nvPr/>
        </p:nvPicPr>
        <p:blipFill>
          <a:blip r:embed="rId8">
            <a:alphaModFix/>
          </a:blip>
          <a:stretch>
            <a:fillRect/>
          </a:stretch>
        </p:blipFill>
        <p:spPr>
          <a:xfrm>
            <a:off x="3209525" y="2891700"/>
            <a:ext cx="2908788" cy="1858950"/>
          </a:xfrm>
          <a:prstGeom prst="rect">
            <a:avLst/>
          </a:prstGeom>
          <a:noFill/>
          <a:ln>
            <a:noFill/>
          </a:ln>
        </p:spPr>
      </p:pic>
      <p:cxnSp>
        <p:nvCxnSpPr>
          <p:cNvPr id="302" name="Google Shape;302;p44"/>
          <p:cNvCxnSpPr/>
          <p:nvPr/>
        </p:nvCxnSpPr>
        <p:spPr>
          <a:xfrm>
            <a:off x="1508200" y="2761975"/>
            <a:ext cx="900" cy="3549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44"/>
          <p:cNvSpPr txBox="1"/>
          <p:nvPr/>
        </p:nvSpPr>
        <p:spPr>
          <a:xfrm>
            <a:off x="4046563" y="906125"/>
            <a:ext cx="13329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Reward:9</a:t>
            </a:r>
            <a:endParaRPr/>
          </a:p>
        </p:txBody>
      </p:sp>
      <p:sp>
        <p:nvSpPr>
          <p:cNvPr id="304" name="Google Shape;304;p44"/>
          <p:cNvSpPr txBox="1"/>
          <p:nvPr/>
        </p:nvSpPr>
        <p:spPr>
          <a:xfrm>
            <a:off x="7020950" y="906125"/>
            <a:ext cx="13329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Reward:10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4 Representations learned through concept learning</a:t>
            </a:r>
            <a:endParaRPr/>
          </a:p>
        </p:txBody>
      </p:sp>
      <p:pic>
        <p:nvPicPr>
          <p:cNvPr id="310" name="Google Shape;310;p45"/>
          <p:cNvPicPr preferRelativeResize="0"/>
          <p:nvPr/>
        </p:nvPicPr>
        <p:blipFill>
          <a:blip r:embed="rId3">
            <a:alphaModFix/>
          </a:blip>
          <a:stretch>
            <a:fillRect/>
          </a:stretch>
        </p:blipFill>
        <p:spPr>
          <a:xfrm>
            <a:off x="119650" y="1994763"/>
            <a:ext cx="2888742" cy="1858959"/>
          </a:xfrm>
          <a:prstGeom prst="rect">
            <a:avLst/>
          </a:prstGeom>
          <a:noFill/>
          <a:ln>
            <a:noFill/>
          </a:ln>
        </p:spPr>
      </p:pic>
      <p:pic>
        <p:nvPicPr>
          <p:cNvPr id="311" name="Google Shape;311;p45"/>
          <p:cNvPicPr preferRelativeResize="0"/>
          <p:nvPr/>
        </p:nvPicPr>
        <p:blipFill>
          <a:blip r:embed="rId4">
            <a:alphaModFix/>
          </a:blip>
          <a:stretch>
            <a:fillRect/>
          </a:stretch>
        </p:blipFill>
        <p:spPr>
          <a:xfrm>
            <a:off x="3652649" y="1071606"/>
            <a:ext cx="3003896" cy="1919731"/>
          </a:xfrm>
          <a:prstGeom prst="rect">
            <a:avLst/>
          </a:prstGeom>
          <a:noFill/>
          <a:ln>
            <a:noFill/>
          </a:ln>
        </p:spPr>
      </p:pic>
      <p:pic>
        <p:nvPicPr>
          <p:cNvPr id="312" name="Google Shape;312;p45"/>
          <p:cNvPicPr preferRelativeResize="0"/>
          <p:nvPr/>
        </p:nvPicPr>
        <p:blipFill>
          <a:blip r:embed="rId5">
            <a:alphaModFix/>
          </a:blip>
          <a:stretch>
            <a:fillRect/>
          </a:stretch>
        </p:blipFill>
        <p:spPr>
          <a:xfrm>
            <a:off x="3692675" y="3129725"/>
            <a:ext cx="2672521" cy="1684725"/>
          </a:xfrm>
          <a:prstGeom prst="rect">
            <a:avLst/>
          </a:prstGeom>
          <a:noFill/>
          <a:ln>
            <a:noFill/>
          </a:ln>
        </p:spPr>
      </p:pic>
      <p:pic>
        <p:nvPicPr>
          <p:cNvPr id="313" name="Google Shape;313;p45"/>
          <p:cNvPicPr preferRelativeResize="0"/>
          <p:nvPr/>
        </p:nvPicPr>
        <p:blipFill>
          <a:blip r:embed="rId6">
            <a:alphaModFix/>
          </a:blip>
          <a:stretch>
            <a:fillRect/>
          </a:stretch>
        </p:blipFill>
        <p:spPr>
          <a:xfrm>
            <a:off x="6699749" y="1071600"/>
            <a:ext cx="2605875" cy="1684725"/>
          </a:xfrm>
          <a:prstGeom prst="rect">
            <a:avLst/>
          </a:prstGeom>
          <a:noFill/>
          <a:ln>
            <a:noFill/>
          </a:ln>
        </p:spPr>
      </p:pic>
      <p:cxnSp>
        <p:nvCxnSpPr>
          <p:cNvPr id="314" name="Google Shape;314;p45"/>
          <p:cNvCxnSpPr/>
          <p:nvPr/>
        </p:nvCxnSpPr>
        <p:spPr>
          <a:xfrm>
            <a:off x="3137037" y="2924250"/>
            <a:ext cx="261300" cy="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45"/>
          <p:cNvSpPr txBox="1"/>
          <p:nvPr/>
        </p:nvSpPr>
        <p:spPr>
          <a:xfrm>
            <a:off x="311700" y="4086200"/>
            <a:ext cx="25221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Before</a:t>
            </a:r>
            <a:endParaRPr/>
          </a:p>
        </p:txBody>
      </p:sp>
      <p:sp>
        <p:nvSpPr>
          <p:cNvPr id="316" name="Google Shape;316;p45"/>
          <p:cNvSpPr txBox="1"/>
          <p:nvPr/>
        </p:nvSpPr>
        <p:spPr>
          <a:xfrm>
            <a:off x="6828400" y="4265525"/>
            <a:ext cx="25221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After (high 9, almost 10)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204000" y="9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Fig. 4 Representations learned through concept learning_TSNE</a:t>
            </a:r>
            <a:endParaRPr/>
          </a:p>
        </p:txBody>
      </p:sp>
      <p:pic>
        <p:nvPicPr>
          <p:cNvPr id="322" name="Google Shape;322;p46"/>
          <p:cNvPicPr preferRelativeResize="0"/>
          <p:nvPr/>
        </p:nvPicPr>
        <p:blipFill>
          <a:blip r:embed="rId3">
            <a:alphaModFix/>
          </a:blip>
          <a:stretch>
            <a:fillRect/>
          </a:stretch>
        </p:blipFill>
        <p:spPr>
          <a:xfrm>
            <a:off x="439650" y="990575"/>
            <a:ext cx="2828775" cy="1881050"/>
          </a:xfrm>
          <a:prstGeom prst="rect">
            <a:avLst/>
          </a:prstGeom>
          <a:noFill/>
          <a:ln>
            <a:noFill/>
          </a:ln>
        </p:spPr>
      </p:pic>
      <p:pic>
        <p:nvPicPr>
          <p:cNvPr id="323" name="Google Shape;323;p46"/>
          <p:cNvPicPr preferRelativeResize="0"/>
          <p:nvPr/>
        </p:nvPicPr>
        <p:blipFill>
          <a:blip r:embed="rId4">
            <a:alphaModFix/>
          </a:blip>
          <a:stretch>
            <a:fillRect/>
          </a:stretch>
        </p:blipFill>
        <p:spPr>
          <a:xfrm>
            <a:off x="297000" y="2871625"/>
            <a:ext cx="3188450" cy="209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Zero-shot composition with concept learning</a:t>
            </a:r>
            <a:endParaRPr/>
          </a:p>
        </p:txBody>
      </p:sp>
      <p:pic>
        <p:nvPicPr>
          <p:cNvPr id="329" name="Google Shape;329;p47"/>
          <p:cNvPicPr preferRelativeResize="0"/>
          <p:nvPr/>
        </p:nvPicPr>
        <p:blipFill>
          <a:blip r:embed="rId3">
            <a:alphaModFix/>
          </a:blip>
          <a:stretch>
            <a:fillRect/>
          </a:stretch>
        </p:blipFill>
        <p:spPr>
          <a:xfrm>
            <a:off x="1264300" y="1207925"/>
            <a:ext cx="2880000" cy="1918791"/>
          </a:xfrm>
          <a:prstGeom prst="rect">
            <a:avLst/>
          </a:prstGeom>
          <a:noFill/>
          <a:ln>
            <a:noFill/>
          </a:ln>
        </p:spPr>
      </p:pic>
      <p:pic>
        <p:nvPicPr>
          <p:cNvPr id="330" name="Google Shape;330;p47"/>
          <p:cNvPicPr preferRelativeResize="0"/>
          <p:nvPr/>
        </p:nvPicPr>
        <p:blipFill>
          <a:blip r:embed="rId4">
            <a:alphaModFix/>
          </a:blip>
          <a:stretch>
            <a:fillRect/>
          </a:stretch>
        </p:blipFill>
        <p:spPr>
          <a:xfrm>
            <a:off x="5346600" y="3169400"/>
            <a:ext cx="2880000" cy="1918800"/>
          </a:xfrm>
          <a:prstGeom prst="rect">
            <a:avLst/>
          </a:prstGeom>
          <a:noFill/>
          <a:ln>
            <a:noFill/>
          </a:ln>
        </p:spPr>
      </p:pic>
      <p:pic>
        <p:nvPicPr>
          <p:cNvPr id="331" name="Google Shape;331;p47"/>
          <p:cNvPicPr preferRelativeResize="0"/>
          <p:nvPr/>
        </p:nvPicPr>
        <p:blipFill>
          <a:blip r:embed="rId5">
            <a:alphaModFix/>
          </a:blip>
          <a:stretch>
            <a:fillRect/>
          </a:stretch>
        </p:blipFill>
        <p:spPr>
          <a:xfrm>
            <a:off x="1264300" y="3169400"/>
            <a:ext cx="2880000" cy="1918791"/>
          </a:xfrm>
          <a:prstGeom prst="rect">
            <a:avLst/>
          </a:prstGeom>
          <a:noFill/>
          <a:ln>
            <a:noFill/>
          </a:ln>
        </p:spPr>
      </p:pic>
      <p:pic>
        <p:nvPicPr>
          <p:cNvPr id="332" name="Google Shape;332;p47"/>
          <p:cNvPicPr preferRelativeResize="0"/>
          <p:nvPr/>
        </p:nvPicPr>
        <p:blipFill>
          <a:blip r:embed="rId6">
            <a:alphaModFix/>
          </a:blip>
          <a:stretch>
            <a:fillRect/>
          </a:stretch>
        </p:blipFill>
        <p:spPr>
          <a:xfrm>
            <a:off x="5346600" y="1250650"/>
            <a:ext cx="2880000" cy="19187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Supplementary tables - table 1&amp;2 train test splits - haidi</a:t>
            </a:r>
            <a:endParaRPr/>
          </a:p>
        </p:txBody>
      </p:sp>
      <p:pic>
        <p:nvPicPr>
          <p:cNvPr id="338" name="Google Shape;338;p48"/>
          <p:cNvPicPr preferRelativeResize="0"/>
          <p:nvPr/>
        </p:nvPicPr>
        <p:blipFill>
          <a:blip r:embed="rId3">
            <a:alphaModFix/>
          </a:blip>
          <a:stretch>
            <a:fillRect/>
          </a:stretch>
        </p:blipFill>
        <p:spPr>
          <a:xfrm>
            <a:off x="378500" y="1215375"/>
            <a:ext cx="3314700" cy="1276350"/>
          </a:xfrm>
          <a:prstGeom prst="rect">
            <a:avLst/>
          </a:prstGeom>
          <a:noFill/>
          <a:ln>
            <a:noFill/>
          </a:ln>
        </p:spPr>
      </p:pic>
      <p:pic>
        <p:nvPicPr>
          <p:cNvPr id="339" name="Google Shape;339;p48"/>
          <p:cNvPicPr preferRelativeResize="0"/>
          <p:nvPr/>
        </p:nvPicPr>
        <p:blipFill>
          <a:blip r:embed="rId4">
            <a:alphaModFix/>
          </a:blip>
          <a:stretch>
            <a:fillRect/>
          </a:stretch>
        </p:blipFill>
        <p:spPr>
          <a:xfrm>
            <a:off x="311700" y="2689375"/>
            <a:ext cx="6009176" cy="2203625"/>
          </a:xfrm>
          <a:prstGeom prst="rect">
            <a:avLst/>
          </a:prstGeom>
          <a:noFill/>
          <a:ln>
            <a:noFill/>
          </a:ln>
        </p:spPr>
      </p:pic>
      <p:sp>
        <p:nvSpPr>
          <p:cNvPr id="340" name="Google Shape;340;p48"/>
          <p:cNvSpPr txBox="1"/>
          <p:nvPr/>
        </p:nvSpPr>
        <p:spPr>
          <a:xfrm>
            <a:off x="4351650" y="2368350"/>
            <a:ext cx="14997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table 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supplementary figures</a:t>
            </a:r>
            <a:endParaRPr/>
          </a:p>
        </p:txBody>
      </p:sp>
      <p:sp>
        <p:nvSpPr>
          <p:cNvPr id="346" name="Google Shape;34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Average reward curves with std for all expts</a:t>
            </a:r>
            <a:endParaRPr/>
          </a:p>
          <a:p>
            <a:pPr indent="-342900" lvl="0" marL="457200" rtl="0" algn="l">
              <a:spcBef>
                <a:spcPts val="0"/>
              </a:spcBef>
              <a:spcAft>
                <a:spcPts val="0"/>
              </a:spcAft>
              <a:buSzPts val="1800"/>
              <a:buAutoNum type="arabicPeriod"/>
            </a:pPr>
            <a:r>
              <a:rPr lang="zh-CN"/>
              <a:t>Latency curves - number of steps to complete episode</a:t>
            </a:r>
            <a:endParaRPr/>
          </a:p>
          <a:p>
            <a:pPr indent="-342900" lvl="0" marL="457200" rtl="0" algn="l">
              <a:spcBef>
                <a:spcPts val="0"/>
              </a:spcBef>
              <a:spcAft>
                <a:spcPts val="0"/>
              </a:spcAft>
              <a:buSzPts val="1800"/>
              <a:buAutoNum type="arabicPeriod"/>
            </a:pPr>
            <a:r>
              <a:rPr lang="zh-CN"/>
              <a:t>Loss curves?</a:t>
            </a:r>
            <a:endParaRPr/>
          </a:p>
          <a:p>
            <a:pPr indent="-342900" lvl="0" marL="457200" rtl="0" algn="l">
              <a:spcBef>
                <a:spcPts val="0"/>
              </a:spcBef>
              <a:spcAft>
                <a:spcPts val="0"/>
              </a:spcAft>
              <a:buSzPts val="1800"/>
              <a:buAutoNum type="arabicPeriod"/>
            </a:pPr>
            <a:r>
              <a:rPr lang="zh-CN"/>
              <a:t>Video of agent solving tasks, youtube link</a:t>
            </a:r>
            <a:endParaRPr/>
          </a:p>
          <a:p>
            <a:pPr indent="-342900" lvl="0" marL="457200" rtl="0" algn="l">
              <a:spcBef>
                <a:spcPts val="0"/>
              </a:spcBef>
              <a:spcAft>
                <a:spcPts val="0"/>
              </a:spcAft>
              <a:buSzPts val="1800"/>
              <a:buAutoNum type="arabicPeriod"/>
            </a:pPr>
            <a:r>
              <a:rPr lang="zh-CN"/>
              <a:t>Sample Code to run unity file (write short code snippet and ss - use VS code)</a:t>
            </a:r>
            <a:endParaRPr/>
          </a:p>
          <a:p>
            <a:pPr indent="-317500" lvl="1" marL="914400" rtl="0" algn="l">
              <a:spcBef>
                <a:spcPts val="0"/>
              </a:spcBef>
              <a:spcAft>
                <a:spcPts val="0"/>
              </a:spcAft>
              <a:buSzPts val="1400"/>
              <a:buAutoNum type="alphaLcPeriod"/>
            </a:pPr>
            <a:r>
              <a:rPr lang="zh-CN"/>
              <a:t>load unity build</a:t>
            </a:r>
            <a:endParaRPr/>
          </a:p>
          <a:p>
            <a:pPr indent="-317500" lvl="1" marL="914400" rtl="0" algn="l">
              <a:spcBef>
                <a:spcPts val="0"/>
              </a:spcBef>
              <a:spcAft>
                <a:spcPts val="0"/>
              </a:spcAft>
              <a:buSzPts val="1400"/>
              <a:buAutoNum type="alphaLcPeriod"/>
            </a:pPr>
            <a:r>
              <a:rPr lang="zh-CN"/>
              <a:t>get observation</a:t>
            </a:r>
            <a:endParaRPr/>
          </a:p>
          <a:p>
            <a:pPr indent="-317500" lvl="1" marL="914400" rtl="0" algn="l">
              <a:spcBef>
                <a:spcPts val="0"/>
              </a:spcBef>
              <a:spcAft>
                <a:spcPts val="0"/>
              </a:spcAft>
              <a:buSzPts val="1400"/>
              <a:buAutoNum type="alphaLcPeriod"/>
            </a:pPr>
            <a:r>
              <a:rPr lang="zh-CN"/>
              <a:t>step action</a:t>
            </a:r>
            <a:endParaRPr/>
          </a:p>
          <a:p>
            <a:pPr indent="-317500" lvl="1" marL="914400" rtl="0" algn="l">
              <a:spcBef>
                <a:spcPts val="0"/>
              </a:spcBef>
              <a:spcAft>
                <a:spcPts val="0"/>
              </a:spcAft>
              <a:buSzPts val="1400"/>
              <a:buAutoNum type="alphaLcPeriod"/>
            </a:pPr>
            <a:r>
              <a:rPr lang="zh-CN"/>
              <a:t>get reward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a:t>
            </a:r>
            <a:endParaRPr/>
          </a:p>
        </p:txBody>
      </p:sp>
      <p:sp>
        <p:nvSpPr>
          <p:cNvPr id="352" name="Google Shape;35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zh-CN"/>
              <a:t>Keywords: </a:t>
            </a:r>
            <a:endParaRPr/>
          </a:p>
          <a:p>
            <a:pPr indent="-310832" lvl="1" marL="914400" rtl="0" algn="l">
              <a:spcBef>
                <a:spcPts val="0"/>
              </a:spcBef>
              <a:spcAft>
                <a:spcPts val="0"/>
              </a:spcAft>
              <a:buSzPct val="100000"/>
              <a:buChar char="○"/>
            </a:pPr>
            <a:r>
              <a:rPr lang="zh-CN"/>
              <a:t>Embodied agent, language grounding to vision &amp; action, zero-shot composition</a:t>
            </a:r>
            <a:endParaRPr/>
          </a:p>
          <a:p>
            <a:pPr indent="-334327" lvl="0" marL="457200" rtl="0" algn="l">
              <a:spcBef>
                <a:spcPts val="0"/>
              </a:spcBef>
              <a:spcAft>
                <a:spcPts val="0"/>
              </a:spcAft>
              <a:buSzPct val="100000"/>
              <a:buChar char="●"/>
            </a:pPr>
            <a:r>
              <a:rPr lang="zh-CN"/>
              <a:t>Background:</a:t>
            </a:r>
            <a:endParaRPr/>
          </a:p>
          <a:p>
            <a:pPr indent="-310832" lvl="1" marL="914400" rtl="0" algn="l">
              <a:spcBef>
                <a:spcPts val="0"/>
              </a:spcBef>
              <a:spcAft>
                <a:spcPts val="0"/>
              </a:spcAft>
              <a:buSzPct val="100000"/>
              <a:buChar char="○"/>
            </a:pPr>
            <a:r>
              <a:rPr lang="zh-CN"/>
              <a:t>Ground embodied visual agents using language</a:t>
            </a:r>
            <a:endParaRPr/>
          </a:p>
          <a:p>
            <a:pPr indent="-310832" lvl="1" marL="914400" rtl="0" algn="l">
              <a:spcBef>
                <a:spcPts val="0"/>
              </a:spcBef>
              <a:spcAft>
                <a:spcPts val="0"/>
              </a:spcAft>
              <a:buSzPct val="100000"/>
              <a:buChar char="○"/>
            </a:pPr>
            <a:r>
              <a:rPr lang="zh-CN"/>
              <a:t>LLMs trained on large corpus achieve decent logical reasoning by decomposing</a:t>
            </a:r>
            <a:r>
              <a:rPr lang="zh-CN"/>
              <a:t>/</a:t>
            </a:r>
            <a:r>
              <a:rPr lang="zh-CN"/>
              <a:t>parsing sentences and sequentially ordering instructions. </a:t>
            </a:r>
            <a:endParaRPr/>
          </a:p>
          <a:p>
            <a:pPr indent="-310832" lvl="2" marL="1371600" rtl="0" algn="l">
              <a:spcBef>
                <a:spcPts val="0"/>
              </a:spcBef>
              <a:spcAft>
                <a:spcPts val="0"/>
              </a:spcAft>
              <a:buSzPct val="100000"/>
              <a:buChar char="■"/>
            </a:pPr>
            <a:r>
              <a:rPr lang="zh-CN"/>
              <a:t>Ref: ChatGPT QnA</a:t>
            </a:r>
            <a:endParaRPr/>
          </a:p>
          <a:p>
            <a:pPr indent="-310832" lvl="1" marL="914400" rtl="0" algn="l">
              <a:spcBef>
                <a:spcPts val="0"/>
              </a:spcBef>
              <a:spcAft>
                <a:spcPts val="0"/>
              </a:spcAft>
              <a:buSzPct val="100000"/>
              <a:buChar char="○"/>
            </a:pPr>
            <a:r>
              <a:rPr lang="zh-CN"/>
              <a:t>But they are not grounded to visual information or perform spatial navigation.</a:t>
            </a:r>
            <a:endParaRPr/>
          </a:p>
          <a:p>
            <a:pPr indent="-310832" lvl="1" marL="914400" rtl="0" algn="l">
              <a:spcBef>
                <a:spcPts val="0"/>
              </a:spcBef>
              <a:spcAft>
                <a:spcPts val="0"/>
              </a:spcAft>
              <a:buSzPct val="100000"/>
              <a:buChar char="○"/>
            </a:pPr>
            <a:r>
              <a:rPr lang="zh-CN"/>
              <a:t>Embodied RL agents can </a:t>
            </a:r>
            <a:r>
              <a:rPr lang="zh-CN"/>
              <a:t>perform</a:t>
            </a:r>
            <a:r>
              <a:rPr lang="zh-CN"/>
              <a:t> spatial navigation but not logical reasoning or compositionality.</a:t>
            </a:r>
            <a:endParaRPr/>
          </a:p>
          <a:p>
            <a:pPr indent="-334327" lvl="0" marL="457200" rtl="0" algn="l">
              <a:spcBef>
                <a:spcPts val="0"/>
              </a:spcBef>
              <a:spcAft>
                <a:spcPts val="0"/>
              </a:spcAft>
              <a:buSzPct val="100000"/>
              <a:buChar char="●"/>
            </a:pPr>
            <a:r>
              <a:rPr lang="zh-CN"/>
              <a:t>Question:</a:t>
            </a:r>
            <a:endParaRPr/>
          </a:p>
          <a:p>
            <a:pPr indent="-310832" lvl="1" marL="914400" rtl="0" algn="l">
              <a:spcBef>
                <a:spcPts val="0"/>
              </a:spcBef>
              <a:spcAft>
                <a:spcPts val="0"/>
              </a:spcAft>
              <a:buSzPct val="100000"/>
              <a:buChar char="○"/>
            </a:pPr>
            <a:r>
              <a:rPr lang="zh-CN"/>
              <a:t>How well do vision-text RL models compose new textual instructions for zero-shot navigation?</a:t>
            </a:r>
            <a:endParaRPr/>
          </a:p>
          <a:p>
            <a:pPr indent="-310832" lvl="1" marL="914400" rtl="0" algn="l">
              <a:spcBef>
                <a:spcPts val="0"/>
              </a:spcBef>
              <a:spcAft>
                <a:spcPts val="0"/>
              </a:spcAft>
              <a:buSzPct val="100000"/>
              <a:buChar char="○"/>
            </a:pPr>
            <a:r>
              <a:rPr lang="zh-CN"/>
              <a:t>Can RL models leverage on pretrained VLM (Vision and</a:t>
            </a:r>
            <a:r>
              <a:rPr lang="zh-CN"/>
              <a:t>/</a:t>
            </a:r>
            <a:r>
              <a:rPr lang="zh-CN"/>
              <a:t>or Text) representations for fast mapping to new objects?</a:t>
            </a:r>
            <a:endParaRPr/>
          </a:p>
          <a:p>
            <a:pPr indent="0" lvl="0" marL="91440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Related works</a:t>
            </a:r>
            <a:endParaRPr/>
          </a:p>
        </p:txBody>
      </p:sp>
      <p:sp>
        <p:nvSpPr>
          <p:cNvPr id="358" name="Google Shape;35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zh-CN"/>
              <a:t>Compositionality in RL agents</a:t>
            </a:r>
            <a:endParaRPr/>
          </a:p>
          <a:p>
            <a:pPr indent="-317500" lvl="1" marL="914400" rtl="0" algn="l">
              <a:spcBef>
                <a:spcPts val="0"/>
              </a:spcBef>
              <a:spcAft>
                <a:spcPts val="0"/>
              </a:spcAft>
              <a:buSzPts val="1400"/>
              <a:buChar char="○"/>
            </a:pPr>
            <a:r>
              <a:rPr lang="zh-CN"/>
              <a:t>Model-free algorithms learn habits or inflexible policies </a:t>
            </a:r>
            <a:endParaRPr/>
          </a:p>
          <a:p>
            <a:pPr indent="-317500" lvl="1" marL="914400" rtl="0" algn="l">
              <a:spcBef>
                <a:spcPts val="0"/>
              </a:spcBef>
              <a:spcAft>
                <a:spcPts val="0"/>
              </a:spcAft>
              <a:buSzPts val="1400"/>
              <a:buChar char="○"/>
            </a:pPr>
            <a:r>
              <a:rPr lang="zh-CN"/>
              <a:t>Unsure if model-free agents can decompose instructions to genearlize to new combinations</a:t>
            </a:r>
            <a:endParaRPr/>
          </a:p>
          <a:p>
            <a:pPr indent="-317500" lvl="1" marL="914400" rtl="0" algn="l">
              <a:spcBef>
                <a:spcPts val="0"/>
              </a:spcBef>
              <a:spcAft>
                <a:spcPts val="0"/>
              </a:spcAft>
              <a:buSzPts val="1400"/>
              <a:buChar char="○"/>
            </a:pPr>
            <a:r>
              <a:rPr lang="zh-CN"/>
              <a:t>Kumar 2022, McClelland 2013, Open-Ended Learning team, adaptive agent team</a:t>
            </a:r>
            <a:endParaRPr/>
          </a:p>
          <a:p>
            <a:pPr indent="-342900" lvl="0" marL="457200" rtl="0" algn="l">
              <a:spcBef>
                <a:spcPts val="0"/>
              </a:spcBef>
              <a:spcAft>
                <a:spcPts val="0"/>
              </a:spcAft>
              <a:buSzPts val="1800"/>
              <a:buChar char="●"/>
            </a:pPr>
            <a:r>
              <a:rPr lang="zh-CN"/>
              <a:t>Language Grounding via RL</a:t>
            </a:r>
            <a:endParaRPr/>
          </a:p>
          <a:p>
            <a:pPr indent="-317500" lvl="1" marL="914400" rtl="0" algn="l">
              <a:spcBef>
                <a:spcPts val="0"/>
              </a:spcBef>
              <a:spcAft>
                <a:spcPts val="0"/>
              </a:spcAft>
              <a:buSzPts val="1400"/>
              <a:buChar char="○"/>
            </a:pPr>
            <a:r>
              <a:rPr lang="zh-CN"/>
              <a:t>RL agents can learn to be flexible using language as an abstract instruction</a:t>
            </a:r>
            <a:endParaRPr/>
          </a:p>
          <a:p>
            <a:pPr indent="-317500" lvl="1" marL="914400" rtl="0" algn="l">
              <a:spcBef>
                <a:spcPts val="0"/>
              </a:spcBef>
              <a:spcAft>
                <a:spcPts val="0"/>
              </a:spcAft>
              <a:buSzPts val="1400"/>
              <a:buChar char="○"/>
            </a:pPr>
            <a:r>
              <a:rPr lang="zh-CN"/>
              <a:t>Jiang, Finn 2019 - HER to relabel agent trajectory to learn language instructions</a:t>
            </a:r>
            <a:endParaRPr/>
          </a:p>
          <a:p>
            <a:pPr indent="-317500" lvl="1" marL="914400" rtl="0" algn="l">
              <a:spcBef>
                <a:spcPts val="0"/>
              </a:spcBef>
              <a:spcAft>
                <a:spcPts val="0"/>
              </a:spcAft>
              <a:buSzPts val="1400"/>
              <a:buChar char="○"/>
            </a:pPr>
            <a:r>
              <a:rPr lang="zh-CN"/>
              <a:t>However, most works </a:t>
            </a:r>
            <a:endParaRPr/>
          </a:p>
          <a:p>
            <a:pPr indent="-317500" lvl="1" marL="914400" rtl="0" algn="l">
              <a:spcBef>
                <a:spcPts val="0"/>
              </a:spcBef>
              <a:spcAft>
                <a:spcPts val="0"/>
              </a:spcAft>
              <a:buSzPts val="1400"/>
              <a:buChar char="○"/>
            </a:pPr>
            <a:r>
              <a:rPr lang="zh-CN"/>
              <a:t>Hermann 2017; Chaplot 2017; Shu, Xiong, Socher 2019 </a:t>
            </a:r>
            <a:endParaRPr/>
          </a:p>
          <a:p>
            <a:pPr indent="-342900" lvl="0" marL="457200" rtl="0" algn="l">
              <a:spcBef>
                <a:spcPts val="0"/>
              </a:spcBef>
              <a:spcAft>
                <a:spcPts val="0"/>
              </a:spcAft>
              <a:buSzPts val="1800"/>
              <a:buChar char="●"/>
            </a:pPr>
            <a:r>
              <a:rPr lang="zh-CN"/>
              <a:t>Integrating pretrained encoders into Embodied agents</a:t>
            </a:r>
            <a:endParaRPr/>
          </a:p>
          <a:p>
            <a:pPr indent="-317500" lvl="1" marL="914400" rtl="0" algn="l">
              <a:spcBef>
                <a:spcPts val="0"/>
              </a:spcBef>
              <a:spcAft>
                <a:spcPts val="0"/>
              </a:spcAft>
              <a:buSzPts val="1400"/>
              <a:buChar char="○"/>
            </a:pPr>
            <a:r>
              <a:rPr lang="zh-CN"/>
              <a:t>Radford 2021 ICML: CLIP encoders integrated with agent?</a:t>
            </a:r>
            <a:endParaRPr/>
          </a:p>
          <a:p>
            <a:pPr indent="-317500" lvl="1" marL="914400" rtl="0" algn="l">
              <a:spcBef>
                <a:spcPts val="0"/>
              </a:spcBef>
              <a:spcAft>
                <a:spcPts val="0"/>
              </a:spcAft>
              <a:buSzPts val="1400"/>
              <a:buChar char="○"/>
            </a:pPr>
            <a:r>
              <a:rPr lang="zh-CN"/>
              <a:t>Voyager: GPT to generate code to solve RL, but GPT trained on instructions</a:t>
            </a:r>
            <a:endParaRPr/>
          </a:p>
          <a:p>
            <a:pPr indent="-317500" lvl="1" marL="914400" rtl="0" algn="l">
              <a:spcBef>
                <a:spcPts val="0"/>
              </a:spcBef>
              <a:spcAft>
                <a:spcPts val="0"/>
              </a:spcAft>
              <a:buSzPts val="1400"/>
              <a:buChar char="○"/>
            </a:pPr>
            <a:r>
              <a:rPr lang="zh-CN"/>
              <a:t>VLM serves as a annotater to increase efficiency of embodied agent’s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6"/>
          <p:cNvGraphicFramePr/>
          <p:nvPr/>
        </p:nvGraphicFramePr>
        <p:xfrm>
          <a:off x="687425" y="1397125"/>
          <a:ext cx="3000000" cy="3000000"/>
        </p:xfrm>
        <a:graphic>
          <a:graphicData uri="http://schemas.openxmlformats.org/drawingml/2006/table">
            <a:tbl>
              <a:tblPr>
                <a:noFill/>
                <a:tableStyleId>{86B1930A-15D2-40C4-BF0D-E510EE4EE426}</a:tableStyleId>
              </a:tblPr>
              <a:tblGrid>
                <a:gridCol w="1246250"/>
                <a:gridCol w="3103025"/>
                <a:gridCol w="3636575"/>
              </a:tblGrid>
              <a:tr h="396200">
                <a:tc>
                  <a:txBody>
                    <a:bodyPr/>
                    <a:lstStyle/>
                    <a:p>
                      <a:pPr indent="0" lvl="0" marL="0" rtl="0" algn="l">
                        <a:spcBef>
                          <a:spcPts val="0"/>
                        </a:spcBef>
                        <a:spcAft>
                          <a:spcPts val="0"/>
                        </a:spcAft>
                        <a:buNone/>
                      </a:pPr>
                      <a:r>
                        <a:rPr b="1" lang="zh-CN"/>
                        <a:t>Training env</a:t>
                      </a:r>
                      <a:endParaRPr b="1"/>
                    </a:p>
                  </a:txBody>
                  <a:tcPr marT="91425" marB="91425" marR="91425" marL="91425"/>
                </a:tc>
                <a:tc>
                  <a:txBody>
                    <a:bodyPr/>
                    <a:lstStyle/>
                    <a:p>
                      <a:pPr indent="0" lvl="0" marL="0" rtl="0" algn="l">
                        <a:spcBef>
                          <a:spcPts val="0"/>
                        </a:spcBef>
                        <a:spcAft>
                          <a:spcPts val="0"/>
                        </a:spcAft>
                        <a:buNone/>
                      </a:pPr>
                      <a:r>
                        <a:rPr b="1" lang="zh-CN"/>
                        <a:t>Train</a:t>
                      </a:r>
                      <a:endParaRPr b="1"/>
                    </a:p>
                  </a:txBody>
                  <a:tcPr marT="91425" marB="91425" marR="91425" marL="91425"/>
                </a:tc>
                <a:tc>
                  <a:txBody>
                    <a:bodyPr/>
                    <a:lstStyle/>
                    <a:p>
                      <a:pPr indent="0" lvl="0" marL="0" rtl="0" algn="l">
                        <a:spcBef>
                          <a:spcPts val="0"/>
                        </a:spcBef>
                        <a:spcAft>
                          <a:spcPts val="0"/>
                        </a:spcAft>
                        <a:buNone/>
                      </a:pPr>
                      <a:r>
                        <a:rPr b="1" lang="zh-CN"/>
                        <a:t>Test</a:t>
                      </a:r>
                      <a:endParaRPr b="1"/>
                    </a:p>
                  </a:txBody>
                  <a:tcPr marT="91425" marB="91425" marR="91425" marL="91425"/>
                </a:tc>
              </a:tr>
              <a:tr h="609575">
                <a:tc>
                  <a:txBody>
                    <a:bodyPr/>
                    <a:lstStyle/>
                    <a:p>
                      <a:pPr indent="0" lvl="0" marL="0" rtl="0" algn="l">
                        <a:spcBef>
                          <a:spcPts val="0"/>
                        </a:spcBef>
                        <a:spcAft>
                          <a:spcPts val="0"/>
                        </a:spcAft>
                        <a:buNone/>
                      </a:pPr>
                      <a:r>
                        <a:rPr lang="zh-CN"/>
                        <a:t>s1 &gt; s2</a:t>
                      </a:r>
                      <a:endParaRPr/>
                    </a:p>
                  </a:txBody>
                  <a:tcPr marT="91425" marB="91425" marR="91425" marL="91425"/>
                </a:tc>
                <a:tc>
                  <a:txBody>
                    <a:bodyPr/>
                    <a:lstStyle/>
                    <a:p>
                      <a:pPr indent="0" lvl="0" marL="0" rtl="0" algn="l">
                        <a:spcBef>
                          <a:spcPts val="0"/>
                        </a:spcBef>
                        <a:spcAft>
                          <a:spcPts val="0"/>
                        </a:spcAft>
                        <a:buNone/>
                      </a:pPr>
                      <a:r>
                        <a:rPr lang="zh-CN"/>
                        <a:t>808,612,493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1900,5576,8945</a:t>
                      </a:r>
                      <a:endParaRPr/>
                    </a:p>
                  </a:txBody>
                  <a:tcPr marT="91425" marB="91425" marR="91425" marL="91425">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zh-CN"/>
                        <a:t>init &gt; s2</a:t>
                      </a:r>
                      <a:endParaRPr/>
                    </a:p>
                    <a:p>
                      <a:pPr indent="0" lvl="0" marL="0" rtl="0" algn="l">
                        <a:spcBef>
                          <a:spcPts val="0"/>
                        </a:spcBef>
                        <a:spcAft>
                          <a:spcPts val="0"/>
                        </a:spcAft>
                        <a:buNone/>
                      </a:pPr>
                      <a:r>
                        <a:rPr lang="zh-CN"/>
                        <a:t>(one hot)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a:t>74050,5724,70772,?,?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99428,90296,94708,?,?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0" rtl="0" algn="l">
                        <a:spcBef>
                          <a:spcPts val="0"/>
                        </a:spcBef>
                        <a:spcAft>
                          <a:spcPts val="0"/>
                        </a:spcAft>
                        <a:buNone/>
                      </a:pPr>
                      <a:r>
                        <a:rPr lang="zh-CN"/>
                        <a:t>s2 &gt; s3</a:t>
                      </a:r>
                      <a:endParaRPr/>
                    </a:p>
                    <a:p>
                      <a:pPr indent="0" lvl="0" marL="0" rtl="0" algn="l">
                        <a:spcBef>
                          <a:spcPts val="0"/>
                        </a:spcBef>
                        <a:spcAft>
                          <a:spcPts val="0"/>
                        </a:spcAft>
                        <a:buNone/>
                      </a:pPr>
                      <a:r>
                        <a:rPr lang="zh-CN"/>
                        <a:t>(pending, if need add in)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00">
                          <a:solidFill>
                            <a:schemeClr val="dk1"/>
                          </a:solidFill>
                          <a:highlight>
                            <a:srgbClr val="FFF2CC"/>
                          </a:highlight>
                        </a:rPr>
                        <a:t>ave</a:t>
                      </a:r>
                      <a:endParaRPr sz="1000">
                        <a:solidFill>
                          <a:schemeClr val="dk1"/>
                        </a:solidFill>
                        <a:highlight>
                          <a:srgbClr val="FFF2CC"/>
                        </a:highlight>
                      </a:endParaRPr>
                    </a:p>
                    <a:p>
                      <a:pPr indent="0" lvl="0" marL="0" rtl="0" algn="l">
                        <a:spcBef>
                          <a:spcPts val="0"/>
                        </a:spcBef>
                        <a:spcAft>
                          <a:spcPts val="0"/>
                        </a:spcAft>
                        <a:buClr>
                          <a:schemeClr val="dk1"/>
                        </a:buClr>
                        <a:buSzPts val="1100"/>
                        <a:buFont typeface="Arial"/>
                        <a:buNone/>
                      </a:pPr>
                      <a:r>
                        <a:rPr lang="zh-CN" sz="1000">
                          <a:solidFill>
                            <a:schemeClr val="dk1"/>
                          </a:solidFill>
                          <a:highlight>
                            <a:srgbClr val="FFF2CC"/>
                          </a:highlight>
                        </a:rPr>
                        <a:t>+-std</a:t>
                      </a:r>
                      <a:endParaRPr sz="1000">
                        <a:solidFill>
                          <a:schemeClr val="dk1"/>
                        </a:solidFill>
                        <a:highlight>
                          <a:srgbClr val="FFF2CC"/>
                        </a:high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zh-CN" sz="1000">
                          <a:solidFill>
                            <a:schemeClr val="dk1"/>
                          </a:solidFill>
                          <a:highlight>
                            <a:srgbClr val="FFF2CC"/>
                          </a:highlight>
                        </a:rPr>
                        <a:t>ave</a:t>
                      </a:r>
                      <a:endParaRPr sz="1000">
                        <a:solidFill>
                          <a:schemeClr val="dk1"/>
                        </a:solidFill>
                        <a:highlight>
                          <a:srgbClr val="FFF2CC"/>
                        </a:highlight>
                      </a:endParaRPr>
                    </a:p>
                    <a:p>
                      <a:pPr indent="0" lvl="0" marL="0" rtl="0" algn="l">
                        <a:spcBef>
                          <a:spcPts val="0"/>
                        </a:spcBef>
                        <a:spcAft>
                          <a:spcPts val="0"/>
                        </a:spcAft>
                        <a:buClr>
                          <a:schemeClr val="dk1"/>
                        </a:buClr>
                        <a:buSzPts val="1100"/>
                        <a:buFont typeface="Arial"/>
                        <a:buNone/>
                      </a:pPr>
                      <a:r>
                        <a:rPr lang="zh-CN" sz="1000">
                          <a:solidFill>
                            <a:schemeClr val="dk1"/>
                          </a:solidFill>
                          <a:highlight>
                            <a:srgbClr val="FFF2CC"/>
                          </a:highlight>
                        </a:rPr>
                        <a:t>+-std</a:t>
                      </a:r>
                      <a:endParaRPr sz="1000">
                        <a:solidFill>
                          <a:schemeClr val="dk1"/>
                        </a:solidFill>
                        <a:highlight>
                          <a:srgbClr val="FFF2CC"/>
                        </a:highligh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75" name="Google Shape;75;p16"/>
          <p:cNvSpPr txBox="1"/>
          <p:nvPr>
            <p:ph idx="4294967295" type="title"/>
          </p:nvPr>
        </p:nvSpPr>
        <p:spPr>
          <a:xfrm>
            <a:off x="623400" y="17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[rebuttal N=5] Table 2: Benefit of concept learning (S1)</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Language learning environment</a:t>
            </a:r>
            <a:endParaRPr/>
          </a:p>
        </p:txBody>
      </p:sp>
      <p:sp>
        <p:nvSpPr>
          <p:cNvPr id="364" name="Google Shape;36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zh-CN"/>
              <a:t>Environment</a:t>
            </a:r>
            <a:endParaRPr/>
          </a:p>
          <a:p>
            <a:pPr indent="-317500" lvl="1" marL="914400" rtl="0" algn="l">
              <a:spcBef>
                <a:spcPts val="0"/>
              </a:spcBef>
              <a:spcAft>
                <a:spcPts val="0"/>
              </a:spcAft>
              <a:buSzPts val="1400"/>
              <a:buChar char="○"/>
            </a:pPr>
            <a:r>
              <a:rPr lang="zh-CN"/>
              <a:t>Room with visual cues &amp; avatar</a:t>
            </a:r>
            <a:endParaRPr/>
          </a:p>
          <a:p>
            <a:pPr indent="-317500" lvl="1" marL="914400" rtl="0" algn="l">
              <a:spcBef>
                <a:spcPts val="0"/>
              </a:spcBef>
              <a:spcAft>
                <a:spcPts val="0"/>
              </a:spcAft>
              <a:buSzPts val="1400"/>
              <a:buChar char="○"/>
            </a:pPr>
            <a:r>
              <a:rPr lang="zh-CN"/>
              <a:t>4 possible reward locations </a:t>
            </a:r>
            <a:endParaRPr/>
          </a:p>
          <a:p>
            <a:pPr indent="-317500" lvl="1" marL="914400" rtl="0" algn="l">
              <a:spcBef>
                <a:spcPts val="0"/>
              </a:spcBef>
              <a:spcAft>
                <a:spcPts val="0"/>
              </a:spcAft>
              <a:buSzPts val="1400"/>
              <a:buChar char="○"/>
            </a:pPr>
            <a:r>
              <a:rPr lang="zh-CN"/>
              <a:t>Types of objects</a:t>
            </a:r>
            <a:endParaRPr/>
          </a:p>
          <a:p>
            <a:pPr indent="-317500" lvl="1" marL="914400" rtl="0" algn="l">
              <a:spcBef>
                <a:spcPts val="0"/>
              </a:spcBef>
              <a:spcAft>
                <a:spcPts val="0"/>
              </a:spcAft>
              <a:buSzPts val="1400"/>
              <a:buChar char="○"/>
            </a:pPr>
            <a:r>
              <a:rPr lang="zh-CN"/>
              <a:t>Types of colors</a:t>
            </a:r>
            <a:endParaRPr/>
          </a:p>
          <a:p>
            <a:pPr indent="-342900" lvl="0" marL="457200" rtl="0" algn="l">
              <a:spcBef>
                <a:spcPts val="0"/>
              </a:spcBef>
              <a:spcAft>
                <a:spcPts val="0"/>
              </a:spcAft>
              <a:buSzPts val="1800"/>
              <a:buChar char="●"/>
            </a:pPr>
            <a:r>
              <a:rPr lang="zh-CN"/>
              <a:t>Types of agent &amp; training procedure</a:t>
            </a:r>
            <a:endParaRPr/>
          </a:p>
          <a:p>
            <a:pPr indent="-317500" lvl="1" marL="914400" rtl="0" algn="l">
              <a:spcBef>
                <a:spcPts val="0"/>
              </a:spcBef>
              <a:spcAft>
                <a:spcPts val="0"/>
              </a:spcAft>
              <a:buSzPts val="1400"/>
              <a:buChar char="○"/>
            </a:pPr>
            <a:r>
              <a:rPr lang="zh-CN"/>
              <a:t>Onehot, vanilla text, CLIP, BERT</a:t>
            </a:r>
            <a:endParaRPr/>
          </a:p>
          <a:p>
            <a:pPr indent="-317500" lvl="1" marL="914400" rtl="0" algn="l">
              <a:spcBef>
                <a:spcPts val="0"/>
              </a:spcBef>
              <a:spcAft>
                <a:spcPts val="0"/>
              </a:spcAft>
              <a:buSzPts val="1400"/>
              <a:buChar char="○"/>
            </a:pPr>
            <a:r>
              <a:rPr lang="zh-CN"/>
              <a:t>A2C</a:t>
            </a:r>
            <a:endParaRPr/>
          </a:p>
          <a:p>
            <a:pPr indent="-342900" lvl="0" marL="457200" rtl="0" algn="l">
              <a:spcBef>
                <a:spcPts val="0"/>
              </a:spcBef>
              <a:spcAft>
                <a:spcPts val="0"/>
              </a:spcAft>
              <a:buSzPts val="1800"/>
              <a:buChar char="●"/>
            </a:pPr>
            <a:r>
              <a:rPr lang="zh-CN"/>
              <a:t>Task</a:t>
            </a:r>
            <a:endParaRPr/>
          </a:p>
          <a:p>
            <a:pPr indent="-317500" lvl="1" marL="914400" rtl="0" algn="l">
              <a:spcBef>
                <a:spcPts val="0"/>
              </a:spcBef>
              <a:spcAft>
                <a:spcPts val="0"/>
              </a:spcAft>
              <a:buSzPts val="1400"/>
              <a:buChar char="○"/>
            </a:pPr>
            <a:r>
              <a:rPr lang="zh-CN"/>
              <a:t>Objectives of S0, S1, S2</a:t>
            </a:r>
            <a:endParaRPr/>
          </a:p>
          <a:p>
            <a:pPr indent="-317500" lvl="1" marL="914400" rtl="0" algn="l">
              <a:spcBef>
                <a:spcPts val="0"/>
              </a:spcBef>
              <a:spcAft>
                <a:spcPts val="0"/>
              </a:spcAft>
              <a:buSzPts val="1400"/>
              <a:buChar char="○"/>
            </a:pPr>
            <a:r>
              <a:rPr lang="zh-CN"/>
              <a:t>Train vs Test split table</a:t>
            </a:r>
            <a:endParaRPr/>
          </a:p>
          <a:p>
            <a:pPr indent="-317500" lvl="1" marL="914400" rtl="0" algn="l">
              <a:spcBef>
                <a:spcPts val="0"/>
              </a:spcBef>
              <a:spcAft>
                <a:spcPts val="0"/>
              </a:spcAft>
              <a:buSzPts val="1400"/>
              <a:buChar char="○"/>
            </a:pPr>
            <a:r>
              <a:rPr lang="zh-CN"/>
              <a:t>Evaluation metrics: Performance critiera, Reward, Latency to reach target</a:t>
            </a:r>
            <a:endParaRPr/>
          </a:p>
          <a:p>
            <a:pPr indent="0" lvl="0" marL="0" rtl="0" algn="l">
              <a:lnSpc>
                <a:spcPct val="100000"/>
              </a:lnSpc>
              <a:spcBef>
                <a:spcPts val="1200"/>
              </a:spcBef>
              <a:spcAft>
                <a:spcPts val="0"/>
              </a:spcAft>
              <a:buNone/>
            </a:pPr>
            <a:r>
              <a:rPr lang="zh-CN" sz="1400">
                <a:solidFill>
                  <a:schemeClr val="dk1"/>
                </a:solidFill>
              </a:rPr>
              <a:t>Goal: Solve/generalize for S2 test with as little training [motivation for paper]</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Expt 1: Agent decomposes instructions to generalize</a:t>
            </a:r>
            <a:endParaRPr/>
          </a:p>
        </p:txBody>
      </p:sp>
      <p:sp>
        <p:nvSpPr>
          <p:cNvPr id="370" name="Google Shape;370;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zh-CN"/>
              <a:t>Theory</a:t>
            </a:r>
            <a:endParaRPr/>
          </a:p>
          <a:p>
            <a:pPr indent="-317500" lvl="1" marL="914400" rtl="0" algn="l">
              <a:spcBef>
                <a:spcPts val="0"/>
              </a:spcBef>
              <a:spcAft>
                <a:spcPts val="0"/>
              </a:spcAft>
              <a:buSzPts val="1400"/>
              <a:buChar char="○"/>
            </a:pPr>
            <a:r>
              <a:rPr lang="zh-CN"/>
              <a:t>Learn O1-C1, O1-C2, O1-C3, O2-C1, O2-C2, O2-C3</a:t>
            </a:r>
            <a:endParaRPr/>
          </a:p>
          <a:p>
            <a:pPr indent="-317500" lvl="1" marL="914400" rtl="0" algn="l">
              <a:spcBef>
                <a:spcPts val="0"/>
              </a:spcBef>
              <a:spcAft>
                <a:spcPts val="0"/>
              </a:spcAft>
              <a:buSzPts val="1400"/>
              <a:buChar char="○"/>
            </a:pPr>
            <a:r>
              <a:rPr lang="zh-CN"/>
              <a:t>Can generalize both object and colour? ON-CM?</a:t>
            </a:r>
            <a:endParaRPr/>
          </a:p>
          <a:p>
            <a:pPr indent="-342900" lvl="0" marL="457200" rtl="0" algn="l">
              <a:spcBef>
                <a:spcPts val="0"/>
              </a:spcBef>
              <a:spcAft>
                <a:spcPts val="0"/>
              </a:spcAft>
              <a:buSzPts val="1800"/>
              <a:buChar char="●"/>
            </a:pPr>
            <a:r>
              <a:rPr lang="zh-CN"/>
              <a:t>Agent generalizes from familiar to novel combination of object &amp; colour </a:t>
            </a:r>
            <a:endParaRPr/>
          </a:p>
          <a:p>
            <a:pPr indent="-317500" lvl="1" marL="914400" rtl="0" algn="l">
              <a:spcBef>
                <a:spcPts val="0"/>
              </a:spcBef>
              <a:spcAft>
                <a:spcPts val="0"/>
              </a:spcAft>
              <a:buSzPts val="1400"/>
              <a:buChar char="○"/>
            </a:pPr>
            <a:r>
              <a:rPr b="1" lang="zh-CN"/>
              <a:t>Init → S2</a:t>
            </a:r>
            <a:r>
              <a:rPr lang="zh-CN"/>
              <a:t> </a:t>
            </a:r>
            <a:endParaRPr/>
          </a:p>
          <a:p>
            <a:pPr indent="-317500" lvl="1" marL="914400" rtl="0" algn="l">
              <a:spcBef>
                <a:spcPts val="0"/>
              </a:spcBef>
              <a:spcAft>
                <a:spcPts val="0"/>
              </a:spcAft>
              <a:buSzPts val="1400"/>
              <a:buChar char="○"/>
            </a:pPr>
            <a:r>
              <a:rPr lang="zh-CN"/>
              <a:t>Agent learns to </a:t>
            </a:r>
            <a:r>
              <a:rPr lang="zh-CN"/>
              <a:t>decompose familiar combinations &amp; combine categories to solve novel combinations (</a:t>
            </a:r>
            <a:r>
              <a:rPr b="1" lang="zh-CN"/>
              <a:t>train-test split</a:t>
            </a:r>
            <a:r>
              <a:rPr lang="zh-CN"/>
              <a:t>): </a:t>
            </a:r>
            <a:endParaRPr/>
          </a:p>
          <a:p>
            <a:pPr indent="-317500" lvl="1" marL="914400" rtl="0" algn="l">
              <a:spcBef>
                <a:spcPts val="0"/>
              </a:spcBef>
              <a:spcAft>
                <a:spcPts val="0"/>
              </a:spcAft>
              <a:buSzPts val="1400"/>
              <a:buChar char="○"/>
            </a:pPr>
            <a:r>
              <a:rPr lang="zh-CN"/>
              <a:t>Train: </a:t>
            </a:r>
            <a:endParaRPr/>
          </a:p>
          <a:p>
            <a:pPr indent="-317500" lvl="2" marL="1371600" rtl="0" algn="l">
              <a:spcBef>
                <a:spcPts val="0"/>
              </a:spcBef>
              <a:spcAft>
                <a:spcPts val="0"/>
              </a:spcAft>
              <a:buSzPts val="1400"/>
              <a:buChar char="■"/>
            </a:pPr>
            <a:r>
              <a:rPr lang="zh-CN"/>
              <a:t>Learn Red colour: red cube, red sphere, red prism, red cylinder</a:t>
            </a:r>
            <a:endParaRPr/>
          </a:p>
          <a:p>
            <a:pPr indent="-317500" lvl="2" marL="1371600" rtl="0" algn="l">
              <a:spcBef>
                <a:spcPts val="0"/>
              </a:spcBef>
              <a:spcAft>
                <a:spcPts val="0"/>
              </a:spcAft>
              <a:buSzPts val="1400"/>
              <a:buChar char="■"/>
            </a:pPr>
            <a:r>
              <a:rPr lang="zh-CN"/>
              <a:t>Learn Capsule object: green capsule, blue capsule, yellow capsule, black capsule</a:t>
            </a:r>
            <a:endParaRPr/>
          </a:p>
          <a:p>
            <a:pPr indent="-317500" lvl="1" marL="914400" rtl="0" algn="l">
              <a:spcBef>
                <a:spcPts val="0"/>
              </a:spcBef>
              <a:spcAft>
                <a:spcPts val="0"/>
              </a:spcAft>
              <a:buSzPts val="1400"/>
              <a:buChar char="○"/>
            </a:pPr>
            <a:r>
              <a:rPr lang="zh-CN"/>
              <a:t>Test: </a:t>
            </a:r>
            <a:endParaRPr/>
          </a:p>
          <a:p>
            <a:pPr indent="-317500" lvl="2" marL="1371600" rtl="0" algn="l">
              <a:spcBef>
                <a:spcPts val="0"/>
              </a:spcBef>
              <a:spcAft>
                <a:spcPts val="0"/>
              </a:spcAft>
              <a:buSzPts val="1400"/>
              <a:buChar char="■"/>
            </a:pPr>
            <a:r>
              <a:rPr lang="zh-CN"/>
              <a:t>Combine Red + Capsule: Red capsule</a:t>
            </a:r>
            <a:endParaRPr/>
          </a:p>
          <a:p>
            <a:pPr indent="-342900" lvl="0" marL="457200" rtl="0" algn="l">
              <a:spcBef>
                <a:spcPts val="0"/>
              </a:spcBef>
              <a:spcAft>
                <a:spcPts val="0"/>
              </a:spcAft>
              <a:buSzPts val="1800"/>
              <a:buChar char="●"/>
            </a:pPr>
            <a:r>
              <a:rPr lang="zh-CN"/>
              <a:t>Do pretrained text encoders improve generalization performance?</a:t>
            </a:r>
            <a:endParaRPr/>
          </a:p>
          <a:p>
            <a:pPr indent="-317500" lvl="1" marL="914400" rtl="0" algn="l">
              <a:spcBef>
                <a:spcPts val="0"/>
              </a:spcBef>
              <a:spcAft>
                <a:spcPts val="0"/>
              </a:spcAft>
              <a:buSzPts val="1400"/>
              <a:buChar char="○"/>
            </a:pPr>
            <a:r>
              <a:rPr lang="zh-CN"/>
              <a:t>Compare (Onehot, Vanilla text, CLIP text, BERT)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Expt 2: Curriculum X Learning  → Foundational learning</a:t>
            </a:r>
            <a:endParaRPr/>
          </a:p>
        </p:txBody>
      </p:sp>
      <p:sp>
        <p:nvSpPr>
          <p:cNvPr id="376" name="Google Shape;376;p54"/>
          <p:cNvSpPr txBox="1"/>
          <p:nvPr/>
        </p:nvSpPr>
        <p:spPr>
          <a:xfrm>
            <a:off x="360050" y="1258700"/>
            <a:ext cx="7953000" cy="28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zh-CN"/>
              <a:t>learning individual concepts is harder than </a:t>
            </a:r>
            <a:r>
              <a:rPr lang="zh-CN"/>
              <a:t>combined</a:t>
            </a:r>
            <a:r>
              <a:rPr lang="zh-CN"/>
              <a:t> concepts</a:t>
            </a:r>
            <a:endParaRPr/>
          </a:p>
          <a:p>
            <a:pPr indent="-317500" lvl="1" marL="914400" rtl="0" algn="l">
              <a:spcBef>
                <a:spcPts val="0"/>
              </a:spcBef>
              <a:spcAft>
                <a:spcPts val="0"/>
              </a:spcAft>
              <a:buSzPts val="1400"/>
              <a:buAutoNum type="alphaLcPeriod"/>
            </a:pPr>
            <a:r>
              <a:rPr lang="zh-CN"/>
              <a:t>i.e. S1 is harder than S2</a:t>
            </a:r>
            <a:endParaRPr/>
          </a:p>
          <a:p>
            <a:pPr indent="-317500" lvl="1" marL="914400" rtl="0" algn="l">
              <a:spcBef>
                <a:spcPts val="0"/>
              </a:spcBef>
              <a:spcAft>
                <a:spcPts val="0"/>
              </a:spcAft>
              <a:buSzPts val="1400"/>
              <a:buAutoNum type="alphaLcPeriod"/>
            </a:pPr>
            <a:r>
              <a:rPr lang="zh-CN"/>
              <a:t>evidence:</a:t>
            </a:r>
            <a:endParaRPr/>
          </a:p>
          <a:p>
            <a:pPr indent="0" lvl="0" marL="914400" rtl="0" algn="l">
              <a:spcBef>
                <a:spcPts val="0"/>
              </a:spcBef>
              <a:spcAft>
                <a:spcPts val="0"/>
              </a:spcAft>
              <a:buNone/>
            </a:pPr>
            <a:r>
              <a:rPr lang="zh-CN"/>
              <a:t>init → S1 </a:t>
            </a:r>
            <a:r>
              <a:rPr b="1" lang="zh-CN"/>
              <a:t>200k eps</a:t>
            </a:r>
            <a:r>
              <a:rPr lang="zh-CN"/>
              <a:t>                            vs              init → S2 </a:t>
            </a:r>
            <a:r>
              <a:rPr b="1" lang="zh-CN"/>
              <a:t>75k eps</a:t>
            </a:r>
            <a:endParaRPr b="1"/>
          </a:p>
          <a:p>
            <a:pPr indent="0" lvl="0" marL="914400" rtl="0" algn="l">
              <a:spcBef>
                <a:spcPts val="0"/>
              </a:spcBef>
              <a:spcAft>
                <a:spcPts val="0"/>
              </a:spcAft>
              <a:buNone/>
            </a:pPr>
            <a:r>
              <a:rPr lang="zh-CN"/>
              <a:t>init → S2/S1a/S1b → S1 </a:t>
            </a:r>
            <a:r>
              <a:rPr b="1" lang="zh-CN"/>
              <a:t>100k eps</a:t>
            </a:r>
            <a:endParaRPr b="1"/>
          </a:p>
          <a:p>
            <a:pPr indent="-317500" lvl="0" marL="457200" rtl="0" algn="l">
              <a:spcBef>
                <a:spcPts val="0"/>
              </a:spcBef>
              <a:spcAft>
                <a:spcPts val="0"/>
              </a:spcAft>
              <a:buSzPts val="1400"/>
              <a:buAutoNum type="arabicPeriod"/>
            </a:pPr>
            <a:r>
              <a:rPr lang="zh-CN"/>
              <a:t>after learning individual </a:t>
            </a:r>
            <a:r>
              <a:rPr lang="zh-CN"/>
              <a:t>concepts, learning combined concepts is much easier</a:t>
            </a:r>
            <a:endParaRPr/>
          </a:p>
          <a:p>
            <a:pPr indent="-317500" lvl="1" marL="914400" rtl="0" algn="l">
              <a:spcBef>
                <a:spcPts val="0"/>
              </a:spcBef>
              <a:spcAft>
                <a:spcPts val="0"/>
              </a:spcAft>
              <a:buSzPts val="1400"/>
              <a:buAutoNum type="alphaLcPeriod"/>
            </a:pPr>
            <a:r>
              <a:rPr lang="zh-CN"/>
              <a:t>evidence:</a:t>
            </a:r>
            <a:endParaRPr/>
          </a:p>
          <a:p>
            <a:pPr indent="0" lvl="0" marL="914400" rtl="0" algn="l">
              <a:spcBef>
                <a:spcPts val="0"/>
              </a:spcBef>
              <a:spcAft>
                <a:spcPts val="0"/>
              </a:spcAft>
              <a:buNone/>
            </a:pPr>
            <a:r>
              <a:rPr b="1" lang="zh-CN"/>
              <a:t>S1 train → S2 test  4k eps</a:t>
            </a:r>
            <a:endParaRPr b="1"/>
          </a:p>
          <a:p>
            <a:pPr indent="0" lvl="0" marL="914400" rtl="0" algn="l">
              <a:spcBef>
                <a:spcPts val="0"/>
              </a:spcBef>
              <a:spcAft>
                <a:spcPts val="0"/>
              </a:spcAft>
              <a:buNone/>
            </a:pPr>
            <a:r>
              <a:rPr b="1" lang="zh-CN"/>
              <a:t>init → S2 test   90k eps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Expt 3? Hindsight Experience Replay</a:t>
            </a:r>
            <a:endParaRPr/>
          </a:p>
        </p:txBody>
      </p:sp>
      <p:sp>
        <p:nvSpPr>
          <p:cNvPr id="382" name="Google Shape;38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Episode X</a:t>
            </a:r>
            <a:endParaRPr/>
          </a:p>
          <a:p>
            <a:pPr indent="-342900" lvl="0" marL="457200" rtl="0" algn="l">
              <a:spcBef>
                <a:spcPts val="0"/>
              </a:spcBef>
              <a:spcAft>
                <a:spcPts val="0"/>
              </a:spcAft>
              <a:buSzPts val="1800"/>
              <a:buChar char="●"/>
            </a:pPr>
            <a:r>
              <a:rPr lang="zh-CN"/>
              <a:t>Currently:</a:t>
            </a:r>
            <a:endParaRPr/>
          </a:p>
          <a:p>
            <a:pPr indent="-317500" lvl="1" marL="914400" rtl="0" algn="l">
              <a:spcBef>
                <a:spcPts val="0"/>
              </a:spcBef>
              <a:spcAft>
                <a:spcPts val="0"/>
              </a:spcAft>
              <a:buSzPts val="1400"/>
              <a:buChar char="○"/>
            </a:pPr>
            <a:r>
              <a:rPr lang="zh-CN"/>
              <a:t>Instruction: “red cube” </a:t>
            </a:r>
            <a:endParaRPr/>
          </a:p>
          <a:p>
            <a:pPr indent="-317500" lvl="1" marL="914400" rtl="0" algn="l">
              <a:spcBef>
                <a:spcPts val="0"/>
              </a:spcBef>
              <a:spcAft>
                <a:spcPts val="0"/>
              </a:spcAft>
              <a:buSzPts val="1400"/>
              <a:buChar char="○"/>
            </a:pPr>
            <a:r>
              <a:rPr lang="zh-CN"/>
              <a:t>Agent navigates to “blue sphere”</a:t>
            </a:r>
            <a:endParaRPr/>
          </a:p>
          <a:p>
            <a:pPr indent="-317500" lvl="1" marL="914400" rtl="0" algn="l">
              <a:spcBef>
                <a:spcPts val="0"/>
              </a:spcBef>
              <a:spcAft>
                <a:spcPts val="0"/>
              </a:spcAft>
              <a:buSzPts val="1400"/>
              <a:buChar char="○"/>
            </a:pPr>
            <a:r>
              <a:rPr lang="zh-CN"/>
              <a:t>Reward = 0</a:t>
            </a:r>
            <a:endParaRPr/>
          </a:p>
          <a:p>
            <a:pPr indent="-342900" lvl="0" marL="457200" rtl="0" algn="l">
              <a:spcBef>
                <a:spcPts val="0"/>
              </a:spcBef>
              <a:spcAft>
                <a:spcPts val="0"/>
              </a:spcAft>
              <a:buSzPts val="1800"/>
              <a:buChar char="●"/>
            </a:pPr>
            <a:r>
              <a:rPr lang="zh-CN"/>
              <a:t>HER:</a:t>
            </a:r>
            <a:endParaRPr/>
          </a:p>
          <a:p>
            <a:pPr indent="-317500" lvl="1" marL="914400" rtl="0" algn="l">
              <a:spcBef>
                <a:spcPts val="0"/>
              </a:spcBef>
              <a:spcAft>
                <a:spcPts val="0"/>
              </a:spcAft>
              <a:buSzPts val="1400"/>
              <a:buChar char="○"/>
            </a:pPr>
            <a:r>
              <a:rPr lang="zh-CN"/>
              <a:t>Relabel instruction to “blue sphere”</a:t>
            </a:r>
            <a:endParaRPr/>
          </a:p>
          <a:p>
            <a:pPr indent="-317500" lvl="1" marL="914400" rtl="0" algn="l">
              <a:spcBef>
                <a:spcPts val="0"/>
              </a:spcBef>
              <a:spcAft>
                <a:spcPts val="0"/>
              </a:spcAft>
              <a:buSzPts val="1400"/>
              <a:buChar char="○"/>
            </a:pPr>
            <a:r>
              <a:rPr lang="zh-CN"/>
              <a:t>Train the agent on the same trajectory but with the relablled instruction</a:t>
            </a:r>
            <a:endParaRPr/>
          </a:p>
        </p:txBody>
      </p:sp>
      <p:cxnSp>
        <p:nvCxnSpPr>
          <p:cNvPr id="383" name="Google Shape;383;p55"/>
          <p:cNvCxnSpPr/>
          <p:nvPr/>
        </p:nvCxnSpPr>
        <p:spPr>
          <a:xfrm flipH="1" rot="10800000">
            <a:off x="1528675" y="4121650"/>
            <a:ext cx="5010900" cy="1110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p55"/>
          <p:cNvCxnSpPr/>
          <p:nvPr/>
        </p:nvCxnSpPr>
        <p:spPr>
          <a:xfrm>
            <a:off x="2568425" y="3690300"/>
            <a:ext cx="0" cy="8850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55"/>
          <p:cNvCxnSpPr/>
          <p:nvPr/>
        </p:nvCxnSpPr>
        <p:spPr>
          <a:xfrm>
            <a:off x="3937575" y="3743150"/>
            <a:ext cx="0" cy="8850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55"/>
          <p:cNvCxnSpPr/>
          <p:nvPr/>
        </p:nvCxnSpPr>
        <p:spPr>
          <a:xfrm>
            <a:off x="5583250" y="3743150"/>
            <a:ext cx="0" cy="88500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55"/>
          <p:cNvSpPr txBox="1"/>
          <p:nvPr/>
        </p:nvSpPr>
        <p:spPr>
          <a:xfrm>
            <a:off x="201325" y="3568625"/>
            <a:ext cx="15153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inst: red cube</a:t>
            </a:r>
            <a:endParaRPr/>
          </a:p>
        </p:txBody>
      </p:sp>
      <p:sp>
        <p:nvSpPr>
          <p:cNvPr id="388" name="Google Shape;388;p55"/>
          <p:cNvSpPr txBox="1"/>
          <p:nvPr/>
        </p:nvSpPr>
        <p:spPr>
          <a:xfrm>
            <a:off x="1979675" y="4475025"/>
            <a:ext cx="13164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blue sphere</a:t>
            </a:r>
            <a:endParaRPr/>
          </a:p>
        </p:txBody>
      </p:sp>
      <p:sp>
        <p:nvSpPr>
          <p:cNvPr id="389" name="Google Shape;389;p55"/>
          <p:cNvSpPr txBox="1"/>
          <p:nvPr/>
        </p:nvSpPr>
        <p:spPr>
          <a:xfrm>
            <a:off x="3581100" y="4551225"/>
            <a:ext cx="13164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green cube</a:t>
            </a:r>
            <a:endParaRPr/>
          </a:p>
        </p:txBody>
      </p:sp>
      <p:sp>
        <p:nvSpPr>
          <p:cNvPr id="390" name="Google Shape;390;p55"/>
          <p:cNvSpPr txBox="1"/>
          <p:nvPr/>
        </p:nvSpPr>
        <p:spPr>
          <a:xfrm>
            <a:off x="5223175" y="4628150"/>
            <a:ext cx="13164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red cube</a:t>
            </a:r>
            <a:endParaRPr/>
          </a:p>
        </p:txBody>
      </p:sp>
      <p:sp>
        <p:nvSpPr>
          <p:cNvPr id="391" name="Google Shape;391;p55"/>
          <p:cNvSpPr txBox="1"/>
          <p:nvPr/>
        </p:nvSpPr>
        <p:spPr>
          <a:xfrm>
            <a:off x="2402500" y="3424825"/>
            <a:ext cx="542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-3</a:t>
            </a:r>
            <a:endParaRPr/>
          </a:p>
        </p:txBody>
      </p:sp>
      <p:sp>
        <p:nvSpPr>
          <p:cNvPr id="392" name="Google Shape;392;p55"/>
          <p:cNvSpPr txBox="1"/>
          <p:nvPr/>
        </p:nvSpPr>
        <p:spPr>
          <a:xfrm>
            <a:off x="3630475" y="3448775"/>
            <a:ext cx="542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-3</a:t>
            </a:r>
            <a:endParaRPr/>
          </a:p>
        </p:txBody>
      </p:sp>
      <p:sp>
        <p:nvSpPr>
          <p:cNvPr id="393" name="Google Shape;393;p55"/>
          <p:cNvSpPr txBox="1"/>
          <p:nvPr/>
        </p:nvSpPr>
        <p:spPr>
          <a:xfrm>
            <a:off x="5417325" y="3448775"/>
            <a:ext cx="542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t>
            </a:r>
            <a:r>
              <a:rPr lang="zh-CN"/>
              <a:t>10</a:t>
            </a:r>
            <a:endParaRPr/>
          </a:p>
        </p:txBody>
      </p:sp>
      <p:sp>
        <p:nvSpPr>
          <p:cNvPr id="394" name="Google Shape;394;p55"/>
          <p:cNvSpPr txBox="1"/>
          <p:nvPr/>
        </p:nvSpPr>
        <p:spPr>
          <a:xfrm>
            <a:off x="5417325" y="4958750"/>
            <a:ext cx="542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+10</a:t>
            </a:r>
            <a:endParaRPr/>
          </a:p>
        </p:txBody>
      </p:sp>
      <p:sp>
        <p:nvSpPr>
          <p:cNvPr id="395" name="Google Shape;395;p55"/>
          <p:cNvSpPr txBox="1"/>
          <p:nvPr/>
        </p:nvSpPr>
        <p:spPr>
          <a:xfrm>
            <a:off x="3763075" y="4730150"/>
            <a:ext cx="542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+10</a:t>
            </a:r>
            <a:endParaRPr/>
          </a:p>
        </p:txBody>
      </p:sp>
      <p:sp>
        <p:nvSpPr>
          <p:cNvPr id="396" name="Google Shape;396;p55"/>
          <p:cNvSpPr txBox="1"/>
          <p:nvPr/>
        </p:nvSpPr>
        <p:spPr>
          <a:xfrm>
            <a:off x="2237825" y="4762500"/>
            <a:ext cx="542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+10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Expt 4?: Visual encoders + Text encoders</a:t>
            </a:r>
            <a:endParaRPr/>
          </a:p>
        </p:txBody>
      </p:sp>
      <p:sp>
        <p:nvSpPr>
          <p:cNvPr id="402" name="Google Shape;40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Analysis</a:t>
            </a:r>
            <a:r>
              <a:rPr lang="zh-CN"/>
              <a:t> 1: Learned representations of text encoders</a:t>
            </a:r>
            <a:endParaRPr/>
          </a:p>
        </p:txBody>
      </p:sp>
      <p:sp>
        <p:nvSpPr>
          <p:cNvPr id="408" name="Google Shape;408;p57"/>
          <p:cNvSpPr txBox="1"/>
          <p:nvPr/>
        </p:nvSpPr>
        <p:spPr>
          <a:xfrm>
            <a:off x="360050" y="1258700"/>
            <a:ext cx="7953000" cy="280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zh-CN"/>
              <a:t>get the neural embeddings of the final layer before mixing layer (128 unit layer)</a:t>
            </a:r>
            <a:endParaRPr/>
          </a:p>
          <a:p>
            <a:pPr indent="-317500" lvl="1" marL="914400" rtl="0" algn="l">
              <a:spcBef>
                <a:spcPts val="0"/>
              </a:spcBef>
              <a:spcAft>
                <a:spcPts val="0"/>
              </a:spcAft>
              <a:buSzPts val="1400"/>
              <a:buAutoNum type="alphaLcPeriod"/>
            </a:pPr>
            <a:r>
              <a:rPr lang="zh-CN"/>
              <a:t>for S1 &amp; S2</a:t>
            </a:r>
            <a:endParaRPr/>
          </a:p>
          <a:p>
            <a:pPr indent="-317500" lvl="0" marL="457200" rtl="0" algn="l">
              <a:spcBef>
                <a:spcPts val="0"/>
              </a:spcBef>
              <a:spcAft>
                <a:spcPts val="0"/>
              </a:spcAft>
              <a:buSzPts val="1400"/>
              <a:buAutoNum type="arabicPeriod"/>
            </a:pPr>
            <a:r>
              <a:rPr lang="zh-CN"/>
              <a:t>For Onehot, vanilla, CLIP, BERT</a:t>
            </a:r>
            <a:endParaRPr/>
          </a:p>
          <a:p>
            <a:pPr indent="-317500" lvl="0" marL="457200" rtl="0" algn="l">
              <a:spcBef>
                <a:spcPts val="0"/>
              </a:spcBef>
              <a:spcAft>
                <a:spcPts val="0"/>
              </a:spcAft>
              <a:buSzPts val="1400"/>
              <a:buAutoNum type="arabicPeriod"/>
            </a:pPr>
            <a:r>
              <a:rPr lang="zh-CN"/>
              <a:t>Perform dimensionality reduction ← PCA, LDA, T-SNE</a:t>
            </a:r>
            <a:endParaRPr/>
          </a:p>
          <a:p>
            <a:pPr indent="-317500" lvl="0" marL="457200" rtl="0" algn="l">
              <a:spcBef>
                <a:spcPts val="0"/>
              </a:spcBef>
              <a:spcAft>
                <a:spcPts val="0"/>
              </a:spcAft>
              <a:buSzPts val="1400"/>
              <a:buAutoNum type="arabicPeriod"/>
            </a:pPr>
            <a:r>
              <a:rPr lang="zh-CN"/>
              <a:t>Plot the organisation</a:t>
            </a:r>
            <a:r>
              <a:rPr lang="zh-CN"/>
              <a:t>/</a:t>
            </a:r>
            <a:r>
              <a:rPr lang="zh-CN"/>
              <a:t>similarity of instructions</a:t>
            </a:r>
            <a:endParaRPr/>
          </a:p>
          <a:p>
            <a:pPr indent="-317500" lvl="0" marL="457200" rtl="0" algn="l">
              <a:spcBef>
                <a:spcPts val="0"/>
              </a:spcBef>
              <a:spcAft>
                <a:spcPts val="0"/>
              </a:spcAft>
              <a:buSzPts val="1400"/>
              <a:buAutoNum type="arabicPeriod"/>
            </a:pPr>
            <a:r>
              <a:rPr lang="zh-CN"/>
              <a:t>Do Pretrained text encoders incorporate organization of instructions?</a:t>
            </a:r>
            <a:endParaRPr/>
          </a:p>
          <a:p>
            <a:pPr indent="-317500" lvl="1" marL="914400" rtl="0" algn="l">
              <a:spcBef>
                <a:spcPts val="0"/>
              </a:spcBef>
              <a:spcAft>
                <a:spcPts val="0"/>
              </a:spcAft>
              <a:buSzPts val="1400"/>
              <a:buAutoNum type="alphaLcPeriod"/>
            </a:pPr>
            <a:r>
              <a:rPr lang="zh-CN"/>
              <a:t>see whether the organisation by RL is similar to that by pretrained text encoders by SL</a:t>
            </a:r>
            <a:endParaRPr/>
          </a:p>
          <a:p>
            <a:pPr indent="-317500" lvl="2" marL="1371600" rtl="0" algn="l">
              <a:spcBef>
                <a:spcPts val="0"/>
              </a:spcBef>
              <a:spcAft>
                <a:spcPts val="0"/>
              </a:spcAft>
              <a:buSzPts val="1400"/>
              <a:buAutoNum type="romanLcPeriod"/>
            </a:pPr>
            <a:r>
              <a:rPr lang="zh-CN"/>
              <a:t>if by RL is similar or better: we say that the encoding representations are okay to be learned thru RL</a:t>
            </a:r>
            <a:endParaRPr/>
          </a:p>
          <a:p>
            <a:pPr indent="-317500" lvl="2" marL="1371600" rtl="0" algn="l">
              <a:spcBef>
                <a:spcPts val="0"/>
              </a:spcBef>
              <a:spcAft>
                <a:spcPts val="0"/>
              </a:spcAft>
              <a:buSzPts val="1400"/>
              <a:buAutoNum type="romanLcPeriod"/>
            </a:pPr>
            <a:r>
              <a:rPr lang="zh-CN"/>
              <a:t>if by RL is worse: we say that encoding rep by SL is better</a:t>
            </a:r>
            <a:endParaRPr/>
          </a:p>
          <a:p>
            <a:pPr indent="-317500" lvl="1" marL="914400" rtl="0" algn="l">
              <a:spcBef>
                <a:spcPts val="0"/>
              </a:spcBef>
              <a:spcAft>
                <a:spcPts val="0"/>
              </a:spcAft>
              <a:buSzPts val="1400"/>
              <a:buAutoNum type="alphaLcPeriod"/>
            </a:pPr>
            <a:r>
              <a:rPr lang="zh-CN"/>
              <a:t>NLP plots of cosine distance between synonyms: </a:t>
            </a:r>
            <a:endParaRPr/>
          </a:p>
          <a:p>
            <a:pPr indent="-317500" lvl="2" marL="1371600" rtl="0" algn="l">
              <a:spcBef>
                <a:spcPts val="0"/>
              </a:spcBef>
              <a:spcAft>
                <a:spcPts val="0"/>
              </a:spcAft>
              <a:buSzPts val="1400"/>
              <a:buAutoNum type="romanLcPeriod"/>
            </a:pPr>
            <a:r>
              <a:rPr lang="zh-CN"/>
              <a:t>Colours: Red vs blue vs green vs yellow</a:t>
            </a:r>
            <a:endParaRPr/>
          </a:p>
          <a:p>
            <a:pPr indent="-317500" lvl="2" marL="1371600" rtl="0" algn="l">
              <a:spcBef>
                <a:spcPts val="0"/>
              </a:spcBef>
              <a:spcAft>
                <a:spcPts val="0"/>
              </a:spcAft>
              <a:buSzPts val="1400"/>
              <a:buAutoNum type="romanLcPeriod"/>
            </a:pPr>
            <a:r>
              <a:rPr lang="zh-CN"/>
              <a:t>Objects: Prism vs cube vs … </a:t>
            </a:r>
            <a:endParaRPr/>
          </a:p>
          <a:p>
            <a:pPr indent="-317500" lvl="2" marL="1371600" rtl="0" algn="l">
              <a:spcBef>
                <a:spcPts val="0"/>
              </a:spcBef>
              <a:spcAft>
                <a:spcPts val="0"/>
              </a:spcAft>
              <a:buSzPts val="1400"/>
              <a:buAutoNum type="romanLcPeriod"/>
            </a:pPr>
            <a:r>
              <a:rPr lang="zh-CN"/>
              <a:t>Colours &amp; objects: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Experiments</a:t>
            </a:r>
            <a:endParaRPr/>
          </a:p>
        </p:txBody>
      </p:sp>
      <p:sp>
        <p:nvSpPr>
          <p:cNvPr id="414" name="Google Shape;414;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r>
              <a:rPr lang="zh-CN"/>
              <a:t>/</a:t>
            </a:r>
            <a:r>
              <a:rPr lang="zh-CN"/>
              <a:t>Limitations</a:t>
            </a:r>
            <a:r>
              <a:rPr lang="zh-CN"/>
              <a:t>/</a:t>
            </a:r>
            <a:r>
              <a:rPr lang="zh-CN"/>
              <a:t>Conclusion</a:t>
            </a:r>
            <a:r>
              <a:rPr lang="zh-CN"/>
              <a:t>/</a:t>
            </a:r>
            <a:r>
              <a:rPr lang="zh-CN"/>
              <a:t>Future Works</a:t>
            </a:r>
            <a:endParaRPr/>
          </a:p>
        </p:txBody>
      </p:sp>
      <p:sp>
        <p:nvSpPr>
          <p:cNvPr id="420" name="Google Shape;420;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other ideas</a:t>
            </a:r>
            <a:endParaRPr/>
          </a:p>
        </p:txBody>
      </p:sp>
      <p:sp>
        <p:nvSpPr>
          <p:cNvPr id="426" name="Google Shape;426;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zh-CN">
                <a:highlight>
                  <a:srgbClr val="FFFF00"/>
                </a:highlight>
              </a:rPr>
              <a:t>use the current agents and create test env of different intermediate colours, e.g. test env pass a new color like orange and see which colour the agent travels to, test intermediate colours between RGBYBla</a:t>
            </a:r>
            <a:endParaRPr>
              <a:highlight>
                <a:srgbClr val="FFFF00"/>
              </a:highlight>
            </a:endParaRPr>
          </a:p>
          <a:p>
            <a:pPr indent="-317500" lvl="1" marL="914400" rtl="0" algn="l">
              <a:spcBef>
                <a:spcPts val="0"/>
              </a:spcBef>
              <a:spcAft>
                <a:spcPts val="0"/>
              </a:spcAft>
              <a:buSzPts val="1400"/>
              <a:buAutoNum type="alphaLcPeriod"/>
            </a:pPr>
            <a:r>
              <a:rPr lang="zh-CN">
                <a:highlight>
                  <a:srgbClr val="FFFF00"/>
                </a:highlight>
              </a:rPr>
              <a:t>can try with objects if have time</a:t>
            </a:r>
            <a:endParaRPr>
              <a:highlight>
                <a:srgbClr val="FFFF00"/>
              </a:highlight>
            </a:endParaRPr>
          </a:p>
          <a:p>
            <a:pPr indent="0" lvl="0" marL="0" rtl="0" algn="l">
              <a:spcBef>
                <a:spcPts val="1200"/>
              </a:spcBef>
              <a:spcAft>
                <a:spcPts val="0"/>
              </a:spcAft>
              <a:buNone/>
            </a:pPr>
            <a:r>
              <a:rPr lang="zh-CN" sz="1400">
                <a:highlight>
                  <a:srgbClr val="FFFF00"/>
                </a:highlight>
              </a:rPr>
              <a:t>whether the pre-trained model can facilitate the training process (10 episodes)</a:t>
            </a:r>
            <a:endParaRPr>
              <a:highlight>
                <a:srgbClr val="FFFF00"/>
              </a:highlight>
            </a:endParaRPr>
          </a:p>
          <a:p>
            <a:pPr indent="-342900" lvl="0" marL="457200" rtl="0" algn="l">
              <a:spcBef>
                <a:spcPts val="1200"/>
              </a:spcBef>
              <a:spcAft>
                <a:spcPts val="0"/>
              </a:spcAft>
              <a:buSzPts val="1800"/>
              <a:buAutoNum type="arabicPeriod"/>
            </a:pPr>
            <a:r>
              <a:rPr lang="zh-CN"/>
              <a:t>using longer sentences for captions, instruction-like, e.g. pass me the red cube</a:t>
            </a:r>
            <a:endParaRPr/>
          </a:p>
          <a:p>
            <a:pPr indent="-317500" lvl="1" marL="914400" rtl="0" algn="l">
              <a:spcBef>
                <a:spcPts val="0"/>
              </a:spcBef>
              <a:spcAft>
                <a:spcPts val="0"/>
              </a:spcAft>
              <a:buSzPts val="1400"/>
              <a:buAutoNum type="alphaLcPeriod"/>
            </a:pPr>
            <a:r>
              <a:rPr lang="zh-CN"/>
              <a:t>can use template of N captions and the target is inserted into caption (f-string)</a:t>
            </a:r>
            <a:endParaRPr/>
          </a:p>
          <a:p>
            <a:pPr indent="-317500" lvl="1" marL="914400" rtl="0" algn="l">
              <a:spcBef>
                <a:spcPts val="0"/>
              </a:spcBef>
              <a:spcAft>
                <a:spcPts val="0"/>
              </a:spcAft>
              <a:buSzPts val="1400"/>
              <a:buAutoNum type="alphaLcPeriod"/>
            </a:pPr>
            <a:r>
              <a:rPr lang="zh-CN"/>
              <a:t>use LLM to generate the caption based on a prompt (e.g. GPT, etc)</a:t>
            </a:r>
            <a:endParaRPr/>
          </a:p>
          <a:p>
            <a:pPr indent="-342900" lvl="0" marL="457200" rtl="0" algn="l">
              <a:spcBef>
                <a:spcPts val="0"/>
              </a:spcBef>
              <a:spcAft>
                <a:spcPts val="0"/>
              </a:spcAft>
              <a:buSzPts val="1800"/>
              <a:buAutoNum type="arabicPeriod"/>
            </a:pPr>
            <a:r>
              <a:rPr lang="zh-CN"/>
              <a:t>using vision encoders</a:t>
            </a:r>
            <a:endParaRPr/>
          </a:p>
          <a:p>
            <a:pPr indent="-342900" lvl="0" marL="457200" rtl="0" algn="l">
              <a:spcBef>
                <a:spcPts val="0"/>
              </a:spcBef>
              <a:spcAft>
                <a:spcPts val="0"/>
              </a:spcAft>
              <a:buSzPts val="1800"/>
              <a:buAutoNum type="arabicPeriod"/>
            </a:pPr>
            <a:r>
              <a:rPr lang="zh-CN"/>
              <a:t>using multi agents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Train - Test Split</a:t>
            </a:r>
            <a:endParaRPr/>
          </a:p>
        </p:txBody>
      </p:sp>
      <p:pic>
        <p:nvPicPr>
          <p:cNvPr id="432" name="Google Shape;432;p61"/>
          <p:cNvPicPr preferRelativeResize="0"/>
          <p:nvPr/>
        </p:nvPicPr>
        <p:blipFill>
          <a:blip r:embed="rId3">
            <a:alphaModFix/>
          </a:blip>
          <a:stretch>
            <a:fillRect/>
          </a:stretch>
        </p:blipFill>
        <p:spPr>
          <a:xfrm>
            <a:off x="1309675" y="1104975"/>
            <a:ext cx="6524625" cy="1352550"/>
          </a:xfrm>
          <a:prstGeom prst="rect">
            <a:avLst/>
          </a:prstGeom>
          <a:noFill/>
          <a:ln>
            <a:noFill/>
          </a:ln>
        </p:spPr>
      </p:pic>
      <p:sp>
        <p:nvSpPr>
          <p:cNvPr id="433" name="Google Shape;433;p61"/>
          <p:cNvSpPr txBox="1"/>
          <p:nvPr/>
        </p:nvSpPr>
        <p:spPr>
          <a:xfrm>
            <a:off x="1654750" y="2825150"/>
            <a:ext cx="5170500" cy="223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Scratch </a:t>
            </a:r>
            <a:r>
              <a:rPr b="1" lang="zh-CN" sz="1900">
                <a:solidFill>
                  <a:schemeClr val="dk1"/>
                </a:solidFill>
              </a:rPr>
              <a:t>→</a:t>
            </a:r>
            <a:r>
              <a:rPr b="1" lang="zh-CN" sz="1900"/>
              <a:t> S0</a:t>
            </a:r>
            <a:endParaRPr b="1" sz="1900"/>
          </a:p>
          <a:p>
            <a:pPr indent="0" lvl="0" marL="0" rtl="0" algn="ctr">
              <a:spcBef>
                <a:spcPts val="0"/>
              </a:spcBef>
              <a:spcAft>
                <a:spcPts val="0"/>
              </a:spcAft>
              <a:buNone/>
            </a:pPr>
            <a:r>
              <a:rPr b="1" lang="zh-CN" sz="1900"/>
              <a:t>From Scratch </a:t>
            </a:r>
            <a:r>
              <a:rPr b="1" lang="zh-CN" sz="1900">
                <a:solidFill>
                  <a:schemeClr val="dk1"/>
                </a:solidFill>
              </a:rPr>
              <a:t>→ S1</a:t>
            </a:r>
            <a:endParaRPr b="1" sz="1900">
              <a:solidFill>
                <a:schemeClr val="dk1"/>
              </a:solidFill>
            </a:endParaRPr>
          </a:p>
          <a:p>
            <a:pPr indent="0" lvl="0" marL="0" rtl="0" algn="ctr">
              <a:spcBef>
                <a:spcPts val="0"/>
              </a:spcBef>
              <a:spcAft>
                <a:spcPts val="0"/>
              </a:spcAft>
              <a:buNone/>
            </a:pPr>
            <a:r>
              <a:rPr b="1" lang="zh-CN" sz="1900">
                <a:solidFill>
                  <a:schemeClr val="dk1"/>
                </a:solidFill>
              </a:rPr>
              <a:t>S0 → S1</a:t>
            </a:r>
            <a:endParaRPr b="1" sz="1900">
              <a:solidFill>
                <a:schemeClr val="dk1"/>
              </a:solidFill>
            </a:endParaRPr>
          </a:p>
          <a:p>
            <a:pPr indent="0" lvl="0" marL="0" rtl="0" algn="ctr">
              <a:spcBef>
                <a:spcPts val="0"/>
              </a:spcBef>
              <a:spcAft>
                <a:spcPts val="0"/>
              </a:spcAft>
              <a:buNone/>
            </a:pPr>
            <a:r>
              <a:rPr b="1" lang="zh-CN" sz="1900">
                <a:solidFill>
                  <a:schemeClr val="dk1"/>
                </a:solidFill>
              </a:rPr>
              <a:t>From Scratch → S2</a:t>
            </a:r>
            <a:endParaRPr b="1" sz="1900">
              <a:solidFill>
                <a:schemeClr val="dk1"/>
              </a:solidFill>
            </a:endParaRPr>
          </a:p>
          <a:p>
            <a:pPr indent="0" lvl="0" marL="0" rtl="0" algn="ctr">
              <a:spcBef>
                <a:spcPts val="0"/>
              </a:spcBef>
              <a:spcAft>
                <a:spcPts val="0"/>
              </a:spcAft>
              <a:buNone/>
            </a:pPr>
            <a:r>
              <a:rPr b="1" lang="zh-CN" sz="1900">
                <a:solidFill>
                  <a:schemeClr val="dk1"/>
                </a:solidFill>
              </a:rPr>
              <a:t>S0 → S2</a:t>
            </a:r>
            <a:endParaRPr b="1" sz="1900">
              <a:solidFill>
                <a:schemeClr val="dk1"/>
              </a:solidFill>
            </a:endParaRPr>
          </a:p>
          <a:p>
            <a:pPr indent="0" lvl="0" marL="0" rtl="0" algn="ctr">
              <a:spcBef>
                <a:spcPts val="0"/>
              </a:spcBef>
              <a:spcAft>
                <a:spcPts val="0"/>
              </a:spcAft>
              <a:buNone/>
            </a:pPr>
            <a:r>
              <a:rPr b="1" lang="zh-CN" sz="1900">
                <a:solidFill>
                  <a:schemeClr val="dk1"/>
                </a:solidFill>
              </a:rPr>
              <a:t>S1 → S2</a:t>
            </a:r>
            <a:endParaRPr b="1" sz="1900">
              <a:solidFill>
                <a:schemeClr val="dk1"/>
              </a:solidFill>
            </a:endParaRPr>
          </a:p>
          <a:p>
            <a:pPr indent="0" lvl="0" marL="0" rtl="0" algn="ctr">
              <a:spcBef>
                <a:spcPts val="0"/>
              </a:spcBef>
              <a:spcAft>
                <a:spcPts val="0"/>
              </a:spcAft>
              <a:buNone/>
            </a:pPr>
            <a:r>
              <a:rPr b="1" lang="zh-CN" sz="1900">
                <a:solidFill>
                  <a:schemeClr val="dk1"/>
                </a:solidFill>
              </a:rPr>
              <a:t>S0 → S2 (Vanilla / Pretrained Text Encoder)</a:t>
            </a:r>
            <a:endParaRPr b="1" sz="1900">
              <a:solidFill>
                <a:schemeClr val="dk1"/>
              </a:solidFill>
            </a:endParaRPr>
          </a:p>
        </p:txBody>
      </p:sp>
      <p:sp>
        <p:nvSpPr>
          <p:cNvPr id="434" name="Google Shape;434;p61"/>
          <p:cNvSpPr txBox="1"/>
          <p:nvPr/>
        </p:nvSpPr>
        <p:spPr>
          <a:xfrm>
            <a:off x="7276525" y="2904950"/>
            <a:ext cx="1709400" cy="20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Performance criteria = </a:t>
            </a:r>
            <a:r>
              <a:rPr b="1" lang="zh-CN"/>
              <a:t>0.95 </a:t>
            </a:r>
            <a:r>
              <a:rPr lang="zh-CN"/>
              <a:t>reward over 100 episodes.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Determine when performance criteria is reached.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aphicFrame>
        <p:nvGraphicFramePr>
          <p:cNvPr id="80" name="Google Shape;80;p17"/>
          <p:cNvGraphicFramePr/>
          <p:nvPr/>
        </p:nvGraphicFramePr>
        <p:xfrm>
          <a:off x="258775" y="1193275"/>
          <a:ext cx="3000000" cy="3000000"/>
        </p:xfrm>
        <a:graphic>
          <a:graphicData uri="http://schemas.openxmlformats.org/drawingml/2006/table">
            <a:tbl>
              <a:tblPr>
                <a:noFill/>
                <a:tableStyleId>{86B1930A-15D2-40C4-BF0D-E510EE4EE426}</a:tableStyleId>
              </a:tblPr>
              <a:tblGrid>
                <a:gridCol w="1307900"/>
                <a:gridCol w="3705325"/>
                <a:gridCol w="3733800"/>
              </a:tblGrid>
              <a:tr h="396200">
                <a:tc>
                  <a:txBody>
                    <a:bodyPr/>
                    <a:lstStyle/>
                    <a:p>
                      <a:pPr indent="0" lvl="0" marL="0" rtl="0" algn="l">
                        <a:spcBef>
                          <a:spcPts val="0"/>
                        </a:spcBef>
                        <a:spcAft>
                          <a:spcPts val="0"/>
                        </a:spcAft>
                        <a:buNone/>
                      </a:pPr>
                      <a:r>
                        <a:t/>
                      </a:r>
                      <a:endParaRPr b="1"/>
                    </a:p>
                  </a:txBody>
                  <a:tcPr marT="91425" marB="91425" marR="91425" marL="91425"/>
                </a:tc>
                <a:tc gridSpan="2">
                  <a:txBody>
                    <a:bodyPr/>
                    <a:lstStyle/>
                    <a:p>
                      <a:pPr indent="0" lvl="0" marL="0" rtl="0" algn="l">
                        <a:spcBef>
                          <a:spcPts val="0"/>
                        </a:spcBef>
                        <a:spcAft>
                          <a:spcPts val="0"/>
                        </a:spcAft>
                        <a:buNone/>
                      </a:pPr>
                      <a:r>
                        <a:rPr b="1" lang="zh-CN"/>
                        <a:t>Zero shot evaluation</a:t>
                      </a:r>
                      <a:endParaRPr b="1"/>
                    </a:p>
                  </a:txBody>
                  <a:tcPr marT="91425" marB="91425" marR="91425" marL="91425"/>
                </a:tc>
                <a:tc hMerge="1"/>
              </a:tr>
              <a:tr h="396200">
                <a:tc>
                  <a:txBody>
                    <a:bodyPr/>
                    <a:lstStyle/>
                    <a:p>
                      <a:pPr indent="0" lvl="0" marL="0" rtl="0" algn="l">
                        <a:spcBef>
                          <a:spcPts val="0"/>
                        </a:spcBef>
                        <a:spcAft>
                          <a:spcPts val="0"/>
                        </a:spcAft>
                        <a:buNone/>
                      </a:pPr>
                      <a:r>
                        <a:rPr b="1" lang="zh-CN"/>
                        <a:t>T</a:t>
                      </a:r>
                      <a:r>
                        <a:rPr b="1" lang="zh-CN"/>
                        <a:t>raining</a:t>
                      </a:r>
                      <a:r>
                        <a:rPr b="1" lang="zh-CN"/>
                        <a:t> env</a:t>
                      </a:r>
                      <a:endParaRPr b="1"/>
                    </a:p>
                  </a:txBody>
                  <a:tcPr marT="91425" marB="91425" marR="91425" marL="91425"/>
                </a:tc>
                <a:tc>
                  <a:txBody>
                    <a:bodyPr/>
                    <a:lstStyle/>
                    <a:p>
                      <a:pPr indent="0" lvl="0" marL="0" rtl="0" algn="l">
                        <a:spcBef>
                          <a:spcPts val="0"/>
                        </a:spcBef>
                        <a:spcAft>
                          <a:spcPts val="0"/>
                        </a:spcAft>
                        <a:buNone/>
                      </a:pPr>
                      <a:r>
                        <a:rPr b="1" lang="zh-CN"/>
                        <a:t>familiar C+S</a:t>
                      </a:r>
                      <a:endParaRPr b="1"/>
                    </a:p>
                  </a:txBody>
                  <a:tcPr marT="91425" marB="91425" marR="91425" marL="91425"/>
                </a:tc>
                <a:tc>
                  <a:txBody>
                    <a:bodyPr/>
                    <a:lstStyle/>
                    <a:p>
                      <a:pPr indent="0" lvl="0" marL="0" rtl="0" algn="l">
                        <a:spcBef>
                          <a:spcPts val="0"/>
                        </a:spcBef>
                        <a:spcAft>
                          <a:spcPts val="0"/>
                        </a:spcAft>
                        <a:buNone/>
                      </a:pPr>
                      <a:r>
                        <a:rPr b="1" lang="zh-CN"/>
                        <a:t>unseen C+S</a:t>
                      </a:r>
                      <a:endParaRPr b="1"/>
                    </a:p>
                  </a:txBody>
                  <a:tcPr marT="91425" marB="91425" marR="91425" marL="91425"/>
                </a:tc>
              </a:tr>
              <a:tr h="396200">
                <a:tc>
                  <a:txBody>
                    <a:bodyPr/>
                    <a:lstStyle/>
                    <a:p>
                      <a:pPr indent="0" lvl="0" marL="0" rtl="0" algn="l">
                        <a:spcBef>
                          <a:spcPts val="0"/>
                        </a:spcBef>
                        <a:spcAft>
                          <a:spcPts val="0"/>
                        </a:spcAft>
                        <a:buNone/>
                      </a:pPr>
                      <a:r>
                        <a:rPr lang="zh-CN"/>
                        <a:t>random init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-28.35,-25.85,-33.24,?,?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-39.09,-38.96,-31.39</a:t>
                      </a:r>
                      <a:r>
                        <a:rPr lang="zh-CN">
                          <a:solidFill>
                            <a:schemeClr val="dk1"/>
                          </a:solidFill>
                        </a:rPr>
                        <a:t>,?,?</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t>C</a:t>
                      </a:r>
                      <a:r>
                        <a:rPr lang="zh-CN"/>
                        <a:t>/</a:t>
                      </a:r>
                      <a:r>
                        <a:rPr lang="zh-CN"/>
                        <a: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7.31,8.84,8.95</a:t>
                      </a:r>
                      <a:r>
                        <a:rPr lang="zh-C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4.43,7.67, 8.11</a:t>
                      </a:r>
                      <a:r>
                        <a:rPr lang="zh-C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zh-CN"/>
                        <a:t>Training env</a:t>
                      </a:r>
                      <a:endParaRPr b="1"/>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zh-CN"/>
                        <a:t>familiar C+S+S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zh-CN"/>
                        <a:t>unseen C+S+S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t>random init</a:t>
                      </a:r>
                      <a:endParaRPr/>
                    </a:p>
                  </a:txBody>
                  <a:tcPr marT="91425" marB="91425" marR="91425" marL="91425"/>
                </a:tc>
                <a:tc>
                  <a:txBody>
                    <a:bodyPr/>
                    <a:lstStyle/>
                    <a:p>
                      <a:pPr indent="0" lvl="0" marL="0" rtl="0" algn="l">
                        <a:spcBef>
                          <a:spcPts val="0"/>
                        </a:spcBef>
                        <a:spcAft>
                          <a:spcPts val="0"/>
                        </a:spcAft>
                        <a:buNone/>
                      </a:pPr>
                      <a:r>
                        <a:rPr lang="zh-CN"/>
                        <a:t>-25.11,-22.61,-25.55</a:t>
                      </a:r>
                      <a:r>
                        <a:rPr lang="zh-C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-21.49,-21.71,-27.05</a:t>
                      </a:r>
                      <a:r>
                        <a:rPr lang="zh-C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t>C</a:t>
                      </a:r>
                      <a:r>
                        <a:rPr lang="zh-CN"/>
                        <a:t>/</a:t>
                      </a:r>
                      <a:r>
                        <a:rPr lang="zh-CN"/>
                        <a:t>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a:t>-0.2,0.96,2.81</a:t>
                      </a:r>
                      <a:r>
                        <a:rPr lang="zh-C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-7.29,-3.36,-1.42</a:t>
                      </a:r>
                      <a:r>
                        <a:rPr lang="zh-C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t>C+S</a:t>
                      </a:r>
                      <a:endParaRPr/>
                    </a:p>
                  </a:txBody>
                  <a:tcPr marT="91425" marB="91425" marR="91425" marL="91425"/>
                </a:tc>
                <a:tc>
                  <a:txBody>
                    <a:bodyPr/>
                    <a:lstStyle/>
                    <a:p>
                      <a:pPr indent="0" lvl="0" marL="0" rtl="0" algn="l">
                        <a:spcBef>
                          <a:spcPts val="0"/>
                        </a:spcBef>
                        <a:spcAft>
                          <a:spcPts val="0"/>
                        </a:spcAft>
                        <a:buNone/>
                      </a:pPr>
                      <a:r>
                        <a:rPr lang="zh-CN"/>
                        <a:t>3.48,3.51,1.54</a:t>
                      </a:r>
                      <a:r>
                        <a:rPr lang="zh-C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-3.55,-8.74,-3.00</a:t>
                      </a:r>
                      <a:r>
                        <a:rPr lang="zh-C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chemeClr val="dk1"/>
                          </a:solidFill>
                        </a:rPr>
                        <a:t>C</a:t>
                      </a:r>
                      <a:r>
                        <a:rPr lang="zh-CN">
                          <a:solidFill>
                            <a:schemeClr val="dk1"/>
                          </a:solidFill>
                        </a:rPr>
                        <a:t>/</a:t>
                      </a:r>
                      <a:r>
                        <a:rPr lang="zh-CN">
                          <a:solidFill>
                            <a:schemeClr val="dk1"/>
                          </a:solidFill>
                        </a:rPr>
                        <a:t>S &gt; 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5.86,5.26,5.35</a:t>
                      </a:r>
                      <a:r>
                        <a:rPr lang="zh-C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zh-CN"/>
                        <a:t>5.72,5.01,5.93</a:t>
                      </a:r>
                      <a:r>
                        <a:rPr lang="zh-CN">
                          <a:solidFill>
                            <a:schemeClr val="dk1"/>
                          </a:solidFill>
                        </a:rPr>
                        <a:t>,?,?</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81" name="Google Shape;81;p17"/>
          <p:cNvSpPr txBox="1"/>
          <p:nvPr>
            <p:ph idx="4294967295" type="title"/>
          </p:nvPr>
        </p:nvSpPr>
        <p:spPr>
          <a:xfrm>
            <a:off x="623400" y="17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[rebuttal N=5] Table 3: Zero shot evaluation</a:t>
            </a:r>
            <a:endParaRPr/>
          </a:p>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311700" y="16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Performance summary for one-hot encoded text agent</a:t>
            </a:r>
            <a:endParaRPr/>
          </a:p>
        </p:txBody>
      </p:sp>
      <p:graphicFrame>
        <p:nvGraphicFramePr>
          <p:cNvPr id="440" name="Google Shape;440;p62"/>
          <p:cNvGraphicFramePr/>
          <p:nvPr/>
        </p:nvGraphicFramePr>
        <p:xfrm>
          <a:off x="486800" y="1037850"/>
          <a:ext cx="3000000" cy="3000000"/>
        </p:xfrm>
        <a:graphic>
          <a:graphicData uri="http://schemas.openxmlformats.org/drawingml/2006/table">
            <a:tbl>
              <a:tblPr>
                <a:noFill/>
                <a:tableStyleId>{86B1930A-15D2-40C4-BF0D-E510EE4EE426}</a:tableStyleId>
              </a:tblPr>
              <a:tblGrid>
                <a:gridCol w="1528025"/>
                <a:gridCol w="1528025"/>
                <a:gridCol w="1528025"/>
                <a:gridCol w="1744425"/>
                <a:gridCol w="1744425"/>
              </a:tblGrid>
              <a:tr h="899850">
                <a:tc>
                  <a:txBody>
                    <a:bodyPr/>
                    <a:lstStyle/>
                    <a:p>
                      <a:pPr indent="0" lvl="0" marL="0" rtl="0" algn="l">
                        <a:spcBef>
                          <a:spcPts val="0"/>
                        </a:spcBef>
                        <a:spcAft>
                          <a:spcPts val="0"/>
                        </a:spcAft>
                        <a:buNone/>
                      </a:pPr>
                      <a:r>
                        <a:rPr lang="zh-CN" sz="1300"/>
                        <a:t>Stage</a:t>
                      </a:r>
                      <a:endParaRPr sz="1300"/>
                    </a:p>
                  </a:txBody>
                  <a:tcPr marT="91425" marB="91425" marR="91425" marL="91425"/>
                </a:tc>
                <a:tc>
                  <a:txBody>
                    <a:bodyPr/>
                    <a:lstStyle/>
                    <a:p>
                      <a:pPr indent="0" lvl="0" marL="0" rtl="0" algn="l">
                        <a:spcBef>
                          <a:spcPts val="0"/>
                        </a:spcBef>
                        <a:spcAft>
                          <a:spcPts val="0"/>
                        </a:spcAft>
                        <a:buNone/>
                      </a:pPr>
                      <a:r>
                        <a:rPr lang="zh-CN" sz="1300"/>
                        <a:t>HyperParameters</a:t>
                      </a:r>
                      <a:endParaRPr sz="1300"/>
                    </a:p>
                  </a:txBody>
                  <a:tcPr marT="91425" marB="91425" marR="91425" marL="91425"/>
                </a:tc>
                <a:tc>
                  <a:txBody>
                    <a:bodyPr/>
                    <a:lstStyle/>
                    <a:p>
                      <a:pPr indent="0" lvl="0" marL="0" rtl="0" algn="l">
                        <a:spcBef>
                          <a:spcPts val="0"/>
                        </a:spcBef>
                        <a:spcAft>
                          <a:spcPts val="0"/>
                        </a:spcAft>
                        <a:buNone/>
                      </a:pPr>
                      <a:r>
                        <a:rPr lang="zh-CN" sz="1300"/>
                        <a:t>Training episodes to performance criteria of atleast 9 reward for last 100 episodes (N=3)</a:t>
                      </a:r>
                      <a:endParaRPr sz="13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sz="1300"/>
                        <a:t>Testing </a:t>
                      </a:r>
                      <a:r>
                        <a:rPr lang="zh-CN" sz="1300"/>
                        <a:t>episodes to performance criteria of atleast 9 reward for last 100 episodes (N=3)</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300"/>
                        <a:t>Use S2 model </a:t>
                      </a:r>
                      <a:r>
                        <a:rPr lang="zh-CN" sz="1300"/>
                        <a:t>weights, test on S1 train and test env</a:t>
                      </a:r>
                      <a:endParaRPr sz="1300"/>
                    </a:p>
                    <a:p>
                      <a:pPr indent="0" lvl="0" marL="0" rtl="0" algn="l">
                        <a:spcBef>
                          <a:spcPts val="0"/>
                        </a:spcBef>
                        <a:spcAft>
                          <a:spcPts val="0"/>
                        </a:spcAft>
                        <a:buNone/>
                      </a:pPr>
                      <a:r>
                        <a:rPr lang="zh-CN" sz="1300"/>
                        <a:t>(2 values - train test)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zh-CN" sz="1300"/>
                        <a:t>100 eps</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t>Init → S0 → S1 → S2</a:t>
                      </a:r>
                      <a:endParaRPr sz="1300"/>
                    </a:p>
                  </a:txBody>
                  <a:tcPr marT="91425" marB="91425" marR="91425" marL="91425"/>
                </a:tc>
                <a:tc>
                  <a:txBody>
                    <a:bodyPr/>
                    <a:lstStyle/>
                    <a:p>
                      <a:pPr indent="0" lvl="0" marL="0" rtl="0" algn="l">
                        <a:spcBef>
                          <a:spcPts val="0"/>
                        </a:spcBef>
                        <a:spcAft>
                          <a:spcPts val="0"/>
                        </a:spcAft>
                        <a:buNone/>
                      </a:pPr>
                      <a:r>
                        <a:rPr lang="zh-CN" sz="1300"/>
                        <a:t>onehot</a:t>
                      </a:r>
                      <a:endParaRPr sz="1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10138</a:t>
                      </a:r>
                      <a:r>
                        <a:rPr lang="zh-CN" sz="1300">
                          <a:solidFill>
                            <a:schemeClr val="dk1"/>
                          </a:solidFill>
                          <a:highlight>
                            <a:schemeClr val="accent6"/>
                          </a:highlight>
                        </a:rPr>
                        <a:t> → &gt;200k→ 8982 </a:t>
                      </a:r>
                      <a:endParaRPr sz="1300">
                        <a:highlight>
                          <a:schemeClr val="accent6"/>
                        </a:highligh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solidFill>
                            <a:schemeClr val="dk1"/>
                          </a:solidFill>
                          <a:highlight>
                            <a:schemeClr val="accent6"/>
                          </a:highlight>
                        </a:rPr>
                        <a:t>10878</a:t>
                      </a:r>
                      <a:r>
                        <a:rPr lang="zh-CN" sz="1300">
                          <a:solidFill>
                            <a:schemeClr val="dk1"/>
                          </a:solidFill>
                          <a:highlight>
                            <a:schemeClr val="accent6"/>
                          </a:highlight>
                        </a:rPr>
                        <a:t> → </a:t>
                      </a:r>
                      <a:r>
                        <a:rPr lang="zh-CN" sz="1300">
                          <a:solidFill>
                            <a:schemeClr val="dk1"/>
                          </a:solidFill>
                          <a:highlight>
                            <a:schemeClr val="accent6"/>
                          </a:highlight>
                        </a:rPr>
                        <a:t>&gt;200k</a:t>
                      </a:r>
                      <a:r>
                        <a:rPr lang="zh-CN" sz="1300">
                          <a:solidFill>
                            <a:schemeClr val="dk1"/>
                          </a:solidFill>
                          <a:highlight>
                            <a:schemeClr val="accent6"/>
                          </a:highlight>
                        </a:rPr>
                        <a:t> → 22675</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-0.41</a:t>
                      </a:r>
                      <a:r>
                        <a:rPr lang="zh-CN" sz="1300">
                          <a:solidFill>
                            <a:schemeClr val="dk1"/>
                          </a:solidFill>
                          <a:highlight>
                            <a:schemeClr val="accent6"/>
                          </a:highlight>
                        </a:rPr>
                        <a:t>/</a:t>
                      </a:r>
                      <a:r>
                        <a:rPr lang="zh-CN" sz="1300">
                          <a:solidFill>
                            <a:schemeClr val="dk1"/>
                          </a:solidFill>
                          <a:highlight>
                            <a:schemeClr val="accent6"/>
                          </a:highlight>
                        </a:rPr>
                        <a:t>-7.56</a:t>
                      </a:r>
                      <a:endParaRPr sz="1300">
                        <a:solidFill>
                          <a:schemeClr val="dk1"/>
                        </a:solidFill>
                        <a:highlight>
                          <a:schemeClr val="accent6"/>
                        </a:highlight>
                      </a:endParaRPr>
                    </a:p>
                    <a:p>
                      <a:pPr indent="0" lvl="0" marL="0" rtl="0" algn="ctr">
                        <a:spcBef>
                          <a:spcPts val="0"/>
                        </a:spcBef>
                        <a:spcAft>
                          <a:spcPts val="0"/>
                        </a:spcAft>
                        <a:buNone/>
                      </a:pPr>
                      <a:r>
                        <a:rPr lang="zh-CN" sz="1300">
                          <a:solidFill>
                            <a:schemeClr val="dk1"/>
                          </a:solidFill>
                          <a:highlight>
                            <a:schemeClr val="accent6"/>
                          </a:highlight>
                        </a:rPr>
                        <a:t>Accuracy: 72%</a:t>
                      </a:r>
                      <a:r>
                        <a:rPr lang="zh-CN" sz="1300">
                          <a:solidFill>
                            <a:schemeClr val="dk1"/>
                          </a:solidFill>
                          <a:highlight>
                            <a:schemeClr val="accent6"/>
                          </a:highlight>
                        </a:rPr>
                        <a:t>/</a:t>
                      </a:r>
                      <a:r>
                        <a:rPr lang="zh-CN" sz="1300">
                          <a:solidFill>
                            <a:schemeClr val="dk1"/>
                          </a:solidFill>
                          <a:highlight>
                            <a:schemeClr val="accent6"/>
                          </a:highlight>
                        </a:rPr>
                        <a:t>59%</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4050">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Init → S0 → S2</a:t>
                      </a:r>
                      <a:endParaRPr sz="1300">
                        <a:solidFill>
                          <a:schemeClr val="dk1"/>
                        </a:solidFill>
                      </a:endParaRPr>
                    </a:p>
                    <a:p>
                      <a:pPr indent="0" lvl="0" marL="0" rtl="0" algn="l">
                        <a:spcBef>
                          <a:spcPts val="0"/>
                        </a:spcBef>
                        <a:spcAft>
                          <a:spcPts val="0"/>
                        </a:spcAft>
                        <a:buClr>
                          <a:schemeClr val="dk1"/>
                        </a:buClr>
                        <a:buSzPts val="1100"/>
                        <a:buFont typeface="Arial"/>
                        <a:buNone/>
                      </a:pPr>
                      <a:r>
                        <a:rPr lang="zh-CN" sz="1300">
                          <a:solidFill>
                            <a:schemeClr val="dk1"/>
                          </a:solidFill>
                        </a:rPr>
                        <a:t>(haidi)</a:t>
                      </a:r>
                      <a:endParaRPr sz="13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onehot</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10138</a:t>
                      </a:r>
                      <a:r>
                        <a:rPr lang="zh-CN" sz="1300">
                          <a:solidFill>
                            <a:schemeClr val="dk1"/>
                          </a:solidFill>
                          <a:highlight>
                            <a:schemeClr val="accent6"/>
                          </a:highlight>
                        </a:rPr>
                        <a:t> → 80836</a:t>
                      </a:r>
                      <a:endParaRPr sz="1300">
                        <a:highlight>
                          <a:schemeClr val="accent6"/>
                        </a:highlight>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10878</a:t>
                      </a:r>
                      <a:r>
                        <a:rPr lang="zh-CN" sz="1300">
                          <a:solidFill>
                            <a:schemeClr val="dk1"/>
                          </a:solidFill>
                          <a:highlight>
                            <a:schemeClr val="accent6"/>
                          </a:highlight>
                        </a:rPr>
                        <a:t> → 116353</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-1.89/-2.54</a:t>
                      </a:r>
                      <a:endParaRPr sz="1300">
                        <a:solidFill>
                          <a:schemeClr val="dk1"/>
                        </a:solidFill>
                        <a:highlight>
                          <a:schemeClr val="accent6"/>
                        </a:highlight>
                      </a:endParaRPr>
                    </a:p>
                    <a:p>
                      <a:pPr indent="0" lvl="0" marL="0" rtl="0" algn="ctr">
                        <a:spcBef>
                          <a:spcPts val="0"/>
                        </a:spcBef>
                        <a:spcAft>
                          <a:spcPts val="0"/>
                        </a:spcAft>
                        <a:buNone/>
                      </a:pPr>
                      <a:r>
                        <a:rPr lang="zh-CN" sz="1300">
                          <a:solidFill>
                            <a:schemeClr val="dk1"/>
                          </a:solidFill>
                          <a:highlight>
                            <a:schemeClr val="accent6"/>
                          </a:highlight>
                        </a:rPr>
                        <a:t>Accuracy: 41%</a:t>
                      </a:r>
                      <a:r>
                        <a:rPr lang="zh-CN" sz="1300">
                          <a:solidFill>
                            <a:schemeClr val="dk1"/>
                          </a:solidFill>
                          <a:highlight>
                            <a:schemeClr val="accent6"/>
                          </a:highlight>
                        </a:rPr>
                        <a:t>/</a:t>
                      </a:r>
                      <a:r>
                        <a:rPr lang="zh-CN" sz="1300">
                          <a:solidFill>
                            <a:schemeClr val="dk1"/>
                          </a:solidFill>
                          <a:highlight>
                            <a:schemeClr val="accent6"/>
                          </a:highlight>
                        </a:rPr>
                        <a:t>37%</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Init → S1 → S2</a:t>
                      </a:r>
                      <a:endParaRPr sz="1300">
                        <a:solidFill>
                          <a:schemeClr val="dk1"/>
                        </a:solidFill>
                      </a:endParaRPr>
                    </a:p>
                    <a:p>
                      <a:pPr indent="0" lvl="0" marL="0" rtl="0" algn="l">
                        <a:spcBef>
                          <a:spcPts val="0"/>
                        </a:spcBef>
                        <a:spcAft>
                          <a:spcPts val="0"/>
                        </a:spcAft>
                        <a:buClr>
                          <a:schemeClr val="dk1"/>
                        </a:buClr>
                        <a:buSzPts val="1100"/>
                        <a:buFont typeface="Arial"/>
                        <a:buNone/>
                      </a:pPr>
                      <a:r>
                        <a:rPr lang="zh-CN" sz="1300">
                          <a:solidFill>
                            <a:schemeClr val="dk1"/>
                          </a:solidFill>
                        </a:rPr>
                        <a:t>(haidi)</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onehot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176662</a:t>
                      </a:r>
                      <a:r>
                        <a:rPr lang="zh-CN" sz="1300">
                          <a:solidFill>
                            <a:schemeClr val="dk1"/>
                          </a:solidFill>
                          <a:highlight>
                            <a:schemeClr val="accent6"/>
                          </a:highlight>
                        </a:rPr>
                        <a:t> →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 → ?</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Init → S2</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onehot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74050</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99428</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-2.5</a:t>
                      </a:r>
                      <a:r>
                        <a:rPr lang="zh-CN" sz="1300">
                          <a:highlight>
                            <a:schemeClr val="accent6"/>
                          </a:highlight>
                        </a:rPr>
                        <a:t>/</a:t>
                      </a:r>
                      <a:r>
                        <a:rPr lang="zh-CN" sz="1300">
                          <a:highlight>
                            <a:schemeClr val="accent6"/>
                          </a:highlight>
                        </a:rPr>
                        <a:t>-6.86</a:t>
                      </a:r>
                      <a:endParaRPr sz="1300">
                        <a:highlight>
                          <a:schemeClr val="accent6"/>
                        </a:highlight>
                      </a:endParaRPr>
                    </a:p>
                    <a:p>
                      <a:pPr indent="0" lvl="0" marL="0" rtl="0" algn="ctr">
                        <a:spcBef>
                          <a:spcPts val="0"/>
                        </a:spcBef>
                        <a:spcAft>
                          <a:spcPts val="0"/>
                        </a:spcAft>
                        <a:buNone/>
                      </a:pPr>
                      <a:r>
                        <a:rPr lang="zh-CN" sz="1300">
                          <a:highlight>
                            <a:schemeClr val="accent6"/>
                          </a:highlight>
                        </a:rPr>
                        <a:t>Accuracy: 60%</a:t>
                      </a:r>
                      <a:r>
                        <a:rPr lang="zh-CN" sz="1300">
                          <a:highlight>
                            <a:schemeClr val="accent6"/>
                          </a:highlight>
                        </a:rPr>
                        <a:t>/</a:t>
                      </a:r>
                      <a:r>
                        <a:rPr lang="zh-CN" sz="1300">
                          <a:highlight>
                            <a:schemeClr val="accent6"/>
                          </a:highlight>
                        </a:rPr>
                        <a:t>53%</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S0 </a:t>
                      </a:r>
                      <a:r>
                        <a:rPr lang="zh-CN" sz="1300">
                          <a:solidFill>
                            <a:schemeClr val="dk1"/>
                          </a:solidFill>
                        </a:rPr>
                        <a:t>→ S1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300">
                          <a:solidFill>
                            <a:schemeClr val="dk1"/>
                          </a:solidFill>
                        </a:rPr>
                        <a:t>onehot</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&gt;200k</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&gt;200k</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S0 </a:t>
                      </a:r>
                      <a:r>
                        <a:rPr lang="zh-CN" sz="1300">
                          <a:solidFill>
                            <a:schemeClr val="dk1"/>
                          </a:solidFill>
                        </a:rPr>
                        <a:t>→ S1a → S1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300">
                          <a:solidFill>
                            <a:schemeClr val="dk1"/>
                          </a:solidFill>
                        </a:rPr>
                        <a:t>onehot</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49943 → 43602</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_</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S0 -&gt; S1b -&gt; S1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35482 → 52778</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_</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Init -&gt; S2 -&gt; S1</a:t>
                      </a:r>
                      <a:endParaRPr sz="1300">
                        <a:solidFill>
                          <a:schemeClr val="dk1"/>
                        </a:solidFill>
                      </a:endParaRPr>
                    </a:p>
                    <a:p>
                      <a:pPr indent="0" lvl="0" marL="0" rtl="0" algn="l">
                        <a:spcBef>
                          <a:spcPts val="0"/>
                        </a:spcBef>
                        <a:spcAft>
                          <a:spcPts val="0"/>
                        </a:spcAft>
                        <a:buNone/>
                      </a:pPr>
                      <a:r>
                        <a:rPr lang="zh-CN" sz="1300">
                          <a:solidFill>
                            <a:schemeClr val="dk1"/>
                          </a:solidFill>
                        </a:rPr>
                        <a:t>(zijun)</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74050 → 32162</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could not reach 9</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Init -&gt; S0 -&gt; S2 -&gt; S1 (haidi)</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10138 → 80836 → 10533</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could not reach 9</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41" name="Google Shape;441;p62"/>
          <p:cNvSpPr txBox="1"/>
          <p:nvPr/>
        </p:nvSpPr>
        <p:spPr>
          <a:xfrm>
            <a:off x="345100" y="728250"/>
            <a:ext cx="8329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Qn: Does curriculum learning help RL agents learn to compose familiar &amp; novel word concepts faster?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311700" y="16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Performance summary for one-hot encoded text agent</a:t>
            </a:r>
            <a:endParaRPr/>
          </a:p>
        </p:txBody>
      </p:sp>
      <p:graphicFrame>
        <p:nvGraphicFramePr>
          <p:cNvPr id="447" name="Google Shape;447;p63"/>
          <p:cNvGraphicFramePr/>
          <p:nvPr/>
        </p:nvGraphicFramePr>
        <p:xfrm>
          <a:off x="486800" y="1037850"/>
          <a:ext cx="3000000" cy="3000000"/>
        </p:xfrm>
        <a:graphic>
          <a:graphicData uri="http://schemas.openxmlformats.org/drawingml/2006/table">
            <a:tbl>
              <a:tblPr>
                <a:noFill/>
                <a:tableStyleId>{86B1930A-15D2-40C4-BF0D-E510EE4EE426}</a:tableStyleId>
              </a:tblPr>
              <a:tblGrid>
                <a:gridCol w="1528025"/>
                <a:gridCol w="1528025"/>
                <a:gridCol w="1590875"/>
                <a:gridCol w="1681575"/>
                <a:gridCol w="1744425"/>
              </a:tblGrid>
              <a:tr h="899850">
                <a:tc>
                  <a:txBody>
                    <a:bodyPr/>
                    <a:lstStyle/>
                    <a:p>
                      <a:pPr indent="0" lvl="0" marL="0" rtl="0" algn="l">
                        <a:spcBef>
                          <a:spcPts val="0"/>
                        </a:spcBef>
                        <a:spcAft>
                          <a:spcPts val="0"/>
                        </a:spcAft>
                        <a:buNone/>
                      </a:pPr>
                      <a:r>
                        <a:rPr lang="zh-CN" sz="1300"/>
                        <a:t>Stage</a:t>
                      </a:r>
                      <a:endParaRPr sz="1300"/>
                    </a:p>
                  </a:txBody>
                  <a:tcPr marT="91425" marB="91425" marR="91425" marL="91425"/>
                </a:tc>
                <a:tc>
                  <a:txBody>
                    <a:bodyPr/>
                    <a:lstStyle/>
                    <a:p>
                      <a:pPr indent="0" lvl="0" marL="0" rtl="0" algn="l">
                        <a:spcBef>
                          <a:spcPts val="0"/>
                        </a:spcBef>
                        <a:spcAft>
                          <a:spcPts val="0"/>
                        </a:spcAft>
                        <a:buNone/>
                      </a:pPr>
                      <a:r>
                        <a:rPr lang="zh-CN" sz="1300"/>
                        <a:t>HyperParameters</a:t>
                      </a:r>
                      <a:endParaRPr sz="1300"/>
                    </a:p>
                  </a:txBody>
                  <a:tcPr marT="91425" marB="91425" marR="91425" marL="91425"/>
                </a:tc>
                <a:tc>
                  <a:txBody>
                    <a:bodyPr/>
                    <a:lstStyle/>
                    <a:p>
                      <a:pPr indent="0" lvl="0" marL="0" rtl="0" algn="l">
                        <a:spcBef>
                          <a:spcPts val="0"/>
                        </a:spcBef>
                        <a:spcAft>
                          <a:spcPts val="0"/>
                        </a:spcAft>
                        <a:buNone/>
                      </a:pPr>
                      <a:r>
                        <a:rPr lang="zh-CN" sz="1300"/>
                        <a:t>Training episodes to performance criteria of at least </a:t>
                      </a:r>
                      <a:r>
                        <a:rPr lang="zh-CN" sz="1300">
                          <a:solidFill>
                            <a:srgbClr val="FF0000"/>
                          </a:solidFill>
                        </a:rPr>
                        <a:t>0.7 accuracy</a:t>
                      </a:r>
                      <a:r>
                        <a:rPr lang="zh-CN" sz="1300"/>
                        <a:t> for last 100 episodes (N=3)</a:t>
                      </a:r>
                      <a:endParaRPr sz="13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sz="1300"/>
                        <a:t>Testing episodes to performance criteria of atleast </a:t>
                      </a:r>
                      <a:r>
                        <a:rPr lang="zh-CN" sz="1300">
                          <a:solidFill>
                            <a:srgbClr val="FF0000"/>
                          </a:solidFill>
                        </a:rPr>
                        <a:t>0.7 accuracy</a:t>
                      </a:r>
                      <a:r>
                        <a:rPr lang="zh-CN" sz="1300"/>
                        <a:t> for last 100 episodes (N=3)</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300"/>
                        <a:t>Use S2 model weights, test on S1 train and test env</a:t>
                      </a:r>
                      <a:endParaRPr sz="1300"/>
                    </a:p>
                    <a:p>
                      <a:pPr indent="0" lvl="0" marL="0" rtl="0" algn="l">
                        <a:spcBef>
                          <a:spcPts val="0"/>
                        </a:spcBef>
                        <a:spcAft>
                          <a:spcPts val="0"/>
                        </a:spcAft>
                        <a:buNone/>
                      </a:pPr>
                      <a:r>
                        <a:rPr lang="zh-CN" sz="1300"/>
                        <a:t>(2 values - train test)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zh-CN" sz="1300"/>
                        <a:t>100 eps</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t>Init → S0 → S1 → S2</a:t>
                      </a:r>
                      <a:endParaRPr sz="1300"/>
                    </a:p>
                  </a:txBody>
                  <a:tcPr marT="91425" marB="91425" marR="91425" marL="91425"/>
                </a:tc>
                <a:tc>
                  <a:txBody>
                    <a:bodyPr/>
                    <a:lstStyle/>
                    <a:p>
                      <a:pPr indent="0" lvl="0" marL="0" rtl="0" algn="l">
                        <a:spcBef>
                          <a:spcPts val="0"/>
                        </a:spcBef>
                        <a:spcAft>
                          <a:spcPts val="0"/>
                        </a:spcAft>
                        <a:buNone/>
                      </a:pPr>
                      <a:r>
                        <a:rPr lang="zh-CN" sz="1300"/>
                        <a:t>onehot</a:t>
                      </a:r>
                      <a:endParaRPr sz="1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1866</a:t>
                      </a:r>
                      <a:r>
                        <a:rPr lang="zh-CN" sz="1300">
                          <a:solidFill>
                            <a:schemeClr val="dk1"/>
                          </a:solidFill>
                          <a:highlight>
                            <a:schemeClr val="accent6"/>
                          </a:highlight>
                        </a:rPr>
                        <a:t> → ?→ 2869 </a:t>
                      </a:r>
                      <a:endParaRPr sz="1300">
                        <a:highlight>
                          <a:schemeClr val="accent6"/>
                        </a:highligh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sz="1300">
                          <a:solidFill>
                            <a:schemeClr val="dk1"/>
                          </a:solidFill>
                          <a:highlight>
                            <a:schemeClr val="accent6"/>
                          </a:highlight>
                        </a:rPr>
                        <a:t>1435 → ? → 5705</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-0.41</a:t>
                      </a:r>
                      <a:r>
                        <a:rPr lang="zh-CN" sz="1300">
                          <a:solidFill>
                            <a:schemeClr val="dk1"/>
                          </a:solidFill>
                          <a:highlight>
                            <a:schemeClr val="accent6"/>
                          </a:highlight>
                        </a:rPr>
                        <a:t>/</a:t>
                      </a:r>
                      <a:r>
                        <a:rPr lang="zh-CN" sz="1300">
                          <a:solidFill>
                            <a:schemeClr val="dk1"/>
                          </a:solidFill>
                          <a:highlight>
                            <a:schemeClr val="accent6"/>
                          </a:highlight>
                        </a:rPr>
                        <a:t>-7.56</a:t>
                      </a:r>
                      <a:endParaRPr sz="1300">
                        <a:solidFill>
                          <a:schemeClr val="dk1"/>
                        </a:solidFill>
                        <a:highlight>
                          <a:schemeClr val="accent6"/>
                        </a:highlight>
                      </a:endParaRPr>
                    </a:p>
                    <a:p>
                      <a:pPr indent="0" lvl="0" marL="0" rtl="0" algn="ctr">
                        <a:spcBef>
                          <a:spcPts val="0"/>
                        </a:spcBef>
                        <a:spcAft>
                          <a:spcPts val="0"/>
                        </a:spcAft>
                        <a:buNone/>
                      </a:pPr>
                      <a:r>
                        <a:rPr lang="zh-CN" sz="1300">
                          <a:solidFill>
                            <a:schemeClr val="dk1"/>
                          </a:solidFill>
                          <a:highlight>
                            <a:schemeClr val="accent6"/>
                          </a:highlight>
                        </a:rPr>
                        <a:t>Accuracy: 72%</a:t>
                      </a:r>
                      <a:r>
                        <a:rPr lang="zh-CN" sz="1300">
                          <a:solidFill>
                            <a:schemeClr val="dk1"/>
                          </a:solidFill>
                          <a:highlight>
                            <a:schemeClr val="accent6"/>
                          </a:highlight>
                        </a:rPr>
                        <a:t>/</a:t>
                      </a:r>
                      <a:r>
                        <a:rPr lang="zh-CN" sz="1300">
                          <a:solidFill>
                            <a:schemeClr val="dk1"/>
                          </a:solidFill>
                          <a:highlight>
                            <a:schemeClr val="accent6"/>
                          </a:highlight>
                        </a:rPr>
                        <a:t>59%</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4050">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Init → S0 → S2</a:t>
                      </a:r>
                      <a:endParaRPr sz="1300">
                        <a:solidFill>
                          <a:schemeClr val="dk1"/>
                        </a:solidFill>
                      </a:endParaRPr>
                    </a:p>
                    <a:p>
                      <a:pPr indent="0" lvl="0" marL="0" rtl="0" algn="l">
                        <a:spcBef>
                          <a:spcPts val="0"/>
                        </a:spcBef>
                        <a:spcAft>
                          <a:spcPts val="0"/>
                        </a:spcAft>
                        <a:buClr>
                          <a:schemeClr val="dk1"/>
                        </a:buClr>
                        <a:buSzPts val="1100"/>
                        <a:buFont typeface="Arial"/>
                        <a:buNone/>
                      </a:pPr>
                      <a:r>
                        <a:rPr lang="zh-CN" sz="1300">
                          <a:solidFill>
                            <a:schemeClr val="dk1"/>
                          </a:solidFill>
                        </a:rPr>
                        <a:t>(haidi)</a:t>
                      </a:r>
                      <a:endParaRPr sz="13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onehot</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1866</a:t>
                      </a:r>
                      <a:r>
                        <a:rPr lang="zh-CN" sz="1300">
                          <a:solidFill>
                            <a:schemeClr val="dk1"/>
                          </a:solidFill>
                          <a:highlight>
                            <a:schemeClr val="accent6"/>
                          </a:highlight>
                        </a:rPr>
                        <a:t> → 6418</a:t>
                      </a:r>
                      <a:endParaRPr sz="1300">
                        <a:highlight>
                          <a:schemeClr val="accent6"/>
                        </a:highlight>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1435</a:t>
                      </a:r>
                      <a:r>
                        <a:rPr lang="zh-CN" sz="1300">
                          <a:solidFill>
                            <a:schemeClr val="dk1"/>
                          </a:solidFill>
                          <a:highlight>
                            <a:schemeClr val="accent6"/>
                          </a:highlight>
                        </a:rPr>
                        <a:t> → 53778</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-1.89</a:t>
                      </a:r>
                      <a:r>
                        <a:rPr lang="zh-CN" sz="1300">
                          <a:solidFill>
                            <a:schemeClr val="dk1"/>
                          </a:solidFill>
                          <a:highlight>
                            <a:schemeClr val="accent6"/>
                          </a:highlight>
                        </a:rPr>
                        <a:t>/</a:t>
                      </a:r>
                      <a:r>
                        <a:rPr lang="zh-CN" sz="1300">
                          <a:solidFill>
                            <a:schemeClr val="dk1"/>
                          </a:solidFill>
                          <a:highlight>
                            <a:schemeClr val="accent6"/>
                          </a:highlight>
                        </a:rPr>
                        <a:t>-2.54</a:t>
                      </a:r>
                      <a:endParaRPr sz="1300">
                        <a:solidFill>
                          <a:schemeClr val="dk1"/>
                        </a:solidFill>
                        <a:highlight>
                          <a:schemeClr val="accent6"/>
                        </a:highlight>
                      </a:endParaRPr>
                    </a:p>
                    <a:p>
                      <a:pPr indent="0" lvl="0" marL="0" rtl="0" algn="ctr">
                        <a:spcBef>
                          <a:spcPts val="0"/>
                        </a:spcBef>
                        <a:spcAft>
                          <a:spcPts val="0"/>
                        </a:spcAft>
                        <a:buNone/>
                      </a:pPr>
                      <a:r>
                        <a:rPr lang="zh-CN" sz="1300">
                          <a:solidFill>
                            <a:schemeClr val="dk1"/>
                          </a:solidFill>
                          <a:highlight>
                            <a:schemeClr val="accent6"/>
                          </a:highlight>
                        </a:rPr>
                        <a:t>Accuracy: 41%</a:t>
                      </a:r>
                      <a:r>
                        <a:rPr lang="zh-CN" sz="1300">
                          <a:solidFill>
                            <a:schemeClr val="dk1"/>
                          </a:solidFill>
                          <a:highlight>
                            <a:schemeClr val="accent6"/>
                          </a:highlight>
                        </a:rPr>
                        <a:t>/</a:t>
                      </a:r>
                      <a:r>
                        <a:rPr lang="zh-CN" sz="1300">
                          <a:solidFill>
                            <a:schemeClr val="dk1"/>
                          </a:solidFill>
                          <a:highlight>
                            <a:schemeClr val="accent6"/>
                          </a:highlight>
                        </a:rPr>
                        <a:t>37%</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Init → S1 → S2</a:t>
                      </a:r>
                      <a:endParaRPr sz="1300">
                        <a:solidFill>
                          <a:schemeClr val="dk1"/>
                        </a:solidFill>
                      </a:endParaRPr>
                    </a:p>
                    <a:p>
                      <a:pPr indent="0" lvl="0" marL="0" rtl="0" algn="l">
                        <a:spcBef>
                          <a:spcPts val="0"/>
                        </a:spcBef>
                        <a:spcAft>
                          <a:spcPts val="0"/>
                        </a:spcAft>
                        <a:buClr>
                          <a:schemeClr val="dk1"/>
                        </a:buClr>
                        <a:buSzPts val="1100"/>
                        <a:buFont typeface="Arial"/>
                        <a:buNone/>
                      </a:pPr>
                      <a:r>
                        <a:rPr lang="zh-CN" sz="1300">
                          <a:solidFill>
                            <a:schemeClr val="dk1"/>
                          </a:solidFill>
                        </a:rPr>
                        <a:t>(haidi)</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onehot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sz="1300">
                          <a:solidFill>
                            <a:schemeClr val="dk1"/>
                          </a:solidFill>
                          <a:highlight>
                            <a:schemeClr val="accent6"/>
                          </a:highlight>
                        </a:rPr>
                        <a:t>? →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solidFill>
                            <a:schemeClr val="dk1"/>
                          </a:solidFill>
                          <a:highlight>
                            <a:schemeClr val="accent6"/>
                          </a:highlight>
                        </a:rPr>
                        <a:t>? → ?</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Init → S2</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300">
                          <a:solidFill>
                            <a:schemeClr val="dk1"/>
                          </a:solidFill>
                        </a:rPr>
                        <a:t>onehot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22731</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28063</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-2.5</a:t>
                      </a:r>
                      <a:r>
                        <a:rPr lang="zh-CN" sz="1300">
                          <a:highlight>
                            <a:schemeClr val="accent6"/>
                          </a:highlight>
                        </a:rPr>
                        <a:t>/</a:t>
                      </a:r>
                      <a:r>
                        <a:rPr lang="zh-CN" sz="1300">
                          <a:highlight>
                            <a:schemeClr val="accent6"/>
                          </a:highlight>
                        </a:rPr>
                        <a:t>-6.86</a:t>
                      </a:r>
                      <a:endParaRPr sz="1300">
                        <a:highlight>
                          <a:schemeClr val="accent6"/>
                        </a:highlight>
                      </a:endParaRPr>
                    </a:p>
                    <a:p>
                      <a:pPr indent="0" lvl="0" marL="0" rtl="0" algn="ctr">
                        <a:spcBef>
                          <a:spcPts val="0"/>
                        </a:spcBef>
                        <a:spcAft>
                          <a:spcPts val="0"/>
                        </a:spcAft>
                        <a:buNone/>
                      </a:pPr>
                      <a:r>
                        <a:rPr lang="zh-CN" sz="1300">
                          <a:highlight>
                            <a:schemeClr val="accent6"/>
                          </a:highlight>
                        </a:rPr>
                        <a:t>Accuracy: 60%</a:t>
                      </a:r>
                      <a:r>
                        <a:rPr lang="zh-CN" sz="1300">
                          <a:highlight>
                            <a:schemeClr val="accent6"/>
                          </a:highlight>
                        </a:rPr>
                        <a:t>/</a:t>
                      </a:r>
                      <a:r>
                        <a:rPr lang="zh-CN" sz="1300">
                          <a:highlight>
                            <a:schemeClr val="accent6"/>
                          </a:highlight>
                        </a:rPr>
                        <a:t>53%</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S0 → S1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300">
                          <a:solidFill>
                            <a:schemeClr val="dk1"/>
                          </a:solidFill>
                        </a:rPr>
                        <a:t>onehot</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&gt;200k</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&gt;200k</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S0 → S1a → S1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300">
                          <a:solidFill>
                            <a:schemeClr val="dk1"/>
                          </a:solidFill>
                        </a:rPr>
                        <a:t>onehot</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~100k</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~100k</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sz="1300">
                          <a:highlight>
                            <a:schemeClr val="accent6"/>
                          </a:highlight>
                        </a:rPr>
                        <a:t>-</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S0 -&gt; S1b -&gt; S1</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Init -&gt; S2 -&gt; S1</a:t>
                      </a:r>
                      <a:endParaRPr sz="1300">
                        <a:solidFill>
                          <a:schemeClr val="dk1"/>
                        </a:solidFill>
                      </a:endParaRPr>
                    </a:p>
                    <a:p>
                      <a:pPr indent="0" lvl="0" marL="0" rtl="0" algn="l">
                        <a:spcBef>
                          <a:spcPts val="0"/>
                        </a:spcBef>
                        <a:spcAft>
                          <a:spcPts val="0"/>
                        </a:spcAft>
                        <a:buNone/>
                      </a:pPr>
                      <a:r>
                        <a:rPr lang="zh-CN" sz="1300">
                          <a:solidFill>
                            <a:schemeClr val="dk1"/>
                          </a:solidFill>
                        </a:rPr>
                        <a:t>(zijun)</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350">
                <a:tc>
                  <a:txBody>
                    <a:bodyPr/>
                    <a:lstStyle/>
                    <a:p>
                      <a:pPr indent="0" lvl="0" marL="0" rtl="0" algn="l">
                        <a:spcBef>
                          <a:spcPts val="0"/>
                        </a:spcBef>
                        <a:spcAft>
                          <a:spcPts val="0"/>
                        </a:spcAft>
                        <a:buNone/>
                      </a:pPr>
                      <a:r>
                        <a:rPr lang="zh-CN" sz="1300">
                          <a:solidFill>
                            <a:schemeClr val="dk1"/>
                          </a:solidFill>
                        </a:rPr>
                        <a:t>Init -&gt; S0 -&gt; S2 -&gt; S1 (haidi)</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48" name="Google Shape;448;p63"/>
          <p:cNvSpPr txBox="1"/>
          <p:nvPr/>
        </p:nvSpPr>
        <p:spPr>
          <a:xfrm>
            <a:off x="345100" y="728250"/>
            <a:ext cx="8329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Qn: Does curriculum learning help RL agents learn to compose familiar &amp; novel word concepts faster?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aphicFrame>
        <p:nvGraphicFramePr>
          <p:cNvPr id="453" name="Google Shape;453;p64"/>
          <p:cNvGraphicFramePr/>
          <p:nvPr/>
        </p:nvGraphicFramePr>
        <p:xfrm>
          <a:off x="377300" y="1460225"/>
          <a:ext cx="3000000" cy="3000000"/>
        </p:xfrm>
        <a:graphic>
          <a:graphicData uri="http://schemas.openxmlformats.org/drawingml/2006/table">
            <a:tbl>
              <a:tblPr>
                <a:noFill/>
                <a:tableStyleId>{86B1930A-15D2-40C4-BF0D-E510EE4EE426}</a:tableStyleId>
              </a:tblPr>
              <a:tblGrid>
                <a:gridCol w="2016325"/>
                <a:gridCol w="2016325"/>
                <a:gridCol w="2222775"/>
                <a:gridCol w="1809875"/>
              </a:tblGrid>
              <a:tr h="381000">
                <a:tc>
                  <a:txBody>
                    <a:bodyPr/>
                    <a:lstStyle/>
                    <a:p>
                      <a:pPr indent="0" lvl="0" marL="0" rtl="0" algn="l">
                        <a:spcBef>
                          <a:spcPts val="0"/>
                        </a:spcBef>
                        <a:spcAft>
                          <a:spcPts val="0"/>
                        </a:spcAft>
                        <a:buNone/>
                      </a:pPr>
                      <a:r>
                        <a:rPr lang="zh-CN"/>
                        <a:t>Stage</a:t>
                      </a:r>
                      <a:endParaRPr/>
                    </a:p>
                  </a:txBody>
                  <a:tcPr marT="91425" marB="91425" marR="91425" marL="91425"/>
                </a:tc>
                <a:tc>
                  <a:txBody>
                    <a:bodyPr/>
                    <a:lstStyle/>
                    <a:p>
                      <a:pPr indent="0" lvl="0" marL="0" rtl="0" algn="l">
                        <a:spcBef>
                          <a:spcPts val="0"/>
                        </a:spcBef>
                        <a:spcAft>
                          <a:spcPts val="0"/>
                        </a:spcAft>
                        <a:buNone/>
                      </a:pPr>
                      <a:r>
                        <a:rPr lang="zh-CN"/>
                        <a:t>HyperParameters</a:t>
                      </a:r>
                      <a:endParaRPr/>
                    </a:p>
                  </a:txBody>
                  <a:tcPr marT="91425" marB="91425" marR="91425" marL="91425"/>
                </a:tc>
                <a:tc>
                  <a:txBody>
                    <a:bodyPr/>
                    <a:lstStyle/>
                    <a:p>
                      <a:pPr indent="0" lvl="0" marL="0" rtl="0" algn="l">
                        <a:spcBef>
                          <a:spcPts val="0"/>
                        </a:spcBef>
                        <a:spcAft>
                          <a:spcPts val="0"/>
                        </a:spcAft>
                        <a:buNone/>
                      </a:pPr>
                      <a:r>
                        <a:rPr lang="zh-CN"/>
                        <a:t>Training</a:t>
                      </a:r>
                      <a:r>
                        <a:rPr lang="zh-CN"/>
                        <a:t> e</a:t>
                      </a:r>
                      <a:r>
                        <a:rPr lang="zh-CN"/>
                        <a:t>pisodes to performance criteria of atleast 9 for last 100 episodes (N=3)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a:t>Testing e</a:t>
                      </a:r>
                      <a:r>
                        <a:rPr lang="zh-CN"/>
                        <a:t>pisodes to performance criteria of atleast 9 for last 100 episodes (N=3)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S0 → S2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Onehot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highlight>
                            <a:schemeClr val="accent6"/>
                          </a:highlight>
                        </a:rPr>
                        <a:t> </a:t>
                      </a:r>
                      <a:r>
                        <a:rPr lang="zh-CN">
                          <a:solidFill>
                            <a:schemeClr val="dk1"/>
                          </a:solidFill>
                          <a:highlight>
                            <a:schemeClr val="accent6"/>
                          </a:highlight>
                        </a:rPr>
                        <a:t>80836 </a:t>
                      </a:r>
                      <a:r>
                        <a:rPr lang="zh-CN">
                          <a:highlight>
                            <a:schemeClr val="accent6"/>
                          </a:highlight>
                        </a:rPr>
                        <a:t>from previous slide</a:t>
                      </a:r>
                      <a:endParaRPr>
                        <a:highlight>
                          <a:schemeClr val="accent6"/>
                        </a:highligh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highlight>
                            <a:schemeClr val="accent6"/>
                          </a:highlight>
                        </a:rPr>
                        <a:t> </a:t>
                      </a:r>
                      <a:r>
                        <a:rPr lang="zh-CN">
                          <a:solidFill>
                            <a:schemeClr val="dk1"/>
                          </a:solidFill>
                          <a:highlight>
                            <a:schemeClr val="accent6"/>
                          </a:highlight>
                        </a:rPr>
                        <a:t>116353 </a:t>
                      </a:r>
                      <a:r>
                        <a:rPr lang="zh-CN">
                          <a:highlight>
                            <a:schemeClr val="accent6"/>
                          </a:highlight>
                        </a:rPr>
                        <a:t>from previous slide</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Init -&gt; S2</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CLIP tokenizer + Vanilla text encoder</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highlight>
                            <a:schemeClr val="accent6"/>
                          </a:highlight>
                        </a:rPr>
                        <a:t>92024</a:t>
                      </a:r>
                      <a:endParaRPr>
                        <a:highlight>
                          <a:schemeClr val="accent6"/>
                        </a:highligh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highlight>
                            <a:schemeClr val="accent6"/>
                          </a:highlight>
                        </a:rPr>
                        <a:t>-</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S0 → S2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CLIP tokenizer + CLIP text encoder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highlight>
                            <a:schemeClr val="accent6"/>
                          </a:highlight>
                        </a:rPr>
                        <a:t>?</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highlight>
                            <a:schemeClr val="accent6"/>
                          </a:highlight>
                        </a:rPr>
                        <a:t>?</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S0 → S2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BERT tokenizer + BERT text encoder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highlight>
                            <a:schemeClr val="accent6"/>
                          </a:highlight>
                        </a:rPr>
                        <a:t>?</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highlight>
                            <a:schemeClr val="accent6"/>
                          </a:highlight>
                        </a:rPr>
                        <a:t>?</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S0 → S1 → S2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CLIP text encoder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CN">
                          <a:highlight>
                            <a:schemeClr val="accent6"/>
                          </a:highlight>
                        </a:rPr>
                        <a:t>? → ?</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highlight>
                            <a:schemeClr val="accent6"/>
                          </a:highlight>
                        </a:rPr>
                        <a:t>? → ?</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t>S0 → S1 → S2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a:t>BERT text encoder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a:solidFill>
                            <a:schemeClr val="dk1"/>
                          </a:solidFill>
                          <a:highlight>
                            <a:schemeClr val="accent6"/>
                          </a:highlight>
                        </a:rPr>
                        <a:t>? → ?</a:t>
                      </a:r>
                      <a:endParaRPr>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CN">
                          <a:solidFill>
                            <a:schemeClr val="dk1"/>
                          </a:solidFill>
                          <a:highlight>
                            <a:schemeClr val="accent6"/>
                          </a:highlight>
                        </a:rPr>
                        <a:t>? → ?</a:t>
                      </a:r>
                      <a:endParaRPr>
                        <a:solidFill>
                          <a:schemeClr val="dk1"/>
                        </a:solidFill>
                        <a:highlight>
                          <a:schemeClr val="accent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454" name="Google Shape;45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Performance summary with LLM agent</a:t>
            </a:r>
            <a:endParaRPr/>
          </a:p>
        </p:txBody>
      </p:sp>
      <p:sp>
        <p:nvSpPr>
          <p:cNvPr id="455" name="Google Shape;455;p64"/>
          <p:cNvSpPr txBox="1"/>
          <p:nvPr/>
        </p:nvSpPr>
        <p:spPr>
          <a:xfrm>
            <a:off x="377300" y="1017725"/>
            <a:ext cx="86058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Qn: Do pretrained text encoders help RL models learn instructions faster? and generalize faster</a:t>
            </a:r>
            <a:r>
              <a:rPr lang="zh-CN"/>
              <a:t>/</a:t>
            </a:r>
            <a:r>
              <a:rPr lang="zh-CN"/>
              <a:t>better?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nvSpPr>
        <p:spPr>
          <a:xfrm>
            <a:off x="3501800" y="693175"/>
            <a:ext cx="51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1" name="Google Shape;461;p65"/>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Scratch </a:t>
            </a:r>
            <a:r>
              <a:rPr b="1" lang="zh-CN" sz="1900">
                <a:solidFill>
                  <a:schemeClr val="dk1"/>
                </a:solidFill>
              </a:rPr>
              <a:t>→</a:t>
            </a:r>
            <a:r>
              <a:rPr b="1" lang="zh-CN" sz="1900"/>
              <a:t> </a:t>
            </a:r>
            <a:r>
              <a:rPr b="1" lang="zh-CN" sz="1900"/>
              <a:t>S0, lr = 2.5e-5</a:t>
            </a:r>
            <a:endParaRPr b="1" sz="1900"/>
          </a:p>
        </p:txBody>
      </p:sp>
      <p:sp>
        <p:nvSpPr>
          <p:cNvPr id="462" name="Google Shape;462;p65"/>
          <p:cNvSpPr txBox="1"/>
          <p:nvPr/>
        </p:nvSpPr>
        <p:spPr>
          <a:xfrm>
            <a:off x="2896075" y="4029575"/>
            <a:ext cx="61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63" name="Google Shape;463;p65"/>
          <p:cNvPicPr preferRelativeResize="0"/>
          <p:nvPr/>
        </p:nvPicPr>
        <p:blipFill>
          <a:blip r:embed="rId3">
            <a:alphaModFix/>
          </a:blip>
          <a:stretch>
            <a:fillRect/>
          </a:stretch>
        </p:blipFill>
        <p:spPr>
          <a:xfrm>
            <a:off x="628150" y="1203038"/>
            <a:ext cx="3535081" cy="2494288"/>
          </a:xfrm>
          <a:prstGeom prst="rect">
            <a:avLst/>
          </a:prstGeom>
          <a:noFill/>
          <a:ln>
            <a:noFill/>
          </a:ln>
        </p:spPr>
      </p:pic>
      <p:pic>
        <p:nvPicPr>
          <p:cNvPr id="464" name="Google Shape;464;p65"/>
          <p:cNvPicPr preferRelativeResize="0"/>
          <p:nvPr/>
        </p:nvPicPr>
        <p:blipFill>
          <a:blip r:embed="rId4">
            <a:alphaModFix/>
          </a:blip>
          <a:stretch>
            <a:fillRect/>
          </a:stretch>
        </p:blipFill>
        <p:spPr>
          <a:xfrm>
            <a:off x="4970725" y="1256738"/>
            <a:ext cx="3382931" cy="2386900"/>
          </a:xfrm>
          <a:prstGeom prst="rect">
            <a:avLst/>
          </a:prstGeom>
          <a:noFill/>
          <a:ln>
            <a:noFill/>
          </a:ln>
        </p:spPr>
      </p:pic>
      <p:graphicFrame>
        <p:nvGraphicFramePr>
          <p:cNvPr id="465" name="Google Shape;465;p65"/>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10138</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19793</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466" name="Google Shape;466;p65"/>
          <p:cNvGraphicFramePr/>
          <p:nvPr/>
        </p:nvGraphicFramePr>
        <p:xfrm>
          <a:off x="4970725" y="3882645"/>
          <a:ext cx="3000000" cy="3000000"/>
        </p:xfrm>
        <a:graphic>
          <a:graphicData uri="http://schemas.openxmlformats.org/drawingml/2006/table">
            <a:tbl>
              <a:tblPr>
                <a:noFill/>
                <a:tableStyleId>{86B1930A-15D2-40C4-BF0D-E510EE4EE426}</a:tableStyleId>
              </a:tblPr>
              <a:tblGrid>
                <a:gridCol w="1802775"/>
                <a:gridCol w="1802775"/>
              </a:tblGrid>
              <a:tr h="396225">
                <a:tc>
                  <a:txBody>
                    <a:bodyPr/>
                    <a:lstStyle/>
                    <a:p>
                      <a:pPr indent="0" lvl="0" marL="0" rtl="0" algn="l">
                        <a:spcBef>
                          <a:spcPts val="0"/>
                        </a:spcBef>
                        <a:spcAft>
                          <a:spcPts val="0"/>
                        </a:spcAft>
                        <a:buNone/>
                      </a:pPr>
                      <a:r>
                        <a:rPr lang="zh-CN"/>
                        <a:t>10878</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96225">
                <a:tc>
                  <a:txBody>
                    <a:bodyPr/>
                    <a:lstStyle/>
                    <a:p>
                      <a:pPr indent="0" lvl="0" marL="0" rtl="0" algn="l">
                        <a:spcBef>
                          <a:spcPts val="0"/>
                        </a:spcBef>
                        <a:spcAft>
                          <a:spcPts val="0"/>
                        </a:spcAft>
                        <a:buNone/>
                      </a:pPr>
                      <a:r>
                        <a:rPr lang="zh-CN"/>
                        <a:t>18371</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nvSpPr>
        <p:spPr>
          <a:xfrm>
            <a:off x="3501800" y="693175"/>
            <a:ext cx="51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2" name="Google Shape;472;p66"/>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Scratch </a:t>
            </a:r>
            <a:r>
              <a:rPr b="1" lang="zh-CN" sz="1900">
                <a:solidFill>
                  <a:schemeClr val="dk1"/>
                </a:solidFill>
              </a:rPr>
              <a:t>→</a:t>
            </a:r>
            <a:r>
              <a:rPr b="1" lang="zh-CN" sz="1900"/>
              <a:t> S1</a:t>
            </a:r>
            <a:endParaRPr b="1" sz="1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S0 → S1</a:t>
            </a:r>
            <a:endParaRPr b="1" sz="1900"/>
          </a:p>
        </p:txBody>
      </p:sp>
      <p:pic>
        <p:nvPicPr>
          <p:cNvPr id="478" name="Google Shape;478;p67"/>
          <p:cNvPicPr preferRelativeResize="0"/>
          <p:nvPr/>
        </p:nvPicPr>
        <p:blipFill>
          <a:blip r:embed="rId3">
            <a:alphaModFix/>
          </a:blip>
          <a:stretch>
            <a:fillRect/>
          </a:stretch>
        </p:blipFill>
        <p:spPr>
          <a:xfrm>
            <a:off x="2243275" y="751975"/>
            <a:ext cx="4078950" cy="2892725"/>
          </a:xfrm>
          <a:prstGeom prst="rect">
            <a:avLst/>
          </a:prstGeom>
          <a:noFill/>
          <a:ln>
            <a:noFill/>
          </a:ln>
        </p:spPr>
      </p:pic>
      <p:sp>
        <p:nvSpPr>
          <p:cNvPr id="479" name="Google Shape;479;p67"/>
          <p:cNvSpPr txBox="1"/>
          <p:nvPr/>
        </p:nvSpPr>
        <p:spPr>
          <a:xfrm>
            <a:off x="2718075" y="3591300"/>
            <a:ext cx="42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9.845 (lr:3.5e-5) → unstable, collapses sometimes</a:t>
            </a:r>
            <a:endParaRPr/>
          </a:p>
        </p:txBody>
      </p:sp>
      <p:sp>
        <p:nvSpPr>
          <p:cNvPr id="480" name="Google Shape;480;p67"/>
          <p:cNvSpPr txBox="1"/>
          <p:nvPr/>
        </p:nvSpPr>
        <p:spPr>
          <a:xfrm>
            <a:off x="2718075" y="4128225"/>
            <a:ext cx="424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The learning rate suitable for S1a</a:t>
            </a:r>
            <a:r>
              <a:rPr lang="zh-CN"/>
              <a:t>/</a:t>
            </a:r>
            <a:r>
              <a:rPr lang="zh-CN"/>
              <a:t>S1b may not work well for S1. Currently, try to use lower </a:t>
            </a:r>
            <a:r>
              <a:rPr lang="zh-CN"/>
              <a:t>learning rate (</a:t>
            </a:r>
            <a:r>
              <a:rPr b="1" lang="zh-CN"/>
              <a:t>2.5e-5</a:t>
            </a:r>
            <a:r>
              <a:rPr lang="zh-CN"/>
              <a:t>) → try to fix lr to all exps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a:t>
            </a:r>
            <a:r>
              <a:rPr b="1" lang="zh-CN" sz="1900"/>
              <a:t>S2 → S1</a:t>
            </a:r>
            <a:endParaRPr b="1" sz="1900"/>
          </a:p>
        </p:txBody>
      </p:sp>
      <p:pic>
        <p:nvPicPr>
          <p:cNvPr id="486" name="Google Shape;486;p68"/>
          <p:cNvPicPr preferRelativeResize="0"/>
          <p:nvPr/>
        </p:nvPicPr>
        <p:blipFill>
          <a:blip r:embed="rId3">
            <a:alphaModFix/>
          </a:blip>
          <a:stretch>
            <a:fillRect/>
          </a:stretch>
        </p:blipFill>
        <p:spPr>
          <a:xfrm>
            <a:off x="5008650" y="1125125"/>
            <a:ext cx="3714750" cy="2647950"/>
          </a:xfrm>
          <a:prstGeom prst="rect">
            <a:avLst/>
          </a:prstGeom>
          <a:noFill/>
          <a:ln>
            <a:noFill/>
          </a:ln>
        </p:spPr>
      </p:pic>
      <p:pic>
        <p:nvPicPr>
          <p:cNvPr id="487" name="Google Shape;487;p68"/>
          <p:cNvPicPr preferRelativeResize="0"/>
          <p:nvPr/>
        </p:nvPicPr>
        <p:blipFill>
          <a:blip r:embed="rId4">
            <a:alphaModFix/>
          </a:blip>
          <a:stretch>
            <a:fillRect/>
          </a:stretch>
        </p:blipFill>
        <p:spPr>
          <a:xfrm>
            <a:off x="691000" y="1062275"/>
            <a:ext cx="3714750" cy="26479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9"/>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Scratch</a:t>
            </a:r>
            <a:r>
              <a:rPr b="1" lang="zh-CN" sz="1900"/>
              <a:t> → S2</a:t>
            </a:r>
            <a:endParaRPr b="1" sz="1900"/>
          </a:p>
        </p:txBody>
      </p:sp>
      <p:graphicFrame>
        <p:nvGraphicFramePr>
          <p:cNvPr id="493" name="Google Shape;493;p69"/>
          <p:cNvGraphicFramePr/>
          <p:nvPr/>
        </p:nvGraphicFramePr>
        <p:xfrm>
          <a:off x="4929900" y="1669100"/>
          <a:ext cx="3000000" cy="3000000"/>
        </p:xfrm>
        <a:graphic>
          <a:graphicData uri="http://schemas.openxmlformats.org/drawingml/2006/table">
            <a:tbl>
              <a:tblPr>
                <a:noFill/>
                <a:tableStyleId>{86B1930A-15D2-40C4-BF0D-E510EE4EE426}</a:tableStyleId>
              </a:tblPr>
              <a:tblGrid>
                <a:gridCol w="1241450"/>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199999.pt</a:t>
                      </a:r>
                      <a:endParaRPr/>
                    </a:p>
                  </a:txBody>
                  <a:tcPr marT="91425" marB="91425" marR="91425" marL="91425"/>
                </a:tc>
                <a:tc>
                  <a:txBody>
                    <a:bodyPr/>
                    <a:lstStyle/>
                    <a:p>
                      <a:pPr indent="0" lvl="0" marL="0" rtl="0" algn="l">
                        <a:spcBef>
                          <a:spcPts val="0"/>
                        </a:spcBef>
                        <a:spcAft>
                          <a:spcPts val="0"/>
                        </a:spcAft>
                        <a:buNone/>
                      </a:pPr>
                      <a:r>
                        <a:rPr lang="zh-CN"/>
                        <a:t>6.5</a:t>
                      </a:r>
                      <a:endParaRPr/>
                    </a:p>
                    <a:p>
                      <a:pPr indent="0" lvl="0" marL="0" rtl="0" algn="l">
                        <a:spcBef>
                          <a:spcPts val="0"/>
                        </a:spcBef>
                        <a:spcAft>
                          <a:spcPts val="0"/>
                        </a:spcAft>
                        <a:buNone/>
                      </a:pPr>
                      <a:r>
                        <a:rPr lang="zh-CN"/>
                        <a:t>7.15</a:t>
                      </a:r>
                      <a:endParaRPr/>
                    </a:p>
                    <a:p>
                      <a:pPr indent="0" lvl="0" marL="0" rtl="0" algn="l">
                        <a:spcBef>
                          <a:spcPts val="0"/>
                        </a:spcBef>
                        <a:spcAft>
                          <a:spcPts val="0"/>
                        </a:spcAft>
                        <a:buNone/>
                      </a:pPr>
                      <a:r>
                        <a:rPr lang="zh-CN"/>
                        <a:t>7.48</a:t>
                      </a:r>
                      <a:endParaRPr/>
                    </a:p>
                  </a:txBody>
                  <a:tcPr marT="91425" marB="91425" marR="91425" marL="91425"/>
                </a:tc>
                <a:tc>
                  <a:txBody>
                    <a:bodyPr/>
                    <a:lstStyle/>
                    <a:p>
                      <a:pPr indent="0" lvl="0" marL="0" rtl="0" algn="l">
                        <a:spcBef>
                          <a:spcPts val="0"/>
                        </a:spcBef>
                        <a:spcAft>
                          <a:spcPts val="0"/>
                        </a:spcAft>
                        <a:buNone/>
                      </a:pPr>
                      <a:r>
                        <a:rPr lang="zh-CN"/>
                        <a:t>6.16</a:t>
                      </a:r>
                      <a:endParaRPr/>
                    </a:p>
                    <a:p>
                      <a:pPr indent="0" lvl="0" marL="0" rtl="0" algn="l">
                        <a:spcBef>
                          <a:spcPts val="0"/>
                        </a:spcBef>
                        <a:spcAft>
                          <a:spcPts val="0"/>
                        </a:spcAft>
                        <a:buNone/>
                      </a:pPr>
                      <a:r>
                        <a:rPr lang="zh-CN"/>
                        <a:t>6.43</a:t>
                      </a:r>
                      <a:endParaRPr/>
                    </a:p>
                    <a:p>
                      <a:pPr indent="0" lvl="0" marL="0" rtl="0" algn="l">
                        <a:spcBef>
                          <a:spcPts val="0"/>
                        </a:spcBef>
                        <a:spcAft>
                          <a:spcPts val="0"/>
                        </a:spcAft>
                        <a:buNone/>
                      </a:pPr>
                      <a:r>
                        <a:rPr lang="zh-CN"/>
                        <a:t>4.6</a:t>
                      </a:r>
                      <a:endParaRPr/>
                    </a:p>
                  </a:txBody>
                  <a:tcPr marT="91425" marB="91425" marR="91425" marL="91425"/>
                </a:tc>
              </a:tr>
              <a:tr h="381000">
                <a:tc>
                  <a:txBody>
                    <a:bodyPr/>
                    <a:lstStyle/>
                    <a:p>
                      <a:pPr indent="0" lvl="0" marL="0" rtl="0" algn="l">
                        <a:spcBef>
                          <a:spcPts val="0"/>
                        </a:spcBef>
                        <a:spcAft>
                          <a:spcPts val="0"/>
                        </a:spcAft>
                        <a:buNone/>
                      </a:pPr>
                      <a:r>
                        <a:rPr lang="zh-CN"/>
                        <a:t>199863.pt</a:t>
                      </a:r>
                      <a:endParaRPr/>
                    </a:p>
                  </a:txBody>
                  <a:tcPr marT="91425" marB="91425" marR="91425" marL="91425"/>
                </a:tc>
                <a:tc>
                  <a:txBody>
                    <a:bodyPr/>
                    <a:lstStyle/>
                    <a:p>
                      <a:pPr indent="0" lvl="0" marL="0" rtl="0" algn="l">
                        <a:spcBef>
                          <a:spcPts val="0"/>
                        </a:spcBef>
                        <a:spcAft>
                          <a:spcPts val="0"/>
                        </a:spcAft>
                        <a:buNone/>
                      </a:pPr>
                      <a:r>
                        <a:rPr lang="zh-CN"/>
                        <a:t>7.51</a:t>
                      </a:r>
                      <a:endParaRPr/>
                    </a:p>
                    <a:p>
                      <a:pPr indent="0" lvl="0" marL="0" rtl="0" algn="l">
                        <a:spcBef>
                          <a:spcPts val="0"/>
                        </a:spcBef>
                        <a:spcAft>
                          <a:spcPts val="0"/>
                        </a:spcAft>
                        <a:buNone/>
                      </a:pPr>
                      <a:r>
                        <a:rPr lang="zh-CN"/>
                        <a:t>7.81</a:t>
                      </a:r>
                      <a:endParaRPr/>
                    </a:p>
                    <a:p>
                      <a:pPr indent="0" lvl="0" marL="0" rtl="0" algn="l">
                        <a:spcBef>
                          <a:spcPts val="0"/>
                        </a:spcBef>
                        <a:spcAft>
                          <a:spcPts val="0"/>
                        </a:spcAft>
                        <a:buNone/>
                      </a:pPr>
                      <a:r>
                        <a:rPr lang="zh-CN"/>
                        <a:t>7.21</a:t>
                      </a:r>
                      <a:endParaRPr/>
                    </a:p>
                  </a:txBody>
                  <a:tcPr marT="91425" marB="91425" marR="91425" marL="91425"/>
                </a:tc>
                <a:tc>
                  <a:txBody>
                    <a:bodyPr/>
                    <a:lstStyle/>
                    <a:p>
                      <a:pPr indent="0" lvl="0" marL="0" rtl="0" algn="l">
                        <a:spcBef>
                          <a:spcPts val="0"/>
                        </a:spcBef>
                        <a:spcAft>
                          <a:spcPts val="0"/>
                        </a:spcAft>
                        <a:buNone/>
                      </a:pPr>
                      <a:r>
                        <a:rPr lang="zh-CN"/>
                        <a:t>6.19</a:t>
                      </a:r>
                      <a:endParaRPr/>
                    </a:p>
                    <a:p>
                      <a:pPr indent="0" lvl="0" marL="0" rtl="0" algn="l">
                        <a:spcBef>
                          <a:spcPts val="0"/>
                        </a:spcBef>
                        <a:spcAft>
                          <a:spcPts val="0"/>
                        </a:spcAft>
                        <a:buNone/>
                      </a:pPr>
                      <a:r>
                        <a:rPr lang="zh-CN"/>
                        <a:t>5.59</a:t>
                      </a:r>
                      <a:endParaRPr/>
                    </a:p>
                    <a:p>
                      <a:pPr indent="0" lvl="0" marL="0" rtl="0" algn="l">
                        <a:spcBef>
                          <a:spcPts val="0"/>
                        </a:spcBef>
                        <a:spcAft>
                          <a:spcPts val="0"/>
                        </a:spcAft>
                        <a:buNone/>
                      </a:pPr>
                      <a:r>
                        <a:rPr lang="zh-CN"/>
                        <a:t>6.7</a:t>
                      </a:r>
                      <a:endParaRPr/>
                    </a:p>
                  </a:txBody>
                  <a:tcPr marT="91425" marB="91425" marR="91425" marL="91425"/>
                </a:tc>
              </a:tr>
            </a:tbl>
          </a:graphicData>
        </a:graphic>
      </p:graphicFrame>
      <p:sp>
        <p:nvSpPr>
          <p:cNvPr id="494" name="Google Shape;494;p69"/>
          <p:cNvSpPr txBox="1"/>
          <p:nvPr/>
        </p:nvSpPr>
        <p:spPr>
          <a:xfrm>
            <a:off x="5009200" y="1268900"/>
            <a:ext cx="28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u="sng"/>
              <a:t>Test best models on train</a:t>
            </a:r>
            <a:r>
              <a:rPr lang="zh-CN" u="sng"/>
              <a:t>/</a:t>
            </a:r>
            <a:r>
              <a:rPr lang="zh-CN" u="sng"/>
              <a:t>test env</a:t>
            </a:r>
            <a:endParaRPr u="sng"/>
          </a:p>
        </p:txBody>
      </p:sp>
      <p:sp>
        <p:nvSpPr>
          <p:cNvPr id="495" name="Google Shape;495;p69"/>
          <p:cNvSpPr txBox="1"/>
          <p:nvPr/>
        </p:nvSpPr>
        <p:spPr>
          <a:xfrm>
            <a:off x="4849725" y="3887800"/>
            <a:ext cx="3417900" cy="8313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199999.pt seems to be best model</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zh-CN"/>
              <a:t>need train some more</a:t>
            </a:r>
            <a:endParaRPr/>
          </a:p>
        </p:txBody>
      </p:sp>
      <p:pic>
        <p:nvPicPr>
          <p:cNvPr id="496" name="Google Shape;496;p69"/>
          <p:cNvPicPr preferRelativeResize="0"/>
          <p:nvPr/>
        </p:nvPicPr>
        <p:blipFill>
          <a:blip r:embed="rId3">
            <a:alphaModFix/>
          </a:blip>
          <a:stretch>
            <a:fillRect/>
          </a:stretch>
        </p:blipFill>
        <p:spPr>
          <a:xfrm>
            <a:off x="589425" y="1130225"/>
            <a:ext cx="3924300" cy="2962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0"/>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S0 → S2</a:t>
            </a:r>
            <a:endParaRPr b="1" sz="1900"/>
          </a:p>
        </p:txBody>
      </p:sp>
      <p:pic>
        <p:nvPicPr>
          <p:cNvPr id="502" name="Google Shape;502;p70"/>
          <p:cNvPicPr preferRelativeResize="0"/>
          <p:nvPr/>
        </p:nvPicPr>
        <p:blipFill>
          <a:blip r:embed="rId3">
            <a:alphaModFix/>
          </a:blip>
          <a:stretch>
            <a:fillRect/>
          </a:stretch>
        </p:blipFill>
        <p:spPr>
          <a:xfrm>
            <a:off x="553925" y="1308388"/>
            <a:ext cx="3886200" cy="2809875"/>
          </a:xfrm>
          <a:prstGeom prst="rect">
            <a:avLst/>
          </a:prstGeom>
          <a:noFill/>
          <a:ln>
            <a:noFill/>
          </a:ln>
        </p:spPr>
      </p:pic>
      <p:pic>
        <p:nvPicPr>
          <p:cNvPr id="503" name="Google Shape;503;p70"/>
          <p:cNvPicPr preferRelativeResize="0"/>
          <p:nvPr/>
        </p:nvPicPr>
        <p:blipFill>
          <a:blip r:embed="rId4">
            <a:alphaModFix/>
          </a:blip>
          <a:stretch>
            <a:fillRect/>
          </a:stretch>
        </p:blipFill>
        <p:spPr>
          <a:xfrm>
            <a:off x="4563275" y="1303625"/>
            <a:ext cx="3762375" cy="2819400"/>
          </a:xfrm>
          <a:prstGeom prst="rect">
            <a:avLst/>
          </a:prstGeom>
          <a:noFill/>
          <a:ln>
            <a:noFill/>
          </a:ln>
        </p:spPr>
      </p:pic>
      <p:sp>
        <p:nvSpPr>
          <p:cNvPr id="504" name="Google Shape;504;p70"/>
          <p:cNvSpPr txBox="1"/>
          <p:nvPr/>
        </p:nvSpPr>
        <p:spPr>
          <a:xfrm>
            <a:off x="1716275" y="94877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505" name="Google Shape;505;p70"/>
          <p:cNvSpPr txBox="1"/>
          <p:nvPr/>
        </p:nvSpPr>
        <p:spPr>
          <a:xfrm>
            <a:off x="5808163" y="1003300"/>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Test Env</a:t>
            </a:r>
            <a:endParaRPr sz="1700" u="sng"/>
          </a:p>
        </p:txBody>
      </p:sp>
      <p:sp>
        <p:nvSpPr>
          <p:cNvPr id="506" name="Google Shape;506;p70"/>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 for first 50k eps, model performance on test env is very poor (in the negatives) compared to training (above 0), but gradually improves showing that agent has learnt diff attributes and have become generalised over more eps</a:t>
            </a:r>
            <a:endParaRPr sz="13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S1 → S2</a:t>
            </a:r>
            <a:endParaRPr b="1" sz="1900"/>
          </a:p>
        </p:txBody>
      </p:sp>
      <p:sp>
        <p:nvSpPr>
          <p:cNvPr id="512" name="Google Shape;512;p71"/>
          <p:cNvSpPr txBox="1"/>
          <p:nvPr/>
        </p:nvSpPr>
        <p:spPr>
          <a:xfrm>
            <a:off x="839400" y="182175"/>
            <a:ext cx="83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13" name="Google Shape;513;p71"/>
          <p:cNvPicPr preferRelativeResize="0"/>
          <p:nvPr/>
        </p:nvPicPr>
        <p:blipFill>
          <a:blip r:embed="rId3">
            <a:alphaModFix/>
          </a:blip>
          <a:stretch>
            <a:fillRect/>
          </a:stretch>
        </p:blipFill>
        <p:spPr>
          <a:xfrm>
            <a:off x="538375" y="963525"/>
            <a:ext cx="3733800" cy="2647950"/>
          </a:xfrm>
          <a:prstGeom prst="rect">
            <a:avLst/>
          </a:prstGeom>
          <a:noFill/>
          <a:ln>
            <a:noFill/>
          </a:ln>
        </p:spPr>
      </p:pic>
      <p:graphicFrame>
        <p:nvGraphicFramePr>
          <p:cNvPr id="514" name="Google Shape;514;p71"/>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8982</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26786</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pic>
        <p:nvPicPr>
          <p:cNvPr id="515" name="Google Shape;515;p71"/>
          <p:cNvPicPr preferRelativeResize="0"/>
          <p:nvPr/>
        </p:nvPicPr>
        <p:blipFill>
          <a:blip r:embed="rId4">
            <a:alphaModFix/>
          </a:blip>
          <a:stretch>
            <a:fillRect/>
          </a:stretch>
        </p:blipFill>
        <p:spPr>
          <a:xfrm>
            <a:off x="5213125" y="963525"/>
            <a:ext cx="3459100" cy="2453125"/>
          </a:xfrm>
          <a:prstGeom prst="rect">
            <a:avLst/>
          </a:prstGeom>
          <a:noFill/>
          <a:ln>
            <a:noFill/>
          </a:ln>
        </p:spPr>
      </p:pic>
      <p:graphicFrame>
        <p:nvGraphicFramePr>
          <p:cNvPr id="516" name="Google Shape;516;p71"/>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22675</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32666</a:t>
                      </a:r>
                      <a:endParaRPr/>
                    </a:p>
                  </a:txBody>
                  <a:tcPr marT="91425" marB="91425" marR="91425" marL="91425"/>
                </a:tc>
                <a:tc>
                  <a:txBody>
                    <a:bodyPr/>
                    <a:lstStyle/>
                    <a:p>
                      <a:pPr indent="0" lvl="0" marL="0" rtl="0" algn="l">
                        <a:spcBef>
                          <a:spcPts val="0"/>
                        </a:spcBef>
                        <a:spcAft>
                          <a:spcPts val="0"/>
                        </a:spcAft>
                        <a:buNone/>
                      </a:pPr>
                      <a:r>
                        <a:rPr lang="zh-CN"/>
                        <a:t>9.28</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S1 → S2</a:t>
            </a:r>
            <a:endParaRPr b="1" sz="1900"/>
          </a:p>
        </p:txBody>
      </p:sp>
      <p:pic>
        <p:nvPicPr>
          <p:cNvPr id="87" name="Google Shape;87;p18"/>
          <p:cNvPicPr preferRelativeResize="0"/>
          <p:nvPr/>
        </p:nvPicPr>
        <p:blipFill>
          <a:blip r:embed="rId3">
            <a:alphaModFix/>
          </a:blip>
          <a:stretch>
            <a:fillRect/>
          </a:stretch>
        </p:blipFill>
        <p:spPr>
          <a:xfrm>
            <a:off x="287025" y="882725"/>
            <a:ext cx="3895725" cy="2647950"/>
          </a:xfrm>
          <a:prstGeom prst="rect">
            <a:avLst/>
          </a:prstGeom>
          <a:noFill/>
          <a:ln>
            <a:noFill/>
          </a:ln>
        </p:spPr>
      </p:pic>
      <p:pic>
        <p:nvPicPr>
          <p:cNvPr id="88" name="Google Shape;88;p18"/>
          <p:cNvPicPr preferRelativeResize="0"/>
          <p:nvPr/>
        </p:nvPicPr>
        <p:blipFill>
          <a:blip r:embed="rId4">
            <a:alphaModFix/>
          </a:blip>
          <a:stretch>
            <a:fillRect/>
          </a:stretch>
        </p:blipFill>
        <p:spPr>
          <a:xfrm>
            <a:off x="4625875" y="918650"/>
            <a:ext cx="3724275" cy="2647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2"/>
          <p:cNvSpPr txBox="1"/>
          <p:nvPr/>
        </p:nvSpPr>
        <p:spPr>
          <a:xfrm>
            <a:off x="1670550" y="12765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Scratch</a:t>
            </a:r>
            <a:r>
              <a:rPr b="1" lang="zh-CN" sz="1900"/>
              <a:t> → S2 Vanilla Text Encoder</a:t>
            </a:r>
            <a:endParaRPr b="1" sz="1900"/>
          </a:p>
        </p:txBody>
      </p:sp>
      <p:pic>
        <p:nvPicPr>
          <p:cNvPr id="522" name="Google Shape;522;p72"/>
          <p:cNvPicPr preferRelativeResize="0"/>
          <p:nvPr/>
        </p:nvPicPr>
        <p:blipFill>
          <a:blip r:embed="rId3">
            <a:alphaModFix/>
          </a:blip>
          <a:stretch>
            <a:fillRect/>
          </a:stretch>
        </p:blipFill>
        <p:spPr>
          <a:xfrm>
            <a:off x="114900" y="837650"/>
            <a:ext cx="4004675" cy="2847325"/>
          </a:xfrm>
          <a:prstGeom prst="rect">
            <a:avLst/>
          </a:prstGeom>
          <a:noFill/>
          <a:ln>
            <a:noFill/>
          </a:ln>
        </p:spPr>
      </p:pic>
      <p:graphicFrame>
        <p:nvGraphicFramePr>
          <p:cNvPr id="523" name="Google Shape;523;p72"/>
          <p:cNvGraphicFramePr/>
          <p:nvPr/>
        </p:nvGraphicFramePr>
        <p:xfrm>
          <a:off x="403350" y="38465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92024</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198396</a:t>
                      </a:r>
                      <a:endParaRPr/>
                    </a:p>
                  </a:txBody>
                  <a:tcPr marT="91425" marB="91425" marR="91425" marL="91425"/>
                </a:tc>
                <a:tc>
                  <a:txBody>
                    <a:bodyPr/>
                    <a:lstStyle/>
                    <a:p>
                      <a:pPr indent="0" lvl="0" marL="0" rtl="0" algn="l">
                        <a:spcBef>
                          <a:spcPts val="0"/>
                        </a:spcBef>
                        <a:spcAft>
                          <a:spcPts val="0"/>
                        </a:spcAft>
                        <a:buNone/>
                      </a:pPr>
                      <a:r>
                        <a:rPr lang="zh-CN"/>
                        <a:t>9.97</a:t>
                      </a:r>
                      <a:endParaRPr/>
                    </a:p>
                  </a:txBody>
                  <a:tcPr marT="91425" marB="91425" marR="91425" marL="91425"/>
                </a:tc>
              </a:tr>
            </a:tbl>
          </a:graphicData>
        </a:graphic>
      </p:graphicFrame>
      <p:pic>
        <p:nvPicPr>
          <p:cNvPr id="524" name="Google Shape;524;p72"/>
          <p:cNvPicPr preferRelativeResize="0"/>
          <p:nvPr/>
        </p:nvPicPr>
        <p:blipFill>
          <a:blip r:embed="rId4">
            <a:alphaModFix/>
          </a:blip>
          <a:stretch>
            <a:fillRect/>
          </a:stretch>
        </p:blipFill>
        <p:spPr>
          <a:xfrm>
            <a:off x="4744549" y="873750"/>
            <a:ext cx="4004675" cy="383223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3"/>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a:t>
            </a:r>
            <a:r>
              <a:rPr b="1" lang="zh-CN" sz="1900"/>
              <a:t>→ S1</a:t>
            </a:r>
            <a:endParaRPr b="1" sz="1900"/>
          </a:p>
        </p:txBody>
      </p:sp>
      <p:graphicFrame>
        <p:nvGraphicFramePr>
          <p:cNvPr id="530" name="Google Shape;530;p73"/>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lnSpc>
                          <a:spcPct val="115000"/>
                        </a:lnSpc>
                        <a:spcBef>
                          <a:spcPts val="0"/>
                        </a:spcBef>
                        <a:spcAft>
                          <a:spcPts val="0"/>
                        </a:spcAft>
                        <a:buNone/>
                      </a:pPr>
                      <a:r>
                        <a:rPr lang="zh-CN">
                          <a:solidFill>
                            <a:schemeClr val="dk1"/>
                          </a:solidFill>
                          <a:highlight>
                            <a:srgbClr val="FFFFFF"/>
                          </a:highlight>
                        </a:rPr>
                        <a:t>176662</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196586</a:t>
                      </a:r>
                      <a:endParaRPr/>
                    </a:p>
                  </a:txBody>
                  <a:tcPr marT="91425" marB="91425" marR="91425" marL="91425"/>
                </a:tc>
                <a:tc>
                  <a:txBody>
                    <a:bodyPr/>
                    <a:lstStyle/>
                    <a:p>
                      <a:pPr indent="0" lvl="0" marL="0" rtl="0" algn="l">
                        <a:spcBef>
                          <a:spcPts val="0"/>
                        </a:spcBef>
                        <a:spcAft>
                          <a:spcPts val="0"/>
                        </a:spcAft>
                        <a:buNone/>
                      </a:pPr>
                      <a:r>
                        <a:rPr lang="zh-CN"/>
                        <a:t>9.425</a:t>
                      </a:r>
                      <a:endParaRPr/>
                    </a:p>
                  </a:txBody>
                  <a:tcPr marT="91425" marB="91425" marR="91425" marL="91425"/>
                </a:tc>
              </a:tr>
            </a:tbl>
          </a:graphicData>
        </a:graphic>
      </p:graphicFrame>
      <p:graphicFrame>
        <p:nvGraphicFramePr>
          <p:cNvPr id="531" name="Google Shape;531;p73"/>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192790</a:t>
                      </a:r>
                      <a:endParaRPr/>
                    </a:p>
                  </a:txBody>
                  <a:tcPr marT="91425" marB="91425" marR="91425" marL="91425"/>
                </a:tc>
                <a:tc>
                  <a:txBody>
                    <a:bodyPr/>
                    <a:lstStyle/>
                    <a:p>
                      <a:pPr indent="0" lvl="0" marL="0" rtl="0" algn="l">
                        <a:spcBef>
                          <a:spcPts val="0"/>
                        </a:spcBef>
                        <a:spcAft>
                          <a:spcPts val="0"/>
                        </a:spcAft>
                        <a:buNone/>
                      </a:pPr>
                      <a:r>
                        <a:rPr lang="zh-CN"/>
                        <a:t>6</a:t>
                      </a:r>
                      <a:endParaRPr/>
                    </a:p>
                  </a:txBody>
                  <a:tcPr marT="91425" marB="91425" marR="91425" marL="91425"/>
                </a:tc>
              </a:tr>
              <a:tr h="381000">
                <a:tc>
                  <a:txBody>
                    <a:bodyPr/>
                    <a:lstStyle/>
                    <a:p>
                      <a:pPr indent="0" lvl="0" marL="0" rtl="0" algn="l">
                        <a:spcBef>
                          <a:spcPts val="0"/>
                        </a:spcBef>
                        <a:spcAft>
                          <a:spcPts val="0"/>
                        </a:spcAft>
                        <a:buNone/>
                      </a:pPr>
                      <a:r>
                        <a:rPr lang="zh-CN"/>
                        <a:t>196448</a:t>
                      </a:r>
                      <a:endParaRPr/>
                    </a:p>
                  </a:txBody>
                  <a:tcPr marT="91425" marB="91425" marR="91425" marL="91425"/>
                </a:tc>
                <a:tc>
                  <a:txBody>
                    <a:bodyPr/>
                    <a:lstStyle/>
                    <a:p>
                      <a:pPr indent="0" lvl="0" marL="0" rtl="0" algn="l">
                        <a:spcBef>
                          <a:spcPts val="0"/>
                        </a:spcBef>
                        <a:spcAft>
                          <a:spcPts val="0"/>
                        </a:spcAft>
                        <a:buNone/>
                      </a:pPr>
                      <a:r>
                        <a:rPr lang="zh-CN"/>
                        <a:t>6.245</a:t>
                      </a:r>
                      <a:endParaRPr/>
                    </a:p>
                  </a:txBody>
                  <a:tcPr marT="91425" marB="91425" marR="91425" marL="91425"/>
                </a:tc>
              </a:tr>
            </a:tbl>
          </a:graphicData>
        </a:graphic>
      </p:graphicFrame>
      <p:sp>
        <p:nvSpPr>
          <p:cNvPr id="532" name="Google Shape;532;p73"/>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caa040823 830am</a:t>
            </a:r>
            <a:endParaRPr/>
          </a:p>
        </p:txBody>
      </p:sp>
      <p:pic>
        <p:nvPicPr>
          <p:cNvPr id="533" name="Google Shape;533;p73"/>
          <p:cNvPicPr preferRelativeResize="0"/>
          <p:nvPr/>
        </p:nvPicPr>
        <p:blipFill>
          <a:blip r:embed="rId3">
            <a:alphaModFix/>
          </a:blip>
          <a:stretch>
            <a:fillRect/>
          </a:stretch>
        </p:blipFill>
        <p:spPr>
          <a:xfrm>
            <a:off x="682075" y="784000"/>
            <a:ext cx="3715548" cy="2946250"/>
          </a:xfrm>
          <a:prstGeom prst="rect">
            <a:avLst/>
          </a:prstGeom>
          <a:noFill/>
          <a:ln>
            <a:noFill/>
          </a:ln>
        </p:spPr>
      </p:pic>
      <p:pic>
        <p:nvPicPr>
          <p:cNvPr id="534" name="Google Shape;534;p73"/>
          <p:cNvPicPr preferRelativeResize="0"/>
          <p:nvPr/>
        </p:nvPicPr>
        <p:blipFill>
          <a:blip r:embed="rId4">
            <a:alphaModFix/>
          </a:blip>
          <a:stretch>
            <a:fillRect/>
          </a:stretch>
        </p:blipFill>
        <p:spPr>
          <a:xfrm>
            <a:off x="5274286" y="1064250"/>
            <a:ext cx="3190338" cy="2666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4"/>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a:t>
            </a:r>
            <a:r>
              <a:rPr b="1" lang="zh-CN" sz="1900"/>
              <a:t>→ S2</a:t>
            </a:r>
            <a:endParaRPr b="1" sz="1900"/>
          </a:p>
        </p:txBody>
      </p:sp>
      <p:graphicFrame>
        <p:nvGraphicFramePr>
          <p:cNvPr id="540" name="Google Shape;540;p74"/>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74050</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179890</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541" name="Google Shape;541;p74"/>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99428</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166767</a:t>
                      </a:r>
                      <a:endParaRPr/>
                    </a:p>
                  </a:txBody>
                  <a:tcPr marT="91425" marB="91425" marR="91425" marL="91425"/>
                </a:tc>
                <a:tc>
                  <a:txBody>
                    <a:bodyPr/>
                    <a:lstStyle/>
                    <a:p>
                      <a:pPr indent="0" lvl="0" marL="0" rtl="0" algn="l">
                        <a:spcBef>
                          <a:spcPts val="0"/>
                        </a:spcBef>
                        <a:spcAft>
                          <a:spcPts val="0"/>
                        </a:spcAft>
                        <a:buNone/>
                      </a:pPr>
                      <a:r>
                        <a:rPr lang="zh-CN"/>
                        <a:t>9.89</a:t>
                      </a:r>
                      <a:endParaRPr/>
                    </a:p>
                  </a:txBody>
                  <a:tcPr marT="91425" marB="91425" marR="91425" marL="91425"/>
                </a:tc>
              </a:tr>
            </a:tbl>
          </a:graphicData>
        </a:graphic>
      </p:graphicFrame>
      <p:sp>
        <p:nvSpPr>
          <p:cNvPr id="542" name="Google Shape;542;p74"/>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caa010823 5pm</a:t>
            </a:r>
            <a:endParaRPr/>
          </a:p>
        </p:txBody>
      </p:sp>
      <p:pic>
        <p:nvPicPr>
          <p:cNvPr id="543" name="Google Shape;543;p74"/>
          <p:cNvPicPr preferRelativeResize="0"/>
          <p:nvPr/>
        </p:nvPicPr>
        <p:blipFill>
          <a:blip r:embed="rId3">
            <a:alphaModFix/>
          </a:blip>
          <a:stretch>
            <a:fillRect/>
          </a:stretch>
        </p:blipFill>
        <p:spPr>
          <a:xfrm>
            <a:off x="764025" y="784000"/>
            <a:ext cx="3551644" cy="2946250"/>
          </a:xfrm>
          <a:prstGeom prst="rect">
            <a:avLst/>
          </a:prstGeom>
          <a:noFill/>
          <a:ln>
            <a:noFill/>
          </a:ln>
        </p:spPr>
      </p:pic>
      <p:pic>
        <p:nvPicPr>
          <p:cNvPr id="544" name="Google Shape;544;p74"/>
          <p:cNvPicPr preferRelativeResize="0"/>
          <p:nvPr/>
        </p:nvPicPr>
        <p:blipFill>
          <a:blip r:embed="rId4">
            <a:alphaModFix/>
          </a:blip>
          <a:stretch>
            <a:fillRect/>
          </a:stretch>
        </p:blipFill>
        <p:spPr>
          <a:xfrm>
            <a:off x="5235794" y="924125"/>
            <a:ext cx="3267299" cy="2666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5"/>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S0 → S2</a:t>
            </a:r>
            <a:endParaRPr b="1" sz="1900"/>
          </a:p>
        </p:txBody>
      </p:sp>
      <p:graphicFrame>
        <p:nvGraphicFramePr>
          <p:cNvPr id="550" name="Google Shape;550;p75"/>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80836</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144717</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551" name="Google Shape;551;p75"/>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116353</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138359</a:t>
                      </a:r>
                      <a:endParaRPr/>
                    </a:p>
                  </a:txBody>
                  <a:tcPr marT="91425" marB="91425" marR="91425" marL="91425"/>
                </a:tc>
                <a:tc>
                  <a:txBody>
                    <a:bodyPr/>
                    <a:lstStyle/>
                    <a:p>
                      <a:pPr indent="0" lvl="0" marL="0" rtl="0" algn="l">
                        <a:spcBef>
                          <a:spcPts val="0"/>
                        </a:spcBef>
                        <a:spcAft>
                          <a:spcPts val="0"/>
                        </a:spcAft>
                        <a:buNone/>
                      </a:pPr>
                      <a:r>
                        <a:rPr lang="zh-CN"/>
                        <a:t>9.575</a:t>
                      </a:r>
                      <a:endParaRPr/>
                    </a:p>
                  </a:txBody>
                  <a:tcPr marT="91425" marB="91425" marR="91425" marL="91425"/>
                </a:tc>
              </a:tr>
            </a:tbl>
          </a:graphicData>
        </a:graphic>
      </p:graphicFrame>
      <p:sp>
        <p:nvSpPr>
          <p:cNvPr id="552" name="Google Shape;552;p75"/>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caa010823 5pm</a:t>
            </a:r>
            <a:endParaRPr/>
          </a:p>
        </p:txBody>
      </p:sp>
      <p:pic>
        <p:nvPicPr>
          <p:cNvPr id="553" name="Google Shape;553;p75"/>
          <p:cNvPicPr preferRelativeResize="0"/>
          <p:nvPr/>
        </p:nvPicPr>
        <p:blipFill>
          <a:blip r:embed="rId3">
            <a:alphaModFix/>
          </a:blip>
          <a:stretch>
            <a:fillRect/>
          </a:stretch>
        </p:blipFill>
        <p:spPr>
          <a:xfrm>
            <a:off x="708725" y="784000"/>
            <a:ext cx="3662238" cy="2946250"/>
          </a:xfrm>
          <a:prstGeom prst="rect">
            <a:avLst/>
          </a:prstGeom>
          <a:noFill/>
          <a:ln>
            <a:noFill/>
          </a:ln>
        </p:spPr>
      </p:pic>
      <p:pic>
        <p:nvPicPr>
          <p:cNvPr id="554" name="Google Shape;554;p75"/>
          <p:cNvPicPr preferRelativeResize="0"/>
          <p:nvPr/>
        </p:nvPicPr>
        <p:blipFill>
          <a:blip r:embed="rId4">
            <a:alphaModFix/>
          </a:blip>
          <a:stretch>
            <a:fillRect/>
          </a:stretch>
        </p:blipFill>
        <p:spPr>
          <a:xfrm>
            <a:off x="5163938" y="924125"/>
            <a:ext cx="3411019" cy="2666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6"/>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From S0 → S2 BERT Text Encoder</a:t>
            </a:r>
            <a:endParaRPr b="1" sz="1900"/>
          </a:p>
        </p:txBody>
      </p:sp>
      <p:graphicFrame>
        <p:nvGraphicFramePr>
          <p:cNvPr id="560" name="Google Shape;560;p76"/>
          <p:cNvGraphicFramePr/>
          <p:nvPr/>
        </p:nvGraphicFramePr>
        <p:xfrm>
          <a:off x="2613150" y="36941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96200">
                <a:tc>
                  <a:txBody>
                    <a:bodyPr/>
                    <a:lstStyle/>
                    <a:p>
                      <a:pPr indent="0" lvl="0" marL="0" rtl="0" algn="l">
                        <a:spcBef>
                          <a:spcPts val="0"/>
                        </a:spcBef>
                        <a:spcAft>
                          <a:spcPts val="0"/>
                        </a:spcAft>
                        <a:buNone/>
                      </a:pPr>
                      <a:r>
                        <a:rPr lang="zh-CN"/>
                        <a:t>68043</a:t>
                      </a:r>
                      <a:endParaRPr/>
                    </a:p>
                  </a:txBody>
                  <a:tcPr marT="91425" marB="91425" marR="91425" marL="91425"/>
                </a:tc>
                <a:tc>
                  <a:txBody>
                    <a:bodyPr/>
                    <a:lstStyle/>
                    <a:p>
                      <a:pPr indent="0" lvl="0" marL="0" rtl="0" algn="l">
                        <a:spcBef>
                          <a:spcPts val="0"/>
                        </a:spcBef>
                        <a:spcAft>
                          <a:spcPts val="0"/>
                        </a:spcAft>
                        <a:buNone/>
                      </a:pPr>
                      <a:r>
                        <a:rPr lang="zh-CN"/>
                        <a:t>8.89</a:t>
                      </a:r>
                      <a:endParaRPr/>
                    </a:p>
                  </a:txBody>
                  <a:tcPr marT="91425" marB="91425" marR="91425" marL="91425"/>
                </a:tc>
              </a:tr>
            </a:tbl>
          </a:graphicData>
        </a:graphic>
      </p:graphicFrame>
      <p:sp>
        <p:nvSpPr>
          <p:cNvPr id="561" name="Google Shape;561;p76"/>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caa010823 5pm</a:t>
            </a:r>
            <a:endParaRPr/>
          </a:p>
        </p:txBody>
      </p:sp>
      <p:pic>
        <p:nvPicPr>
          <p:cNvPr id="562" name="Google Shape;562;p76"/>
          <p:cNvPicPr preferRelativeResize="0"/>
          <p:nvPr/>
        </p:nvPicPr>
        <p:blipFill>
          <a:blip r:embed="rId3">
            <a:alphaModFix/>
          </a:blip>
          <a:stretch>
            <a:fillRect/>
          </a:stretch>
        </p:blipFill>
        <p:spPr>
          <a:xfrm>
            <a:off x="2864825" y="784000"/>
            <a:ext cx="3414357" cy="27577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7"/>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S0 S2</a:t>
            </a:r>
            <a:r>
              <a:rPr b="1" lang="zh-CN" sz="1900"/>
              <a:t> → S1</a:t>
            </a:r>
            <a:endParaRPr b="1" sz="1900"/>
          </a:p>
        </p:txBody>
      </p:sp>
      <p:graphicFrame>
        <p:nvGraphicFramePr>
          <p:cNvPr id="568" name="Google Shape;568;p77"/>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10533</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67750</a:t>
                      </a:r>
                      <a:endParaRPr/>
                    </a:p>
                  </a:txBody>
                  <a:tcPr marT="91425" marB="91425" marR="91425" marL="91425"/>
                </a:tc>
                <a:tc>
                  <a:txBody>
                    <a:bodyPr/>
                    <a:lstStyle/>
                    <a:p>
                      <a:pPr indent="0" lvl="0" marL="0" rtl="0" algn="l">
                        <a:spcBef>
                          <a:spcPts val="0"/>
                        </a:spcBef>
                        <a:spcAft>
                          <a:spcPts val="0"/>
                        </a:spcAft>
                        <a:buNone/>
                      </a:pPr>
                      <a:r>
                        <a:rPr lang="zh-CN"/>
                        <a:t>9.91</a:t>
                      </a:r>
                      <a:endParaRPr/>
                    </a:p>
                  </a:txBody>
                  <a:tcPr marT="91425" marB="91425" marR="91425" marL="91425"/>
                </a:tc>
              </a:tr>
            </a:tbl>
          </a:graphicData>
        </a:graphic>
      </p:graphicFrame>
      <p:graphicFrame>
        <p:nvGraphicFramePr>
          <p:cNvPr id="569" name="Google Shape;569;p77"/>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4153</a:t>
                      </a:r>
                      <a:endParaRPr/>
                    </a:p>
                  </a:txBody>
                  <a:tcPr marT="91425" marB="91425" marR="91425" marL="91425"/>
                </a:tc>
                <a:tc>
                  <a:txBody>
                    <a:bodyPr/>
                    <a:lstStyle/>
                    <a:p>
                      <a:pPr indent="0" lvl="0" marL="0" rtl="0" algn="l">
                        <a:spcBef>
                          <a:spcPts val="0"/>
                        </a:spcBef>
                        <a:spcAft>
                          <a:spcPts val="0"/>
                        </a:spcAft>
                        <a:buNone/>
                      </a:pPr>
                      <a:r>
                        <a:rPr lang="zh-CN"/>
                        <a:t>7.29</a:t>
                      </a:r>
                      <a:endParaRPr/>
                    </a:p>
                  </a:txBody>
                  <a:tcPr marT="91425" marB="91425" marR="91425" marL="91425"/>
                </a:tc>
              </a:tr>
            </a:tbl>
          </a:graphicData>
        </a:graphic>
      </p:graphicFrame>
      <p:sp>
        <p:nvSpPr>
          <p:cNvPr id="570" name="Google Shape;570;p77"/>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caa040823 9am</a:t>
            </a:r>
            <a:endParaRPr/>
          </a:p>
        </p:txBody>
      </p:sp>
      <p:pic>
        <p:nvPicPr>
          <p:cNvPr id="571" name="Google Shape;571;p77"/>
          <p:cNvPicPr preferRelativeResize="0"/>
          <p:nvPr/>
        </p:nvPicPr>
        <p:blipFill>
          <a:blip r:embed="rId3">
            <a:alphaModFix/>
          </a:blip>
          <a:stretch>
            <a:fillRect/>
          </a:stretch>
        </p:blipFill>
        <p:spPr>
          <a:xfrm>
            <a:off x="5113398" y="911850"/>
            <a:ext cx="3512105" cy="2908850"/>
          </a:xfrm>
          <a:prstGeom prst="rect">
            <a:avLst/>
          </a:prstGeom>
          <a:noFill/>
          <a:ln>
            <a:noFill/>
          </a:ln>
        </p:spPr>
      </p:pic>
      <p:pic>
        <p:nvPicPr>
          <p:cNvPr id="572" name="Google Shape;572;p77"/>
          <p:cNvPicPr preferRelativeResize="0"/>
          <p:nvPr/>
        </p:nvPicPr>
        <p:blipFill>
          <a:blip r:embed="rId4">
            <a:alphaModFix/>
          </a:blip>
          <a:stretch>
            <a:fillRect/>
          </a:stretch>
        </p:blipFill>
        <p:spPr>
          <a:xfrm>
            <a:off x="663463" y="833050"/>
            <a:ext cx="3752765" cy="2946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S0 → S2 BERT</a:t>
            </a:r>
            <a:endParaRPr b="1" sz="1900"/>
          </a:p>
        </p:txBody>
      </p:sp>
      <p:graphicFrame>
        <p:nvGraphicFramePr>
          <p:cNvPr id="578" name="Google Shape;578;p78"/>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2306</a:t>
                      </a:r>
                      <a:endParaRPr/>
                    </a:p>
                  </a:txBody>
                  <a:tcPr marT="91425" marB="91425" marR="91425" marL="91425"/>
                </a:tc>
                <a:tc>
                  <a:txBody>
                    <a:bodyPr/>
                    <a:lstStyle/>
                    <a:p>
                      <a:pPr indent="0" lvl="0" marL="0" rtl="0" algn="l">
                        <a:spcBef>
                          <a:spcPts val="0"/>
                        </a:spcBef>
                        <a:spcAft>
                          <a:spcPts val="0"/>
                        </a:spcAft>
                        <a:buNone/>
                      </a:pPr>
                      <a:r>
                        <a:rPr lang="zh-CN"/>
                        <a:t>6.17</a:t>
                      </a:r>
                      <a:endParaRPr/>
                    </a:p>
                  </a:txBody>
                  <a:tcPr marT="91425" marB="91425" marR="91425" marL="91425"/>
                </a:tc>
              </a:tr>
            </a:tbl>
          </a:graphicData>
        </a:graphic>
      </p:graphicFrame>
      <p:graphicFrame>
        <p:nvGraphicFramePr>
          <p:cNvPr id="579" name="Google Shape;579;p78"/>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1723</a:t>
                      </a:r>
                      <a:endParaRPr/>
                    </a:p>
                  </a:txBody>
                  <a:tcPr marT="91425" marB="91425" marR="91425" marL="91425"/>
                </a:tc>
                <a:tc>
                  <a:txBody>
                    <a:bodyPr/>
                    <a:lstStyle/>
                    <a:p>
                      <a:pPr indent="0" lvl="0" marL="0" rtl="0" algn="l">
                        <a:spcBef>
                          <a:spcPts val="0"/>
                        </a:spcBef>
                        <a:spcAft>
                          <a:spcPts val="0"/>
                        </a:spcAft>
                        <a:buNone/>
                      </a:pPr>
                      <a:r>
                        <a:rPr lang="zh-CN"/>
                        <a:t>3.92</a:t>
                      </a:r>
                      <a:endParaRPr/>
                    </a:p>
                  </a:txBody>
                  <a:tcPr marT="91425" marB="91425" marR="91425" marL="91425"/>
                </a:tc>
              </a:tr>
            </a:tbl>
          </a:graphicData>
        </a:graphic>
      </p:graphicFrame>
      <p:sp>
        <p:nvSpPr>
          <p:cNvPr id="580" name="Google Shape;580;p78"/>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caa040823 9am</a:t>
            </a:r>
            <a:endParaRPr/>
          </a:p>
        </p:txBody>
      </p:sp>
      <p:pic>
        <p:nvPicPr>
          <p:cNvPr id="581" name="Google Shape;581;p78"/>
          <p:cNvPicPr preferRelativeResize="0"/>
          <p:nvPr/>
        </p:nvPicPr>
        <p:blipFill>
          <a:blip r:embed="rId3">
            <a:alphaModFix/>
          </a:blip>
          <a:stretch>
            <a:fillRect/>
          </a:stretch>
        </p:blipFill>
        <p:spPr>
          <a:xfrm>
            <a:off x="518013" y="749773"/>
            <a:ext cx="4043675" cy="2873575"/>
          </a:xfrm>
          <a:prstGeom prst="rect">
            <a:avLst/>
          </a:prstGeom>
          <a:noFill/>
          <a:ln>
            <a:noFill/>
          </a:ln>
        </p:spPr>
      </p:pic>
      <p:pic>
        <p:nvPicPr>
          <p:cNvPr id="582" name="Google Shape;582;p78"/>
          <p:cNvPicPr preferRelativeResize="0"/>
          <p:nvPr/>
        </p:nvPicPr>
        <p:blipFill>
          <a:blip r:embed="rId4">
            <a:alphaModFix/>
          </a:blip>
          <a:stretch>
            <a:fillRect/>
          </a:stretch>
        </p:blipFill>
        <p:spPr>
          <a:xfrm>
            <a:off x="5137662" y="1064250"/>
            <a:ext cx="3463585" cy="2666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9"/>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S1 → S2</a:t>
            </a:r>
            <a:endParaRPr b="1" sz="1900"/>
          </a:p>
        </p:txBody>
      </p:sp>
      <p:sp>
        <p:nvSpPr>
          <p:cNvPr id="588" name="Google Shape;588;p79"/>
          <p:cNvSpPr txBox="1"/>
          <p:nvPr/>
        </p:nvSpPr>
        <p:spPr>
          <a:xfrm>
            <a:off x="839400" y="182175"/>
            <a:ext cx="83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589" name="Google Shape;589;p79"/>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808</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47878</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590" name="Google Shape;590;p79"/>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1900</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86100</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
        <p:nvSpPr>
          <p:cNvPr id="591" name="Google Shape;591;p79"/>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caa050823 11.37pm</a:t>
            </a:r>
            <a:endParaRPr/>
          </a:p>
        </p:txBody>
      </p:sp>
      <p:pic>
        <p:nvPicPr>
          <p:cNvPr id="592" name="Google Shape;592;p79"/>
          <p:cNvPicPr preferRelativeResize="0"/>
          <p:nvPr/>
        </p:nvPicPr>
        <p:blipFill>
          <a:blip r:embed="rId3">
            <a:alphaModFix/>
          </a:blip>
          <a:stretch>
            <a:fillRect/>
          </a:stretch>
        </p:blipFill>
        <p:spPr>
          <a:xfrm>
            <a:off x="571300" y="784000"/>
            <a:ext cx="3937101" cy="2946250"/>
          </a:xfrm>
          <a:prstGeom prst="rect">
            <a:avLst/>
          </a:prstGeom>
          <a:noFill/>
          <a:ln>
            <a:noFill/>
          </a:ln>
        </p:spPr>
      </p:pic>
      <p:pic>
        <p:nvPicPr>
          <p:cNvPr id="593" name="Google Shape;593;p79"/>
          <p:cNvPicPr preferRelativeResize="0"/>
          <p:nvPr/>
        </p:nvPicPr>
        <p:blipFill>
          <a:blip r:embed="rId4">
            <a:alphaModFix/>
          </a:blip>
          <a:stretch>
            <a:fillRect/>
          </a:stretch>
        </p:blipFill>
        <p:spPr>
          <a:xfrm>
            <a:off x="5023451" y="1001200"/>
            <a:ext cx="3692006" cy="2666000"/>
          </a:xfrm>
          <a:prstGeom prst="rect">
            <a:avLst/>
          </a:prstGeom>
          <a:noFill/>
          <a:ln>
            <a:noFill/>
          </a:ln>
        </p:spPr>
      </p:pic>
      <p:pic>
        <p:nvPicPr>
          <p:cNvPr id="594" name="Google Shape;594;p79"/>
          <p:cNvPicPr preferRelativeResize="0"/>
          <p:nvPr/>
        </p:nvPicPr>
        <p:blipFill>
          <a:blip r:embed="rId5">
            <a:alphaModFix/>
          </a:blip>
          <a:stretch>
            <a:fillRect/>
          </a:stretch>
        </p:blipFill>
        <p:spPr>
          <a:xfrm>
            <a:off x="617475" y="673550"/>
            <a:ext cx="3538254" cy="2946250"/>
          </a:xfrm>
          <a:prstGeom prst="rect">
            <a:avLst/>
          </a:prstGeom>
          <a:noFill/>
          <a:ln>
            <a:noFill/>
          </a:ln>
        </p:spPr>
      </p:pic>
      <p:pic>
        <p:nvPicPr>
          <p:cNvPr id="595" name="Google Shape;595;p79"/>
          <p:cNvPicPr preferRelativeResize="0"/>
          <p:nvPr/>
        </p:nvPicPr>
        <p:blipFill>
          <a:blip r:embed="rId6">
            <a:alphaModFix/>
          </a:blip>
          <a:stretch>
            <a:fillRect/>
          </a:stretch>
        </p:blipFill>
        <p:spPr>
          <a:xfrm>
            <a:off x="5023450" y="830512"/>
            <a:ext cx="3692000" cy="285321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0"/>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a:t>
            </a:r>
            <a:r>
              <a:rPr b="1" lang="zh-CN" sz="1900"/>
              <a:t> → S2, </a:t>
            </a:r>
            <a:r>
              <a:rPr b="1" lang="zh-CN" sz="1900"/>
              <a:t>intermediate results</a:t>
            </a:r>
            <a:endParaRPr b="1" sz="1900"/>
          </a:p>
        </p:txBody>
      </p:sp>
      <p:graphicFrame>
        <p:nvGraphicFramePr>
          <p:cNvPr id="601" name="Google Shape;601;p80"/>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602" name="Google Shape;602;p80"/>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
        <p:nvSpPr>
          <p:cNvPr id="603" name="Google Shape;603;p80"/>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caa070823 9.44am</a:t>
            </a:r>
            <a:endParaRPr/>
          </a:p>
        </p:txBody>
      </p:sp>
      <p:pic>
        <p:nvPicPr>
          <p:cNvPr id="604" name="Google Shape;604;p80"/>
          <p:cNvPicPr preferRelativeResize="0"/>
          <p:nvPr/>
        </p:nvPicPr>
        <p:blipFill>
          <a:blip r:embed="rId3">
            <a:alphaModFix/>
          </a:blip>
          <a:stretch>
            <a:fillRect/>
          </a:stretch>
        </p:blipFill>
        <p:spPr>
          <a:xfrm>
            <a:off x="693138" y="730150"/>
            <a:ext cx="3693426" cy="2946250"/>
          </a:xfrm>
          <a:prstGeom prst="rect">
            <a:avLst/>
          </a:prstGeom>
          <a:noFill/>
          <a:ln>
            <a:noFill/>
          </a:ln>
        </p:spPr>
      </p:pic>
      <p:pic>
        <p:nvPicPr>
          <p:cNvPr id="605" name="Google Shape;605;p80"/>
          <p:cNvPicPr preferRelativeResize="0"/>
          <p:nvPr/>
        </p:nvPicPr>
        <p:blipFill>
          <a:blip r:embed="rId4">
            <a:alphaModFix/>
          </a:blip>
          <a:stretch>
            <a:fillRect/>
          </a:stretch>
        </p:blipFill>
        <p:spPr>
          <a:xfrm>
            <a:off x="5152814" y="1064250"/>
            <a:ext cx="3433250" cy="2666000"/>
          </a:xfrm>
          <a:prstGeom prst="rect">
            <a:avLst/>
          </a:prstGeom>
          <a:noFill/>
          <a:ln>
            <a:noFill/>
          </a:ln>
        </p:spPr>
      </p:pic>
      <p:sp>
        <p:nvSpPr>
          <p:cNvPr id="606" name="Google Shape;606;p80"/>
          <p:cNvSpPr txBox="1"/>
          <p:nvPr/>
        </p:nvSpPr>
        <p:spPr>
          <a:xfrm>
            <a:off x="3309900" y="3499050"/>
            <a:ext cx="309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previous best results init &gt; s2</a:t>
            </a:r>
            <a:endParaRPr/>
          </a:p>
          <a:p>
            <a:pPr indent="0" lvl="0" marL="0" rtl="0" algn="l">
              <a:spcBef>
                <a:spcPts val="0"/>
              </a:spcBef>
              <a:spcAft>
                <a:spcPts val="0"/>
              </a:spcAft>
              <a:buNone/>
            </a:pPr>
            <a:r>
              <a:rPr lang="zh-CN"/>
              <a:t>train: 9 - 74,050</a:t>
            </a:r>
            <a:endParaRPr/>
          </a:p>
          <a:p>
            <a:pPr indent="0" lvl="0" marL="0" rtl="0" algn="l">
              <a:spcBef>
                <a:spcPts val="0"/>
              </a:spcBef>
              <a:spcAft>
                <a:spcPts val="0"/>
              </a:spcAft>
              <a:buNone/>
            </a:pPr>
            <a:r>
              <a:rPr lang="zh-CN"/>
              <a:t>test: 9 - 99,428</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still got </a:t>
            </a:r>
            <a:r>
              <a:rPr lang="zh-CN"/>
              <a:t>chance get better results with this expt</a:t>
            </a:r>
            <a:endParaRPr/>
          </a:p>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1"/>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w BERT 1, intermediate results</a:t>
            </a:r>
            <a:endParaRPr b="1" sz="1900"/>
          </a:p>
        </p:txBody>
      </p:sp>
      <p:graphicFrame>
        <p:nvGraphicFramePr>
          <p:cNvPr id="612" name="Google Shape;612;p81"/>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613" name="Google Shape;613;p81"/>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
        <p:nvSpPr>
          <p:cNvPr id="614" name="Google Shape;614;p81"/>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caa070823 9.44am</a:t>
            </a:r>
            <a:endParaRPr/>
          </a:p>
        </p:txBody>
      </p:sp>
      <p:pic>
        <p:nvPicPr>
          <p:cNvPr id="615" name="Google Shape;615;p81"/>
          <p:cNvPicPr preferRelativeResize="0"/>
          <p:nvPr/>
        </p:nvPicPr>
        <p:blipFill>
          <a:blip r:embed="rId3">
            <a:alphaModFix/>
          </a:blip>
          <a:stretch>
            <a:fillRect/>
          </a:stretch>
        </p:blipFill>
        <p:spPr>
          <a:xfrm>
            <a:off x="4932013" y="871525"/>
            <a:ext cx="3874868" cy="2946250"/>
          </a:xfrm>
          <a:prstGeom prst="rect">
            <a:avLst/>
          </a:prstGeom>
          <a:noFill/>
          <a:ln>
            <a:noFill/>
          </a:ln>
        </p:spPr>
      </p:pic>
      <p:pic>
        <p:nvPicPr>
          <p:cNvPr id="616" name="Google Shape;616;p81"/>
          <p:cNvPicPr preferRelativeResize="0"/>
          <p:nvPr/>
        </p:nvPicPr>
        <p:blipFill>
          <a:blip r:embed="rId4">
            <a:alphaModFix/>
          </a:blip>
          <a:stretch>
            <a:fillRect/>
          </a:stretch>
        </p:blipFill>
        <p:spPr>
          <a:xfrm>
            <a:off x="677925" y="784000"/>
            <a:ext cx="3723853" cy="294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a:t>
            </a:r>
            <a:r>
              <a:rPr b="1" lang="zh-CN" sz="1900"/>
              <a:t> → S2 (one-hot)</a:t>
            </a:r>
            <a:endParaRPr b="1" sz="1900"/>
          </a:p>
        </p:txBody>
      </p:sp>
      <p:pic>
        <p:nvPicPr>
          <p:cNvPr id="94" name="Google Shape;94;p19"/>
          <p:cNvPicPr preferRelativeResize="0"/>
          <p:nvPr/>
        </p:nvPicPr>
        <p:blipFill>
          <a:blip r:embed="rId3">
            <a:alphaModFix/>
          </a:blip>
          <a:stretch>
            <a:fillRect/>
          </a:stretch>
        </p:blipFill>
        <p:spPr>
          <a:xfrm>
            <a:off x="944275" y="846850"/>
            <a:ext cx="3724275" cy="2647950"/>
          </a:xfrm>
          <a:prstGeom prst="rect">
            <a:avLst/>
          </a:prstGeom>
          <a:noFill/>
          <a:ln>
            <a:noFill/>
          </a:ln>
        </p:spPr>
      </p:pic>
      <p:pic>
        <p:nvPicPr>
          <p:cNvPr id="95" name="Google Shape;95;p19"/>
          <p:cNvPicPr preferRelativeResize="0"/>
          <p:nvPr/>
        </p:nvPicPr>
        <p:blipFill>
          <a:blip r:embed="rId4">
            <a:alphaModFix/>
          </a:blip>
          <a:stretch>
            <a:fillRect/>
          </a:stretch>
        </p:blipFill>
        <p:spPr>
          <a:xfrm>
            <a:off x="4952475" y="846850"/>
            <a:ext cx="3724275" cy="26479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w BERT 2, intermediate results</a:t>
            </a:r>
            <a:endParaRPr b="1" sz="1900"/>
          </a:p>
        </p:txBody>
      </p:sp>
      <p:graphicFrame>
        <p:nvGraphicFramePr>
          <p:cNvPr id="622" name="Google Shape;622;p82"/>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623" name="Google Shape;623;p82"/>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
        <p:nvSpPr>
          <p:cNvPr id="624" name="Google Shape;624;p82"/>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caa070823 9.44am</a:t>
            </a:r>
            <a:endParaRPr/>
          </a:p>
        </p:txBody>
      </p:sp>
      <p:pic>
        <p:nvPicPr>
          <p:cNvPr id="625" name="Google Shape;625;p82"/>
          <p:cNvPicPr preferRelativeResize="0"/>
          <p:nvPr/>
        </p:nvPicPr>
        <p:blipFill>
          <a:blip r:embed="rId3">
            <a:alphaModFix/>
          </a:blip>
          <a:stretch>
            <a:fillRect/>
          </a:stretch>
        </p:blipFill>
        <p:spPr>
          <a:xfrm>
            <a:off x="677925" y="750350"/>
            <a:ext cx="3723853" cy="2946250"/>
          </a:xfrm>
          <a:prstGeom prst="rect">
            <a:avLst/>
          </a:prstGeom>
          <a:noFill/>
          <a:ln>
            <a:noFill/>
          </a:ln>
        </p:spPr>
      </p:pic>
      <p:pic>
        <p:nvPicPr>
          <p:cNvPr id="626" name="Google Shape;626;p82"/>
          <p:cNvPicPr preferRelativeResize="0"/>
          <p:nvPr/>
        </p:nvPicPr>
        <p:blipFill>
          <a:blip r:embed="rId4">
            <a:alphaModFix/>
          </a:blip>
          <a:stretch>
            <a:fillRect/>
          </a:stretch>
        </p:blipFill>
        <p:spPr>
          <a:xfrm>
            <a:off x="5247003" y="1064250"/>
            <a:ext cx="3244903" cy="2666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haidi results</a:t>
            </a:r>
            <a:endParaRPr/>
          </a:p>
        </p:txBody>
      </p:sp>
      <p:sp>
        <p:nvSpPr>
          <p:cNvPr id="632" name="Google Shape;632;p8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4"/>
          <p:cNvSpPr txBox="1"/>
          <p:nvPr>
            <p:ph type="title"/>
          </p:nvPr>
        </p:nvSpPr>
        <p:spPr>
          <a:xfrm>
            <a:off x="311700" y="9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2020" u="sng"/>
              <a:t>210723 Friday</a:t>
            </a:r>
            <a:r>
              <a:rPr lang="zh-CN" sz="2020"/>
              <a:t> </a:t>
            </a:r>
            <a:br>
              <a:rPr lang="zh-CN" sz="2020"/>
            </a:br>
            <a:r>
              <a:rPr lang="zh-CN" sz="2020"/>
              <a:t>s2_9 - train from S0 best results, 200k eps, no skips steps, speed 3, lr=3.5e-5</a:t>
            </a:r>
            <a:endParaRPr sz="2020"/>
          </a:p>
        </p:txBody>
      </p:sp>
      <p:pic>
        <p:nvPicPr>
          <p:cNvPr id="638" name="Google Shape;638;p84"/>
          <p:cNvPicPr preferRelativeResize="0"/>
          <p:nvPr/>
        </p:nvPicPr>
        <p:blipFill>
          <a:blip r:embed="rId3">
            <a:alphaModFix/>
          </a:blip>
          <a:stretch>
            <a:fillRect/>
          </a:stretch>
        </p:blipFill>
        <p:spPr>
          <a:xfrm>
            <a:off x="194475" y="1391000"/>
            <a:ext cx="4457700" cy="3257550"/>
          </a:xfrm>
          <a:prstGeom prst="rect">
            <a:avLst/>
          </a:prstGeom>
          <a:noFill/>
          <a:ln>
            <a:noFill/>
          </a:ln>
        </p:spPr>
      </p:pic>
      <p:graphicFrame>
        <p:nvGraphicFramePr>
          <p:cNvPr id="639" name="Google Shape;639;p84"/>
          <p:cNvGraphicFramePr/>
          <p:nvPr/>
        </p:nvGraphicFramePr>
        <p:xfrm>
          <a:off x="4652175" y="2000250"/>
          <a:ext cx="3000000" cy="3000000"/>
        </p:xfrm>
        <a:graphic>
          <a:graphicData uri="http://schemas.openxmlformats.org/drawingml/2006/table">
            <a:tbl>
              <a:tblPr>
                <a:noFill/>
                <a:tableStyleId>{86B1930A-15D2-40C4-BF0D-E510EE4EE426}</a:tableStyleId>
              </a:tblPr>
              <a:tblGrid>
                <a:gridCol w="1241450"/>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199999.pt</a:t>
                      </a:r>
                      <a:endParaRPr/>
                    </a:p>
                  </a:txBody>
                  <a:tcPr marT="91425" marB="91425" marR="91425" marL="91425"/>
                </a:tc>
                <a:tc>
                  <a:txBody>
                    <a:bodyPr/>
                    <a:lstStyle/>
                    <a:p>
                      <a:pPr indent="0" lvl="0" marL="0" rtl="0" algn="l">
                        <a:spcBef>
                          <a:spcPts val="0"/>
                        </a:spcBef>
                        <a:spcAft>
                          <a:spcPts val="0"/>
                        </a:spcAft>
                        <a:buNone/>
                      </a:pPr>
                      <a:r>
                        <a:rPr lang="zh-CN"/>
                        <a:t>9.88</a:t>
                      </a:r>
                      <a:br>
                        <a:rPr lang="zh-CN"/>
                      </a:br>
                      <a:r>
                        <a:rPr lang="zh-CN"/>
                        <a:t>9.97</a:t>
                      </a:r>
                      <a:endParaRPr/>
                    </a:p>
                    <a:p>
                      <a:pPr indent="0" lvl="0" marL="0" rtl="0" algn="l">
                        <a:spcBef>
                          <a:spcPts val="0"/>
                        </a:spcBef>
                        <a:spcAft>
                          <a:spcPts val="0"/>
                        </a:spcAft>
                        <a:buNone/>
                      </a:pPr>
                      <a:r>
                        <a:rPr lang="zh-CN"/>
                        <a:t>9.85</a:t>
                      </a:r>
                      <a:endParaRPr/>
                    </a:p>
                  </a:txBody>
                  <a:tcPr marT="91425" marB="91425" marR="91425" marL="91425"/>
                </a:tc>
                <a:tc>
                  <a:txBody>
                    <a:bodyPr/>
                    <a:lstStyle/>
                    <a:p>
                      <a:pPr indent="0" lvl="0" marL="0" rtl="0" algn="l">
                        <a:spcBef>
                          <a:spcPts val="0"/>
                        </a:spcBef>
                        <a:spcAft>
                          <a:spcPts val="0"/>
                        </a:spcAft>
                        <a:buNone/>
                      </a:pPr>
                      <a:r>
                        <a:rPr lang="zh-CN"/>
                        <a:t>9.55</a:t>
                      </a:r>
                      <a:endParaRPr/>
                    </a:p>
                    <a:p>
                      <a:pPr indent="0" lvl="0" marL="0" rtl="0" algn="l">
                        <a:spcBef>
                          <a:spcPts val="0"/>
                        </a:spcBef>
                        <a:spcAft>
                          <a:spcPts val="0"/>
                        </a:spcAft>
                        <a:buNone/>
                      </a:pPr>
                      <a:r>
                        <a:rPr lang="zh-CN"/>
                        <a:t>9.49</a:t>
                      </a:r>
                      <a:endParaRPr/>
                    </a:p>
                    <a:p>
                      <a:pPr indent="0" lvl="0" marL="0" rtl="0" algn="l">
                        <a:spcBef>
                          <a:spcPts val="0"/>
                        </a:spcBef>
                        <a:spcAft>
                          <a:spcPts val="0"/>
                        </a:spcAft>
                        <a:buNone/>
                      </a:pPr>
                      <a:r>
                        <a:rPr lang="zh-CN"/>
                        <a:t>9.58</a:t>
                      </a:r>
                      <a:endParaRPr/>
                    </a:p>
                  </a:txBody>
                  <a:tcPr marT="91425" marB="91425" marR="91425" marL="91425"/>
                </a:tc>
              </a:tr>
              <a:tr h="381000">
                <a:tc>
                  <a:txBody>
                    <a:bodyPr/>
                    <a:lstStyle/>
                    <a:p>
                      <a:pPr indent="0" lvl="0" marL="0" rtl="0" algn="l">
                        <a:spcBef>
                          <a:spcPts val="0"/>
                        </a:spcBef>
                        <a:spcAft>
                          <a:spcPts val="0"/>
                        </a:spcAft>
                        <a:buNone/>
                      </a:pPr>
                      <a:r>
                        <a:rPr lang="zh-CN"/>
                        <a:t>176977.pt</a:t>
                      </a:r>
                      <a:endParaRPr/>
                    </a:p>
                  </a:txBody>
                  <a:tcPr marT="91425" marB="91425" marR="91425" marL="91425"/>
                </a:tc>
                <a:tc>
                  <a:txBody>
                    <a:bodyPr/>
                    <a:lstStyle/>
                    <a:p>
                      <a:pPr indent="0" lvl="0" marL="0" rtl="0" algn="l">
                        <a:spcBef>
                          <a:spcPts val="0"/>
                        </a:spcBef>
                        <a:spcAft>
                          <a:spcPts val="0"/>
                        </a:spcAft>
                        <a:buNone/>
                      </a:pPr>
                      <a:r>
                        <a:rPr lang="zh-CN"/>
                        <a:t>9.82</a:t>
                      </a:r>
                      <a:endParaRPr/>
                    </a:p>
                    <a:p>
                      <a:pPr indent="0" lvl="0" marL="0" rtl="0" algn="l">
                        <a:spcBef>
                          <a:spcPts val="0"/>
                        </a:spcBef>
                        <a:spcAft>
                          <a:spcPts val="0"/>
                        </a:spcAft>
                        <a:buNone/>
                      </a:pPr>
                      <a:r>
                        <a:rPr lang="zh-CN"/>
                        <a:t>9.82</a:t>
                      </a:r>
                      <a:endParaRPr/>
                    </a:p>
                    <a:p>
                      <a:pPr indent="0" lvl="0" marL="0" rtl="0" algn="l">
                        <a:spcBef>
                          <a:spcPts val="0"/>
                        </a:spcBef>
                        <a:spcAft>
                          <a:spcPts val="0"/>
                        </a:spcAft>
                        <a:buNone/>
                      </a:pPr>
                      <a:r>
                        <a:rPr lang="zh-CN"/>
                        <a:t>9.7</a:t>
                      </a:r>
                      <a:endParaRPr/>
                    </a:p>
                  </a:txBody>
                  <a:tcPr marT="91425" marB="91425" marR="91425" marL="91425"/>
                </a:tc>
                <a:tc>
                  <a:txBody>
                    <a:bodyPr/>
                    <a:lstStyle/>
                    <a:p>
                      <a:pPr indent="0" lvl="0" marL="0" rtl="0" algn="l">
                        <a:spcBef>
                          <a:spcPts val="0"/>
                        </a:spcBef>
                        <a:spcAft>
                          <a:spcPts val="0"/>
                        </a:spcAft>
                        <a:buNone/>
                      </a:pPr>
                      <a:r>
                        <a:rPr lang="zh-CN"/>
                        <a:t>9.28</a:t>
                      </a:r>
                      <a:endParaRPr/>
                    </a:p>
                    <a:p>
                      <a:pPr indent="0" lvl="0" marL="0" rtl="0" algn="l">
                        <a:spcBef>
                          <a:spcPts val="0"/>
                        </a:spcBef>
                        <a:spcAft>
                          <a:spcPts val="0"/>
                        </a:spcAft>
                        <a:buNone/>
                      </a:pPr>
                      <a:r>
                        <a:rPr lang="zh-CN"/>
                        <a:t>9.28</a:t>
                      </a:r>
                      <a:endParaRPr/>
                    </a:p>
                    <a:p>
                      <a:pPr indent="0" lvl="0" marL="0" rtl="0" algn="l">
                        <a:spcBef>
                          <a:spcPts val="0"/>
                        </a:spcBef>
                        <a:spcAft>
                          <a:spcPts val="0"/>
                        </a:spcAft>
                        <a:buNone/>
                      </a:pPr>
                      <a:r>
                        <a:rPr lang="zh-CN"/>
                        <a:t>9.58</a:t>
                      </a:r>
                      <a:endParaRPr/>
                    </a:p>
                  </a:txBody>
                  <a:tcPr marT="91425" marB="91425" marR="91425" marL="91425"/>
                </a:tc>
              </a:tr>
            </a:tbl>
          </a:graphicData>
        </a:graphic>
      </p:graphicFrame>
      <p:sp>
        <p:nvSpPr>
          <p:cNvPr id="640" name="Google Shape;640;p84"/>
          <p:cNvSpPr txBox="1"/>
          <p:nvPr/>
        </p:nvSpPr>
        <p:spPr>
          <a:xfrm>
            <a:off x="4731475" y="1600050"/>
            <a:ext cx="28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u="sng"/>
              <a:t>Test best models on train</a:t>
            </a:r>
            <a:r>
              <a:rPr lang="zh-CN" u="sng"/>
              <a:t>/</a:t>
            </a:r>
            <a:r>
              <a:rPr lang="zh-CN" u="sng"/>
              <a:t>test env</a:t>
            </a:r>
            <a:endParaRPr u="sng"/>
          </a:p>
        </p:txBody>
      </p:sp>
      <p:sp>
        <p:nvSpPr>
          <p:cNvPr id="641" name="Google Shape;641;p84"/>
          <p:cNvSpPr txBox="1"/>
          <p:nvPr/>
        </p:nvSpPr>
        <p:spPr>
          <a:xfrm>
            <a:off x="4492850" y="4329225"/>
            <a:ext cx="34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199999.pt seems to be best model</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u="sng"/>
              <a:t>210723 Friday</a:t>
            </a:r>
            <a:r>
              <a:rPr lang="zh-CN" sz="2000"/>
              <a:t> </a:t>
            </a:r>
            <a:endParaRPr sz="2000"/>
          </a:p>
          <a:p>
            <a:pPr indent="0" lvl="0" marL="0" rtl="0" algn="l">
              <a:spcBef>
                <a:spcPts val="0"/>
              </a:spcBef>
              <a:spcAft>
                <a:spcPts val="0"/>
              </a:spcAft>
              <a:buNone/>
            </a:pPr>
            <a:r>
              <a:rPr lang="zh-CN" sz="2000"/>
              <a:t>s2_10 - </a:t>
            </a:r>
            <a:r>
              <a:rPr lang="zh-CN" sz="2000"/>
              <a:t>train from S0 best results</a:t>
            </a:r>
            <a:r>
              <a:rPr lang="zh-CN" sz="2000"/>
              <a:t>, 200k+ 60k eps, no skips steps, speed 3, lr=3.5e-5</a:t>
            </a:r>
            <a:endParaRPr sz="2000"/>
          </a:p>
        </p:txBody>
      </p:sp>
      <p:graphicFrame>
        <p:nvGraphicFramePr>
          <p:cNvPr id="647" name="Google Shape;647;p85"/>
          <p:cNvGraphicFramePr/>
          <p:nvPr/>
        </p:nvGraphicFramePr>
        <p:xfrm>
          <a:off x="4746825" y="1716250"/>
          <a:ext cx="3000000" cy="3000000"/>
        </p:xfrm>
        <a:graphic>
          <a:graphicData uri="http://schemas.openxmlformats.org/drawingml/2006/table">
            <a:tbl>
              <a:tblPr>
                <a:noFill/>
                <a:tableStyleId>{86B1930A-15D2-40C4-BF0D-E510EE4EE426}</a:tableStyleId>
              </a:tblPr>
              <a:tblGrid>
                <a:gridCol w="1241450"/>
                <a:gridCol w="883825"/>
                <a:gridCol w="9259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199999.pt</a:t>
                      </a:r>
                      <a:endParaRPr/>
                    </a:p>
                  </a:txBody>
                  <a:tcPr marT="91425" marB="91425" marR="91425" marL="91425"/>
                </a:tc>
                <a:tc>
                  <a:txBody>
                    <a:bodyPr/>
                    <a:lstStyle/>
                    <a:p>
                      <a:pPr indent="0" lvl="0" marL="0" rtl="0" algn="l">
                        <a:spcBef>
                          <a:spcPts val="0"/>
                        </a:spcBef>
                        <a:spcAft>
                          <a:spcPts val="0"/>
                        </a:spcAft>
                        <a:buNone/>
                      </a:pPr>
                      <a:r>
                        <a:rPr lang="zh-CN"/>
                        <a:t>9.85</a:t>
                      </a:r>
                      <a:endParaRPr/>
                    </a:p>
                    <a:p>
                      <a:pPr indent="0" lvl="0" marL="0" rtl="0" algn="l">
                        <a:spcBef>
                          <a:spcPts val="0"/>
                        </a:spcBef>
                        <a:spcAft>
                          <a:spcPts val="0"/>
                        </a:spcAft>
                        <a:buNone/>
                      </a:pPr>
                      <a:r>
                        <a:rPr lang="zh-CN"/>
                        <a:t>9.85</a:t>
                      </a:r>
                      <a:endParaRPr/>
                    </a:p>
                    <a:p>
                      <a:pPr indent="0" lvl="0" marL="0" rtl="0" algn="l">
                        <a:spcBef>
                          <a:spcPts val="0"/>
                        </a:spcBef>
                        <a:spcAft>
                          <a:spcPts val="0"/>
                        </a:spcAft>
                        <a:buNone/>
                      </a:pPr>
                      <a:r>
                        <a:rPr lang="zh-CN"/>
                        <a:t>10</a:t>
                      </a:r>
                      <a:endParaRPr/>
                    </a:p>
                  </a:txBody>
                  <a:tcPr marT="91425" marB="91425" marR="91425" marL="91425"/>
                </a:tc>
                <a:tc>
                  <a:txBody>
                    <a:bodyPr/>
                    <a:lstStyle/>
                    <a:p>
                      <a:pPr indent="0" lvl="0" marL="0" rtl="0" algn="l">
                        <a:spcBef>
                          <a:spcPts val="0"/>
                        </a:spcBef>
                        <a:spcAft>
                          <a:spcPts val="0"/>
                        </a:spcAft>
                        <a:buNone/>
                      </a:pPr>
                      <a:r>
                        <a:rPr lang="zh-CN"/>
                        <a:t>9.4</a:t>
                      </a:r>
                      <a:endParaRPr/>
                    </a:p>
                    <a:p>
                      <a:pPr indent="0" lvl="0" marL="0" rtl="0" algn="l">
                        <a:spcBef>
                          <a:spcPts val="0"/>
                        </a:spcBef>
                        <a:spcAft>
                          <a:spcPts val="0"/>
                        </a:spcAft>
                        <a:buNone/>
                      </a:pPr>
                      <a:r>
                        <a:rPr lang="zh-CN"/>
                        <a:t>9.76</a:t>
                      </a:r>
                      <a:endParaRPr/>
                    </a:p>
                    <a:p>
                      <a:pPr indent="0" lvl="0" marL="0" rtl="0" algn="l">
                        <a:spcBef>
                          <a:spcPts val="0"/>
                        </a:spcBef>
                        <a:spcAft>
                          <a:spcPts val="0"/>
                        </a:spcAft>
                        <a:buNone/>
                      </a:pPr>
                      <a:r>
                        <a:rPr lang="zh-CN"/>
                        <a:t>9.05</a:t>
                      </a:r>
                      <a:endParaRPr/>
                    </a:p>
                  </a:txBody>
                  <a:tcPr marT="91425" marB="91425" marR="91425" marL="91425"/>
                </a:tc>
              </a:tr>
              <a:tr h="381000">
                <a:tc>
                  <a:txBody>
                    <a:bodyPr/>
                    <a:lstStyle/>
                    <a:p>
                      <a:pPr indent="0" lvl="0" marL="0" rtl="0" algn="l">
                        <a:spcBef>
                          <a:spcPts val="0"/>
                        </a:spcBef>
                        <a:spcAft>
                          <a:spcPts val="0"/>
                        </a:spcAft>
                        <a:buNone/>
                      </a:pPr>
                      <a:r>
                        <a:rPr lang="zh-CN"/>
                        <a:t>104145.pt</a:t>
                      </a:r>
                      <a:endParaRPr/>
                    </a:p>
                  </a:txBody>
                  <a:tcPr marT="91425" marB="91425" marR="91425" marL="91425"/>
                </a:tc>
                <a:tc>
                  <a:txBody>
                    <a:bodyPr/>
                    <a:lstStyle/>
                    <a:p>
                      <a:pPr indent="0" lvl="0" marL="0" rtl="0" algn="l">
                        <a:spcBef>
                          <a:spcPts val="0"/>
                        </a:spcBef>
                        <a:spcAft>
                          <a:spcPts val="0"/>
                        </a:spcAft>
                        <a:buNone/>
                      </a:pPr>
                      <a:r>
                        <a:rPr lang="zh-CN"/>
                        <a:t>9.86</a:t>
                      </a:r>
                      <a:endParaRPr/>
                    </a:p>
                    <a:p>
                      <a:pPr indent="0" lvl="0" marL="0" rtl="0" algn="l">
                        <a:spcBef>
                          <a:spcPts val="0"/>
                        </a:spcBef>
                        <a:spcAft>
                          <a:spcPts val="0"/>
                        </a:spcAft>
                        <a:buNone/>
                      </a:pPr>
                      <a:r>
                        <a:rPr lang="zh-CN"/>
                        <a:t>10</a:t>
                      </a:r>
                      <a:endParaRPr/>
                    </a:p>
                    <a:p>
                      <a:pPr indent="0" lvl="0" marL="0" rtl="0" algn="l">
                        <a:spcBef>
                          <a:spcPts val="0"/>
                        </a:spcBef>
                        <a:spcAft>
                          <a:spcPts val="0"/>
                        </a:spcAft>
                        <a:buNone/>
                      </a:pPr>
                      <a:r>
                        <a:rPr lang="zh-CN"/>
                        <a:t>9.91</a:t>
                      </a:r>
                      <a:endParaRPr/>
                    </a:p>
                  </a:txBody>
                  <a:tcPr marT="91425" marB="91425" marR="91425" marL="91425"/>
                </a:tc>
                <a:tc>
                  <a:txBody>
                    <a:bodyPr/>
                    <a:lstStyle/>
                    <a:p>
                      <a:pPr indent="0" lvl="0" marL="0" rtl="0" algn="l">
                        <a:spcBef>
                          <a:spcPts val="0"/>
                        </a:spcBef>
                        <a:spcAft>
                          <a:spcPts val="0"/>
                        </a:spcAft>
                        <a:buNone/>
                      </a:pPr>
                      <a:r>
                        <a:rPr lang="zh-CN"/>
                        <a:t>8.05</a:t>
                      </a:r>
                      <a:endParaRPr/>
                    </a:p>
                    <a:p>
                      <a:pPr indent="0" lvl="0" marL="0" rtl="0" algn="l">
                        <a:spcBef>
                          <a:spcPts val="0"/>
                        </a:spcBef>
                        <a:spcAft>
                          <a:spcPts val="0"/>
                        </a:spcAft>
                        <a:buNone/>
                      </a:pPr>
                      <a:r>
                        <a:rPr lang="zh-CN"/>
                        <a:t>8.7</a:t>
                      </a:r>
                      <a:endParaRPr/>
                    </a:p>
                    <a:p>
                      <a:pPr indent="0" lvl="0" marL="0" rtl="0" algn="l">
                        <a:spcBef>
                          <a:spcPts val="0"/>
                        </a:spcBef>
                        <a:spcAft>
                          <a:spcPts val="0"/>
                        </a:spcAft>
                        <a:buNone/>
                      </a:pPr>
                      <a:r>
                        <a:rPr lang="zh-CN"/>
                        <a:t>8.6</a:t>
                      </a:r>
                      <a:endParaRPr/>
                    </a:p>
                  </a:txBody>
                  <a:tcPr marT="91425" marB="91425" marR="91425" marL="91425"/>
                </a:tc>
              </a:tr>
            </a:tbl>
          </a:graphicData>
        </a:graphic>
      </p:graphicFrame>
      <p:sp>
        <p:nvSpPr>
          <p:cNvPr id="648" name="Google Shape;648;p85"/>
          <p:cNvSpPr txBox="1"/>
          <p:nvPr/>
        </p:nvSpPr>
        <p:spPr>
          <a:xfrm>
            <a:off x="4826125" y="1316050"/>
            <a:ext cx="28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u="sng"/>
              <a:t>Test best models on train</a:t>
            </a:r>
            <a:r>
              <a:rPr lang="zh-CN" u="sng"/>
              <a:t>/</a:t>
            </a:r>
            <a:r>
              <a:rPr lang="zh-CN" u="sng"/>
              <a:t>test env</a:t>
            </a:r>
            <a:endParaRPr u="sng"/>
          </a:p>
        </p:txBody>
      </p:sp>
      <p:pic>
        <p:nvPicPr>
          <p:cNvPr id="649" name="Google Shape;649;p85"/>
          <p:cNvPicPr preferRelativeResize="0"/>
          <p:nvPr/>
        </p:nvPicPr>
        <p:blipFill>
          <a:blip r:embed="rId3">
            <a:alphaModFix/>
          </a:blip>
          <a:stretch>
            <a:fillRect/>
          </a:stretch>
        </p:blipFill>
        <p:spPr>
          <a:xfrm>
            <a:off x="406350" y="1316050"/>
            <a:ext cx="3933825" cy="3171825"/>
          </a:xfrm>
          <a:prstGeom prst="rect">
            <a:avLst/>
          </a:prstGeom>
          <a:noFill/>
          <a:ln>
            <a:noFill/>
          </a:ln>
        </p:spPr>
      </p:pic>
      <p:sp>
        <p:nvSpPr>
          <p:cNvPr id="650" name="Google Shape;650;p85"/>
          <p:cNvSpPr txBox="1"/>
          <p:nvPr/>
        </p:nvSpPr>
        <p:spPr>
          <a:xfrm>
            <a:off x="4666650" y="3934950"/>
            <a:ext cx="34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199999.pt seems to be best model</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u="sng"/>
              <a:t>230723 Sunday</a:t>
            </a:r>
            <a:endParaRPr sz="2000"/>
          </a:p>
          <a:p>
            <a:pPr indent="0" lvl="0" marL="0" rtl="0" algn="l">
              <a:spcBef>
                <a:spcPts val="0"/>
              </a:spcBef>
              <a:spcAft>
                <a:spcPts val="0"/>
              </a:spcAft>
              <a:buNone/>
            </a:pPr>
            <a:r>
              <a:rPr lang="zh-CN" sz="2000"/>
              <a:t>s2_11 - train from scratch, 200k eps, no skips steps, speed 3, lr=3.5e-5</a:t>
            </a:r>
            <a:endParaRPr sz="2000"/>
          </a:p>
        </p:txBody>
      </p:sp>
      <p:graphicFrame>
        <p:nvGraphicFramePr>
          <p:cNvPr id="656" name="Google Shape;656;p86"/>
          <p:cNvGraphicFramePr/>
          <p:nvPr/>
        </p:nvGraphicFramePr>
        <p:xfrm>
          <a:off x="4652175" y="2000250"/>
          <a:ext cx="3000000" cy="3000000"/>
        </p:xfrm>
        <a:graphic>
          <a:graphicData uri="http://schemas.openxmlformats.org/drawingml/2006/table">
            <a:tbl>
              <a:tblPr>
                <a:noFill/>
                <a:tableStyleId>{86B1930A-15D2-40C4-BF0D-E510EE4EE426}</a:tableStyleId>
              </a:tblPr>
              <a:tblGrid>
                <a:gridCol w="1241450"/>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199999</a:t>
                      </a:r>
                      <a:r>
                        <a:rPr lang="zh-CN"/>
                        <a:t>.pt</a:t>
                      </a:r>
                      <a:endParaRPr/>
                    </a:p>
                  </a:txBody>
                  <a:tcPr marT="91425" marB="91425" marR="91425" marL="91425"/>
                </a:tc>
                <a:tc>
                  <a:txBody>
                    <a:bodyPr/>
                    <a:lstStyle/>
                    <a:p>
                      <a:pPr indent="0" lvl="0" marL="0" rtl="0" algn="l">
                        <a:spcBef>
                          <a:spcPts val="0"/>
                        </a:spcBef>
                        <a:spcAft>
                          <a:spcPts val="0"/>
                        </a:spcAft>
                        <a:buNone/>
                      </a:pPr>
                      <a:r>
                        <a:rPr lang="zh-CN"/>
                        <a:t>6.5</a:t>
                      </a:r>
                      <a:endParaRPr/>
                    </a:p>
                    <a:p>
                      <a:pPr indent="0" lvl="0" marL="0" rtl="0" algn="l">
                        <a:spcBef>
                          <a:spcPts val="0"/>
                        </a:spcBef>
                        <a:spcAft>
                          <a:spcPts val="0"/>
                        </a:spcAft>
                        <a:buNone/>
                      </a:pPr>
                      <a:r>
                        <a:rPr lang="zh-CN"/>
                        <a:t>7.15</a:t>
                      </a:r>
                      <a:endParaRPr/>
                    </a:p>
                    <a:p>
                      <a:pPr indent="0" lvl="0" marL="0" rtl="0" algn="l">
                        <a:spcBef>
                          <a:spcPts val="0"/>
                        </a:spcBef>
                        <a:spcAft>
                          <a:spcPts val="0"/>
                        </a:spcAft>
                        <a:buNone/>
                      </a:pPr>
                      <a:r>
                        <a:rPr lang="zh-CN"/>
                        <a:t>7.48</a:t>
                      </a:r>
                      <a:endParaRPr/>
                    </a:p>
                  </a:txBody>
                  <a:tcPr marT="91425" marB="91425" marR="91425" marL="91425"/>
                </a:tc>
                <a:tc>
                  <a:txBody>
                    <a:bodyPr/>
                    <a:lstStyle/>
                    <a:p>
                      <a:pPr indent="0" lvl="0" marL="0" rtl="0" algn="l">
                        <a:spcBef>
                          <a:spcPts val="0"/>
                        </a:spcBef>
                        <a:spcAft>
                          <a:spcPts val="0"/>
                        </a:spcAft>
                        <a:buNone/>
                      </a:pPr>
                      <a:r>
                        <a:rPr lang="zh-CN"/>
                        <a:t>6.16</a:t>
                      </a:r>
                      <a:endParaRPr/>
                    </a:p>
                    <a:p>
                      <a:pPr indent="0" lvl="0" marL="0" rtl="0" algn="l">
                        <a:spcBef>
                          <a:spcPts val="0"/>
                        </a:spcBef>
                        <a:spcAft>
                          <a:spcPts val="0"/>
                        </a:spcAft>
                        <a:buNone/>
                      </a:pPr>
                      <a:r>
                        <a:rPr lang="zh-CN"/>
                        <a:t>6.43</a:t>
                      </a:r>
                      <a:endParaRPr/>
                    </a:p>
                    <a:p>
                      <a:pPr indent="0" lvl="0" marL="0" rtl="0" algn="l">
                        <a:spcBef>
                          <a:spcPts val="0"/>
                        </a:spcBef>
                        <a:spcAft>
                          <a:spcPts val="0"/>
                        </a:spcAft>
                        <a:buNone/>
                      </a:pPr>
                      <a:r>
                        <a:rPr lang="zh-CN"/>
                        <a:t>4.6</a:t>
                      </a:r>
                      <a:endParaRPr/>
                    </a:p>
                  </a:txBody>
                  <a:tcPr marT="91425" marB="91425" marR="91425" marL="91425"/>
                </a:tc>
              </a:tr>
              <a:tr h="381000">
                <a:tc>
                  <a:txBody>
                    <a:bodyPr/>
                    <a:lstStyle/>
                    <a:p>
                      <a:pPr indent="0" lvl="0" marL="0" rtl="0" algn="l">
                        <a:spcBef>
                          <a:spcPts val="0"/>
                        </a:spcBef>
                        <a:spcAft>
                          <a:spcPts val="0"/>
                        </a:spcAft>
                        <a:buNone/>
                      </a:pPr>
                      <a:r>
                        <a:rPr lang="zh-CN"/>
                        <a:t>199863</a:t>
                      </a:r>
                      <a:r>
                        <a:rPr lang="zh-CN"/>
                        <a:t>.pt</a:t>
                      </a:r>
                      <a:endParaRPr/>
                    </a:p>
                  </a:txBody>
                  <a:tcPr marT="91425" marB="91425" marR="91425" marL="91425"/>
                </a:tc>
                <a:tc>
                  <a:txBody>
                    <a:bodyPr/>
                    <a:lstStyle/>
                    <a:p>
                      <a:pPr indent="0" lvl="0" marL="0" rtl="0" algn="l">
                        <a:spcBef>
                          <a:spcPts val="0"/>
                        </a:spcBef>
                        <a:spcAft>
                          <a:spcPts val="0"/>
                        </a:spcAft>
                        <a:buNone/>
                      </a:pPr>
                      <a:r>
                        <a:rPr lang="zh-CN"/>
                        <a:t>7.51</a:t>
                      </a:r>
                      <a:endParaRPr/>
                    </a:p>
                    <a:p>
                      <a:pPr indent="0" lvl="0" marL="0" rtl="0" algn="l">
                        <a:spcBef>
                          <a:spcPts val="0"/>
                        </a:spcBef>
                        <a:spcAft>
                          <a:spcPts val="0"/>
                        </a:spcAft>
                        <a:buNone/>
                      </a:pPr>
                      <a:r>
                        <a:rPr lang="zh-CN"/>
                        <a:t>7.81</a:t>
                      </a:r>
                      <a:endParaRPr/>
                    </a:p>
                    <a:p>
                      <a:pPr indent="0" lvl="0" marL="0" rtl="0" algn="l">
                        <a:spcBef>
                          <a:spcPts val="0"/>
                        </a:spcBef>
                        <a:spcAft>
                          <a:spcPts val="0"/>
                        </a:spcAft>
                        <a:buNone/>
                      </a:pPr>
                      <a:r>
                        <a:rPr lang="zh-CN"/>
                        <a:t>7.21</a:t>
                      </a:r>
                      <a:endParaRPr/>
                    </a:p>
                  </a:txBody>
                  <a:tcPr marT="91425" marB="91425" marR="91425" marL="91425"/>
                </a:tc>
                <a:tc>
                  <a:txBody>
                    <a:bodyPr/>
                    <a:lstStyle/>
                    <a:p>
                      <a:pPr indent="0" lvl="0" marL="0" rtl="0" algn="l">
                        <a:spcBef>
                          <a:spcPts val="0"/>
                        </a:spcBef>
                        <a:spcAft>
                          <a:spcPts val="0"/>
                        </a:spcAft>
                        <a:buNone/>
                      </a:pPr>
                      <a:r>
                        <a:rPr lang="zh-CN"/>
                        <a:t>6.19</a:t>
                      </a:r>
                      <a:endParaRPr/>
                    </a:p>
                    <a:p>
                      <a:pPr indent="0" lvl="0" marL="0" rtl="0" algn="l">
                        <a:spcBef>
                          <a:spcPts val="0"/>
                        </a:spcBef>
                        <a:spcAft>
                          <a:spcPts val="0"/>
                        </a:spcAft>
                        <a:buNone/>
                      </a:pPr>
                      <a:r>
                        <a:rPr lang="zh-CN"/>
                        <a:t>5.59</a:t>
                      </a:r>
                      <a:endParaRPr/>
                    </a:p>
                    <a:p>
                      <a:pPr indent="0" lvl="0" marL="0" rtl="0" algn="l">
                        <a:spcBef>
                          <a:spcPts val="0"/>
                        </a:spcBef>
                        <a:spcAft>
                          <a:spcPts val="0"/>
                        </a:spcAft>
                        <a:buNone/>
                      </a:pPr>
                      <a:r>
                        <a:rPr lang="zh-CN"/>
                        <a:t>6.7</a:t>
                      </a:r>
                      <a:endParaRPr/>
                    </a:p>
                  </a:txBody>
                  <a:tcPr marT="91425" marB="91425" marR="91425" marL="91425"/>
                </a:tc>
              </a:tr>
            </a:tbl>
          </a:graphicData>
        </a:graphic>
      </p:graphicFrame>
      <p:sp>
        <p:nvSpPr>
          <p:cNvPr id="657" name="Google Shape;657;p86"/>
          <p:cNvSpPr txBox="1"/>
          <p:nvPr/>
        </p:nvSpPr>
        <p:spPr>
          <a:xfrm>
            <a:off x="4731475" y="1600050"/>
            <a:ext cx="28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u="sng"/>
              <a:t>Test best models on train</a:t>
            </a:r>
            <a:r>
              <a:rPr lang="zh-CN" u="sng"/>
              <a:t>/</a:t>
            </a:r>
            <a:r>
              <a:rPr lang="zh-CN" u="sng"/>
              <a:t>test env</a:t>
            </a:r>
            <a:endParaRPr u="sng"/>
          </a:p>
        </p:txBody>
      </p:sp>
      <p:sp>
        <p:nvSpPr>
          <p:cNvPr id="658" name="Google Shape;658;p86"/>
          <p:cNvSpPr txBox="1"/>
          <p:nvPr/>
        </p:nvSpPr>
        <p:spPr>
          <a:xfrm>
            <a:off x="4572000" y="4218950"/>
            <a:ext cx="34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199999.pt seems to be best model</a:t>
            </a:r>
            <a:endParaRPr b="1"/>
          </a:p>
        </p:txBody>
      </p:sp>
      <p:pic>
        <p:nvPicPr>
          <p:cNvPr id="659" name="Google Shape;659;p86"/>
          <p:cNvPicPr preferRelativeResize="0"/>
          <p:nvPr/>
        </p:nvPicPr>
        <p:blipFill>
          <a:blip r:embed="rId3">
            <a:alphaModFix/>
          </a:blip>
          <a:stretch>
            <a:fillRect/>
          </a:stretch>
        </p:blipFill>
        <p:spPr>
          <a:xfrm>
            <a:off x="311700" y="1461375"/>
            <a:ext cx="3924300" cy="29622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u="sng"/>
              <a:t>240723 Monday</a:t>
            </a:r>
            <a:endParaRPr sz="2000"/>
          </a:p>
          <a:p>
            <a:pPr indent="0" lvl="0" marL="0" rtl="0" algn="l">
              <a:spcBef>
                <a:spcPts val="0"/>
              </a:spcBef>
              <a:spcAft>
                <a:spcPts val="0"/>
              </a:spcAft>
              <a:buNone/>
            </a:pPr>
            <a:r>
              <a:rPr lang="zh-CN" sz="2000"/>
              <a:t>s2_13 - train from S0, 200k eps, </a:t>
            </a:r>
            <a:r>
              <a:rPr b="1" lang="zh-CN" sz="2000" u="sng"/>
              <a:t>alt train test</a:t>
            </a:r>
            <a:r>
              <a:rPr lang="zh-CN" sz="2000"/>
              <a:t>, speed 3, lr=3.5e-5</a:t>
            </a:r>
            <a:endParaRPr sz="2000"/>
          </a:p>
        </p:txBody>
      </p:sp>
      <p:pic>
        <p:nvPicPr>
          <p:cNvPr id="665" name="Google Shape;665;p87"/>
          <p:cNvPicPr preferRelativeResize="0"/>
          <p:nvPr/>
        </p:nvPicPr>
        <p:blipFill>
          <a:blip r:embed="rId3">
            <a:alphaModFix/>
          </a:blip>
          <a:stretch>
            <a:fillRect/>
          </a:stretch>
        </p:blipFill>
        <p:spPr>
          <a:xfrm>
            <a:off x="553925" y="1308388"/>
            <a:ext cx="3886200" cy="2809875"/>
          </a:xfrm>
          <a:prstGeom prst="rect">
            <a:avLst/>
          </a:prstGeom>
          <a:noFill/>
          <a:ln>
            <a:noFill/>
          </a:ln>
        </p:spPr>
      </p:pic>
      <p:pic>
        <p:nvPicPr>
          <p:cNvPr id="666" name="Google Shape;666;p87"/>
          <p:cNvPicPr preferRelativeResize="0"/>
          <p:nvPr/>
        </p:nvPicPr>
        <p:blipFill>
          <a:blip r:embed="rId4">
            <a:alphaModFix/>
          </a:blip>
          <a:stretch>
            <a:fillRect/>
          </a:stretch>
        </p:blipFill>
        <p:spPr>
          <a:xfrm>
            <a:off x="4563275" y="1303625"/>
            <a:ext cx="3762375" cy="2819400"/>
          </a:xfrm>
          <a:prstGeom prst="rect">
            <a:avLst/>
          </a:prstGeom>
          <a:noFill/>
          <a:ln>
            <a:noFill/>
          </a:ln>
        </p:spPr>
      </p:pic>
      <p:sp>
        <p:nvSpPr>
          <p:cNvPr id="667" name="Google Shape;667;p87"/>
          <p:cNvSpPr txBox="1"/>
          <p:nvPr/>
        </p:nvSpPr>
        <p:spPr>
          <a:xfrm>
            <a:off x="1716275" y="94877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668" name="Google Shape;668;p87"/>
          <p:cNvSpPr txBox="1"/>
          <p:nvPr/>
        </p:nvSpPr>
        <p:spPr>
          <a:xfrm>
            <a:off x="5808163" y="1003300"/>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Test </a:t>
            </a:r>
            <a:r>
              <a:rPr lang="zh-CN" sz="1700" u="sng"/>
              <a:t>Env</a:t>
            </a:r>
            <a:endParaRPr sz="1700" u="sng"/>
          </a:p>
        </p:txBody>
      </p:sp>
      <p:sp>
        <p:nvSpPr>
          <p:cNvPr id="669" name="Google Shape;669;p87"/>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 </a:t>
            </a:r>
            <a:r>
              <a:rPr lang="zh-CN" sz="1300"/>
              <a:t>for first 50k eps, model </a:t>
            </a:r>
            <a:r>
              <a:rPr lang="zh-CN" sz="1300"/>
              <a:t>performance on test env is very poor (in the negatives) compared to training (above 0), but gradually improves showing that agent has learnt diff attributes and have become generalised over more eps</a:t>
            </a:r>
            <a:endParaRPr sz="13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900" u="sng"/>
              <a:t>260723 Wednesday</a:t>
            </a:r>
            <a:endParaRPr sz="1900"/>
          </a:p>
          <a:p>
            <a:pPr indent="0" lvl="0" marL="0" rtl="0" algn="l">
              <a:spcBef>
                <a:spcPts val="0"/>
              </a:spcBef>
              <a:spcAft>
                <a:spcPts val="0"/>
              </a:spcAft>
              <a:buNone/>
            </a:pPr>
            <a:r>
              <a:rPr lang="zh-CN" sz="1900"/>
              <a:t>s0_final_1&amp;2 - train from scratch, 23k eps, </a:t>
            </a:r>
            <a:r>
              <a:rPr b="1" lang="zh-CN" sz="1900" u="sng"/>
              <a:t>alt train test</a:t>
            </a:r>
            <a:r>
              <a:rPr lang="zh-CN" sz="1900"/>
              <a:t>, speed 3, lr=2.5e-5</a:t>
            </a:r>
            <a:endParaRPr sz="1900"/>
          </a:p>
        </p:txBody>
      </p:sp>
      <p:sp>
        <p:nvSpPr>
          <p:cNvPr id="675" name="Google Shape;675;p88"/>
          <p:cNvSpPr txBox="1"/>
          <p:nvPr/>
        </p:nvSpPr>
        <p:spPr>
          <a:xfrm>
            <a:off x="1716275" y="94877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676" name="Google Shape;676;p88"/>
          <p:cNvSpPr txBox="1"/>
          <p:nvPr/>
        </p:nvSpPr>
        <p:spPr>
          <a:xfrm>
            <a:off x="5808163" y="1003300"/>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Test Env</a:t>
            </a:r>
            <a:endParaRPr sz="1700" u="sng"/>
          </a:p>
        </p:txBody>
      </p:sp>
      <p:sp>
        <p:nvSpPr>
          <p:cNvPr id="677" name="Google Shape;677;p88"/>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a:t>
            </a:r>
            <a:endParaRPr sz="1300"/>
          </a:p>
        </p:txBody>
      </p:sp>
      <p:pic>
        <p:nvPicPr>
          <p:cNvPr id="678" name="Google Shape;678;p88"/>
          <p:cNvPicPr preferRelativeResize="0"/>
          <p:nvPr/>
        </p:nvPicPr>
        <p:blipFill>
          <a:blip r:embed="rId3">
            <a:alphaModFix/>
          </a:blip>
          <a:stretch>
            <a:fillRect/>
          </a:stretch>
        </p:blipFill>
        <p:spPr>
          <a:xfrm>
            <a:off x="4751938" y="1369075"/>
            <a:ext cx="3385073" cy="2675300"/>
          </a:xfrm>
          <a:prstGeom prst="rect">
            <a:avLst/>
          </a:prstGeom>
          <a:noFill/>
          <a:ln>
            <a:noFill/>
          </a:ln>
        </p:spPr>
      </p:pic>
      <p:pic>
        <p:nvPicPr>
          <p:cNvPr id="679" name="Google Shape;679;p88"/>
          <p:cNvPicPr preferRelativeResize="0"/>
          <p:nvPr/>
        </p:nvPicPr>
        <p:blipFill>
          <a:blip r:embed="rId4">
            <a:alphaModFix/>
          </a:blip>
          <a:stretch>
            <a:fillRect/>
          </a:stretch>
        </p:blipFill>
        <p:spPr>
          <a:xfrm>
            <a:off x="718075" y="1308400"/>
            <a:ext cx="3268997" cy="26753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900" u="sng"/>
              <a:t>260723 Wednesday</a:t>
            </a:r>
            <a:endParaRPr sz="1900"/>
          </a:p>
          <a:p>
            <a:pPr indent="0" lvl="0" marL="0" rtl="0" algn="l">
              <a:spcBef>
                <a:spcPts val="0"/>
              </a:spcBef>
              <a:spcAft>
                <a:spcPts val="0"/>
              </a:spcAft>
              <a:buNone/>
            </a:pPr>
            <a:r>
              <a:rPr lang="zh-CN" sz="1900"/>
              <a:t>s0_final_1&amp;2 - train from scratch, 23k eps, </a:t>
            </a:r>
            <a:r>
              <a:rPr b="1" lang="zh-CN" sz="1900" u="sng"/>
              <a:t>alt train test</a:t>
            </a:r>
            <a:r>
              <a:rPr lang="zh-CN" sz="1900"/>
              <a:t>, speed 3, lr=2.5e-5</a:t>
            </a:r>
            <a:endParaRPr sz="1900"/>
          </a:p>
        </p:txBody>
      </p:sp>
      <p:graphicFrame>
        <p:nvGraphicFramePr>
          <p:cNvPr id="685" name="Google Shape;685;p89"/>
          <p:cNvGraphicFramePr/>
          <p:nvPr/>
        </p:nvGraphicFramePr>
        <p:xfrm>
          <a:off x="2568725" y="1851425"/>
          <a:ext cx="3000000" cy="3000000"/>
        </p:xfrm>
        <a:graphic>
          <a:graphicData uri="http://schemas.openxmlformats.org/drawingml/2006/table">
            <a:tbl>
              <a:tblPr>
                <a:noFill/>
                <a:tableStyleId>{86B1930A-15D2-40C4-BF0D-E510EE4EE426}</a:tableStyleId>
              </a:tblPr>
              <a:tblGrid>
                <a:gridCol w="1241450"/>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train</a:t>
                      </a:r>
                      <a:endParaRPr/>
                    </a:p>
                  </a:txBody>
                  <a:tcPr marT="91425" marB="91425" marR="91425" marL="91425"/>
                </a:tc>
                <a:tc>
                  <a:txBody>
                    <a:bodyPr/>
                    <a:lstStyle/>
                    <a:p>
                      <a:pPr indent="0" lvl="0" marL="0" rtl="0" algn="l">
                        <a:spcBef>
                          <a:spcPts val="0"/>
                        </a:spcBef>
                        <a:spcAft>
                          <a:spcPts val="0"/>
                        </a:spcAft>
                        <a:buNone/>
                      </a:pPr>
                      <a:r>
                        <a:rPr lang="zh-CN"/>
                        <a:t>test</a:t>
                      </a:r>
                      <a:endParaRPr/>
                    </a:p>
                  </a:txBody>
                  <a:tcPr marT="91425" marB="91425" marR="91425" marL="91425"/>
                </a:tc>
              </a:tr>
              <a:tr h="381000">
                <a:tc>
                  <a:txBody>
                    <a:bodyPr/>
                    <a:lstStyle/>
                    <a:p>
                      <a:pPr indent="0" lvl="0" marL="0" rtl="0" algn="l">
                        <a:spcBef>
                          <a:spcPts val="0"/>
                        </a:spcBef>
                        <a:spcAft>
                          <a:spcPts val="0"/>
                        </a:spcAft>
                        <a:buNone/>
                      </a:pPr>
                      <a:r>
                        <a:rPr lang="zh-CN"/>
                        <a:t>7999.pt</a:t>
                      </a:r>
                      <a:endParaRPr/>
                    </a:p>
                  </a:txBody>
                  <a:tcPr marT="91425" marB="91425" marR="91425" marL="91425"/>
                </a:tc>
                <a:tc>
                  <a:txBody>
                    <a:bodyPr/>
                    <a:lstStyle/>
                    <a:p>
                      <a:pPr indent="0" lvl="0" marL="0" rtl="0" algn="l">
                        <a:spcBef>
                          <a:spcPts val="0"/>
                        </a:spcBef>
                        <a:spcAft>
                          <a:spcPts val="0"/>
                        </a:spcAft>
                        <a:buNone/>
                      </a:pPr>
                      <a:r>
                        <a:rPr lang="zh-CN"/>
                        <a:t>7.27</a:t>
                      </a:r>
                      <a:endParaRPr/>
                    </a:p>
                    <a:p>
                      <a:pPr indent="0" lvl="0" marL="0" rtl="0" algn="l">
                        <a:spcBef>
                          <a:spcPts val="0"/>
                        </a:spcBef>
                        <a:spcAft>
                          <a:spcPts val="0"/>
                        </a:spcAft>
                        <a:buNone/>
                      </a:pPr>
                      <a:r>
                        <a:rPr lang="zh-CN"/>
                        <a:t>7.96</a:t>
                      </a:r>
                      <a:endParaRPr/>
                    </a:p>
                    <a:p>
                      <a:pPr indent="0" lvl="0" marL="0" rtl="0" algn="l">
                        <a:spcBef>
                          <a:spcPts val="0"/>
                        </a:spcBef>
                        <a:spcAft>
                          <a:spcPts val="0"/>
                        </a:spcAft>
                        <a:buNone/>
                      </a:pPr>
                      <a:r>
                        <a:rPr lang="zh-CN"/>
                        <a:t>8.35</a:t>
                      </a:r>
                      <a:endParaRPr/>
                    </a:p>
                  </a:txBody>
                  <a:tcPr marT="91425" marB="91425" marR="91425" marL="91425"/>
                </a:tc>
                <a:tc>
                  <a:txBody>
                    <a:bodyPr/>
                    <a:lstStyle/>
                    <a:p>
                      <a:pPr indent="0" lvl="0" marL="0" rtl="0" algn="l">
                        <a:spcBef>
                          <a:spcPts val="0"/>
                        </a:spcBef>
                        <a:spcAft>
                          <a:spcPts val="0"/>
                        </a:spcAft>
                        <a:buNone/>
                      </a:pPr>
                      <a:r>
                        <a:rPr lang="zh-CN"/>
                        <a:t>7.66</a:t>
                      </a:r>
                      <a:endParaRPr/>
                    </a:p>
                    <a:p>
                      <a:pPr indent="0" lvl="0" marL="0" rtl="0" algn="l">
                        <a:spcBef>
                          <a:spcPts val="0"/>
                        </a:spcBef>
                        <a:spcAft>
                          <a:spcPts val="0"/>
                        </a:spcAft>
                        <a:buNone/>
                      </a:pPr>
                      <a:r>
                        <a:rPr lang="zh-CN"/>
                        <a:t>8.05</a:t>
                      </a:r>
                      <a:endParaRPr/>
                    </a:p>
                    <a:p>
                      <a:pPr indent="0" lvl="0" marL="0" rtl="0" algn="l">
                        <a:spcBef>
                          <a:spcPts val="0"/>
                        </a:spcBef>
                        <a:spcAft>
                          <a:spcPts val="0"/>
                        </a:spcAft>
                        <a:buNone/>
                      </a:pPr>
                      <a:r>
                        <a:rPr lang="zh-CN"/>
                        <a:t>8.2</a:t>
                      </a:r>
                      <a:endParaRPr/>
                    </a:p>
                  </a:txBody>
                  <a:tcPr marT="91425" marB="91425" marR="91425" marL="91425"/>
                </a:tc>
              </a:tr>
              <a:tr h="381000">
                <a:tc>
                  <a:txBody>
                    <a:bodyPr/>
                    <a:lstStyle/>
                    <a:p>
                      <a:pPr indent="0" lvl="0" marL="0" rtl="0" algn="l">
                        <a:spcBef>
                          <a:spcPts val="0"/>
                        </a:spcBef>
                        <a:spcAft>
                          <a:spcPts val="0"/>
                        </a:spcAft>
                        <a:buNone/>
                      </a:pPr>
                      <a:r>
                        <a:rPr lang="zh-CN"/>
                        <a:t>7861.pt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a:solidFill>
                            <a:schemeClr val="dk1"/>
                          </a:solidFill>
                        </a:rPr>
                        <a:t>8.65</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8.77</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8.77</a:t>
                      </a:r>
                      <a:endParaRPr/>
                    </a:p>
                  </a:txBody>
                  <a:tcPr marT="91425" marB="91425" marR="91425" marL="91425"/>
                </a:tc>
                <a:tc>
                  <a:txBody>
                    <a:bodyPr/>
                    <a:lstStyle/>
                    <a:p>
                      <a:pPr indent="0" lvl="0" marL="0" rtl="0" algn="l">
                        <a:spcBef>
                          <a:spcPts val="0"/>
                        </a:spcBef>
                        <a:spcAft>
                          <a:spcPts val="0"/>
                        </a:spcAft>
                        <a:buNone/>
                      </a:pPr>
                      <a:r>
                        <a:rPr lang="zh-CN"/>
                        <a:t>8.77</a:t>
                      </a:r>
                      <a:endParaRPr/>
                    </a:p>
                    <a:p>
                      <a:pPr indent="0" lvl="0" marL="0" rtl="0" algn="l">
                        <a:spcBef>
                          <a:spcPts val="0"/>
                        </a:spcBef>
                        <a:spcAft>
                          <a:spcPts val="0"/>
                        </a:spcAft>
                        <a:buNone/>
                      </a:pPr>
                      <a:r>
                        <a:rPr lang="zh-CN"/>
                        <a:t>8.83</a:t>
                      </a:r>
                      <a:endParaRPr/>
                    </a:p>
                    <a:p>
                      <a:pPr indent="0" lvl="0" marL="0" rtl="0" algn="l">
                        <a:spcBef>
                          <a:spcPts val="0"/>
                        </a:spcBef>
                        <a:spcAft>
                          <a:spcPts val="0"/>
                        </a:spcAft>
                        <a:buNone/>
                      </a:pPr>
                      <a:r>
                        <a:rPr lang="zh-CN"/>
                        <a:t>8.02</a:t>
                      </a:r>
                      <a:endParaRPr/>
                    </a:p>
                  </a:txBody>
                  <a:tcPr marT="91425" marB="91425" marR="91425" marL="91425"/>
                </a:tc>
              </a:tr>
            </a:tbl>
          </a:graphicData>
        </a:graphic>
      </p:graphicFrame>
      <p:sp>
        <p:nvSpPr>
          <p:cNvPr id="686" name="Google Shape;686;p89"/>
          <p:cNvSpPr txBox="1"/>
          <p:nvPr/>
        </p:nvSpPr>
        <p:spPr>
          <a:xfrm>
            <a:off x="2648025" y="1451225"/>
            <a:ext cx="28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u="sng"/>
              <a:t>Test best models on train</a:t>
            </a:r>
            <a:r>
              <a:rPr lang="zh-CN" u="sng"/>
              <a:t>/</a:t>
            </a:r>
            <a:r>
              <a:rPr lang="zh-CN" u="sng"/>
              <a:t>test env</a:t>
            </a:r>
            <a:endParaRPr u="sng"/>
          </a:p>
        </p:txBody>
      </p:sp>
      <p:sp>
        <p:nvSpPr>
          <p:cNvPr id="687" name="Google Shape;687;p89"/>
          <p:cNvSpPr txBox="1"/>
          <p:nvPr/>
        </p:nvSpPr>
        <p:spPr>
          <a:xfrm>
            <a:off x="2488550" y="4070125"/>
            <a:ext cx="34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7861</a:t>
            </a:r>
            <a:r>
              <a:rPr b="1" lang="zh-CN"/>
              <a:t>.pt seems to be best model</a:t>
            </a:r>
            <a:endParaRPr b="1"/>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900" u="sng"/>
              <a:t>3107</a:t>
            </a:r>
            <a:r>
              <a:rPr lang="zh-CN" sz="1900" u="sng"/>
              <a:t>23 Sunday</a:t>
            </a:r>
            <a:endParaRPr sz="1900" u="sng"/>
          </a:p>
          <a:p>
            <a:pPr indent="0" lvl="0" marL="0" rtl="0" algn="l">
              <a:spcBef>
                <a:spcPts val="0"/>
              </a:spcBef>
              <a:spcAft>
                <a:spcPts val="0"/>
              </a:spcAft>
              <a:buNone/>
            </a:pPr>
            <a:r>
              <a:rPr lang="zh-CN" sz="1900"/>
              <a:t>still training</a:t>
            </a:r>
            <a:endParaRPr sz="1900"/>
          </a:p>
          <a:p>
            <a:pPr indent="0" lvl="0" marL="0" rtl="0" algn="l">
              <a:spcBef>
                <a:spcPts val="0"/>
              </a:spcBef>
              <a:spcAft>
                <a:spcPts val="0"/>
              </a:spcAft>
              <a:buNone/>
            </a:pPr>
            <a:r>
              <a:rPr lang="zh-CN" sz="1900"/>
              <a:t>Expt A - from scratch to S2, ~100</a:t>
            </a:r>
            <a:r>
              <a:rPr lang="zh-CN" sz="1900"/>
              <a:t>k eps, </a:t>
            </a:r>
            <a:r>
              <a:rPr b="1" lang="zh-CN" sz="1900" u="sng"/>
              <a:t>alt train test</a:t>
            </a:r>
            <a:r>
              <a:rPr lang="zh-CN" sz="1900"/>
              <a:t>, speed 3, lr=2.5e-5</a:t>
            </a:r>
            <a:endParaRPr sz="1900"/>
          </a:p>
        </p:txBody>
      </p:sp>
      <p:sp>
        <p:nvSpPr>
          <p:cNvPr id="693" name="Google Shape;693;p90"/>
          <p:cNvSpPr txBox="1"/>
          <p:nvPr/>
        </p:nvSpPr>
        <p:spPr>
          <a:xfrm>
            <a:off x="1716275" y="94877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694" name="Google Shape;694;p90"/>
          <p:cNvSpPr txBox="1"/>
          <p:nvPr/>
        </p:nvSpPr>
        <p:spPr>
          <a:xfrm>
            <a:off x="5808163" y="1003300"/>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Test Env</a:t>
            </a:r>
            <a:endParaRPr sz="1700" u="sng"/>
          </a:p>
        </p:txBody>
      </p:sp>
      <p:sp>
        <p:nvSpPr>
          <p:cNvPr id="695" name="Google Shape;695;p90"/>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 </a:t>
            </a:r>
            <a:r>
              <a:rPr lang="zh-CN" sz="1300"/>
              <a:t>training</a:t>
            </a:r>
            <a:r>
              <a:rPr lang="zh-CN" sz="1300"/>
              <a:t> is pretty stable for 100k episodes but model performance on test is quite erratic and unstable</a:t>
            </a:r>
            <a:endParaRPr sz="1300"/>
          </a:p>
        </p:txBody>
      </p:sp>
      <p:pic>
        <p:nvPicPr>
          <p:cNvPr id="696" name="Google Shape;696;p90"/>
          <p:cNvPicPr preferRelativeResize="0"/>
          <p:nvPr/>
        </p:nvPicPr>
        <p:blipFill>
          <a:blip r:embed="rId3">
            <a:alphaModFix/>
          </a:blip>
          <a:stretch>
            <a:fillRect/>
          </a:stretch>
        </p:blipFill>
        <p:spPr>
          <a:xfrm>
            <a:off x="718888" y="1406275"/>
            <a:ext cx="3267374" cy="2675300"/>
          </a:xfrm>
          <a:prstGeom prst="rect">
            <a:avLst/>
          </a:prstGeom>
          <a:noFill/>
          <a:ln>
            <a:noFill/>
          </a:ln>
        </p:spPr>
      </p:pic>
      <p:pic>
        <p:nvPicPr>
          <p:cNvPr id="697" name="Google Shape;697;p90"/>
          <p:cNvPicPr preferRelativeResize="0"/>
          <p:nvPr/>
        </p:nvPicPr>
        <p:blipFill>
          <a:blip r:embed="rId4">
            <a:alphaModFix/>
          </a:blip>
          <a:stretch>
            <a:fillRect/>
          </a:stretch>
        </p:blipFill>
        <p:spPr>
          <a:xfrm>
            <a:off x="4912674" y="1460800"/>
            <a:ext cx="3063621" cy="26207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900" u="sng"/>
              <a:t>310723 Sunday</a:t>
            </a:r>
            <a:endParaRPr sz="1900" u="sng"/>
          </a:p>
          <a:p>
            <a:pPr indent="0" lvl="0" marL="0" rtl="0" algn="l">
              <a:spcBef>
                <a:spcPts val="0"/>
              </a:spcBef>
              <a:spcAft>
                <a:spcPts val="0"/>
              </a:spcAft>
              <a:buNone/>
            </a:pPr>
            <a:r>
              <a:rPr lang="zh-CN" sz="1900"/>
              <a:t>still training</a:t>
            </a:r>
            <a:endParaRPr sz="1900"/>
          </a:p>
          <a:p>
            <a:pPr indent="0" lvl="0" marL="0" rtl="0" algn="l">
              <a:spcBef>
                <a:spcPts val="0"/>
              </a:spcBef>
              <a:spcAft>
                <a:spcPts val="0"/>
              </a:spcAft>
              <a:buNone/>
            </a:pPr>
            <a:r>
              <a:rPr lang="zh-CN" sz="1900"/>
              <a:t>Expt B - from scratch to S1, ~70k eps, </a:t>
            </a:r>
            <a:r>
              <a:rPr b="1" lang="zh-CN" sz="1900" u="sng"/>
              <a:t>alt train test</a:t>
            </a:r>
            <a:r>
              <a:rPr lang="zh-CN" sz="1900"/>
              <a:t>, speed 3, lr=2.5e-5</a:t>
            </a:r>
            <a:endParaRPr sz="1900"/>
          </a:p>
        </p:txBody>
      </p:sp>
      <p:sp>
        <p:nvSpPr>
          <p:cNvPr id="703" name="Google Shape;703;p91"/>
          <p:cNvSpPr txBox="1"/>
          <p:nvPr/>
        </p:nvSpPr>
        <p:spPr>
          <a:xfrm>
            <a:off x="1716275" y="94877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704" name="Google Shape;704;p91"/>
          <p:cNvSpPr txBox="1"/>
          <p:nvPr/>
        </p:nvSpPr>
        <p:spPr>
          <a:xfrm>
            <a:off x="5808163" y="1003300"/>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Test Env</a:t>
            </a:r>
            <a:endParaRPr sz="1700" u="sng"/>
          </a:p>
        </p:txBody>
      </p:sp>
      <p:sp>
        <p:nvSpPr>
          <p:cNvPr id="705" name="Google Shape;705;p91"/>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 training is unusually worse than from scratch to S2, for the previous expt, the </a:t>
            </a:r>
            <a:r>
              <a:rPr lang="zh-CN" sz="1300"/>
              <a:t>training</a:t>
            </a:r>
            <a:r>
              <a:rPr lang="zh-CN" sz="1300"/>
              <a:t> was pretty decent and stable after 70k eps. training here seems to plateau at 5? performance on test is terrible</a:t>
            </a:r>
            <a:endParaRPr sz="1300"/>
          </a:p>
        </p:txBody>
      </p:sp>
      <p:pic>
        <p:nvPicPr>
          <p:cNvPr id="706" name="Google Shape;706;p91"/>
          <p:cNvPicPr preferRelativeResize="0"/>
          <p:nvPr/>
        </p:nvPicPr>
        <p:blipFill>
          <a:blip r:embed="rId3">
            <a:alphaModFix/>
          </a:blip>
          <a:stretch>
            <a:fillRect/>
          </a:stretch>
        </p:blipFill>
        <p:spPr>
          <a:xfrm>
            <a:off x="694175" y="1406275"/>
            <a:ext cx="3316788" cy="2675300"/>
          </a:xfrm>
          <a:prstGeom prst="rect">
            <a:avLst/>
          </a:prstGeom>
          <a:noFill/>
          <a:ln>
            <a:noFill/>
          </a:ln>
        </p:spPr>
      </p:pic>
      <p:pic>
        <p:nvPicPr>
          <p:cNvPr id="707" name="Google Shape;707;p91"/>
          <p:cNvPicPr preferRelativeResize="0"/>
          <p:nvPr/>
        </p:nvPicPr>
        <p:blipFill>
          <a:blip r:embed="rId4">
            <a:alphaModFix/>
          </a:blip>
          <a:stretch>
            <a:fillRect/>
          </a:stretch>
        </p:blipFill>
        <p:spPr>
          <a:xfrm>
            <a:off x="4865563" y="1460800"/>
            <a:ext cx="3157819" cy="262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(vanilla)</a:t>
            </a:r>
            <a:endParaRPr b="1" sz="1900"/>
          </a:p>
        </p:txBody>
      </p:sp>
      <p:pic>
        <p:nvPicPr>
          <p:cNvPr id="101" name="Google Shape;101;p20"/>
          <p:cNvPicPr preferRelativeResize="0"/>
          <p:nvPr/>
        </p:nvPicPr>
        <p:blipFill>
          <a:blip r:embed="rId3">
            <a:alphaModFix/>
          </a:blip>
          <a:stretch>
            <a:fillRect/>
          </a:stretch>
        </p:blipFill>
        <p:spPr>
          <a:xfrm>
            <a:off x="5780600" y="810950"/>
            <a:ext cx="2828800" cy="2006150"/>
          </a:xfrm>
          <a:prstGeom prst="rect">
            <a:avLst/>
          </a:prstGeom>
          <a:noFill/>
          <a:ln>
            <a:noFill/>
          </a:ln>
        </p:spPr>
      </p:pic>
      <p:pic>
        <p:nvPicPr>
          <p:cNvPr id="102" name="Google Shape;102;p20"/>
          <p:cNvPicPr preferRelativeResize="0"/>
          <p:nvPr/>
        </p:nvPicPr>
        <p:blipFill>
          <a:blip r:embed="rId4">
            <a:alphaModFix/>
          </a:blip>
          <a:stretch>
            <a:fillRect/>
          </a:stretch>
        </p:blipFill>
        <p:spPr>
          <a:xfrm>
            <a:off x="493525" y="779125"/>
            <a:ext cx="2918550" cy="2069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900" u="sng"/>
              <a:t>310723 Sunday</a:t>
            </a:r>
            <a:endParaRPr sz="1900" u="sng"/>
          </a:p>
          <a:p>
            <a:pPr indent="0" lvl="0" marL="0" rtl="0" algn="l">
              <a:spcBef>
                <a:spcPts val="0"/>
              </a:spcBef>
              <a:spcAft>
                <a:spcPts val="0"/>
              </a:spcAft>
              <a:buNone/>
            </a:pPr>
            <a:r>
              <a:rPr lang="zh-CN" sz="1900"/>
              <a:t>still training</a:t>
            </a:r>
            <a:endParaRPr sz="1900"/>
          </a:p>
          <a:p>
            <a:pPr indent="0" lvl="0" marL="0" rtl="0" algn="l">
              <a:spcBef>
                <a:spcPts val="0"/>
              </a:spcBef>
              <a:spcAft>
                <a:spcPts val="0"/>
              </a:spcAft>
              <a:buNone/>
            </a:pPr>
            <a:r>
              <a:rPr lang="zh-CN" sz="1900"/>
              <a:t>Expt C - from S0 to S2, ~130k eps, </a:t>
            </a:r>
            <a:r>
              <a:rPr b="1" lang="zh-CN" sz="1900" u="sng"/>
              <a:t>alt train test</a:t>
            </a:r>
            <a:r>
              <a:rPr lang="zh-CN" sz="1900"/>
              <a:t>, speed 3, lr=2.5e-5</a:t>
            </a:r>
            <a:endParaRPr sz="1900"/>
          </a:p>
        </p:txBody>
      </p:sp>
      <p:sp>
        <p:nvSpPr>
          <p:cNvPr id="713" name="Google Shape;713;p92"/>
          <p:cNvSpPr txBox="1"/>
          <p:nvPr/>
        </p:nvSpPr>
        <p:spPr>
          <a:xfrm>
            <a:off x="1716275" y="94877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714" name="Google Shape;714;p92"/>
          <p:cNvSpPr txBox="1"/>
          <p:nvPr/>
        </p:nvSpPr>
        <p:spPr>
          <a:xfrm>
            <a:off x="5808163" y="1003300"/>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Test Env</a:t>
            </a:r>
            <a:endParaRPr sz="1700" u="sng"/>
          </a:p>
        </p:txBody>
      </p:sp>
      <p:sp>
        <p:nvSpPr>
          <p:cNvPr id="715" name="Google Shape;715;p92"/>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 model is still training after 130k eps, seems like plateauing but might be able to train further. performance on test still not that great, overfit?</a:t>
            </a:r>
            <a:endParaRPr sz="1300"/>
          </a:p>
        </p:txBody>
      </p:sp>
      <p:pic>
        <p:nvPicPr>
          <p:cNvPr id="716" name="Google Shape;716;p92"/>
          <p:cNvPicPr preferRelativeResize="0"/>
          <p:nvPr/>
        </p:nvPicPr>
        <p:blipFill>
          <a:blip r:embed="rId3">
            <a:alphaModFix/>
          </a:blip>
          <a:stretch>
            <a:fillRect/>
          </a:stretch>
        </p:blipFill>
        <p:spPr>
          <a:xfrm>
            <a:off x="4770325" y="1433538"/>
            <a:ext cx="3267313" cy="2675300"/>
          </a:xfrm>
          <a:prstGeom prst="rect">
            <a:avLst/>
          </a:prstGeom>
          <a:noFill/>
          <a:ln>
            <a:noFill/>
          </a:ln>
        </p:spPr>
      </p:pic>
      <p:pic>
        <p:nvPicPr>
          <p:cNvPr id="717" name="Google Shape;717;p92"/>
          <p:cNvPicPr preferRelativeResize="0"/>
          <p:nvPr/>
        </p:nvPicPr>
        <p:blipFill>
          <a:blip r:embed="rId4">
            <a:alphaModFix/>
          </a:blip>
          <a:stretch>
            <a:fillRect/>
          </a:stretch>
        </p:blipFill>
        <p:spPr>
          <a:xfrm>
            <a:off x="825400" y="1433538"/>
            <a:ext cx="3054361" cy="26753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900" u="sng"/>
              <a:t>310723 Sunday</a:t>
            </a:r>
            <a:endParaRPr sz="1900" u="sng"/>
          </a:p>
          <a:p>
            <a:pPr indent="0" lvl="0" marL="0" rtl="0" algn="l">
              <a:spcBef>
                <a:spcPts val="0"/>
              </a:spcBef>
              <a:spcAft>
                <a:spcPts val="0"/>
              </a:spcAft>
              <a:buNone/>
            </a:pPr>
            <a:r>
              <a:rPr lang="zh-CN" sz="1900"/>
              <a:t>still training</a:t>
            </a:r>
            <a:endParaRPr sz="1900"/>
          </a:p>
          <a:p>
            <a:pPr indent="0" lvl="0" marL="0" rtl="0" algn="l">
              <a:spcBef>
                <a:spcPts val="0"/>
              </a:spcBef>
              <a:spcAft>
                <a:spcPts val="0"/>
              </a:spcAft>
              <a:buNone/>
            </a:pPr>
            <a:r>
              <a:rPr lang="zh-CN" sz="1900"/>
              <a:t>Expt E - from S0 to S2 </a:t>
            </a:r>
            <a:r>
              <a:rPr lang="zh-CN" sz="1900"/>
              <a:t>with new BERT</a:t>
            </a:r>
            <a:r>
              <a:rPr lang="zh-CN" sz="1900"/>
              <a:t>, ~24k eps, train env only, speed 3, lr=2.5e-5</a:t>
            </a:r>
            <a:endParaRPr sz="1900"/>
          </a:p>
        </p:txBody>
      </p:sp>
      <p:sp>
        <p:nvSpPr>
          <p:cNvPr id="723" name="Google Shape;723;p93"/>
          <p:cNvSpPr txBox="1"/>
          <p:nvPr/>
        </p:nvSpPr>
        <p:spPr>
          <a:xfrm>
            <a:off x="3935700" y="994425"/>
            <a:ext cx="1272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700" u="sng"/>
              <a:t>Train Env</a:t>
            </a:r>
            <a:endParaRPr sz="1700" u="sng"/>
          </a:p>
        </p:txBody>
      </p:sp>
      <p:sp>
        <p:nvSpPr>
          <p:cNvPr id="724" name="Google Shape;724;p93"/>
          <p:cNvSpPr txBox="1"/>
          <p:nvPr/>
        </p:nvSpPr>
        <p:spPr>
          <a:xfrm>
            <a:off x="85950" y="4233975"/>
            <a:ext cx="8972100" cy="30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1300"/>
              <a:t>Observation: model is still training after 130k eps, seems like plateauing but might be able to train further. performance on test still not that great, overfit?</a:t>
            </a:r>
            <a:endParaRPr sz="1300"/>
          </a:p>
        </p:txBody>
      </p:sp>
      <p:pic>
        <p:nvPicPr>
          <p:cNvPr id="725" name="Google Shape;725;p93"/>
          <p:cNvPicPr preferRelativeResize="0"/>
          <p:nvPr/>
        </p:nvPicPr>
        <p:blipFill>
          <a:blip r:embed="rId3">
            <a:alphaModFix/>
          </a:blip>
          <a:stretch>
            <a:fillRect/>
          </a:stretch>
        </p:blipFill>
        <p:spPr>
          <a:xfrm>
            <a:off x="2905175" y="1430087"/>
            <a:ext cx="3333650" cy="27189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94"/>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w BERT 1, intermediate results</a:t>
            </a:r>
            <a:endParaRPr b="1" sz="1900"/>
          </a:p>
        </p:txBody>
      </p:sp>
      <p:graphicFrame>
        <p:nvGraphicFramePr>
          <p:cNvPr id="731" name="Google Shape;731;p94"/>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732" name="Google Shape;732;p94"/>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
        <p:nvSpPr>
          <p:cNvPr id="733" name="Google Shape;733;p94"/>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caa080823 10.20pm</a:t>
            </a:r>
            <a:endParaRPr/>
          </a:p>
        </p:txBody>
      </p:sp>
      <p:pic>
        <p:nvPicPr>
          <p:cNvPr id="734" name="Google Shape;734;p94"/>
          <p:cNvPicPr preferRelativeResize="0"/>
          <p:nvPr/>
        </p:nvPicPr>
        <p:blipFill>
          <a:blip r:embed="rId3">
            <a:alphaModFix/>
          </a:blip>
          <a:stretch>
            <a:fillRect/>
          </a:stretch>
        </p:blipFill>
        <p:spPr>
          <a:xfrm>
            <a:off x="319175" y="784000"/>
            <a:ext cx="4441361" cy="2946250"/>
          </a:xfrm>
          <a:prstGeom prst="rect">
            <a:avLst/>
          </a:prstGeom>
          <a:noFill/>
          <a:ln>
            <a:noFill/>
          </a:ln>
        </p:spPr>
      </p:pic>
      <p:pic>
        <p:nvPicPr>
          <p:cNvPr id="735" name="Google Shape;735;p94"/>
          <p:cNvPicPr preferRelativeResize="0"/>
          <p:nvPr/>
        </p:nvPicPr>
        <p:blipFill>
          <a:blip r:embed="rId4">
            <a:alphaModFix/>
          </a:blip>
          <a:stretch>
            <a:fillRect/>
          </a:stretch>
        </p:blipFill>
        <p:spPr>
          <a:xfrm>
            <a:off x="4958424" y="924125"/>
            <a:ext cx="3822053" cy="26660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95"/>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w BERT 2, intermediate results</a:t>
            </a:r>
            <a:endParaRPr b="1" sz="1900"/>
          </a:p>
        </p:txBody>
      </p:sp>
      <p:graphicFrame>
        <p:nvGraphicFramePr>
          <p:cNvPr id="741" name="Google Shape;741;p95"/>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graphicFrame>
        <p:nvGraphicFramePr>
          <p:cNvPr id="742" name="Google Shape;742;p95"/>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10</a:t>
                      </a:r>
                      <a:endParaRPr/>
                    </a:p>
                  </a:txBody>
                  <a:tcPr marT="91425" marB="91425" marR="91425" marL="91425"/>
                </a:tc>
              </a:tr>
            </a:tbl>
          </a:graphicData>
        </a:graphic>
      </p:graphicFrame>
      <p:sp>
        <p:nvSpPr>
          <p:cNvPr id="743" name="Google Shape;743;p95"/>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caa080823 10.20pm</a:t>
            </a:r>
            <a:endParaRPr/>
          </a:p>
        </p:txBody>
      </p:sp>
      <p:pic>
        <p:nvPicPr>
          <p:cNvPr id="744" name="Google Shape;744;p95"/>
          <p:cNvPicPr preferRelativeResize="0"/>
          <p:nvPr/>
        </p:nvPicPr>
        <p:blipFill>
          <a:blip r:embed="rId3">
            <a:alphaModFix/>
          </a:blip>
          <a:stretch>
            <a:fillRect/>
          </a:stretch>
        </p:blipFill>
        <p:spPr>
          <a:xfrm>
            <a:off x="475738" y="784000"/>
            <a:ext cx="4128226" cy="2946250"/>
          </a:xfrm>
          <a:prstGeom prst="rect">
            <a:avLst/>
          </a:prstGeom>
          <a:noFill/>
          <a:ln>
            <a:noFill/>
          </a:ln>
        </p:spPr>
      </p:pic>
      <p:pic>
        <p:nvPicPr>
          <p:cNvPr id="745" name="Google Shape;745;p95"/>
          <p:cNvPicPr preferRelativeResize="0"/>
          <p:nvPr/>
        </p:nvPicPr>
        <p:blipFill>
          <a:blip r:embed="rId4">
            <a:alphaModFix/>
          </a:blip>
          <a:stretch>
            <a:fillRect/>
          </a:stretch>
        </p:blipFill>
        <p:spPr>
          <a:xfrm>
            <a:off x="5025589" y="1017125"/>
            <a:ext cx="3687700" cy="26660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6"/>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intermediate results</a:t>
            </a:r>
            <a:endParaRPr b="1" sz="1900"/>
          </a:p>
        </p:txBody>
      </p:sp>
      <p:graphicFrame>
        <p:nvGraphicFramePr>
          <p:cNvPr id="751" name="Google Shape;751;p96"/>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70703</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111261</a:t>
                      </a:r>
                      <a:endParaRPr/>
                    </a:p>
                  </a:txBody>
                  <a:tcPr marT="91425" marB="91425" marR="91425" marL="91425"/>
                </a:tc>
                <a:tc>
                  <a:txBody>
                    <a:bodyPr/>
                    <a:lstStyle/>
                    <a:p>
                      <a:pPr indent="0" lvl="0" marL="0" rtl="0" algn="l">
                        <a:spcBef>
                          <a:spcPts val="0"/>
                        </a:spcBef>
                        <a:spcAft>
                          <a:spcPts val="0"/>
                        </a:spcAft>
                        <a:buNone/>
                      </a:pPr>
                      <a:r>
                        <a:rPr lang="zh-CN"/>
                        <a:t>9.88</a:t>
                      </a:r>
                      <a:endParaRPr/>
                    </a:p>
                  </a:txBody>
                  <a:tcPr marT="91425" marB="91425" marR="91425" marL="91425"/>
                </a:tc>
              </a:tr>
            </a:tbl>
          </a:graphicData>
        </a:graphic>
      </p:graphicFrame>
      <p:graphicFrame>
        <p:nvGraphicFramePr>
          <p:cNvPr id="752" name="Google Shape;752;p96"/>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94778</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108933</a:t>
                      </a:r>
                      <a:endParaRPr/>
                    </a:p>
                  </a:txBody>
                  <a:tcPr marT="91425" marB="91425" marR="91425" marL="91425"/>
                </a:tc>
                <a:tc>
                  <a:txBody>
                    <a:bodyPr/>
                    <a:lstStyle/>
                    <a:p>
                      <a:pPr indent="0" lvl="0" marL="0" rtl="0" algn="l">
                        <a:spcBef>
                          <a:spcPts val="0"/>
                        </a:spcBef>
                        <a:spcAft>
                          <a:spcPts val="0"/>
                        </a:spcAft>
                        <a:buNone/>
                      </a:pPr>
                      <a:r>
                        <a:rPr lang="zh-CN"/>
                        <a:t>9.51</a:t>
                      </a:r>
                      <a:endParaRPr/>
                    </a:p>
                  </a:txBody>
                  <a:tcPr marT="91425" marB="91425" marR="91425" marL="91425"/>
                </a:tc>
              </a:tr>
            </a:tbl>
          </a:graphicData>
        </a:graphic>
      </p:graphicFrame>
      <p:sp>
        <p:nvSpPr>
          <p:cNvPr id="753" name="Google Shape;753;p96"/>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caa080823 10.20pm</a:t>
            </a:r>
            <a:endParaRPr/>
          </a:p>
        </p:txBody>
      </p:sp>
      <p:pic>
        <p:nvPicPr>
          <p:cNvPr id="754" name="Google Shape;754;p96"/>
          <p:cNvPicPr preferRelativeResize="0"/>
          <p:nvPr/>
        </p:nvPicPr>
        <p:blipFill>
          <a:blip r:embed="rId3">
            <a:alphaModFix/>
          </a:blip>
          <a:stretch>
            <a:fillRect/>
          </a:stretch>
        </p:blipFill>
        <p:spPr>
          <a:xfrm>
            <a:off x="394313" y="784000"/>
            <a:ext cx="4291085" cy="2946250"/>
          </a:xfrm>
          <a:prstGeom prst="rect">
            <a:avLst/>
          </a:prstGeom>
          <a:noFill/>
          <a:ln>
            <a:noFill/>
          </a:ln>
        </p:spPr>
      </p:pic>
      <p:pic>
        <p:nvPicPr>
          <p:cNvPr id="755" name="Google Shape;755;p96"/>
          <p:cNvPicPr preferRelativeResize="0"/>
          <p:nvPr/>
        </p:nvPicPr>
        <p:blipFill>
          <a:blip r:embed="rId4">
            <a:alphaModFix/>
          </a:blip>
          <a:stretch>
            <a:fillRect/>
          </a:stretch>
        </p:blipFill>
        <p:spPr>
          <a:xfrm>
            <a:off x="4969135" y="996925"/>
            <a:ext cx="3800637" cy="26660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110823 meeting</a:t>
            </a:r>
            <a:endParaRPr/>
          </a:p>
        </p:txBody>
      </p:sp>
      <p:sp>
        <p:nvSpPr>
          <p:cNvPr id="761" name="Google Shape;761;p9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98"/>
          <p:cNvSpPr txBox="1"/>
          <p:nvPr/>
        </p:nvSpPr>
        <p:spPr>
          <a:xfrm>
            <a:off x="1697500" y="154600"/>
            <a:ext cx="5170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-&gt; s2 clip, intermediate results, </a:t>
            </a:r>
            <a:endParaRPr b="1" sz="1900"/>
          </a:p>
          <a:p>
            <a:pPr indent="0" lvl="0" marL="0" rtl="0" algn="ctr">
              <a:spcBef>
                <a:spcPts val="0"/>
              </a:spcBef>
              <a:spcAft>
                <a:spcPts val="0"/>
              </a:spcAft>
              <a:buNone/>
            </a:pPr>
            <a:r>
              <a:rPr b="1" lang="zh-CN" sz="1900"/>
              <a:t>s2 clip 1,2,3,4 interm</a:t>
            </a:r>
            <a:endParaRPr b="1" sz="1900"/>
          </a:p>
        </p:txBody>
      </p:sp>
      <p:graphicFrame>
        <p:nvGraphicFramePr>
          <p:cNvPr id="767" name="Google Shape;767;p98"/>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768" name="Google Shape;768;p98"/>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69" name="Google Shape;769;p98"/>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caa130823 11am</a:t>
            </a:r>
            <a:endParaRPr/>
          </a:p>
        </p:txBody>
      </p:sp>
      <p:pic>
        <p:nvPicPr>
          <p:cNvPr id="770" name="Google Shape;770;p98"/>
          <p:cNvPicPr preferRelativeResize="0"/>
          <p:nvPr/>
        </p:nvPicPr>
        <p:blipFill>
          <a:blip r:embed="rId3">
            <a:alphaModFix/>
          </a:blip>
          <a:stretch>
            <a:fillRect/>
          </a:stretch>
        </p:blipFill>
        <p:spPr>
          <a:xfrm>
            <a:off x="793375" y="1076500"/>
            <a:ext cx="3778623" cy="2653750"/>
          </a:xfrm>
          <a:prstGeom prst="rect">
            <a:avLst/>
          </a:prstGeom>
          <a:noFill/>
          <a:ln>
            <a:noFill/>
          </a:ln>
        </p:spPr>
      </p:pic>
      <p:pic>
        <p:nvPicPr>
          <p:cNvPr id="771" name="Google Shape;771;p98"/>
          <p:cNvPicPr preferRelativeResize="0"/>
          <p:nvPr/>
        </p:nvPicPr>
        <p:blipFill>
          <a:blip r:embed="rId4">
            <a:alphaModFix/>
          </a:blip>
          <a:stretch>
            <a:fillRect/>
          </a:stretch>
        </p:blipFill>
        <p:spPr>
          <a:xfrm>
            <a:off x="5193898" y="1070375"/>
            <a:ext cx="3535754" cy="2653750"/>
          </a:xfrm>
          <a:prstGeom prst="rect">
            <a:avLst/>
          </a:prstGeom>
          <a:noFill/>
          <a:ln>
            <a:noFill/>
          </a:ln>
        </p:spPr>
      </p:pic>
      <p:pic>
        <p:nvPicPr>
          <p:cNvPr id="772" name="Google Shape;772;p98"/>
          <p:cNvPicPr preferRelativeResize="0"/>
          <p:nvPr/>
        </p:nvPicPr>
        <p:blipFill>
          <a:blip r:embed="rId5">
            <a:alphaModFix/>
          </a:blip>
          <a:stretch>
            <a:fillRect/>
          </a:stretch>
        </p:blipFill>
        <p:spPr>
          <a:xfrm>
            <a:off x="3924206" y="1070375"/>
            <a:ext cx="3492300" cy="2403150"/>
          </a:xfrm>
          <a:prstGeom prst="rect">
            <a:avLst/>
          </a:prstGeom>
          <a:noFill/>
          <a:ln>
            <a:noFill/>
          </a:ln>
        </p:spPr>
      </p:pic>
      <p:pic>
        <p:nvPicPr>
          <p:cNvPr id="773" name="Google Shape;773;p98"/>
          <p:cNvPicPr preferRelativeResize="0"/>
          <p:nvPr/>
        </p:nvPicPr>
        <p:blipFill>
          <a:blip r:embed="rId6">
            <a:alphaModFix/>
          </a:blip>
          <a:stretch>
            <a:fillRect/>
          </a:stretch>
        </p:blipFill>
        <p:spPr>
          <a:xfrm>
            <a:off x="5776962" y="3792088"/>
            <a:ext cx="2227350" cy="1532675"/>
          </a:xfrm>
          <a:prstGeom prst="rect">
            <a:avLst/>
          </a:prstGeom>
          <a:noFill/>
          <a:ln>
            <a:noFill/>
          </a:ln>
        </p:spPr>
      </p:pic>
      <p:pic>
        <p:nvPicPr>
          <p:cNvPr id="774" name="Google Shape;774;p98"/>
          <p:cNvPicPr preferRelativeResize="0"/>
          <p:nvPr/>
        </p:nvPicPr>
        <p:blipFill>
          <a:blip r:embed="rId7">
            <a:alphaModFix/>
          </a:blip>
          <a:stretch>
            <a:fillRect/>
          </a:stretch>
        </p:blipFill>
        <p:spPr>
          <a:xfrm>
            <a:off x="793375" y="1124972"/>
            <a:ext cx="3355050" cy="21850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99"/>
          <p:cNvSpPr txBox="1"/>
          <p:nvPr/>
        </p:nvSpPr>
        <p:spPr>
          <a:xfrm>
            <a:off x="1697500" y="154600"/>
            <a:ext cx="5170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-&gt; s2 bert , intermediate results</a:t>
            </a:r>
            <a:endParaRPr b="1" sz="1900"/>
          </a:p>
          <a:p>
            <a:pPr indent="0" lvl="0" marL="0" rtl="0" algn="ctr">
              <a:spcBef>
                <a:spcPts val="0"/>
              </a:spcBef>
              <a:spcAft>
                <a:spcPts val="0"/>
              </a:spcAft>
              <a:buNone/>
            </a:pPr>
            <a:r>
              <a:rPr b="1" lang="zh-CN" sz="1900">
                <a:solidFill>
                  <a:schemeClr val="dk1"/>
                </a:solidFill>
              </a:rPr>
              <a:t>s2 bert 1,4,6,8 interm</a:t>
            </a:r>
            <a:endParaRPr b="1" sz="1900"/>
          </a:p>
        </p:txBody>
      </p:sp>
      <p:graphicFrame>
        <p:nvGraphicFramePr>
          <p:cNvPr id="780" name="Google Shape;780;p99"/>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781" name="Google Shape;781;p99"/>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82" name="Google Shape;782;p99"/>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caa110823 4pm</a:t>
            </a:r>
            <a:endParaRPr/>
          </a:p>
        </p:txBody>
      </p:sp>
      <p:pic>
        <p:nvPicPr>
          <p:cNvPr id="783" name="Google Shape;783;p99"/>
          <p:cNvPicPr preferRelativeResize="0"/>
          <p:nvPr/>
        </p:nvPicPr>
        <p:blipFill>
          <a:blip r:embed="rId3">
            <a:alphaModFix/>
          </a:blip>
          <a:stretch>
            <a:fillRect/>
          </a:stretch>
        </p:blipFill>
        <p:spPr>
          <a:xfrm>
            <a:off x="4992363" y="971375"/>
            <a:ext cx="3910379" cy="2653750"/>
          </a:xfrm>
          <a:prstGeom prst="rect">
            <a:avLst/>
          </a:prstGeom>
          <a:noFill/>
          <a:ln>
            <a:noFill/>
          </a:ln>
        </p:spPr>
      </p:pic>
      <p:pic>
        <p:nvPicPr>
          <p:cNvPr id="784" name="Google Shape;784;p99"/>
          <p:cNvPicPr preferRelativeResize="0"/>
          <p:nvPr/>
        </p:nvPicPr>
        <p:blipFill>
          <a:blip r:embed="rId4">
            <a:alphaModFix/>
          </a:blip>
          <a:stretch>
            <a:fillRect/>
          </a:stretch>
        </p:blipFill>
        <p:spPr>
          <a:xfrm>
            <a:off x="625938" y="1076500"/>
            <a:ext cx="3827834" cy="26537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0"/>
          <p:cNvSpPr txBox="1"/>
          <p:nvPr/>
        </p:nvSpPr>
        <p:spPr>
          <a:xfrm>
            <a:off x="1697500" y="154600"/>
            <a:ext cx="5170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-&gt; s2 bert , intermediate results</a:t>
            </a:r>
            <a:endParaRPr b="1" sz="1900"/>
          </a:p>
          <a:p>
            <a:pPr indent="0" lvl="0" marL="0" rtl="0" algn="ctr">
              <a:spcBef>
                <a:spcPts val="0"/>
              </a:spcBef>
              <a:spcAft>
                <a:spcPts val="0"/>
              </a:spcAft>
              <a:buNone/>
            </a:pPr>
            <a:r>
              <a:rPr b="1" lang="zh-CN" sz="1900"/>
              <a:t>s2 bert 2 </a:t>
            </a:r>
            <a:r>
              <a:rPr b="1" lang="zh-CN" sz="1900">
                <a:solidFill>
                  <a:schemeClr val="dk1"/>
                </a:solidFill>
              </a:rPr>
              <a:t>interm</a:t>
            </a:r>
            <a:r>
              <a:rPr b="1" lang="zh-CN" sz="1900"/>
              <a:t> + s2 bert 5 </a:t>
            </a:r>
            <a:r>
              <a:rPr b="1" lang="zh-CN" sz="1900">
                <a:solidFill>
                  <a:schemeClr val="dk1"/>
                </a:solidFill>
              </a:rPr>
              <a:t>interm</a:t>
            </a:r>
            <a:endParaRPr b="1" sz="1900"/>
          </a:p>
        </p:txBody>
      </p:sp>
      <p:graphicFrame>
        <p:nvGraphicFramePr>
          <p:cNvPr id="790" name="Google Shape;790;p100"/>
          <p:cNvGraphicFramePr/>
          <p:nvPr/>
        </p:nvGraphicFramePr>
        <p:xfrm>
          <a:off x="7370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rPr lang="zh-CN"/>
                        <a:t>96163</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rPr lang="zh-CN"/>
                        <a:t>120172</a:t>
                      </a:r>
                      <a:endParaRPr/>
                    </a:p>
                  </a:txBody>
                  <a:tcPr marT="91425" marB="91425" marR="91425" marL="91425"/>
                </a:tc>
                <a:tc>
                  <a:txBody>
                    <a:bodyPr/>
                    <a:lstStyle/>
                    <a:p>
                      <a:pPr indent="0" lvl="0" marL="0" rtl="0" algn="l">
                        <a:spcBef>
                          <a:spcPts val="0"/>
                        </a:spcBef>
                        <a:spcAft>
                          <a:spcPts val="0"/>
                        </a:spcAft>
                        <a:buNone/>
                      </a:pPr>
                      <a:r>
                        <a:rPr lang="zh-CN"/>
                        <a:t>9.4</a:t>
                      </a:r>
                      <a:endParaRPr/>
                    </a:p>
                  </a:txBody>
                  <a:tcPr marT="91425" marB="91425" marR="91425" marL="91425"/>
                </a:tc>
              </a:tr>
            </a:tbl>
          </a:graphicData>
        </a:graphic>
      </p:graphicFrame>
      <p:graphicFrame>
        <p:nvGraphicFramePr>
          <p:cNvPr id="791" name="Google Shape;791;p100"/>
          <p:cNvGraphicFramePr/>
          <p:nvPr/>
        </p:nvGraphicFramePr>
        <p:xfrm>
          <a:off x="5066675" y="3882650"/>
          <a:ext cx="3000000" cy="3000000"/>
        </p:xfrm>
        <a:graphic>
          <a:graphicData uri="http://schemas.openxmlformats.org/drawingml/2006/table">
            <a:tbl>
              <a:tblPr>
                <a:noFill/>
                <a:tableStyleId>{86B1930A-15D2-40C4-BF0D-E510EE4EE426}</a:tableStyleId>
              </a:tblPr>
              <a:tblGrid>
                <a:gridCol w="1802775"/>
                <a:gridCol w="1802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9</a:t>
                      </a:r>
                      <a:endParaRPr/>
                    </a:p>
                  </a:txBody>
                  <a:tcPr marT="91425" marB="91425" marR="91425" marL="91425"/>
                </a:tc>
              </a:tr>
            </a:tbl>
          </a:graphicData>
        </a:graphic>
      </p:graphicFrame>
      <p:sp>
        <p:nvSpPr>
          <p:cNvPr id="792" name="Google Shape;792;p100"/>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caa110823 4pm</a:t>
            </a:r>
            <a:endParaRPr/>
          </a:p>
        </p:txBody>
      </p:sp>
      <p:pic>
        <p:nvPicPr>
          <p:cNvPr id="793" name="Google Shape;793;p100"/>
          <p:cNvPicPr preferRelativeResize="0"/>
          <p:nvPr/>
        </p:nvPicPr>
        <p:blipFill>
          <a:blip r:embed="rId3">
            <a:alphaModFix/>
          </a:blip>
          <a:stretch>
            <a:fillRect/>
          </a:stretch>
        </p:blipFill>
        <p:spPr>
          <a:xfrm>
            <a:off x="570450" y="1020450"/>
            <a:ext cx="3938803" cy="2653750"/>
          </a:xfrm>
          <a:prstGeom prst="rect">
            <a:avLst/>
          </a:prstGeom>
          <a:noFill/>
          <a:ln>
            <a:noFill/>
          </a:ln>
        </p:spPr>
      </p:pic>
      <p:pic>
        <p:nvPicPr>
          <p:cNvPr id="794" name="Google Shape;794;p100"/>
          <p:cNvPicPr preferRelativeResize="0"/>
          <p:nvPr/>
        </p:nvPicPr>
        <p:blipFill>
          <a:blip r:embed="rId4">
            <a:alphaModFix/>
          </a:blip>
          <a:stretch>
            <a:fillRect/>
          </a:stretch>
        </p:blipFill>
        <p:spPr>
          <a:xfrm>
            <a:off x="4943716" y="1020450"/>
            <a:ext cx="3851460" cy="26537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final results haidi</a:t>
            </a:r>
            <a:endParaRPr/>
          </a:p>
        </p:txBody>
      </p:sp>
      <p:sp>
        <p:nvSpPr>
          <p:cNvPr id="800" name="Google Shape;800;p10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150823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1697500" y="-9675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 S2 (clip)</a:t>
            </a:r>
            <a:endParaRPr b="1" sz="1900"/>
          </a:p>
        </p:txBody>
      </p:sp>
      <p:pic>
        <p:nvPicPr>
          <p:cNvPr id="108" name="Google Shape;108;p21"/>
          <p:cNvPicPr preferRelativeResize="0"/>
          <p:nvPr/>
        </p:nvPicPr>
        <p:blipFill>
          <a:blip r:embed="rId3">
            <a:alphaModFix/>
          </a:blip>
          <a:stretch>
            <a:fillRect/>
          </a:stretch>
        </p:blipFill>
        <p:spPr>
          <a:xfrm>
            <a:off x="1220600" y="496950"/>
            <a:ext cx="2424850" cy="1668600"/>
          </a:xfrm>
          <a:prstGeom prst="rect">
            <a:avLst/>
          </a:prstGeom>
          <a:noFill/>
          <a:ln>
            <a:noFill/>
          </a:ln>
        </p:spPr>
      </p:pic>
      <p:pic>
        <p:nvPicPr>
          <p:cNvPr id="109" name="Google Shape;109;p21"/>
          <p:cNvPicPr preferRelativeResize="0"/>
          <p:nvPr/>
        </p:nvPicPr>
        <p:blipFill>
          <a:blip r:embed="rId4">
            <a:alphaModFix/>
          </a:blip>
          <a:stretch>
            <a:fillRect/>
          </a:stretch>
        </p:blipFill>
        <p:spPr>
          <a:xfrm>
            <a:off x="5717775" y="564913"/>
            <a:ext cx="2227350" cy="15326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02"/>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-&gt; s2 bert 1</a:t>
            </a:r>
            <a:endParaRPr b="1" sz="1900"/>
          </a:p>
        </p:txBody>
      </p:sp>
      <p:sp>
        <p:nvSpPr>
          <p:cNvPr id="806" name="Google Shape;806;p102"/>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caa160823 630pm</a:t>
            </a:r>
            <a:endParaRPr/>
          </a:p>
        </p:txBody>
      </p:sp>
      <p:pic>
        <p:nvPicPr>
          <p:cNvPr id="807" name="Google Shape;807;p102"/>
          <p:cNvPicPr preferRelativeResize="0"/>
          <p:nvPr/>
        </p:nvPicPr>
        <p:blipFill>
          <a:blip r:embed="rId3">
            <a:alphaModFix/>
          </a:blip>
          <a:stretch>
            <a:fillRect/>
          </a:stretch>
        </p:blipFill>
        <p:spPr>
          <a:xfrm>
            <a:off x="4528200" y="1297125"/>
            <a:ext cx="4185025" cy="2907950"/>
          </a:xfrm>
          <a:prstGeom prst="rect">
            <a:avLst/>
          </a:prstGeom>
          <a:noFill/>
          <a:ln>
            <a:noFill/>
          </a:ln>
        </p:spPr>
      </p:pic>
      <p:pic>
        <p:nvPicPr>
          <p:cNvPr id="808" name="Google Shape;808;p102"/>
          <p:cNvPicPr preferRelativeResize="0"/>
          <p:nvPr/>
        </p:nvPicPr>
        <p:blipFill>
          <a:blip r:embed="rId4">
            <a:alphaModFix/>
          </a:blip>
          <a:stretch>
            <a:fillRect/>
          </a:stretch>
        </p:blipFill>
        <p:spPr>
          <a:xfrm>
            <a:off x="252200" y="988525"/>
            <a:ext cx="4223400" cy="321655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3"/>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-&gt; s2 bert 2</a:t>
            </a:r>
            <a:endParaRPr b="1" sz="1900"/>
          </a:p>
        </p:txBody>
      </p:sp>
      <p:sp>
        <p:nvSpPr>
          <p:cNvPr id="814" name="Google Shape;814;p103"/>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caa160823 630pm</a:t>
            </a:r>
            <a:endParaRPr/>
          </a:p>
        </p:txBody>
      </p:sp>
      <p:pic>
        <p:nvPicPr>
          <p:cNvPr id="815" name="Google Shape;815;p103"/>
          <p:cNvPicPr preferRelativeResize="0"/>
          <p:nvPr/>
        </p:nvPicPr>
        <p:blipFill>
          <a:blip r:embed="rId3">
            <a:alphaModFix/>
          </a:blip>
          <a:stretch>
            <a:fillRect/>
          </a:stretch>
        </p:blipFill>
        <p:spPr>
          <a:xfrm>
            <a:off x="198475" y="1233125"/>
            <a:ext cx="4289747" cy="3273050"/>
          </a:xfrm>
          <a:prstGeom prst="rect">
            <a:avLst/>
          </a:prstGeom>
          <a:noFill/>
          <a:ln>
            <a:noFill/>
          </a:ln>
        </p:spPr>
      </p:pic>
      <p:pic>
        <p:nvPicPr>
          <p:cNvPr id="816" name="Google Shape;816;p103"/>
          <p:cNvPicPr preferRelativeResize="0"/>
          <p:nvPr/>
        </p:nvPicPr>
        <p:blipFill>
          <a:blip r:embed="rId4">
            <a:alphaModFix/>
          </a:blip>
          <a:stretch>
            <a:fillRect/>
          </a:stretch>
        </p:blipFill>
        <p:spPr>
          <a:xfrm>
            <a:off x="4663700" y="1286875"/>
            <a:ext cx="4143649" cy="288364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4"/>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 -&gt; s2 clip 3</a:t>
            </a:r>
            <a:endParaRPr b="1" sz="1900"/>
          </a:p>
        </p:txBody>
      </p:sp>
      <p:sp>
        <p:nvSpPr>
          <p:cNvPr id="822" name="Google Shape;822;p104"/>
          <p:cNvSpPr txBox="1"/>
          <p:nvPr/>
        </p:nvSpPr>
        <p:spPr>
          <a:xfrm>
            <a:off x="7258800" y="351125"/>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caa150823 6pm</a:t>
            </a:r>
            <a:endParaRPr/>
          </a:p>
        </p:txBody>
      </p:sp>
      <p:pic>
        <p:nvPicPr>
          <p:cNvPr id="823" name="Google Shape;823;p104"/>
          <p:cNvPicPr preferRelativeResize="0"/>
          <p:nvPr/>
        </p:nvPicPr>
        <p:blipFill>
          <a:blip r:embed="rId3">
            <a:alphaModFix/>
          </a:blip>
          <a:stretch>
            <a:fillRect/>
          </a:stretch>
        </p:blipFill>
        <p:spPr>
          <a:xfrm>
            <a:off x="823075" y="3170025"/>
            <a:ext cx="6981825" cy="1200150"/>
          </a:xfrm>
          <a:prstGeom prst="rect">
            <a:avLst/>
          </a:prstGeom>
          <a:noFill/>
          <a:ln>
            <a:noFill/>
          </a:ln>
        </p:spPr>
      </p:pic>
      <p:pic>
        <p:nvPicPr>
          <p:cNvPr id="824" name="Google Shape;824;p104"/>
          <p:cNvPicPr preferRelativeResize="0"/>
          <p:nvPr/>
        </p:nvPicPr>
        <p:blipFill>
          <a:blip r:embed="rId4">
            <a:alphaModFix/>
          </a:blip>
          <a:stretch>
            <a:fillRect/>
          </a:stretch>
        </p:blipFill>
        <p:spPr>
          <a:xfrm>
            <a:off x="760588" y="3882275"/>
            <a:ext cx="7044300" cy="849525"/>
          </a:xfrm>
          <a:prstGeom prst="rect">
            <a:avLst/>
          </a:prstGeom>
          <a:noFill/>
          <a:ln>
            <a:noFill/>
          </a:ln>
        </p:spPr>
      </p:pic>
      <p:pic>
        <p:nvPicPr>
          <p:cNvPr id="825" name="Google Shape;825;p104"/>
          <p:cNvPicPr preferRelativeResize="0"/>
          <p:nvPr/>
        </p:nvPicPr>
        <p:blipFill>
          <a:blip r:embed="rId5">
            <a:alphaModFix/>
          </a:blip>
          <a:stretch>
            <a:fillRect/>
          </a:stretch>
        </p:blipFill>
        <p:spPr>
          <a:xfrm>
            <a:off x="916200" y="724150"/>
            <a:ext cx="3290963" cy="2233626"/>
          </a:xfrm>
          <a:prstGeom prst="rect">
            <a:avLst/>
          </a:prstGeom>
          <a:noFill/>
          <a:ln>
            <a:noFill/>
          </a:ln>
        </p:spPr>
      </p:pic>
      <p:pic>
        <p:nvPicPr>
          <p:cNvPr id="826" name="Google Shape;826;p104"/>
          <p:cNvPicPr preferRelativeResize="0"/>
          <p:nvPr/>
        </p:nvPicPr>
        <p:blipFill>
          <a:blip r:embed="rId6">
            <a:alphaModFix/>
          </a:blip>
          <a:stretch>
            <a:fillRect/>
          </a:stretch>
        </p:blipFill>
        <p:spPr>
          <a:xfrm>
            <a:off x="4674913" y="843863"/>
            <a:ext cx="3078942" cy="21139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05"/>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init,s2 -&gt; s3 1</a:t>
            </a:r>
            <a:endParaRPr b="1" sz="1900"/>
          </a:p>
        </p:txBody>
      </p:sp>
      <p:sp>
        <p:nvSpPr>
          <p:cNvPr id="832" name="Google Shape;832;p105"/>
          <p:cNvSpPr txBox="1"/>
          <p:nvPr/>
        </p:nvSpPr>
        <p:spPr>
          <a:xfrm>
            <a:off x="7258800" y="231375"/>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caa150823 6pm</a:t>
            </a:r>
            <a:endParaRPr/>
          </a:p>
        </p:txBody>
      </p:sp>
      <p:pic>
        <p:nvPicPr>
          <p:cNvPr id="833" name="Google Shape;833;p105"/>
          <p:cNvPicPr preferRelativeResize="0"/>
          <p:nvPr/>
        </p:nvPicPr>
        <p:blipFill>
          <a:blip r:embed="rId3">
            <a:alphaModFix/>
          </a:blip>
          <a:stretch>
            <a:fillRect/>
          </a:stretch>
        </p:blipFill>
        <p:spPr>
          <a:xfrm>
            <a:off x="208475" y="980200"/>
            <a:ext cx="4467225" cy="3381375"/>
          </a:xfrm>
          <a:prstGeom prst="rect">
            <a:avLst/>
          </a:prstGeom>
          <a:noFill/>
          <a:ln>
            <a:noFill/>
          </a:ln>
        </p:spPr>
      </p:pic>
      <p:pic>
        <p:nvPicPr>
          <p:cNvPr id="834" name="Google Shape;834;p105"/>
          <p:cNvPicPr preferRelativeResize="0"/>
          <p:nvPr/>
        </p:nvPicPr>
        <p:blipFill>
          <a:blip r:embed="rId4">
            <a:alphaModFix/>
          </a:blip>
          <a:stretch>
            <a:fillRect/>
          </a:stretch>
        </p:blipFill>
        <p:spPr>
          <a:xfrm>
            <a:off x="4572000" y="980200"/>
            <a:ext cx="4219576" cy="3254313"/>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6"/>
          <p:cNvSpPr txBox="1"/>
          <p:nvPr/>
        </p:nvSpPr>
        <p:spPr>
          <a:xfrm>
            <a:off x="1697500" y="154600"/>
            <a:ext cx="517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900"/>
              <a:t>init,s2 -&gt; s3 2</a:t>
            </a:r>
            <a:endParaRPr b="1" sz="1900"/>
          </a:p>
        </p:txBody>
      </p:sp>
      <p:sp>
        <p:nvSpPr>
          <p:cNvPr id="840" name="Google Shape;840;p106"/>
          <p:cNvSpPr txBox="1"/>
          <p:nvPr/>
        </p:nvSpPr>
        <p:spPr>
          <a:xfrm>
            <a:off x="7270925" y="511650"/>
            <a:ext cx="18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caa150823 1230pm</a:t>
            </a:r>
            <a:endParaRPr/>
          </a:p>
        </p:txBody>
      </p:sp>
      <p:pic>
        <p:nvPicPr>
          <p:cNvPr id="841" name="Google Shape;841;p106"/>
          <p:cNvPicPr preferRelativeResize="0"/>
          <p:nvPr/>
        </p:nvPicPr>
        <p:blipFill>
          <a:blip r:embed="rId3">
            <a:alphaModFix/>
          </a:blip>
          <a:stretch>
            <a:fillRect/>
          </a:stretch>
        </p:blipFill>
        <p:spPr>
          <a:xfrm>
            <a:off x="334600" y="1323950"/>
            <a:ext cx="3827850" cy="2947025"/>
          </a:xfrm>
          <a:prstGeom prst="rect">
            <a:avLst/>
          </a:prstGeom>
          <a:noFill/>
          <a:ln>
            <a:noFill/>
          </a:ln>
        </p:spPr>
      </p:pic>
      <p:pic>
        <p:nvPicPr>
          <p:cNvPr id="842" name="Google Shape;842;p106"/>
          <p:cNvPicPr preferRelativeResize="0"/>
          <p:nvPr/>
        </p:nvPicPr>
        <p:blipFill>
          <a:blip r:embed="rId4">
            <a:alphaModFix/>
          </a:blip>
          <a:stretch>
            <a:fillRect/>
          </a:stretch>
        </p:blipFill>
        <p:spPr>
          <a:xfrm>
            <a:off x="4377925" y="1107525"/>
            <a:ext cx="4325399" cy="323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