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264" r:id="rId5"/>
    <p:sldId id="282" r:id="rId6"/>
    <p:sldId id="29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61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6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24" y="10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504" y="1076305"/>
            <a:ext cx="6840760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TANGGUNG JAWAB MUSLIM 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TERHADAP SUNNAH DAN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BAHAYA MENGINGKARI</a:t>
            </a:r>
            <a:endParaRPr lang="en-US" altLang="ko-KR" sz="4400" b="1" dirty="0"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32040" y="3939902"/>
            <a:ext cx="4757912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Mata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Kuliah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Hadist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Dosen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Pengampu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 H.U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Saefudin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ASM.,Drs.,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M.Ag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F85A7-B9FF-4E0B-B7A8-7A1E3F079D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435529"/>
            <a:ext cx="1244940" cy="1244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3DA57-A948-49AE-B34F-9B8356D95177}"/>
              </a:ext>
            </a:extLst>
          </p:cNvPr>
          <p:cNvSpPr txBox="1"/>
          <p:nvPr/>
        </p:nvSpPr>
        <p:spPr>
          <a:xfrm>
            <a:off x="251520" y="3219822"/>
            <a:ext cx="3965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Disusu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Oleh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Achmad Faqih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10030121054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M.Naufal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10030121059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</a:p>
          <a:p>
            <a:r>
              <a:rPr lang="en-US" sz="240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</a:t>
            </a:r>
            <a:r>
              <a:rPr lang="en-US" sz="2400">
                <a:solidFill>
                  <a:schemeClr val="tx1"/>
                </a:solidFill>
                <a:ea typeface="Calibri" panose="020F0502020204030204" pitchFamily="34" charset="0"/>
              </a:rPr>
              <a:t>5</a:t>
            </a:r>
            <a:r>
              <a:rPr lang="en-US" sz="240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9:7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987824" y="1095586"/>
            <a:ext cx="5904656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historis,ayat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pembagian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rampasan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ketetapan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rampasan,maka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SAW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dikatakan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izinkannya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Rasul,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tetapkan,tidak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:65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640" y="3185554"/>
            <a:ext cx="8857242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‘’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demi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tuhanmu,mereka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hakekatnya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hakim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perselisihkan,kemudian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keberatan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putusan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berikan,dan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sepenuhnya’’Qs.An-nisa,4:65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554359"/>
            <a:ext cx="7843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فَلَا وَرَبِّكَ لَا يُؤْمِنُوْنَ حَتّٰى يُحَكِّمُوْكَ فِيْمَا شَجَرَ بَيْنَهُمْ ثُمَّ لَا يَجِدُوْا فِيْٓ اَنْفُسِهِمْ حَرَجًا مِّمَّا قَضَيْتَ وَيُسَلِّمُوْا تَسْلِيْمًا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</a:t>
            </a: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9:7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987824" y="1635646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historis,ayat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perselisihan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sahabat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memutuskan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perselisihan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sahabat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seakan-akan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menganggap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hakim.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tegas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mukmin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bertahkim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SAW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6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877711" y="630315"/>
            <a:ext cx="7215487" cy="149145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hakim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Rasul,menurut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disaratkan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putusannya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kecewa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Jadi,tanggung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Rasul,menurut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2499742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191301" y="2637107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2024122" y="2366185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6543" y="245748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36587" y="985708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50870" y="740966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987824" y="3365452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191301" y="3498748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ketetapan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Rasul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24122" y="3231895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6543" y="332319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87824" y="4231162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131840" y="4381448"/>
            <a:ext cx="5425549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Rasul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tolak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2024122" y="4097605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6543" y="418890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:80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640" y="3185554"/>
            <a:ext cx="8919864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‘’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menta’ati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itu,sesungguhnya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menta’ati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Allah.Dan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barangsiapa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berpaling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keta’atan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itu,maka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mengutusmu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mereka’’Qs.An-nisa:80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554359"/>
            <a:ext cx="7843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مَنْ يُّطِعِ الرَّسُوْلَ فَقَدْ اَطَاعَ اللّٰهَ ۚ وَمَنْ تَوَلّٰى فَمَآ اَرْسَلْنٰكَ عَلَيْهِمْ حَفِيْظًا ۗ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950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Qs.4:80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987824" y="1491630"/>
            <a:ext cx="59046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ini,tanggung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 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menta’atinya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AllahSWT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SWT,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al-Qur’an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dirangkaikan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SAW.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Kadang-kadang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dan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kadang-kadang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khabar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5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</a:rPr>
              <a:t>4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:80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640" y="3185554"/>
            <a:ext cx="8857242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‘’Hai orang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janganlah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menghianati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Rasul-nya;jangan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menghianati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amanatmu,padahal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Qs.8:27’’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554359"/>
            <a:ext cx="7843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يٰٓاَيُّهَا الَّذِيْنَ اٰمَنُوْا لَا تَخُوْنُوا اللّٰهَ وَالرَّسُوْلَ وَتَخُوْنُوْٓا اَمٰنٰتِكُمْ وَاَنْتُمْ تَعْلَمُوْنَ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3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Qs.4:80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3131840" y="1347614"/>
            <a:ext cx="59046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mukmin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khianat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berkhianat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Rasul.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Berkhianat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melanggar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ketetapan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al-Qur’an,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berkhianat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menyalahi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sunnah. </a:t>
            </a: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Amanah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risalah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1671650"/>
            <a:ext cx="6675100" cy="1800200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ea typeface="Calibri" panose="020F0502020204030204" pitchFamily="34" charset="0"/>
              </a:rPr>
              <a:t>B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ahaya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mengingkari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456B1-94F7-4CDE-9B38-1F479872E3A3}"/>
              </a:ext>
            </a:extLst>
          </p:cNvPr>
          <p:cNvSpPr txBox="1"/>
          <p:nvPr/>
        </p:nvSpPr>
        <p:spPr>
          <a:xfrm>
            <a:off x="1259632" y="242773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cs typeface="Arial" pitchFamily="34" charset="0"/>
              </a:rPr>
              <a:t>2</a:t>
            </a:r>
            <a:endParaRPr lang="ko-KR" altLang="en-US" sz="5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id-ID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Bahaya mengingkari Sunnah menurut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id-ID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4:150-151</a:t>
            </a:r>
            <a:endParaRPr lang="en-US" sz="1800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24544" y="3118389"/>
            <a:ext cx="9793088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Sesungguhnya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ingkar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Allah 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rasul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-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rasul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-Nya, 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bermaksud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membeda-bedakan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keimanan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 Allah 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rasul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-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rasul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-Nya,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mengatakan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“Kami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beriman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sebagian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dan kami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mengingkari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sebagian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(yang lain),”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bermaksud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mengambil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jalan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tengah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iman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kafir),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merekalah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kafir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sebenarnya.Dan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Kami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sediakan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kafir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azab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menghinakan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712585" y="1112581"/>
            <a:ext cx="7843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اِنَّ الَّذِيْنَ يَكْفُرُوْنَ بِاللّٰهِ وَرُسُلِهٖ وَيُرِيْدُوْنَ اَنْ يُّفَرِّقُوْا بَيْنَ اللّٰهِ وَرُسُلِهٖ وَيَقُوْلُوْنَ نُؤْمِنُ بِبَعْضٍ وَّنَكْفُرُ بِبَعْضٍۙ وَّيُرِيْدُوْنَ اَنْ يَّتَّخِذُوْا بَيْنَ ذٰلِكَ سَبِيْلًاۙ</a:t>
            </a:r>
            <a:endParaRPr lang="en-US" sz="2800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algn="ctr"/>
            <a:endParaRPr lang="en-US" sz="28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اُولٰۤىِٕكَ هُمُ الْكٰفِرُوْنَ حَقًّا ۚوَاَعْتَدْنَا لِلْكٰفِرِيْنَ عَذَابًا مُّهِيْنًا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503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78668" y="1779662"/>
            <a:ext cx="6675100" cy="1800200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sunnah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beberapa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en-US" sz="2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ayat</a:t>
            </a:r>
            <a:r>
              <a:rPr lang="en-US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al-Qur’an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54FDD-349E-48C1-8ED4-DC7A78C0D154}"/>
              </a:ext>
            </a:extLst>
          </p:cNvPr>
          <p:cNvSpPr txBox="1"/>
          <p:nvPr/>
        </p:nvSpPr>
        <p:spPr>
          <a:xfrm>
            <a:off x="1259632" y="242773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cs typeface="Arial" pitchFamily="34" charset="0"/>
              </a:rPr>
              <a:t>1</a:t>
            </a:r>
            <a:endParaRPr lang="ko-KR" altLang="en-US" sz="5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id-ID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4:150-151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3203848" y="1635646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dimaksud orang kufur yang satu dan iman kepada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lain iyalah orang Yahudi yang beriman kepada Musa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tapi kufur kepada isya dan orang Nashara yang percaya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 isya tapi kufur kepada nabi Muhammad.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8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156116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03848" y="1627569"/>
            <a:ext cx="5395656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 yang kufur kepada Allah dan rasulnya secara keseluruhan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id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(Firaun kaum ad kaum tsamud kaum Luth dan abu lahab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2168138" y="142761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0559" y="151891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36587" y="985708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50870" y="740966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131840" y="242687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203848" y="2496313"/>
            <a:ext cx="5184576" cy="502004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 yang memisahkan antara Allah dan para rasulnya mengakui ketuhanan tapi tidak mengakui kerasulan (kaum inkar sunnah)</a:t>
            </a:r>
            <a:endParaRPr lang="en-ID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168138" y="229332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0559" y="238462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31840" y="329258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131840" y="3292589"/>
            <a:ext cx="5544668" cy="629186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Golongan ketiga ialah golongan orang yang mengakui beriman kepada Allah tapi keimanan kepada Rasul Nya hanya sebagian saja (contohnya salat saum haji mau mengikuti ajaran </a:t>
            </a:r>
            <a:endParaRPr lang="en-US" sz="1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id-ID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Rasul tapi menikah pakaian peradilan hukum waris tidak mau mengikuti)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2168138" y="315903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10559" y="325033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09B94-5253-442E-B86C-1C4E78977E59}"/>
              </a:ext>
            </a:extLst>
          </p:cNvPr>
          <p:cNvSpPr txBox="1"/>
          <p:nvPr/>
        </p:nvSpPr>
        <p:spPr>
          <a:xfrm>
            <a:off x="1979712" y="374861"/>
            <a:ext cx="6988926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Makna tersirat yang ada pada ayat tersebut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id-ID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4:150-151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 orang kufur terbagi menjadi empat golongan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1E964B-D828-47F5-9CA9-C0A34070A528}"/>
              </a:ext>
            </a:extLst>
          </p:cNvPr>
          <p:cNvSpPr/>
          <p:nvPr/>
        </p:nvSpPr>
        <p:spPr>
          <a:xfrm>
            <a:off x="3118644" y="4225707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hevron 37">
            <a:extLst>
              <a:ext uri="{FF2B5EF4-FFF2-40B4-BE49-F238E27FC236}">
                <a16:creationId xmlns:a16="http://schemas.microsoft.com/office/drawing/2014/main" id="{0B444641-22DA-406F-AA39-39434E8D615F}"/>
              </a:ext>
            </a:extLst>
          </p:cNvPr>
          <p:cNvSpPr/>
          <p:nvPr/>
        </p:nvSpPr>
        <p:spPr>
          <a:xfrm rot="16200000">
            <a:off x="2154942" y="41181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0F10EC-D959-4020-BBF0-7E0B96B51661}"/>
              </a:ext>
            </a:extLst>
          </p:cNvPr>
          <p:cNvSpPr txBox="1"/>
          <p:nvPr/>
        </p:nvSpPr>
        <p:spPr>
          <a:xfrm>
            <a:off x="2297363" y="4183454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95837855-29C7-4931-BE50-D016F8A69292}"/>
              </a:ext>
            </a:extLst>
          </p:cNvPr>
          <p:cNvSpPr txBox="1"/>
          <p:nvPr/>
        </p:nvSpPr>
        <p:spPr bwMode="auto">
          <a:xfrm>
            <a:off x="3131840" y="4306005"/>
            <a:ext cx="5544668" cy="502004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 yang mencari jalan lain yang tidak berdasar Alquran maupun sunnah contohnya adalah orang yang ahli bid’ah</a:t>
            </a:r>
            <a:endParaRPr lang="en-ID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9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id-ID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4:150-151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3203848" y="1419622"/>
            <a:ext cx="56886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Jadi menurut ayat ayat di atas 4 golongan ini disebut kafir 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yang sebenar-benarnya kafir .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 ayat 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id-ID" sz="16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4:150-151</a:t>
            </a:r>
            <a:r>
              <a:rPr lang="ko-KR" altLang="en-US" sz="1600" dirty="0">
                <a:latin typeface="+mj-lt"/>
              </a:rPr>
              <a:t> </a:t>
            </a: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seorang kafir diancam oleh Allah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subhanahu wa ta'ala dengan ancaman yang sangat berat 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yaitu siksaan yang sangat menyenangkan Allah subhanahu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menyiksa orang kafir bukan karena zalim tapi kalau mereka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tidak tahu diri</a:t>
            </a:r>
            <a:endParaRPr lang="en-ID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9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id-ID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Bahaya mengingkari Sunnah menurut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24:63</a:t>
            </a:r>
            <a:endParaRPr lang="en-US" sz="1800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94" y="3484068"/>
            <a:ext cx="870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Janganlah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jadikan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panggilan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Rasul (Muhammad) di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seperti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panggilan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sebagian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sebagian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(yang lain).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Sungguh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Allah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mengetahui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keluar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sembunyi-sembunyi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berlindung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kawannya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), </a:t>
            </a:r>
          </a:p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hendaklah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menyalahi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perintah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Rasul-Nya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takut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mendapat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cobaan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ditimpa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azab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pedih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6227" y="1587998"/>
            <a:ext cx="78436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لَا تَجْعَلُوْا دُعَاۤءَ الرَّسُوْلِ بَيْنَكُمْ كَدُعَاۤءِ بَعْضِكُمْ بَعْضًاۗ قَدْ يَعْلَمُ اللّٰهُ الَّذِيْنَ يَتَسَلَّلُوْنَ مِنْكُمْ لِوَاذًاۚ فَلْيَحْذَرِ الَّذِيْنَ يُخَالِفُوْنَ عَنْ اَمْرِهٖٓ اَنْ تُصِيْبَهُمْ فِتْنَةٌ اَوْ يُصِيْبَهُمْ عَذَابٌ اَلِيْمٌ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13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24:63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627784" y="1346703"/>
            <a:ext cx="6120680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ayat ini Allah melarang kaum muslim untuk 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menyamakan nabi Muhammad dengan manusia biasa,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makna  ayat ini yakni  bahwa Allah subhanahu wa ta'ala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 betul tentang ulah manusia yang bersifat 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menyamakan nabi Muhammad dengan manusia biasa ,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 akan menerima azab yang sangat pedih. menurut ayat ini orang yang mengingkari sunnah rasul itu akan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terjerumus kepada bencana yang sangat bahaya</a:t>
            </a:r>
            <a:endParaRPr lang="en-ID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7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id-ID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Bahaya mengingkari Sunnah menurut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 3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:32</a:t>
            </a:r>
            <a:endParaRPr lang="en-US" sz="1800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840" y="3693498"/>
            <a:ext cx="870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Katakanlah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(Muhammad), “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Taatilah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Allah dan Rasul. Jika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berpaling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ketahuilah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Allah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menyukai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orang-orang kafir.”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946425"/>
            <a:ext cx="7843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قُلْ اَطِيْعُوا اللّٰهَ وَالرَّسُوْلَ ۚ فَاِنْ تَوَلَّوْا فَاِنَّ اللّٰهَ لَا يُحِبُّ الْكٰفِرِيْنَ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947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24:63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555776" y="1995686"/>
            <a:ext cx="612068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ayat ini Allah menyuruh umatnya untuk taat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kepada Allah , jika berpaling dari Allah dan rasulnya maka Allah sangat membenci kepada golongan itu(kafir)</a:t>
            </a:r>
            <a:endParaRPr lang="en-ID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id-ID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Bahaya mengingkari Sunnah menurut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 3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:32</a:t>
            </a:r>
            <a:endParaRPr lang="en-US" sz="1800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840" y="3693498"/>
            <a:ext cx="870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tidaklah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pantas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laki-laki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mukmin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perempuan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mukmin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apabila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Allah dan 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Rasul-Nya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menetapkan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ketetapan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pilihan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(yang lain)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mereka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tentang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</a:b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urusan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mereka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Dan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barangsiapa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mendurhakai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Allah dan Rasul-Nya,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sungguh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dia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</a:b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tersesat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kesesatan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nyata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946425"/>
            <a:ext cx="7843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وَمَا كَانَ لِمُؤْمِنٍ وَّلَا مُؤْمِنَةٍ اِذَا قَضَى اللّٰهُ وَرَسُوْلُهٗٓ اَمْرًا اَنْ يَّكُوْنَ لَهُمُ الْخِيَرَةُ مِنْ اَمْرِهِمْ ۗوَمَنْ يَّعْصِ اللّٰهَ وَرَسُوْلَهٗ فَقَدْ ضَلَّ ضَلٰلًا مُّبِيْنًاۗ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78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 33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:36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555776" y="1995686"/>
            <a:ext cx="619268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Dilarang mendurhakai Allah yang dimaksud adalah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 yang mengingkari sunnah dan melanggar Alquran.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 itu termasuk ke dalam golongan orang dengan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kesesatan yang sangat nyata</a:t>
            </a:r>
            <a:endParaRPr lang="en-ID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4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291830"/>
            <a:ext cx="9144000" cy="576063"/>
          </a:xfrm>
        </p:spPr>
        <p:txBody>
          <a:bodyPr/>
          <a:lstStyle/>
          <a:p>
            <a:r>
              <a:rPr lang="en-US" altLang="ko-KR" dirty="0" err="1"/>
              <a:t>Terima</a:t>
            </a:r>
            <a:r>
              <a:rPr lang="en-US" altLang="ko-KR" dirty="0"/>
              <a:t> 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menurut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qs.33:21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552" y="3648094"/>
            <a:ext cx="8378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sungguh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Rasulullah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teladan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</a:p>
          <a:p>
            <a:pPr algn="ctr"/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mengharap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ridha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kebahagiaan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dzikir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sebanyak-banyaknya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Qs.33:21</a:t>
            </a:r>
            <a:endParaRPr lang="ko-KR" alt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549765" y="2008114"/>
            <a:ext cx="7843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لَقَدْ كَانَ لَكُمْ فِيْ رَسُوْلِ اللّٰهِ اُسْوَةٌ حَسَنَةٌ لِّمَنْ كَانَ يَرْجُوا اللّٰهَ وَالْيَوْمَ الْاٰخِرَ وَذَكَرَ اللّٰهَ كَثِيْرًاۗ</a:t>
            </a:r>
            <a:endParaRPr lang="en-US" sz="2800" b="0" i="0" dirty="0">
              <a:solidFill>
                <a:srgbClr val="000000"/>
              </a:solidFill>
              <a:effectLst/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Qs.33:21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3419872" y="1347614"/>
            <a:ext cx="5024209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Qs.33:21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menjelaskan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tentang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fungsi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Rasul SAW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uswah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hasanah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suri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teladan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baik,bagi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umatnya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en-ID" sz="1600" dirty="0"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ayat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dilandaskan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bahwa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Rasul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itu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uswah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hasanah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bagi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orang yang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mengharap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Allah dan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hari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akhir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serta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dzikir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Allah.</a:t>
            </a:r>
            <a:endParaRPr lang="en-ID" sz="16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QS.33:36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378" y="3259591"/>
            <a:ext cx="8857242" cy="175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‘’Dan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patut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mu’min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laki-laki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mu’min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Rasulnya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ketetapan,akan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pilihan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urusan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mereka.Dan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mendurhakai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 dan Rasul-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nya,maka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sungguh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kesesatan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Qs.33:36’’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549765" y="2008114"/>
            <a:ext cx="7843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</a:rPr>
              <a:t>وَمَا كَانَ لِمُؤْمِنٍ وَّلَا مُؤْمِنَةٍ اِذَا قَضَى اللّٰهُ وَرَسُوْلُهٗٓ اَمْرًا اَنْ يَّكُوْنَ لَهُمُ الْخِيَرَةُ مِنْ اَمْرِهِمْ ۗوَمَنْ يَّعْصِ اللّٰهَ وَرَسُوْلَهٗ فَقَدْ ضَلَّ ضَلٰلًا مُّبِيْنًاۗ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08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Qs.33:36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2987824" y="1347614"/>
            <a:ext cx="5904656" cy="295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Abdullah Bin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Jahsy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Zainab Binti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Jahsy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Allah SWT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wahyu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menegaskan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mu’min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sepatutnya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ketetapan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SAW.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7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</a:rPr>
              <a:t>49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:7-8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438" y="2835244"/>
            <a:ext cx="8857242" cy="217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‘’Dan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ketahuilah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Rasulullah,kalau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kemauan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urusan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benar-benarlah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kesusahan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keimanan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hatimu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kekafiran,kefasikan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kedurhakaan.Mereka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lurus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nikmat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Allah,dan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Bijaksana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{Qs.Al-Hujuraat,49:7-8}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188392"/>
            <a:ext cx="7843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وَاعْلَمُوْٓا اَنَّ فِيْكُمْ رَسُوْلَ اللّٰهِ ۗ لَوْ يُطِيْعُكُمْ فِيْ كَثِيْرٍ مِّنَ الْاَمْرِ لَعَنِتُّمْ وَلٰكِنَّ اللّٰهَ حَبَّبَ اِلَيْكُمُ الْاِيْمَانَ وَزَيَّنَهٗ فِيْ قُلُوْبِكُمْ وَكَرَّهَ اِلَيْكُمُ الْكُفْرَ وَالْفُسُوْقَ وَالْعِصْيَانَ ۗ اُولٰۤىِٕكَ هُمُ الرَّاشِدُوْنَۙ</a:t>
            </a:r>
          </a:p>
          <a:p>
            <a:pPr algn="ctr"/>
            <a:r>
              <a:rPr lang="ar-AE" sz="2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فَضْلًا مِّنَ اللّٰهِ وَنِعْمَةً ۗوَاللّٰهُ عَلِيْمٌ حَكِيْمٌ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2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Penjelasan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Qs.49:7-8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1FF2D-2E9F-4592-A968-1D1066F9CD7F}"/>
              </a:ext>
            </a:extLst>
          </p:cNvPr>
          <p:cNvSpPr txBox="1"/>
          <p:nvPr/>
        </p:nvSpPr>
        <p:spPr>
          <a:xfrm>
            <a:off x="3059832" y="771550"/>
            <a:ext cx="6048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 SWT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ini,agar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menyadari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sepatutnya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mendahulukan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keinginnannya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mengesampingkankan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apalagi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mendustakannya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Nabi Muhammad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beliau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wafat.Namun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risalahnya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sirna,karena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pelihara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 Allah SWT.</a:t>
            </a: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Walau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Nabi Muhammad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tiada,tapi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tengah-tengah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muslimin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pribadinya,tapi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risalahnya</a:t>
            </a:r>
            <a:endParaRPr lang="en-ID" sz="14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3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334EDE-8A46-4445-88CB-861A6C83FDBE}"/>
              </a:ext>
            </a:extLst>
          </p:cNvPr>
          <p:cNvSpPr/>
          <p:nvPr/>
        </p:nvSpPr>
        <p:spPr>
          <a:xfrm>
            <a:off x="935595" y="411509"/>
            <a:ext cx="7272808" cy="5760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5905"/>
            <a:ext cx="9144000" cy="576064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Tanggung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jawab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muslim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terhadap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sunnah </a:t>
            </a:r>
            <a:r>
              <a:rPr lang="en-US" sz="1800" b="1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berdasar</a:t>
            </a: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QS.59:7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438" y="3045256"/>
            <a:ext cx="88572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‘’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rampasan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penduduk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kota-kota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Allah,Rasul,kerabat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Rasul,anak-anak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yatim,orang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-orang miskin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dan,orang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-orang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perjalanan,supaya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hart aitu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beredar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kaya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kamu.Apa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terimalah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dia.Dan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larangnya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tinggalkanlah;dan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bertakwalah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Allah.Sesungguhnya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Allah sangat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hukumannya.Qs.59:7’’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6F1FE-DCB2-424C-B535-CA349F4C2DD8}"/>
              </a:ext>
            </a:extLst>
          </p:cNvPr>
          <p:cNvSpPr txBox="1"/>
          <p:nvPr/>
        </p:nvSpPr>
        <p:spPr>
          <a:xfrm>
            <a:off x="688261" y="1188392"/>
            <a:ext cx="7843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AE" sz="28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مَآ اَفَاۤءَ اللّٰهُ عَلٰى رَسُوْلِهٖ مِنْ اَهْلِ الْقُرٰى فَلِلّٰهِ وَلِلرَّسُوْلِ وَلِذِى الْقُرْبٰى وَالْيَتٰمٰى وَالْمَسٰكِيْنِ وَابْنِ السَّبِيْلِۙ كَيْ لَا يَكُوْنَ دُوْلَةً ۢ بَيْنَ الْاَغْنِيَاۤءِ مِنْكُمْۗ وَمَآ اٰتٰىكُمُ الرَّسُوْلُ فَخُذُوْهُ وَمَا نَهٰىكُمْ عَنْهُ فَانْتَهُوْاۚ وَاتَّقُوا اللّٰهَ ۗاِنَّ اللّٰهَ شَدِيْدُ الْعِقَابِۘ</a:t>
            </a: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1225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1810</Words>
  <Application>Microsoft Office PowerPoint</Application>
  <PresentationFormat>On-screen Show (16:9)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Noto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Haidir Mustofa</cp:lastModifiedBy>
  <cp:revision>111</cp:revision>
  <dcterms:created xsi:type="dcterms:W3CDTF">2016-12-05T23:26:54Z</dcterms:created>
  <dcterms:modified xsi:type="dcterms:W3CDTF">2021-09-23T04:46:45Z</dcterms:modified>
</cp:coreProperties>
</file>