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63" r:id="rId6"/>
    <p:sldId id="264" r:id="rId7"/>
    <p:sldId id="265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-8255" y="1264920"/>
            <a:ext cx="12199620" cy="3959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61950" y="2552065"/>
            <a:ext cx="1145921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“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仓蚁管家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”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现场众筹活动</a:t>
            </a:r>
            <a:endParaRPr lang="zh-CN" altLang="en-US" sz="6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3415" y="1683385"/>
            <a:ext cx="769937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奔翔</a:t>
            </a:r>
            <a:r>
              <a:rPr lang="zh-CN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公司平台准备释放公司股权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50%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，对应发行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5000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万公司原始股通过三轮融资完成：第一轮释放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10%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/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平台估值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1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亿第二轮释放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20%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/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平台估值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2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亿第三轮释放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20%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8000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万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——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元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/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股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—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平台估值</a:t>
            </a:r>
            <a:r>
              <a:rPr lang="en-US" altLang="ko-KR"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rPr>
              <a:t>4</a:t>
            </a:r>
            <a:r>
              <a:rPr lang="ko-KR" altLang="en-US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亿</a:t>
            </a:r>
            <a:endParaRPr lang="ko-KR" altLang="en-US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470" y="4622800"/>
            <a:ext cx="74631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发展预测：未来三至五年公司股权溢价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5-10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倍或以上。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6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股东承诺所融资金用于平台推广及公司发展，不用于其他用途。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3415" y="177165"/>
            <a:ext cx="18307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融资方案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-8255" y="-9525"/>
            <a:ext cx="470535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462280" y="748030"/>
            <a:ext cx="1172591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 descr="u=171431453,1456673787&amp;fm=26&amp;gp=0[1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080" y="1409700"/>
            <a:ext cx="3220720" cy="2270760"/>
          </a:xfrm>
          <a:prstGeom prst="rect">
            <a:avLst/>
          </a:prstGeom>
        </p:spPr>
      </p:pic>
      <p:pic>
        <p:nvPicPr>
          <p:cNvPr id="9" name="图片 8" descr="timgCAN13HJ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5525" y="4087495"/>
            <a:ext cx="2957830" cy="23545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2470" y="5853430"/>
            <a:ext cx="78257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上市或者并购 股权溢价</a:t>
            </a:r>
            <a:r>
              <a:rPr lang="en-US" altLang="ko-KR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30</a:t>
            </a:r>
            <a:r>
              <a:rPr lang="ko-KR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倍以上 </a:t>
            </a:r>
            <a:endParaRPr lang="ko-KR" altLang="en-US" sz="160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664210" y="177165"/>
            <a:ext cx="2545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融资方案</a:t>
            </a:r>
            <a:endParaRPr lang="zh-CN" altLang="zh-CN" sz="24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-8255" y="-9525"/>
            <a:ext cx="470535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462280" y="748030"/>
            <a:ext cx="1172591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0"/>
          <p:cNvSpPr txBox="1">
            <a:spLocks noChangeArrowheads="1"/>
          </p:cNvSpPr>
          <p:nvPr/>
        </p:nvSpPr>
        <p:spPr bwMode="auto">
          <a:xfrm>
            <a:off x="664210" y="1552575"/>
            <a:ext cx="11134725" cy="4154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、进入：第一轮我们需要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1000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万资金量，发行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1000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万   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公司原始股。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、分红：享有仓蚁管家同比例股权的利润分红（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10%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以上）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还享有股权溢价增值利益（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3-5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倍）。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36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、退出：公司承诺如若不能完成原始票增值及上市，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</a:t>
            </a:r>
            <a:r>
              <a:rPr lang="zh-CN" altLang="en-US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年后保本带息退出（奔翔实业做担保）。</a:t>
            </a:r>
            <a:endParaRPr lang="zh-CN" altLang="en-US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-8255" y="1264920"/>
            <a:ext cx="12199620" cy="3959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29105" y="2221865"/>
            <a:ext cx="847344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活动现场按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元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股进行认购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（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50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万起）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7935" y="4295140"/>
            <a:ext cx="68757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享有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1000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万额度同比分红及退出待遇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664210" y="177165"/>
            <a:ext cx="25450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zh-CN" sz="2400" b="1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融资流程</a:t>
            </a:r>
            <a:endParaRPr lang="zh-CN" altLang="zh-CN" sz="2400" b="1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30726" name="文本框 10"/>
          <p:cNvSpPr txBox="1">
            <a:spLocks noChangeArrowheads="1"/>
          </p:cNvSpPr>
          <p:nvPr/>
        </p:nvSpPr>
        <p:spPr bwMode="auto">
          <a:xfrm>
            <a:off x="208915" y="2108835"/>
            <a:ext cx="1177480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PreA——A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——B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——C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——D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轮融资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——IPO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并购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-8255" y="-9525"/>
            <a:ext cx="470535" cy="8337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462280" y="748030"/>
            <a:ext cx="11725910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883920" y="3901440"/>
            <a:ext cx="10882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上海股交所上市（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板）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新三板上市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并购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主板上市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83230" y="5416550"/>
            <a:ext cx="546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保证大家的资金增值通道畅通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 b="89153"/>
          <a:stretch>
            <a:fillRect/>
          </a:stretch>
        </p:blipFill>
        <p:spPr>
          <a:xfrm>
            <a:off x="-3810" y="1052830"/>
            <a:ext cx="12199620" cy="4886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24193" y="1622425"/>
            <a:ext cx="8954135" cy="2676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凡活动现场刷卡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打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折（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0.7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元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/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股</a:t>
            </a:r>
            <a:r>
              <a:rPr lang="en-US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,5</a:t>
            </a:r>
            <a:r>
              <a:rPr lang="zh-CN" altLang="zh-CN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万起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原始股权认购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5080" y="4651375"/>
            <a:ext cx="964184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买到就是赚到！现场只开放</a:t>
            </a: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300</a:t>
            </a: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万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+mn-ea"/>
              </a:rPr>
              <a:t>额度进行认购！</a:t>
            </a:r>
            <a:endParaRPr lang="zh-CN" altLang="en-US" sz="3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936230" y="3729355"/>
            <a:ext cx="3944620" cy="460375"/>
          </a:xfrm>
          <a:prstGeom prst="rect">
            <a:avLst/>
          </a:prstGeom>
          <a:solidFill>
            <a:srgbClr val="002060"/>
          </a:solidFill>
        </p:spPr>
        <p:txBody>
          <a:bodyPr wrap="none" rtlCol="0" anchor="t">
            <a:spAutoFit/>
          </a:bodyPr>
          <a:p>
            <a:pPr algn="ctr"/>
            <a:r>
              <a:rPr lang="zh-CN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享受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1000</a:t>
            </a:r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万资金的同等待遇</a:t>
            </a:r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</cp:revision>
  <dcterms:created xsi:type="dcterms:W3CDTF">2017-07-26T10:15:00Z</dcterms:created>
  <dcterms:modified xsi:type="dcterms:W3CDTF">2017-07-28T01:54:23Z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