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22" r:id="rId2"/>
    <p:sldId id="292" r:id="rId3"/>
    <p:sldId id="323" r:id="rId4"/>
    <p:sldId id="293" r:id="rId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508" y="-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2017-07-29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2017-07-29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2017-07-29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2017-07-29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2017-07-29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2017-07-29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2017-07-29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2017-07-29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2017-07-29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2017-07-29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2017-07-29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b="89153"/>
          <a:stretch>
            <a:fillRect/>
          </a:stretch>
        </p:blipFill>
        <p:spPr>
          <a:xfrm>
            <a:off x="-8255" y="1264920"/>
            <a:ext cx="12199620" cy="3959860"/>
          </a:xfrm>
          <a:prstGeom prst="rect">
            <a:avLst/>
          </a:prstGeom>
          <a:noFill/>
          <a:ln w="9525">
            <a:noFill/>
          </a:ln>
        </p:spPr>
      </p:pic>
      <p:sp>
        <p:nvSpPr>
          <p:cNvPr id="9" name="文本框 8"/>
          <p:cNvSpPr txBox="1"/>
          <p:nvPr/>
        </p:nvSpPr>
        <p:spPr>
          <a:xfrm>
            <a:off x="4128770" y="2323465"/>
            <a:ext cx="4297680" cy="922020"/>
          </a:xfrm>
          <a:prstGeom prst="rect">
            <a:avLst/>
          </a:prstGeom>
          <a:noFill/>
        </p:spPr>
        <p:txBody>
          <a:bodyPr wrap="none" rtlCol="0" anchor="t">
            <a:spAutoFit/>
          </a:bodyPr>
          <a:lstStyle/>
          <a:p>
            <a:pPr algn="ctr"/>
            <a:r>
              <a:rPr lang="zh-CN" altLang="en-US" sz="5400" b="1">
                <a:solidFill>
                  <a:schemeClr val="bg1"/>
                </a:solidFill>
                <a:latin typeface="微软雅黑" panose="020B0503020204020204" charset="-122"/>
                <a:ea typeface="微软雅黑" panose="020B0503020204020204" charset="-122"/>
                <a:cs typeface="宋体" panose="02010600030101010101" pitchFamily="2" charset="-122"/>
                <a:sym typeface="+mn-ea"/>
              </a:rPr>
              <a:t>核心团队介绍</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942965" y="1035050"/>
            <a:ext cx="1776095" cy="521970"/>
          </a:xfrm>
          <a:prstGeom prst="rect">
            <a:avLst/>
          </a:prstGeom>
          <a:noFill/>
          <a:ln w="9525">
            <a:noFill/>
          </a:ln>
        </p:spPr>
        <p:txBody>
          <a:bodyPr wrap="square">
            <a:spAutoFit/>
          </a:bodyPr>
          <a:lstStyle/>
          <a:p>
            <a:pPr indent="0"/>
            <a:r>
              <a:rPr lang="zh-CN" altLang="en-US" sz="2800" b="1">
                <a:solidFill>
                  <a:schemeClr val="tx1"/>
                </a:solidFill>
                <a:latin typeface="微软雅黑" panose="020B0503020204020204" charset="-122"/>
                <a:ea typeface="微软雅黑" panose="020B0503020204020204" charset="-122"/>
                <a:cs typeface="宋体" panose="02010600030101010101" pitchFamily="2" charset="-122"/>
              </a:rPr>
              <a:t>唐红辉</a:t>
            </a:r>
          </a:p>
        </p:txBody>
      </p:sp>
      <p:pic>
        <p:nvPicPr>
          <p:cNvPr id="2" name="图片 1" descr="未标题-1"/>
          <p:cNvPicPr>
            <a:picLocks noChangeAspect="1"/>
          </p:cNvPicPr>
          <p:nvPr/>
        </p:nvPicPr>
        <p:blipFill>
          <a:blip r:embed="rId2"/>
          <a:stretch>
            <a:fillRect/>
          </a:stretch>
        </p:blipFill>
        <p:spPr>
          <a:xfrm>
            <a:off x="345440" y="-26670"/>
            <a:ext cx="4516755" cy="6911340"/>
          </a:xfrm>
          <a:prstGeom prst="rect">
            <a:avLst/>
          </a:prstGeom>
        </p:spPr>
      </p:pic>
      <p:sp>
        <p:nvSpPr>
          <p:cNvPr id="100" name="文本框 99"/>
          <p:cNvSpPr txBox="1"/>
          <p:nvPr/>
        </p:nvSpPr>
        <p:spPr>
          <a:xfrm>
            <a:off x="5942965" y="1984375"/>
            <a:ext cx="3215640" cy="4276725"/>
          </a:xfrm>
          <a:prstGeom prst="rect">
            <a:avLst/>
          </a:prstGeom>
          <a:noFill/>
          <a:ln w="9525">
            <a:noFill/>
          </a:ln>
        </p:spPr>
        <p:txBody>
          <a:bodyPr wrap="square">
            <a:spAutoFit/>
          </a:bodyPr>
          <a:lstStyle/>
          <a:p>
            <a:pPr indent="0"/>
            <a:r>
              <a:rPr lang="zh-CN" altLang="en-US" sz="1600" b="0" dirty="0">
                <a:solidFill>
                  <a:schemeClr val="tx1"/>
                </a:solidFill>
                <a:latin typeface="微软雅黑" panose="020B0503020204020204" charset="-122"/>
                <a:ea typeface="微软雅黑" panose="020B0503020204020204" charset="-122"/>
                <a:cs typeface="宋体" panose="02010600030101010101" pitchFamily="2" charset="-122"/>
              </a:rPr>
              <a:t>一位深耕在物流行业</a:t>
            </a:r>
            <a:r>
              <a:rPr lang="en-US" altLang="zh-CN" sz="1600" b="0" dirty="0">
                <a:solidFill>
                  <a:schemeClr val="tx1"/>
                </a:solidFill>
                <a:latin typeface="微软雅黑" panose="020B0503020204020204" charset="-122"/>
                <a:ea typeface="微软雅黑" panose="020B0503020204020204" charset="-122"/>
                <a:cs typeface="宋体" panose="02010600030101010101" pitchFamily="2" charset="-122"/>
              </a:rPr>
              <a:t>20</a:t>
            </a:r>
            <a:r>
              <a:rPr lang="zh-CN" altLang="en-US" sz="1600" b="0" dirty="0">
                <a:solidFill>
                  <a:schemeClr val="tx1"/>
                </a:solidFill>
                <a:latin typeface="微软雅黑" panose="020B0503020204020204" charset="-122"/>
                <a:ea typeface="微软雅黑" panose="020B0503020204020204" charset="-122"/>
                <a:cs typeface="宋体" panose="02010600030101010101" pitchFamily="2" charset="-122"/>
              </a:rPr>
              <a:t>年的著名企业家，早先创办了</a:t>
            </a:r>
            <a:r>
              <a:rPr lang="zh-CN" altLang="en-US" sz="1600" b="1" dirty="0">
                <a:solidFill>
                  <a:schemeClr val="tx1"/>
                </a:solidFill>
                <a:latin typeface="微软雅黑" panose="020B0503020204020204" charset="-122"/>
                <a:ea typeface="微软雅黑" panose="020B0503020204020204" charset="-122"/>
                <a:cs typeface="宋体" panose="02010600030101010101" pitchFamily="2" charset="-122"/>
              </a:rPr>
              <a:t>“奔翔物流”实业公司</a:t>
            </a:r>
            <a:r>
              <a:rPr lang="zh-CN" altLang="en-US" sz="1600" b="0" dirty="0">
                <a:solidFill>
                  <a:schemeClr val="tx1"/>
                </a:solidFill>
                <a:latin typeface="微软雅黑" panose="020B0503020204020204" charset="-122"/>
                <a:ea typeface="微软雅黑" panose="020B0503020204020204" charset="-122"/>
                <a:cs typeface="宋体" panose="02010600030101010101" pitchFamily="2" charset="-122"/>
              </a:rPr>
              <a:t>，作为农夫山泉、百岁山、可口可乐等多家知名企业在上海的一级代理商，拥有</a:t>
            </a:r>
            <a:r>
              <a:rPr lang="en-US" altLang="zh-CN" sz="1600" b="0" dirty="0">
                <a:solidFill>
                  <a:schemeClr val="tx1"/>
                </a:solidFill>
                <a:latin typeface="微软雅黑" panose="020B0503020204020204" charset="-122"/>
                <a:ea typeface="微软雅黑" panose="020B0503020204020204" charset="-122"/>
                <a:cs typeface="Times New Roman" panose="02020603050405020304" charset="0"/>
              </a:rPr>
              <a:t>600</a:t>
            </a:r>
            <a:r>
              <a:rPr lang="zh-CN" altLang="en-US" sz="1600" b="0" dirty="0">
                <a:solidFill>
                  <a:schemeClr val="tx1"/>
                </a:solidFill>
                <a:latin typeface="微软雅黑" panose="020B0503020204020204" charset="-122"/>
                <a:ea typeface="微软雅黑" panose="020B0503020204020204" charset="-122"/>
                <a:cs typeface="宋体" panose="02010600030101010101" pitchFamily="2" charset="-122"/>
              </a:rPr>
              <a:t>多家水站配送点，当仁不让是浦东水站配送老大！互联网经济和“新零售”的到来，他结合了物流行业痛点，萌发了新的想法，打造</a:t>
            </a:r>
            <a:r>
              <a:rPr lang="zh-CN" altLang="en-US" sz="1600" b="1" dirty="0">
                <a:solidFill>
                  <a:schemeClr val="tx1"/>
                </a:solidFill>
                <a:latin typeface="微软雅黑" panose="020B0503020204020204" charset="-122"/>
                <a:ea typeface="微软雅黑" panose="020B0503020204020204" charset="-122"/>
                <a:cs typeface="宋体" panose="02010600030101010101" pitchFamily="2" charset="-122"/>
              </a:rPr>
              <a:t>“城市微仓”</a:t>
            </a:r>
            <a:r>
              <a:rPr lang="zh-CN" altLang="en-US" sz="1600" b="0" dirty="0">
                <a:solidFill>
                  <a:schemeClr val="tx1"/>
                </a:solidFill>
                <a:latin typeface="微软雅黑" panose="020B0503020204020204" charset="-122"/>
                <a:ea typeface="微软雅黑" panose="020B0503020204020204" charset="-122"/>
                <a:cs typeface="宋体" panose="02010600030101010101" pitchFamily="2" charset="-122"/>
              </a:rPr>
              <a:t>！这就是他理解的互联网与实体相结合的</a:t>
            </a:r>
            <a:r>
              <a:rPr lang="zh-CN" altLang="en-US" sz="1600" b="1" dirty="0">
                <a:solidFill>
                  <a:schemeClr val="tx1"/>
                </a:solidFill>
                <a:latin typeface="微软雅黑" panose="020B0503020204020204" charset="-122"/>
                <a:ea typeface="微软雅黑" panose="020B0503020204020204" charset="-122"/>
                <a:cs typeface="宋体" panose="02010600030101010101" pitchFamily="2" charset="-122"/>
              </a:rPr>
              <a:t>“新零售”</a:t>
            </a:r>
            <a:r>
              <a:rPr lang="zh-CN" altLang="en-US" sz="1600" b="0" dirty="0">
                <a:solidFill>
                  <a:schemeClr val="tx1"/>
                </a:solidFill>
                <a:latin typeface="微软雅黑" panose="020B0503020204020204" charset="-122"/>
                <a:ea typeface="微软雅黑" panose="020B0503020204020204" charset="-122"/>
                <a:cs typeface="宋体" panose="02010600030101010101" pitchFamily="2" charset="-122"/>
              </a:rPr>
              <a:t>！在他新理念倡导下，各路精英汇聚一堂，大家发现竟然在各自在不同的领域“殊途同归”，纷纷认同他的理念，这真的是物流界的痛点，也是一块“处女地”！</a:t>
            </a:r>
          </a:p>
        </p:txBody>
      </p:sp>
      <p:sp>
        <p:nvSpPr>
          <p:cNvPr id="7" name="文本框 6"/>
          <p:cNvSpPr txBox="1"/>
          <p:nvPr/>
        </p:nvSpPr>
        <p:spPr>
          <a:xfrm>
            <a:off x="7317105" y="1145540"/>
            <a:ext cx="1776095" cy="398780"/>
          </a:xfrm>
          <a:prstGeom prst="rect">
            <a:avLst/>
          </a:prstGeom>
          <a:noFill/>
          <a:ln w="9525">
            <a:noFill/>
          </a:ln>
        </p:spPr>
        <p:txBody>
          <a:bodyPr wrap="square">
            <a:spAutoFit/>
          </a:bodyPr>
          <a:lstStyle/>
          <a:p>
            <a:pPr indent="0"/>
            <a:r>
              <a:rPr lang="zh-CN" altLang="en-US" sz="2000" b="1">
                <a:solidFill>
                  <a:schemeClr val="tx1"/>
                </a:solidFill>
                <a:latin typeface="微软雅黑" panose="020B0503020204020204" charset="-122"/>
                <a:ea typeface="微软雅黑" panose="020B0503020204020204" charset="-122"/>
                <a:cs typeface="宋体" panose="02010600030101010101" pitchFamily="2" charset="-122"/>
              </a:rPr>
              <a:t>总经理</a:t>
            </a:r>
          </a:p>
        </p:txBody>
      </p:sp>
      <p:pic>
        <p:nvPicPr>
          <p:cNvPr id="66" name="Picture 2"/>
          <p:cNvPicPr>
            <a:picLocks noChangeAspect="1"/>
          </p:cNvPicPr>
          <p:nvPr/>
        </p:nvPicPr>
        <p:blipFill>
          <a:blip r:embed="rId3"/>
          <a:srcRect b="89153"/>
          <a:stretch>
            <a:fillRect/>
          </a:stretch>
        </p:blipFill>
        <p:spPr>
          <a:xfrm>
            <a:off x="-8255" y="-9525"/>
            <a:ext cx="470535" cy="833755"/>
          </a:xfrm>
          <a:prstGeom prst="rect">
            <a:avLst/>
          </a:prstGeom>
          <a:noFill/>
          <a:ln w="9525">
            <a:noFill/>
          </a:ln>
        </p:spPr>
      </p:pic>
      <p:pic>
        <p:nvPicPr>
          <p:cNvPr id="24" name="Picture 2"/>
          <p:cNvPicPr>
            <a:picLocks noChangeAspect="1"/>
          </p:cNvPicPr>
          <p:nvPr/>
        </p:nvPicPr>
        <p:blipFill>
          <a:blip r:embed="rId3"/>
          <a:srcRect b="89153"/>
          <a:stretch>
            <a:fillRect/>
          </a:stretch>
        </p:blipFill>
        <p:spPr>
          <a:xfrm>
            <a:off x="462280" y="738505"/>
            <a:ext cx="11725910" cy="76200"/>
          </a:xfrm>
          <a:prstGeom prst="rect">
            <a:avLst/>
          </a:prstGeom>
          <a:noFill/>
          <a:ln w="9525">
            <a:noFill/>
          </a:ln>
        </p:spPr>
      </p:pic>
      <p:sp>
        <p:nvSpPr>
          <p:cNvPr id="3" name="文本框 2"/>
          <p:cNvSpPr txBox="1"/>
          <p:nvPr/>
        </p:nvSpPr>
        <p:spPr>
          <a:xfrm>
            <a:off x="612775" y="177165"/>
            <a:ext cx="4089400" cy="460375"/>
          </a:xfrm>
          <a:prstGeom prst="rect">
            <a:avLst/>
          </a:prstGeom>
          <a:noFill/>
        </p:spPr>
        <p:txBody>
          <a:bodyPr wrap="none" rtlCol="0" anchor="t">
            <a:spAutoFit/>
          </a:bodyPr>
          <a:lstStyle/>
          <a:p>
            <a:r>
              <a:rPr lang="zh-CN" altLang="zh-CN" sz="2400" b="1">
                <a:latin typeface="微软雅黑" panose="020B0503020204020204" charset="-122"/>
                <a:ea typeface="微软雅黑" panose="020B0503020204020204" charset="-122"/>
              </a:rPr>
              <a:t>核心团队 </a:t>
            </a:r>
            <a:r>
              <a:rPr lang="en-US" altLang="zh-CN" sz="2400" b="1">
                <a:latin typeface="微软雅黑" panose="020B0503020204020204" charset="-122"/>
                <a:ea typeface="微软雅黑" panose="020B0503020204020204" charset="-122"/>
              </a:rPr>
              <a:t>—— </a:t>
            </a:r>
            <a:r>
              <a:rPr lang="zh-CN" altLang="en-US" sz="2400" b="1">
                <a:latin typeface="微软雅黑" panose="020B0503020204020204" charset="-122"/>
                <a:ea typeface="微软雅黑" panose="020B0503020204020204" charset="-122"/>
              </a:rPr>
              <a:t>创始人兼</a:t>
            </a:r>
            <a:r>
              <a:rPr lang="en-US" altLang="zh-CN" sz="2400" b="1">
                <a:latin typeface="微软雅黑" panose="020B0503020204020204" charset="-122"/>
                <a:ea typeface="微软雅黑" panose="020B0503020204020204" charset="-122"/>
              </a:rPr>
              <a:t>CEO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664210" y="177165"/>
            <a:ext cx="1709420" cy="460375"/>
          </a:xfrm>
          <a:prstGeom prst="rect">
            <a:avLst/>
          </a:prstGeom>
          <a:noFill/>
          <a:ln w="9525">
            <a:noFill/>
          </a:ln>
        </p:spPr>
        <p:txBody>
          <a:bodyPr wrap="square">
            <a:spAutoFit/>
          </a:bodyPr>
          <a:lstStyle/>
          <a:p>
            <a:pPr indent="0"/>
            <a:r>
              <a:rPr lang="zh-CN" altLang="en-US" sz="2400" b="1">
                <a:latin typeface="微软雅黑" panose="020B0503020204020204" charset="-122"/>
                <a:ea typeface="微软雅黑" panose="020B0503020204020204" charset="-122"/>
                <a:cs typeface="宋体" panose="02010600030101010101" pitchFamily="2" charset="-122"/>
              </a:rPr>
              <a:t>核心团队</a:t>
            </a:r>
          </a:p>
        </p:txBody>
      </p:sp>
      <p:pic>
        <p:nvPicPr>
          <p:cNvPr id="5" name="Picture 2"/>
          <p:cNvPicPr>
            <a:picLocks noChangeAspect="1"/>
          </p:cNvPicPr>
          <p:nvPr/>
        </p:nvPicPr>
        <p:blipFill>
          <a:blip r:embed="rId2"/>
          <a:srcRect b="89153"/>
          <a:stretch>
            <a:fillRect/>
          </a:stretch>
        </p:blipFill>
        <p:spPr>
          <a:xfrm>
            <a:off x="-8255" y="-9525"/>
            <a:ext cx="470535" cy="833755"/>
          </a:xfrm>
          <a:prstGeom prst="rect">
            <a:avLst/>
          </a:prstGeom>
          <a:noFill/>
          <a:ln w="9525">
            <a:noFill/>
          </a:ln>
        </p:spPr>
      </p:pic>
      <p:pic>
        <p:nvPicPr>
          <p:cNvPr id="4" name="Picture 2"/>
          <p:cNvPicPr>
            <a:picLocks noChangeAspect="1"/>
          </p:cNvPicPr>
          <p:nvPr/>
        </p:nvPicPr>
        <p:blipFill>
          <a:blip r:embed="rId2"/>
          <a:srcRect b="89153"/>
          <a:stretch>
            <a:fillRect/>
          </a:stretch>
        </p:blipFill>
        <p:spPr>
          <a:xfrm>
            <a:off x="462280" y="738505"/>
            <a:ext cx="11725910" cy="76200"/>
          </a:xfrm>
          <a:prstGeom prst="rect">
            <a:avLst/>
          </a:prstGeom>
          <a:noFill/>
          <a:ln w="9525">
            <a:noFill/>
          </a:ln>
        </p:spPr>
      </p:pic>
      <p:pic>
        <p:nvPicPr>
          <p:cNvPr id="6" name="图片 5"/>
          <p:cNvPicPr>
            <a:picLocks noChangeAspect="1"/>
          </p:cNvPicPr>
          <p:nvPr/>
        </p:nvPicPr>
        <p:blipFill>
          <a:blip r:embed="rId3"/>
          <a:srcRect l="16838" r="17453"/>
          <a:stretch>
            <a:fillRect/>
          </a:stretch>
        </p:blipFill>
        <p:spPr>
          <a:xfrm>
            <a:off x="664210" y="1377950"/>
            <a:ext cx="2481580" cy="2829560"/>
          </a:xfrm>
          <a:prstGeom prst="rect">
            <a:avLst/>
          </a:prstGeom>
        </p:spPr>
      </p:pic>
      <p:pic>
        <p:nvPicPr>
          <p:cNvPr id="7" name="图片 6"/>
          <p:cNvPicPr>
            <a:picLocks noChangeAspect="1"/>
          </p:cNvPicPr>
          <p:nvPr/>
        </p:nvPicPr>
        <p:blipFill>
          <a:blip r:embed="rId4"/>
          <a:srcRect t="16246" r="970" b="13195"/>
          <a:stretch>
            <a:fillRect/>
          </a:stretch>
        </p:blipFill>
        <p:spPr>
          <a:xfrm>
            <a:off x="6623050" y="1377950"/>
            <a:ext cx="2251710" cy="2858770"/>
          </a:xfrm>
          <a:prstGeom prst="rect">
            <a:avLst/>
          </a:prstGeom>
        </p:spPr>
      </p:pic>
      <p:sp>
        <p:nvSpPr>
          <p:cNvPr id="22" name="文本框 21"/>
          <p:cNvSpPr txBox="1"/>
          <p:nvPr/>
        </p:nvSpPr>
        <p:spPr>
          <a:xfrm>
            <a:off x="9332595" y="1377950"/>
            <a:ext cx="2376805" cy="1045210"/>
          </a:xfrm>
          <a:prstGeom prst="rect">
            <a:avLst/>
          </a:prstGeom>
          <a:noFill/>
        </p:spPr>
        <p:txBody>
          <a:bodyPr wrap="square" rtlCol="0" anchor="t">
            <a:spAutoFit/>
          </a:bodyPr>
          <a:lstStyle/>
          <a:p>
            <a:r>
              <a:rPr lang="zh-CN" altLang="en-US" sz="2000" b="1" dirty="0" smtClean="0">
                <a:latin typeface="微软雅黑" panose="020B0503020204020204" charset="-122"/>
                <a:ea typeface="微软雅黑" panose="020B0503020204020204" charset="-122"/>
              </a:rPr>
              <a:t>傅雪峰   </a:t>
            </a:r>
            <a:r>
              <a:rPr lang="zh-CN" altLang="en-US" sz="1600" b="1" dirty="0" smtClean="0">
                <a:latin typeface="微软雅黑" panose="020B0503020204020204" charset="-122"/>
                <a:ea typeface="微软雅黑" panose="020B0503020204020204" charset="-122"/>
              </a:rPr>
              <a:t>法务总监</a:t>
            </a:r>
          </a:p>
          <a:p>
            <a:endParaRPr lang="zh-CN" altLang="en-US"/>
          </a:p>
          <a:p>
            <a:r>
              <a:rPr lang="zh-CN" altLang="en-US" sz="1200">
                <a:latin typeface="微软雅黑" panose="020B0503020204020204" charset="-122"/>
                <a:ea typeface="微软雅黑" panose="020B0503020204020204" charset="-122"/>
                <a:sym typeface="+mn-ea"/>
              </a:rPr>
              <a:t>华东政法大学教授 上海市民生律师事务所律师</a:t>
            </a:r>
            <a:endParaRPr lang="zh-CN" altLang="en-US" sz="1200" dirty="0" smtClean="0">
              <a:solidFill>
                <a:schemeClr val="tx1">
                  <a:lumMod val="65000"/>
                  <a:lumOff val="35000"/>
                </a:schemeClr>
              </a:solidFill>
              <a:latin typeface="微软雅黑" panose="020B0503020204020204" charset="-122"/>
              <a:ea typeface="微软雅黑" panose="020B0503020204020204" charset="-122"/>
            </a:endParaRPr>
          </a:p>
        </p:txBody>
      </p:sp>
      <p:sp>
        <p:nvSpPr>
          <p:cNvPr id="9" name="文本框 8"/>
          <p:cNvSpPr txBox="1"/>
          <p:nvPr/>
        </p:nvSpPr>
        <p:spPr>
          <a:xfrm>
            <a:off x="3408218" y="1377950"/>
            <a:ext cx="2917017" cy="2616101"/>
          </a:xfrm>
          <a:prstGeom prst="rect">
            <a:avLst/>
          </a:prstGeom>
          <a:noFill/>
        </p:spPr>
        <p:txBody>
          <a:bodyPr wrap="square" rtlCol="0" anchor="t">
            <a:spAutoFit/>
          </a:bodyPr>
          <a:lstStyle/>
          <a:p>
            <a:r>
              <a:rPr lang="zh-CN" altLang="en-US" sz="2000" b="1" dirty="0" smtClean="0">
                <a:latin typeface="微软雅黑" panose="020B0503020204020204" charset="-122"/>
                <a:ea typeface="微软雅黑" panose="020B0503020204020204" charset="-122"/>
              </a:rPr>
              <a:t>张自力</a:t>
            </a:r>
            <a:r>
              <a:rPr lang="zh-CN" altLang="en-US" sz="1600" b="1" dirty="0" smtClean="0">
                <a:latin typeface="微软雅黑" panose="020B0503020204020204" charset="-122"/>
                <a:ea typeface="微软雅黑" panose="020B0503020204020204" charset="-122"/>
              </a:rPr>
              <a:t>博士</a:t>
            </a:r>
            <a:r>
              <a:rPr lang="zh-CN" altLang="en-US" sz="2000" b="1" dirty="0" smtClean="0">
                <a:latin typeface="微软雅黑" panose="020B0503020204020204" charset="-122"/>
                <a:ea typeface="微软雅黑" panose="020B0503020204020204" charset="-122"/>
              </a:rPr>
              <a:t>   </a:t>
            </a:r>
            <a:r>
              <a:rPr lang="zh-CN" altLang="en-US" sz="1600" b="1" dirty="0" smtClean="0">
                <a:latin typeface="微软雅黑" panose="020B0503020204020204" charset="-122"/>
                <a:ea typeface="微软雅黑" panose="020B0503020204020204" charset="-122"/>
              </a:rPr>
              <a:t>董事</a:t>
            </a:r>
            <a:r>
              <a:rPr lang="en-US" altLang="zh-CN" sz="1600" b="1" dirty="0" smtClean="0">
                <a:latin typeface="微软雅黑" panose="020B0503020204020204" charset="-122"/>
                <a:ea typeface="微软雅黑" panose="020B0503020204020204" charset="-122"/>
              </a:rPr>
              <a:t>/</a:t>
            </a:r>
            <a:r>
              <a:rPr lang="zh-CN" altLang="en-US" sz="1600" b="1" dirty="0" smtClean="0">
                <a:latin typeface="微软雅黑" panose="020B0503020204020204" charset="-122"/>
                <a:ea typeface="微软雅黑" panose="020B0503020204020204" charset="-122"/>
              </a:rPr>
              <a:t>战略</a:t>
            </a:r>
            <a:r>
              <a:rPr lang="zh-CN" altLang="en-US" sz="1600" b="1" dirty="0" smtClean="0">
                <a:latin typeface="微软雅黑" panose="020B0503020204020204" charset="-122"/>
                <a:ea typeface="微软雅黑" panose="020B0503020204020204" charset="-122"/>
              </a:rPr>
              <a:t>总监</a:t>
            </a:r>
          </a:p>
          <a:p>
            <a:endParaRPr lang="zh-CN" altLang="en-US" sz="1200" dirty="0" smtClean="0">
              <a:solidFill>
                <a:schemeClr val="tx1">
                  <a:lumMod val="65000"/>
                  <a:lumOff val="35000"/>
                </a:schemeClr>
              </a:solidFill>
              <a:latin typeface="微软雅黑" panose="020B0503020204020204" charset="-122"/>
              <a:ea typeface="微软雅黑" panose="020B0503020204020204" charset="-122"/>
            </a:endParaRPr>
          </a:p>
          <a:p>
            <a:endParaRPr lang="zh-CN" altLang="en-US" sz="1200" dirty="0" smtClean="0">
              <a:solidFill>
                <a:schemeClr val="tx1">
                  <a:lumMod val="65000"/>
                  <a:lumOff val="35000"/>
                </a:schemeClr>
              </a:solidFill>
              <a:latin typeface="微软雅黑" panose="020B0503020204020204" charset="-122"/>
              <a:ea typeface="微软雅黑" panose="020B0503020204020204" charset="-122"/>
            </a:endParaRPr>
          </a:p>
          <a:p>
            <a:r>
              <a:rPr lang="zh-CN" altLang="en-US" sz="1200" dirty="0" smtClean="0">
                <a:solidFill>
                  <a:schemeClr val="tx1">
                    <a:lumMod val="65000"/>
                    <a:lumOff val="35000"/>
                  </a:schemeClr>
                </a:solidFill>
                <a:latin typeface="微软雅黑" panose="020B0503020204020204" charset="-122"/>
                <a:ea typeface="微软雅黑" panose="020B0503020204020204" charset="-122"/>
              </a:rPr>
              <a:t>江西赣州人，1983年毕业于山东大学物理系，莆即获李政道CUSPEA奖学金赴美留学，先后获霍普金斯大学材料科学和工程博士及马里兰大学工商管理硕士学位，并在哈佛大学商学院接受高阶管理培训。读博期间在美国国家标准局和布鲁克海文国家实验室担任客座科学家。毕业后历任美国财富500强及世界500强公司的中华区和亚太区高管。现为江西理工大学客座教授。</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664210" y="177165"/>
            <a:ext cx="1709420" cy="460375"/>
          </a:xfrm>
          <a:prstGeom prst="rect">
            <a:avLst/>
          </a:prstGeom>
          <a:noFill/>
          <a:ln w="9525">
            <a:noFill/>
          </a:ln>
        </p:spPr>
        <p:txBody>
          <a:bodyPr wrap="square">
            <a:spAutoFit/>
          </a:bodyPr>
          <a:lstStyle/>
          <a:p>
            <a:pPr indent="0"/>
            <a:r>
              <a:rPr lang="zh-CN" altLang="en-US" sz="2400" b="1">
                <a:latin typeface="微软雅黑" panose="020B0503020204020204" charset="-122"/>
                <a:ea typeface="微软雅黑" panose="020B0503020204020204" charset="-122"/>
                <a:cs typeface="宋体" panose="02010600030101010101" pitchFamily="2" charset="-122"/>
              </a:rPr>
              <a:t>核心团队</a:t>
            </a:r>
          </a:p>
        </p:txBody>
      </p:sp>
      <p:pic>
        <p:nvPicPr>
          <p:cNvPr id="5" name="Picture 2"/>
          <p:cNvPicPr>
            <a:picLocks noChangeAspect="1"/>
          </p:cNvPicPr>
          <p:nvPr/>
        </p:nvPicPr>
        <p:blipFill>
          <a:blip r:embed="rId2"/>
          <a:srcRect b="89153"/>
          <a:stretch>
            <a:fillRect/>
          </a:stretch>
        </p:blipFill>
        <p:spPr>
          <a:xfrm>
            <a:off x="-8255" y="-9525"/>
            <a:ext cx="470535" cy="833755"/>
          </a:xfrm>
          <a:prstGeom prst="rect">
            <a:avLst/>
          </a:prstGeom>
          <a:noFill/>
          <a:ln w="9525">
            <a:noFill/>
          </a:ln>
        </p:spPr>
      </p:pic>
      <p:sp>
        <p:nvSpPr>
          <p:cNvPr id="2" name="TextBox 1"/>
          <p:cNvSpPr txBox="1"/>
          <p:nvPr/>
        </p:nvSpPr>
        <p:spPr>
          <a:xfrm>
            <a:off x="2074545" y="4026535"/>
            <a:ext cx="2155190" cy="2368550"/>
          </a:xfrm>
          <a:prstGeom prst="rect">
            <a:avLst/>
          </a:prstGeom>
          <a:noFill/>
        </p:spPr>
        <p:txBody>
          <a:bodyPr wrap="square" rtlCol="0">
            <a:spAutoFit/>
          </a:bodyPr>
          <a:lstStyle/>
          <a:p>
            <a:r>
              <a:rPr lang="zh-CN" altLang="en-US" sz="2000" b="1" dirty="0" smtClean="0">
                <a:solidFill>
                  <a:schemeClr val="tx1"/>
                </a:solidFill>
                <a:latin typeface="微软雅黑" panose="020B0503020204020204" charset="-122"/>
                <a:ea typeface="微软雅黑" panose="020B0503020204020204" charset="-122"/>
              </a:rPr>
              <a:t>黄   智  </a:t>
            </a:r>
            <a:r>
              <a:rPr lang="en-US" altLang="zh-CN" sz="1600" b="1" dirty="0" smtClean="0">
                <a:solidFill>
                  <a:schemeClr val="tx1"/>
                </a:solidFill>
                <a:latin typeface="微软雅黑" panose="020B0503020204020204" charset="-122"/>
                <a:ea typeface="微软雅黑" panose="020B0503020204020204" charset="-122"/>
              </a:rPr>
              <a:t>IT</a:t>
            </a:r>
            <a:r>
              <a:rPr lang="zh-CN" altLang="en-US" sz="1600" b="1" dirty="0" smtClean="0">
                <a:solidFill>
                  <a:schemeClr val="tx1"/>
                </a:solidFill>
                <a:latin typeface="微软雅黑" panose="020B0503020204020204" charset="-122"/>
                <a:ea typeface="微软雅黑" panose="020B0503020204020204" charset="-122"/>
              </a:rPr>
              <a:t>总监</a:t>
            </a:r>
          </a:p>
          <a:p>
            <a:endParaRPr lang="zh-CN" altLang="en-US" sz="2000" b="1" dirty="0" smtClean="0">
              <a:solidFill>
                <a:schemeClr val="tx1"/>
              </a:solidFill>
              <a:latin typeface="微软雅黑" panose="020B0503020204020204" charset="-122"/>
              <a:ea typeface="微软雅黑" panose="020B0503020204020204" charset="-122"/>
            </a:endParaRPr>
          </a:p>
          <a:p>
            <a:r>
              <a:rPr lang="en-US" altLang="zh-CN" sz="1200" dirty="0" smtClean="0">
                <a:solidFill>
                  <a:schemeClr val="tx1">
                    <a:lumMod val="65000"/>
                    <a:lumOff val="35000"/>
                  </a:schemeClr>
                </a:solidFill>
                <a:latin typeface="微软雅黑" panose="020B0503020204020204" charset="-122"/>
                <a:ea typeface="微软雅黑" panose="020B0503020204020204" charset="-122"/>
              </a:rPr>
              <a:t>南昌大学</a:t>
            </a:r>
          </a:p>
          <a:p>
            <a:endParaRPr lang="en-US" altLang="zh-CN" sz="1200" dirty="0" smtClean="0">
              <a:solidFill>
                <a:schemeClr val="tx1">
                  <a:lumMod val="65000"/>
                  <a:lumOff val="35000"/>
                </a:schemeClr>
              </a:solidFill>
              <a:latin typeface="微软雅黑" panose="020B0503020204020204" charset="-122"/>
              <a:ea typeface="微软雅黑" panose="020B0503020204020204" charset="-122"/>
            </a:endParaRPr>
          </a:p>
          <a:p>
            <a:r>
              <a:rPr lang="en-US" altLang="zh-CN" sz="1200" dirty="0" smtClean="0">
                <a:solidFill>
                  <a:schemeClr val="tx1">
                    <a:lumMod val="65000"/>
                    <a:lumOff val="35000"/>
                  </a:schemeClr>
                </a:solidFill>
                <a:latin typeface="微软雅黑" panose="020B0503020204020204" charset="-122"/>
                <a:ea typeface="微软雅黑" panose="020B0503020204020204" charset="-122"/>
              </a:rPr>
              <a:t>8</a:t>
            </a:r>
            <a:r>
              <a:rPr lang="zh-CN" altLang="en-US" sz="1200" dirty="0" smtClean="0">
                <a:solidFill>
                  <a:schemeClr val="tx1">
                    <a:lumMod val="65000"/>
                    <a:lumOff val="35000"/>
                  </a:schemeClr>
                </a:solidFill>
                <a:latin typeface="微软雅黑" panose="020B0503020204020204" charset="-122"/>
                <a:ea typeface="微软雅黑" panose="020B0503020204020204" charset="-122"/>
              </a:rPr>
              <a:t>年互联网从业经验</a:t>
            </a:r>
          </a:p>
          <a:p>
            <a:r>
              <a:rPr lang="zh-CN" altLang="en-US" sz="1200" dirty="0" smtClean="0">
                <a:solidFill>
                  <a:schemeClr val="tx1">
                    <a:lumMod val="65000"/>
                    <a:lumOff val="35000"/>
                  </a:schemeClr>
                </a:solidFill>
                <a:latin typeface="微软雅黑" panose="020B0503020204020204" charset="-122"/>
                <a:ea typeface="微软雅黑" panose="020B0503020204020204" charset="-122"/>
              </a:rPr>
              <a:t>美团点评技术专家</a:t>
            </a:r>
          </a:p>
          <a:p>
            <a:r>
              <a:rPr lang="zh-CN" altLang="en-US" sz="1200" dirty="0">
                <a:solidFill>
                  <a:schemeClr val="tx1">
                    <a:lumMod val="65000"/>
                    <a:lumOff val="35000"/>
                  </a:schemeClr>
                </a:solidFill>
                <a:latin typeface="微软雅黑" panose="020B0503020204020204" charset="-122"/>
                <a:ea typeface="微软雅黑" panose="020B0503020204020204" charset="-122"/>
              </a:rPr>
              <a:t>韵</a:t>
            </a:r>
            <a:r>
              <a:rPr lang="zh-CN" altLang="en-US" sz="1200" dirty="0" smtClean="0">
                <a:solidFill>
                  <a:schemeClr val="tx1">
                    <a:lumMod val="65000"/>
                    <a:lumOff val="35000"/>
                  </a:schemeClr>
                </a:solidFill>
                <a:latin typeface="微软雅黑" panose="020B0503020204020204" charset="-122"/>
                <a:ea typeface="微软雅黑" panose="020B0503020204020204" charset="-122"/>
              </a:rPr>
              <a:t>达快递系统架构师</a:t>
            </a:r>
          </a:p>
          <a:p>
            <a:r>
              <a:rPr lang="zh-CN" altLang="en-US" sz="1200" dirty="0" smtClean="0">
                <a:solidFill>
                  <a:schemeClr val="tx1">
                    <a:lumMod val="65000"/>
                    <a:lumOff val="35000"/>
                  </a:schemeClr>
                </a:solidFill>
                <a:latin typeface="微软雅黑" panose="020B0503020204020204" charset="-122"/>
                <a:ea typeface="微软雅黑" panose="020B0503020204020204" charset="-122"/>
              </a:rPr>
              <a:t>丰富的互联网和企业系统建设经验。擅长系统集成，提供高可用、高负载、稳定服务。</a:t>
            </a:r>
          </a:p>
        </p:txBody>
      </p:sp>
      <p:pic>
        <p:nvPicPr>
          <p:cNvPr id="6" name="图片 5" descr="1"/>
          <p:cNvPicPr>
            <a:picLocks noChangeAspect="1"/>
          </p:cNvPicPr>
          <p:nvPr/>
        </p:nvPicPr>
        <p:blipFill>
          <a:blip r:embed="rId3"/>
          <a:srcRect l="32624" t="3627" r="35967" b="32275"/>
          <a:stretch>
            <a:fillRect/>
          </a:stretch>
        </p:blipFill>
        <p:spPr>
          <a:xfrm>
            <a:off x="294005" y="4026535"/>
            <a:ext cx="1668145" cy="2270125"/>
          </a:xfrm>
          <a:prstGeom prst="rect">
            <a:avLst/>
          </a:prstGeom>
        </p:spPr>
      </p:pic>
      <p:pic>
        <p:nvPicPr>
          <p:cNvPr id="7" name="图片 6" descr="2"/>
          <p:cNvPicPr>
            <a:picLocks noChangeAspect="1"/>
          </p:cNvPicPr>
          <p:nvPr/>
        </p:nvPicPr>
        <p:blipFill>
          <a:blip r:embed="rId4"/>
          <a:srcRect l="7984" r="9958" b="25336"/>
          <a:stretch>
            <a:fillRect/>
          </a:stretch>
        </p:blipFill>
        <p:spPr>
          <a:xfrm>
            <a:off x="4619625" y="4026535"/>
            <a:ext cx="1666240" cy="2274570"/>
          </a:xfrm>
          <a:prstGeom prst="rect">
            <a:avLst/>
          </a:prstGeom>
        </p:spPr>
      </p:pic>
      <p:sp>
        <p:nvSpPr>
          <p:cNvPr id="13" name="TextBox 1"/>
          <p:cNvSpPr txBox="1"/>
          <p:nvPr/>
        </p:nvSpPr>
        <p:spPr>
          <a:xfrm>
            <a:off x="6285865" y="3984625"/>
            <a:ext cx="2115185" cy="2338070"/>
          </a:xfrm>
          <a:prstGeom prst="rect">
            <a:avLst/>
          </a:prstGeom>
          <a:noFill/>
        </p:spPr>
        <p:txBody>
          <a:bodyPr wrap="square" rtlCol="0">
            <a:spAutoFit/>
          </a:bodyPr>
          <a:lstStyle/>
          <a:p>
            <a:pPr algn="l">
              <a:buNone/>
            </a:pPr>
            <a:r>
              <a:rPr lang="zh-CN" altLang="en-US" sz="2000" b="1" dirty="0" smtClean="0">
                <a:solidFill>
                  <a:schemeClr val="tx1"/>
                </a:solidFill>
                <a:latin typeface="微软雅黑" panose="020B0503020204020204" charset="-122"/>
                <a:ea typeface="微软雅黑" panose="020B0503020204020204" charset="-122"/>
              </a:rPr>
              <a:t>李   宇  </a:t>
            </a:r>
            <a:r>
              <a:rPr lang="zh-CN" altLang="en-US" sz="1600" b="1" dirty="0" smtClean="0">
                <a:solidFill>
                  <a:schemeClr val="tx1"/>
                </a:solidFill>
                <a:latin typeface="微软雅黑" panose="020B0503020204020204" charset="-122"/>
                <a:ea typeface="微软雅黑" panose="020B0503020204020204" charset="-122"/>
              </a:rPr>
              <a:t>产品经理</a:t>
            </a:r>
            <a:r>
              <a:rPr lang="zh-CN" altLang="en-US" sz="2000" b="1" dirty="0" smtClean="0">
                <a:solidFill>
                  <a:schemeClr val="tx1"/>
                </a:solidFill>
                <a:latin typeface="微软雅黑" panose="020B0503020204020204" charset="-122"/>
                <a:ea typeface="微软雅黑" panose="020B0503020204020204" charset="-122"/>
              </a:rPr>
              <a:t> </a:t>
            </a:r>
          </a:p>
          <a:p>
            <a:pPr algn="l">
              <a:buNone/>
            </a:pPr>
            <a:endParaRPr lang="zh-CN" altLang="en-US" sz="2000" b="1" dirty="0" smtClean="0">
              <a:solidFill>
                <a:schemeClr val="accent2">
                  <a:lumMod val="75000"/>
                </a:schemeClr>
              </a:solidFill>
              <a:latin typeface="微软雅黑" panose="020B0503020204020204" charset="-122"/>
              <a:ea typeface="微软雅黑" panose="020B0503020204020204" charset="-122"/>
            </a:endParaRPr>
          </a:p>
          <a:p>
            <a:pPr algn="l">
              <a:buNone/>
            </a:pPr>
            <a:r>
              <a:rPr lang="zh-CN" altLang="en-US" sz="1200" dirty="0" smtClean="0">
                <a:solidFill>
                  <a:schemeClr val="tx1">
                    <a:lumMod val="65000"/>
                    <a:lumOff val="35000"/>
                  </a:schemeClr>
                </a:solidFill>
                <a:latin typeface="微软雅黑" panose="020B0503020204020204" charset="-122"/>
                <a:ea typeface="微软雅黑" panose="020B0503020204020204" charset="-122"/>
              </a:rPr>
              <a:t>上海第二工业大学</a:t>
            </a:r>
          </a:p>
          <a:p>
            <a:pPr algn="l">
              <a:buNone/>
            </a:pPr>
            <a:endParaRPr lang="zh-CN" altLang="en-US" sz="1000" dirty="0" smtClean="0">
              <a:solidFill>
                <a:schemeClr val="tx1">
                  <a:lumMod val="65000"/>
                  <a:lumOff val="35000"/>
                </a:schemeClr>
              </a:solidFill>
              <a:latin typeface="微软雅黑" panose="020B0503020204020204" charset="-122"/>
              <a:ea typeface="微软雅黑" panose="020B0503020204020204" charset="-122"/>
            </a:endParaRPr>
          </a:p>
          <a:p>
            <a:pPr algn="l">
              <a:buNone/>
            </a:pPr>
            <a:r>
              <a:rPr lang="zh-CN" altLang="en-US" sz="1200" dirty="0" smtClean="0">
                <a:solidFill>
                  <a:schemeClr val="tx1">
                    <a:lumMod val="65000"/>
                    <a:lumOff val="35000"/>
                  </a:schemeClr>
                </a:solidFill>
                <a:latin typeface="微软雅黑" panose="020B0503020204020204" charset="-122"/>
                <a:ea typeface="微软雅黑" panose="020B0503020204020204" charset="-122"/>
              </a:rPr>
              <a:t>8年IT从业经验</a:t>
            </a:r>
          </a:p>
          <a:p>
            <a:pPr algn="l">
              <a:buNone/>
            </a:pPr>
            <a:r>
              <a:rPr lang="zh-CN" altLang="en-US" sz="1200" dirty="0" smtClean="0">
                <a:solidFill>
                  <a:schemeClr val="tx1">
                    <a:lumMod val="65000"/>
                    <a:lumOff val="35000"/>
                  </a:schemeClr>
                </a:solidFill>
                <a:latin typeface="微软雅黑" panose="020B0503020204020204" charset="-122"/>
                <a:ea typeface="微软雅黑" panose="020B0503020204020204" charset="-122"/>
              </a:rPr>
              <a:t>雪铁龙全球工厂自动化系统开发，太保集团全球资产预算管理系统项目经理，康德乐SAP实施主数据技术架构</a:t>
            </a:r>
          </a:p>
          <a:p>
            <a:pPr algn="l">
              <a:buNone/>
            </a:pPr>
            <a:r>
              <a:rPr lang="zh-CN" altLang="en-US" sz="1200" dirty="0" smtClean="0">
                <a:solidFill>
                  <a:schemeClr val="tx1">
                    <a:lumMod val="65000"/>
                    <a:lumOff val="35000"/>
                  </a:schemeClr>
                </a:solidFill>
                <a:latin typeface="微软雅黑" panose="020B0503020204020204" charset="-122"/>
                <a:ea typeface="微软雅黑" panose="020B0503020204020204" charset="-122"/>
              </a:rPr>
              <a:t>广东省车主APP产品经理——取代ETC收费</a:t>
            </a:r>
          </a:p>
        </p:txBody>
      </p:sp>
      <p:sp>
        <p:nvSpPr>
          <p:cNvPr id="22" name="文本框 21"/>
          <p:cNvSpPr txBox="1"/>
          <p:nvPr/>
        </p:nvSpPr>
        <p:spPr>
          <a:xfrm>
            <a:off x="8075237" y="1291590"/>
            <a:ext cx="2164080" cy="1599565"/>
          </a:xfrm>
          <a:prstGeom prst="rect">
            <a:avLst/>
          </a:prstGeom>
          <a:noFill/>
        </p:spPr>
        <p:txBody>
          <a:bodyPr wrap="square" rtlCol="0" anchor="t">
            <a:spAutoFit/>
          </a:bodyPr>
          <a:lstStyle/>
          <a:p>
            <a:r>
              <a:rPr lang="zh-CN" altLang="en-US" sz="2000" b="1" dirty="0" smtClean="0">
                <a:latin typeface="微软雅黑" panose="020B0503020204020204" charset="-122"/>
                <a:ea typeface="微软雅黑" panose="020B0503020204020204" charset="-122"/>
              </a:rPr>
              <a:t>龚利兵  </a:t>
            </a:r>
            <a:r>
              <a:rPr lang="zh-CN" altLang="en-US" sz="1600" b="1" dirty="0" smtClean="0">
                <a:latin typeface="微软雅黑" panose="020B0503020204020204" charset="-122"/>
                <a:ea typeface="微软雅黑" panose="020B0503020204020204" charset="-122"/>
              </a:rPr>
              <a:t>财务总监</a:t>
            </a:r>
          </a:p>
          <a:p>
            <a:endParaRPr lang="zh-CN" altLang="en-US"/>
          </a:p>
          <a:p>
            <a:r>
              <a:rPr lang="zh-CN" altLang="en-US" sz="1200" dirty="0" smtClean="0">
                <a:solidFill>
                  <a:schemeClr val="tx1">
                    <a:lumMod val="65000"/>
                    <a:lumOff val="35000"/>
                  </a:schemeClr>
                </a:solidFill>
                <a:latin typeface="微软雅黑" panose="020B0503020204020204" charset="-122"/>
                <a:ea typeface="微软雅黑" panose="020B0503020204020204" charset="-122"/>
              </a:rPr>
              <a:t>20多年的财务管理从业经验、曾就职于上海电器股份有限公司，担任中国忠旺控股有限公司资金七部上海区域财务负责人。</a:t>
            </a:r>
          </a:p>
        </p:txBody>
      </p:sp>
      <p:sp>
        <p:nvSpPr>
          <p:cNvPr id="23" name="文本框 22"/>
          <p:cNvSpPr txBox="1"/>
          <p:nvPr/>
        </p:nvSpPr>
        <p:spPr>
          <a:xfrm>
            <a:off x="3690845" y="1299845"/>
            <a:ext cx="2155190" cy="2091690"/>
          </a:xfrm>
          <a:prstGeom prst="rect">
            <a:avLst/>
          </a:prstGeom>
          <a:noFill/>
        </p:spPr>
        <p:txBody>
          <a:bodyPr wrap="square" rtlCol="0" anchor="t">
            <a:spAutoFit/>
          </a:bodyPr>
          <a:lstStyle/>
          <a:p>
            <a:pPr algn="l">
              <a:buNone/>
            </a:pPr>
            <a:r>
              <a:rPr lang="zh-CN" altLang="en-US" sz="2000" b="1" dirty="0" smtClean="0">
                <a:solidFill>
                  <a:schemeClr val="tx1"/>
                </a:solidFill>
                <a:latin typeface="微软雅黑" panose="020B0503020204020204" charset="-122"/>
                <a:ea typeface="微软雅黑" panose="020B0503020204020204" charset="-122"/>
                <a:sym typeface="+mn-ea"/>
              </a:rPr>
              <a:t>沈   薏  </a:t>
            </a:r>
            <a:r>
              <a:rPr lang="zh-CN" altLang="en-US" sz="1600" b="1" dirty="0" smtClean="0">
                <a:solidFill>
                  <a:schemeClr val="tx1"/>
                </a:solidFill>
                <a:latin typeface="微软雅黑" panose="020B0503020204020204" charset="-122"/>
                <a:ea typeface="微软雅黑" panose="020B0503020204020204" charset="-122"/>
                <a:sym typeface="+mn-ea"/>
              </a:rPr>
              <a:t>电商总监</a:t>
            </a:r>
          </a:p>
          <a:p>
            <a:pPr algn="l">
              <a:buNone/>
            </a:pPr>
            <a:endParaRPr lang="zh-CN" altLang="en-US" sz="1400" b="1" dirty="0" smtClean="0">
              <a:solidFill>
                <a:schemeClr val="accent2">
                  <a:lumMod val="75000"/>
                </a:schemeClr>
              </a:solidFill>
              <a:latin typeface="微软雅黑" panose="020B0503020204020204" charset="-122"/>
              <a:ea typeface="微软雅黑" panose="020B0503020204020204" charset="-122"/>
              <a:sym typeface="+mn-ea"/>
            </a:endParaRPr>
          </a:p>
          <a:p>
            <a:pPr algn="l">
              <a:buNone/>
            </a:pPr>
            <a:r>
              <a:rPr lang="zh-CN" altLang="en-US" sz="1200" dirty="0" smtClean="0">
                <a:solidFill>
                  <a:schemeClr val="tx1">
                    <a:lumMod val="65000"/>
                    <a:lumOff val="35000"/>
                  </a:schemeClr>
                </a:solidFill>
                <a:latin typeface="微软雅黑" panose="020B0503020204020204" charset="-122"/>
                <a:ea typeface="微软雅黑" panose="020B0503020204020204" charset="-122"/>
                <a:sym typeface="+mn-ea"/>
              </a:rPr>
              <a:t>南京大学毕业</a:t>
            </a:r>
          </a:p>
          <a:p>
            <a:pPr algn="l">
              <a:buNone/>
            </a:pPr>
            <a:endParaRPr lang="zh-CN" altLang="en-US" sz="1200" dirty="0" smtClean="0">
              <a:solidFill>
                <a:schemeClr val="tx1">
                  <a:lumMod val="65000"/>
                  <a:lumOff val="35000"/>
                </a:schemeClr>
              </a:solidFill>
              <a:latin typeface="微软雅黑" panose="020B0503020204020204" charset="-122"/>
              <a:ea typeface="微软雅黑" panose="020B0503020204020204" charset="-122"/>
              <a:sym typeface="+mn-ea"/>
            </a:endParaRPr>
          </a:p>
          <a:p>
            <a:pPr algn="l">
              <a:buNone/>
            </a:pPr>
            <a:r>
              <a:rPr lang="zh-CN" altLang="en-US" sz="1200" dirty="0" smtClean="0">
                <a:solidFill>
                  <a:schemeClr val="tx1">
                    <a:lumMod val="65000"/>
                    <a:lumOff val="35000"/>
                  </a:schemeClr>
                </a:solidFill>
                <a:latin typeface="微软雅黑" panose="020B0503020204020204" charset="-122"/>
                <a:ea typeface="微软雅黑" panose="020B0503020204020204" charset="-122"/>
                <a:sym typeface="+mn-ea"/>
              </a:rPr>
              <a:t>6年互联网电子商务从业经验，20年零售企业管理经验，曾就职于上海雅氏鞋业有限公司（外资） 电商总监，三菱商事（上海）有限公司 （外企） 销售主管。</a:t>
            </a:r>
          </a:p>
        </p:txBody>
      </p:sp>
      <p:pic>
        <p:nvPicPr>
          <p:cNvPr id="24" name="图片 23" descr="5"/>
          <p:cNvPicPr>
            <a:picLocks noChangeAspect="1"/>
          </p:cNvPicPr>
          <p:nvPr/>
        </p:nvPicPr>
        <p:blipFill>
          <a:blip r:embed="rId5"/>
          <a:srcRect l="11838" t="9003" r="17445" b="29353"/>
          <a:stretch>
            <a:fillRect/>
          </a:stretch>
        </p:blipFill>
        <p:spPr>
          <a:xfrm>
            <a:off x="1910305" y="1299845"/>
            <a:ext cx="1671320" cy="2186305"/>
          </a:xfrm>
          <a:prstGeom prst="rect">
            <a:avLst/>
          </a:prstGeom>
        </p:spPr>
      </p:pic>
      <p:pic>
        <p:nvPicPr>
          <p:cNvPr id="25" name="图片 24" descr="3"/>
          <p:cNvPicPr>
            <a:picLocks noChangeAspect="1"/>
          </p:cNvPicPr>
          <p:nvPr/>
        </p:nvPicPr>
        <p:blipFill>
          <a:blip r:embed="rId6"/>
          <a:srcRect l="9900" r="5482" b="23617"/>
          <a:stretch>
            <a:fillRect/>
          </a:stretch>
        </p:blipFill>
        <p:spPr>
          <a:xfrm>
            <a:off x="6408362" y="1268095"/>
            <a:ext cx="1607820" cy="2178050"/>
          </a:xfrm>
          <a:prstGeom prst="rect">
            <a:avLst/>
          </a:prstGeom>
        </p:spPr>
      </p:pic>
      <p:pic>
        <p:nvPicPr>
          <p:cNvPr id="27" name="图片 26" descr="微信图片_20170707120950"/>
          <p:cNvPicPr>
            <a:picLocks noChangeAspect="1"/>
          </p:cNvPicPr>
          <p:nvPr/>
        </p:nvPicPr>
        <p:blipFill>
          <a:blip r:embed="rId7"/>
          <a:srcRect l="12210" r="10853" b="31024"/>
          <a:stretch>
            <a:fillRect/>
          </a:stretch>
        </p:blipFill>
        <p:spPr>
          <a:xfrm>
            <a:off x="8356600" y="4026535"/>
            <a:ext cx="1608455" cy="2167890"/>
          </a:xfrm>
          <a:prstGeom prst="rect">
            <a:avLst/>
          </a:prstGeom>
        </p:spPr>
      </p:pic>
      <p:sp>
        <p:nvSpPr>
          <p:cNvPr id="28" name="文本框 27"/>
          <p:cNvSpPr txBox="1"/>
          <p:nvPr/>
        </p:nvSpPr>
        <p:spPr>
          <a:xfrm>
            <a:off x="10131425" y="4026535"/>
            <a:ext cx="2056765" cy="1383665"/>
          </a:xfrm>
          <a:prstGeom prst="rect">
            <a:avLst/>
          </a:prstGeom>
          <a:noFill/>
        </p:spPr>
        <p:txBody>
          <a:bodyPr wrap="square" rtlCol="0" anchor="t">
            <a:spAutoFit/>
          </a:bodyPr>
          <a:lstStyle/>
          <a:p>
            <a:r>
              <a:rPr lang="zh-CN" altLang="en-US" sz="2000" b="1" dirty="0" smtClean="0">
                <a:latin typeface="微软雅黑" panose="020B0503020204020204" charset="-122"/>
                <a:ea typeface="微软雅黑" panose="020B0503020204020204" charset="-122"/>
              </a:rPr>
              <a:t>曾建军  </a:t>
            </a:r>
            <a:r>
              <a:rPr lang="zh-CN" altLang="en-US" sz="1600" b="1" dirty="0" smtClean="0">
                <a:latin typeface="微软雅黑" panose="020B0503020204020204" charset="-122"/>
                <a:ea typeface="微软雅黑" panose="020B0503020204020204" charset="-122"/>
              </a:rPr>
              <a:t>采购经理</a:t>
            </a:r>
          </a:p>
          <a:p>
            <a:endParaRPr lang="zh-CN" altLang="en-US" sz="1600" b="1" dirty="0" smtClean="0">
              <a:latin typeface="微软雅黑" panose="020B0503020204020204" charset="-122"/>
              <a:ea typeface="微软雅黑" panose="020B0503020204020204" charset="-122"/>
            </a:endParaRPr>
          </a:p>
          <a:p>
            <a:r>
              <a:rPr lang="zh-CN" altLang="en-US" sz="1200" dirty="0" smtClean="0">
                <a:solidFill>
                  <a:schemeClr val="tx1"/>
                </a:solidFill>
                <a:latin typeface="微软雅黑" panose="020B0503020204020204" charset="-122"/>
                <a:ea typeface="微软雅黑" panose="020B0503020204020204" charset="-122"/>
              </a:rPr>
              <a:t>12年快销品行业经验 </a:t>
            </a:r>
          </a:p>
          <a:p>
            <a:endParaRPr lang="zh-CN" altLang="en-US" sz="1200" dirty="0" smtClean="0">
              <a:solidFill>
                <a:schemeClr val="tx1"/>
              </a:solidFill>
              <a:latin typeface="微软雅黑" panose="020B0503020204020204" charset="-122"/>
              <a:ea typeface="微软雅黑" panose="020B0503020204020204" charset="-122"/>
            </a:endParaRPr>
          </a:p>
          <a:p>
            <a:r>
              <a:rPr lang="zh-CN" altLang="en-US" sz="1200" dirty="0" smtClean="0">
                <a:solidFill>
                  <a:schemeClr val="tx1"/>
                </a:solidFill>
                <a:latin typeface="微软雅黑" panose="020B0503020204020204" charset="-122"/>
                <a:ea typeface="微软雅黑" panose="020B0503020204020204" charset="-122"/>
              </a:rPr>
              <a:t>曾担任上海灵送实业有限公司总经理</a:t>
            </a:r>
          </a:p>
        </p:txBody>
      </p:sp>
      <p:pic>
        <p:nvPicPr>
          <p:cNvPr id="3" name="Picture 2"/>
          <p:cNvPicPr>
            <a:picLocks noChangeAspect="1"/>
          </p:cNvPicPr>
          <p:nvPr/>
        </p:nvPicPr>
        <p:blipFill>
          <a:blip r:embed="rId2"/>
          <a:srcRect b="89153"/>
          <a:stretch>
            <a:fillRect/>
          </a:stretch>
        </p:blipFill>
        <p:spPr>
          <a:xfrm>
            <a:off x="462280" y="738505"/>
            <a:ext cx="11725910" cy="76200"/>
          </a:xfrm>
          <a:prstGeom prst="rect">
            <a:avLst/>
          </a:prstGeom>
          <a:noFill/>
          <a:ln w="9525">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428</Words>
  <Application>Microsoft Office PowerPoint</Application>
  <PresentationFormat>自定义</PresentationFormat>
  <Paragraphs>42</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ryan</cp:lastModifiedBy>
  <cp:revision>95</cp:revision>
  <dcterms:created xsi:type="dcterms:W3CDTF">2017-07-25T07:29:00Z</dcterms:created>
  <dcterms:modified xsi:type="dcterms:W3CDTF">2017-07-29T05:36:12Z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