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1" r:id="rId6"/>
    <p:sldId id="262"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E1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74" d="100"/>
          <a:sy n="74" d="100"/>
        </p:scale>
        <p:origin x="101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7C53-A902-B248-B496-B2283152D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76A1B7-36DA-1540-A250-FE0243935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66DD46-8854-2E45-BA77-489B12D4D88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366EC9A-B9F4-FD42-8089-20E12B2FF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A20F3-16B0-624F-8FDC-F385B1FCA7F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6007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C32E-3ADB-3941-B9BE-0C2E3A11C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53AC8-D332-694E-881A-068AF01161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E74FC-6A7A-164E-B7E5-FC1B97ED2DA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6BE8967A-444A-F646-9498-B0A54E415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B1EC-6339-C645-8FC8-C735FAFD814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6912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3A057-DF68-1642-8DB1-DC209EAF6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E6156-0244-1245-914C-CA814902B7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11297-A3A6-FF4F-B7DC-D848A711A9FA}"/>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2BDA81E8-142A-2D44-B6A2-217875FE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43DD1-53C8-A147-BF12-60F4D81985D5}"/>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53307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F74-CC5E-4942-840C-64D42AAC3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158E3-B804-E64F-B4D6-70BE171344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01F10-782B-7640-AECD-E2DF5938BC0C}"/>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10EBAA87-94DA-DA47-BB41-4EECB703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9D006-83D7-AC47-A358-0E2E51970CBE}"/>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5304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EA4F-C600-164E-AD66-16CDFC398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B553A4-C467-8749-8E36-0CB3171B6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A97E0C-039A-7648-B773-C10D7000E4AD}"/>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0C0FE737-FDAB-E846-8D97-234275F8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E00C1-0C83-9A41-9CA2-BAFDB7306B09}"/>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50900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7B9-B32C-B340-866A-EA53B0F20B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81A13-FB29-AA44-A016-0EE13DCA07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0A198-3D9D-454E-BFE5-50EFEFC966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056F6-E4C9-A549-BDE0-CE5C5E5D9EF5}"/>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2F45759-F666-A74B-8B8A-014065207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5B392-00F5-BF43-9DD3-7A1A2508B6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31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B414-3073-BD47-BC08-039557526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890A8D-26DA-F44D-A832-CE5002FFD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D82B3E-4BB1-ED4C-8980-A34647F537B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85FB-0117-CB45-A181-2AC431589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C99E7B-67E3-4B4E-8855-807B24AB81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A7E92-52B4-5F45-A269-3EF8C5834817}"/>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8" name="Footer Placeholder 7">
            <a:extLst>
              <a:ext uri="{FF2B5EF4-FFF2-40B4-BE49-F238E27FC236}">
                <a16:creationId xmlns:a16="http://schemas.microsoft.com/office/drawing/2014/main" id="{C6D02881-50ED-6742-BC0C-9059B6CB3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8A7AB-48DF-754E-A84F-C8C1C6B8960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1846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A645-E685-744D-B646-27F5ED762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63660-0491-B347-8454-F88E2BEF1EA3}"/>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4" name="Footer Placeholder 3">
            <a:extLst>
              <a:ext uri="{FF2B5EF4-FFF2-40B4-BE49-F238E27FC236}">
                <a16:creationId xmlns:a16="http://schemas.microsoft.com/office/drawing/2014/main" id="{DE39936A-20F9-1D41-94D4-986199206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7EB107-2473-194C-80AE-F0E0975303FC}"/>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228638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1218C-E91B-354F-8D74-D13D2335DDF6}"/>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3" name="Footer Placeholder 2">
            <a:extLst>
              <a:ext uri="{FF2B5EF4-FFF2-40B4-BE49-F238E27FC236}">
                <a16:creationId xmlns:a16="http://schemas.microsoft.com/office/drawing/2014/main" id="{C2E158ED-1C7C-D440-B533-EE087C284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314A2A-D1BA-A245-861B-CFF2B37360A8}"/>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26554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A713-E0B2-8F4C-8D3A-29D248158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C3DEE-50DF-D145-894B-06ED1B201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588C97-2EC4-1C42-AFEB-8B478099D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590F9C-A199-634C-8A6D-DB2A15DA2854}"/>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5480B0B8-1478-BE4D-A72B-B0F3DEBB4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9EC97-0EC1-BF42-B75F-3A9EF87540F6}"/>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1145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9FAC-02F6-7E41-8A57-E361A5D9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68AA1-310D-D64A-A173-24371393E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DE884E-CF8A-2444-9164-E977B83D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10271C-8ABF-AD4B-ADCD-9DE26DA51589}"/>
              </a:ext>
            </a:extLst>
          </p:cNvPr>
          <p:cNvSpPr>
            <a:spLocks noGrp="1"/>
          </p:cNvSpPr>
          <p:nvPr>
            <p:ph type="dt" sz="half" idx="10"/>
          </p:nvPr>
        </p:nvSpPr>
        <p:spPr/>
        <p:txBody>
          <a:bodyPr/>
          <a:lstStyle/>
          <a:p>
            <a:fld id="{5F4657D5-99BE-BE4C-BFBA-45F95AF542B3}" type="datetimeFigureOut">
              <a:rPr lang="en-US" smtClean="0"/>
              <a:t>9/24/2018</a:t>
            </a:fld>
            <a:endParaRPr lang="en-US"/>
          </a:p>
        </p:txBody>
      </p:sp>
      <p:sp>
        <p:nvSpPr>
          <p:cNvPr id="6" name="Footer Placeholder 5">
            <a:extLst>
              <a:ext uri="{FF2B5EF4-FFF2-40B4-BE49-F238E27FC236}">
                <a16:creationId xmlns:a16="http://schemas.microsoft.com/office/drawing/2014/main" id="{1D1F0B4A-FC46-434B-ABE9-4A5DB8298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9B45C-2D60-6244-A368-ECF2CBB03341}"/>
              </a:ext>
            </a:extLst>
          </p:cNvPr>
          <p:cNvSpPr>
            <a:spLocks noGrp="1"/>
          </p:cNvSpPr>
          <p:nvPr>
            <p:ph type="sldNum" sz="quarter" idx="12"/>
          </p:nvPr>
        </p:nvSpPr>
        <p:spPr/>
        <p:txBody>
          <a:bodyPr/>
          <a:lstStyle/>
          <a:p>
            <a:fld id="{78B80B7D-E131-B342-89D6-0CF56084A8C4}" type="slidenum">
              <a:rPr lang="en-US" smtClean="0"/>
              <a:t>‹#›</a:t>
            </a:fld>
            <a:endParaRPr lang="en-US"/>
          </a:p>
        </p:txBody>
      </p:sp>
    </p:spTree>
    <p:extLst>
      <p:ext uri="{BB962C8B-B14F-4D97-AF65-F5344CB8AC3E}">
        <p14:creationId xmlns:p14="http://schemas.microsoft.com/office/powerpoint/2010/main" val="3795186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FF482-AD20-7A4D-B719-95FFEA489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AF45A1-D6F3-C94A-BB7E-1A0397F8F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FD376-F39E-834C-B669-C69AB2D92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57D5-99BE-BE4C-BFBA-45F95AF542B3}" type="datetimeFigureOut">
              <a:rPr lang="en-US" smtClean="0"/>
              <a:t>9/24/2018</a:t>
            </a:fld>
            <a:endParaRPr lang="en-US"/>
          </a:p>
        </p:txBody>
      </p:sp>
      <p:sp>
        <p:nvSpPr>
          <p:cNvPr id="5" name="Footer Placeholder 4">
            <a:extLst>
              <a:ext uri="{FF2B5EF4-FFF2-40B4-BE49-F238E27FC236}">
                <a16:creationId xmlns:a16="http://schemas.microsoft.com/office/drawing/2014/main" id="{D51722A7-2EF5-7D45-91EF-DF3F2A2E0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598408-8D0B-C248-9A73-0776E442C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80B7D-E131-B342-89D6-0CF56084A8C4}" type="slidenum">
              <a:rPr lang="en-US" smtClean="0"/>
              <a:t>‹#›</a:t>
            </a:fld>
            <a:endParaRPr lang="en-US"/>
          </a:p>
        </p:txBody>
      </p:sp>
    </p:spTree>
    <p:extLst>
      <p:ext uri="{BB962C8B-B14F-4D97-AF65-F5344CB8AC3E}">
        <p14:creationId xmlns:p14="http://schemas.microsoft.com/office/powerpoint/2010/main" val="108700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A2DE-6632-C141-A624-946A8A0233D1}"/>
              </a:ext>
            </a:extLst>
          </p:cNvPr>
          <p:cNvSpPr>
            <a:spLocks noGrp="1"/>
          </p:cNvSpPr>
          <p:nvPr>
            <p:ph type="title"/>
          </p:nvPr>
        </p:nvSpPr>
        <p:spPr>
          <a:xfrm>
            <a:off x="838200" y="0"/>
            <a:ext cx="10515600" cy="1325563"/>
          </a:xfrm>
        </p:spPr>
        <p:txBody>
          <a:bodyPr>
            <a:normAutofit/>
          </a:bodyPr>
          <a:lstStyle/>
          <a:p>
            <a:pPr algn="ctr"/>
            <a:r>
              <a:rPr lang="en-US" sz="3200" b="1" cap="all" dirty="0">
                <a:solidFill>
                  <a:srgbClr val="FF0000"/>
                </a:solidFill>
              </a:rPr>
              <a:t>DATA ANALYTICS BOOTCAMP</a:t>
            </a:r>
            <a:endParaRPr lang="en-US" sz="3200" dirty="0">
              <a:solidFill>
                <a:srgbClr val="FF0000"/>
              </a:solidFill>
            </a:endParaRPr>
          </a:p>
        </p:txBody>
      </p:sp>
      <p:sp>
        <p:nvSpPr>
          <p:cNvPr id="4" name="Rectangle 3">
            <a:extLst>
              <a:ext uri="{FF2B5EF4-FFF2-40B4-BE49-F238E27FC236}">
                <a16:creationId xmlns:a16="http://schemas.microsoft.com/office/drawing/2014/main" id="{BE8115EC-099D-1846-A017-790925FA8FF8}"/>
              </a:ext>
            </a:extLst>
          </p:cNvPr>
          <p:cNvSpPr/>
          <p:nvPr/>
        </p:nvSpPr>
        <p:spPr>
          <a:xfrm>
            <a:off x="1193055" y="1671512"/>
            <a:ext cx="9805890" cy="1569660"/>
          </a:xfrm>
          <a:prstGeom prst="rect">
            <a:avLst/>
          </a:prstGeom>
        </p:spPr>
        <p:txBody>
          <a:bodyPr wrap="none">
            <a:spAutoFit/>
          </a:bodyPr>
          <a:lstStyle/>
          <a:p>
            <a:r>
              <a:rPr lang="en-US" sz="9600" b="1" i="0" cap="all" dirty="0">
                <a:solidFill>
                  <a:srgbClr val="FF5C5C"/>
                </a:solidFill>
                <a:effectLst/>
                <a:latin typeface="Arvo"/>
              </a:rPr>
              <a:t>MOVIES / WOMEN</a:t>
            </a:r>
            <a:endParaRPr lang="en-US" sz="9600" dirty="0"/>
          </a:p>
        </p:txBody>
      </p:sp>
      <p:sp>
        <p:nvSpPr>
          <p:cNvPr id="5" name="Rectangle 4">
            <a:extLst>
              <a:ext uri="{FF2B5EF4-FFF2-40B4-BE49-F238E27FC236}">
                <a16:creationId xmlns:a16="http://schemas.microsoft.com/office/drawing/2014/main" id="{DB70BF09-D543-6E4D-B582-5CCC7ECBBC00}"/>
              </a:ext>
            </a:extLst>
          </p:cNvPr>
          <p:cNvSpPr/>
          <p:nvPr/>
        </p:nvSpPr>
        <p:spPr>
          <a:xfrm>
            <a:off x="3477238" y="3356288"/>
            <a:ext cx="5237524" cy="461665"/>
          </a:xfrm>
          <a:prstGeom prst="rect">
            <a:avLst/>
          </a:prstGeom>
        </p:spPr>
        <p:txBody>
          <a:bodyPr wrap="none">
            <a:spAutoFit/>
          </a:bodyPr>
          <a:lstStyle/>
          <a:p>
            <a:r>
              <a:rPr lang="en-US" sz="2400" b="0" i="0" cap="all" dirty="0">
                <a:effectLst/>
                <a:latin typeface="Arvo"/>
              </a:rPr>
              <a:t>ANALYZING MOVIES WITH FEMALE LEAD</a:t>
            </a:r>
            <a:endParaRPr lang="en-US" sz="2400" dirty="0"/>
          </a:p>
        </p:txBody>
      </p:sp>
      <p:sp>
        <p:nvSpPr>
          <p:cNvPr id="6" name="Rectangle 5">
            <a:extLst>
              <a:ext uri="{FF2B5EF4-FFF2-40B4-BE49-F238E27FC236}">
                <a16:creationId xmlns:a16="http://schemas.microsoft.com/office/drawing/2014/main" id="{87B37F8D-04CA-9041-9575-6EDAAEAAF723}"/>
              </a:ext>
            </a:extLst>
          </p:cNvPr>
          <p:cNvSpPr/>
          <p:nvPr/>
        </p:nvSpPr>
        <p:spPr>
          <a:xfrm>
            <a:off x="4313140" y="5823148"/>
            <a:ext cx="3565720" cy="369332"/>
          </a:xfrm>
          <a:prstGeom prst="rect">
            <a:avLst/>
          </a:prstGeom>
        </p:spPr>
        <p:txBody>
          <a:bodyPr wrap="none">
            <a:spAutoFit/>
          </a:bodyPr>
          <a:lstStyle/>
          <a:p>
            <a:r>
              <a:rPr lang="en-US" b="1" i="0" dirty="0">
                <a:solidFill>
                  <a:srgbClr val="FF5C5C"/>
                </a:solidFill>
                <a:effectLst/>
                <a:latin typeface="Arvo"/>
              </a:rPr>
              <a:t>TEAM: Drishti, </a:t>
            </a:r>
            <a:r>
              <a:rPr lang="en-US" b="1" i="0" dirty="0" err="1">
                <a:solidFill>
                  <a:srgbClr val="FF5C5C"/>
                </a:solidFill>
                <a:effectLst/>
                <a:latin typeface="Arvo"/>
              </a:rPr>
              <a:t>Haidy</a:t>
            </a:r>
            <a:r>
              <a:rPr lang="en-US" b="1" i="0" dirty="0">
                <a:solidFill>
                  <a:srgbClr val="FF5C5C"/>
                </a:solidFill>
                <a:effectLst/>
                <a:latin typeface="Arvo"/>
              </a:rPr>
              <a:t>, Sonia, </a:t>
            </a:r>
            <a:r>
              <a:rPr lang="en-US" b="1" i="0" dirty="0" err="1">
                <a:solidFill>
                  <a:srgbClr val="FF5C5C"/>
                </a:solidFill>
                <a:effectLst/>
                <a:latin typeface="Arvo"/>
              </a:rPr>
              <a:t>Minjae</a:t>
            </a:r>
            <a:endParaRPr lang="en-US" dirty="0"/>
          </a:p>
        </p:txBody>
      </p:sp>
    </p:spTree>
    <p:extLst>
      <p:ext uri="{BB962C8B-B14F-4D97-AF65-F5344CB8AC3E}">
        <p14:creationId xmlns:p14="http://schemas.microsoft.com/office/powerpoint/2010/main" val="259584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096000" y="199422"/>
            <a:ext cx="6096000" cy="2554545"/>
          </a:xfrm>
          <a:prstGeom prst="rect">
            <a:avLst/>
          </a:prstGeom>
        </p:spPr>
        <p:txBody>
          <a:bodyPr>
            <a:spAutoFit/>
          </a:bodyPr>
          <a:lstStyle/>
          <a:p>
            <a:r>
              <a:rPr lang="en-US" sz="4000" b="1" i="0" cap="all" dirty="0">
                <a:effectLst/>
                <a:latin typeface="Arvo"/>
              </a:rPr>
              <a:t>HOLLYWOOD IS A MAN'S WORLD!!!</a:t>
            </a:r>
            <a:br>
              <a:rPr lang="en-US" sz="4000" b="1" i="0" cap="all" dirty="0">
                <a:effectLst/>
                <a:latin typeface="Arvo"/>
              </a:rPr>
            </a:br>
            <a:r>
              <a:rPr lang="en-US" sz="4000" b="1" i="0" cap="all" dirty="0">
                <a:solidFill>
                  <a:srgbClr val="FF5C5C"/>
                </a:solidFill>
                <a:effectLst/>
                <a:latin typeface="Arvo"/>
              </a:rPr>
              <a:t>WE ANALYZED WOMEN @ THE BOX OFFICE</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096000" y="2847933"/>
            <a:ext cx="5655276" cy="3785652"/>
          </a:xfrm>
          <a:prstGeom prst="rect">
            <a:avLst/>
          </a:prstGeom>
        </p:spPr>
        <p:txBody>
          <a:bodyPr wrap="square">
            <a:spAutoFit/>
          </a:bodyPr>
          <a:lstStyle/>
          <a:p>
            <a:pPr>
              <a:buFont typeface="Arial" panose="020B0604020202020204" pitchFamily="34" charset="0"/>
              <a:buChar char="•"/>
            </a:pPr>
            <a:r>
              <a:rPr lang="en-US" sz="2400" dirty="0">
                <a:solidFill>
                  <a:srgbClr val="000000"/>
                </a:solidFill>
                <a:latin typeface="Arvo"/>
              </a:rPr>
              <a:t>How many</a:t>
            </a:r>
            <a:r>
              <a:rPr lang="en-US" sz="2400" b="0" i="0" dirty="0">
                <a:solidFill>
                  <a:srgbClr val="000000"/>
                </a:solidFill>
                <a:effectLst/>
                <a:latin typeface="Arvo"/>
              </a:rPr>
              <a:t> Movies that we watch, feature strong female lead?</a:t>
            </a:r>
          </a:p>
          <a:p>
            <a:pPr>
              <a:buFont typeface="Arial" panose="020B0604020202020204" pitchFamily="34" charset="0"/>
              <a:buChar char="•"/>
            </a:pPr>
            <a:r>
              <a:rPr lang="en-US" sz="2400" dirty="0">
                <a:solidFill>
                  <a:srgbClr val="000000"/>
                </a:solidFill>
                <a:latin typeface="Arvo"/>
              </a:rPr>
              <a:t>What has been the trend since 1990?</a:t>
            </a:r>
            <a:endParaRPr lang="en-US" sz="2400" b="0" i="0" dirty="0">
              <a:solidFill>
                <a:srgbClr val="000000"/>
              </a:solidFill>
              <a:effectLst/>
              <a:latin typeface="Arvo"/>
            </a:endParaRPr>
          </a:p>
          <a:p>
            <a:pPr>
              <a:buFont typeface="Arial" panose="020B0604020202020204" pitchFamily="34" charset="0"/>
              <a:buChar char="•"/>
            </a:pPr>
            <a:r>
              <a:rPr lang="en-US" sz="2400" b="0" i="0" dirty="0">
                <a:solidFill>
                  <a:srgbClr val="000000"/>
                </a:solidFill>
                <a:effectLst/>
                <a:latin typeface="Arvo"/>
              </a:rPr>
              <a:t>What are the top genres with female lead?</a:t>
            </a:r>
          </a:p>
          <a:p>
            <a:pPr>
              <a:buFont typeface="Arial" panose="020B0604020202020204" pitchFamily="34" charset="0"/>
              <a:buChar char="•"/>
            </a:pPr>
            <a:r>
              <a:rPr lang="en-US" sz="2400" b="0" i="0" dirty="0">
                <a:solidFill>
                  <a:srgbClr val="000000"/>
                </a:solidFill>
                <a:effectLst/>
                <a:latin typeface="Arvo"/>
              </a:rPr>
              <a:t>How many female Actors led movies have made </a:t>
            </a:r>
            <a:r>
              <a:rPr lang="en-US" sz="2400" dirty="0">
                <a:solidFill>
                  <a:srgbClr val="000000"/>
                </a:solidFill>
                <a:latin typeface="Arvo"/>
              </a:rPr>
              <a:t>to the top at box office</a:t>
            </a:r>
            <a:r>
              <a:rPr lang="en-US" sz="2400" b="0" i="0" dirty="0">
                <a:solidFill>
                  <a:srgbClr val="000000"/>
                </a:solidFill>
                <a:effectLst/>
                <a:latin typeface="Arvo"/>
              </a:rPr>
              <a:t>?</a:t>
            </a:r>
          </a:p>
          <a:p>
            <a:pPr>
              <a:buFont typeface="Arial" panose="020B0604020202020204" pitchFamily="34" charset="0"/>
              <a:buChar char="•"/>
            </a:pPr>
            <a:r>
              <a:rPr lang="en-US" sz="2400" dirty="0">
                <a:solidFill>
                  <a:srgbClr val="000000"/>
                </a:solidFill>
                <a:latin typeface="Arvo"/>
              </a:rPr>
              <a:t>Do female actor led movies make as much money as male? Do producers want to put in as much money in female led movies as they do in movies with male lead?</a:t>
            </a:r>
            <a:endParaRPr lang="en-US" b="0" i="0" dirty="0">
              <a:solidFill>
                <a:srgbClr val="000000"/>
              </a:solidFill>
              <a:effectLst/>
              <a:latin typeface="Arvo"/>
            </a:endParaRPr>
          </a:p>
        </p:txBody>
      </p:sp>
      <p:pic>
        <p:nvPicPr>
          <p:cNvPr id="2" name="Picture 1">
            <a:extLst>
              <a:ext uri="{FF2B5EF4-FFF2-40B4-BE49-F238E27FC236}">
                <a16:creationId xmlns:a16="http://schemas.microsoft.com/office/drawing/2014/main" id="{FFA04293-1C86-4563-B515-BBFE55388495}"/>
              </a:ext>
            </a:extLst>
          </p:cNvPr>
          <p:cNvPicPr>
            <a:picLocks noChangeAspect="1"/>
          </p:cNvPicPr>
          <p:nvPr/>
        </p:nvPicPr>
        <p:blipFill>
          <a:blip r:embed="rId2"/>
          <a:stretch>
            <a:fillRect/>
          </a:stretch>
        </p:blipFill>
        <p:spPr>
          <a:xfrm>
            <a:off x="121920" y="128010"/>
            <a:ext cx="5913119" cy="6628656"/>
          </a:xfrm>
          <a:prstGeom prst="rect">
            <a:avLst/>
          </a:prstGeom>
        </p:spPr>
      </p:pic>
    </p:spTree>
    <p:extLst>
      <p:ext uri="{BB962C8B-B14F-4D97-AF65-F5344CB8AC3E}">
        <p14:creationId xmlns:p14="http://schemas.microsoft.com/office/powerpoint/2010/main" val="60829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706BE-8163-EA42-9EF1-E98473D78070}"/>
              </a:ext>
            </a:extLst>
          </p:cNvPr>
          <p:cNvPicPr>
            <a:picLocks noChangeAspect="1"/>
          </p:cNvPicPr>
          <p:nvPr/>
        </p:nvPicPr>
        <p:blipFill>
          <a:blip r:embed="rId2"/>
          <a:stretch>
            <a:fillRect/>
          </a:stretch>
        </p:blipFill>
        <p:spPr>
          <a:xfrm>
            <a:off x="247134" y="259925"/>
            <a:ext cx="8045731" cy="4861182"/>
          </a:xfrm>
          <a:prstGeom prst="rect">
            <a:avLst/>
          </a:prstGeom>
        </p:spPr>
      </p:pic>
      <p:sp>
        <p:nvSpPr>
          <p:cNvPr id="7" name="Rectangle 6">
            <a:extLst>
              <a:ext uri="{FF2B5EF4-FFF2-40B4-BE49-F238E27FC236}">
                <a16:creationId xmlns:a16="http://schemas.microsoft.com/office/drawing/2014/main" id="{952F4EB4-F3A3-5D4B-A309-270035747460}"/>
              </a:ext>
            </a:extLst>
          </p:cNvPr>
          <p:cNvSpPr/>
          <p:nvPr/>
        </p:nvSpPr>
        <p:spPr>
          <a:xfrm>
            <a:off x="7339913" y="4053016"/>
            <a:ext cx="4263081" cy="1246495"/>
          </a:xfrm>
          <a:prstGeom prst="rect">
            <a:avLst/>
          </a:prstGeom>
        </p:spPr>
        <p:txBody>
          <a:bodyPr wrap="square">
            <a:spAutoFit/>
          </a:bodyPr>
          <a:lstStyle/>
          <a:p>
            <a:r>
              <a:rPr lang="en-US" sz="2500" b="0" i="0" dirty="0">
                <a:effectLst/>
                <a:latin typeface="Arvo"/>
              </a:rPr>
              <a:t>37% Female Leading roles in 2018 compared to 20% in 1990, 2000 and 2010</a:t>
            </a:r>
            <a:endParaRPr lang="en-US" sz="2500" dirty="0"/>
          </a:p>
        </p:txBody>
      </p:sp>
    </p:spTree>
    <p:extLst>
      <p:ext uri="{BB962C8B-B14F-4D97-AF65-F5344CB8AC3E}">
        <p14:creationId xmlns:p14="http://schemas.microsoft.com/office/powerpoint/2010/main" val="127359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725971-10F5-2246-8520-B5EC041601E1}"/>
              </a:ext>
            </a:extLst>
          </p:cNvPr>
          <p:cNvPicPr>
            <a:picLocks noChangeAspect="1"/>
          </p:cNvPicPr>
          <p:nvPr/>
        </p:nvPicPr>
        <p:blipFill>
          <a:blip r:embed="rId2"/>
          <a:stretch>
            <a:fillRect/>
          </a:stretch>
        </p:blipFill>
        <p:spPr>
          <a:xfrm>
            <a:off x="165275" y="455998"/>
            <a:ext cx="7631839" cy="5111232"/>
          </a:xfrm>
          <a:prstGeom prst="rect">
            <a:avLst/>
          </a:prstGeom>
        </p:spPr>
      </p:pic>
      <p:sp>
        <p:nvSpPr>
          <p:cNvPr id="6" name="Rectangle 5">
            <a:extLst>
              <a:ext uri="{FF2B5EF4-FFF2-40B4-BE49-F238E27FC236}">
                <a16:creationId xmlns:a16="http://schemas.microsoft.com/office/drawing/2014/main" id="{A7FA54ED-A9A1-FE4B-B9B8-2602E8A49D91}"/>
              </a:ext>
            </a:extLst>
          </p:cNvPr>
          <p:cNvSpPr/>
          <p:nvPr/>
        </p:nvSpPr>
        <p:spPr>
          <a:xfrm>
            <a:off x="6956854" y="4232189"/>
            <a:ext cx="4843850" cy="2015936"/>
          </a:xfrm>
          <a:prstGeom prst="rect">
            <a:avLst/>
          </a:prstGeom>
        </p:spPr>
        <p:txBody>
          <a:bodyPr wrap="square">
            <a:spAutoFit/>
          </a:bodyPr>
          <a:lstStyle/>
          <a:p>
            <a:r>
              <a:rPr lang="en-US" sz="2500" dirty="0">
                <a:solidFill>
                  <a:srgbClr val="000000"/>
                </a:solidFill>
                <a:latin typeface="Arvo"/>
              </a:rPr>
              <a:t>Number of Women in Lead roles are very competitive in Romance Genre. Almost 47% of romantic movies have woman in Lead. Followed by Horror and TV Movies</a:t>
            </a:r>
            <a:endParaRPr lang="en-US" sz="2500" dirty="0"/>
          </a:p>
        </p:txBody>
      </p:sp>
    </p:spTree>
    <p:extLst>
      <p:ext uri="{BB962C8B-B14F-4D97-AF65-F5344CB8AC3E}">
        <p14:creationId xmlns:p14="http://schemas.microsoft.com/office/powerpoint/2010/main" val="3214595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647DA4-100B-A145-89CC-0AF01CCCF3F6}"/>
              </a:ext>
            </a:extLst>
          </p:cNvPr>
          <p:cNvSpPr/>
          <p:nvPr/>
        </p:nvSpPr>
        <p:spPr>
          <a:xfrm>
            <a:off x="988541" y="4934636"/>
            <a:ext cx="3880022" cy="861774"/>
          </a:xfrm>
          <a:prstGeom prst="rect">
            <a:avLst/>
          </a:prstGeom>
        </p:spPr>
        <p:txBody>
          <a:bodyPr wrap="square">
            <a:spAutoFit/>
          </a:bodyPr>
          <a:lstStyle/>
          <a:p>
            <a:r>
              <a:rPr lang="en-US" sz="2500" dirty="0">
                <a:latin typeface="Arvo"/>
              </a:rPr>
              <a:t>Top 5 female Artists in Popular Movies </a:t>
            </a:r>
            <a:endParaRPr lang="en-US" sz="2500" dirty="0"/>
          </a:p>
        </p:txBody>
      </p:sp>
      <p:sp>
        <p:nvSpPr>
          <p:cNvPr id="9" name="Rectangle 8">
            <a:extLst>
              <a:ext uri="{FF2B5EF4-FFF2-40B4-BE49-F238E27FC236}">
                <a16:creationId xmlns:a16="http://schemas.microsoft.com/office/drawing/2014/main" id="{D2C7A58B-5517-AA4E-BFD8-940E81AD8906}"/>
              </a:ext>
            </a:extLst>
          </p:cNvPr>
          <p:cNvSpPr/>
          <p:nvPr/>
        </p:nvSpPr>
        <p:spPr>
          <a:xfrm>
            <a:off x="6796217" y="4934636"/>
            <a:ext cx="3880022" cy="861774"/>
          </a:xfrm>
          <a:prstGeom prst="rect">
            <a:avLst/>
          </a:prstGeom>
        </p:spPr>
        <p:txBody>
          <a:bodyPr wrap="square">
            <a:spAutoFit/>
          </a:bodyPr>
          <a:lstStyle/>
          <a:p>
            <a:r>
              <a:rPr lang="en-US" sz="2500" dirty="0">
                <a:latin typeface="Arvo"/>
              </a:rPr>
              <a:t>Top 5 male Artists in Popular Movies </a:t>
            </a:r>
            <a:endParaRPr lang="en-US" sz="2500" dirty="0"/>
          </a:p>
        </p:txBody>
      </p:sp>
      <p:pic>
        <p:nvPicPr>
          <p:cNvPr id="2" name="Picture 1">
            <a:extLst>
              <a:ext uri="{FF2B5EF4-FFF2-40B4-BE49-F238E27FC236}">
                <a16:creationId xmlns:a16="http://schemas.microsoft.com/office/drawing/2014/main" id="{5FB88185-E649-47F2-987A-64188CF0C2DF}"/>
              </a:ext>
            </a:extLst>
          </p:cNvPr>
          <p:cNvPicPr>
            <a:picLocks noChangeAspect="1"/>
          </p:cNvPicPr>
          <p:nvPr/>
        </p:nvPicPr>
        <p:blipFill>
          <a:blip r:embed="rId2"/>
          <a:stretch>
            <a:fillRect/>
          </a:stretch>
        </p:blipFill>
        <p:spPr>
          <a:xfrm>
            <a:off x="368353" y="605223"/>
            <a:ext cx="5027431" cy="4342459"/>
          </a:xfrm>
          <a:prstGeom prst="rect">
            <a:avLst/>
          </a:prstGeom>
        </p:spPr>
      </p:pic>
      <p:pic>
        <p:nvPicPr>
          <p:cNvPr id="3" name="Picture 2">
            <a:extLst>
              <a:ext uri="{FF2B5EF4-FFF2-40B4-BE49-F238E27FC236}">
                <a16:creationId xmlns:a16="http://schemas.microsoft.com/office/drawing/2014/main" id="{69D1C7E6-1035-4FC6-B4C8-5CD06FDF1706}"/>
              </a:ext>
            </a:extLst>
          </p:cNvPr>
          <p:cNvPicPr>
            <a:picLocks noChangeAspect="1"/>
          </p:cNvPicPr>
          <p:nvPr/>
        </p:nvPicPr>
        <p:blipFill>
          <a:blip r:embed="rId3"/>
          <a:stretch>
            <a:fillRect/>
          </a:stretch>
        </p:blipFill>
        <p:spPr>
          <a:xfrm>
            <a:off x="6313276" y="599483"/>
            <a:ext cx="4845904" cy="4335153"/>
          </a:xfrm>
          <a:prstGeom prst="rect">
            <a:avLst/>
          </a:prstGeom>
        </p:spPr>
      </p:pic>
    </p:spTree>
    <p:extLst>
      <p:ext uri="{BB962C8B-B14F-4D97-AF65-F5344CB8AC3E}">
        <p14:creationId xmlns:p14="http://schemas.microsoft.com/office/powerpoint/2010/main" val="12951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F6D587-87F4-9C41-ACC9-993565D7D8E9}"/>
              </a:ext>
            </a:extLst>
          </p:cNvPr>
          <p:cNvSpPr/>
          <p:nvPr/>
        </p:nvSpPr>
        <p:spPr>
          <a:xfrm>
            <a:off x="7401697" y="4457696"/>
            <a:ext cx="4324865" cy="830997"/>
          </a:xfrm>
          <a:prstGeom prst="rect">
            <a:avLst/>
          </a:prstGeom>
        </p:spPr>
        <p:txBody>
          <a:bodyPr wrap="square">
            <a:spAutoFit/>
          </a:bodyPr>
          <a:lstStyle/>
          <a:p>
            <a:r>
              <a:rPr lang="en-US" sz="2400" dirty="0">
                <a:solidFill>
                  <a:srgbClr val="000000"/>
                </a:solidFill>
                <a:latin typeface="Arvo"/>
              </a:rPr>
              <a:t>Highest Grossing movies in Billions since 1990</a:t>
            </a:r>
            <a:endParaRPr lang="en-US" sz="2400" dirty="0"/>
          </a:p>
        </p:txBody>
      </p:sp>
      <p:pic>
        <p:nvPicPr>
          <p:cNvPr id="2" name="Picture 1">
            <a:extLst>
              <a:ext uri="{FF2B5EF4-FFF2-40B4-BE49-F238E27FC236}">
                <a16:creationId xmlns:a16="http://schemas.microsoft.com/office/drawing/2014/main" id="{D79BE316-DA7B-4AD3-B1EB-1FDAD4B4F99C}"/>
              </a:ext>
            </a:extLst>
          </p:cNvPr>
          <p:cNvPicPr>
            <a:picLocks noChangeAspect="1"/>
          </p:cNvPicPr>
          <p:nvPr/>
        </p:nvPicPr>
        <p:blipFill>
          <a:blip r:embed="rId2"/>
          <a:stretch>
            <a:fillRect/>
          </a:stretch>
        </p:blipFill>
        <p:spPr>
          <a:xfrm>
            <a:off x="88812" y="542238"/>
            <a:ext cx="7174433" cy="4871425"/>
          </a:xfrm>
          <a:prstGeom prst="rect">
            <a:avLst/>
          </a:prstGeom>
        </p:spPr>
      </p:pic>
    </p:spTree>
    <p:extLst>
      <p:ext uri="{BB962C8B-B14F-4D97-AF65-F5344CB8AC3E}">
        <p14:creationId xmlns:p14="http://schemas.microsoft.com/office/powerpoint/2010/main" val="405690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8E2451-053D-6848-BC87-547C2413F450}"/>
              </a:ext>
            </a:extLst>
          </p:cNvPr>
          <p:cNvPicPr>
            <a:picLocks noChangeAspect="1"/>
          </p:cNvPicPr>
          <p:nvPr/>
        </p:nvPicPr>
        <p:blipFill>
          <a:blip r:embed="rId2"/>
          <a:stretch>
            <a:fillRect/>
          </a:stretch>
        </p:blipFill>
        <p:spPr>
          <a:xfrm>
            <a:off x="7003472" y="727364"/>
            <a:ext cx="4692037" cy="3416319"/>
          </a:xfrm>
          <a:prstGeom prst="rect">
            <a:avLst/>
          </a:prstGeom>
        </p:spPr>
      </p:pic>
      <p:sp>
        <p:nvSpPr>
          <p:cNvPr id="6" name="Rectangle 5">
            <a:extLst>
              <a:ext uri="{FF2B5EF4-FFF2-40B4-BE49-F238E27FC236}">
                <a16:creationId xmlns:a16="http://schemas.microsoft.com/office/drawing/2014/main" id="{6FF6D587-87F4-9C41-ACC9-993565D7D8E9}"/>
              </a:ext>
            </a:extLst>
          </p:cNvPr>
          <p:cNvSpPr/>
          <p:nvPr/>
        </p:nvSpPr>
        <p:spPr>
          <a:xfrm>
            <a:off x="708033" y="4447926"/>
            <a:ext cx="10775934" cy="2585323"/>
          </a:xfrm>
          <a:prstGeom prst="rect">
            <a:avLst/>
          </a:prstGeom>
        </p:spPr>
        <p:txBody>
          <a:bodyPr wrap="square">
            <a:spAutoFit/>
          </a:bodyPr>
          <a:lstStyle/>
          <a:p>
            <a:r>
              <a:rPr lang="en-US" b="1" dirty="0"/>
              <a:t>Hypothesis test II - Return on Investment</a:t>
            </a:r>
          </a:p>
          <a:p>
            <a:r>
              <a:rPr lang="en-US" b="1" dirty="0"/>
              <a:t>Hypothesis</a:t>
            </a:r>
            <a:r>
              <a:rPr lang="en-US" dirty="0"/>
              <a:t> - If gender of the lead actor is related to revenue of the movie, then casting male lead actor will lead to more ROI as compared to ROI of movie with female lead actor.</a:t>
            </a:r>
          </a:p>
          <a:p>
            <a:r>
              <a:rPr lang="en-US" b="1" dirty="0"/>
              <a:t>Null Hypothesis </a:t>
            </a:r>
            <a:r>
              <a:rPr lang="en-US" dirty="0"/>
              <a:t>- If gender of the lead actor is not related to revenue of the movie, then casting male lead actor will not lead to more ROI as compared to ROI of movie with female lead actor.</a:t>
            </a:r>
          </a:p>
          <a:p>
            <a:r>
              <a:rPr lang="en-US" dirty="0"/>
              <a:t>Result – </a:t>
            </a:r>
            <a:r>
              <a:rPr lang="en-US" altLang="en-US" dirty="0">
                <a:solidFill>
                  <a:srgbClr val="000000"/>
                </a:solidFill>
                <a:cs typeface="Courier New" panose="02070309020205020404" pitchFamily="49" charset="0"/>
              </a:rPr>
              <a:t>T-Test: statistic= 1.266593, </a:t>
            </a:r>
            <a:r>
              <a:rPr lang="en-US" altLang="en-US" dirty="0" err="1">
                <a:solidFill>
                  <a:srgbClr val="000000"/>
                </a:solidFill>
                <a:cs typeface="Courier New" panose="02070309020205020404" pitchFamily="49" charset="0"/>
              </a:rPr>
              <a:t>pvalue</a:t>
            </a:r>
            <a:r>
              <a:rPr lang="en-US" altLang="en-US" dirty="0">
                <a:solidFill>
                  <a:srgbClr val="000000"/>
                </a:solidFill>
                <a:cs typeface="Courier New" panose="02070309020205020404" pitchFamily="49" charset="0"/>
              </a:rPr>
              <a:t>= 0.205983</a:t>
            </a:r>
          </a:p>
          <a:p>
            <a:r>
              <a:rPr lang="en-US" altLang="en-US" dirty="0">
                <a:solidFill>
                  <a:srgbClr val="000000"/>
                </a:solidFill>
                <a:cs typeface="Courier New" panose="02070309020205020404" pitchFamily="49" charset="0"/>
              </a:rPr>
              <a:t>No Difference</a:t>
            </a:r>
            <a:endParaRPr lang="en-US" altLang="en-US" sz="1400" dirty="0"/>
          </a:p>
          <a:p>
            <a:endParaRPr lang="en-US" dirty="0"/>
          </a:p>
          <a:p>
            <a:endParaRPr lang="en-US" dirty="0"/>
          </a:p>
        </p:txBody>
      </p:sp>
      <p:sp>
        <p:nvSpPr>
          <p:cNvPr id="5" name="TextBox 4">
            <a:extLst>
              <a:ext uri="{FF2B5EF4-FFF2-40B4-BE49-F238E27FC236}">
                <a16:creationId xmlns:a16="http://schemas.microsoft.com/office/drawing/2014/main" id="{56F74607-20C8-4C7F-A20B-DFBC486CDEE5}"/>
              </a:ext>
            </a:extLst>
          </p:cNvPr>
          <p:cNvSpPr txBox="1"/>
          <p:nvPr/>
        </p:nvSpPr>
        <p:spPr>
          <a:xfrm>
            <a:off x="779320" y="727364"/>
            <a:ext cx="6224151" cy="3416320"/>
          </a:xfrm>
          <a:prstGeom prst="rect">
            <a:avLst/>
          </a:prstGeom>
          <a:noFill/>
        </p:spPr>
        <p:txBody>
          <a:bodyPr wrap="square" rtlCol="0">
            <a:spAutoFit/>
          </a:bodyPr>
          <a:lstStyle/>
          <a:p>
            <a:r>
              <a:rPr lang="en-US" b="1" dirty="0"/>
              <a:t>Hypothesis test I - Budget</a:t>
            </a:r>
          </a:p>
          <a:p>
            <a:r>
              <a:rPr lang="en-US" dirty="0"/>
              <a:t>*</a:t>
            </a:r>
            <a:r>
              <a:rPr lang="en-US" b="1" dirty="0"/>
              <a:t>Hypothesis</a:t>
            </a:r>
            <a:r>
              <a:rPr lang="en-US" dirty="0"/>
              <a:t> - If gender of the lead actor is related to budget of the movie, then movie casting male lead actor will have more budget as compared to movie with female lead actor.</a:t>
            </a:r>
          </a:p>
          <a:p>
            <a:r>
              <a:rPr lang="en-US" dirty="0"/>
              <a:t>*</a:t>
            </a:r>
            <a:r>
              <a:rPr lang="en-US" b="1" dirty="0"/>
              <a:t>Null Hypothesis </a:t>
            </a:r>
            <a:r>
              <a:rPr lang="en-US" dirty="0"/>
              <a:t>- If gender of the lead actor is not related to revenue of the movie, then movie casting male lead actor will not have more budget as compared to movie with female lead actor.</a:t>
            </a:r>
          </a:p>
          <a:p>
            <a:r>
              <a:rPr lang="en-US" b="1" dirty="0"/>
              <a:t>Result</a:t>
            </a:r>
            <a:r>
              <a:rPr lang="en-US" dirty="0"/>
              <a:t> - T-Test: </a:t>
            </a:r>
            <a:r>
              <a:rPr lang="en-US" altLang="en-US" dirty="0">
                <a:solidFill>
                  <a:srgbClr val="000000"/>
                </a:solidFill>
                <a:cs typeface="Courier New" panose="02070309020205020404" pitchFamily="49" charset="0"/>
              </a:rPr>
              <a:t>statistic= -7.862716, </a:t>
            </a:r>
            <a:r>
              <a:rPr lang="en-US" altLang="en-US" dirty="0" err="1">
                <a:solidFill>
                  <a:srgbClr val="000000"/>
                </a:solidFill>
                <a:cs typeface="Courier New" panose="02070309020205020404" pitchFamily="49" charset="0"/>
              </a:rPr>
              <a:t>pvalue</a:t>
            </a:r>
            <a:r>
              <a:rPr lang="en-US" altLang="en-US" dirty="0">
                <a:solidFill>
                  <a:srgbClr val="000000"/>
                </a:solidFill>
                <a:cs typeface="Courier New" panose="02070309020205020404" pitchFamily="49" charset="0"/>
              </a:rPr>
              <a:t>= 1.088734</a:t>
            </a:r>
            <a:endParaRPr lang="en-US" altLang="en-US" sz="4000" dirty="0"/>
          </a:p>
          <a:p>
            <a:r>
              <a:rPr lang="en-US" altLang="en-US" dirty="0">
                <a:solidFill>
                  <a:srgbClr val="000000"/>
                </a:solidFill>
                <a:cs typeface="Courier New" panose="02070309020205020404" pitchFamily="49" charset="0"/>
              </a:rPr>
              <a:t>The mean revenue of movies with Female lead cast is $ 42,095,964. The mean revenue of movies with Male lead cast is $ 62,191,940. percent difference: 32%.</a:t>
            </a:r>
            <a:r>
              <a:rPr lang="en-US" altLang="en-US" sz="1400" dirty="0"/>
              <a:t> </a:t>
            </a:r>
            <a:endParaRPr lang="en-US" dirty="0"/>
          </a:p>
        </p:txBody>
      </p:sp>
      <p:sp>
        <p:nvSpPr>
          <p:cNvPr id="13" name="Rectangle 7">
            <a:extLst>
              <a:ext uri="{FF2B5EF4-FFF2-40B4-BE49-F238E27FC236}">
                <a16:creationId xmlns:a16="http://schemas.microsoft.com/office/drawing/2014/main" id="{9179D0FA-5E1F-4AFD-9D0D-E7D1CBB52F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5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41F87A-6A37-824E-9DF0-8DC548A6C691}"/>
              </a:ext>
            </a:extLst>
          </p:cNvPr>
          <p:cNvSpPr/>
          <p:nvPr/>
        </p:nvSpPr>
        <p:spPr>
          <a:xfrm>
            <a:off x="6944497" y="545411"/>
            <a:ext cx="6096000" cy="707886"/>
          </a:xfrm>
          <a:prstGeom prst="rect">
            <a:avLst/>
          </a:prstGeom>
        </p:spPr>
        <p:txBody>
          <a:bodyPr>
            <a:spAutoFit/>
          </a:bodyPr>
          <a:lstStyle/>
          <a:p>
            <a:r>
              <a:rPr lang="en-US" sz="4000" b="1" i="0" cap="all" dirty="0">
                <a:solidFill>
                  <a:srgbClr val="FF5C5C"/>
                </a:solidFill>
                <a:effectLst/>
                <a:latin typeface="Arvo"/>
              </a:rPr>
              <a:t>CONCLUSIONS</a:t>
            </a:r>
            <a:endParaRPr lang="en-US" sz="4000" dirty="0"/>
          </a:p>
        </p:txBody>
      </p:sp>
      <p:sp>
        <p:nvSpPr>
          <p:cNvPr id="8" name="Rectangle 7">
            <a:extLst>
              <a:ext uri="{FF2B5EF4-FFF2-40B4-BE49-F238E27FC236}">
                <a16:creationId xmlns:a16="http://schemas.microsoft.com/office/drawing/2014/main" id="{525A3DF2-5415-F44D-B0B1-C83B1982AC56}"/>
              </a:ext>
            </a:extLst>
          </p:cNvPr>
          <p:cNvSpPr/>
          <p:nvPr/>
        </p:nvSpPr>
        <p:spPr>
          <a:xfrm>
            <a:off x="6944497" y="1497602"/>
            <a:ext cx="4559644" cy="4801314"/>
          </a:xfrm>
          <a:prstGeom prst="rect">
            <a:avLst/>
          </a:prstGeom>
        </p:spPr>
        <p:txBody>
          <a:bodyPr wrap="square">
            <a:spAutoFit/>
          </a:bodyPr>
          <a:lstStyle/>
          <a:p>
            <a:pPr>
              <a:buFont typeface="Arial" panose="020B0604020202020204" pitchFamily="34" charset="0"/>
              <a:buChar char="•"/>
            </a:pPr>
            <a:r>
              <a:rPr lang="en-US" sz="2400" b="0" i="0" dirty="0">
                <a:solidFill>
                  <a:srgbClr val="000000"/>
                </a:solidFill>
                <a:effectLst/>
                <a:latin typeface="Arvo"/>
              </a:rPr>
              <a:t> There is an increasing trend of Movies featuring strong female lead. </a:t>
            </a:r>
          </a:p>
          <a:p>
            <a:pPr>
              <a:buFont typeface="Arial" panose="020B0604020202020204" pitchFamily="34" charset="0"/>
              <a:buChar char="•"/>
            </a:pPr>
            <a:r>
              <a:rPr lang="en-US" sz="2400" b="0" i="0" dirty="0">
                <a:solidFill>
                  <a:srgbClr val="000000"/>
                </a:solidFill>
                <a:effectLst/>
                <a:latin typeface="Arvo"/>
              </a:rPr>
              <a:t> Female led Movies are mostly in Romance</a:t>
            </a:r>
            <a:r>
              <a:rPr lang="en-US" sz="2400" dirty="0">
                <a:solidFill>
                  <a:srgbClr val="000000"/>
                </a:solidFill>
                <a:latin typeface="Arvo"/>
              </a:rPr>
              <a:t> and</a:t>
            </a:r>
            <a:r>
              <a:rPr lang="en-US" sz="2400" b="0" i="0" dirty="0">
                <a:solidFill>
                  <a:srgbClr val="000000"/>
                </a:solidFill>
                <a:effectLst/>
                <a:latin typeface="Arvo"/>
              </a:rPr>
              <a:t> Horror genre.</a:t>
            </a:r>
          </a:p>
          <a:p>
            <a:pPr>
              <a:buFont typeface="Arial" panose="020B0604020202020204" pitchFamily="34" charset="0"/>
              <a:buChar char="•"/>
            </a:pPr>
            <a:r>
              <a:rPr lang="en-US" sz="2400" b="0" i="0" dirty="0">
                <a:solidFill>
                  <a:srgbClr val="000000"/>
                </a:solidFill>
                <a:effectLst/>
                <a:latin typeface="Arvo"/>
              </a:rPr>
              <a:t> There is a strong bias in Hollywood put in more money in movies featuring strong male lead even though they make as much money as movies with stron</a:t>
            </a:r>
            <a:r>
              <a:rPr lang="en-US" sz="2400" dirty="0">
                <a:solidFill>
                  <a:srgbClr val="000000"/>
                </a:solidFill>
                <a:latin typeface="Arvo"/>
              </a:rPr>
              <a:t>g female lead</a:t>
            </a:r>
            <a:endParaRPr lang="en-US" sz="2400" b="0" i="0" dirty="0">
              <a:solidFill>
                <a:srgbClr val="000000"/>
              </a:solidFill>
              <a:effectLst/>
              <a:latin typeface="Arvo"/>
            </a:endParaRPr>
          </a:p>
          <a:p>
            <a:pPr>
              <a:buFont typeface="Arial" panose="020B0604020202020204" pitchFamily="34" charset="0"/>
              <a:buChar char="•"/>
            </a:pPr>
            <a:endParaRPr lang="en-US" sz="2400" b="0" i="0" dirty="0">
              <a:solidFill>
                <a:srgbClr val="000000"/>
              </a:solidFill>
              <a:effectLst/>
              <a:latin typeface="Arvo"/>
            </a:endParaRPr>
          </a:p>
          <a:p>
            <a:pPr>
              <a:buFont typeface="Arial" panose="020B0604020202020204" pitchFamily="34" charset="0"/>
              <a:buChar char="•"/>
            </a:pPr>
            <a:endParaRPr lang="en-US" b="0" i="0" dirty="0">
              <a:solidFill>
                <a:srgbClr val="000000"/>
              </a:solidFill>
              <a:effectLst/>
              <a:latin typeface="Arvo"/>
            </a:endParaRPr>
          </a:p>
        </p:txBody>
      </p:sp>
      <p:pic>
        <p:nvPicPr>
          <p:cNvPr id="4" name="Picture 3">
            <a:extLst>
              <a:ext uri="{FF2B5EF4-FFF2-40B4-BE49-F238E27FC236}">
                <a16:creationId xmlns:a16="http://schemas.microsoft.com/office/drawing/2014/main" id="{2A668573-F5CC-B044-BFC6-B32B7121E8C8}"/>
              </a:ext>
            </a:extLst>
          </p:cNvPr>
          <p:cNvPicPr>
            <a:picLocks noChangeAspect="1"/>
          </p:cNvPicPr>
          <p:nvPr/>
        </p:nvPicPr>
        <p:blipFill>
          <a:blip r:embed="rId2"/>
          <a:stretch>
            <a:fillRect/>
          </a:stretch>
        </p:blipFill>
        <p:spPr>
          <a:xfrm>
            <a:off x="-4286766" y="0"/>
            <a:ext cx="10922345" cy="7084765"/>
          </a:xfrm>
          <a:prstGeom prst="rect">
            <a:avLst/>
          </a:prstGeom>
        </p:spPr>
      </p:pic>
    </p:spTree>
    <p:extLst>
      <p:ext uri="{BB962C8B-B14F-4D97-AF65-F5344CB8AC3E}">
        <p14:creationId xmlns:p14="http://schemas.microsoft.com/office/powerpoint/2010/main" val="84636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447</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Arvo</vt:lpstr>
      <vt:lpstr>Calibri</vt:lpstr>
      <vt:lpstr>Calibri Light</vt:lpstr>
      <vt:lpstr>Courier New</vt:lpstr>
      <vt:lpstr>Office Theme</vt:lpstr>
      <vt:lpstr>DATA ANALYTICS BOOTCAMP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dc:title>
  <dc:creator>SONIA kingslien</dc:creator>
  <cp:lastModifiedBy>haidy sedky</cp:lastModifiedBy>
  <cp:revision>18</cp:revision>
  <dcterms:created xsi:type="dcterms:W3CDTF">2018-09-24T22:52:55Z</dcterms:created>
  <dcterms:modified xsi:type="dcterms:W3CDTF">2018-09-25T01:30:44Z</dcterms:modified>
</cp:coreProperties>
</file>