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bM8n8OccRQLffzkOq2ohnP6o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2309d13cb_8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1b2309d13cb_8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b2309d13cb_2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b2309d13cb_2_3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b2309d13cb_2_3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2309d13cb_8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1b2309d13cb_8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2309d13cb_8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b2309d13cb_8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1b2309d13cb_8_1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2309d13cb_8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1b2309d13cb_8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b2309d13cb_8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b2309d13cb_8_2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g1b2309d13cb_8_2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b2309d13cb_8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g1b2309d13cb_8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b2309d13c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b2309d13c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b2309d13cb_2_3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b2309d13cb_2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b2309d13cb_2_3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b2309d13cb_2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309d13cb_2_33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b2309d13cb_2_33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g1b2309d13cb_2_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b2309d13cb_2_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b2309d13cb_2_3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b2309d13cb_2_33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2309d13cb_2_4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b2309d13cb_2_4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7" name="Google Shape;127;g1b2309d13cb_2_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b2309d13cb_2_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b2309d13cb_2_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2309d13cb_2_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2309d13cb_2_4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b2309d13cb_2_4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4" name="Google Shape;134;g1b2309d13cb_2_4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g1b2309d13cb_2_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b2309d13cb_2_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b2309d13cb_2_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b2309d13cb_2_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2309d13cb_2_5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b2309d13cb_2_5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g1b2309d13cb_2_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b2309d13cb_2_5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b2309d13cb_2_5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b2309d13cb_2_5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2309d13cb_2_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b2309d13cb_2_6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g1b2309d13cb_2_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g1b2309d13cb_2_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b2309d13cb_2_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b2309d13cb_2_6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b2309d13cb_2_6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309d13cb_2_7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b2309d13cb_2_70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g1b2309d13cb_2_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8" name="Google Shape;158;g1b2309d13cb_2_70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g1b2309d13cb_2_70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g1b2309d13cb_2_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b2309d13cb_2_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1b2309d13cb_2_7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b2309d13cb_2_7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309d13cb_2_8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b2309d13cb_2_8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b2309d13cb_2_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b2309d13cb_2_8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b2309d13cb_2_8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309d13cb_2_8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1b2309d13cb_2_8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b2309d13cb_2_8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b2309d13cb_2_8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2309d13cb_2_9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b2309d13cb_2_9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g1b2309d13cb_2_9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g1b2309d13cb_2_9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1b2309d13cb_2_9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1b2309d13cb_2_9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2309d13cb_2_9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2309d13cb_2_9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b2309d13cb_2_9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g1b2309d13cb_2_9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1b2309d13cb_2_9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b2309d13cb_2_9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b2309d13cb_2_9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2309d13cb_2_10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1b2309d13cb_2_10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3" name="Google Shape;193;g1b2309d13cb_2_10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g1b2309d13cb_2_10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b2309d13cb_2_10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1b2309d13cb_2_10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b2309d13cb_2_10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8" name="Google Shape;198;g1b2309d13cb_2_10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9" name="Google Shape;199;g1b2309d13cb_2_10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2309d13cb_2_11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b2309d13cb_2_11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3" name="Google Shape;203;g1b2309d13cb_2_1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1b2309d13cb_2_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b2309d13cb_2_1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b2309d13cb_2_1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309d13cb_2_1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b2309d13cb_2_1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10" name="Google Shape;210;g1b2309d13cb_2_1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11" name="Google Shape;211;g1b2309d13cb_2_1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1b2309d13cb_2_1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1b2309d13cb_2_1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b2309d13cb_2_1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5" name="Google Shape;215;g1b2309d13cb_2_1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16" name="Google Shape;216;g1b2309d13cb_2_1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2309d13cb_2_13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1b2309d13cb_2_13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20" name="Google Shape;220;g1b2309d13cb_2_13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21" name="Google Shape;221;g1b2309d13cb_2_1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1b2309d13cb_2_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1b2309d13cb_2_13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b2309d13cb_2_13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2309d13cb_2_1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1b2309d13cb_2_14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28" name="Google Shape;228;g1b2309d13cb_2_1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1b2309d13cb_2_1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1b2309d13cb_2_1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2309d13cb_2_1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309d13cb_2_14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g1b2309d13cb_2_14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35" name="Google Shape;235;g1b2309d13cb_2_1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1b2309d13cb_2_1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1b2309d13cb_2_14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b2309d13cb_2_1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2309d13cb_8_33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g1b2309d13cb_8_33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5" name="Google Shape;275;g1b2309d13cb_8_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1b2309d13cb_8_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1b2309d13cb_8_3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b2309d13cb_8_33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2309d13cb_8_4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b2309d13cb_8_4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2" name="Google Shape;282;g1b2309d13cb_8_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1b2309d13cb_8_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g1b2309d13cb_8_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b2309d13cb_8_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2309d13cb_8_4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g1b2309d13cb_8_4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9" name="Google Shape;289;g1b2309d13cb_8_4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0" name="Google Shape;290;g1b2309d13cb_8_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g1b2309d13cb_8_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g1b2309d13cb_8_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b2309d13cb_8_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2309d13cb_8_5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1b2309d13cb_8_5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g1b2309d13cb_8_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g1b2309d13cb_8_5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g1b2309d13cb_8_5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b2309d13cb_8_5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2309d13cb_8_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g1b2309d13cb_8_6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04" name="Google Shape;304;g1b2309d13cb_8_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05" name="Google Shape;305;g1b2309d13cb_8_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g1b2309d13cb_8_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g1b2309d13cb_8_6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b2309d13cb_8_6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2309d13cb_8_7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g1b2309d13cb_8_70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2" name="Google Shape;312;g1b2309d13cb_8_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13" name="Google Shape;313;g1b2309d13cb_8_70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4" name="Google Shape;314;g1b2309d13cb_8_70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15" name="Google Shape;315;g1b2309d13cb_8_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g1b2309d13cb_8_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g1b2309d13cb_8_7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b2309d13cb_8_7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2309d13cb_8_8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g1b2309d13cb_8_8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g1b2309d13cb_8_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g1b2309d13cb_8_8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b2309d13cb_8_8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309d13cb_8_8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g1b2309d13cb_8_8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1b2309d13cb_8_8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b2309d13cb_8_8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2309d13cb_8_9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g1b2309d13cb_8_9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g1b2309d13cb_8_9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4" name="Google Shape;334;g1b2309d13cb_8_9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1b2309d13cb_8_9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g1b2309d13cb_8_9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b2309d13cb_8_9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2309d13cb_8_9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g1b2309d13cb_8_9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1" name="Google Shape;341;g1b2309d13cb_8_9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1b2309d13cb_8_9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g1b2309d13cb_8_9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b2309d13cb_8_9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2309d13cb_8_10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g1b2309d13cb_8_10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48" name="Google Shape;348;g1b2309d13cb_8_10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9" name="Google Shape;349;g1b2309d13cb_8_10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g1b2309d13cb_8_10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g1b2309d13cb_8_10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b2309d13cb_8_10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3" name="Google Shape;353;g1b2309d13cb_8_10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b2309d13cb_8_10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2309d13cb_8_11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g1b2309d13cb_8_11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58" name="Google Shape;358;g1b2309d13cb_8_1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g1b2309d13cb_8_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1b2309d13cb_8_1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b2309d13cb_8_1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2309d13cb_8_1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1b2309d13cb_8_1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65" name="Google Shape;365;g1b2309d13cb_8_1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66" name="Google Shape;366;g1b2309d13cb_8_1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g1b2309d13cb_8_1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1b2309d13cb_8_1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b2309d13cb_8_1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0" name="Google Shape;370;g1b2309d13cb_8_1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b2309d13cb_8_1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2309d13cb_8_13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g1b2309d13cb_8_13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75" name="Google Shape;375;g1b2309d13cb_8_13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76" name="Google Shape;376;g1b2309d13cb_8_1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g1b2309d13cb_8_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g1b2309d13cb_8_13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b2309d13cb_8_13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2309d13cb_8_1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g1b2309d13cb_8_14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83" name="Google Shape;383;g1b2309d13cb_8_1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g1b2309d13cb_8_1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1b2309d13cb_8_1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b2309d13cb_8_1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2309d13cb_8_14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1b2309d13cb_8_14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90" name="Google Shape;390;g1b2309d13cb_8_1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g1b2309d13cb_8_1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1b2309d13cb_8_14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b2309d13cb_8_1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b2309d13cb_2_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86" name="Google Shape;86;g1b2309d13cb_2_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b2309d13cb_2_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b2309d13cb_2_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1b2309d13cb_2_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1b2309d13cb_2_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b2309d13cb_2_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b2309d13cb_2_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1b2309d13cb_2_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b2309d13cb_2_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1b2309d13cb_2_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b2309d13cb_2_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1b2309d13cb_2_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g1b2309d13cb_2_0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99" name="Google Shape;99;g1b2309d13cb_2_0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1b2309d13cb_2_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1b2309d13cb_2_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b2309d13cb_2_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1b2309d13cb_2_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b2309d13cb_2_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1b2309d13cb_2_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b2309d13cb_2_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1b2309d13cb_2_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b2309d13cb_2_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b2309d13cb_2_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b2309d13cb_2_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g1b2309d13cb_2_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b2309d13cb_2_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g1b2309d13cb_2_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g1b2309d13cb_2_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g1b2309d13cb_2_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g1b2309d13cb_2_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1b2309d13cb_8_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1" name="Google Shape;241;g1b2309d13cb_8_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1b2309d13cb_8_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1b2309d13cb_8_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b2309d13cb_8_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b2309d13cb_8_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b2309d13cb_8_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b2309d13cb_8_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b2309d13cb_8_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b2309d13cb_8_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b2309d13cb_8_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b2309d13cb_8_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b2309d13cb_8_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g1b2309d13cb_8_0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54" name="Google Shape;254;g1b2309d13cb_8_0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b2309d13cb_8_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b2309d13cb_8_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b2309d13cb_8_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b2309d13cb_8_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b2309d13cb_8_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b2309d13cb_8_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b2309d13cb_8_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b2309d13cb_8_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1b2309d13cb_8_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1b2309d13cb_8_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b2309d13cb_8_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g1b2309d13cb_8_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b2309d13cb_8_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g1b2309d13cb_8_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9" name="Google Shape;269;g1b2309d13cb_8_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Google Shape;270;g1b2309d13cb_8_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1" name="Google Shape;271;g1b2309d13cb_8_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2309d13cb_8_155"/>
          <p:cNvSpPr txBox="1"/>
          <p:nvPr>
            <p:ph idx="1" type="subTitle"/>
          </p:nvPr>
        </p:nvSpPr>
        <p:spPr>
          <a:xfrm>
            <a:off x="1323486" y="1571755"/>
            <a:ext cx="9144000" cy="61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 sz="3200">
                <a:latin typeface="Times New Roman"/>
                <a:ea typeface="Times New Roman"/>
                <a:cs typeface="Times New Roman"/>
                <a:sym typeface="Times New Roman"/>
              </a:rPr>
              <a:t>Projet d’Internet d’objets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g1b2309d13cb_8_155"/>
          <p:cNvSpPr/>
          <p:nvPr/>
        </p:nvSpPr>
        <p:spPr>
          <a:xfrm>
            <a:off x="2577746" y="2706120"/>
            <a:ext cx="7447721" cy="1525423"/>
          </a:xfrm>
          <a:prstGeom prst="horizontalScroll">
            <a:avLst>
              <a:gd fmla="val 12500" name="adj"/>
            </a:avLst>
          </a:prstGeom>
          <a:solidFill>
            <a:schemeClr val="accent3"/>
          </a:solidFill>
          <a:ln cap="rnd" cmpd="sng" w="15875">
            <a:solidFill>
              <a:srgbClr val="1B40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Compteur d'énergie intelligent avec Arduino Uno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g1b2309d13cb_8_155"/>
          <p:cNvSpPr txBox="1"/>
          <p:nvPr/>
        </p:nvSpPr>
        <p:spPr>
          <a:xfrm>
            <a:off x="3429803" y="6214925"/>
            <a:ext cx="55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Année universitaire:   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2022/2023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g1b2309d13cb_8_155"/>
          <p:cNvSpPr txBox="1"/>
          <p:nvPr/>
        </p:nvSpPr>
        <p:spPr>
          <a:xfrm>
            <a:off x="6282839" y="4900079"/>
            <a:ext cx="5387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Réaliser par : </a:t>
            </a: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Belhassen Feryel  Ben Amor Insaf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Ben Abdeljelil Chayma  Khiari Haifa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SITCOM | Institut Supérieur d'Informatique et des ..." id="402" name="Google Shape;402;g1b2309d13cb_8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023" y="0"/>
            <a:ext cx="1332211" cy="1332211"/>
          </a:xfrm>
          <a:prstGeom prst="rect">
            <a:avLst/>
          </a:prstGeom>
          <a:noFill/>
          <a:ln>
            <a:noFill/>
          </a:ln>
        </p:spPr>
      </p:pic>
      <p:sp>
        <p:nvSpPr>
          <p:cNvPr descr="Université de Sousse" id="403" name="Google Shape;403;g1b2309d13cb_8_155"/>
          <p:cNvSpPr/>
          <p:nvPr/>
        </p:nvSpPr>
        <p:spPr>
          <a:xfrm>
            <a:off x="400019" y="513704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g1b2309d13cb_8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85" y="254589"/>
            <a:ext cx="1120963" cy="79647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b2309d13cb_8_155"/>
          <p:cNvSpPr txBox="1"/>
          <p:nvPr>
            <p:ph idx="12" type="sldNum"/>
          </p:nvPr>
        </p:nvSpPr>
        <p:spPr>
          <a:xfrm>
            <a:off x="11242061" y="631837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fr-FR" sz="1900"/>
              <a:t>1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g1b2309d13cb_2_383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29" name="Google Shape;629;g1b2309d13cb_2_38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g1b2309d13cb_2_38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1b2309d13cb_2_38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g1b2309d13cb_2_38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1b2309d13cb_2_38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g1b2309d13cb_2_38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g1b2309d13cb_2_38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g1b2309d13cb_2_38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1b2309d13cb_2_38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1b2309d13cb_2_38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1b2309d13cb_2_38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1b2309d13cb_2_38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g1b2309d13cb_2_383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42" name="Google Shape;642;g1b2309d13cb_2_383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g1b2309d13cb_2_38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g1b2309d13cb_2_38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1b2309d13cb_2_38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g1b2309d13cb_2_38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1b2309d13cb_2_38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1b2309d13cb_2_38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1b2309d13cb_2_38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1b2309d13cb_2_38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1b2309d13cb_2_38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1b2309d13cb_2_38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1b2309d13cb_2_38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g1b2309d13cb_2_38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1b2309d13cb_2_38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1b2309d13cb_2_383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g1b2309d13cb_2_383"/>
          <p:cNvSpPr txBox="1"/>
          <p:nvPr>
            <p:ph type="title"/>
          </p:nvPr>
        </p:nvSpPr>
        <p:spPr>
          <a:xfrm>
            <a:off x="1304103" y="1318591"/>
            <a:ext cx="9813552" cy="422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Times New Roman"/>
              <a:buNone/>
            </a:pPr>
            <a:r>
              <a:rPr lang="fr-FR" sz="6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Merci pour votre attention</a:t>
            </a:r>
            <a:endParaRPr sz="66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g1b2309d13cb_2_38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b2309d13cb_2_383"/>
          <p:cNvSpPr txBox="1"/>
          <p:nvPr>
            <p:ph idx="12" type="sldNum"/>
          </p:nvPr>
        </p:nvSpPr>
        <p:spPr>
          <a:xfrm>
            <a:off x="11180173" y="6244736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2309d13cb_8_1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g1b2309d13cb_8_167"/>
          <p:cNvSpPr txBox="1"/>
          <p:nvPr>
            <p:ph type="title"/>
          </p:nvPr>
        </p:nvSpPr>
        <p:spPr>
          <a:xfrm>
            <a:off x="1794897" y="624110"/>
            <a:ext cx="971299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412" name="Google Shape;412;g1b2309d13cb_8_16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b2309d13cb_8_16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b2309d13cb_8_167"/>
          <p:cNvSpPr txBox="1"/>
          <p:nvPr>
            <p:ph idx="12" type="sldNum"/>
          </p:nvPr>
        </p:nvSpPr>
        <p:spPr>
          <a:xfrm>
            <a:off x="11242061" y="631837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grpSp>
        <p:nvGrpSpPr>
          <p:cNvPr id="415" name="Google Shape;415;g1b2309d13cb_8_167"/>
          <p:cNvGrpSpPr/>
          <p:nvPr/>
        </p:nvGrpSpPr>
        <p:grpSpPr>
          <a:xfrm>
            <a:off x="1794894" y="2466956"/>
            <a:ext cx="7198691" cy="3663480"/>
            <a:chOff x="210556" y="530909"/>
            <a:chExt cx="7198691" cy="3663480"/>
          </a:xfrm>
        </p:grpSpPr>
        <p:sp>
          <p:nvSpPr>
            <p:cNvPr id="416" name="Google Shape;416;g1b2309d13cb_8_167"/>
            <p:cNvSpPr/>
            <p:nvPr/>
          </p:nvSpPr>
          <p:spPr>
            <a:xfrm>
              <a:off x="657964" y="530909"/>
              <a:ext cx="1039025" cy="1039025"/>
            </a:xfrm>
            <a:prstGeom prst="ellipse">
              <a:avLst/>
            </a:prstGeom>
            <a:solidFill>
              <a:srgbClr val="CC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1b2309d13cb_8_167"/>
            <p:cNvSpPr/>
            <p:nvPr/>
          </p:nvSpPr>
          <p:spPr>
            <a:xfrm>
              <a:off x="896810" y="790331"/>
              <a:ext cx="596162" cy="5961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b2309d13cb_8_167"/>
            <p:cNvSpPr/>
            <p:nvPr/>
          </p:nvSpPr>
          <p:spPr>
            <a:xfrm>
              <a:off x="210556" y="1734292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b2309d13cb_8_167"/>
            <p:cNvSpPr txBox="1"/>
            <p:nvPr/>
          </p:nvSpPr>
          <p:spPr>
            <a:xfrm>
              <a:off x="210556" y="1734292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b2309d13cb_8_167"/>
            <p:cNvSpPr/>
            <p:nvPr/>
          </p:nvSpPr>
          <p:spPr>
            <a:xfrm>
              <a:off x="3451809" y="637596"/>
              <a:ext cx="1039025" cy="1039025"/>
            </a:xfrm>
            <a:prstGeom prst="ellipse">
              <a:avLst/>
            </a:prstGeom>
            <a:solidFill>
              <a:srgbClr val="CC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1b2309d13cb_8_167"/>
            <p:cNvSpPr/>
            <p:nvPr/>
          </p:nvSpPr>
          <p:spPr>
            <a:xfrm>
              <a:off x="3530066" y="804040"/>
              <a:ext cx="825028" cy="8251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1b2309d13cb_8_167"/>
            <p:cNvSpPr/>
            <p:nvPr/>
          </p:nvSpPr>
          <p:spPr>
            <a:xfrm>
              <a:off x="3105809" y="1689024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1b2309d13cb_8_167"/>
            <p:cNvSpPr txBox="1"/>
            <p:nvPr/>
          </p:nvSpPr>
          <p:spPr>
            <a:xfrm>
              <a:off x="3105809" y="1689024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PRÉSENTATION DE PROJET</a:t>
              </a:r>
              <a:endPara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g1b2309d13cb_8_167"/>
            <p:cNvSpPr/>
            <p:nvPr/>
          </p:nvSpPr>
          <p:spPr>
            <a:xfrm>
              <a:off x="6056874" y="673806"/>
              <a:ext cx="1039025" cy="1039025"/>
            </a:xfrm>
            <a:prstGeom prst="ellipse">
              <a:avLst/>
            </a:prstGeom>
            <a:solidFill>
              <a:srgbClr val="CC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1b2309d13cb_8_167"/>
            <p:cNvSpPr/>
            <p:nvPr/>
          </p:nvSpPr>
          <p:spPr>
            <a:xfrm>
              <a:off x="6269248" y="944243"/>
              <a:ext cx="596162" cy="5961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1b2309d13cb_8_167"/>
            <p:cNvSpPr/>
            <p:nvPr/>
          </p:nvSpPr>
          <p:spPr>
            <a:xfrm>
              <a:off x="5705927" y="1725230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1b2309d13cb_8_167"/>
            <p:cNvSpPr txBox="1"/>
            <p:nvPr/>
          </p:nvSpPr>
          <p:spPr>
            <a:xfrm>
              <a:off x="5705927" y="1725230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PROPOSÉE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1b2309d13cb_8_167"/>
            <p:cNvSpPr/>
            <p:nvPr/>
          </p:nvSpPr>
          <p:spPr>
            <a:xfrm>
              <a:off x="2192219" y="2630260"/>
              <a:ext cx="1039025" cy="1039025"/>
            </a:xfrm>
            <a:prstGeom prst="ellipse">
              <a:avLst/>
            </a:prstGeom>
            <a:solidFill>
              <a:srgbClr val="CC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1b2309d13cb_8_167"/>
            <p:cNvSpPr/>
            <p:nvPr/>
          </p:nvSpPr>
          <p:spPr>
            <a:xfrm>
              <a:off x="2386708" y="2855842"/>
              <a:ext cx="596162" cy="59616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b2309d13cb_8_167"/>
            <p:cNvSpPr/>
            <p:nvPr/>
          </p:nvSpPr>
          <p:spPr>
            <a:xfrm>
              <a:off x="1865008" y="3513061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b2309d13cb_8_167"/>
            <p:cNvSpPr txBox="1"/>
            <p:nvPr/>
          </p:nvSpPr>
          <p:spPr>
            <a:xfrm>
              <a:off x="1865008" y="3513061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2" name="Google Shape;432;g1b2309d13cb_8_167"/>
            <p:cNvSpPr/>
            <p:nvPr/>
          </p:nvSpPr>
          <p:spPr>
            <a:xfrm>
              <a:off x="5269874" y="2607474"/>
              <a:ext cx="1039025" cy="1039025"/>
            </a:xfrm>
            <a:prstGeom prst="ellipse">
              <a:avLst/>
            </a:prstGeom>
            <a:solidFill>
              <a:srgbClr val="CCE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b2309d13cb_8_167"/>
            <p:cNvSpPr/>
            <p:nvPr/>
          </p:nvSpPr>
          <p:spPr>
            <a:xfrm>
              <a:off x="5504500" y="2792697"/>
              <a:ext cx="596162" cy="59616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b2309d13cb_8_167"/>
            <p:cNvSpPr/>
            <p:nvPr/>
          </p:nvSpPr>
          <p:spPr>
            <a:xfrm>
              <a:off x="4994876" y="3513061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b2309d13cb_8_167"/>
            <p:cNvSpPr txBox="1"/>
            <p:nvPr/>
          </p:nvSpPr>
          <p:spPr>
            <a:xfrm>
              <a:off x="4994876" y="3513061"/>
              <a:ext cx="1703320" cy="68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b2309d13cb_8_196"/>
          <p:cNvSpPr txBox="1"/>
          <p:nvPr>
            <p:ph idx="12" type="sldNum"/>
          </p:nvPr>
        </p:nvSpPr>
        <p:spPr>
          <a:xfrm>
            <a:off x="11544710" y="631837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42" name="Google Shape;442;g1b2309d13cb_8_196"/>
          <p:cNvGrpSpPr/>
          <p:nvPr/>
        </p:nvGrpSpPr>
        <p:grpSpPr>
          <a:xfrm>
            <a:off x="542391" y="450622"/>
            <a:ext cx="11752752" cy="1041637"/>
            <a:chOff x="13002" y="93455"/>
            <a:chExt cx="11752752" cy="1041637"/>
          </a:xfrm>
        </p:grpSpPr>
        <p:sp>
          <p:nvSpPr>
            <p:cNvPr id="443" name="Google Shape;443;g1b2309d13cb_8_196"/>
            <p:cNvSpPr/>
            <p:nvPr/>
          </p:nvSpPr>
          <p:spPr>
            <a:xfrm>
              <a:off x="13002" y="93455"/>
              <a:ext cx="2557148" cy="1022859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1b2309d13cb_8_196"/>
            <p:cNvSpPr txBox="1"/>
            <p:nvPr/>
          </p:nvSpPr>
          <p:spPr>
            <a:xfrm>
              <a:off x="524432" y="93455"/>
              <a:ext cx="1534289" cy="102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50" lIns="56000" spcFirstLastPara="1" rIns="18650" wrap="square" tIns="1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-FR" sz="1700" u="none" cap="none" strike="noStrike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1" i="0" sz="17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g1b2309d13cb_8_196"/>
            <p:cNvSpPr/>
            <p:nvPr/>
          </p:nvSpPr>
          <p:spPr>
            <a:xfrm>
              <a:off x="2304306" y="112092"/>
              <a:ext cx="2557148" cy="1022859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b2309d13cb_8_196"/>
            <p:cNvSpPr txBox="1"/>
            <p:nvPr/>
          </p:nvSpPr>
          <p:spPr>
            <a:xfrm>
              <a:off x="2820799" y="112092"/>
              <a:ext cx="1534200" cy="10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Etude de l’existant et </a:t>
              </a:r>
              <a:r>
                <a:rPr b="0" i="0" lang="fr-FR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Problématique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b2309d13cb_8_196"/>
            <p:cNvSpPr/>
            <p:nvPr/>
          </p:nvSpPr>
          <p:spPr>
            <a:xfrm>
              <a:off x="4605739" y="112092"/>
              <a:ext cx="2557148" cy="1022859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b2309d13cb_8_196"/>
            <p:cNvSpPr txBox="1"/>
            <p:nvPr/>
          </p:nvSpPr>
          <p:spPr>
            <a:xfrm>
              <a:off x="5117169" y="112092"/>
              <a:ext cx="1534289" cy="102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-FR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Proposée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b2309d13cb_8_196"/>
            <p:cNvSpPr/>
            <p:nvPr/>
          </p:nvSpPr>
          <p:spPr>
            <a:xfrm>
              <a:off x="6907173" y="112092"/>
              <a:ext cx="2557148" cy="1022859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b2309d13cb_8_196"/>
            <p:cNvSpPr txBox="1"/>
            <p:nvPr/>
          </p:nvSpPr>
          <p:spPr>
            <a:xfrm>
              <a:off x="7418603" y="112092"/>
              <a:ext cx="1534289" cy="102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-FR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b2309d13cb_8_196"/>
            <p:cNvSpPr/>
            <p:nvPr/>
          </p:nvSpPr>
          <p:spPr>
            <a:xfrm>
              <a:off x="9208606" y="112092"/>
              <a:ext cx="2557148" cy="1022859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1b2309d13cb_8_196"/>
            <p:cNvSpPr txBox="1"/>
            <p:nvPr/>
          </p:nvSpPr>
          <p:spPr>
            <a:xfrm>
              <a:off x="9720036" y="112092"/>
              <a:ext cx="1534289" cy="1022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-FR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g1b2309d13cb_8_196"/>
          <p:cNvSpPr/>
          <p:nvPr/>
        </p:nvSpPr>
        <p:spPr>
          <a:xfrm>
            <a:off x="1314295" y="2433365"/>
            <a:ext cx="10230415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•"/>
            </a:pPr>
            <a:r>
              <a:rPr i="0" lang="fr-FR" sz="1800" u="none" cap="none" strike="noStrike">
                <a:solidFill>
                  <a:srgbClr val="202124"/>
                </a:solidFill>
              </a:rPr>
              <a:t>Le compteur d'énergie intelligent est le futur compteur d'énergie qui nous aidera à gérer notre consommation d'énergie.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02124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•"/>
            </a:pPr>
            <a:r>
              <a:rPr i="0" lang="fr-FR" sz="1800" u="none" cap="none" strike="noStrike">
                <a:solidFill>
                  <a:srgbClr val="202124"/>
                </a:solidFill>
              </a:rPr>
              <a:t>Il ne peut pas économiser de l'énergie en soi, mais il peut nous donner une visualisation de l'énergie que nous utilisons à tout instant.</a:t>
            </a:r>
            <a:r>
              <a:rPr i="0" lang="fr-FR" sz="600" u="none" cap="none" strike="noStrike">
                <a:solidFill>
                  <a:schemeClr val="dk1"/>
                </a:solidFill>
              </a:rPr>
              <a:t> 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02124"/>
              </a:solidFill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g1b2309d13cb_8_196"/>
          <p:cNvSpPr/>
          <p:nvPr/>
        </p:nvSpPr>
        <p:spPr>
          <a:xfrm>
            <a:off x="0" y="79837"/>
            <a:ext cx="59312" cy="2975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g1b2309d13cb_8_214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0" name="Google Shape;460;g1b2309d13cb_8_21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1b2309d13cb_8_21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1b2309d13cb_8_21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1b2309d13cb_8_21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1b2309d13cb_8_21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1b2309d13cb_8_21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1b2309d13cb_8_21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1b2309d13cb_8_21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1b2309d13cb_8_21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1b2309d13cb_8_21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b2309d13cb_8_21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b2309d13cb_8_21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g1b2309d13cb_8_2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b2309d13cb_8_2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b2309d13cb_8_2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grpSp>
        <p:nvGrpSpPr>
          <p:cNvPr id="475" name="Google Shape;475;g1b2309d13cb_8_214"/>
          <p:cNvGrpSpPr/>
          <p:nvPr/>
        </p:nvGrpSpPr>
        <p:grpSpPr>
          <a:xfrm>
            <a:off x="278186" y="422467"/>
            <a:ext cx="12016893" cy="1081110"/>
            <a:chOff x="13142" y="422467"/>
            <a:chExt cx="12016893" cy="1081110"/>
          </a:xfrm>
        </p:grpSpPr>
        <p:sp>
          <p:nvSpPr>
            <p:cNvPr id="476" name="Google Shape;476;g1b2309d13cb_8_214"/>
            <p:cNvSpPr/>
            <p:nvPr/>
          </p:nvSpPr>
          <p:spPr>
            <a:xfrm>
              <a:off x="13142" y="422467"/>
              <a:ext cx="2614586" cy="104583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1b2309d13cb_8_214"/>
            <p:cNvSpPr txBox="1"/>
            <p:nvPr/>
          </p:nvSpPr>
          <p:spPr>
            <a:xfrm>
              <a:off x="536059" y="422467"/>
              <a:ext cx="1568752" cy="1045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g1b2309d13cb_8_214"/>
            <p:cNvSpPr/>
            <p:nvPr/>
          </p:nvSpPr>
          <p:spPr>
            <a:xfrm>
              <a:off x="2356065" y="457743"/>
              <a:ext cx="2614586" cy="104583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1b2309d13cb_8_214"/>
            <p:cNvSpPr txBox="1"/>
            <p:nvPr/>
          </p:nvSpPr>
          <p:spPr>
            <a:xfrm>
              <a:off x="2878982" y="457743"/>
              <a:ext cx="1568752" cy="1045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Etude de l’existant et Problématique</a:t>
              </a:r>
              <a:endParaRPr b="1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1b2309d13cb_8_214"/>
            <p:cNvSpPr/>
            <p:nvPr/>
          </p:nvSpPr>
          <p:spPr>
            <a:xfrm>
              <a:off x="4709193" y="457743"/>
              <a:ext cx="2614586" cy="104583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1b2309d13cb_8_214"/>
            <p:cNvSpPr txBox="1"/>
            <p:nvPr/>
          </p:nvSpPr>
          <p:spPr>
            <a:xfrm>
              <a:off x="5232110" y="457743"/>
              <a:ext cx="1568752" cy="1045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Proposée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1b2309d13cb_8_214"/>
            <p:cNvSpPr/>
            <p:nvPr/>
          </p:nvSpPr>
          <p:spPr>
            <a:xfrm>
              <a:off x="7062321" y="457743"/>
              <a:ext cx="2614586" cy="104583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1b2309d13cb_8_214"/>
            <p:cNvSpPr txBox="1"/>
            <p:nvPr/>
          </p:nvSpPr>
          <p:spPr>
            <a:xfrm>
              <a:off x="7585238" y="440106"/>
              <a:ext cx="1568700" cy="10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b2309d13cb_8_214"/>
            <p:cNvSpPr/>
            <p:nvPr/>
          </p:nvSpPr>
          <p:spPr>
            <a:xfrm>
              <a:off x="9415449" y="457743"/>
              <a:ext cx="2614586" cy="104583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1b2309d13cb_8_214"/>
            <p:cNvSpPr txBox="1"/>
            <p:nvPr/>
          </p:nvSpPr>
          <p:spPr>
            <a:xfrm>
              <a:off x="9938366" y="457743"/>
              <a:ext cx="1568752" cy="1045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1b2309d13cb_8_214"/>
          <p:cNvSpPr txBox="1"/>
          <p:nvPr>
            <p:ph idx="2" type="body"/>
          </p:nvPr>
        </p:nvSpPr>
        <p:spPr>
          <a:xfrm>
            <a:off x="1208696" y="2688794"/>
            <a:ext cx="105462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Une avenue à travers quels problèmes énergétiques d'aujourd'hui peuvent être résolus par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 la réduction de l'énergie des ménages 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Cela a augmenté l'accent mis sur la nécessité de méthodes de mesure de l'énergie précise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 et économique.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L'objectif de fournir de telles données est d'optimiser et de réduire leur énergie de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consommation.</a:t>
            </a:r>
            <a:r>
              <a:rPr lang="fr-FR" sz="1800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b2309d13cb_8_214"/>
          <p:cNvSpPr txBox="1"/>
          <p:nvPr/>
        </p:nvSpPr>
        <p:spPr>
          <a:xfrm>
            <a:off x="11544710" y="631837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b2309d13cb_8_246"/>
          <p:cNvSpPr txBox="1"/>
          <p:nvPr>
            <p:ph type="title"/>
          </p:nvPr>
        </p:nvSpPr>
        <p:spPr>
          <a:xfrm>
            <a:off x="921695" y="3706435"/>
            <a:ext cx="8915399" cy="8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fr-F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Proposé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g1b2309d13cb_8_246"/>
          <p:cNvSpPr txBox="1"/>
          <p:nvPr>
            <p:ph idx="12" type="sldNum"/>
          </p:nvPr>
        </p:nvSpPr>
        <p:spPr>
          <a:xfrm>
            <a:off x="11260012" y="6293864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Ampoule" id="495" name="Google Shape;495;g1b2309d13cb_8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652498" y="133988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" id="496" name="Google Shape;496;g1b2309d13cb_8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874162" y="20860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" id="497" name="Google Shape;497;g1b2309d13cb_8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856023" y="1339885"/>
            <a:ext cx="897217" cy="89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" id="498" name="Google Shape;498;g1b2309d13cb_8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521985" y="206887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99" name="Google Shape;499;g1b2309d13cb_8_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08084">
            <a:off x="8906474" y="193298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g1b2309d13cb_8_246"/>
          <p:cNvCxnSpPr>
            <a:stCxn id="498" idx="2"/>
          </p:cNvCxnSpPr>
          <p:nvPr/>
        </p:nvCxnSpPr>
        <p:spPr>
          <a:xfrm rot="10800000">
            <a:off x="3977385" y="74"/>
            <a:ext cx="1800" cy="2068800"/>
          </a:xfrm>
          <a:prstGeom prst="straightConnector1">
            <a:avLst/>
          </a:prstGeom>
          <a:noFill/>
          <a:ln cap="rnd" cmpd="sng" w="9525">
            <a:solidFill>
              <a:srgbClr val="2EA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g1b2309d13cb_8_246"/>
          <p:cNvCxnSpPr>
            <a:stCxn id="495" idx="2"/>
          </p:cNvCxnSpPr>
          <p:nvPr/>
        </p:nvCxnSpPr>
        <p:spPr>
          <a:xfrm rot="10800000">
            <a:off x="5109698" y="86"/>
            <a:ext cx="0" cy="1339800"/>
          </a:xfrm>
          <a:prstGeom prst="straightConnector1">
            <a:avLst/>
          </a:prstGeom>
          <a:noFill/>
          <a:ln cap="rnd" cmpd="sng" w="9525">
            <a:solidFill>
              <a:srgbClr val="2EA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g1b2309d13cb_8_246"/>
          <p:cNvCxnSpPr>
            <a:stCxn id="496" idx="2"/>
          </p:cNvCxnSpPr>
          <p:nvPr/>
        </p:nvCxnSpPr>
        <p:spPr>
          <a:xfrm rot="10800000">
            <a:off x="6331362" y="-143"/>
            <a:ext cx="0" cy="2086200"/>
          </a:xfrm>
          <a:prstGeom prst="straightConnector1">
            <a:avLst/>
          </a:prstGeom>
          <a:noFill/>
          <a:ln cap="rnd" cmpd="sng" w="9525">
            <a:solidFill>
              <a:srgbClr val="2EA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g1b2309d13cb_8_246"/>
          <p:cNvCxnSpPr>
            <a:stCxn id="497" idx="2"/>
          </p:cNvCxnSpPr>
          <p:nvPr/>
        </p:nvCxnSpPr>
        <p:spPr>
          <a:xfrm rot="10800000">
            <a:off x="7304632" y="85"/>
            <a:ext cx="0" cy="1339800"/>
          </a:xfrm>
          <a:prstGeom prst="straightConnector1">
            <a:avLst/>
          </a:prstGeom>
          <a:noFill/>
          <a:ln cap="rnd" cmpd="sng" w="9525">
            <a:solidFill>
              <a:srgbClr val="2EA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g1b2309d13cb_8_246"/>
          <p:cNvCxnSpPr>
            <a:endCxn id="499" idx="2"/>
          </p:cNvCxnSpPr>
          <p:nvPr/>
        </p:nvCxnSpPr>
        <p:spPr>
          <a:xfrm>
            <a:off x="8302773" y="-112"/>
            <a:ext cx="893100" cy="19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Femme" id="505" name="Google Shape;505;g1b2309d13cb_8_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2708" y="3055962"/>
            <a:ext cx="2569497" cy="25694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" id="506" name="Google Shape;506;g1b2309d13cb_8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497805" y="125448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g1b2309d13cb_8_246"/>
          <p:cNvCxnSpPr>
            <a:stCxn id="506" idx="2"/>
          </p:cNvCxnSpPr>
          <p:nvPr/>
        </p:nvCxnSpPr>
        <p:spPr>
          <a:xfrm rot="10800000">
            <a:off x="2955005" y="-113"/>
            <a:ext cx="0" cy="1254600"/>
          </a:xfrm>
          <a:prstGeom prst="straightConnector1">
            <a:avLst/>
          </a:prstGeom>
          <a:noFill/>
          <a:ln cap="rnd" cmpd="sng" w="9525">
            <a:solidFill>
              <a:srgbClr val="2EABD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g1b2309d13cb_8_266"/>
          <p:cNvGrpSpPr/>
          <p:nvPr/>
        </p:nvGrpSpPr>
        <p:grpSpPr>
          <a:xfrm>
            <a:off x="708720" y="455144"/>
            <a:ext cx="11479170" cy="942300"/>
            <a:chOff x="4182" y="362806"/>
            <a:chExt cx="11479170" cy="942300"/>
          </a:xfrm>
        </p:grpSpPr>
        <p:sp>
          <p:nvSpPr>
            <p:cNvPr id="513" name="Google Shape;513;g1b2309d13cb_8_266"/>
            <p:cNvSpPr/>
            <p:nvPr/>
          </p:nvSpPr>
          <p:spPr>
            <a:xfrm>
              <a:off x="4182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1b2309d13cb_8_266"/>
            <p:cNvSpPr txBox="1"/>
            <p:nvPr/>
          </p:nvSpPr>
          <p:spPr>
            <a:xfrm>
              <a:off x="475347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b2309d13cb_8_266"/>
            <p:cNvSpPr/>
            <p:nvPr/>
          </p:nvSpPr>
          <p:spPr>
            <a:xfrm>
              <a:off x="2124426" y="362806"/>
              <a:ext cx="29982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b2309d13cb_8_266"/>
            <p:cNvSpPr txBox="1"/>
            <p:nvPr/>
          </p:nvSpPr>
          <p:spPr>
            <a:xfrm>
              <a:off x="2595591" y="362806"/>
              <a:ext cx="20559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Etude de l’existant et Problématique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1b2309d13cb_8_266"/>
            <p:cNvSpPr/>
            <p:nvPr/>
          </p:nvSpPr>
          <p:spPr>
            <a:xfrm>
              <a:off x="4886963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b2309d13cb_8_266"/>
            <p:cNvSpPr txBox="1"/>
            <p:nvPr/>
          </p:nvSpPr>
          <p:spPr>
            <a:xfrm>
              <a:off x="5358128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-FR" sz="1700" u="none" cap="none" strike="noStrike">
                  <a:solidFill>
                    <a:schemeClr val="accent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Proposée</a:t>
              </a:r>
              <a:endParaRPr b="1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b2309d13cb_8_266"/>
            <p:cNvSpPr/>
            <p:nvPr/>
          </p:nvSpPr>
          <p:spPr>
            <a:xfrm>
              <a:off x="7007208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1b2309d13cb_8_266"/>
            <p:cNvSpPr txBox="1"/>
            <p:nvPr/>
          </p:nvSpPr>
          <p:spPr>
            <a:xfrm>
              <a:off x="7478373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1b2309d13cb_8_266"/>
            <p:cNvSpPr/>
            <p:nvPr/>
          </p:nvSpPr>
          <p:spPr>
            <a:xfrm>
              <a:off x="9127452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b2309d13cb_8_266"/>
            <p:cNvSpPr txBox="1"/>
            <p:nvPr/>
          </p:nvSpPr>
          <p:spPr>
            <a:xfrm>
              <a:off x="9598617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g1b2309d13cb_8_266"/>
          <p:cNvSpPr txBox="1"/>
          <p:nvPr/>
        </p:nvSpPr>
        <p:spPr>
          <a:xfrm>
            <a:off x="11180173" y="6244736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g1b2309d13cb_8_266"/>
          <p:cNvSpPr txBox="1"/>
          <p:nvPr/>
        </p:nvSpPr>
        <p:spPr>
          <a:xfrm>
            <a:off x="1179885" y="455144"/>
            <a:ext cx="1413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50" lIns="44000" spcFirstLastPara="1" rIns="14650" wrap="square" tIns="146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fr-F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b2309d13cb_8_266"/>
          <p:cNvSpPr txBox="1"/>
          <p:nvPr/>
        </p:nvSpPr>
        <p:spPr>
          <a:xfrm>
            <a:off x="3300129" y="455144"/>
            <a:ext cx="2055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000" lIns="48000" spcFirstLastPara="1" rIns="16000" wrap="square" tIns="1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Etude de l’existant et      </a:t>
            </a:r>
            <a:r>
              <a:rPr b="0" i="0" lang="fr-FR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</a:t>
            </a:r>
            <a:r>
              <a:rPr b="0" i="0" lang="fr-F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b2309d13cb_8_266"/>
          <p:cNvSpPr/>
          <p:nvPr/>
        </p:nvSpPr>
        <p:spPr>
          <a:xfrm>
            <a:off x="5114146" y="3861519"/>
            <a:ext cx="1896900" cy="25659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b2309d13cb_8_266"/>
          <p:cNvSpPr/>
          <p:nvPr/>
        </p:nvSpPr>
        <p:spPr>
          <a:xfrm>
            <a:off x="8289033" y="3473694"/>
            <a:ext cx="1778400" cy="7755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LCD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1b2309d13cb_8_266"/>
          <p:cNvCxnSpPr>
            <a:stCxn id="526" idx="3"/>
            <a:endCxn id="527" idx="2"/>
          </p:cNvCxnSpPr>
          <p:nvPr/>
        </p:nvCxnSpPr>
        <p:spPr>
          <a:xfrm flipH="1" rot="10800000">
            <a:off x="7011046" y="4249269"/>
            <a:ext cx="2167200" cy="895200"/>
          </a:xfrm>
          <a:prstGeom prst="bentConnector2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g1b2309d13cb_8_266"/>
          <p:cNvSpPr/>
          <p:nvPr/>
        </p:nvSpPr>
        <p:spPr>
          <a:xfrm>
            <a:off x="7205474" y="2173123"/>
            <a:ext cx="1778400" cy="7755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Potentiomètre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1b2309d13cb_8_266"/>
          <p:cNvCxnSpPr>
            <a:stCxn id="527" idx="0"/>
            <a:endCxn id="529" idx="3"/>
          </p:cNvCxnSpPr>
          <p:nvPr/>
        </p:nvCxnSpPr>
        <p:spPr>
          <a:xfrm flipH="1" rot="5400000">
            <a:off x="8624583" y="2920044"/>
            <a:ext cx="912900" cy="194400"/>
          </a:xfrm>
          <a:prstGeom prst="bentConnector2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g1b2309d13cb_8_266"/>
          <p:cNvCxnSpPr>
            <a:stCxn id="529" idx="1"/>
          </p:cNvCxnSpPr>
          <p:nvPr/>
        </p:nvCxnSpPr>
        <p:spPr>
          <a:xfrm flipH="1">
            <a:off x="6250574" y="2560873"/>
            <a:ext cx="954900" cy="130050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g1b2309d13cb_8_266"/>
          <p:cNvSpPr/>
          <p:nvPr/>
        </p:nvSpPr>
        <p:spPr>
          <a:xfrm>
            <a:off x="4190174" y="1853817"/>
            <a:ext cx="1778400" cy="7755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Batterie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g1b2309d13cb_8_266"/>
          <p:cNvCxnSpPr>
            <a:stCxn id="532" idx="2"/>
            <a:endCxn id="526" idx="0"/>
          </p:cNvCxnSpPr>
          <p:nvPr/>
        </p:nvCxnSpPr>
        <p:spPr>
          <a:xfrm flipH="1" rot="-5400000">
            <a:off x="4954874" y="2753817"/>
            <a:ext cx="1232100" cy="9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g1b2309d13cb_8_266"/>
          <p:cNvSpPr/>
          <p:nvPr/>
        </p:nvSpPr>
        <p:spPr>
          <a:xfrm>
            <a:off x="2098846" y="3085869"/>
            <a:ext cx="1778400" cy="7755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RTC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g1b2309d13cb_8_266"/>
          <p:cNvCxnSpPr>
            <a:stCxn id="534" idx="2"/>
          </p:cNvCxnSpPr>
          <p:nvPr/>
        </p:nvCxnSpPr>
        <p:spPr>
          <a:xfrm flipH="1" rot="-5400000">
            <a:off x="3633346" y="3216069"/>
            <a:ext cx="835500" cy="2126100"/>
          </a:xfrm>
          <a:prstGeom prst="bentConnector2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g1b2309d13cb_8_266"/>
          <p:cNvSpPr/>
          <p:nvPr/>
        </p:nvSpPr>
        <p:spPr>
          <a:xfrm>
            <a:off x="1886633" y="5644617"/>
            <a:ext cx="1778400" cy="775500"/>
          </a:xfrm>
          <a:prstGeom prst="rect">
            <a:avLst/>
          </a:prstGeom>
          <a:solidFill>
            <a:srgbClr val="679C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GSM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g1b2309d13cb_8_266"/>
          <p:cNvCxnSpPr>
            <a:stCxn id="536" idx="0"/>
            <a:endCxn id="526" idx="1"/>
          </p:cNvCxnSpPr>
          <p:nvPr/>
        </p:nvCxnSpPr>
        <p:spPr>
          <a:xfrm rot="-5400000">
            <a:off x="3694883" y="4225467"/>
            <a:ext cx="500100" cy="2338200"/>
          </a:xfrm>
          <a:prstGeom prst="bentConnector2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2309d13cb_0_1"/>
          <p:cNvSpPr txBox="1"/>
          <p:nvPr>
            <p:ph idx="1" type="body"/>
          </p:nvPr>
        </p:nvSpPr>
        <p:spPr>
          <a:xfrm>
            <a:off x="1594396" y="1902390"/>
            <a:ext cx="9181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-FR" sz="2400" u="sng">
                <a:solidFill>
                  <a:schemeClr val="accent3"/>
                </a:solidFill>
              </a:rPr>
              <a:t>Les matériaux utilisées</a:t>
            </a:r>
            <a:endParaRPr b="1" sz="2400" u="sng">
              <a:solidFill>
                <a:schemeClr val="accent3"/>
              </a:solidFill>
            </a:endParaRPr>
          </a:p>
        </p:txBody>
      </p:sp>
      <p:grpSp>
        <p:nvGrpSpPr>
          <p:cNvPr id="543" name="Google Shape;543;g1b2309d13cb_0_1"/>
          <p:cNvGrpSpPr/>
          <p:nvPr/>
        </p:nvGrpSpPr>
        <p:grpSpPr>
          <a:xfrm>
            <a:off x="708720" y="455144"/>
            <a:ext cx="11479170" cy="942300"/>
            <a:chOff x="4182" y="362806"/>
            <a:chExt cx="11479170" cy="942300"/>
          </a:xfrm>
        </p:grpSpPr>
        <p:sp>
          <p:nvSpPr>
            <p:cNvPr id="544" name="Google Shape;544;g1b2309d13cb_0_1"/>
            <p:cNvSpPr/>
            <p:nvPr/>
          </p:nvSpPr>
          <p:spPr>
            <a:xfrm>
              <a:off x="4182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1b2309d13cb_0_1"/>
            <p:cNvSpPr txBox="1"/>
            <p:nvPr/>
          </p:nvSpPr>
          <p:spPr>
            <a:xfrm>
              <a:off x="475347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fr-F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ion</a:t>
              </a:r>
              <a:endParaRPr/>
            </a:p>
          </p:txBody>
        </p:sp>
        <p:sp>
          <p:nvSpPr>
            <p:cNvPr id="546" name="Google Shape;546;g1b2309d13cb_0_1"/>
            <p:cNvSpPr/>
            <p:nvPr/>
          </p:nvSpPr>
          <p:spPr>
            <a:xfrm>
              <a:off x="2124426" y="362806"/>
              <a:ext cx="29982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g1b2309d13cb_0_1"/>
            <p:cNvSpPr txBox="1"/>
            <p:nvPr/>
          </p:nvSpPr>
          <p:spPr>
            <a:xfrm>
              <a:off x="2595591" y="362806"/>
              <a:ext cx="20559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fr-FR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Etude de l’existant et      </a:t>
              </a:r>
              <a:r>
                <a:rPr lang="fr-FR" sz="15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Problématique</a:t>
              </a:r>
              <a:r>
                <a:rPr lang="fr-FR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</a:t>
              </a:r>
              <a:endParaRPr/>
            </a:p>
          </p:txBody>
        </p:sp>
        <p:sp>
          <p:nvSpPr>
            <p:cNvPr id="548" name="Google Shape;548;g1b2309d13cb_0_1"/>
            <p:cNvSpPr/>
            <p:nvPr/>
          </p:nvSpPr>
          <p:spPr>
            <a:xfrm>
              <a:off x="4886963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1b2309d13cb_0_1"/>
            <p:cNvSpPr txBox="1"/>
            <p:nvPr/>
          </p:nvSpPr>
          <p:spPr>
            <a:xfrm>
              <a:off x="5358128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                                                                                        Proposée</a:t>
              </a:r>
              <a:r>
                <a:rPr lang="fr-FR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</a:t>
              </a:r>
              <a:endParaRPr/>
            </a:p>
          </p:txBody>
        </p:sp>
        <p:sp>
          <p:nvSpPr>
            <p:cNvPr id="550" name="Google Shape;550;g1b2309d13cb_0_1"/>
            <p:cNvSpPr/>
            <p:nvPr/>
          </p:nvSpPr>
          <p:spPr>
            <a:xfrm>
              <a:off x="7007208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1b2309d13cb_0_1"/>
            <p:cNvSpPr txBox="1"/>
            <p:nvPr/>
          </p:nvSpPr>
          <p:spPr>
            <a:xfrm>
              <a:off x="7478373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 sz="1600"/>
            </a:p>
          </p:txBody>
        </p:sp>
        <p:sp>
          <p:nvSpPr>
            <p:cNvPr id="552" name="Google Shape;552;g1b2309d13cb_0_1"/>
            <p:cNvSpPr/>
            <p:nvPr/>
          </p:nvSpPr>
          <p:spPr>
            <a:xfrm>
              <a:off x="9127452" y="362806"/>
              <a:ext cx="2355900" cy="9423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1b2309d13cb_0_1"/>
            <p:cNvSpPr txBox="1"/>
            <p:nvPr/>
          </p:nvSpPr>
          <p:spPr>
            <a:xfrm>
              <a:off x="9598617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/>
            </a:p>
          </p:txBody>
        </p:sp>
      </p:grpSp>
      <p:sp>
        <p:nvSpPr>
          <p:cNvPr id="554" name="Google Shape;554;g1b2309d13cb_0_1"/>
          <p:cNvSpPr txBox="1"/>
          <p:nvPr/>
        </p:nvSpPr>
        <p:spPr>
          <a:xfrm>
            <a:off x="11180173" y="6244736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5" name="Google Shape;555;g1b2309d13c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00" y="3127127"/>
            <a:ext cx="2098400" cy="14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1b2309d13cb_0_1"/>
          <p:cNvPicPr preferRelativeResize="0"/>
          <p:nvPr/>
        </p:nvPicPr>
        <p:blipFill rotWithShape="1">
          <a:blip r:embed="rId4">
            <a:alphaModFix/>
          </a:blip>
          <a:srcRect b="17606" l="11729" r="12935" t="18714"/>
          <a:stretch/>
        </p:blipFill>
        <p:spPr>
          <a:xfrm>
            <a:off x="3808300" y="3252513"/>
            <a:ext cx="1470675" cy="1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1b2309d13c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975" y="3127124"/>
            <a:ext cx="1597700" cy="15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1b2309d13cb_0_1"/>
          <p:cNvSpPr txBox="1"/>
          <p:nvPr/>
        </p:nvSpPr>
        <p:spPr>
          <a:xfrm>
            <a:off x="1189600" y="5139163"/>
            <a:ext cx="950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latin typeface="Century Gothic"/>
                <a:ea typeface="Century Gothic"/>
                <a:cs typeface="Century Gothic"/>
                <a:sym typeface="Century Gothic"/>
              </a:rPr>
              <a:t>     Arduino UNO               Afficheur LCD 16*2                Batterie 9V                   </a:t>
            </a:r>
            <a:r>
              <a:rPr b="1" lang="fr-FR" sz="1500">
                <a:latin typeface="Century Gothic"/>
                <a:ea typeface="Century Gothic"/>
                <a:cs typeface="Century Gothic"/>
                <a:sym typeface="Century Gothic"/>
              </a:rPr>
              <a:t>Potentiomètre</a:t>
            </a:r>
            <a:r>
              <a:rPr b="1" lang="fr-FR" sz="1500">
                <a:latin typeface="Century Gothic"/>
                <a:ea typeface="Century Gothic"/>
                <a:cs typeface="Century Gothic"/>
                <a:sym typeface="Century Gothic"/>
              </a:rPr>
              <a:t> B10k</a:t>
            </a: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                        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9" name="Google Shape;559;g1b2309d13cb_0_1"/>
          <p:cNvPicPr preferRelativeResize="0"/>
          <p:nvPr/>
        </p:nvPicPr>
        <p:blipFill rotWithShape="1">
          <a:blip r:embed="rId6">
            <a:alphaModFix/>
          </a:blip>
          <a:srcRect b="14380" l="0" r="47154" t="21819"/>
          <a:stretch/>
        </p:blipFill>
        <p:spPr>
          <a:xfrm>
            <a:off x="8406675" y="3163175"/>
            <a:ext cx="1177835" cy="14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g1b2309d13cb_2_308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5" name="Google Shape;565;g1b2309d13cb_2_30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1b2309d13cb_2_30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1b2309d13cb_2_30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1b2309d13cb_2_30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1b2309d13cb_2_30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1b2309d13cb_2_30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1b2309d13cb_2_30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g1b2309d13cb_2_30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1b2309d13cb_2_30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1b2309d13cb_2_30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1b2309d13cb_2_30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1b2309d13cb_2_30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g1b2309d13cb_2_308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578" name="Google Shape;578;g1b2309d13cb_2_308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1b2309d13cb_2_30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1b2309d13cb_2_30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1b2309d13cb_2_30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1b2309d13cb_2_30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1b2309d13cb_2_30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1b2309d13cb_2_30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1b2309d13cb_2_30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1b2309d13cb_2_30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1b2309d13cb_2_30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1b2309d13cb_2_30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1b2309d13cb_2_30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g1b2309d13cb_2_30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b2309d13cb_2_30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b2309d13cb_2_308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g1b2309d13cb_2_308"/>
          <p:cNvSpPr txBox="1"/>
          <p:nvPr>
            <p:ph type="title"/>
          </p:nvPr>
        </p:nvSpPr>
        <p:spPr>
          <a:xfrm>
            <a:off x="1304103" y="1318591"/>
            <a:ext cx="5800929" cy="422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23E4E"/>
              </a:buClr>
              <a:buSzPts val="6600"/>
              <a:buFont typeface="Century Gothic"/>
              <a:buNone/>
            </a:pPr>
            <a:r>
              <a:rPr lang="fr-FR" sz="6600">
                <a:solidFill>
                  <a:srgbClr val="223E4E"/>
                </a:solidFill>
              </a:rPr>
              <a:t>Conclusion</a:t>
            </a:r>
            <a:endParaRPr/>
          </a:p>
        </p:txBody>
      </p:sp>
      <p:sp>
        <p:nvSpPr>
          <p:cNvPr id="594" name="Google Shape;594;g1b2309d13cb_2_308"/>
          <p:cNvSpPr txBox="1"/>
          <p:nvPr>
            <p:ph idx="1" type="body"/>
          </p:nvPr>
        </p:nvSpPr>
        <p:spPr>
          <a:xfrm>
            <a:off x="7855048" y="1871831"/>
            <a:ext cx="3084569" cy="319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>
                <a:solidFill>
                  <a:srgbClr val="223E4E"/>
                </a:solidFill>
              </a:rPr>
              <a:t>Perspectives</a:t>
            </a:r>
            <a:endParaRPr/>
          </a:p>
        </p:txBody>
      </p:sp>
      <p:sp>
        <p:nvSpPr>
          <p:cNvPr id="595" name="Google Shape;595;g1b2309d13cb_2_30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b2309d13cb_2_308"/>
          <p:cNvSpPr txBox="1"/>
          <p:nvPr>
            <p:ph idx="12" type="sldNum"/>
          </p:nvPr>
        </p:nvSpPr>
        <p:spPr>
          <a:xfrm>
            <a:off x="11195710" y="6255531"/>
            <a:ext cx="834462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597" name="Google Shape;597;g1b2309d13cb_2_308"/>
          <p:cNvCxnSpPr/>
          <p:nvPr/>
        </p:nvCxnSpPr>
        <p:spPr>
          <a:xfrm>
            <a:off x="7537196" y="1871831"/>
            <a:ext cx="0" cy="3200400"/>
          </a:xfrm>
          <a:prstGeom prst="straightConnector1">
            <a:avLst/>
          </a:prstGeom>
          <a:noFill/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g1b2309d13cb_2_3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b2309d13cb_2_364"/>
          <p:cNvSpPr txBox="1"/>
          <p:nvPr>
            <p:ph type="title"/>
          </p:nvPr>
        </p:nvSpPr>
        <p:spPr>
          <a:xfrm>
            <a:off x="2424320" y="1802294"/>
            <a:ext cx="8911687" cy="88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fr-FR"/>
              <a:t>Perspectives</a:t>
            </a:r>
            <a:endParaRPr/>
          </a:p>
        </p:txBody>
      </p:sp>
      <p:sp>
        <p:nvSpPr>
          <p:cNvPr id="604" name="Google Shape;604;g1b2309d13cb_2_364"/>
          <p:cNvSpPr txBox="1"/>
          <p:nvPr>
            <p:ph idx="1" type="body"/>
          </p:nvPr>
        </p:nvSpPr>
        <p:spPr>
          <a:xfrm>
            <a:off x="1761874" y="3172899"/>
            <a:ext cx="89154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/>
              <a:t>On peut ajouter un module GSM qui permet d’envoyer les données à une application mobile . </a:t>
            </a:r>
            <a:endParaRPr/>
          </a:p>
        </p:txBody>
      </p:sp>
      <p:sp>
        <p:nvSpPr>
          <p:cNvPr id="605" name="Google Shape;605;g1b2309d13cb_2_3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06" name="Google Shape;606;g1b2309d13cb_2_364"/>
          <p:cNvGrpSpPr/>
          <p:nvPr/>
        </p:nvGrpSpPr>
        <p:grpSpPr>
          <a:xfrm>
            <a:off x="319156" y="409647"/>
            <a:ext cx="11974499" cy="982998"/>
            <a:chOff x="4362" y="409648"/>
            <a:chExt cx="11974499" cy="982998"/>
          </a:xfrm>
        </p:grpSpPr>
        <p:sp>
          <p:nvSpPr>
            <p:cNvPr id="607" name="Google Shape;607;g1b2309d13cb_2_364"/>
            <p:cNvSpPr/>
            <p:nvPr/>
          </p:nvSpPr>
          <p:spPr>
            <a:xfrm>
              <a:off x="4362" y="409648"/>
              <a:ext cx="2457497" cy="98299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g1b2309d13cb_2_364"/>
            <p:cNvSpPr txBox="1"/>
            <p:nvPr/>
          </p:nvSpPr>
          <p:spPr>
            <a:xfrm>
              <a:off x="495861" y="409648"/>
              <a:ext cx="1474499" cy="982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/>
            </a:p>
          </p:txBody>
        </p:sp>
        <p:sp>
          <p:nvSpPr>
            <p:cNvPr id="609" name="Google Shape;609;g1b2309d13cb_2_364"/>
            <p:cNvSpPr/>
            <p:nvPr/>
          </p:nvSpPr>
          <p:spPr>
            <a:xfrm>
              <a:off x="2216110" y="409648"/>
              <a:ext cx="3127509" cy="98299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1b2309d13cb_2_364"/>
            <p:cNvSpPr txBox="1"/>
            <p:nvPr/>
          </p:nvSpPr>
          <p:spPr>
            <a:xfrm>
              <a:off x="2707609" y="409648"/>
              <a:ext cx="2144511" cy="982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50" lIns="56000" spcFirstLastPara="1" rIns="18650" wrap="square" tIns="1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Etude de l’existant et Problématique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g1b2309d13cb_2_364"/>
            <p:cNvSpPr/>
            <p:nvPr/>
          </p:nvSpPr>
          <p:spPr>
            <a:xfrm>
              <a:off x="5097869" y="409648"/>
              <a:ext cx="2457497" cy="98299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1b2309d13cb_2_364"/>
            <p:cNvSpPr txBox="1"/>
            <p:nvPr/>
          </p:nvSpPr>
          <p:spPr>
            <a:xfrm>
              <a:off x="5589368" y="409648"/>
              <a:ext cx="1474499" cy="982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650" lIns="68000" spcFirstLastPara="1" rIns="22650" wrap="square" tIns="22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Proposée</a:t>
              </a:r>
              <a:endParaRPr/>
            </a:p>
          </p:txBody>
        </p:sp>
        <p:sp>
          <p:nvSpPr>
            <p:cNvPr id="613" name="Google Shape;613;g1b2309d13cb_2_364"/>
            <p:cNvSpPr/>
            <p:nvPr/>
          </p:nvSpPr>
          <p:spPr>
            <a:xfrm>
              <a:off x="7309616" y="409648"/>
              <a:ext cx="2457497" cy="98299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1b2309d13cb_2_364"/>
            <p:cNvSpPr txBox="1"/>
            <p:nvPr/>
          </p:nvSpPr>
          <p:spPr>
            <a:xfrm>
              <a:off x="7801115" y="409648"/>
              <a:ext cx="1474499" cy="982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650" lIns="68000" spcFirstLastPara="1" rIns="22650" wrap="square" tIns="22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Réalisation</a:t>
              </a:r>
              <a:endParaRPr/>
            </a:p>
          </p:txBody>
        </p:sp>
        <p:sp>
          <p:nvSpPr>
            <p:cNvPr id="615" name="Google Shape;615;g1b2309d13cb_2_364"/>
            <p:cNvSpPr/>
            <p:nvPr/>
          </p:nvSpPr>
          <p:spPr>
            <a:xfrm>
              <a:off x="9521364" y="409648"/>
              <a:ext cx="2457497" cy="98299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15875">
              <a:solidFill>
                <a:srgbClr val="294A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1b2309d13cb_2_364"/>
            <p:cNvSpPr txBox="1"/>
            <p:nvPr/>
          </p:nvSpPr>
          <p:spPr>
            <a:xfrm>
              <a:off x="10012863" y="409648"/>
              <a:ext cx="1474499" cy="982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650" lIns="68000" spcFirstLastPara="1" rIns="22650" wrap="square" tIns="22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 et perspectives</a:t>
              </a:r>
              <a:endParaRPr/>
            </a:p>
          </p:txBody>
        </p:sp>
      </p:grpSp>
      <p:sp>
        <p:nvSpPr>
          <p:cNvPr id="617" name="Google Shape;617;g1b2309d13cb_2_3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b2309d13cb_2_364"/>
          <p:cNvSpPr txBox="1"/>
          <p:nvPr/>
        </p:nvSpPr>
        <p:spPr>
          <a:xfrm>
            <a:off x="11180173" y="6244736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19" name="Google Shape;619;g1b2309d13cb_2_364"/>
          <p:cNvGrpSpPr/>
          <p:nvPr/>
        </p:nvGrpSpPr>
        <p:grpSpPr>
          <a:xfrm>
            <a:off x="1179885" y="455144"/>
            <a:ext cx="6296381" cy="942300"/>
            <a:chOff x="475347" y="362806"/>
            <a:chExt cx="6296381" cy="942300"/>
          </a:xfrm>
        </p:grpSpPr>
        <p:sp>
          <p:nvSpPr>
            <p:cNvPr id="620" name="Google Shape;620;g1b2309d13cb_2_364"/>
            <p:cNvSpPr txBox="1"/>
            <p:nvPr/>
          </p:nvSpPr>
          <p:spPr>
            <a:xfrm>
              <a:off x="475347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50" lIns="44000" spcFirstLastPara="1" rIns="14650" wrap="square" tIns="14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fr-F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ion</a:t>
              </a:r>
              <a:endParaRPr/>
            </a:p>
          </p:txBody>
        </p:sp>
        <p:sp>
          <p:nvSpPr>
            <p:cNvPr id="621" name="Google Shape;621;g1b2309d13cb_2_364"/>
            <p:cNvSpPr txBox="1"/>
            <p:nvPr/>
          </p:nvSpPr>
          <p:spPr>
            <a:xfrm>
              <a:off x="2595591" y="362806"/>
              <a:ext cx="20559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fr-FR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Etude de l’existant et      </a:t>
              </a:r>
              <a:r>
                <a:rPr lang="fr-FR" sz="15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Problématique</a:t>
              </a:r>
              <a:r>
                <a:rPr lang="fr-FR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</a:t>
              </a:r>
              <a:endParaRPr/>
            </a:p>
          </p:txBody>
        </p:sp>
        <p:sp>
          <p:nvSpPr>
            <p:cNvPr id="622" name="Google Shape;622;g1b2309d13cb_2_364"/>
            <p:cNvSpPr txBox="1"/>
            <p:nvPr/>
          </p:nvSpPr>
          <p:spPr>
            <a:xfrm>
              <a:off x="5358128" y="362806"/>
              <a:ext cx="1413600" cy="9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</a:t>
              </a:r>
              <a:r>
                <a:rPr lang="fr-FR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                                                                                         Proposée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2017-06-17T09:18:45Z</dcterms:created>
  <dc:creator>Pankaj Sharma</dc:creator>
</cp:coreProperties>
</file>