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71" r:id="rId15"/>
    <p:sldId id="269" r:id="rId16"/>
    <p:sldId id="270"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F1CEB38-8E1D-4454-B4B2-31DD5BD992D7}" type="datetimeFigureOut">
              <a:rPr lang="fr-FR" smtClean="0"/>
              <a:pPr/>
              <a:t>13/05/2020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05785EE-E496-464A-8069-E42D69EA48DF}"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F1CEB38-8E1D-4454-B4B2-31DD5BD992D7}" type="datetimeFigureOut">
              <a:rPr lang="fr-FR" smtClean="0"/>
              <a:pPr/>
              <a:t>13/05/2020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05785EE-E496-464A-8069-E42D69EA48DF}"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F1CEB38-8E1D-4454-B4B2-31DD5BD992D7}" type="datetimeFigureOut">
              <a:rPr lang="fr-FR" smtClean="0"/>
              <a:pPr/>
              <a:t>13/05/2020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05785EE-E496-464A-8069-E42D69EA48DF}"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F1CEB38-8E1D-4454-B4B2-31DD5BD992D7}" type="datetimeFigureOut">
              <a:rPr lang="fr-FR" smtClean="0"/>
              <a:pPr/>
              <a:t>13/05/2020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05785EE-E496-464A-8069-E42D69EA48DF}"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F1CEB38-8E1D-4454-B4B2-31DD5BD992D7}" type="datetimeFigureOut">
              <a:rPr lang="fr-FR" smtClean="0"/>
              <a:pPr/>
              <a:t>13/05/2020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05785EE-E496-464A-8069-E42D69EA48DF}"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F1CEB38-8E1D-4454-B4B2-31DD5BD992D7}" type="datetimeFigureOut">
              <a:rPr lang="fr-FR" smtClean="0"/>
              <a:pPr/>
              <a:t>13/05/2020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05785EE-E496-464A-8069-E42D69EA48DF}"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F1CEB38-8E1D-4454-B4B2-31DD5BD992D7}" type="datetimeFigureOut">
              <a:rPr lang="fr-FR" smtClean="0"/>
              <a:pPr/>
              <a:t>13/05/2020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05785EE-E496-464A-8069-E42D69EA48DF}"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8F1CEB38-8E1D-4454-B4B2-31DD5BD992D7}" type="datetimeFigureOut">
              <a:rPr lang="fr-FR" smtClean="0"/>
              <a:pPr/>
              <a:t>13/05/2020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05785EE-E496-464A-8069-E42D69EA48DF}"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F1CEB38-8E1D-4454-B4B2-31DD5BD992D7}" type="datetimeFigureOut">
              <a:rPr lang="fr-FR" smtClean="0"/>
              <a:pPr/>
              <a:t>13/05/2020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05785EE-E496-464A-8069-E42D69EA48DF}"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F1CEB38-8E1D-4454-B4B2-31DD5BD992D7}" type="datetimeFigureOut">
              <a:rPr lang="fr-FR" smtClean="0"/>
              <a:pPr/>
              <a:t>13/05/2020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05785EE-E496-464A-8069-E42D69EA48DF}"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F1CEB38-8E1D-4454-B4B2-31DD5BD992D7}" type="datetimeFigureOut">
              <a:rPr lang="fr-FR" smtClean="0"/>
              <a:pPr/>
              <a:t>13/05/2020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05785EE-E496-464A-8069-E42D69EA48DF}"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CEB38-8E1D-4454-B4B2-31DD5BD992D7}" type="datetimeFigureOut">
              <a:rPr lang="fr-FR" smtClean="0"/>
              <a:pPr/>
              <a:t>13/05/2020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785EE-E496-464A-8069-E42D69EA48DF}"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6000">
              <a:srgbClr val="8488C4">
                <a:alpha val="83000"/>
              </a:srgbClr>
            </a:gs>
            <a:gs pos="53000">
              <a:srgbClr val="D4DEFF"/>
            </a:gs>
            <a:gs pos="83000">
              <a:srgbClr val="D4DEFF"/>
            </a:gs>
            <a:gs pos="100000">
              <a:srgbClr val="96AB94"/>
            </a:gs>
          </a:gsLst>
          <a:path path="circle">
            <a:fillToRect l="100000" t="100000"/>
          </a:path>
        </a:gradFill>
        <a:effectLst/>
      </p:bgPr>
    </p:bg>
    <p:spTree>
      <p:nvGrpSpPr>
        <p:cNvPr id="1" name=""/>
        <p:cNvGrpSpPr/>
        <p:nvPr/>
      </p:nvGrpSpPr>
      <p:grpSpPr>
        <a:xfrm>
          <a:off x="0" y="0"/>
          <a:ext cx="0" cy="0"/>
          <a:chOff x="0" y="0"/>
          <a:chExt cx="0" cy="0"/>
        </a:xfrm>
      </p:grpSpPr>
      <p:sp>
        <p:nvSpPr>
          <p:cNvPr id="6" name="Rectangle à coins arrondis 5"/>
          <p:cNvSpPr/>
          <p:nvPr/>
        </p:nvSpPr>
        <p:spPr>
          <a:xfrm rot="10800000">
            <a:off x="4286248" y="285728"/>
            <a:ext cx="4572032" cy="1143008"/>
          </a:xfrm>
          <a:prstGeom prst="roundRect">
            <a:avLst>
              <a:gd name="adj" fmla="val 50000"/>
            </a:avLst>
          </a:prstGeom>
          <a:solidFill>
            <a:schemeClr val="bg1">
              <a:lumMod val="85000"/>
              <a:alpha val="27000"/>
            </a:schemeClr>
          </a:solidFill>
          <a:ln>
            <a:solidFill>
              <a:schemeClr val="bg1"/>
            </a:solidFill>
          </a:ln>
          <a:effectLst>
            <a:outerShdw blurRad="50800" dist="38100" dir="5400000" algn="t" rotWithShape="0">
              <a:schemeClr val="tx2">
                <a:lumMod val="40000"/>
                <a:lumOff val="6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riangle isocèle 7"/>
          <p:cNvSpPr/>
          <p:nvPr/>
        </p:nvSpPr>
        <p:spPr>
          <a:xfrm rot="5400000">
            <a:off x="4044871" y="384229"/>
            <a:ext cx="1000132" cy="1088882"/>
          </a:xfrm>
          <a:prstGeom prst="triangle">
            <a:avLst/>
          </a:prstGeom>
          <a:solidFill>
            <a:srgbClr val="7030A0"/>
          </a:solidFill>
          <a:ln>
            <a:solidFill>
              <a:schemeClr val="bg1"/>
            </a:solidFill>
          </a:ln>
          <a:effectLst>
            <a:outerShdw blurRad="50800" dist="38100" dir="5400000" algn="t" rotWithShape="0">
              <a:schemeClr val="tx2">
                <a:lumMod val="40000"/>
                <a:lumOff val="6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Texte 8"/>
          <p:cNvSpPr txBox="1"/>
          <p:nvPr/>
        </p:nvSpPr>
        <p:spPr>
          <a:xfrm>
            <a:off x="4071934" y="714356"/>
            <a:ext cx="500066" cy="400110"/>
          </a:xfrm>
          <a:prstGeom prst="rect">
            <a:avLst/>
          </a:prstGeom>
          <a:solidFill>
            <a:srgbClr val="7030A0"/>
          </a:solidFill>
          <a:ln>
            <a:solidFill>
              <a:srgbClr val="7030A0"/>
            </a:solidFill>
          </a:ln>
        </p:spPr>
        <p:txBody>
          <a:bodyPr wrap="square" rtlCol="0">
            <a:spAutoFit/>
          </a:bodyPr>
          <a:lstStyle/>
          <a:p>
            <a:r>
              <a:rPr lang="fr-FR" sz="2000" b="1" dirty="0" smtClean="0">
                <a:solidFill>
                  <a:schemeClr val="bg1"/>
                </a:solidFill>
              </a:rPr>
              <a:t>01</a:t>
            </a:r>
            <a:endParaRPr lang="fr-FR" sz="2000" b="1" dirty="0">
              <a:solidFill>
                <a:schemeClr val="bg1"/>
              </a:solidFill>
            </a:endParaRPr>
          </a:p>
        </p:txBody>
      </p:sp>
      <p:sp>
        <p:nvSpPr>
          <p:cNvPr id="11" name="Rectangle à coins arrondis 10"/>
          <p:cNvSpPr/>
          <p:nvPr/>
        </p:nvSpPr>
        <p:spPr>
          <a:xfrm rot="10800000">
            <a:off x="4286248" y="1714488"/>
            <a:ext cx="4572032" cy="1143008"/>
          </a:xfrm>
          <a:prstGeom prst="roundRect">
            <a:avLst>
              <a:gd name="adj" fmla="val 50000"/>
            </a:avLst>
          </a:prstGeom>
          <a:solidFill>
            <a:schemeClr val="bg1">
              <a:lumMod val="65000"/>
              <a:alpha val="27000"/>
            </a:schemeClr>
          </a:solidFill>
          <a:ln>
            <a:solidFill>
              <a:schemeClr val="bg1"/>
            </a:solidFill>
          </a:ln>
          <a:effectLst>
            <a:outerShdw blurRad="50800" dist="38100" dir="5400000" algn="t" rotWithShape="0">
              <a:schemeClr val="tx2">
                <a:lumMod val="40000"/>
                <a:lumOff val="6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riangle isocèle 11"/>
          <p:cNvSpPr/>
          <p:nvPr/>
        </p:nvSpPr>
        <p:spPr>
          <a:xfrm rot="5400000">
            <a:off x="3973433" y="1812989"/>
            <a:ext cx="1000132" cy="1088882"/>
          </a:xfrm>
          <a:prstGeom prst="triangle">
            <a:avLst/>
          </a:prstGeom>
          <a:solidFill>
            <a:schemeClr val="accent6">
              <a:lumMod val="60000"/>
              <a:lumOff val="40000"/>
            </a:schemeClr>
          </a:solidFill>
          <a:ln>
            <a:solidFill>
              <a:schemeClr val="bg1"/>
            </a:solidFill>
          </a:ln>
          <a:effectLst>
            <a:outerShdw blurRad="50800" dist="38100" dir="5400000" algn="t" rotWithShape="0">
              <a:schemeClr val="tx2">
                <a:lumMod val="40000"/>
                <a:lumOff val="6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ZoneTexte 12"/>
          <p:cNvSpPr txBox="1"/>
          <p:nvPr/>
        </p:nvSpPr>
        <p:spPr>
          <a:xfrm>
            <a:off x="4000496" y="2143116"/>
            <a:ext cx="500066" cy="400110"/>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fr-FR" sz="2000" b="1" dirty="0" smtClean="0">
                <a:solidFill>
                  <a:schemeClr val="bg1"/>
                </a:solidFill>
              </a:rPr>
              <a:t>02</a:t>
            </a:r>
            <a:endParaRPr lang="fr-FR" sz="2000" b="1" dirty="0">
              <a:solidFill>
                <a:schemeClr val="bg1"/>
              </a:solidFill>
            </a:endParaRPr>
          </a:p>
        </p:txBody>
      </p:sp>
      <p:sp>
        <p:nvSpPr>
          <p:cNvPr id="20" name="Rectangle à coins arrondis 19"/>
          <p:cNvSpPr/>
          <p:nvPr/>
        </p:nvSpPr>
        <p:spPr>
          <a:xfrm rot="10800000">
            <a:off x="4214810" y="3214686"/>
            <a:ext cx="4572032" cy="1143008"/>
          </a:xfrm>
          <a:prstGeom prst="roundRect">
            <a:avLst>
              <a:gd name="adj" fmla="val 50000"/>
            </a:avLst>
          </a:prstGeom>
          <a:solidFill>
            <a:schemeClr val="tx1">
              <a:lumMod val="65000"/>
              <a:lumOff val="35000"/>
              <a:alpha val="27000"/>
            </a:schemeClr>
          </a:solidFill>
          <a:ln>
            <a:solidFill>
              <a:schemeClr val="bg1"/>
            </a:solidFill>
          </a:ln>
          <a:effectLst>
            <a:outerShdw blurRad="50800" dist="38100" dir="5400000" algn="t" rotWithShape="0">
              <a:schemeClr val="tx2">
                <a:lumMod val="40000"/>
                <a:lumOff val="6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Triangle isocèle 20"/>
          <p:cNvSpPr/>
          <p:nvPr/>
        </p:nvSpPr>
        <p:spPr>
          <a:xfrm rot="5400000">
            <a:off x="3901995" y="3241749"/>
            <a:ext cx="1000132" cy="1088882"/>
          </a:xfrm>
          <a:prstGeom prst="triangle">
            <a:avLst/>
          </a:prstGeom>
          <a:solidFill>
            <a:schemeClr val="accent5">
              <a:lumMod val="60000"/>
              <a:lumOff val="40000"/>
              <a:alpha val="83000"/>
            </a:schemeClr>
          </a:solidFill>
          <a:ln>
            <a:solidFill>
              <a:schemeClr val="bg1"/>
            </a:solidFill>
          </a:ln>
          <a:effectLst>
            <a:outerShdw blurRad="50800" dist="38100" dir="5400000" algn="t" rotWithShape="0">
              <a:schemeClr val="tx2">
                <a:lumMod val="40000"/>
                <a:lumOff val="6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ZoneTexte 21"/>
          <p:cNvSpPr txBox="1"/>
          <p:nvPr/>
        </p:nvSpPr>
        <p:spPr>
          <a:xfrm>
            <a:off x="4000496" y="3571876"/>
            <a:ext cx="500066" cy="400110"/>
          </a:xfrm>
          <a:prstGeom prst="rect">
            <a:avLst/>
          </a:prstGeom>
          <a:solidFill>
            <a:schemeClr val="accent5">
              <a:lumMod val="60000"/>
              <a:lumOff val="40000"/>
            </a:schemeClr>
          </a:solidFill>
          <a:ln>
            <a:solidFill>
              <a:schemeClr val="accent5">
                <a:lumMod val="60000"/>
                <a:lumOff val="40000"/>
              </a:schemeClr>
            </a:solidFill>
          </a:ln>
        </p:spPr>
        <p:txBody>
          <a:bodyPr wrap="square" rtlCol="0">
            <a:spAutoFit/>
          </a:bodyPr>
          <a:lstStyle/>
          <a:p>
            <a:r>
              <a:rPr lang="fr-FR" sz="2000" b="1" dirty="0" smtClean="0">
                <a:solidFill>
                  <a:schemeClr val="bg1"/>
                </a:solidFill>
              </a:rPr>
              <a:t>03</a:t>
            </a:r>
            <a:endParaRPr lang="fr-FR" sz="2000" b="1" dirty="0">
              <a:solidFill>
                <a:schemeClr val="bg1"/>
              </a:solidFill>
            </a:endParaRPr>
          </a:p>
        </p:txBody>
      </p:sp>
      <p:sp>
        <p:nvSpPr>
          <p:cNvPr id="23" name="Rectangle à coins arrondis 22"/>
          <p:cNvSpPr/>
          <p:nvPr/>
        </p:nvSpPr>
        <p:spPr>
          <a:xfrm rot="10800000">
            <a:off x="4214810" y="4929198"/>
            <a:ext cx="4572032" cy="1143008"/>
          </a:xfrm>
          <a:prstGeom prst="roundRect">
            <a:avLst>
              <a:gd name="adj" fmla="val 50000"/>
            </a:avLst>
          </a:prstGeom>
          <a:solidFill>
            <a:schemeClr val="tx1">
              <a:lumMod val="75000"/>
              <a:lumOff val="25000"/>
              <a:alpha val="47000"/>
            </a:schemeClr>
          </a:solidFill>
          <a:ln>
            <a:solidFill>
              <a:schemeClr val="bg1"/>
            </a:solidFill>
          </a:ln>
          <a:effectLst>
            <a:outerShdw blurRad="50800" dist="38100" dir="5400000" algn="t" rotWithShape="0">
              <a:schemeClr val="tx2">
                <a:lumMod val="40000"/>
                <a:lumOff val="6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Triangle isocèle 23"/>
          <p:cNvSpPr/>
          <p:nvPr/>
        </p:nvSpPr>
        <p:spPr>
          <a:xfrm rot="5400000">
            <a:off x="3973433" y="5027699"/>
            <a:ext cx="1000132" cy="1088882"/>
          </a:xfrm>
          <a:prstGeom prst="triangle">
            <a:avLst/>
          </a:prstGeom>
          <a:solidFill>
            <a:schemeClr val="accent3">
              <a:lumMod val="60000"/>
              <a:lumOff val="40000"/>
            </a:schemeClr>
          </a:solidFill>
          <a:ln>
            <a:solidFill>
              <a:schemeClr val="bg1"/>
            </a:solidFill>
          </a:ln>
          <a:effectLst>
            <a:outerShdw blurRad="50800" dist="38100" dir="5400000" algn="t" rotWithShape="0">
              <a:schemeClr val="tx2">
                <a:lumMod val="40000"/>
                <a:lumOff val="6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ZoneTexte 24"/>
          <p:cNvSpPr txBox="1"/>
          <p:nvPr/>
        </p:nvSpPr>
        <p:spPr>
          <a:xfrm>
            <a:off x="4000496" y="5357826"/>
            <a:ext cx="500066" cy="400110"/>
          </a:xfrm>
          <a:prstGeom prst="rect">
            <a:avLst/>
          </a:prstGeom>
          <a:solidFill>
            <a:schemeClr val="accent3">
              <a:lumMod val="60000"/>
              <a:lumOff val="40000"/>
            </a:schemeClr>
          </a:solidFill>
          <a:ln>
            <a:solidFill>
              <a:schemeClr val="accent3">
                <a:lumMod val="60000"/>
                <a:lumOff val="40000"/>
              </a:schemeClr>
            </a:solidFill>
          </a:ln>
        </p:spPr>
        <p:txBody>
          <a:bodyPr wrap="square" rtlCol="0">
            <a:spAutoFit/>
          </a:bodyPr>
          <a:lstStyle/>
          <a:p>
            <a:r>
              <a:rPr lang="fr-FR" sz="2000" b="1" dirty="0" smtClean="0">
                <a:solidFill>
                  <a:schemeClr val="bg1"/>
                </a:solidFill>
              </a:rPr>
              <a:t>04</a:t>
            </a:r>
            <a:endParaRPr lang="fr-FR" sz="2000" b="1" dirty="0">
              <a:solidFill>
                <a:schemeClr val="bg1"/>
              </a:solidFill>
            </a:endParaRPr>
          </a:p>
        </p:txBody>
      </p:sp>
      <p:sp>
        <p:nvSpPr>
          <p:cNvPr id="26" name="ZoneTexte 25"/>
          <p:cNvSpPr txBox="1"/>
          <p:nvPr/>
        </p:nvSpPr>
        <p:spPr>
          <a:xfrm>
            <a:off x="5143504" y="642918"/>
            <a:ext cx="3143272" cy="523220"/>
          </a:xfrm>
          <a:prstGeom prst="rect">
            <a:avLst/>
          </a:prstGeom>
          <a:noFill/>
        </p:spPr>
        <p:txBody>
          <a:bodyPr wrap="square" rtlCol="0">
            <a:spAutoFit/>
          </a:bodyPr>
          <a:lstStyle/>
          <a:p>
            <a:pPr algn="ctr"/>
            <a:r>
              <a:rPr lang="fr-FR" sz="2800" b="1" i="1" dirty="0" smtClean="0">
                <a:solidFill>
                  <a:srgbClr val="7030A0"/>
                </a:solidFill>
                <a:effectLst>
                  <a:outerShdw blurRad="38100" dist="38100" dir="2700000" algn="tl">
                    <a:srgbClr val="000000">
                      <a:alpha val="43137"/>
                    </a:srgbClr>
                  </a:outerShdw>
                </a:effectLst>
                <a:latin typeface="Agency FB" panose="020B0503020202020204" pitchFamily="34" charset="0"/>
              </a:rPr>
              <a:t>Présentation du projet</a:t>
            </a:r>
            <a:endParaRPr lang="fr-FR" sz="2800" b="1" dirty="0">
              <a:solidFill>
                <a:srgbClr val="7030A0"/>
              </a:solidFill>
            </a:endParaRPr>
          </a:p>
        </p:txBody>
      </p:sp>
      <p:sp>
        <p:nvSpPr>
          <p:cNvPr id="28" name="ZoneTexte 27"/>
          <p:cNvSpPr txBox="1"/>
          <p:nvPr/>
        </p:nvSpPr>
        <p:spPr>
          <a:xfrm>
            <a:off x="714348" y="1857364"/>
            <a:ext cx="2143140" cy="369332"/>
          </a:xfrm>
          <a:prstGeom prst="rect">
            <a:avLst/>
          </a:prstGeom>
          <a:noFill/>
        </p:spPr>
        <p:txBody>
          <a:bodyPr wrap="square" rtlCol="0">
            <a:spAutoFit/>
          </a:bodyPr>
          <a:lstStyle/>
          <a:p>
            <a:endParaRPr lang="fr-FR" dirty="0"/>
          </a:p>
        </p:txBody>
      </p:sp>
      <p:sp>
        <p:nvSpPr>
          <p:cNvPr id="29" name="ZoneTexte 28"/>
          <p:cNvSpPr txBox="1"/>
          <p:nvPr/>
        </p:nvSpPr>
        <p:spPr>
          <a:xfrm>
            <a:off x="5286380" y="2000240"/>
            <a:ext cx="3071834" cy="584775"/>
          </a:xfrm>
          <a:prstGeom prst="rect">
            <a:avLst/>
          </a:prstGeom>
          <a:noFill/>
        </p:spPr>
        <p:txBody>
          <a:bodyPr wrap="square" rtlCol="0">
            <a:spAutoFit/>
          </a:bodyPr>
          <a:lstStyle/>
          <a:p>
            <a:pPr algn="ctr"/>
            <a:r>
              <a:rPr lang="fr-FR" sz="3200" b="1" i="1" dirty="0" smtClean="0">
                <a:solidFill>
                  <a:schemeClr val="accent6">
                    <a:lumMod val="60000"/>
                    <a:lumOff val="40000"/>
                  </a:schemeClr>
                </a:solidFill>
                <a:effectLst>
                  <a:outerShdw blurRad="38100" dist="38100" dir="2700000" algn="tl">
                    <a:srgbClr val="000000">
                      <a:alpha val="43137"/>
                    </a:srgbClr>
                  </a:outerShdw>
                </a:effectLst>
                <a:latin typeface="Agency FB" panose="020B0503020202020204" pitchFamily="34" charset="0"/>
              </a:rPr>
              <a:t>Objectifs </a:t>
            </a:r>
            <a:endParaRPr lang="fr-FR" sz="3200" b="1" dirty="0">
              <a:solidFill>
                <a:schemeClr val="accent6">
                  <a:lumMod val="60000"/>
                  <a:lumOff val="40000"/>
                </a:schemeClr>
              </a:solidFill>
            </a:endParaRPr>
          </a:p>
        </p:txBody>
      </p:sp>
      <p:sp>
        <p:nvSpPr>
          <p:cNvPr id="30" name="Rectangle 29"/>
          <p:cNvSpPr/>
          <p:nvPr/>
        </p:nvSpPr>
        <p:spPr>
          <a:xfrm>
            <a:off x="4857752" y="3357562"/>
            <a:ext cx="3214710" cy="707886"/>
          </a:xfrm>
          <a:prstGeom prst="rect">
            <a:avLst/>
          </a:prstGeom>
        </p:spPr>
        <p:txBody>
          <a:bodyPr wrap="square">
            <a:spAutoFit/>
          </a:bodyPr>
          <a:lstStyle/>
          <a:p>
            <a:pPr lvl="0" algn="ctr"/>
            <a:r>
              <a:rPr lang="fr-FR" sz="2000" b="1" i="1" dirty="0">
                <a:solidFill>
                  <a:schemeClr val="tx2">
                    <a:lumMod val="40000"/>
                    <a:lumOff val="60000"/>
                  </a:schemeClr>
                </a:solidFill>
                <a:effectLst>
                  <a:outerShdw blurRad="38100" dist="38100" dir="2700000" algn="tl">
                    <a:srgbClr val="000000">
                      <a:alpha val="43137"/>
                    </a:srgbClr>
                  </a:outerShdw>
                </a:effectLst>
                <a:latin typeface="Agency FB" panose="020B0503020202020204" pitchFamily="34" charset="0"/>
              </a:rPr>
              <a:t>Les étapes de </a:t>
            </a:r>
            <a:r>
              <a:rPr lang="fr-FR" sz="2000" b="1" i="1" dirty="0" smtClean="0">
                <a:solidFill>
                  <a:schemeClr val="tx2">
                    <a:lumMod val="40000"/>
                    <a:lumOff val="60000"/>
                  </a:schemeClr>
                </a:solidFill>
                <a:effectLst>
                  <a:outerShdw blurRad="38100" dist="38100" dir="2700000" algn="tl">
                    <a:srgbClr val="000000">
                      <a:alpha val="43137"/>
                    </a:srgbClr>
                  </a:outerShdw>
                </a:effectLst>
                <a:latin typeface="Agency FB" panose="020B0503020202020204" pitchFamily="34" charset="0"/>
              </a:rPr>
              <a:t>la réalisation </a:t>
            </a:r>
            <a:r>
              <a:rPr lang="fr-FR" sz="2000" b="1" i="1" dirty="0">
                <a:solidFill>
                  <a:schemeClr val="tx2">
                    <a:lumMod val="40000"/>
                    <a:lumOff val="60000"/>
                  </a:schemeClr>
                </a:solidFill>
                <a:effectLst>
                  <a:outerShdw blurRad="38100" dist="38100" dir="2700000" algn="tl">
                    <a:srgbClr val="000000">
                      <a:alpha val="43137"/>
                    </a:srgbClr>
                  </a:outerShdw>
                </a:effectLst>
                <a:latin typeface="Agency FB" panose="020B0503020202020204" pitchFamily="34" charset="0"/>
              </a:rPr>
              <a:t>du projet</a:t>
            </a:r>
            <a:endParaRPr lang="fr-FR" sz="2000" b="1" dirty="0">
              <a:solidFill>
                <a:schemeClr val="tx2">
                  <a:lumMod val="40000"/>
                  <a:lumOff val="60000"/>
                </a:schemeClr>
              </a:solidFill>
            </a:endParaRPr>
          </a:p>
        </p:txBody>
      </p:sp>
      <p:sp>
        <p:nvSpPr>
          <p:cNvPr id="31" name="ZoneTexte 30"/>
          <p:cNvSpPr txBox="1"/>
          <p:nvPr/>
        </p:nvSpPr>
        <p:spPr>
          <a:xfrm>
            <a:off x="5000628" y="5143512"/>
            <a:ext cx="3500462" cy="461665"/>
          </a:xfrm>
          <a:prstGeom prst="rect">
            <a:avLst/>
          </a:prstGeom>
          <a:noFill/>
        </p:spPr>
        <p:txBody>
          <a:bodyPr wrap="square" rtlCol="0">
            <a:spAutoFit/>
          </a:bodyPr>
          <a:lstStyle/>
          <a:p>
            <a:pPr algn="ctr"/>
            <a:r>
              <a:rPr lang="fr-FR" sz="2400" b="1" i="1" dirty="0" smtClean="0">
                <a:solidFill>
                  <a:srgbClr val="92D050"/>
                </a:solidFill>
                <a:latin typeface="Agency FB" pitchFamily="34" charset="0"/>
              </a:rPr>
              <a:t>Explications et interprétations </a:t>
            </a:r>
            <a:endParaRPr lang="fr-FR" sz="2400" b="1" i="1" dirty="0">
              <a:solidFill>
                <a:srgbClr val="92D050"/>
              </a:solidFill>
              <a:latin typeface="Agency FB" pitchFamily="34" charset="0"/>
            </a:endParaRPr>
          </a:p>
        </p:txBody>
      </p:sp>
      <p:sp>
        <p:nvSpPr>
          <p:cNvPr id="32" name="Ellipse 31"/>
          <p:cNvSpPr/>
          <p:nvPr/>
        </p:nvSpPr>
        <p:spPr>
          <a:xfrm>
            <a:off x="285720" y="1643050"/>
            <a:ext cx="3071834" cy="2714644"/>
          </a:xfrm>
          <a:prstGeom prst="ellipse">
            <a:avLst/>
          </a:prstGeom>
          <a:solidFill>
            <a:schemeClr val="bg1">
              <a:lumMod val="95000"/>
            </a:schemeClr>
          </a:solidFill>
          <a:ln>
            <a:noFill/>
          </a:ln>
          <a:effectLst>
            <a:outerShdw blurRad="482600" dist="177800" dir="10320000" sx="102000" sy="102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i="1" dirty="0" smtClean="0">
                <a:solidFill>
                  <a:srgbClr val="FF0000"/>
                </a:solidFill>
                <a:latin typeface="Bernard MT Condensed" pitchFamily="18" charset="0"/>
              </a:rPr>
              <a:t>Gestion de cellule de crise</a:t>
            </a:r>
            <a:endParaRPr lang="fr-FR" sz="3200" b="1" i="1" dirty="0">
              <a:solidFill>
                <a:srgbClr val="FF0000"/>
              </a:solidFill>
              <a:latin typeface="Bernard MT Condensed" pitchFamily="18" charset="0"/>
            </a:endParaRPr>
          </a:p>
        </p:txBody>
      </p:sp>
      <p:sp>
        <p:nvSpPr>
          <p:cNvPr id="34" name="Ellipse 33"/>
          <p:cNvSpPr/>
          <p:nvPr/>
        </p:nvSpPr>
        <p:spPr>
          <a:xfrm>
            <a:off x="0" y="4143380"/>
            <a:ext cx="1276360" cy="1223970"/>
          </a:xfrm>
          <a:prstGeom prst="ellipse">
            <a:avLst/>
          </a:prstGeom>
          <a:solidFill>
            <a:schemeClr val="bg1">
              <a:lumMod val="95000"/>
            </a:schemeClr>
          </a:solidFill>
          <a:ln>
            <a:noFill/>
          </a:ln>
          <a:effectLst>
            <a:outerShdw blurRad="482600" dist="177800" dir="10320000" sx="102000" sy="102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1"/>
                </a:solidFill>
                <a:latin typeface="Arial" pitchFamily="34" charset="0"/>
                <a:cs typeface="Arial" pitchFamily="34" charset="0"/>
              </a:rPr>
              <a:t>Réalisé par:</a:t>
            </a:r>
            <a:endParaRPr lang="fr-FR" sz="1600" b="1" dirty="0">
              <a:solidFill>
                <a:schemeClr val="tx1"/>
              </a:solidFill>
              <a:latin typeface="Arial" pitchFamily="34" charset="0"/>
              <a:cs typeface="Arial" pitchFamily="34" charset="0"/>
            </a:endParaRPr>
          </a:p>
        </p:txBody>
      </p:sp>
      <p:sp>
        <p:nvSpPr>
          <p:cNvPr id="35" name="Ellipse 34"/>
          <p:cNvSpPr/>
          <p:nvPr/>
        </p:nvSpPr>
        <p:spPr>
          <a:xfrm>
            <a:off x="2357422" y="5429264"/>
            <a:ext cx="1285884" cy="1000132"/>
          </a:xfrm>
          <a:prstGeom prst="ellipse">
            <a:avLst/>
          </a:prstGeom>
          <a:solidFill>
            <a:schemeClr val="bg1">
              <a:lumMod val="95000"/>
            </a:schemeClr>
          </a:solidFill>
          <a:ln>
            <a:noFill/>
          </a:ln>
          <a:effectLst>
            <a:outerShdw blurRad="482600" dist="177800" dir="10320000" sx="102000" sy="102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tx1"/>
                </a:solidFill>
              </a:rPr>
              <a:t>ZARRAMI Wissal</a:t>
            </a:r>
            <a:endParaRPr lang="fr-FR" sz="1400" b="1" dirty="0">
              <a:solidFill>
                <a:schemeClr val="tx1"/>
              </a:solidFill>
            </a:endParaRPr>
          </a:p>
        </p:txBody>
      </p:sp>
      <p:sp>
        <p:nvSpPr>
          <p:cNvPr id="36" name="Ellipse 35"/>
          <p:cNvSpPr/>
          <p:nvPr/>
        </p:nvSpPr>
        <p:spPr>
          <a:xfrm>
            <a:off x="0" y="5357826"/>
            <a:ext cx="1214446" cy="1071570"/>
          </a:xfrm>
          <a:prstGeom prst="ellipse">
            <a:avLst/>
          </a:prstGeom>
          <a:solidFill>
            <a:schemeClr val="bg1">
              <a:lumMod val="95000"/>
            </a:schemeClr>
          </a:solidFill>
          <a:ln>
            <a:noFill/>
          </a:ln>
          <a:effectLst>
            <a:outerShdw blurRad="482600" dist="177800" dir="10320000" sx="102000" sy="102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solidFill>
              </a:rPr>
              <a:t>BOU</a:t>
            </a:r>
            <a:r>
              <a:rPr lang="fr-FR" sz="1400" b="1" dirty="0" smtClean="0">
                <a:solidFill>
                  <a:schemeClr val="tx1"/>
                </a:solidFill>
              </a:rPr>
              <a:t>HALI </a:t>
            </a:r>
            <a:r>
              <a:rPr lang="fr-FR" sz="1400" b="1" dirty="0">
                <a:solidFill>
                  <a:schemeClr val="tx1"/>
                </a:solidFill>
              </a:rPr>
              <a:t>Y</a:t>
            </a:r>
            <a:r>
              <a:rPr lang="fr-FR" sz="1400" b="1" dirty="0" smtClean="0">
                <a:solidFill>
                  <a:schemeClr val="tx1"/>
                </a:solidFill>
              </a:rPr>
              <a:t>esmine</a:t>
            </a:r>
            <a:endParaRPr lang="fr-FR" sz="1400" b="1" dirty="0">
              <a:solidFill>
                <a:schemeClr val="tx1"/>
              </a:solidFill>
            </a:endParaRPr>
          </a:p>
        </p:txBody>
      </p:sp>
      <p:sp>
        <p:nvSpPr>
          <p:cNvPr id="37" name="Ellipse 36"/>
          <p:cNvSpPr/>
          <p:nvPr/>
        </p:nvSpPr>
        <p:spPr>
          <a:xfrm>
            <a:off x="1214414" y="5357826"/>
            <a:ext cx="1143008" cy="1071546"/>
          </a:xfrm>
          <a:prstGeom prst="ellipse">
            <a:avLst/>
          </a:prstGeom>
          <a:solidFill>
            <a:schemeClr val="bg1">
              <a:lumMod val="95000"/>
            </a:schemeClr>
          </a:solidFill>
          <a:ln>
            <a:noFill/>
          </a:ln>
          <a:effectLst>
            <a:outerShdw blurRad="482600" dist="177800" dir="10320000" sx="102000" sy="102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tx1"/>
                </a:solidFill>
              </a:rPr>
              <a:t>AZAIEZ</a:t>
            </a:r>
          </a:p>
          <a:p>
            <a:pPr algn="ctr"/>
            <a:r>
              <a:rPr lang="fr-FR" sz="1400" b="1" dirty="0" smtClean="0">
                <a:solidFill>
                  <a:schemeClr val="tx1"/>
                </a:solidFill>
              </a:rPr>
              <a:t>Haifa</a:t>
            </a:r>
            <a:endParaRPr lang="fr-FR" sz="1400" b="1" dirty="0">
              <a:solidFill>
                <a:schemeClr val="tx1"/>
              </a:solidFill>
            </a:endParaRPr>
          </a:p>
        </p:txBody>
      </p:sp>
      <p:sp>
        <p:nvSpPr>
          <p:cNvPr id="39" name="Ellipse 38"/>
          <p:cNvSpPr/>
          <p:nvPr/>
        </p:nvSpPr>
        <p:spPr>
          <a:xfrm>
            <a:off x="1285852" y="642918"/>
            <a:ext cx="1071570" cy="1071546"/>
          </a:xfrm>
          <a:prstGeom prst="ellipse">
            <a:avLst/>
          </a:prstGeom>
          <a:solidFill>
            <a:schemeClr val="bg1">
              <a:lumMod val="95000"/>
            </a:schemeClr>
          </a:solidFill>
          <a:ln>
            <a:noFill/>
          </a:ln>
          <a:effectLst>
            <a:outerShdw blurRad="482600" dist="177800" dir="10320000" sx="102000" sy="102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Ellipse 39"/>
          <p:cNvSpPr/>
          <p:nvPr/>
        </p:nvSpPr>
        <p:spPr>
          <a:xfrm>
            <a:off x="500034" y="1214422"/>
            <a:ext cx="571504" cy="571480"/>
          </a:xfrm>
          <a:prstGeom prst="ellipse">
            <a:avLst/>
          </a:prstGeom>
          <a:solidFill>
            <a:schemeClr val="bg1">
              <a:lumMod val="95000"/>
            </a:schemeClr>
          </a:solidFill>
          <a:ln>
            <a:noFill/>
          </a:ln>
          <a:effectLst>
            <a:outerShdw blurRad="482600" dist="177800" dir="10320000" sx="102000" sy="102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Ellipse 40"/>
          <p:cNvSpPr/>
          <p:nvPr/>
        </p:nvSpPr>
        <p:spPr>
          <a:xfrm>
            <a:off x="714348" y="214290"/>
            <a:ext cx="857256" cy="785794"/>
          </a:xfrm>
          <a:prstGeom prst="ellipse">
            <a:avLst/>
          </a:prstGeom>
          <a:solidFill>
            <a:schemeClr val="bg1">
              <a:lumMod val="95000"/>
            </a:schemeClr>
          </a:solidFill>
          <a:ln>
            <a:noFill/>
          </a:ln>
          <a:effectLst>
            <a:outerShdw blurRad="482600" dist="177800" dir="10320000" sx="102000" sy="102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200" b="1" dirty="0">
              <a:solidFill>
                <a:schemeClr val="tx1"/>
              </a:solidFill>
            </a:endParaRPr>
          </a:p>
        </p:txBody>
      </p:sp>
      <p:sp>
        <p:nvSpPr>
          <p:cNvPr id="42" name="Ellipse 41"/>
          <p:cNvSpPr/>
          <p:nvPr/>
        </p:nvSpPr>
        <p:spPr>
          <a:xfrm>
            <a:off x="0" y="1143008"/>
            <a:ext cx="366714" cy="366690"/>
          </a:xfrm>
          <a:prstGeom prst="ellipse">
            <a:avLst/>
          </a:prstGeom>
          <a:solidFill>
            <a:schemeClr val="bg1">
              <a:lumMod val="95000"/>
            </a:schemeClr>
          </a:solidFill>
          <a:ln>
            <a:noFill/>
          </a:ln>
          <a:effectLst>
            <a:outerShdw blurRad="482600" dist="177800" dir="10320000" sx="102000" sy="102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ZoneTexte 32"/>
          <p:cNvSpPr txBox="1"/>
          <p:nvPr/>
        </p:nvSpPr>
        <p:spPr>
          <a:xfrm>
            <a:off x="1357290" y="928670"/>
            <a:ext cx="1000132" cy="369332"/>
          </a:xfrm>
          <a:prstGeom prst="rect">
            <a:avLst/>
          </a:prstGeom>
          <a:noFill/>
        </p:spPr>
        <p:txBody>
          <a:bodyPr wrap="square" rtlCol="0">
            <a:spAutoFit/>
          </a:bodyPr>
          <a:lstStyle/>
          <a:p>
            <a:r>
              <a:rPr lang="fr-FR" b="1" dirty="0" smtClean="0"/>
              <a:t>*projet</a:t>
            </a:r>
            <a:endParaRPr lang="fr-FR" b="1" dirty="0"/>
          </a:p>
        </p:txBody>
      </p:sp>
      <p:sp>
        <p:nvSpPr>
          <p:cNvPr id="38" name="ZoneTexte 37"/>
          <p:cNvSpPr txBox="1"/>
          <p:nvPr/>
        </p:nvSpPr>
        <p:spPr>
          <a:xfrm>
            <a:off x="857224" y="428604"/>
            <a:ext cx="1000132" cy="338554"/>
          </a:xfrm>
          <a:prstGeom prst="rect">
            <a:avLst/>
          </a:prstGeom>
          <a:noFill/>
        </p:spPr>
        <p:txBody>
          <a:bodyPr wrap="square" rtlCol="0">
            <a:spAutoFit/>
          </a:bodyPr>
          <a:lstStyle/>
          <a:p>
            <a:r>
              <a:rPr lang="fr-FR" sz="1600" b="1" dirty="0" smtClean="0"/>
              <a:t>*Notre</a:t>
            </a:r>
            <a:endParaRPr lang="fr-FR"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nodePh="1">
                                  <p:stCondLst>
                                    <p:cond delay="0"/>
                                  </p:stCondLst>
                                  <p:endCondLst>
                                    <p:cond evt="begin" delay="0">
                                      <p:tn val="5"/>
                                    </p:cond>
                                  </p:endCondLst>
                                  <p:childTnLst>
                                    <p:set>
                                      <p:cBhvr>
                                        <p:cTn id="6" dur="1" fill="hold">
                                          <p:stCondLst>
                                            <p:cond delay="0"/>
                                          </p:stCondLst>
                                        </p:cTn>
                                        <p:tgtEl>
                                          <p:spTgt spid="28"/>
                                        </p:tgtEl>
                                        <p:attrNameLst>
                                          <p:attrName>style.visibility</p:attrName>
                                        </p:attrNameLst>
                                      </p:cBhvr>
                                      <p:to>
                                        <p:strVal val="visible"/>
                                      </p:to>
                                    </p:set>
                                    <p:anim calcmode="lin" valueType="num">
                                      <p:cBhvr>
                                        <p:cTn id="7" dur="2000" fill="hold"/>
                                        <p:tgtEl>
                                          <p:spTgt spid="28"/>
                                        </p:tgtEl>
                                        <p:attrNameLst>
                                          <p:attrName>ppt_w</p:attrName>
                                        </p:attrNameLst>
                                      </p:cBhvr>
                                      <p:tavLst>
                                        <p:tav tm="0">
                                          <p:val>
                                            <p:fltVal val="0"/>
                                          </p:val>
                                        </p:tav>
                                        <p:tav tm="100000">
                                          <p:val>
                                            <p:strVal val="#ppt_w"/>
                                          </p:val>
                                        </p:tav>
                                      </p:tavLst>
                                    </p:anim>
                                    <p:anim calcmode="lin" valueType="num">
                                      <p:cBhvr>
                                        <p:cTn id="8" dur="2000" fill="hold"/>
                                        <p:tgtEl>
                                          <p:spTgt spid="28"/>
                                        </p:tgtEl>
                                        <p:attrNameLst>
                                          <p:attrName>ppt_h</p:attrName>
                                        </p:attrNameLst>
                                      </p:cBhvr>
                                      <p:tavLst>
                                        <p:tav tm="0">
                                          <p:val>
                                            <p:fltVal val="0"/>
                                          </p:val>
                                        </p:tav>
                                        <p:tav tm="100000">
                                          <p:val>
                                            <p:strVal val="#ppt_h"/>
                                          </p:val>
                                        </p:tav>
                                      </p:tavLst>
                                    </p:anim>
                                    <p:animEffect transition="in" filter="fade">
                                      <p:cBhvr>
                                        <p:cTn id="9" dur="2000"/>
                                        <p:tgtEl>
                                          <p:spTgt spid="28"/>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500" fill="hold"/>
                                        <p:tgtEl>
                                          <p:spTgt spid="40"/>
                                        </p:tgtEl>
                                        <p:attrNameLst>
                                          <p:attrName>ppt_w</p:attrName>
                                        </p:attrNameLst>
                                      </p:cBhvr>
                                      <p:tavLst>
                                        <p:tav tm="0">
                                          <p:val>
                                            <p:fltVal val="0"/>
                                          </p:val>
                                        </p:tav>
                                        <p:tav tm="100000">
                                          <p:val>
                                            <p:strVal val="#ppt_w"/>
                                          </p:val>
                                        </p:tav>
                                      </p:tavLst>
                                    </p:anim>
                                    <p:anim calcmode="lin" valueType="num">
                                      <p:cBhvr>
                                        <p:cTn id="23" dur="500" fill="hold"/>
                                        <p:tgtEl>
                                          <p:spTgt spid="40"/>
                                        </p:tgtEl>
                                        <p:attrNameLst>
                                          <p:attrName>ppt_h</p:attrName>
                                        </p:attrNameLst>
                                      </p:cBhvr>
                                      <p:tavLst>
                                        <p:tav tm="0">
                                          <p:val>
                                            <p:fltVal val="0"/>
                                          </p:val>
                                        </p:tav>
                                        <p:tav tm="100000">
                                          <p:val>
                                            <p:strVal val="#ppt_h"/>
                                          </p:val>
                                        </p:tav>
                                      </p:tavLst>
                                    </p:anim>
                                    <p:animEffect transition="in" filter="fade">
                                      <p:cBhvr>
                                        <p:cTn id="24" dur="500"/>
                                        <p:tgtEl>
                                          <p:spTgt spid="40"/>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transition="in" filter="fade">
                                      <p:cBhvr>
                                        <p:cTn id="29" dur="500"/>
                                        <p:tgtEl>
                                          <p:spTgt spid="41"/>
                                        </p:tgtEl>
                                      </p:cBhvr>
                                    </p:animEffect>
                                  </p:childTnLst>
                                </p:cTn>
                              </p:par>
                            </p:childTnLst>
                          </p:cTn>
                        </p:par>
                        <p:par>
                          <p:cTn id="30" fill="hold">
                            <p:stCondLst>
                              <p:cond delay="2000"/>
                            </p:stCondLst>
                            <p:childTnLst>
                              <p:par>
                                <p:cTn id="31" presetID="2" presetClass="entr" presetSubtype="8"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fill="hold"/>
                                        <p:tgtEl>
                                          <p:spTgt spid="34"/>
                                        </p:tgtEl>
                                        <p:attrNameLst>
                                          <p:attrName>ppt_x</p:attrName>
                                        </p:attrNameLst>
                                      </p:cBhvr>
                                      <p:tavLst>
                                        <p:tav tm="0">
                                          <p:val>
                                            <p:strVal val="0-#ppt_w/2"/>
                                          </p:val>
                                        </p:tav>
                                        <p:tav tm="100000">
                                          <p:val>
                                            <p:strVal val="#ppt_x"/>
                                          </p:val>
                                        </p:tav>
                                      </p:tavLst>
                                    </p:anim>
                                    <p:anim calcmode="lin" valueType="num">
                                      <p:cBhvr additive="base">
                                        <p:cTn id="34" dur="500" fill="hold"/>
                                        <p:tgtEl>
                                          <p:spTgt spid="34"/>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2" presetClass="entr" presetSubtype="4"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additive="base">
                                        <p:cTn id="38" dur="500" fill="hold"/>
                                        <p:tgtEl>
                                          <p:spTgt spid="36"/>
                                        </p:tgtEl>
                                        <p:attrNameLst>
                                          <p:attrName>ppt_x</p:attrName>
                                        </p:attrNameLst>
                                      </p:cBhvr>
                                      <p:tavLst>
                                        <p:tav tm="0">
                                          <p:val>
                                            <p:strVal val="#ppt_x"/>
                                          </p:val>
                                        </p:tav>
                                        <p:tav tm="100000">
                                          <p:val>
                                            <p:strVal val="#ppt_x"/>
                                          </p:val>
                                        </p:tav>
                                      </p:tavLst>
                                    </p:anim>
                                    <p:anim calcmode="lin" valueType="num">
                                      <p:cBhvr additive="base">
                                        <p:cTn id="39" dur="500" fill="hold"/>
                                        <p:tgtEl>
                                          <p:spTgt spid="36"/>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2" presetClass="entr" presetSubtype="4" fill="hold" grpId="0" nodeType="after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childTnLst>
                          </p:cTn>
                        </p:par>
                        <p:par>
                          <p:cTn id="45" fill="hold">
                            <p:stCondLst>
                              <p:cond delay="3500"/>
                            </p:stCondLst>
                            <p:childTnLst>
                              <p:par>
                                <p:cTn id="46" presetID="2" presetClass="entr" presetSubtype="4"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par>
                          <p:cTn id="50" fill="hold">
                            <p:stCondLst>
                              <p:cond delay="4000"/>
                            </p:stCondLst>
                            <p:childTnLst>
                              <p:par>
                                <p:cTn id="51" presetID="8" presetClass="entr" presetSubtype="16"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diamond(in)">
                                      <p:cBhvr>
                                        <p:cTn id="53" dur="2000"/>
                                        <p:tgtEl>
                                          <p:spTgt spid="6"/>
                                        </p:tgtEl>
                                      </p:cBhvr>
                                    </p:animEffect>
                                  </p:childTnLst>
                                </p:cTn>
                              </p:par>
                            </p:childTnLst>
                          </p:cTn>
                        </p:par>
                        <p:par>
                          <p:cTn id="54" fill="hold">
                            <p:stCondLst>
                              <p:cond delay="6000"/>
                            </p:stCondLst>
                            <p:childTnLst>
                              <p:par>
                                <p:cTn id="55" presetID="8" presetClass="entr" presetSubtype="16"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diamond(in)">
                                      <p:cBhvr>
                                        <p:cTn id="57" dur="1000"/>
                                        <p:tgtEl>
                                          <p:spTgt spid="8"/>
                                        </p:tgtEl>
                                      </p:cBhvr>
                                    </p:animEffect>
                                  </p:childTnLst>
                                </p:cTn>
                              </p:par>
                            </p:childTnLst>
                          </p:cTn>
                        </p:par>
                        <p:par>
                          <p:cTn id="58" fill="hold">
                            <p:stCondLst>
                              <p:cond delay="7000"/>
                            </p:stCondLst>
                            <p:childTnLst>
                              <p:par>
                                <p:cTn id="59" presetID="8" presetClass="entr" presetSubtype="16" fill="hold" grpId="0" nodeType="after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amond(in)">
                                      <p:cBhvr>
                                        <p:cTn id="61" dur="1000"/>
                                        <p:tgtEl>
                                          <p:spTgt spid="9"/>
                                        </p:tgtEl>
                                      </p:cBhvr>
                                    </p:animEffect>
                                  </p:childTnLst>
                                </p:cTn>
                              </p:par>
                            </p:childTnLst>
                          </p:cTn>
                        </p:par>
                        <p:par>
                          <p:cTn id="62" fill="hold">
                            <p:stCondLst>
                              <p:cond delay="8000"/>
                            </p:stCondLst>
                            <p:childTnLst>
                              <p:par>
                                <p:cTn id="63" presetID="8" presetClass="entr" presetSubtype="16"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diamond(in)">
                                      <p:cBhvr>
                                        <p:cTn id="65" dur="1000"/>
                                        <p:tgtEl>
                                          <p:spTgt spid="26"/>
                                        </p:tgtEl>
                                      </p:cBhvr>
                                    </p:animEffect>
                                  </p:childTnLst>
                                </p:cTn>
                              </p:par>
                            </p:childTnLst>
                          </p:cTn>
                        </p:par>
                        <p:par>
                          <p:cTn id="66" fill="hold">
                            <p:stCondLst>
                              <p:cond delay="9000"/>
                            </p:stCondLst>
                            <p:childTnLst>
                              <p:par>
                                <p:cTn id="67" presetID="53" presetClass="entr" presetSubtype="0"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 calcmode="lin" valueType="num">
                                      <p:cBhvr>
                                        <p:cTn id="69" dur="1000" fill="hold"/>
                                        <p:tgtEl>
                                          <p:spTgt spid="11"/>
                                        </p:tgtEl>
                                        <p:attrNameLst>
                                          <p:attrName>ppt_w</p:attrName>
                                        </p:attrNameLst>
                                      </p:cBhvr>
                                      <p:tavLst>
                                        <p:tav tm="0">
                                          <p:val>
                                            <p:fltVal val="0"/>
                                          </p:val>
                                        </p:tav>
                                        <p:tav tm="100000">
                                          <p:val>
                                            <p:strVal val="#ppt_w"/>
                                          </p:val>
                                        </p:tav>
                                      </p:tavLst>
                                    </p:anim>
                                    <p:anim calcmode="lin" valueType="num">
                                      <p:cBhvr>
                                        <p:cTn id="70" dur="1000" fill="hold"/>
                                        <p:tgtEl>
                                          <p:spTgt spid="11"/>
                                        </p:tgtEl>
                                        <p:attrNameLst>
                                          <p:attrName>ppt_h</p:attrName>
                                        </p:attrNameLst>
                                      </p:cBhvr>
                                      <p:tavLst>
                                        <p:tav tm="0">
                                          <p:val>
                                            <p:fltVal val="0"/>
                                          </p:val>
                                        </p:tav>
                                        <p:tav tm="100000">
                                          <p:val>
                                            <p:strVal val="#ppt_h"/>
                                          </p:val>
                                        </p:tav>
                                      </p:tavLst>
                                    </p:anim>
                                    <p:animEffect transition="in" filter="fade">
                                      <p:cBhvr>
                                        <p:cTn id="71" dur="1000"/>
                                        <p:tgtEl>
                                          <p:spTgt spid="11"/>
                                        </p:tgtEl>
                                      </p:cBhvr>
                                    </p:animEffect>
                                  </p:childTnLst>
                                </p:cTn>
                              </p:par>
                            </p:childTnLst>
                          </p:cTn>
                        </p:par>
                        <p:par>
                          <p:cTn id="72" fill="hold">
                            <p:stCondLst>
                              <p:cond delay="10000"/>
                            </p:stCondLst>
                            <p:childTnLst>
                              <p:par>
                                <p:cTn id="73" presetID="53" presetClass="entr" presetSubtype="0"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 calcmode="lin" valueType="num">
                                      <p:cBhvr>
                                        <p:cTn id="75" dur="1000" fill="hold"/>
                                        <p:tgtEl>
                                          <p:spTgt spid="12"/>
                                        </p:tgtEl>
                                        <p:attrNameLst>
                                          <p:attrName>ppt_w</p:attrName>
                                        </p:attrNameLst>
                                      </p:cBhvr>
                                      <p:tavLst>
                                        <p:tav tm="0">
                                          <p:val>
                                            <p:fltVal val="0"/>
                                          </p:val>
                                        </p:tav>
                                        <p:tav tm="100000">
                                          <p:val>
                                            <p:strVal val="#ppt_w"/>
                                          </p:val>
                                        </p:tav>
                                      </p:tavLst>
                                    </p:anim>
                                    <p:anim calcmode="lin" valueType="num">
                                      <p:cBhvr>
                                        <p:cTn id="76" dur="1000" fill="hold"/>
                                        <p:tgtEl>
                                          <p:spTgt spid="12"/>
                                        </p:tgtEl>
                                        <p:attrNameLst>
                                          <p:attrName>ppt_h</p:attrName>
                                        </p:attrNameLst>
                                      </p:cBhvr>
                                      <p:tavLst>
                                        <p:tav tm="0">
                                          <p:val>
                                            <p:fltVal val="0"/>
                                          </p:val>
                                        </p:tav>
                                        <p:tav tm="100000">
                                          <p:val>
                                            <p:strVal val="#ppt_h"/>
                                          </p:val>
                                        </p:tav>
                                      </p:tavLst>
                                    </p:anim>
                                    <p:animEffect transition="in" filter="fade">
                                      <p:cBhvr>
                                        <p:cTn id="77" dur="1000"/>
                                        <p:tgtEl>
                                          <p:spTgt spid="12"/>
                                        </p:tgtEl>
                                      </p:cBhvr>
                                    </p:animEffect>
                                  </p:childTnLst>
                                </p:cTn>
                              </p:par>
                            </p:childTnLst>
                          </p:cTn>
                        </p:par>
                        <p:par>
                          <p:cTn id="78" fill="hold">
                            <p:stCondLst>
                              <p:cond delay="11000"/>
                            </p:stCondLst>
                            <p:childTnLst>
                              <p:par>
                                <p:cTn id="79" presetID="53" presetClass="entr" presetSubtype="0" fill="hold" grpId="0" nodeType="after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p:cTn id="81" dur="1000" fill="hold"/>
                                        <p:tgtEl>
                                          <p:spTgt spid="13"/>
                                        </p:tgtEl>
                                        <p:attrNameLst>
                                          <p:attrName>ppt_w</p:attrName>
                                        </p:attrNameLst>
                                      </p:cBhvr>
                                      <p:tavLst>
                                        <p:tav tm="0">
                                          <p:val>
                                            <p:fltVal val="0"/>
                                          </p:val>
                                        </p:tav>
                                        <p:tav tm="100000">
                                          <p:val>
                                            <p:strVal val="#ppt_w"/>
                                          </p:val>
                                        </p:tav>
                                      </p:tavLst>
                                    </p:anim>
                                    <p:anim calcmode="lin" valueType="num">
                                      <p:cBhvr>
                                        <p:cTn id="82" dur="1000" fill="hold"/>
                                        <p:tgtEl>
                                          <p:spTgt spid="13"/>
                                        </p:tgtEl>
                                        <p:attrNameLst>
                                          <p:attrName>ppt_h</p:attrName>
                                        </p:attrNameLst>
                                      </p:cBhvr>
                                      <p:tavLst>
                                        <p:tav tm="0">
                                          <p:val>
                                            <p:fltVal val="0"/>
                                          </p:val>
                                        </p:tav>
                                        <p:tav tm="100000">
                                          <p:val>
                                            <p:strVal val="#ppt_h"/>
                                          </p:val>
                                        </p:tav>
                                      </p:tavLst>
                                    </p:anim>
                                    <p:animEffect transition="in" filter="fade">
                                      <p:cBhvr>
                                        <p:cTn id="83" dur="1000"/>
                                        <p:tgtEl>
                                          <p:spTgt spid="13"/>
                                        </p:tgtEl>
                                      </p:cBhvr>
                                    </p:animEffect>
                                  </p:childTnLst>
                                </p:cTn>
                              </p:par>
                            </p:childTnLst>
                          </p:cTn>
                        </p:par>
                        <p:par>
                          <p:cTn id="84" fill="hold">
                            <p:stCondLst>
                              <p:cond delay="12000"/>
                            </p:stCondLst>
                            <p:childTnLst>
                              <p:par>
                                <p:cTn id="85" presetID="53" presetClass="entr" presetSubtype="0"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p:cTn id="87" dur="1000" fill="hold"/>
                                        <p:tgtEl>
                                          <p:spTgt spid="29"/>
                                        </p:tgtEl>
                                        <p:attrNameLst>
                                          <p:attrName>ppt_w</p:attrName>
                                        </p:attrNameLst>
                                      </p:cBhvr>
                                      <p:tavLst>
                                        <p:tav tm="0">
                                          <p:val>
                                            <p:fltVal val="0"/>
                                          </p:val>
                                        </p:tav>
                                        <p:tav tm="100000">
                                          <p:val>
                                            <p:strVal val="#ppt_w"/>
                                          </p:val>
                                        </p:tav>
                                      </p:tavLst>
                                    </p:anim>
                                    <p:anim calcmode="lin" valueType="num">
                                      <p:cBhvr>
                                        <p:cTn id="88" dur="1000" fill="hold"/>
                                        <p:tgtEl>
                                          <p:spTgt spid="29"/>
                                        </p:tgtEl>
                                        <p:attrNameLst>
                                          <p:attrName>ppt_h</p:attrName>
                                        </p:attrNameLst>
                                      </p:cBhvr>
                                      <p:tavLst>
                                        <p:tav tm="0">
                                          <p:val>
                                            <p:fltVal val="0"/>
                                          </p:val>
                                        </p:tav>
                                        <p:tav tm="100000">
                                          <p:val>
                                            <p:strVal val="#ppt_h"/>
                                          </p:val>
                                        </p:tav>
                                      </p:tavLst>
                                    </p:anim>
                                    <p:animEffect transition="in" filter="fade">
                                      <p:cBhvr>
                                        <p:cTn id="89" dur="1000"/>
                                        <p:tgtEl>
                                          <p:spTgt spid="29"/>
                                        </p:tgtEl>
                                      </p:cBhvr>
                                    </p:animEffect>
                                  </p:childTnLst>
                                </p:cTn>
                              </p:par>
                            </p:childTnLst>
                          </p:cTn>
                        </p:par>
                        <p:par>
                          <p:cTn id="90" fill="hold">
                            <p:stCondLst>
                              <p:cond delay="13000"/>
                            </p:stCondLst>
                            <p:childTnLst>
                              <p:par>
                                <p:cTn id="91" presetID="8" presetClass="entr" presetSubtype="16"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Effect transition="in" filter="diamond(in)">
                                      <p:cBhvr>
                                        <p:cTn id="93" dur="1000"/>
                                        <p:tgtEl>
                                          <p:spTgt spid="20"/>
                                        </p:tgtEl>
                                      </p:cBhvr>
                                    </p:animEffect>
                                  </p:childTnLst>
                                </p:cTn>
                              </p:par>
                            </p:childTnLst>
                          </p:cTn>
                        </p:par>
                        <p:par>
                          <p:cTn id="94" fill="hold">
                            <p:stCondLst>
                              <p:cond delay="14000"/>
                            </p:stCondLst>
                            <p:childTnLst>
                              <p:par>
                                <p:cTn id="95" presetID="8" presetClass="entr" presetSubtype="16" fill="hold" grpId="0" nodeType="after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diamond(in)">
                                      <p:cBhvr>
                                        <p:cTn id="97" dur="1000"/>
                                        <p:tgtEl>
                                          <p:spTgt spid="21"/>
                                        </p:tgtEl>
                                      </p:cBhvr>
                                    </p:animEffect>
                                  </p:childTnLst>
                                </p:cTn>
                              </p:par>
                            </p:childTnLst>
                          </p:cTn>
                        </p:par>
                        <p:par>
                          <p:cTn id="98" fill="hold">
                            <p:stCondLst>
                              <p:cond delay="15000"/>
                            </p:stCondLst>
                            <p:childTnLst>
                              <p:par>
                                <p:cTn id="99" presetID="8" presetClass="entr" presetSubtype="16" fill="hold" grpId="0" nodeType="after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diamond(in)">
                                      <p:cBhvr>
                                        <p:cTn id="101" dur="1000"/>
                                        <p:tgtEl>
                                          <p:spTgt spid="22"/>
                                        </p:tgtEl>
                                      </p:cBhvr>
                                    </p:animEffect>
                                  </p:childTnLst>
                                </p:cTn>
                              </p:par>
                            </p:childTnLst>
                          </p:cTn>
                        </p:par>
                        <p:par>
                          <p:cTn id="102" fill="hold">
                            <p:stCondLst>
                              <p:cond delay="16000"/>
                            </p:stCondLst>
                            <p:childTnLst>
                              <p:par>
                                <p:cTn id="103" presetID="8" presetClass="entr" presetSubtype="16" fill="hold" grpId="0" nodeType="after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diamond(in)">
                                      <p:cBhvr>
                                        <p:cTn id="105" dur="1000"/>
                                        <p:tgtEl>
                                          <p:spTgt spid="30"/>
                                        </p:tgtEl>
                                      </p:cBhvr>
                                    </p:animEffect>
                                  </p:childTnLst>
                                </p:cTn>
                              </p:par>
                            </p:childTnLst>
                          </p:cTn>
                        </p:par>
                        <p:par>
                          <p:cTn id="106" fill="hold">
                            <p:stCondLst>
                              <p:cond delay="17000"/>
                            </p:stCondLst>
                            <p:childTnLst>
                              <p:par>
                                <p:cTn id="107" presetID="53" presetClass="entr" presetSubtype="0" fill="hold" grpId="0" nodeType="afterEffect">
                                  <p:stCondLst>
                                    <p:cond delay="0"/>
                                  </p:stCondLst>
                                  <p:childTnLst>
                                    <p:set>
                                      <p:cBhvr>
                                        <p:cTn id="108" dur="1" fill="hold">
                                          <p:stCondLst>
                                            <p:cond delay="0"/>
                                          </p:stCondLst>
                                        </p:cTn>
                                        <p:tgtEl>
                                          <p:spTgt spid="23"/>
                                        </p:tgtEl>
                                        <p:attrNameLst>
                                          <p:attrName>style.visibility</p:attrName>
                                        </p:attrNameLst>
                                      </p:cBhvr>
                                      <p:to>
                                        <p:strVal val="visible"/>
                                      </p:to>
                                    </p:set>
                                    <p:anim calcmode="lin" valueType="num">
                                      <p:cBhvr>
                                        <p:cTn id="109" dur="1000" fill="hold"/>
                                        <p:tgtEl>
                                          <p:spTgt spid="23"/>
                                        </p:tgtEl>
                                        <p:attrNameLst>
                                          <p:attrName>ppt_w</p:attrName>
                                        </p:attrNameLst>
                                      </p:cBhvr>
                                      <p:tavLst>
                                        <p:tav tm="0">
                                          <p:val>
                                            <p:fltVal val="0"/>
                                          </p:val>
                                        </p:tav>
                                        <p:tav tm="100000">
                                          <p:val>
                                            <p:strVal val="#ppt_w"/>
                                          </p:val>
                                        </p:tav>
                                      </p:tavLst>
                                    </p:anim>
                                    <p:anim calcmode="lin" valueType="num">
                                      <p:cBhvr>
                                        <p:cTn id="110" dur="1000" fill="hold"/>
                                        <p:tgtEl>
                                          <p:spTgt spid="23"/>
                                        </p:tgtEl>
                                        <p:attrNameLst>
                                          <p:attrName>ppt_h</p:attrName>
                                        </p:attrNameLst>
                                      </p:cBhvr>
                                      <p:tavLst>
                                        <p:tav tm="0">
                                          <p:val>
                                            <p:fltVal val="0"/>
                                          </p:val>
                                        </p:tav>
                                        <p:tav tm="100000">
                                          <p:val>
                                            <p:strVal val="#ppt_h"/>
                                          </p:val>
                                        </p:tav>
                                      </p:tavLst>
                                    </p:anim>
                                    <p:animEffect transition="in" filter="fade">
                                      <p:cBhvr>
                                        <p:cTn id="111" dur="1000"/>
                                        <p:tgtEl>
                                          <p:spTgt spid="23"/>
                                        </p:tgtEl>
                                      </p:cBhvr>
                                    </p:animEffect>
                                  </p:childTnLst>
                                </p:cTn>
                              </p:par>
                            </p:childTnLst>
                          </p:cTn>
                        </p:par>
                        <p:par>
                          <p:cTn id="112" fill="hold">
                            <p:stCondLst>
                              <p:cond delay="18000"/>
                            </p:stCondLst>
                            <p:childTnLst>
                              <p:par>
                                <p:cTn id="113" presetID="53" presetClass="entr" presetSubtype="0" fill="hold" grpId="0" nodeType="afterEffect">
                                  <p:stCondLst>
                                    <p:cond delay="0"/>
                                  </p:stCondLst>
                                  <p:childTnLst>
                                    <p:set>
                                      <p:cBhvr>
                                        <p:cTn id="114" dur="1" fill="hold">
                                          <p:stCondLst>
                                            <p:cond delay="0"/>
                                          </p:stCondLst>
                                        </p:cTn>
                                        <p:tgtEl>
                                          <p:spTgt spid="24"/>
                                        </p:tgtEl>
                                        <p:attrNameLst>
                                          <p:attrName>style.visibility</p:attrName>
                                        </p:attrNameLst>
                                      </p:cBhvr>
                                      <p:to>
                                        <p:strVal val="visible"/>
                                      </p:to>
                                    </p:set>
                                    <p:anim calcmode="lin" valueType="num">
                                      <p:cBhvr>
                                        <p:cTn id="115" dur="1000" fill="hold"/>
                                        <p:tgtEl>
                                          <p:spTgt spid="24"/>
                                        </p:tgtEl>
                                        <p:attrNameLst>
                                          <p:attrName>ppt_w</p:attrName>
                                        </p:attrNameLst>
                                      </p:cBhvr>
                                      <p:tavLst>
                                        <p:tav tm="0">
                                          <p:val>
                                            <p:fltVal val="0"/>
                                          </p:val>
                                        </p:tav>
                                        <p:tav tm="100000">
                                          <p:val>
                                            <p:strVal val="#ppt_w"/>
                                          </p:val>
                                        </p:tav>
                                      </p:tavLst>
                                    </p:anim>
                                    <p:anim calcmode="lin" valueType="num">
                                      <p:cBhvr>
                                        <p:cTn id="116" dur="1000" fill="hold"/>
                                        <p:tgtEl>
                                          <p:spTgt spid="24"/>
                                        </p:tgtEl>
                                        <p:attrNameLst>
                                          <p:attrName>ppt_h</p:attrName>
                                        </p:attrNameLst>
                                      </p:cBhvr>
                                      <p:tavLst>
                                        <p:tav tm="0">
                                          <p:val>
                                            <p:fltVal val="0"/>
                                          </p:val>
                                        </p:tav>
                                        <p:tav tm="100000">
                                          <p:val>
                                            <p:strVal val="#ppt_h"/>
                                          </p:val>
                                        </p:tav>
                                      </p:tavLst>
                                    </p:anim>
                                    <p:animEffect transition="in" filter="fade">
                                      <p:cBhvr>
                                        <p:cTn id="117" dur="1000"/>
                                        <p:tgtEl>
                                          <p:spTgt spid="24"/>
                                        </p:tgtEl>
                                      </p:cBhvr>
                                    </p:animEffect>
                                  </p:childTnLst>
                                </p:cTn>
                              </p:par>
                            </p:childTnLst>
                          </p:cTn>
                        </p:par>
                        <p:par>
                          <p:cTn id="118" fill="hold">
                            <p:stCondLst>
                              <p:cond delay="19000"/>
                            </p:stCondLst>
                            <p:childTnLst>
                              <p:par>
                                <p:cTn id="119" presetID="53" presetClass="entr" presetSubtype="0" fill="hold" grpId="0" nodeType="afterEffect">
                                  <p:stCondLst>
                                    <p:cond delay="0"/>
                                  </p:stCondLst>
                                  <p:childTnLst>
                                    <p:set>
                                      <p:cBhvr>
                                        <p:cTn id="120" dur="1" fill="hold">
                                          <p:stCondLst>
                                            <p:cond delay="0"/>
                                          </p:stCondLst>
                                        </p:cTn>
                                        <p:tgtEl>
                                          <p:spTgt spid="25"/>
                                        </p:tgtEl>
                                        <p:attrNameLst>
                                          <p:attrName>style.visibility</p:attrName>
                                        </p:attrNameLst>
                                      </p:cBhvr>
                                      <p:to>
                                        <p:strVal val="visible"/>
                                      </p:to>
                                    </p:set>
                                    <p:anim calcmode="lin" valueType="num">
                                      <p:cBhvr>
                                        <p:cTn id="121" dur="1000" fill="hold"/>
                                        <p:tgtEl>
                                          <p:spTgt spid="25"/>
                                        </p:tgtEl>
                                        <p:attrNameLst>
                                          <p:attrName>ppt_w</p:attrName>
                                        </p:attrNameLst>
                                      </p:cBhvr>
                                      <p:tavLst>
                                        <p:tav tm="0">
                                          <p:val>
                                            <p:fltVal val="0"/>
                                          </p:val>
                                        </p:tav>
                                        <p:tav tm="100000">
                                          <p:val>
                                            <p:strVal val="#ppt_w"/>
                                          </p:val>
                                        </p:tav>
                                      </p:tavLst>
                                    </p:anim>
                                    <p:anim calcmode="lin" valueType="num">
                                      <p:cBhvr>
                                        <p:cTn id="122" dur="1000" fill="hold"/>
                                        <p:tgtEl>
                                          <p:spTgt spid="25"/>
                                        </p:tgtEl>
                                        <p:attrNameLst>
                                          <p:attrName>ppt_h</p:attrName>
                                        </p:attrNameLst>
                                      </p:cBhvr>
                                      <p:tavLst>
                                        <p:tav tm="0">
                                          <p:val>
                                            <p:fltVal val="0"/>
                                          </p:val>
                                        </p:tav>
                                        <p:tav tm="100000">
                                          <p:val>
                                            <p:strVal val="#ppt_h"/>
                                          </p:val>
                                        </p:tav>
                                      </p:tavLst>
                                    </p:anim>
                                    <p:animEffect transition="in" filter="fade">
                                      <p:cBhvr>
                                        <p:cTn id="123" dur="1000"/>
                                        <p:tgtEl>
                                          <p:spTgt spid="25"/>
                                        </p:tgtEl>
                                      </p:cBhvr>
                                    </p:animEffect>
                                  </p:childTnLst>
                                </p:cTn>
                              </p:par>
                            </p:childTnLst>
                          </p:cTn>
                        </p:par>
                        <p:par>
                          <p:cTn id="124" fill="hold">
                            <p:stCondLst>
                              <p:cond delay="20000"/>
                            </p:stCondLst>
                            <p:childTnLst>
                              <p:par>
                                <p:cTn id="125" presetID="53" presetClass="entr" presetSubtype="0" fill="hold" grpId="0" nodeType="afterEffect">
                                  <p:stCondLst>
                                    <p:cond delay="0"/>
                                  </p:stCondLst>
                                  <p:childTnLst>
                                    <p:set>
                                      <p:cBhvr>
                                        <p:cTn id="126" dur="1" fill="hold">
                                          <p:stCondLst>
                                            <p:cond delay="0"/>
                                          </p:stCondLst>
                                        </p:cTn>
                                        <p:tgtEl>
                                          <p:spTgt spid="31"/>
                                        </p:tgtEl>
                                        <p:attrNameLst>
                                          <p:attrName>style.visibility</p:attrName>
                                        </p:attrNameLst>
                                      </p:cBhvr>
                                      <p:to>
                                        <p:strVal val="visible"/>
                                      </p:to>
                                    </p:set>
                                    <p:anim calcmode="lin" valueType="num">
                                      <p:cBhvr>
                                        <p:cTn id="127" dur="1000" fill="hold"/>
                                        <p:tgtEl>
                                          <p:spTgt spid="31"/>
                                        </p:tgtEl>
                                        <p:attrNameLst>
                                          <p:attrName>ppt_w</p:attrName>
                                        </p:attrNameLst>
                                      </p:cBhvr>
                                      <p:tavLst>
                                        <p:tav tm="0">
                                          <p:val>
                                            <p:fltVal val="0"/>
                                          </p:val>
                                        </p:tav>
                                        <p:tav tm="100000">
                                          <p:val>
                                            <p:strVal val="#ppt_w"/>
                                          </p:val>
                                        </p:tav>
                                      </p:tavLst>
                                    </p:anim>
                                    <p:anim calcmode="lin" valueType="num">
                                      <p:cBhvr>
                                        <p:cTn id="128" dur="1000" fill="hold"/>
                                        <p:tgtEl>
                                          <p:spTgt spid="31"/>
                                        </p:tgtEl>
                                        <p:attrNameLst>
                                          <p:attrName>ppt_h</p:attrName>
                                        </p:attrNameLst>
                                      </p:cBhvr>
                                      <p:tavLst>
                                        <p:tav tm="0">
                                          <p:val>
                                            <p:fltVal val="0"/>
                                          </p:val>
                                        </p:tav>
                                        <p:tav tm="100000">
                                          <p:val>
                                            <p:strVal val="#ppt_h"/>
                                          </p:val>
                                        </p:tav>
                                      </p:tavLst>
                                    </p:anim>
                                    <p:animEffect transition="in" filter="fade">
                                      <p:cBhvr>
                                        <p:cTn id="12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2" grpId="0" animBg="1"/>
      <p:bldP spid="13" grpId="0" animBg="1"/>
      <p:bldP spid="20" grpId="0" animBg="1"/>
      <p:bldP spid="21" grpId="0" animBg="1"/>
      <p:bldP spid="22" grpId="0" animBg="1"/>
      <p:bldP spid="23" grpId="0" animBg="1"/>
      <p:bldP spid="24" grpId="0" animBg="1"/>
      <p:bldP spid="25" grpId="0" animBg="1"/>
      <p:bldP spid="26" grpId="0"/>
      <p:bldP spid="28" grpId="0"/>
      <p:bldP spid="29" grpId="0"/>
      <p:bldP spid="30" grpId="0"/>
      <p:bldP spid="31" grpId="0"/>
      <p:bldP spid="32" grpId="0" animBg="1"/>
      <p:bldP spid="34" grpId="0" animBg="1"/>
      <p:bldP spid="35" grpId="0" animBg="1"/>
      <p:bldP spid="36" grpId="0" animBg="1"/>
      <p:bldP spid="37" grpId="0" animBg="1"/>
      <p:bldP spid="39" grpId="0" animBg="1"/>
      <p:bldP spid="40" grpId="0" animBg="1"/>
      <p:bldP spid="4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ZoneTexte 1"/>
          <p:cNvSpPr txBox="1"/>
          <p:nvPr/>
        </p:nvSpPr>
        <p:spPr>
          <a:xfrm>
            <a:off x="1571604" y="214290"/>
            <a:ext cx="5715040" cy="707886"/>
          </a:xfrm>
          <a:prstGeom prst="rect">
            <a:avLst/>
          </a:prstGeom>
          <a:noFill/>
        </p:spPr>
        <p:txBody>
          <a:bodyPr wrap="square" rtlCol="0">
            <a:spAutoFit/>
          </a:bodyPr>
          <a:lstStyle/>
          <a:p>
            <a:pPr>
              <a:buFont typeface="Arial" pitchFamily="34" charset="0"/>
              <a:buChar char="•"/>
            </a:pPr>
            <a:r>
              <a:rPr lang="fr-FR" sz="2000" b="1" dirty="0" smtClean="0">
                <a:latin typeface="Aharoni" pitchFamily="2" charset="-79"/>
                <a:cs typeface="Aharoni" pitchFamily="2" charset="-79"/>
              </a:rPr>
              <a:t>S’informer sur la pharmacie la plus proche ayant des bavettes disponibles:</a:t>
            </a:r>
            <a:endParaRPr lang="ar-EG" sz="2000" b="1" dirty="0">
              <a:latin typeface="Aharoni" pitchFamily="2" charset="-79"/>
            </a:endParaRPr>
          </a:p>
        </p:txBody>
      </p:sp>
      <p:sp>
        <p:nvSpPr>
          <p:cNvPr id="3" name="ZoneTexte 2"/>
          <p:cNvSpPr txBox="1"/>
          <p:nvPr/>
        </p:nvSpPr>
        <p:spPr>
          <a:xfrm>
            <a:off x="714348" y="1071546"/>
            <a:ext cx="7500958" cy="1200329"/>
          </a:xfrm>
          <a:prstGeom prst="rect">
            <a:avLst/>
          </a:prstGeom>
          <a:noFill/>
        </p:spPr>
        <p:txBody>
          <a:bodyPr wrap="square" rtlCol="0">
            <a:spAutoFit/>
          </a:bodyPr>
          <a:lstStyle/>
          <a:p>
            <a:r>
              <a:rPr lang="fr-FR" dirty="0" smtClean="0"/>
              <a:t>L’utilisateur voulant se bénéficier de ce service doit introduire ses coordonnées  (ville) et le programme va chercher dans le fichier Pharmacie.txt celle la plus proche du personne concernée ( suivant la ville) et affiche la ligne contenant toutes les informations nécessaires concernant la pharmacie .</a:t>
            </a:r>
            <a:endParaRPr lang="fr-FR" dirty="0"/>
          </a:p>
        </p:txBody>
      </p:sp>
      <p:pic>
        <p:nvPicPr>
          <p:cNvPr id="5" name="Image 4"/>
          <p:cNvPicPr>
            <a:picLocks noChangeAspect="1"/>
          </p:cNvPicPr>
          <p:nvPr/>
        </p:nvPicPr>
        <p:blipFill>
          <a:blip r:embed="rId2"/>
          <a:stretch>
            <a:fillRect/>
          </a:stretch>
        </p:blipFill>
        <p:spPr>
          <a:xfrm>
            <a:off x="0" y="2285992"/>
            <a:ext cx="9786974" cy="672329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ZoneTexte 1"/>
          <p:cNvSpPr txBox="1"/>
          <p:nvPr/>
        </p:nvSpPr>
        <p:spPr>
          <a:xfrm>
            <a:off x="1571604" y="214290"/>
            <a:ext cx="5715040" cy="707886"/>
          </a:xfrm>
          <a:prstGeom prst="rect">
            <a:avLst/>
          </a:prstGeom>
          <a:noFill/>
        </p:spPr>
        <p:txBody>
          <a:bodyPr wrap="square" rtlCol="0">
            <a:spAutoFit/>
          </a:bodyPr>
          <a:lstStyle/>
          <a:p>
            <a:pPr>
              <a:buFont typeface="Arial" pitchFamily="34" charset="0"/>
              <a:buChar char="•"/>
            </a:pPr>
            <a:r>
              <a:rPr lang="fr-FR" sz="2000" b="1" i="1" dirty="0" smtClean="0"/>
              <a:t>S’informer sur la pharmacie la plus proche ayant le médicament désiré par le client: </a:t>
            </a:r>
            <a:endParaRPr lang="ar-EG" sz="2000" b="1" i="1" dirty="0"/>
          </a:p>
        </p:txBody>
      </p:sp>
      <p:sp>
        <p:nvSpPr>
          <p:cNvPr id="3" name="ZoneTexte 2"/>
          <p:cNvSpPr txBox="1"/>
          <p:nvPr/>
        </p:nvSpPr>
        <p:spPr>
          <a:xfrm>
            <a:off x="714348" y="1071546"/>
            <a:ext cx="7500958" cy="1477328"/>
          </a:xfrm>
          <a:prstGeom prst="rect">
            <a:avLst/>
          </a:prstGeom>
          <a:noFill/>
        </p:spPr>
        <p:txBody>
          <a:bodyPr wrap="square" rtlCol="0">
            <a:spAutoFit/>
          </a:bodyPr>
          <a:lstStyle/>
          <a:p>
            <a:r>
              <a:rPr lang="fr-FR" dirty="0" smtClean="0"/>
              <a:t>L’utilisateur voulant se bénéficier de ce service doit introduire ses coordonnées  (ville et médicament) et le programme va chercher dans le fichier Pharmacie.txt celle la plus proche du personne concernée ( suivant la ville) et affiche la ligne contenant toutes les informations nécessaires concernant la pharmacie .</a:t>
            </a:r>
            <a:endParaRPr lang="fr-FR" dirty="0"/>
          </a:p>
        </p:txBody>
      </p:sp>
      <p:pic>
        <p:nvPicPr>
          <p:cNvPr id="6" name="Image 5"/>
          <p:cNvPicPr>
            <a:picLocks noChangeAspect="1"/>
          </p:cNvPicPr>
          <p:nvPr/>
        </p:nvPicPr>
        <p:blipFill>
          <a:blip r:embed="rId2"/>
          <a:stretch>
            <a:fillRect/>
          </a:stretch>
        </p:blipFill>
        <p:spPr>
          <a:xfrm>
            <a:off x="0" y="2571744"/>
            <a:ext cx="9273030" cy="592935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ZoneTexte 1"/>
          <p:cNvSpPr txBox="1"/>
          <p:nvPr/>
        </p:nvSpPr>
        <p:spPr>
          <a:xfrm>
            <a:off x="1500166" y="428604"/>
            <a:ext cx="5000660" cy="400110"/>
          </a:xfrm>
          <a:prstGeom prst="rect">
            <a:avLst/>
          </a:prstGeom>
          <a:noFill/>
        </p:spPr>
        <p:txBody>
          <a:bodyPr wrap="square" rtlCol="0">
            <a:spAutoFit/>
          </a:bodyPr>
          <a:lstStyle/>
          <a:p>
            <a:pPr>
              <a:buFont typeface="Arial" pitchFamily="34" charset="0"/>
              <a:buChar char="•"/>
            </a:pPr>
            <a:r>
              <a:rPr lang="fr-FR" sz="2000" b="1" dirty="0" smtClean="0">
                <a:latin typeface="Aharoni" pitchFamily="2" charset="-79"/>
                <a:cs typeface="Aharoni" pitchFamily="2" charset="-79"/>
              </a:rPr>
              <a:t>S’informer sur un psychiatre:</a:t>
            </a:r>
            <a:endParaRPr lang="fr-FR" sz="2000" dirty="0">
              <a:latin typeface="Aharoni" pitchFamily="2" charset="-79"/>
              <a:cs typeface="Aharoni" pitchFamily="2" charset="-79"/>
            </a:endParaRPr>
          </a:p>
        </p:txBody>
      </p:sp>
      <p:sp>
        <p:nvSpPr>
          <p:cNvPr id="3" name="ZoneTexte 2"/>
          <p:cNvSpPr txBox="1"/>
          <p:nvPr/>
        </p:nvSpPr>
        <p:spPr>
          <a:xfrm>
            <a:off x="1000100" y="785795"/>
            <a:ext cx="6858048" cy="1754326"/>
          </a:xfrm>
          <a:prstGeom prst="rect">
            <a:avLst/>
          </a:prstGeom>
          <a:noFill/>
        </p:spPr>
        <p:txBody>
          <a:bodyPr wrap="square" rtlCol="0">
            <a:spAutoFit/>
          </a:bodyPr>
          <a:lstStyle/>
          <a:p>
            <a:r>
              <a:rPr lang="fr-FR" dirty="0" smtClean="0"/>
              <a:t>L’utilisateur voulant se bénéficier de ce service doit introduire ses coordonnées  (Nom, prénom, numéro de la carte d’identité, adresse, gouvernorat, numéro de téléphone) et le programme va chercher dans le fichier Psychiatre.txt celle la plus proche du personne concernée ( suivant le gouvernorat ) et affiche la ligne contenant toutes les informations nécessaires concernant le psychiatre.</a:t>
            </a:r>
            <a:endParaRPr lang="fr-FR" dirty="0"/>
          </a:p>
        </p:txBody>
      </p:sp>
      <p:pic>
        <p:nvPicPr>
          <p:cNvPr id="4" name="Image 3"/>
          <p:cNvPicPr>
            <a:picLocks noChangeAspect="1"/>
          </p:cNvPicPr>
          <p:nvPr/>
        </p:nvPicPr>
        <p:blipFill>
          <a:blip r:embed="rId2"/>
          <a:stretch>
            <a:fillRect/>
          </a:stretch>
        </p:blipFill>
        <p:spPr>
          <a:xfrm>
            <a:off x="0" y="2571744"/>
            <a:ext cx="9539595" cy="600079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ZoneTexte 1"/>
          <p:cNvSpPr txBox="1"/>
          <p:nvPr/>
        </p:nvSpPr>
        <p:spPr>
          <a:xfrm>
            <a:off x="1785918" y="214290"/>
            <a:ext cx="4286280" cy="369332"/>
          </a:xfrm>
          <a:prstGeom prst="rect">
            <a:avLst/>
          </a:prstGeom>
          <a:noFill/>
        </p:spPr>
        <p:txBody>
          <a:bodyPr wrap="square" rtlCol="0">
            <a:spAutoFit/>
          </a:bodyPr>
          <a:lstStyle/>
          <a:p>
            <a:pPr>
              <a:buFont typeface="Arial" pitchFamily="34" charset="0"/>
              <a:buChar char="•"/>
            </a:pPr>
            <a:r>
              <a:rPr lang="fr-FR" b="1" dirty="0" smtClean="0">
                <a:latin typeface="Aharoni" pitchFamily="2" charset="-79"/>
                <a:cs typeface="Aharoni" pitchFamily="2" charset="-79"/>
              </a:rPr>
              <a:t>S’informer sur une organisation</a:t>
            </a:r>
            <a:r>
              <a:rPr lang="fr-FR" b="1" i="1" dirty="0" smtClean="0">
                <a:solidFill>
                  <a:schemeClr val="accent6">
                    <a:lumMod val="75000"/>
                  </a:schemeClr>
                </a:solidFill>
              </a:rPr>
              <a:t>:</a:t>
            </a:r>
            <a:endParaRPr lang="fr-FR" dirty="0"/>
          </a:p>
        </p:txBody>
      </p:sp>
      <p:sp>
        <p:nvSpPr>
          <p:cNvPr id="3" name="ZoneTexte 2"/>
          <p:cNvSpPr txBox="1"/>
          <p:nvPr/>
        </p:nvSpPr>
        <p:spPr>
          <a:xfrm>
            <a:off x="714348" y="642918"/>
            <a:ext cx="7929618" cy="1754326"/>
          </a:xfrm>
          <a:prstGeom prst="rect">
            <a:avLst/>
          </a:prstGeom>
          <a:noFill/>
        </p:spPr>
        <p:txBody>
          <a:bodyPr wrap="square" rtlCol="0">
            <a:spAutoFit/>
          </a:bodyPr>
          <a:lstStyle/>
          <a:p>
            <a:r>
              <a:rPr lang="fr-FR" dirty="0" smtClean="0"/>
              <a:t>L’utilisateur voulant se bénéficier de ce service doit introduire ses coordonnées  (Nom, prénom, numéro de la carte d’identité, adresse, gouvernorat, numéro de téléphone) et le programme va chercher dans le fichier Organisation.txt celle la plus proche du personne concernée ( suivant le gouvernorat et la disponibilité ) et affiche la ligne contenant toutes les informations nécessaires concernant l’organisation.</a:t>
            </a:r>
            <a:endParaRPr lang="fr-FR" dirty="0"/>
          </a:p>
        </p:txBody>
      </p:sp>
      <p:pic>
        <p:nvPicPr>
          <p:cNvPr id="4" name="Image 3"/>
          <p:cNvPicPr>
            <a:picLocks noChangeAspect="1"/>
          </p:cNvPicPr>
          <p:nvPr/>
        </p:nvPicPr>
        <p:blipFill>
          <a:blip r:embed="rId2"/>
          <a:stretch>
            <a:fillRect/>
          </a:stretch>
        </p:blipFill>
        <p:spPr>
          <a:xfrm>
            <a:off x="0" y="2357430"/>
            <a:ext cx="8961120" cy="607223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ZoneTexte 1"/>
          <p:cNvSpPr txBox="1"/>
          <p:nvPr/>
        </p:nvSpPr>
        <p:spPr>
          <a:xfrm>
            <a:off x="1643042" y="285728"/>
            <a:ext cx="4643470" cy="707886"/>
          </a:xfrm>
          <a:prstGeom prst="rect">
            <a:avLst/>
          </a:prstGeom>
          <a:noFill/>
        </p:spPr>
        <p:txBody>
          <a:bodyPr wrap="square" rtlCol="0">
            <a:spAutoFit/>
          </a:bodyPr>
          <a:lstStyle/>
          <a:p>
            <a:pPr>
              <a:buFont typeface="Arial" pitchFamily="34" charset="0"/>
              <a:buChar char="•"/>
            </a:pPr>
            <a:r>
              <a:rPr lang="fr-FR" sz="2000" b="1" dirty="0" smtClean="0">
                <a:latin typeface="Aharoni" pitchFamily="2" charset="-79"/>
                <a:cs typeface="Aharoni" pitchFamily="2" charset="-79"/>
              </a:rPr>
              <a:t>Fournir quelques conseils pour  se protéger  de ce virus</a:t>
            </a:r>
            <a:endParaRPr lang="fr-FR" sz="2000" b="1" dirty="0">
              <a:latin typeface="Aharoni" pitchFamily="2" charset="-79"/>
              <a:cs typeface="Aharoni" pitchFamily="2" charset="-79"/>
            </a:endParaRPr>
          </a:p>
        </p:txBody>
      </p:sp>
      <p:pic>
        <p:nvPicPr>
          <p:cNvPr id="3" name="Image 2" descr="Capture d’écran (2).png"/>
          <p:cNvPicPr>
            <a:picLocks noChangeAspect="1"/>
          </p:cNvPicPr>
          <p:nvPr/>
        </p:nvPicPr>
        <p:blipFill>
          <a:blip r:embed="rId2" cstate="print"/>
          <a:stretch>
            <a:fillRect/>
          </a:stretch>
        </p:blipFill>
        <p:spPr>
          <a:xfrm>
            <a:off x="0" y="1214422"/>
            <a:ext cx="11525610" cy="564357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75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ZoneTexte 1"/>
          <p:cNvSpPr txBox="1"/>
          <p:nvPr/>
        </p:nvSpPr>
        <p:spPr>
          <a:xfrm>
            <a:off x="1643042" y="214290"/>
            <a:ext cx="5429288"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fr-FR" sz="36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gency FB" panose="020B0503020202020204" pitchFamily="34" charset="0"/>
              </a:rPr>
              <a:t>Les  contraintes du projet:</a:t>
            </a:r>
            <a:endParaRPr lang="ar-EG" sz="36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gency FB" panose="020B0503020202020204" pitchFamily="34" charset="0"/>
            </a:endParaRPr>
          </a:p>
          <a:p>
            <a:endParaRPr lang="fr-FR"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ZoneTexte 2"/>
          <p:cNvSpPr txBox="1"/>
          <p:nvPr/>
        </p:nvSpPr>
        <p:spPr>
          <a:xfrm>
            <a:off x="1643042" y="1000108"/>
            <a:ext cx="6643734" cy="5816977"/>
          </a:xfrm>
          <a:prstGeom prst="rect">
            <a:avLst/>
          </a:prstGeom>
          <a:noFill/>
        </p:spPr>
        <p:txBody>
          <a:bodyPr wrap="square" rtlCol="0">
            <a:spAutoFit/>
          </a:bodyPr>
          <a:lstStyle/>
          <a:p>
            <a:r>
              <a:rPr lang="fr-FR" sz="2800" b="1" dirty="0" smtClean="0">
                <a:solidFill>
                  <a:schemeClr val="accent2">
                    <a:lumMod val="75000"/>
                  </a:schemeClr>
                </a:solidFill>
              </a:rPr>
              <a:t>*La limitation de la réalisation du projet à la programmation orienté objet sans moyenner une base de donnée c’est pour cela on a opté pour l’utilisation des fichiers afin de stocker les instances et qui sont difficiles à manipuler .</a:t>
            </a:r>
          </a:p>
          <a:p>
            <a:r>
              <a:rPr lang="fr-FR" sz="2800" b="1" dirty="0" smtClean="0">
                <a:solidFill>
                  <a:schemeClr val="accent2">
                    <a:lumMod val="75000"/>
                  </a:schemeClr>
                </a:solidFill>
              </a:rPr>
              <a:t>*Absence d’un interface graphique qui met en valeur les éléments importants du projet tout en facilitant son utilisation.</a:t>
            </a:r>
          </a:p>
          <a:p>
            <a:r>
              <a:rPr lang="fr-FR" sz="2800" b="1" dirty="0" smtClean="0">
                <a:solidFill>
                  <a:schemeClr val="accent2">
                    <a:lumMod val="75000"/>
                  </a:schemeClr>
                </a:solidFill>
              </a:rPr>
              <a:t>*Absence d’un moyen développé pour tester la distance comme le GPS on a pu tester seulement par le gouvernorat.</a:t>
            </a:r>
          </a:p>
          <a:p>
            <a:endParaRPr lang="fr-FR" dirty="0" smtClean="0"/>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0000"/>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ZoneTexte 1"/>
          <p:cNvSpPr txBox="1"/>
          <p:nvPr/>
        </p:nvSpPr>
        <p:spPr>
          <a:xfrm>
            <a:off x="0" y="714356"/>
            <a:ext cx="3929090" cy="584775"/>
          </a:xfrm>
          <a:prstGeom prst="rect">
            <a:avLst/>
          </a:prstGeom>
          <a:noFill/>
        </p:spPr>
        <p:txBody>
          <a:bodyPr wrap="square" rtlCol="0">
            <a:spAutoFit/>
          </a:bodyPr>
          <a:lstStyle/>
          <a:p>
            <a:r>
              <a:rPr lang="fr-FR"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FIN DU PROJET…</a:t>
            </a:r>
            <a:endParaRPr lang="fr-FR"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ZoneTexte 2"/>
          <p:cNvSpPr txBox="1"/>
          <p:nvPr/>
        </p:nvSpPr>
        <p:spPr>
          <a:xfrm>
            <a:off x="5004048" y="4653136"/>
            <a:ext cx="3584440" cy="954107"/>
          </a:xfrm>
          <a:prstGeom prst="rect">
            <a:avLst/>
          </a:prstGeom>
          <a:noFill/>
        </p:spPr>
        <p:txBody>
          <a:bodyPr wrap="square" rtlCol="0">
            <a:spAutoFit/>
          </a:bodyPr>
          <a:lstStyle/>
          <a:p>
            <a:pPr algn="ctr"/>
            <a:r>
              <a:rPr lang="fr-FR"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MERCI madame      </a:t>
            </a:r>
            <a:r>
              <a:rPr lang="fr-FR" sz="2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YEmna</a:t>
            </a:r>
            <a:r>
              <a:rPr lang="fr-FR"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fr-FR"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sayeb!</a:t>
            </a:r>
            <a:endParaRPr lang="fr-FR"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8837 0.05919 L 0.4585 0.36324 " pathEditMode="relative" ptsTypes="AA">
                                      <p:cBhvr>
                                        <p:cTn id="6" dur="2000" fill="hold"/>
                                        <p:tgtEl>
                                          <p:spTgt spid="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4" name="ZoneTexte 3"/>
          <p:cNvSpPr txBox="1"/>
          <p:nvPr/>
        </p:nvSpPr>
        <p:spPr>
          <a:xfrm>
            <a:off x="1357290" y="2071678"/>
            <a:ext cx="5357850" cy="2287429"/>
          </a:xfrm>
          <a:prstGeom prst="rect">
            <a:avLst/>
          </a:prstGeom>
          <a:noFill/>
        </p:spPr>
        <p:txBody>
          <a:bodyPr wrap="square" rtlCol="0">
            <a:spAutoFit/>
          </a:bodyPr>
          <a:lstStyle/>
          <a:p>
            <a:r>
              <a:rPr lang="fr-FR" sz="2000" b="1" dirty="0" smtClean="0"/>
              <a:t>-Le projet est une modélisation d’une cellule de crise simulant les différentes actions à entreprendre par les hôpitaux ainsi que les organisations humanitaires afin de récupérer le contrôle sur les différents cas touchés par le virus COVID 19.</a:t>
            </a:r>
            <a:endParaRPr lang="ar-EG" sz="2000" b="1" dirty="0" smtClean="0"/>
          </a:p>
          <a:p>
            <a:endParaRPr lang="fr-FR" dirty="0"/>
          </a:p>
        </p:txBody>
      </p:sp>
      <p:sp>
        <p:nvSpPr>
          <p:cNvPr id="5" name="ZoneTexte 4"/>
          <p:cNvSpPr txBox="1"/>
          <p:nvPr/>
        </p:nvSpPr>
        <p:spPr>
          <a:xfrm>
            <a:off x="2143108" y="1142984"/>
            <a:ext cx="5000660" cy="646331"/>
          </a:xfrm>
          <a:prstGeom prst="rect">
            <a:avLst/>
          </a:prstGeom>
          <a:noFill/>
        </p:spPr>
        <p:txBody>
          <a:bodyPr wrap="square" rtlCol="0">
            <a:spAutoFit/>
          </a:bodyPr>
          <a:lstStyle/>
          <a:p>
            <a:pPr algn="ctr"/>
            <a:r>
              <a:rPr lang="fr-FR" sz="3600" b="1" i="1" dirty="0" smtClean="0">
                <a:solidFill>
                  <a:schemeClr val="bg1">
                    <a:lumMod val="85000"/>
                  </a:schemeClr>
                </a:solidFill>
                <a:latin typeface="Brush Script MT" pitchFamily="66" charset="0"/>
              </a:rPr>
              <a:t>**</a:t>
            </a:r>
            <a:r>
              <a:rPr lang="fr-FR" sz="36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rush Script MT" pitchFamily="66" charset="0"/>
              </a:rPr>
              <a:t>Idée Générale</a:t>
            </a:r>
            <a:r>
              <a:rPr lang="fr-FR" sz="3600" b="1" i="1" dirty="0" smtClean="0">
                <a:solidFill>
                  <a:schemeClr val="bg1">
                    <a:lumMod val="85000"/>
                  </a:schemeClr>
                </a:solidFill>
                <a:latin typeface="Brush Script MT" pitchFamily="66" charset="0"/>
              </a:rPr>
              <a:t>**</a:t>
            </a:r>
            <a:endParaRPr lang="fr-FR" sz="3600" b="1" i="1" dirty="0">
              <a:solidFill>
                <a:schemeClr val="bg1">
                  <a:lumMod val="85000"/>
                </a:schemeClr>
              </a:solidFill>
              <a:latin typeface="Brush Script MT"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1000"/>
                                        <p:tgtEl>
                                          <p:spTgt spid="5"/>
                                        </p:tgtEl>
                                      </p:cBhvr>
                                    </p:animEffect>
                                  </p:childTnLst>
                                </p:cTn>
                              </p:par>
                            </p:childTnLst>
                          </p:cTn>
                        </p:par>
                        <p:par>
                          <p:cTn id="8" fill="hold">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ZoneTexte 4"/>
          <p:cNvSpPr txBox="1"/>
          <p:nvPr/>
        </p:nvSpPr>
        <p:spPr>
          <a:xfrm>
            <a:off x="1821637" y="116632"/>
            <a:ext cx="5000660" cy="769441"/>
          </a:xfrm>
          <a:prstGeom prst="rect">
            <a:avLst/>
          </a:prstGeom>
          <a:noFill/>
        </p:spPr>
        <p:txBody>
          <a:bodyPr wrap="square" rtlCol="0">
            <a:spAutoFit/>
          </a:bodyPr>
          <a:lstStyle/>
          <a:p>
            <a:pPr algn="ctr"/>
            <a:r>
              <a:rPr lang="fr-FR" sz="3600" b="1" i="1" dirty="0" smtClean="0">
                <a:solidFill>
                  <a:schemeClr val="accent6">
                    <a:lumMod val="75000"/>
                  </a:schemeClr>
                </a:solidFill>
                <a:latin typeface="Brush Script MT" pitchFamily="66" charset="0"/>
              </a:rPr>
              <a:t>**</a:t>
            </a:r>
            <a:r>
              <a:rPr lang="fr-FR" sz="4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rush Script MT" pitchFamily="66" charset="0"/>
              </a:rPr>
              <a:t>Objectifs</a:t>
            </a:r>
            <a:r>
              <a:rPr lang="fr-FR" sz="3600" b="1" i="1" dirty="0" smtClean="0">
                <a:solidFill>
                  <a:schemeClr val="accent6">
                    <a:lumMod val="75000"/>
                  </a:schemeClr>
                </a:solidFill>
                <a:latin typeface="Brush Script MT" pitchFamily="66" charset="0"/>
              </a:rPr>
              <a:t>**</a:t>
            </a:r>
            <a:endParaRPr lang="fr-FR" sz="3600" b="1" i="1" dirty="0">
              <a:solidFill>
                <a:schemeClr val="accent6">
                  <a:lumMod val="75000"/>
                </a:schemeClr>
              </a:solidFill>
              <a:latin typeface="Brush Script MT" pitchFamily="66" charset="0"/>
            </a:endParaRPr>
          </a:p>
        </p:txBody>
      </p:sp>
      <p:sp>
        <p:nvSpPr>
          <p:cNvPr id="6" name="ZoneTexte 5"/>
          <p:cNvSpPr txBox="1"/>
          <p:nvPr/>
        </p:nvSpPr>
        <p:spPr>
          <a:xfrm>
            <a:off x="1043608" y="886073"/>
            <a:ext cx="7072362" cy="5940088"/>
          </a:xfrm>
          <a:prstGeom prst="rect">
            <a:avLst/>
          </a:prstGeom>
          <a:noFill/>
        </p:spPr>
        <p:txBody>
          <a:bodyPr wrap="square" rtlCol="0">
            <a:spAutoFit/>
          </a:bodyPr>
          <a:lstStyle/>
          <a:p>
            <a:pPr>
              <a:buFont typeface="Wingdings" pitchFamily="2" charset="2"/>
              <a:buChar char="Ø"/>
            </a:pPr>
            <a:r>
              <a:rPr lang="fr-FR" b="1" dirty="0" smtClean="0">
                <a:solidFill>
                  <a:schemeClr val="tx2"/>
                </a:solidFill>
              </a:rPr>
              <a:t>Lancer des actions immédiates :</a:t>
            </a:r>
          </a:p>
          <a:p>
            <a:pPr>
              <a:buFont typeface="Arial" pitchFamily="34" charset="0"/>
              <a:buChar char="•"/>
            </a:pPr>
            <a:r>
              <a:rPr lang="fr-FR" sz="2400" b="1" i="1" dirty="0" smtClean="0">
                <a:latin typeface="AngsanaUPC" pitchFamily="18" charset="-34"/>
                <a:cs typeface="AngsanaUPC" pitchFamily="18" charset="-34"/>
              </a:rPr>
              <a:t>Pour préparer les actions à entreprendre pour les cas des personnes ayant des états critiques qui nécessitent l’hospitalisation immédiate.</a:t>
            </a:r>
          </a:p>
          <a:p>
            <a:pPr>
              <a:buFont typeface="Arial" pitchFamily="34" charset="0"/>
              <a:buChar char="•"/>
            </a:pPr>
            <a:r>
              <a:rPr lang="fr-FR" sz="2400" b="1" i="1" dirty="0" smtClean="0">
                <a:latin typeface="AngsanaUPC" pitchFamily="18" charset="-34"/>
                <a:cs typeface="AngsanaUPC" pitchFamily="18" charset="-34"/>
              </a:rPr>
              <a:t>-Pour préparer les actions de prévention comme la mise à la disposition de ces personnes d’une assistance psychothérapeutique ou autre.</a:t>
            </a:r>
          </a:p>
          <a:p>
            <a:pPr>
              <a:buFont typeface="Arial" pitchFamily="34" charset="0"/>
              <a:buChar char="•"/>
            </a:pPr>
            <a:r>
              <a:rPr lang="fr-FR" sz="2400" b="1" i="1" dirty="0" smtClean="0">
                <a:latin typeface="AngsanaUPC" pitchFamily="18" charset="-34"/>
                <a:cs typeface="AngsanaUPC" pitchFamily="18" charset="-34"/>
              </a:rPr>
              <a:t>  Pour fournir les besoins des personnes en confinement</a:t>
            </a:r>
            <a:r>
              <a:rPr lang="fr-FR" sz="2000" b="1" i="1" dirty="0" smtClean="0">
                <a:latin typeface="AngsanaUPC" pitchFamily="18" charset="-34"/>
                <a:cs typeface="AngsanaUPC" pitchFamily="18" charset="-34"/>
              </a:rPr>
              <a:t>.</a:t>
            </a:r>
          </a:p>
          <a:p>
            <a:endParaRPr lang="fr-FR" sz="2000" b="1" i="1" dirty="0" smtClean="0">
              <a:latin typeface="AngsanaUPC" pitchFamily="18" charset="-34"/>
              <a:cs typeface="AngsanaUPC" pitchFamily="18" charset="-34"/>
            </a:endParaRPr>
          </a:p>
          <a:p>
            <a:pPr>
              <a:buFont typeface="Wingdings" pitchFamily="2" charset="2"/>
              <a:buChar char="Ø"/>
            </a:pPr>
            <a:r>
              <a:rPr lang="fr-FR" b="1" dirty="0" smtClean="0">
                <a:solidFill>
                  <a:schemeClr val="tx2"/>
                </a:solidFill>
              </a:rPr>
              <a:t>Fournir des navettes gratuites à destination aux personnels hospitaliers afin de faciliter leur déplacement.</a:t>
            </a:r>
          </a:p>
          <a:p>
            <a:pPr>
              <a:buFont typeface="Wingdings" pitchFamily="2" charset="2"/>
              <a:buChar char="Ø"/>
            </a:pPr>
            <a:endParaRPr lang="fr-FR" b="1" dirty="0" smtClean="0">
              <a:solidFill>
                <a:schemeClr val="tx2"/>
              </a:solidFill>
            </a:endParaRPr>
          </a:p>
          <a:p>
            <a:pPr>
              <a:buFont typeface="Wingdings" pitchFamily="2" charset="2"/>
              <a:buChar char="Ø"/>
            </a:pPr>
            <a:r>
              <a:rPr lang="fr-FR" b="1" dirty="0" smtClean="0">
                <a:solidFill>
                  <a:schemeClr val="tx2"/>
                </a:solidFill>
              </a:rPr>
              <a:t>Les personnes voulant consulter l’état d’un membre de leurs familles qui est soit affecté par le virus et poursuivant son traitement soit en auto-isolement.</a:t>
            </a:r>
          </a:p>
          <a:p>
            <a:pPr>
              <a:buFont typeface="Wingdings" pitchFamily="2" charset="2"/>
              <a:buChar char="Ø"/>
            </a:pP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1000"/>
                                        <p:tgtEl>
                                          <p:spTgt spid="5"/>
                                        </p:tgtEl>
                                      </p:cBhvr>
                                    </p:animEffect>
                                  </p:childTnLst>
                                </p:cTn>
                              </p:par>
                            </p:childTnLst>
                          </p:cTn>
                        </p:par>
                        <p:par>
                          <p:cTn id="8" fill="hold">
                            <p:stCondLst>
                              <p:cond delay="1000"/>
                            </p:stCondLst>
                            <p:childTnLst>
                              <p:par>
                                <p:cTn id="9" presetID="8"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amond(in)">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ZoneTexte 1"/>
          <p:cNvSpPr txBox="1"/>
          <p:nvPr/>
        </p:nvSpPr>
        <p:spPr>
          <a:xfrm>
            <a:off x="1928794" y="714356"/>
            <a:ext cx="4929222" cy="1200329"/>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lgn="ctr"/>
            <a:r>
              <a:rPr lang="fr-FR" sz="36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gency FB" panose="020B0503020202020204" pitchFamily="34" charset="0"/>
              </a:rPr>
              <a:t>Les étapes de la réalisation du projet</a:t>
            </a:r>
            <a:endParaRPr lang="fr-FR"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ZoneTexte 2"/>
          <p:cNvSpPr txBox="1"/>
          <p:nvPr/>
        </p:nvSpPr>
        <p:spPr>
          <a:xfrm>
            <a:off x="857224" y="2285992"/>
            <a:ext cx="7786710" cy="3754874"/>
          </a:xfrm>
          <a:prstGeom prst="rect">
            <a:avLst/>
          </a:prstGeom>
          <a:noFill/>
        </p:spPr>
        <p:txBody>
          <a:bodyPr wrap="square" rtlCol="0">
            <a:spAutoFit/>
          </a:bodyPr>
          <a:lstStyle/>
          <a:p>
            <a:pPr algn="ctr">
              <a:buFont typeface="Wingdings" pitchFamily="2" charset="2"/>
              <a:buChar char="v"/>
            </a:pPr>
            <a:r>
              <a:rPr lang="fr-FR" sz="2000" b="1" dirty="0" smtClean="0">
                <a:solidFill>
                  <a:schemeClr val="bg1"/>
                </a:solidFill>
                <a:latin typeface="Andalus" pitchFamily="18" charset="-78"/>
                <a:cs typeface="Andalus" pitchFamily="18" charset="-78"/>
              </a:rPr>
              <a:t>Dans une première étape</a:t>
            </a:r>
            <a:r>
              <a:rPr lang="fr-FR" b="1" dirty="0" smtClean="0">
                <a:solidFill>
                  <a:schemeClr val="accent1">
                    <a:lumMod val="50000"/>
                  </a:schemeClr>
                </a:solidFill>
              </a:rPr>
              <a:t>, on a essayé de faire une étude complète</a:t>
            </a:r>
          </a:p>
          <a:p>
            <a:pPr algn="ctr"/>
            <a:r>
              <a:rPr lang="fr-FR" b="1" dirty="0" smtClean="0">
                <a:solidFill>
                  <a:schemeClr val="accent1">
                    <a:lumMod val="50000"/>
                  </a:schemeClr>
                </a:solidFill>
              </a:rPr>
              <a:t>regroupant les différentes situations qu’on peut gérer au sein de notre</a:t>
            </a:r>
          </a:p>
          <a:p>
            <a:pPr algn="ctr"/>
            <a:r>
              <a:rPr lang="fr-FR" b="1" dirty="0" smtClean="0">
                <a:solidFill>
                  <a:schemeClr val="accent1">
                    <a:lumMod val="50000"/>
                  </a:schemeClr>
                </a:solidFill>
              </a:rPr>
              <a:t>cellule et qu’on va les citer tout au long de la partie   ’Objectifs du projet’ .</a:t>
            </a:r>
          </a:p>
          <a:p>
            <a:pPr algn="ctr">
              <a:buFont typeface="Wingdings" pitchFamily="2" charset="2"/>
              <a:buChar char="v"/>
            </a:pPr>
            <a:r>
              <a:rPr lang="fr-FR" sz="2000" b="1" dirty="0" smtClean="0">
                <a:solidFill>
                  <a:schemeClr val="bg1"/>
                </a:solidFill>
                <a:latin typeface="Andalus" pitchFamily="18" charset="-78"/>
                <a:cs typeface="Andalus" pitchFamily="18" charset="-78"/>
              </a:rPr>
              <a:t>Dans une deuxième étape</a:t>
            </a:r>
            <a:r>
              <a:rPr lang="fr-FR" b="1" dirty="0" smtClean="0">
                <a:solidFill>
                  <a:schemeClr val="accent1">
                    <a:lumMod val="50000"/>
                  </a:schemeClr>
                </a:solidFill>
              </a:rPr>
              <a:t>, on a essayé d’identifier toutes les classes</a:t>
            </a:r>
          </a:p>
          <a:p>
            <a:pPr algn="ctr"/>
            <a:r>
              <a:rPr lang="fr-FR" b="1" dirty="0" smtClean="0">
                <a:solidFill>
                  <a:schemeClr val="accent1">
                    <a:lumMod val="50000"/>
                  </a:schemeClr>
                </a:solidFill>
              </a:rPr>
              <a:t>dont on a besoin tout au long du projet ainsi que les attributs et les</a:t>
            </a:r>
          </a:p>
          <a:p>
            <a:pPr algn="ctr"/>
            <a:r>
              <a:rPr lang="fr-FR" b="1" dirty="0" smtClean="0">
                <a:solidFill>
                  <a:schemeClr val="accent1">
                    <a:lumMod val="50000"/>
                  </a:schemeClr>
                </a:solidFill>
              </a:rPr>
              <a:t>méthodes de chaque classe et les interactions entre les objets(relation</a:t>
            </a:r>
          </a:p>
          <a:p>
            <a:pPr algn="ctr"/>
            <a:r>
              <a:rPr lang="fr-FR" b="1" dirty="0" smtClean="0">
                <a:solidFill>
                  <a:schemeClr val="accent1">
                    <a:lumMod val="50000"/>
                  </a:schemeClr>
                </a:solidFill>
              </a:rPr>
              <a:t>d’héritage ou bien relation de composition) afin de constituer finalement notre</a:t>
            </a:r>
          </a:p>
          <a:p>
            <a:pPr algn="ctr"/>
            <a:r>
              <a:rPr lang="fr-FR" b="1" dirty="0" smtClean="0">
                <a:solidFill>
                  <a:schemeClr val="accent1">
                    <a:lumMod val="50000"/>
                  </a:schemeClr>
                </a:solidFill>
              </a:rPr>
              <a:t>classe principale qui est la classe ‘Service’ et qui permet de fournir les différents</a:t>
            </a:r>
          </a:p>
          <a:p>
            <a:pPr algn="ctr"/>
            <a:r>
              <a:rPr lang="fr-FR" b="1" dirty="0" smtClean="0">
                <a:solidFill>
                  <a:schemeClr val="accent1">
                    <a:lumMod val="50000"/>
                  </a:schemeClr>
                </a:solidFill>
              </a:rPr>
              <a:t>services traités par la cellule de crise et qu’on va  la détailler tout au long de la </a:t>
            </a:r>
          </a:p>
          <a:p>
            <a:pPr algn="ctr"/>
            <a:r>
              <a:rPr lang="fr-FR" b="1" dirty="0" smtClean="0">
                <a:solidFill>
                  <a:schemeClr val="accent1">
                    <a:lumMod val="50000"/>
                  </a:schemeClr>
                </a:solidFill>
              </a:rPr>
              <a:t>partie ‘La classe Service’</a:t>
            </a:r>
            <a:endParaRPr lang="ar-EG" b="1" dirty="0" smtClean="0">
              <a:solidFill>
                <a:schemeClr val="accent1">
                  <a:lumMod val="50000"/>
                </a:schemeClr>
              </a:solidFill>
            </a:endParaRPr>
          </a:p>
          <a:p>
            <a:endParaRPr lang="fr-FR" dirty="0" smtClean="0"/>
          </a:p>
          <a:p>
            <a:endParaRPr lang="fr-FR" dirty="0" smtClean="0"/>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4" name="ZoneTexte 3"/>
          <p:cNvSpPr txBox="1"/>
          <p:nvPr/>
        </p:nvSpPr>
        <p:spPr>
          <a:xfrm>
            <a:off x="2143108" y="357166"/>
            <a:ext cx="5856090" cy="923330"/>
          </a:xfrm>
          <a:prstGeom prst="rect">
            <a:avLst/>
          </a:prstGeom>
          <a:noFill/>
        </p:spPr>
        <p:txBody>
          <a:bodyPr wrap="none" rtlCol="0">
            <a:spAutoFit/>
            <a:scene3d>
              <a:camera prst="orthographicFront"/>
              <a:lightRig rig="soft" dir="t">
                <a:rot lat="0" lon="0" rev="10800000"/>
              </a:lightRig>
            </a:scene3d>
            <a:sp3d>
              <a:bevelT w="27940" h="12700"/>
              <a:contourClr>
                <a:srgbClr val="DDDDDD"/>
              </a:contourClr>
            </a:sp3d>
          </a:bodyPr>
          <a:lstStyle/>
          <a:p>
            <a:r>
              <a:rPr lang="fr-FR" sz="3600" b="1" i="1" spc="150" dirty="0" smtClean="0">
                <a:ln w="11430"/>
                <a:solidFill>
                  <a:srgbClr val="F8F8F8"/>
                </a:solidFill>
                <a:effectLst>
                  <a:outerShdw blurRad="25400" algn="tl" rotWithShape="0">
                    <a:srgbClr val="000000">
                      <a:alpha val="43000"/>
                    </a:srgbClr>
                  </a:outerShdw>
                </a:effectLst>
                <a:latin typeface="Agency FB" pitchFamily="34" charset="0"/>
              </a:rPr>
              <a:t>Explications et interprétations </a:t>
            </a:r>
          </a:p>
          <a:p>
            <a:endParaRPr lang="fr-FR" b="1" spc="150" dirty="0">
              <a:ln w="11430"/>
              <a:solidFill>
                <a:srgbClr val="F8F8F8"/>
              </a:solidFill>
              <a:effectLst>
                <a:outerShdw blurRad="25400" algn="tl" rotWithShape="0">
                  <a:srgbClr val="000000">
                    <a:alpha val="43000"/>
                  </a:srgbClr>
                </a:outerShdw>
              </a:effectLst>
            </a:endParaRPr>
          </a:p>
        </p:txBody>
      </p:sp>
      <p:sp>
        <p:nvSpPr>
          <p:cNvPr id="5" name="ZoneTexte 4"/>
          <p:cNvSpPr txBox="1"/>
          <p:nvPr/>
        </p:nvSpPr>
        <p:spPr>
          <a:xfrm>
            <a:off x="1142976" y="1142984"/>
            <a:ext cx="5857916" cy="2246769"/>
          </a:xfrm>
          <a:prstGeom prst="rect">
            <a:avLst/>
          </a:prstGeom>
          <a:noFill/>
        </p:spPr>
        <p:txBody>
          <a:bodyPr wrap="square" rtlCol="0">
            <a:spAutoFit/>
          </a:bodyPr>
          <a:lstStyle/>
          <a:p>
            <a:r>
              <a:rPr lang="fr-FR"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En fait, on a crée la classe  Service qui va gérer les autres classes de notre projet..</a:t>
            </a:r>
          </a:p>
          <a:p>
            <a:r>
              <a:rPr lang="fr-FR"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Citons alors  les services qu’on a traités:</a:t>
            </a:r>
            <a:endParaRPr lang="fr-FR"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ZoneTexte 5"/>
          <p:cNvSpPr txBox="1"/>
          <p:nvPr/>
        </p:nvSpPr>
        <p:spPr>
          <a:xfrm>
            <a:off x="1142976" y="3357562"/>
            <a:ext cx="5786478" cy="2769989"/>
          </a:xfrm>
          <a:prstGeom prst="rect">
            <a:avLst/>
          </a:prstGeom>
          <a:noFill/>
        </p:spPr>
        <p:txBody>
          <a:bodyPr wrap="square" rtlCol="0">
            <a:spAutoFit/>
          </a:bodyPr>
          <a:lstStyle/>
          <a:p>
            <a:pPr>
              <a:buFont typeface="Arial" pitchFamily="34" charset="0"/>
              <a:buChar char="•"/>
            </a:pPr>
            <a:r>
              <a:rPr lang="fr-FR" sz="2400" b="1" dirty="0" smtClean="0">
                <a:latin typeface="Aharoni" pitchFamily="2" charset="-79"/>
                <a:cs typeface="Aharoni" pitchFamily="2" charset="-79"/>
              </a:rPr>
              <a:t>Le service permettant l’envoi d’un ambulance</a:t>
            </a:r>
            <a:r>
              <a:rPr lang="fr-FR" b="1" dirty="0" smtClean="0"/>
              <a:t>:</a:t>
            </a:r>
          </a:p>
          <a:p>
            <a:r>
              <a:rPr lang="fr-FR" dirty="0" smtClean="0"/>
              <a:t>L’utilisateur voulant se bénéficier de ce service doit introduire ses coordonnées  (Nom, prénom, numéro de la carte d’identité, adresse, gouvernorat, numéro de téléphone) et le programme va chercher dans le fichier Ambulance.txt celle la plus proche du personne concernée ( suivant le gouvernorat ) et affiche la ligne contenant toutes les informations nécessaires concernant l’ambulance.</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par>
                          <p:cTn id="8" fill="hold">
                            <p:stCondLst>
                              <p:cond delay="1000"/>
                            </p:stCondLst>
                            <p:childTnLst>
                              <p:par>
                                <p:cTn id="9" presetID="5"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heckerboard(across)">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648835" y="0"/>
            <a:ext cx="10401067" cy="764384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ZoneTexte 1"/>
          <p:cNvSpPr txBox="1"/>
          <p:nvPr/>
        </p:nvSpPr>
        <p:spPr>
          <a:xfrm>
            <a:off x="1285852" y="357166"/>
            <a:ext cx="6072230" cy="984885"/>
          </a:xfrm>
          <a:prstGeom prst="rect">
            <a:avLst/>
          </a:prstGeom>
          <a:noFill/>
        </p:spPr>
        <p:txBody>
          <a:bodyPr wrap="square" rtlCol="0">
            <a:spAutoFit/>
          </a:bodyPr>
          <a:lstStyle/>
          <a:p>
            <a:pPr algn="ctr">
              <a:buFont typeface="Arial" pitchFamily="34" charset="0"/>
              <a:buChar char="•"/>
            </a:pPr>
            <a:r>
              <a:rPr lang="fr-FR" sz="2000" b="1" dirty="0" smtClean="0">
                <a:latin typeface="Aharoni" pitchFamily="2" charset="-79"/>
                <a:cs typeface="Aharoni" pitchFamily="2" charset="-79"/>
              </a:rPr>
              <a:t>Pour consulter l’état d’un membre de votre famille affecté par le virus:</a:t>
            </a:r>
          </a:p>
          <a:p>
            <a:endParaRPr lang="fr-FR" dirty="0"/>
          </a:p>
        </p:txBody>
      </p:sp>
      <p:sp>
        <p:nvSpPr>
          <p:cNvPr id="3" name="ZoneTexte 2"/>
          <p:cNvSpPr txBox="1"/>
          <p:nvPr/>
        </p:nvSpPr>
        <p:spPr>
          <a:xfrm>
            <a:off x="1142976" y="1071546"/>
            <a:ext cx="6715172" cy="1200329"/>
          </a:xfrm>
          <a:prstGeom prst="rect">
            <a:avLst/>
          </a:prstGeom>
          <a:noFill/>
        </p:spPr>
        <p:txBody>
          <a:bodyPr wrap="square" rtlCol="0">
            <a:spAutoFit/>
          </a:bodyPr>
          <a:lstStyle/>
          <a:p>
            <a:r>
              <a:rPr lang="fr-FR" dirty="0" smtClean="0"/>
              <a:t>L’utilisateur voulant se bénéficier de ce service doit introduire le numéro de la   carte d’identité du patient et le programme va chercher dans le fichier Malade.txt pour afficher son état de santé actuel.</a:t>
            </a:r>
            <a:endParaRPr lang="fr-FR" dirty="0"/>
          </a:p>
        </p:txBody>
      </p:sp>
      <p:pic>
        <p:nvPicPr>
          <p:cNvPr id="4" name="Image 3"/>
          <p:cNvPicPr>
            <a:picLocks noChangeAspect="1"/>
          </p:cNvPicPr>
          <p:nvPr/>
        </p:nvPicPr>
        <p:blipFill>
          <a:blip r:embed="rId2"/>
          <a:stretch>
            <a:fillRect/>
          </a:stretch>
        </p:blipFill>
        <p:spPr>
          <a:xfrm>
            <a:off x="-357222" y="2272598"/>
            <a:ext cx="9501222" cy="564139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ZoneTexte 1"/>
          <p:cNvSpPr txBox="1"/>
          <p:nvPr/>
        </p:nvSpPr>
        <p:spPr>
          <a:xfrm>
            <a:off x="857224" y="500042"/>
            <a:ext cx="7569701" cy="677108"/>
          </a:xfrm>
          <a:prstGeom prst="rect">
            <a:avLst/>
          </a:prstGeom>
          <a:noFill/>
        </p:spPr>
        <p:txBody>
          <a:bodyPr wrap="none" rtlCol="0">
            <a:spAutoFit/>
          </a:bodyPr>
          <a:lstStyle/>
          <a:p>
            <a:pPr>
              <a:buFont typeface="Arial" pitchFamily="34" charset="0"/>
              <a:buChar char="•"/>
            </a:pPr>
            <a:r>
              <a:rPr lang="fr-FR" sz="2000" b="1" dirty="0" smtClean="0">
                <a:latin typeface="Aharoni" pitchFamily="2" charset="-79"/>
                <a:cs typeface="Aharoni" pitchFamily="2" charset="-79"/>
              </a:rPr>
              <a:t>Fournir des navettes gratuites à destination aux personnels:</a:t>
            </a:r>
            <a:r>
              <a:rPr lang="fr-FR" i="1" dirty="0" smtClean="0">
                <a:solidFill>
                  <a:schemeClr val="accent6">
                    <a:lumMod val="75000"/>
                  </a:schemeClr>
                </a:solidFill>
              </a:rPr>
              <a:t> </a:t>
            </a:r>
            <a:endParaRPr lang="ar-EG" i="1" dirty="0" smtClean="0">
              <a:solidFill>
                <a:schemeClr val="accent6">
                  <a:lumMod val="75000"/>
                </a:schemeClr>
              </a:solidFill>
            </a:endParaRPr>
          </a:p>
          <a:p>
            <a:endParaRPr lang="fr-FR" dirty="0"/>
          </a:p>
        </p:txBody>
      </p:sp>
      <p:sp>
        <p:nvSpPr>
          <p:cNvPr id="3" name="ZoneTexte 2"/>
          <p:cNvSpPr txBox="1"/>
          <p:nvPr/>
        </p:nvSpPr>
        <p:spPr>
          <a:xfrm>
            <a:off x="928662" y="928670"/>
            <a:ext cx="7715304" cy="1200329"/>
          </a:xfrm>
          <a:prstGeom prst="rect">
            <a:avLst/>
          </a:prstGeom>
          <a:noFill/>
        </p:spPr>
        <p:txBody>
          <a:bodyPr wrap="square" rtlCol="0">
            <a:spAutoFit/>
          </a:bodyPr>
          <a:lstStyle/>
          <a:p>
            <a:r>
              <a:rPr lang="fr-FR" dirty="0" smtClean="0"/>
              <a:t>L’utilisateur voulant se bénéficier de ce service doit introduire ses coordonnées  (ville et adresse) et le programme va chercher dans le fichier Navette.txt celle la plus proche du personne concernée ( suivant la ville) et affiche la ligne contenant toutes les informations nécessaires concernant la navette .</a:t>
            </a:r>
            <a:endParaRPr lang="fr-FR" dirty="0"/>
          </a:p>
        </p:txBody>
      </p:sp>
      <p:pic>
        <p:nvPicPr>
          <p:cNvPr id="4" name="Image 3"/>
          <p:cNvPicPr>
            <a:picLocks noChangeAspect="1"/>
          </p:cNvPicPr>
          <p:nvPr/>
        </p:nvPicPr>
        <p:blipFill>
          <a:blip r:embed="rId2"/>
          <a:stretch>
            <a:fillRect/>
          </a:stretch>
        </p:blipFill>
        <p:spPr>
          <a:xfrm>
            <a:off x="-666354" y="2128999"/>
            <a:ext cx="10905336" cy="678661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ZoneTexte 1"/>
          <p:cNvSpPr txBox="1"/>
          <p:nvPr/>
        </p:nvSpPr>
        <p:spPr>
          <a:xfrm>
            <a:off x="1928794" y="214290"/>
            <a:ext cx="4286280" cy="1015663"/>
          </a:xfrm>
          <a:prstGeom prst="rect">
            <a:avLst/>
          </a:prstGeom>
          <a:noFill/>
        </p:spPr>
        <p:txBody>
          <a:bodyPr wrap="square" rtlCol="0">
            <a:spAutoFit/>
          </a:bodyPr>
          <a:lstStyle/>
          <a:p>
            <a:pPr>
              <a:buFont typeface="Arial" pitchFamily="34" charset="0"/>
              <a:buChar char="•"/>
            </a:pPr>
            <a:r>
              <a:rPr lang="fr-FR" sz="2000" b="1" dirty="0" smtClean="0">
                <a:latin typeface="Aharoni" pitchFamily="2" charset="-79"/>
                <a:cs typeface="Aharoni" pitchFamily="2" charset="-79"/>
              </a:rPr>
              <a:t>Pour consulter l’état d’un membre de votre famille confiné dans un hôtel:</a:t>
            </a:r>
            <a:endParaRPr lang="fr-FR" sz="2000" dirty="0">
              <a:latin typeface="Aharoni" pitchFamily="2" charset="-79"/>
              <a:cs typeface="Aharoni" pitchFamily="2" charset="-79"/>
            </a:endParaRPr>
          </a:p>
        </p:txBody>
      </p:sp>
      <p:sp>
        <p:nvSpPr>
          <p:cNvPr id="3" name="ZoneTexte 2"/>
          <p:cNvSpPr txBox="1"/>
          <p:nvPr/>
        </p:nvSpPr>
        <p:spPr>
          <a:xfrm>
            <a:off x="714348" y="1214422"/>
            <a:ext cx="7500958" cy="923330"/>
          </a:xfrm>
          <a:prstGeom prst="rect">
            <a:avLst/>
          </a:prstGeom>
          <a:noFill/>
        </p:spPr>
        <p:txBody>
          <a:bodyPr wrap="square" rtlCol="0">
            <a:spAutoFit/>
          </a:bodyPr>
          <a:lstStyle/>
          <a:p>
            <a:r>
              <a:rPr lang="fr-FR" dirty="0" smtClean="0"/>
              <a:t>L’utilisateur voulant se bénéficier de ce service doit introduire le numéro de la carte d’identité du personne confiné et le programme va chercher dans le fichier Hotel_confinement.txt pour retourner toutes ses coordonnées.</a:t>
            </a:r>
            <a:endParaRPr lang="fr-FR" dirty="0"/>
          </a:p>
        </p:txBody>
      </p:sp>
      <p:pic>
        <p:nvPicPr>
          <p:cNvPr id="4" name="Image 3"/>
          <p:cNvPicPr>
            <a:picLocks noChangeAspect="1"/>
          </p:cNvPicPr>
          <p:nvPr/>
        </p:nvPicPr>
        <p:blipFill>
          <a:blip r:embed="rId2"/>
          <a:stretch>
            <a:fillRect/>
          </a:stretch>
        </p:blipFill>
        <p:spPr>
          <a:xfrm>
            <a:off x="-214346" y="2214554"/>
            <a:ext cx="9144064" cy="607223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845</Words>
  <Application>Microsoft Office PowerPoint</Application>
  <PresentationFormat>Affichage à l'écran (4:3)</PresentationFormat>
  <Paragraphs>65</Paragraphs>
  <Slides>16</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16</vt:i4>
      </vt:variant>
    </vt:vector>
  </HeadingPairs>
  <TitlesOfParts>
    <vt:vector size="26" baseType="lpstr">
      <vt:lpstr>Agency FB</vt:lpstr>
      <vt:lpstr>Aharoni</vt:lpstr>
      <vt:lpstr>Andalus</vt:lpstr>
      <vt:lpstr>AngsanaUPC</vt:lpstr>
      <vt:lpstr>Arial</vt:lpstr>
      <vt:lpstr>Bernard MT Condensed</vt:lpstr>
      <vt:lpstr>Brush Script MT</vt:lpstr>
      <vt:lpstr>Calibri</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HP wissal</dc:creator>
  <cp:lastModifiedBy>Azaiez Hamed</cp:lastModifiedBy>
  <cp:revision>46</cp:revision>
  <dcterms:created xsi:type="dcterms:W3CDTF">2020-05-13T01:53:59Z</dcterms:created>
  <dcterms:modified xsi:type="dcterms:W3CDTF">2020-05-13T10:56:23Z</dcterms:modified>
</cp:coreProperties>
</file>