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69" r:id="rId2"/>
    <p:sldId id="370" r:id="rId3"/>
    <p:sldId id="549" r:id="rId4"/>
    <p:sldId id="548" r:id="rId5"/>
    <p:sldId id="554" r:id="rId6"/>
    <p:sldId id="555" r:id="rId7"/>
    <p:sldId id="556" r:id="rId8"/>
  </p:sldIdLst>
  <p:sldSz cx="9906000" cy="6858000" type="A4"/>
  <p:notesSz cx="6807200" cy="9939338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3831"/>
    <a:srgbClr val="F54E0B"/>
    <a:srgbClr val="E54809"/>
    <a:srgbClr val="E14709"/>
    <a:srgbClr val="3366FF"/>
    <a:srgbClr val="ECAE14"/>
    <a:srgbClr val="C89800"/>
    <a:srgbClr val="FFC409"/>
    <a:srgbClr val="CCFF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51" autoAdjust="0"/>
    <p:restoredTop sz="86565" autoAdjust="0"/>
  </p:normalViewPr>
  <p:slideViewPr>
    <p:cSldViewPr>
      <p:cViewPr>
        <p:scale>
          <a:sx n="99" d="100"/>
          <a:sy n="99" d="100"/>
        </p:scale>
        <p:origin x="-1152" y="-30"/>
      </p:cViewPr>
      <p:guideLst>
        <p:guide orient="horz" pos="300"/>
        <p:guide pos="3264"/>
      </p:guideLst>
    </p:cSldViewPr>
  </p:slideViewPr>
  <p:outlineViewPr>
    <p:cViewPr>
      <p:scale>
        <a:sx n="33" d="100"/>
        <a:sy n="33" d="100"/>
      </p:scale>
      <p:origin x="0" y="6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468" y="-102"/>
      </p:cViewPr>
      <p:guideLst>
        <p:guide orient="horz" pos="2183"/>
        <p:guide pos="3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1"/>
            <a:ext cx="2950274" cy="49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927" y="1"/>
            <a:ext cx="2950274" cy="49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22" y="9441890"/>
            <a:ext cx="2950274" cy="49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927" y="9441890"/>
            <a:ext cx="2950274" cy="49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C15B6A09-890B-4F26-97E7-466F70A2AB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0661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22" y="1"/>
            <a:ext cx="2950274" cy="49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927" y="1"/>
            <a:ext cx="2950274" cy="49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0725" y="752475"/>
            <a:ext cx="5364163" cy="371316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654" y="4720945"/>
            <a:ext cx="4992271" cy="4472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75" tIns="46738" rIns="93475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22" y="9441890"/>
            <a:ext cx="2950274" cy="49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927" y="9441890"/>
            <a:ext cx="2950274" cy="497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40" tIns="0" rIns="1934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E4462615-678E-4385-8F0C-924C693D7C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7389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54243" indent="-290093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60374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24523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88672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/>
            <a:fld id="{6864F5CE-75AC-4E23-B7BA-D0D97C97597F}" type="slidenum">
              <a:rPr lang="en-US" altLang="ko-KR" sz="1000">
                <a:latin typeface="Arial" pitchFamily="34" charset="0"/>
                <a:ea typeface="돋움" pitchFamily="50" charset="-127"/>
              </a:rPr>
              <a:pPr eaLnBrk="1" hangingPunct="1"/>
              <a:t>0</a:t>
            </a:fld>
            <a:endParaRPr lang="en-US" altLang="ko-KR" sz="1000">
              <a:latin typeface="Arial" pitchFamily="34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54243" indent="-290093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60374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24523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88672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/>
            <a:fld id="{F329693F-0E5E-419A-8199-11289EF5100D}" type="slidenum">
              <a:rPr lang="en-US" altLang="ko-KR" sz="1000">
                <a:latin typeface="Arial" pitchFamily="34" charset="0"/>
                <a:ea typeface="돋움" pitchFamily="50" charset="-127"/>
              </a:rPr>
              <a:pPr eaLnBrk="1" hangingPunct="1"/>
              <a:t>3</a:t>
            </a:fld>
            <a:endParaRPr lang="en-US" altLang="ko-KR" sz="1000">
              <a:latin typeface="Arial" pitchFamily="34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3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54243" indent="-290093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60374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24523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88672" indent="-232075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/>
            <a:fld id="{F329693F-0E5E-419A-8199-11289EF5100D}" type="slidenum">
              <a:rPr lang="en-US" altLang="ko-KR" sz="1000">
                <a:latin typeface="Arial" pitchFamily="34" charset="0"/>
                <a:ea typeface="돋움" pitchFamily="50" charset="-127"/>
              </a:rPr>
              <a:pPr eaLnBrk="1" hangingPunct="1"/>
              <a:t>4</a:t>
            </a:fld>
            <a:endParaRPr lang="en-US" altLang="ko-KR" sz="1000">
              <a:latin typeface="Arial" pitchFamily="34" charset="0"/>
              <a:ea typeface="돋움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9"/>
          <p:cNvSpPr>
            <a:spLocks noChangeShapeType="1"/>
          </p:cNvSpPr>
          <p:nvPr userDrawn="1"/>
        </p:nvSpPr>
        <p:spPr bwMode="auto">
          <a:xfrm>
            <a:off x="457200" y="2857500"/>
            <a:ext cx="9112250" cy="63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" name="Rectangle 40"/>
          <p:cNvSpPr>
            <a:spLocks noChangeArrowheads="1"/>
          </p:cNvSpPr>
          <p:nvPr userDrawn="1"/>
        </p:nvSpPr>
        <p:spPr bwMode="auto">
          <a:xfrm>
            <a:off x="3200400" y="974725"/>
            <a:ext cx="6419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588000" algn="r"/>
              </a:tabLs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r" eaLnBrk="1" latinLnBrk="1" hangingPunct="1">
              <a:defRPr/>
            </a:pPr>
            <a:endParaRPr lang="ko-KR" altLang="en-US" sz="2000" b="1" smtClean="0">
              <a:cs typeface="Times New Roman" pitchFamily="18" charset="0"/>
            </a:endParaRPr>
          </a:p>
          <a:p>
            <a:pPr algn="r" eaLnBrk="1" latinLnBrk="1" hangingPunct="1">
              <a:defRPr/>
            </a:pPr>
            <a:endParaRPr lang="en-US" altLang="ko-KR" sz="2000" b="1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18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8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25450" y="701675"/>
          <a:ext cx="8966201" cy="5699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763"/>
                <a:gridCol w="782764"/>
                <a:gridCol w="782764"/>
                <a:gridCol w="1850168"/>
                <a:gridCol w="1138565"/>
                <a:gridCol w="1209758"/>
                <a:gridCol w="2419419"/>
              </a:tblGrid>
              <a:tr h="3422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5" marR="91445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5" marR="91445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화면 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5" marR="91445" marT="45730" marB="4573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5" marR="91445" marT="45730" marB="4573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관련 시나리오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5" marR="91445" marT="45730" marB="4573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5" marR="91445" marT="45730" marB="4573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컴포넌트 설명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5" marR="91445" marT="45730" marB="4573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356858">
                <a:tc gridSpan="6">
                  <a:txBody>
                    <a:bodyPr/>
                    <a:lstStyle/>
                    <a:p>
                      <a:pPr algn="ctr" latinLnBrk="1"/>
                      <a:endParaRPr lang="ko-KR" altLang="en-US" sz="1100" b="1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30" marB="4573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en-US" altLang="ko-KR" sz="7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45" marR="91445" marT="45730" marB="4573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93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56964D3D-7EF1-480A-9803-7AA7892C6D3A}" type="datetimeFigureOut">
              <a:rPr lang="ko-KR" altLang="en-US" smtClean="0"/>
              <a:pPr/>
              <a:t>2017-11-15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CA23649D-6F46-4349-855D-AB1856D55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70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95"/>
          <p:cNvSpPr txBox="1">
            <a:spLocks noChangeArrowheads="1"/>
          </p:cNvSpPr>
          <p:nvPr/>
        </p:nvSpPr>
        <p:spPr bwMode="auto">
          <a:xfrm>
            <a:off x="4760913" y="6488113"/>
            <a:ext cx="485775" cy="2603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smtClean="0"/>
              <a:t>-</a:t>
            </a:r>
            <a:fld id="{8E52558C-0894-4668-9288-2BDD5C55222F}" type="slidenum">
              <a:rPr lang="en-US" altLang="ko-KR" sz="1100" smtClean="0"/>
              <a:pPr algn="ctr" eaLnBrk="1" hangingPunct="1">
                <a:defRPr/>
              </a:pPr>
              <a:t>‹#›</a:t>
            </a:fld>
            <a:r>
              <a:rPr lang="en-US" altLang="ko-KR" sz="1100" smtClean="0"/>
              <a:t>-</a:t>
            </a:r>
          </a:p>
        </p:txBody>
      </p:sp>
      <p:sp>
        <p:nvSpPr>
          <p:cNvPr id="1027" name="Line 197"/>
          <p:cNvSpPr>
            <a:spLocks noChangeShapeType="1"/>
          </p:cNvSpPr>
          <p:nvPr/>
        </p:nvSpPr>
        <p:spPr bwMode="auto">
          <a:xfrm>
            <a:off x="403225" y="6419850"/>
            <a:ext cx="8988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28" name="Line 198"/>
          <p:cNvSpPr>
            <a:spLocks noChangeShapeType="1"/>
          </p:cNvSpPr>
          <p:nvPr/>
        </p:nvSpPr>
        <p:spPr bwMode="auto">
          <a:xfrm>
            <a:off x="415925" y="642938"/>
            <a:ext cx="8988425" cy="0"/>
          </a:xfrm>
          <a:prstGeom prst="line">
            <a:avLst/>
          </a:prstGeom>
          <a:noFill/>
          <a:ln w="34925" cmpd="thinThick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ko-KR" altLang="en-US"/>
          </a:p>
        </p:txBody>
      </p:sp>
      <p:sp>
        <p:nvSpPr>
          <p:cNvPr id="1030" name="Text Box 200"/>
          <p:cNvSpPr txBox="1">
            <a:spLocks noChangeArrowheads="1"/>
          </p:cNvSpPr>
          <p:nvPr/>
        </p:nvSpPr>
        <p:spPr bwMode="auto">
          <a:xfrm>
            <a:off x="8561388" y="341313"/>
            <a:ext cx="890587" cy="261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스토리보드</a:t>
            </a:r>
          </a:p>
        </p:txBody>
      </p:sp>
      <p:sp>
        <p:nvSpPr>
          <p:cNvPr id="2" name="Rectangle 204"/>
          <p:cNvSpPr>
            <a:spLocks noChangeArrowheads="1"/>
          </p:cNvSpPr>
          <p:nvPr/>
        </p:nvSpPr>
        <p:spPr bwMode="auto">
          <a:xfrm>
            <a:off x="0" y="3271838"/>
            <a:ext cx="9906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8" name="Text Box 199"/>
          <p:cNvSpPr txBox="1">
            <a:spLocks noChangeArrowheads="1"/>
          </p:cNvSpPr>
          <p:nvPr/>
        </p:nvSpPr>
        <p:spPr bwMode="auto">
          <a:xfrm>
            <a:off x="344488" y="341313"/>
            <a:ext cx="138211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무림 </a:t>
            </a:r>
            <a:r>
              <a:rPr lang="en-US" altLang="ko-KR" sz="1100" b="1" dirty="0" smtClean="0">
                <a:latin typeface="맑은 고딕" pitchFamily="50" charset="-127"/>
                <a:ea typeface="맑은 고딕" pitchFamily="50" charset="-127"/>
              </a:rPr>
              <a:t>HR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제도 구축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9563" y="6429375"/>
            <a:ext cx="995785" cy="2308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 eaLnBrk="1" hangingPunct="1">
              <a:defRPr/>
            </a:pPr>
            <a:r>
              <a:rPr lang="en-US" altLang="ko-KR" sz="900" dirty="0" smtClean="0">
                <a:latin typeface="굴림" pitchFamily="50" charset="-127"/>
                <a:ea typeface="굴림" pitchFamily="50" charset="-127"/>
              </a:rPr>
              <a:t>MRP-STD-040</a:t>
            </a:r>
            <a:endParaRPr lang="ko-KR" altLang="en-US" sz="900" dirty="0" smtClean="0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30" r:id="rId1"/>
    <p:sldLayoutId id="2147485429" r:id="rId2"/>
    <p:sldLayoutId id="2147485433" r:id="rId3"/>
    <p:sldLayoutId id="2147485434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돋움" pitchFamily="50" charset="-127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돋움" pitchFamily="50" charset="-127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돋움" pitchFamily="50" charset="-127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돋움" pitchFamily="50" charset="-127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돋움" pitchFamily="50" charset="-127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돋움" pitchFamily="50" charset="-127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돋움" pitchFamily="50" charset="-127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  <a:ea typeface="돋움" pitchFamily="50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8"/>
          <p:cNvSpPr>
            <a:spLocks noChangeArrowheads="1"/>
          </p:cNvSpPr>
          <p:nvPr/>
        </p:nvSpPr>
        <p:spPr bwMode="auto">
          <a:xfrm>
            <a:off x="452438" y="2132856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ko-KR" altLang="en-US" sz="3600" b="1" dirty="0" smtClean="0">
                <a:latin typeface="맑은 고딕" pitchFamily="50" charset="-127"/>
                <a:ea typeface="맑은 고딕" pitchFamily="50" charset="-127"/>
              </a:rPr>
              <a:t>채용센터 스토리보드</a:t>
            </a:r>
            <a:endParaRPr lang="ko-KR" altLang="en-US" sz="3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Rectangle 476"/>
          <p:cNvSpPr>
            <a:spLocks noChangeArrowheads="1"/>
          </p:cNvSpPr>
          <p:nvPr/>
        </p:nvSpPr>
        <p:spPr bwMode="auto">
          <a:xfrm>
            <a:off x="6969125" y="4010025"/>
            <a:ext cx="26987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latinLnBrk="1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sz="1600" dirty="0" smtClean="0">
                <a:latin typeface="맑은 고딕" pitchFamily="50" charset="-127"/>
                <a:ea typeface="맑은 고딕" pitchFamily="50" charset="-127"/>
              </a:rPr>
              <a:t>2017. 10. 20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8" name="Rectangle 17"/>
          <p:cNvSpPr>
            <a:spLocks noChangeArrowheads="1"/>
          </p:cNvSpPr>
          <p:nvPr/>
        </p:nvSpPr>
        <p:spPr bwMode="auto">
          <a:xfrm>
            <a:off x="4016375" y="1143000"/>
            <a:ext cx="551338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latinLnBrk="1">
              <a:lnSpc>
                <a:spcPct val="110000"/>
              </a:lnSpc>
              <a:spcBef>
                <a:spcPct val="10000"/>
              </a:spcBef>
              <a:tabLst>
                <a:tab pos="5588000" algn="r"/>
              </a:tabLst>
            </a:pPr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</a:rPr>
              <a:t>HR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제도 구축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000672" y="2909887"/>
            <a:ext cx="604867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관리자 레이아웃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v0.1</a:t>
            </a:r>
            <a:endParaRPr lang="ko-KR" altLang="en-US" sz="2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332656"/>
            <a:ext cx="225742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22"/>
          <p:cNvSpPr>
            <a:spLocks noChangeArrowheads="1"/>
          </p:cNvSpPr>
          <p:nvPr/>
        </p:nvSpPr>
        <p:spPr bwMode="auto">
          <a:xfrm>
            <a:off x="476250" y="785813"/>
            <a:ext cx="88661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latinLnBrk="1"/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개 정 이 력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963270"/>
              </p:ext>
            </p:extLst>
          </p:nvPr>
        </p:nvGraphicFramePr>
        <p:xfrm>
          <a:off x="488950" y="1143000"/>
          <a:ext cx="8856663" cy="5039923"/>
        </p:xfrm>
        <a:graphic>
          <a:graphicData uri="http://schemas.openxmlformats.org/drawingml/2006/table">
            <a:tbl>
              <a:tblPr/>
              <a:tblGrid>
                <a:gridCol w="622300"/>
                <a:gridCol w="1127106"/>
                <a:gridCol w="5162569"/>
                <a:gridCol w="1008063"/>
                <a:gridCol w="936625"/>
              </a:tblGrid>
              <a:tr h="2300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변경내용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2597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V0.1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2017-10-20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최초작성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김성연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방의숙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1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73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36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696486" y="3643314"/>
            <a:ext cx="8081115" cy="1582582"/>
            <a:chOff x="428596" y="2428868"/>
            <a:chExt cx="8215370" cy="1731893"/>
          </a:xfrm>
        </p:grpSpPr>
        <p:grpSp>
          <p:nvGrpSpPr>
            <p:cNvPr id="7" name="그룹 747"/>
            <p:cNvGrpSpPr/>
            <p:nvPr/>
          </p:nvGrpSpPr>
          <p:grpSpPr>
            <a:xfrm>
              <a:off x="428596" y="2786058"/>
              <a:ext cx="1428760" cy="816782"/>
              <a:chOff x="548680" y="7735156"/>
              <a:chExt cx="720080" cy="448196"/>
            </a:xfrm>
          </p:grpSpPr>
          <p:grpSp>
            <p:nvGrpSpPr>
              <p:cNvPr id="9" name="그룹 697"/>
              <p:cNvGrpSpPr/>
              <p:nvPr/>
            </p:nvGrpSpPr>
            <p:grpSpPr>
              <a:xfrm>
                <a:off x="643841" y="7735156"/>
                <a:ext cx="624919" cy="422200"/>
                <a:chOff x="666938" y="7712310"/>
                <a:chExt cx="624919" cy="422200"/>
              </a:xfrm>
            </p:grpSpPr>
            <p:pic>
              <p:nvPicPr>
                <p:cNvPr id="15" name="Picture 5" descr="\\121.0.120.75\2013년 국가기록물 정리사업 제안작업팀\자료폴더\다수인원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921599" y="7712310"/>
                  <a:ext cx="281338" cy="229022"/>
                </a:xfrm>
                <a:prstGeom prst="rect">
                  <a:avLst/>
                </a:prstGeom>
                <a:noFill/>
              </p:spPr>
            </p:pic>
            <p:pic>
              <p:nvPicPr>
                <p:cNvPr id="16" name="Picture 5" descr="\\121.0.120.75\2013년 국가기록물 정리사업 제안작업팀\자료폴더\다수인원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66938" y="7712429"/>
                  <a:ext cx="281338" cy="229022"/>
                </a:xfrm>
                <a:prstGeom prst="rect">
                  <a:avLst/>
                </a:prstGeom>
                <a:noFill/>
              </p:spPr>
            </p:pic>
            <p:pic>
              <p:nvPicPr>
                <p:cNvPr id="17" name="Picture 5" descr="\\121.0.120.75\2013년 국가기록물 정리사업 제안작업팀\자료폴더\다수인원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10519" y="7869324"/>
                  <a:ext cx="281338" cy="229022"/>
                </a:xfrm>
                <a:prstGeom prst="rect">
                  <a:avLst/>
                </a:prstGeom>
                <a:noFill/>
              </p:spPr>
            </p:pic>
            <p:pic>
              <p:nvPicPr>
                <p:cNvPr id="18" name="Picture 5" descr="\\121.0.120.75\2013년 국가기록물 정리사업 제안작업팀\자료폴더\다수인원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823805" y="7905488"/>
                  <a:ext cx="281338" cy="229022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10" name="그룹 741"/>
              <p:cNvGrpSpPr/>
              <p:nvPr/>
            </p:nvGrpSpPr>
            <p:grpSpPr>
              <a:xfrm>
                <a:off x="548680" y="7797316"/>
                <a:ext cx="624919" cy="386036"/>
                <a:chOff x="666938" y="7712310"/>
                <a:chExt cx="624919" cy="386036"/>
              </a:xfrm>
            </p:grpSpPr>
            <p:pic>
              <p:nvPicPr>
                <p:cNvPr id="11" name="Picture 5" descr="\\121.0.120.75\2013년 국가기록물 정리사업 제안작업팀\자료폴더\다수인원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921599" y="7712310"/>
                  <a:ext cx="281338" cy="229022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5" descr="\\121.0.120.75\2013년 국가기록물 정리사업 제안작업팀\자료폴더\다수인원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666938" y="7712429"/>
                  <a:ext cx="281338" cy="229022"/>
                </a:xfrm>
                <a:prstGeom prst="rect">
                  <a:avLst/>
                </a:prstGeom>
                <a:noFill/>
              </p:spPr>
            </p:pic>
            <p:pic>
              <p:nvPicPr>
                <p:cNvPr id="13" name="Picture 5" descr="\\121.0.120.75\2013년 국가기록물 정리사업 제안작업팀\자료폴더\다수인원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1010519" y="7869324"/>
                  <a:ext cx="281338" cy="229022"/>
                </a:xfrm>
                <a:prstGeom prst="rect">
                  <a:avLst/>
                </a:prstGeom>
                <a:noFill/>
              </p:spPr>
            </p:pic>
            <p:pic>
              <p:nvPicPr>
                <p:cNvPr id="14" name="Picture 5" descr="\\121.0.120.75\2013년 국가기록물 정리사업 제안작업팀\자료폴더\다수인원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738946" y="7807324"/>
                  <a:ext cx="281338" cy="229022"/>
                </a:xfrm>
                <a:prstGeom prst="rect">
                  <a:avLst/>
                </a:prstGeom>
                <a:noFill/>
              </p:spPr>
            </p:pic>
          </p:grpSp>
        </p:grpSp>
        <p:pic>
          <p:nvPicPr>
            <p:cNvPr id="19" name="그림 36" descr="컴2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flipH="1">
              <a:off x="3143240" y="2428868"/>
              <a:ext cx="1046950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그림 36" descr="컴2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57818" y="2428868"/>
              <a:ext cx="1000132" cy="1228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3" name="그룹 22"/>
            <p:cNvGrpSpPr/>
            <p:nvPr/>
          </p:nvGrpSpPr>
          <p:grpSpPr>
            <a:xfrm flipH="1">
              <a:off x="7500958" y="2714620"/>
              <a:ext cx="1143008" cy="1000132"/>
              <a:chOff x="5265204" y="3080792"/>
              <a:chExt cx="650208" cy="683196"/>
            </a:xfrm>
          </p:grpSpPr>
          <p:pic>
            <p:nvPicPr>
              <p:cNvPr id="24" name="Picture 6" descr="C:\Users\Administrator\Desktop\사람아이콘3\png\기어2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553236" y="3080792"/>
                <a:ext cx="362176" cy="362176"/>
              </a:xfrm>
              <a:prstGeom prst="rect">
                <a:avLst/>
              </a:prstGeom>
              <a:noFill/>
            </p:spPr>
          </p:pic>
          <p:pic>
            <p:nvPicPr>
              <p:cNvPr id="25" name="Picture 7" descr="C:\Users\Administrator\Desktop\사람아이콘3\png\화이트 노트북 보는사람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265204" y="3152800"/>
                <a:ext cx="596670" cy="611188"/>
              </a:xfrm>
              <a:prstGeom prst="rect">
                <a:avLst/>
              </a:prstGeom>
              <a:noFill/>
            </p:spPr>
          </p:pic>
        </p:grpSp>
        <p:cxnSp>
          <p:nvCxnSpPr>
            <p:cNvPr id="27" name="직선 화살표 연결선 26"/>
            <p:cNvCxnSpPr/>
            <p:nvPr/>
          </p:nvCxnSpPr>
          <p:spPr>
            <a:xfrm>
              <a:off x="2428860" y="3357562"/>
              <a:ext cx="571504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4572000" y="3357562"/>
              <a:ext cx="64294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3143240" y="3857628"/>
              <a:ext cx="813513" cy="3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채용포털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14942" y="3857628"/>
              <a:ext cx="969958" cy="3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채용관리자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29520" y="3857628"/>
              <a:ext cx="969958" cy="3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채용담당자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71472" y="3857628"/>
              <a:ext cx="657069" cy="3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구직자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40" name="직선 화살표 연결선 39"/>
            <p:cNvCxnSpPr/>
            <p:nvPr/>
          </p:nvCxnSpPr>
          <p:spPr>
            <a:xfrm>
              <a:off x="6643702" y="3357562"/>
              <a:ext cx="642942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flipH="1">
              <a:off x="2285984" y="3143248"/>
              <a:ext cx="571504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H="1">
              <a:off x="4357686" y="3143248"/>
              <a:ext cx="571504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>
              <a:off x="6500826" y="3143248"/>
              <a:ext cx="571504" cy="1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696487" y="1500175"/>
            <a:ext cx="7358105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Wingdings" pitchFamily="2" charset="2"/>
              <a:buChar char="l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개요 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/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채용시스템은 채용 포털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 채용 관리자 시스템으로 구성되어 외부 사이트와 내부 사이트를 분리된 시스템이다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 typeface="Wingdings" pitchFamily="2" charset="2"/>
              <a:buChar char="l"/>
            </a:pP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절차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/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채용공고 게시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구직자  모집공고에 개인정보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학력 이력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자기소개서 등을 등록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/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/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채용공고 마감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1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서류전형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인성 검사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1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면접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개별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집단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2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면접 </a:t>
            </a:r>
            <a:r>
              <a:rPr lang="en-US" altLang="ko-KR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1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최종결과 통보 </a:t>
            </a:r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/>
            <a:endParaRPr lang="en-US" altLang="ko-KR" sz="1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텍스트 개체 틀 1"/>
          <p:cNvSpPr txBox="1">
            <a:spLocks/>
          </p:cNvSpPr>
          <p:nvPr/>
        </p:nvSpPr>
        <p:spPr bwMode="auto">
          <a:xfrm>
            <a:off x="322263" y="764704"/>
            <a:ext cx="7488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개요 및 절차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87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1"/>
          <p:cNvSpPr txBox="1">
            <a:spLocks/>
          </p:cNvSpPr>
          <p:nvPr/>
        </p:nvSpPr>
        <p:spPr bwMode="auto">
          <a:xfrm>
            <a:off x="322263" y="764704"/>
            <a:ext cx="7488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채용 관리자 메뉴 구조도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(As-Is)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47939"/>
              </p:ext>
            </p:extLst>
          </p:nvPr>
        </p:nvGraphicFramePr>
        <p:xfrm>
          <a:off x="2415276" y="2420888"/>
          <a:ext cx="1295400" cy="8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지원확인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미리보기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33267"/>
              </p:ext>
            </p:extLst>
          </p:nvPr>
        </p:nvGraphicFramePr>
        <p:xfrm>
          <a:off x="633264" y="2420888"/>
          <a:ext cx="1295400" cy="107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77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채용공고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599" marB="455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599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1" marR="35941" marT="45599" marB="4559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채용공고 조회</a:t>
                      </a:r>
                    </a:p>
                  </a:txBody>
                  <a:tcPr marL="91500" marR="91500" marT="45668" marB="45668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채용공고 상세조회</a:t>
                      </a:r>
                    </a:p>
                  </a:txBody>
                  <a:tcPr marL="91500" marR="91500" marT="45668" marB="45668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채용공고 등록</a:t>
                      </a:r>
                    </a:p>
                  </a:txBody>
                  <a:tcPr marL="91500" marR="91500" marT="45668" marB="45668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23509"/>
              </p:ext>
            </p:extLst>
          </p:nvPr>
        </p:nvGraphicFramePr>
        <p:xfrm>
          <a:off x="5961112" y="2420888"/>
          <a:ext cx="1295400" cy="133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상세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384"/>
              </p:ext>
            </p:extLst>
          </p:nvPr>
        </p:nvGraphicFramePr>
        <p:xfrm>
          <a:off x="4214842" y="2420888"/>
          <a:ext cx="1295400" cy="110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채용문의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채용문의 목록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채용문의 상세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채용문의 답변등록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55667"/>
              </p:ext>
            </p:extLst>
          </p:nvPr>
        </p:nvGraphicFramePr>
        <p:xfrm>
          <a:off x="7774976" y="2420888"/>
          <a:ext cx="1295400" cy="638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채용코드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코드관리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44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1"/>
          <p:cNvSpPr txBox="1">
            <a:spLocks/>
          </p:cNvSpPr>
          <p:nvPr/>
        </p:nvSpPr>
        <p:spPr bwMode="auto">
          <a:xfrm>
            <a:off x="322263" y="764704"/>
            <a:ext cx="7488237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채용 관리자 메뉴 구조도 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(To-Be)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749877"/>
              </p:ext>
            </p:extLst>
          </p:nvPr>
        </p:nvGraphicFramePr>
        <p:xfrm>
          <a:off x="2721496" y="2471770"/>
          <a:ext cx="1295400" cy="133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지원자 관리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접수 현황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상태 확인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PreScreen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지원자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안내통보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48721"/>
              </p:ext>
            </p:extLst>
          </p:nvPr>
        </p:nvGraphicFramePr>
        <p:xfrm>
          <a:off x="849288" y="2471770"/>
          <a:ext cx="1295400" cy="1079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77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599" marB="45599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599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1" marR="35941" marT="45599" marB="45599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공고 조회</a:t>
                      </a:r>
                    </a:p>
                  </a:txBody>
                  <a:tcPr marL="91500" marR="91500" marT="45668" marB="45668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공고 등록</a:t>
                      </a:r>
                    </a:p>
                  </a:txBody>
                  <a:tcPr marL="91500" marR="91500" marT="45668" marB="45668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8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팝업 관리</a:t>
                      </a:r>
                    </a:p>
                  </a:txBody>
                  <a:tcPr marL="91500" marR="91500" marT="45668" marB="45668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83018"/>
              </p:ext>
            </p:extLst>
          </p:nvPr>
        </p:nvGraphicFramePr>
        <p:xfrm>
          <a:off x="2721496" y="4058831"/>
          <a:ext cx="1295400" cy="87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</a:t>
                      </a:r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목록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FAQ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수정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82122"/>
              </p:ext>
            </p:extLst>
          </p:nvPr>
        </p:nvGraphicFramePr>
        <p:xfrm>
          <a:off x="849288" y="4058831"/>
          <a:ext cx="1295400" cy="110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채용문의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채용문의 목록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채용문의 상세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채용문의 답변등록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047136"/>
              </p:ext>
            </p:extLst>
          </p:nvPr>
        </p:nvGraphicFramePr>
        <p:xfrm>
          <a:off x="2721496" y="1826583"/>
          <a:ext cx="1295400" cy="28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798679"/>
              </p:ext>
            </p:extLst>
          </p:nvPr>
        </p:nvGraphicFramePr>
        <p:xfrm>
          <a:off x="4593704" y="2474655"/>
          <a:ext cx="1295400" cy="110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평가위원 관리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평가위원 등록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평가위원 배정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면접 일정 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19285"/>
              </p:ext>
            </p:extLst>
          </p:nvPr>
        </p:nvGraphicFramePr>
        <p:xfrm>
          <a:off x="4593704" y="4058831"/>
          <a:ext cx="1295400" cy="2034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 관리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공통코드 그룹관리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공통코드 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채용직무 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학교 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 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외국어 시험코드 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평가항목 가중치 관리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2994"/>
              </p:ext>
            </p:extLst>
          </p:nvPr>
        </p:nvGraphicFramePr>
        <p:xfrm>
          <a:off x="7689304" y="4077072"/>
          <a:ext cx="1295400" cy="156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면접 평가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면접일정 조회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대상자 조회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인성면접 평가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직무면접 평가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최종면접 평가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770336"/>
              </p:ext>
            </p:extLst>
          </p:nvPr>
        </p:nvGraphicFramePr>
        <p:xfrm>
          <a:off x="7689304" y="2468939"/>
          <a:ext cx="1295400" cy="1104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</a:tblGrid>
              <a:tr h="289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서류 평가</a:t>
                      </a:r>
                      <a:endParaRPr lang="en-US" altLang="ko-KR" sz="9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293" marR="91293" marT="45676" marB="45676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16754">
                <a:tc>
                  <a:txBody>
                    <a:bodyPr/>
                    <a:lstStyle/>
                    <a:p>
                      <a:pPr algn="ctr" latinLnBrk="1"/>
                      <a:endParaRPr lang="ko-KR" altLang="en-US" sz="1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40" marR="35940" marT="45676" marB="45676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대상자 조회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이력서 평가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325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자기소개서 평가</a:t>
                      </a:r>
                    </a:p>
                  </a:txBody>
                  <a:tcPr marL="91293" marR="91293" marT="45676" marB="45676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 bwMode="auto">
          <a:xfrm>
            <a:off x="488504" y="1628800"/>
            <a:ext cx="5832648" cy="460851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504" y="1340768"/>
            <a:ext cx="5832648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HR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운영자 페이지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329264" y="1628800"/>
            <a:ext cx="1944216" cy="4608512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29264" y="1351645"/>
            <a:ext cx="1944216" cy="288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&lt; </a:t>
            </a:r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평가위원 페이지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12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488504" y="1772816"/>
            <a:ext cx="90730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ko-KR" sz="6000" b="1" dirty="0" smtClean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6000" b="1" dirty="0" smtClean="0">
                <a:latin typeface="맑은 고딕" pitchFamily="50" charset="-127"/>
                <a:ea typeface="맑은 고딕" pitchFamily="50" charset="-127"/>
              </a:rPr>
              <a:t>메인</a:t>
            </a:r>
            <a:endParaRPr lang="ko-KR" altLang="en-US" sz="6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45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"/>
          <p:cNvSpPr txBox="1">
            <a:spLocks/>
          </p:cNvSpPr>
          <p:nvPr/>
        </p:nvSpPr>
        <p:spPr bwMode="auto">
          <a:xfrm>
            <a:off x="322263" y="836712"/>
            <a:ext cx="748823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바탕체" pitchFamily="17" charset="-127"/>
                <a:ea typeface="바탕체" pitchFamily="17" charset="-127"/>
              </a:defRPr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◎ </a:t>
            </a:r>
            <a:r>
              <a:rPr lang="ko-KR" altLang="en-US" sz="1100" b="1" dirty="0" smtClean="0">
                <a:latin typeface="맑은 고딕" pitchFamily="50" charset="-127"/>
                <a:ea typeface="맑은 고딕" pitchFamily="50" charset="-127"/>
              </a:rPr>
              <a:t>메인 화면 구성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2677981"/>
                  </p:ext>
                </p:extLst>
              </p:nvPr>
            </p:nvGraphicFramePr>
            <p:xfrm>
              <a:off x="7113240" y="1194220"/>
              <a:ext cx="2304256" cy="50372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425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1097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9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설명</a:t>
                          </a:r>
                          <a:endParaRPr lang="en-US" altLang="ko-KR" sz="9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91293" marR="91293" marT="45599" marB="45599" anchor="ctr">
                        <a:lnL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62626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ko-KR" altLang="en-US" sz="8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공통</a:t>
                          </a:r>
                          <a:endParaRPr lang="en-US" altLang="ko-KR" sz="800" b="1" dirty="0"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- </a:t>
                          </a:r>
                          <a:r>
                            <a:rPr lang="ko-KR" altLang="en-US" sz="8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해상도 </a:t>
                          </a:r>
                          <a:r>
                            <a:rPr lang="en-US" altLang="ko-KR" sz="8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1280*960 </a:t>
                          </a:r>
                          <a:r>
                            <a:rPr lang="ko-KR" altLang="en-US" sz="800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기준</a:t>
                          </a:r>
                          <a:endParaRPr lang="en-US" altLang="ko-KR" sz="8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- 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기본 폰트 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: 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맑은 고딕 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/ 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  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디자인 폰트 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: </a:t>
                          </a:r>
                          <a:r>
                            <a:rPr lang="ko-KR" altLang="en-US" sz="800" dirty="0" err="1">
                              <a:latin typeface="맑은 고딕" pitchFamily="50" charset="-127"/>
                              <a:ea typeface="맑은 고딕" pitchFamily="50" charset="-127"/>
                            </a:rPr>
                            <a:t>나눔스퀘어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 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or </a:t>
                          </a:r>
                          <a:r>
                            <a:rPr lang="ko-KR" altLang="en-US" sz="800" dirty="0" err="1">
                              <a:latin typeface="맑은 고딕" pitchFamily="50" charset="-127"/>
                              <a:ea typeface="맑은 고딕" pitchFamily="50" charset="-127"/>
                            </a:rPr>
                            <a:t>나눔바른고딕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/>
                          </a:r>
                          <a:b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</a:b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  (</a:t>
                          </a:r>
                          <a:r>
                            <a:rPr lang="ko-KR" altLang="en-US" sz="800" dirty="0" err="1">
                              <a:latin typeface="맑은 고딕" pitchFamily="50" charset="-127"/>
                              <a:ea typeface="맑은 고딕" pitchFamily="50" charset="-127"/>
                            </a:rPr>
                            <a:t>웹폰트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 사용으로 폰트를 이미지화 하지 않아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/>
                          </a:r>
                          <a:b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</a:b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  </a:t>
                          </a:r>
                          <a:r>
                            <a:rPr lang="ko-KR" altLang="en-US" sz="800" dirty="0" err="1">
                              <a:latin typeface="맑은 고딕" pitchFamily="50" charset="-127"/>
                              <a:ea typeface="맑은 고딕" pitchFamily="50" charset="-127"/>
                            </a:rPr>
                            <a:t>운영시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 수정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/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추가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, </a:t>
                          </a:r>
                          <a:r>
                            <a:rPr lang="ko-KR" altLang="en-US" sz="800" dirty="0" err="1">
                              <a:latin typeface="맑은 고딕" pitchFamily="50" charset="-127"/>
                              <a:ea typeface="맑은 고딕" pitchFamily="50" charset="-127"/>
                            </a:rPr>
                            <a:t>웹표준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 준수와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/>
                          </a:r>
                          <a:b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</a:b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  </a:t>
                          </a:r>
                          <a:r>
                            <a:rPr lang="ko-KR" altLang="en-US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추후 다국어 확장 작업 등 용이</a:t>
                          </a:r>
                          <a:r>
                            <a:rPr lang="en-US" altLang="ko-KR" sz="800" dirty="0">
                              <a:latin typeface="맑은 고딕" pitchFamily="50" charset="-127"/>
                              <a:ea typeface="맑은 고딕" pitchFamily="50" charset="-127"/>
                            </a:rPr>
                            <a:t>)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sz="800" dirty="0"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ko-KR" altLang="en-US" sz="800" b="1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①</m:t>
                              </m:r>
                            </m:oMath>
                          </a14:m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상단 메뉴</a:t>
                          </a:r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r>
                            <a:rPr lang="en-US" altLang="ko-KR" sz="800" b="1" baseline="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 - </a:t>
                          </a:r>
                          <a:r>
                            <a:rPr lang="ko-KR" altLang="en-US" sz="800" b="1" baseline="0" dirty="0" err="1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대메뉴</a:t>
                          </a:r>
                          <a:r>
                            <a:rPr lang="ko-KR" altLang="en-US" sz="800" b="1" baseline="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표시</a:t>
                          </a:r>
                          <a:r>
                            <a:rPr lang="en-US" altLang="ko-KR" sz="800" b="1" baseline="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, </a:t>
                          </a:r>
                        </a:p>
                        <a:p>
                          <a:r>
                            <a:rPr lang="en-US" altLang="ko-KR" sz="800" b="1" baseline="0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 -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클릭 시 </a:t>
                          </a:r>
                          <a:r>
                            <a:rPr lang="ko-KR" altLang="en-US" sz="800" b="1" dirty="0" err="1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소메뉴가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아래로 펼쳐짐</a:t>
                          </a:r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   (</a:t>
                          </a:r>
                          <a:r>
                            <a:rPr lang="ko-KR" altLang="en-US" sz="800" b="1" dirty="0" err="1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레이어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팝업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</a:t>
                          </a:r>
                        </a:p>
                        <a:p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②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중단</a:t>
                          </a:r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 -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진행중인 채용공고 표시</a:t>
                          </a:r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 -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카테고리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(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전체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,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신입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,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경력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,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신입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/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경력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)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에 공고건수 표시</a:t>
                          </a:r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r>
                            <a:rPr lang="ko-KR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③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하단</a:t>
                          </a:r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 -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주요메뉴 </a:t>
                          </a:r>
                          <a:r>
                            <a:rPr lang="ko-KR" altLang="en-US" sz="800" b="1" dirty="0" err="1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바로가기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구성</a:t>
                          </a:r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    (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인재상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, </a:t>
                          </a:r>
                          <a:r>
                            <a:rPr lang="ko-KR" altLang="en-US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지원서 작성</a:t>
                          </a:r>
                          <a:r>
                            <a:rPr lang="en-US" altLang="ko-KR" sz="800" b="1" dirty="0" smtClean="0">
                              <a:solidFill>
                                <a:schemeClr val="tx1"/>
                              </a:solidFill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, FAQ)</a:t>
                          </a:r>
                        </a:p>
                        <a:p>
                          <a:endParaRPr lang="en-US" altLang="ko-KR" sz="800" b="1" dirty="0" smtClean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  <a:p>
                          <a:endParaRPr lang="ko-KR" altLang="en-US" sz="800" b="1" dirty="0">
                            <a:solidFill>
                              <a:schemeClr val="tx1"/>
                            </a:solidFill>
                            <a:latin typeface="맑은 고딕" panose="020B0503020000020004" pitchFamily="50" charset="-127"/>
                            <a:ea typeface="맑은 고딕" panose="020B0503020000020004" pitchFamily="50" charset="-127"/>
                          </a:endParaRPr>
                        </a:p>
                      </a:txBody>
                      <a:tcPr marL="91500" marR="91500" marT="45668" marB="45668">
                        <a:lnL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표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416348"/>
                  </p:ext>
                </p:extLst>
              </p:nvPr>
            </p:nvGraphicFramePr>
            <p:xfrm>
              <a:off x="7113240" y="1194220"/>
              <a:ext cx="2304256" cy="503724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0425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410979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ko-KR" altLang="en-US" sz="900" b="1" dirty="0">
                              <a:latin typeface="맑은 고딕" panose="020B0503020000020004" pitchFamily="50" charset="-127"/>
                              <a:ea typeface="맑은 고딕" panose="020B0503020000020004" pitchFamily="50" charset="-127"/>
                            </a:rPr>
                            <a:t>설명</a:t>
                          </a:r>
                          <a:endParaRPr lang="en-US" altLang="ko-KR" sz="900" b="1" dirty="0">
                            <a:solidFill>
                              <a:schemeClr val="bg1"/>
                            </a:solidFill>
                            <a:latin typeface="맑은 고딕" pitchFamily="50" charset="-127"/>
                            <a:ea typeface="맑은 고딕" pitchFamily="50" charset="-127"/>
                          </a:endParaRPr>
                        </a:p>
                      </a:txBody>
                      <a:tcPr marL="91293" marR="91293" marT="45599" marB="45599" anchor="ctr">
                        <a:lnL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6262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500" marR="91500" marT="45668" marB="45668">
                        <a:lnL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265" t="-8959" b="-1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60144" y="1340768"/>
                <a:ext cx="4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b="1">
                    <a:solidFill>
                      <a:srgbClr val="C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dirty="0" smtClean="0">
                          <a:latin typeface="Cambria Math"/>
                        </a:rPr>
                        <m:t>①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144" y="1340768"/>
                <a:ext cx="49725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414646" y="263691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cxnSp>
        <p:nvCxnSpPr>
          <p:cNvPr id="18" name="직선 화살표 연결선 17"/>
          <p:cNvCxnSpPr>
            <a:stCxn id="8" idx="1"/>
          </p:cNvCxnSpPr>
          <p:nvPr/>
        </p:nvCxnSpPr>
        <p:spPr bwMode="auto">
          <a:xfrm flipH="1">
            <a:off x="4520952" y="1525434"/>
            <a:ext cx="1839192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0" name="직선 화살표 연결선 19"/>
          <p:cNvCxnSpPr>
            <a:stCxn id="16" idx="1"/>
          </p:cNvCxnSpPr>
          <p:nvPr/>
        </p:nvCxnSpPr>
        <p:spPr bwMode="auto">
          <a:xfrm flipH="1">
            <a:off x="5673080" y="2821578"/>
            <a:ext cx="741566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6387395" y="41490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smtClean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800" dirty="0">
              <a:solidFill>
                <a:srgbClr val="C00000"/>
              </a:solidFill>
            </a:endParaRPr>
          </a:p>
        </p:txBody>
      </p:sp>
      <p:cxnSp>
        <p:nvCxnSpPr>
          <p:cNvPr id="23" name="직선 화살표 연결선 22"/>
          <p:cNvCxnSpPr>
            <a:stCxn id="22" idx="1"/>
          </p:cNvCxnSpPr>
          <p:nvPr/>
        </p:nvCxnSpPr>
        <p:spPr bwMode="auto">
          <a:xfrm flipH="1">
            <a:off x="5817097" y="4333746"/>
            <a:ext cx="570298" cy="0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33550200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돋움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바탕체" pitchFamily="17" charset="-127"/>
            <a:ea typeface="바탕체" pitchFamily="17" charset="-127"/>
          </a:defRPr>
        </a:defPPr>
      </a:lstStyle>
    </a:spDef>
    <a:lnDef>
      <a:spPr bwMode="auto">
        <a:noFill/>
        <a:ln w="952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16630</TotalTime>
  <Words>266</Words>
  <Application>Microsoft Office PowerPoint</Application>
  <PresentationFormat>A4 용지(210x297mm)</PresentationFormat>
  <Paragraphs>115</Paragraphs>
  <Slides>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Blank Presentation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VISIONP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VISIONP</dc:creator>
  <cp:lastModifiedBy>김성연</cp:lastModifiedBy>
  <cp:revision>1257</cp:revision>
  <cp:lastPrinted>2017-10-23T01:01:51Z</cp:lastPrinted>
  <dcterms:created xsi:type="dcterms:W3CDTF">1997-09-19T06:58:14Z</dcterms:created>
  <dcterms:modified xsi:type="dcterms:W3CDTF">2017-11-15T09:29:53Z</dcterms:modified>
</cp:coreProperties>
</file>