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2" r:id="rId10"/>
    <p:sldId id="263" r:id="rId11"/>
    <p:sldId id="264" r:id="rId12"/>
    <p:sldId id="261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0185-F8EB-49D1-B16B-CD3ACCCE9E8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50CFE-0187-4085-8028-D6809492A4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4175"/>
            <a:ext cx="8229600" cy="14700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b="1" smtClean="0"/>
              <a:t>Amateur Radio Satellite History:</a:t>
            </a:r>
            <a:r>
              <a:rPr lang="en-US" sz="4000" b="1"/>
              <a:t/>
            </a:r>
            <a:br>
              <a:rPr lang="en-US" sz="4000" b="1"/>
            </a:br>
            <a:r>
              <a:rPr lang="en-US" sz="2000" b="1" smtClean="0"/>
              <a:t> 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Project OSCAR and AMSAT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by Jeffrey Pawlan, WA6KBL</a:t>
            </a:r>
          </a:p>
          <a:p>
            <a:r>
              <a:rPr lang="en-US" sz="2000" b="1" smtClean="0">
                <a:solidFill>
                  <a:schemeClr val="tx1"/>
                </a:solidFill>
              </a:rPr>
              <a:t>Life Sr Member of IEEE ComSoc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onray_Page_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9068" y="685800"/>
            <a:ext cx="424586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AMSAT</a:t>
            </a:r>
            <a:endParaRPr 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228600" y="1278047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b="1" smtClean="0"/>
              <a:t> Aerospace mostly moved to the Washington, D.C. area</a:t>
            </a:r>
            <a:endParaRPr lang="en-US" sz="2400" b="1" smtClean="0"/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b="1" smtClean="0"/>
              <a:t> </a:t>
            </a:r>
            <a:r>
              <a:rPr lang="en-US" sz="2400" b="1" smtClean="0"/>
              <a:t>In early 1969, George Jacobs addressed the Communications Satellite Corporation (COMSAT) and proposed that a new group should continue Project OSCAR but on the East Coast.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b="1"/>
              <a:t> </a:t>
            </a:r>
            <a:r>
              <a:rPr lang="en-US" sz="2400" b="1" smtClean="0"/>
              <a:t>AMSAT incorporated in March 1969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b="1" smtClean="0"/>
              <a:t>Australian built OSCAR 5 launched in January 1970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b="1"/>
              <a:t> </a:t>
            </a:r>
            <a:r>
              <a:rPr lang="en-US" sz="2400" b="1" smtClean="0"/>
              <a:t>Project OSCAR continued until the mid 1990s but basically focused on Project Moonray and on ground station design.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smtClean="0"/>
              <a:t>Formation of the 50MHz and Up Group of N. Calif, Inc.</a:t>
            </a:r>
            <a:endParaRPr 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457200" y="1823115"/>
            <a:ext cx="81534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b="1" smtClean="0"/>
              <a:t> T</a:t>
            </a:r>
            <a:r>
              <a:rPr lang="en-US" sz="2400" b="1" smtClean="0"/>
              <a:t>he OSCAR meetings were held in a </a:t>
            </a:r>
            <a:r>
              <a:rPr lang="en-US" sz="2400" b="1" smtClean="0"/>
              <a:t>building at De Anza College that was repurposed by the school so we had to leave. 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b="1"/>
              <a:t> </a:t>
            </a:r>
            <a:r>
              <a:rPr lang="en-US" sz="2400" b="1" smtClean="0"/>
              <a:t>Nick and this author (Jeffrey, WA6KBL) planned the formation of a new VHF through microwave experimenters group.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b="1"/>
              <a:t> </a:t>
            </a:r>
            <a:r>
              <a:rPr lang="en-US" sz="2400" b="1" smtClean="0"/>
              <a:t>The first meeting was planned for Jan. 28, 1996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b="1"/>
              <a:t> </a:t>
            </a:r>
            <a:r>
              <a:rPr lang="en-US" sz="2400" b="1" smtClean="0"/>
              <a:t>Nick passed away 3 days before the meeting but it still took place with almost 200 hams present.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smtClean="0"/>
              <a:t> </a:t>
            </a:r>
            <a:r>
              <a:rPr lang="en-US" sz="3200" b="1" smtClean="0"/>
              <a:t>This group was originally named the Northern California VHF, UHF and Microwave Experimenters’ Society.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 smtClean="0"/>
              <a:t> It was renamed to the 50MHz and Up Group of N. Calif before incorporation as a non-profit educational and public service group.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/>
              <a:t> </a:t>
            </a:r>
            <a:r>
              <a:rPr lang="en-US" sz="3200" b="1" smtClean="0"/>
              <a:t>The handwritten Minutes of the first meeting are provided as a PDF.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/>
              <a:t> </a:t>
            </a:r>
            <a:r>
              <a:rPr lang="en-US" sz="3200" b="1" smtClean="0"/>
              <a:t>Volume 1 Number 1 of the Newsletter, Dirty Dishes, was published in Oct. 1996.</a:t>
            </a:r>
            <a:endParaRPr lang="en-US"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Please look at our website and consider joining:</a:t>
            </a:r>
            <a:endParaRPr 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/>
              <a:t>50mhzandup.org</a:t>
            </a:r>
            <a:endParaRPr lang="en-US" sz="7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smtClean="0"/>
              <a:t>the Original Project OSCAR Booklet</a:t>
            </a:r>
            <a:endParaRPr lang="en-US" sz="3200"/>
          </a:p>
        </p:txBody>
      </p:sp>
      <p:pic>
        <p:nvPicPr>
          <p:cNvPr id="3" name="Picture 2" descr="project OSCAR booklet scans_Page_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7616" y="1197864"/>
            <a:ext cx="7668768" cy="49743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where the name came from</a:t>
            </a:r>
            <a:endParaRPr lang="en-US"/>
          </a:p>
        </p:txBody>
      </p:sp>
      <p:pic>
        <p:nvPicPr>
          <p:cNvPr id="3" name="Picture 2" descr="project OSCAR booklet scans_Page_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8229600" cy="2292096"/>
          </a:xfrm>
          <a:prstGeom prst="rect">
            <a:avLst/>
          </a:prstGeom>
        </p:spPr>
      </p:pic>
      <p:pic>
        <p:nvPicPr>
          <p:cNvPr id="5" name="Picture 4" descr="project OSCAR booklet scans_Page_3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276600"/>
            <a:ext cx="8229600" cy="3233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1534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Quoted from the Project OSCAR Booklet:</a:t>
            </a:r>
          </a:p>
          <a:p>
            <a:endParaRPr lang="en-US" sz="3200"/>
          </a:p>
          <a:p>
            <a:r>
              <a:rPr lang="en-US" sz="3200" smtClean="0"/>
              <a:t>OSCAR </a:t>
            </a:r>
            <a:r>
              <a:rPr lang="en-US" sz="3200"/>
              <a:t>was born inadvertently by publication in 1959 of a radio "ham" article by Don Stoner, licensee of amateur station  W6TNS. Stoner suggested that hams could build their own satellite "if someone only had  a vehicle" to get it into space. He, along with F. H. Hicks, W6EJU, and other radio amateurs nursed the idea along and formed the Project OSCAR </a:t>
            </a:r>
            <a:r>
              <a:rPr lang="en-US" sz="3200"/>
              <a:t>Association</a:t>
            </a:r>
            <a:r>
              <a:rPr lang="en-US" sz="3200" smtClean="0"/>
              <a:t>.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800" b="1" smtClean="0"/>
              <a:t>Quoted from the Project OSCAR Booklet:</a:t>
            </a:r>
          </a:p>
          <a:p>
            <a:pPr>
              <a:spcBef>
                <a:spcPts val="1800"/>
              </a:spcBef>
            </a:pPr>
            <a:r>
              <a:rPr lang="en-US" sz="2800" smtClean="0"/>
              <a:t>On </a:t>
            </a:r>
            <a:r>
              <a:rPr lang="en-US" sz="2800"/>
              <a:t>October 18, 1960, the Articles of Association for Project OSCAR were formalized in Santa Clara County, California.</a:t>
            </a:r>
          </a:p>
          <a:p>
            <a:pPr>
              <a:spcBef>
                <a:spcPts val="1800"/>
              </a:spcBef>
            </a:pPr>
            <a:r>
              <a:rPr lang="en-US" sz="2800"/>
              <a:t>The objects and purposes  of Project OSCAR  are:</a:t>
            </a:r>
          </a:p>
          <a:p>
            <a:pPr marL="342900" lvl="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2800"/>
              <a:t>To inaugurate  radio  amateur space communication.</a:t>
            </a:r>
          </a:p>
          <a:p>
            <a:pPr marL="342900" lvl="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2800"/>
              <a:t>To design and provide radio amateur satellite equipment and assist in its integration with space </a:t>
            </a:r>
            <a:r>
              <a:rPr lang="en-US" sz="2800"/>
              <a:t>vehicles</a:t>
            </a:r>
            <a:r>
              <a:rPr lang="en-US" sz="2800" smtClean="0"/>
              <a:t>.</a:t>
            </a:r>
            <a:r>
              <a:rPr lang="en-US" smtClean="0"/>
              <a:t>    continued on next slide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81000"/>
            <a:ext cx="83058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spcBef>
                <a:spcPts val="1800"/>
              </a:spcBef>
              <a:buFont typeface="+mj-lt"/>
              <a:buAutoNum type="arabicPeriod" startAt="3"/>
            </a:pPr>
            <a:r>
              <a:rPr lang="en-US" sz="2800" smtClean="0"/>
              <a:t>To </a:t>
            </a:r>
            <a:r>
              <a:rPr lang="en-US" sz="2800"/>
              <a:t>compile  and  publish  information  which  will  encourage  maximum  use  of  such equipment.</a:t>
            </a:r>
          </a:p>
          <a:p>
            <a:pPr marL="514350" lvl="0" indent="-514350">
              <a:spcBef>
                <a:spcPts val="1800"/>
              </a:spcBef>
              <a:buFont typeface="+mj-lt"/>
              <a:buAutoNum type="arabicPeriod" startAt="3"/>
            </a:pPr>
            <a:r>
              <a:rPr lang="en-US" sz="2800"/>
              <a:t>To receive, digest, and study data accumulated as a result of OSCAR launchings, and to provide this  data in  usable  form  to assist  the National  space effort.</a:t>
            </a:r>
          </a:p>
          <a:p>
            <a:pPr marL="514350" lvl="0" indent="-514350">
              <a:spcBef>
                <a:spcPts val="1800"/>
              </a:spcBef>
              <a:buFont typeface="+mj-lt"/>
              <a:buAutoNum type="arabicPeriod" startAt="3"/>
            </a:pPr>
            <a:r>
              <a:rPr lang="en-US" sz="2800"/>
              <a:t>To embark upon a self-training program to introduce the radio amateur to the new field of space  experimentation  and communications.</a:t>
            </a:r>
          </a:p>
          <a:p>
            <a:pPr marL="514350" lvl="0" indent="-514350">
              <a:spcBef>
                <a:spcPts val="1800"/>
              </a:spcBef>
              <a:buFont typeface="+mj-lt"/>
              <a:buAutoNum type="arabicPeriod" startAt="3"/>
            </a:pPr>
            <a:r>
              <a:rPr lang="en-US" sz="2800"/>
              <a:t>To lead in "state of  the  art" development  of future OSCAR  experiments.</a:t>
            </a:r>
          </a:p>
          <a:p>
            <a:pPr>
              <a:spcBef>
                <a:spcPts val="1800"/>
              </a:spcBef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SCAR 2 at Lockheed 300dpi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9032" y="457200"/>
            <a:ext cx="6345936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304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+mj-lt"/>
              </a:rPr>
              <a:t>Nickolas Marshall, W6OLO</a:t>
            </a:r>
            <a:endParaRPr lang="en-US" sz="3600" b="1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830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smtClean="0"/>
              <a:t> </a:t>
            </a:r>
            <a:r>
              <a:rPr lang="en-US" sz="2800" b="1" smtClean="0"/>
              <a:t>was the major designer of OSCAR 1, 2, and 3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b="1"/>
              <a:t> </a:t>
            </a:r>
            <a:r>
              <a:rPr lang="en-US" sz="2800" b="1" smtClean="0"/>
              <a:t>Staff Scientist at Lockheed 1954 – 1962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b="1"/>
              <a:t> </a:t>
            </a:r>
            <a:r>
              <a:rPr lang="en-US" sz="2800" b="1" smtClean="0"/>
              <a:t>moved to NY for a while (Nassau College)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b="1" smtClean="0"/>
              <a:t> created Project Moonray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 b="1"/>
              <a:t>c</a:t>
            </a:r>
            <a:r>
              <a:rPr lang="en-US" sz="2800" b="1" smtClean="0"/>
              <a:t>ame back to Lockheed and continued working on OSCAR and Moonray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b="1"/>
              <a:t> </a:t>
            </a:r>
            <a:r>
              <a:rPr lang="en-US" sz="2800" b="1" smtClean="0"/>
              <a:t>major designer of the fix for Hubble in 1991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b="1"/>
              <a:t> </a:t>
            </a:r>
            <a:r>
              <a:rPr lang="en-US" sz="2800" b="1" smtClean="0"/>
              <a:t>inspired the creation of a VHF - microwave ham group in the Bay area.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Nick’s Project Moonray</a:t>
            </a:r>
            <a:endParaRPr 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After successful completion of 25 space borne experiments that Nick proposed or designed, he decided to see whether a repeater could be put on the moon.</a:t>
            </a:r>
          </a:p>
          <a:p>
            <a:endParaRPr lang="en-US" sz="3200"/>
          </a:p>
          <a:p>
            <a:r>
              <a:rPr lang="en-US" sz="3200" smtClean="0"/>
              <a:t>In 1996 he proposed </a:t>
            </a:r>
            <a:r>
              <a:rPr lang="en-US" sz="3200" i="1" smtClean="0"/>
              <a:t>Project Moonray</a:t>
            </a:r>
            <a:r>
              <a:rPr lang="en-US" sz="3200" smtClean="0"/>
              <a:t> after becoming friends with astronaut Owen Garriott, W5LFL. Owen would have carried this on Apollo 18 or 19 but the space program to the moon was cancelled.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ad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656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Amateur Radio Satellite History:   Project OSCAR and AMSAT</vt:lpstr>
      <vt:lpstr>the Original Project OSCAR Booklet</vt:lpstr>
      <vt:lpstr>where the name came from</vt:lpstr>
      <vt:lpstr>Slide 4</vt:lpstr>
      <vt:lpstr>Slide 5</vt:lpstr>
      <vt:lpstr>Slide 6</vt:lpstr>
      <vt:lpstr>Slide 7</vt:lpstr>
      <vt:lpstr>Slide 8</vt:lpstr>
      <vt:lpstr>Nick’s Project Moonray</vt:lpstr>
      <vt:lpstr>Slide 10</vt:lpstr>
      <vt:lpstr>AMSAT</vt:lpstr>
      <vt:lpstr>Formation of the 50MHz and Up Group of N. Calif, Inc.</vt:lpstr>
      <vt:lpstr>Slide 13</vt:lpstr>
      <vt:lpstr>Please look at our website and consider joining:</vt:lpstr>
    </vt:vector>
  </TitlesOfParts>
  <Company>Pawlan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Amateur Radio Satellite History Project OSCAR and AMSAT</dc:title>
  <dc:creator>Jeffrey Pawlan</dc:creator>
  <cp:lastModifiedBy>Jeffrey Pawlan</cp:lastModifiedBy>
  <cp:revision>37</cp:revision>
  <dcterms:created xsi:type="dcterms:W3CDTF">2017-12-12T23:26:29Z</dcterms:created>
  <dcterms:modified xsi:type="dcterms:W3CDTF">2017-12-13T04:21:59Z</dcterms:modified>
</cp:coreProperties>
</file>