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7772400" cy="1005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29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45664" y="1889760"/>
            <a:ext cx="2465832" cy="359664"/>
          </a:xfrm>
          <a:prstGeom prst="rect">
            <a:avLst/>
          </a:prstGeom>
        </p:spPr>
      </p:pic>
      <p:pic>
        <p:nvPicPr>
          <p:cNvPr id="3" name="Picture 2"/>
          <p:cNvPicPr>
            <a:picLocks noChangeAspect="1"/>
          </p:cNvPicPr>
          <p:nvPr/>
        </p:nvPicPr>
        <p:blipFill>
          <a:blip r:embed="rId3"/>
          <a:stretch>
            <a:fillRect/>
          </a:stretch>
        </p:blipFill>
        <p:spPr>
          <a:xfrm>
            <a:off x="3505200" y="3883152"/>
            <a:ext cx="758952" cy="481584"/>
          </a:xfrm>
          <a:prstGeom prst="rect">
            <a:avLst/>
          </a:prstGeom>
        </p:spPr>
      </p:pic>
      <p:sp>
        <p:nvSpPr>
          <p:cNvPr id="4" name="Rectangle 3"/>
          <p:cNvSpPr/>
          <p:nvPr/>
        </p:nvSpPr>
        <p:spPr>
          <a:xfrm>
            <a:off x="2221992" y="2618232"/>
            <a:ext cx="3368040" cy="926592"/>
          </a:xfrm>
          <a:prstGeom prst="rect">
            <a:avLst/>
          </a:prstGeom>
        </p:spPr>
        <p:txBody>
          <a:bodyPr lIns="0" tIns="0" rIns="0" bIns="0">
            <a:noAutofit/>
          </a:bodyPr>
          <a:lstStyle/>
          <a:p>
            <a:pPr indent="0">
              <a:spcAft>
                <a:spcPts val="2100"/>
              </a:spcAft>
            </a:pPr>
            <a:r>
              <a:rPr lang="en-US" sz="3500">
                <a:solidFill>
                  <a:srgbClr val="4472C4"/>
                </a:solidFill>
                <a:latin typeface="Calibri"/>
              </a:rPr>
              <a:t>EPROJECT REPORT</a:t>
            </a:r>
          </a:p>
          <a:p>
            <a:pPr indent="0" algn="ctr">
              <a:spcAft>
                <a:spcPts val="1890"/>
              </a:spcAft>
            </a:pPr>
            <a:r>
              <a:rPr lang="en-US" sz="2000">
                <a:solidFill>
                  <a:srgbClr val="4472C4"/>
                </a:solidFill>
                <a:latin typeface="Times New Roman"/>
              </a:rPr>
              <a:t>FPT APTECH - T2310E</a:t>
            </a:r>
          </a:p>
        </p:txBody>
      </p:sp>
      <p:sp>
        <p:nvSpPr>
          <p:cNvPr id="5" name="Rectangle 4"/>
          <p:cNvSpPr/>
          <p:nvPr/>
        </p:nvSpPr>
        <p:spPr>
          <a:xfrm>
            <a:off x="1895856" y="7245096"/>
            <a:ext cx="3992880" cy="1130808"/>
          </a:xfrm>
          <a:prstGeom prst="rect">
            <a:avLst/>
          </a:prstGeom>
        </p:spPr>
        <p:txBody>
          <a:bodyPr lIns="0" tIns="0" rIns="0" bIns="0">
            <a:noAutofit/>
          </a:bodyPr>
          <a:lstStyle/>
          <a:p>
            <a:pPr indent="0" algn="ctr">
              <a:lnSpc>
                <a:spcPts val="3768"/>
              </a:lnSpc>
              <a:spcBef>
                <a:spcPts val="15750"/>
              </a:spcBef>
            </a:pPr>
            <a:r>
              <a:rPr lang="en-US" sz="1100">
                <a:solidFill>
                  <a:srgbClr val="4472C4"/>
                </a:solidFill>
                <a:latin typeface="Calibri"/>
              </a:rPr>
              <a:t>MARCH 24, 2024</a:t>
            </a:r>
          </a:p>
          <a:p>
            <a:pPr indent="0">
              <a:lnSpc>
                <a:spcPts val="3768"/>
              </a:lnSpc>
            </a:pPr>
            <a:r>
              <a:rPr lang="en-US" sz="2600">
                <a:solidFill>
                  <a:srgbClr val="4472C4"/>
                </a:solidFill>
                <a:latin typeface="Calibri"/>
              </a:rPr>
              <a:t>BEAUTI OF BEACHES WEBSITE</a:t>
            </a:r>
          </a:p>
          <a:p>
            <a:pPr indent="0" algn="ctr">
              <a:lnSpc>
                <a:spcPts val="3768"/>
              </a:lnSpc>
            </a:pPr>
            <a:r>
              <a:rPr lang="en-US" sz="1600">
                <a:solidFill>
                  <a:srgbClr val="4472C4"/>
                </a:solidFill>
                <a:latin typeface="Calibri"/>
              </a:rPr>
              <a:t>Instructor: Mr. Hoang Duy Nguyen</a:t>
            </a:r>
          </a:p>
        </p:txBody>
      </p:sp>
      <p:sp>
        <p:nvSpPr>
          <p:cNvPr id="6" name="Rectangle 5"/>
          <p:cNvSpPr/>
          <p:nvPr/>
        </p:nvSpPr>
        <p:spPr>
          <a:xfrm>
            <a:off x="1307592" y="8854440"/>
            <a:ext cx="5172456" cy="192024"/>
          </a:xfrm>
          <a:prstGeom prst="rect">
            <a:avLst/>
          </a:prstGeom>
        </p:spPr>
        <p:txBody>
          <a:bodyPr wrap="none" lIns="0" tIns="0" rIns="0" bIns="0">
            <a:noAutofit/>
          </a:bodyPr>
          <a:lstStyle/>
          <a:p>
            <a:pPr indent="0"/>
            <a:r>
              <a:rPr lang="en-US" sz="1400">
                <a:solidFill>
                  <a:srgbClr val="4472C4"/>
                </a:solidFill>
                <a:latin typeface="Calibri"/>
              </a:rPr>
              <a:t>Member: Pham Quang Huy, Le Hong Hai, Vu Anh Tho, Pham Tuan Hung</a:t>
            </a:r>
          </a:p>
        </p:txBody>
      </p:sp>
      <p:sp>
        <p:nvSpPr>
          <p:cNvPr id="7" name="Rectangle 6"/>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0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3544" y="5187696"/>
            <a:ext cx="5961888" cy="2667000"/>
          </a:xfrm>
          <a:prstGeom prst="rect">
            <a:avLst/>
          </a:prstGeom>
        </p:spPr>
      </p:pic>
      <p:sp>
        <p:nvSpPr>
          <p:cNvPr id="4" name="Rectangle 3"/>
          <p:cNvSpPr/>
          <p:nvPr/>
        </p:nvSpPr>
        <p:spPr>
          <a:xfrm>
            <a:off x="902208" y="935736"/>
            <a:ext cx="5839968" cy="521208"/>
          </a:xfrm>
          <a:prstGeom prst="rect">
            <a:avLst/>
          </a:prstGeom>
        </p:spPr>
        <p:txBody>
          <a:bodyPr lIns="0" tIns="0" rIns="0" bIns="0">
            <a:noAutofit/>
          </a:bodyPr>
          <a:lstStyle/>
          <a:p>
            <a:pPr indent="0">
              <a:lnSpc>
                <a:spcPts val="1440"/>
              </a:lnSpc>
              <a:spcAft>
                <a:spcPts val="1050"/>
              </a:spcAft>
            </a:pPr>
            <a:r>
              <a:rPr lang="en-US" sz="1100">
                <a:latin typeface="Calibri"/>
              </a:rPr>
              <a:t>- Finally, users can explore the blog section, where they can access insightful articles and information about various beach-related topics. Additionally, there is a dedicated section for our wishes for user to enhance their experience.</a:t>
            </a:r>
          </a:p>
        </p:txBody>
      </p:sp>
      <p:sp>
        <p:nvSpPr>
          <p:cNvPr id="17" name="Rectangle 16"/>
          <p:cNvSpPr/>
          <p:nvPr/>
        </p:nvSpPr>
        <p:spPr>
          <a:xfrm>
            <a:off x="905256" y="4995672"/>
            <a:ext cx="1033272" cy="167640"/>
          </a:xfrm>
          <a:prstGeom prst="rect">
            <a:avLst/>
          </a:prstGeom>
        </p:spPr>
        <p:txBody>
          <a:bodyPr wrap="none" lIns="0" tIns="0" rIns="0" bIns="0">
            <a:noAutofit/>
          </a:bodyPr>
          <a:lstStyle/>
          <a:p>
            <a:pPr indent="0" algn="just">
              <a:spcBef>
                <a:spcPts val="5040"/>
              </a:spcBef>
            </a:pPr>
            <a:r>
              <a:rPr lang="en-US" sz="1200">
                <a:solidFill>
                  <a:srgbClr val="2F5496"/>
                </a:solidFill>
                <a:latin typeface="Calibri"/>
              </a:rPr>
              <a:t>3.</a:t>
            </a:r>
            <a:r>
              <a:rPr lang="en-US" sz="1200">
                <a:latin typeface="Calibri"/>
              </a:rPr>
              <a:t> </a:t>
            </a:r>
            <a:r>
              <a:rPr lang="en-US" sz="1200">
                <a:solidFill>
                  <a:srgbClr val="2F5496"/>
                </a:solidFill>
                <a:latin typeface="Calibri"/>
              </a:rPr>
              <a:t>Region page:</a:t>
            </a:r>
          </a:p>
        </p:txBody>
      </p:sp>
      <p:sp>
        <p:nvSpPr>
          <p:cNvPr id="18" name="Rectangle 17"/>
          <p:cNvSpPr/>
          <p:nvPr/>
        </p:nvSpPr>
        <p:spPr>
          <a:xfrm>
            <a:off x="902208" y="7997952"/>
            <a:ext cx="5742432" cy="524256"/>
          </a:xfrm>
          <a:prstGeom prst="rect">
            <a:avLst/>
          </a:prstGeom>
        </p:spPr>
        <p:txBody>
          <a:bodyPr lIns="0" tIns="0" rIns="0" bIns="0">
            <a:noAutofit/>
          </a:bodyPr>
          <a:lstStyle/>
          <a:p>
            <a:pPr indent="0" algn="just">
              <a:lnSpc>
                <a:spcPts val="1440"/>
              </a:lnSpc>
            </a:pPr>
            <a:r>
              <a:rPr lang="en-US" sz="1100">
                <a:latin typeface="Calibri"/>
              </a:rPr>
              <a:t>- Upon clicking the "Travel" option in the navigation bar, users are directed to the Region page. Here, stunning images are displayed alongside corresponding links, allowing users to select their preferred region and proceed to explore the beaches within it.</a:t>
            </a:r>
          </a:p>
        </p:txBody>
      </p:sp>
      <p:sp>
        <p:nvSpPr>
          <p:cNvPr id="19" name="Rectangle 18"/>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8 | </a:t>
            </a:r>
            <a:r>
              <a:rPr lang="en-US" sz="1050" spc="250">
                <a:solidFill>
                  <a:srgbClr val="858585"/>
                </a:solidFill>
                <a:latin typeface="Calibri"/>
              </a:rPr>
              <a:t>Page</a:t>
            </a:r>
          </a:p>
        </p:txBody>
      </p:sp>
      <p:pic>
        <p:nvPicPr>
          <p:cNvPr id="20" name="Picture 19">
            <a:extLst>
              <a:ext uri="{FF2B5EF4-FFF2-40B4-BE49-F238E27FC236}">
                <a16:creationId xmlns:a16="http://schemas.microsoft.com/office/drawing/2014/main" id="{66F1FBFA-BD4E-40C7-A0FD-2FD66E87FAE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850392" y="1624584"/>
            <a:ext cx="5943600" cy="266700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6592" y="1426464"/>
            <a:ext cx="5955792" cy="2980944"/>
          </a:xfrm>
          <a:prstGeom prst="rect">
            <a:avLst/>
          </a:prstGeom>
        </p:spPr>
      </p:pic>
      <p:pic>
        <p:nvPicPr>
          <p:cNvPr id="3" name="Picture 2"/>
          <p:cNvPicPr>
            <a:picLocks noChangeAspect="1"/>
          </p:cNvPicPr>
          <p:nvPr/>
        </p:nvPicPr>
        <p:blipFill>
          <a:blip r:embed="rId3"/>
          <a:stretch>
            <a:fillRect/>
          </a:stretch>
        </p:blipFill>
        <p:spPr>
          <a:xfrm>
            <a:off x="932688" y="5580888"/>
            <a:ext cx="5946648" cy="2624328"/>
          </a:xfrm>
          <a:prstGeom prst="rect">
            <a:avLst/>
          </a:prstGeom>
        </p:spPr>
      </p:pic>
      <p:sp>
        <p:nvSpPr>
          <p:cNvPr id="4" name="Rectangle 3"/>
          <p:cNvSpPr/>
          <p:nvPr/>
        </p:nvSpPr>
        <p:spPr>
          <a:xfrm>
            <a:off x="899160" y="941832"/>
            <a:ext cx="5596128" cy="365760"/>
          </a:xfrm>
          <a:prstGeom prst="rect">
            <a:avLst/>
          </a:prstGeom>
        </p:spPr>
        <p:txBody>
          <a:bodyPr lIns="0" tIns="0" rIns="0" bIns="0">
            <a:noAutofit/>
          </a:bodyPr>
          <a:lstStyle/>
          <a:p>
            <a:pPr indent="0" algn="just">
              <a:spcAft>
                <a:spcPts val="420"/>
              </a:spcAft>
            </a:pPr>
            <a:r>
              <a:rPr lang="en-US" sz="1200">
                <a:solidFill>
                  <a:srgbClr val="2F5496"/>
                </a:solidFill>
                <a:latin typeface="Calibri"/>
              </a:rPr>
              <a:t>4.</a:t>
            </a:r>
            <a:r>
              <a:rPr lang="en-US" sz="1200">
                <a:latin typeface="Calibri"/>
              </a:rPr>
              <a:t> </a:t>
            </a:r>
            <a:r>
              <a:rPr lang="en-US" sz="1200">
                <a:solidFill>
                  <a:srgbClr val="2F5496"/>
                </a:solidFill>
                <a:latin typeface="Calibri"/>
              </a:rPr>
              <a:t>Beach page:</a:t>
            </a:r>
          </a:p>
          <a:p>
            <a:pPr indent="0" algn="just"/>
            <a:r>
              <a:rPr lang="en-US" sz="1100">
                <a:latin typeface="Calibri"/>
              </a:rPr>
              <a:t>- The main header of the Beach page will has unique introduction for the beach in selected region.</a:t>
            </a:r>
          </a:p>
        </p:txBody>
      </p:sp>
      <p:sp>
        <p:nvSpPr>
          <p:cNvPr id="5" name="Rectangle 4"/>
          <p:cNvSpPr/>
          <p:nvPr/>
        </p:nvSpPr>
        <p:spPr>
          <a:xfrm>
            <a:off x="902208" y="4831080"/>
            <a:ext cx="5623560" cy="335280"/>
          </a:xfrm>
          <a:prstGeom prst="rect">
            <a:avLst/>
          </a:prstGeom>
        </p:spPr>
        <p:txBody>
          <a:bodyPr lIns="0" tIns="0" rIns="0" bIns="0">
            <a:noAutofit/>
          </a:bodyPr>
          <a:lstStyle/>
          <a:p>
            <a:pPr indent="0">
              <a:lnSpc>
                <a:spcPts val="1416"/>
              </a:lnSpc>
              <a:spcBef>
                <a:spcPts val="2310"/>
              </a:spcBef>
              <a:spcAft>
                <a:spcPts val="2310"/>
              </a:spcAft>
            </a:pPr>
            <a:r>
              <a:rPr lang="en-US" sz="1100">
                <a:latin typeface="Calibri"/>
              </a:rPr>
              <a:t>- Next up is a navigation bar act as a scroll-spy and user can select to navigate to different sections. Under is the Explore section contain some info about the beach</a:t>
            </a:r>
          </a:p>
        </p:txBody>
      </p:sp>
      <p:sp>
        <p:nvSpPr>
          <p:cNvPr id="6" name="Rectangle 5"/>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9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688" y="1216152"/>
            <a:ext cx="5946648" cy="2834640"/>
          </a:xfrm>
          <a:prstGeom prst="rect">
            <a:avLst/>
          </a:prstGeom>
        </p:spPr>
      </p:pic>
      <p:pic>
        <p:nvPicPr>
          <p:cNvPr id="3" name="Picture 2"/>
          <p:cNvPicPr>
            <a:picLocks noChangeAspect="1"/>
          </p:cNvPicPr>
          <p:nvPr/>
        </p:nvPicPr>
        <p:blipFill>
          <a:blip r:embed="rId3"/>
          <a:stretch>
            <a:fillRect/>
          </a:stretch>
        </p:blipFill>
        <p:spPr>
          <a:xfrm>
            <a:off x="926592" y="5529072"/>
            <a:ext cx="5961888" cy="2621280"/>
          </a:xfrm>
          <a:prstGeom prst="rect">
            <a:avLst/>
          </a:prstGeom>
        </p:spPr>
      </p:pic>
      <p:sp>
        <p:nvSpPr>
          <p:cNvPr id="4" name="Rectangle 3"/>
          <p:cNvSpPr/>
          <p:nvPr/>
        </p:nvSpPr>
        <p:spPr>
          <a:xfrm>
            <a:off x="902208" y="932688"/>
            <a:ext cx="5839968" cy="155448"/>
          </a:xfrm>
          <a:prstGeom prst="rect">
            <a:avLst/>
          </a:prstGeom>
        </p:spPr>
        <p:txBody>
          <a:bodyPr wrap="none" lIns="0" tIns="0" rIns="0" bIns="0">
            <a:noAutofit/>
          </a:bodyPr>
          <a:lstStyle/>
          <a:p>
            <a:pPr indent="0"/>
            <a:r>
              <a:rPr lang="en-US" sz="1050" spc="250">
                <a:latin typeface="Calibri"/>
              </a:rPr>
              <a:t>- The </a:t>
            </a:r>
            <a:r>
              <a:rPr lang="en-US" sz="1050">
                <a:latin typeface="Calibri"/>
              </a:rPr>
              <a:t>Activities section show thing to do in the beach area. User can click "Next" to see other activities.</a:t>
            </a:r>
          </a:p>
        </p:txBody>
      </p:sp>
      <p:sp>
        <p:nvSpPr>
          <p:cNvPr id="5" name="Rectangle 4"/>
          <p:cNvSpPr/>
          <p:nvPr/>
        </p:nvSpPr>
        <p:spPr>
          <a:xfrm>
            <a:off x="2267712" y="3352800"/>
            <a:ext cx="502920" cy="97536"/>
          </a:xfrm>
          <a:prstGeom prst="rect">
            <a:avLst/>
          </a:prstGeom>
        </p:spPr>
        <p:txBody>
          <a:bodyPr wrap="none" lIns="0" tIns="0" rIns="0" bIns="0">
            <a:noAutofit/>
          </a:bodyPr>
          <a:lstStyle/>
          <a:p>
            <a:pPr indent="0"/>
            <a:r>
              <a:rPr lang="en-US" sz="500">
                <a:solidFill>
                  <a:srgbClr val="757575"/>
                </a:solidFill>
                <a:latin typeface="Calibri"/>
              </a:rPr>
              <a:t>Activity description</a:t>
            </a:r>
          </a:p>
        </p:txBody>
      </p:sp>
      <p:sp>
        <p:nvSpPr>
          <p:cNvPr id="6" name="Rectangle 5"/>
          <p:cNvSpPr/>
          <p:nvPr/>
        </p:nvSpPr>
        <p:spPr>
          <a:xfrm>
            <a:off x="3633216" y="3352800"/>
            <a:ext cx="502920" cy="97536"/>
          </a:xfrm>
          <a:prstGeom prst="rect">
            <a:avLst/>
          </a:prstGeom>
        </p:spPr>
        <p:txBody>
          <a:bodyPr wrap="none" lIns="0" tIns="0" rIns="0" bIns="0">
            <a:noAutofit/>
          </a:bodyPr>
          <a:lstStyle/>
          <a:p>
            <a:pPr indent="0"/>
            <a:r>
              <a:rPr lang="en-US" sz="500">
                <a:solidFill>
                  <a:srgbClr val="858585"/>
                </a:solidFill>
                <a:latin typeface="Calibri"/>
              </a:rPr>
              <a:t>Activity description</a:t>
            </a:r>
          </a:p>
        </p:txBody>
      </p:sp>
      <p:sp>
        <p:nvSpPr>
          <p:cNvPr id="7" name="Rectangle 6"/>
          <p:cNvSpPr/>
          <p:nvPr/>
        </p:nvSpPr>
        <p:spPr>
          <a:xfrm>
            <a:off x="4998720" y="3352800"/>
            <a:ext cx="502920" cy="97536"/>
          </a:xfrm>
          <a:prstGeom prst="rect">
            <a:avLst/>
          </a:prstGeom>
        </p:spPr>
        <p:txBody>
          <a:bodyPr wrap="none" lIns="0" tIns="0" rIns="0" bIns="0">
            <a:noAutofit/>
          </a:bodyPr>
          <a:lstStyle/>
          <a:p>
            <a:pPr indent="0"/>
            <a:r>
              <a:rPr lang="en-US" sz="500">
                <a:solidFill>
                  <a:srgbClr val="858585"/>
                </a:solidFill>
                <a:latin typeface="Calibri"/>
              </a:rPr>
              <a:t>Activity description</a:t>
            </a:r>
          </a:p>
        </p:txBody>
      </p:sp>
      <p:sp>
        <p:nvSpPr>
          <p:cNvPr id="8" name="Rectangle 7"/>
          <p:cNvSpPr/>
          <p:nvPr/>
        </p:nvSpPr>
        <p:spPr>
          <a:xfrm>
            <a:off x="1304544" y="1280160"/>
            <a:ext cx="207264" cy="67056"/>
          </a:xfrm>
          <a:prstGeom prst="rect">
            <a:avLst/>
          </a:prstGeom>
        </p:spPr>
        <p:txBody>
          <a:bodyPr wrap="none" lIns="0" tIns="0" rIns="0" bIns="0">
            <a:noAutofit/>
          </a:bodyPr>
          <a:lstStyle/>
          <a:p>
            <a:pPr indent="0"/>
            <a:r>
              <a:rPr lang="en-US" sz="500">
                <a:solidFill>
                  <a:srgbClr val="E39D85"/>
                </a:solidFill>
                <a:latin typeface="Calibri"/>
              </a:rPr>
              <a:t>Explore</a:t>
            </a:r>
          </a:p>
        </p:txBody>
      </p:sp>
      <p:sp>
        <p:nvSpPr>
          <p:cNvPr id="9" name="Rectangle 8"/>
          <p:cNvSpPr/>
          <p:nvPr/>
        </p:nvSpPr>
        <p:spPr>
          <a:xfrm>
            <a:off x="3279648" y="1280160"/>
            <a:ext cx="225552" cy="48768"/>
          </a:xfrm>
          <a:prstGeom prst="rect">
            <a:avLst/>
          </a:prstGeom>
        </p:spPr>
        <p:txBody>
          <a:bodyPr wrap="none" lIns="0" tIns="0" rIns="0" bIns="0">
            <a:noAutofit/>
          </a:bodyPr>
          <a:lstStyle/>
          <a:p>
            <a:pPr indent="0"/>
            <a:r>
              <a:rPr lang="en-US" sz="500">
                <a:solidFill>
                  <a:srgbClr val="E39D85"/>
                </a:solidFill>
                <a:latin typeface="Calibri"/>
              </a:rPr>
              <a:t>Services</a:t>
            </a:r>
          </a:p>
        </p:txBody>
      </p:sp>
      <p:sp>
        <p:nvSpPr>
          <p:cNvPr id="10" name="Rectangle 9"/>
          <p:cNvSpPr/>
          <p:nvPr/>
        </p:nvSpPr>
        <p:spPr>
          <a:xfrm>
            <a:off x="4285488" y="1280160"/>
            <a:ext cx="195072" cy="67056"/>
          </a:xfrm>
          <a:prstGeom prst="rect">
            <a:avLst/>
          </a:prstGeom>
        </p:spPr>
        <p:txBody>
          <a:bodyPr wrap="none" lIns="0" tIns="0" rIns="0" bIns="0">
            <a:noAutofit/>
          </a:bodyPr>
          <a:lstStyle/>
          <a:p>
            <a:pPr indent="0"/>
            <a:r>
              <a:rPr lang="en-US" sz="500">
                <a:solidFill>
                  <a:srgbClr val="E39D85"/>
                </a:solidFill>
                <a:latin typeface="Calibri"/>
              </a:rPr>
              <a:t>Gallery</a:t>
            </a:r>
          </a:p>
        </p:txBody>
      </p:sp>
      <p:sp>
        <p:nvSpPr>
          <p:cNvPr id="11" name="Rectangle 10"/>
          <p:cNvSpPr/>
          <p:nvPr/>
        </p:nvSpPr>
        <p:spPr>
          <a:xfrm>
            <a:off x="5230368" y="1280160"/>
            <a:ext cx="286512" cy="48768"/>
          </a:xfrm>
          <a:prstGeom prst="rect">
            <a:avLst/>
          </a:prstGeom>
        </p:spPr>
        <p:txBody>
          <a:bodyPr wrap="none" lIns="0" tIns="0" rIns="0" bIns="0">
            <a:noAutofit/>
          </a:bodyPr>
          <a:lstStyle/>
          <a:p>
            <a:pPr indent="0"/>
            <a:r>
              <a:rPr lang="en-US" sz="500">
                <a:solidFill>
                  <a:srgbClr val="E39D85"/>
                </a:solidFill>
                <a:latin typeface="Calibri"/>
              </a:rPr>
              <a:t>Feedbacks</a:t>
            </a:r>
          </a:p>
        </p:txBody>
      </p:sp>
      <p:sp>
        <p:nvSpPr>
          <p:cNvPr id="12" name="Rectangle 11"/>
          <p:cNvSpPr/>
          <p:nvPr/>
        </p:nvSpPr>
        <p:spPr>
          <a:xfrm>
            <a:off x="6291072" y="1280160"/>
            <a:ext cx="152400" cy="67056"/>
          </a:xfrm>
          <a:prstGeom prst="rect">
            <a:avLst/>
          </a:prstGeom>
        </p:spPr>
        <p:txBody>
          <a:bodyPr wrap="none" lIns="0" tIns="0" rIns="0" bIns="0">
            <a:noAutofit/>
          </a:bodyPr>
          <a:lstStyle/>
          <a:p>
            <a:pPr indent="0"/>
            <a:r>
              <a:rPr lang="en-US" sz="450">
                <a:latin typeface="Calibri"/>
              </a:rPr>
              <a:t>B'oq'</a:t>
            </a:r>
          </a:p>
        </p:txBody>
      </p:sp>
      <p:sp>
        <p:nvSpPr>
          <p:cNvPr id="13" name="Rectangle 12"/>
          <p:cNvSpPr/>
          <p:nvPr/>
        </p:nvSpPr>
        <p:spPr>
          <a:xfrm>
            <a:off x="3627120" y="1676400"/>
            <a:ext cx="518160" cy="97536"/>
          </a:xfrm>
          <a:prstGeom prst="rect">
            <a:avLst/>
          </a:prstGeom>
        </p:spPr>
        <p:txBody>
          <a:bodyPr wrap="none" lIns="0" tIns="0" rIns="0" bIns="0">
            <a:noAutofit/>
          </a:bodyPr>
          <a:lstStyle/>
          <a:p>
            <a:pPr indent="0"/>
            <a:r>
              <a:rPr lang="en-US" sz="950">
                <a:solidFill>
                  <a:srgbClr val="313133"/>
                </a:solidFill>
                <a:latin typeface="Georgia"/>
              </a:rPr>
              <a:t>Activities</a:t>
            </a:r>
          </a:p>
        </p:txBody>
      </p:sp>
      <p:sp>
        <p:nvSpPr>
          <p:cNvPr id="14" name="Rectangle 13"/>
          <p:cNvSpPr/>
          <p:nvPr/>
        </p:nvSpPr>
        <p:spPr>
          <a:xfrm>
            <a:off x="902208" y="4782312"/>
            <a:ext cx="5669280" cy="313944"/>
          </a:xfrm>
          <a:prstGeom prst="rect">
            <a:avLst/>
          </a:prstGeom>
        </p:spPr>
        <p:txBody>
          <a:bodyPr lIns="0" tIns="0" rIns="0" bIns="0">
            <a:noAutofit/>
          </a:bodyPr>
          <a:lstStyle/>
          <a:p>
            <a:pPr indent="0" algn="just">
              <a:lnSpc>
                <a:spcPts val="1440"/>
              </a:lnSpc>
            </a:pPr>
            <a:r>
              <a:rPr lang="en-US" sz="1100">
                <a:latin typeface="Calibri"/>
              </a:rPr>
              <a:t>- Next is service section, where user can see famous food, hotel and travel options available at each beach.</a:t>
            </a:r>
          </a:p>
        </p:txBody>
      </p:sp>
      <p:sp>
        <p:nvSpPr>
          <p:cNvPr id="15" name="Rectangle 14"/>
          <p:cNvSpPr/>
          <p:nvPr/>
        </p:nvSpPr>
        <p:spPr>
          <a:xfrm>
            <a:off x="6156960" y="9278112"/>
            <a:ext cx="676656" cy="158496"/>
          </a:xfrm>
          <a:prstGeom prst="rect">
            <a:avLst/>
          </a:prstGeom>
        </p:spPr>
        <p:txBody>
          <a:bodyPr wrap="none" lIns="0" tIns="0" rIns="0" bIns="0">
            <a:noAutofit/>
          </a:bodyPr>
          <a:lstStyle/>
          <a:p>
            <a:pPr indent="0"/>
            <a:r>
              <a:rPr lang="en-US" sz="1050">
                <a:latin typeface="Calibri"/>
              </a:rPr>
              <a:t>10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32688" y="1502664"/>
            <a:ext cx="5946648" cy="2956560"/>
          </a:xfrm>
          <a:prstGeom prst="rect">
            <a:avLst/>
          </a:prstGeom>
        </p:spPr>
      </p:pic>
      <p:pic>
        <p:nvPicPr>
          <p:cNvPr id="3" name="Picture 2"/>
          <p:cNvPicPr>
            <a:picLocks noChangeAspect="1"/>
          </p:cNvPicPr>
          <p:nvPr/>
        </p:nvPicPr>
        <p:blipFill>
          <a:blip r:embed="rId3"/>
          <a:stretch>
            <a:fillRect/>
          </a:stretch>
        </p:blipFill>
        <p:spPr>
          <a:xfrm>
            <a:off x="923544" y="5928360"/>
            <a:ext cx="5961888" cy="2612136"/>
          </a:xfrm>
          <a:prstGeom prst="rect">
            <a:avLst/>
          </a:prstGeom>
        </p:spPr>
      </p:pic>
      <p:sp>
        <p:nvSpPr>
          <p:cNvPr id="4" name="Rectangle 3"/>
          <p:cNvSpPr/>
          <p:nvPr/>
        </p:nvSpPr>
        <p:spPr>
          <a:xfrm>
            <a:off x="902208" y="932688"/>
            <a:ext cx="2810256" cy="155448"/>
          </a:xfrm>
          <a:prstGeom prst="rect">
            <a:avLst/>
          </a:prstGeom>
        </p:spPr>
        <p:txBody>
          <a:bodyPr wrap="none" lIns="0" tIns="0" rIns="0" bIns="0">
            <a:noAutofit/>
          </a:bodyPr>
          <a:lstStyle/>
          <a:p>
            <a:pPr indent="0"/>
            <a:r>
              <a:rPr lang="en-US" sz="1050">
                <a:latin typeface="Calibri"/>
              </a:rPr>
              <a:t>- The Gallery section for viewing different images</a:t>
            </a:r>
          </a:p>
        </p:txBody>
      </p:sp>
      <p:sp>
        <p:nvSpPr>
          <p:cNvPr id="5" name="Rectangle 4"/>
          <p:cNvSpPr/>
          <p:nvPr/>
        </p:nvSpPr>
        <p:spPr>
          <a:xfrm>
            <a:off x="902208" y="5184648"/>
            <a:ext cx="5763768" cy="310896"/>
          </a:xfrm>
          <a:prstGeom prst="rect">
            <a:avLst/>
          </a:prstGeom>
        </p:spPr>
        <p:txBody>
          <a:bodyPr lIns="0" tIns="0" rIns="0" bIns="0">
            <a:noAutofit/>
          </a:bodyPr>
          <a:lstStyle/>
          <a:p>
            <a:pPr indent="0" algn="just">
              <a:lnSpc>
                <a:spcPts val="1416"/>
              </a:lnSpc>
            </a:pPr>
            <a:r>
              <a:rPr lang="en-US" sz="1100">
                <a:latin typeface="Calibri"/>
              </a:rPr>
              <a:t>- And next is the user feedback section displays comments from other visitors about the beach. Users can also leave their own comments about the beach.</a:t>
            </a:r>
          </a:p>
        </p:txBody>
      </p:sp>
      <p:sp>
        <p:nvSpPr>
          <p:cNvPr id="6" name="Rectangle 5"/>
          <p:cNvSpPr/>
          <p:nvPr/>
        </p:nvSpPr>
        <p:spPr>
          <a:xfrm>
            <a:off x="6156960" y="9278112"/>
            <a:ext cx="676656" cy="158496"/>
          </a:xfrm>
          <a:prstGeom prst="rect">
            <a:avLst/>
          </a:prstGeom>
        </p:spPr>
        <p:txBody>
          <a:bodyPr wrap="none" lIns="0" tIns="0" rIns="0" bIns="0">
            <a:noAutofit/>
          </a:bodyPr>
          <a:lstStyle/>
          <a:p>
            <a:pPr indent="0"/>
            <a:r>
              <a:rPr lang="en-US" sz="1050">
                <a:latin typeface="Calibri"/>
              </a:rPr>
              <a:t>11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3544" y="923544"/>
            <a:ext cx="5961888" cy="2572512"/>
          </a:xfrm>
          <a:prstGeom prst="rect">
            <a:avLst/>
          </a:prstGeom>
        </p:spPr>
      </p:pic>
      <p:pic>
        <p:nvPicPr>
          <p:cNvPr id="3" name="Picture 2"/>
          <p:cNvPicPr>
            <a:picLocks noChangeAspect="1"/>
          </p:cNvPicPr>
          <p:nvPr/>
        </p:nvPicPr>
        <p:blipFill>
          <a:blip r:embed="rId3"/>
          <a:stretch>
            <a:fillRect/>
          </a:stretch>
        </p:blipFill>
        <p:spPr>
          <a:xfrm>
            <a:off x="926592" y="4669536"/>
            <a:ext cx="5961888" cy="2645664"/>
          </a:xfrm>
          <a:prstGeom prst="rect">
            <a:avLst/>
          </a:prstGeom>
        </p:spPr>
      </p:pic>
      <p:sp>
        <p:nvSpPr>
          <p:cNvPr id="4" name="Rectangle 3"/>
          <p:cNvSpPr/>
          <p:nvPr/>
        </p:nvSpPr>
        <p:spPr>
          <a:xfrm>
            <a:off x="902208" y="4212336"/>
            <a:ext cx="5897880" cy="338328"/>
          </a:xfrm>
          <a:prstGeom prst="rect">
            <a:avLst/>
          </a:prstGeom>
        </p:spPr>
        <p:txBody>
          <a:bodyPr lIns="0" tIns="0" rIns="0" bIns="0">
            <a:noAutofit/>
          </a:bodyPr>
          <a:lstStyle/>
          <a:p>
            <a:pPr indent="0" algn="just">
              <a:lnSpc>
                <a:spcPts val="1440"/>
              </a:lnSpc>
              <a:spcBef>
                <a:spcPts val="3780"/>
              </a:spcBef>
            </a:pPr>
            <a:r>
              <a:rPr lang="en-US" sz="1100">
                <a:latin typeface="Calibri"/>
              </a:rPr>
              <a:t>- Finally, the Other Beaches section. User can choose other beaches from the same region and different regions.</a:t>
            </a:r>
          </a:p>
        </p:txBody>
      </p:sp>
      <p:sp>
        <p:nvSpPr>
          <p:cNvPr id="5" name="Rectangle 4"/>
          <p:cNvSpPr/>
          <p:nvPr/>
        </p:nvSpPr>
        <p:spPr>
          <a:xfrm>
            <a:off x="6156960" y="9278112"/>
            <a:ext cx="676656" cy="158496"/>
          </a:xfrm>
          <a:prstGeom prst="rect">
            <a:avLst/>
          </a:prstGeom>
        </p:spPr>
        <p:txBody>
          <a:bodyPr wrap="none" lIns="0" tIns="0" rIns="0" bIns="0">
            <a:noAutofit/>
          </a:bodyPr>
          <a:lstStyle/>
          <a:p>
            <a:pPr indent="0"/>
            <a:r>
              <a:rPr lang="en-US" sz="1050" spc="250">
                <a:latin typeface="Calibri"/>
              </a:rPr>
              <a:t>12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p:nvPr/>
        </p:nvSpPr>
        <p:spPr>
          <a:xfrm>
            <a:off x="902208" y="941832"/>
            <a:ext cx="5654040" cy="1042416"/>
          </a:xfrm>
          <a:prstGeom prst="rect">
            <a:avLst/>
          </a:prstGeom>
        </p:spPr>
        <p:txBody>
          <a:bodyPr lIns="0" tIns="0" rIns="0" bIns="0">
            <a:noAutofit/>
          </a:bodyPr>
          <a:lstStyle/>
          <a:p>
            <a:pPr indent="0" algn="just">
              <a:spcAft>
                <a:spcPts val="420"/>
              </a:spcAft>
            </a:pPr>
            <a:r>
              <a:rPr lang="en-US" sz="1200">
                <a:solidFill>
                  <a:srgbClr val="2F5496"/>
                </a:solidFill>
                <a:latin typeface="Calibri"/>
              </a:rPr>
              <a:t>5.</a:t>
            </a:r>
            <a:r>
              <a:rPr lang="en-US" sz="1200">
                <a:latin typeface="Calibri"/>
              </a:rPr>
              <a:t> </a:t>
            </a:r>
            <a:r>
              <a:rPr lang="en-US" sz="1200">
                <a:solidFill>
                  <a:srgbClr val="2F5496"/>
                </a:solidFill>
                <a:latin typeface="Calibri"/>
              </a:rPr>
              <a:t>Other pages:</a:t>
            </a:r>
          </a:p>
          <a:p>
            <a:pPr indent="0" algn="just">
              <a:spcAft>
                <a:spcPts val="840"/>
              </a:spcAft>
            </a:pPr>
            <a:r>
              <a:rPr lang="en-US" sz="1100">
                <a:latin typeface="Calibri"/>
              </a:rPr>
              <a:t>- Through the selection in the navigation bar, website will redirect user to other pages :</a:t>
            </a:r>
          </a:p>
          <a:p>
            <a:pPr marL="469900" indent="0" algn="just">
              <a:lnSpc>
                <a:spcPts val="1512"/>
              </a:lnSpc>
            </a:pPr>
            <a:r>
              <a:rPr lang="en-US" sz="1100">
                <a:latin typeface="Calibri"/>
              </a:rPr>
              <a:t>•    Blog page : Show all famous blogs.</a:t>
            </a:r>
          </a:p>
          <a:p>
            <a:pPr marL="469900" indent="0" algn="just">
              <a:lnSpc>
                <a:spcPts val="1512"/>
              </a:lnSpc>
            </a:pPr>
            <a:r>
              <a:rPr lang="en-US" sz="1100">
                <a:latin typeface="Calibri"/>
              </a:rPr>
              <a:t>•    Gallery page: Show all images of every beaches.</a:t>
            </a:r>
          </a:p>
          <a:p>
            <a:pPr marL="469900" indent="0" algn="just">
              <a:lnSpc>
                <a:spcPts val="1512"/>
              </a:lnSpc>
            </a:pPr>
            <a:r>
              <a:rPr lang="en-US" sz="1100">
                <a:latin typeface="Calibri"/>
              </a:rPr>
              <a:t>•    About us page: Contain information about website and us - the creator of this website.</a:t>
            </a:r>
          </a:p>
        </p:txBody>
      </p:sp>
      <p:sp>
        <p:nvSpPr>
          <p:cNvPr id="5" name="Rectangle 4"/>
          <p:cNvSpPr/>
          <p:nvPr/>
        </p:nvSpPr>
        <p:spPr>
          <a:xfrm>
            <a:off x="640080" y="3575304"/>
            <a:ext cx="865632" cy="384048"/>
          </a:xfrm>
          <a:prstGeom prst="rect">
            <a:avLst/>
          </a:prstGeom>
        </p:spPr>
        <p:txBody>
          <a:bodyPr lIns="0" tIns="0" rIns="0" bIns="0">
            <a:noAutofit/>
          </a:bodyPr>
          <a:lstStyle/>
          <a:p>
            <a:pPr indent="0">
              <a:spcAft>
                <a:spcPts val="210"/>
              </a:spcAft>
            </a:pPr>
            <a:r>
              <a:rPr lang="en-US" sz="450" i="1" spc="-50">
                <a:solidFill>
                  <a:srgbClr val="4F4F50"/>
                </a:solidFill>
                <a:latin typeface="Georgia"/>
              </a:rPr>
              <a:t>Pfaya De Set lllete&amp; Ou t G~</a:t>
            </a:r>
          </a:p>
          <a:p>
            <a:pPr indent="0">
              <a:lnSpc>
                <a:spcPts val="624"/>
              </a:lnSpc>
            </a:pPr>
            <a:r>
              <a:rPr lang="en-US" sz="400">
                <a:solidFill>
                  <a:srgbClr val="757575"/>
                </a:solidFill>
                <a:latin typeface="Calibri"/>
              </a:rPr>
              <a:t>Playa </a:t>
            </a:r>
            <a:r>
              <a:rPr lang="en-US" sz="400">
                <a:solidFill>
                  <a:srgbClr val="858585"/>
                </a:solidFill>
                <a:latin typeface="Calibri"/>
              </a:rPr>
              <a:t>de ses llletes is located just </a:t>
            </a:r>
            <a:r>
              <a:rPr lang="en-US" sz="400">
                <a:solidFill>
                  <a:srgbClr val="757575"/>
                </a:solidFill>
                <a:latin typeface="Calibri"/>
              </a:rPr>
              <a:t>north </a:t>
            </a:r>
            <a:r>
              <a:rPr lang="en-US" sz="400">
                <a:solidFill>
                  <a:srgbClr val="4F4F50"/>
                </a:solidFill>
                <a:latin typeface="Calibri"/>
              </a:rPr>
              <a:t>of </a:t>
            </a:r>
            <a:r>
              <a:rPr lang="en-US" sz="400">
                <a:solidFill>
                  <a:srgbClr val="757575"/>
                </a:solidFill>
                <a:latin typeface="Calibri"/>
              </a:rPr>
              <a:t>the island of Formentera. </a:t>
            </a:r>
            <a:r>
              <a:rPr lang="en-US" sz="400">
                <a:solidFill>
                  <a:srgbClr val="858585"/>
                </a:solidFill>
                <a:latin typeface="Calibri"/>
              </a:rPr>
              <a:t>in </a:t>
            </a:r>
            <a:r>
              <a:rPr lang="en-US" sz="400">
                <a:solidFill>
                  <a:srgbClr val="4F4F50"/>
                </a:solidFill>
                <a:latin typeface="Calibri"/>
              </a:rPr>
              <a:t>a </a:t>
            </a:r>
            <a:r>
              <a:rPr lang="en-US" sz="400">
                <a:solidFill>
                  <a:srgbClr val="858585"/>
                </a:solidFill>
                <a:latin typeface="Calibri"/>
              </a:rPr>
              <a:t>very </a:t>
            </a:r>
            <a:r>
              <a:rPr lang="en-US" sz="400">
                <a:solidFill>
                  <a:srgbClr val="757575"/>
                </a:solidFill>
                <a:latin typeface="Calibri"/>
              </a:rPr>
              <a:t>long stretch </a:t>
            </a:r>
            <a:r>
              <a:rPr lang="en-US" sz="400">
                <a:solidFill>
                  <a:srgbClr val="4F4F50"/>
                </a:solidFill>
                <a:latin typeface="Calibri"/>
              </a:rPr>
              <a:t>of </a:t>
            </a:r>
            <a:r>
              <a:rPr lang="en-US" sz="400">
                <a:solidFill>
                  <a:srgbClr val="757575"/>
                </a:solidFill>
                <a:latin typeface="Calibri"/>
              </a:rPr>
              <a:t>land that seems </a:t>
            </a:r>
            <a:r>
              <a:rPr lang="en-US" sz="400">
                <a:solidFill>
                  <a:srgbClr val="4F4F50"/>
                </a:solidFill>
                <a:latin typeface="Calibri"/>
              </a:rPr>
              <a:t>to...</a:t>
            </a:r>
          </a:p>
        </p:txBody>
      </p:sp>
      <p:sp>
        <p:nvSpPr>
          <p:cNvPr id="6" name="Rectangle 5"/>
          <p:cNvSpPr/>
          <p:nvPr/>
        </p:nvSpPr>
        <p:spPr>
          <a:xfrm>
            <a:off x="1676400" y="3575304"/>
            <a:ext cx="682752" cy="103632"/>
          </a:xfrm>
          <a:prstGeom prst="rect">
            <a:avLst/>
          </a:prstGeom>
        </p:spPr>
        <p:txBody>
          <a:bodyPr wrap="none" lIns="0" tIns="0" rIns="0" bIns="0">
            <a:noAutofit/>
          </a:bodyPr>
          <a:lstStyle/>
          <a:p>
            <a:pPr indent="0"/>
            <a:r>
              <a:rPr lang="en-US" sz="450" i="1" spc="-50">
                <a:solidFill>
                  <a:srgbClr val="4F4F50"/>
                </a:solidFill>
                <a:latin typeface="Georgia"/>
              </a:rPr>
              <a:t>Se&amp; ItteteA : Beach in Te\</a:t>
            </a:r>
          </a:p>
        </p:txBody>
      </p:sp>
      <p:sp>
        <p:nvSpPr>
          <p:cNvPr id="7" name="Rectangle 6"/>
          <p:cNvSpPr/>
          <p:nvPr/>
        </p:nvSpPr>
        <p:spPr>
          <a:xfrm>
            <a:off x="2712720" y="3575304"/>
            <a:ext cx="832104" cy="103632"/>
          </a:xfrm>
          <a:prstGeom prst="rect">
            <a:avLst/>
          </a:prstGeom>
        </p:spPr>
        <p:txBody>
          <a:bodyPr wrap="none" lIns="0" tIns="0" rIns="0" bIns="0">
            <a:noAutofit/>
          </a:bodyPr>
          <a:lstStyle/>
          <a:p>
            <a:pPr indent="0"/>
            <a:r>
              <a:rPr lang="en-US" sz="450" i="1" spc="-50">
                <a:solidFill>
                  <a:srgbClr val="4F4F50"/>
                </a:solidFill>
                <a:latin typeface="Georgia"/>
              </a:rPr>
              <a:t>Santa Ma lta del Mai Beach..</a:t>
            </a:r>
          </a:p>
        </p:txBody>
      </p:sp>
      <p:sp>
        <p:nvSpPr>
          <p:cNvPr id="8" name="Rectangle 7"/>
          <p:cNvSpPr/>
          <p:nvPr/>
        </p:nvSpPr>
        <p:spPr>
          <a:xfrm>
            <a:off x="2331720" y="3605784"/>
            <a:ext cx="167640" cy="70104"/>
          </a:xfrm>
          <a:prstGeom prst="rect">
            <a:avLst/>
          </a:prstGeom>
        </p:spPr>
        <p:txBody>
          <a:bodyPr wrap="none" lIns="0" tIns="0" rIns="0" bIns="0">
            <a:noAutofit/>
          </a:bodyPr>
          <a:lstStyle/>
          <a:p>
            <a:pPr indent="0"/>
            <a:r>
              <a:rPr lang="en-US" sz="450" i="1" spc="-50">
                <a:solidFill>
                  <a:srgbClr val="4F4F50"/>
                </a:solidFill>
                <a:latin typeface="Georgia"/>
              </a:rPr>
              <a:t>•imen.</a:t>
            </a:r>
          </a:p>
        </p:txBody>
      </p:sp>
      <p:sp>
        <p:nvSpPr>
          <p:cNvPr id="9" name="Rectangle 8"/>
          <p:cNvSpPr/>
          <p:nvPr/>
        </p:nvSpPr>
        <p:spPr>
          <a:xfrm>
            <a:off x="1676400" y="3706368"/>
            <a:ext cx="832104" cy="252984"/>
          </a:xfrm>
          <a:prstGeom prst="rect">
            <a:avLst/>
          </a:prstGeom>
        </p:spPr>
        <p:txBody>
          <a:bodyPr lIns="0" tIns="0" rIns="0" bIns="0">
            <a:noAutofit/>
          </a:bodyPr>
          <a:lstStyle/>
          <a:p>
            <a:pPr indent="0" algn="just">
              <a:lnSpc>
                <a:spcPts val="624"/>
              </a:lnSpc>
            </a:pPr>
            <a:r>
              <a:rPr lang="en-US" sz="400">
                <a:solidFill>
                  <a:srgbClr val="858585"/>
                </a:solidFill>
                <a:latin typeface="Calibri"/>
              </a:rPr>
              <a:t>Considered one of the most beautiful beaches in the world, Ses llletes is one </a:t>
            </a:r>
            <a:r>
              <a:rPr lang="en-US" sz="400">
                <a:solidFill>
                  <a:srgbClr val="313133"/>
                </a:solidFill>
                <a:latin typeface="Calibri"/>
              </a:rPr>
              <a:t>of </a:t>
            </a:r>
            <a:r>
              <a:rPr lang="en-US" sz="400">
                <a:solidFill>
                  <a:srgbClr val="4F4F50"/>
                </a:solidFill>
                <a:latin typeface="Calibri"/>
              </a:rPr>
              <a:t>the most </a:t>
            </a:r>
            <a:r>
              <a:rPr lang="en-US" sz="400">
                <a:solidFill>
                  <a:srgbClr val="858585"/>
                </a:solidFill>
                <a:latin typeface="Calibri"/>
              </a:rPr>
              <a:t>iconic images </a:t>
            </a:r>
            <a:r>
              <a:rPr lang="en-US" sz="400">
                <a:solidFill>
                  <a:srgbClr val="313133"/>
                </a:solidFill>
                <a:latin typeface="Calibri"/>
              </a:rPr>
              <a:t>of </a:t>
            </a:r>
            <a:r>
              <a:rPr lang="en-US" sz="400">
                <a:solidFill>
                  <a:srgbClr val="4F4F50"/>
                </a:solidFill>
                <a:latin typeface="Calibri"/>
              </a:rPr>
              <a:t>the </a:t>
            </a:r>
            <a:r>
              <a:rPr lang="en-US" sz="400">
                <a:solidFill>
                  <a:srgbClr val="858585"/>
                </a:solidFill>
                <a:latin typeface="Calibri"/>
              </a:rPr>
              <a:t>islan..</a:t>
            </a:r>
          </a:p>
        </p:txBody>
      </p:sp>
      <p:sp>
        <p:nvSpPr>
          <p:cNvPr id="10" name="Rectangle 9"/>
          <p:cNvSpPr/>
          <p:nvPr/>
        </p:nvSpPr>
        <p:spPr>
          <a:xfrm>
            <a:off x="2712720" y="3706368"/>
            <a:ext cx="832104" cy="252984"/>
          </a:xfrm>
          <a:prstGeom prst="rect">
            <a:avLst/>
          </a:prstGeom>
        </p:spPr>
        <p:txBody>
          <a:bodyPr lIns="0" tIns="0" rIns="0" bIns="0">
            <a:noAutofit/>
          </a:bodyPr>
          <a:lstStyle/>
          <a:p>
            <a:pPr indent="0">
              <a:lnSpc>
                <a:spcPts val="624"/>
              </a:lnSpc>
            </a:pPr>
            <a:r>
              <a:rPr lang="en-US" sz="400">
                <a:solidFill>
                  <a:srgbClr val="858585"/>
                </a:solidFill>
                <a:latin typeface="Calibri"/>
              </a:rPr>
              <a:t>Hello, curious traveler! If you </a:t>
            </a:r>
            <a:r>
              <a:rPr lang="en-US" sz="400">
                <a:solidFill>
                  <a:srgbClr val="757575"/>
                </a:solidFill>
                <a:latin typeface="Calibri"/>
              </a:rPr>
              <a:t>are </a:t>
            </a:r>
            <a:r>
              <a:rPr lang="en-US" sz="400">
                <a:solidFill>
                  <a:srgbClr val="858585"/>
                </a:solidFill>
                <a:latin typeface="Calibri"/>
              </a:rPr>
              <a:t>here, it is because you </a:t>
            </a:r>
            <a:r>
              <a:rPr lang="en-US" sz="400">
                <a:solidFill>
                  <a:srgbClr val="757575"/>
                </a:solidFill>
                <a:latin typeface="Calibri"/>
              </a:rPr>
              <a:t>are </a:t>
            </a:r>
            <a:r>
              <a:rPr lang="en-US" sz="400">
                <a:solidFill>
                  <a:srgbClr val="858585"/>
                </a:solidFill>
                <a:latin typeface="Calibri"/>
              </a:rPr>
              <a:t>probably wondering </a:t>
            </a:r>
            <a:r>
              <a:rPr lang="en-US" sz="400">
                <a:solidFill>
                  <a:srgbClr val="313133"/>
                </a:solidFill>
                <a:latin typeface="Calibri"/>
              </a:rPr>
              <a:t>if </a:t>
            </a:r>
            <a:r>
              <a:rPr lang="en-US" sz="400">
                <a:solidFill>
                  <a:srgbClr val="757575"/>
                </a:solidFill>
                <a:latin typeface="Calibri"/>
              </a:rPr>
              <a:t>Playa Santa Marfa del </a:t>
            </a:r>
            <a:r>
              <a:rPr lang="en-US" sz="400">
                <a:solidFill>
                  <a:srgbClr val="858585"/>
                </a:solidFill>
                <a:latin typeface="Calibri"/>
              </a:rPr>
              <a:t>M.,</a:t>
            </a:r>
          </a:p>
        </p:txBody>
      </p:sp>
      <p:sp>
        <p:nvSpPr>
          <p:cNvPr id="12" name="Rectangle 11"/>
          <p:cNvSpPr/>
          <p:nvPr/>
        </p:nvSpPr>
        <p:spPr>
          <a:xfrm>
            <a:off x="2874264" y="5693664"/>
            <a:ext cx="2468880" cy="259080"/>
          </a:xfrm>
          <a:prstGeom prst="rect">
            <a:avLst/>
          </a:prstGeom>
        </p:spPr>
        <p:txBody>
          <a:bodyPr wrap="none" lIns="0" tIns="0" rIns="0" bIns="0">
            <a:noAutofit/>
          </a:bodyPr>
          <a:lstStyle/>
          <a:p>
            <a:pPr indent="0">
              <a:spcAft>
                <a:spcPts val="2730"/>
              </a:spcAft>
            </a:pPr>
            <a:r>
              <a:rPr lang="en-US" sz="2000" b="1">
                <a:solidFill>
                  <a:srgbClr val="4472C4"/>
                </a:solidFill>
                <a:latin typeface="Calibri"/>
              </a:rPr>
              <a:t>VII. Developer's Guide</a:t>
            </a:r>
          </a:p>
        </p:txBody>
      </p:sp>
      <p:sp>
        <p:nvSpPr>
          <p:cNvPr id="13" name="Rectangle 12"/>
          <p:cNvSpPr/>
          <p:nvPr/>
        </p:nvSpPr>
        <p:spPr>
          <a:xfrm>
            <a:off x="1133856" y="6388608"/>
            <a:ext cx="5727192" cy="1853184"/>
          </a:xfrm>
          <a:prstGeom prst="rect">
            <a:avLst/>
          </a:prstGeom>
        </p:spPr>
        <p:txBody>
          <a:bodyPr lIns="0" tIns="0" rIns="0" bIns="0">
            <a:noAutofit/>
          </a:bodyPr>
          <a:lstStyle/>
          <a:p>
            <a:pPr indent="0" algn="just">
              <a:lnSpc>
                <a:spcPts val="1680"/>
              </a:lnSpc>
              <a:spcBef>
                <a:spcPts val="2730"/>
              </a:spcBef>
            </a:pPr>
            <a:r>
              <a:rPr lang="en-US" sz="1100">
                <a:latin typeface="Calibri"/>
              </a:rPr>
              <a:t>1.    Hardware requirement</a:t>
            </a:r>
          </a:p>
          <a:p>
            <a:pPr marL="479552" indent="-241300">
              <a:lnSpc>
                <a:spcPts val="1680"/>
              </a:lnSpc>
            </a:pPr>
            <a:r>
              <a:rPr lang="en-US" sz="1100">
                <a:latin typeface="Calibri"/>
              </a:rPr>
              <a:t>-    A minimum computer system that will help you access all the tools in the courses is a Pentium 166 or better</a:t>
            </a:r>
          </a:p>
          <a:p>
            <a:pPr marL="238252" indent="0" algn="just">
              <a:lnSpc>
                <a:spcPts val="1680"/>
              </a:lnSpc>
              <a:spcAft>
                <a:spcPts val="1050"/>
              </a:spcAft>
            </a:pPr>
            <a:r>
              <a:rPr lang="en-US" sz="1100">
                <a:latin typeface="Calibri"/>
              </a:rPr>
              <a:t>-    64 Megabytes of RAM or better</a:t>
            </a:r>
          </a:p>
          <a:p>
            <a:pPr indent="0" algn="just">
              <a:lnSpc>
                <a:spcPts val="1680"/>
              </a:lnSpc>
            </a:pPr>
            <a:r>
              <a:rPr lang="en-US" sz="1100">
                <a:latin typeface="Calibri"/>
              </a:rPr>
              <a:t>2.    Browser support</a:t>
            </a:r>
          </a:p>
          <a:p>
            <a:pPr marL="238252" indent="0" algn="just">
              <a:lnSpc>
                <a:spcPts val="1680"/>
              </a:lnSpc>
            </a:pPr>
            <a:r>
              <a:rPr lang="en-US" sz="1100">
                <a:latin typeface="Calibri"/>
              </a:rPr>
              <a:t>-    Chrome browser version 57.0 and above.</a:t>
            </a:r>
          </a:p>
          <a:p>
            <a:pPr marL="238252" indent="0" algn="just">
              <a:lnSpc>
                <a:spcPts val="1680"/>
              </a:lnSpc>
            </a:pPr>
            <a:r>
              <a:rPr lang="en-US" sz="1100">
                <a:latin typeface="Calibri"/>
              </a:rPr>
              <a:t>-    Firefox browser version 52.0 and above.</a:t>
            </a:r>
          </a:p>
          <a:p>
            <a:pPr marL="238252" indent="0" algn="just">
              <a:lnSpc>
                <a:spcPts val="1680"/>
              </a:lnSpc>
            </a:pPr>
            <a:r>
              <a:rPr lang="en-US" sz="1100">
                <a:latin typeface="Calibri"/>
              </a:rPr>
              <a:t>-    IE browser version 11.0 and above.</a:t>
            </a:r>
          </a:p>
        </p:txBody>
      </p:sp>
      <p:sp>
        <p:nvSpPr>
          <p:cNvPr id="14" name="Rectangle 13"/>
          <p:cNvSpPr/>
          <p:nvPr/>
        </p:nvSpPr>
        <p:spPr>
          <a:xfrm>
            <a:off x="6156960" y="9278112"/>
            <a:ext cx="676656" cy="158496"/>
          </a:xfrm>
          <a:prstGeom prst="rect">
            <a:avLst/>
          </a:prstGeom>
        </p:spPr>
        <p:txBody>
          <a:bodyPr wrap="none" lIns="0" tIns="0" rIns="0" bIns="0">
            <a:noAutofit/>
          </a:bodyPr>
          <a:lstStyle/>
          <a:p>
            <a:pPr indent="0"/>
            <a:r>
              <a:rPr lang="en-US" sz="1050" spc="250">
                <a:latin typeface="Calibri"/>
              </a:rPr>
              <a:t>13 | </a:t>
            </a:r>
            <a:r>
              <a:rPr lang="en-US" sz="1050" spc="250">
                <a:solidFill>
                  <a:srgbClr val="858585"/>
                </a:solidFill>
                <a:latin typeface="Calibri"/>
              </a:rPr>
              <a:t>Page</a:t>
            </a:r>
          </a:p>
        </p:txBody>
      </p:sp>
      <p:pic>
        <p:nvPicPr>
          <p:cNvPr id="15" name="Picture 14">
            <a:extLst>
              <a:ext uri="{FF2B5EF4-FFF2-40B4-BE49-F238E27FC236}">
                <a16:creationId xmlns:a16="http://schemas.microsoft.com/office/drawing/2014/main" id="{FDC6BA4C-677E-4191-9943-3AF786FA2CCA}"/>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21046" y="2362758"/>
            <a:ext cx="3324225" cy="2524125"/>
          </a:xfrm>
          <a:prstGeom prst="rect">
            <a:avLst/>
          </a:prstGeom>
          <a:ln>
            <a:solidFill>
              <a:schemeClr val="tx1"/>
            </a:solidFill>
          </a:ln>
        </p:spPr>
      </p:pic>
      <p:pic>
        <p:nvPicPr>
          <p:cNvPr id="16" name="Picture 15">
            <a:extLst>
              <a:ext uri="{FF2B5EF4-FFF2-40B4-BE49-F238E27FC236}">
                <a16:creationId xmlns:a16="http://schemas.microsoft.com/office/drawing/2014/main" id="{73D884B4-F0D9-4F4F-8E1F-BB6921B823B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859571" y="2353233"/>
            <a:ext cx="3543300" cy="253365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5AABA9-7A72-4001-9694-71CBA15DD32F}"/>
              </a:ext>
            </a:extLst>
          </p:cNvPr>
          <p:cNvSpPr txBox="1"/>
          <p:nvPr/>
        </p:nvSpPr>
        <p:spPr>
          <a:xfrm>
            <a:off x="846785" y="502275"/>
            <a:ext cx="6210837" cy="2862322"/>
          </a:xfrm>
          <a:prstGeom prst="rect">
            <a:avLst/>
          </a:prstGeom>
          <a:noFill/>
        </p:spPr>
        <p:txBody>
          <a:bodyPr wrap="square" rtlCol="0">
            <a:spAutoFit/>
          </a:bodyPr>
          <a:lstStyle/>
          <a:p>
            <a:pPr algn="ctr" rtl="0">
              <a:spcBef>
                <a:spcPts val="0"/>
              </a:spcBef>
              <a:spcAft>
                <a:spcPts val="0"/>
              </a:spcAft>
            </a:pPr>
            <a:r>
              <a:rPr lang="en-US" sz="1200" b="1" i="0" u="none" strike="noStrike" dirty="0">
                <a:solidFill>
                  <a:srgbClr val="000000"/>
                </a:solidFill>
                <a:effectLst/>
                <a:latin typeface="Verdana" panose="020B0604030504040204" pitchFamily="34" charset="0"/>
              </a:rPr>
              <a:t>Problem Statement</a:t>
            </a:r>
            <a:endParaRPr lang="en-US" sz="1200" b="0" dirty="0">
              <a:effectLst/>
            </a:endParaRPr>
          </a:p>
          <a:p>
            <a:pPr algn="just" rtl="0">
              <a:spcBef>
                <a:spcPts val="0"/>
              </a:spcBef>
              <a:spcAft>
                <a:spcPts val="0"/>
              </a:spcAft>
            </a:pPr>
            <a:br>
              <a:rPr lang="en-US" sz="1200" b="0" dirty="0">
                <a:effectLst/>
              </a:rPr>
            </a:br>
            <a:r>
              <a:rPr lang="en-US" sz="1200" b="0" i="0" u="none" strike="noStrike" dirty="0">
                <a:solidFill>
                  <a:srgbClr val="000000"/>
                </a:solidFill>
                <a:effectLst/>
                <a:latin typeface="Verdana" panose="020B0604030504040204" pitchFamily="34" charset="0"/>
              </a:rPr>
              <a:t>The most important economic benefit of beaches is that they serve as a tourist attraction site. Tourism is the largest economic activity in the world and it not only earns countries foreign revenue, but also acts as a large employer for the local population. “Beauty </a:t>
            </a:r>
            <a:r>
              <a:rPr lang="en-US" sz="1200" dirty="0">
                <a:solidFill>
                  <a:srgbClr val="000000"/>
                </a:solidFill>
                <a:latin typeface="Verdana" panose="020B0604030504040204" pitchFamily="34" charset="0"/>
              </a:rPr>
              <a:t>o</a:t>
            </a:r>
            <a:r>
              <a:rPr lang="en-US" sz="1200" b="0" i="0" u="none" strike="noStrike" dirty="0">
                <a:solidFill>
                  <a:srgbClr val="000000"/>
                </a:solidFill>
                <a:effectLst/>
                <a:latin typeface="Verdana" panose="020B0604030504040204" pitchFamily="34" charset="0"/>
              </a:rPr>
              <a:t>f Beaches” will be the website that will provide the information about famous beaches in the world. The information can be categorized based on zone wise (NORTH, SOUTH, WEST and EAST).</a:t>
            </a:r>
            <a:endParaRPr lang="en-US" sz="1200" b="0" dirty="0">
              <a:effectLst/>
            </a:endParaRPr>
          </a:p>
          <a:p>
            <a:pPr algn="just" rtl="0">
              <a:spcBef>
                <a:spcPts val="0"/>
              </a:spcBef>
              <a:spcAft>
                <a:spcPts val="0"/>
              </a:spcAft>
            </a:pPr>
            <a:br>
              <a:rPr lang="en-US" sz="1200" b="0" dirty="0">
                <a:effectLst/>
              </a:rPr>
            </a:br>
            <a:r>
              <a:rPr lang="en-US" sz="1200" b="0" i="0" u="none" strike="noStrike" dirty="0">
                <a:solidFill>
                  <a:srgbClr val="000000"/>
                </a:solidFill>
                <a:effectLst/>
                <a:latin typeface="Verdana" panose="020B0604030504040204" pitchFamily="34" charset="0"/>
              </a:rPr>
              <a:t>The website is to be developed for the Windows Platform using HTML5, JavaScript and Geolocation. The site should work well in all leading browsers including Chrome, IE, Firefox etc. </a:t>
            </a:r>
            <a:endParaRPr lang="en-US" sz="1200" b="0" dirty="0">
              <a:effectLst/>
            </a:endParaRPr>
          </a:p>
          <a:p>
            <a:br>
              <a:rPr lang="en-US" sz="1200" dirty="0"/>
            </a:br>
            <a:endParaRPr lang="en-US" sz="1200" dirty="0"/>
          </a:p>
        </p:txBody>
      </p:sp>
      <p:sp>
        <p:nvSpPr>
          <p:cNvPr id="3" name="TextBox 2">
            <a:extLst>
              <a:ext uri="{FF2B5EF4-FFF2-40B4-BE49-F238E27FC236}">
                <a16:creationId xmlns:a16="http://schemas.microsoft.com/office/drawing/2014/main" id="{1637F262-9CD2-46AD-A929-02F81EA5B3FC}"/>
              </a:ext>
            </a:extLst>
          </p:cNvPr>
          <p:cNvSpPr txBox="1"/>
          <p:nvPr/>
        </p:nvSpPr>
        <p:spPr>
          <a:xfrm>
            <a:off x="846785" y="3519143"/>
            <a:ext cx="6210837" cy="5478423"/>
          </a:xfrm>
          <a:prstGeom prst="rect">
            <a:avLst/>
          </a:prstGeom>
          <a:noFill/>
        </p:spPr>
        <p:txBody>
          <a:bodyPr wrap="square" rtlCol="0">
            <a:spAutoFit/>
          </a:bodyPr>
          <a:lstStyle/>
          <a:p>
            <a:pPr algn="ctr"/>
            <a:r>
              <a:rPr lang="en-US" sz="1400" b="1" dirty="0"/>
              <a:t>Project Report: Creating Beauty of Beaches website</a:t>
            </a:r>
          </a:p>
          <a:p>
            <a:endParaRPr lang="en-US" sz="1400" dirty="0"/>
          </a:p>
          <a:p>
            <a:r>
              <a:rPr lang="en-US" sz="1400" b="1" dirty="0"/>
              <a:t>Progress:</a:t>
            </a:r>
          </a:p>
          <a:p>
            <a:endParaRPr lang="en-US" sz="1400" dirty="0"/>
          </a:p>
          <a:p>
            <a:r>
              <a:rPr lang="en-US" sz="1400" dirty="0"/>
              <a:t>- HTML Structure and ReactJS Components: We have established the foundational HTML structure and implemented ReactJS components to create dynamic and interactive elements on the website. These components include navigation menus, image carousels, beach listings, and interactive maps.</a:t>
            </a:r>
          </a:p>
          <a:p>
            <a:endParaRPr lang="en-US" sz="1400" dirty="0"/>
          </a:p>
          <a:p>
            <a:r>
              <a:rPr lang="en-US" sz="1400" dirty="0"/>
              <a:t>- CSS Styling: Our CSS styling encompasses the visual design and layout of the website, ensuring consistency and aesthetic appeal. We have applied custom styles to enhance the user interface and create a cohesive branding experience.</a:t>
            </a:r>
          </a:p>
          <a:p>
            <a:endParaRPr lang="en-US" sz="1400" dirty="0"/>
          </a:p>
          <a:p>
            <a:r>
              <a:rPr lang="en-US" sz="1400" b="1" dirty="0"/>
              <a:t>Next Steps:</a:t>
            </a:r>
          </a:p>
          <a:p>
            <a:endParaRPr lang="en-US" sz="1400" dirty="0"/>
          </a:p>
          <a:p>
            <a:r>
              <a:rPr lang="en-US" sz="1400" dirty="0"/>
              <a:t>- Bug Fixing: Prioritize bug fixing to address any issues or inconsistencies identified during testing. Conduct thorough debugging sessions to resolve issues related to layout rendering, functionality, and compatibility across different devices and browsers.</a:t>
            </a:r>
          </a:p>
          <a:p>
            <a:endParaRPr lang="en-US" sz="1400" dirty="0"/>
          </a:p>
          <a:p>
            <a:r>
              <a:rPr lang="en-US" sz="1400" dirty="0"/>
              <a:t>- Responsive Design Optimization: Focus on optimizing the responsiveness of our ReactJS components to ensure seamless adaptation to various viewport sizes. Implement CSS media queries and responsive design techniques to address specific layout challenges and improve the overall user experience on smartphones, tablets, laptops, and desktops.</a:t>
            </a:r>
          </a:p>
        </p:txBody>
      </p:sp>
    </p:spTree>
    <p:extLst>
      <p:ext uri="{BB962C8B-B14F-4D97-AF65-F5344CB8AC3E}">
        <p14:creationId xmlns:p14="http://schemas.microsoft.com/office/powerpoint/2010/main" val="1943882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896112" y="3325367"/>
            <a:ext cx="5971032" cy="2418609"/>
          </a:xfrm>
          <a:prstGeom prst="rect">
            <a:avLst/>
          </a:prstGeom>
        </p:spPr>
        <p:txBody>
          <a:bodyPr lIns="0" tIns="0" rIns="0" bIns="0">
            <a:noAutofit/>
          </a:bodyPr>
          <a:lstStyle/>
          <a:p>
            <a:pPr indent="0">
              <a:spcAft>
                <a:spcPts val="630"/>
              </a:spcAft>
            </a:pPr>
            <a:r>
              <a:rPr lang="en-US" sz="1800" dirty="0">
                <a:solidFill>
                  <a:srgbClr val="2F5496"/>
                </a:solidFill>
                <a:latin typeface="Calibri"/>
              </a:rPr>
              <a:t>Table of Contents</a:t>
            </a:r>
          </a:p>
          <a:p>
            <a:pPr indent="0" algn="just">
              <a:lnSpc>
                <a:spcPts val="1944"/>
              </a:lnSpc>
            </a:pPr>
            <a:r>
              <a:rPr lang="en-US" sz="1100" dirty="0">
                <a:latin typeface="Calibri"/>
              </a:rPr>
              <a:t>I.    Introduction.........................................................................................................................................2</a:t>
            </a:r>
          </a:p>
          <a:p>
            <a:pPr indent="0" algn="just">
              <a:lnSpc>
                <a:spcPts val="1944"/>
              </a:lnSpc>
            </a:pPr>
            <a:r>
              <a:rPr lang="en-US" sz="1100" dirty="0">
                <a:latin typeface="Calibri"/>
              </a:rPr>
              <a:t>II.    </a:t>
            </a:r>
            <a:r>
              <a:rPr lang="en-US" sz="1100" dirty="0" err="1">
                <a:latin typeface="Calibri"/>
              </a:rPr>
              <a:t>eProject</a:t>
            </a:r>
            <a:r>
              <a:rPr lang="en-US" sz="1100" dirty="0">
                <a:latin typeface="Calibri"/>
              </a:rPr>
              <a:t> Abstraction...........................................................................................................................2</a:t>
            </a:r>
          </a:p>
          <a:p>
            <a:pPr indent="0" algn="just">
              <a:lnSpc>
                <a:spcPts val="1944"/>
              </a:lnSpc>
            </a:pPr>
            <a:r>
              <a:rPr lang="en-US" sz="1100" dirty="0">
                <a:latin typeface="Calibri"/>
              </a:rPr>
              <a:t>III.    Tool and Technology used.............................................................................................................3</a:t>
            </a:r>
          </a:p>
          <a:p>
            <a:pPr indent="0" algn="just">
              <a:lnSpc>
                <a:spcPts val="1944"/>
              </a:lnSpc>
            </a:pPr>
            <a:r>
              <a:rPr lang="en-US" sz="1100" dirty="0">
                <a:latin typeface="Calibri"/>
              </a:rPr>
              <a:t>IV.    User's Case.......................................................................................................................................4</a:t>
            </a:r>
          </a:p>
          <a:p>
            <a:pPr indent="0" algn="just">
              <a:lnSpc>
                <a:spcPts val="1944"/>
              </a:lnSpc>
            </a:pPr>
            <a:r>
              <a:rPr lang="en-US" sz="1100" dirty="0">
                <a:latin typeface="Calibri"/>
              </a:rPr>
              <a:t>V.    Site's map............................................................................................................................................5</a:t>
            </a:r>
          </a:p>
          <a:p>
            <a:pPr indent="0" algn="just">
              <a:lnSpc>
                <a:spcPts val="1944"/>
              </a:lnSpc>
            </a:pPr>
            <a:r>
              <a:rPr lang="en-US" sz="1100" dirty="0">
                <a:latin typeface="Calibri"/>
              </a:rPr>
              <a:t>VI.    </a:t>
            </a:r>
            <a:r>
              <a:rPr lang="en-US" sz="1100" dirty="0" err="1">
                <a:latin typeface="Calibri"/>
              </a:rPr>
              <a:t>eProject</a:t>
            </a:r>
            <a:r>
              <a:rPr lang="en-US" sz="1100" dirty="0">
                <a:latin typeface="Calibri"/>
              </a:rPr>
              <a:t> Analysis and    Design.........................................................................................................6</a:t>
            </a:r>
          </a:p>
          <a:p>
            <a:pPr indent="0" algn="just">
              <a:lnSpc>
                <a:spcPts val="1944"/>
              </a:lnSpc>
            </a:pPr>
            <a:r>
              <a:rPr lang="en-US" sz="1100" dirty="0">
                <a:latin typeface="Calibri"/>
              </a:rPr>
              <a:t>VII.    Developer's Guide.........................................................................................................................13</a:t>
            </a:r>
          </a:p>
        </p:txBody>
      </p:sp>
      <p:sp>
        <p:nvSpPr>
          <p:cNvPr id="3" name="Rectangle 2"/>
          <p:cNvSpPr/>
          <p:nvPr/>
        </p:nvSpPr>
        <p:spPr>
          <a:xfrm>
            <a:off x="6227064" y="9278112"/>
            <a:ext cx="606552" cy="158496"/>
          </a:xfrm>
          <a:prstGeom prst="rect">
            <a:avLst/>
          </a:prstGeom>
        </p:spPr>
        <p:txBody>
          <a:bodyPr wrap="none" lIns="0" tIns="0" rIns="0" bIns="0">
            <a:noAutofit/>
          </a:bodyPr>
          <a:lstStyle/>
          <a:p>
            <a:pPr indent="0"/>
            <a:r>
              <a:rPr lang="en-US" sz="1050" spc="250">
                <a:latin typeface="Calibri"/>
              </a:rPr>
              <a:t>1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3206496" y="1097280"/>
            <a:ext cx="1816608" cy="213360"/>
          </a:xfrm>
          <a:prstGeom prst="rect">
            <a:avLst/>
          </a:prstGeom>
        </p:spPr>
        <p:txBody>
          <a:bodyPr wrap="none" lIns="0" tIns="0" rIns="0" bIns="0">
            <a:noAutofit/>
          </a:bodyPr>
          <a:lstStyle/>
          <a:p>
            <a:pPr indent="0" algn="just">
              <a:spcAft>
                <a:spcPts val="2520"/>
              </a:spcAft>
            </a:pPr>
            <a:r>
              <a:rPr lang="en-US" sz="2000" b="1">
                <a:solidFill>
                  <a:srgbClr val="2F5496"/>
                </a:solidFill>
                <a:latin typeface="Calibri"/>
              </a:rPr>
              <a:t>I.</a:t>
            </a:r>
            <a:r>
              <a:rPr lang="en-US" sz="2000" b="1">
                <a:latin typeface="Calibri"/>
              </a:rPr>
              <a:t> </a:t>
            </a:r>
            <a:r>
              <a:rPr lang="en-US" sz="2000" b="1">
                <a:solidFill>
                  <a:srgbClr val="2F5496"/>
                </a:solidFill>
                <a:latin typeface="Calibri"/>
              </a:rPr>
              <a:t>Introduction</a:t>
            </a:r>
          </a:p>
        </p:txBody>
      </p:sp>
      <p:sp>
        <p:nvSpPr>
          <p:cNvPr id="3" name="Rectangle 2"/>
          <p:cNvSpPr/>
          <p:nvPr/>
        </p:nvSpPr>
        <p:spPr>
          <a:xfrm>
            <a:off x="902208" y="1789176"/>
            <a:ext cx="5964936" cy="807720"/>
          </a:xfrm>
          <a:prstGeom prst="rect">
            <a:avLst/>
          </a:prstGeom>
        </p:spPr>
        <p:txBody>
          <a:bodyPr lIns="0" tIns="0" rIns="0" bIns="0">
            <a:noAutofit/>
          </a:bodyPr>
          <a:lstStyle/>
          <a:p>
            <a:pPr indent="469900" algn="just">
              <a:lnSpc>
                <a:spcPts val="1680"/>
              </a:lnSpc>
              <a:spcBef>
                <a:spcPts val="2520"/>
              </a:spcBef>
              <a:spcAft>
                <a:spcPts val="2520"/>
              </a:spcAft>
            </a:pPr>
            <a:r>
              <a:rPr lang="en-US" sz="1100">
                <a:latin typeface="Calibri"/>
              </a:rPr>
              <a:t>The primary objective of our website is to showcase various beaches from around the world. The Beauty of Beaches website offers information, images, and services related to these beaches. Users, whether planning a vacation, seeking a getaway, or simply gathering information, can explore our platform to fulfill their needs.</a:t>
            </a:r>
          </a:p>
        </p:txBody>
      </p:sp>
      <p:sp>
        <p:nvSpPr>
          <p:cNvPr id="4" name="Rectangle 3"/>
          <p:cNvSpPr/>
          <p:nvPr/>
        </p:nvSpPr>
        <p:spPr>
          <a:xfrm>
            <a:off x="2776728" y="3048000"/>
            <a:ext cx="2673096" cy="256032"/>
          </a:xfrm>
          <a:prstGeom prst="rect">
            <a:avLst/>
          </a:prstGeom>
        </p:spPr>
        <p:txBody>
          <a:bodyPr wrap="none" lIns="0" tIns="0" rIns="0" bIns="0">
            <a:noAutofit/>
          </a:bodyPr>
          <a:lstStyle/>
          <a:p>
            <a:pPr indent="0" algn="just">
              <a:spcBef>
                <a:spcPts val="2520"/>
              </a:spcBef>
              <a:spcAft>
                <a:spcPts val="4410"/>
              </a:spcAft>
            </a:pPr>
            <a:r>
              <a:rPr lang="en-US" sz="2000" b="1">
                <a:solidFill>
                  <a:srgbClr val="2F5496"/>
                </a:solidFill>
                <a:latin typeface="Calibri"/>
              </a:rPr>
              <a:t>II.</a:t>
            </a:r>
            <a:r>
              <a:rPr lang="en-US" sz="2000" b="1">
                <a:latin typeface="Calibri"/>
              </a:rPr>
              <a:t> </a:t>
            </a:r>
            <a:r>
              <a:rPr lang="en-US" sz="2000" b="1">
                <a:solidFill>
                  <a:srgbClr val="2F5496"/>
                </a:solidFill>
                <a:latin typeface="Calibri"/>
              </a:rPr>
              <a:t>eProject Abstraction</a:t>
            </a:r>
          </a:p>
        </p:txBody>
      </p:sp>
      <p:sp>
        <p:nvSpPr>
          <p:cNvPr id="5" name="Rectangle 4"/>
          <p:cNvSpPr/>
          <p:nvPr/>
        </p:nvSpPr>
        <p:spPr>
          <a:xfrm>
            <a:off x="902208" y="4050792"/>
            <a:ext cx="5971032" cy="1767840"/>
          </a:xfrm>
          <a:prstGeom prst="rect">
            <a:avLst/>
          </a:prstGeom>
        </p:spPr>
        <p:txBody>
          <a:bodyPr lIns="0" tIns="0" rIns="0" bIns="0">
            <a:noAutofit/>
          </a:bodyPr>
          <a:lstStyle/>
          <a:p>
            <a:pPr indent="469900" algn="just">
              <a:lnSpc>
                <a:spcPts val="1680"/>
              </a:lnSpc>
              <a:spcBef>
                <a:spcPts val="4410"/>
              </a:spcBef>
              <a:spcAft>
                <a:spcPts val="420"/>
              </a:spcAft>
            </a:pPr>
            <a:r>
              <a:rPr lang="en-US" sz="1100" i="1">
                <a:latin typeface="Calibri"/>
              </a:rPr>
              <a:t>Beauty of Beaches</a:t>
            </a:r>
            <a:r>
              <a:rPr lang="en-US" sz="1100">
                <a:latin typeface="Calibri"/>
              </a:rPr>
              <a:t> is a straightforward website featuring detailed information about 11 beaches, including their locations, activities, travel options, services, blogs, and galleries. Our goal is to provide visitors with the most up-to-date information available. Each beach is showcased with authentic images, renowned blogs, and popular services found online.</a:t>
            </a:r>
          </a:p>
          <a:p>
            <a:pPr indent="469900" algn="just">
              <a:lnSpc>
                <a:spcPts val="1680"/>
              </a:lnSpc>
              <a:spcAft>
                <a:spcPts val="2100"/>
              </a:spcAft>
            </a:pPr>
            <a:r>
              <a:rPr lang="en-US" sz="1100">
                <a:latin typeface="Calibri"/>
              </a:rPr>
              <a:t>The website is designed for the Windows Platform using HTML5, CSS, Bootstrap, SASS, Reactjs, Json-server and Geolocation technology. It is optimized to perform well on all major browsers, such as Chrome, IE, and Firefox. Additionally, we aim to enhance user experience by ensuring compatibility with various devices, ranging from smartphones to computers.</a:t>
            </a:r>
          </a:p>
        </p:txBody>
      </p:sp>
      <p:sp>
        <p:nvSpPr>
          <p:cNvPr id="6" name="Rectangle 5"/>
          <p:cNvSpPr/>
          <p:nvPr/>
        </p:nvSpPr>
        <p:spPr>
          <a:xfrm>
            <a:off x="1356360" y="6284976"/>
            <a:ext cx="5266944" cy="2593848"/>
          </a:xfrm>
          <a:prstGeom prst="rect">
            <a:avLst/>
          </a:prstGeom>
        </p:spPr>
        <p:txBody>
          <a:bodyPr lIns="0" tIns="0" rIns="0" bIns="0">
            <a:noAutofit/>
          </a:bodyPr>
          <a:lstStyle/>
          <a:p>
            <a:pPr indent="469900" algn="just">
              <a:spcBef>
                <a:spcPts val="2100"/>
              </a:spcBef>
              <a:spcAft>
                <a:spcPts val="1050"/>
              </a:spcAft>
            </a:pPr>
            <a:r>
              <a:rPr lang="en-US" sz="1100">
                <a:latin typeface="Calibri"/>
              </a:rPr>
              <a:t>After coming to an agreement, we decide that the website will include the following:</a:t>
            </a:r>
          </a:p>
          <a:p>
            <a:pPr marL="257048" indent="0" algn="just">
              <a:lnSpc>
                <a:spcPts val="1680"/>
              </a:lnSpc>
            </a:pPr>
            <a:r>
              <a:rPr lang="en-US" sz="1100">
                <a:latin typeface="Calibri"/>
              </a:rPr>
              <a:t>1.    The layout: This will be consistent across all pages and will include:</a:t>
            </a:r>
          </a:p>
          <a:p>
            <a:pPr marL="714248" indent="0" algn="just">
              <a:lnSpc>
                <a:spcPts val="1680"/>
              </a:lnSpc>
            </a:pPr>
            <a:r>
              <a:rPr lang="en-US" sz="1100">
                <a:latin typeface="Calibri"/>
              </a:rPr>
              <a:t>a.    Navigation bar</a:t>
            </a:r>
          </a:p>
          <a:p>
            <a:pPr marL="714248" indent="0" algn="just">
              <a:lnSpc>
                <a:spcPts val="1680"/>
              </a:lnSpc>
            </a:pPr>
            <a:r>
              <a:rPr lang="en-US" sz="1100">
                <a:latin typeface="Calibri"/>
              </a:rPr>
              <a:t>b.    Footer</a:t>
            </a:r>
          </a:p>
          <a:p>
            <a:pPr marL="257048" indent="0" algn="just">
              <a:lnSpc>
                <a:spcPts val="1680"/>
              </a:lnSpc>
            </a:pPr>
            <a:r>
              <a:rPr lang="en-US" sz="1100">
                <a:latin typeface="Calibri"/>
              </a:rPr>
              <a:t>2.    The main pages: These will utilize the layout and render content between:</a:t>
            </a:r>
          </a:p>
          <a:p>
            <a:pPr marL="714248" indent="0" algn="just">
              <a:lnSpc>
                <a:spcPts val="1680"/>
              </a:lnSpc>
            </a:pPr>
            <a:r>
              <a:rPr lang="en-US" sz="1100">
                <a:latin typeface="Calibri"/>
              </a:rPr>
              <a:t>a.    Homepage</a:t>
            </a:r>
          </a:p>
          <a:p>
            <a:pPr marL="714248" indent="0" algn="just">
              <a:lnSpc>
                <a:spcPts val="1680"/>
              </a:lnSpc>
            </a:pPr>
            <a:r>
              <a:rPr lang="en-US" sz="1100">
                <a:latin typeface="Calibri"/>
              </a:rPr>
              <a:t>b.    Region page</a:t>
            </a:r>
          </a:p>
          <a:p>
            <a:pPr marL="714248" indent="0" algn="just">
              <a:lnSpc>
                <a:spcPts val="1680"/>
              </a:lnSpc>
            </a:pPr>
            <a:r>
              <a:rPr lang="en-US" sz="1100">
                <a:latin typeface="Calibri"/>
              </a:rPr>
              <a:t>c.    Beach page</a:t>
            </a:r>
          </a:p>
          <a:p>
            <a:pPr marL="257048" indent="0" algn="just">
              <a:lnSpc>
                <a:spcPts val="1680"/>
              </a:lnSpc>
            </a:pPr>
            <a:r>
              <a:rPr lang="en-US" sz="1100">
                <a:latin typeface="Calibri"/>
              </a:rPr>
              <a:t>3.    The other pages: These will contain different sections gathered from beaches</a:t>
            </a:r>
          </a:p>
          <a:p>
            <a:pPr marL="714248" indent="0" algn="just">
              <a:lnSpc>
                <a:spcPts val="1680"/>
              </a:lnSpc>
            </a:pPr>
            <a:r>
              <a:rPr lang="en-US" sz="1100">
                <a:latin typeface="Calibri"/>
              </a:rPr>
              <a:t>a.    Blogs</a:t>
            </a:r>
          </a:p>
          <a:p>
            <a:pPr marL="714248" indent="0" algn="just">
              <a:lnSpc>
                <a:spcPts val="1680"/>
              </a:lnSpc>
            </a:pPr>
            <a:r>
              <a:rPr lang="en-US" sz="1100">
                <a:latin typeface="Calibri"/>
              </a:rPr>
              <a:t>b.    Gallery</a:t>
            </a:r>
          </a:p>
          <a:p>
            <a:pPr marL="714248" indent="0" algn="just">
              <a:lnSpc>
                <a:spcPts val="1680"/>
              </a:lnSpc>
            </a:pPr>
            <a:r>
              <a:rPr lang="en-US" sz="1100">
                <a:latin typeface="Calibri"/>
              </a:rPr>
              <a:t>c.    About us</a:t>
            </a:r>
          </a:p>
        </p:txBody>
      </p:sp>
      <p:sp>
        <p:nvSpPr>
          <p:cNvPr id="7" name="Rectangle 6"/>
          <p:cNvSpPr/>
          <p:nvPr/>
        </p:nvSpPr>
        <p:spPr>
          <a:xfrm>
            <a:off x="6224016" y="9278112"/>
            <a:ext cx="609600" cy="158496"/>
          </a:xfrm>
          <a:prstGeom prst="rect">
            <a:avLst/>
          </a:prstGeom>
        </p:spPr>
        <p:txBody>
          <a:bodyPr wrap="none" lIns="0" tIns="0" rIns="0" bIns="0">
            <a:noAutofit/>
          </a:bodyPr>
          <a:lstStyle/>
          <a:p>
            <a:pPr indent="0"/>
            <a:r>
              <a:rPr lang="en-US" sz="1050" spc="250">
                <a:latin typeface="Calibri"/>
              </a:rPr>
              <a:t>2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2478024" y="1112520"/>
            <a:ext cx="3270504" cy="256032"/>
          </a:xfrm>
          <a:prstGeom prst="rect">
            <a:avLst/>
          </a:prstGeom>
        </p:spPr>
        <p:txBody>
          <a:bodyPr wrap="none" lIns="0" tIns="0" rIns="0" bIns="0">
            <a:noAutofit/>
          </a:bodyPr>
          <a:lstStyle/>
          <a:p>
            <a:pPr indent="0" algn="just">
              <a:spcAft>
                <a:spcPts val="2730"/>
              </a:spcAft>
            </a:pPr>
            <a:r>
              <a:rPr lang="en-US" sz="2000" b="1">
                <a:solidFill>
                  <a:srgbClr val="2F5496"/>
                </a:solidFill>
                <a:latin typeface="Calibri"/>
              </a:rPr>
              <a:t>III.</a:t>
            </a:r>
            <a:r>
              <a:rPr lang="en-US" sz="2000" b="1">
                <a:latin typeface="Calibri"/>
              </a:rPr>
              <a:t> </a:t>
            </a:r>
            <a:r>
              <a:rPr lang="en-US" sz="2000" b="1">
                <a:solidFill>
                  <a:srgbClr val="2F5496"/>
                </a:solidFill>
                <a:latin typeface="Calibri"/>
              </a:rPr>
              <a:t>Tool and Technology used</a:t>
            </a:r>
          </a:p>
        </p:txBody>
      </p:sp>
      <p:sp>
        <p:nvSpPr>
          <p:cNvPr id="3" name="Rectangle 2"/>
          <p:cNvSpPr/>
          <p:nvPr/>
        </p:nvSpPr>
        <p:spPr>
          <a:xfrm>
            <a:off x="905256" y="1810512"/>
            <a:ext cx="5961888" cy="1325880"/>
          </a:xfrm>
          <a:prstGeom prst="rect">
            <a:avLst/>
          </a:prstGeom>
        </p:spPr>
        <p:txBody>
          <a:bodyPr lIns="0" tIns="0" rIns="0" bIns="0">
            <a:noAutofit/>
          </a:bodyPr>
          <a:lstStyle/>
          <a:p>
            <a:pPr marL="466852" indent="-228600">
              <a:spcBef>
                <a:spcPts val="2730"/>
              </a:spcBef>
              <a:spcAft>
                <a:spcPts val="1050"/>
              </a:spcAft>
            </a:pPr>
            <a:r>
              <a:rPr lang="en-US" sz="1100">
                <a:latin typeface="Calibri"/>
              </a:rPr>
              <a:t>• For this project, we are utilizing three primary tools:</a:t>
            </a:r>
          </a:p>
          <a:p>
            <a:pPr indent="469900">
              <a:lnSpc>
                <a:spcPts val="1680"/>
              </a:lnSpc>
              <a:spcAft>
                <a:spcPts val="420"/>
              </a:spcAft>
            </a:pPr>
            <a:r>
              <a:rPr lang="en-US" sz="1100">
                <a:latin typeface="Calibri"/>
              </a:rPr>
              <a:t>-    Visual Studio Code: This serves as our primary integrated development environment (IDE) for writing and managing code.</a:t>
            </a:r>
          </a:p>
          <a:p>
            <a:pPr marL="466852" indent="0" algn="just">
              <a:spcAft>
                <a:spcPts val="1050"/>
              </a:spcAft>
            </a:pPr>
            <a:r>
              <a:rPr lang="en-US" sz="1100">
                <a:latin typeface="Calibri"/>
              </a:rPr>
              <a:t>-    Google Chrome: We use this for testing and debugging the website during development.</a:t>
            </a:r>
          </a:p>
          <a:p>
            <a:pPr marL="466852" indent="0" algn="just">
              <a:spcAft>
                <a:spcPts val="2730"/>
              </a:spcAft>
            </a:pPr>
            <a:r>
              <a:rPr lang="en-US" sz="1100">
                <a:latin typeface="Calibri"/>
              </a:rPr>
              <a:t>-    GitHub: Allowing us for collaborative development, code sharing, and version tracking.</a:t>
            </a:r>
          </a:p>
        </p:txBody>
      </p:sp>
      <p:sp>
        <p:nvSpPr>
          <p:cNvPr id="4" name="Rectangle 3"/>
          <p:cNvSpPr/>
          <p:nvPr/>
        </p:nvSpPr>
        <p:spPr>
          <a:xfrm>
            <a:off x="902208" y="3611880"/>
            <a:ext cx="5971032" cy="2697480"/>
          </a:xfrm>
          <a:prstGeom prst="rect">
            <a:avLst/>
          </a:prstGeom>
        </p:spPr>
        <p:txBody>
          <a:bodyPr lIns="0" tIns="0" rIns="0" bIns="0">
            <a:noAutofit/>
          </a:bodyPr>
          <a:lstStyle/>
          <a:p>
            <a:pPr marL="469900" indent="-228600">
              <a:lnSpc>
                <a:spcPts val="1680"/>
              </a:lnSpc>
              <a:spcBef>
                <a:spcPts val="2730"/>
              </a:spcBef>
              <a:spcAft>
                <a:spcPts val="420"/>
              </a:spcAft>
            </a:pPr>
            <a:r>
              <a:rPr lang="en-US" sz="1100">
                <a:latin typeface="Calibri"/>
              </a:rPr>
              <a:t>• In addition to these tools, we are leveraging the following technologies to achieve our project goals:</a:t>
            </a:r>
          </a:p>
          <a:p>
            <a:pPr marL="469900" indent="0" algn="just">
              <a:spcAft>
                <a:spcPts val="1050"/>
              </a:spcAft>
            </a:pPr>
            <a:r>
              <a:rPr lang="en-US" sz="1100">
                <a:latin typeface="Calibri"/>
              </a:rPr>
              <a:t>-    HTML 5: For structuring and presenting content on web pages.</a:t>
            </a:r>
          </a:p>
          <a:p>
            <a:pPr indent="469900">
              <a:lnSpc>
                <a:spcPts val="1680"/>
              </a:lnSpc>
              <a:spcAft>
                <a:spcPts val="420"/>
              </a:spcAft>
            </a:pPr>
            <a:r>
              <a:rPr lang="en-US" sz="1100">
                <a:latin typeface="Calibri"/>
              </a:rPr>
              <a:t>-    CSS: For styling and formatting the visual aspects of our website, ensuring a polished and cohesive appearance.</a:t>
            </a:r>
          </a:p>
          <a:p>
            <a:pPr marL="469900" indent="0" algn="just">
              <a:spcAft>
                <a:spcPts val="1050"/>
              </a:spcAft>
            </a:pPr>
            <a:r>
              <a:rPr lang="en-US" sz="1100">
                <a:latin typeface="Calibri"/>
              </a:rPr>
              <a:t>-    Bootstrap: For easier styling and formatting website</a:t>
            </a:r>
          </a:p>
          <a:p>
            <a:pPr marL="469900" indent="0" algn="just">
              <a:spcAft>
                <a:spcPts val="1050"/>
              </a:spcAft>
            </a:pPr>
            <a:r>
              <a:rPr lang="en-US" sz="1100">
                <a:latin typeface="Calibri"/>
              </a:rPr>
              <a:t>-    SASS: For make writing and maintaining CSS more efficient and expressive</a:t>
            </a:r>
          </a:p>
          <a:p>
            <a:pPr indent="469900">
              <a:lnSpc>
                <a:spcPts val="1680"/>
              </a:lnSpc>
              <a:spcAft>
                <a:spcPts val="420"/>
              </a:spcAft>
            </a:pPr>
            <a:r>
              <a:rPr lang="en-US" sz="1100">
                <a:latin typeface="Calibri"/>
              </a:rPr>
              <a:t>-    React.js: For building user interfaces, providing dynamic and interactive elements to enhance the user experience.</a:t>
            </a:r>
          </a:p>
          <a:p>
            <a:pPr marL="469900" indent="0" algn="just">
              <a:spcAft>
                <a:spcPts val="2730"/>
              </a:spcAft>
            </a:pPr>
            <a:r>
              <a:rPr lang="en-US" sz="1100">
                <a:latin typeface="Calibri"/>
              </a:rPr>
              <a:t>-    Json-server: For store data and utilizing a fake API to retrieve data from the server.</a:t>
            </a:r>
          </a:p>
        </p:txBody>
      </p:sp>
      <p:sp>
        <p:nvSpPr>
          <p:cNvPr id="5" name="Rectangle 4"/>
          <p:cNvSpPr/>
          <p:nvPr/>
        </p:nvSpPr>
        <p:spPr>
          <a:xfrm>
            <a:off x="1130808" y="6781800"/>
            <a:ext cx="5742432" cy="2194560"/>
          </a:xfrm>
          <a:prstGeom prst="rect">
            <a:avLst/>
          </a:prstGeom>
        </p:spPr>
        <p:txBody>
          <a:bodyPr lIns="0" tIns="0" rIns="0" bIns="0">
            <a:noAutofit/>
          </a:bodyPr>
          <a:lstStyle/>
          <a:p>
            <a:pPr marL="241300" indent="-228600">
              <a:lnSpc>
                <a:spcPts val="1680"/>
              </a:lnSpc>
              <a:spcBef>
                <a:spcPts val="2730"/>
              </a:spcBef>
            </a:pPr>
            <a:r>
              <a:rPr lang="en-US" sz="1100">
                <a:latin typeface="Calibri"/>
              </a:rPr>
              <a:t>• Before running the eProject please using command prompt (CMD) to run these following commands: </a:t>
            </a:r>
            <a:r>
              <a:rPr lang="en-US" sz="1100" i="1">
                <a:latin typeface="Calibri"/>
              </a:rPr>
              <a:t>npm install</a:t>
            </a:r>
          </a:p>
          <a:p>
            <a:pPr marL="241300" indent="0" algn="just">
              <a:lnSpc>
                <a:spcPts val="1680"/>
              </a:lnSpc>
              <a:spcAft>
                <a:spcPts val="1050"/>
              </a:spcAft>
            </a:pPr>
            <a:r>
              <a:rPr lang="en-US" sz="1100">
                <a:latin typeface="Calibri"/>
              </a:rPr>
              <a:t>-    This will set up necessary foundation for project include reactjs, json-server,...</a:t>
            </a:r>
          </a:p>
          <a:p>
            <a:pPr marL="241300" indent="0" algn="just">
              <a:spcAft>
                <a:spcPts val="420"/>
              </a:spcAft>
            </a:pPr>
            <a:r>
              <a:rPr lang="en-US" sz="1100" i="1">
                <a:latin typeface="Calibri"/>
              </a:rPr>
              <a:t>npx -watch src/database/db.json -port3080</a:t>
            </a:r>
          </a:p>
          <a:p>
            <a:pPr marL="241300" indent="0" algn="just">
              <a:spcAft>
                <a:spcPts val="1680"/>
              </a:spcAft>
            </a:pPr>
            <a:r>
              <a:rPr lang="en-US" sz="1100">
                <a:latin typeface="Calibri"/>
              </a:rPr>
              <a:t>-    This will start json-server on port </a:t>
            </a:r>
            <a:r>
              <a:rPr lang="en-US" sz="1100" i="1">
                <a:latin typeface="Calibri"/>
              </a:rPr>
              <a:t>3080</a:t>
            </a:r>
            <a:r>
              <a:rPr lang="en-US" sz="1100">
                <a:latin typeface="Calibri"/>
              </a:rPr>
              <a:t> for project to get data</a:t>
            </a:r>
          </a:p>
          <a:p>
            <a:pPr marL="241300" indent="0" algn="just">
              <a:spcAft>
                <a:spcPts val="1050"/>
              </a:spcAft>
            </a:pPr>
            <a:r>
              <a:rPr lang="en-US" sz="1100" i="1">
                <a:latin typeface="Calibri"/>
              </a:rPr>
              <a:t>npm start</a:t>
            </a:r>
          </a:p>
          <a:p>
            <a:pPr marL="241300" indent="0" algn="just"/>
            <a:r>
              <a:rPr lang="en-US" sz="1100">
                <a:latin typeface="Calibri"/>
              </a:rPr>
              <a:t>-    This will start the project</a:t>
            </a:r>
          </a:p>
        </p:txBody>
      </p:sp>
      <p:sp>
        <p:nvSpPr>
          <p:cNvPr id="6" name="Rectangle 5"/>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3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1950720"/>
            <a:ext cx="5943600" cy="3867912"/>
          </a:xfrm>
          <a:prstGeom prst="rect">
            <a:avLst/>
          </a:prstGeom>
        </p:spPr>
      </p:pic>
      <p:sp>
        <p:nvSpPr>
          <p:cNvPr id="3" name="Rectangle 2"/>
          <p:cNvSpPr/>
          <p:nvPr/>
        </p:nvSpPr>
        <p:spPr>
          <a:xfrm>
            <a:off x="3270504" y="1033272"/>
            <a:ext cx="1697736" cy="216408"/>
          </a:xfrm>
          <a:prstGeom prst="rect">
            <a:avLst/>
          </a:prstGeom>
        </p:spPr>
        <p:txBody>
          <a:bodyPr wrap="none" lIns="0" tIns="0" rIns="0" bIns="0">
            <a:noAutofit/>
          </a:bodyPr>
          <a:lstStyle/>
          <a:p>
            <a:pPr indent="0"/>
            <a:r>
              <a:rPr lang="en-US" sz="2000" b="1">
                <a:solidFill>
                  <a:srgbClr val="4472C4"/>
                </a:solidFill>
                <a:latin typeface="Calibri"/>
              </a:rPr>
              <a:t>IV. User's Case</a:t>
            </a:r>
          </a:p>
        </p:txBody>
      </p:sp>
      <p:sp>
        <p:nvSpPr>
          <p:cNvPr id="4" name="Rectangle 3"/>
          <p:cNvSpPr/>
          <p:nvPr/>
        </p:nvSpPr>
        <p:spPr>
          <a:xfrm>
            <a:off x="6217920" y="9278112"/>
            <a:ext cx="615696" cy="158496"/>
          </a:xfrm>
          <a:prstGeom prst="rect">
            <a:avLst/>
          </a:prstGeom>
        </p:spPr>
        <p:txBody>
          <a:bodyPr wrap="none" lIns="0" tIns="0" rIns="0" bIns="0">
            <a:noAutofit/>
          </a:bodyPr>
          <a:lstStyle/>
          <a:p>
            <a:pPr indent="0"/>
            <a:r>
              <a:rPr lang="en-US" sz="1050" spc="250">
                <a:latin typeface="Calibri"/>
              </a:rPr>
              <a:t>4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6968" y="2496312"/>
            <a:ext cx="5961888" cy="3846576"/>
          </a:xfrm>
          <a:prstGeom prst="rect">
            <a:avLst/>
          </a:prstGeom>
        </p:spPr>
      </p:pic>
      <p:sp>
        <p:nvSpPr>
          <p:cNvPr id="3" name="Rectangle 2"/>
          <p:cNvSpPr/>
          <p:nvPr/>
        </p:nvSpPr>
        <p:spPr>
          <a:xfrm>
            <a:off x="3310128" y="1094232"/>
            <a:ext cx="1600200" cy="259080"/>
          </a:xfrm>
          <a:prstGeom prst="rect">
            <a:avLst/>
          </a:prstGeom>
        </p:spPr>
        <p:txBody>
          <a:bodyPr wrap="none" lIns="0" tIns="0" rIns="0" bIns="0">
            <a:noAutofit/>
          </a:bodyPr>
          <a:lstStyle/>
          <a:p>
            <a:pPr indent="0"/>
            <a:r>
              <a:rPr lang="en-US" sz="2000" b="1">
                <a:solidFill>
                  <a:srgbClr val="4472C4"/>
                </a:solidFill>
                <a:latin typeface="Calibri"/>
              </a:rPr>
              <a:t>V. Site's map</a:t>
            </a:r>
          </a:p>
        </p:txBody>
      </p:sp>
      <p:sp>
        <p:nvSpPr>
          <p:cNvPr id="4" name="Rectangle 3"/>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5 | </a:t>
            </a:r>
            <a:r>
              <a:rPr lang="en-US" sz="1050" spc="250">
                <a:solidFill>
                  <a:srgbClr val="858585"/>
                </a:solidFill>
                <a:latin typeface="Calibri"/>
              </a:rPr>
              <a:t>Page</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83920" y="2249424"/>
            <a:ext cx="5964936" cy="323088"/>
          </a:xfrm>
          <a:prstGeom prst="rect">
            <a:avLst/>
          </a:prstGeom>
        </p:spPr>
      </p:pic>
      <p:pic>
        <p:nvPicPr>
          <p:cNvPr id="3" name="Picture 2"/>
          <p:cNvPicPr>
            <a:picLocks noChangeAspect="1"/>
          </p:cNvPicPr>
          <p:nvPr/>
        </p:nvPicPr>
        <p:blipFill>
          <a:blip r:embed="rId3"/>
          <a:stretch>
            <a:fillRect/>
          </a:stretch>
        </p:blipFill>
        <p:spPr>
          <a:xfrm>
            <a:off x="886968" y="3599688"/>
            <a:ext cx="5961888" cy="2468880"/>
          </a:xfrm>
          <a:prstGeom prst="rect">
            <a:avLst/>
          </a:prstGeom>
        </p:spPr>
      </p:pic>
      <p:sp>
        <p:nvSpPr>
          <p:cNvPr id="5" name="Rectangle 4"/>
          <p:cNvSpPr/>
          <p:nvPr/>
        </p:nvSpPr>
        <p:spPr>
          <a:xfrm>
            <a:off x="2316480" y="1097280"/>
            <a:ext cx="3575304" cy="256032"/>
          </a:xfrm>
          <a:prstGeom prst="rect">
            <a:avLst/>
          </a:prstGeom>
        </p:spPr>
        <p:txBody>
          <a:bodyPr wrap="none" lIns="0" tIns="0" rIns="0" bIns="0">
            <a:noAutofit/>
          </a:bodyPr>
          <a:lstStyle/>
          <a:p>
            <a:pPr indent="0">
              <a:spcAft>
                <a:spcPts val="2730"/>
              </a:spcAft>
            </a:pPr>
            <a:r>
              <a:rPr lang="en-US" sz="2000" b="1">
                <a:solidFill>
                  <a:srgbClr val="2F5496"/>
                </a:solidFill>
                <a:latin typeface="Calibri"/>
              </a:rPr>
              <a:t>VI. eProject Analysis and Design</a:t>
            </a:r>
          </a:p>
        </p:txBody>
      </p:sp>
      <p:sp>
        <p:nvSpPr>
          <p:cNvPr id="6" name="Rectangle 5"/>
          <p:cNvSpPr/>
          <p:nvPr/>
        </p:nvSpPr>
        <p:spPr>
          <a:xfrm>
            <a:off x="911352" y="1795272"/>
            <a:ext cx="1792224" cy="371856"/>
          </a:xfrm>
          <a:prstGeom prst="rect">
            <a:avLst/>
          </a:prstGeom>
        </p:spPr>
        <p:txBody>
          <a:bodyPr lIns="0" tIns="0" rIns="0" bIns="0">
            <a:noAutofit/>
          </a:bodyPr>
          <a:lstStyle/>
          <a:p>
            <a:pPr indent="0" algn="just">
              <a:spcBef>
                <a:spcPts val="2730"/>
              </a:spcBef>
              <a:spcAft>
                <a:spcPts val="420"/>
              </a:spcAft>
            </a:pPr>
            <a:r>
              <a:rPr lang="en-US" sz="1200">
                <a:solidFill>
                  <a:srgbClr val="2F5496"/>
                </a:solidFill>
                <a:latin typeface="Calibri"/>
              </a:rPr>
              <a:t>1.</a:t>
            </a:r>
            <a:r>
              <a:rPr lang="en-US" sz="1200">
                <a:latin typeface="Calibri"/>
              </a:rPr>
              <a:t> </a:t>
            </a:r>
            <a:r>
              <a:rPr lang="en-US" sz="1200">
                <a:solidFill>
                  <a:srgbClr val="2F5496"/>
                </a:solidFill>
                <a:latin typeface="Calibri"/>
              </a:rPr>
              <a:t>The layout:</a:t>
            </a:r>
          </a:p>
          <a:p>
            <a:pPr marL="469900" indent="0"/>
            <a:r>
              <a:rPr lang="en-US" sz="1100">
                <a:latin typeface="Calibri"/>
              </a:rPr>
              <a:t>• The navigation bar:</a:t>
            </a:r>
          </a:p>
        </p:txBody>
      </p:sp>
      <p:sp>
        <p:nvSpPr>
          <p:cNvPr id="7" name="Rectangle 6"/>
          <p:cNvSpPr/>
          <p:nvPr/>
        </p:nvSpPr>
        <p:spPr>
          <a:xfrm>
            <a:off x="1356360" y="2926080"/>
            <a:ext cx="5510784" cy="381000"/>
          </a:xfrm>
          <a:prstGeom prst="rect">
            <a:avLst/>
          </a:prstGeom>
        </p:spPr>
        <p:txBody>
          <a:bodyPr lIns="0" tIns="0" rIns="0" bIns="0">
            <a:noAutofit/>
          </a:bodyPr>
          <a:lstStyle/>
          <a:p>
            <a:pPr indent="0" algn="just">
              <a:lnSpc>
                <a:spcPts val="1704"/>
              </a:lnSpc>
            </a:pPr>
            <a:r>
              <a:rPr lang="en-US" sz="1100">
                <a:latin typeface="Calibri"/>
              </a:rPr>
              <a:t>- Navigation bar on top of each website including: Website logo, home, travel, blogs, gallery, about us, contact us and search button. The search section for find beaches:</a:t>
            </a:r>
          </a:p>
        </p:txBody>
      </p:sp>
      <p:sp>
        <p:nvSpPr>
          <p:cNvPr id="8" name="Rectangle 7"/>
          <p:cNvSpPr/>
          <p:nvPr/>
        </p:nvSpPr>
        <p:spPr>
          <a:xfrm>
            <a:off x="1359408" y="6434328"/>
            <a:ext cx="941832" cy="140208"/>
          </a:xfrm>
          <a:prstGeom prst="rect">
            <a:avLst/>
          </a:prstGeom>
        </p:spPr>
        <p:txBody>
          <a:bodyPr wrap="none" lIns="0" tIns="0" rIns="0" bIns="0">
            <a:noAutofit/>
          </a:bodyPr>
          <a:lstStyle/>
          <a:p>
            <a:pPr indent="0"/>
            <a:r>
              <a:rPr lang="en-US" sz="1100">
                <a:latin typeface="Calibri"/>
              </a:rPr>
              <a:t>• The footer:</a:t>
            </a:r>
          </a:p>
        </p:txBody>
      </p:sp>
      <p:sp>
        <p:nvSpPr>
          <p:cNvPr id="13" name="Rectangle 12"/>
          <p:cNvSpPr/>
          <p:nvPr/>
        </p:nvSpPr>
        <p:spPr>
          <a:xfrm>
            <a:off x="1356360" y="8735568"/>
            <a:ext cx="5346192" cy="313944"/>
          </a:xfrm>
          <a:prstGeom prst="rect">
            <a:avLst/>
          </a:prstGeom>
        </p:spPr>
        <p:txBody>
          <a:bodyPr lIns="0" tIns="0" rIns="0" bIns="0">
            <a:noAutofit/>
          </a:bodyPr>
          <a:lstStyle/>
          <a:p>
            <a:pPr indent="0">
              <a:lnSpc>
                <a:spcPts val="1440"/>
              </a:lnSpc>
              <a:spcBef>
                <a:spcPts val="3150"/>
              </a:spcBef>
            </a:pPr>
            <a:r>
              <a:rPr lang="en-US" sz="1100">
                <a:latin typeface="Calibri"/>
              </a:rPr>
              <a:t>- The footer is at the bottom of each website including: Sitemap, Links, Follow Us and Address which include Geolocation</a:t>
            </a:r>
          </a:p>
        </p:txBody>
      </p:sp>
      <p:sp>
        <p:nvSpPr>
          <p:cNvPr id="14" name="Rectangle 13"/>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6 | </a:t>
            </a:r>
            <a:r>
              <a:rPr lang="en-US" sz="1050" spc="250">
                <a:solidFill>
                  <a:srgbClr val="858585"/>
                </a:solidFill>
                <a:latin typeface="Calibri"/>
              </a:rPr>
              <a:t>Page</a:t>
            </a:r>
          </a:p>
        </p:txBody>
      </p:sp>
      <p:pic>
        <p:nvPicPr>
          <p:cNvPr id="15" name="Picture 14" descr="A screen shot of a computer&#10;&#10;Description automatically generated">
            <a:extLst>
              <a:ext uri="{FF2B5EF4-FFF2-40B4-BE49-F238E27FC236}">
                <a16:creationId xmlns:a16="http://schemas.microsoft.com/office/drawing/2014/main" id="{6E031149-BEBB-4B14-9A00-2926FAA1B236}"/>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883920" y="6649593"/>
            <a:ext cx="5943600" cy="1504950"/>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23544" y="1795272"/>
            <a:ext cx="5955792" cy="2965704"/>
          </a:xfrm>
          <a:prstGeom prst="rect">
            <a:avLst/>
          </a:prstGeom>
        </p:spPr>
      </p:pic>
      <p:sp>
        <p:nvSpPr>
          <p:cNvPr id="4" name="Rectangle 3"/>
          <p:cNvSpPr/>
          <p:nvPr/>
        </p:nvSpPr>
        <p:spPr>
          <a:xfrm>
            <a:off x="896112" y="950976"/>
            <a:ext cx="5739384" cy="697992"/>
          </a:xfrm>
          <a:prstGeom prst="rect">
            <a:avLst/>
          </a:prstGeom>
        </p:spPr>
        <p:txBody>
          <a:bodyPr lIns="0" tIns="0" rIns="0" bIns="0">
            <a:noAutofit/>
          </a:bodyPr>
          <a:lstStyle/>
          <a:p>
            <a:pPr indent="0" algn="just">
              <a:lnSpc>
                <a:spcPts val="1464"/>
              </a:lnSpc>
            </a:pPr>
            <a:r>
              <a:rPr lang="en-US" sz="1200">
                <a:solidFill>
                  <a:srgbClr val="2F5496"/>
                </a:solidFill>
                <a:latin typeface="Calibri"/>
              </a:rPr>
              <a:t>2.</a:t>
            </a:r>
            <a:r>
              <a:rPr lang="en-US" sz="1200">
                <a:latin typeface="Calibri"/>
              </a:rPr>
              <a:t> </a:t>
            </a:r>
            <a:r>
              <a:rPr lang="en-US" sz="1200">
                <a:solidFill>
                  <a:srgbClr val="2F5496"/>
                </a:solidFill>
                <a:latin typeface="Calibri"/>
              </a:rPr>
              <a:t>Homepage:</a:t>
            </a:r>
          </a:p>
          <a:p>
            <a:pPr indent="0">
              <a:lnSpc>
                <a:spcPts val="1464"/>
              </a:lnSpc>
            </a:pPr>
            <a:r>
              <a:rPr lang="en-US" sz="1100">
                <a:latin typeface="Calibri"/>
              </a:rPr>
              <a:t>- Upon entering the website, users are greeted with a video presentation and accompanied by a compelling slogan that articulates the primary objective of the website: assisting users in discovering their ideal beaches.</a:t>
            </a:r>
          </a:p>
        </p:txBody>
      </p:sp>
      <p:sp>
        <p:nvSpPr>
          <p:cNvPr id="5" name="Rectangle 4"/>
          <p:cNvSpPr/>
          <p:nvPr/>
        </p:nvSpPr>
        <p:spPr>
          <a:xfrm>
            <a:off x="896112" y="5382768"/>
            <a:ext cx="5961888" cy="521208"/>
          </a:xfrm>
          <a:prstGeom prst="rect">
            <a:avLst/>
          </a:prstGeom>
        </p:spPr>
        <p:txBody>
          <a:bodyPr lIns="0" tIns="0" rIns="0" bIns="0">
            <a:noAutofit/>
          </a:bodyPr>
          <a:lstStyle/>
          <a:p>
            <a:pPr indent="0">
              <a:lnSpc>
                <a:spcPts val="1440"/>
              </a:lnSpc>
              <a:spcBef>
                <a:spcPts val="3360"/>
              </a:spcBef>
            </a:pPr>
            <a:r>
              <a:rPr lang="en-US" sz="1100">
                <a:latin typeface="Calibri"/>
              </a:rPr>
              <a:t>- Next up, we have selection site: Explore, Activities, Services and Images. Each of them selects randomly beaches data and show for the users. Moreover, users can click on any of these options to navigate to the dedicated Beach page, where detailed information about the selected beach is provided.</a:t>
            </a:r>
          </a:p>
        </p:txBody>
      </p:sp>
      <p:sp>
        <p:nvSpPr>
          <p:cNvPr id="7" name="Rectangle 6"/>
          <p:cNvSpPr/>
          <p:nvPr/>
        </p:nvSpPr>
        <p:spPr>
          <a:xfrm>
            <a:off x="6220968" y="9278112"/>
            <a:ext cx="612648" cy="158496"/>
          </a:xfrm>
          <a:prstGeom prst="rect">
            <a:avLst/>
          </a:prstGeom>
        </p:spPr>
        <p:txBody>
          <a:bodyPr wrap="none" lIns="0" tIns="0" rIns="0" bIns="0">
            <a:noAutofit/>
          </a:bodyPr>
          <a:lstStyle/>
          <a:p>
            <a:pPr indent="0"/>
            <a:r>
              <a:rPr lang="en-US" sz="1050" spc="250">
                <a:latin typeface="Calibri"/>
              </a:rPr>
              <a:t>7 | </a:t>
            </a:r>
            <a:r>
              <a:rPr lang="en-US" sz="1050" spc="250">
                <a:solidFill>
                  <a:srgbClr val="858585"/>
                </a:solidFill>
                <a:latin typeface="Calibri"/>
              </a:rPr>
              <a:t>Page</a:t>
            </a:r>
          </a:p>
        </p:txBody>
      </p:sp>
      <p:pic>
        <p:nvPicPr>
          <p:cNvPr id="8" name="Picture 7">
            <a:extLst>
              <a:ext uri="{FF2B5EF4-FFF2-40B4-BE49-F238E27FC236}">
                <a16:creationId xmlns:a16="http://schemas.microsoft.com/office/drawing/2014/main" id="{9CB0F1F0-6511-4433-80EC-F8A9204C987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935736" y="6306312"/>
            <a:ext cx="5943600" cy="2695575"/>
          </a:xfrm>
          <a:prstGeom prst="rect">
            <a:avLst/>
          </a:prstGeom>
          <a:ln>
            <a:solidFill>
              <a:schemeClr val="tx1"/>
            </a:solidFill>
          </a:ln>
        </p:spPr>
      </p:pic>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1649</Words>
  <Application>Microsoft Office PowerPoint</Application>
  <PresentationFormat>Custom</PresentationFormat>
  <Paragraphs>131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Georgia</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EPROJECT REPORT</dc:title>
  <dc:subject>FPT APTECH – T2310E</dc:subject>
  <dc:creator>Phạm Quang Huy</dc:creator>
  <cp:keywords/>
  <cp:lastModifiedBy>Huy Phạm</cp:lastModifiedBy>
  <cp:revision>4</cp:revision>
  <dcterms:modified xsi:type="dcterms:W3CDTF">2024-05-02T14:06:08Z</dcterms:modified>
</cp:coreProperties>
</file>