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F5D"/>
    <a:srgbClr val="243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6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rung Hai 20204545" userId="c4b7a035-c0df-4e25-bb9b-e172f83e42af" providerId="ADAL" clId="{6242E92F-96F4-499E-9990-5AD0838278D8}"/>
    <pc:docChg chg="modSld">
      <pc:chgData name="Nguyen Trung Hai 20204545" userId="c4b7a035-c0df-4e25-bb9b-e172f83e42af" providerId="ADAL" clId="{6242E92F-96F4-499E-9990-5AD0838278D8}" dt="2023-07-07T16:24:00.916" v="0" actId="1076"/>
      <pc:docMkLst>
        <pc:docMk/>
      </pc:docMkLst>
      <pc:sldChg chg="modSp mod">
        <pc:chgData name="Nguyen Trung Hai 20204545" userId="c4b7a035-c0df-4e25-bb9b-e172f83e42af" providerId="ADAL" clId="{6242E92F-96F4-499E-9990-5AD0838278D8}" dt="2023-07-07T16:24:00.916" v="0" actId="1076"/>
        <pc:sldMkLst>
          <pc:docMk/>
          <pc:sldMk cId="2100671886" sldId="274"/>
        </pc:sldMkLst>
        <pc:picChg chg="mod">
          <ac:chgData name="Nguyen Trung Hai 20204545" userId="c4b7a035-c0df-4e25-bb9b-e172f83e42af" providerId="ADAL" clId="{6242E92F-96F4-499E-9990-5AD0838278D8}" dt="2023-07-07T16:24:00.916" v="0" actId="1076"/>
          <ac:picMkLst>
            <pc:docMk/>
            <pc:sldMk cId="2100671886" sldId="274"/>
            <ac:picMk id="21" creationId="{37491D7A-65DF-FB60-FD4F-86C8EE11F6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1624-3651-4EE2-B86D-2C8EC6A34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9E8F0-D03F-49C6-AB01-461336536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72AF-F075-4D90-BF5B-898C4896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293-2CDE-48FC-9AEE-50B3E38E35C7}" type="datetimeFigureOut">
              <a:rPr lang="vi-VN" smtClean="0"/>
              <a:t>07/07/2023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2CAE-E91A-42FB-8B81-89FCED89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3CFF-CCB4-4A62-81D5-0E0D042A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DF0A-167A-4E19-AC7E-E86B2D5D9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858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D6CB-8A59-4A29-9FF7-3FB9928C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7605C-96F2-41C7-8D51-4DC946E9B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17C2-FFA9-44FC-B665-CBEB0BAF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293-2CDE-48FC-9AEE-50B3E38E35C7}" type="datetimeFigureOut">
              <a:rPr lang="vi-VN" smtClean="0"/>
              <a:t>07/07/2023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F138-AB32-4604-AAE0-2658FA83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E7B0F-8DC5-463D-B679-DC232301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DF0A-167A-4E19-AC7E-E86B2D5D9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57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37915-1DC5-4E85-BDD1-13523CD4C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B86E1-AF5A-48DC-BE89-D3E390A41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EE56-612F-4041-8F14-F2B90186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293-2CDE-48FC-9AEE-50B3E38E35C7}" type="datetimeFigureOut">
              <a:rPr lang="vi-VN" smtClean="0"/>
              <a:t>07/07/2023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71314-82F2-4199-8328-E88C2B79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0FA7-1092-4885-BBDE-124E1B2C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DF0A-167A-4E19-AC7E-E86B2D5D9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197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4F13-46DC-458C-A644-D01EC91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2989-345F-4553-90BE-65660174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568A-B846-4A1F-AD99-BA7BFC8A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293-2CDE-48FC-9AEE-50B3E38E35C7}" type="datetimeFigureOut">
              <a:rPr lang="vi-VN" smtClean="0"/>
              <a:t>07/07/2023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25F9-9C39-47EC-B58C-330B9B05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54B2B-E8B3-4C12-9922-0E033D24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DF0A-167A-4E19-AC7E-E86B2D5D9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417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C10D-133F-46FC-95C8-FDB240E9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B6200-2286-49A0-8D61-CE72EBE8E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C4A34-2665-4A9C-AC8D-3F74FED9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293-2CDE-48FC-9AEE-50B3E38E35C7}" type="datetimeFigureOut">
              <a:rPr lang="vi-VN" smtClean="0"/>
              <a:t>07/07/2023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73A37-0C67-4680-9BF3-BA3E3B8D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46D8-8683-4D3B-8346-F50A1733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DF0A-167A-4E19-AC7E-E86B2D5D9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38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D582-FF84-44AD-B916-0E550356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8A90-0792-4427-BB85-449E5E440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816FE-0305-407A-A4B0-19EB2EDFD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85FF3-47FC-4824-84A4-922E39AE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293-2CDE-48FC-9AEE-50B3E38E35C7}" type="datetimeFigureOut">
              <a:rPr lang="vi-VN" smtClean="0"/>
              <a:t>07/07/2023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C1B9-1AB8-4463-8E4B-A21D213D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7F805-431B-42AD-A81E-DEA48C6C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DF0A-167A-4E19-AC7E-E86B2D5D9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041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BC30-1A53-47FB-82E3-E044807B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C89EA-D3EF-4B0F-9626-ED393B77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CDDB0-5A68-4DD6-981E-8731905C9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0CB58-1586-43E3-A8A9-F1D066BCA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E5493-932E-400D-8414-81A4ED7F1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611E3-5E01-429C-BCE6-741917D6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293-2CDE-48FC-9AEE-50B3E38E35C7}" type="datetimeFigureOut">
              <a:rPr lang="vi-VN" smtClean="0"/>
              <a:t>07/07/2023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41495-DF53-4FC1-8A9D-F6C2AD1F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6F525-77C6-4024-8270-C56B1B01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DF0A-167A-4E19-AC7E-E86B2D5D9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13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CBFA-BEAD-41EC-9F19-81133694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4821E-609C-49AF-8CEB-AB0E87DF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293-2CDE-48FC-9AEE-50B3E38E35C7}" type="datetimeFigureOut">
              <a:rPr lang="vi-VN" smtClean="0"/>
              <a:t>07/07/2023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35E14-5898-4443-BFC0-C32B9795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0FCE1-EA73-41AF-80CA-49641332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DF0A-167A-4E19-AC7E-E86B2D5D9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918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F1AD2-B1BF-4A37-88BB-885048F5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293-2CDE-48FC-9AEE-50B3E38E35C7}" type="datetimeFigureOut">
              <a:rPr lang="vi-VN" smtClean="0"/>
              <a:t>07/07/2023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5F7BA-2BCA-4751-8CA9-85F2BAD1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AD095-7E30-4A21-B816-3DD8FAE0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DF0A-167A-4E19-AC7E-E86B2D5D9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67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B38D-F4A1-4288-993A-F9D81BE7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A846-83CB-4424-9280-AB48202B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27637-35A5-4E11-9359-4324AD96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BAE26-7BDD-41FB-98FB-C0B39E0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293-2CDE-48FC-9AEE-50B3E38E35C7}" type="datetimeFigureOut">
              <a:rPr lang="vi-VN" smtClean="0"/>
              <a:t>07/07/2023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F2CC9-7D02-4273-9324-C8176708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CE188-3304-4A85-8652-0AAB2191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DF0A-167A-4E19-AC7E-E86B2D5D9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504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E76F-23EE-4659-B185-56CA841B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B2A4B-73CD-4656-B1FC-738349D40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A336A-C81A-4D39-BA37-4F670270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4EF08-24D8-4A2B-AA7C-7E2DD622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3A293-2CDE-48FC-9AEE-50B3E38E35C7}" type="datetimeFigureOut">
              <a:rPr lang="vi-VN" smtClean="0"/>
              <a:t>07/07/2023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CD683-F1D5-439B-AAE0-F3747A02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E10BA-2050-49B8-84E4-2E61E7EB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7DF0A-167A-4E19-AC7E-E86B2D5D928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901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26A4E-3C9C-4302-8596-71E5AAC6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B916-A999-4CF9-857A-32F1F01D5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F835-FA5A-4DDA-A1D9-B07E145C4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611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3A293-2CDE-48FC-9AEE-50B3E38E35C7}" type="datetimeFigureOut">
              <a:rPr lang="vi-VN" smtClean="0"/>
              <a:t>07/07/2023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4BAE4-929A-4F1E-B07E-0AB009838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611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37D44-D67B-4722-B03B-2B53DC34A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611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DF0A-167A-4E19-AC7E-E86B2D5D928F}" type="slidenum">
              <a:rPr lang="vi-VN" smtClean="0"/>
              <a:t>‹#›</a:t>
            </a:fld>
            <a:endParaRPr lang="vi-V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B435D-A3AD-420E-8873-8492191C9912}"/>
              </a:ext>
            </a:extLst>
          </p:cNvPr>
          <p:cNvGrpSpPr/>
          <p:nvPr userDrawn="1"/>
        </p:nvGrpSpPr>
        <p:grpSpPr>
          <a:xfrm>
            <a:off x="0" y="6673023"/>
            <a:ext cx="12192000" cy="182880"/>
            <a:chOff x="0" y="93044"/>
            <a:chExt cx="12192000" cy="1828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228C35-C3C5-42AC-8A99-122206FE5EDB}"/>
                </a:ext>
              </a:extLst>
            </p:cNvPr>
            <p:cNvSpPr/>
            <p:nvPr/>
          </p:nvSpPr>
          <p:spPr>
            <a:xfrm>
              <a:off x="0" y="93044"/>
              <a:ext cx="8229600" cy="18288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1F8FE38-46AC-4AAE-A49F-2E60726D8B97}"/>
                </a:ext>
              </a:extLst>
            </p:cNvPr>
            <p:cNvSpPr/>
            <p:nvPr/>
          </p:nvSpPr>
          <p:spPr>
            <a:xfrm rot="5400000">
              <a:off x="8229600" y="93044"/>
              <a:ext cx="182880" cy="182880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178569-C134-4C5F-A2D6-EFE2462D0712}"/>
                </a:ext>
              </a:extLst>
            </p:cNvPr>
            <p:cNvSpPr/>
            <p:nvPr/>
          </p:nvSpPr>
          <p:spPr>
            <a:xfrm>
              <a:off x="8534400" y="93044"/>
              <a:ext cx="3657600" cy="1828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1276F7D4-F832-49AD-B304-394204AE2F8B}"/>
                </a:ext>
              </a:extLst>
            </p:cNvPr>
            <p:cNvSpPr/>
            <p:nvPr/>
          </p:nvSpPr>
          <p:spPr>
            <a:xfrm rot="16200000">
              <a:off x="8353225" y="93044"/>
              <a:ext cx="182880" cy="18288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dirty="0"/>
            </a:p>
          </p:txBody>
        </p:sp>
      </p:grpSp>
    </p:spTree>
    <p:extLst>
      <p:ext uri="{BB962C8B-B14F-4D97-AF65-F5344CB8AC3E}">
        <p14:creationId xmlns:p14="http://schemas.microsoft.com/office/powerpoint/2010/main" val="41323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4A6B-AD9B-4DA4-986F-0B507F783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Resource-Balanced Target Q-coverage in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Directional Sensor Networks with an</a:t>
            </a:r>
            <a:br>
              <a:rPr lang="en-US" sz="32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r>
              <a:rPr lang="en-US" sz="32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Improved Genetic Algorithm</a:t>
            </a:r>
            <a:endParaRPr lang="vi-VN" sz="32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47196-D369-49E0-AC96-D241419BD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7095"/>
            <a:ext cx="9144000" cy="1655762"/>
          </a:xfrm>
        </p:spPr>
        <p:txBody>
          <a:bodyPr/>
          <a:lstStyle/>
          <a:p>
            <a:r>
              <a:rPr lang="vi-VN" dirty="0"/>
              <a:t>Authors: </a:t>
            </a:r>
            <a:r>
              <a:rPr lang="en-US" b="0" i="0" dirty="0">
                <a:effectLst/>
                <a:latin typeface="Arial" panose="020B0604020202020204" pitchFamily="34" charset="0"/>
              </a:rPr>
              <a:t>Nguyen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Thi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Hanh, Huynh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Thi</a:t>
            </a:r>
            <a:r>
              <a:rPr lang="en-US" b="0" i="0" dirty="0">
                <a:effectLst/>
                <a:latin typeface="Arial" panose="020B0604020202020204" pitchFamily="34" charset="0"/>
              </a:rPr>
              <a:t> Thanh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Binh</a:t>
            </a:r>
            <a:r>
              <a:rPr lang="en-US" b="0" i="0" dirty="0">
                <a:effectLst/>
                <a:latin typeface="Arial" panose="020B0604020202020204" pitchFamily="34" charset="0"/>
              </a:rPr>
              <a:t>, Nguyen Van Son, Ban Ha Bang, Trinh Van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Chien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vi-VN" dirty="0"/>
              <a:t>Presenter: Nguyen Van Son</a:t>
            </a:r>
          </a:p>
        </p:txBody>
      </p:sp>
    </p:spTree>
    <p:extLst>
      <p:ext uri="{BB962C8B-B14F-4D97-AF65-F5344CB8AC3E}">
        <p14:creationId xmlns:p14="http://schemas.microsoft.com/office/powerpoint/2010/main" val="120069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743E-F4CF-FE16-B2F6-0AFD2DD5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Problem Folmulation</a:t>
            </a:r>
            <a:b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Sensor Direction Determining Problem</a:t>
            </a:r>
            <a:endParaRPr lang="en-V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DB29C44-6BAC-B2CC-A931-46C8477407B5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93DF-87D7-DA43-6AE8-3744257A9D15}"/>
              </a:ext>
            </a:extLst>
          </p:cNvPr>
          <p:cNvSpPr txBox="1"/>
          <p:nvPr/>
        </p:nvSpPr>
        <p:spPr>
          <a:xfrm>
            <a:off x="1142566" y="1252220"/>
            <a:ext cx="10515600" cy="603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V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VN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>
              <a:lnSpc>
                <a:spcPct val="150000"/>
              </a:lnSpc>
            </a:pPr>
            <a:r>
              <a:rPr lang="en-VN" sz="2000" i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V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If the number available sensor is under-provision:</a:t>
            </a:r>
          </a:p>
          <a:p>
            <a:pPr>
              <a:lnSpc>
                <a:spcPct val="150000"/>
              </a:lnSpc>
            </a:pPr>
            <a:endParaRPr lang="en-VN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Maximize the Q-balancing Index of networks (</a:t>
            </a:r>
            <a:r>
              <a:rPr lang="en-VN" sz="2000" b="1">
                <a:latin typeface="Arial" panose="020B0604020202020204" pitchFamily="34" charset="0"/>
                <a:cs typeface="Arial" panose="020B0604020202020204" pitchFamily="34" charset="0"/>
              </a:rPr>
              <a:t>QBI</a:t>
            </a:r>
            <a:r>
              <a:rPr lang="en-VN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VN" sz="2000">
                <a:latin typeface="Arial" panose="020B0604020202020204" pitchFamily="34" charset="0"/>
                <a:cs typeface="Arial" panose="020B0604020202020204" pitchFamily="34" charset="0"/>
              </a:rPr>
              <a:t>represent </a:t>
            </a: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for 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 balance of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coverage rate/ the required coverage among sensors</a:t>
            </a: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V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If the number available sensor is over-provision: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Minimize the number of the active sensors (</a:t>
            </a:r>
            <a:r>
              <a:rPr lang="en-VN" sz="2000" b="1" dirty="0">
                <a:latin typeface="Arial" panose="020B0604020202020204" pitchFamily="34" charset="0"/>
                <a:cs typeface="Arial" panose="020B0604020202020204" pitchFamily="34" charset="0"/>
              </a:rPr>
              <a:t>No.Active</a:t>
            </a: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VN" sz="2000" dirty="0">
                <a:latin typeface="Arial" panose="020B0604020202020204" pitchFamily="34" charset="0"/>
                <a:cs typeface="Arial" panose="020B0604020202020204" pitchFamily="34" charset="0"/>
              </a:rPr>
              <a:t>Others metric considered: </a:t>
            </a:r>
            <a:r>
              <a:rPr lang="en-VN" sz="2000" b="1" dirty="0">
                <a:latin typeface="Arial" panose="020B0604020202020204" pitchFamily="34" charset="0"/>
                <a:cs typeface="Arial" panose="020B0604020202020204" pitchFamily="34" charset="0"/>
              </a:rPr>
              <a:t>Power Consumming (PC), Distance Index (DI), Coverage Quality (CQ).</a:t>
            </a:r>
          </a:p>
          <a:p>
            <a:pPr lvl="1">
              <a:lnSpc>
                <a:spcPct val="150000"/>
              </a:lnSpc>
            </a:pPr>
            <a:endParaRPr lang="en-V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V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88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743E-F4CF-FE16-B2F6-0AFD2DD5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Problem Folmulation</a:t>
            </a:r>
            <a:b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Metrics</a:t>
            </a:r>
            <a:endParaRPr lang="en-V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DB29C44-6BAC-B2CC-A931-46C8477407B5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E42FDC-527A-CCB5-8096-0F1622AE00CC}"/>
                  </a:ext>
                </a:extLst>
              </p:cNvPr>
              <p:cNvSpPr txBox="1"/>
              <p:nvPr/>
            </p:nvSpPr>
            <p:spPr>
              <a:xfrm>
                <a:off x="1300409" y="1820508"/>
                <a:ext cx="10085295" cy="5588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V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Q-Balancing </a:t>
                </a:r>
                <a:r>
                  <a:rPr lang="en-VN" sz="1600">
                    <a:latin typeface="Arial" panose="020B0604020202020204" pitchFamily="34" charset="0"/>
                    <a:cs typeface="Arial" panose="020B0604020202020204" pitchFamily="34" charset="0"/>
                  </a:rPr>
                  <a:t>Index:</a:t>
                </a: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𝑄𝐵𝐼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VN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sz="16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𝑎𝑐𝑡𝑢𝑎𝑙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𝑐𝑜𝑣𝑒𝑟𝑎𝑔𝑒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𝑟𝑒𝑞𝑢𝑖𝑟𝑒𝑑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𝑐𝑜𝑣𝑒𝑟𝑎𝑔𝑒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𝑡𝑎𝑟𝑔𝑒𝑡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Power Consumming: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;  </m:t>
                    </m:r>
                  </m:oMath>
                </a14:m>
                <a:r>
                  <a:rPr lang="en-US" sz="16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𝑠𝑙𝑒𝑒𝑝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𝑎𝑐𝑡𝑖𝑣𝑒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/>
                  <a:t>and idle mode.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/>
                  <a:t>Distance Index: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/>
                  <a:t>Coverage Quality: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60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𝑐𝑞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16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𝑐𝑞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𝑐𝑜𝑣𝑒𝑟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VN" dirty="0"/>
              </a:p>
              <a:p>
                <a:pPr>
                  <a:lnSpc>
                    <a:spcPct val="150000"/>
                  </a:lnSpc>
                </a:pPr>
                <a:endParaRPr lang="en-VN"/>
              </a:p>
              <a:p>
                <a:pPr>
                  <a:lnSpc>
                    <a:spcPct val="150000"/>
                  </a:lnSpc>
                </a:pPr>
                <a:endParaRPr lang="en-V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E42FDC-527A-CCB5-8096-0F1622AE0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09" y="1820508"/>
                <a:ext cx="10085295" cy="5588774"/>
              </a:xfrm>
              <a:prstGeom prst="rect">
                <a:avLst/>
              </a:prstGeom>
              <a:blipFill>
                <a:blip r:embed="rId2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7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24C9-7282-4F0C-9064-9E02C361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41" y="2829679"/>
            <a:ext cx="7516318" cy="11986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>
                <a:solidFill>
                  <a:srgbClr val="C00000"/>
                </a:solidFill>
              </a:rPr>
              <a:t>3.</a:t>
            </a:r>
            <a:r>
              <a:rPr lang="vi-VN" sz="5400" b="1">
                <a:solidFill>
                  <a:srgbClr val="C00000"/>
                </a:solidFill>
              </a:rPr>
              <a:t> </a:t>
            </a:r>
            <a:r>
              <a:rPr lang="en-US" sz="5400" b="1">
                <a:solidFill>
                  <a:srgbClr val="C00000"/>
                </a:solidFill>
              </a:rPr>
              <a:t>Related Work</a:t>
            </a:r>
            <a:endParaRPr lang="vi-V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1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6011-B6AD-E0C2-C34D-F49C95F4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8D41-DB7B-55FB-0DDC-50189C4E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[1] Folmulate the Q-coverage problem with minimum sensors and high balance covered in DSNs:</a:t>
            </a:r>
          </a:p>
          <a:p>
            <a:pPr lvl="1"/>
            <a:r>
              <a:rPr lang="en-US" sz="3300">
                <a:latin typeface="Arial" panose="020B0604020202020204" pitchFamily="34" charset="0"/>
                <a:cs typeface="Arial" panose="020B0604020202020204" pitchFamily="34" charset="0"/>
              </a:rPr>
              <a:t>Proposed a ILP model for simple solutions</a:t>
            </a:r>
          </a:p>
          <a:p>
            <a:pPr lvl="1"/>
            <a:r>
              <a:rPr lang="en-US" sz="3300">
                <a:latin typeface="Arial" panose="020B0604020202020204" pitchFamily="34" charset="0"/>
                <a:cs typeface="Arial" panose="020B0604020202020204" pitchFamily="34" charset="0"/>
              </a:rPr>
              <a:t>Proposed a IQP folmular to minimize the Euclidean distance between the required vector for coverage and obtained vector</a:t>
            </a:r>
          </a:p>
          <a:p>
            <a:pPr lvl="1"/>
            <a:r>
              <a:rPr lang="en-US" sz="3300">
                <a:latin typeface="Arial" panose="020B0604020202020204" pitchFamily="34" charset="0"/>
                <a:cs typeface="Arial" panose="020B0604020202020204" pitchFamily="34" charset="0"/>
              </a:rPr>
              <a:t>Proposed a Greedily-method to solve the mimize IQP and maximum the balance in the network when under-provision</a:t>
            </a:r>
          </a:p>
          <a:p>
            <a:pPr marL="0" indent="0">
              <a:buNone/>
            </a:pP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[2] Proposed two GA-based Alogrithms to solve the Q-coverage problem with minimum sensors, and maximum the balancing coverage in DSNs:</a:t>
            </a:r>
          </a:p>
          <a:p>
            <a:pPr lvl="1"/>
            <a:r>
              <a:rPr lang="en-US" sz="3300">
                <a:latin typeface="Arial" panose="020B0604020202020204" pitchFamily="34" charset="0"/>
                <a:cs typeface="Arial" panose="020B0604020202020204" pitchFamily="34" charset="0"/>
              </a:rPr>
              <a:t>Proposed QBI metric to estimate the balancing of coverage in networks</a:t>
            </a:r>
          </a:p>
          <a:p>
            <a:pPr lvl="1"/>
            <a:r>
              <a:rPr lang="en-US" sz="3300">
                <a:latin typeface="Arial" panose="020B0604020202020204" pitchFamily="34" charset="0"/>
                <a:cs typeface="Arial" panose="020B0604020202020204" pitchFamily="34" charset="0"/>
              </a:rPr>
              <a:t>Solving the critical target coverage firstly.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Al Zishan, A., et al., Maximizing heterogeneous coverage in over and under 916 provisioned visual sensor networks. 124 (2018) 44-62</a:t>
            </a:r>
          </a:p>
          <a:p>
            <a:pPr marL="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allah Mottaki, Nemat, Homayun Motameni, and Hosein Mohamadi. "A genetic algorithm-based approach for solving the target Q-coverage problem in over and under provisioned directional sensor networks." </a:t>
            </a:r>
            <a:r>
              <a:rPr lang="en-US" sz="14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Communication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54 (2022): 101719.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86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6011-B6AD-E0C2-C34D-F49C95F4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8D41-DB7B-55FB-0DDC-50189C4E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[1],[2] Only using the simply method to solve this problem,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b="0" i="0">
                <a:effectLst/>
                <a:latin typeface="arial" panose="020B0604020202020204" pitchFamily="34" charset="0"/>
              </a:rPr>
              <a:t>he solution has not been effective.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Propose an Improved GA to solve the Q-coverage problem with minimum no.sensor and maximum balancing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[2] Can not determine the area is under-provision or over-provision, solve must using 2 GA algorithm for each domain.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Propose a combination of checking the “status” of networks and solving the problem in each status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Besides that,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Solving the Q-coverage problem in the other mode of sensor: </a:t>
            </a:r>
            <a:r>
              <a:rPr lang="en-US" b="1" i="0">
                <a:effectLst/>
                <a:latin typeface="Arial" panose="020B0604020202020204" pitchFamily="34" charset="0"/>
              </a:rPr>
              <a:t>Adjustable-orientation (ADODSN)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Al Zishan, A., et al., Maximizing heterogeneous coverage in over and under 916 provisioned visual sensor networks. 124 (2018) 44-62</a:t>
            </a:r>
          </a:p>
          <a:p>
            <a:pPr marL="0" indent="0"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allah Mottaki, Nemat, Homayun Motameni, and Hosein Mohamadi. "A genetic algorithm-based approach for solving the target Q-coverage problem in over and under provisioned directional sensor networks." </a:t>
            </a:r>
            <a:r>
              <a:rPr lang="en-US" sz="1400" b="0" i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Communication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54 (2022): 101719.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41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24C9-7282-4F0C-9064-9E02C361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41" y="2829679"/>
            <a:ext cx="7516318" cy="11986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>
                <a:solidFill>
                  <a:srgbClr val="C00000"/>
                </a:solidFill>
              </a:rPr>
              <a:t>4.</a:t>
            </a:r>
            <a:r>
              <a:rPr lang="vi-VN" sz="5400" b="1">
                <a:solidFill>
                  <a:srgbClr val="C00000"/>
                </a:solidFill>
              </a:rPr>
              <a:t> </a:t>
            </a:r>
            <a:r>
              <a:rPr lang="en-US" sz="5400" b="1">
                <a:solidFill>
                  <a:srgbClr val="C00000"/>
                </a:solidFill>
              </a:rPr>
              <a:t>Proposed Algorithm</a:t>
            </a:r>
            <a:endParaRPr lang="vi-V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4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Algorithm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IGA solving the Sensor Direction Determining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353A6-AE31-2A0E-21C2-675B111E1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Given a set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Direction Sensor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/>
                  <a:t>, and set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/>
                  <a:t> target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and a set of requirement coverage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/>
                  <a:t>.</a:t>
                </a:r>
              </a:p>
              <a:p>
                <a:pPr lvl="1"/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How to detect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sensor is enough for Q-coverage?  Maximize QBI or minimize No.sensors? – It is NP-Hard problem</a:t>
                </a:r>
              </a:p>
              <a:p>
                <a:pPr marL="457200" lvl="1" indent="0">
                  <a:buNone/>
                </a:pPr>
                <a:endParaRPr lang="en-US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>
                    <a:sym typeface="Wingdings" panose="05000000000000000000" pitchFamily="2" charset="2"/>
                  </a:rPr>
                  <a:t>Instead of detecting the environment and then solving it  make it a target for concurrent resolution:</a:t>
                </a:r>
              </a:p>
              <a:p>
                <a:pPr marL="457200" lvl="1" indent="0">
                  <a:buNone/>
                </a:pPr>
                <a:r>
                  <a:rPr lang="en-US">
                    <a:sym typeface="Wingdings" panose="05000000000000000000" pitchFamily="2" charset="2"/>
                  </a:rPr>
                  <a:t>	</a:t>
                </a:r>
                <a:r>
                  <a:rPr lang="en-US"/>
                  <a:t> </a:t>
                </a:r>
                <a:r>
                  <a:rPr lang="en-US">
                    <a:solidFill>
                      <a:srgbClr val="C00000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b="0" i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</a:rPr>
                  <a:t>ierarchical objective: [QBI, No.active].</a:t>
                </a:r>
                <a:endParaRPr lang="en-US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US">
                    <a:solidFill>
                      <a:srgbClr val="202124"/>
                    </a:solidFill>
                    <a:latin typeface="arial" panose="020B060402020202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353A6-AE31-2A0E-21C2-675B111E1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274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Algorithm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SSD-IGA overviews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A9C551B-1425-82CA-A002-42C3E1091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21" y="1457097"/>
            <a:ext cx="4375117" cy="520148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D9EBAA-5B11-9F24-F773-00CFA0CAB37E}"/>
              </a:ext>
            </a:extLst>
          </p:cNvPr>
          <p:cNvSpPr txBox="1"/>
          <p:nvPr/>
        </p:nvSpPr>
        <p:spPr>
          <a:xfrm>
            <a:off x="838200" y="1965158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SSD-IGA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is based on a </a:t>
            </a:r>
            <a:r>
              <a:rPr lang="en-US" b="0" i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hypothesis: the </a:t>
            </a:r>
            <a:r>
              <a:rPr lang="en-US" b="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”health” of the individuals is very importance with the mutation and crossover.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5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Algorithm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SSD-IGA Chromosome representation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8321E-A055-3ED6-02C7-18134D1E96C4}"/>
              </a:ext>
            </a:extLst>
          </p:cNvPr>
          <p:cNvSpPr/>
          <p:nvPr/>
        </p:nvSpPr>
        <p:spPr>
          <a:xfrm>
            <a:off x="8359329" y="5192563"/>
            <a:ext cx="440408" cy="416383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5" name="Partial Circle 18">
            <a:extLst>
              <a:ext uri="{FF2B5EF4-FFF2-40B4-BE49-F238E27FC236}">
                <a16:creationId xmlns:a16="http://schemas.microsoft.com/office/drawing/2014/main" id="{7FCE8AFA-A5FF-5417-6CB7-CEFE3D052113}"/>
              </a:ext>
            </a:extLst>
          </p:cNvPr>
          <p:cNvSpPr/>
          <p:nvPr/>
        </p:nvSpPr>
        <p:spPr>
          <a:xfrm rot="13284068">
            <a:off x="8375386" y="5193855"/>
            <a:ext cx="408293" cy="421704"/>
          </a:xfrm>
          <a:prstGeom prst="pie">
            <a:avLst/>
          </a:prstGeom>
          <a:solidFill>
            <a:schemeClr val="lt1">
              <a:alpha val="9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088D7A-990E-1338-F8FB-7667FD8A2E99}"/>
              </a:ext>
            </a:extLst>
          </p:cNvPr>
          <p:cNvSpPr txBox="1"/>
          <p:nvPr/>
        </p:nvSpPr>
        <p:spPr>
          <a:xfrm>
            <a:off x="8799737" y="5210740"/>
            <a:ext cx="17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Direction Sensor</a:t>
            </a:r>
          </a:p>
        </p:txBody>
      </p:sp>
      <p:sp>
        <p:nvSpPr>
          <p:cNvPr id="17" name="Star: 5 Points 87">
            <a:extLst>
              <a:ext uri="{FF2B5EF4-FFF2-40B4-BE49-F238E27FC236}">
                <a16:creationId xmlns:a16="http://schemas.microsoft.com/office/drawing/2014/main" id="{F2C031B3-D9FD-3DEB-9B4E-1CFD56CF24BC}"/>
              </a:ext>
            </a:extLst>
          </p:cNvPr>
          <p:cNvSpPr/>
          <p:nvPr/>
        </p:nvSpPr>
        <p:spPr>
          <a:xfrm>
            <a:off x="8415085" y="6095977"/>
            <a:ext cx="133078" cy="12921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D68708-9FBE-BEFE-163A-7F7C4C533E0C}"/>
              </a:ext>
            </a:extLst>
          </p:cNvPr>
          <p:cNvSpPr txBox="1"/>
          <p:nvPr/>
        </p:nvSpPr>
        <p:spPr>
          <a:xfrm>
            <a:off x="8646130" y="5985146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DA901C-8884-F1CF-B8B6-8C1B1AED3B9F}"/>
                  </a:ext>
                </a:extLst>
              </p:cNvPr>
              <p:cNvSpPr txBox="1"/>
              <p:nvPr/>
            </p:nvSpPr>
            <p:spPr>
              <a:xfrm>
                <a:off x="8410073" y="2480357"/>
                <a:ext cx="294372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Chromosome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400" b="0"/>
              </a:p>
              <a:p>
                <a:r>
                  <a:rPr lang="en-US" sz="1400"/>
                  <a:t>Where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⋃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endParaRPr lang="en-US" sz="1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={⋃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∈[0,2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DA901C-8884-F1CF-B8B6-8C1B1AED3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073" y="2480357"/>
                <a:ext cx="2943727" cy="738664"/>
              </a:xfrm>
              <a:prstGeom prst="rect">
                <a:avLst/>
              </a:prstGeom>
              <a:blipFill>
                <a:blip r:embed="rId2"/>
                <a:stretch>
                  <a:fillRect l="-621" t="-165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491D7A-65DF-FB60-FD4F-86C8EE11F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92" y="1867956"/>
            <a:ext cx="7295730" cy="43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1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Algorithm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SSD-IGA Fitness Function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D99B22-2A1B-4C59-3882-345045F663DE}"/>
                  </a:ext>
                </a:extLst>
              </p:cNvPr>
              <p:cNvSpPr txBox="1"/>
              <p:nvPr/>
            </p:nvSpPr>
            <p:spPr>
              <a:xfrm>
                <a:off x="1300409" y="2077453"/>
                <a:ext cx="940769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As mentioned,</a:t>
                </a:r>
              </a:p>
              <a:p>
                <a:r>
                  <a:rPr lang="en-US" sz="2400">
                    <a:solidFill>
                      <a:srgbClr val="C00000"/>
                    </a:solidFill>
                    <a:latin typeface="arial" panose="020B0604020202020204" pitchFamily="34" charset="0"/>
                  </a:rPr>
                  <a:t>H</a:t>
                </a:r>
                <a:r>
                  <a:rPr lang="en-US" sz="2400" b="0" i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</a:rPr>
                  <a:t>ierarchical Finess: [QBI, </a:t>
                </a:r>
                <a:r>
                  <a:rPr lang="en-US" sz="2400" b="0" i="1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</a:rPr>
                  <a:t>No.active</a:t>
                </a:r>
                <a:r>
                  <a:rPr lang="en-US" sz="2400" b="0" i="0">
                    <a:solidFill>
                      <a:srgbClr val="C00000"/>
                    </a:solidFill>
                    <a:effectLst/>
                    <a:latin typeface="arial" panose="020B0604020202020204" pitchFamily="34" charset="0"/>
                  </a:rPr>
                  <a:t>].</a:t>
                </a:r>
                <a:endParaRPr lang="en-US" sz="2400">
                  <a:solidFill>
                    <a:srgbClr val="C00000"/>
                  </a:solidFill>
                  <a:latin typeface="arial" panose="020B0604020202020204" pitchFamily="34" charset="0"/>
                </a:endParaRPr>
              </a:p>
              <a:p>
                <a:endParaRPr 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We can approximate the “Status” of networks is under-provision or over-provision by the QBI values,while approximate solving the problem</a:t>
                </a:r>
                <a:r>
                  <a:rPr lang="en-US" sz="2400"/>
                  <a:t>.</a:t>
                </a:r>
              </a:p>
              <a:p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𝑄𝐵𝐼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= 1,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𝑎𝑐𝑡𝑖𝑣𝑒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𝑠𝑒𝑛𝑠𝑜𝑟𝑠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 </a:t>
                </a:r>
                <a:r>
                  <a:rPr lang="en-US" sz="2400">
                    <a:sym typeface="Wingdings" panose="05000000000000000000" pitchFamily="2" charset="2"/>
                  </a:rPr>
                  <a:t> </a:t>
                </a: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Over-provision.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𝑄𝐵𝐼</m:t>
                    </m:r>
                    <m:r>
                      <a:rPr lang="en-US" sz="24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&lt;1</m:t>
                    </m:r>
                  </m:oMath>
                </a14:m>
                <a:r>
                  <a:rPr lang="en-US" sz="2400">
                    <a:sym typeface="Wingdings" panose="05000000000000000000" pitchFamily="2" charset="2"/>
                  </a:rPr>
                  <a:t>  </a:t>
                </a: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Under-provision</a:t>
                </a:r>
                <a:endParaRPr lang="en-US" sz="2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D99B22-2A1B-4C59-3882-345045F66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09" y="2077453"/>
                <a:ext cx="9407696" cy="3046988"/>
              </a:xfrm>
              <a:prstGeom prst="rect">
                <a:avLst/>
              </a:prstGeom>
              <a:blipFill>
                <a:blip r:embed="rId2"/>
                <a:stretch>
                  <a:fillRect l="-972" t="-1600" b="-3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95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0545-DC5F-4CD8-8A68-D444AD2B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24C9-7282-4F0C-9064-9E02C361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vi-VN" dirty="0">
                <a:solidFill>
                  <a:srgbClr val="C00000"/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solidFill>
                  <a:srgbClr val="C00000"/>
                </a:solidFill>
              </a:rPr>
              <a:t>Problem Folmulation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solidFill>
                  <a:srgbClr val="C00000"/>
                </a:solidFill>
              </a:rPr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vi-VN" dirty="0">
                <a:solidFill>
                  <a:srgbClr val="C00000"/>
                </a:solidFill>
              </a:rPr>
              <a:t>Proposed Algorithm</a:t>
            </a:r>
          </a:p>
          <a:p>
            <a:pPr marL="514350" indent="-514350">
              <a:buFont typeface="+mj-lt"/>
              <a:buAutoNum type="arabicPeriod"/>
            </a:pPr>
            <a:r>
              <a:rPr lang="vi-VN">
                <a:solidFill>
                  <a:srgbClr val="C00000"/>
                </a:solidFill>
              </a:rPr>
              <a:t>Experiments Results</a:t>
            </a:r>
            <a:endParaRPr lang="en-US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C00000"/>
                </a:solidFill>
              </a:rPr>
              <a:t>Conclution</a:t>
            </a:r>
            <a:endParaRPr lang="vi-V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124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Algorithm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SSD-IGA Initialization Population 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D99B22-2A1B-4C59-3882-345045F663DE}"/>
                  </a:ext>
                </a:extLst>
              </p:cNvPr>
              <p:cNvSpPr txBox="1"/>
              <p:nvPr/>
            </p:nvSpPr>
            <p:spPr>
              <a:xfrm>
                <a:off x="1300409" y="2077453"/>
                <a:ext cx="9407696" cy="2724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50% Randomliy Initial: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In a Chromosome: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-	Each sensor have a randomly direction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0,2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</m:d>
                  </m:oMath>
                </a14:m>
                <a:endParaRPr lang="en-US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-	Each sensor have an randomly status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𝑇𝑟𝑢𝑒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𝐹𝑎𝑙𝑠𝑒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50% Heurisitic Initial: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In a chromosome: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-	With each sensor, there is no target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𝐹𝑎𝑙𝑠𝑒</m:t>
                    </m:r>
                  </m:oMath>
                </a14:m>
                <a:r>
                  <a:rPr lang="en-US" b="0">
                    <a:latin typeface="Arial" panose="020B0604020202020204" pitchFamily="34" charset="0"/>
                    <a:cs typeface="Arial" panose="020B0604020202020204" pitchFamily="34" charset="0"/>
                  </a:rPr>
                  <a:t> else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𝑇𝑟𝑢𝑒</m:t>
                    </m:r>
                  </m:oMath>
                </a14:m>
                <a:endParaRPr lang="en-US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-	The direction is determine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𝐹𝑖𝑛𝑑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𝑅𝑎𝑛𝑑𝑜𝑚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𝑛𝑒𝑎𝑟𝑒𝑎𝑠𝑡</m:t>
                                    </m:r>
                                  </m:sub>
                                </m:sSub>
                              </m:sub>
                            </m:sSub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D99B22-2A1B-4C59-3882-345045F66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09" y="2077453"/>
                <a:ext cx="9407696" cy="2724528"/>
              </a:xfrm>
              <a:prstGeom prst="rect">
                <a:avLst/>
              </a:prstGeom>
              <a:blipFill>
                <a:blip r:embed="rId2"/>
                <a:stretch>
                  <a:fillRect l="-518" t="-1342" r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F958666-F4AC-429F-EF5B-A08BF4329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72" y="4662776"/>
            <a:ext cx="2206570" cy="14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42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Algorithm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SSD-IGA : Coverage quality difference of 2 direction 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DF00CA-5CDD-E553-40A8-0AA2DD1F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5266022"/>
            <a:ext cx="3686175" cy="904875"/>
          </a:xfrm>
          <a:prstGeom prst="rect">
            <a:avLst/>
          </a:prstGeom>
        </p:spPr>
      </p:pic>
      <p:pic>
        <p:nvPicPr>
          <p:cNvPr id="22" name="Picture 2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C5B7A1-3B82-9327-33D3-257871900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233" y="2732258"/>
            <a:ext cx="3694472" cy="1653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AA3455-E615-060A-838F-5296983C4ACF}"/>
                  </a:ext>
                </a:extLst>
              </p:cNvPr>
              <p:cNvSpPr txBox="1"/>
              <p:nvPr/>
            </p:nvSpPr>
            <p:spPr>
              <a:xfrm>
                <a:off x="1300409" y="2114550"/>
                <a:ext cx="9378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With a sensor have a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/>
                  <a:t> ,estimate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𝑐𝑜𝑣𝑒𝑟𝑎𝑔𝑒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𝑞𝑢𝑎𝑙𝑖𝑡𝑦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𝑓𝑖𝑔𝑢𝑟𝑒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AA3455-E615-060A-838F-5296983C4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409" y="2114550"/>
                <a:ext cx="9378477" cy="369332"/>
              </a:xfrm>
              <a:prstGeom prst="rect">
                <a:avLst/>
              </a:prstGeom>
              <a:blipFill>
                <a:blip r:embed="rId4"/>
                <a:stretch>
                  <a:fillRect l="-52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6B6C6BC-1A76-FF7B-A4D5-B5C9AC353F28}"/>
              </a:ext>
            </a:extLst>
          </p:cNvPr>
          <p:cNvSpPr txBox="1"/>
          <p:nvPr/>
        </p:nvSpPr>
        <p:spPr>
          <a:xfrm>
            <a:off x="1300409" y="4692583"/>
            <a:ext cx="80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Coverage quality difference (CQD) of 2 direction:</a:t>
            </a:r>
          </a:p>
        </p:txBody>
      </p:sp>
    </p:spTree>
    <p:extLst>
      <p:ext uri="{BB962C8B-B14F-4D97-AF65-F5344CB8AC3E}">
        <p14:creationId xmlns:p14="http://schemas.microsoft.com/office/powerpoint/2010/main" val="3260956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Algorithm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SSD-IGA : Crossover opreation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DF98E-B464-3573-7F65-FF9393AB2C71}"/>
              </a:ext>
            </a:extLst>
          </p:cNvPr>
          <p:cNvSpPr txBox="1"/>
          <p:nvPr/>
        </p:nvSpPr>
        <p:spPr>
          <a:xfrm>
            <a:off x="898358" y="1957137"/>
            <a:ext cx="986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State array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using </a:t>
            </a:r>
            <a:r>
              <a:rPr lang="en-US" b="0" i="0">
                <a:effectLst/>
                <a:latin typeface="Arial" panose="020B0604020202020204" pitchFamily="34" charset="0"/>
              </a:rPr>
              <a:t>multi-point crossover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Direction array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>
                <a:effectLst/>
                <a:latin typeface="Arial" panose="020B0604020202020204" pitchFamily="34" charset="0"/>
              </a:rPr>
              <a:t>Greedily-tuned SBX Crossover base on CQD value: </a:t>
            </a:r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A972060-B3C7-BB9F-8CF6-02690C34A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75" y="3247407"/>
            <a:ext cx="6594277" cy="20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2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Algorithm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SSD-IGA : Mutation opreation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DF98E-B464-3573-7F65-FF9393AB2C71}"/>
              </a:ext>
            </a:extLst>
          </p:cNvPr>
          <p:cNvSpPr txBox="1"/>
          <p:nvPr/>
        </p:nvSpPr>
        <p:spPr>
          <a:xfrm>
            <a:off x="898358" y="1957137"/>
            <a:ext cx="9865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State array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one point crossover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Direction array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i="0">
                <a:effectLst/>
                <a:latin typeface="Arial" panose="020B0604020202020204" pitchFamily="34" charset="0"/>
              </a:rPr>
              <a:t>Adaptive Polynomial Mutation based on CQD value:</a:t>
            </a:r>
          </a:p>
          <a:p>
            <a:pPr marL="742950" lvl="1" indent="-285750">
              <a:buFontTx/>
              <a:buChar char="-"/>
            </a:pPr>
            <a:r>
              <a:rPr lang="en-US">
                <a:latin typeface="Arial" panose="020B0604020202020204" pitchFamily="34" charset="0"/>
              </a:rPr>
              <a:t>The base </a:t>
            </a:r>
            <a:r>
              <a:rPr lang="en-US" b="0" i="0">
                <a:effectLst/>
                <a:latin typeface="Arial" panose="020B0604020202020204" pitchFamily="34" charset="0"/>
              </a:rPr>
              <a:t>Polynomial Mutation:</a:t>
            </a:r>
          </a:p>
          <a:p>
            <a:pPr marL="742950" lvl="1" indent="-285750">
              <a:buFontTx/>
              <a:buChar char="-"/>
            </a:pPr>
            <a:endParaRPr lang="en-US">
              <a:latin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>
              <a:latin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>
              <a:latin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>
              <a:latin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>
              <a:latin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>
                <a:latin typeface="Arial" panose="020B0604020202020204" pitchFamily="34" charset="0"/>
              </a:rPr>
              <a:t>The </a:t>
            </a:r>
            <a:r>
              <a:rPr lang="en-US" b="0" i="0">
                <a:effectLst/>
                <a:latin typeface="Arial" panose="020B0604020202020204" pitchFamily="34" charset="0"/>
              </a:rPr>
              <a:t>Adaptive Polynomial Mutation:</a:t>
            </a:r>
          </a:p>
          <a:p>
            <a:pPr marL="742950" lvl="1" indent="-285750">
              <a:buFontTx/>
              <a:buChar char="-"/>
            </a:pPr>
            <a:endParaRPr lang="en-US">
              <a:latin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b="0" i="0">
              <a:effectLst/>
              <a:latin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b="0" i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35C02-0B21-54F2-1A45-1511CC11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89" y="3043237"/>
            <a:ext cx="381000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381F2-6906-3378-168F-1D38D016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05" y="3071812"/>
            <a:ext cx="2524125" cy="742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57C39F-06C8-95EB-81DB-91EFC1721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530" y="4806719"/>
            <a:ext cx="24955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06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Algorithm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SSD-IGA : Selection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29C4A-3C1B-24F7-8FBD-3FF8621A3950}"/>
              </a:ext>
            </a:extLst>
          </p:cNvPr>
          <p:cNvSpPr txBox="1"/>
          <p:nvPr/>
        </p:nvSpPr>
        <p:spPr>
          <a:xfrm>
            <a:off x="1142566" y="2101516"/>
            <a:ext cx="5782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</a:rPr>
              <a:t>Combination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</a:rPr>
              <a:t>O</a:t>
            </a:r>
            <a:r>
              <a:rPr lang="en-US" sz="2400" b="0" i="0">
                <a:effectLst/>
                <a:latin typeface="Arial" panose="020B0604020202020204" pitchFamily="34" charset="0"/>
              </a:rPr>
              <a:t>ulette wheel selection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Arial" panose="020B0604020202020204" pitchFamily="34" charset="0"/>
              </a:rPr>
              <a:t>E</a:t>
            </a:r>
            <a:r>
              <a:rPr lang="en-US" sz="2400" b="0" i="0">
                <a:effectLst/>
                <a:latin typeface="Arial" panose="020B0604020202020204" pitchFamily="34" charset="0"/>
              </a:rPr>
              <a:t>lite selection technique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6018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24C9-7282-4F0C-9064-9E02C361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41" y="2829679"/>
            <a:ext cx="7516318" cy="119864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5400" b="1">
                <a:solidFill>
                  <a:srgbClr val="C00000"/>
                </a:solidFill>
              </a:rPr>
              <a:t>5.</a:t>
            </a:r>
            <a:r>
              <a:rPr lang="vi-VN" sz="5400" b="1">
                <a:solidFill>
                  <a:srgbClr val="C00000"/>
                </a:solidFill>
              </a:rPr>
              <a:t> </a:t>
            </a:r>
            <a:r>
              <a:rPr lang="en-US" sz="5400" b="1">
                <a:solidFill>
                  <a:srgbClr val="C00000"/>
                </a:solidFill>
              </a:rPr>
              <a:t>Experiments and Results</a:t>
            </a:r>
            <a:endParaRPr lang="vi-V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64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b="1">
                <a:solidFill>
                  <a:srgbClr val="C00000"/>
                </a:solidFill>
              </a:rPr>
              <a:t>Experiments and Results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Problem instances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D6BCFC-4015-390F-E2CD-68C3B98320C9}"/>
                  </a:ext>
                </a:extLst>
              </p:cNvPr>
              <p:cNvSpPr txBox="1"/>
              <p:nvPr/>
            </p:nvSpPr>
            <p:spPr>
              <a:xfrm>
                <a:off x="1142566" y="2318084"/>
                <a:ext cx="837842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Scenario 1: </a:t>
                </a:r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 Datasets</a:t>
                </a:r>
              </a:p>
              <a:p>
                <a:r>
                  <a:rPr lang="en-US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- Same radius: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100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- Same number of targets: 130 nodes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- Number of sensors: [20,180] with a jump of 20 nodes.</a:t>
                </a:r>
              </a:p>
              <a:p>
                <a:r>
                  <a:rPr lang="en-US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Scenario 2: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8 Datasets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- Same radius: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100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- Same number of sensors: 100 nodes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- Number of targets: [10,150] with a jump of 20 nodes.</a:t>
                </a:r>
              </a:p>
              <a:p>
                <a:r>
                  <a:rPr lang="en-US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Scenario 3: 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7 Datasets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- Same number of sensors: 100 nodes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- Same number of targets: 130 nodes</a:t>
                </a:r>
              </a:p>
              <a:p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	- Radius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[60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,120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with a jump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D6BCFC-4015-390F-E2CD-68C3B9832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66" y="2318084"/>
                <a:ext cx="8378423" cy="3416320"/>
              </a:xfrm>
              <a:prstGeom prst="rect">
                <a:avLst/>
              </a:prstGeom>
              <a:blipFill>
                <a:blip r:embed="rId2"/>
                <a:stretch>
                  <a:fillRect l="-582" t="-891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034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b="1">
                <a:solidFill>
                  <a:srgbClr val="C00000"/>
                </a:solidFill>
              </a:rPr>
              <a:t>Experiments and Results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Algorithm Parameters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D6BCFC-4015-390F-E2CD-68C3B98320C9}"/>
                  </a:ext>
                </a:extLst>
              </p:cNvPr>
              <p:cNvSpPr txBox="1"/>
              <p:nvPr/>
            </p:nvSpPr>
            <p:spPr>
              <a:xfrm>
                <a:off x="1142566" y="2318084"/>
                <a:ext cx="885968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The Angle of View: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=90°</m:t>
                    </m:r>
                  </m:oMath>
                </a14:m>
                <a:endParaRPr lang="en-US" sz="2400" b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Coverage constraints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∈[1,6]</m:t>
                    </m:r>
                  </m:oMath>
                </a14:m>
                <a:endParaRPr lang="en-US" sz="2400" b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Crossover rate: 0.8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Mutation rate: 0.1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Population size: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Maximum Generation: 1000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Number of converge iteration: 100</a:t>
                </a:r>
                <a:endParaRPr lang="en-US" sz="2400" b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D6BCFC-4015-390F-E2CD-68C3B9832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66" y="2318084"/>
                <a:ext cx="8859687" cy="2677656"/>
              </a:xfrm>
              <a:prstGeom prst="rect">
                <a:avLst/>
              </a:prstGeom>
              <a:blipFill>
                <a:blip r:embed="rId2"/>
                <a:stretch>
                  <a:fillRect l="-894" t="-1591" b="-4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47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b="1">
                <a:solidFill>
                  <a:srgbClr val="C00000"/>
                </a:solidFill>
              </a:rPr>
              <a:t>Experiments and Results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Results       Experiment 1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73483982-721E-4379-4EDF-3C98262DB549}"/>
              </a:ext>
            </a:extLst>
          </p:cNvPr>
          <p:cNvSpPr/>
          <p:nvPr/>
        </p:nvSpPr>
        <p:spPr>
          <a:xfrm>
            <a:off x="2548829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6E8FC-C12B-B53F-CF2C-38ED935D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10" y="1543388"/>
            <a:ext cx="9306630" cy="509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36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b="1">
                <a:solidFill>
                  <a:srgbClr val="C00000"/>
                </a:solidFill>
              </a:rPr>
              <a:t>Experiments and Results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Results       Experiment 2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73483982-721E-4379-4EDF-3C98262DB549}"/>
              </a:ext>
            </a:extLst>
          </p:cNvPr>
          <p:cNvSpPr/>
          <p:nvPr/>
        </p:nvSpPr>
        <p:spPr>
          <a:xfrm>
            <a:off x="2548829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9F214-EE10-303E-0A1B-DB6500CE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66" y="1571290"/>
            <a:ext cx="9400674" cy="51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24C9-7282-4F0C-9064-9E02C361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41" y="2829679"/>
            <a:ext cx="7516318" cy="1198641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vi-VN" sz="5000" b="1" dirty="0">
                <a:solidFill>
                  <a:srgbClr val="C0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9703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b="1">
                <a:solidFill>
                  <a:srgbClr val="C00000"/>
                </a:solidFill>
              </a:rPr>
              <a:t>Experiments and Results</a:t>
            </a:r>
            <a:br>
              <a:rPr lang="en-US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Results       Experiment 3</a:t>
            </a:r>
            <a:endParaRPr lang="en-US"/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581F8A9-2E50-14CF-6870-6489125B320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73483982-721E-4379-4EDF-3C98262DB549}"/>
              </a:ext>
            </a:extLst>
          </p:cNvPr>
          <p:cNvSpPr/>
          <p:nvPr/>
        </p:nvSpPr>
        <p:spPr>
          <a:xfrm>
            <a:off x="2548829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314A8-F851-3167-8EC0-A8A4FE53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66" y="1562164"/>
            <a:ext cx="9440779" cy="51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7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24C9-7282-4F0C-9064-9E02C361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41" y="2829679"/>
            <a:ext cx="7516318" cy="11986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>
                <a:solidFill>
                  <a:srgbClr val="C00000"/>
                </a:solidFill>
              </a:rPr>
              <a:t>6. Conclusion</a:t>
            </a:r>
            <a:endParaRPr lang="vi-VN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923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122-EDCD-8891-54F0-7DA17C40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VN" sz="44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400" b="1">
                <a:solidFill>
                  <a:srgbClr val="C00000"/>
                </a:solidFill>
              </a:rPr>
              <a:t>Conclusion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32D8D-EDC9-5886-8723-3701562F943D}"/>
              </a:ext>
            </a:extLst>
          </p:cNvPr>
          <p:cNvSpPr txBox="1"/>
          <p:nvPr/>
        </p:nvSpPr>
        <p:spPr>
          <a:xfrm>
            <a:off x="1042737" y="2037347"/>
            <a:ext cx="97455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 this work, we study the Q-coverage problem, which is one of the main challenges in DSNs: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SDD-IGA for both over-provisioned and under-provisioned environments.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experiments based on multiple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Ours technique could efficiently solve problems and outperform the latest 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the “health” hypothesis with SDD-IGA algorithm and demonstrate it is effective to improve the solution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Future 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Expanding our research to deal with the simultaneous placement of sensors and adjustment of the orientation angle of the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Real-time coverage for moving 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7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6F6C-8AE1-5EC0-06F2-75B5132B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 </a:t>
            </a:r>
            <a:b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Multi-coverage in WSNs     Q-coverage</a:t>
            </a:r>
            <a:endParaRPr lang="en-VN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A7499E3F-9B1C-68C2-EA13-27645F672F27}"/>
              </a:ext>
            </a:extLst>
          </p:cNvPr>
          <p:cNvSpPr/>
          <p:nvPr/>
        </p:nvSpPr>
        <p:spPr>
          <a:xfrm>
            <a:off x="930295" y="1110570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6BA2ACA-A669-E41F-4763-BB6F4F56DB36}"/>
              </a:ext>
            </a:extLst>
          </p:cNvPr>
          <p:cNvSpPr/>
          <p:nvPr/>
        </p:nvSpPr>
        <p:spPr>
          <a:xfrm>
            <a:off x="6936877" y="2494062"/>
            <a:ext cx="1371600" cy="13716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FA5F7B1-A34B-B288-3F1A-69F00E9D8B1C}"/>
              </a:ext>
            </a:extLst>
          </p:cNvPr>
          <p:cNvSpPr/>
          <p:nvPr/>
        </p:nvSpPr>
        <p:spPr>
          <a:xfrm>
            <a:off x="7878986" y="2449837"/>
            <a:ext cx="1371600" cy="13716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57FD4E3-8D4B-EF61-A9CB-F70B3A3F47ED}"/>
              </a:ext>
            </a:extLst>
          </p:cNvPr>
          <p:cNvSpPr/>
          <p:nvPr/>
        </p:nvSpPr>
        <p:spPr>
          <a:xfrm>
            <a:off x="7407932" y="3135637"/>
            <a:ext cx="1371600" cy="13716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D95285-C7B3-669D-1BD2-E6FF33A0BEE6}"/>
              </a:ext>
            </a:extLst>
          </p:cNvPr>
          <p:cNvSpPr/>
          <p:nvPr/>
        </p:nvSpPr>
        <p:spPr>
          <a:xfrm>
            <a:off x="10261968" y="3821437"/>
            <a:ext cx="1371600" cy="13716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4AD7EBF-ABD6-A3F4-874C-685A035C390F}"/>
              </a:ext>
            </a:extLst>
          </p:cNvPr>
          <p:cNvSpPr/>
          <p:nvPr/>
        </p:nvSpPr>
        <p:spPr>
          <a:xfrm>
            <a:off x="9250586" y="4210273"/>
            <a:ext cx="1371600" cy="13716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AA5999E-869D-8964-1E17-EDDE9FCC4B98}"/>
              </a:ext>
            </a:extLst>
          </p:cNvPr>
          <p:cNvSpPr/>
          <p:nvPr/>
        </p:nvSpPr>
        <p:spPr>
          <a:xfrm>
            <a:off x="5143159" y="4278150"/>
            <a:ext cx="1371600" cy="13716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EB9CC35-7CBC-29C3-64E7-E383E4DD3595}"/>
              </a:ext>
            </a:extLst>
          </p:cNvPr>
          <p:cNvSpPr/>
          <p:nvPr/>
        </p:nvSpPr>
        <p:spPr>
          <a:xfrm>
            <a:off x="5904713" y="4271710"/>
            <a:ext cx="1371600" cy="1371600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</a:t>
            </a:r>
          </a:p>
        </p:txBody>
      </p:sp>
      <p:sp>
        <p:nvSpPr>
          <p:cNvPr id="110" name="Star: 5 Points 87">
            <a:extLst>
              <a:ext uri="{FF2B5EF4-FFF2-40B4-BE49-F238E27FC236}">
                <a16:creationId xmlns:a16="http://schemas.microsoft.com/office/drawing/2014/main" id="{E47845F3-6299-67EB-1F42-7C9E95D85D23}"/>
              </a:ext>
            </a:extLst>
          </p:cNvPr>
          <p:cNvSpPr/>
          <p:nvPr/>
        </p:nvSpPr>
        <p:spPr>
          <a:xfrm>
            <a:off x="8109825" y="3258513"/>
            <a:ext cx="133078" cy="12921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tar: 5 Points 87">
            <a:extLst>
              <a:ext uri="{FF2B5EF4-FFF2-40B4-BE49-F238E27FC236}">
                <a16:creationId xmlns:a16="http://schemas.microsoft.com/office/drawing/2014/main" id="{3758A086-2686-D1B6-9410-08F0583B80E7}"/>
              </a:ext>
            </a:extLst>
          </p:cNvPr>
          <p:cNvSpPr/>
          <p:nvPr/>
        </p:nvSpPr>
        <p:spPr>
          <a:xfrm>
            <a:off x="6114769" y="4796386"/>
            <a:ext cx="133078" cy="12921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tar: 5 Points 87">
            <a:extLst>
              <a:ext uri="{FF2B5EF4-FFF2-40B4-BE49-F238E27FC236}">
                <a16:creationId xmlns:a16="http://schemas.microsoft.com/office/drawing/2014/main" id="{80964717-7137-9DE8-E4B4-6254C1A1AF6D}"/>
              </a:ext>
            </a:extLst>
          </p:cNvPr>
          <p:cNvSpPr/>
          <p:nvPr/>
        </p:nvSpPr>
        <p:spPr>
          <a:xfrm>
            <a:off x="10326561" y="4519293"/>
            <a:ext cx="133078" cy="12921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EB5D273-A003-B1C1-85F8-4DEF2D6E559E}"/>
              </a:ext>
            </a:extLst>
          </p:cNvPr>
          <p:cNvSpPr/>
          <p:nvPr/>
        </p:nvSpPr>
        <p:spPr bwMode="auto">
          <a:xfrm>
            <a:off x="4983385" y="2007401"/>
            <a:ext cx="6820918" cy="37243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594CAA0-3218-3A20-C0D6-304C1B9D804B}"/>
              </a:ext>
            </a:extLst>
          </p:cNvPr>
          <p:cNvSpPr txBox="1"/>
          <p:nvPr/>
        </p:nvSpPr>
        <p:spPr>
          <a:xfrm>
            <a:off x="659566" y="2007401"/>
            <a:ext cx="43238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dirty="0">
                <a:latin typeface="Arial" panose="020B0604020202020204" pitchFamily="34" charset="0"/>
                <a:cs typeface="Arial" panose="020B0604020202020204" pitchFamily="34" charset="0"/>
              </a:rPr>
              <a:t>Multi-coverage: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Enhance sensor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Enhance coverage for important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dirty="0"/>
          </a:p>
        </p:txBody>
      </p:sp>
      <p:sp>
        <p:nvSpPr>
          <p:cNvPr id="115" name="Pentagon 114">
            <a:extLst>
              <a:ext uri="{FF2B5EF4-FFF2-40B4-BE49-F238E27FC236}">
                <a16:creationId xmlns:a16="http://schemas.microsoft.com/office/drawing/2014/main" id="{30EA7693-66E4-6CB0-BD9E-4B78BBF154E8}"/>
              </a:ext>
            </a:extLst>
          </p:cNvPr>
          <p:cNvSpPr/>
          <p:nvPr/>
        </p:nvSpPr>
        <p:spPr>
          <a:xfrm>
            <a:off x="194872" y="4271710"/>
            <a:ext cx="4646951" cy="1310163"/>
          </a:xfrm>
          <a:prstGeom prst="homePlat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2400" dirty="0">
                <a:solidFill>
                  <a:srgbClr val="C00000"/>
                </a:solidFill>
              </a:rPr>
              <a:t>Focus on Q-coverage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Each sensor having difference coverage requirements </a:t>
            </a:r>
            <a:endParaRPr lang="en-VN" sz="2400" dirty="0">
              <a:solidFill>
                <a:srgbClr val="C00000"/>
              </a:solidFill>
            </a:endParaRPr>
          </a:p>
        </p:txBody>
      </p:sp>
      <p:sp>
        <p:nvSpPr>
          <p:cNvPr id="116" name="Chevron 115">
            <a:extLst>
              <a:ext uri="{FF2B5EF4-FFF2-40B4-BE49-F238E27FC236}">
                <a16:creationId xmlns:a16="http://schemas.microsoft.com/office/drawing/2014/main" id="{FFBB4B1E-4FCF-3AA7-54FA-497B6F4808FC}"/>
              </a:ext>
            </a:extLst>
          </p:cNvPr>
          <p:cNvSpPr/>
          <p:nvPr/>
        </p:nvSpPr>
        <p:spPr>
          <a:xfrm>
            <a:off x="5865623" y="1110077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sp>
        <p:nvSpPr>
          <p:cNvPr id="117" name="Star: 5 Points 87">
            <a:extLst>
              <a:ext uri="{FF2B5EF4-FFF2-40B4-BE49-F238E27FC236}">
                <a16:creationId xmlns:a16="http://schemas.microsoft.com/office/drawing/2014/main" id="{104AD5E0-C8DC-4F48-8A23-C75E269574D1}"/>
              </a:ext>
            </a:extLst>
          </p:cNvPr>
          <p:cNvSpPr/>
          <p:nvPr/>
        </p:nvSpPr>
        <p:spPr>
          <a:xfrm>
            <a:off x="5758871" y="6094151"/>
            <a:ext cx="133078" cy="12921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4BE63BA-2471-E241-5B60-8572A06442E5}"/>
              </a:ext>
            </a:extLst>
          </p:cNvPr>
          <p:cNvSpPr/>
          <p:nvPr/>
        </p:nvSpPr>
        <p:spPr>
          <a:xfrm>
            <a:off x="7896232" y="5873229"/>
            <a:ext cx="595258" cy="589514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558BE26-30D3-6155-6AD4-5248532E32E3}"/>
              </a:ext>
            </a:extLst>
          </p:cNvPr>
          <p:cNvSpPr txBox="1"/>
          <p:nvPr/>
        </p:nvSpPr>
        <p:spPr>
          <a:xfrm>
            <a:off x="5989916" y="598332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Target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1554200-DA33-06F6-DC29-6B90EF255BC9}"/>
              </a:ext>
            </a:extLst>
          </p:cNvPr>
          <p:cNvSpPr txBox="1"/>
          <p:nvPr/>
        </p:nvSpPr>
        <p:spPr>
          <a:xfrm>
            <a:off x="8564786" y="602552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421480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7" grpId="0" animBg="1"/>
      <p:bldP spid="109" grpId="0" animBg="1"/>
      <p:bldP spid="115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FA35-1D15-32B5-9060-2E059FD4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591" y="363670"/>
            <a:ext cx="10515600" cy="1325563"/>
          </a:xfrm>
        </p:spPr>
        <p:txBody>
          <a:bodyPr>
            <a:normAutofit/>
          </a:bodyPr>
          <a:lstStyle/>
          <a:p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     </a:t>
            </a:r>
            <a:b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Q-coverage in </a:t>
            </a:r>
            <a:r>
              <a:rPr lang="en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Sensor Network(DSNs)</a:t>
            </a:r>
            <a:endParaRPr lang="en-VN" sz="3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C19D9B0-1F87-1198-221E-F6E5055616C7}"/>
              </a:ext>
            </a:extLst>
          </p:cNvPr>
          <p:cNvSpPr txBox="1"/>
          <p:nvPr/>
        </p:nvSpPr>
        <p:spPr>
          <a:xfrm>
            <a:off x="3547720" y="5596818"/>
            <a:ext cx="5422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>
                <a:latin typeface="Arial" panose="020B0604020202020204" pitchFamily="34" charset="0"/>
                <a:cs typeface="Arial" panose="020B0604020202020204" pitchFamily="34" charset="0"/>
              </a:rPr>
              <a:t>Suit for Video Sensors or Camera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Enhance sensor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Energy Saving in not rechargeable Networks</a:t>
            </a:r>
          </a:p>
        </p:txBody>
      </p:sp>
      <p:sp>
        <p:nvSpPr>
          <p:cNvPr id="168" name="Chevron 167">
            <a:extLst>
              <a:ext uri="{FF2B5EF4-FFF2-40B4-BE49-F238E27FC236}">
                <a16:creationId xmlns:a16="http://schemas.microsoft.com/office/drawing/2014/main" id="{18798E25-07F9-362D-FFA4-8BEA9BFEC19D}"/>
              </a:ext>
            </a:extLst>
          </p:cNvPr>
          <p:cNvSpPr/>
          <p:nvPr/>
        </p:nvSpPr>
        <p:spPr>
          <a:xfrm>
            <a:off x="930295" y="1110570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3050DBD-BF8B-FA9D-E462-B83F713B5224}"/>
              </a:ext>
            </a:extLst>
          </p:cNvPr>
          <p:cNvGrpSpPr/>
          <p:nvPr/>
        </p:nvGrpSpPr>
        <p:grpSpPr>
          <a:xfrm>
            <a:off x="291064" y="2002869"/>
            <a:ext cx="11688654" cy="2919252"/>
            <a:chOff x="-6025253" y="540328"/>
            <a:chExt cx="15617079" cy="3794384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8D76F78A-6E2C-74A8-B654-3B34511D5546}"/>
                </a:ext>
              </a:extLst>
            </p:cNvPr>
            <p:cNvGrpSpPr/>
            <p:nvPr/>
          </p:nvGrpSpPr>
          <p:grpSpPr>
            <a:xfrm>
              <a:off x="-6025253" y="540328"/>
              <a:ext cx="15617079" cy="3794384"/>
              <a:chOff x="-6025253" y="540328"/>
              <a:chExt cx="15617079" cy="3794384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9EF5974C-D6DC-7E17-B599-1E4B4998732E}"/>
                  </a:ext>
                </a:extLst>
              </p:cNvPr>
              <p:cNvSpPr/>
              <p:nvPr/>
            </p:nvSpPr>
            <p:spPr>
              <a:xfrm>
                <a:off x="4724400" y="1026989"/>
                <a:ext cx="1371600" cy="1371600"/>
              </a:xfrm>
              <a:prstGeom prst="ellipse">
                <a:avLst/>
              </a:prstGeom>
              <a:solidFill>
                <a:srgbClr val="92D050">
                  <a:alpha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84F14A97-8826-0CAD-F274-12A986C9746B}"/>
                  </a:ext>
                </a:extLst>
              </p:cNvPr>
              <p:cNvSpPr/>
              <p:nvPr/>
            </p:nvSpPr>
            <p:spPr>
              <a:xfrm>
                <a:off x="5666509" y="982764"/>
                <a:ext cx="1371600" cy="1371600"/>
              </a:xfrm>
              <a:prstGeom prst="ellipse">
                <a:avLst/>
              </a:prstGeom>
              <a:solidFill>
                <a:srgbClr val="92D050">
                  <a:alpha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FABFA5E-E379-5452-9F4F-742D7A14E53A}"/>
                  </a:ext>
                </a:extLst>
              </p:cNvPr>
              <p:cNvSpPr/>
              <p:nvPr/>
            </p:nvSpPr>
            <p:spPr>
              <a:xfrm>
                <a:off x="5195455" y="1668564"/>
                <a:ext cx="1371600" cy="1371600"/>
              </a:xfrm>
              <a:prstGeom prst="ellipse">
                <a:avLst/>
              </a:prstGeom>
              <a:solidFill>
                <a:srgbClr val="92D050">
                  <a:alpha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DF12192A-1039-5444-FDC4-27498690799D}"/>
                  </a:ext>
                </a:extLst>
              </p:cNvPr>
              <p:cNvSpPr/>
              <p:nvPr/>
            </p:nvSpPr>
            <p:spPr>
              <a:xfrm>
                <a:off x="8049491" y="2354364"/>
                <a:ext cx="1371600" cy="1371600"/>
              </a:xfrm>
              <a:prstGeom prst="ellipse">
                <a:avLst/>
              </a:prstGeom>
              <a:solidFill>
                <a:srgbClr val="92D050">
                  <a:alpha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698891C-3701-0F39-A668-06BC2FF5BE68}"/>
                  </a:ext>
                </a:extLst>
              </p:cNvPr>
              <p:cNvSpPr/>
              <p:nvPr/>
            </p:nvSpPr>
            <p:spPr>
              <a:xfrm>
                <a:off x="7038109" y="2743200"/>
                <a:ext cx="1371600" cy="1371600"/>
              </a:xfrm>
              <a:prstGeom prst="ellipse">
                <a:avLst/>
              </a:prstGeom>
              <a:solidFill>
                <a:srgbClr val="92D050">
                  <a:alpha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3642A15B-C3F8-7C78-89B7-811985EBF271}"/>
                  </a:ext>
                </a:extLst>
              </p:cNvPr>
              <p:cNvSpPr/>
              <p:nvPr/>
            </p:nvSpPr>
            <p:spPr>
              <a:xfrm>
                <a:off x="2770909" y="2804637"/>
                <a:ext cx="1371600" cy="1371600"/>
              </a:xfrm>
              <a:prstGeom prst="ellipse">
                <a:avLst/>
              </a:prstGeom>
              <a:solidFill>
                <a:srgbClr val="92D050">
                  <a:alpha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C9F7E816-3007-2680-0D0A-D739EC7ABB2C}"/>
                  </a:ext>
                </a:extLst>
              </p:cNvPr>
              <p:cNvSpPr/>
              <p:nvPr/>
            </p:nvSpPr>
            <p:spPr>
              <a:xfrm>
                <a:off x="3692236" y="2804637"/>
                <a:ext cx="1371600" cy="1371600"/>
              </a:xfrm>
              <a:prstGeom prst="ellipse">
                <a:avLst/>
              </a:prstGeom>
              <a:solidFill>
                <a:srgbClr val="92D050">
                  <a:alpha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+mn-ea"/>
                    <a:cs typeface="+mn-cs"/>
                  </a:rPr>
                  <a:t>  </a:t>
                </a:r>
              </a:p>
            </p:txBody>
          </p:sp>
          <p:sp>
            <p:nvSpPr>
              <p:cNvPr id="204" name="Star: 5 Points 87">
                <a:extLst>
                  <a:ext uri="{FF2B5EF4-FFF2-40B4-BE49-F238E27FC236}">
                    <a16:creationId xmlns:a16="http://schemas.microsoft.com/office/drawing/2014/main" id="{258C11E1-00BB-23E2-FA4B-EAE14CBABB94}"/>
                  </a:ext>
                </a:extLst>
              </p:cNvPr>
              <p:cNvSpPr/>
              <p:nvPr/>
            </p:nvSpPr>
            <p:spPr>
              <a:xfrm>
                <a:off x="5897348" y="1791440"/>
                <a:ext cx="133078" cy="129215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Star: 5 Points 87">
                <a:extLst>
                  <a:ext uri="{FF2B5EF4-FFF2-40B4-BE49-F238E27FC236}">
                    <a16:creationId xmlns:a16="http://schemas.microsoft.com/office/drawing/2014/main" id="{48857E55-5B10-3243-93B2-5BE7F69D436B}"/>
                  </a:ext>
                </a:extLst>
              </p:cNvPr>
              <p:cNvSpPr/>
              <p:nvPr/>
            </p:nvSpPr>
            <p:spPr>
              <a:xfrm>
                <a:off x="3902292" y="3329313"/>
                <a:ext cx="133078" cy="129215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06" name="Star: 5 Points 87">
                <a:extLst>
                  <a:ext uri="{FF2B5EF4-FFF2-40B4-BE49-F238E27FC236}">
                    <a16:creationId xmlns:a16="http://schemas.microsoft.com/office/drawing/2014/main" id="{C49B830D-AFE6-1688-0372-CD78E2AFA624}"/>
                  </a:ext>
                </a:extLst>
              </p:cNvPr>
              <p:cNvSpPr/>
              <p:nvPr/>
            </p:nvSpPr>
            <p:spPr>
              <a:xfrm>
                <a:off x="8114084" y="3052220"/>
                <a:ext cx="133078" cy="129215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6EC0B327-C046-8A56-5E11-0E00B932466A}"/>
                  </a:ext>
                </a:extLst>
              </p:cNvPr>
              <p:cNvSpPr/>
              <p:nvPr/>
            </p:nvSpPr>
            <p:spPr bwMode="auto">
              <a:xfrm>
                <a:off x="2469026" y="540328"/>
                <a:ext cx="7122800" cy="3724358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pitchFamily="34" charset="0"/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9EEDFF23-860E-EE25-8484-DE61B53896DA}"/>
                  </a:ext>
                </a:extLst>
              </p:cNvPr>
              <p:cNvSpPr/>
              <p:nvPr/>
            </p:nvSpPr>
            <p:spPr bwMode="auto">
              <a:xfrm>
                <a:off x="-6025253" y="610354"/>
                <a:ext cx="7122800" cy="3724358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0" name="Partial Circle 18">
              <a:extLst>
                <a:ext uri="{FF2B5EF4-FFF2-40B4-BE49-F238E27FC236}">
                  <a16:creationId xmlns:a16="http://schemas.microsoft.com/office/drawing/2014/main" id="{D658473F-4D2D-6F37-CC90-2B21344298F7}"/>
                </a:ext>
              </a:extLst>
            </p:cNvPr>
            <p:cNvSpPr/>
            <p:nvPr/>
          </p:nvSpPr>
          <p:spPr>
            <a:xfrm rot="2604743">
              <a:off x="2772000" y="2804400"/>
              <a:ext cx="1371600" cy="1371600"/>
            </a:xfrm>
            <a:prstGeom prst="pie">
              <a:avLst/>
            </a:prstGeom>
            <a:solidFill>
              <a:schemeClr val="lt1">
                <a:alpha val="9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Partial Circle 18">
              <a:extLst>
                <a:ext uri="{FF2B5EF4-FFF2-40B4-BE49-F238E27FC236}">
                  <a16:creationId xmlns:a16="http://schemas.microsoft.com/office/drawing/2014/main" id="{B59A8927-D7DD-8F14-8800-7114D42BC075}"/>
                </a:ext>
              </a:extLst>
            </p:cNvPr>
            <p:cNvSpPr/>
            <p:nvPr/>
          </p:nvSpPr>
          <p:spPr>
            <a:xfrm rot="15567570">
              <a:off x="3693600" y="2804400"/>
              <a:ext cx="1371600" cy="1371600"/>
            </a:xfrm>
            <a:prstGeom prst="pie">
              <a:avLst/>
            </a:prstGeom>
            <a:solidFill>
              <a:schemeClr val="lt1">
                <a:alpha val="9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2" name="Partial Circle 18">
              <a:extLst>
                <a:ext uri="{FF2B5EF4-FFF2-40B4-BE49-F238E27FC236}">
                  <a16:creationId xmlns:a16="http://schemas.microsoft.com/office/drawing/2014/main" id="{EC59B4CD-80BB-17BF-D3F9-44B9E5E11178}"/>
                </a:ext>
              </a:extLst>
            </p:cNvPr>
            <p:cNvSpPr/>
            <p:nvPr/>
          </p:nvSpPr>
          <p:spPr>
            <a:xfrm rot="2604743">
              <a:off x="4724400" y="1027635"/>
              <a:ext cx="1371600" cy="1371600"/>
            </a:xfrm>
            <a:prstGeom prst="pie">
              <a:avLst/>
            </a:prstGeom>
            <a:solidFill>
              <a:schemeClr val="lt1">
                <a:alpha val="9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Partial Circle 18">
              <a:extLst>
                <a:ext uri="{FF2B5EF4-FFF2-40B4-BE49-F238E27FC236}">
                  <a16:creationId xmlns:a16="http://schemas.microsoft.com/office/drawing/2014/main" id="{9B35811E-7AF2-8A59-075A-09E3B2D07B24}"/>
                </a:ext>
              </a:extLst>
            </p:cNvPr>
            <p:cNvSpPr/>
            <p:nvPr/>
          </p:nvSpPr>
          <p:spPr>
            <a:xfrm>
              <a:off x="5182046" y="1676150"/>
              <a:ext cx="1371600" cy="1371600"/>
            </a:xfrm>
            <a:prstGeom prst="pie">
              <a:avLst/>
            </a:prstGeom>
            <a:solidFill>
              <a:schemeClr val="lt1">
                <a:alpha val="9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Partial Circle 18">
              <a:extLst>
                <a:ext uri="{FF2B5EF4-FFF2-40B4-BE49-F238E27FC236}">
                  <a16:creationId xmlns:a16="http://schemas.microsoft.com/office/drawing/2014/main" id="{CA1B9024-4866-B5E3-B231-3CE26DA6BA75}"/>
                </a:ext>
              </a:extLst>
            </p:cNvPr>
            <p:cNvSpPr/>
            <p:nvPr/>
          </p:nvSpPr>
          <p:spPr>
            <a:xfrm rot="11556305">
              <a:off x="5666509" y="970515"/>
              <a:ext cx="1371600" cy="1371600"/>
            </a:xfrm>
            <a:prstGeom prst="pie">
              <a:avLst/>
            </a:prstGeom>
            <a:solidFill>
              <a:schemeClr val="lt1">
                <a:alpha val="9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5" name="Partial Circle 18">
              <a:extLst>
                <a:ext uri="{FF2B5EF4-FFF2-40B4-BE49-F238E27FC236}">
                  <a16:creationId xmlns:a16="http://schemas.microsoft.com/office/drawing/2014/main" id="{325E69A8-535C-4256-60E3-47B82FF192B8}"/>
                </a:ext>
              </a:extLst>
            </p:cNvPr>
            <p:cNvSpPr/>
            <p:nvPr/>
          </p:nvSpPr>
          <p:spPr>
            <a:xfrm rot="2604743">
              <a:off x="7020604" y="2743199"/>
              <a:ext cx="1371600" cy="1371600"/>
            </a:xfrm>
            <a:prstGeom prst="pie">
              <a:avLst/>
            </a:prstGeom>
            <a:solidFill>
              <a:schemeClr val="lt1">
                <a:alpha val="9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6" name="Partial Circle 18">
              <a:extLst>
                <a:ext uri="{FF2B5EF4-FFF2-40B4-BE49-F238E27FC236}">
                  <a16:creationId xmlns:a16="http://schemas.microsoft.com/office/drawing/2014/main" id="{614959A4-A8EF-2FE1-1B12-FC715CE20102}"/>
                </a:ext>
              </a:extLst>
            </p:cNvPr>
            <p:cNvSpPr/>
            <p:nvPr/>
          </p:nvSpPr>
          <p:spPr>
            <a:xfrm rot="13284068">
              <a:off x="8048401" y="2354364"/>
              <a:ext cx="1371600" cy="1371600"/>
            </a:xfrm>
            <a:prstGeom prst="pie">
              <a:avLst/>
            </a:prstGeom>
            <a:solidFill>
              <a:schemeClr val="lt1">
                <a:alpha val="90000"/>
              </a:schemeClr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C12A4F42-5F3F-A27C-E0D9-7D1A30E3A6AB}"/>
              </a:ext>
            </a:extLst>
          </p:cNvPr>
          <p:cNvSpPr/>
          <p:nvPr/>
        </p:nvSpPr>
        <p:spPr>
          <a:xfrm>
            <a:off x="7279306" y="5109667"/>
            <a:ext cx="440408" cy="416383"/>
          </a:xfrm>
          <a:prstGeom prst="ellipse">
            <a:avLst/>
          </a:prstGeom>
          <a:solidFill>
            <a:srgbClr val="92D050">
              <a:alpha val="4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12" name="Partial Circle 18">
            <a:extLst>
              <a:ext uri="{FF2B5EF4-FFF2-40B4-BE49-F238E27FC236}">
                <a16:creationId xmlns:a16="http://schemas.microsoft.com/office/drawing/2014/main" id="{5195C7BA-7083-2EB3-261D-5DCC5063B1F2}"/>
              </a:ext>
            </a:extLst>
          </p:cNvPr>
          <p:cNvSpPr/>
          <p:nvPr/>
        </p:nvSpPr>
        <p:spPr>
          <a:xfrm rot="13284068">
            <a:off x="7295363" y="5110959"/>
            <a:ext cx="408293" cy="421704"/>
          </a:xfrm>
          <a:prstGeom prst="pie">
            <a:avLst/>
          </a:prstGeom>
          <a:solidFill>
            <a:schemeClr val="lt1">
              <a:alpha val="9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7746DAB-C828-1F66-3A5F-B3ADE392E2DF}"/>
              </a:ext>
            </a:extLst>
          </p:cNvPr>
          <p:cNvSpPr txBox="1"/>
          <p:nvPr/>
        </p:nvSpPr>
        <p:spPr>
          <a:xfrm>
            <a:off x="7719714" y="5127844"/>
            <a:ext cx="17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Direction Sensor</a:t>
            </a:r>
          </a:p>
        </p:txBody>
      </p:sp>
      <p:sp>
        <p:nvSpPr>
          <p:cNvPr id="214" name="Star: 5 Points 87">
            <a:extLst>
              <a:ext uri="{FF2B5EF4-FFF2-40B4-BE49-F238E27FC236}">
                <a16:creationId xmlns:a16="http://schemas.microsoft.com/office/drawing/2014/main" id="{B6B036A7-69B5-611F-E5ED-6DC938B7E352}"/>
              </a:ext>
            </a:extLst>
          </p:cNvPr>
          <p:cNvSpPr/>
          <p:nvPr/>
        </p:nvSpPr>
        <p:spPr>
          <a:xfrm>
            <a:off x="9829610" y="5262261"/>
            <a:ext cx="133078" cy="12921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88DA988-E94D-3E48-1101-DA3E148411C7}"/>
              </a:ext>
            </a:extLst>
          </p:cNvPr>
          <p:cNvSpPr txBox="1"/>
          <p:nvPr/>
        </p:nvSpPr>
        <p:spPr>
          <a:xfrm>
            <a:off x="10060655" y="515143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Target</a:t>
            </a:r>
          </a:p>
        </p:txBody>
      </p:sp>
      <p:sp>
        <p:nvSpPr>
          <p:cNvPr id="253" name="Arc 252">
            <a:extLst>
              <a:ext uri="{FF2B5EF4-FFF2-40B4-BE49-F238E27FC236}">
                <a16:creationId xmlns:a16="http://schemas.microsoft.com/office/drawing/2014/main" id="{E5877135-8B05-FB54-54C6-EC94ECAB4738}"/>
              </a:ext>
            </a:extLst>
          </p:cNvPr>
          <p:cNvSpPr/>
          <p:nvPr/>
        </p:nvSpPr>
        <p:spPr>
          <a:xfrm rot="7348888">
            <a:off x="2372687" y="1895474"/>
            <a:ext cx="1191520" cy="1210610"/>
          </a:xfrm>
          <a:prstGeom prst="arc">
            <a:avLst>
              <a:gd name="adj1" fmla="val 16200000"/>
              <a:gd name="adj2" fmla="val 705738"/>
            </a:avLst>
          </a:prstGeom>
          <a:solidFill>
            <a:schemeClr val="accent6">
              <a:alpha val="74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2D72567-E9B2-864F-7C05-AB2084F923E5}"/>
              </a:ext>
            </a:extLst>
          </p:cNvPr>
          <p:cNvGrpSpPr/>
          <p:nvPr/>
        </p:nvGrpSpPr>
        <p:grpSpPr>
          <a:xfrm>
            <a:off x="1803861" y="2492835"/>
            <a:ext cx="2228941" cy="1245655"/>
            <a:chOff x="1803861" y="2492835"/>
            <a:chExt cx="2228941" cy="1245655"/>
          </a:xfrm>
        </p:grpSpPr>
        <p:pic>
          <p:nvPicPr>
            <p:cNvPr id="219" name="Graphic 218" descr="Security camera">
              <a:extLst>
                <a:ext uri="{FF2B5EF4-FFF2-40B4-BE49-F238E27FC236}">
                  <a16:creationId xmlns:a16="http://schemas.microsoft.com/office/drawing/2014/main" id="{20E364CF-890C-ED9B-69D4-79FF7C5BE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2934" y="2841216"/>
              <a:ext cx="542546" cy="542546"/>
            </a:xfrm>
            <a:prstGeom prst="rect">
              <a:avLst/>
            </a:prstGeom>
          </p:spPr>
        </p:pic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3C4A0EE0-4676-C457-47CE-6E0094DCECC0}"/>
                </a:ext>
              </a:extLst>
            </p:cNvPr>
            <p:cNvSpPr/>
            <p:nvPr/>
          </p:nvSpPr>
          <p:spPr>
            <a:xfrm rot="3627278">
              <a:off x="1813406" y="2537425"/>
              <a:ext cx="1191520" cy="1210610"/>
            </a:xfrm>
            <a:prstGeom prst="arc">
              <a:avLst>
                <a:gd name="adj1" fmla="val 16200000"/>
                <a:gd name="adj2" fmla="val 705738"/>
              </a:avLst>
            </a:prstGeom>
            <a:solidFill>
              <a:schemeClr val="accent6">
                <a:alpha val="74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31" name="Graphic 230" descr="Security camera">
              <a:extLst>
                <a:ext uri="{FF2B5EF4-FFF2-40B4-BE49-F238E27FC236}">
                  <a16:creationId xmlns:a16="http://schemas.microsoft.com/office/drawing/2014/main" id="{90077371-6BB4-7D20-4D67-EF69BB749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7593">
              <a:off x="3356387" y="2826867"/>
              <a:ext cx="542546" cy="542546"/>
            </a:xfrm>
            <a:prstGeom prst="rect">
              <a:avLst/>
            </a:prstGeom>
          </p:spPr>
        </p:pic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E63BDECB-1847-CDEE-39C2-79B44A34593E}"/>
                </a:ext>
              </a:extLst>
            </p:cNvPr>
            <p:cNvSpPr/>
            <p:nvPr/>
          </p:nvSpPr>
          <p:spPr>
            <a:xfrm rot="12432153">
              <a:off x="2841282" y="2492835"/>
              <a:ext cx="1191520" cy="1210610"/>
            </a:xfrm>
            <a:prstGeom prst="arc">
              <a:avLst>
                <a:gd name="adj1" fmla="val 16200000"/>
                <a:gd name="adj2" fmla="val 705738"/>
              </a:avLst>
            </a:prstGeom>
            <a:solidFill>
              <a:schemeClr val="accent6">
                <a:alpha val="74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8FB56B-2211-A2AC-C0AD-694A8CB601D2}"/>
              </a:ext>
            </a:extLst>
          </p:cNvPr>
          <p:cNvGrpSpPr/>
          <p:nvPr/>
        </p:nvGrpSpPr>
        <p:grpSpPr>
          <a:xfrm>
            <a:off x="185493" y="3436921"/>
            <a:ext cx="2228941" cy="1245655"/>
            <a:chOff x="1803861" y="2492835"/>
            <a:chExt cx="2228941" cy="1245655"/>
          </a:xfrm>
        </p:grpSpPr>
        <p:pic>
          <p:nvPicPr>
            <p:cNvPr id="235" name="Graphic 234" descr="Security camera">
              <a:extLst>
                <a:ext uri="{FF2B5EF4-FFF2-40B4-BE49-F238E27FC236}">
                  <a16:creationId xmlns:a16="http://schemas.microsoft.com/office/drawing/2014/main" id="{C5958869-3862-BA52-393D-362B81AC0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38078" y="2826867"/>
              <a:ext cx="542546" cy="542546"/>
            </a:xfrm>
            <a:prstGeom prst="rect">
              <a:avLst/>
            </a:prstGeom>
          </p:spPr>
        </p:pic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A1D0AF6D-D43F-20AE-6117-1FC7A0E06F7D}"/>
                </a:ext>
              </a:extLst>
            </p:cNvPr>
            <p:cNvSpPr/>
            <p:nvPr/>
          </p:nvSpPr>
          <p:spPr>
            <a:xfrm rot="3627278">
              <a:off x="1813406" y="2537425"/>
              <a:ext cx="1191520" cy="1210610"/>
            </a:xfrm>
            <a:prstGeom prst="arc">
              <a:avLst>
                <a:gd name="adj1" fmla="val 16200000"/>
                <a:gd name="adj2" fmla="val 705738"/>
              </a:avLst>
            </a:prstGeom>
            <a:solidFill>
              <a:schemeClr val="accent6">
                <a:alpha val="74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37" name="Graphic 236" descr="Security camera">
              <a:extLst>
                <a:ext uri="{FF2B5EF4-FFF2-40B4-BE49-F238E27FC236}">
                  <a16:creationId xmlns:a16="http://schemas.microsoft.com/office/drawing/2014/main" id="{72A69073-A52D-37C8-61F5-5AE2814CB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7593">
              <a:off x="3356902" y="2835173"/>
              <a:ext cx="542546" cy="542546"/>
            </a:xfrm>
            <a:prstGeom prst="rect">
              <a:avLst/>
            </a:prstGeom>
          </p:spPr>
        </p:pic>
        <p:sp>
          <p:nvSpPr>
            <p:cNvPr id="238" name="Arc 237">
              <a:extLst>
                <a:ext uri="{FF2B5EF4-FFF2-40B4-BE49-F238E27FC236}">
                  <a16:creationId xmlns:a16="http://schemas.microsoft.com/office/drawing/2014/main" id="{0CBA43FC-7CCC-7D35-DC4F-1BF74760BD52}"/>
                </a:ext>
              </a:extLst>
            </p:cNvPr>
            <p:cNvSpPr/>
            <p:nvPr/>
          </p:nvSpPr>
          <p:spPr>
            <a:xfrm rot="12432153">
              <a:off x="2841282" y="2492835"/>
              <a:ext cx="1191520" cy="1210610"/>
            </a:xfrm>
            <a:prstGeom prst="arc">
              <a:avLst>
                <a:gd name="adj1" fmla="val 16200000"/>
                <a:gd name="adj2" fmla="val 705738"/>
              </a:avLst>
            </a:prstGeom>
            <a:solidFill>
              <a:schemeClr val="accent6">
                <a:alpha val="74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pic>
        <p:nvPicPr>
          <p:cNvPr id="245" name="Graphic 244" descr="Robber">
            <a:extLst>
              <a:ext uri="{FF2B5EF4-FFF2-40B4-BE49-F238E27FC236}">
                <a16:creationId xmlns:a16="http://schemas.microsoft.com/office/drawing/2014/main" id="{649EDF0B-91CF-9EC3-DA68-D5768F931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0159" y="2992438"/>
            <a:ext cx="300584" cy="300584"/>
          </a:xfrm>
          <a:prstGeom prst="rect">
            <a:avLst/>
          </a:prstGeom>
        </p:spPr>
      </p:pic>
      <p:pic>
        <p:nvPicPr>
          <p:cNvPr id="246" name="Graphic 245" descr="Robber">
            <a:extLst>
              <a:ext uri="{FF2B5EF4-FFF2-40B4-BE49-F238E27FC236}">
                <a16:creationId xmlns:a16="http://schemas.microsoft.com/office/drawing/2014/main" id="{75B6764A-25AE-9723-7E41-99423C6A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575" y="3967822"/>
            <a:ext cx="300584" cy="300584"/>
          </a:xfrm>
          <a:prstGeom prst="rect">
            <a:avLst/>
          </a:prstGeom>
        </p:spPr>
      </p:pic>
      <p:grpSp>
        <p:nvGrpSpPr>
          <p:cNvPr id="247" name="Group 246">
            <a:extLst>
              <a:ext uri="{FF2B5EF4-FFF2-40B4-BE49-F238E27FC236}">
                <a16:creationId xmlns:a16="http://schemas.microsoft.com/office/drawing/2014/main" id="{BAEE698B-1B24-4C6C-021B-97B916290972}"/>
              </a:ext>
            </a:extLst>
          </p:cNvPr>
          <p:cNvGrpSpPr/>
          <p:nvPr/>
        </p:nvGrpSpPr>
        <p:grpSpPr>
          <a:xfrm>
            <a:off x="2886809" y="3473611"/>
            <a:ext cx="2228941" cy="1245655"/>
            <a:chOff x="1803861" y="2492835"/>
            <a:chExt cx="2228941" cy="1245655"/>
          </a:xfrm>
        </p:grpSpPr>
        <p:pic>
          <p:nvPicPr>
            <p:cNvPr id="248" name="Graphic 247" descr="Security camera">
              <a:extLst>
                <a:ext uri="{FF2B5EF4-FFF2-40B4-BE49-F238E27FC236}">
                  <a16:creationId xmlns:a16="http://schemas.microsoft.com/office/drawing/2014/main" id="{7EC724ED-D2DD-5418-214B-D376877F8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37978" y="2832230"/>
              <a:ext cx="542546" cy="542546"/>
            </a:xfrm>
            <a:prstGeom prst="rect">
              <a:avLst/>
            </a:prstGeom>
          </p:spPr>
        </p:pic>
        <p:sp>
          <p:nvSpPr>
            <p:cNvPr id="249" name="Arc 248">
              <a:extLst>
                <a:ext uri="{FF2B5EF4-FFF2-40B4-BE49-F238E27FC236}">
                  <a16:creationId xmlns:a16="http://schemas.microsoft.com/office/drawing/2014/main" id="{E418C572-EEB6-9843-13ED-0588D9048DB4}"/>
                </a:ext>
              </a:extLst>
            </p:cNvPr>
            <p:cNvSpPr/>
            <p:nvPr/>
          </p:nvSpPr>
          <p:spPr>
            <a:xfrm rot="3627278">
              <a:off x="1813406" y="2537425"/>
              <a:ext cx="1191520" cy="1210610"/>
            </a:xfrm>
            <a:prstGeom prst="arc">
              <a:avLst>
                <a:gd name="adj1" fmla="val 16200000"/>
                <a:gd name="adj2" fmla="val 705738"/>
              </a:avLst>
            </a:prstGeom>
            <a:solidFill>
              <a:schemeClr val="accent6">
                <a:alpha val="74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250" name="Graphic 249" descr="Security camera">
              <a:extLst>
                <a:ext uri="{FF2B5EF4-FFF2-40B4-BE49-F238E27FC236}">
                  <a16:creationId xmlns:a16="http://schemas.microsoft.com/office/drawing/2014/main" id="{F513A25D-7921-CED1-D60B-7477033B8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907593">
              <a:off x="3364894" y="2826868"/>
              <a:ext cx="542546" cy="542546"/>
            </a:xfrm>
            <a:prstGeom prst="rect">
              <a:avLst/>
            </a:prstGeom>
          </p:spPr>
        </p:pic>
        <p:sp>
          <p:nvSpPr>
            <p:cNvPr id="251" name="Arc 250">
              <a:extLst>
                <a:ext uri="{FF2B5EF4-FFF2-40B4-BE49-F238E27FC236}">
                  <a16:creationId xmlns:a16="http://schemas.microsoft.com/office/drawing/2014/main" id="{1D1F776C-7820-B545-956D-A9E2B6FEE695}"/>
                </a:ext>
              </a:extLst>
            </p:cNvPr>
            <p:cNvSpPr/>
            <p:nvPr/>
          </p:nvSpPr>
          <p:spPr>
            <a:xfrm rot="12432153">
              <a:off x="2841282" y="2492835"/>
              <a:ext cx="1191520" cy="1210610"/>
            </a:xfrm>
            <a:prstGeom prst="arc">
              <a:avLst>
                <a:gd name="adj1" fmla="val 16200000"/>
                <a:gd name="adj2" fmla="val 705738"/>
              </a:avLst>
            </a:prstGeom>
            <a:solidFill>
              <a:schemeClr val="accent6">
                <a:alpha val="74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pic>
        <p:nvPicPr>
          <p:cNvPr id="252" name="Graphic 251" descr="Robber">
            <a:extLst>
              <a:ext uri="{FF2B5EF4-FFF2-40B4-BE49-F238E27FC236}">
                <a16:creationId xmlns:a16="http://schemas.microsoft.com/office/drawing/2014/main" id="{E8CEC81A-2870-C33E-074E-CE91AFCCCE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6405" y="3997991"/>
            <a:ext cx="300584" cy="300584"/>
          </a:xfrm>
          <a:prstGeom prst="rect">
            <a:avLst/>
          </a:prstGeom>
        </p:spPr>
      </p:pic>
      <p:pic>
        <p:nvPicPr>
          <p:cNvPr id="254" name="Graphic 253" descr="Security camera">
            <a:extLst>
              <a:ext uri="{FF2B5EF4-FFF2-40B4-BE49-F238E27FC236}">
                <a16:creationId xmlns:a16="http://schemas.microsoft.com/office/drawing/2014/main" id="{FF585CF2-46EA-86C9-2956-10B276EA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307827">
            <a:off x="2675997" y="2049276"/>
            <a:ext cx="542546" cy="542546"/>
          </a:xfrm>
          <a:prstGeom prst="rect">
            <a:avLst/>
          </a:prstGeom>
        </p:spPr>
      </p:pic>
      <p:sp>
        <p:nvSpPr>
          <p:cNvPr id="263" name="Striped Right Arrow 262">
            <a:extLst>
              <a:ext uri="{FF2B5EF4-FFF2-40B4-BE49-F238E27FC236}">
                <a16:creationId xmlns:a16="http://schemas.microsoft.com/office/drawing/2014/main" id="{F9A8135C-C55B-7D51-AA29-10AF6E84B7BD}"/>
              </a:ext>
            </a:extLst>
          </p:cNvPr>
          <p:cNvSpPr/>
          <p:nvPr/>
        </p:nvSpPr>
        <p:spPr>
          <a:xfrm>
            <a:off x="5808773" y="3302746"/>
            <a:ext cx="610472" cy="442195"/>
          </a:xfrm>
          <a:prstGeom prst="stripedRightArrow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2595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BCE0-0484-B66B-A30E-A2F02625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b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VN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nges of Q-coverage in DSNs</a:t>
            </a:r>
            <a:endParaRPr lang="en-V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5DF50-43DB-2291-B5E1-B34FC3B5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Cost of Deployment</a:t>
            </a:r>
          </a:p>
          <a:p>
            <a:r>
              <a:rPr lang="en-VN" dirty="0">
                <a:solidFill>
                  <a:srgbClr val="C00000"/>
                </a:solidFill>
              </a:rPr>
              <a:t>Power Consuming</a:t>
            </a:r>
          </a:p>
          <a:p>
            <a:r>
              <a:rPr lang="en-VN" dirty="0"/>
              <a:t>Fault-tolerant</a:t>
            </a:r>
          </a:p>
          <a:p>
            <a:r>
              <a:rPr lang="en-VN" dirty="0">
                <a:solidFill>
                  <a:srgbClr val="C00000"/>
                </a:solidFill>
              </a:rPr>
              <a:t>Balancing of networks</a:t>
            </a:r>
          </a:p>
          <a:p>
            <a:r>
              <a:rPr lang="en-VN" dirty="0"/>
              <a:t>Coverage Quality</a:t>
            </a:r>
          </a:p>
          <a:p>
            <a:r>
              <a:rPr lang="en-VN" dirty="0"/>
              <a:t>….</a:t>
            </a:r>
          </a:p>
          <a:p>
            <a:pPr marL="0" indent="0">
              <a:buNone/>
            </a:pPr>
            <a:endParaRPr lang="en-VN" dirty="0"/>
          </a:p>
          <a:p>
            <a:endParaRPr lang="en-VN" dirty="0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87FDFAF4-7785-DFC2-CB70-AA15B2375B2A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023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24C9-7282-4F0C-9064-9E02C3613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841" y="2829679"/>
            <a:ext cx="7516318" cy="119864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vi-VN" sz="5400" b="1" dirty="0">
                <a:solidFill>
                  <a:srgbClr val="C00000"/>
                </a:solidFill>
              </a:rPr>
              <a:t>2. Problem Folmulation</a:t>
            </a:r>
          </a:p>
        </p:txBody>
      </p:sp>
    </p:spTree>
    <p:extLst>
      <p:ext uri="{BB962C8B-B14F-4D97-AF65-F5344CB8AC3E}">
        <p14:creationId xmlns:p14="http://schemas.microsoft.com/office/powerpoint/2010/main" val="284905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743E-F4CF-FE16-B2F6-0AFD2DD5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Problem Folmulation</a:t>
            </a:r>
            <a:b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Direction Sensor Model</a:t>
            </a:r>
            <a:endParaRPr lang="en-V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DB29C44-6BAC-B2CC-A931-46C8477407B5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585FBE-5FBB-113A-1086-2E34D68039C1}"/>
              </a:ext>
            </a:extLst>
          </p:cNvPr>
          <p:cNvSpPr/>
          <p:nvPr/>
        </p:nvSpPr>
        <p:spPr>
          <a:xfrm>
            <a:off x="4302176" y="2072390"/>
            <a:ext cx="2790756" cy="2713220"/>
          </a:xfrm>
          <a:prstGeom prst="ellipse">
            <a:avLst/>
          </a:prstGeom>
          <a:solidFill>
            <a:schemeClr val="accent6">
              <a:alpha val="57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tial Circle 77">
            <a:extLst>
              <a:ext uri="{FF2B5EF4-FFF2-40B4-BE49-F238E27FC236}">
                <a16:creationId xmlns:a16="http://schemas.microsoft.com/office/drawing/2014/main" id="{FB851E52-09D8-9AB6-3B2B-04EF2552A939}"/>
              </a:ext>
            </a:extLst>
          </p:cNvPr>
          <p:cNvSpPr/>
          <p:nvPr/>
        </p:nvSpPr>
        <p:spPr>
          <a:xfrm>
            <a:off x="4302176" y="2072390"/>
            <a:ext cx="2790756" cy="2713220"/>
          </a:xfrm>
          <a:prstGeom prst="pie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246C50-6A62-0E6D-603A-A5FDE86E0B3D}"/>
              </a:ext>
            </a:extLst>
          </p:cNvPr>
          <p:cNvCxnSpPr>
            <a:cxnSpLocks/>
          </p:cNvCxnSpPr>
          <p:nvPr/>
        </p:nvCxnSpPr>
        <p:spPr>
          <a:xfrm flipV="1">
            <a:off x="5694183" y="2072390"/>
            <a:ext cx="0" cy="13566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A3B351-354C-3E22-B3D8-7C096CCD1A9A}"/>
              </a:ext>
            </a:extLst>
          </p:cNvPr>
          <p:cNvCxnSpPr>
            <a:cxnSpLocks/>
          </p:cNvCxnSpPr>
          <p:nvPr/>
        </p:nvCxnSpPr>
        <p:spPr>
          <a:xfrm flipV="1">
            <a:off x="5686767" y="2469733"/>
            <a:ext cx="1013617" cy="9592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tar: 5 Points 87">
            <a:extLst>
              <a:ext uri="{FF2B5EF4-FFF2-40B4-BE49-F238E27FC236}">
                <a16:creationId xmlns:a16="http://schemas.microsoft.com/office/drawing/2014/main" id="{C087FD7E-70CA-00D3-15A7-AC34B0E8B788}"/>
              </a:ext>
            </a:extLst>
          </p:cNvPr>
          <p:cNvSpPr/>
          <p:nvPr/>
        </p:nvSpPr>
        <p:spPr>
          <a:xfrm>
            <a:off x="6077141" y="4125833"/>
            <a:ext cx="310749" cy="29334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F02D3E-8686-2D54-E120-2133F2610A6B}"/>
              </a:ext>
            </a:extLst>
          </p:cNvPr>
          <p:cNvCxnSpPr>
            <a:cxnSpLocks/>
          </p:cNvCxnSpPr>
          <p:nvPr/>
        </p:nvCxnSpPr>
        <p:spPr>
          <a:xfrm>
            <a:off x="5690475" y="3429001"/>
            <a:ext cx="433863" cy="6968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6FA901EA-DAD7-1AE6-5FBA-6FD1C551DA82}"/>
              </a:ext>
            </a:extLst>
          </p:cNvPr>
          <p:cNvSpPr/>
          <p:nvPr/>
        </p:nvSpPr>
        <p:spPr>
          <a:xfrm rot="660799">
            <a:off x="5707108" y="3279487"/>
            <a:ext cx="222532" cy="214090"/>
          </a:xfrm>
          <a:prstGeom prst="arc">
            <a:avLst>
              <a:gd name="adj1" fmla="val 16200000"/>
              <a:gd name="adj2" fmla="val 1012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36A9C04-21E0-E90B-3678-1DABB110817E}"/>
              </a:ext>
            </a:extLst>
          </p:cNvPr>
          <p:cNvSpPr/>
          <p:nvPr/>
        </p:nvSpPr>
        <p:spPr>
          <a:xfrm rot="19866135">
            <a:off x="5632936" y="3203825"/>
            <a:ext cx="222532" cy="214090"/>
          </a:xfrm>
          <a:prstGeom prst="arc">
            <a:avLst>
              <a:gd name="adj1" fmla="val 16200000"/>
              <a:gd name="adj2" fmla="val 1012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CC27C9D-ED59-D36B-991C-D1B76C766D93}"/>
              </a:ext>
            </a:extLst>
          </p:cNvPr>
          <p:cNvSpPr/>
          <p:nvPr/>
        </p:nvSpPr>
        <p:spPr>
          <a:xfrm rot="21305063">
            <a:off x="5438458" y="3078178"/>
            <a:ext cx="583899" cy="567672"/>
          </a:xfrm>
          <a:prstGeom prst="arc">
            <a:avLst>
              <a:gd name="adj1" fmla="val 16200000"/>
              <a:gd name="adj2" fmla="val 1012822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67C4F9-B11F-DC2A-187A-1F830C300D32}"/>
                  </a:ext>
                </a:extLst>
              </p:cNvPr>
              <p:cNvSpPr txBox="1"/>
              <p:nvPr/>
            </p:nvSpPr>
            <p:spPr>
              <a:xfrm>
                <a:off x="6038322" y="3096794"/>
                <a:ext cx="19419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67C4F9-B11F-DC2A-187A-1F830C300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322" y="3096794"/>
                <a:ext cx="194193" cy="369332"/>
              </a:xfrm>
              <a:prstGeom prst="rect">
                <a:avLst/>
              </a:prstGeom>
              <a:blipFill>
                <a:blip r:embed="rId2"/>
                <a:stretch>
                  <a:fillRect l="-50000" r="-43750" b="-645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B43E42-1A13-21F4-2CF1-075B59166DC7}"/>
                  </a:ext>
                </a:extLst>
              </p:cNvPr>
              <p:cNvSpPr txBox="1"/>
              <p:nvPr/>
            </p:nvSpPr>
            <p:spPr>
              <a:xfrm>
                <a:off x="5759778" y="4038806"/>
                <a:ext cx="19045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B43E42-1A13-21F4-2CF1-075B5916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78" y="4038806"/>
                <a:ext cx="190453" cy="369332"/>
              </a:xfrm>
              <a:prstGeom prst="rect">
                <a:avLst/>
              </a:prstGeom>
              <a:blipFill>
                <a:blip r:embed="rId3"/>
                <a:stretch>
                  <a:fillRect l="-50000" t="-40000" r="-25000"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400279-D894-DB7C-1640-121B6E64A9EC}"/>
                  </a:ext>
                </a:extLst>
              </p:cNvPr>
              <p:cNvSpPr txBox="1"/>
              <p:nvPr/>
            </p:nvSpPr>
            <p:spPr>
              <a:xfrm>
                <a:off x="6777226" y="2072390"/>
                <a:ext cx="190453" cy="424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400279-D894-DB7C-1640-121B6E64A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226" y="2072390"/>
                <a:ext cx="190453" cy="424796"/>
              </a:xfrm>
              <a:prstGeom prst="rect">
                <a:avLst/>
              </a:prstGeom>
              <a:blipFill>
                <a:blip r:embed="rId4"/>
                <a:stretch>
                  <a:fillRect l="-68750" t="-38235" r="-62500" b="-2941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99AF161-2F7C-F133-4A11-8BF9BF5DACC7}"/>
              </a:ext>
            </a:extLst>
          </p:cNvPr>
          <p:cNvSpPr txBox="1"/>
          <p:nvPr/>
        </p:nvSpPr>
        <p:spPr>
          <a:xfrm>
            <a:off x="5175641" y="3193727"/>
            <a:ext cx="62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endParaRPr lang="en-US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9CAFF6-2090-55A7-D3D6-9539AD77B195}"/>
                  </a:ext>
                </a:extLst>
              </p:cNvPr>
              <p:cNvSpPr txBox="1"/>
              <p:nvPr/>
            </p:nvSpPr>
            <p:spPr>
              <a:xfrm>
                <a:off x="4249618" y="4828882"/>
                <a:ext cx="2874298" cy="354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bisector of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9CAFF6-2090-55A7-D3D6-9539AD77B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618" y="4828882"/>
                <a:ext cx="2874298" cy="354071"/>
              </a:xfrm>
              <a:prstGeom prst="rect">
                <a:avLst/>
              </a:prstGeom>
              <a:blipFill>
                <a:blip r:embed="rId5"/>
                <a:stretch>
                  <a:fillRect l="-4025" t="-34483" b="-4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C4644D-6C89-703E-E657-688ACE99B26D}"/>
                  </a:ext>
                </a:extLst>
              </p:cNvPr>
              <p:cNvSpPr txBox="1"/>
              <p:nvPr/>
            </p:nvSpPr>
            <p:spPr>
              <a:xfrm>
                <a:off x="2250800" y="4868960"/>
                <a:ext cx="311561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Angle of View</a:t>
                </a:r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C4644D-6C89-703E-E657-688ACE99B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00" y="4868960"/>
                <a:ext cx="3115619" cy="307777"/>
              </a:xfrm>
              <a:prstGeom prst="rect">
                <a:avLst/>
              </a:prstGeom>
              <a:blipFill>
                <a:blip r:embed="rId6"/>
                <a:stretch>
                  <a:fillRect l="-2935" t="-28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405565-31C1-7AC1-B034-B63141193DF7}"/>
                  </a:ext>
                </a:extLst>
              </p:cNvPr>
              <p:cNvSpPr txBox="1"/>
              <p:nvPr/>
            </p:nvSpPr>
            <p:spPr>
              <a:xfrm>
                <a:off x="6232515" y="4869141"/>
                <a:ext cx="476547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vector from O towards target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405565-31C1-7AC1-B034-B63141193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515" y="4869141"/>
                <a:ext cx="4765473" cy="307777"/>
              </a:xfrm>
              <a:prstGeom prst="rect">
                <a:avLst/>
              </a:prstGeom>
              <a:blipFill>
                <a:blip r:embed="rId7"/>
                <a:stretch>
                  <a:fillRect l="-1662" t="-38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047D50-E43A-7AAF-C358-6420F4FF14D7}"/>
                  </a:ext>
                </a:extLst>
              </p:cNvPr>
              <p:cNvSpPr txBox="1"/>
              <p:nvPr/>
            </p:nvSpPr>
            <p:spPr>
              <a:xfrm>
                <a:off x="3972424" y="5356479"/>
                <a:ext cx="7535018" cy="446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Sensor</a:t>
                </a:r>
                <a:r>
                  <a:rPr lang="en-US" sz="2000" i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VN" sz="2000">
                    <a:latin typeface="Arial" panose="020B0604020202020204" pitchFamily="34" charset="0"/>
                    <a:cs typeface="Arial" panose="020B0604020202020204" pitchFamily="34" charset="0"/>
                  </a:rPr>
                  <a:t>:   </a:t>
                </a:r>
                <a14:m>
                  <m:oMath xmlns:m="http://schemas.openxmlformats.org/officeDocument/2006/math">
                    <m:r>
                      <a:rPr lang="en-VN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vi-VN" sz="20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vi-VN" sz="20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vi-V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vi-VN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vi-V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vi-V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vi-VN" sz="20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vi-VN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vi-VN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vi-V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vi-V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VN" sz="2000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047D50-E43A-7AAF-C358-6420F4FF1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24" y="5356479"/>
                <a:ext cx="7535018" cy="446404"/>
              </a:xfrm>
              <a:prstGeom prst="rect">
                <a:avLst/>
              </a:prstGeom>
              <a:blipFill>
                <a:blip r:embed="rId8"/>
                <a:stretch>
                  <a:fillRect l="-890" t="-17808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36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743E-F4CF-FE16-B2F6-0AFD2DD5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Problem Folmulation</a:t>
            </a:r>
            <a:b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VN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Sensor Direction Determining Problem</a:t>
            </a:r>
            <a:endParaRPr lang="en-V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DB29C44-6BAC-B2CC-A931-46C8477407B5}"/>
              </a:ext>
            </a:extLst>
          </p:cNvPr>
          <p:cNvSpPr/>
          <p:nvPr/>
        </p:nvSpPr>
        <p:spPr>
          <a:xfrm>
            <a:off x="984724" y="1097868"/>
            <a:ext cx="315685" cy="359229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solidFill>
                <a:srgbClr val="C00000"/>
              </a:solidFill>
              <a:highlight>
                <a:srgbClr val="0000FF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AF93DF-87D7-DA43-6AE8-3744257A9D15}"/>
                  </a:ext>
                </a:extLst>
              </p:cNvPr>
              <p:cNvSpPr txBox="1"/>
              <p:nvPr/>
            </p:nvSpPr>
            <p:spPr>
              <a:xfrm>
                <a:off x="838200" y="1457097"/>
                <a:ext cx="11049000" cy="5199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V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VN" sz="2000" dirty="0">
                    <a:cs typeface="Arial" panose="020B0604020202020204" pitchFamily="34" charset="0"/>
                  </a:rPr>
                  <a:t>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 sz="20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A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m:rPr>
                        <m:sty m:val="p"/>
                      </m:rPr>
                      <a:rPr lang="vi-VN" sz="20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W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vi-VN" sz="2000" b="1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vi-VN" sz="2000" b="1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V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Direction sensor S localtions: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)}</m:t>
                      </m:r>
                    </m:oMath>
                  </m:oMathPara>
                </a14:m>
                <a:endParaRPr lang="en-US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target localtions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)}</m:t>
                    </m:r>
                  </m:oMath>
                </a14:m>
                <a:endParaRPr lang="en-V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Q-coverage requirement: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requirement sensors for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V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Each sensor has same: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Sensing Radius: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Angle of View: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V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V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Which the sensor active or inactive?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𝑨𝒄𝒕𝒊𝒗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𝑺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𝑻𝒓𝒖𝒆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𝑭𝒂𝒍𝒔𝒆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𝑭𝒂𝒍𝒔𝒆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VN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V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is the direction of each sensors?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V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direction of each sensor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AF93DF-87D7-DA43-6AE8-3744257A9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7097"/>
                <a:ext cx="11049000" cy="5199372"/>
              </a:xfrm>
              <a:prstGeom prst="rect">
                <a:avLst/>
              </a:prstGeom>
              <a:blipFill>
                <a:blip r:embed="rId2"/>
                <a:stretch>
                  <a:fillRect l="-689" b="-121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16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1604</Words>
  <Application>Microsoft Office PowerPoint</Application>
  <PresentationFormat>Widescreen</PresentationFormat>
  <Paragraphs>199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Resource-Balanced Target Q-coverage in Directional Sensor Networks with an Improved Genetic Algorithm</vt:lpstr>
      <vt:lpstr>Outline</vt:lpstr>
      <vt:lpstr>PowerPoint Presentation</vt:lpstr>
      <vt:lpstr>1. Introduction      Multi-coverage in WSNs     Q-coverage</vt:lpstr>
      <vt:lpstr>1. Introduction          Q-coverage in Direction Sensor Network(DSNs)</vt:lpstr>
      <vt:lpstr>1. Introduction     Challenges of Q-coverage in DSNs</vt:lpstr>
      <vt:lpstr>PowerPoint Presentation</vt:lpstr>
      <vt:lpstr>2. Problem Folmulation     Direction Sensor Model</vt:lpstr>
      <vt:lpstr>2. Problem Folmulation     Sensor Direction Determining Problem</vt:lpstr>
      <vt:lpstr>2. Problem Folmulation     Sensor Direction Determining Problem</vt:lpstr>
      <vt:lpstr>2. Problem Folmulation     Metrics</vt:lpstr>
      <vt:lpstr>PowerPoint Presentation</vt:lpstr>
      <vt:lpstr>3. Related Work</vt:lpstr>
      <vt:lpstr>3. Related Work</vt:lpstr>
      <vt:lpstr>PowerPoint Presentation</vt:lpstr>
      <vt:lpstr>4. Proposed Algorithm       IGA solving the Sensor Direction Determining</vt:lpstr>
      <vt:lpstr>4. Proposed Algorithm       SSD-IGA overviews</vt:lpstr>
      <vt:lpstr>4. Proposed Algorithm       SSD-IGA Chromosome representation</vt:lpstr>
      <vt:lpstr>4. Proposed Algorithm       SSD-IGA Fitness Function</vt:lpstr>
      <vt:lpstr>4. Proposed Algorithm       SSD-IGA Initialization Population </vt:lpstr>
      <vt:lpstr>4. Proposed Algorithm       SSD-IGA : Coverage quality difference of 2 direction </vt:lpstr>
      <vt:lpstr>4. Proposed Algorithm       SSD-IGA : Crossover opreation</vt:lpstr>
      <vt:lpstr>4. Proposed Algorithm       SSD-IGA : Mutation opreation</vt:lpstr>
      <vt:lpstr>4. Proposed Algorithm       SSD-IGA : Selection</vt:lpstr>
      <vt:lpstr>PowerPoint Presentation</vt:lpstr>
      <vt:lpstr>5. Experiments and Results       Problem instances</vt:lpstr>
      <vt:lpstr>5. Experiments and Results       Algorithm Parameters</vt:lpstr>
      <vt:lpstr>5. Experiments and Results       Results       Experiment 1</vt:lpstr>
      <vt:lpstr>5. Experiments and Results       Results       Experiment 2</vt:lpstr>
      <vt:lpstr>5. Experiments and Results       Results       Experiment 3</vt:lpstr>
      <vt:lpstr>PowerPoint Presentation</vt:lpstr>
      <vt:lpstr>6.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Huy Hung 20164777</dc:creator>
  <cp:lastModifiedBy>Nguyen Trung Hai 20204545</cp:lastModifiedBy>
  <cp:revision>6</cp:revision>
  <dcterms:created xsi:type="dcterms:W3CDTF">2022-02-27T09:51:15Z</dcterms:created>
  <dcterms:modified xsi:type="dcterms:W3CDTF">2023-07-07T16:24:12Z</dcterms:modified>
</cp:coreProperties>
</file>