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0" r:id="rId5"/>
    <p:sldId id="265" r:id="rId6"/>
    <p:sldId id="261" r:id="rId7"/>
    <p:sldId id="262" r:id="rId8"/>
    <p:sldId id="264" r:id="rId9"/>
    <p:sldId id="263" r:id="rId10"/>
    <p:sldId id="268" r:id="rId11"/>
    <p:sldId id="269"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805" autoAdjust="0"/>
  </p:normalViewPr>
  <p:slideViewPr>
    <p:cSldViewPr>
      <p:cViewPr varScale="1">
        <p:scale>
          <a:sx n="60" d="100"/>
          <a:sy n="60" d="100"/>
        </p:scale>
        <p:origin x="20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F2A41D-D9A2-40D0-826B-DC539D3B863A}" type="datetimeFigureOut">
              <a:rPr lang="en-US" smtClean="0"/>
              <a:t>3/22/2019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BEB8FB-F4D4-4BB7-B101-16E81C02D937}" type="slidenum">
              <a:rPr lang="en-US" smtClean="0"/>
              <a:t>‹#›</a:t>
            </a:fld>
            <a:endParaRPr lang="en-US"/>
          </a:p>
        </p:txBody>
      </p:sp>
    </p:spTree>
    <p:extLst>
      <p:ext uri="{BB962C8B-B14F-4D97-AF65-F5344CB8AC3E}">
        <p14:creationId xmlns:p14="http://schemas.microsoft.com/office/powerpoint/2010/main" val="1495446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introduce</a:t>
            </a:r>
            <a:r>
              <a:rPr lang="en-US" baseline="0" dirty="0"/>
              <a:t> that </a:t>
            </a:r>
            <a:r>
              <a:rPr lang="en-US" baseline="0" dirty="0" err="1"/>
              <a:t>sikuli</a:t>
            </a:r>
            <a:r>
              <a:rPr lang="en-US" baseline="0" dirty="0"/>
              <a:t> is a script language that simulates mouse and keyboard actions</a:t>
            </a:r>
          </a:p>
          <a:p>
            <a:endParaRPr lang="en-US" baseline="0" dirty="0"/>
          </a:p>
          <a:p>
            <a:r>
              <a:rPr lang="en-US" baseline="0" dirty="0"/>
              <a:t>Talk about that it is useful when we want to manipulate GUI components but can’t do it through API. Can say that the reason we are using it for AMX is that we don’t have access to the AMX web control API.</a:t>
            </a:r>
          </a:p>
          <a:p>
            <a:endParaRPr lang="en-US" baseline="0" dirty="0"/>
          </a:p>
          <a:p>
            <a:r>
              <a:rPr lang="en-US" baseline="0" dirty="0"/>
              <a:t>In some Mexican language </a:t>
            </a:r>
            <a:r>
              <a:rPr lang="en-US" baseline="0" dirty="0" err="1"/>
              <a:t>Sikuli</a:t>
            </a:r>
            <a:r>
              <a:rPr lang="en-US" baseline="0" dirty="0"/>
              <a:t> means God’s eye</a:t>
            </a:r>
            <a:endParaRPr lang="en-US" dirty="0"/>
          </a:p>
        </p:txBody>
      </p:sp>
      <p:sp>
        <p:nvSpPr>
          <p:cNvPr id="4" name="Slide Number Placeholder 3"/>
          <p:cNvSpPr>
            <a:spLocks noGrp="1"/>
          </p:cNvSpPr>
          <p:nvPr>
            <p:ph type="sldNum" sz="quarter" idx="10"/>
          </p:nvPr>
        </p:nvSpPr>
        <p:spPr/>
        <p:txBody>
          <a:bodyPr/>
          <a:lstStyle/>
          <a:p>
            <a:fld id="{47BEB8FB-F4D4-4BB7-B101-16E81C02D937}" type="slidenum">
              <a:rPr lang="en-US" smtClean="0"/>
              <a:t>2</a:t>
            </a:fld>
            <a:endParaRPr lang="en-US"/>
          </a:p>
        </p:txBody>
      </p:sp>
    </p:spTree>
    <p:extLst>
      <p:ext uri="{BB962C8B-B14F-4D97-AF65-F5344CB8AC3E}">
        <p14:creationId xmlns:p14="http://schemas.microsoft.com/office/powerpoint/2010/main" val="1783384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 finish</a:t>
            </a:r>
          </a:p>
        </p:txBody>
      </p:sp>
      <p:sp>
        <p:nvSpPr>
          <p:cNvPr id="4" name="Slide Number Placeholder 3"/>
          <p:cNvSpPr>
            <a:spLocks noGrp="1"/>
          </p:cNvSpPr>
          <p:nvPr>
            <p:ph type="sldNum" sz="quarter" idx="10"/>
          </p:nvPr>
        </p:nvSpPr>
        <p:spPr/>
        <p:txBody>
          <a:bodyPr/>
          <a:lstStyle/>
          <a:p>
            <a:fld id="{47BEB8FB-F4D4-4BB7-B101-16E81C02D937}" type="slidenum">
              <a:rPr lang="en-US" smtClean="0"/>
              <a:t>11</a:t>
            </a:fld>
            <a:endParaRPr lang="en-US"/>
          </a:p>
        </p:txBody>
      </p:sp>
    </p:spTree>
    <p:extLst>
      <p:ext uri="{BB962C8B-B14F-4D97-AF65-F5344CB8AC3E}">
        <p14:creationId xmlns:p14="http://schemas.microsoft.com/office/powerpoint/2010/main" val="2884808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 finish</a:t>
            </a:r>
          </a:p>
        </p:txBody>
      </p:sp>
      <p:sp>
        <p:nvSpPr>
          <p:cNvPr id="4" name="Slide Number Placeholder 3"/>
          <p:cNvSpPr>
            <a:spLocks noGrp="1"/>
          </p:cNvSpPr>
          <p:nvPr>
            <p:ph type="sldNum" sz="quarter" idx="10"/>
          </p:nvPr>
        </p:nvSpPr>
        <p:spPr/>
        <p:txBody>
          <a:bodyPr/>
          <a:lstStyle/>
          <a:p>
            <a:fld id="{47BEB8FB-F4D4-4BB7-B101-16E81C02D937}" type="slidenum">
              <a:rPr lang="en-US" smtClean="0"/>
              <a:t>12</a:t>
            </a:fld>
            <a:endParaRPr lang="en-US"/>
          </a:p>
        </p:txBody>
      </p:sp>
    </p:spTree>
    <p:extLst>
      <p:ext uri="{BB962C8B-B14F-4D97-AF65-F5344CB8AC3E}">
        <p14:creationId xmlns:p14="http://schemas.microsoft.com/office/powerpoint/2010/main" val="1710530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a:t>
            </a:r>
            <a:r>
              <a:rPr lang="en-US" baseline="0" dirty="0"/>
              <a:t> that </a:t>
            </a:r>
            <a:r>
              <a:rPr lang="en-US" baseline="0" dirty="0" err="1"/>
              <a:t>sikuli</a:t>
            </a:r>
            <a:r>
              <a:rPr lang="en-US" baseline="0" dirty="0"/>
              <a:t> scripts is organized by a set of simple and clear functions like “click” “wait” “exist” “type”. The user needs to provide these functions with a image of the GUI component to manipulate. These functions will take in the GUI component image as a parameter, and match the image pattern on the current computer screen to determine the location of the GUI component. Then it will perform the action for that specific location.</a:t>
            </a:r>
            <a:endParaRPr lang="en-US" dirty="0"/>
          </a:p>
        </p:txBody>
      </p:sp>
      <p:sp>
        <p:nvSpPr>
          <p:cNvPr id="4" name="Slide Number Placeholder 3"/>
          <p:cNvSpPr>
            <a:spLocks noGrp="1"/>
          </p:cNvSpPr>
          <p:nvPr>
            <p:ph type="sldNum" sz="quarter" idx="10"/>
          </p:nvPr>
        </p:nvSpPr>
        <p:spPr/>
        <p:txBody>
          <a:bodyPr/>
          <a:lstStyle/>
          <a:p>
            <a:fld id="{47BEB8FB-F4D4-4BB7-B101-16E81C02D937}" type="slidenum">
              <a:rPr lang="en-US" smtClean="0"/>
              <a:t>3</a:t>
            </a:fld>
            <a:endParaRPr lang="en-US"/>
          </a:p>
        </p:txBody>
      </p:sp>
    </p:spTree>
    <p:extLst>
      <p:ext uri="{BB962C8B-B14F-4D97-AF65-F5344CB8AC3E}">
        <p14:creationId xmlns:p14="http://schemas.microsoft.com/office/powerpoint/2010/main" val="1748474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believe</a:t>
            </a:r>
            <a:r>
              <a:rPr lang="en-US" baseline="0" dirty="0"/>
              <a:t> it’s easier to understand by looking at an example. So here I will show a really simple example (</a:t>
            </a:r>
            <a:r>
              <a:rPr lang="en-US" baseline="0" dirty="0" err="1"/>
              <a:t>helloworld.sikuli</a:t>
            </a:r>
            <a:r>
              <a:rPr lang="en-US" baseline="0" dirty="0"/>
              <a:t>) and introduce some key functions. I’ll also mention the </a:t>
            </a:r>
            <a:r>
              <a:rPr lang="en-US" baseline="0" dirty="0" err="1"/>
              <a:t>sikuli</a:t>
            </a:r>
            <a:r>
              <a:rPr lang="en-US" baseline="0" dirty="0"/>
              <a:t> IDE which is useful for taking screen shots and manage </a:t>
            </a:r>
            <a:r>
              <a:rPr lang="en-US" baseline="0" dirty="0" err="1"/>
              <a:t>sikuli</a:t>
            </a:r>
            <a:r>
              <a:rPr lang="en-US" baseline="0" dirty="0"/>
              <a:t> functions. They’ll also have a taste of how easy the </a:t>
            </a:r>
            <a:r>
              <a:rPr lang="en-US" baseline="0" dirty="0" err="1"/>
              <a:t>sikuli</a:t>
            </a:r>
            <a:r>
              <a:rPr lang="en-US" baseline="0" dirty="0"/>
              <a:t> can fail (basically if I don’t have the sleep(1) it won’t work since </a:t>
            </a:r>
            <a:r>
              <a:rPr lang="en-US" baseline="0" dirty="0" err="1"/>
              <a:t>sikuli</a:t>
            </a:r>
            <a:r>
              <a:rPr lang="en-US" baseline="0" dirty="0"/>
              <a:t> will be typing the Enter too fast for the computer to catch it)</a:t>
            </a:r>
          </a:p>
          <a:p>
            <a:endParaRPr lang="en-US" baseline="0" dirty="0"/>
          </a:p>
          <a:p>
            <a:r>
              <a:rPr lang="en-US" baseline="0" dirty="0"/>
              <a:t>This example will also make the next part easy since we’ll have some concrete files to talk about</a:t>
            </a:r>
            <a:endParaRPr lang="en-US" dirty="0"/>
          </a:p>
        </p:txBody>
      </p:sp>
      <p:sp>
        <p:nvSpPr>
          <p:cNvPr id="4" name="Slide Number Placeholder 3"/>
          <p:cNvSpPr>
            <a:spLocks noGrp="1"/>
          </p:cNvSpPr>
          <p:nvPr>
            <p:ph type="sldNum" sz="quarter" idx="10"/>
          </p:nvPr>
        </p:nvSpPr>
        <p:spPr/>
        <p:txBody>
          <a:bodyPr/>
          <a:lstStyle/>
          <a:p>
            <a:fld id="{47BEB8FB-F4D4-4BB7-B101-16E81C02D937}" type="slidenum">
              <a:rPr lang="en-US" smtClean="0"/>
              <a:t>4</a:t>
            </a:fld>
            <a:endParaRPr lang="en-US"/>
          </a:p>
        </p:txBody>
      </p:sp>
    </p:spTree>
    <p:extLst>
      <p:ext uri="{BB962C8B-B14F-4D97-AF65-F5344CB8AC3E}">
        <p14:creationId xmlns:p14="http://schemas.microsoft.com/office/powerpoint/2010/main" val="233046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want to show another example, what I plan to do is to log on to </a:t>
            </a:r>
            <a:r>
              <a:rPr lang="en-US" dirty="0" err="1"/>
              <a:t>connect</a:t>
            </a:r>
            <a:r>
              <a:rPr lang="en-US" baseline="0" dirty="0" err="1"/>
              <a:t>Carolina</a:t>
            </a:r>
            <a:r>
              <a:rPr lang="en-US" baseline="0" dirty="0"/>
              <a:t> </a:t>
            </a:r>
            <a:r>
              <a:rPr lang="en-US" dirty="0"/>
              <a:t>but I don’t want to</a:t>
            </a:r>
            <a:r>
              <a:rPr lang="en-US" baseline="0" dirty="0"/>
              <a:t> show my password. So anyone have any ideas about a good substitute? </a:t>
            </a:r>
            <a:endParaRPr lang="en-US" dirty="0"/>
          </a:p>
        </p:txBody>
      </p:sp>
      <p:sp>
        <p:nvSpPr>
          <p:cNvPr id="4" name="Slide Number Placeholder 3"/>
          <p:cNvSpPr>
            <a:spLocks noGrp="1"/>
          </p:cNvSpPr>
          <p:nvPr>
            <p:ph type="sldNum" sz="quarter" idx="10"/>
          </p:nvPr>
        </p:nvSpPr>
        <p:spPr/>
        <p:txBody>
          <a:bodyPr/>
          <a:lstStyle/>
          <a:p>
            <a:fld id="{47BEB8FB-F4D4-4BB7-B101-16E81C02D937}" type="slidenum">
              <a:rPr lang="en-US" smtClean="0"/>
              <a:t>5</a:t>
            </a:fld>
            <a:endParaRPr lang="en-US"/>
          </a:p>
        </p:txBody>
      </p:sp>
    </p:spTree>
    <p:extLst>
      <p:ext uri="{BB962C8B-B14F-4D97-AF65-F5344CB8AC3E}">
        <p14:creationId xmlns:p14="http://schemas.microsoft.com/office/powerpoint/2010/main" val="276265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shown the example, we’ll have a .</a:t>
            </a:r>
            <a:r>
              <a:rPr lang="en-US" dirty="0" err="1"/>
              <a:t>sikuli</a:t>
            </a:r>
            <a:r>
              <a:rPr lang="en-US" dirty="0"/>
              <a:t> folder created.</a:t>
            </a:r>
            <a:r>
              <a:rPr lang="en-US" baseline="0" dirty="0"/>
              <a:t> I’ll use that to illustrate the points here. First show the content of the </a:t>
            </a:r>
            <a:r>
              <a:rPr lang="en-US" baseline="0" dirty="0" err="1"/>
              <a:t>helloworld.sikuli</a:t>
            </a:r>
            <a:r>
              <a:rPr lang="en-US" baseline="0" dirty="0"/>
              <a:t> folder, which will contain the screenshots and the Python source file.</a:t>
            </a:r>
          </a:p>
          <a:p>
            <a:endParaRPr lang="en-US" baseline="0" dirty="0"/>
          </a:p>
          <a:p>
            <a:r>
              <a:rPr lang="en-US" baseline="0" dirty="0"/>
              <a:t>Then we’ll show the two jar files which is created when installing </a:t>
            </a:r>
            <a:r>
              <a:rPr lang="en-US" baseline="0" dirty="0" err="1"/>
              <a:t>Sikuli</a:t>
            </a:r>
            <a:r>
              <a:rPr lang="en-US" baseline="0" dirty="0"/>
              <a:t>. This part is pretty straightforward.</a:t>
            </a:r>
            <a:endParaRPr lang="en-US" dirty="0"/>
          </a:p>
        </p:txBody>
      </p:sp>
      <p:sp>
        <p:nvSpPr>
          <p:cNvPr id="4" name="Slide Number Placeholder 3"/>
          <p:cNvSpPr>
            <a:spLocks noGrp="1"/>
          </p:cNvSpPr>
          <p:nvPr>
            <p:ph type="sldNum" sz="quarter" idx="10"/>
          </p:nvPr>
        </p:nvSpPr>
        <p:spPr/>
        <p:txBody>
          <a:bodyPr/>
          <a:lstStyle/>
          <a:p>
            <a:fld id="{47BEB8FB-F4D4-4BB7-B101-16E81C02D937}" type="slidenum">
              <a:rPr lang="en-US" smtClean="0"/>
              <a:t>6</a:t>
            </a:fld>
            <a:endParaRPr lang="en-US"/>
          </a:p>
        </p:txBody>
      </p:sp>
    </p:spTree>
    <p:extLst>
      <p:ext uri="{BB962C8B-B14F-4D97-AF65-F5344CB8AC3E}">
        <p14:creationId xmlns:p14="http://schemas.microsoft.com/office/powerpoint/2010/main" val="2256029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a:t>
            </a:r>
            <a:r>
              <a:rPr lang="en-US" baseline="0" dirty="0"/>
              <a:t> this slide, first continue to talk about the file structure of the .</a:t>
            </a:r>
            <a:r>
              <a:rPr lang="en-US" baseline="0" dirty="0" err="1"/>
              <a:t>sikuli</a:t>
            </a:r>
            <a:r>
              <a:rPr lang="en-US" baseline="0" dirty="0"/>
              <a:t> folder. At this point only refer to the top half of this diagram and treat the box “</a:t>
            </a:r>
            <a:r>
              <a:rPr lang="en-US" baseline="0" dirty="0" err="1"/>
              <a:t>Sikuli</a:t>
            </a:r>
            <a:r>
              <a:rPr lang="en-US" baseline="0" dirty="0"/>
              <a:t> Script” as a black box that does magic. So basically the IDE will create and edit the .</a:t>
            </a:r>
            <a:r>
              <a:rPr lang="en-US" baseline="0" dirty="0" err="1"/>
              <a:t>sikuli</a:t>
            </a:r>
            <a:r>
              <a:rPr lang="en-US" baseline="0" dirty="0"/>
              <a:t> folder, which will contain the images and the .</a:t>
            </a:r>
            <a:r>
              <a:rPr lang="en-US" baseline="0" dirty="0" err="1"/>
              <a:t>py</a:t>
            </a:r>
            <a:r>
              <a:rPr lang="en-US" baseline="0" dirty="0"/>
              <a:t> source file. The source file will automatically import the </a:t>
            </a:r>
            <a:r>
              <a:rPr lang="en-US" baseline="0" dirty="0" err="1"/>
              <a:t>sikuli</a:t>
            </a:r>
            <a:r>
              <a:rPr lang="en-US" baseline="0" dirty="0"/>
              <a:t> library and be interpreted by </a:t>
            </a:r>
            <a:r>
              <a:rPr lang="en-US" baseline="0" dirty="0" err="1"/>
              <a:t>PythonInterpreter</a:t>
            </a:r>
            <a:r>
              <a:rPr lang="en-US" baseline="0" dirty="0"/>
              <a:t>. And then it will run in JRE.</a:t>
            </a:r>
            <a:endParaRPr lang="en-US" dirty="0"/>
          </a:p>
        </p:txBody>
      </p:sp>
      <p:sp>
        <p:nvSpPr>
          <p:cNvPr id="4" name="Slide Number Placeholder 3"/>
          <p:cNvSpPr>
            <a:spLocks noGrp="1"/>
          </p:cNvSpPr>
          <p:nvPr>
            <p:ph type="sldNum" sz="quarter" idx="10"/>
          </p:nvPr>
        </p:nvSpPr>
        <p:spPr/>
        <p:txBody>
          <a:bodyPr/>
          <a:lstStyle/>
          <a:p>
            <a:fld id="{47BEB8FB-F4D4-4BB7-B101-16E81C02D937}" type="slidenum">
              <a:rPr lang="en-US" smtClean="0"/>
              <a:t>7</a:t>
            </a:fld>
            <a:endParaRPr lang="en-US"/>
          </a:p>
        </p:txBody>
      </p:sp>
    </p:spTree>
    <p:extLst>
      <p:ext uri="{BB962C8B-B14F-4D97-AF65-F5344CB8AC3E}">
        <p14:creationId xmlns:p14="http://schemas.microsoft.com/office/powerpoint/2010/main" val="4280941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when</a:t>
            </a:r>
            <a:r>
              <a:rPr lang="en-US" baseline="0" dirty="0"/>
              <a:t> it gets messy, at this slide we should constantly refer back to the previous slide. But now focus on the bottom half about the “</a:t>
            </a:r>
            <a:r>
              <a:rPr lang="en-US" baseline="0" dirty="0" err="1"/>
              <a:t>blackbox</a:t>
            </a:r>
            <a:r>
              <a:rPr lang="en-US" baseline="0" dirty="0"/>
              <a:t>” of the </a:t>
            </a:r>
            <a:r>
              <a:rPr lang="en-US" baseline="0" dirty="0" err="1"/>
              <a:t>sikuli</a:t>
            </a:r>
            <a:r>
              <a:rPr lang="en-US" baseline="0" dirty="0"/>
              <a:t> library. I don’t really know much about this since this is deep level stuff. Here’s what I got from the official </a:t>
            </a:r>
            <a:r>
              <a:rPr lang="en-US" baseline="0" dirty="0" err="1"/>
              <a:t>sikuli</a:t>
            </a:r>
            <a:r>
              <a:rPr lang="en-US" baseline="0" dirty="0"/>
              <a:t> website:</a:t>
            </a:r>
          </a:p>
          <a:p>
            <a:endParaRPr lang="en-US" baseline="0" dirty="0"/>
          </a:p>
          <a:p>
            <a:r>
              <a:rPr lang="en-US" sz="1200" b="0" i="0" kern="1200" dirty="0" err="1">
                <a:solidFill>
                  <a:schemeClr val="tx1"/>
                </a:solidFill>
                <a:effectLst/>
                <a:latin typeface="+mn-lt"/>
                <a:ea typeface="+mn-ea"/>
                <a:cs typeface="+mn-cs"/>
              </a:rPr>
              <a:t>Sikuli</a:t>
            </a:r>
            <a:r>
              <a:rPr lang="en-US" sz="1200" b="0" i="0" kern="1200" dirty="0">
                <a:solidFill>
                  <a:schemeClr val="tx1"/>
                </a:solidFill>
                <a:effectLst/>
                <a:latin typeface="+mn-lt"/>
                <a:ea typeface="+mn-ea"/>
                <a:cs typeface="+mn-cs"/>
              </a:rPr>
              <a:t> Script is a </a:t>
            </a:r>
            <a:r>
              <a:rPr lang="en-US" sz="1200" b="0" i="0" kern="1200" dirty="0" err="1">
                <a:solidFill>
                  <a:schemeClr val="tx1"/>
                </a:solidFill>
                <a:effectLst/>
                <a:latin typeface="+mn-lt"/>
                <a:ea typeface="+mn-ea"/>
                <a:cs typeface="+mn-cs"/>
              </a:rPr>
              <a:t>Jython</a:t>
            </a:r>
            <a:r>
              <a:rPr lang="en-US" sz="1200" b="0" i="0" kern="1200" dirty="0">
                <a:solidFill>
                  <a:schemeClr val="tx1"/>
                </a:solidFill>
                <a:effectLst/>
                <a:latin typeface="+mn-lt"/>
                <a:ea typeface="+mn-ea"/>
                <a:cs typeface="+mn-cs"/>
              </a:rPr>
              <a:t> and Java library that automates GUI interaction using image patterns to direct keyboard/mouse events. The core of </a:t>
            </a:r>
            <a:r>
              <a:rPr lang="en-US" sz="1200" b="0" i="0" kern="1200" dirty="0" err="1">
                <a:solidFill>
                  <a:schemeClr val="tx1"/>
                </a:solidFill>
                <a:effectLst/>
                <a:latin typeface="+mn-lt"/>
                <a:ea typeface="+mn-ea"/>
                <a:cs typeface="+mn-cs"/>
              </a:rPr>
              <a:t>Sikuli</a:t>
            </a:r>
            <a:r>
              <a:rPr lang="en-US" sz="1200" b="0" i="0" kern="1200" dirty="0">
                <a:solidFill>
                  <a:schemeClr val="tx1"/>
                </a:solidFill>
                <a:effectLst/>
                <a:latin typeface="+mn-lt"/>
                <a:ea typeface="+mn-ea"/>
                <a:cs typeface="+mn-cs"/>
              </a:rPr>
              <a:t> Script is a Java library that consists of two parts: </a:t>
            </a:r>
            <a:r>
              <a:rPr lang="en-US" sz="1200" b="0" i="0" kern="1200" dirty="0" err="1">
                <a:solidFill>
                  <a:schemeClr val="tx1"/>
                </a:solidFill>
                <a:effectLst/>
                <a:latin typeface="+mn-lt"/>
                <a:ea typeface="+mn-ea"/>
                <a:cs typeface="+mn-cs"/>
              </a:rPr>
              <a:t>java.awt.Robot</a:t>
            </a:r>
            <a:r>
              <a:rPr lang="en-US" sz="1200" b="0" i="0" kern="1200" dirty="0">
                <a:solidFill>
                  <a:schemeClr val="tx1"/>
                </a:solidFill>
                <a:effectLst/>
                <a:latin typeface="+mn-lt"/>
                <a:ea typeface="+mn-ea"/>
                <a:cs typeface="+mn-cs"/>
              </a:rPr>
              <a:t>, which delivers keyboard and mouse events to appropriate locations, and a C++ engine based on </a:t>
            </a:r>
            <a:r>
              <a:rPr lang="en-US" sz="1200" b="0" i="0" kern="1200" dirty="0" err="1">
                <a:solidFill>
                  <a:schemeClr val="tx1"/>
                </a:solidFill>
                <a:effectLst/>
                <a:latin typeface="+mn-lt"/>
                <a:ea typeface="+mn-ea"/>
                <a:cs typeface="+mn-cs"/>
              </a:rPr>
              <a:t>OpenCV</a:t>
            </a:r>
            <a:r>
              <a:rPr lang="en-US" sz="1200" b="0" i="0" kern="1200" dirty="0">
                <a:solidFill>
                  <a:schemeClr val="tx1"/>
                </a:solidFill>
                <a:effectLst/>
                <a:latin typeface="+mn-lt"/>
                <a:ea typeface="+mn-ea"/>
                <a:cs typeface="+mn-cs"/>
              </a:rPr>
              <a:t>, which searches given image patterns on the screen. The C++ engine is connected to Java via JNI and needs to be compiled for each platform. On top of the Java library, a thin </a:t>
            </a:r>
            <a:r>
              <a:rPr lang="en-US" sz="1200" b="0" i="0" kern="1200" dirty="0" err="1">
                <a:solidFill>
                  <a:schemeClr val="tx1"/>
                </a:solidFill>
                <a:effectLst/>
                <a:latin typeface="+mn-lt"/>
                <a:ea typeface="+mn-ea"/>
                <a:cs typeface="+mn-cs"/>
              </a:rPr>
              <a:t>Jython</a:t>
            </a:r>
            <a:r>
              <a:rPr lang="en-US" sz="1200" b="0" i="0" kern="1200" dirty="0">
                <a:solidFill>
                  <a:schemeClr val="tx1"/>
                </a:solidFill>
                <a:effectLst/>
                <a:latin typeface="+mn-lt"/>
                <a:ea typeface="+mn-ea"/>
                <a:cs typeface="+mn-cs"/>
              </a:rPr>
              <a:t> layer is provided for end-users as a set of simple and clear commands. Therefore, it should be easy to add more thin layers for other languages running on JVM, e.g. </a:t>
            </a:r>
            <a:r>
              <a:rPr lang="en-US" sz="1200" b="0" i="0" kern="1200" dirty="0" err="1">
                <a:solidFill>
                  <a:schemeClr val="tx1"/>
                </a:solidFill>
                <a:effectLst/>
                <a:latin typeface="+mn-lt"/>
                <a:ea typeface="+mn-ea"/>
                <a:cs typeface="+mn-cs"/>
              </a:rPr>
              <a:t>JRuby</a:t>
            </a:r>
            <a:r>
              <a:rPr lang="en-US" sz="1200" b="0" i="0" kern="1200" dirty="0">
                <a:solidFill>
                  <a:schemeClr val="tx1"/>
                </a:solidFill>
                <a:effectLst/>
                <a:latin typeface="+mn-lt"/>
                <a:ea typeface="+mn-ea"/>
                <a:cs typeface="+mn-cs"/>
              </a:rPr>
              <a:t>, Scala, </a:t>
            </a:r>
            <a:r>
              <a:rPr lang="en-US" sz="1200" b="0" i="0" kern="1200" dirty="0" err="1">
                <a:solidFill>
                  <a:schemeClr val="tx1"/>
                </a:solidFill>
                <a:effectLst/>
                <a:latin typeface="+mn-lt"/>
                <a:ea typeface="+mn-ea"/>
                <a:cs typeface="+mn-cs"/>
              </a:rPr>
              <a:t>Javascript</a:t>
            </a:r>
            <a:r>
              <a:rPr lang="en-US" sz="1200" b="0" i="0" kern="1200" dirty="0">
                <a:solidFill>
                  <a:schemeClr val="tx1"/>
                </a:solidFill>
                <a:effectLst/>
                <a:latin typeface="+mn-lt"/>
                <a:ea typeface="+mn-ea"/>
                <a:cs typeface="+mn-cs"/>
              </a:rPr>
              <a:t>, etc.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should be enough but</a:t>
            </a:r>
            <a:r>
              <a:rPr lang="en-US" sz="1200" b="0" i="0" kern="1200" baseline="0" dirty="0">
                <a:solidFill>
                  <a:schemeClr val="tx1"/>
                </a:solidFill>
                <a:effectLst/>
                <a:latin typeface="+mn-lt"/>
                <a:ea typeface="+mn-ea"/>
                <a:cs typeface="+mn-cs"/>
              </a:rPr>
              <a:t> I do think we could add more details about the image recognition? Since it is supposed to be interesting.</a:t>
            </a:r>
            <a:endParaRPr lang="en-US" dirty="0"/>
          </a:p>
        </p:txBody>
      </p:sp>
      <p:sp>
        <p:nvSpPr>
          <p:cNvPr id="4" name="Slide Number Placeholder 3"/>
          <p:cNvSpPr>
            <a:spLocks noGrp="1"/>
          </p:cNvSpPr>
          <p:nvPr>
            <p:ph type="sldNum" sz="quarter" idx="10"/>
          </p:nvPr>
        </p:nvSpPr>
        <p:spPr/>
        <p:txBody>
          <a:bodyPr/>
          <a:lstStyle/>
          <a:p>
            <a:fld id="{47BEB8FB-F4D4-4BB7-B101-16E81C02D937}" type="slidenum">
              <a:rPr lang="en-US" smtClean="0"/>
              <a:t>8</a:t>
            </a:fld>
            <a:endParaRPr lang="en-US"/>
          </a:p>
        </p:txBody>
      </p:sp>
    </p:spTree>
    <p:extLst>
      <p:ext uri="{BB962C8B-B14F-4D97-AF65-F5344CB8AC3E}">
        <p14:creationId xmlns:p14="http://schemas.microsoft.com/office/powerpoint/2010/main" val="744026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a:t>
            </a:r>
            <a:r>
              <a:rPr lang="en-US" baseline="0" dirty="0"/>
              <a:t> that </a:t>
            </a:r>
            <a:r>
              <a:rPr lang="en-US" baseline="0" dirty="0" err="1"/>
              <a:t>sikuli</a:t>
            </a:r>
            <a:r>
              <a:rPr lang="en-US" baseline="0" dirty="0"/>
              <a:t> can also be invoked from command line. This is important since it does not open up the IDE window, which saves some time (not a lot). Do a demo on the </a:t>
            </a:r>
            <a:r>
              <a:rPr lang="en-US" baseline="0" dirty="0" err="1"/>
              <a:t>helloworld.sikuli</a:t>
            </a:r>
            <a:r>
              <a:rPr lang="en-US" baseline="0" dirty="0"/>
              <a:t>, run it from command line. Could possibly play around with other options as well.</a:t>
            </a:r>
            <a:endParaRPr lang="en-US" dirty="0"/>
          </a:p>
        </p:txBody>
      </p:sp>
      <p:sp>
        <p:nvSpPr>
          <p:cNvPr id="4" name="Slide Number Placeholder 3"/>
          <p:cNvSpPr>
            <a:spLocks noGrp="1"/>
          </p:cNvSpPr>
          <p:nvPr>
            <p:ph type="sldNum" sz="quarter" idx="10"/>
          </p:nvPr>
        </p:nvSpPr>
        <p:spPr/>
        <p:txBody>
          <a:bodyPr/>
          <a:lstStyle/>
          <a:p>
            <a:fld id="{47BEB8FB-F4D4-4BB7-B101-16E81C02D937}" type="slidenum">
              <a:rPr lang="en-US" smtClean="0"/>
              <a:t>9</a:t>
            </a:fld>
            <a:endParaRPr lang="en-US"/>
          </a:p>
        </p:txBody>
      </p:sp>
    </p:spTree>
    <p:extLst>
      <p:ext uri="{BB962C8B-B14F-4D97-AF65-F5344CB8AC3E}">
        <p14:creationId xmlns:p14="http://schemas.microsoft.com/office/powerpoint/2010/main" val="2638105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 finish</a:t>
            </a:r>
          </a:p>
        </p:txBody>
      </p:sp>
      <p:sp>
        <p:nvSpPr>
          <p:cNvPr id="4" name="Slide Number Placeholder 3"/>
          <p:cNvSpPr>
            <a:spLocks noGrp="1"/>
          </p:cNvSpPr>
          <p:nvPr>
            <p:ph type="sldNum" sz="quarter" idx="10"/>
          </p:nvPr>
        </p:nvSpPr>
        <p:spPr/>
        <p:txBody>
          <a:bodyPr/>
          <a:lstStyle/>
          <a:p>
            <a:fld id="{47BEB8FB-F4D4-4BB7-B101-16E81C02D937}" type="slidenum">
              <a:rPr lang="en-US" smtClean="0"/>
              <a:t>10</a:t>
            </a:fld>
            <a:endParaRPr lang="en-US"/>
          </a:p>
        </p:txBody>
      </p:sp>
    </p:spTree>
    <p:extLst>
      <p:ext uri="{BB962C8B-B14F-4D97-AF65-F5344CB8AC3E}">
        <p14:creationId xmlns:p14="http://schemas.microsoft.com/office/powerpoint/2010/main" val="267491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55B402B-6CCE-4C34-9578-4EC9E2B78078}"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4CEC0-9F81-4476-BAB1-97624244919E}" type="slidenum">
              <a:rPr lang="en-US" smtClean="0"/>
              <a:t>‹#›</a:t>
            </a:fld>
            <a:endParaRPr lang="en-US"/>
          </a:p>
        </p:txBody>
      </p:sp>
    </p:spTree>
    <p:extLst>
      <p:ext uri="{BB962C8B-B14F-4D97-AF65-F5344CB8AC3E}">
        <p14:creationId xmlns:p14="http://schemas.microsoft.com/office/powerpoint/2010/main" val="2093269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5B402B-6CCE-4C34-9578-4EC9E2B78078}"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4CEC0-9F81-4476-BAB1-97624244919E}" type="slidenum">
              <a:rPr lang="en-US" smtClean="0"/>
              <a:t>‹#›</a:t>
            </a:fld>
            <a:endParaRPr lang="en-US"/>
          </a:p>
        </p:txBody>
      </p:sp>
    </p:spTree>
    <p:extLst>
      <p:ext uri="{BB962C8B-B14F-4D97-AF65-F5344CB8AC3E}">
        <p14:creationId xmlns:p14="http://schemas.microsoft.com/office/powerpoint/2010/main" val="4026842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5B402B-6CCE-4C34-9578-4EC9E2B78078}"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4CEC0-9F81-4476-BAB1-97624244919E}" type="slidenum">
              <a:rPr lang="en-US" smtClean="0"/>
              <a:t>‹#›</a:t>
            </a:fld>
            <a:endParaRPr lang="en-US"/>
          </a:p>
        </p:txBody>
      </p:sp>
    </p:spTree>
    <p:extLst>
      <p:ext uri="{BB962C8B-B14F-4D97-AF65-F5344CB8AC3E}">
        <p14:creationId xmlns:p14="http://schemas.microsoft.com/office/powerpoint/2010/main" val="1400670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5B402B-6CCE-4C34-9578-4EC9E2B78078}"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4CEC0-9F81-4476-BAB1-97624244919E}" type="slidenum">
              <a:rPr lang="en-US" smtClean="0"/>
              <a:t>‹#›</a:t>
            </a:fld>
            <a:endParaRPr lang="en-US"/>
          </a:p>
        </p:txBody>
      </p:sp>
    </p:spTree>
    <p:extLst>
      <p:ext uri="{BB962C8B-B14F-4D97-AF65-F5344CB8AC3E}">
        <p14:creationId xmlns:p14="http://schemas.microsoft.com/office/powerpoint/2010/main" val="218562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5B402B-6CCE-4C34-9578-4EC9E2B78078}"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4CEC0-9F81-4476-BAB1-97624244919E}" type="slidenum">
              <a:rPr lang="en-US" smtClean="0"/>
              <a:t>‹#›</a:t>
            </a:fld>
            <a:endParaRPr lang="en-US"/>
          </a:p>
        </p:txBody>
      </p:sp>
    </p:spTree>
    <p:extLst>
      <p:ext uri="{BB962C8B-B14F-4D97-AF65-F5344CB8AC3E}">
        <p14:creationId xmlns:p14="http://schemas.microsoft.com/office/powerpoint/2010/main" val="760518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5B402B-6CCE-4C34-9578-4EC9E2B78078}" type="datetimeFigureOut">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D4CEC0-9F81-4476-BAB1-97624244919E}" type="slidenum">
              <a:rPr lang="en-US" smtClean="0"/>
              <a:t>‹#›</a:t>
            </a:fld>
            <a:endParaRPr lang="en-US"/>
          </a:p>
        </p:txBody>
      </p:sp>
    </p:spTree>
    <p:extLst>
      <p:ext uri="{BB962C8B-B14F-4D97-AF65-F5344CB8AC3E}">
        <p14:creationId xmlns:p14="http://schemas.microsoft.com/office/powerpoint/2010/main" val="2820310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5B402B-6CCE-4C34-9578-4EC9E2B78078}" type="datetimeFigureOut">
              <a:rPr lang="en-US" smtClean="0"/>
              <a:t>3/22/2019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D4CEC0-9F81-4476-BAB1-97624244919E}" type="slidenum">
              <a:rPr lang="en-US" smtClean="0"/>
              <a:t>‹#›</a:t>
            </a:fld>
            <a:endParaRPr lang="en-US"/>
          </a:p>
        </p:txBody>
      </p:sp>
    </p:spTree>
    <p:extLst>
      <p:ext uri="{BB962C8B-B14F-4D97-AF65-F5344CB8AC3E}">
        <p14:creationId xmlns:p14="http://schemas.microsoft.com/office/powerpoint/2010/main" val="2033140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5B402B-6CCE-4C34-9578-4EC9E2B78078}" type="datetimeFigureOut">
              <a:rPr lang="en-US" smtClean="0"/>
              <a:t>3/22/2019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D4CEC0-9F81-4476-BAB1-97624244919E}" type="slidenum">
              <a:rPr lang="en-US" smtClean="0"/>
              <a:t>‹#›</a:t>
            </a:fld>
            <a:endParaRPr lang="en-US"/>
          </a:p>
        </p:txBody>
      </p:sp>
    </p:spTree>
    <p:extLst>
      <p:ext uri="{BB962C8B-B14F-4D97-AF65-F5344CB8AC3E}">
        <p14:creationId xmlns:p14="http://schemas.microsoft.com/office/powerpoint/2010/main" val="4166770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B402B-6CCE-4C34-9578-4EC9E2B78078}" type="datetimeFigureOut">
              <a:rPr lang="en-US" smtClean="0"/>
              <a:t>3/22/2019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D4CEC0-9F81-4476-BAB1-97624244919E}" type="slidenum">
              <a:rPr lang="en-US" smtClean="0"/>
              <a:t>‹#›</a:t>
            </a:fld>
            <a:endParaRPr lang="en-US"/>
          </a:p>
        </p:txBody>
      </p:sp>
    </p:spTree>
    <p:extLst>
      <p:ext uri="{BB962C8B-B14F-4D97-AF65-F5344CB8AC3E}">
        <p14:creationId xmlns:p14="http://schemas.microsoft.com/office/powerpoint/2010/main" val="3393050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5B402B-6CCE-4C34-9578-4EC9E2B78078}" type="datetimeFigureOut">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D4CEC0-9F81-4476-BAB1-97624244919E}" type="slidenum">
              <a:rPr lang="en-US" smtClean="0"/>
              <a:t>‹#›</a:t>
            </a:fld>
            <a:endParaRPr lang="en-US"/>
          </a:p>
        </p:txBody>
      </p:sp>
    </p:spTree>
    <p:extLst>
      <p:ext uri="{BB962C8B-B14F-4D97-AF65-F5344CB8AC3E}">
        <p14:creationId xmlns:p14="http://schemas.microsoft.com/office/powerpoint/2010/main" val="415266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5B402B-6CCE-4C34-9578-4EC9E2B78078}" type="datetimeFigureOut">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D4CEC0-9F81-4476-BAB1-97624244919E}" type="slidenum">
              <a:rPr lang="en-US" smtClean="0"/>
              <a:t>‹#›</a:t>
            </a:fld>
            <a:endParaRPr lang="en-US"/>
          </a:p>
        </p:txBody>
      </p:sp>
    </p:spTree>
    <p:extLst>
      <p:ext uri="{BB962C8B-B14F-4D97-AF65-F5344CB8AC3E}">
        <p14:creationId xmlns:p14="http://schemas.microsoft.com/office/powerpoint/2010/main" val="120432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F111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5B402B-6CCE-4C34-9578-4EC9E2B78078}" type="datetimeFigureOut">
              <a:rPr lang="en-US" smtClean="0"/>
              <a:t>3/22/2019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D4CEC0-9F81-4476-BAB1-97624244919E}" type="slidenum">
              <a:rPr lang="en-US" smtClean="0"/>
              <a:t>‹#›</a:t>
            </a:fld>
            <a:endParaRPr lang="en-US"/>
          </a:p>
        </p:txBody>
      </p:sp>
    </p:spTree>
    <p:extLst>
      <p:ext uri="{BB962C8B-B14F-4D97-AF65-F5344CB8AC3E}">
        <p14:creationId xmlns:p14="http://schemas.microsoft.com/office/powerpoint/2010/main" val="1255242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kulix.com/quickstar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betsol.com/2017/03/how-to-get-started-with-sikuli-for-test-automat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ikuli.org/uploads/1/3/6/8/13689586/13501413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19" y="1828800"/>
            <a:ext cx="8320737" cy="1648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58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a:solidFill>
                  <a:schemeClr val="bg1"/>
                </a:solidFill>
              </a:rPr>
              <a:t>How to Install &amp; Run </a:t>
            </a:r>
            <a:r>
              <a:rPr lang="en-US" u="sng" dirty="0" err="1">
                <a:solidFill>
                  <a:schemeClr val="bg1"/>
                </a:solidFill>
              </a:rPr>
              <a:t>Sikuli</a:t>
            </a:r>
            <a:endParaRPr lang="en-US" u="sng"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rPr>
              <a:t>Installation of </a:t>
            </a:r>
            <a:r>
              <a:rPr lang="en-US" dirty="0" err="1">
                <a:solidFill>
                  <a:schemeClr val="bg1"/>
                </a:solidFill>
              </a:rPr>
              <a:t>Sikuli</a:t>
            </a:r>
            <a:endParaRPr lang="en-US" dirty="0">
              <a:solidFill>
                <a:schemeClr val="bg1"/>
              </a:solidFill>
            </a:endParaRPr>
          </a:p>
          <a:p>
            <a:r>
              <a:rPr lang="en-US" dirty="0">
                <a:solidFill>
                  <a:schemeClr val="bg1"/>
                </a:solidFill>
              </a:rPr>
              <a:t>Run </a:t>
            </a:r>
            <a:r>
              <a:rPr lang="en-US" dirty="0" err="1">
                <a:solidFill>
                  <a:schemeClr val="bg1"/>
                </a:solidFill>
              </a:rPr>
              <a:t>Sikuli</a:t>
            </a:r>
            <a:r>
              <a:rPr lang="en-US" dirty="0">
                <a:solidFill>
                  <a:schemeClr val="bg1"/>
                </a:solidFill>
              </a:rPr>
              <a:t> IDE</a:t>
            </a:r>
          </a:p>
          <a:p>
            <a:r>
              <a:rPr lang="en-US" dirty="0">
                <a:solidFill>
                  <a:schemeClr val="bg1"/>
                </a:solidFill>
              </a:rPr>
              <a:t>Create a small program</a:t>
            </a:r>
          </a:p>
          <a:p>
            <a:r>
              <a:rPr lang="en-US" dirty="0">
                <a:solidFill>
                  <a:schemeClr val="bg1"/>
                </a:solidFill>
              </a:rPr>
              <a:t>Explain folder &amp; files structure</a:t>
            </a:r>
          </a:p>
          <a:p>
            <a:r>
              <a:rPr lang="en-US" dirty="0">
                <a:solidFill>
                  <a:schemeClr val="bg1"/>
                </a:solidFill>
              </a:rPr>
              <a:t>Open Python program or </a:t>
            </a:r>
            <a:r>
              <a:rPr lang="en-US" dirty="0" err="1">
                <a:solidFill>
                  <a:schemeClr val="bg1"/>
                </a:solidFill>
              </a:rPr>
              <a:t>Ctrl+t</a:t>
            </a:r>
            <a:r>
              <a:rPr lang="en-US" dirty="0">
                <a:solidFill>
                  <a:schemeClr val="bg1"/>
                </a:solidFill>
              </a:rPr>
              <a:t> in Editor</a:t>
            </a:r>
          </a:p>
        </p:txBody>
      </p:sp>
    </p:spTree>
    <p:extLst>
      <p:ext uri="{BB962C8B-B14F-4D97-AF65-F5344CB8AC3E}">
        <p14:creationId xmlns:p14="http://schemas.microsoft.com/office/powerpoint/2010/main" val="3871477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C15100C-8550-4102-B3EF-94E7164534DB}"/>
              </a:ext>
            </a:extLst>
          </p:cNvPr>
          <p:cNvSpPr>
            <a:spLocks noGrp="1"/>
          </p:cNvSpPr>
          <p:nvPr>
            <p:ph idx="1"/>
          </p:nvPr>
        </p:nvSpPr>
        <p:spPr/>
        <p:txBody>
          <a:bodyPr>
            <a:normAutofit lnSpcReduction="10000"/>
          </a:bodyPr>
          <a:lstStyle/>
          <a:p>
            <a:r>
              <a:rPr lang="en-US" dirty="0">
                <a:hlinkClick r:id="rId3"/>
              </a:rPr>
              <a:t>Java installation </a:t>
            </a:r>
          </a:p>
          <a:p>
            <a:r>
              <a:rPr lang="en-US" dirty="0">
                <a:hlinkClick r:id="rId3"/>
              </a:rPr>
              <a:t>https://www.oracle.com/technetwork/java/javase/downloads/index.html</a:t>
            </a:r>
          </a:p>
          <a:p>
            <a:endParaRPr lang="en-US" dirty="0">
              <a:hlinkClick r:id="rId3"/>
            </a:endParaRPr>
          </a:p>
          <a:p>
            <a:endParaRPr lang="en-US" dirty="0">
              <a:hlinkClick r:id="rId3"/>
            </a:endParaRPr>
          </a:p>
          <a:p>
            <a:r>
              <a:rPr lang="en-US" dirty="0">
                <a:hlinkClick r:id="rId3"/>
              </a:rPr>
              <a:t>https://launchpad.net/sikuli/sikulix</a:t>
            </a:r>
          </a:p>
          <a:p>
            <a:r>
              <a:rPr lang="en-US" dirty="0">
                <a:hlinkClick r:id="rId3"/>
              </a:rPr>
              <a:t>C:\sikulix</a:t>
            </a:r>
          </a:p>
          <a:p>
            <a:r>
              <a:rPr lang="en-US" dirty="0"/>
              <a:t>C:&gt; java –jar sikulix.jar (to get ide)</a:t>
            </a:r>
          </a:p>
          <a:p>
            <a:endParaRPr lang="en-US" dirty="0"/>
          </a:p>
          <a:p>
            <a:endParaRPr lang="en-US" dirty="0"/>
          </a:p>
        </p:txBody>
      </p:sp>
      <p:pic>
        <p:nvPicPr>
          <p:cNvPr id="8" name="Picture 7">
            <a:extLst>
              <a:ext uri="{FF2B5EF4-FFF2-40B4-BE49-F238E27FC236}">
                <a16:creationId xmlns:a16="http://schemas.microsoft.com/office/drawing/2014/main" id="{09D940CD-9606-4722-97BD-BE11E11A9BF2}"/>
              </a:ext>
            </a:extLst>
          </p:cNvPr>
          <p:cNvPicPr>
            <a:picLocks noChangeAspect="1"/>
          </p:cNvPicPr>
          <p:nvPr/>
        </p:nvPicPr>
        <p:blipFill>
          <a:blip r:embed="rId4"/>
          <a:stretch>
            <a:fillRect/>
          </a:stretch>
        </p:blipFill>
        <p:spPr>
          <a:xfrm>
            <a:off x="3952875" y="3228975"/>
            <a:ext cx="1238250" cy="962025"/>
          </a:xfrm>
          <a:prstGeom prst="rect">
            <a:avLst/>
          </a:prstGeom>
        </p:spPr>
      </p:pic>
    </p:spTree>
    <p:extLst>
      <p:ext uri="{BB962C8B-B14F-4D97-AF65-F5344CB8AC3E}">
        <p14:creationId xmlns:p14="http://schemas.microsoft.com/office/powerpoint/2010/main" val="4278980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a:solidFill>
                  <a:schemeClr val="bg1"/>
                </a:solidFill>
              </a:rPr>
              <a:t>Summary</a:t>
            </a:r>
          </a:p>
        </p:txBody>
      </p:sp>
      <p:sp>
        <p:nvSpPr>
          <p:cNvPr id="3" name="Content Placeholder 2"/>
          <p:cNvSpPr>
            <a:spLocks noGrp="1"/>
          </p:cNvSpPr>
          <p:nvPr>
            <p:ph idx="1"/>
          </p:nvPr>
        </p:nvSpPr>
        <p:spPr/>
        <p:txBody>
          <a:bodyPr>
            <a:normAutofit fontScale="92500" lnSpcReduction="20000"/>
          </a:bodyPr>
          <a:lstStyle/>
          <a:p>
            <a:r>
              <a:rPr lang="en-US" dirty="0" err="1">
                <a:solidFill>
                  <a:schemeClr val="bg1"/>
                </a:solidFill>
              </a:rPr>
              <a:t>Sikuli</a:t>
            </a:r>
            <a:r>
              <a:rPr lang="en-US" dirty="0">
                <a:solidFill>
                  <a:schemeClr val="bg1"/>
                </a:solidFill>
              </a:rPr>
              <a:t> Script is a </a:t>
            </a:r>
            <a:r>
              <a:rPr lang="en-US" dirty="0" err="1">
                <a:solidFill>
                  <a:schemeClr val="bg1"/>
                </a:solidFill>
              </a:rPr>
              <a:t>Jython</a:t>
            </a:r>
            <a:r>
              <a:rPr lang="en-US" dirty="0">
                <a:solidFill>
                  <a:schemeClr val="bg1"/>
                </a:solidFill>
              </a:rPr>
              <a:t> and Java library that automates GUI interaction using image patterns to direct keyboard/mouse events. </a:t>
            </a:r>
          </a:p>
          <a:p>
            <a:endParaRPr lang="en-US" dirty="0">
              <a:solidFill>
                <a:schemeClr val="bg1"/>
              </a:solidFill>
            </a:endParaRPr>
          </a:p>
          <a:p>
            <a:pPr marL="0" indent="0">
              <a:buNone/>
            </a:pPr>
            <a:r>
              <a:rPr lang="en-US" dirty="0">
                <a:solidFill>
                  <a:schemeClr val="bg1"/>
                </a:solidFill>
              </a:rPr>
              <a:t>Mostly used as </a:t>
            </a:r>
          </a:p>
          <a:p>
            <a:r>
              <a:rPr lang="en-US" dirty="0">
                <a:solidFill>
                  <a:schemeClr val="bg1"/>
                </a:solidFill>
              </a:rPr>
              <a:t>Automated test tools for GUI components</a:t>
            </a:r>
          </a:p>
          <a:p>
            <a:r>
              <a:rPr lang="en-US" dirty="0">
                <a:solidFill>
                  <a:schemeClr val="bg1"/>
                </a:solidFill>
              </a:rPr>
              <a:t>Automate repetitive IT Tasks</a:t>
            </a:r>
          </a:p>
          <a:p>
            <a:endParaRPr lang="en-US" dirty="0">
              <a:solidFill>
                <a:schemeClr val="bg1"/>
              </a:solidFill>
            </a:endParaRPr>
          </a:p>
          <a:p>
            <a:pPr marL="0" indent="0">
              <a:buNone/>
            </a:pPr>
            <a:r>
              <a:rPr lang="en-US" dirty="0">
                <a:solidFill>
                  <a:schemeClr val="bg1"/>
                </a:solidFill>
                <a:hlinkClick r:id="rId3"/>
              </a:rPr>
              <a:t>https://betsol.com/2017/03/how-to-get-started-with-sikuli-for-test-automation/</a:t>
            </a: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141656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chemeClr val="bg1"/>
                </a:solidFill>
              </a:rPr>
              <a:t>“Automate Anything You See”</a:t>
            </a:r>
          </a:p>
        </p:txBody>
      </p:sp>
      <p:sp>
        <p:nvSpPr>
          <p:cNvPr id="3" name="Content Placeholder 2"/>
          <p:cNvSpPr>
            <a:spLocks noGrp="1"/>
          </p:cNvSpPr>
          <p:nvPr>
            <p:ph idx="1"/>
          </p:nvPr>
        </p:nvSpPr>
        <p:spPr/>
        <p:txBody>
          <a:bodyPr/>
          <a:lstStyle/>
          <a:p>
            <a:r>
              <a:rPr lang="en-US" dirty="0">
                <a:solidFill>
                  <a:schemeClr val="bg1"/>
                </a:solidFill>
              </a:rPr>
              <a:t>Uses image recognition to identify and control GUI components</a:t>
            </a:r>
          </a:p>
          <a:p>
            <a:r>
              <a:rPr lang="en-US" dirty="0">
                <a:solidFill>
                  <a:schemeClr val="bg1"/>
                </a:solidFill>
              </a:rPr>
              <a:t>Useful when there is no easy access to a GUI's internal or source code.</a:t>
            </a:r>
          </a:p>
          <a:p>
            <a:pPr marL="0" indent="0">
              <a:buNone/>
            </a:pPr>
            <a:endParaRPr lang="en-US" dirty="0">
              <a:solidFill>
                <a:schemeClr val="bg1"/>
              </a:solidFill>
            </a:endParaRPr>
          </a:p>
          <a:p>
            <a:r>
              <a:rPr lang="en-US" b="1" u="sng" dirty="0">
                <a:solidFill>
                  <a:schemeClr val="bg1"/>
                </a:solidFill>
              </a:rPr>
              <a:t>“God’s eye” </a:t>
            </a:r>
          </a:p>
        </p:txBody>
      </p:sp>
      <p:pic>
        <p:nvPicPr>
          <p:cNvPr id="4" name="Picture 2" descr="http://opencv.org/wp-content/themes/opencv/images/logo.png">
            <a:extLst>
              <a:ext uri="{FF2B5EF4-FFF2-40B4-BE49-F238E27FC236}">
                <a16:creationId xmlns:a16="http://schemas.microsoft.com/office/drawing/2014/main" id="{639E7A4B-9836-4340-9984-743EF34B6D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191000"/>
            <a:ext cx="781050" cy="94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018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055" y="152400"/>
            <a:ext cx="8229600" cy="1143000"/>
          </a:xfrm>
        </p:spPr>
        <p:txBody>
          <a:bodyPr/>
          <a:lstStyle/>
          <a:p>
            <a:pPr algn="l"/>
            <a:r>
              <a:rPr lang="en-US" u="sng" dirty="0">
                <a:solidFill>
                  <a:schemeClr val="bg1"/>
                </a:solidFill>
              </a:rPr>
              <a:t>How </a:t>
            </a:r>
            <a:r>
              <a:rPr lang="en-US" u="sng" dirty="0" err="1">
                <a:solidFill>
                  <a:schemeClr val="bg1"/>
                </a:solidFill>
              </a:rPr>
              <a:t>Sikuli</a:t>
            </a:r>
            <a:r>
              <a:rPr lang="en-US" u="sng" dirty="0">
                <a:solidFill>
                  <a:schemeClr val="bg1"/>
                </a:solidFill>
              </a:rPr>
              <a:t> Works?</a:t>
            </a:r>
          </a:p>
        </p:txBody>
      </p:sp>
      <p:sp>
        <p:nvSpPr>
          <p:cNvPr id="3" name="Content Placeholder 2"/>
          <p:cNvSpPr>
            <a:spLocks noGrp="1"/>
          </p:cNvSpPr>
          <p:nvPr>
            <p:ph idx="1"/>
          </p:nvPr>
        </p:nvSpPr>
        <p:spPr>
          <a:xfrm>
            <a:off x="457200" y="1160317"/>
            <a:ext cx="8229600" cy="5088083"/>
          </a:xfrm>
        </p:spPr>
        <p:txBody>
          <a:bodyPr/>
          <a:lstStyle/>
          <a:p>
            <a:r>
              <a:rPr lang="en-US" dirty="0">
                <a:solidFill>
                  <a:schemeClr val="bg1"/>
                </a:solidFill>
              </a:rPr>
              <a:t>Simple and clear function calls with image file names as parameters.</a:t>
            </a:r>
          </a:p>
          <a:p>
            <a:endParaRPr lang="en-US" dirty="0">
              <a:solidFill>
                <a:schemeClr val="bg1"/>
              </a:solidFill>
            </a:endParaRPr>
          </a:p>
          <a:p>
            <a:endParaRPr lang="en-US" dirty="0">
              <a:solidFill>
                <a:schemeClr val="bg1"/>
              </a:solidFill>
            </a:endParaRPr>
          </a:p>
          <a:p>
            <a:r>
              <a:rPr lang="en-US" dirty="0">
                <a:solidFill>
                  <a:schemeClr val="bg1"/>
                </a:solidFill>
              </a:rPr>
              <a:t>Determines the position of GUI elements by taking a screenshot and matches the image using open source computer vision algorithm.</a:t>
            </a:r>
          </a:p>
          <a:p>
            <a:r>
              <a:rPr lang="en-US" dirty="0">
                <a:solidFill>
                  <a:schemeClr val="bg1"/>
                </a:solidFill>
              </a:rPr>
              <a:t>Once the position is known, </a:t>
            </a:r>
            <a:r>
              <a:rPr lang="en-US" dirty="0" err="1">
                <a:solidFill>
                  <a:schemeClr val="bg1"/>
                </a:solidFill>
              </a:rPr>
              <a:t>Sikuli</a:t>
            </a:r>
            <a:r>
              <a:rPr lang="en-US" dirty="0">
                <a:solidFill>
                  <a:schemeClr val="bg1"/>
                </a:solidFill>
              </a:rPr>
              <a:t> creates keyboard and mouse events.</a:t>
            </a:r>
          </a:p>
        </p:txBody>
      </p:sp>
      <p:pic>
        <p:nvPicPr>
          <p:cNvPr id="2050" name="Picture 2" descr="http://opencv.org/wp-content/themes/opencv/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3050" y="2303317"/>
            <a:ext cx="781050" cy="94297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782" y="2314576"/>
            <a:ext cx="6253163"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300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055" y="152400"/>
            <a:ext cx="8229600" cy="1143000"/>
          </a:xfrm>
        </p:spPr>
        <p:txBody>
          <a:bodyPr/>
          <a:lstStyle/>
          <a:p>
            <a:pPr algn="l"/>
            <a:r>
              <a:rPr lang="en-US" u="sng" dirty="0" err="1">
                <a:solidFill>
                  <a:schemeClr val="bg1"/>
                </a:solidFill>
              </a:rPr>
              <a:t>Sikuli</a:t>
            </a:r>
            <a:r>
              <a:rPr lang="en-US" u="sng" dirty="0">
                <a:solidFill>
                  <a:schemeClr val="bg1"/>
                </a:solidFill>
              </a:rPr>
              <a:t> IDE- Hello World Example</a:t>
            </a:r>
          </a:p>
        </p:txBody>
      </p:sp>
      <p:sp>
        <p:nvSpPr>
          <p:cNvPr id="9" name="Content Placeholder 2"/>
          <p:cNvSpPr>
            <a:spLocks noGrp="1"/>
          </p:cNvSpPr>
          <p:nvPr>
            <p:ph idx="1"/>
          </p:nvPr>
        </p:nvSpPr>
        <p:spPr>
          <a:xfrm>
            <a:off x="381000" y="1676400"/>
            <a:ext cx="8229600" cy="3200399"/>
          </a:xfrm>
        </p:spPr>
        <p:txBody>
          <a:bodyPr>
            <a:normAutofit/>
          </a:bodyPr>
          <a:lstStyle/>
          <a:p>
            <a:r>
              <a:rPr lang="en-US" dirty="0">
                <a:solidFill>
                  <a:schemeClr val="bg1"/>
                </a:solidFill>
              </a:rPr>
              <a:t>Opens up a command line prompt by clicking the “start” icon and typing “</a:t>
            </a:r>
            <a:r>
              <a:rPr lang="en-US" dirty="0" err="1">
                <a:solidFill>
                  <a:schemeClr val="bg1"/>
                </a:solidFill>
              </a:rPr>
              <a:t>cmd</a:t>
            </a:r>
            <a:r>
              <a:rPr lang="en-US" dirty="0">
                <a:solidFill>
                  <a:schemeClr val="bg1"/>
                </a:solidFill>
              </a:rPr>
              <a:t>  + ENTER”.</a:t>
            </a:r>
          </a:p>
          <a:p>
            <a:r>
              <a:rPr lang="en-US" dirty="0">
                <a:solidFill>
                  <a:schemeClr val="bg1"/>
                </a:solidFill>
              </a:rPr>
              <a:t>Uses </a:t>
            </a:r>
            <a:r>
              <a:rPr lang="en-US" dirty="0" err="1">
                <a:solidFill>
                  <a:schemeClr val="bg1"/>
                </a:solidFill>
              </a:rPr>
              <a:t>sikuli</a:t>
            </a:r>
            <a:r>
              <a:rPr lang="en-US" dirty="0">
                <a:solidFill>
                  <a:schemeClr val="bg1"/>
                </a:solidFill>
              </a:rPr>
              <a:t> IDE</a:t>
            </a:r>
          </a:p>
          <a:p>
            <a:r>
              <a:rPr lang="en-US" dirty="0">
                <a:solidFill>
                  <a:schemeClr val="bg1"/>
                </a:solidFill>
              </a:rPr>
              <a:t>Key functions:</a:t>
            </a:r>
          </a:p>
          <a:p>
            <a:pPr lvl="1"/>
            <a:r>
              <a:rPr lang="en-US" dirty="0">
                <a:solidFill>
                  <a:schemeClr val="bg1"/>
                </a:solidFill>
              </a:rPr>
              <a:t>click(), wait(), type(), *sleep()</a:t>
            </a:r>
          </a:p>
        </p:txBody>
      </p:sp>
    </p:spTree>
    <p:extLst>
      <p:ext uri="{BB962C8B-B14F-4D97-AF65-F5344CB8AC3E}">
        <p14:creationId xmlns:p14="http://schemas.microsoft.com/office/powerpoint/2010/main" val="2342913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229600" cy="1143000"/>
          </a:xfrm>
        </p:spPr>
        <p:txBody>
          <a:bodyPr>
            <a:noAutofit/>
          </a:bodyPr>
          <a:lstStyle/>
          <a:p>
            <a:pPr algn="l"/>
            <a:r>
              <a:rPr lang="en-US" sz="3600" b="1" u="sng" dirty="0">
                <a:solidFill>
                  <a:schemeClr val="bg1"/>
                </a:solidFill>
              </a:rPr>
              <a:t>Demonstrating – Next level to Hello World</a:t>
            </a:r>
          </a:p>
        </p:txBody>
      </p:sp>
      <p:sp>
        <p:nvSpPr>
          <p:cNvPr id="3" name="Content Placeholder 2"/>
          <p:cNvSpPr>
            <a:spLocks noGrp="1"/>
          </p:cNvSpPr>
          <p:nvPr>
            <p:ph idx="1"/>
          </p:nvPr>
        </p:nvSpPr>
        <p:spPr>
          <a:xfrm>
            <a:off x="457200" y="1646237"/>
            <a:ext cx="8229600" cy="4525963"/>
          </a:xfrm>
        </p:spPr>
        <p:txBody>
          <a:bodyPr>
            <a:normAutofit/>
          </a:bodyPr>
          <a:lstStyle/>
          <a:p>
            <a:r>
              <a:rPr lang="en-US" dirty="0">
                <a:solidFill>
                  <a:schemeClr val="bg1"/>
                </a:solidFill>
              </a:rPr>
              <a:t>A slightly more complicated example:</a:t>
            </a:r>
          </a:p>
          <a:p>
            <a:r>
              <a:rPr lang="en-US" b="1" u="sng" dirty="0">
                <a:solidFill>
                  <a:schemeClr val="bg1"/>
                </a:solidFill>
              </a:rPr>
              <a:t>Open up the outlook, create new mail, type the subject – send mail</a:t>
            </a:r>
          </a:p>
          <a:p>
            <a:endParaRPr lang="en-US" dirty="0">
              <a:solidFill>
                <a:schemeClr val="bg1"/>
              </a:solidFill>
            </a:endParaRPr>
          </a:p>
          <a:p>
            <a:r>
              <a:rPr lang="en-US" dirty="0">
                <a:solidFill>
                  <a:schemeClr val="bg1"/>
                </a:solidFill>
              </a:rPr>
              <a:t>Key functions used:</a:t>
            </a:r>
          </a:p>
          <a:p>
            <a:pPr lvl="1"/>
            <a:r>
              <a:rPr lang="en-US" dirty="0">
                <a:solidFill>
                  <a:schemeClr val="bg1"/>
                </a:solidFill>
              </a:rPr>
              <a:t>click(), type(), wait()</a:t>
            </a:r>
          </a:p>
          <a:p>
            <a:pPr lvl="1"/>
            <a:r>
              <a:rPr lang="en-US" dirty="0">
                <a:solidFill>
                  <a:schemeClr val="bg1"/>
                </a:solidFill>
              </a:rPr>
              <a:t>Image offset</a:t>
            </a:r>
          </a:p>
        </p:txBody>
      </p:sp>
    </p:spTree>
    <p:extLst>
      <p:ext uri="{BB962C8B-B14F-4D97-AF65-F5344CB8AC3E}">
        <p14:creationId xmlns:p14="http://schemas.microsoft.com/office/powerpoint/2010/main" val="372723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a:solidFill>
                  <a:schemeClr val="bg1"/>
                </a:solidFill>
              </a:rPr>
              <a:t>How </a:t>
            </a:r>
            <a:r>
              <a:rPr lang="en-US" u="sng" dirty="0" err="1">
                <a:solidFill>
                  <a:schemeClr val="bg1"/>
                </a:solidFill>
              </a:rPr>
              <a:t>Sikuli</a:t>
            </a:r>
            <a:r>
              <a:rPr lang="en-US" u="sng" dirty="0">
                <a:solidFill>
                  <a:schemeClr val="bg1"/>
                </a:solidFill>
              </a:rPr>
              <a:t> Works? --- More Detail</a:t>
            </a:r>
          </a:p>
        </p:txBody>
      </p:sp>
      <p:sp>
        <p:nvSpPr>
          <p:cNvPr id="3" name="Content Placeholder 2"/>
          <p:cNvSpPr>
            <a:spLocks noGrp="1"/>
          </p:cNvSpPr>
          <p:nvPr>
            <p:ph idx="1"/>
          </p:nvPr>
        </p:nvSpPr>
        <p:spPr>
          <a:xfrm>
            <a:off x="457200" y="1371600"/>
            <a:ext cx="8229600" cy="4525963"/>
          </a:xfrm>
        </p:spPr>
        <p:txBody>
          <a:bodyPr/>
          <a:lstStyle/>
          <a:p>
            <a:r>
              <a:rPr lang="en-US" dirty="0" err="1">
                <a:solidFill>
                  <a:schemeClr val="bg1"/>
                </a:solidFill>
              </a:rPr>
              <a:t>Sikuli</a:t>
            </a:r>
            <a:r>
              <a:rPr lang="en-US" dirty="0">
                <a:solidFill>
                  <a:schemeClr val="bg1"/>
                </a:solidFill>
              </a:rPr>
              <a:t> scripts are organized in “.</a:t>
            </a:r>
            <a:r>
              <a:rPr lang="en-US" dirty="0" err="1">
                <a:solidFill>
                  <a:schemeClr val="bg1"/>
                </a:solidFill>
              </a:rPr>
              <a:t>sikuli</a:t>
            </a:r>
            <a:r>
              <a:rPr lang="en-US" dirty="0">
                <a:solidFill>
                  <a:schemeClr val="bg1"/>
                </a:solidFill>
              </a:rPr>
              <a:t> folders”</a:t>
            </a:r>
          </a:p>
          <a:p>
            <a:pPr lvl="1"/>
            <a:r>
              <a:rPr lang="en-US" dirty="0">
                <a:solidFill>
                  <a:schemeClr val="bg1"/>
                </a:solidFill>
              </a:rPr>
              <a:t>The folder contains images (.</a:t>
            </a:r>
            <a:r>
              <a:rPr lang="en-US" dirty="0" err="1">
                <a:solidFill>
                  <a:schemeClr val="bg1"/>
                </a:solidFill>
              </a:rPr>
              <a:t>png</a:t>
            </a:r>
            <a:r>
              <a:rPr lang="en-US" dirty="0">
                <a:solidFill>
                  <a:schemeClr val="bg1"/>
                </a:solidFill>
              </a:rPr>
              <a:t>) we would like the scripts to use and a Python source file (.</a:t>
            </a:r>
            <a:r>
              <a:rPr lang="en-US" dirty="0" err="1">
                <a:solidFill>
                  <a:schemeClr val="bg1"/>
                </a:solidFill>
              </a:rPr>
              <a:t>py</a:t>
            </a:r>
            <a:r>
              <a:rPr lang="en-US" dirty="0">
                <a:solidFill>
                  <a:schemeClr val="bg1"/>
                </a:solidFill>
              </a:rPr>
              <a:t>)</a:t>
            </a:r>
          </a:p>
          <a:p>
            <a:r>
              <a:rPr lang="en-US" dirty="0" err="1">
                <a:solidFill>
                  <a:schemeClr val="bg1"/>
                </a:solidFill>
              </a:rPr>
              <a:t>Sikuli</a:t>
            </a:r>
            <a:r>
              <a:rPr lang="en-US" dirty="0">
                <a:solidFill>
                  <a:schemeClr val="bg1"/>
                </a:solidFill>
              </a:rPr>
              <a:t> is really a </a:t>
            </a:r>
            <a:r>
              <a:rPr lang="en-US" dirty="0" err="1">
                <a:solidFill>
                  <a:schemeClr val="bg1"/>
                </a:solidFill>
              </a:rPr>
              <a:t>Jython</a:t>
            </a:r>
            <a:r>
              <a:rPr lang="en-US" dirty="0">
                <a:solidFill>
                  <a:schemeClr val="bg1"/>
                </a:solidFill>
              </a:rPr>
              <a:t> and Java library. </a:t>
            </a:r>
          </a:p>
          <a:p>
            <a:pPr lvl="1"/>
            <a:r>
              <a:rPr lang="en-US" dirty="0">
                <a:solidFill>
                  <a:schemeClr val="bg1"/>
                </a:solidFill>
              </a:rPr>
              <a:t>sikuli-java.jar, sikuli-ide.jar</a:t>
            </a:r>
          </a:p>
          <a:p>
            <a:pPr lvl="1"/>
            <a:r>
              <a:rPr lang="en-US" dirty="0">
                <a:solidFill>
                  <a:schemeClr val="bg1"/>
                </a:solidFill>
              </a:rPr>
              <a:t>The .</a:t>
            </a:r>
            <a:r>
              <a:rPr lang="en-US" dirty="0" err="1">
                <a:solidFill>
                  <a:schemeClr val="bg1"/>
                </a:solidFill>
              </a:rPr>
              <a:t>py</a:t>
            </a:r>
            <a:r>
              <a:rPr lang="en-US" dirty="0">
                <a:solidFill>
                  <a:schemeClr val="bg1"/>
                </a:solidFill>
              </a:rPr>
              <a:t> file is extended by the java library;        then interpreted and executed in JRE with the image resources</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507179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l"/>
            <a:r>
              <a:rPr lang="en-US" u="sng" dirty="0">
                <a:solidFill>
                  <a:schemeClr val="bg1"/>
                </a:solidFill>
              </a:rPr>
              <a:t>How </a:t>
            </a:r>
            <a:r>
              <a:rPr lang="en-US" u="sng" dirty="0" err="1">
                <a:solidFill>
                  <a:schemeClr val="bg1"/>
                </a:solidFill>
              </a:rPr>
              <a:t>Sikuli</a:t>
            </a:r>
            <a:r>
              <a:rPr lang="en-US" u="sng" dirty="0">
                <a:solidFill>
                  <a:schemeClr val="bg1"/>
                </a:solidFill>
              </a:rPr>
              <a:t> Works? --- More Detail</a:t>
            </a:r>
          </a:p>
        </p:txBody>
      </p:sp>
      <p:pic>
        <p:nvPicPr>
          <p:cNvPr id="2050" name="Picture 2" descr="../_images/SystemDesig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19199"/>
            <a:ext cx="8646160" cy="518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29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solidFill>
                  <a:schemeClr val="bg1"/>
                </a:solidFill>
              </a:rPr>
              <a:t>How </a:t>
            </a:r>
            <a:r>
              <a:rPr lang="en-US" u="sng" dirty="0" err="1">
                <a:solidFill>
                  <a:schemeClr val="bg1"/>
                </a:solidFill>
              </a:rPr>
              <a:t>Sikuli</a:t>
            </a:r>
            <a:r>
              <a:rPr lang="en-US" u="sng" dirty="0">
                <a:solidFill>
                  <a:schemeClr val="bg1"/>
                </a:solidFill>
              </a:rPr>
              <a:t> Works? ---At a Lower Level</a:t>
            </a:r>
            <a:endParaRPr lang="en-US" u="sng" dirty="0"/>
          </a:p>
        </p:txBody>
      </p:sp>
      <p:sp>
        <p:nvSpPr>
          <p:cNvPr id="3" name="Content Placeholder 2"/>
          <p:cNvSpPr>
            <a:spLocks noGrp="1"/>
          </p:cNvSpPr>
          <p:nvPr>
            <p:ph idx="1"/>
          </p:nvPr>
        </p:nvSpPr>
        <p:spPr/>
        <p:txBody>
          <a:bodyPr>
            <a:normAutofit/>
          </a:bodyPr>
          <a:lstStyle/>
          <a:p>
            <a:r>
              <a:rPr lang="en-US" dirty="0" err="1">
                <a:solidFill>
                  <a:schemeClr val="bg1"/>
                </a:solidFill>
              </a:rPr>
              <a:t>Java.awt.Robot</a:t>
            </a:r>
            <a:endParaRPr lang="en-US" dirty="0">
              <a:solidFill>
                <a:schemeClr val="bg1"/>
              </a:solidFill>
            </a:endParaRPr>
          </a:p>
          <a:p>
            <a:pPr lvl="1"/>
            <a:r>
              <a:rPr lang="en-US" dirty="0">
                <a:solidFill>
                  <a:schemeClr val="bg1"/>
                </a:solidFill>
              </a:rPr>
              <a:t>Delivers mouse and keyboard event to </a:t>
            </a:r>
            <a:r>
              <a:rPr lang="en-US" dirty="0" err="1">
                <a:solidFill>
                  <a:schemeClr val="bg1"/>
                </a:solidFill>
              </a:rPr>
              <a:t>appropiate</a:t>
            </a:r>
            <a:r>
              <a:rPr lang="en-US" dirty="0">
                <a:solidFill>
                  <a:schemeClr val="bg1"/>
                </a:solidFill>
              </a:rPr>
              <a:t> location</a:t>
            </a:r>
          </a:p>
          <a:p>
            <a:r>
              <a:rPr lang="en-US" dirty="0">
                <a:solidFill>
                  <a:schemeClr val="bg1"/>
                </a:solidFill>
              </a:rPr>
              <a:t>C++ Engine and </a:t>
            </a:r>
            <a:r>
              <a:rPr lang="en-US" b="1" u="sng" dirty="0" err="1">
                <a:solidFill>
                  <a:schemeClr val="bg1"/>
                </a:solidFill>
              </a:rPr>
              <a:t>OpenCV</a:t>
            </a:r>
            <a:endParaRPr lang="en-US" b="1" u="sng" dirty="0">
              <a:solidFill>
                <a:schemeClr val="bg1"/>
              </a:solidFill>
            </a:endParaRPr>
          </a:p>
          <a:p>
            <a:pPr lvl="1"/>
            <a:r>
              <a:rPr lang="en-US" dirty="0">
                <a:solidFill>
                  <a:schemeClr val="bg1"/>
                </a:solidFill>
              </a:rPr>
              <a:t>Searches the given image pattern on screen</a:t>
            </a:r>
          </a:p>
          <a:p>
            <a:r>
              <a:rPr lang="en-US" dirty="0">
                <a:solidFill>
                  <a:schemeClr val="bg1"/>
                </a:solidFill>
              </a:rPr>
              <a:t>C++ is connected to Java via JNI</a:t>
            </a:r>
          </a:p>
          <a:p>
            <a:r>
              <a:rPr lang="en-US" dirty="0" err="1">
                <a:solidFill>
                  <a:schemeClr val="bg1"/>
                </a:solidFill>
              </a:rPr>
              <a:t>Jython</a:t>
            </a:r>
            <a:r>
              <a:rPr lang="en-US" dirty="0">
                <a:solidFill>
                  <a:schemeClr val="bg1"/>
                </a:solidFill>
              </a:rPr>
              <a:t> API on top of all these to create a set of simple and clear functions</a:t>
            </a:r>
          </a:p>
        </p:txBody>
      </p:sp>
    </p:spTree>
    <p:extLst>
      <p:ext uri="{BB962C8B-B14F-4D97-AF65-F5344CB8AC3E}">
        <p14:creationId xmlns:p14="http://schemas.microsoft.com/office/powerpoint/2010/main" val="2245829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a:solidFill>
                  <a:schemeClr val="bg1"/>
                </a:solidFill>
              </a:rPr>
              <a:t>Run </a:t>
            </a:r>
            <a:r>
              <a:rPr lang="en-US" u="sng" dirty="0" err="1">
                <a:solidFill>
                  <a:schemeClr val="bg1"/>
                </a:solidFill>
              </a:rPr>
              <a:t>Sikuli</a:t>
            </a:r>
            <a:r>
              <a:rPr lang="en-US" u="sng" dirty="0">
                <a:solidFill>
                  <a:schemeClr val="bg1"/>
                </a:solidFill>
              </a:rPr>
              <a:t> in command line</a:t>
            </a:r>
          </a:p>
        </p:txBody>
      </p:sp>
      <p:sp>
        <p:nvSpPr>
          <p:cNvPr id="3" name="Content Placeholder 2"/>
          <p:cNvSpPr>
            <a:spLocks noGrp="1"/>
          </p:cNvSpPr>
          <p:nvPr>
            <p:ph idx="1"/>
          </p:nvPr>
        </p:nvSpPr>
        <p:spPr>
          <a:xfrm>
            <a:off x="457200" y="1371600"/>
            <a:ext cx="8382000" cy="4525963"/>
          </a:xfrm>
        </p:spPr>
        <p:txBody>
          <a:bodyPr>
            <a:normAutofit/>
          </a:bodyPr>
          <a:lstStyle/>
          <a:p>
            <a:r>
              <a:rPr lang="en-US" sz="1800" i="1" dirty="0">
                <a:solidFill>
                  <a:schemeClr val="bg1"/>
                </a:solidFill>
              </a:rPr>
              <a:t>C:\Users\py266t&gt;C:\SikuliX\</a:t>
            </a:r>
            <a:r>
              <a:rPr lang="en-US" sz="1800" b="1" i="1" dirty="0">
                <a:solidFill>
                  <a:srgbClr val="00B050"/>
                </a:solidFill>
              </a:rPr>
              <a:t>runsikulix.cmd -r </a:t>
            </a:r>
            <a:r>
              <a:rPr lang="en-US" sz="1800" i="1" dirty="0">
                <a:solidFill>
                  <a:schemeClr val="bg1"/>
                </a:solidFill>
              </a:rPr>
              <a:t>"C:\Users\py266t\Dropbox\Official\All ATT Data\Trainings\</a:t>
            </a:r>
            <a:r>
              <a:rPr lang="en-US" sz="1800" i="1" dirty="0" err="1">
                <a:solidFill>
                  <a:schemeClr val="bg1"/>
                </a:solidFill>
              </a:rPr>
              <a:t>Sikuli</a:t>
            </a:r>
            <a:r>
              <a:rPr lang="en-US" sz="1800" i="1" dirty="0">
                <a:solidFill>
                  <a:schemeClr val="bg1"/>
                </a:solidFill>
              </a:rPr>
              <a:t>\</a:t>
            </a:r>
            <a:r>
              <a:rPr lang="en-US" sz="1800" i="1" dirty="0" err="1">
                <a:solidFill>
                  <a:schemeClr val="bg1"/>
                </a:solidFill>
              </a:rPr>
              <a:t>Sikuli</a:t>
            </a:r>
            <a:r>
              <a:rPr lang="en-US" sz="1800" i="1" dirty="0">
                <a:solidFill>
                  <a:schemeClr val="bg1"/>
                </a:solidFill>
              </a:rPr>
              <a:t> Repo\</a:t>
            </a:r>
            <a:r>
              <a:rPr lang="en-US" sz="1800" b="1" i="1" dirty="0" err="1">
                <a:solidFill>
                  <a:srgbClr val="00B050"/>
                </a:solidFill>
              </a:rPr>
              <a:t>open_outlook.sikuli</a:t>
            </a:r>
            <a:r>
              <a:rPr lang="en-US" sz="1800" i="1" dirty="0">
                <a:solidFill>
                  <a:schemeClr val="bg1"/>
                </a:solidFill>
              </a:rPr>
              <a:t>"</a:t>
            </a:r>
          </a:p>
          <a:p>
            <a:pPr marL="0" indent="0">
              <a:buNone/>
            </a:pPr>
            <a:endParaRPr lang="en-US" i="1" dirty="0">
              <a:solidFill>
                <a:schemeClr val="bg1"/>
              </a:solidFill>
            </a:endParaRPr>
          </a:p>
          <a:p>
            <a:r>
              <a:rPr lang="en-US" dirty="0">
                <a:solidFill>
                  <a:srgbClr val="00B050"/>
                </a:solidFill>
              </a:rPr>
              <a:t>Allows you to execute </a:t>
            </a:r>
            <a:r>
              <a:rPr lang="en-US" b="1" u="sng" dirty="0">
                <a:solidFill>
                  <a:srgbClr val="00B050"/>
                </a:solidFill>
              </a:rPr>
              <a:t>without opening </a:t>
            </a:r>
            <a:r>
              <a:rPr lang="en-US" dirty="0">
                <a:solidFill>
                  <a:srgbClr val="00B050"/>
                </a:solidFill>
              </a:rPr>
              <a:t>the editor. (</a:t>
            </a:r>
            <a:r>
              <a:rPr lang="en-US" b="1" dirty="0">
                <a:solidFill>
                  <a:srgbClr val="00B050"/>
                </a:solidFill>
              </a:rPr>
              <a:t>Show Demo</a:t>
            </a:r>
            <a:r>
              <a:rPr lang="en-US" dirty="0">
                <a:solidFill>
                  <a:srgbClr val="00B050"/>
                </a:solidFill>
              </a:rPr>
              <a:t>) – </a:t>
            </a:r>
            <a:r>
              <a:rPr lang="en-US" b="1" dirty="0">
                <a:solidFill>
                  <a:srgbClr val="00B050"/>
                </a:solidFill>
              </a:rPr>
              <a:t>Useful when you want to run </a:t>
            </a:r>
            <a:r>
              <a:rPr lang="en-US" b="1" dirty="0" err="1">
                <a:solidFill>
                  <a:srgbClr val="00B050"/>
                </a:solidFill>
              </a:rPr>
              <a:t>Sikuli</a:t>
            </a:r>
            <a:r>
              <a:rPr lang="en-US" b="1" dirty="0">
                <a:solidFill>
                  <a:srgbClr val="00B050"/>
                </a:solidFill>
              </a:rPr>
              <a:t> Job like “CRON / Scheduler”</a:t>
            </a:r>
          </a:p>
          <a:p>
            <a:pPr marL="0" indent="0">
              <a:buNone/>
            </a:pPr>
            <a:endParaRPr lang="en-US" b="1" dirty="0">
              <a:solidFill>
                <a:srgbClr val="00B050"/>
              </a:solidFill>
            </a:endParaRPr>
          </a:p>
          <a:p>
            <a:r>
              <a:rPr lang="en-US" dirty="0">
                <a:solidFill>
                  <a:schemeClr val="bg1"/>
                </a:solidFill>
              </a:rPr>
              <a:t>Can specify additional command line arguments with --</a:t>
            </a:r>
            <a:r>
              <a:rPr lang="en-US" dirty="0" err="1">
                <a:solidFill>
                  <a:schemeClr val="bg1"/>
                </a:solidFill>
              </a:rPr>
              <a:t>args</a:t>
            </a:r>
            <a:endParaRPr lang="en-US" dirty="0">
              <a:solidFill>
                <a:schemeClr val="bg1"/>
              </a:solidFill>
            </a:endParaRPr>
          </a:p>
        </p:txBody>
      </p:sp>
    </p:spTree>
    <p:extLst>
      <p:ext uri="{BB962C8B-B14F-4D97-AF65-F5344CB8AC3E}">
        <p14:creationId xmlns:p14="http://schemas.microsoft.com/office/powerpoint/2010/main" val="4153619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573</TotalTime>
  <Words>1253</Words>
  <Application>Microsoft Office PowerPoint</Application>
  <PresentationFormat>On-screen Show (4:3)</PresentationFormat>
  <Paragraphs>98</Paragraphs>
  <Slides>12</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“Automate Anything You See”</vt:lpstr>
      <vt:lpstr>How Sikuli Works?</vt:lpstr>
      <vt:lpstr>Sikuli IDE- Hello World Example</vt:lpstr>
      <vt:lpstr>Demonstrating – Next level to Hello World</vt:lpstr>
      <vt:lpstr>How Sikuli Works? --- More Detail</vt:lpstr>
      <vt:lpstr>How Sikuli Works? --- More Detail</vt:lpstr>
      <vt:lpstr>How Sikuli Works? ---At a Lower Level</vt:lpstr>
      <vt:lpstr>Run Sikuli in command line</vt:lpstr>
      <vt:lpstr>How to Install &amp; Run Sikuli</vt:lpstr>
      <vt:lpstr>PowerPoint Presentation</vt:lpstr>
      <vt:lpstr>Summary</vt:lpstr>
    </vt:vector>
  </TitlesOfParts>
  <Company>The University of North Carolina at Chapel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jixinge</dc:creator>
  <cp:lastModifiedBy>Yeluri, Purna</cp:lastModifiedBy>
  <cp:revision>29</cp:revision>
  <dcterms:created xsi:type="dcterms:W3CDTF">2014-03-28T14:05:19Z</dcterms:created>
  <dcterms:modified xsi:type="dcterms:W3CDTF">2019-03-22T06:39:44Z</dcterms:modified>
</cp:coreProperties>
</file>