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2" r:id="rId3"/>
    <p:sldId id="269" r:id="rId4"/>
    <p:sldId id="264" r:id="rId5"/>
    <p:sldId id="265" r:id="rId6"/>
    <p:sldId id="267" r:id="rId7"/>
    <p:sldId id="266" r:id="rId8"/>
    <p:sldId id="268" r:id="rId9"/>
    <p:sldId id="270" r:id="rId1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, Haijun" userId="63b097c2-c576-4d5f-90d4-548c2b8cc561" providerId="ADAL" clId="{6013DC2E-DAFB-4672-8BDC-E97248CC5184}"/>
    <pc:docChg chg="modSld">
      <pc:chgData name="Su, Haijun" userId="63b097c2-c576-4d5f-90d4-548c2b8cc561" providerId="ADAL" clId="{6013DC2E-DAFB-4672-8BDC-E97248CC5184}" dt="2024-12-27T00:55:53.586" v="26" actId="6549"/>
      <pc:docMkLst>
        <pc:docMk/>
      </pc:docMkLst>
      <pc:sldChg chg="modSp mod">
        <pc:chgData name="Su, Haijun" userId="63b097c2-c576-4d5f-90d4-548c2b8cc561" providerId="ADAL" clId="{6013DC2E-DAFB-4672-8BDC-E97248CC5184}" dt="2024-12-27T00:55:53.586" v="26" actId="6549"/>
        <pc:sldMkLst>
          <pc:docMk/>
          <pc:sldMk cId="2547399858" sldId="258"/>
        </pc:sldMkLst>
      </pc:sldChg>
    </pc:docChg>
  </pc:docChgLst>
  <pc:docChgLst>
    <pc:chgData name="Su, Haijun" userId="S::su.298@osu.edu::63b097c2-c576-4d5f-90d4-548c2b8cc561" providerId="AD" clId="Web-{0BA2DA73-9DC2-13CD-82AA-0D16D3D579CE}"/>
    <pc:docChg chg="modSld">
      <pc:chgData name="Su, Haijun" userId="S::su.298@osu.edu::63b097c2-c576-4d5f-90d4-548c2b8cc561" providerId="AD" clId="Web-{0BA2DA73-9DC2-13CD-82AA-0D16D3D579CE}" dt="2023-08-20T16:52:40.185" v="16" actId="20577"/>
      <pc:docMkLst>
        <pc:docMk/>
      </pc:docMkLst>
      <pc:sldChg chg="modSp">
        <pc:chgData name="Su, Haijun" userId="S::su.298@osu.edu::63b097c2-c576-4d5f-90d4-548c2b8cc561" providerId="AD" clId="Web-{0BA2DA73-9DC2-13CD-82AA-0D16D3D579CE}" dt="2023-08-20T16:52:40.185" v="16" actId="20577"/>
        <pc:sldMkLst>
          <pc:docMk/>
          <pc:sldMk cId="2547399858" sldId="258"/>
        </pc:sldMkLst>
      </pc:sldChg>
    </pc:docChg>
  </pc:docChgLst>
  <pc:docChgLst>
    <pc:chgData name="Su, Haijun" userId="63b097c2-c576-4d5f-90d4-548c2b8cc561" providerId="ADAL" clId="{6EA7A7A9-174B-49B3-8E93-67E9A98070F5}"/>
    <pc:docChg chg="custSel modSld sldOrd">
      <pc:chgData name="Su, Haijun" userId="63b097c2-c576-4d5f-90d4-548c2b8cc561" providerId="ADAL" clId="{6EA7A7A9-174B-49B3-8E93-67E9A98070F5}" dt="2025-04-07T21:51:49.660" v="211" actId="20577"/>
      <pc:docMkLst>
        <pc:docMk/>
      </pc:docMkLst>
      <pc:sldChg chg="modSp mod">
        <pc:chgData name="Su, Haijun" userId="63b097c2-c576-4d5f-90d4-548c2b8cc561" providerId="ADAL" clId="{6EA7A7A9-174B-49B3-8E93-67E9A98070F5}" dt="2025-04-07T21:44:47.551" v="10" actId="20577"/>
        <pc:sldMkLst>
          <pc:docMk/>
          <pc:sldMk cId="2547399858" sldId="258"/>
        </pc:sldMkLst>
        <pc:spChg chg="mod">
          <ac:chgData name="Su, Haijun" userId="63b097c2-c576-4d5f-90d4-548c2b8cc561" providerId="ADAL" clId="{6EA7A7A9-174B-49B3-8E93-67E9A98070F5}" dt="2025-04-07T21:44:47.551" v="10" actId="20577"/>
          <ac:spMkLst>
            <pc:docMk/>
            <pc:sldMk cId="2547399858" sldId="258"/>
            <ac:spMk id="214020" creationId="{00000000-0000-0000-0000-000000000000}"/>
          </ac:spMkLst>
        </pc:spChg>
      </pc:sldChg>
      <pc:sldChg chg="modSp mod">
        <pc:chgData name="Su, Haijun" userId="63b097c2-c576-4d5f-90d4-548c2b8cc561" providerId="ADAL" clId="{6EA7A7A9-174B-49B3-8E93-67E9A98070F5}" dt="2025-04-07T21:47:39.055" v="45" actId="20577"/>
        <pc:sldMkLst>
          <pc:docMk/>
          <pc:sldMk cId="2889653946" sldId="262"/>
        </pc:sldMkLst>
        <pc:spChg chg="mod">
          <ac:chgData name="Su, Haijun" userId="63b097c2-c576-4d5f-90d4-548c2b8cc561" providerId="ADAL" clId="{6EA7A7A9-174B-49B3-8E93-67E9A98070F5}" dt="2025-04-07T21:47:39.055" v="45" actId="20577"/>
          <ac:spMkLst>
            <pc:docMk/>
            <pc:sldMk cId="2889653946" sldId="262"/>
            <ac:spMk id="214020" creationId="{00000000-0000-0000-0000-000000000000}"/>
          </ac:spMkLst>
        </pc:spChg>
      </pc:sldChg>
      <pc:sldChg chg="modSp mod ord">
        <pc:chgData name="Su, Haijun" userId="63b097c2-c576-4d5f-90d4-548c2b8cc561" providerId="ADAL" clId="{6EA7A7A9-174B-49B3-8E93-67E9A98070F5}" dt="2025-04-07T21:51:49.660" v="211" actId="20577"/>
        <pc:sldMkLst>
          <pc:docMk/>
          <pc:sldMk cId="2907138343" sldId="268"/>
        </pc:sldMkLst>
        <pc:spChg chg="mod">
          <ac:chgData name="Su, Haijun" userId="63b097c2-c576-4d5f-90d4-548c2b8cc561" providerId="ADAL" clId="{6EA7A7A9-174B-49B3-8E93-67E9A98070F5}" dt="2025-04-07T21:51:49.660" v="211" actId="20577"/>
          <ac:spMkLst>
            <pc:docMk/>
            <pc:sldMk cId="2907138343" sldId="268"/>
            <ac:spMk id="6" creationId="{00000000-0000-0000-0000-000000000000}"/>
          </ac:spMkLst>
        </pc:spChg>
      </pc:sldChg>
      <pc:sldChg chg="modSp mod">
        <pc:chgData name="Su, Haijun" userId="63b097c2-c576-4d5f-90d4-548c2b8cc561" providerId="ADAL" clId="{6EA7A7A9-174B-49B3-8E93-67E9A98070F5}" dt="2025-04-07T21:49:33.205" v="89" actId="27636"/>
        <pc:sldMkLst>
          <pc:docMk/>
          <pc:sldMk cId="3778859601" sldId="270"/>
        </pc:sldMkLst>
        <pc:spChg chg="mod">
          <ac:chgData name="Su, Haijun" userId="63b097c2-c576-4d5f-90d4-548c2b8cc561" providerId="ADAL" clId="{6EA7A7A9-174B-49B3-8E93-67E9A98070F5}" dt="2025-04-07T21:49:33.205" v="89" actId="27636"/>
          <ac:spMkLst>
            <pc:docMk/>
            <pc:sldMk cId="3778859601" sldId="27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8A45589-B453-4B07-8EE9-085A39C77FC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093399D-C498-47F0-8EE5-BB824421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58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E995A-CE5F-4536-B45B-F92E0DE709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E995A-CE5F-4536-B45B-F92E0DE709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E995A-CE5F-4536-B45B-F92E0DE709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8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E995A-CE5F-4536-B45B-F92E0DE709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49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E995A-CE5F-4536-B45B-F92E0DE709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8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E995A-CE5F-4536-B45B-F92E0DE709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9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E995A-CE5F-4536-B45B-F92E0DE709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85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E995A-CE5F-4536-B45B-F92E0DE709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25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CE995A-CE5F-4536-B45B-F92E0DE7090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3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388F-0D71-40A2-B377-FBF698E396E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B864-834B-4196-9C70-79E90A26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388F-0D71-40A2-B377-FBF698E396E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B864-834B-4196-9C70-79E90A26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388F-0D71-40A2-B377-FBF698E396E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B864-834B-4196-9C70-79E90A26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36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51" y="192089"/>
            <a:ext cx="108839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724651" y="1905000"/>
            <a:ext cx="5306483" cy="4191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08E57-4512-418D-9CD1-4875464C7F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2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388F-0D71-40A2-B377-FBF698E396E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B864-834B-4196-9C70-79E90A26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15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388F-0D71-40A2-B377-FBF698E396E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B864-834B-4196-9C70-79E90A26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3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388F-0D71-40A2-B377-FBF698E396E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B864-834B-4196-9C70-79E90A26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2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388F-0D71-40A2-B377-FBF698E396E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B864-834B-4196-9C70-79E90A26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5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388F-0D71-40A2-B377-FBF698E396E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B864-834B-4196-9C70-79E90A26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388F-0D71-40A2-B377-FBF698E396E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B864-834B-4196-9C70-79E90A26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388F-0D71-40A2-B377-FBF698E396E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B864-834B-4196-9C70-79E90A26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5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388F-0D71-40A2-B377-FBF698E396E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B864-834B-4196-9C70-79E90A26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4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F388F-0D71-40A2-B377-FBF698E396E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B864-834B-4196-9C70-79E90A262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9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016000" y="329707"/>
            <a:ext cx="1061085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Final Robot Competition (ME 5751 SP 2025)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8052" y="1129748"/>
            <a:ext cx="9156148" cy="4800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When: 9:30-10:05pm, April. 17th, Thursday</a:t>
            </a:r>
          </a:p>
          <a:p>
            <a:r>
              <a:rPr lang="en-US" dirty="0"/>
              <a:t>Where: classroom</a:t>
            </a:r>
            <a:endParaRPr lang="en-US" dirty="0">
              <a:cs typeface="Calibri"/>
            </a:endParaRPr>
          </a:p>
          <a:p>
            <a:r>
              <a:rPr lang="en-US" dirty="0"/>
              <a:t>Who: ME 5751 class, all teams</a:t>
            </a:r>
          </a:p>
          <a:p>
            <a:endParaRPr lang="en-US" dirty="0"/>
          </a:p>
          <a:p>
            <a:r>
              <a:rPr lang="en-US" dirty="0"/>
              <a:t>Field size: one letter size 8.5”x11” (215.9mm x 279.4 mm)</a:t>
            </a:r>
          </a:p>
          <a:p>
            <a:r>
              <a:rPr lang="en-US" dirty="0"/>
              <a:t>Container size: 100mm(W)x100mm(L)x50mm(H)</a:t>
            </a:r>
          </a:p>
          <a:p>
            <a:r>
              <a:rPr lang="en-US" dirty="0"/>
              <a:t>See the attached field setup sheet for details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518795"/>
            <a:endParaRPr lang="en-US" altLang="en-US" dirty="0">
              <a:cs typeface="Calibri" panose="020F0502020204030204"/>
            </a:endParaRPr>
          </a:p>
          <a:p>
            <a:pPr marL="866775" lvl="1" indent="-466725"/>
            <a:endParaRPr lang="en-US" altLang="en-US" dirty="0"/>
          </a:p>
          <a:p>
            <a:pPr marL="466725" indent="-466725">
              <a:buNone/>
            </a:pPr>
            <a:endParaRPr lang="en-US" altLang="en-US" dirty="0"/>
          </a:p>
        </p:txBody>
      </p:sp>
      <p:sp>
        <p:nvSpPr>
          <p:cNvPr id="3" name="AutoShape 2" descr="Image result for makerbot replicator 2x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086099" y="35443"/>
            <a:ext cx="8534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Competition Rules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645042"/>
            <a:ext cx="12192000" cy="6212958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sz="2800" dirty="0"/>
              <a:t>Basic Rules</a:t>
            </a:r>
          </a:p>
          <a:p>
            <a:pPr lvl="2"/>
            <a:r>
              <a:rPr lang="en-US" sz="2400" dirty="0"/>
              <a:t>Pick and place an object and drop it into a designated container</a:t>
            </a:r>
          </a:p>
          <a:p>
            <a:pPr lvl="2"/>
            <a:r>
              <a:rPr lang="en-US" sz="2400" dirty="0"/>
              <a:t>The coordinates of the objects and the container/holder is given in prior</a:t>
            </a:r>
          </a:p>
          <a:p>
            <a:pPr lvl="2"/>
            <a:r>
              <a:rPr lang="en-US" sz="2400" dirty="0"/>
              <a:t>Pick and place as many as possible objects in a given time window</a:t>
            </a:r>
          </a:p>
          <a:p>
            <a:pPr lvl="2"/>
            <a:r>
              <a:rPr lang="en-US" sz="2400" dirty="0"/>
              <a:t>The robot should be pre-programmed to conduct the task automatically. Once it is set, no one can touch the robot or the object.</a:t>
            </a:r>
          </a:p>
          <a:p>
            <a:pPr lvl="2"/>
            <a:r>
              <a:rPr lang="en-US" sz="2400" dirty="0"/>
              <a:t>You can restart the program and the field setup as long as the time is not used up. </a:t>
            </a:r>
          </a:p>
          <a:p>
            <a:pPr lvl="1"/>
            <a:r>
              <a:rPr lang="en-US" sz="2800" dirty="0"/>
              <a:t>There are three rounds (maximum 120+60+80=260 points)</a:t>
            </a:r>
          </a:p>
          <a:p>
            <a:pPr lvl="2"/>
            <a:r>
              <a:rPr lang="en-US" dirty="0"/>
              <a:t>Round #1 (3 tasks): </a:t>
            </a:r>
          </a:p>
          <a:p>
            <a:pPr lvl="3"/>
            <a:r>
              <a:rPr lang="en-US" dirty="0"/>
              <a:t>90s for each task. The preparation time is not counted</a:t>
            </a:r>
          </a:p>
          <a:p>
            <a:pPr lvl="3"/>
            <a:r>
              <a:rPr lang="en-US" dirty="0"/>
              <a:t>Each team can choose your own order</a:t>
            </a:r>
          </a:p>
          <a:p>
            <a:pPr lvl="3"/>
            <a:r>
              <a:rPr lang="en-US" dirty="0"/>
              <a:t>The final score is the total of all 3 tasks</a:t>
            </a:r>
          </a:p>
          <a:p>
            <a:pPr lvl="2"/>
            <a:r>
              <a:rPr lang="en-US" dirty="0"/>
              <a:t>Round #2: (1 task). </a:t>
            </a:r>
          </a:p>
          <a:p>
            <a:pPr lvl="3"/>
            <a:r>
              <a:rPr lang="en-US" dirty="0"/>
              <a:t>4 Randomly selected objects.</a:t>
            </a:r>
          </a:p>
          <a:p>
            <a:pPr lvl="3"/>
            <a:r>
              <a:rPr lang="en-US" dirty="0"/>
              <a:t>90s. The preparation time is not counted</a:t>
            </a:r>
          </a:p>
          <a:p>
            <a:pPr lvl="2"/>
            <a:r>
              <a:rPr lang="en-US" dirty="0"/>
              <a:t>Round #3: (1 task)</a:t>
            </a:r>
          </a:p>
          <a:p>
            <a:pPr lvl="3"/>
            <a:r>
              <a:rPr lang="en-US" dirty="0"/>
              <a:t>Pen picking</a:t>
            </a:r>
          </a:p>
          <a:p>
            <a:pPr lvl="3"/>
            <a:r>
              <a:rPr lang="en-US" dirty="0"/>
              <a:t>Curve tracing</a:t>
            </a:r>
          </a:p>
          <a:p>
            <a:pPr lvl="3"/>
            <a:r>
              <a:rPr lang="en-US" dirty="0"/>
              <a:t>Pen returning</a:t>
            </a:r>
          </a:p>
          <a:p>
            <a:pPr lvl="1"/>
            <a:r>
              <a:rPr lang="en-US" dirty="0"/>
              <a:t>Grading rule:</a:t>
            </a:r>
          </a:p>
          <a:p>
            <a:pPr lvl="2"/>
            <a:r>
              <a:rPr lang="en-US" dirty="0"/>
              <a:t>Ranking by total # of points earned</a:t>
            </a:r>
          </a:p>
          <a:p>
            <a:pPr lvl="2"/>
            <a:r>
              <a:rPr lang="en-US" dirty="0"/>
              <a:t>The first place receive a score of 100/100, </a:t>
            </a:r>
          </a:p>
          <a:p>
            <a:pPr lvl="2"/>
            <a:r>
              <a:rPr lang="en-US" dirty="0"/>
              <a:t>The last place receive a score of 70-85/100 (depends on the quality)</a:t>
            </a:r>
          </a:p>
          <a:p>
            <a:pPr lvl="2"/>
            <a:r>
              <a:rPr lang="en-US" dirty="0"/>
              <a:t>Team between the first and the last will receive a score by interpolating between 70-100.</a:t>
            </a:r>
          </a:p>
          <a:p>
            <a:pPr lvl="2"/>
            <a:r>
              <a:rPr lang="en-US" dirty="0"/>
              <a:t>The team who could not enter the competition receive 70/100</a:t>
            </a:r>
          </a:p>
          <a:p>
            <a:pPr lvl="3"/>
            <a:endParaRPr lang="en-US" dirty="0"/>
          </a:p>
        </p:txBody>
      </p:sp>
      <p:sp>
        <p:nvSpPr>
          <p:cNvPr id="3" name="AutoShape 2" descr="Image result for makerbot replicator 2x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5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545021" y="329707"/>
            <a:ext cx="9104506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Dimensions of field setup for round 1 &amp; 2</a:t>
            </a:r>
          </a:p>
        </p:txBody>
      </p:sp>
      <p:sp>
        <p:nvSpPr>
          <p:cNvPr id="3" name="AutoShape 2" descr="Image result for makerbot replicator 2x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693" y="1284496"/>
            <a:ext cx="7215257" cy="557350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175685" y="1200150"/>
            <a:ext cx="4396316" cy="4191000"/>
          </a:xfrm>
        </p:spPr>
        <p:txBody>
          <a:bodyPr/>
          <a:lstStyle/>
          <a:p>
            <a:r>
              <a:rPr lang="en-US" dirty="0"/>
              <a:t>A letter size paper</a:t>
            </a:r>
          </a:p>
          <a:p>
            <a:r>
              <a:rPr lang="en-US" dirty="0"/>
              <a:t>Container box is 100mmx100mm</a:t>
            </a:r>
          </a:p>
          <a:p>
            <a:r>
              <a:rPr lang="en-US" dirty="0"/>
              <a:t>Objects are placed at the center of the four circles</a:t>
            </a:r>
          </a:p>
          <a:p>
            <a:r>
              <a:rPr lang="en-US" dirty="0"/>
              <a:t>Each circle is 30mm in diameter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734550" y="2622550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Container box</a:t>
            </a:r>
          </a:p>
        </p:txBody>
      </p:sp>
    </p:spTree>
    <p:extLst>
      <p:ext uri="{BB962C8B-B14F-4D97-AF65-F5344CB8AC3E}">
        <p14:creationId xmlns:p14="http://schemas.microsoft.com/office/powerpoint/2010/main" val="7131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115127" y="329707"/>
            <a:ext cx="8534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Round #1: Task #1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8052" y="1129748"/>
            <a:ext cx="7543800" cy="4800600"/>
          </a:xfrm>
        </p:spPr>
        <p:txBody>
          <a:bodyPr/>
          <a:lstStyle/>
          <a:p>
            <a:pPr lvl="1"/>
            <a:endParaRPr lang="en-US" dirty="0"/>
          </a:p>
          <a:p>
            <a:pPr marL="519113"/>
            <a:endParaRPr lang="en-US" altLang="en-US" dirty="0"/>
          </a:p>
          <a:p>
            <a:pPr marL="866775" lvl="1" indent="-466725"/>
            <a:endParaRPr lang="en-US" altLang="en-US" dirty="0"/>
          </a:p>
          <a:p>
            <a:pPr marL="466725" indent="-466725">
              <a:buNone/>
            </a:pPr>
            <a:endParaRPr lang="en-US" altLang="en-US" dirty="0"/>
          </a:p>
        </p:txBody>
      </p:sp>
      <p:sp>
        <p:nvSpPr>
          <p:cNvPr id="3" name="AutoShape 2" descr="Image result for makerbot replicator 2x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8254" r="12593" b="18968"/>
          <a:stretch/>
        </p:blipFill>
        <p:spPr>
          <a:xfrm rot="16200000">
            <a:off x="6730585" y="795072"/>
            <a:ext cx="3847116" cy="5304970"/>
          </a:xfrm>
          <a:prstGeom prst="rect">
            <a:avLst/>
          </a:prstGeom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18052" y="1238605"/>
            <a:ext cx="5531206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Four identical cylinders: </a:t>
            </a:r>
          </a:p>
          <a:p>
            <a:pPr lvl="1"/>
            <a:r>
              <a:rPr lang="en-US" dirty="0"/>
              <a:t>30mm diameter</a:t>
            </a:r>
          </a:p>
          <a:p>
            <a:pPr lvl="1"/>
            <a:r>
              <a:rPr lang="en-US" dirty="0"/>
              <a:t>60mm height</a:t>
            </a:r>
          </a:p>
          <a:p>
            <a:r>
              <a:rPr lang="en-US" dirty="0"/>
              <a:t>Total time: 90 secs</a:t>
            </a:r>
          </a:p>
          <a:p>
            <a:r>
              <a:rPr lang="en-US" dirty="0"/>
              <a:t>10 points if picking and placing each object into the container successfully</a:t>
            </a:r>
          </a:p>
          <a:p>
            <a:r>
              <a:rPr lang="en-US" dirty="0"/>
              <a:t>Maximum points: 40</a:t>
            </a:r>
          </a:p>
          <a:p>
            <a:pPr lvl="1"/>
            <a:endParaRPr lang="en-US" dirty="0"/>
          </a:p>
          <a:p>
            <a:pPr marL="519113"/>
            <a:endParaRPr lang="en-US" altLang="en-US" dirty="0"/>
          </a:p>
          <a:p>
            <a:pPr marL="866775" lvl="1" indent="-466725"/>
            <a:endParaRPr lang="en-US" altLang="en-US" dirty="0"/>
          </a:p>
          <a:p>
            <a:pPr marL="466725" indent="-466725"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369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115127" y="329707"/>
            <a:ext cx="8534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Round #1: Task #2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8052" y="1129748"/>
            <a:ext cx="7543800" cy="4800600"/>
          </a:xfrm>
        </p:spPr>
        <p:txBody>
          <a:bodyPr/>
          <a:lstStyle/>
          <a:p>
            <a:pPr lvl="1"/>
            <a:endParaRPr lang="en-US" dirty="0"/>
          </a:p>
          <a:p>
            <a:pPr marL="519113"/>
            <a:endParaRPr lang="en-US" altLang="en-US" dirty="0"/>
          </a:p>
          <a:p>
            <a:pPr marL="866775" lvl="1" indent="-466725"/>
            <a:endParaRPr lang="en-US" altLang="en-US" dirty="0"/>
          </a:p>
          <a:p>
            <a:pPr marL="466725" indent="-466725">
              <a:buNone/>
            </a:pPr>
            <a:endParaRPr lang="en-US" altLang="en-US" dirty="0"/>
          </a:p>
        </p:txBody>
      </p:sp>
      <p:sp>
        <p:nvSpPr>
          <p:cNvPr id="3" name="AutoShape 2" descr="Image result for makerbot replicator 2x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18052" y="1238605"/>
            <a:ext cx="5531206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Four identical square block: </a:t>
            </a:r>
          </a:p>
          <a:p>
            <a:pPr lvl="1"/>
            <a:r>
              <a:rPr lang="en-US" dirty="0"/>
              <a:t>30x30mm</a:t>
            </a:r>
          </a:p>
          <a:p>
            <a:pPr lvl="1"/>
            <a:r>
              <a:rPr lang="en-US" dirty="0"/>
              <a:t>60mm height</a:t>
            </a:r>
          </a:p>
          <a:p>
            <a:r>
              <a:rPr lang="en-US" dirty="0"/>
              <a:t>Total time: 90 secs</a:t>
            </a:r>
          </a:p>
          <a:p>
            <a:r>
              <a:rPr lang="en-US" dirty="0"/>
              <a:t>10 points if picking and placing each object into the container successfully</a:t>
            </a:r>
          </a:p>
          <a:p>
            <a:r>
              <a:rPr lang="en-US" dirty="0"/>
              <a:t>Maximum points: 40</a:t>
            </a:r>
          </a:p>
          <a:p>
            <a:pPr lvl="1"/>
            <a:endParaRPr lang="en-US" dirty="0"/>
          </a:p>
          <a:p>
            <a:pPr marL="519113"/>
            <a:endParaRPr lang="en-US" altLang="en-US" dirty="0"/>
          </a:p>
          <a:p>
            <a:pPr marL="866775" lvl="1" indent="-466725"/>
            <a:endParaRPr lang="en-US" altLang="en-US" dirty="0"/>
          </a:p>
          <a:p>
            <a:pPr marL="466725" indent="-466725">
              <a:buFont typeface="Arial" panose="020B0604020202020204" pitchFamily="34" charset="0"/>
              <a:buNone/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6" t="12222" r="11957" b="19286"/>
          <a:stretch/>
        </p:blipFill>
        <p:spPr>
          <a:xfrm rot="16200000">
            <a:off x="6317342" y="693057"/>
            <a:ext cx="4833257" cy="626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115127" y="329707"/>
            <a:ext cx="8534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Round #1: Task #3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8052" y="1129748"/>
            <a:ext cx="7543800" cy="4800600"/>
          </a:xfrm>
        </p:spPr>
        <p:txBody>
          <a:bodyPr/>
          <a:lstStyle/>
          <a:p>
            <a:pPr lvl="1"/>
            <a:endParaRPr lang="en-US" dirty="0"/>
          </a:p>
          <a:p>
            <a:pPr marL="519113"/>
            <a:endParaRPr lang="en-US" altLang="en-US" dirty="0"/>
          </a:p>
          <a:p>
            <a:pPr marL="866775" lvl="1" indent="-466725"/>
            <a:endParaRPr lang="en-US" altLang="en-US" dirty="0"/>
          </a:p>
          <a:p>
            <a:pPr marL="466725" indent="-466725">
              <a:buNone/>
            </a:pPr>
            <a:endParaRPr lang="en-US" altLang="en-US" dirty="0"/>
          </a:p>
        </p:txBody>
      </p:sp>
      <p:sp>
        <p:nvSpPr>
          <p:cNvPr id="3" name="AutoShape 2" descr="Image result for makerbot replicator 2x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18052" y="1238605"/>
            <a:ext cx="5531206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Four identical rectangular block: </a:t>
            </a:r>
          </a:p>
          <a:p>
            <a:pPr lvl="1"/>
            <a:r>
              <a:rPr lang="en-US" dirty="0"/>
              <a:t>15x30mm</a:t>
            </a:r>
          </a:p>
          <a:p>
            <a:pPr lvl="1"/>
            <a:r>
              <a:rPr lang="en-US" dirty="0"/>
              <a:t>60mm height</a:t>
            </a:r>
          </a:p>
          <a:p>
            <a:r>
              <a:rPr lang="en-US" dirty="0"/>
              <a:t>Total time: 90 secs</a:t>
            </a:r>
          </a:p>
          <a:p>
            <a:r>
              <a:rPr lang="en-US" dirty="0"/>
              <a:t>10 points if picking and placing each object into the container successfully</a:t>
            </a:r>
          </a:p>
          <a:p>
            <a:r>
              <a:rPr lang="en-US" dirty="0"/>
              <a:t>Maximum points: 40</a:t>
            </a:r>
          </a:p>
          <a:p>
            <a:pPr lvl="1"/>
            <a:endParaRPr lang="en-US" dirty="0"/>
          </a:p>
          <a:p>
            <a:pPr marL="519113"/>
            <a:endParaRPr lang="en-US" altLang="en-US" dirty="0"/>
          </a:p>
          <a:p>
            <a:pPr marL="866775" lvl="1" indent="-466725"/>
            <a:endParaRPr lang="en-US" altLang="en-US" dirty="0"/>
          </a:p>
          <a:p>
            <a:pPr marL="466725" indent="-466725">
              <a:buFont typeface="Arial" panose="020B0604020202020204" pitchFamily="34" charset="0"/>
              <a:buNone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8" t="18015" r="23386" b="20952"/>
          <a:stretch/>
        </p:blipFill>
        <p:spPr>
          <a:xfrm rot="16200000">
            <a:off x="6987101" y="169626"/>
            <a:ext cx="4131680" cy="605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6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115127" y="329707"/>
            <a:ext cx="8534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Round #2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8052" y="1129748"/>
            <a:ext cx="7543800" cy="4800600"/>
          </a:xfrm>
        </p:spPr>
        <p:txBody>
          <a:bodyPr/>
          <a:lstStyle/>
          <a:p>
            <a:pPr lvl="1"/>
            <a:endParaRPr lang="en-US" dirty="0"/>
          </a:p>
          <a:p>
            <a:pPr marL="519113"/>
            <a:endParaRPr lang="en-US" altLang="en-US" dirty="0"/>
          </a:p>
          <a:p>
            <a:pPr marL="866775" lvl="1" indent="-466725"/>
            <a:endParaRPr lang="en-US" altLang="en-US" dirty="0"/>
          </a:p>
          <a:p>
            <a:pPr marL="466725" indent="-466725">
              <a:buNone/>
            </a:pPr>
            <a:endParaRPr lang="en-US" altLang="en-US" dirty="0"/>
          </a:p>
        </p:txBody>
      </p:sp>
      <p:sp>
        <p:nvSpPr>
          <p:cNvPr id="3" name="AutoShape 2" descr="Image result for makerbot replicator 2x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25406" y="1245862"/>
            <a:ext cx="6256921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 randomly selected objects at a random position</a:t>
            </a:r>
          </a:p>
          <a:p>
            <a:pPr lvl="1"/>
            <a:r>
              <a:rPr lang="en-US" dirty="0"/>
              <a:t>Triangular prism, hexagon, bridge, cylinder, rectangular box etc.</a:t>
            </a:r>
          </a:p>
          <a:p>
            <a:pPr lvl="1"/>
            <a:r>
              <a:rPr lang="en-US" dirty="0"/>
              <a:t>Size: 30-60mm</a:t>
            </a:r>
          </a:p>
          <a:p>
            <a:pPr lvl="1"/>
            <a:r>
              <a:rPr lang="en-US" dirty="0"/>
              <a:t>Height: 30-90mm</a:t>
            </a:r>
          </a:p>
          <a:p>
            <a:r>
              <a:rPr lang="en-US" dirty="0"/>
              <a:t>Total time: 90 secs</a:t>
            </a:r>
          </a:p>
          <a:p>
            <a:r>
              <a:rPr lang="en-US" dirty="0"/>
              <a:t>15 points if picking and placing each object successfully</a:t>
            </a:r>
          </a:p>
          <a:p>
            <a:r>
              <a:rPr lang="en-US" dirty="0"/>
              <a:t>Maximum points: 60</a:t>
            </a:r>
          </a:p>
          <a:p>
            <a:pPr lvl="1"/>
            <a:endParaRPr lang="en-US" dirty="0"/>
          </a:p>
          <a:p>
            <a:pPr marL="519113"/>
            <a:endParaRPr lang="en-US" altLang="en-US" dirty="0"/>
          </a:p>
          <a:p>
            <a:pPr marL="866775" lvl="1" indent="-466725"/>
            <a:endParaRPr lang="en-US" altLang="en-US" dirty="0"/>
          </a:p>
          <a:p>
            <a:pPr marL="466725" indent="-466725">
              <a:buFont typeface="Arial" panose="020B0604020202020204" pitchFamily="34" charset="0"/>
              <a:buNone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1" t="10317" r="11323" b="30556"/>
          <a:stretch/>
        </p:blipFill>
        <p:spPr>
          <a:xfrm rot="16200000">
            <a:off x="7148286" y="826763"/>
            <a:ext cx="4259944" cy="540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115127" y="329707"/>
            <a:ext cx="8534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Round #3: Pen Picking and Curve Tracing 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18052" y="1129748"/>
            <a:ext cx="7543800" cy="4800600"/>
          </a:xfrm>
        </p:spPr>
        <p:txBody>
          <a:bodyPr/>
          <a:lstStyle/>
          <a:p>
            <a:pPr lvl="1"/>
            <a:endParaRPr lang="en-US" dirty="0"/>
          </a:p>
          <a:p>
            <a:pPr marL="519113"/>
            <a:endParaRPr lang="en-US" altLang="en-US" dirty="0"/>
          </a:p>
          <a:p>
            <a:pPr marL="866775" lvl="1" indent="-466725"/>
            <a:endParaRPr lang="en-US" altLang="en-US" dirty="0"/>
          </a:p>
          <a:p>
            <a:pPr marL="466725" indent="-466725">
              <a:buNone/>
            </a:pPr>
            <a:endParaRPr lang="en-US" altLang="en-US" dirty="0"/>
          </a:p>
        </p:txBody>
      </p:sp>
      <p:sp>
        <p:nvSpPr>
          <p:cNvPr id="3" name="AutoShape 2" descr="Image result for makerbot replicator 2x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125406" y="1245862"/>
            <a:ext cx="6256921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Robot grasps a marker pen (see dimensions from the next slide) from a pen holder: 20 points</a:t>
            </a:r>
          </a:p>
          <a:p>
            <a:r>
              <a:rPr lang="en-US" dirty="0"/>
              <a:t>Robot use the pen to trace a curve on the field paper (letter size)</a:t>
            </a:r>
          </a:p>
          <a:p>
            <a:pPr lvl="1"/>
            <a:r>
              <a:rPr lang="en-US" dirty="0"/>
              <a:t>40 points: a circle (see dimensions in the next slide) </a:t>
            </a:r>
          </a:p>
          <a:p>
            <a:pPr lvl="1"/>
            <a:r>
              <a:rPr lang="en-US" dirty="0"/>
              <a:t>Judge deduct points (2pts </a:t>
            </a:r>
            <a:r>
              <a:rPr lang="en-US"/>
              <a:t>each time) if </a:t>
            </a:r>
            <a:r>
              <a:rPr lang="en-US" dirty="0"/>
              <a:t>the pen tip is not aligning within +-5mm of the curve. </a:t>
            </a:r>
          </a:p>
          <a:p>
            <a:r>
              <a:rPr lang="en-US" dirty="0"/>
              <a:t>Robot place it back into the pen holder</a:t>
            </a:r>
          </a:p>
          <a:p>
            <a:pPr lvl="1"/>
            <a:r>
              <a:rPr lang="en-US" dirty="0"/>
              <a:t>20 points</a:t>
            </a:r>
          </a:p>
          <a:p>
            <a:r>
              <a:rPr lang="en-US" dirty="0"/>
              <a:t>As an option, you can skip picking and/or placing pen task.</a:t>
            </a:r>
          </a:p>
          <a:p>
            <a:r>
              <a:rPr lang="en-US" dirty="0"/>
              <a:t>Total time: 120 secs</a:t>
            </a:r>
          </a:p>
          <a:p>
            <a:r>
              <a:rPr lang="en-US" dirty="0"/>
              <a:t>Maximum points: 80</a:t>
            </a:r>
          </a:p>
          <a:p>
            <a:pPr lvl="1"/>
            <a:endParaRPr lang="en-US" dirty="0"/>
          </a:p>
          <a:p>
            <a:pPr marL="519113"/>
            <a:endParaRPr lang="en-US" altLang="en-US" dirty="0"/>
          </a:p>
          <a:p>
            <a:pPr marL="866775" lvl="1" indent="-466725"/>
            <a:endParaRPr lang="en-US" altLang="en-US" dirty="0"/>
          </a:p>
          <a:p>
            <a:pPr marL="466725" indent="-466725">
              <a:buFont typeface="Arial" panose="020B0604020202020204" pitchFamily="34" charset="0"/>
              <a:buNone/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17" y="1245862"/>
            <a:ext cx="5771429" cy="43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38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833" y="1069729"/>
            <a:ext cx="7455167" cy="5749324"/>
          </a:xfrm>
          <a:prstGeom prst="rect">
            <a:avLst/>
          </a:prstGeom>
        </p:spPr>
      </p:pic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1545021" y="329707"/>
            <a:ext cx="9104506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Dimensions of field setup for round 3</a:t>
            </a:r>
          </a:p>
        </p:txBody>
      </p:sp>
      <p:sp>
        <p:nvSpPr>
          <p:cNvPr id="3" name="AutoShape 2" descr="Image result for makerbot replicator 2x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175684" y="1200149"/>
            <a:ext cx="4694765" cy="458812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letter size paper</a:t>
            </a:r>
          </a:p>
          <a:p>
            <a:r>
              <a:rPr lang="en-US" sz="2400" dirty="0"/>
              <a:t>The pen holder box is 60mm (W)x60mm(L)x60mm(H)</a:t>
            </a:r>
          </a:p>
          <a:p>
            <a:r>
              <a:rPr lang="en-US" sz="2400" dirty="0"/>
              <a:t>Pen is about 20mm diameter and 130mm long and is inserted into the pen hold with the head pointing down.</a:t>
            </a:r>
          </a:p>
          <a:p>
            <a:r>
              <a:rPr lang="en-US" sz="2400" dirty="0"/>
              <a:t>The curve to be traced is a circle on the paper. </a:t>
            </a:r>
          </a:p>
          <a:p>
            <a:r>
              <a:rPr lang="en-US" sz="2400" dirty="0"/>
              <a:t>It is not required that the pen head must touch the field plane, preferably leaving about </a:t>
            </a:r>
            <a:r>
              <a:rPr lang="en-US" sz="2400" b="1" dirty="0">
                <a:solidFill>
                  <a:srgbClr val="FF0000"/>
                </a:solidFill>
              </a:rPr>
              <a:t>10mm</a:t>
            </a:r>
            <a:r>
              <a:rPr lang="en-US" sz="2400" dirty="0"/>
              <a:t> distance from the plane</a:t>
            </a:r>
          </a:p>
          <a:p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756900" y="839326"/>
            <a:ext cx="120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Pen holder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81700" y="885063"/>
            <a:ext cx="148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Circle to trace</a:t>
            </a:r>
          </a:p>
        </p:txBody>
      </p:sp>
    </p:spTree>
    <p:extLst>
      <p:ext uri="{BB962C8B-B14F-4D97-AF65-F5344CB8AC3E}">
        <p14:creationId xmlns:p14="http://schemas.microsoft.com/office/powerpoint/2010/main" val="377885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696</Words>
  <Application>Microsoft Office PowerPoint</Application>
  <PresentationFormat>Widescreen</PresentationFormat>
  <Paragraphs>118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Final Robot Competition (ME 5751 SP 2025)</vt:lpstr>
      <vt:lpstr>Competition Rules</vt:lpstr>
      <vt:lpstr>Dimensions of field setup for round 1 &amp; 2</vt:lpstr>
      <vt:lpstr>Round #1: Task #1</vt:lpstr>
      <vt:lpstr>Round #1: Task #2</vt:lpstr>
      <vt:lpstr>Round #1: Task #3</vt:lpstr>
      <vt:lpstr>Round #2</vt:lpstr>
      <vt:lpstr>Round #3: Pen Picking and Curve Tracing </vt:lpstr>
      <vt:lpstr>Dimensions of field setup for round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Su, Haijun</dc:creator>
  <cp:lastModifiedBy>Haijun Su</cp:lastModifiedBy>
  <cp:revision>58</cp:revision>
  <cp:lastPrinted>2022-03-31T16:20:05Z</cp:lastPrinted>
  <dcterms:created xsi:type="dcterms:W3CDTF">2022-01-02T20:49:31Z</dcterms:created>
  <dcterms:modified xsi:type="dcterms:W3CDTF">2025-04-07T21:51:54Z</dcterms:modified>
</cp:coreProperties>
</file>