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</p:sldIdLst>
  <p:sldSz type="screen4x3" cy="6858000" cx="9144000"/>
  <p:notesSz cx="6858000" cy="9144000"/>
  <p:defaultTextStyle>
    <a:lvl1pPr algn="l" fontAlgn="base" indent="0" latinLnBrk="1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1pPr>
    <a:lvl2pPr algn="l" fontAlgn="base" indent="0" latinLnBrk="1" marL="457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2pPr>
    <a:lvl3pPr algn="l" fontAlgn="base" indent="0" latinLnBrk="1" marL="914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3pPr>
    <a:lvl4pPr algn="l" fontAlgn="base" indent="0" latinLnBrk="1" marL="13716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4pPr>
    <a:lvl5pPr algn="l" fontAlgn="base" indent="0" latinLnBrk="1" marL="18288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34" charset="0"/>
        <a:sym typeface="Arial" pitchFamily="34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620"/>
    <p:restoredTop sz="94660"/>
  </p:normalViewPr>
  <p:slideViewPr>
    <p:cSldViewPr showGuides="0" snapToGrid="1" snapToObjects="0">
      <p:cViewPr varScale="1">
        <p:scale>
          <a:sx n="65" d="100"/>
          <a:sy n="65" d="100"/>
        </p:scale>
        <p:origin x="1452" y="60"/>
      </p:cViewPr>
      <p:guideLst>
        <p:guide orient="horz" pos="2160"/>
        <p:guide orient="vert"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tableStyles" Target="tableStyle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7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47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indent="0" marL="0">
              <a:buNone/>
              <a:defRPr sz="2400"/>
            </a:lvl1pPr>
            <a:lvl2pPr indent="0" marL="457200">
              <a:buNone/>
              <a:defRPr sz="2000"/>
            </a:lvl2pPr>
            <a:lvl3pPr indent="0" marL="914400">
              <a:buNone/>
              <a:defRPr sz="18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5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65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4866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sz="3200" i="0" kern="1200" kumimoji="0" lang="en-ID" noProof="0" normalizeH="0" spc="0" strike="noStrike" u="none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6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chemeClr val="lt1"/>
        </a:solidFill>
      </p:bgPr>
    </p:bg>
    <p:spTree>
      <p:nvGrpSpPr>
        <p:cNvPr id="4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US"/>
              <a:t>Click to edit Master title style</a:t>
            </a:r>
          </a:p>
        </p:txBody>
      </p:sp>
      <p:sp>
        <p:nvSpPr>
          <p:cNvPr id="104857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US"/>
              <a:t>Click to edit Master text styles</a:t>
            </a:r>
          </a:p>
          <a:p>
            <a:pPr lvl="1"/>
            <a:r>
              <a:rPr altLang="en-US" lang="en-US"/>
              <a:t>Second level</a:t>
            </a:r>
          </a:p>
          <a:p>
            <a:pPr lvl="2"/>
            <a:r>
              <a:rPr altLang="en-US" lang="en-US"/>
              <a:t>Third level</a:t>
            </a:r>
          </a:p>
          <a:p>
            <a:pPr lvl="3"/>
            <a:r>
              <a:rPr altLang="en-US" lang="en-US"/>
              <a:t>Fourth level</a:t>
            </a:r>
          </a:p>
          <a:p>
            <a:pPr lvl="4"/>
            <a:r>
              <a:rPr altLang="en-US" lang="en-US"/>
              <a:t>Fifth level</a:t>
            </a:r>
          </a:p>
        </p:txBody>
      </p:sp>
      <p:sp>
        <p:nvSpPr>
          <p:cNvPr id="1048578" name=""/>
          <p:cNvSpPr/>
          <p:nvPr>
            <p:ph type="dt" sz="half" idx="2"/>
          </p:nvPr>
        </p:nvSpPr>
        <p:spPr>
          <a:xfrm rot="0">
            <a:off x="457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endParaRPr altLang="en-US" sz="1400" lang="en-US"/>
          </a:p>
        </p:txBody>
      </p:sp>
      <p:sp>
        <p:nvSpPr>
          <p:cNvPr id="1048579" name=""/>
          <p:cNvSpPr/>
          <p:nvPr>
            <p:ph type="ftr" sz="quarter" idx="3"/>
          </p:nvPr>
        </p:nvSpPr>
        <p:spPr>
          <a:xfrm rot="0">
            <a:off x="3124200" y="6245225"/>
            <a:ext cx="2895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latinLnBrk="1" lvl="0"/>
            <a:endParaRPr altLang="en-US" sz="1400" lang="en-US"/>
          </a:p>
        </p:txBody>
      </p:sp>
      <p:sp>
        <p:nvSpPr>
          <p:cNvPr id="1048580" name=""/>
          <p:cNvSpPr/>
          <p:nvPr>
            <p:ph type="sldNum" sz="quarter" idx="4"/>
          </p:nvPr>
        </p:nvSpPr>
        <p:spPr>
          <a:xfrm rot="0">
            <a:off x="6553200" y="6245225"/>
            <a:ext cx="2133600" cy="47625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eaLnBrk="1" fontAlgn="base" hangingPunct="1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eaLnBrk="1" fontAlgn="base" hangingPunct="1" indent="0" latinLnBrk="1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eaLnBrk="1" fontAlgn="base" hangingPunct="1" indent="0" latinLnBrk="1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eaLnBrk="1" fontAlgn="base" hangingPunct="1" indent="0" latinLnBrk="1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eaLnBrk="1" fontAlgn="base" hangingPunct="1" indent="0" latinLnBrk="1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r" eaLnBrk="1" hangingPunct="1" latinLnBrk="1" lvl="0"/>
            <a:fld id="{566ABCEB-ACFC-4714-9973-3DA970169C29}" type="slidenum">
              <a:rPr altLang="en-US" sz="1400" lang="en-US"/>
              <a:pPr algn="r" eaLnBrk="1" hangingPunct="1" latinLnBrk="1" lvl="0"/>
            </a:fld>
            <a:endParaRPr altLang="en-US" sz="1400" lang="en-US"/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sldNum="0"/>
  <p:txStyles>
    <p:titleStyle>
      <a:lvl1pPr algn="ctr" eaLnBrk="0" fontAlgn="base" hangingPunct="0" rtl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eaLnBrk="0" fontAlgn="base" hangingPunct="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algn="ctr" fontAlgn="base" marL="4572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algn="ctr" fontAlgn="base" marL="9144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algn="ctr" fontAlgn="base" marL="13716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algn="ctr" fontAlgn="base" marL="1828800" rtl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algn="l" eaLnBrk="0" fontAlgn="base" hangingPunct="0" indent="-342900" marL="342900" rtl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eaLnBrk="0" fontAlgn="base" hangingPunct="0" indent="-285750" marL="742950" rtl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eaLnBrk="0" fontAlgn="base" hangingPunct="0" indent="-228600" marL="1143000" rtl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eaLnBrk="0" fontAlgn="base" hangingPunct="0" indent="-228600" marL="1600200" rtl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eaLnBrk="0" fontAlgn="base" hangingPunct="0" indent="-228600" marL="2057400" rtl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b="1" sz="2800" lang="en-US"/>
              <a:t>MEDIUM ACCESS SUBLAYER DAN LAN</a:t>
            </a:r>
          </a:p>
        </p:txBody>
      </p:sp>
      <p:sp>
        <p:nvSpPr>
          <p:cNvPr id="1048596" name=""/>
          <p:cNvSpPr/>
          <p:nvPr>
            <p:ph sz="full" idx="1"/>
          </p:nvPr>
        </p:nvSpPr>
        <p:spPr>
          <a:xfrm rot="0">
            <a:off x="3429000" y="4183062"/>
            <a:ext cx="3429000" cy="25146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0" latinLnBrk="1" lvl="0" marL="0">
              <a:buFontTx/>
              <a:buNone/>
            </a:pPr>
            <a:r>
              <a:rPr altLang="en-US" b="1" sz="1600" lang="en-US"/>
              <a:t>NAMA KELOMPOK :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KRISDIANTO P.R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HAIKAL SAPUTRA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HAMBALI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HASAN BASRI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IBNU ARSYAD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WAHYU SOPYAN</a:t>
            </a:r>
          </a:p>
          <a:p>
            <a:pPr eaLnBrk="1" hangingPunct="1" indent="0" latinLnBrk="1" lvl="0" marL="0">
              <a:buFontTx/>
              <a:buAutoNum type="arabicPeriod" startAt="1"/>
            </a:pPr>
            <a:r>
              <a:rPr altLang="en-US" b="1" sz="1600" lang="en-ID"/>
              <a:t>ISMAWANDI</a:t>
            </a: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3200400" y="1417637"/>
            <a:ext cx="2705100" cy="2514600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Pure ALOHA</a:t>
            </a:r>
          </a:p>
        </p:txBody>
      </p:sp>
      <p:sp>
        <p:nvSpPr>
          <p:cNvPr id="1048614" name=""/>
          <p:cNvSpPr/>
          <p:nvPr>
            <p:ph type="body" sz="full" idx="1"/>
          </p:nvPr>
        </p:nvSpPr>
        <p:spPr>
          <a:xfrm rot="0">
            <a:off x="457200" y="1600200"/>
            <a:ext cx="8305800" cy="4953000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Ide dasar : jika data sudah ada, langsung transmisikan !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Stasiun tidak mengecek(</a:t>
            </a:r>
            <a:r>
              <a:rPr altLang="en-US" sz="2400" i="1" lang="en-US"/>
              <a:t>listen</a:t>
            </a:r>
            <a:r>
              <a:rPr altLang="en-US" sz="2400" lang="en-US"/>
              <a:t>) kanal terlebih dahulu sebelum mentransmisi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Ada kolisi sehingga mengakibatkan frame yang terkolisi rusak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Kolisi terjadi jika ada 2 frame yang mencoba memakai kanal secara bersama-sama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Pengirim selalu dapat mengetahui jika framenya terjadi kolisi dengan selalu mengecek(</a:t>
            </a:r>
            <a:r>
              <a:rPr altLang="en-US" sz="2400" i="1" lang="en-US"/>
              <a:t>listen</a:t>
            </a:r>
            <a:r>
              <a:rPr altLang="en-US" sz="2400" lang="en-US"/>
              <a:t>) kanal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Pada LAN: cepat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Pada satelit : 270 msec delay time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Contention System : banyak pengguna yang memakai kanal sedemikian rupa sehingga memicu terjadi kolisi</a:t>
            </a:r>
          </a:p>
          <a:p>
            <a:pPr eaLnBrk="1" hangingPunct="1" latinLnBrk="1" lvl="0">
              <a:lnSpc>
                <a:spcPct val="90000"/>
              </a:lnSpc>
            </a:pPr>
            <a:endParaRPr altLang="en-US" sz="2400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3" grpId="0" uiExpand="0" build="whol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Pure ALOHA</a:t>
            </a:r>
          </a:p>
        </p:txBody>
      </p:sp>
      <p:sp>
        <p:nvSpPr>
          <p:cNvPr id="1048616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buFontTx/>
              <a:buNone/>
            </a:pPr>
            <a:endParaRPr altLang="en-US" lang="en-US"/>
          </a:p>
          <a:p>
            <a:pPr eaLnBrk="1" hangingPunct="1" latinLnBrk="1" lvl="0">
              <a:buFontTx/>
              <a:buNone/>
            </a:pPr>
            <a:endParaRPr altLang="en-US" lang="en-US"/>
          </a:p>
          <a:p>
            <a:pPr eaLnBrk="1" hangingPunct="1" latinLnBrk="1" lvl="0">
              <a:buFontTx/>
              <a:buNone/>
            </a:pPr>
            <a:endParaRPr altLang="en-US" lang="en-US"/>
          </a:p>
          <a:p>
            <a:pPr eaLnBrk="1" hangingPunct="1" latinLnBrk="1" lvl="0">
              <a:buFontTx/>
              <a:buNone/>
            </a:pPr>
            <a:endParaRPr altLang="en-US" lang="en-US"/>
          </a:p>
          <a:p>
            <a:pPr eaLnBrk="1" hangingPunct="1" latinLnBrk="1" lvl="0">
              <a:buFontTx/>
              <a:buNone/>
            </a:pPr>
            <a:endParaRPr altLang="en-US" lang="en-US"/>
          </a:p>
          <a:p>
            <a:pPr eaLnBrk="1" hangingPunct="1" latinLnBrk="1" lvl="0">
              <a:buFontTx/>
              <a:buNone/>
            </a:pPr>
            <a:endParaRPr altLang="en-US" lang="en-US"/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533400" y="1600200"/>
            <a:ext cx="7924800" cy="3200400"/>
          </a:xfrm>
          <a:prstGeom prst="rect"/>
          <a:noFill/>
          <a:ln>
            <a:noFill/>
          </a:ln>
        </p:spPr>
      </p:pic>
      <p:sp>
        <p:nvSpPr>
          <p:cNvPr id="1048617" name=""/>
          <p:cNvSpPr txBox="1"/>
          <p:nvPr/>
        </p:nvSpPr>
        <p:spPr>
          <a:xfrm rot="0">
            <a:off x="1295400" y="4953000"/>
            <a:ext cx="6781800" cy="915987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sz="1800" lang="en-US"/>
              <a:t>Pada Pure ALOHA, frame ditransmisikan pada waktu-waktu yang konstan (sama panjang). Throughput dari ALOHA dapat dioptimisasi jika ukuran semua frame sama besar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5" grpId="0" uiExpand="0" build="whol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Pure ALOHA</a:t>
            </a: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1447800"/>
            <a:ext cx="7620000" cy="3335337"/>
          </a:xfrm>
          <a:prstGeom prst="rect"/>
          <a:noFill/>
          <a:ln>
            <a:noFill/>
          </a:ln>
        </p:spPr>
      </p:pic>
      <p:sp>
        <p:nvSpPr>
          <p:cNvPr id="1048619" name=""/>
          <p:cNvSpPr txBox="1"/>
          <p:nvPr/>
        </p:nvSpPr>
        <p:spPr>
          <a:xfrm rot="0">
            <a:off x="1295400" y="4953000"/>
            <a:ext cx="6781800" cy="366712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algn="ctr" eaLnBrk="1" hangingPunct="1" indent="0" latinLnBrk="1" lvl="0" marL="0">
              <a:spcBef>
                <a:spcPct val="0"/>
              </a:spcBef>
              <a:buFontTx/>
              <a:buNone/>
            </a:pPr>
            <a:r>
              <a:rPr altLang="en-US" b="1" sz="1800" lang="en-US"/>
              <a:t>Frame Collisions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8" grpId="0" uiExpand="0" build="whol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0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Slotted ALOHA</a:t>
            </a:r>
          </a:p>
        </p:txBody>
      </p:sp>
      <p:sp>
        <p:nvSpPr>
          <p:cNvPr id="1048621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Membagi-bagi waktu menjadi interval-interval diskrit</a:t>
            </a:r>
          </a:p>
          <a:p>
            <a:pPr eaLnBrk="1" hangingPunct="1" latinLnBrk="1" lvl="0"/>
            <a:r>
              <a:rPr altLang="en-US" sz="2800" lang="en-US"/>
              <a:t>1 interval berkorespondensi dengan 1 frame</a:t>
            </a:r>
          </a:p>
          <a:p>
            <a:pPr eaLnBrk="1" hangingPunct="1" latinLnBrk="1" lvl="0"/>
            <a:r>
              <a:rPr altLang="en-US" sz="2800" lang="en-US"/>
              <a:t>Mensyaratkan pengguna untuk menyetujui batasan slot</a:t>
            </a:r>
          </a:p>
          <a:p>
            <a:pPr eaLnBrk="1" hangingPunct="1" latinLnBrk="1" lvl="0"/>
            <a:r>
              <a:rPr altLang="en-US" sz="2800" lang="en-US"/>
              <a:t>Satu cara untuk melakukan sinkronisasi adalah menjadikan sebuah stasiun spesial yang menuliskan sebuah tanda untuk setiap awal interval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0" grpId="0" uiExpand="0" build="whol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4000" lang="en-US"/>
              <a:t>Carrier Sense Multiple Access(CSMA) Protocol</a:t>
            </a:r>
          </a:p>
        </p:txBody>
      </p:sp>
      <p:sp>
        <p:nvSpPr>
          <p:cNvPr id="104862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Tanpa memperhatikan gerak-gerik stasiun lain, mengakibatkan terjadi banyak kolisi</a:t>
            </a:r>
          </a:p>
          <a:p>
            <a:pPr eaLnBrk="1" hangingPunct="1" latinLnBrk="1" lvl="0"/>
            <a:r>
              <a:rPr altLang="en-US" lang="en-US"/>
              <a:t>Memperhatikan stasiun lain dan mempelajarinya kelakuannya merupakan suatu hal yang mungkin untuk mencapai utilisasi dan kinerja yang lebih baik</a:t>
            </a:r>
          </a:p>
          <a:p>
            <a:pPr eaLnBrk="1" hangingPunct="1" latinLnBrk="1" lvl="0"/>
            <a:r>
              <a:rPr altLang="en-US" lang="en-US"/>
              <a:t>Protocol dimana stasiun dapat menerima carrier disebut Carrier Sense Protocol</a:t>
            </a:r>
          </a:p>
          <a:p>
            <a:pPr eaLnBrk="1" hangingPunct="1" latinLnBrk="1" lvl="0"/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 uiExpand="0" build="whol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1-persistent CSMA</a:t>
            </a:r>
          </a:p>
        </p:txBody>
      </p:sp>
      <p:sp>
        <p:nvSpPr>
          <p:cNvPr id="1048626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Ketika sebuah stasiun memiliki data untuk dikirimkan, pertama-tama, stasiun tsb mengecek (listen) kanal untuk mengetahui apakah stasiun yang lain sedang melakukan transmisi atau tidak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Jika kanal sibuk, stasiun menunggu hingga </a:t>
            </a:r>
            <a:r>
              <a:rPr altLang="en-US" sz="2400" i="1" lang="en-US"/>
              <a:t>idle.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Ketika stasiun mendeteksi kanal yang </a:t>
            </a:r>
            <a:r>
              <a:rPr altLang="en-US" sz="2400" i="1" lang="en-US"/>
              <a:t>idle, </a:t>
            </a:r>
            <a:r>
              <a:rPr altLang="en-US" sz="2400" lang="en-US"/>
              <a:t>maka sebuah frame ditransmisikan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Jika kolisi terjadi, stasiun menunggu selama sejumlah waktu random tertentu dan mengulangi proses dari awal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Disebut 1-persistent karena stasiun mentransmisikan data dengan probabilitas sebesar 1 ketika ia menemukan kanal yang </a:t>
            </a:r>
            <a:r>
              <a:rPr altLang="en-US" sz="2400" i="1" lang="en-US"/>
              <a:t>idle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5" grpId="0" uiExpand="0" build="whol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1-persistent CSMA</a:t>
            </a:r>
          </a:p>
        </p:txBody>
      </p:sp>
      <p:sp>
        <p:nvSpPr>
          <p:cNvPr id="104859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Masalah : propagation delay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Ketika sebuah stasiun baru saja mengirimkan suatu data, stasiun yg lain juga siap untuk mengirimkan data dan mengecek kanal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Jika sinyal dari stasiun I belum mencapai stasiun II, stasiun II tsb akan mengecek kanal yang idle dan juga mulai mengirimkan data, sehingga dapat menyebabkan kolisi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Semakin besar propagation delay, semakin buruk pula kinerja dari protokol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Jika propagation delay = 0, akan tetap ada kolisi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Jika 2 stasiun berstatus </a:t>
            </a:r>
            <a:r>
              <a:rPr altLang="en-US" sz="2000" i="1" lang="en-US"/>
              <a:t>ready </a:t>
            </a:r>
            <a:r>
              <a:rPr altLang="en-US" sz="2000" lang="en-US"/>
              <a:t>dipertengahan transmisi stasiun III, kedua stasiun tsb akan menunggu hingga transmisi selesai dan kemudian keduanya akan melanjutkan transmisi secara bersama-sama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3" grpId="0" uiExpand="0" build="whol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Nonpersistent CSMA</a:t>
            </a:r>
          </a:p>
        </p:txBody>
      </p:sp>
      <p:sp>
        <p:nvSpPr>
          <p:cNvPr id="104859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Lebih tidak greedy dibandingkan persistent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Sebelum mengirimkan data, stasiun mengecek kanal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Jika yang lain sedang tidak mengirimkan data, stasiun akan melakukan pengiriman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Jika kanal sibuk, stasiun tidak melakukan pengecekan kanal dan menunggu selama sejumlah waktu random lalu mengulangi algoritma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Memiliki utilisasi kanal yang lebih baik, namun delay lebih panjang dibandingkan 1-persistent CSMA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9" grpId="0" uiExpand="0" build="whol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6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P-persistent</a:t>
            </a:r>
          </a:p>
        </p:txBody>
      </p:sp>
      <p:sp>
        <p:nvSpPr>
          <p:cNvPr id="1048587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400" lang="en-US"/>
              <a:t>Diaplikasikan pada slotted channel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Jika sebuah stasiun siap mengirimkan data, stasiun tersebut melakukan </a:t>
            </a:r>
            <a:r>
              <a:rPr altLang="en-US" sz="2000" i="1" lang="en-US"/>
              <a:t>sensing</a:t>
            </a:r>
            <a:r>
              <a:rPr altLang="en-US" sz="2000" lang="en-US"/>
              <a:t> (pengecekan kanal)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Jika kanal </a:t>
            </a:r>
            <a:r>
              <a:rPr altLang="en-US" sz="2000" i="1" lang="en-US"/>
              <a:t>idle</a:t>
            </a:r>
            <a:r>
              <a:rPr altLang="en-US" sz="2000" lang="en-US"/>
              <a:t>, stasiun melakukan transmisi dengan probabilitas sebesar p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Dengan probabilitas q = 1 – p, transmisi ditunda hingga slot berikutnya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Jika slot juga </a:t>
            </a:r>
            <a:r>
              <a:rPr altLang="en-US" sz="2000" i="1" lang="en-US"/>
              <a:t>idle</a:t>
            </a:r>
            <a:r>
              <a:rPr altLang="en-US" sz="2000" lang="en-US"/>
              <a:t>, stasiun melakukan transmisi dan penundaan lagi, dengan probabilitas p dan q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Process diulang hingga frame ditransmisikan atau stasiun yang lain mulai untuk mentransmisi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000" lang="en-US"/>
              <a:t>Jika sebuah stasiun mengecek kanal dan kanal tsb sibuk, ia menunggu  hingga slot berikutnya dan mengaplikasikan algoritma di atas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 uiExpand="0" build="whol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CSMA with Collision-Detection</a:t>
            </a:r>
          </a:p>
        </p:txBody>
      </p:sp>
      <p:sp>
        <p:nvSpPr>
          <p:cNvPr id="1048585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Stasiun menghentikan transmisi setelah mengetahui adanya kolisi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Jika ada 2 stasiun yang sudah mengecek kanal </a:t>
            </a:r>
            <a:r>
              <a:rPr altLang="en-US" i="1" lang="en-US"/>
              <a:t>idle</a:t>
            </a:r>
            <a:r>
              <a:rPr altLang="en-US" lang="en-US"/>
              <a:t>, maka pendeteksian kolisi dilakukan dalam hampir bersamaan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Mengakhiri proses transmisi frame yang rusak dapat menghemat waktu dan bandwidth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lang="en-US"/>
              <a:t>Dasar dari Ethernet LAN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4" grpId="0" uiExpand="0" build="whol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2800" lang="en-US"/>
              <a:t>MEDIA ACCESS SUBLAYER</a:t>
            </a:r>
          </a:p>
        </p:txBody>
      </p:sp>
      <p:sp>
        <p:nvSpPr>
          <p:cNvPr id="1048598" name=""/>
          <p:cNvSpPr/>
          <p:nvPr>
            <p:ph sz="full" idx="1"/>
          </p:nvPr>
        </p:nvSpPr>
        <p:spPr>
          <a:xfrm rot="0">
            <a:off x="457200" y="2514600"/>
            <a:ext cx="8229600" cy="3611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400" lang="en-US"/>
              <a:t>Medium Access Sublayer adalah menjelaskan pentingnya dilakukan mekanisme control atas pemakaian chanel komunikasi oleh beberapa node yang hendak melakukan transmisi / pengiriman data. 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42" presetSubtype="0" repeatCount="100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7" grpId="0" uiExpand="0" build="whol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8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CSMA with Collision-Detection</a:t>
            </a:r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1447800"/>
            <a:ext cx="7315200" cy="41148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8" grpId="0" uiExpand="0" build="whol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Collision-Free Protocols</a:t>
            </a:r>
          </a:p>
        </p:txBody>
      </p:sp>
      <p:sp>
        <p:nvSpPr>
          <p:cNvPr id="104859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buFont typeface="Symbol" pitchFamily="18" charset="2"/>
              <a:buChar char="Þ"/>
            </a:pPr>
            <a:r>
              <a:rPr altLang="en-US" sz="2800" lang="en-US"/>
              <a:t>protokol-protokol yang mengeliminasi kolisi, termasuk pada periode contention</a:t>
            </a:r>
          </a:p>
          <a:p>
            <a:pPr eaLnBrk="1" hangingPunct="1" latinLnBrk="1" lvl="0"/>
            <a:r>
              <a:rPr altLang="en-US" sz="2800" lang="en-US"/>
              <a:t>Asumsikan ada sebuah jaringan dengan N buah stasiun, dimana masing-masing memiliki alamat yang unik, dari 0 hingga N-1.</a:t>
            </a:r>
          </a:p>
          <a:p>
            <a:pPr eaLnBrk="1" hangingPunct="1" latinLnBrk="1" lvl="0"/>
            <a:r>
              <a:rPr altLang="en-US" sz="2800" lang="en-US"/>
              <a:t>Propagation delay diabaikan</a:t>
            </a:r>
          </a:p>
          <a:p>
            <a:pPr eaLnBrk="1" hangingPunct="1" latinLnBrk="1" lvl="0"/>
            <a:r>
              <a:rPr altLang="en-US" sz="2800" lang="en-US"/>
              <a:t>Tujuan : stasiun mana yang akan selanjutnya memakai kanal setelah transmisi berhasil 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1" grpId="0" uiExpand="0" build="whol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 Bit-Map Protocol</a:t>
            </a:r>
          </a:p>
        </p:txBody>
      </p:sp>
      <p:sp>
        <p:nvSpPr>
          <p:cNvPr id="1048628" name=""/>
          <p:cNvSpPr/>
          <p:nvPr>
            <p:ph type="body" sz="full" idx="1"/>
          </p:nvPr>
        </p:nvSpPr>
        <p:spPr>
          <a:xfrm rot="0">
            <a:off x="457200" y="4800600"/>
            <a:ext cx="8229600" cy="13255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  <a:buFontTx/>
              <a:buNone/>
            </a:pPr>
            <a:r>
              <a:rPr altLang="en-US" sz="2400" lang="en-US"/>
              <a:t>Jika sebuah stasiun yang ready telah mengirimkan framenya, keadaan semua stasiun dapat dengan mudah dimonitor, N bit periode contention lainnya dimulai</a:t>
            </a:r>
          </a:p>
          <a:p>
            <a:pPr eaLnBrk="1" hangingPunct="1" latinLnBrk="1" lvl="0">
              <a:lnSpc>
                <a:spcPct val="90000"/>
              </a:lnSpc>
              <a:buFontTx/>
              <a:buNone/>
            </a:pPr>
            <a:endParaRPr altLang="en-US" sz="2400" lang="en-US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0" y="1828800"/>
            <a:ext cx="8915400" cy="24384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 uiExpand="0" build="whol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Binary Countdown</a:t>
            </a:r>
          </a:p>
        </p:txBody>
      </p:sp>
      <p:sp>
        <p:nvSpPr>
          <p:cNvPr id="104863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Mirip dengan BitMap, namun menggunakan alamat stasiun biner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Sebuah stasiun yang ingin menggunakan kanal sekarang, mem-</a:t>
            </a:r>
            <a:r>
              <a:rPr altLang="en-US" sz="2800" i="1" lang="en-US"/>
              <a:t>broadcast</a:t>
            </a:r>
            <a:r>
              <a:rPr altLang="en-US" sz="2800" lang="en-US"/>
              <a:t> alamatnya sebagai sebuah string bit biner, dimulai dengan </a:t>
            </a:r>
            <a:r>
              <a:rPr altLang="en-US" sz="2800" i="1" lang="en-US"/>
              <a:t>high-order</a:t>
            </a:r>
            <a:r>
              <a:rPr altLang="en-US" sz="2800" lang="en-US"/>
              <a:t> bit</a:t>
            </a:r>
          </a:p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Higher-numbered memiliki prioritas yang lebih tinggi dari lower-numbered, yang mungkin saja berdampak baik atau buruk, bergantung situasi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Contoh : ada 4 buah stasiun :0010,0100,1001,1010. yang terpilih adalah 1010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 uiExpand="0" build="whol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Limited-Contention Protocols</a:t>
            </a:r>
          </a:p>
        </p:txBody>
      </p:sp>
      <p:sp>
        <p:nvSpPr>
          <p:cNvPr id="104863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Menggunakan properti-properti terbaik dari contention dan collision-free protocols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Protokol baru yang tidak hanya menggunakan contention yang low load untuk menyediakan low delay, tetapi juga menggunakan teknik collision-free yang high load untuk menyediakan efisiensi kanal yang tinggi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Membagi-bagi stasiun menjadi grup (tidak harus disjoint). Hanya anggota grup 0 yang dapat mengakses slot 0. Jika salah satu sukses, stasiun menggunakan kanal dan mentransmisikan frame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Meng-assign stasiun ke slot secara dinamis, dengan banyak stasiun per slot ketika </a:t>
            </a:r>
            <a:r>
              <a:rPr altLang="en-US" sz="2400" i="1" lang="en-US"/>
              <a:t>load</a:t>
            </a:r>
            <a:r>
              <a:rPr altLang="en-US" sz="2400" lang="en-US"/>
              <a:t> rendah, dan sedikit stasiun per slot ketika </a:t>
            </a:r>
            <a:r>
              <a:rPr altLang="en-US" sz="2400" i="1" lang="en-US"/>
              <a:t>load</a:t>
            </a:r>
            <a:r>
              <a:rPr altLang="en-US" sz="2400" lang="en-US"/>
              <a:t> tinggi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uiExpand="0" build="whol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4000" lang="en-US"/>
              <a:t>The Adaptive Tree Walk Protocols</a:t>
            </a:r>
          </a:p>
        </p:txBody>
      </p:sp>
      <p:sp>
        <p:nvSpPr>
          <p:cNvPr id="104863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80000"/>
              </a:lnSpc>
              <a:buFont typeface="Symbol" pitchFamily="18" charset="2"/>
              <a:buChar char="Þ"/>
            </a:pPr>
            <a:r>
              <a:rPr altLang="en-US" sz="2400" lang="en-US"/>
              <a:t>Algoritma Pengetesan apakah prajurit menderita sipilis atau tidak</a:t>
            </a:r>
          </a:p>
          <a:p>
            <a:pPr eaLnBrk="1" hangingPunct="1" latinLnBrk="1" lvl="0">
              <a:lnSpc>
                <a:spcPct val="80000"/>
              </a:lnSpc>
              <a:buFont typeface="Symbol" pitchFamily="18" charset="2"/>
              <a:buNone/>
            </a:pPr>
            <a:endParaRPr altLang="en-US" sz="2400" lang="en-US"/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Mengambil sampel-sampel darah dari N prajurit 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Masing-masing sampel darah dicampur pada suatu tabung tes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Campuran tsb dites untuk menghasilkan antibodi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Jika tidak ditemukan, semua prajurit dianggap sehat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Jika antibodi dihasilkan, 2 buah sampel campuran baru disiapkan, yang pertama :berasal dari prajurit ke 1 s.d. N/2, yang kedua: sisanya.</a:t>
            </a:r>
          </a:p>
          <a:p>
            <a:pPr eaLnBrk="1" hangingPunct="1" latinLnBrk="1" lvl="0">
              <a:lnSpc>
                <a:spcPct val="80000"/>
              </a:lnSpc>
            </a:pPr>
            <a:r>
              <a:rPr altLang="en-US" sz="2400" lang="en-US"/>
              <a:t>Proses dilakukan secara rekursif hingga ditemukan prajurit yang terinfeksi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3" grpId="0" uiExpand="0" build="whol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4000" lang="en-US"/>
              <a:t>The Adaptive Tree Walk Protocols</a:t>
            </a:r>
          </a:p>
        </p:txBody>
      </p:sp>
      <p:sp>
        <p:nvSpPr>
          <p:cNvPr id="1048636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Jika kolisi terjadi, lakukan depth first search ke semua tree untuk menemukan semua stasiun-stasiun yang siap</a:t>
            </a: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8200" y="3429000"/>
            <a:ext cx="7772400" cy="22860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5" grpId="0" uiExpand="0" build="whol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5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4000" lang="en-US"/>
              <a:t>Wavelength Division Multiple Access Protocol</a:t>
            </a:r>
          </a:p>
        </p:txBody>
      </p:sp>
      <p:sp>
        <p:nvSpPr>
          <p:cNvPr id="1048638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609600" latinLnBrk="1" lvl="0" marL="609600">
              <a:lnSpc>
                <a:spcPct val="80000"/>
              </a:lnSpc>
            </a:pPr>
            <a:r>
              <a:rPr altLang="en-US" sz="2800" lang="en-US"/>
              <a:t>Masing-masing stasiun di-</a:t>
            </a:r>
            <a:r>
              <a:rPr altLang="en-US" sz="2800" i="1" lang="en-US"/>
              <a:t>assign</a:t>
            </a:r>
            <a:r>
              <a:rPr altLang="en-US" sz="2800" lang="en-US"/>
              <a:t> ke 2 buah kanal</a:t>
            </a:r>
          </a:p>
          <a:p>
            <a:pPr eaLnBrk="1" hangingPunct="1" indent="-594360" latinLnBrk="1" lvl="1" marL="990600">
              <a:lnSpc>
                <a:spcPct val="80000"/>
              </a:lnSpc>
            </a:pPr>
            <a:r>
              <a:rPr altLang="en-US" sz="2400" lang="en-US"/>
              <a:t>Kanal yang sempit difungsikan sebagai kanal kontrol utk mengirimkan sinyal ke stasiun</a:t>
            </a:r>
          </a:p>
          <a:p>
            <a:pPr eaLnBrk="1" hangingPunct="1" indent="-594360" latinLnBrk="1" lvl="1" marL="990600">
              <a:lnSpc>
                <a:spcPct val="80000"/>
              </a:lnSpc>
            </a:pPr>
            <a:r>
              <a:rPr altLang="en-US" sz="2400" lang="en-US"/>
              <a:t>Kanal yang lebar difungsikan sebagai kanal yang dapat membuat stasiun tersebut mengirimkan frame</a:t>
            </a:r>
          </a:p>
          <a:p>
            <a:pPr eaLnBrk="1" hangingPunct="1" indent="-609600" latinLnBrk="1" lvl="0" marL="609600">
              <a:lnSpc>
                <a:spcPct val="80000"/>
              </a:lnSpc>
            </a:pPr>
            <a:r>
              <a:rPr altLang="en-US" sz="2800" lang="en-US"/>
              <a:t>Mendukun 3 kelas traffic :</a:t>
            </a:r>
          </a:p>
          <a:p>
            <a:pPr eaLnBrk="1" hangingPunct="1" indent="-594360" latinLnBrk="1" lvl="1" marL="990600">
              <a:lnSpc>
                <a:spcPct val="80000"/>
              </a:lnSpc>
              <a:buFontTx/>
              <a:buAutoNum type="arabicPeriod" startAt="1"/>
            </a:pPr>
            <a:r>
              <a:rPr altLang="en-US" sz="2400" lang="en-US"/>
              <a:t>Constant data rate connection-oriented traffic =&gt; uncompressed video</a:t>
            </a:r>
          </a:p>
          <a:p>
            <a:pPr eaLnBrk="1" hangingPunct="1" indent="-594360" latinLnBrk="1" lvl="1" marL="990600">
              <a:lnSpc>
                <a:spcPct val="80000"/>
              </a:lnSpc>
              <a:buFontTx/>
              <a:buAutoNum type="arabicPeriod" startAt="1"/>
            </a:pPr>
            <a:r>
              <a:rPr altLang="en-US" sz="2400" lang="en-US"/>
              <a:t>Variable data rate connection-oriented traffic =&gt; file transfer</a:t>
            </a:r>
          </a:p>
          <a:p>
            <a:pPr eaLnBrk="1" hangingPunct="1" indent="-594360" latinLnBrk="1" lvl="1" marL="990600">
              <a:lnSpc>
                <a:spcPct val="80000"/>
              </a:lnSpc>
              <a:buFontTx/>
              <a:buAutoNum type="arabicPeriod" startAt="1"/>
            </a:pPr>
            <a:r>
              <a:rPr altLang="en-US" sz="2400" lang="en-US"/>
              <a:t>Datagram traffic</a:t>
            </a:r>
          </a:p>
          <a:p>
            <a:pPr eaLnBrk="1" hangingPunct="1" indent="-594360" latinLnBrk="1" lvl="1" marL="990600">
              <a:lnSpc>
                <a:spcPct val="80000"/>
              </a:lnSpc>
              <a:buFontTx/>
              <a:buAutoNum type="arabicPeriod" startAt="1"/>
            </a:pPr>
            <a:endParaRPr altLang="en-US" sz="2400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7" grpId="0" uiExpand="0" build="whol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0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sz="4000" lang="en-US"/>
              <a:t>Waveleng Division Multiple Access Protocols</a:t>
            </a:r>
          </a:p>
        </p:txBody>
      </p:sp>
      <p:sp>
        <p:nvSpPr>
          <p:cNvPr id="1048641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609600" latinLnBrk="1" lvl="0" marL="609600">
              <a:lnSpc>
                <a:spcPct val="90000"/>
              </a:lnSpc>
            </a:pPr>
            <a:r>
              <a:rPr altLang="en-US" sz="2800" lang="en-US"/>
              <a:t>Masing-masing stasiun mempunya 2 buah transmitter dan 2 buah receiver :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800" lang="en-US"/>
              <a:t>Sebuah fixed-wavelength receiver untuk pengecekan ke kanal kontrol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800" lang="en-US"/>
              <a:t>Sebuah tunable transmitter untuk pengiriman data ke kanal kontrol stasiun yang lain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800" lang="en-US"/>
              <a:t>Sebuah fixed-wavelength transmitter untuk peng-output-an frame</a:t>
            </a:r>
          </a:p>
          <a:p>
            <a:pPr eaLnBrk="1" hangingPunct="1" indent="-609600" latinLnBrk="1" lvl="0" marL="609600">
              <a:lnSpc>
                <a:spcPct val="90000"/>
              </a:lnSpc>
              <a:buFontTx/>
              <a:buAutoNum type="arabicPeriod" startAt="1"/>
            </a:pPr>
            <a:r>
              <a:rPr altLang="en-US" sz="2800" lang="en-US"/>
              <a:t>Sebuah tunable receiver untuk pemilihan sebuah data transmitter yang akan dicek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0" grpId="0" uiExpand="0" build="whol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Wireless LAN Protocols</a:t>
            </a:r>
          </a:p>
        </p:txBody>
      </p:sp>
      <p:sp>
        <p:nvSpPr>
          <p:cNvPr id="1048643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Tujuan : wireless &amp; mobile connection</a:t>
            </a:r>
          </a:p>
          <a:p>
            <a:pPr eaLnBrk="1" hangingPunct="1" latinLnBrk="1" lvl="0"/>
            <a:r>
              <a:rPr altLang="en-US" lang="en-US"/>
              <a:t>Menggunakan sinyal radio atau infrared</a:t>
            </a:r>
          </a:p>
          <a:p>
            <a:pPr eaLnBrk="1" hangingPunct="1" latinLnBrk="1" lvl="0"/>
            <a:r>
              <a:rPr altLang="en-US" lang="en-US"/>
              <a:t>Naïve approach : CSMA =&gt; cek transmisi dari stasiun yang lain, jika tidak ada maka lakukan transmisi</a:t>
            </a:r>
          </a:p>
          <a:p>
            <a:pPr eaLnBrk="1" hangingPunct="1" latinLnBrk="1" lvl="0"/>
            <a:r>
              <a:rPr altLang="en-US" lang="en-US"/>
              <a:t>Problem dg CSMA : terjadi interferensi pada receiver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 uiExpand="0" build="whol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The Channel Allocation Problem</a:t>
            </a:r>
          </a:p>
        </p:txBody>
      </p:sp>
      <p:sp>
        <p:nvSpPr>
          <p:cNvPr id="104860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609600" latinLnBrk="1" lvl="0" marL="609600"/>
            <a:r>
              <a:rPr altLang="en-US" lang="en-US"/>
              <a:t>Masalah ?</a:t>
            </a:r>
          </a:p>
          <a:p>
            <a:pPr eaLnBrk="1" hangingPunct="1" indent="-594360" latinLnBrk="1" lvl="1" marL="990600">
              <a:buFont typeface="Symbol" pitchFamily="18" charset="2"/>
              <a:buChar char="Þ"/>
            </a:pPr>
            <a:r>
              <a:rPr altLang="en-US" lang="en-US"/>
              <a:t>Bagaimana caranya mengalokasikan kanal broadcast ke banyak pengguna jaringan</a:t>
            </a:r>
          </a:p>
          <a:p>
            <a:pPr eaLnBrk="1" hangingPunct="1" indent="-594360" latinLnBrk="1" lvl="1" marL="990600">
              <a:buFont typeface="Symbol" pitchFamily="18" charset="2"/>
              <a:buNone/>
            </a:pPr>
            <a:endParaRPr altLang="en-US" lang="en-US"/>
          </a:p>
          <a:p>
            <a:pPr eaLnBrk="1" hangingPunct="1" indent="-609600" latinLnBrk="1" lvl="0" marL="609600"/>
            <a:r>
              <a:rPr altLang="en-US" lang="en-US"/>
              <a:t>Ada 2 jenis alokasi : </a:t>
            </a:r>
          </a:p>
          <a:p>
            <a:pPr eaLnBrk="1" hangingPunct="1" indent="-594360" latinLnBrk="1" lvl="1" marL="990600">
              <a:buFontTx/>
              <a:buAutoNum type="arabicParenR" startAt="1"/>
            </a:pPr>
            <a:r>
              <a:rPr altLang="en-US" lang="en-US"/>
              <a:t>Statis</a:t>
            </a:r>
          </a:p>
          <a:p>
            <a:pPr eaLnBrk="1" hangingPunct="1" indent="-594360" latinLnBrk="1" lvl="1" marL="990600">
              <a:buFontTx/>
              <a:buAutoNum type="arabicParenR" startAt="1"/>
            </a:pPr>
            <a:r>
              <a:rPr altLang="en-US" lang="en-US"/>
              <a:t>Dinamis</a:t>
            </a:r>
          </a:p>
          <a:p>
            <a:pPr eaLnBrk="1" hangingPunct="1" indent="-609600" latinLnBrk="1" lvl="0" marL="609600"/>
            <a:endParaRPr altLang="en-US" lang="en-US"/>
          </a:p>
          <a:p>
            <a:pPr eaLnBrk="1" hangingPunct="1" indent="-594360" latinLnBrk="1" lvl="1" marL="990600">
              <a:buFont typeface="Symbol" pitchFamily="18" charset="2"/>
              <a:buChar char="Þ"/>
            </a:pPr>
            <a:endParaRPr altLang="en-US" lang="en-US"/>
          </a:p>
          <a:p>
            <a:pPr eaLnBrk="1" hangingPunct="1" indent="-609600" latinLnBrk="1" lvl="0" marL="609600">
              <a:buFont typeface="Symbol" pitchFamily="18" charset="2"/>
              <a:buNone/>
            </a:pPr>
            <a:endParaRPr altLang="en-US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accel="0" autoRev="0" decel="0"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99" grpId="0" uiExpand="0" build="whole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4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Wireless LAN</a:t>
            </a:r>
          </a:p>
        </p:txBody>
      </p:sp>
      <p:sp>
        <p:nvSpPr>
          <p:cNvPr id="1048645" name=""/>
          <p:cNvSpPr/>
          <p:nvPr>
            <p:ph type="body" sz="full" idx="1"/>
          </p:nvPr>
        </p:nvSpPr>
        <p:spPr>
          <a:xfrm rot="0">
            <a:off x="457200" y="3200400"/>
            <a:ext cx="8229600" cy="29257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609600" latinLnBrk="1" lvl="0" marL="609600">
              <a:buFontTx/>
              <a:buAutoNum type="alphaLcParenR" startAt="1"/>
            </a:pPr>
            <a:r>
              <a:rPr altLang="en-US" sz="2800" lang="en-US"/>
              <a:t>A transmitting, b) B transmitting</a:t>
            </a:r>
          </a:p>
          <a:p>
            <a:pPr eaLnBrk="1" hangingPunct="1" indent="-609600" latinLnBrk="1" lvl="0" marL="609600">
              <a:buFontTx/>
              <a:buNone/>
            </a:pPr>
            <a:r>
              <a:rPr altLang="en-US" sz="2800" lang="en-US"/>
              <a:t>Problem :</a:t>
            </a:r>
          </a:p>
          <a:p>
            <a:pPr eaLnBrk="1" hangingPunct="1" indent="-609600" latinLnBrk="1" lvl="0" marL="609600"/>
            <a:r>
              <a:rPr altLang="en-US" sz="2800" lang="en-US"/>
              <a:t>Hidden station problem </a:t>
            </a:r>
          </a:p>
          <a:p>
            <a:pPr eaLnBrk="1" hangingPunct="1" indent="-594360" latinLnBrk="1" lvl="1" marL="990600"/>
            <a:r>
              <a:rPr altLang="en-US" sz="2400" lang="en-US"/>
              <a:t>Tidak dapat mendeteksi kompetitor, karena jaraknya terlalu jauh</a:t>
            </a:r>
          </a:p>
          <a:p>
            <a:pPr eaLnBrk="1" hangingPunct="1" indent="-609600" latinLnBrk="1" lvl="0" marL="609600"/>
            <a:r>
              <a:rPr altLang="en-US" sz="2800" lang="en-US"/>
              <a:t>Exposed station problem</a:t>
            </a:r>
          </a:p>
          <a:p>
            <a:pPr eaLnBrk="1" hangingPunct="1" indent="-609600" latinLnBrk="1" lvl="0" marL="609600"/>
            <a:endParaRPr altLang="en-US" sz="2800" lang="en-US"/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609600" y="1676400"/>
            <a:ext cx="8305800" cy="1447800"/>
          </a:xfrm>
          <a:prstGeom prst="rect"/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 uiExpand="0" build="whol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Alokasi Statis(1)</a:t>
            </a:r>
          </a:p>
        </p:txBody>
      </p:sp>
      <p:sp>
        <p:nvSpPr>
          <p:cNvPr id="104860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Caranya : FDM (Frequency Division Multiplexing)</a:t>
            </a:r>
          </a:p>
          <a:p>
            <a:pPr eaLnBrk="1" hangingPunct="1" latinLnBrk="1" lvl="0"/>
            <a:r>
              <a:rPr altLang="en-US" sz="2800" lang="en-US"/>
              <a:t>FDM ?</a:t>
            </a:r>
          </a:p>
          <a:p>
            <a:pPr eaLnBrk="1" hangingPunct="1" latinLnBrk="1" lvl="1"/>
            <a:r>
              <a:rPr altLang="en-US" sz="2400" lang="en-US"/>
              <a:t>Membagi-bagi </a:t>
            </a:r>
            <a:r>
              <a:rPr altLang="en-US" sz="2400" i="1" lang="en-US"/>
              <a:t>bandwith</a:t>
            </a:r>
            <a:r>
              <a:rPr altLang="en-US" sz="2400" lang="en-US"/>
              <a:t> ke N buah pengguna masing-masing 1 porsi yang berukuran N </a:t>
            </a:r>
          </a:p>
          <a:p>
            <a:pPr eaLnBrk="1" hangingPunct="1" latinLnBrk="1" lvl="1"/>
            <a:r>
              <a:rPr altLang="en-US" sz="2400" lang="en-US"/>
              <a:t>Tidak terjadi interferensi antar pengguna</a:t>
            </a:r>
          </a:p>
          <a:p>
            <a:pPr eaLnBrk="1" hangingPunct="1" latinLnBrk="1" lvl="1"/>
            <a:r>
              <a:rPr altLang="en-US" sz="2400" lang="en-US"/>
              <a:t>Simpel</a:t>
            </a:r>
          </a:p>
          <a:p>
            <a:pPr eaLnBrk="1" hangingPunct="1" latinLnBrk="1" lvl="1"/>
            <a:r>
              <a:rPr altLang="en-US" sz="2400" lang="en-US"/>
              <a:t>Efisien jika pada jaringan terdapat sedikit pengguna yang berjumlah tetap dan masing-masing pengguna memiliki </a:t>
            </a:r>
            <a:r>
              <a:rPr altLang="en-US" sz="2400" i="1" lang="en-US"/>
              <a:t>load of traffic</a:t>
            </a:r>
            <a:r>
              <a:rPr altLang="en-US" sz="2400" lang="en-US"/>
              <a:t> yang tinggi.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1" grpId="0" uiExpand="0" build="whol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3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Alokasi Statis (2)</a:t>
            </a:r>
          </a:p>
        </p:txBody>
      </p:sp>
      <p:sp>
        <p:nvSpPr>
          <p:cNvPr id="1048604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>
              <a:lnSpc>
                <a:spcPct val="90000"/>
              </a:lnSpc>
            </a:pPr>
            <a:r>
              <a:rPr altLang="en-US" sz="2800" lang="en-US"/>
              <a:t>Masalah FDM :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Tidak cocok/tidak efisien pada jaringan yang memiliki jumlah pengguna yang banyak dan dinamis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Tidak adil : 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sz="2000" lang="en-US"/>
              <a:t>pengguna yang sibuk tidak dapat meminta bandwidth lebih besar, padahal bandwidth masih tersedia di tempat lain.</a:t>
            </a:r>
          </a:p>
          <a:p>
            <a:pPr eaLnBrk="1" hangingPunct="1" latinLnBrk="1" lvl="2">
              <a:lnSpc>
                <a:spcPct val="90000"/>
              </a:lnSpc>
            </a:pPr>
            <a:r>
              <a:rPr altLang="en-US" sz="2000" lang="en-US"/>
              <a:t>Pengguna yang </a:t>
            </a:r>
            <a:r>
              <a:rPr altLang="en-US" sz="2000" i="1" lang="en-US"/>
              <a:t>idle</a:t>
            </a:r>
            <a:r>
              <a:rPr altLang="en-US" sz="2000" lang="en-US"/>
              <a:t> (tidak menggunakan </a:t>
            </a:r>
            <a:r>
              <a:rPr altLang="en-US" sz="2000" i="1" lang="en-US"/>
              <a:t>bandwidth</a:t>
            </a:r>
            <a:r>
              <a:rPr altLang="en-US" sz="2000" lang="en-US"/>
              <a:t>) tidak dapat membagi bandwidth kepada pengguna yang sibuk.</a:t>
            </a:r>
          </a:p>
          <a:p>
            <a:pPr eaLnBrk="1" hangingPunct="1" latinLnBrk="1" lvl="1">
              <a:lnSpc>
                <a:spcPct val="90000"/>
              </a:lnSpc>
            </a:pPr>
            <a:r>
              <a:rPr altLang="en-US" sz="2400" lang="en-US"/>
              <a:t>Mean Time Delay (waktu yang dibutuhkan untuk mengirim sebuah frame dari sender ke receiver) dengan mekanisme FDM N kali lebih buruk dibandingkan dengan sebuah antrian biasa.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3" grpId="0" uiExpand="0" build="whol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5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5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Alokasi Dinamis(1)</a:t>
            </a:r>
          </a:p>
        </p:txBody>
      </p:sp>
      <p:sp>
        <p:nvSpPr>
          <p:cNvPr id="1048606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609600" latinLnBrk="1" lvl="0" marL="609600">
              <a:lnSpc>
                <a:spcPct val="80000"/>
              </a:lnSpc>
            </a:pPr>
            <a:r>
              <a:rPr altLang="en-US" sz="2800" lang="en-US"/>
              <a:t>Alokasi statis tidak mampu menangani jaringan yang memiliki </a:t>
            </a:r>
            <a:r>
              <a:rPr altLang="en-US" sz="2800" i="1" lang="en-US"/>
              <a:t>traffic</a:t>
            </a:r>
            <a:r>
              <a:rPr altLang="en-US" sz="2800" lang="en-US"/>
              <a:t> besar.</a:t>
            </a:r>
          </a:p>
          <a:p>
            <a:pPr eaLnBrk="1" hangingPunct="1" indent="-609600" latinLnBrk="1" lvl="0" marL="609600">
              <a:lnSpc>
                <a:spcPct val="80000"/>
              </a:lnSpc>
            </a:pPr>
            <a:r>
              <a:rPr altLang="en-US" sz="2800" lang="en-US"/>
              <a:t>Asumsi-asumsi yang digunakan :</a:t>
            </a:r>
          </a:p>
          <a:p>
            <a:pPr eaLnBrk="1" hangingPunct="1" indent="-548640" latinLnBrk="1" lvl="2" marL="1371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Station model : </a:t>
            </a:r>
          </a:p>
          <a:p>
            <a:pPr eaLnBrk="1" hangingPunct="1" indent="-525780" latinLnBrk="1" lvl="3" marL="1752600">
              <a:lnSpc>
                <a:spcPct val="80000"/>
              </a:lnSpc>
              <a:buFontTx/>
              <a:buChar char="»"/>
            </a:pPr>
            <a:r>
              <a:rPr altLang="en-US" sz="1800" lang="en-US"/>
              <a:t>terdiri dari beberapa stasiun yang independen, masing-masing memiliki program dan pengguna yang membangun frame untuk transmisi.</a:t>
            </a:r>
          </a:p>
          <a:p>
            <a:pPr eaLnBrk="1" hangingPunct="1" indent="-525780" latinLnBrk="1" lvl="3" marL="1752600">
              <a:lnSpc>
                <a:spcPct val="80000"/>
              </a:lnSpc>
              <a:buFontTx/>
              <a:buChar char="»"/>
            </a:pPr>
            <a:r>
              <a:rPr altLang="en-US" sz="1800" lang="en-US"/>
              <a:t>Ketika sebuah frame di-generate, stasiun terblok dan tidak melakukan apapun hingga transmisi selesai</a:t>
            </a:r>
          </a:p>
          <a:p>
            <a:pPr eaLnBrk="1" hangingPunct="1" indent="-548640" latinLnBrk="1" lvl="2" marL="1371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Single Channel Assumption</a:t>
            </a:r>
          </a:p>
          <a:p>
            <a:pPr eaLnBrk="1" hangingPunct="1" indent="-525780" latinLnBrk="1" lvl="3" marL="1752600">
              <a:lnSpc>
                <a:spcPct val="80000"/>
              </a:lnSpc>
              <a:buFontTx/>
              <a:buChar char="»"/>
            </a:pPr>
            <a:r>
              <a:rPr altLang="en-US" sz="1800" lang="en-US"/>
              <a:t>Hanya ada 1 kanal yang tersedia</a:t>
            </a:r>
          </a:p>
          <a:p>
            <a:pPr eaLnBrk="1" hangingPunct="1" indent="-548640" latinLnBrk="1" lvl="2" marL="1371600">
              <a:lnSpc>
                <a:spcPct val="80000"/>
              </a:lnSpc>
              <a:buFontTx/>
              <a:buAutoNum type="arabicPeriod" startAt="1"/>
            </a:pPr>
            <a:r>
              <a:rPr altLang="en-US" sz="2000" lang="en-US"/>
              <a:t>Collision Assumption</a:t>
            </a:r>
          </a:p>
          <a:p>
            <a:pPr eaLnBrk="1" hangingPunct="1" indent="-525780" latinLnBrk="1" lvl="3" marL="1752600">
              <a:lnSpc>
                <a:spcPct val="80000"/>
              </a:lnSpc>
              <a:buFontTx/>
              <a:buChar char="»"/>
            </a:pPr>
            <a:r>
              <a:rPr altLang="en-US" sz="1800" lang="en-US"/>
              <a:t>Terjadi jika 2 buah frame ditransmisikan secara simultan</a:t>
            </a:r>
          </a:p>
          <a:p>
            <a:pPr eaLnBrk="1" hangingPunct="1" indent="-525780" latinLnBrk="1" lvl="3" marL="1752600">
              <a:lnSpc>
                <a:spcPct val="80000"/>
              </a:lnSpc>
              <a:buFontTx/>
              <a:buChar char="»"/>
            </a:pPr>
            <a:r>
              <a:rPr altLang="en-US" sz="1800" lang="en-US"/>
              <a:t>Semua stasiun dapat mendeteksi kolisi</a:t>
            </a:r>
          </a:p>
          <a:p>
            <a:pPr eaLnBrk="1" hangingPunct="1" indent="-525780" latinLnBrk="1" lvl="3" marL="1752600">
              <a:lnSpc>
                <a:spcPct val="80000"/>
              </a:lnSpc>
              <a:buFontTx/>
              <a:buChar char="»"/>
            </a:pPr>
            <a:r>
              <a:rPr altLang="en-US" sz="1800" lang="en-US"/>
              <a:t>Frame yang terkolisi harus ditransmisikan ulang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5" grpId="0" uiExpand="0" build="whol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7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Alokasi Dinamis (2)</a:t>
            </a:r>
          </a:p>
        </p:txBody>
      </p:sp>
      <p:sp>
        <p:nvSpPr>
          <p:cNvPr id="1048608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indent="-548640" latinLnBrk="1" lvl="2" marL="1371600">
              <a:lnSpc>
                <a:spcPct val="90000"/>
              </a:lnSpc>
              <a:buFontTx/>
              <a:buAutoNum type="arabicPeriod" startAt="4"/>
            </a:pPr>
            <a:r>
              <a:rPr altLang="en-US" sz="2000" lang="en-US"/>
              <a:t>a. Continuous Time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r>
              <a:rPr altLang="en-US" sz="1800" lang="en-US"/>
              <a:t>Transmisi frame dapat dilakukan setiap saat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r>
              <a:rPr altLang="en-US" sz="1800" lang="en-US"/>
              <a:t>Tidak ada master clock</a:t>
            </a:r>
          </a:p>
          <a:p>
            <a:pPr eaLnBrk="1" hangingPunct="1" indent="-548640" latinLnBrk="1" lvl="2" marL="1371600">
              <a:lnSpc>
                <a:spcPct val="90000"/>
              </a:lnSpc>
              <a:buFontTx/>
              <a:buNone/>
            </a:pPr>
            <a:r>
              <a:rPr altLang="en-US" sz="2000" lang="en-US"/>
              <a:t> 	b. Slotted Time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r>
              <a:rPr altLang="en-US" sz="1800" lang="en-US"/>
              <a:t>Waktu dibagi-bagi menjadi beberapa interval (slot)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r>
              <a:rPr altLang="en-US" sz="1800" lang="en-US"/>
              <a:t>Transmisi selalu dimulai dari slot awal	</a:t>
            </a:r>
          </a:p>
          <a:p>
            <a:pPr eaLnBrk="1" hangingPunct="1" indent="-548640" latinLnBrk="1" lvl="2" marL="1371600">
              <a:lnSpc>
                <a:spcPct val="90000"/>
              </a:lnSpc>
              <a:buFontTx/>
              <a:buAutoNum type="arabicPeriod" startAt="5"/>
            </a:pPr>
            <a:r>
              <a:rPr altLang="en-US" sz="2000" lang="en-US"/>
              <a:t>a. Carrier Sense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r>
              <a:rPr altLang="en-US" sz="1800" lang="en-US"/>
              <a:t>dapat mengecek kanal apakah kanal tsb sedang digunakan atau tidak. Jika kanal sedang sibuk, maka stasiun tidak dapat menggunakan kanal</a:t>
            </a:r>
          </a:p>
          <a:p>
            <a:pPr eaLnBrk="1" hangingPunct="1" indent="-548640" latinLnBrk="1" lvl="2" marL="1371600">
              <a:lnSpc>
                <a:spcPct val="90000"/>
              </a:lnSpc>
              <a:buFontTx/>
              <a:buNone/>
            </a:pPr>
            <a:r>
              <a:rPr altLang="en-US" sz="2000" lang="en-US"/>
              <a:t>	b. No Carrier Sense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r>
              <a:rPr altLang="en-US" sz="1800" lang="en-US"/>
              <a:t>tidak dapat mengecek kanal apakah kanal tsb sedang digunakan atau tidak. Frame serta merta dikirimkan, pengecekan dilakukan kemudian.</a:t>
            </a:r>
          </a:p>
          <a:p>
            <a:pPr eaLnBrk="1" hangingPunct="1" indent="-381000" latinLnBrk="1" lvl="4" marL="2362200">
              <a:lnSpc>
                <a:spcPct val="90000"/>
              </a:lnSpc>
              <a:buFontTx/>
              <a:buChar char="•"/>
            </a:pPr>
            <a:endParaRPr altLang="en-US" sz="1800" lang="en-US"/>
          </a:p>
          <a:p>
            <a:pPr eaLnBrk="1" hangingPunct="1" indent="-381000" latinLnBrk="1" lvl="4" marL="2362200">
              <a:lnSpc>
                <a:spcPct val="90000"/>
              </a:lnSpc>
              <a:buFontTx/>
              <a:buNone/>
            </a:pPr>
            <a:endParaRPr altLang="en-US" sz="1800" lang="en-US"/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7" grpId="0" uiExpand="0" build="whol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9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Alokasi Dinamis (3)</a:t>
            </a:r>
          </a:p>
        </p:txBody>
      </p:sp>
      <p:sp>
        <p:nvSpPr>
          <p:cNvPr id="1048610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sz="2800" lang="en-US"/>
              <a:t>Beberapa metode alokasi Dinamis :</a:t>
            </a:r>
          </a:p>
          <a:p>
            <a:pPr eaLnBrk="1" hangingPunct="1" latinLnBrk="1" lvl="1"/>
            <a:r>
              <a:rPr altLang="en-US" sz="2400" lang="en-US"/>
              <a:t>ALOHA : Pure &amp; Slotted</a:t>
            </a:r>
          </a:p>
          <a:p>
            <a:pPr eaLnBrk="1" hangingPunct="1" latinLnBrk="1" lvl="1"/>
            <a:r>
              <a:rPr altLang="en-US" sz="2400" lang="en-US"/>
              <a:t>CSMA (Carrier Sense Multiple Access) Protocols</a:t>
            </a:r>
          </a:p>
          <a:p>
            <a:pPr eaLnBrk="1" hangingPunct="1" latinLnBrk="1" lvl="1"/>
            <a:r>
              <a:rPr altLang="en-US" sz="2400" lang="en-US"/>
              <a:t>Collision-Free Protocols</a:t>
            </a:r>
          </a:p>
          <a:p>
            <a:pPr eaLnBrk="1" hangingPunct="1" latinLnBrk="1" lvl="1"/>
            <a:r>
              <a:rPr altLang="en-US" sz="2400" lang="en-US"/>
              <a:t>Limited-Contention Protocols</a:t>
            </a:r>
          </a:p>
          <a:p>
            <a:pPr eaLnBrk="1" hangingPunct="1" latinLnBrk="1" lvl="1"/>
            <a:r>
              <a:rPr altLang="en-US" sz="2400" lang="en-US"/>
              <a:t>The Adaptive Tree Walk Protocols</a:t>
            </a:r>
          </a:p>
          <a:p>
            <a:pPr eaLnBrk="1" hangingPunct="1" latinLnBrk="1" lvl="1"/>
            <a:r>
              <a:rPr altLang="en-US" sz="2400" lang="en-US"/>
              <a:t>Wavelength Division Multiple Access Protocols</a:t>
            </a:r>
          </a:p>
          <a:p>
            <a:pPr eaLnBrk="1" hangingPunct="1" latinLnBrk="1" lvl="1"/>
            <a:r>
              <a:rPr altLang="en-US" sz="2400" lang="en-US"/>
              <a:t>Wireless LAN Protocols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9" grpId="0" uiExpand="0" build="whol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6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"/>
          <p:cNvSpPr/>
          <p:nvPr>
            <p:ph type="title" sz="full" idx="0"/>
          </p:nvPr>
        </p:nvSpPr>
        <p:spPr>
          <a:xfrm rot="0">
            <a:off x="457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ctr" fontAlgn="base" indent="0" latinLnBrk="1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4400" i="0" u="none">
                <a:solidFill>
                  <a:schemeClr val="lt2"/>
                </a:solidFill>
                <a:latin typeface="Arial" pitchFamily="34" charset="0"/>
                <a:sym typeface="Arial" pitchFamily="34" charset="0"/>
              </a:defRPr>
            </a:lvl1pPr>
          </a:lstStyle>
          <a:p>
            <a:pPr eaLnBrk="1" hangingPunct="1" latinLnBrk="1" lvl="0"/>
            <a:r>
              <a:rPr altLang="en-US" lang="en-US"/>
              <a:t>ALOHA</a:t>
            </a:r>
          </a:p>
        </p:txBody>
      </p:sp>
      <p:sp>
        <p:nvSpPr>
          <p:cNvPr id="1048612" name=""/>
          <p:cNvSpPr/>
          <p:nvPr>
            <p:ph type="body" sz="full" idx="1"/>
          </p:nvPr>
        </p:nvSpPr>
        <p:spPr>
          <a:xfrm rot="0">
            <a:off x="457200" y="1600200"/>
            <a:ext cx="8229600" cy="4525962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lstStyle>
            <a:lvl1pPr algn="l" fontAlgn="base" indent="-342900" latinLnBrk="1" marL="3429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32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1pPr>
            <a:lvl2pPr algn="l" fontAlgn="base" indent="-285750" latinLnBrk="1" marL="74295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8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2pPr>
            <a:lvl3pPr algn="l" fontAlgn="base" indent="-228600" latinLnBrk="1" marL="11430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•"/>
              <a:defRPr baseline="0" b="0" sz="24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3pPr>
            <a:lvl4pPr algn="l" fontAlgn="base" indent="-228600" latinLnBrk="1" marL="16002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–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4pPr>
            <a:lvl5pPr algn="l" fontAlgn="base" indent="-228600" latinLnBrk="1" marL="2057400" rtl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Tx/>
              <a:buChar char="»"/>
              <a:defRPr baseline="0" b="0" sz="2000" i="0" u="none">
                <a:solidFill>
                  <a:schemeClr val="dk1"/>
                </a:solidFill>
                <a:latin typeface="Arial" pitchFamily="34" charset="0"/>
                <a:sym typeface="Arial" pitchFamily="34" charset="0"/>
              </a:defRPr>
            </a:lvl5pPr>
          </a:lstStyle>
          <a:p>
            <a:pPr eaLnBrk="1" hangingPunct="1" latinLnBrk="1" lvl="0"/>
            <a:r>
              <a:rPr altLang="en-US" lang="en-US"/>
              <a:t>Ground-based radio broadcasting</a:t>
            </a:r>
          </a:p>
          <a:p>
            <a:pPr eaLnBrk="1" hangingPunct="1" latinLnBrk="1" lvl="0"/>
            <a:r>
              <a:rPr altLang="en-US" lang="en-US"/>
              <a:t>Dapat diaplikasikan pada jaringan yang memiliki pengguna-pengguna yang tidak terkoordinasi dimana antarpengguna saling berkompetisi dalam menggunakan kanal tunggal.</a:t>
            </a:r>
          </a:p>
          <a:p>
            <a:pPr eaLnBrk="1" hangingPunct="1" latinLnBrk="1" lvl="0"/>
            <a:r>
              <a:rPr altLang="en-US" lang="en-US"/>
              <a:t>Ada 2 versi : pure &amp; slotted</a:t>
            </a:r>
          </a:p>
        </p:txBody>
      </p:sp>
    </p:spTree>
  </p:cSld>
  <p:clrMapOvr>
    <a:masterClrMapping/>
  </p:clrMapOvr>
  <p:timing>
    <p:tnLst>
      <p:par>
        <p:cTn dur="indefinite" id="1" nodeType="tmRoot">
          <p:childTnLst>
            <p:seq concurrent="1" nextAc="seek">
              <p:cTn dur="indefinite" id="2" nodeType="mainSeq">
                <p:childTnLst>
                  <p:par>
                    <p:cTn fill="hold" id="3" nodeType="clickPar">
                      <p:stCondLst>
                        <p:cond delay="indefinite"/>
                      </p:stCondLst>
                      <p:childTnLst>
                        <p:par>
                          <p:cTn fill="hold" id="4" nodeType="withGroup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uiExpand="0" build="whole"/>
    </p:bldLst>
  </p:timing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</a:extraClrScheme>
    <a:extraClrScheme>
      <a:clrScheme name="Default Color Scheme 2">
        <a:dk1>
          <a:srgbClr val="000000"/>
        </a:dk1>
        <a:lt1>
          <a:srgbClr val="FFFFFF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</a:extraClrScheme>
    <a:extraClrScheme>
      <a:clrScheme name="Default Color Scheme 3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</a:extraClrScheme>
    <a:extraClrScheme>
      <a:clrScheme name="Default Color Scheme 4">
        <a:dk1>
          <a:srgbClr val="000000"/>
        </a:dk1>
        <a:lt1>
          <a:srgbClr val="DEF6F1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</a:extraClrScheme>
    <a:extraClrScheme>
      <a:clrScheme name="Default Color Scheme 5">
        <a:dk1>
          <a:srgbClr val="000000"/>
        </a:dk1>
        <a:lt1>
          <a:srgbClr val="FFFFD9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</a:extraClrScheme>
    <a:extraClrScheme>
      <a:clrScheme name="Default Color Scheme 6">
        <a:dk1>
          <a:srgbClr val="FFFFFF"/>
        </a:dk1>
        <a:lt1>
          <a:srgbClr val="008080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</a:extraClrScheme>
    <a:extraClrScheme>
      <a:clrScheme name="Default Color Scheme 7">
        <a:dk1>
          <a:srgbClr val="FFFFFF"/>
        </a:dk1>
        <a:lt1>
          <a:srgbClr val="800000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</a:extraClrScheme>
    <a:extraClrScheme>
      <a:clrScheme name="Default Color Scheme 8">
        <a:dk1>
          <a:srgbClr val="FFFFFF"/>
        </a:dk1>
        <a:lt1>
          <a:srgbClr val="000099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</a:extraClrScheme>
    <a:extraClrScheme>
      <a:clrScheme name="Default Color Scheme 9">
        <a:dk1>
          <a:srgbClr val="FFFFFF"/>
        </a:dk1>
        <a:lt1>
          <a:srgbClr val="000000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</a:extraClrScheme>
    <a:extraClrScheme>
      <a:clrScheme name="Default Color Scheme 10">
        <a:dk1>
          <a:srgbClr val="FFFFFF"/>
        </a:dk1>
        <a:lt1>
          <a:srgbClr val="686B5D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</a:extraClrScheme>
    <a:extraClrScheme>
      <a:clrScheme name="Default Color Scheme 11">
        <a:dk1>
          <a:srgbClr val="FFFFFF"/>
        </a:dk1>
        <a:lt1>
          <a:srgbClr val="666699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</a:extraClrScheme>
    <a:extraClrScheme>
      <a:clrScheme name="Default Color Scheme 12">
        <a:dk1>
          <a:srgbClr val="FFFFFF"/>
        </a:dk1>
        <a:lt1>
          <a:srgbClr val="523E26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Medium Access Control Sublayer</dc:title>
  <dc:creator>GH1F4R</dc:creator>
  <cp:lastModifiedBy>Raniswand</cp:lastModifiedBy>
  <dcterms:created xsi:type="dcterms:W3CDTF">2008-03-02T10:49:49Z</dcterms:created>
  <dcterms:modified xsi:type="dcterms:W3CDTF">2019-07-09T23:47:27Z</dcterms:modified>
</cp:coreProperties>
</file>