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543" r:id="rId2"/>
    <p:sldId id="532" r:id="rId3"/>
    <p:sldId id="454" r:id="rId4"/>
    <p:sldId id="453" r:id="rId5"/>
    <p:sldId id="544" r:id="rId6"/>
    <p:sldId id="484" r:id="rId7"/>
    <p:sldId id="457" r:id="rId8"/>
    <p:sldId id="483" r:id="rId9"/>
    <p:sldId id="456" r:id="rId10"/>
    <p:sldId id="485" r:id="rId11"/>
    <p:sldId id="462" r:id="rId12"/>
    <p:sldId id="460" r:id="rId13"/>
    <p:sldId id="461" r:id="rId14"/>
    <p:sldId id="531" r:id="rId15"/>
    <p:sldId id="459" r:id="rId16"/>
    <p:sldId id="491" r:id="rId17"/>
    <p:sldId id="481" r:id="rId18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DFCA"/>
    <a:srgbClr val="D49FFF"/>
    <a:srgbClr val="A2C1FE"/>
    <a:srgbClr val="FAFD00"/>
    <a:srgbClr val="063DE8"/>
    <a:srgbClr val="3366CC"/>
    <a:srgbClr val="99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61" autoAdjust="0"/>
    <p:restoredTop sz="94660"/>
  </p:normalViewPr>
  <p:slideViewPr>
    <p:cSldViewPr>
      <p:cViewPr>
        <p:scale>
          <a:sx n="78" d="100"/>
          <a:sy n="78" d="100"/>
        </p:scale>
        <p:origin x="-153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76" y="-78"/>
      </p:cViewPr>
      <p:guideLst>
        <p:guide orient="horz" pos="2174"/>
        <p:guide pos="294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t" anchorCtr="0" compatLnSpc="1">
            <a:prstTxWarp prst="textNoShape">
              <a:avLst/>
            </a:prstTxWarp>
          </a:bodyPr>
          <a:lstStyle>
            <a:lvl1pPr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-158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t" anchorCtr="0" compatLnSpc="1">
            <a:prstTxWarp prst="textNoShape">
              <a:avLst/>
            </a:prstTxWarp>
          </a:bodyPr>
          <a:lstStyle>
            <a:lvl1pPr algn="r"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b" anchorCtr="0" compatLnSpc="1">
            <a:prstTxWarp prst="textNoShape">
              <a:avLst/>
            </a:prstTxWarp>
          </a:bodyPr>
          <a:lstStyle>
            <a:lvl1pPr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b" anchorCtr="0" compatLnSpc="1">
            <a:prstTxWarp prst="textNoShape">
              <a:avLst/>
            </a:prstTxWarp>
          </a:bodyPr>
          <a:lstStyle>
            <a:lvl1pPr algn="r" defTabSz="917575">
              <a:defRPr sz="1000" b="0" i="1">
                <a:latin typeface="Times New Roman" pitchFamily="18" charset="0"/>
              </a:defRPr>
            </a:lvl1pPr>
          </a:lstStyle>
          <a:p>
            <a:fld id="{DF60CC72-9CA9-492F-9250-E5B5481D1ED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t" anchorCtr="0" compatLnSpc="1">
            <a:prstTxWarp prst="textNoShape">
              <a:avLst/>
            </a:prstTxWarp>
          </a:bodyPr>
          <a:lstStyle>
            <a:lvl1pPr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-158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t" anchorCtr="0" compatLnSpc="1">
            <a:prstTxWarp prst="textNoShape">
              <a:avLst/>
            </a:prstTxWarp>
          </a:bodyPr>
          <a:lstStyle>
            <a:lvl1pPr algn="r"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b" anchorCtr="0" compatLnSpc="1">
            <a:prstTxWarp prst="textNoShape">
              <a:avLst/>
            </a:prstTxWarp>
          </a:bodyPr>
          <a:lstStyle>
            <a:lvl1pPr defTabSz="91773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73" tIns="0" rIns="18373" bIns="0" numCol="1" anchor="b" anchorCtr="0" compatLnSpc="1">
            <a:prstTxWarp prst="textNoShape">
              <a:avLst/>
            </a:prstTxWarp>
          </a:bodyPr>
          <a:lstStyle>
            <a:lvl1pPr algn="r" defTabSz="917575">
              <a:defRPr sz="1000" b="0" i="1">
                <a:latin typeface="Times New Roman" pitchFamily="18" charset="0"/>
              </a:defRPr>
            </a:lvl1pPr>
          </a:lstStyle>
          <a:p>
            <a:fld id="{057F7890-6267-41CC-BA68-DD93F13770F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9438"/>
            <a:ext cx="5143500" cy="415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6" tIns="44403" rIns="90336" bIns="444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695325"/>
            <a:ext cx="4611688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DF04CE-2A2D-4A3F-A05C-DA19DB475AEB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032C9F-2A07-40B2-B559-DA7446C76716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F3F733-70BC-4B07-82C4-AAF1588F631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0840EF-8E84-4910-BC45-B2F2C6B92EBF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389438"/>
            <a:ext cx="5607050" cy="4152900"/>
          </a:xfrm>
          <a:noFill/>
        </p:spPr>
        <p:txBody>
          <a:bodyPr/>
          <a:lstStyle/>
          <a:p>
            <a:r>
              <a:rPr lang="en-US" altLang="zh-TW" smtClean="0"/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E3A9AB-FEC6-48C3-898B-1C2B684C7A5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4E9C6A-B165-4010-9B19-79DBA645E0A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1B852F-6B1E-4CE2-ACD9-F6E808047B14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B07702-23CF-491F-BD2F-999F8CE14BBA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0B92D1-341D-4EEC-9743-B1D3686CDC19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E3A60B-52E4-4BC8-8288-22BD96C3717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5CA490-11CB-4A27-BE9A-470B8C8F5EE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9C101A-343B-4129-89A7-FF5C464448E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FF8B53-850F-49AC-AA6C-C6E58033A81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BBF973-68DD-429D-A660-2C4480A678F1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820C21-C924-4601-AAB8-EF8BD8963E0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FD070-65B3-430C-8590-3D344ADACE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226BD-6759-41E0-93EF-F4E568EA58F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2F628-C5F7-491C-9242-76970C0C22C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6A429-6979-4601-B90F-0CD8BE525D6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12B24-E5B6-4E46-A34B-DF595369D36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712A0-EADF-4C5D-B7C0-3F9AC4BBCF3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0854C-8A0F-44E6-8D59-B9EAA5A229C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2B02E-B944-4118-9C31-81A6AD5521E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ED8CF-6C3E-4D1B-9039-FE7A807BA95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CCE9C-47C0-44D7-B81F-C8FFCD809C3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2C20D-E782-49E4-8197-CD68CAA721E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rgbClr val="898989"/>
                </a:solidFill>
              </a:defRPr>
            </a:lvl1pPr>
          </a:lstStyle>
          <a:p>
            <a:fld id="{116304A3-0724-40B6-95A8-725CBFABDC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II</a:t>
            </a:r>
            <a:br>
              <a:rPr lang="en-US" altLang="en-US" smtClean="0"/>
            </a:br>
            <a:r>
              <a:rPr lang="en-US" altLang="en-US" smtClean="0"/>
              <a:t>Pointer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 smtClean="0"/>
              <a:t>Dr</a:t>
            </a:r>
            <a:r>
              <a:rPr lang="en-US" sz="2800" dirty="0" smtClean="0"/>
              <a:t> Suriyani </a:t>
            </a:r>
            <a:r>
              <a:rPr lang="en-US" sz="2800" dirty="0" err="1" smtClean="0"/>
              <a:t>Ariffin</a:t>
            </a:r>
            <a:endParaRPr lang="en-US" sz="2800" dirty="0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A6DFCD-F24E-4250-9DBC-07D05FF07BE1}" type="slidenum">
              <a:rPr lang="zh-TW" altLang="en-US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Variables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114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400" smtClean="0"/>
              <a:t>The value of pointer </a:t>
            </a:r>
            <a:r>
              <a:rPr lang="en-US" altLang="zh-TW" sz="2400" smtClean="0">
                <a:latin typeface="Courier New" pitchFamily="49" charset="0"/>
              </a:rPr>
              <a:t>p</a:t>
            </a:r>
            <a:r>
              <a:rPr lang="en-US" altLang="zh-TW" sz="2400" smtClean="0"/>
              <a:t> is the address of variable </a:t>
            </a:r>
            <a:r>
              <a:rPr lang="en-US" altLang="zh-TW" sz="2400" smtClean="0">
                <a:latin typeface="Courier New" pitchFamily="49" charset="0"/>
              </a:rPr>
              <a:t>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400" smtClean="0"/>
              <a:t>A pointer is also a variable, so it has its own memory address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zh-TW" sz="240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zh-TW" altLang="en-US" sz="2400" smtClean="0"/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434975" y="1600200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/>
                <a:t>Memory address:</a:t>
              </a:r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/>
                <a:t>1024</a:t>
              </a:r>
            </a:p>
          </p:txBody>
        </p:sp>
        <p:sp>
          <p:nvSpPr>
            <p:cNvPr id="20493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/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 b="0"/>
                <a:t>1020</a:t>
              </a:r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/>
                <a:t>a</a:t>
              </a:r>
            </a:p>
          </p:txBody>
        </p:sp>
        <p:sp>
          <p:nvSpPr>
            <p:cNvPr id="20497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/>
                <a:t>p</a:t>
              </a:r>
            </a:p>
          </p:txBody>
        </p:sp>
        <p:cxnSp>
          <p:nvCxnSpPr>
            <p:cNvPr id="20498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0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20499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</a:rPr>
                <a:t>int a = 100;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solidFill>
                    <a:srgbClr val="FF0000"/>
                  </a:solidFill>
                  <a:latin typeface="Courier New" pitchFamily="49" charset="0"/>
                </a:rPr>
                <a:t>int *p = &amp;a;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</a:rPr>
                <a:t>cout &lt;&lt; a &lt;&lt; " " &lt;&lt; &amp;a &lt;&lt;endl;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>
                  <a:latin typeface="Courier New" pitchFamily="49" charset="0"/>
                </a:rPr>
                <a:t>cout &lt;&lt; p &lt;&lt; " " &lt;&lt; &amp;p &lt;&lt;endl;</a:t>
              </a:r>
            </a:p>
          </p:txBody>
        </p:sp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</a:pPr>
              <a:r>
                <a:rPr lang="en-US" altLang="zh-TW" b="0"/>
                <a:t>Result is: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/>
                <a:t>100 1024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b="0"/>
                <a:t>1024 1032</a:t>
              </a:r>
            </a:p>
          </p:txBody>
        </p:sp>
      </p:grpSp>
      <p:sp>
        <p:nvSpPr>
          <p:cNvPr id="2048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01B97C-B584-426D-8526-108333D065CA}" type="slidenum">
              <a:rPr lang="zh-TW" altLang="en-US"/>
              <a:pPr/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to Pointer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4525" y="1600200"/>
            <a:ext cx="5314950" cy="4525963"/>
          </a:xfrm>
          <a:noFill/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What is the output?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58 58 58</a:t>
            </a:r>
          </a:p>
        </p:txBody>
      </p:sp>
      <p:sp>
        <p:nvSpPr>
          <p:cNvPr id="2253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69D902-0DA2-4EA7-AD63-55687CE99EC2}" type="slidenum">
              <a:rPr lang="zh-TW" altLang="en-US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Dereferencing Operator </a:t>
            </a:r>
            <a:r>
              <a:rPr lang="en-US" altLang="zh-TW" smtClean="0">
                <a:latin typeface="Courier New" pitchFamily="49" charset="0"/>
              </a:rPr>
              <a:t>*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We can access to the value stored in the variable pointed to by using the dereferencing operator (</a:t>
            </a:r>
            <a:r>
              <a:rPr lang="en-US" altLang="zh-TW" sz="2400" smtClean="0">
                <a:latin typeface="Courier" pitchFamily="49" charset="0"/>
              </a:rPr>
              <a:t>*</a:t>
            </a:r>
            <a:r>
              <a:rPr lang="en-US" altLang="zh-TW" sz="2400" smtClean="0"/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Memory</a:t>
            </a:r>
            <a:r>
              <a:rPr lang="en-US" altLang="zh-TW"/>
              <a:t> </a:t>
            </a:r>
            <a:r>
              <a:rPr lang="en-US" altLang="zh-TW" b="0"/>
              <a:t>address: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/>
              <a:t>1024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/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 b="0"/>
              <a:t>1020</a:t>
            </a:r>
          </a:p>
        </p:txBody>
      </p:sp>
      <p:sp>
        <p:nvSpPr>
          <p:cNvPr id="24590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int a = 100;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int *p = &amp;a;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a &lt;&lt; endl;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&amp;a &lt;&lt; endl;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p &lt;&lt; " " &lt;&lt;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</a:rPr>
              <a:t>*p</a:t>
            </a:r>
            <a:r>
              <a:rPr lang="en-US" altLang="zh-TW" b="0">
                <a:latin typeface="Courier New" pitchFamily="49" charset="0"/>
              </a:rPr>
              <a:t> &lt;&lt; endl;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</a:rPr>
              <a:t>cout &lt;&lt; &amp;p &lt;&lt; endl;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b="0">
              <a:latin typeface="Courier New" pitchFamily="49" charset="0"/>
            </a:endParaRPr>
          </a:p>
        </p:txBody>
      </p:sp>
      <p:sp>
        <p:nvSpPr>
          <p:cNvPr id="24591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 b="0"/>
              <a:t>Result is: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100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1024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1024 100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1032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zh-TW" b="0"/>
          </a:p>
        </p:txBody>
      </p:sp>
      <p:cxnSp>
        <p:nvCxnSpPr>
          <p:cNvPr id="24592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0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24593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a</a:t>
            </a:r>
          </a:p>
        </p:txBody>
      </p:sp>
      <p:sp>
        <p:nvSpPr>
          <p:cNvPr id="24594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p</a:t>
            </a:r>
          </a:p>
        </p:txBody>
      </p:sp>
      <p:sp>
        <p:nvSpPr>
          <p:cNvPr id="2459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59E1DE-0793-4E3D-8E36-E140169E94AB}" type="slidenum">
              <a:rPr lang="zh-TW" altLang="en-US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Don’t get confused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486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400" smtClean="0"/>
              <a:t>Declaring a pointer means only that it is a pointer: </a:t>
            </a:r>
            <a:r>
              <a:rPr lang="en-US" altLang="zh-TW" sz="2400" smtClean="0">
                <a:latin typeface="Courier New" pitchFamily="49" charset="0"/>
              </a:rPr>
              <a:t>int *p;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400" smtClean="0"/>
              <a:t>Don’t be confused with the dereferencing operator, which is also written with an asterisk (</a:t>
            </a:r>
            <a:r>
              <a:rPr lang="en-US" altLang="zh-TW" sz="2400" smtClean="0">
                <a:latin typeface="Courier" pitchFamily="49" charset="0"/>
              </a:rPr>
              <a:t>*</a:t>
            </a:r>
            <a:r>
              <a:rPr lang="en-US" altLang="zh-TW" sz="2400" smtClean="0"/>
              <a:t>). They are simply two different tasks represented with the same sign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/>
              <a:t>	</a:t>
            </a:r>
            <a:r>
              <a:rPr lang="en-US" altLang="zh-TW" sz="2000" smtClean="0">
                <a:latin typeface="Courier" pitchFamily="49" charset="0"/>
              </a:rPr>
              <a:t>	</a:t>
            </a:r>
            <a:r>
              <a:rPr lang="en-US" altLang="zh-TW" sz="2000" smtClean="0">
                <a:latin typeface="Courier New" pitchFamily="49" charset="0"/>
              </a:rPr>
              <a:t>int a = 100, b = 88, c = 8;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int *p1 = &amp;a, *p2, 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</a:rPr>
              <a:t>*p3</a:t>
            </a:r>
            <a:r>
              <a:rPr lang="en-US" altLang="zh-TW" sz="2000" smtClean="0">
                <a:latin typeface="Courier New" pitchFamily="49" charset="0"/>
              </a:rPr>
              <a:t> = &amp;c;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p2 = &amp;b;	// p2 points to b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p2 = p1; 	// p2 points to 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b = 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</a:rPr>
              <a:t>*p3</a:t>
            </a:r>
            <a:r>
              <a:rPr lang="en-US" altLang="zh-TW" sz="2000" smtClean="0">
                <a:latin typeface="Courier New" pitchFamily="49" charset="0"/>
              </a:rPr>
              <a:t>;	//assign c to b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*p2 = *p3;	//assign c to 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</a:rPr>
              <a:t>		cout &lt;&lt; a &lt;&lt; b &lt;&lt; c;	</a:t>
            </a:r>
            <a:r>
              <a:rPr lang="en-US" altLang="zh-TW" sz="2400" smtClean="0">
                <a:latin typeface="Courier New" pitchFamily="49" charset="0"/>
              </a:rPr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613525" y="4583113"/>
            <a:ext cx="1668463" cy="1127125"/>
          </a:xfrm>
          <a:prstGeom prst="rect">
            <a:avLst/>
          </a:prstGeom>
          <a:solidFill>
            <a:srgbClr val="D49FFF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/>
              <a:t>Result is: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	888 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/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9FBECD-4AE2-447A-ABB0-980435EADC11}" type="slidenum">
              <a:rPr lang="zh-TW" altLang="en-US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A Pointer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828800"/>
            <a:ext cx="2971800" cy="4724400"/>
          </a:xfrm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en-US" altLang="zh-TW" sz="1800" u="sng" smtClean="0"/>
              <a:t>The code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z="1600" u="sng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void doubleIt(int x, </a:t>
            </a:r>
            <a:br>
              <a:rPr lang="en-US" altLang="zh-TW" sz="1500" smtClean="0">
                <a:latin typeface="Courier New" pitchFamily="49" charset="0"/>
              </a:rPr>
            </a:br>
            <a:r>
              <a:rPr lang="en-US" altLang="zh-TW" sz="1500" smtClean="0">
                <a:latin typeface="Courier New" pitchFamily="49" charset="0"/>
              </a:rPr>
              <a:t>           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</a:rPr>
              <a:t>int * p</a:t>
            </a:r>
            <a:r>
              <a:rPr lang="en-US" altLang="zh-TW" sz="1500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	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</a:rPr>
              <a:t>*p</a:t>
            </a:r>
            <a:r>
              <a:rPr lang="en-US" altLang="zh-TW" sz="1500" smtClean="0">
                <a:latin typeface="Courier New" pitchFamily="49" charset="0"/>
              </a:rPr>
              <a:t> = 2 * x;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int main(int argc, const char * argv[])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	int a = 16;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	doubleIt(9, 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</a:rPr>
              <a:t>&amp;a</a:t>
            </a:r>
            <a:r>
              <a:rPr lang="en-US" altLang="zh-TW" sz="150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	return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</a:rPr>
              <a:t>}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862263" y="1981200"/>
            <a:ext cx="2692400" cy="554038"/>
          </a:xfrm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en-US" altLang="zh-TW" sz="2000" u="sng" smtClean="0"/>
              <a:t>Box diagram</a:t>
            </a:r>
            <a:endParaRPr lang="en-US" altLang="zh-TW" sz="2000" smtClean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TW" altLang="en-US" sz="2400" b="0">
              <a:latin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2400" b="0" u="sng"/>
              <a:t>Memory Layout</a:t>
            </a:r>
            <a:endParaRPr lang="en-US" altLang="zh-TW" sz="2400" b="0"/>
          </a:p>
          <a:p>
            <a:pPr eaLnBrk="1" hangingPunct="1"/>
            <a:endParaRPr lang="zh-TW" altLang="en-US" sz="2400" b="0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9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x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TW" altLang="en-US" sz="1600" b="0">
              <a:latin typeface="Courier New" pitchFamily="49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800" b="0" i="1">
                <a:latin typeface="Courier New" pitchFamily="49" charset="0"/>
              </a:rPr>
              <a:t>p</a:t>
            </a:r>
            <a:r>
              <a:rPr lang="en-US" altLang="zh-TW" sz="1800" b="0">
                <a:latin typeface="Courier New" pitchFamily="49" charset="0"/>
              </a:rPr>
              <a:t> </a:t>
            </a:r>
            <a:br>
              <a:rPr lang="en-US" altLang="zh-TW" sz="1800" b="0">
                <a:latin typeface="Courier New" pitchFamily="49" charset="0"/>
              </a:rPr>
            </a:br>
            <a:r>
              <a:rPr lang="en-US" altLang="zh-TW" sz="1800" b="0" i="1">
                <a:latin typeface="Courier New" pitchFamily="49" charset="0"/>
              </a:rPr>
              <a:t>(8200)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TW" sz="1800" b="0">
                <a:latin typeface="Courier New" pitchFamily="49" charset="0"/>
              </a:rPr>
              <a:t>x </a:t>
            </a:r>
            <a:br>
              <a:rPr lang="en-US" altLang="zh-TW" sz="1800" b="0">
                <a:latin typeface="Courier New" pitchFamily="49" charset="0"/>
              </a:rPr>
            </a:br>
            <a:r>
              <a:rPr lang="en-US" altLang="zh-TW" sz="1800" b="0">
                <a:latin typeface="Courier New" pitchFamily="49" charset="0"/>
              </a:rPr>
              <a:t>(8196)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16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Courier New" pitchFamily="49" charset="0"/>
              </a:rPr>
              <a:t>main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Courier New" pitchFamily="49" charset="0"/>
              </a:rPr>
              <a:t>doubleIt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0" i="1">
                <a:latin typeface="Courier New" pitchFamily="49" charset="0"/>
              </a:rPr>
              <a:t>p</a:t>
            </a:r>
          </a:p>
        </p:txBody>
      </p:sp>
      <p:cxnSp>
        <p:nvCxnSpPr>
          <p:cNvPr id="28690" name="AutoShape 18"/>
          <p:cNvCxnSpPr>
            <a:cxnSpLocks noChangeShapeType="1"/>
            <a:stCxn id="28688" idx="3"/>
            <a:endCxn id="28684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1800" b="0">
                <a:latin typeface="Courier New" pitchFamily="49" charset="0"/>
              </a:rPr>
              <a:t>a </a:t>
            </a:r>
            <a:br>
              <a:rPr lang="en-US" altLang="zh-TW" sz="1800" b="0">
                <a:latin typeface="Courier New" pitchFamily="49" charset="0"/>
              </a:rPr>
            </a:br>
            <a:r>
              <a:rPr lang="en-US" altLang="zh-TW" sz="1800" b="0">
                <a:latin typeface="Courier New" pitchFamily="49" charset="0"/>
              </a:rPr>
              <a:t>(8192)</a:t>
            </a:r>
          </a:p>
        </p:txBody>
      </p:sp>
      <p:cxnSp>
        <p:nvCxnSpPr>
          <p:cNvPr id="28692" name="AutoShape 20"/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</p:cxnSp>
      <p:cxnSp>
        <p:nvCxnSpPr>
          <p:cNvPr id="28693" name="AutoShape 21"/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16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0">
                <a:latin typeface="Courier New" pitchFamily="49" charset="0"/>
              </a:rPr>
              <a:t>9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0" i="1">
                <a:latin typeface="Courier New" pitchFamily="49" charset="0"/>
              </a:rPr>
              <a:t>8192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Courier New" pitchFamily="49" charset="0"/>
              </a:rPr>
              <a:t>main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latin typeface="Courier New" pitchFamily="49" charset="0"/>
              </a:rPr>
              <a:t>doubleIt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143000" y="5867400"/>
            <a:ext cx="14351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sz="2400" b="0">
                <a:latin typeface="Tahoma" pitchFamily="34" charset="0"/>
              </a:rPr>
              <a:t>a gets 18</a:t>
            </a:r>
          </a:p>
        </p:txBody>
      </p:sp>
      <p:sp>
        <p:nvSpPr>
          <p:cNvPr id="2870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182A29-51A2-42B1-A0FE-62E8C099DA23}" type="slidenum">
              <a:rPr lang="zh-TW" altLang="en-US"/>
              <a:pPr/>
              <a:t>14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Another Pointer Example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11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#include &lt;iostream&gt;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using namespace std;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int main (){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int value1 = 5, value2 = 15;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int *p1, *p2;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p1 = &amp;value1;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p1 = address of value1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p2 = &amp;value2;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p2 = address of value2</a:t>
            </a: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*p1 = 10;    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p1=10</a:t>
            </a: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*p2 = *p1;   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p2= value 		    // pointed to by p1</a:t>
            </a: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p1 = p2; 	   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p1 = p2 (pointer value copied)</a:t>
            </a: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*p1 = 20;     </a:t>
            </a:r>
            <a:r>
              <a:rPr lang="en-US" altLang="zh-TW" sz="2000" i="1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// value pointed to by p1 = 20</a:t>
            </a: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cout &lt;&lt; "value1==" &lt;&lt; value1 &lt;&lt; "/ value2==" &lt;&lt; value2;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	return 0;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000" smtClean="0">
                <a:latin typeface="Courier New" pitchFamily="49" charset="0"/>
                <a:ea typeface="Arial Unicode MS" pitchFamily="34" charset="-122"/>
                <a:cs typeface="Arial Unicode MS" pitchFamily="34" charset="-122"/>
              </a:rPr>
              <a:t>} </a:t>
            </a:r>
            <a:endParaRPr lang="zh-TW" altLang="en-US" sz="2000" smtClean="0">
              <a:latin typeface="Courier New" pitchFamily="49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562600" y="1447800"/>
            <a:ext cx="2876550" cy="1127125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/>
              <a:t>Let’s figure out: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value1==? / value2==?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Also, p1=? p2=?</a:t>
            </a:r>
          </a:p>
        </p:txBody>
      </p:sp>
      <p:sp>
        <p:nvSpPr>
          <p:cNvPr id="3072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9E9C56-A1BE-44F4-98B1-A4E31C1490DF}" type="slidenum">
              <a:rPr lang="zh-TW" altLang="en-US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Another Pointer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zh-TW" altLang="en-US" sz="2400" smtClean="0">
                <a:latin typeface="Courier New" pitchFamily="49" charset="0"/>
              </a:rPr>
              <a:t>		</a:t>
            </a:r>
            <a:r>
              <a:rPr lang="en-US" altLang="zh-TW" sz="2400" smtClean="0">
                <a:latin typeface="Courier New" pitchFamily="49" charset="0"/>
              </a:rPr>
              <a:t>int a = 3;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char s  = ‘z’;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double d = 1.03;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int *pa = &amp;a;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char *ps = &amp;s;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double *pd = &amp;d;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solidFill>
                  <a:schemeClr val="accent2"/>
                </a:solidFill>
                <a:latin typeface="Courier New" pitchFamily="49" charset="0"/>
              </a:rPr>
              <a:t>% sizeof returns the # of bytes…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cout &lt;&lt; sizeof(pa) &lt;&lt; sizeof(*pa)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     &lt;&lt; sizeof(&amp;pa) &lt;&lt; endl;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cout &lt;&lt; sizeof(ps) &lt;&lt; sizeof(*ps)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     &lt;&lt; sizeof(&amp;ps) &lt;&lt; endl;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		cout &lt;&lt; sizeof(pd) &lt;&lt; sizeof(*pd)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TW" sz="2400" smtClean="0">
                <a:latin typeface="Courier New" pitchFamily="49" charset="0"/>
              </a:rPr>
              <a:t>          &lt;&lt; sizeof(&amp;pd) &lt;&lt; endl;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altLang="zh-TW" sz="2400" smtClean="0">
              <a:latin typeface="Courier New" pitchFamily="49" charset="0"/>
            </a:endParaRP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789351-32B3-433F-803C-1753962E351D}" type="slidenum">
              <a:rPr lang="zh-TW" altLang="en-US"/>
              <a:pPr/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NULL pointer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NULL is a special value that indicates an empty pointer</a:t>
            </a:r>
          </a:p>
          <a:p>
            <a:pPr eaLnBrk="1" hangingPunct="1"/>
            <a:r>
              <a:rPr lang="en-US" altLang="zh-TW" sz="2400" smtClean="0"/>
              <a:t>If you try to access a NULL pointer, you will get an error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smtClean="0"/>
              <a:t>		</a:t>
            </a:r>
            <a:r>
              <a:rPr lang="en-US" altLang="zh-TW" sz="2400" smtClean="0">
                <a:latin typeface="Courier New" pitchFamily="49" charset="0"/>
              </a:rPr>
              <a:t>int *p;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		p = 0;	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		cout &lt;&lt; p &lt;&lt; endl; //prints 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		cout &lt;&lt; &amp;p &lt;&lt; endl;//prints address of p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smtClean="0">
                <a:latin typeface="Courier New" pitchFamily="49" charset="0"/>
              </a:rPr>
              <a:t>		cout &lt;&lt; *p &lt;&lt; endl;//Error!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4380B-ECC8-430A-A820-1C8C10205D6A}" type="slidenum">
              <a:rPr lang="zh-TW" altLang="en-US"/>
              <a:pPr/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  <a:p>
            <a:pPr lvl="1" eaLnBrk="1" hangingPunct="1"/>
            <a:r>
              <a:rPr lang="en-US" altLang="zh-TW" smtClean="0"/>
              <a:t>Memory addresses</a:t>
            </a:r>
          </a:p>
          <a:p>
            <a:pPr lvl="1" eaLnBrk="1" hangingPunct="1"/>
            <a:r>
              <a:rPr lang="en-US" altLang="zh-TW" smtClean="0"/>
              <a:t>Declaration</a:t>
            </a:r>
          </a:p>
          <a:p>
            <a:pPr lvl="1" eaLnBrk="1" hangingPunct="1"/>
            <a:r>
              <a:rPr lang="en-US" altLang="zh-TW" smtClean="0"/>
              <a:t>Dereferencing a pointer</a:t>
            </a:r>
          </a:p>
          <a:p>
            <a:pPr lvl="1" eaLnBrk="1" hangingPunct="1"/>
            <a:r>
              <a:rPr lang="en-US" altLang="zh-TW" smtClean="0"/>
              <a:t>Pointers to pointer</a:t>
            </a:r>
          </a:p>
          <a:p>
            <a:pPr eaLnBrk="1" hangingPunct="1"/>
            <a:r>
              <a:rPr lang="en-US" altLang="zh-TW" smtClean="0"/>
              <a:t>Static vs. dynamic objects</a:t>
            </a:r>
          </a:p>
          <a:p>
            <a:pPr lvl="1" eaLnBrk="1" hangingPunct="1"/>
            <a:r>
              <a:rPr lang="en-US" altLang="zh-TW" smtClean="0">
                <a:latin typeface="Courier New" pitchFamily="49" charset="0"/>
              </a:rPr>
              <a:t>new</a:t>
            </a:r>
            <a:r>
              <a:rPr lang="en-US" altLang="zh-TW" smtClean="0"/>
              <a:t> and </a:t>
            </a:r>
            <a:r>
              <a:rPr lang="en-US" altLang="zh-TW" smtClean="0">
                <a:latin typeface="Courier New" pitchFamily="49" charset="0"/>
              </a:rPr>
              <a:t>delete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E79144-3A91-43D0-B2AF-40B09A4F90D8}" type="slidenum">
              <a:rPr lang="zh-TW" altLang="en-US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Each variable is assigned a memory slot (the size depends on the data type) and the variable’s data is stored there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sp>
        <p:nvSpPr>
          <p:cNvPr id="7172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Variable a’s value, i.e., 100, is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stored at memory location 1024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7178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7179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7180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1032</a:t>
            </a:r>
          </a:p>
        </p:txBody>
      </p:sp>
      <p:sp>
        <p:nvSpPr>
          <p:cNvPr id="7181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7183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7184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</a:rPr>
              <a:t>a</a:t>
            </a:r>
          </a:p>
        </p:txBody>
      </p:sp>
      <p:sp>
        <p:nvSpPr>
          <p:cNvPr id="718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EE40F7-E9C3-461A-84C7-AC170260DC5F}" type="slidenum">
              <a:rPr lang="zh-TW" altLang="en-US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pointer is a variable used to store the address of a memory cell. </a:t>
            </a:r>
          </a:p>
          <a:p>
            <a:pPr eaLnBrk="1" hangingPunct="1"/>
            <a:r>
              <a:rPr lang="en-US" altLang="zh-TW" smtClean="0"/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</a:rPr>
              <a:t>integer</a:t>
            </a:r>
          </a:p>
        </p:txBody>
      </p:sp>
      <p:sp>
        <p:nvSpPr>
          <p:cNvPr id="9234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</a:rPr>
              <a:t>pointer</a:t>
            </a:r>
          </a:p>
        </p:txBody>
      </p:sp>
      <p:sp>
        <p:nvSpPr>
          <p:cNvPr id="923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2F2C73-55A6-4719-B77E-654C8004CD13}" type="slidenum">
              <a:rPr lang="zh-TW" altLang="en-US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Major </a:t>
            </a:r>
            <a:r>
              <a:rPr lang="en-MY" b="1" smtClean="0"/>
              <a:t>advantages of pointers</a:t>
            </a:r>
            <a:r>
              <a:rPr lang="en-MY" smtClean="0"/>
              <a:t> are: </a:t>
            </a:r>
            <a:br>
              <a:rPr lang="en-MY" smtClean="0"/>
            </a:br>
            <a:endParaRPr lang="en-MY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MY" smtClean="0"/>
              <a:t>It allows management of structures which are allocated memory dynamically. 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MY" smtClean="0"/>
              <a:t>It allows passing of arrays and strings to functions more efficiently. 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MY" smtClean="0"/>
              <a:t>It makes possible to pass address of structure instead of entire structure to the functions.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B8495A-2EAE-4CEE-A61F-5F775CD6F747}" type="slidenum">
              <a:rPr lang="zh-TW" altLang="en-US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</a:t>
            </a:r>
          </a:p>
          <a:p>
            <a:pPr lvl="1" eaLnBrk="1" hangingPunct="1"/>
            <a:r>
              <a:rPr lang="en-US" altLang="zh-TW" smtClean="0"/>
              <a:t>C++  has pointer types for each type of object</a:t>
            </a:r>
          </a:p>
          <a:p>
            <a:pPr lvl="2" eaLnBrk="1" hangingPunct="1"/>
            <a:r>
              <a:rPr lang="en-US" altLang="zh-TW" smtClean="0"/>
              <a:t>Pointers to </a:t>
            </a:r>
            <a:r>
              <a:rPr lang="en-US" altLang="zh-TW" smtClean="0">
                <a:latin typeface="Courier New" pitchFamily="49" charset="0"/>
              </a:rPr>
              <a:t>int</a:t>
            </a:r>
            <a:r>
              <a:rPr lang="en-US" altLang="zh-TW" smtClean="0"/>
              <a:t> objects</a:t>
            </a:r>
          </a:p>
          <a:p>
            <a:pPr lvl="2" eaLnBrk="1" hangingPunct="1"/>
            <a:r>
              <a:rPr lang="en-US" altLang="zh-TW" smtClean="0"/>
              <a:t>Pointers to </a:t>
            </a:r>
            <a:r>
              <a:rPr lang="en-US" altLang="zh-TW" smtClean="0">
                <a:latin typeface="Courier New" pitchFamily="49" charset="0"/>
              </a:rPr>
              <a:t>char</a:t>
            </a:r>
            <a:r>
              <a:rPr lang="en-US" altLang="zh-TW" smtClean="0"/>
              <a:t> objects</a:t>
            </a:r>
          </a:p>
          <a:p>
            <a:pPr lvl="2" eaLnBrk="1" hangingPunct="1"/>
            <a:r>
              <a:rPr lang="en-US" altLang="zh-TW" smtClean="0"/>
              <a:t>Pointers to user-defined objects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/>
              <a:t>           (e.g., </a:t>
            </a:r>
            <a:r>
              <a:rPr lang="en-US" altLang="zh-TW" smtClean="0">
                <a:latin typeface="Courier New" pitchFamily="49" charset="0"/>
              </a:rPr>
              <a:t>RationalNumber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Even pointers to pointers</a:t>
            </a:r>
          </a:p>
          <a:p>
            <a:pPr lvl="2" eaLnBrk="1" hangingPunct="1"/>
            <a:r>
              <a:rPr lang="en-US" altLang="zh-TW" smtClean="0"/>
              <a:t>Pointers to pointers to </a:t>
            </a:r>
            <a:r>
              <a:rPr lang="en-US" altLang="zh-TW" smtClean="0">
                <a:latin typeface="Courier New" pitchFamily="49" charset="0"/>
              </a:rPr>
              <a:t>int</a:t>
            </a:r>
            <a:r>
              <a:rPr lang="en-US" altLang="zh-TW" smtClean="0"/>
              <a:t> objects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D2AD22-D8D9-4513-A555-4F659DBEF03A}" type="slidenum">
              <a:rPr lang="zh-TW" altLang="en-US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Variable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Declaration of Pointer variables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</a:t>
            </a:r>
            <a:r>
              <a:rPr lang="en-US" altLang="zh-TW" sz="2000" smtClean="0">
                <a:latin typeface="Courier New" pitchFamily="49" charset="0"/>
              </a:rPr>
              <a:t>	</a:t>
            </a:r>
            <a:r>
              <a:rPr lang="en-US" altLang="zh-TW" sz="2000" i="1" smtClean="0">
                <a:latin typeface="Courier New" pitchFamily="49" charset="0"/>
              </a:rPr>
              <a:t>type</a:t>
            </a:r>
            <a:r>
              <a:rPr lang="en-US" altLang="zh-TW" sz="2000" smtClean="0">
                <a:latin typeface="Courier New" pitchFamily="49" charset="0"/>
              </a:rPr>
              <a:t>* 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//or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	type *pointer_name;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where </a:t>
            </a:r>
            <a:r>
              <a:rPr lang="en-US" altLang="zh-TW" sz="2000" i="1" smtClean="0"/>
              <a:t>type </a:t>
            </a:r>
            <a:r>
              <a:rPr lang="en-US" altLang="zh-TW" sz="2000" smtClean="0"/>
              <a:t>is the type of data pointed to (e.g. int, char, double)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Examples: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  </a:t>
            </a:r>
            <a:r>
              <a:rPr lang="en-US" altLang="zh-TW" sz="2000" smtClean="0">
                <a:latin typeface="Courier New" pitchFamily="49" charset="0"/>
              </a:rPr>
              <a:t>int *n;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RationalNumber *r;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</a:rPr>
              <a:t>  int **p;    // pointer to pointer</a:t>
            </a: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  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i="1" smtClean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66BAD2-8D79-49E7-87FE-E9A88C9D2031}" type="slidenum">
              <a:rPr lang="zh-TW" altLang="en-US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Operator </a:t>
            </a:r>
            <a:r>
              <a:rPr lang="en-US" altLang="zh-TW" smtClean="0">
                <a:latin typeface="Courier New" pitchFamily="49" charset="0"/>
              </a:rPr>
              <a:t>&amp;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TW" sz="2400" i="1" smtClean="0">
                <a:latin typeface="Tahoma" pitchFamily="34" charset="0"/>
              </a:rPr>
              <a:t>The </a:t>
            </a:r>
            <a:r>
              <a:rPr lang="en-US" altLang="zh-TW" sz="2000" smtClean="0">
                <a:latin typeface="Tahoma" pitchFamily="34" charset="0"/>
              </a:rPr>
              <a:t>"</a:t>
            </a:r>
            <a:r>
              <a:rPr lang="en-US" altLang="zh-TW" sz="2400" i="1" smtClean="0">
                <a:latin typeface="Tahoma" pitchFamily="34" charset="0"/>
              </a:rPr>
              <a:t>address of </a:t>
            </a:r>
            <a:r>
              <a:rPr lang="en-US" altLang="zh-TW" sz="2000" smtClean="0">
                <a:latin typeface="Tahoma" pitchFamily="34" charset="0"/>
              </a:rPr>
              <a:t>"</a:t>
            </a:r>
            <a:r>
              <a:rPr lang="en-US" altLang="zh-TW" sz="2400" i="1" smtClean="0">
                <a:latin typeface="Tahoma" pitchFamily="34" charset="0"/>
              </a:rPr>
              <a:t> operator</a:t>
            </a:r>
            <a:r>
              <a:rPr lang="en-US" altLang="zh-TW" sz="2400" smtClean="0">
                <a:latin typeface="Tahoma" pitchFamily="34" charset="0"/>
              </a:rPr>
              <a:t> (</a:t>
            </a:r>
            <a:r>
              <a:rPr lang="en-US" altLang="zh-TW" sz="2400" smtClean="0">
                <a:solidFill>
                  <a:schemeClr val="hlink"/>
                </a:solidFill>
                <a:latin typeface="Courier New" pitchFamily="49" charset="0"/>
              </a:rPr>
              <a:t>&amp;</a:t>
            </a:r>
            <a:r>
              <a:rPr lang="en-US" altLang="zh-TW" sz="2400" smtClean="0">
                <a:latin typeface="Tahoma" pitchFamily="34" charset="0"/>
              </a:rPr>
              <a:t>) gives the memory address of the variable</a:t>
            </a:r>
          </a:p>
          <a:p>
            <a:pPr lvl="1" eaLnBrk="1" hangingPunct="1"/>
            <a:r>
              <a:rPr lang="en-US" altLang="zh-TW" sz="2000" b="1" smtClean="0">
                <a:solidFill>
                  <a:srgbClr val="FAFD00"/>
                </a:solidFill>
              </a:rPr>
              <a:t>Usage: </a:t>
            </a:r>
            <a:r>
              <a:rPr lang="en-US" altLang="zh-TW" sz="2000" b="1" smtClean="0">
                <a:solidFill>
                  <a:srgbClr val="FAFD00"/>
                </a:solidFill>
                <a:latin typeface="Courier New" pitchFamily="49" charset="0"/>
              </a:rPr>
              <a:t>&amp;</a:t>
            </a:r>
            <a:r>
              <a:rPr lang="en-US" altLang="zh-TW" sz="2000" b="1" smtClean="0">
                <a:latin typeface="Courier New" pitchFamily="49" charset="0"/>
              </a:rPr>
              <a:t>variable_name</a:t>
            </a:r>
          </a:p>
          <a:p>
            <a:pPr lvl="1" eaLnBrk="1" hangingPunct="1"/>
            <a:endParaRPr lang="en-US" altLang="zh-TW" sz="2000" b="1" smtClean="0">
              <a:latin typeface="Courier New" pitchFamily="49" charset="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16393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Memory address:</a:t>
            </a:r>
          </a:p>
        </p:txBody>
      </p:sp>
      <p:sp>
        <p:nvSpPr>
          <p:cNvPr id="16394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1024</a:t>
            </a:r>
          </a:p>
        </p:txBody>
      </p:sp>
      <p:sp>
        <p:nvSpPr>
          <p:cNvPr id="16395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int a = 100;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//get the value,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cout &lt;&lt; a;	  //prints 100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//get the memory address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</a:p>
        </p:txBody>
      </p:sp>
      <p:sp>
        <p:nvSpPr>
          <p:cNvPr id="16397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/>
              <a:t>1020</a:t>
            </a:r>
          </a:p>
        </p:txBody>
      </p:sp>
      <p:sp>
        <p:nvSpPr>
          <p:cNvPr id="16398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/>
              <a:t>a</a:t>
            </a:r>
          </a:p>
        </p:txBody>
      </p:sp>
      <p:sp>
        <p:nvSpPr>
          <p:cNvPr id="163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F95248-C3F0-4047-B65D-0B87406A44D5}" type="slidenum">
              <a:rPr lang="zh-TW" altLang="en-US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Operator &amp;</a:t>
            </a:r>
          </a:p>
        </p:txBody>
      </p:sp>
      <p:grpSp>
        <p:nvGrpSpPr>
          <p:cNvPr id="18435" name="Group 1060"/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444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/>
                <a:t>Memory address:</a:t>
              </a:r>
            </a:p>
          </p:txBody>
        </p:sp>
        <p:sp>
          <p:nvSpPr>
            <p:cNvPr id="18445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/>
                <a:t>1024</a:t>
              </a:r>
            </a:p>
          </p:txBody>
        </p:sp>
        <p:sp>
          <p:nvSpPr>
            <p:cNvPr id="18446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/>
                <a:t>1032</a:t>
              </a:r>
            </a:p>
          </p:txBody>
        </p:sp>
        <p:sp>
          <p:nvSpPr>
            <p:cNvPr id="18447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/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449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zh-TW" altLang="en-US"/>
                <a:t>1020</a:t>
              </a:r>
            </a:p>
          </p:txBody>
        </p:sp>
        <p:sp>
          <p:nvSpPr>
            <p:cNvPr id="18450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TW" sz="1800"/>
                <a:t>b</a:t>
              </a:r>
            </a:p>
          </p:txBody>
        </p:sp>
      </p:grpSp>
      <p:sp>
        <p:nvSpPr>
          <p:cNvPr id="18436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TW" altLang="en-US">
                <a:latin typeface="Courier New" pitchFamily="49" charset="0"/>
              </a:rPr>
              <a:t>#</a:t>
            </a:r>
            <a:r>
              <a:rPr lang="en-US" altLang="zh-TW">
                <a:latin typeface="Courier New" pitchFamily="49" charset="0"/>
              </a:rPr>
              <a:t>include &lt;iostream&gt;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void main(){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int a, b;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a = 88;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b = 100;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cout &lt;&lt; "The address of a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&amp;a</a:t>
            </a:r>
            <a:r>
              <a:rPr lang="en-US" altLang="zh-TW">
                <a:latin typeface="Courier New" pitchFamily="49" charset="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	cout &lt;&lt; "The address of b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</a:rPr>
              <a:t>&amp;b</a:t>
            </a:r>
            <a:r>
              <a:rPr lang="en-US" altLang="zh-TW">
                <a:latin typeface="Courier New" pitchFamily="49" charset="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</a:rPr>
              <a:t>} </a:t>
            </a:r>
            <a:endParaRPr lang="zh-TW" altLang="en-US">
              <a:latin typeface="Courier New" pitchFamily="49" charset="0"/>
            </a:endParaRPr>
          </a:p>
        </p:txBody>
      </p:sp>
      <p:sp>
        <p:nvSpPr>
          <p:cNvPr id="18437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TW" b="0"/>
              <a:t>Result is: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The address of a is: 1020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TW" b="0"/>
              <a:t>The address of b is: 1024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zh-TW" b="0"/>
          </a:p>
        </p:txBody>
      </p:sp>
      <p:sp>
        <p:nvSpPr>
          <p:cNvPr id="1843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53084B-4C30-46D2-AA0C-DE67E3D9911F}" type="slidenum">
              <a:rPr lang="zh-TW" altLang="en-US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Pages>33</Pages>
  <Words>694</Words>
  <Application>Microsoft Office PowerPoint</Application>
  <PresentationFormat>On-screen Show (4:3)</PresentationFormat>
  <Paragraphs>291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Monotype Sorts</vt:lpstr>
      <vt:lpstr>Calibri</vt:lpstr>
      <vt:lpstr>Times New Roman</vt:lpstr>
      <vt:lpstr>新細明體</vt:lpstr>
      <vt:lpstr>Courier New</vt:lpstr>
      <vt:lpstr>Courier</vt:lpstr>
      <vt:lpstr>Wingdings</vt:lpstr>
      <vt:lpstr>Tahoma</vt:lpstr>
      <vt:lpstr>Arial Unicode MS</vt:lpstr>
      <vt:lpstr>Office Theme</vt:lpstr>
      <vt:lpstr>PROGRAMMING II Pointer</vt:lpstr>
      <vt:lpstr>Topics</vt:lpstr>
      <vt:lpstr>Computer Memory</vt:lpstr>
      <vt:lpstr>Pointers</vt:lpstr>
      <vt:lpstr>Major advantages of pointers are:  </vt:lpstr>
      <vt:lpstr>Pointer Types</vt:lpstr>
      <vt:lpstr>Pointer Variable</vt:lpstr>
      <vt:lpstr>Address Operator &amp;</vt:lpstr>
      <vt:lpstr>Address Operator &amp;</vt:lpstr>
      <vt:lpstr>Pointer Variables</vt:lpstr>
      <vt:lpstr>Pointer to Pointer</vt:lpstr>
      <vt:lpstr> Dereferencing Operator *</vt:lpstr>
      <vt:lpstr>Don’t get confused</vt:lpstr>
      <vt:lpstr>A Pointer Example</vt:lpstr>
      <vt:lpstr>Another Pointer Example</vt:lpstr>
      <vt:lpstr>Another Pointer Example</vt:lpstr>
      <vt:lpstr>NULL pointer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comp104 notes</dc:title>
  <dc:creator>Andrew Horner</dc:creator>
  <cp:lastModifiedBy>User</cp:lastModifiedBy>
  <cp:revision>606</cp:revision>
  <cp:lastPrinted>2017-03-14T13:45:38Z</cp:lastPrinted>
  <dcterms:created xsi:type="dcterms:W3CDTF">1996-06-16T00:02:10Z</dcterms:created>
  <dcterms:modified xsi:type="dcterms:W3CDTF">2018-03-07T08:30:46Z</dcterms:modified>
</cp:coreProperties>
</file>