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7" r:id="rId6"/>
    <p:sldId id="272" r:id="rId7"/>
    <p:sldId id="261" r:id="rId8"/>
    <p:sldId id="268" r:id="rId9"/>
    <p:sldId id="263" r:id="rId10"/>
    <p:sldId id="269" r:id="rId11"/>
    <p:sldId id="270" r:id="rId12"/>
    <p:sldId id="262" r:id="rId13"/>
    <p:sldId id="264" r:id="rId14"/>
    <p:sldId id="271" r:id="rId15"/>
    <p:sldId id="26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448E6-7829-486B-A59E-9EE82864F8AA}" type="datetimeFigureOut">
              <a:rPr lang="en-MY" smtClean="0"/>
              <a:t>16/4/2023</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659E1-7706-4488-988D-9A02A3BCA6A4}" type="slidenum">
              <a:rPr lang="en-MY" smtClean="0"/>
              <a:t>‹#›</a:t>
            </a:fld>
            <a:endParaRPr lang="en-MY"/>
          </a:p>
        </p:txBody>
      </p:sp>
    </p:spTree>
    <p:extLst>
      <p:ext uri="{BB962C8B-B14F-4D97-AF65-F5344CB8AC3E}">
        <p14:creationId xmlns:p14="http://schemas.microsoft.com/office/powerpoint/2010/main" val="294347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740659E1-7706-4488-988D-9A02A3BCA6A4}" type="slidenum">
              <a:rPr lang="en-MY" smtClean="0"/>
              <a:t>13</a:t>
            </a:fld>
            <a:endParaRPr lang="en-MY"/>
          </a:p>
        </p:txBody>
      </p:sp>
    </p:spTree>
    <p:extLst>
      <p:ext uri="{BB962C8B-B14F-4D97-AF65-F5344CB8AC3E}">
        <p14:creationId xmlns:p14="http://schemas.microsoft.com/office/powerpoint/2010/main" val="320871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740659E1-7706-4488-988D-9A02A3BCA6A4}" type="slidenum">
              <a:rPr lang="en-MY" smtClean="0"/>
              <a:t>14</a:t>
            </a:fld>
            <a:endParaRPr lang="en-MY"/>
          </a:p>
        </p:txBody>
      </p:sp>
    </p:spTree>
    <p:extLst>
      <p:ext uri="{BB962C8B-B14F-4D97-AF65-F5344CB8AC3E}">
        <p14:creationId xmlns:p14="http://schemas.microsoft.com/office/powerpoint/2010/main" val="9926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35D7-D3B7-37B0-5A2A-30FAC0A99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11BA5AE-F43C-4634-2968-1ED2AEDA9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1A0358CE-F388-D9D9-01D8-1FF98EC09F1D}"/>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5" name="Footer Placeholder 4">
            <a:extLst>
              <a:ext uri="{FF2B5EF4-FFF2-40B4-BE49-F238E27FC236}">
                <a16:creationId xmlns:a16="http://schemas.microsoft.com/office/drawing/2014/main" id="{557C585A-D7CA-B827-3823-8949D8CFDED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2F62544-EA80-C279-405E-9937E1BEB702}"/>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90296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B063-63CE-FD19-309A-9CF0FD773024}"/>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9DB7DFA-D52B-D28B-344D-B06D258A96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C758A1F-6428-5776-7B22-92A1B692A846}"/>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5" name="Footer Placeholder 4">
            <a:extLst>
              <a:ext uri="{FF2B5EF4-FFF2-40B4-BE49-F238E27FC236}">
                <a16:creationId xmlns:a16="http://schemas.microsoft.com/office/drawing/2014/main" id="{2268634F-2783-1F46-931A-A43C58ABE3C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B188603-CDAA-58F7-6EA9-64E2C1214633}"/>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202732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20D24-3E68-9F30-F681-517DF6B1C9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48177D8-EADD-3A60-6B35-E42EEDAA2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934A7B6-573B-4F9A-D3DE-7F0D8CBE1342}"/>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5" name="Footer Placeholder 4">
            <a:extLst>
              <a:ext uri="{FF2B5EF4-FFF2-40B4-BE49-F238E27FC236}">
                <a16:creationId xmlns:a16="http://schemas.microsoft.com/office/drawing/2014/main" id="{5659063A-FFCF-AE8D-5292-546BB99A02F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56B26D7-4ABA-13D6-1785-6210E9A722B1}"/>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229770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E35C-66BE-1373-4F28-A24D5D8FE48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4F6D85F0-5CA7-7ECE-FB1F-44B4F2CE3C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DCD1C89-C9CE-8343-468B-14B005D9336D}"/>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5" name="Footer Placeholder 4">
            <a:extLst>
              <a:ext uri="{FF2B5EF4-FFF2-40B4-BE49-F238E27FC236}">
                <a16:creationId xmlns:a16="http://schemas.microsoft.com/office/drawing/2014/main" id="{96CBF0CA-C4CC-2D0B-3379-AD137DBF0B7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EEB194E-CD93-D70A-450A-4052C280F102}"/>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41666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D32E-316B-457E-9CE3-F1AA67EB6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51F2FC0-F88B-E0F9-DD03-E49AC4ECD1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566932-D988-77D6-39A8-D234C3127C2C}"/>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5" name="Footer Placeholder 4">
            <a:extLst>
              <a:ext uri="{FF2B5EF4-FFF2-40B4-BE49-F238E27FC236}">
                <a16:creationId xmlns:a16="http://schemas.microsoft.com/office/drawing/2014/main" id="{905F3D6D-C366-23C3-33C3-98A0DB449EC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029D635-44A9-3B75-9222-11590424E79D}"/>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332517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BFA4-05E6-24AC-0067-D2F311AD9D0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1EE60F4-7571-5384-2093-48CF12598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D028A620-F115-E8FE-6623-11EFBCD65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BA6C6759-C446-9947-E336-F089A502775A}"/>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6" name="Footer Placeholder 5">
            <a:extLst>
              <a:ext uri="{FF2B5EF4-FFF2-40B4-BE49-F238E27FC236}">
                <a16:creationId xmlns:a16="http://schemas.microsoft.com/office/drawing/2014/main" id="{584700E1-1DD2-5C92-0513-E5171364D9E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E0CAAFC-9489-38A0-4278-F85BE59E18F4}"/>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296510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005F-32B5-3949-7F5F-DD62E8723A41}"/>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FE30E2A-7A80-EF40-9169-E07307EC2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E945AC-C393-1294-E1F9-FE5A321101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5FC60B66-E1C3-DD86-200F-28F2FE637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D8DFF-5CC4-0E81-ABE0-F6FF5FB7D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B042A14-C75F-0B0D-381D-D9DA5A879722}"/>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8" name="Footer Placeholder 7">
            <a:extLst>
              <a:ext uri="{FF2B5EF4-FFF2-40B4-BE49-F238E27FC236}">
                <a16:creationId xmlns:a16="http://schemas.microsoft.com/office/drawing/2014/main" id="{041200E3-87C2-BC82-54EA-60621F1AFDE4}"/>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F452B7D9-666A-F6DF-FD2C-9AC2CB28B2E4}"/>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427665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2905-4827-018C-5538-D4B1642AF2D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33C9436F-2F3B-3F74-C120-10BB85CFC24E}"/>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4" name="Footer Placeholder 3">
            <a:extLst>
              <a:ext uri="{FF2B5EF4-FFF2-40B4-BE49-F238E27FC236}">
                <a16:creationId xmlns:a16="http://schemas.microsoft.com/office/drawing/2014/main" id="{097F8114-D0C8-BFC6-06B0-21441290E91B}"/>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AF39ED0D-61C0-C3DD-46E2-E42D780C8DB1}"/>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30768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618A6-9AE5-1998-1E90-5C89D4099EAE}"/>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3" name="Footer Placeholder 2">
            <a:extLst>
              <a:ext uri="{FF2B5EF4-FFF2-40B4-BE49-F238E27FC236}">
                <a16:creationId xmlns:a16="http://schemas.microsoft.com/office/drawing/2014/main" id="{4D55EDE0-4091-F3D3-D0C3-CB9F5BD860E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815BC90A-246D-71D3-F688-9CE45B5BD3F7}"/>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3207493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2461-F60B-D63E-3C6A-D991BAB6A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3DB8A798-FCF3-5C6E-E100-67EACD64C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5B38FEEB-CFD9-3956-07C0-9F738A561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6D2ED-67E6-0C39-8316-5DE374DB1511}"/>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6" name="Footer Placeholder 5">
            <a:extLst>
              <a:ext uri="{FF2B5EF4-FFF2-40B4-BE49-F238E27FC236}">
                <a16:creationId xmlns:a16="http://schemas.microsoft.com/office/drawing/2014/main" id="{9B11ABA8-2094-AF38-F631-9C6C45A3D1A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5FC489B-9FEB-3F17-A3C9-385E078BA919}"/>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167793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1921-557D-058C-B712-2CF9EFC98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0D48628-82A2-995F-DB9F-E02A11E0B4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500D0D8-83A4-428A-1B06-FDB23951D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7481C-076B-2430-5148-A69737158600}"/>
              </a:ext>
            </a:extLst>
          </p:cNvPr>
          <p:cNvSpPr>
            <a:spLocks noGrp="1"/>
          </p:cNvSpPr>
          <p:nvPr>
            <p:ph type="dt" sz="half" idx="10"/>
          </p:nvPr>
        </p:nvSpPr>
        <p:spPr/>
        <p:txBody>
          <a:bodyPr/>
          <a:lstStyle/>
          <a:p>
            <a:fld id="{BDAECB1A-3C6A-4425-B33E-921F0DDF0A6D}" type="datetimeFigureOut">
              <a:rPr lang="en-MY" smtClean="0"/>
              <a:t>16/4/2023</a:t>
            </a:fld>
            <a:endParaRPr lang="en-MY"/>
          </a:p>
        </p:txBody>
      </p:sp>
      <p:sp>
        <p:nvSpPr>
          <p:cNvPr id="6" name="Footer Placeholder 5">
            <a:extLst>
              <a:ext uri="{FF2B5EF4-FFF2-40B4-BE49-F238E27FC236}">
                <a16:creationId xmlns:a16="http://schemas.microsoft.com/office/drawing/2014/main" id="{B7044F37-9B35-F75A-27AD-829C295C3B5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D415543-4AE0-160F-13A7-C82A2A8BA740}"/>
              </a:ext>
            </a:extLst>
          </p:cNvPr>
          <p:cNvSpPr>
            <a:spLocks noGrp="1"/>
          </p:cNvSpPr>
          <p:nvPr>
            <p:ph type="sldNum" sz="quarter" idx="12"/>
          </p:nvPr>
        </p:nvSpPr>
        <p:spPr/>
        <p:txBody>
          <a:bodyPr/>
          <a:lstStyle/>
          <a:p>
            <a:fld id="{81351F30-9AD2-43F1-AA11-D525ABF4F93A}" type="slidenum">
              <a:rPr lang="en-MY" smtClean="0"/>
              <a:t>‹#›</a:t>
            </a:fld>
            <a:endParaRPr lang="en-MY"/>
          </a:p>
        </p:txBody>
      </p:sp>
    </p:spTree>
    <p:extLst>
      <p:ext uri="{BB962C8B-B14F-4D97-AF65-F5344CB8AC3E}">
        <p14:creationId xmlns:p14="http://schemas.microsoft.com/office/powerpoint/2010/main" val="258252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8109F-5C62-7A32-5D0A-ACF4A80C68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ED0C567-3F83-D0CD-820A-0599DAB09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FC791BC-2FB5-1E08-8741-256893DC3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AECB1A-3C6A-4425-B33E-921F0DDF0A6D}" type="datetimeFigureOut">
              <a:rPr lang="en-MY" smtClean="0"/>
              <a:t>16/4/2023</a:t>
            </a:fld>
            <a:endParaRPr lang="en-MY"/>
          </a:p>
        </p:txBody>
      </p:sp>
      <p:sp>
        <p:nvSpPr>
          <p:cNvPr id="5" name="Footer Placeholder 4">
            <a:extLst>
              <a:ext uri="{FF2B5EF4-FFF2-40B4-BE49-F238E27FC236}">
                <a16:creationId xmlns:a16="http://schemas.microsoft.com/office/drawing/2014/main" id="{D320FDFC-8E52-67E7-C511-91A0680BFD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2A29CC9-B5E7-B37C-8408-746EAA3CA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51F30-9AD2-43F1-AA11-D525ABF4F93A}" type="slidenum">
              <a:rPr lang="en-MY" smtClean="0"/>
              <a:t>‹#›</a:t>
            </a:fld>
            <a:endParaRPr lang="en-MY"/>
          </a:p>
        </p:txBody>
      </p:sp>
    </p:spTree>
    <p:extLst>
      <p:ext uri="{BB962C8B-B14F-4D97-AF65-F5344CB8AC3E}">
        <p14:creationId xmlns:p14="http://schemas.microsoft.com/office/powerpoint/2010/main" val="1526830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E932861-9937-F270-C278-79BE0584100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9881" r="-4" b="15097"/>
          <a:stretch/>
        </p:blipFill>
        <p:spPr>
          <a:xfrm>
            <a:off x="20" y="10"/>
            <a:ext cx="12188930" cy="6857990"/>
          </a:xfrm>
          <a:prstGeom prst="rect">
            <a:avLst/>
          </a:prstGeom>
        </p:spPr>
      </p:pic>
      <p:sp>
        <p:nvSpPr>
          <p:cNvPr id="2" name="Title 1">
            <a:extLst>
              <a:ext uri="{FF2B5EF4-FFF2-40B4-BE49-F238E27FC236}">
                <a16:creationId xmlns:a16="http://schemas.microsoft.com/office/drawing/2014/main" id="{34274C83-DEB5-65C3-7B7B-154C93D73EA9}"/>
              </a:ext>
            </a:extLst>
          </p:cNvPr>
          <p:cNvSpPr>
            <a:spLocks noGrp="1"/>
          </p:cNvSpPr>
          <p:nvPr>
            <p:ph type="ctrTitle"/>
          </p:nvPr>
        </p:nvSpPr>
        <p:spPr>
          <a:xfrm>
            <a:off x="1524000" y="1122363"/>
            <a:ext cx="9144000" cy="3063240"/>
          </a:xfrm>
        </p:spPr>
        <p:txBody>
          <a:bodyPr>
            <a:normAutofit/>
          </a:bodyPr>
          <a:lstStyle/>
          <a:p>
            <a:r>
              <a:rPr lang="en-MY" sz="5600">
                <a:solidFill>
                  <a:srgbClr val="FFFFFF"/>
                </a:solidFill>
              </a:rPr>
              <a:t>Autonomous Guided Vehicles (AGVs) and Autonomous Mobile Robots (AMRs)</a:t>
            </a:r>
          </a:p>
        </p:txBody>
      </p:sp>
      <p:sp>
        <p:nvSpPr>
          <p:cNvPr id="3" name="Subtitle 2">
            <a:extLst>
              <a:ext uri="{FF2B5EF4-FFF2-40B4-BE49-F238E27FC236}">
                <a16:creationId xmlns:a16="http://schemas.microsoft.com/office/drawing/2014/main" id="{852849F6-EEA2-60CD-E360-631883421169}"/>
              </a:ext>
            </a:extLst>
          </p:cNvPr>
          <p:cNvSpPr>
            <a:spLocks noGrp="1"/>
          </p:cNvSpPr>
          <p:nvPr>
            <p:ph type="subTitle" idx="1"/>
          </p:nvPr>
        </p:nvSpPr>
        <p:spPr>
          <a:xfrm>
            <a:off x="1527048" y="4599432"/>
            <a:ext cx="9144000" cy="1536192"/>
          </a:xfrm>
        </p:spPr>
        <p:txBody>
          <a:bodyPr>
            <a:normAutofit/>
          </a:bodyPr>
          <a:lstStyle/>
          <a:p>
            <a:r>
              <a:rPr lang="en-MY">
                <a:solidFill>
                  <a:srgbClr val="FFFFFF"/>
                </a:solidFill>
              </a:rPr>
              <a:t>Name: Amirul Haikal Bin Shahrin</a:t>
            </a:r>
          </a:p>
          <a:p>
            <a:r>
              <a:rPr lang="en-MY">
                <a:solidFill>
                  <a:srgbClr val="FFFFFF"/>
                </a:solidFill>
              </a:rPr>
              <a:t>Matric Number: 1912521</a:t>
            </a:r>
          </a:p>
        </p:txBody>
      </p:sp>
      <p:sp>
        <p:nvSpPr>
          <p:cNvPr id="1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60904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45BCAD1-25C9-BEDA-A49F-4E0A8F496501}"/>
              </a:ext>
            </a:extLst>
          </p:cNvPr>
          <p:cNvSpPr>
            <a:spLocks noGrp="1"/>
          </p:cNvSpPr>
          <p:nvPr>
            <p:ph type="title"/>
          </p:nvPr>
        </p:nvSpPr>
        <p:spPr>
          <a:xfrm>
            <a:off x="4184542" y="486184"/>
            <a:ext cx="7363990" cy="1325563"/>
          </a:xfrm>
        </p:spPr>
        <p:txBody>
          <a:bodyPr>
            <a:normAutofit/>
          </a:bodyPr>
          <a:lstStyle/>
          <a:p>
            <a:r>
              <a:rPr lang="en-MY" dirty="0"/>
              <a:t>Data Collection (Vision Sensors)</a:t>
            </a:r>
          </a:p>
        </p:txBody>
      </p:sp>
      <p:sp>
        <p:nvSpPr>
          <p:cNvPr id="3" name="Content Placeholder 2">
            <a:extLst>
              <a:ext uri="{FF2B5EF4-FFF2-40B4-BE49-F238E27FC236}">
                <a16:creationId xmlns:a16="http://schemas.microsoft.com/office/drawing/2014/main" id="{CC147335-AC68-25F8-4520-D125B1DF5948}"/>
              </a:ext>
            </a:extLst>
          </p:cNvPr>
          <p:cNvSpPr>
            <a:spLocks noGrp="1"/>
          </p:cNvSpPr>
          <p:nvPr>
            <p:ph idx="1"/>
          </p:nvPr>
        </p:nvSpPr>
        <p:spPr>
          <a:xfrm>
            <a:off x="4184542" y="1946684"/>
            <a:ext cx="7363990" cy="4351338"/>
          </a:xfrm>
        </p:spPr>
        <p:txBody>
          <a:bodyPr>
            <a:normAutofit/>
          </a:bodyPr>
          <a:lstStyle/>
          <a:p>
            <a:r>
              <a:rPr lang="en-US" b="0" i="0" dirty="0">
                <a:solidFill>
                  <a:schemeClr val="bg2">
                    <a:lumMod val="25000"/>
                  </a:schemeClr>
                </a:solidFill>
                <a:effectLst/>
                <a:latin typeface="Söhne"/>
              </a:rPr>
              <a:t>Vision sensors use cameras to provide visual information to the AGV/AMR about its surroundings. </a:t>
            </a:r>
          </a:p>
          <a:p>
            <a:r>
              <a:rPr lang="en-US" b="0" i="0" dirty="0">
                <a:solidFill>
                  <a:schemeClr val="bg2">
                    <a:lumMod val="25000"/>
                  </a:schemeClr>
                </a:solidFill>
                <a:effectLst/>
                <a:latin typeface="Söhne"/>
              </a:rPr>
              <a:t>They are used for object detection, recognition, and tracking. </a:t>
            </a:r>
          </a:p>
          <a:p>
            <a:r>
              <a:rPr lang="en-US" b="0" i="0" dirty="0">
                <a:solidFill>
                  <a:schemeClr val="bg2">
                    <a:lumMod val="25000"/>
                  </a:schemeClr>
                </a:solidFill>
                <a:effectLst/>
                <a:latin typeface="Söhne"/>
              </a:rPr>
              <a:t>Examples of Vision sensors used in AGVs/AMRs are Intel RealSense and Basler Vision sensors.</a:t>
            </a:r>
            <a:endParaRPr lang="en-MY"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53D4ED-6995-A30F-E329-88BC470D15C1}"/>
              </a:ext>
            </a:extLst>
          </p:cNvPr>
          <p:cNvSpPr txBox="1"/>
          <p:nvPr/>
        </p:nvSpPr>
        <p:spPr>
          <a:xfrm>
            <a:off x="1081598" y="2921474"/>
            <a:ext cx="2077428" cy="461665"/>
          </a:xfrm>
          <a:prstGeom prst="rect">
            <a:avLst/>
          </a:prstGeom>
          <a:noFill/>
        </p:spPr>
        <p:txBody>
          <a:bodyPr wrap="none" rtlCol="0">
            <a:spAutoFit/>
          </a:bodyPr>
          <a:lstStyle/>
          <a:p>
            <a:r>
              <a:rPr lang="en-MY" sz="2400" dirty="0"/>
              <a:t>Intel RealSense</a:t>
            </a:r>
          </a:p>
        </p:txBody>
      </p:sp>
      <p:sp>
        <p:nvSpPr>
          <p:cNvPr id="9" name="TextBox 8">
            <a:extLst>
              <a:ext uri="{FF2B5EF4-FFF2-40B4-BE49-F238E27FC236}">
                <a16:creationId xmlns:a16="http://schemas.microsoft.com/office/drawing/2014/main" id="{590BD483-2951-6CFF-E610-5A5BD1BFDE31}"/>
              </a:ext>
            </a:extLst>
          </p:cNvPr>
          <p:cNvSpPr txBox="1"/>
          <p:nvPr/>
        </p:nvSpPr>
        <p:spPr>
          <a:xfrm>
            <a:off x="725764" y="5836357"/>
            <a:ext cx="2789097" cy="461665"/>
          </a:xfrm>
          <a:prstGeom prst="rect">
            <a:avLst/>
          </a:prstGeom>
          <a:noFill/>
        </p:spPr>
        <p:txBody>
          <a:bodyPr wrap="none" rtlCol="0">
            <a:spAutoFit/>
          </a:bodyPr>
          <a:lstStyle/>
          <a:p>
            <a:r>
              <a:rPr lang="en-MY" sz="2400" dirty="0"/>
              <a:t>Basler Vision sensors</a:t>
            </a:r>
          </a:p>
        </p:txBody>
      </p:sp>
      <p:pic>
        <p:nvPicPr>
          <p:cNvPr id="5" name="Picture 4" descr="A picture containing electronics, projector, camera&#10;&#10;Description automatically generated">
            <a:extLst>
              <a:ext uri="{FF2B5EF4-FFF2-40B4-BE49-F238E27FC236}">
                <a16:creationId xmlns:a16="http://schemas.microsoft.com/office/drawing/2014/main" id="{8B4F4F62-E3F7-7F53-F8AA-9D03F70BF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76" y="3629058"/>
            <a:ext cx="3190875" cy="2381250"/>
          </a:xfrm>
          <a:prstGeom prst="rect">
            <a:avLst/>
          </a:prstGeom>
        </p:spPr>
      </p:pic>
      <p:pic>
        <p:nvPicPr>
          <p:cNvPr id="10" name="Picture 9" descr="A picture containing projector&#10;&#10;Description automatically generated">
            <a:extLst>
              <a:ext uri="{FF2B5EF4-FFF2-40B4-BE49-F238E27FC236}">
                <a16:creationId xmlns:a16="http://schemas.microsoft.com/office/drawing/2014/main" id="{3C4C738E-C295-01EA-0648-C1837AF04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394" y="965421"/>
            <a:ext cx="2857500" cy="1600200"/>
          </a:xfrm>
          <a:prstGeom prst="rect">
            <a:avLst/>
          </a:prstGeom>
        </p:spPr>
      </p:pic>
    </p:spTree>
    <p:extLst>
      <p:ext uri="{BB962C8B-B14F-4D97-AF65-F5344CB8AC3E}">
        <p14:creationId xmlns:p14="http://schemas.microsoft.com/office/powerpoint/2010/main" val="174524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45BCAD1-25C9-BEDA-A49F-4E0A8F496501}"/>
              </a:ext>
            </a:extLst>
          </p:cNvPr>
          <p:cNvSpPr>
            <a:spLocks noGrp="1"/>
          </p:cNvSpPr>
          <p:nvPr>
            <p:ph type="title"/>
          </p:nvPr>
        </p:nvSpPr>
        <p:spPr>
          <a:xfrm>
            <a:off x="4184542" y="486184"/>
            <a:ext cx="7363990" cy="1325563"/>
          </a:xfrm>
        </p:spPr>
        <p:txBody>
          <a:bodyPr>
            <a:normAutofit/>
          </a:bodyPr>
          <a:lstStyle/>
          <a:p>
            <a:r>
              <a:rPr lang="en-MY" dirty="0"/>
              <a:t>Data Collection (Ultrasonic Sensors)</a:t>
            </a:r>
          </a:p>
        </p:txBody>
      </p:sp>
      <p:sp>
        <p:nvSpPr>
          <p:cNvPr id="3" name="Content Placeholder 2">
            <a:extLst>
              <a:ext uri="{FF2B5EF4-FFF2-40B4-BE49-F238E27FC236}">
                <a16:creationId xmlns:a16="http://schemas.microsoft.com/office/drawing/2014/main" id="{CC147335-AC68-25F8-4520-D125B1DF5948}"/>
              </a:ext>
            </a:extLst>
          </p:cNvPr>
          <p:cNvSpPr>
            <a:spLocks noGrp="1"/>
          </p:cNvSpPr>
          <p:nvPr>
            <p:ph idx="1"/>
          </p:nvPr>
        </p:nvSpPr>
        <p:spPr>
          <a:xfrm>
            <a:off x="4219412" y="1888576"/>
            <a:ext cx="7363990" cy="4351338"/>
          </a:xfrm>
        </p:spPr>
        <p:txBody>
          <a:bodyPr>
            <a:normAutofit/>
          </a:bodyPr>
          <a:lstStyle/>
          <a:p>
            <a:r>
              <a:rPr lang="en-US" b="0" i="0" dirty="0">
                <a:solidFill>
                  <a:schemeClr val="bg2">
                    <a:lumMod val="25000"/>
                  </a:schemeClr>
                </a:solidFill>
                <a:effectLst/>
                <a:latin typeface="Times New Roman" panose="02020603050405020304" pitchFamily="18" charset="0"/>
                <a:cs typeface="Times New Roman" panose="02020603050405020304" pitchFamily="18" charset="0"/>
              </a:rPr>
              <a:t>Ultrasonic sensors use sound waves to detect the distance between the AGV/AMR and obstacles in the environment. </a:t>
            </a:r>
          </a:p>
          <a:p>
            <a:r>
              <a:rPr lang="en-US" b="0" i="0" dirty="0">
                <a:solidFill>
                  <a:schemeClr val="bg2">
                    <a:lumMod val="25000"/>
                  </a:schemeClr>
                </a:solidFill>
                <a:effectLst/>
                <a:latin typeface="Times New Roman" panose="02020603050405020304" pitchFamily="18" charset="0"/>
                <a:cs typeface="Times New Roman" panose="02020603050405020304" pitchFamily="18" charset="0"/>
              </a:rPr>
              <a:t>They are used for obstacle avoidance and positioning. </a:t>
            </a:r>
          </a:p>
          <a:p>
            <a:r>
              <a:rPr lang="en-US" b="0" i="0" dirty="0">
                <a:solidFill>
                  <a:schemeClr val="bg2">
                    <a:lumMod val="25000"/>
                  </a:schemeClr>
                </a:solidFill>
                <a:effectLst/>
                <a:latin typeface="Times New Roman" panose="02020603050405020304" pitchFamily="18" charset="0"/>
                <a:cs typeface="Times New Roman" panose="02020603050405020304" pitchFamily="18" charset="0"/>
              </a:rPr>
              <a:t>Examples of ultrasonic sensors used in AGVs/AMRs are </a:t>
            </a:r>
            <a:r>
              <a:rPr lang="en-US" b="0" i="0" dirty="0" err="1">
                <a:solidFill>
                  <a:schemeClr val="bg2">
                    <a:lumMod val="25000"/>
                  </a:schemeClr>
                </a:solidFill>
                <a:effectLst/>
                <a:latin typeface="Times New Roman" panose="02020603050405020304" pitchFamily="18" charset="0"/>
                <a:cs typeface="Times New Roman" panose="02020603050405020304" pitchFamily="18" charset="0"/>
              </a:rPr>
              <a:t>MaxBotix</a:t>
            </a:r>
            <a:r>
              <a:rPr lang="en-US" b="0" i="0" dirty="0">
                <a:solidFill>
                  <a:schemeClr val="bg2">
                    <a:lumMod val="25000"/>
                  </a:schemeClr>
                </a:solidFill>
                <a:effectLst/>
                <a:latin typeface="Times New Roman" panose="02020603050405020304" pitchFamily="18" charset="0"/>
                <a:cs typeface="Times New Roman" panose="02020603050405020304" pitchFamily="18" charset="0"/>
              </a:rPr>
              <a:t> and SICK Ultrasonic Sensors.</a:t>
            </a:r>
            <a:endParaRPr lang="en-MY"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53D4ED-6995-A30F-E329-88BC470D15C1}"/>
              </a:ext>
            </a:extLst>
          </p:cNvPr>
          <p:cNvSpPr txBox="1"/>
          <p:nvPr/>
        </p:nvSpPr>
        <p:spPr>
          <a:xfrm>
            <a:off x="643468" y="2885354"/>
            <a:ext cx="3088987" cy="461665"/>
          </a:xfrm>
          <a:prstGeom prst="rect">
            <a:avLst/>
          </a:prstGeom>
          <a:noFill/>
        </p:spPr>
        <p:txBody>
          <a:bodyPr wrap="none" rtlCol="0">
            <a:spAutoFit/>
          </a:bodyPr>
          <a:lstStyle/>
          <a:p>
            <a:r>
              <a:rPr lang="en-MY" sz="2400" dirty="0"/>
              <a:t>SICK Ultrasonic Sensors</a:t>
            </a:r>
          </a:p>
        </p:txBody>
      </p:sp>
      <p:sp>
        <p:nvSpPr>
          <p:cNvPr id="9" name="TextBox 8">
            <a:extLst>
              <a:ext uri="{FF2B5EF4-FFF2-40B4-BE49-F238E27FC236}">
                <a16:creationId xmlns:a16="http://schemas.microsoft.com/office/drawing/2014/main" id="{590BD483-2951-6CFF-E610-5A5BD1BFDE31}"/>
              </a:ext>
            </a:extLst>
          </p:cNvPr>
          <p:cNvSpPr txBox="1"/>
          <p:nvPr/>
        </p:nvSpPr>
        <p:spPr>
          <a:xfrm>
            <a:off x="1502071" y="5774896"/>
            <a:ext cx="1359988" cy="461665"/>
          </a:xfrm>
          <a:prstGeom prst="rect">
            <a:avLst/>
          </a:prstGeom>
          <a:noFill/>
        </p:spPr>
        <p:txBody>
          <a:bodyPr wrap="none" rtlCol="0">
            <a:spAutoFit/>
          </a:bodyPr>
          <a:lstStyle/>
          <a:p>
            <a:r>
              <a:rPr lang="en-MY" sz="2400" dirty="0" err="1"/>
              <a:t>MaxBotix</a:t>
            </a:r>
            <a:endParaRPr lang="en-MY" sz="2400" dirty="0"/>
          </a:p>
        </p:txBody>
      </p:sp>
      <p:pic>
        <p:nvPicPr>
          <p:cNvPr id="6" name="Picture 5" descr="A picture containing electronics&#10;&#10;Description automatically generated">
            <a:extLst>
              <a:ext uri="{FF2B5EF4-FFF2-40B4-BE49-F238E27FC236}">
                <a16:creationId xmlns:a16="http://schemas.microsoft.com/office/drawing/2014/main" id="{9872904A-62C5-C66A-245E-90AE2DA6B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15" y="3973393"/>
            <a:ext cx="2857500" cy="1600200"/>
          </a:xfrm>
          <a:prstGeom prst="rect">
            <a:avLst/>
          </a:prstGeom>
        </p:spPr>
      </p:pic>
      <p:pic>
        <p:nvPicPr>
          <p:cNvPr id="11" name="Picture 10" descr="A picture containing light&#10;&#10;Description automatically generated">
            <a:extLst>
              <a:ext uri="{FF2B5EF4-FFF2-40B4-BE49-F238E27FC236}">
                <a16:creationId xmlns:a16="http://schemas.microsoft.com/office/drawing/2014/main" id="{802F184E-1EA5-C388-604D-56BAF8B04B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8" y="468256"/>
            <a:ext cx="2967347" cy="2652119"/>
          </a:xfrm>
          <a:prstGeom prst="rect">
            <a:avLst/>
          </a:prstGeom>
        </p:spPr>
      </p:pic>
    </p:spTree>
    <p:extLst>
      <p:ext uri="{BB962C8B-B14F-4D97-AF65-F5344CB8AC3E}">
        <p14:creationId xmlns:p14="http://schemas.microsoft.com/office/powerpoint/2010/main" val="13582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1CC5-6577-33B1-F5C9-7C3B0F16312E}"/>
              </a:ext>
            </a:extLst>
          </p:cNvPr>
          <p:cNvSpPr>
            <a:spLocks noGrp="1"/>
          </p:cNvSpPr>
          <p:nvPr>
            <p:ph type="title"/>
          </p:nvPr>
        </p:nvSpPr>
        <p:spPr>
          <a:xfrm>
            <a:off x="8017254" y="525439"/>
            <a:ext cx="3336545" cy="1657614"/>
          </a:xfrm>
        </p:spPr>
        <p:txBody>
          <a:bodyPr>
            <a:normAutofit/>
          </a:bodyPr>
          <a:lstStyle/>
          <a:p>
            <a:r>
              <a:rPr lang="en-MY" sz="3600" dirty="0"/>
              <a:t>Data Transmission</a:t>
            </a:r>
          </a:p>
        </p:txBody>
      </p:sp>
      <p:cxnSp>
        <p:nvCxnSpPr>
          <p:cNvPr id="18" name="Straight Connector 17">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78A8A2-2B27-3190-6792-3BA8CE73F2F8}"/>
              </a:ext>
            </a:extLst>
          </p:cNvPr>
          <p:cNvSpPr>
            <a:spLocks noGrp="1"/>
          </p:cNvSpPr>
          <p:nvPr>
            <p:ph idx="1"/>
          </p:nvPr>
        </p:nvSpPr>
        <p:spPr>
          <a:xfrm>
            <a:off x="7448723" y="2430089"/>
            <a:ext cx="4473606" cy="3902472"/>
          </a:xfrm>
        </p:spPr>
        <p:txBody>
          <a:bodyPr>
            <a:normAutofit fontScale="85000" lnSpcReduction="10000"/>
          </a:bodyPr>
          <a:lstStyle/>
          <a:p>
            <a:r>
              <a:rPr lang="en-US" sz="1400" b="0" i="0" dirty="0">
                <a:solidFill>
                  <a:srgbClr val="374151"/>
                </a:solidFill>
                <a:effectLst/>
                <a:latin typeface="Söhne"/>
              </a:rPr>
              <a:t>The data transmission hardware enables the vehicles to communicate with the control system and exchange information with other devices in the environment.</a:t>
            </a:r>
          </a:p>
          <a:p>
            <a:pPr algn="l">
              <a:buFont typeface="+mj-lt"/>
              <a:buAutoNum type="arabicPeriod"/>
            </a:pPr>
            <a:r>
              <a:rPr lang="en-US" sz="1400" b="0" i="0" dirty="0">
                <a:solidFill>
                  <a:srgbClr val="374151"/>
                </a:solidFill>
                <a:effectLst/>
                <a:latin typeface="Söhne"/>
              </a:rPr>
              <a:t>Wi-Fi: Wi-Fi is a commonly used wireless communication technology in AGVs/AMRs. It enables the vehicles to communicate with the control system and exchange data in real-time. Examples of Wi-Fi devices used in AGVs/AMRs are wireless routers and access points.</a:t>
            </a:r>
          </a:p>
          <a:p>
            <a:pPr algn="l">
              <a:buFont typeface="+mj-lt"/>
              <a:buAutoNum type="arabicPeriod"/>
            </a:pPr>
            <a:r>
              <a:rPr lang="en-US" sz="1400" b="0" i="0" dirty="0">
                <a:solidFill>
                  <a:srgbClr val="374151"/>
                </a:solidFill>
                <a:effectLst/>
                <a:latin typeface="Söhne"/>
              </a:rPr>
              <a:t>Bluetooth: Bluetooth is another wireless communication technology used in AGVs/AMRs. It is used for short-range communication between the AGV/AMR and other devices in the environment. Examples of Bluetooth devices used in AGVs/AMRs are Bluetooth sensors and tags.</a:t>
            </a:r>
          </a:p>
          <a:p>
            <a:pPr algn="l">
              <a:buFont typeface="+mj-lt"/>
              <a:buAutoNum type="arabicPeriod"/>
            </a:pPr>
            <a:r>
              <a:rPr lang="en-US" sz="1400" b="0" i="0" dirty="0">
                <a:solidFill>
                  <a:srgbClr val="374151"/>
                </a:solidFill>
                <a:effectLst/>
                <a:latin typeface="Söhne"/>
              </a:rPr>
              <a:t>Cellular Modems: Cellular modems are used to provide long-range communication in AGVs/AMRs. They use cellular networks to enable communication between the AGV/AMR and the control system. Examples of cellular modems used in AGVs/AMRs are Sierra Wireless modems and Digi International modems.</a:t>
            </a:r>
          </a:p>
          <a:p>
            <a:pPr algn="l">
              <a:buFont typeface="+mj-lt"/>
              <a:buAutoNum type="arabicPeriod"/>
            </a:pPr>
            <a:r>
              <a:rPr lang="en-US" sz="1400" b="0" i="0" dirty="0">
                <a:solidFill>
                  <a:srgbClr val="374151"/>
                </a:solidFill>
                <a:effectLst/>
                <a:latin typeface="Söhne"/>
              </a:rPr>
              <a:t>Ethernet: Ethernet is a wired communication technology used in AGVs/AMRs. It enables the vehicles to communicate with the control system using cables. Examples of Ethernet devices used in AGVs/AMRs are Ethernet switches and routers.</a:t>
            </a:r>
          </a:p>
          <a:p>
            <a:endParaRPr lang="en-MY" sz="2000" dirty="0">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157702-B7C2-C866-6493-A45C55E28B32}"/>
              </a:ext>
            </a:extLst>
          </p:cNvPr>
          <p:cNvSpPr txBox="1"/>
          <p:nvPr/>
        </p:nvSpPr>
        <p:spPr>
          <a:xfrm>
            <a:off x="5302857" y="1816482"/>
            <a:ext cx="1578574" cy="369332"/>
          </a:xfrm>
          <a:prstGeom prst="rect">
            <a:avLst/>
          </a:prstGeom>
          <a:noFill/>
        </p:spPr>
        <p:txBody>
          <a:bodyPr wrap="none" rtlCol="0">
            <a:spAutoFit/>
          </a:bodyPr>
          <a:lstStyle/>
          <a:p>
            <a:r>
              <a:rPr lang="en-MY" dirty="0"/>
              <a:t>Ethernet Cable</a:t>
            </a:r>
          </a:p>
        </p:txBody>
      </p:sp>
      <p:sp>
        <p:nvSpPr>
          <p:cNvPr id="15" name="TextBox 14">
            <a:extLst>
              <a:ext uri="{FF2B5EF4-FFF2-40B4-BE49-F238E27FC236}">
                <a16:creationId xmlns:a16="http://schemas.microsoft.com/office/drawing/2014/main" id="{64BFEB68-1A90-D81D-3624-2A8D142AE477}"/>
              </a:ext>
            </a:extLst>
          </p:cNvPr>
          <p:cNvSpPr txBox="1"/>
          <p:nvPr/>
        </p:nvSpPr>
        <p:spPr>
          <a:xfrm>
            <a:off x="276646" y="6410555"/>
            <a:ext cx="2650835" cy="369332"/>
          </a:xfrm>
          <a:prstGeom prst="rect">
            <a:avLst/>
          </a:prstGeom>
          <a:noFill/>
        </p:spPr>
        <p:txBody>
          <a:bodyPr wrap="square" rtlCol="0">
            <a:spAutoFit/>
          </a:bodyPr>
          <a:lstStyle/>
          <a:p>
            <a:r>
              <a:rPr lang="en-MY" dirty="0"/>
              <a:t>Archer C1200 (WIFI)</a:t>
            </a:r>
          </a:p>
        </p:txBody>
      </p:sp>
      <p:sp>
        <p:nvSpPr>
          <p:cNvPr id="16" name="TextBox 15">
            <a:extLst>
              <a:ext uri="{FF2B5EF4-FFF2-40B4-BE49-F238E27FC236}">
                <a16:creationId xmlns:a16="http://schemas.microsoft.com/office/drawing/2014/main" id="{923DD423-5681-4D0F-243D-3C1E0ABF75CA}"/>
              </a:ext>
            </a:extLst>
          </p:cNvPr>
          <p:cNvSpPr txBox="1"/>
          <p:nvPr/>
        </p:nvSpPr>
        <p:spPr>
          <a:xfrm>
            <a:off x="1252012" y="3722065"/>
            <a:ext cx="4799164" cy="369332"/>
          </a:xfrm>
          <a:prstGeom prst="rect">
            <a:avLst/>
          </a:prstGeom>
          <a:noFill/>
        </p:spPr>
        <p:txBody>
          <a:bodyPr wrap="square" rtlCol="0">
            <a:spAutoFit/>
          </a:bodyPr>
          <a:lstStyle/>
          <a:p>
            <a:r>
              <a:rPr lang="en-US" dirty="0"/>
              <a:t>Bluetooth Module</a:t>
            </a:r>
            <a:endParaRPr lang="en-MY" dirty="0"/>
          </a:p>
        </p:txBody>
      </p:sp>
      <p:sp>
        <p:nvSpPr>
          <p:cNvPr id="17" name="TextBox 16">
            <a:extLst>
              <a:ext uri="{FF2B5EF4-FFF2-40B4-BE49-F238E27FC236}">
                <a16:creationId xmlns:a16="http://schemas.microsoft.com/office/drawing/2014/main" id="{7878EE1D-BCC5-BF4F-911E-5F90C50F1834}"/>
              </a:ext>
            </a:extLst>
          </p:cNvPr>
          <p:cNvSpPr txBox="1"/>
          <p:nvPr/>
        </p:nvSpPr>
        <p:spPr>
          <a:xfrm>
            <a:off x="4883219" y="4203544"/>
            <a:ext cx="2459584" cy="369332"/>
          </a:xfrm>
          <a:prstGeom prst="rect">
            <a:avLst/>
          </a:prstGeom>
          <a:noFill/>
        </p:spPr>
        <p:txBody>
          <a:bodyPr wrap="none" rtlCol="0">
            <a:spAutoFit/>
          </a:bodyPr>
          <a:lstStyle/>
          <a:p>
            <a:r>
              <a:rPr lang="en-US" dirty="0"/>
              <a:t>Sierra Wireless Modem</a:t>
            </a:r>
            <a:endParaRPr lang="en-MY" dirty="0"/>
          </a:p>
        </p:txBody>
      </p:sp>
      <p:pic>
        <p:nvPicPr>
          <p:cNvPr id="10" name="Picture 9" descr="A picture containing electronics&#10;&#10;Description automatically generated">
            <a:extLst>
              <a:ext uri="{FF2B5EF4-FFF2-40B4-BE49-F238E27FC236}">
                <a16:creationId xmlns:a16="http://schemas.microsoft.com/office/drawing/2014/main" id="{042C4AF5-5B45-CBC3-6648-AF1B5EBC4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29" y="4838018"/>
            <a:ext cx="2034205" cy="1558531"/>
          </a:xfrm>
          <a:prstGeom prst="rect">
            <a:avLst/>
          </a:prstGeom>
        </p:spPr>
      </p:pic>
      <p:pic>
        <p:nvPicPr>
          <p:cNvPr id="21" name="Picture 20" descr="A close-up of some batteries&#10;&#10;Description automatically generated with low confidence">
            <a:extLst>
              <a:ext uri="{FF2B5EF4-FFF2-40B4-BE49-F238E27FC236}">
                <a16:creationId xmlns:a16="http://schemas.microsoft.com/office/drawing/2014/main" id="{40B45F14-8A79-AF25-6600-CED2E725D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45" y="525439"/>
            <a:ext cx="3586577" cy="3200371"/>
          </a:xfrm>
          <a:prstGeom prst="rect">
            <a:avLst/>
          </a:prstGeom>
        </p:spPr>
      </p:pic>
      <p:pic>
        <p:nvPicPr>
          <p:cNvPr id="25" name="Picture 24" descr="A picture containing electronics&#10;&#10;Description automatically generated">
            <a:extLst>
              <a:ext uri="{FF2B5EF4-FFF2-40B4-BE49-F238E27FC236}">
                <a16:creationId xmlns:a16="http://schemas.microsoft.com/office/drawing/2014/main" id="{F1A02033-1BA3-80E1-DF52-87BC9C2A8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589" y="2239402"/>
            <a:ext cx="2466975" cy="1847850"/>
          </a:xfrm>
          <a:prstGeom prst="rect">
            <a:avLst/>
          </a:prstGeom>
        </p:spPr>
      </p:pic>
      <p:pic>
        <p:nvPicPr>
          <p:cNvPr id="27" name="Picture 26" descr="A picture containing cable, connector&#10;&#10;Description automatically generated">
            <a:extLst>
              <a:ext uri="{FF2B5EF4-FFF2-40B4-BE49-F238E27FC236}">
                <a16:creationId xmlns:a16="http://schemas.microsoft.com/office/drawing/2014/main" id="{93B2577C-8F16-79C5-F634-CC58BF41BD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369" y="125105"/>
            <a:ext cx="2857500" cy="1600200"/>
          </a:xfrm>
          <a:prstGeom prst="rect">
            <a:avLst/>
          </a:prstGeom>
        </p:spPr>
      </p:pic>
      <p:pic>
        <p:nvPicPr>
          <p:cNvPr id="29" name="Picture 28" descr="Text&#10;&#10;Description automatically generated">
            <a:extLst>
              <a:ext uri="{FF2B5EF4-FFF2-40B4-BE49-F238E27FC236}">
                <a16:creationId xmlns:a16="http://schemas.microsoft.com/office/drawing/2014/main" id="{0EA258BE-830A-CC35-82C4-6401FAAC7C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1268" y="4712390"/>
            <a:ext cx="1929907" cy="1553680"/>
          </a:xfrm>
          <a:prstGeom prst="rect">
            <a:avLst/>
          </a:prstGeom>
        </p:spPr>
      </p:pic>
      <p:sp>
        <p:nvSpPr>
          <p:cNvPr id="30" name="TextBox 29">
            <a:extLst>
              <a:ext uri="{FF2B5EF4-FFF2-40B4-BE49-F238E27FC236}">
                <a16:creationId xmlns:a16="http://schemas.microsoft.com/office/drawing/2014/main" id="{6A883C77-C7AA-3D22-8259-2C3420517C28}"/>
              </a:ext>
            </a:extLst>
          </p:cNvPr>
          <p:cNvSpPr txBox="1"/>
          <p:nvPr/>
        </p:nvSpPr>
        <p:spPr>
          <a:xfrm>
            <a:off x="4100914" y="6382556"/>
            <a:ext cx="2737929" cy="646331"/>
          </a:xfrm>
          <a:prstGeom prst="rect">
            <a:avLst/>
          </a:prstGeom>
          <a:noFill/>
        </p:spPr>
        <p:txBody>
          <a:bodyPr wrap="none" rtlCol="0">
            <a:spAutoFit/>
          </a:bodyPr>
          <a:lstStyle/>
          <a:p>
            <a:r>
              <a:rPr lang="en-US" sz="1800" b="0" i="0" dirty="0">
                <a:solidFill>
                  <a:srgbClr val="374151"/>
                </a:solidFill>
                <a:effectLst/>
              </a:rPr>
              <a:t>Digi International modems</a:t>
            </a:r>
            <a:r>
              <a:rPr lang="en-US" sz="1800" b="0" i="0" dirty="0">
                <a:solidFill>
                  <a:srgbClr val="374151"/>
                </a:solidFill>
                <a:effectLst/>
                <a:latin typeface="Söhne"/>
              </a:rPr>
              <a:t>.</a:t>
            </a:r>
          </a:p>
          <a:p>
            <a:endParaRPr lang="en-MY" dirty="0"/>
          </a:p>
        </p:txBody>
      </p:sp>
    </p:spTree>
    <p:extLst>
      <p:ext uri="{BB962C8B-B14F-4D97-AF65-F5344CB8AC3E}">
        <p14:creationId xmlns:p14="http://schemas.microsoft.com/office/powerpoint/2010/main" val="1150389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F85096F-E650-46D6-834C-4054E37702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5" name="Oval 24">
              <a:extLst>
                <a:ext uri="{FF2B5EF4-FFF2-40B4-BE49-F238E27FC236}">
                  <a16:creationId xmlns:a16="http://schemas.microsoft.com/office/drawing/2014/main" id="{5061BE38-1DAF-49A1-AA3A-7BEB3399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EFFF24-FCC8-4379-9678-AB3311535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492E8F9-AD41-4334-B292-1AB0F238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74B130F-6E67-4737-BE99-2E32DED07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3139C3CB-D4E4-4316-81BE-6D82DB67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156963E-8E83-4807-8E22-2CB7D45F1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33" name="Straight Connector 32">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1" name="Straight Connector 4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9" name="Straight Connector 4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060F31D-6647-DF10-8705-3FA48930C88E}"/>
              </a:ext>
            </a:extLst>
          </p:cNvPr>
          <p:cNvSpPr>
            <a:spLocks noGrp="1"/>
          </p:cNvSpPr>
          <p:nvPr>
            <p:ph type="title"/>
          </p:nvPr>
        </p:nvSpPr>
        <p:spPr>
          <a:xfrm>
            <a:off x="635287" y="4287599"/>
            <a:ext cx="4550664" cy="2129586"/>
          </a:xfrm>
          <a:noFill/>
        </p:spPr>
        <p:txBody>
          <a:bodyPr anchor="t">
            <a:normAutofit/>
          </a:bodyPr>
          <a:lstStyle/>
          <a:p>
            <a:r>
              <a:rPr lang="en-MY" sz="4800" dirty="0">
                <a:solidFill>
                  <a:schemeClr val="bg1"/>
                </a:solidFill>
              </a:rPr>
              <a:t>Actuators (Motors)</a:t>
            </a:r>
          </a:p>
        </p:txBody>
      </p:sp>
      <p:sp>
        <p:nvSpPr>
          <p:cNvPr id="3" name="Content Placeholder 2">
            <a:extLst>
              <a:ext uri="{FF2B5EF4-FFF2-40B4-BE49-F238E27FC236}">
                <a16:creationId xmlns:a16="http://schemas.microsoft.com/office/drawing/2014/main" id="{058BFB2A-0C23-7A71-F258-CA3FB8ECDB62}"/>
              </a:ext>
            </a:extLst>
          </p:cNvPr>
          <p:cNvSpPr>
            <a:spLocks noGrp="1"/>
          </p:cNvSpPr>
          <p:nvPr>
            <p:ph idx="1"/>
          </p:nvPr>
        </p:nvSpPr>
        <p:spPr>
          <a:xfrm>
            <a:off x="5535443" y="4386465"/>
            <a:ext cx="5994666" cy="2129599"/>
          </a:xfrm>
          <a:noFill/>
        </p:spPr>
        <p:txBody>
          <a:bodyPr anchor="t">
            <a:normAutofit lnSpcReduction="10000"/>
          </a:bodyPr>
          <a:lstStyle/>
          <a:p>
            <a:r>
              <a:rPr lang="en-US" sz="1800" b="0" i="0" dirty="0">
                <a:solidFill>
                  <a:schemeClr val="bg1"/>
                </a:solidFill>
                <a:effectLst/>
                <a:latin typeface="Times New Roman" panose="02020603050405020304" pitchFamily="18" charset="0"/>
                <a:cs typeface="Times New Roman" panose="02020603050405020304" pitchFamily="18" charset="0"/>
              </a:rPr>
              <a:t>Actuation hardware is used in AGVs and AMRs to carry out the tasks assigned to them.</a:t>
            </a:r>
          </a:p>
          <a:p>
            <a:r>
              <a:rPr lang="en-US" sz="1800" b="0" i="0" dirty="0">
                <a:solidFill>
                  <a:schemeClr val="bg1"/>
                </a:solidFill>
                <a:effectLst/>
                <a:latin typeface="Times New Roman" panose="02020603050405020304" pitchFamily="18" charset="0"/>
                <a:cs typeface="Times New Roman" panose="02020603050405020304" pitchFamily="18" charset="0"/>
              </a:rPr>
              <a:t>Motors are used to provide the necessary power to move the AGV/AMR. </a:t>
            </a:r>
          </a:p>
          <a:p>
            <a:r>
              <a:rPr lang="en-US" sz="1800" b="0" i="0" dirty="0">
                <a:solidFill>
                  <a:schemeClr val="bg1"/>
                </a:solidFill>
                <a:effectLst/>
                <a:latin typeface="Times New Roman" panose="02020603050405020304" pitchFamily="18" charset="0"/>
                <a:cs typeface="Times New Roman" panose="02020603050405020304" pitchFamily="18" charset="0"/>
              </a:rPr>
              <a:t>They are used for propulsion, steering, and lifting. </a:t>
            </a:r>
          </a:p>
          <a:p>
            <a:r>
              <a:rPr lang="en-US" sz="1800" b="0" i="0" dirty="0">
                <a:solidFill>
                  <a:schemeClr val="bg1"/>
                </a:solidFill>
                <a:effectLst/>
                <a:latin typeface="Times New Roman" panose="02020603050405020304" pitchFamily="18" charset="0"/>
                <a:cs typeface="Times New Roman" panose="02020603050405020304" pitchFamily="18" charset="0"/>
              </a:rPr>
              <a:t>Examples of motors used in AGVs/AMRs are DC motors and Stepper motors.</a:t>
            </a:r>
            <a:endParaRPr lang="en-MY" sz="18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685EA14-E87E-DFEA-100B-AB4A725F539B}"/>
              </a:ext>
            </a:extLst>
          </p:cNvPr>
          <p:cNvSpPr txBox="1"/>
          <p:nvPr/>
        </p:nvSpPr>
        <p:spPr>
          <a:xfrm>
            <a:off x="7398047" y="3675148"/>
            <a:ext cx="2945751" cy="369332"/>
          </a:xfrm>
          <a:prstGeom prst="rect">
            <a:avLst/>
          </a:prstGeom>
          <a:noFill/>
        </p:spPr>
        <p:txBody>
          <a:bodyPr wrap="square" rtlCol="0">
            <a:spAutoFit/>
          </a:bodyPr>
          <a:lstStyle/>
          <a:p>
            <a:r>
              <a:rPr lang="en-US" dirty="0">
                <a:solidFill>
                  <a:schemeClr val="bg1"/>
                </a:solidFill>
              </a:rPr>
              <a:t>RS-775 Electric DC Motor</a:t>
            </a:r>
            <a:endParaRPr lang="en-MY" dirty="0">
              <a:solidFill>
                <a:schemeClr val="bg1"/>
              </a:solidFill>
            </a:endParaRPr>
          </a:p>
        </p:txBody>
      </p:sp>
      <p:sp>
        <p:nvSpPr>
          <p:cNvPr id="18" name="TextBox 17">
            <a:extLst>
              <a:ext uri="{FF2B5EF4-FFF2-40B4-BE49-F238E27FC236}">
                <a16:creationId xmlns:a16="http://schemas.microsoft.com/office/drawing/2014/main" id="{85F2902F-DFDB-E2BB-4F15-5AAA52981162}"/>
              </a:ext>
            </a:extLst>
          </p:cNvPr>
          <p:cNvSpPr txBox="1"/>
          <p:nvPr/>
        </p:nvSpPr>
        <p:spPr>
          <a:xfrm>
            <a:off x="1255218" y="3656943"/>
            <a:ext cx="3400137" cy="646331"/>
          </a:xfrm>
          <a:prstGeom prst="rect">
            <a:avLst/>
          </a:prstGeom>
          <a:noFill/>
        </p:spPr>
        <p:txBody>
          <a:bodyPr wrap="square" rtlCol="0">
            <a:spAutoFit/>
          </a:bodyPr>
          <a:lstStyle/>
          <a:p>
            <a:r>
              <a:rPr lang="en-MY" dirty="0">
                <a:solidFill>
                  <a:schemeClr val="bg1"/>
                </a:solidFill>
              </a:rPr>
              <a:t>Stepper Motor Bipolar 2A 84oz.in 48mm 4-Lead</a:t>
            </a:r>
          </a:p>
        </p:txBody>
      </p:sp>
      <p:pic>
        <p:nvPicPr>
          <p:cNvPr id="5" name="Picture 4" descr="A picture containing text, camera&#10;&#10;Description automatically generated">
            <a:extLst>
              <a:ext uri="{FF2B5EF4-FFF2-40B4-BE49-F238E27FC236}">
                <a16:creationId xmlns:a16="http://schemas.microsoft.com/office/drawing/2014/main" id="{A3B293B2-414A-B4E1-AF5B-A6CBCA8BF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3333" y="540769"/>
            <a:ext cx="3673247" cy="2927284"/>
          </a:xfrm>
          <a:prstGeom prst="rect">
            <a:avLst/>
          </a:prstGeom>
        </p:spPr>
      </p:pic>
      <p:pic>
        <p:nvPicPr>
          <p:cNvPr id="7" name="Picture 6" descr="A picture containing electronics, camera&#10;&#10;Description automatically generated">
            <a:extLst>
              <a:ext uri="{FF2B5EF4-FFF2-40B4-BE49-F238E27FC236}">
                <a16:creationId xmlns:a16="http://schemas.microsoft.com/office/drawing/2014/main" id="{DF21AD0C-BC20-51C9-853C-7F1D6D09D1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218" y="417056"/>
            <a:ext cx="3159012" cy="3168131"/>
          </a:xfrm>
          <a:prstGeom prst="rect">
            <a:avLst/>
          </a:prstGeom>
        </p:spPr>
      </p:pic>
    </p:spTree>
    <p:extLst>
      <p:ext uri="{BB962C8B-B14F-4D97-AF65-F5344CB8AC3E}">
        <p14:creationId xmlns:p14="http://schemas.microsoft.com/office/powerpoint/2010/main" val="188715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F85096F-E650-46D6-834C-4054E37702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5" name="Oval 24">
              <a:extLst>
                <a:ext uri="{FF2B5EF4-FFF2-40B4-BE49-F238E27FC236}">
                  <a16:creationId xmlns:a16="http://schemas.microsoft.com/office/drawing/2014/main" id="{5061BE38-1DAF-49A1-AA3A-7BEB3399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8EFFF24-FCC8-4379-9678-AB3311535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492E8F9-AD41-4334-B292-1AB0F238D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74B130F-6E67-4737-BE99-2E32DED07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3139C3CB-D4E4-4316-81BE-6D82DB67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156963E-8E83-4807-8E22-2CB7D45F1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33" name="Straight Connector 32">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1" name="Straight Connector 4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9" name="Straight Connector 4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060F31D-6647-DF10-8705-3FA48930C88E}"/>
              </a:ext>
            </a:extLst>
          </p:cNvPr>
          <p:cNvSpPr>
            <a:spLocks noGrp="1"/>
          </p:cNvSpPr>
          <p:nvPr>
            <p:ph type="title"/>
          </p:nvPr>
        </p:nvSpPr>
        <p:spPr>
          <a:xfrm>
            <a:off x="635287" y="4287599"/>
            <a:ext cx="4550664" cy="2129586"/>
          </a:xfrm>
          <a:noFill/>
        </p:spPr>
        <p:txBody>
          <a:bodyPr anchor="t">
            <a:normAutofit/>
          </a:bodyPr>
          <a:lstStyle/>
          <a:p>
            <a:r>
              <a:rPr lang="en-MY" sz="4800" dirty="0">
                <a:solidFill>
                  <a:schemeClr val="bg1"/>
                </a:solidFill>
              </a:rPr>
              <a:t>Actuators (Grippers)</a:t>
            </a:r>
          </a:p>
        </p:txBody>
      </p:sp>
      <p:sp>
        <p:nvSpPr>
          <p:cNvPr id="3" name="Content Placeholder 2">
            <a:extLst>
              <a:ext uri="{FF2B5EF4-FFF2-40B4-BE49-F238E27FC236}">
                <a16:creationId xmlns:a16="http://schemas.microsoft.com/office/drawing/2014/main" id="{058BFB2A-0C23-7A71-F258-CA3FB8ECDB62}"/>
              </a:ext>
            </a:extLst>
          </p:cNvPr>
          <p:cNvSpPr>
            <a:spLocks noGrp="1"/>
          </p:cNvSpPr>
          <p:nvPr>
            <p:ph idx="1"/>
          </p:nvPr>
        </p:nvSpPr>
        <p:spPr>
          <a:xfrm>
            <a:off x="5535443" y="4386465"/>
            <a:ext cx="5994666" cy="2129599"/>
          </a:xfrm>
          <a:noFill/>
        </p:spPr>
        <p:txBody>
          <a:bodyPr anchor="t">
            <a:normAutofit/>
          </a:bodyPr>
          <a:lstStyle/>
          <a:p>
            <a:r>
              <a:rPr lang="en-US" sz="1800" b="0" i="0" dirty="0">
                <a:solidFill>
                  <a:schemeClr val="bg1"/>
                </a:solidFill>
                <a:effectLst/>
                <a:latin typeface="Times New Roman" panose="02020603050405020304" pitchFamily="18" charset="0"/>
                <a:cs typeface="Times New Roman" panose="02020603050405020304" pitchFamily="18" charset="0"/>
              </a:rPr>
              <a:t>Grippers are used to grasp and manipulate objects. </a:t>
            </a:r>
          </a:p>
          <a:p>
            <a:r>
              <a:rPr lang="en-US" sz="1800" b="0" i="0" dirty="0">
                <a:solidFill>
                  <a:schemeClr val="bg1"/>
                </a:solidFill>
                <a:effectLst/>
                <a:latin typeface="Times New Roman" panose="02020603050405020304" pitchFamily="18" charset="0"/>
                <a:cs typeface="Times New Roman" panose="02020603050405020304" pitchFamily="18" charset="0"/>
              </a:rPr>
              <a:t>They are used in material handling applications where the AGV/AMR is required to pick up and move objects. </a:t>
            </a:r>
          </a:p>
          <a:p>
            <a:r>
              <a:rPr lang="en-US" sz="1800" b="0" i="0" dirty="0">
                <a:solidFill>
                  <a:schemeClr val="bg1"/>
                </a:solidFill>
                <a:effectLst/>
                <a:latin typeface="Times New Roman" panose="02020603050405020304" pitchFamily="18" charset="0"/>
                <a:cs typeface="Times New Roman" panose="02020603050405020304" pitchFamily="18" charset="0"/>
              </a:rPr>
              <a:t>Examples of grippers used in AGVs/AMRs are </a:t>
            </a:r>
            <a:r>
              <a:rPr lang="en-US" sz="1800" b="0" i="0" dirty="0" err="1">
                <a:solidFill>
                  <a:schemeClr val="bg1"/>
                </a:solidFill>
                <a:effectLst/>
                <a:latin typeface="Times New Roman" panose="02020603050405020304" pitchFamily="18" charset="0"/>
                <a:cs typeface="Times New Roman" panose="02020603050405020304" pitchFamily="18" charset="0"/>
              </a:rPr>
              <a:t>Robotiq</a:t>
            </a:r>
            <a:r>
              <a:rPr lang="en-US" sz="1800" b="0" i="0" dirty="0">
                <a:solidFill>
                  <a:schemeClr val="bg1"/>
                </a:solidFill>
                <a:effectLst/>
                <a:latin typeface="Times New Roman" panose="02020603050405020304" pitchFamily="18" charset="0"/>
                <a:cs typeface="Times New Roman" panose="02020603050405020304" pitchFamily="18" charset="0"/>
              </a:rPr>
              <a:t> Grippers and Schunk Grippers.</a:t>
            </a:r>
            <a:endParaRPr lang="en-MY" sz="1800"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685EA14-E87E-DFEA-100B-AB4A725F539B}"/>
              </a:ext>
            </a:extLst>
          </p:cNvPr>
          <p:cNvSpPr txBox="1"/>
          <p:nvPr/>
        </p:nvSpPr>
        <p:spPr>
          <a:xfrm>
            <a:off x="7891202" y="3605541"/>
            <a:ext cx="2945751" cy="369332"/>
          </a:xfrm>
          <a:prstGeom prst="rect">
            <a:avLst/>
          </a:prstGeom>
          <a:noFill/>
        </p:spPr>
        <p:txBody>
          <a:bodyPr wrap="square" rtlCol="0">
            <a:spAutoFit/>
          </a:bodyPr>
          <a:lstStyle/>
          <a:p>
            <a:r>
              <a:rPr lang="en-US" dirty="0" err="1">
                <a:solidFill>
                  <a:schemeClr val="bg1"/>
                </a:solidFill>
              </a:rPr>
              <a:t>Robotiq</a:t>
            </a:r>
            <a:r>
              <a:rPr lang="en-US" dirty="0">
                <a:solidFill>
                  <a:schemeClr val="bg1"/>
                </a:solidFill>
              </a:rPr>
              <a:t> Grippers</a:t>
            </a:r>
            <a:endParaRPr lang="en-MY" dirty="0">
              <a:solidFill>
                <a:schemeClr val="bg1"/>
              </a:solidFill>
            </a:endParaRPr>
          </a:p>
        </p:txBody>
      </p:sp>
      <p:sp>
        <p:nvSpPr>
          <p:cNvPr id="18" name="TextBox 17">
            <a:extLst>
              <a:ext uri="{FF2B5EF4-FFF2-40B4-BE49-F238E27FC236}">
                <a16:creationId xmlns:a16="http://schemas.microsoft.com/office/drawing/2014/main" id="{85F2902F-DFDB-E2BB-4F15-5AAA52981162}"/>
              </a:ext>
            </a:extLst>
          </p:cNvPr>
          <p:cNvSpPr txBox="1"/>
          <p:nvPr/>
        </p:nvSpPr>
        <p:spPr>
          <a:xfrm>
            <a:off x="2135306" y="3576331"/>
            <a:ext cx="3400137" cy="369332"/>
          </a:xfrm>
          <a:prstGeom prst="rect">
            <a:avLst/>
          </a:prstGeom>
          <a:noFill/>
        </p:spPr>
        <p:txBody>
          <a:bodyPr wrap="square" rtlCol="0">
            <a:spAutoFit/>
          </a:bodyPr>
          <a:lstStyle/>
          <a:p>
            <a:r>
              <a:rPr lang="en-MY" dirty="0">
                <a:solidFill>
                  <a:schemeClr val="bg1"/>
                </a:solidFill>
              </a:rPr>
              <a:t>Schunk Grippers</a:t>
            </a:r>
          </a:p>
        </p:txBody>
      </p:sp>
      <p:pic>
        <p:nvPicPr>
          <p:cNvPr id="6" name="Picture 5">
            <a:extLst>
              <a:ext uri="{FF2B5EF4-FFF2-40B4-BE49-F238E27FC236}">
                <a16:creationId xmlns:a16="http://schemas.microsoft.com/office/drawing/2014/main" id="{03D20E74-0250-F225-0562-4EDF095AF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407" y="683582"/>
            <a:ext cx="3425750" cy="2745418"/>
          </a:xfrm>
          <a:prstGeom prst="rect">
            <a:avLst/>
          </a:prstGeom>
        </p:spPr>
      </p:pic>
      <p:pic>
        <p:nvPicPr>
          <p:cNvPr id="9" name="Picture 8" descr="Whiteboard&#10;&#10;Description automatically generated with low confidence">
            <a:extLst>
              <a:ext uri="{FF2B5EF4-FFF2-40B4-BE49-F238E27FC236}">
                <a16:creationId xmlns:a16="http://schemas.microsoft.com/office/drawing/2014/main" id="{93E3F2CF-B43B-45E3-47D5-F8B2DC559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3807" y="404953"/>
            <a:ext cx="1424929" cy="3114170"/>
          </a:xfrm>
          <a:prstGeom prst="rect">
            <a:avLst/>
          </a:prstGeom>
        </p:spPr>
      </p:pic>
    </p:spTree>
    <p:extLst>
      <p:ext uri="{BB962C8B-B14F-4D97-AF65-F5344CB8AC3E}">
        <p14:creationId xmlns:p14="http://schemas.microsoft.com/office/powerpoint/2010/main" val="419636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35E39-1BD4-489C-2F62-BED13F54DC69}"/>
              </a:ext>
            </a:extLst>
          </p:cNvPr>
          <p:cNvSpPr>
            <a:spLocks noGrp="1"/>
          </p:cNvSpPr>
          <p:nvPr>
            <p:ph type="title"/>
          </p:nvPr>
        </p:nvSpPr>
        <p:spPr>
          <a:xfrm>
            <a:off x="838200" y="552741"/>
            <a:ext cx="3999971" cy="1690798"/>
          </a:xfrm>
        </p:spPr>
        <p:txBody>
          <a:bodyPr>
            <a:normAutofit fontScale="90000"/>
          </a:bodyPr>
          <a:lstStyle/>
          <a:p>
            <a:r>
              <a:rPr lang="en-MY" sz="3700" dirty="0"/>
              <a:t>Power Management (Batteries &amp; Charger)</a:t>
            </a:r>
          </a:p>
        </p:txBody>
      </p:sp>
      <p:sp>
        <p:nvSpPr>
          <p:cNvPr id="3" name="Content Placeholder 2">
            <a:extLst>
              <a:ext uri="{FF2B5EF4-FFF2-40B4-BE49-F238E27FC236}">
                <a16:creationId xmlns:a16="http://schemas.microsoft.com/office/drawing/2014/main" id="{186A7FBB-1551-7C2A-915F-0B0A0BB98C7A}"/>
              </a:ext>
            </a:extLst>
          </p:cNvPr>
          <p:cNvSpPr>
            <a:spLocks noGrp="1"/>
          </p:cNvSpPr>
          <p:nvPr>
            <p:ph idx="1"/>
          </p:nvPr>
        </p:nvSpPr>
        <p:spPr>
          <a:xfrm>
            <a:off x="838200" y="2400475"/>
            <a:ext cx="3999971" cy="3721829"/>
          </a:xfrm>
        </p:spPr>
        <p:txBody>
          <a:bodyPr>
            <a:normAutofit/>
          </a:bodyPr>
          <a:lstStyle/>
          <a:p>
            <a:pPr algn="l">
              <a:buFont typeface="+mj-lt"/>
              <a:buAutoNum type="arabicPeriod"/>
            </a:pPr>
            <a:r>
              <a:rPr lang="en-US" sz="1700" b="0" i="0" dirty="0">
                <a:solidFill>
                  <a:schemeClr val="tx1">
                    <a:lumMod val="85000"/>
                    <a:lumOff val="15000"/>
                  </a:schemeClr>
                </a:solidFill>
                <a:effectLst/>
                <a:latin typeface="Times New Roman" panose="02020603050405020304" pitchFamily="18" charset="0"/>
                <a:cs typeface="Times New Roman" panose="02020603050405020304" pitchFamily="18" charset="0"/>
              </a:rPr>
              <a:t>Batteries: Batteries are used to provide power to the AGV/AMR. They are used for propulsion, steering, and powering the computing and sensing hardware. Examples of batteries used in AGVs/AMRs are Lithium-Ion batteries and Nickel-Metal Hydride batteries.</a:t>
            </a:r>
          </a:p>
          <a:p>
            <a:pPr algn="l">
              <a:buFont typeface="+mj-lt"/>
              <a:buAutoNum type="arabicPeriod"/>
            </a:pPr>
            <a:r>
              <a:rPr lang="en-US" sz="1700" b="0" i="0" dirty="0">
                <a:solidFill>
                  <a:schemeClr val="tx1">
                    <a:lumMod val="85000"/>
                    <a:lumOff val="15000"/>
                  </a:schemeClr>
                </a:solidFill>
                <a:effectLst/>
                <a:latin typeface="Times New Roman" panose="02020603050405020304" pitchFamily="18" charset="0"/>
                <a:cs typeface="Times New Roman" panose="02020603050405020304" pitchFamily="18" charset="0"/>
              </a:rPr>
              <a:t>Chargers: Chargers are used to recharge the batteries used in AGVs/AMRs. They are used to maintain the AGV/AMR's operational time and ensure the reliability of the</a:t>
            </a:r>
          </a:p>
        </p:txBody>
      </p:sp>
      <p:sp>
        <p:nvSpPr>
          <p:cNvPr id="14" name="TextBox 13">
            <a:extLst>
              <a:ext uri="{FF2B5EF4-FFF2-40B4-BE49-F238E27FC236}">
                <a16:creationId xmlns:a16="http://schemas.microsoft.com/office/drawing/2014/main" id="{756F4381-D2C8-6C56-D605-110569835B80}"/>
              </a:ext>
            </a:extLst>
          </p:cNvPr>
          <p:cNvSpPr txBox="1"/>
          <p:nvPr/>
        </p:nvSpPr>
        <p:spPr>
          <a:xfrm>
            <a:off x="5310621" y="3492556"/>
            <a:ext cx="2682672" cy="400110"/>
          </a:xfrm>
          <a:prstGeom prst="rect">
            <a:avLst/>
          </a:prstGeom>
          <a:noFill/>
        </p:spPr>
        <p:txBody>
          <a:bodyPr wrap="square" rtlCol="0">
            <a:spAutoFit/>
          </a:bodyPr>
          <a:lstStyle/>
          <a:p>
            <a:r>
              <a:rPr lang="en-MY" sz="2000" dirty="0"/>
              <a:t>Lithium-Ion batteries</a:t>
            </a:r>
          </a:p>
        </p:txBody>
      </p:sp>
      <p:sp>
        <p:nvSpPr>
          <p:cNvPr id="16" name="TextBox 15">
            <a:extLst>
              <a:ext uri="{FF2B5EF4-FFF2-40B4-BE49-F238E27FC236}">
                <a16:creationId xmlns:a16="http://schemas.microsoft.com/office/drawing/2014/main" id="{90A6315D-75CD-C1FF-B8A5-506C4C3DCC85}"/>
              </a:ext>
            </a:extLst>
          </p:cNvPr>
          <p:cNvSpPr txBox="1"/>
          <p:nvPr/>
        </p:nvSpPr>
        <p:spPr>
          <a:xfrm>
            <a:off x="8886492" y="3485979"/>
            <a:ext cx="2740299" cy="707886"/>
          </a:xfrm>
          <a:prstGeom prst="rect">
            <a:avLst/>
          </a:prstGeom>
          <a:noFill/>
        </p:spPr>
        <p:txBody>
          <a:bodyPr wrap="square" rtlCol="0">
            <a:spAutoFit/>
          </a:bodyPr>
          <a:lstStyle/>
          <a:p>
            <a:r>
              <a:rPr lang="en-MY" sz="2000" dirty="0"/>
              <a:t>Nickel-Metal Hydride batteries</a:t>
            </a:r>
          </a:p>
        </p:txBody>
      </p:sp>
      <p:pic>
        <p:nvPicPr>
          <p:cNvPr id="6" name="Picture 5" descr="Graphical user interface, text&#10;&#10;Description automatically generated">
            <a:extLst>
              <a:ext uri="{FF2B5EF4-FFF2-40B4-BE49-F238E27FC236}">
                <a16:creationId xmlns:a16="http://schemas.microsoft.com/office/drawing/2014/main" id="{1A650F82-BE2B-BE39-89AC-97782466C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8470" y="1642153"/>
            <a:ext cx="2466975" cy="184785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9A7D67B2-BDD4-E215-0B34-80B38007C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873" y="1711746"/>
            <a:ext cx="2914650" cy="1571625"/>
          </a:xfrm>
          <a:prstGeom prst="rect">
            <a:avLst/>
          </a:prstGeom>
        </p:spPr>
      </p:pic>
    </p:spTree>
    <p:extLst>
      <p:ext uri="{BB962C8B-B14F-4D97-AF65-F5344CB8AC3E}">
        <p14:creationId xmlns:p14="http://schemas.microsoft.com/office/powerpoint/2010/main" val="3855218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98BAC7-3900-A87D-4E3C-336E1D646936}"/>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2248" b="12248"/>
          <a:stretch/>
        </p:blipFill>
        <p:spPr>
          <a:xfrm>
            <a:off x="20" y="10"/>
            <a:ext cx="12191980" cy="6857990"/>
          </a:xfrm>
          <a:prstGeom prst="rect">
            <a:avLst/>
          </a:prstGeom>
        </p:spPr>
      </p:pic>
      <p:sp>
        <p:nvSpPr>
          <p:cNvPr id="2" name="Title 1">
            <a:extLst>
              <a:ext uri="{FF2B5EF4-FFF2-40B4-BE49-F238E27FC236}">
                <a16:creationId xmlns:a16="http://schemas.microsoft.com/office/drawing/2014/main" id="{613EEEFA-2FE1-4142-AF13-C7AACDEB4995}"/>
              </a:ext>
            </a:extLst>
          </p:cNvPr>
          <p:cNvSpPr>
            <a:spLocks noGrp="1"/>
          </p:cNvSpPr>
          <p:nvPr>
            <p:ph type="title"/>
          </p:nvPr>
        </p:nvSpPr>
        <p:spPr>
          <a:xfrm>
            <a:off x="841249" y="941832"/>
            <a:ext cx="10506456" cy="2057400"/>
          </a:xfrm>
        </p:spPr>
        <p:txBody>
          <a:bodyPr anchor="b">
            <a:normAutofit/>
          </a:bodyPr>
          <a:lstStyle/>
          <a:p>
            <a:r>
              <a:rPr lang="en-MY" sz="5000"/>
              <a:t>Summary</a:t>
            </a:r>
            <a:endParaRPr lang="en-MY" sz="5000" dirty="0"/>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7EBBC2D-7480-F21B-1906-6D736AD2C4C3}"/>
              </a:ext>
            </a:extLst>
          </p:cNvPr>
          <p:cNvSpPr>
            <a:spLocks noGrp="1"/>
          </p:cNvSpPr>
          <p:nvPr>
            <p:ph idx="1"/>
          </p:nvPr>
        </p:nvSpPr>
        <p:spPr>
          <a:xfrm>
            <a:off x="841248" y="3502152"/>
            <a:ext cx="10506456" cy="2670048"/>
          </a:xfrm>
        </p:spPr>
        <p:txBody>
          <a:bodyPr>
            <a:normAutofit/>
          </a:bodyPr>
          <a:lstStyle/>
          <a:p>
            <a:pPr marL="0" indent="0">
              <a:buNone/>
            </a:pPr>
            <a:r>
              <a:rPr lang="en-US" sz="1700" b="0" i="0">
                <a:effectLst/>
                <a:latin typeface="Times New Roman" panose="02020603050405020304" pitchFamily="18" charset="0"/>
                <a:cs typeface="Times New Roman" panose="02020603050405020304" pitchFamily="18" charset="0"/>
              </a:rPr>
              <a:t>In conclusion, AGVs and AMRs are complex systems that rely on several hardware components to operate. These components include the computing and sensing hardware, power and energy storage hardware, locomotion hardware, and data transmission hardware. The computing and sensing hardware enable AGVs and AMRs to perceive their environment and make decisions based on that information. Power and energy storage hardware provide the energy needed to power the vehicles. Locomotion hardware enables the vehicles to move and navigate in their environment. Finally, data transmission hardware enables AGVs and AMRs to communicate with the control system and exchange information with other devices in the environment. The selection of hardware components depends on the specific requirements of the application and the environment in which the AGV/AMR operates. By carefully selecting and integrating these hardware components, AGVs and AMRs can perform a wide range of tasks autonomously, improving efficiency and safety in various industries.</a:t>
            </a:r>
            <a:endParaRPr lang="en-MY"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634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79F4E8-E3E0-D1EF-8C6C-57CDEE8B4FE2}"/>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E9116E8A-FC8F-5D98-B88B-1C7385495BB1}"/>
              </a:ext>
            </a:extLst>
          </p:cNvPr>
          <p:cNvSpPr>
            <a:spLocks noGrp="1"/>
          </p:cNvSpPr>
          <p:nvPr>
            <p:ph type="title"/>
          </p:nvPr>
        </p:nvSpPr>
        <p:spPr>
          <a:xfrm>
            <a:off x="841249" y="941832"/>
            <a:ext cx="10506456" cy="2057400"/>
          </a:xfrm>
        </p:spPr>
        <p:txBody>
          <a:bodyPr anchor="b">
            <a:normAutofit/>
          </a:bodyPr>
          <a:lstStyle/>
          <a:p>
            <a:r>
              <a:rPr lang="en-MY" sz="5000" dirty="0"/>
              <a:t>Introduction</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BC8B47-26EE-31FB-DF49-1360CC6E0B8E}"/>
              </a:ext>
            </a:extLst>
          </p:cNvPr>
          <p:cNvSpPr>
            <a:spLocks noGrp="1"/>
          </p:cNvSpPr>
          <p:nvPr>
            <p:ph idx="1"/>
          </p:nvPr>
        </p:nvSpPr>
        <p:spPr>
          <a:xfrm>
            <a:off x="841248" y="3502152"/>
            <a:ext cx="10506456" cy="2670048"/>
          </a:xfrm>
        </p:spPr>
        <p:txBody>
          <a:bodyPr>
            <a:normAutofit/>
          </a:bodyPr>
          <a:lstStyle/>
          <a:p>
            <a:r>
              <a:rPr lang="en-US" sz="2000" b="0" i="0" dirty="0">
                <a:effectLst/>
                <a:latin typeface="Times New Roman" panose="02020603050405020304" pitchFamily="18" charset="0"/>
                <a:cs typeface="Times New Roman" panose="02020603050405020304" pitchFamily="18" charset="0"/>
              </a:rPr>
              <a:t>Autonomous Guided Vehicles (AGVs) and Autonomous Mobile Robots (AMRs) are self-contained, mobile machines used for transportation and material handling purposes.</a:t>
            </a:r>
          </a:p>
          <a:p>
            <a:r>
              <a:rPr lang="en-US" sz="2000" b="0" i="0" dirty="0">
                <a:effectLst/>
                <a:latin typeface="Times New Roman" panose="02020603050405020304" pitchFamily="18" charset="0"/>
                <a:cs typeface="Times New Roman" panose="02020603050405020304" pitchFamily="18" charset="0"/>
              </a:rPr>
              <a:t>These machines rely heavily on hardware components to navigate, perceive their surroundings, and carry out their tasks.</a:t>
            </a:r>
          </a:p>
          <a:p>
            <a:r>
              <a:rPr lang="en-US" sz="2000" b="0" i="0" dirty="0">
                <a:effectLst/>
                <a:latin typeface="Times New Roman" panose="02020603050405020304" pitchFamily="18" charset="0"/>
                <a:cs typeface="Times New Roman" panose="02020603050405020304" pitchFamily="18" charset="0"/>
              </a:rPr>
              <a:t>The main difference between an AGV and an AMR is that AMRs use free navigation by means of lasers, while AGVs are located with fixed elements: magnetic tapes, magnets, beacons, etc. So, to be effective, they must have a predictable route.</a:t>
            </a:r>
            <a:endParaRPr lang="en-MY"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4666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silver toy car&#10;&#10;Description automatically generated with low confidence">
            <a:extLst>
              <a:ext uri="{FF2B5EF4-FFF2-40B4-BE49-F238E27FC236}">
                <a16:creationId xmlns:a16="http://schemas.microsoft.com/office/drawing/2014/main" id="{8C3547C3-365B-4DE4-A406-32E22092A1D6}"/>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21875" b="21875"/>
          <a:stretch/>
        </p:blipFill>
        <p:spPr>
          <a:xfrm>
            <a:off x="20" y="10"/>
            <a:ext cx="12191980" cy="6857990"/>
          </a:xfrm>
          <a:prstGeom prst="rect">
            <a:avLst/>
          </a:prstGeom>
        </p:spPr>
      </p:pic>
      <p:sp>
        <p:nvSpPr>
          <p:cNvPr id="2" name="Title 1">
            <a:extLst>
              <a:ext uri="{FF2B5EF4-FFF2-40B4-BE49-F238E27FC236}">
                <a16:creationId xmlns:a16="http://schemas.microsoft.com/office/drawing/2014/main" id="{F099B1BB-3E6A-CAB6-D349-AA27C6551F1A}"/>
              </a:ext>
            </a:extLst>
          </p:cNvPr>
          <p:cNvSpPr>
            <a:spLocks noGrp="1"/>
          </p:cNvSpPr>
          <p:nvPr>
            <p:ph type="title"/>
          </p:nvPr>
        </p:nvSpPr>
        <p:spPr>
          <a:xfrm>
            <a:off x="838200" y="365125"/>
            <a:ext cx="10515600" cy="1325563"/>
          </a:xfrm>
        </p:spPr>
        <p:txBody>
          <a:bodyPr>
            <a:normAutofit/>
          </a:bodyPr>
          <a:lstStyle/>
          <a:p>
            <a:r>
              <a:rPr lang="en-MY">
                <a:solidFill>
                  <a:srgbClr val="FFFFFF"/>
                </a:solidFill>
              </a:rPr>
              <a:t>Main Components</a:t>
            </a:r>
            <a:endParaRPr lang="en-MY" dirty="0">
              <a:solidFill>
                <a:srgbClr val="FFFFFF"/>
              </a:solidFill>
            </a:endParaRPr>
          </a:p>
        </p:txBody>
      </p:sp>
      <p:sp>
        <p:nvSpPr>
          <p:cNvPr id="3" name="Content Placeholder 2">
            <a:extLst>
              <a:ext uri="{FF2B5EF4-FFF2-40B4-BE49-F238E27FC236}">
                <a16:creationId xmlns:a16="http://schemas.microsoft.com/office/drawing/2014/main" id="{345537CF-8A39-FDF3-3B10-0CECBACA9B11}"/>
              </a:ext>
            </a:extLst>
          </p:cNvPr>
          <p:cNvSpPr>
            <a:spLocks noGrp="1"/>
          </p:cNvSpPr>
          <p:nvPr>
            <p:ph idx="1"/>
          </p:nvPr>
        </p:nvSpPr>
        <p:spPr>
          <a:xfrm>
            <a:off x="838200" y="1825625"/>
            <a:ext cx="10515600" cy="4351338"/>
          </a:xfrm>
        </p:spPr>
        <p:txBody>
          <a:bodyPr>
            <a:normAutofit/>
          </a:bodyPr>
          <a:lstStyle/>
          <a:p>
            <a:pPr marL="0" indent="0">
              <a:buNone/>
            </a:pPr>
            <a:endParaRPr lang="en-MY">
              <a:solidFill>
                <a:srgbClr val="FFFFFF"/>
              </a:solidFill>
            </a:endParaRPr>
          </a:p>
          <a:p>
            <a:pPr marL="514350" indent="-514350">
              <a:buFont typeface="+mj-lt"/>
              <a:buAutoNum type="arabicPeriod"/>
            </a:pPr>
            <a:r>
              <a:rPr lang="en-MY">
                <a:solidFill>
                  <a:srgbClr val="FFFFFF"/>
                </a:solidFill>
              </a:rPr>
              <a:t>Locomotion (Wheels, Tracks &amp; Legs)</a:t>
            </a:r>
          </a:p>
          <a:p>
            <a:pPr marL="514350" indent="-514350">
              <a:buFont typeface="+mj-lt"/>
              <a:buAutoNum type="arabicPeriod"/>
            </a:pPr>
            <a:r>
              <a:rPr lang="en-MY">
                <a:solidFill>
                  <a:srgbClr val="FFFFFF"/>
                </a:solidFill>
              </a:rPr>
              <a:t>Control System (Microprocessors &amp; Controllers)</a:t>
            </a:r>
          </a:p>
          <a:p>
            <a:pPr marL="514350" indent="-514350">
              <a:buFont typeface="+mj-lt"/>
              <a:buAutoNum type="arabicPeriod"/>
            </a:pPr>
            <a:r>
              <a:rPr lang="en-MY">
                <a:solidFill>
                  <a:srgbClr val="FFFFFF"/>
                </a:solidFill>
              </a:rPr>
              <a:t>Data Collection (Lidar, Vision &amp; Ultrasonic Sensors)</a:t>
            </a:r>
          </a:p>
          <a:p>
            <a:pPr marL="514350" indent="-514350">
              <a:buFont typeface="+mj-lt"/>
              <a:buAutoNum type="arabicPeriod"/>
            </a:pPr>
            <a:r>
              <a:rPr lang="en-MY">
                <a:solidFill>
                  <a:srgbClr val="FFFFFF"/>
                </a:solidFill>
              </a:rPr>
              <a:t>Data Transmission (Wifi, Bluetooth, Cellular Modems &amp; Ethernet Cable)</a:t>
            </a:r>
          </a:p>
          <a:p>
            <a:pPr marL="514350" indent="-514350">
              <a:buFont typeface="+mj-lt"/>
              <a:buAutoNum type="arabicPeriod"/>
            </a:pPr>
            <a:r>
              <a:rPr lang="en-MY">
                <a:solidFill>
                  <a:srgbClr val="FFFFFF"/>
                </a:solidFill>
              </a:rPr>
              <a:t>Actuation Hardware (Motors &amp; Grippers)</a:t>
            </a:r>
          </a:p>
          <a:p>
            <a:pPr marL="514350" indent="-514350">
              <a:buFont typeface="+mj-lt"/>
              <a:buAutoNum type="arabicPeriod"/>
            </a:pPr>
            <a:r>
              <a:rPr lang="en-MY">
                <a:solidFill>
                  <a:srgbClr val="FFFFFF"/>
                </a:solidFill>
              </a:rPr>
              <a:t>Power Management (Batteries &amp; Chargers)</a:t>
            </a:r>
          </a:p>
          <a:p>
            <a:pPr marL="514350" indent="-514350">
              <a:buFont typeface="+mj-lt"/>
              <a:buAutoNum type="arabicPeriod"/>
            </a:pPr>
            <a:endParaRPr lang="en-MY" dirty="0">
              <a:solidFill>
                <a:srgbClr val="FFFFFF"/>
              </a:solidFill>
            </a:endParaRPr>
          </a:p>
        </p:txBody>
      </p:sp>
    </p:spTree>
    <p:extLst>
      <p:ext uri="{BB962C8B-B14F-4D97-AF65-F5344CB8AC3E}">
        <p14:creationId xmlns:p14="http://schemas.microsoft.com/office/powerpoint/2010/main" val="331696991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5">
            <a:extLst>
              <a:ext uri="{FF2B5EF4-FFF2-40B4-BE49-F238E27FC236}">
                <a16:creationId xmlns:a16="http://schemas.microsoft.com/office/drawing/2014/main" id="{2B35F886-1102-4486-830A-34F41439C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7DEFD1BC-7AD4-41EC-8E11-4E5E8AC54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37">
              <a:extLst>
                <a:ext uri="{FF2B5EF4-FFF2-40B4-BE49-F238E27FC236}">
                  <a16:creationId xmlns:a16="http://schemas.microsoft.com/office/drawing/2014/main" id="{8B0E5C8B-3874-4B3C-BAD4-9EFE85FE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7DA6224-9378-452F-A53A-DD0BF1972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39">
              <a:extLst>
                <a:ext uri="{FF2B5EF4-FFF2-40B4-BE49-F238E27FC236}">
                  <a16:creationId xmlns:a16="http://schemas.microsoft.com/office/drawing/2014/main" id="{1DE869DF-C006-49F7-B9FF-0317F64E9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D200C16-6204-4580-AB37-7E94176D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DE7603-6DD0-4DB6-88FC-5402B9D4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45" name="Straight Connector 44">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3" name="Straight Connector 5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1" name="Straight Connector 6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7C41FBB-9617-4C22-FC8B-FE4D4CEAB22B}"/>
              </a:ext>
            </a:extLst>
          </p:cNvPr>
          <p:cNvSpPr>
            <a:spLocks noGrp="1"/>
          </p:cNvSpPr>
          <p:nvPr>
            <p:ph type="title"/>
          </p:nvPr>
        </p:nvSpPr>
        <p:spPr>
          <a:xfrm>
            <a:off x="630936" y="4018137"/>
            <a:ext cx="4550664" cy="2129586"/>
          </a:xfrm>
          <a:noFill/>
        </p:spPr>
        <p:txBody>
          <a:bodyPr anchor="t">
            <a:normAutofit/>
          </a:bodyPr>
          <a:lstStyle/>
          <a:p>
            <a:r>
              <a:rPr lang="en-MY" sz="4800" dirty="0">
                <a:solidFill>
                  <a:schemeClr val="bg1"/>
                </a:solidFill>
              </a:rPr>
              <a:t>Locomotion</a:t>
            </a:r>
            <a:br>
              <a:rPr lang="en-MY" sz="4800" dirty="0">
                <a:solidFill>
                  <a:schemeClr val="bg1"/>
                </a:solidFill>
              </a:rPr>
            </a:br>
            <a:r>
              <a:rPr lang="en-MY" sz="4800" dirty="0">
                <a:solidFill>
                  <a:schemeClr val="bg1"/>
                </a:solidFill>
              </a:rPr>
              <a:t>(Wheels)</a:t>
            </a:r>
          </a:p>
        </p:txBody>
      </p:sp>
      <p:sp>
        <p:nvSpPr>
          <p:cNvPr id="3" name="Content Placeholder 2">
            <a:extLst>
              <a:ext uri="{FF2B5EF4-FFF2-40B4-BE49-F238E27FC236}">
                <a16:creationId xmlns:a16="http://schemas.microsoft.com/office/drawing/2014/main" id="{161CFB17-868A-7BBA-BA51-F1B74FB4E891}"/>
              </a:ext>
            </a:extLst>
          </p:cNvPr>
          <p:cNvSpPr>
            <a:spLocks noGrp="1"/>
          </p:cNvSpPr>
          <p:nvPr>
            <p:ph idx="1"/>
          </p:nvPr>
        </p:nvSpPr>
        <p:spPr>
          <a:xfrm>
            <a:off x="5486080" y="4018143"/>
            <a:ext cx="5994666" cy="2129599"/>
          </a:xfrm>
          <a:noFill/>
        </p:spPr>
        <p:txBody>
          <a:bodyPr anchor="t">
            <a:normAutofit/>
          </a:bodyPr>
          <a:lstStyle/>
          <a:p>
            <a:r>
              <a:rPr lang="en-US" sz="1800" b="0" i="0" dirty="0">
                <a:solidFill>
                  <a:schemeClr val="bg1"/>
                </a:solidFill>
                <a:effectLst/>
                <a:latin typeface="Söhne"/>
              </a:rPr>
              <a:t>Wheels are the most common locomotion hardware used in AGVs and AMRs. </a:t>
            </a:r>
          </a:p>
          <a:p>
            <a:r>
              <a:rPr lang="en-US" sz="1800" b="0" i="0" dirty="0">
                <a:solidFill>
                  <a:schemeClr val="bg1"/>
                </a:solidFill>
                <a:effectLst/>
                <a:latin typeface="Söhne"/>
              </a:rPr>
              <a:t>They are used for movement on smooth and flat surfaces.</a:t>
            </a:r>
            <a:endParaRPr lang="en-MY" sz="1800" dirty="0">
              <a:solidFill>
                <a:schemeClr val="bg1"/>
              </a:solidFill>
            </a:endParaRPr>
          </a:p>
        </p:txBody>
      </p:sp>
      <p:sp>
        <p:nvSpPr>
          <p:cNvPr id="13" name="TextBox 12">
            <a:extLst>
              <a:ext uri="{FF2B5EF4-FFF2-40B4-BE49-F238E27FC236}">
                <a16:creationId xmlns:a16="http://schemas.microsoft.com/office/drawing/2014/main" id="{74886DBC-AC0A-6182-7037-E0CCED782D19}"/>
              </a:ext>
            </a:extLst>
          </p:cNvPr>
          <p:cNvSpPr txBox="1"/>
          <p:nvPr/>
        </p:nvSpPr>
        <p:spPr>
          <a:xfrm>
            <a:off x="7982181" y="2545421"/>
            <a:ext cx="2085561" cy="461665"/>
          </a:xfrm>
          <a:prstGeom prst="rect">
            <a:avLst/>
          </a:prstGeom>
          <a:noFill/>
        </p:spPr>
        <p:txBody>
          <a:bodyPr wrap="square" rtlCol="0">
            <a:spAutoFit/>
          </a:bodyPr>
          <a:lstStyle/>
          <a:p>
            <a:r>
              <a:rPr lang="en-US" sz="2400" dirty="0">
                <a:solidFill>
                  <a:schemeClr val="bg1"/>
                </a:solidFill>
              </a:rPr>
              <a:t>M</a:t>
            </a:r>
            <a:r>
              <a:rPr lang="en-MY" sz="2400" dirty="0">
                <a:solidFill>
                  <a:schemeClr val="bg1"/>
                </a:solidFill>
              </a:rPr>
              <a:t>iR100</a:t>
            </a:r>
          </a:p>
        </p:txBody>
      </p:sp>
      <p:sp>
        <p:nvSpPr>
          <p:cNvPr id="15" name="TextBox 14">
            <a:extLst>
              <a:ext uri="{FF2B5EF4-FFF2-40B4-BE49-F238E27FC236}">
                <a16:creationId xmlns:a16="http://schemas.microsoft.com/office/drawing/2014/main" id="{1F96182B-0A68-6963-F4E8-FE0B98B2DBAA}"/>
              </a:ext>
            </a:extLst>
          </p:cNvPr>
          <p:cNvSpPr txBox="1"/>
          <p:nvPr/>
        </p:nvSpPr>
        <p:spPr>
          <a:xfrm>
            <a:off x="1275803" y="2627532"/>
            <a:ext cx="2616807" cy="461665"/>
          </a:xfrm>
          <a:prstGeom prst="rect">
            <a:avLst/>
          </a:prstGeom>
          <a:noFill/>
        </p:spPr>
        <p:txBody>
          <a:bodyPr wrap="none" rtlCol="0">
            <a:spAutoFit/>
          </a:bodyPr>
          <a:lstStyle/>
          <a:p>
            <a:r>
              <a:rPr lang="en-US" sz="2400" dirty="0">
                <a:solidFill>
                  <a:schemeClr val="bg1"/>
                </a:solidFill>
              </a:rPr>
              <a:t>Omron Automation</a:t>
            </a:r>
            <a:endParaRPr lang="en-MY" sz="2400" dirty="0">
              <a:solidFill>
                <a:schemeClr val="bg1"/>
              </a:solidFill>
            </a:endParaRPr>
          </a:p>
        </p:txBody>
      </p:sp>
      <p:pic>
        <p:nvPicPr>
          <p:cNvPr id="6" name="Picture 5" descr="A picture containing handcart, projector&#10;&#10;Description automatically generated">
            <a:extLst>
              <a:ext uri="{FF2B5EF4-FFF2-40B4-BE49-F238E27FC236}">
                <a16:creationId xmlns:a16="http://schemas.microsoft.com/office/drawing/2014/main" id="{619D1120-0337-93E5-3B64-B58993907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976" y="866585"/>
            <a:ext cx="2857500" cy="1600200"/>
          </a:xfrm>
          <a:prstGeom prst="rect">
            <a:avLst/>
          </a:prstGeom>
        </p:spPr>
      </p:pic>
      <p:pic>
        <p:nvPicPr>
          <p:cNvPr id="11" name="Picture 10" descr="A picture containing black, electronics&#10;&#10;Description automatically generated">
            <a:extLst>
              <a:ext uri="{FF2B5EF4-FFF2-40B4-BE49-F238E27FC236}">
                <a16:creationId xmlns:a16="http://schemas.microsoft.com/office/drawing/2014/main" id="{8B8474B0-D2A4-2C5B-928B-02408E65B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615" y="674907"/>
            <a:ext cx="2343150" cy="1952625"/>
          </a:xfrm>
          <a:prstGeom prst="rect">
            <a:avLst/>
          </a:prstGeom>
        </p:spPr>
      </p:pic>
    </p:spTree>
    <p:extLst>
      <p:ext uri="{BB962C8B-B14F-4D97-AF65-F5344CB8AC3E}">
        <p14:creationId xmlns:p14="http://schemas.microsoft.com/office/powerpoint/2010/main" val="309399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5">
            <a:extLst>
              <a:ext uri="{FF2B5EF4-FFF2-40B4-BE49-F238E27FC236}">
                <a16:creationId xmlns:a16="http://schemas.microsoft.com/office/drawing/2014/main" id="{2B35F886-1102-4486-830A-34F41439C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7DEFD1BC-7AD4-41EC-8E11-4E5E8AC54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37">
              <a:extLst>
                <a:ext uri="{FF2B5EF4-FFF2-40B4-BE49-F238E27FC236}">
                  <a16:creationId xmlns:a16="http://schemas.microsoft.com/office/drawing/2014/main" id="{8B0E5C8B-3874-4B3C-BAD4-9EFE85FE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7DA6224-9378-452F-A53A-DD0BF1972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39">
              <a:extLst>
                <a:ext uri="{FF2B5EF4-FFF2-40B4-BE49-F238E27FC236}">
                  <a16:creationId xmlns:a16="http://schemas.microsoft.com/office/drawing/2014/main" id="{1DE869DF-C006-49F7-B9FF-0317F64E9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D200C16-6204-4580-AB37-7E94176D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DE7603-6DD0-4DB6-88FC-5402B9D4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45" name="Straight Connector 44">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3" name="Straight Connector 5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1" name="Straight Connector 6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7C41FBB-9617-4C22-FC8B-FE4D4CEAB22B}"/>
              </a:ext>
            </a:extLst>
          </p:cNvPr>
          <p:cNvSpPr>
            <a:spLocks noGrp="1"/>
          </p:cNvSpPr>
          <p:nvPr>
            <p:ph type="title"/>
          </p:nvPr>
        </p:nvSpPr>
        <p:spPr>
          <a:xfrm>
            <a:off x="630936" y="4018137"/>
            <a:ext cx="4550664" cy="2129586"/>
          </a:xfrm>
          <a:noFill/>
        </p:spPr>
        <p:txBody>
          <a:bodyPr anchor="t">
            <a:normAutofit/>
          </a:bodyPr>
          <a:lstStyle/>
          <a:p>
            <a:r>
              <a:rPr lang="en-MY" sz="4800" dirty="0">
                <a:solidFill>
                  <a:schemeClr val="bg1"/>
                </a:solidFill>
              </a:rPr>
              <a:t>Locomotion</a:t>
            </a:r>
            <a:br>
              <a:rPr lang="en-MY" sz="4800" dirty="0">
                <a:solidFill>
                  <a:schemeClr val="bg1"/>
                </a:solidFill>
              </a:rPr>
            </a:br>
            <a:r>
              <a:rPr lang="en-MY" sz="4800" dirty="0">
                <a:solidFill>
                  <a:schemeClr val="bg1"/>
                </a:solidFill>
              </a:rPr>
              <a:t>(Legs)</a:t>
            </a:r>
          </a:p>
        </p:txBody>
      </p:sp>
      <p:sp>
        <p:nvSpPr>
          <p:cNvPr id="3" name="Content Placeholder 2">
            <a:extLst>
              <a:ext uri="{FF2B5EF4-FFF2-40B4-BE49-F238E27FC236}">
                <a16:creationId xmlns:a16="http://schemas.microsoft.com/office/drawing/2014/main" id="{161CFB17-868A-7BBA-BA51-F1B74FB4E891}"/>
              </a:ext>
            </a:extLst>
          </p:cNvPr>
          <p:cNvSpPr>
            <a:spLocks noGrp="1"/>
          </p:cNvSpPr>
          <p:nvPr>
            <p:ph idx="1"/>
          </p:nvPr>
        </p:nvSpPr>
        <p:spPr>
          <a:xfrm>
            <a:off x="5486080" y="4018143"/>
            <a:ext cx="5994666" cy="2129599"/>
          </a:xfrm>
          <a:noFill/>
        </p:spPr>
        <p:txBody>
          <a:bodyPr anchor="t">
            <a:normAutofit/>
          </a:bodyPr>
          <a:lstStyle/>
          <a:p>
            <a:r>
              <a:rPr lang="en-US" sz="1800" b="0" i="0" dirty="0">
                <a:solidFill>
                  <a:schemeClr val="bg1"/>
                </a:solidFill>
                <a:effectLst/>
                <a:latin typeface="Söhne"/>
              </a:rPr>
              <a:t>Legged robots are becoming increasingly popular in the field of AGVs/AMRs. </a:t>
            </a:r>
          </a:p>
          <a:p>
            <a:r>
              <a:rPr lang="en-US" sz="1800" b="0" i="0" dirty="0">
                <a:solidFill>
                  <a:schemeClr val="bg1"/>
                </a:solidFill>
                <a:effectLst/>
                <a:latin typeface="Söhne"/>
              </a:rPr>
              <a:t>They are used for navigating complex environments and overcoming obstacles.</a:t>
            </a:r>
            <a:endParaRPr lang="en-MY" sz="1800" dirty="0">
              <a:solidFill>
                <a:schemeClr val="bg1"/>
              </a:solidFill>
            </a:endParaRPr>
          </a:p>
        </p:txBody>
      </p:sp>
      <p:sp>
        <p:nvSpPr>
          <p:cNvPr id="13" name="TextBox 12">
            <a:extLst>
              <a:ext uri="{FF2B5EF4-FFF2-40B4-BE49-F238E27FC236}">
                <a16:creationId xmlns:a16="http://schemas.microsoft.com/office/drawing/2014/main" id="{74886DBC-AC0A-6182-7037-E0CCED782D19}"/>
              </a:ext>
            </a:extLst>
          </p:cNvPr>
          <p:cNvSpPr txBox="1"/>
          <p:nvPr/>
        </p:nvSpPr>
        <p:spPr>
          <a:xfrm>
            <a:off x="7165084" y="2711068"/>
            <a:ext cx="2987725" cy="461665"/>
          </a:xfrm>
          <a:prstGeom prst="rect">
            <a:avLst/>
          </a:prstGeom>
          <a:noFill/>
        </p:spPr>
        <p:txBody>
          <a:bodyPr wrap="square" rtlCol="0">
            <a:spAutoFit/>
          </a:bodyPr>
          <a:lstStyle/>
          <a:p>
            <a:r>
              <a:rPr lang="en-US" sz="2400" dirty="0" err="1">
                <a:solidFill>
                  <a:schemeClr val="bg1"/>
                </a:solidFill>
              </a:rPr>
              <a:t>ANYbotics</a:t>
            </a:r>
            <a:r>
              <a:rPr lang="en-US" sz="2400" dirty="0">
                <a:solidFill>
                  <a:schemeClr val="bg1"/>
                </a:solidFill>
              </a:rPr>
              <a:t> </a:t>
            </a:r>
            <a:r>
              <a:rPr lang="en-US" sz="2400" dirty="0" err="1">
                <a:solidFill>
                  <a:schemeClr val="bg1"/>
                </a:solidFill>
              </a:rPr>
              <a:t>ANYmal</a:t>
            </a:r>
            <a:endParaRPr lang="en-MY" sz="2400" dirty="0">
              <a:solidFill>
                <a:schemeClr val="bg1"/>
              </a:solidFill>
            </a:endParaRPr>
          </a:p>
        </p:txBody>
      </p:sp>
      <p:sp>
        <p:nvSpPr>
          <p:cNvPr id="15" name="TextBox 14">
            <a:extLst>
              <a:ext uri="{FF2B5EF4-FFF2-40B4-BE49-F238E27FC236}">
                <a16:creationId xmlns:a16="http://schemas.microsoft.com/office/drawing/2014/main" id="{1F96182B-0A68-6963-F4E8-FE0B98B2DBAA}"/>
              </a:ext>
            </a:extLst>
          </p:cNvPr>
          <p:cNvSpPr txBox="1"/>
          <p:nvPr/>
        </p:nvSpPr>
        <p:spPr>
          <a:xfrm>
            <a:off x="1034092" y="2610399"/>
            <a:ext cx="2962606" cy="461665"/>
          </a:xfrm>
          <a:prstGeom prst="rect">
            <a:avLst/>
          </a:prstGeom>
          <a:noFill/>
        </p:spPr>
        <p:txBody>
          <a:bodyPr wrap="none" rtlCol="0">
            <a:spAutoFit/>
          </a:bodyPr>
          <a:lstStyle/>
          <a:p>
            <a:r>
              <a:rPr lang="en-US" sz="2400" dirty="0">
                <a:solidFill>
                  <a:schemeClr val="bg1"/>
                </a:solidFill>
              </a:rPr>
              <a:t>Boston Dynamics Spot</a:t>
            </a:r>
            <a:endParaRPr lang="en-MY" sz="2400" dirty="0">
              <a:solidFill>
                <a:schemeClr val="bg1"/>
              </a:solidFill>
            </a:endParaRPr>
          </a:p>
        </p:txBody>
      </p:sp>
      <p:pic>
        <p:nvPicPr>
          <p:cNvPr id="5" name="Picture 4" descr="A picture containing tool&#10;&#10;Description automatically generated">
            <a:extLst>
              <a:ext uri="{FF2B5EF4-FFF2-40B4-BE49-F238E27FC236}">
                <a16:creationId xmlns:a16="http://schemas.microsoft.com/office/drawing/2014/main" id="{B716A31F-91CD-4BB3-A69A-B410F628C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9082" y="567941"/>
            <a:ext cx="2143125" cy="2143125"/>
          </a:xfrm>
          <a:prstGeom prst="rect">
            <a:avLst/>
          </a:prstGeom>
        </p:spPr>
      </p:pic>
      <p:pic>
        <p:nvPicPr>
          <p:cNvPr id="8" name="Picture 7" descr="A picture containing power shovel&#10;&#10;Description automatically generated">
            <a:extLst>
              <a:ext uri="{FF2B5EF4-FFF2-40B4-BE49-F238E27FC236}">
                <a16:creationId xmlns:a16="http://schemas.microsoft.com/office/drawing/2014/main" id="{399A7AE6-77DA-E3A7-8AB2-574A4A5B3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139" y="726627"/>
            <a:ext cx="2466975" cy="1847850"/>
          </a:xfrm>
          <a:prstGeom prst="rect">
            <a:avLst/>
          </a:prstGeom>
        </p:spPr>
      </p:pic>
    </p:spTree>
    <p:extLst>
      <p:ext uri="{BB962C8B-B14F-4D97-AF65-F5344CB8AC3E}">
        <p14:creationId xmlns:p14="http://schemas.microsoft.com/office/powerpoint/2010/main" val="46430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3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35">
            <a:extLst>
              <a:ext uri="{FF2B5EF4-FFF2-40B4-BE49-F238E27FC236}">
                <a16:creationId xmlns:a16="http://schemas.microsoft.com/office/drawing/2014/main" id="{2B35F886-1102-4486-830A-34F41439C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7" name="Oval 36">
              <a:extLst>
                <a:ext uri="{FF2B5EF4-FFF2-40B4-BE49-F238E27FC236}">
                  <a16:creationId xmlns:a16="http://schemas.microsoft.com/office/drawing/2014/main" id="{7DEFD1BC-7AD4-41EC-8E11-4E5E8AC54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37">
              <a:extLst>
                <a:ext uri="{FF2B5EF4-FFF2-40B4-BE49-F238E27FC236}">
                  <a16:creationId xmlns:a16="http://schemas.microsoft.com/office/drawing/2014/main" id="{8B0E5C8B-3874-4B3C-BAD4-9EFE85FE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E7DA6224-9378-452F-A53A-DD0BF1972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39">
              <a:extLst>
                <a:ext uri="{FF2B5EF4-FFF2-40B4-BE49-F238E27FC236}">
                  <a16:creationId xmlns:a16="http://schemas.microsoft.com/office/drawing/2014/main" id="{1DE869DF-C006-49F7-B9FF-0317F64E9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D200C16-6204-4580-AB37-7E94176D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F0DE7603-6DD0-4DB6-88FC-5402B9D4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45" name="Straight Connector 44">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3" name="Straight Connector 52">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8" name="Rectangle 5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1" name="Straight Connector 6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7C41FBB-9617-4C22-FC8B-FE4D4CEAB22B}"/>
              </a:ext>
            </a:extLst>
          </p:cNvPr>
          <p:cNvSpPr>
            <a:spLocks noGrp="1"/>
          </p:cNvSpPr>
          <p:nvPr>
            <p:ph type="title"/>
          </p:nvPr>
        </p:nvSpPr>
        <p:spPr>
          <a:xfrm>
            <a:off x="630936" y="4018137"/>
            <a:ext cx="4550664" cy="2129586"/>
          </a:xfrm>
          <a:noFill/>
        </p:spPr>
        <p:txBody>
          <a:bodyPr anchor="t">
            <a:normAutofit/>
          </a:bodyPr>
          <a:lstStyle/>
          <a:p>
            <a:r>
              <a:rPr lang="en-MY" sz="4800" dirty="0">
                <a:solidFill>
                  <a:schemeClr val="bg1"/>
                </a:solidFill>
              </a:rPr>
              <a:t>Locomotion</a:t>
            </a:r>
            <a:br>
              <a:rPr lang="en-MY" sz="4800" dirty="0">
                <a:solidFill>
                  <a:schemeClr val="bg1"/>
                </a:solidFill>
              </a:rPr>
            </a:br>
            <a:r>
              <a:rPr lang="en-MY" sz="4800" dirty="0">
                <a:solidFill>
                  <a:schemeClr val="bg1"/>
                </a:solidFill>
              </a:rPr>
              <a:t>(Tracks)</a:t>
            </a:r>
          </a:p>
        </p:txBody>
      </p:sp>
      <p:sp>
        <p:nvSpPr>
          <p:cNvPr id="3" name="Content Placeholder 2">
            <a:extLst>
              <a:ext uri="{FF2B5EF4-FFF2-40B4-BE49-F238E27FC236}">
                <a16:creationId xmlns:a16="http://schemas.microsoft.com/office/drawing/2014/main" id="{161CFB17-868A-7BBA-BA51-F1B74FB4E891}"/>
              </a:ext>
            </a:extLst>
          </p:cNvPr>
          <p:cNvSpPr>
            <a:spLocks noGrp="1"/>
          </p:cNvSpPr>
          <p:nvPr>
            <p:ph idx="1"/>
          </p:nvPr>
        </p:nvSpPr>
        <p:spPr>
          <a:xfrm>
            <a:off x="5486080" y="4018143"/>
            <a:ext cx="5994666" cy="2129599"/>
          </a:xfrm>
          <a:noFill/>
        </p:spPr>
        <p:txBody>
          <a:bodyPr anchor="t">
            <a:normAutofit/>
          </a:bodyPr>
          <a:lstStyle/>
          <a:p>
            <a:r>
              <a:rPr lang="en-US" sz="1800" b="0" i="0" dirty="0">
                <a:solidFill>
                  <a:schemeClr val="bg1"/>
                </a:solidFill>
                <a:effectLst/>
                <a:latin typeface="Söhne"/>
              </a:rPr>
              <a:t>Tracks are used in AGVs/AMRs to provide better traction and stability on uneven and rough terrain.</a:t>
            </a:r>
          </a:p>
          <a:p>
            <a:r>
              <a:rPr lang="en-US" sz="1800" dirty="0">
                <a:solidFill>
                  <a:schemeClr val="bg1"/>
                </a:solidFill>
                <a:latin typeface="Söhne"/>
              </a:rPr>
              <a:t>One of the e</a:t>
            </a:r>
            <a:r>
              <a:rPr lang="en-US" sz="1800" b="0" i="0" dirty="0">
                <a:solidFill>
                  <a:schemeClr val="bg1"/>
                </a:solidFill>
                <a:effectLst/>
                <a:latin typeface="Söhne"/>
              </a:rPr>
              <a:t>xample of tracks used in AGVs/AMRs is </a:t>
            </a:r>
            <a:r>
              <a:rPr lang="en-US" sz="1800" b="0" i="0" dirty="0" err="1">
                <a:solidFill>
                  <a:schemeClr val="bg1"/>
                </a:solidFill>
                <a:effectLst/>
                <a:latin typeface="Söhne"/>
              </a:rPr>
              <a:t>Clearpath</a:t>
            </a:r>
            <a:r>
              <a:rPr lang="en-US" sz="1800" b="0" i="0" dirty="0">
                <a:solidFill>
                  <a:schemeClr val="bg1"/>
                </a:solidFill>
                <a:effectLst/>
                <a:latin typeface="Söhne"/>
              </a:rPr>
              <a:t> Jackal.</a:t>
            </a:r>
            <a:endParaRPr lang="en-MY" sz="1800" dirty="0">
              <a:solidFill>
                <a:schemeClr val="bg1"/>
              </a:solidFill>
            </a:endParaRPr>
          </a:p>
        </p:txBody>
      </p:sp>
      <p:sp>
        <p:nvSpPr>
          <p:cNvPr id="15" name="TextBox 14">
            <a:extLst>
              <a:ext uri="{FF2B5EF4-FFF2-40B4-BE49-F238E27FC236}">
                <a16:creationId xmlns:a16="http://schemas.microsoft.com/office/drawing/2014/main" id="{1F96182B-0A68-6963-F4E8-FE0B98B2DBAA}"/>
              </a:ext>
            </a:extLst>
          </p:cNvPr>
          <p:cNvSpPr txBox="1"/>
          <p:nvPr/>
        </p:nvSpPr>
        <p:spPr>
          <a:xfrm>
            <a:off x="4624150" y="3298561"/>
            <a:ext cx="2194703" cy="461665"/>
          </a:xfrm>
          <a:prstGeom prst="rect">
            <a:avLst/>
          </a:prstGeom>
          <a:noFill/>
        </p:spPr>
        <p:txBody>
          <a:bodyPr wrap="none" rtlCol="0">
            <a:spAutoFit/>
          </a:bodyPr>
          <a:lstStyle/>
          <a:p>
            <a:r>
              <a:rPr lang="en-US" sz="2400" dirty="0" err="1">
                <a:solidFill>
                  <a:schemeClr val="bg1"/>
                </a:solidFill>
              </a:rPr>
              <a:t>Clearpath</a:t>
            </a:r>
            <a:r>
              <a:rPr lang="en-US" sz="2400" dirty="0">
                <a:solidFill>
                  <a:schemeClr val="bg1"/>
                </a:solidFill>
              </a:rPr>
              <a:t> Jackal</a:t>
            </a:r>
            <a:endParaRPr lang="en-MY" sz="2400" dirty="0">
              <a:solidFill>
                <a:schemeClr val="bg1"/>
              </a:solidFill>
            </a:endParaRPr>
          </a:p>
        </p:txBody>
      </p:sp>
      <p:pic>
        <p:nvPicPr>
          <p:cNvPr id="6" name="Picture 5" descr="A picture containing transport&#10;&#10;Description automatically generated">
            <a:extLst>
              <a:ext uri="{FF2B5EF4-FFF2-40B4-BE49-F238E27FC236}">
                <a16:creationId xmlns:a16="http://schemas.microsoft.com/office/drawing/2014/main" id="{290DB440-82BF-23E2-D60B-ACE8DE38C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909" y="521215"/>
            <a:ext cx="4484744" cy="2734283"/>
          </a:xfrm>
          <a:prstGeom prst="rect">
            <a:avLst/>
          </a:prstGeom>
        </p:spPr>
      </p:pic>
    </p:spTree>
    <p:extLst>
      <p:ext uri="{BB962C8B-B14F-4D97-AF65-F5344CB8AC3E}">
        <p14:creationId xmlns:p14="http://schemas.microsoft.com/office/powerpoint/2010/main" val="22101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2D5EE9-511E-450D-86F6-C14C043E07EF}"/>
              </a:ext>
            </a:extLst>
          </p:cNvPr>
          <p:cNvSpPr>
            <a:spLocks noGrp="1"/>
          </p:cNvSpPr>
          <p:nvPr>
            <p:ph type="title"/>
          </p:nvPr>
        </p:nvSpPr>
        <p:spPr>
          <a:xfrm>
            <a:off x="841248" y="510047"/>
            <a:ext cx="3300984" cy="1645920"/>
          </a:xfrm>
        </p:spPr>
        <p:txBody>
          <a:bodyPr>
            <a:normAutofit/>
          </a:bodyPr>
          <a:lstStyle/>
          <a:p>
            <a:r>
              <a:rPr lang="en-MY" sz="2800" dirty="0"/>
              <a:t>Control System (Microprocessors)</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3BC370-9377-DE1C-5E72-0E67088952DF}"/>
              </a:ext>
            </a:extLst>
          </p:cNvPr>
          <p:cNvSpPr>
            <a:spLocks noGrp="1"/>
          </p:cNvSpPr>
          <p:nvPr>
            <p:ph idx="1"/>
          </p:nvPr>
        </p:nvSpPr>
        <p:spPr>
          <a:xfrm>
            <a:off x="4581144" y="510047"/>
            <a:ext cx="6858000" cy="1645920"/>
          </a:xfrm>
        </p:spPr>
        <p:txBody>
          <a:bodyPr anchor="ctr">
            <a:normAutofit/>
          </a:bodyPr>
          <a:lstStyle/>
          <a:p>
            <a:r>
              <a:rPr lang="en-US" sz="1800" b="0" i="0" dirty="0">
                <a:solidFill>
                  <a:srgbClr val="374151"/>
                </a:solidFill>
                <a:effectLst/>
                <a:latin typeface="Times New Roman" panose="02020603050405020304" pitchFamily="18" charset="0"/>
                <a:cs typeface="Times New Roman" panose="02020603050405020304" pitchFamily="18" charset="0"/>
              </a:rPr>
              <a:t>Microprocessors are used to process sensory information and make decisions in real-time. </a:t>
            </a:r>
          </a:p>
          <a:p>
            <a:r>
              <a:rPr lang="en-US" sz="1800" b="0" i="0" dirty="0">
                <a:solidFill>
                  <a:srgbClr val="374151"/>
                </a:solidFill>
                <a:effectLst/>
                <a:latin typeface="Times New Roman" panose="02020603050405020304" pitchFamily="18" charset="0"/>
                <a:cs typeface="Times New Roman" panose="02020603050405020304" pitchFamily="18" charset="0"/>
              </a:rPr>
              <a:t>They are used for navigation, obstacle avoidance, and control.</a:t>
            </a:r>
          </a:p>
          <a:p>
            <a:r>
              <a:rPr lang="en-US" sz="1800" b="0" i="0" dirty="0">
                <a:solidFill>
                  <a:srgbClr val="374151"/>
                </a:solidFill>
                <a:effectLst/>
                <a:latin typeface="Times New Roman" panose="02020603050405020304" pitchFamily="18" charset="0"/>
                <a:cs typeface="Times New Roman" panose="02020603050405020304" pitchFamily="18" charset="0"/>
              </a:rPr>
              <a:t>Examples of microprocessors used in AGVs/AMRs are Intel Atom and Nvidia Jetson.</a:t>
            </a:r>
            <a:endParaRPr lang="en-MY"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C94B6F2-599F-2773-DB36-002795ACAD61}"/>
              </a:ext>
            </a:extLst>
          </p:cNvPr>
          <p:cNvSpPr txBox="1"/>
          <p:nvPr/>
        </p:nvSpPr>
        <p:spPr>
          <a:xfrm>
            <a:off x="8286610" y="5224209"/>
            <a:ext cx="1490088" cy="461665"/>
          </a:xfrm>
          <a:prstGeom prst="rect">
            <a:avLst/>
          </a:prstGeom>
          <a:noFill/>
        </p:spPr>
        <p:txBody>
          <a:bodyPr wrap="none" rtlCol="0">
            <a:spAutoFit/>
          </a:bodyPr>
          <a:lstStyle/>
          <a:p>
            <a:r>
              <a:rPr lang="en-MY" sz="2400" dirty="0"/>
              <a:t>Intel Atom</a:t>
            </a:r>
          </a:p>
        </p:txBody>
      </p:sp>
      <p:sp>
        <p:nvSpPr>
          <p:cNvPr id="11" name="TextBox 10">
            <a:extLst>
              <a:ext uri="{FF2B5EF4-FFF2-40B4-BE49-F238E27FC236}">
                <a16:creationId xmlns:a16="http://schemas.microsoft.com/office/drawing/2014/main" id="{7C6EC332-493C-4D37-EF6B-3D927DF22BD0}"/>
              </a:ext>
            </a:extLst>
          </p:cNvPr>
          <p:cNvSpPr txBox="1"/>
          <p:nvPr/>
        </p:nvSpPr>
        <p:spPr>
          <a:xfrm>
            <a:off x="2361188" y="5540199"/>
            <a:ext cx="1838901" cy="461665"/>
          </a:xfrm>
          <a:prstGeom prst="rect">
            <a:avLst/>
          </a:prstGeom>
          <a:noFill/>
        </p:spPr>
        <p:txBody>
          <a:bodyPr wrap="none" rtlCol="0">
            <a:spAutoFit/>
          </a:bodyPr>
          <a:lstStyle/>
          <a:p>
            <a:r>
              <a:rPr lang="en-MY" sz="2400" dirty="0"/>
              <a:t>Nvidia Jetson</a:t>
            </a:r>
          </a:p>
        </p:txBody>
      </p:sp>
      <p:pic>
        <p:nvPicPr>
          <p:cNvPr id="6" name="Picture 5" descr="A close-up of a circuit board&#10;&#10;Description automatically generated with medium confidence">
            <a:extLst>
              <a:ext uri="{FF2B5EF4-FFF2-40B4-BE49-F238E27FC236}">
                <a16:creationId xmlns:a16="http://schemas.microsoft.com/office/drawing/2014/main" id="{6EE0F147-A883-2383-9EB3-B687BAF4D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8097" y="3323321"/>
            <a:ext cx="2486025" cy="1838325"/>
          </a:xfrm>
          <a:prstGeom prst="rect">
            <a:avLst/>
          </a:prstGeom>
        </p:spPr>
      </p:pic>
      <p:pic>
        <p:nvPicPr>
          <p:cNvPr id="12" name="Picture 11" descr="A close-up of a computer chip&#10;&#10;Description automatically generated with medium confidence">
            <a:extLst>
              <a:ext uri="{FF2B5EF4-FFF2-40B4-BE49-F238E27FC236}">
                <a16:creationId xmlns:a16="http://schemas.microsoft.com/office/drawing/2014/main" id="{9FA9AB14-C0F9-6A17-F343-AEFB7338AA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39" y="2632759"/>
            <a:ext cx="5715000" cy="3219450"/>
          </a:xfrm>
          <a:prstGeom prst="rect">
            <a:avLst/>
          </a:prstGeom>
        </p:spPr>
      </p:pic>
    </p:spTree>
    <p:extLst>
      <p:ext uri="{BB962C8B-B14F-4D97-AF65-F5344CB8AC3E}">
        <p14:creationId xmlns:p14="http://schemas.microsoft.com/office/powerpoint/2010/main" val="88780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2D5EE9-511E-450D-86F6-C14C043E07EF}"/>
              </a:ext>
            </a:extLst>
          </p:cNvPr>
          <p:cNvSpPr>
            <a:spLocks noGrp="1"/>
          </p:cNvSpPr>
          <p:nvPr>
            <p:ph type="title"/>
          </p:nvPr>
        </p:nvSpPr>
        <p:spPr>
          <a:xfrm>
            <a:off x="841248" y="510047"/>
            <a:ext cx="3300984" cy="1645920"/>
          </a:xfrm>
        </p:spPr>
        <p:txBody>
          <a:bodyPr>
            <a:normAutofit/>
          </a:bodyPr>
          <a:lstStyle/>
          <a:p>
            <a:r>
              <a:rPr lang="en-MY" sz="2800" dirty="0"/>
              <a:t>Control System (Controllers)</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3BC370-9377-DE1C-5E72-0E67088952DF}"/>
              </a:ext>
            </a:extLst>
          </p:cNvPr>
          <p:cNvSpPr>
            <a:spLocks noGrp="1"/>
          </p:cNvSpPr>
          <p:nvPr>
            <p:ph idx="1"/>
          </p:nvPr>
        </p:nvSpPr>
        <p:spPr>
          <a:xfrm>
            <a:off x="4581144" y="510047"/>
            <a:ext cx="6858000" cy="1645920"/>
          </a:xfrm>
        </p:spPr>
        <p:txBody>
          <a:bodyPr anchor="ctr">
            <a:normAutofit fontScale="92500" lnSpcReduction="10000"/>
          </a:bodyPr>
          <a:lstStyle/>
          <a:p>
            <a:r>
              <a:rPr lang="en-US" sz="1800" b="0" i="0" dirty="0">
                <a:solidFill>
                  <a:srgbClr val="374151"/>
                </a:solidFill>
                <a:effectLst/>
                <a:latin typeface="Times New Roman" panose="02020603050405020304" pitchFamily="18" charset="0"/>
                <a:cs typeface="Times New Roman" panose="02020603050405020304" pitchFamily="18" charset="0"/>
              </a:rPr>
              <a:t>Controllers are used to manage the hardware components in AGVs/AMRs. </a:t>
            </a:r>
          </a:p>
          <a:p>
            <a:r>
              <a:rPr lang="en-US" sz="1800" b="0" i="0" dirty="0">
                <a:solidFill>
                  <a:srgbClr val="374151"/>
                </a:solidFill>
                <a:effectLst/>
                <a:latin typeface="Times New Roman" panose="02020603050405020304" pitchFamily="18" charset="0"/>
                <a:cs typeface="Times New Roman" panose="02020603050405020304" pitchFamily="18" charset="0"/>
              </a:rPr>
              <a:t>They are responsible for coordinating the movements of the vehicle, receiving and interpreting sensor data, and executing tasks. </a:t>
            </a:r>
          </a:p>
          <a:p>
            <a:r>
              <a:rPr lang="en-US" sz="1800" b="0" i="0" dirty="0">
                <a:solidFill>
                  <a:srgbClr val="374151"/>
                </a:solidFill>
                <a:effectLst/>
                <a:latin typeface="Times New Roman" panose="02020603050405020304" pitchFamily="18" charset="0"/>
                <a:cs typeface="Times New Roman" panose="02020603050405020304" pitchFamily="18" charset="0"/>
              </a:rPr>
              <a:t>Examples of controllers used in AGVs/AMRs are PLCs (Programmable Logic Controllers) and Embedded controllers.</a:t>
            </a:r>
            <a:endParaRPr lang="en-MY"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C94B6F2-599F-2773-DB36-002795ACAD61}"/>
              </a:ext>
            </a:extLst>
          </p:cNvPr>
          <p:cNvSpPr txBox="1"/>
          <p:nvPr/>
        </p:nvSpPr>
        <p:spPr>
          <a:xfrm>
            <a:off x="6561273" y="5786034"/>
            <a:ext cx="4991688" cy="461665"/>
          </a:xfrm>
          <a:prstGeom prst="rect">
            <a:avLst/>
          </a:prstGeom>
          <a:noFill/>
        </p:spPr>
        <p:txBody>
          <a:bodyPr wrap="none" rtlCol="0">
            <a:spAutoFit/>
          </a:bodyPr>
          <a:lstStyle/>
          <a:p>
            <a:r>
              <a:rPr lang="en-MY" sz="2400" dirty="0"/>
              <a:t>Programmable Logic Controllers (PLCs)</a:t>
            </a:r>
          </a:p>
        </p:txBody>
      </p:sp>
      <p:sp>
        <p:nvSpPr>
          <p:cNvPr id="11" name="TextBox 10">
            <a:extLst>
              <a:ext uri="{FF2B5EF4-FFF2-40B4-BE49-F238E27FC236}">
                <a16:creationId xmlns:a16="http://schemas.microsoft.com/office/drawing/2014/main" id="{7C6EC332-493C-4D37-EF6B-3D927DF22BD0}"/>
              </a:ext>
            </a:extLst>
          </p:cNvPr>
          <p:cNvSpPr txBox="1"/>
          <p:nvPr/>
        </p:nvSpPr>
        <p:spPr>
          <a:xfrm>
            <a:off x="1793819" y="5886288"/>
            <a:ext cx="2973635" cy="461665"/>
          </a:xfrm>
          <a:prstGeom prst="rect">
            <a:avLst/>
          </a:prstGeom>
          <a:noFill/>
        </p:spPr>
        <p:txBody>
          <a:bodyPr wrap="none" rtlCol="0">
            <a:spAutoFit/>
          </a:bodyPr>
          <a:lstStyle/>
          <a:p>
            <a:r>
              <a:rPr lang="en-MY" sz="2400" dirty="0"/>
              <a:t>Embedded Controllers</a:t>
            </a:r>
          </a:p>
        </p:txBody>
      </p:sp>
      <p:pic>
        <p:nvPicPr>
          <p:cNvPr id="5" name="Picture 4" descr="Diagram&#10;&#10;Description automatically generated">
            <a:extLst>
              <a:ext uri="{FF2B5EF4-FFF2-40B4-BE49-F238E27FC236}">
                <a16:creationId xmlns:a16="http://schemas.microsoft.com/office/drawing/2014/main" id="{594229BD-E169-4435-2D22-9B4B250D4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797" y="2855204"/>
            <a:ext cx="4615509" cy="3040174"/>
          </a:xfrm>
          <a:prstGeom prst="rect">
            <a:avLst/>
          </a:prstGeom>
        </p:spPr>
      </p:pic>
      <p:pic>
        <p:nvPicPr>
          <p:cNvPr id="8" name="Picture 7" descr="Text&#10;&#10;Description automatically generated with low confidence">
            <a:extLst>
              <a:ext uri="{FF2B5EF4-FFF2-40B4-BE49-F238E27FC236}">
                <a16:creationId xmlns:a16="http://schemas.microsoft.com/office/drawing/2014/main" id="{EB5E4CEC-B123-1308-7CC2-A6BE3DAEA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4832" y="3505038"/>
            <a:ext cx="3140642" cy="2381250"/>
          </a:xfrm>
          <a:prstGeom prst="rect">
            <a:avLst/>
          </a:prstGeom>
        </p:spPr>
      </p:pic>
    </p:spTree>
    <p:extLst>
      <p:ext uri="{BB962C8B-B14F-4D97-AF65-F5344CB8AC3E}">
        <p14:creationId xmlns:p14="http://schemas.microsoft.com/office/powerpoint/2010/main" val="413400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45BCAD1-25C9-BEDA-A49F-4E0A8F496501}"/>
              </a:ext>
            </a:extLst>
          </p:cNvPr>
          <p:cNvSpPr>
            <a:spLocks noGrp="1"/>
          </p:cNvSpPr>
          <p:nvPr>
            <p:ph type="title"/>
          </p:nvPr>
        </p:nvSpPr>
        <p:spPr>
          <a:xfrm>
            <a:off x="4184542" y="486184"/>
            <a:ext cx="7363990" cy="1325563"/>
          </a:xfrm>
        </p:spPr>
        <p:txBody>
          <a:bodyPr>
            <a:normAutofit/>
          </a:bodyPr>
          <a:lstStyle/>
          <a:p>
            <a:r>
              <a:rPr lang="en-MY" dirty="0"/>
              <a:t>Data Collection (Lidar Sensors)</a:t>
            </a:r>
          </a:p>
        </p:txBody>
      </p:sp>
      <p:sp>
        <p:nvSpPr>
          <p:cNvPr id="3" name="Content Placeholder 2">
            <a:extLst>
              <a:ext uri="{FF2B5EF4-FFF2-40B4-BE49-F238E27FC236}">
                <a16:creationId xmlns:a16="http://schemas.microsoft.com/office/drawing/2014/main" id="{CC147335-AC68-25F8-4520-D125B1DF5948}"/>
              </a:ext>
            </a:extLst>
          </p:cNvPr>
          <p:cNvSpPr>
            <a:spLocks noGrp="1"/>
          </p:cNvSpPr>
          <p:nvPr>
            <p:ph idx="1"/>
          </p:nvPr>
        </p:nvSpPr>
        <p:spPr>
          <a:xfrm>
            <a:off x="4184542" y="1946684"/>
            <a:ext cx="7363990" cy="4351338"/>
          </a:xfrm>
        </p:spPr>
        <p:txBody>
          <a:bodyPr>
            <a:normAutofit/>
          </a:bodyPr>
          <a:lstStyle/>
          <a:p>
            <a:r>
              <a:rPr lang="en-US" b="0" i="0" dirty="0">
                <a:solidFill>
                  <a:schemeClr val="bg2">
                    <a:lumMod val="25000"/>
                  </a:schemeClr>
                </a:solidFill>
                <a:effectLst/>
                <a:latin typeface="Söhne"/>
              </a:rPr>
              <a:t>Lidar (Light Detection and Ranging) sensors are used to provide a 3D view of the environment around the AGV/AMR by using laser beams to detect the distance of objects. </a:t>
            </a:r>
          </a:p>
          <a:p>
            <a:r>
              <a:rPr lang="en-US" b="0" i="0" dirty="0">
                <a:solidFill>
                  <a:schemeClr val="bg2">
                    <a:lumMod val="25000"/>
                  </a:schemeClr>
                </a:solidFill>
                <a:effectLst/>
                <a:latin typeface="Söhne"/>
              </a:rPr>
              <a:t>Examples of Lidar sensors used in AGVs/AMRs are </a:t>
            </a:r>
            <a:r>
              <a:rPr lang="en-US" b="0" i="0" dirty="0" err="1">
                <a:solidFill>
                  <a:schemeClr val="bg2">
                    <a:lumMod val="25000"/>
                  </a:schemeClr>
                </a:solidFill>
                <a:effectLst/>
                <a:latin typeface="Söhne"/>
              </a:rPr>
              <a:t>Velodyne</a:t>
            </a:r>
            <a:r>
              <a:rPr lang="en-US" b="0" i="0" dirty="0">
                <a:solidFill>
                  <a:schemeClr val="bg2">
                    <a:lumMod val="25000"/>
                  </a:schemeClr>
                </a:solidFill>
                <a:effectLst/>
                <a:latin typeface="Söhne"/>
              </a:rPr>
              <a:t> Lidar and Sick Lidar.</a:t>
            </a:r>
            <a:endParaRPr lang="en-MY"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53D4ED-6995-A30F-E329-88BC470D15C1}"/>
              </a:ext>
            </a:extLst>
          </p:cNvPr>
          <p:cNvSpPr txBox="1"/>
          <p:nvPr/>
        </p:nvSpPr>
        <p:spPr>
          <a:xfrm>
            <a:off x="1213327" y="3002783"/>
            <a:ext cx="2033634" cy="461665"/>
          </a:xfrm>
          <a:prstGeom prst="rect">
            <a:avLst/>
          </a:prstGeom>
          <a:noFill/>
        </p:spPr>
        <p:txBody>
          <a:bodyPr wrap="none" rtlCol="0">
            <a:spAutoFit/>
          </a:bodyPr>
          <a:lstStyle/>
          <a:p>
            <a:r>
              <a:rPr lang="en-MY" sz="2400" dirty="0" err="1"/>
              <a:t>Velodyne</a:t>
            </a:r>
            <a:r>
              <a:rPr lang="en-MY" sz="2400" dirty="0"/>
              <a:t> Lidar</a:t>
            </a:r>
          </a:p>
        </p:txBody>
      </p:sp>
      <p:sp>
        <p:nvSpPr>
          <p:cNvPr id="9" name="TextBox 8">
            <a:extLst>
              <a:ext uri="{FF2B5EF4-FFF2-40B4-BE49-F238E27FC236}">
                <a16:creationId xmlns:a16="http://schemas.microsoft.com/office/drawing/2014/main" id="{590BD483-2951-6CFF-E610-5A5BD1BFDE31}"/>
              </a:ext>
            </a:extLst>
          </p:cNvPr>
          <p:cNvSpPr txBox="1"/>
          <p:nvPr/>
        </p:nvSpPr>
        <p:spPr>
          <a:xfrm>
            <a:off x="1540881" y="6010308"/>
            <a:ext cx="1351652" cy="461665"/>
          </a:xfrm>
          <a:prstGeom prst="rect">
            <a:avLst/>
          </a:prstGeom>
          <a:noFill/>
        </p:spPr>
        <p:txBody>
          <a:bodyPr wrap="none" rtlCol="0">
            <a:spAutoFit/>
          </a:bodyPr>
          <a:lstStyle/>
          <a:p>
            <a:r>
              <a:rPr lang="en-MY" sz="2400" dirty="0"/>
              <a:t>Sick Lidar</a:t>
            </a:r>
          </a:p>
        </p:txBody>
      </p:sp>
      <p:pic>
        <p:nvPicPr>
          <p:cNvPr id="6" name="Picture 5" descr="A close-up of a camera&#10;&#10;Description automatically generated with medium confidence">
            <a:extLst>
              <a:ext uri="{FF2B5EF4-FFF2-40B4-BE49-F238E27FC236}">
                <a16:creationId xmlns:a16="http://schemas.microsoft.com/office/drawing/2014/main" id="{BD987267-3125-F80C-F5FE-93C460028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140" y="4268636"/>
            <a:ext cx="2426008" cy="1600200"/>
          </a:xfrm>
          <a:prstGeom prst="rect">
            <a:avLst/>
          </a:prstGeom>
        </p:spPr>
      </p:pic>
      <p:pic>
        <p:nvPicPr>
          <p:cNvPr id="11" name="Picture 10" descr="A close-up of a hat&#10;&#10;Description automatically generated with low confidence">
            <a:extLst>
              <a:ext uri="{FF2B5EF4-FFF2-40B4-BE49-F238E27FC236}">
                <a16:creationId xmlns:a16="http://schemas.microsoft.com/office/drawing/2014/main" id="{D4D42E7E-E93F-E29F-1C23-E28556EC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6027"/>
            <a:ext cx="2783889" cy="2616756"/>
          </a:xfrm>
          <a:prstGeom prst="rect">
            <a:avLst/>
          </a:prstGeom>
        </p:spPr>
      </p:pic>
    </p:spTree>
    <p:extLst>
      <p:ext uri="{BB962C8B-B14F-4D97-AF65-F5344CB8AC3E}">
        <p14:creationId xmlns:p14="http://schemas.microsoft.com/office/powerpoint/2010/main" val="3487358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1186</Words>
  <Application>Microsoft Office PowerPoint</Application>
  <PresentationFormat>Widescreen</PresentationFormat>
  <Paragraphs>91</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Times New Roman</vt:lpstr>
      <vt:lpstr>Office Theme</vt:lpstr>
      <vt:lpstr>Autonomous Guided Vehicles (AGVs) and Autonomous Mobile Robots (AMRs)</vt:lpstr>
      <vt:lpstr>Introduction</vt:lpstr>
      <vt:lpstr>Main Components</vt:lpstr>
      <vt:lpstr>Locomotion (Wheels)</vt:lpstr>
      <vt:lpstr>Locomotion (Legs)</vt:lpstr>
      <vt:lpstr>Locomotion (Tracks)</vt:lpstr>
      <vt:lpstr>Control System (Microprocessors)</vt:lpstr>
      <vt:lpstr>Control System (Controllers)</vt:lpstr>
      <vt:lpstr>Data Collection (Lidar Sensors)</vt:lpstr>
      <vt:lpstr>Data Collection (Vision Sensors)</vt:lpstr>
      <vt:lpstr>Data Collection (Ultrasonic Sensors)</vt:lpstr>
      <vt:lpstr>Data Transmission</vt:lpstr>
      <vt:lpstr>Actuators (Motors)</vt:lpstr>
      <vt:lpstr>Actuators (Grippers)</vt:lpstr>
      <vt:lpstr>Power Management (Batteries &amp; Charger)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Unmanned Aerial Vehicle (UAV)</dc:title>
  <dc:creator>AMIRUL HAIKAL BIN SHAHRIN</dc:creator>
  <cp:lastModifiedBy>AMIRUL HAIKAL BIN SHAHRIN 1912521</cp:lastModifiedBy>
  <cp:revision>3</cp:revision>
  <dcterms:created xsi:type="dcterms:W3CDTF">2023-03-30T14:41:28Z</dcterms:created>
  <dcterms:modified xsi:type="dcterms:W3CDTF">2023-04-16T10:54:45Z</dcterms:modified>
</cp:coreProperties>
</file>