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7" r:id="rId6"/>
    <p:sldId id="273" r:id="rId7"/>
    <p:sldId id="261" r:id="rId8"/>
    <p:sldId id="263" r:id="rId9"/>
    <p:sldId id="262" r:id="rId10"/>
    <p:sldId id="264" r:id="rId11"/>
    <p:sldId id="26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448E6-7829-486B-A59E-9EE82864F8AA}" type="datetimeFigureOut">
              <a:rPr lang="en-MY" smtClean="0"/>
              <a:t>10/5/2023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659E1-7706-4488-988D-9A02A3BCA6A4}" type="slidenum">
              <a:rPr lang="en-MY" smtClean="0"/>
              <a:t>‹#›</a:t>
            </a:fld>
            <a:endParaRPr lang="en-MY"/>
          </a:p>
        </p:txBody>
      </p:sp>
    </p:spTree>
    <p:extLst>
      <p:ext uri="{BB962C8B-B14F-4D97-AF65-F5344CB8AC3E}">
        <p14:creationId xmlns:p14="http://schemas.microsoft.com/office/powerpoint/2010/main" val="294347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740659E1-7706-4488-988D-9A02A3BCA6A4}" type="slidenum">
              <a:rPr lang="en-MY" smtClean="0"/>
              <a:t>10</a:t>
            </a:fld>
            <a:endParaRPr lang="en-MY"/>
          </a:p>
        </p:txBody>
      </p:sp>
    </p:spTree>
    <p:extLst>
      <p:ext uri="{BB962C8B-B14F-4D97-AF65-F5344CB8AC3E}">
        <p14:creationId xmlns:p14="http://schemas.microsoft.com/office/powerpoint/2010/main" val="320871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35D7-D3B7-37B0-5A2A-30FAC0A99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11BA5AE-F43C-4634-2968-1ED2AEDA9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1A0358CE-F388-D9D9-01D8-1FF98EC09F1D}"/>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5" name="Footer Placeholder 4">
            <a:extLst>
              <a:ext uri="{FF2B5EF4-FFF2-40B4-BE49-F238E27FC236}">
                <a16:creationId xmlns:a16="http://schemas.microsoft.com/office/drawing/2014/main" id="{557C585A-D7CA-B827-3823-8949D8CFDED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2F62544-EA80-C279-405E-9937E1BEB702}"/>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90296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B063-63CE-FD19-309A-9CF0FD773024}"/>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9DB7DFA-D52B-D28B-344D-B06D258A96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C758A1F-6428-5776-7B22-92A1B692A846}"/>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5" name="Footer Placeholder 4">
            <a:extLst>
              <a:ext uri="{FF2B5EF4-FFF2-40B4-BE49-F238E27FC236}">
                <a16:creationId xmlns:a16="http://schemas.microsoft.com/office/drawing/2014/main" id="{2268634F-2783-1F46-931A-A43C58ABE3C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B188603-CDAA-58F7-6EA9-64E2C1214633}"/>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202732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20D24-3E68-9F30-F681-517DF6B1C9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48177D8-EADD-3A60-6B35-E42EEDAA2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934A7B6-573B-4F9A-D3DE-7F0D8CBE1342}"/>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5" name="Footer Placeholder 4">
            <a:extLst>
              <a:ext uri="{FF2B5EF4-FFF2-40B4-BE49-F238E27FC236}">
                <a16:creationId xmlns:a16="http://schemas.microsoft.com/office/drawing/2014/main" id="{5659063A-FFCF-AE8D-5292-546BB99A02F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56B26D7-4ABA-13D6-1785-6210E9A722B1}"/>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229770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E35C-66BE-1373-4F28-A24D5D8FE48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4F6D85F0-5CA7-7ECE-FB1F-44B4F2CE3C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DCD1C89-C9CE-8343-468B-14B005D9336D}"/>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5" name="Footer Placeholder 4">
            <a:extLst>
              <a:ext uri="{FF2B5EF4-FFF2-40B4-BE49-F238E27FC236}">
                <a16:creationId xmlns:a16="http://schemas.microsoft.com/office/drawing/2014/main" id="{96CBF0CA-C4CC-2D0B-3379-AD137DBF0B7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EEB194E-CD93-D70A-450A-4052C280F102}"/>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41666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D32E-316B-457E-9CE3-F1AA67EB6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51F2FC0-F88B-E0F9-DD03-E49AC4EC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566932-D988-77D6-39A8-D234C3127C2C}"/>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5" name="Footer Placeholder 4">
            <a:extLst>
              <a:ext uri="{FF2B5EF4-FFF2-40B4-BE49-F238E27FC236}">
                <a16:creationId xmlns:a16="http://schemas.microsoft.com/office/drawing/2014/main" id="{905F3D6D-C366-23C3-33C3-98A0DB449EC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029D635-44A9-3B75-9222-11590424E79D}"/>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332517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BFA4-05E6-24AC-0067-D2F311AD9D0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1EE60F4-7571-5384-2093-48CF12598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D028A620-F115-E8FE-6623-11EFBCD65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BA6C6759-C446-9947-E336-F089A502775A}"/>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6" name="Footer Placeholder 5">
            <a:extLst>
              <a:ext uri="{FF2B5EF4-FFF2-40B4-BE49-F238E27FC236}">
                <a16:creationId xmlns:a16="http://schemas.microsoft.com/office/drawing/2014/main" id="{584700E1-1DD2-5C92-0513-E5171364D9E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E0CAAFC-9489-38A0-4278-F85BE59E18F4}"/>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296510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005F-32B5-3949-7F5F-DD62E8723A41}"/>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FE30E2A-7A80-EF40-9169-E07307EC2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945AC-C393-1294-E1F9-FE5A321101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FC60B66-E1C3-DD86-200F-28F2FE637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D8DFF-5CC4-0E81-ABE0-F6FF5FB7D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B042A14-C75F-0B0D-381D-D9DA5A879722}"/>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8" name="Footer Placeholder 7">
            <a:extLst>
              <a:ext uri="{FF2B5EF4-FFF2-40B4-BE49-F238E27FC236}">
                <a16:creationId xmlns:a16="http://schemas.microsoft.com/office/drawing/2014/main" id="{041200E3-87C2-BC82-54EA-60621F1AFDE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452B7D9-666A-F6DF-FD2C-9AC2CB28B2E4}"/>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427665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2905-4827-018C-5538-D4B1642AF2D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33C9436F-2F3B-3F74-C120-10BB85CFC24E}"/>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4" name="Footer Placeholder 3">
            <a:extLst>
              <a:ext uri="{FF2B5EF4-FFF2-40B4-BE49-F238E27FC236}">
                <a16:creationId xmlns:a16="http://schemas.microsoft.com/office/drawing/2014/main" id="{097F8114-D0C8-BFC6-06B0-21441290E91B}"/>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AF39ED0D-61C0-C3DD-46E2-E42D780C8DB1}"/>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30768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618A6-9AE5-1998-1E90-5C89D4099EAE}"/>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3" name="Footer Placeholder 2">
            <a:extLst>
              <a:ext uri="{FF2B5EF4-FFF2-40B4-BE49-F238E27FC236}">
                <a16:creationId xmlns:a16="http://schemas.microsoft.com/office/drawing/2014/main" id="{4D55EDE0-4091-F3D3-D0C3-CB9F5BD860E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815BC90A-246D-71D3-F688-9CE45B5BD3F7}"/>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320749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2461-F60B-D63E-3C6A-D991BAB6A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3DB8A798-FCF3-5C6E-E100-67EACD64C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5B38FEEB-CFD9-3956-07C0-9F738A561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6D2ED-67E6-0C39-8316-5DE374DB1511}"/>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6" name="Footer Placeholder 5">
            <a:extLst>
              <a:ext uri="{FF2B5EF4-FFF2-40B4-BE49-F238E27FC236}">
                <a16:creationId xmlns:a16="http://schemas.microsoft.com/office/drawing/2014/main" id="{9B11ABA8-2094-AF38-F631-9C6C45A3D1A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5FC489B-9FEB-3F17-A3C9-385E078BA919}"/>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167793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1921-557D-058C-B712-2CF9EFC98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0D48628-82A2-995F-DB9F-E02A11E0B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500D0D8-83A4-428A-1B06-FDB23951D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7481C-076B-2430-5148-A69737158600}"/>
              </a:ext>
            </a:extLst>
          </p:cNvPr>
          <p:cNvSpPr>
            <a:spLocks noGrp="1"/>
          </p:cNvSpPr>
          <p:nvPr>
            <p:ph type="dt" sz="half" idx="10"/>
          </p:nvPr>
        </p:nvSpPr>
        <p:spPr/>
        <p:txBody>
          <a:bodyPr/>
          <a:lstStyle/>
          <a:p>
            <a:fld id="{BDAECB1A-3C6A-4425-B33E-921F0DDF0A6D}" type="datetimeFigureOut">
              <a:rPr lang="en-MY" smtClean="0"/>
              <a:t>10/5/2023</a:t>
            </a:fld>
            <a:endParaRPr lang="en-MY"/>
          </a:p>
        </p:txBody>
      </p:sp>
      <p:sp>
        <p:nvSpPr>
          <p:cNvPr id="6" name="Footer Placeholder 5">
            <a:extLst>
              <a:ext uri="{FF2B5EF4-FFF2-40B4-BE49-F238E27FC236}">
                <a16:creationId xmlns:a16="http://schemas.microsoft.com/office/drawing/2014/main" id="{B7044F37-9B35-F75A-27AD-829C295C3B5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D415543-4AE0-160F-13A7-C82A2A8BA740}"/>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25825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8109F-5C62-7A32-5D0A-ACF4A80C6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ED0C567-3F83-D0CD-820A-0599DAB09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FC791BC-2FB5-1E08-8741-256893DC3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ECB1A-3C6A-4425-B33E-921F0DDF0A6D}" type="datetimeFigureOut">
              <a:rPr lang="en-MY" smtClean="0"/>
              <a:t>10/5/2023</a:t>
            </a:fld>
            <a:endParaRPr lang="en-MY"/>
          </a:p>
        </p:txBody>
      </p:sp>
      <p:sp>
        <p:nvSpPr>
          <p:cNvPr id="5" name="Footer Placeholder 4">
            <a:extLst>
              <a:ext uri="{FF2B5EF4-FFF2-40B4-BE49-F238E27FC236}">
                <a16:creationId xmlns:a16="http://schemas.microsoft.com/office/drawing/2014/main" id="{D320FDFC-8E52-67E7-C511-91A0680BFD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2A29CC9-B5E7-B37C-8408-746EAA3CA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51F30-9AD2-43F1-AA11-D525ABF4F93A}" type="slidenum">
              <a:rPr lang="en-MY" smtClean="0"/>
              <a:t>‹#›</a:t>
            </a:fld>
            <a:endParaRPr lang="en-MY"/>
          </a:p>
        </p:txBody>
      </p:sp>
    </p:spTree>
    <p:extLst>
      <p:ext uri="{BB962C8B-B14F-4D97-AF65-F5344CB8AC3E}">
        <p14:creationId xmlns:p14="http://schemas.microsoft.com/office/powerpoint/2010/main" val="1526830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E932861-9937-F270-C278-79BE0584100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6886" r="-1" b="6885"/>
          <a:stretch/>
        </p:blipFill>
        <p:spPr>
          <a:xfrm>
            <a:off x="20" y="10"/>
            <a:ext cx="12188930" cy="6857990"/>
          </a:xfrm>
          <a:prstGeom prst="rect">
            <a:avLst/>
          </a:prstGeom>
        </p:spPr>
      </p:pic>
      <p:sp>
        <p:nvSpPr>
          <p:cNvPr id="2" name="Title 1">
            <a:extLst>
              <a:ext uri="{FF2B5EF4-FFF2-40B4-BE49-F238E27FC236}">
                <a16:creationId xmlns:a16="http://schemas.microsoft.com/office/drawing/2014/main" id="{34274C83-DEB5-65C3-7B7B-154C93D73EA9}"/>
              </a:ext>
            </a:extLst>
          </p:cNvPr>
          <p:cNvSpPr>
            <a:spLocks noGrp="1"/>
          </p:cNvSpPr>
          <p:nvPr>
            <p:ph type="ctrTitle"/>
          </p:nvPr>
        </p:nvSpPr>
        <p:spPr>
          <a:xfrm>
            <a:off x="1524000" y="1122363"/>
            <a:ext cx="9144000" cy="3063240"/>
          </a:xfrm>
        </p:spPr>
        <p:txBody>
          <a:bodyPr>
            <a:normAutofit/>
          </a:bodyPr>
          <a:lstStyle/>
          <a:p>
            <a:r>
              <a:rPr lang="en-MY" sz="6600">
                <a:solidFill>
                  <a:srgbClr val="FFFFFF"/>
                </a:solidFill>
              </a:rPr>
              <a:t>Swarming Robots</a:t>
            </a:r>
          </a:p>
        </p:txBody>
      </p:sp>
      <p:sp>
        <p:nvSpPr>
          <p:cNvPr id="3" name="Subtitle 2">
            <a:extLst>
              <a:ext uri="{FF2B5EF4-FFF2-40B4-BE49-F238E27FC236}">
                <a16:creationId xmlns:a16="http://schemas.microsoft.com/office/drawing/2014/main" id="{852849F6-EEA2-60CD-E360-631883421169}"/>
              </a:ext>
            </a:extLst>
          </p:cNvPr>
          <p:cNvSpPr>
            <a:spLocks noGrp="1"/>
          </p:cNvSpPr>
          <p:nvPr>
            <p:ph type="subTitle" idx="1"/>
          </p:nvPr>
        </p:nvSpPr>
        <p:spPr>
          <a:xfrm>
            <a:off x="1527048" y="4599432"/>
            <a:ext cx="9144000" cy="1536192"/>
          </a:xfrm>
        </p:spPr>
        <p:txBody>
          <a:bodyPr>
            <a:normAutofit/>
          </a:bodyPr>
          <a:lstStyle/>
          <a:p>
            <a:r>
              <a:rPr lang="en-MY">
                <a:solidFill>
                  <a:srgbClr val="FFFFFF"/>
                </a:solidFill>
              </a:rPr>
              <a:t>Name: Amirul Haikal Bin Shahrin</a:t>
            </a:r>
          </a:p>
          <a:p>
            <a:r>
              <a:rPr lang="en-MY">
                <a:solidFill>
                  <a:srgbClr val="FFFFFF"/>
                </a:solidFill>
              </a:rPr>
              <a:t>Matric Number: 1912521</a:t>
            </a:r>
          </a:p>
        </p:txBody>
      </p:sp>
      <p:sp>
        <p:nvSpPr>
          <p:cNvPr id="2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6090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F85096F-E650-46D6-834C-4054E37702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5" name="Oval 24">
              <a:extLst>
                <a:ext uri="{FF2B5EF4-FFF2-40B4-BE49-F238E27FC236}">
                  <a16:creationId xmlns:a16="http://schemas.microsoft.com/office/drawing/2014/main" id="{5061BE38-1DAF-49A1-AA3A-7BEB3399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EFFF24-FCC8-4379-9678-AB331153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492E8F9-AD41-4334-B292-1AB0F238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74B130F-6E67-4737-BE99-2E32DED07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3139C3CB-D4E4-4316-81BE-6D82DB67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156963E-8E83-4807-8E22-2CB7D45F1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33" name="Straight Connector 32">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1" name="Straight Connector 4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9" name="Straight Connector 4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060F31D-6647-DF10-8705-3FA48930C88E}"/>
              </a:ext>
            </a:extLst>
          </p:cNvPr>
          <p:cNvSpPr>
            <a:spLocks noGrp="1"/>
          </p:cNvSpPr>
          <p:nvPr>
            <p:ph type="title"/>
          </p:nvPr>
        </p:nvSpPr>
        <p:spPr>
          <a:xfrm>
            <a:off x="635287" y="4287599"/>
            <a:ext cx="4550664" cy="2129586"/>
          </a:xfrm>
          <a:noFill/>
        </p:spPr>
        <p:txBody>
          <a:bodyPr anchor="t">
            <a:normAutofit/>
          </a:bodyPr>
          <a:lstStyle/>
          <a:p>
            <a:r>
              <a:rPr lang="en-MY" sz="4800" dirty="0">
                <a:solidFill>
                  <a:schemeClr val="bg1"/>
                </a:solidFill>
              </a:rPr>
              <a:t>Actuators</a:t>
            </a:r>
          </a:p>
        </p:txBody>
      </p:sp>
      <p:sp>
        <p:nvSpPr>
          <p:cNvPr id="3" name="Content Placeholder 2">
            <a:extLst>
              <a:ext uri="{FF2B5EF4-FFF2-40B4-BE49-F238E27FC236}">
                <a16:creationId xmlns:a16="http://schemas.microsoft.com/office/drawing/2014/main" id="{058BFB2A-0C23-7A71-F258-CA3FB8ECDB62}"/>
              </a:ext>
            </a:extLst>
          </p:cNvPr>
          <p:cNvSpPr>
            <a:spLocks noGrp="1"/>
          </p:cNvSpPr>
          <p:nvPr>
            <p:ph idx="1"/>
          </p:nvPr>
        </p:nvSpPr>
        <p:spPr>
          <a:xfrm>
            <a:off x="5535443" y="4386465"/>
            <a:ext cx="5994666" cy="2129599"/>
          </a:xfrm>
          <a:noFill/>
        </p:spPr>
        <p:txBody>
          <a:bodyPr anchor="t">
            <a:normAutofit/>
          </a:bodyPr>
          <a:lstStyle/>
          <a:p>
            <a:r>
              <a:rPr lang="en-US" sz="1200" b="0" i="0" dirty="0">
                <a:solidFill>
                  <a:schemeClr val="bg1"/>
                </a:solidFill>
                <a:effectLst/>
                <a:latin typeface="Söhne"/>
              </a:rPr>
              <a:t>Actuators are components that provide motion to the robot. They are responsible for controlling the robot's movement and performing tasks. Some examples of actuators used in swarming robots are:</a:t>
            </a:r>
          </a:p>
          <a:p>
            <a:pPr>
              <a:buAutoNum type="arabicPeriod"/>
            </a:pPr>
            <a:r>
              <a:rPr lang="en-US" sz="1200" b="0" i="0" dirty="0">
                <a:solidFill>
                  <a:schemeClr val="bg1"/>
                </a:solidFill>
                <a:effectLst/>
                <a:latin typeface="Söhne"/>
              </a:rPr>
              <a:t>DC motors: DC motors are commonly used in swarming robots for their simplicity and low cost. They are used to control the robot's speed and direction of movement.</a:t>
            </a:r>
          </a:p>
          <a:p>
            <a:pPr>
              <a:buAutoNum type="arabicPeriod"/>
            </a:pPr>
            <a:r>
              <a:rPr lang="en-US" sz="1200" dirty="0">
                <a:solidFill>
                  <a:schemeClr val="bg1"/>
                </a:solidFill>
                <a:latin typeface="Söhne"/>
                <a:cs typeface="Times New Roman" panose="02020603050405020304" pitchFamily="18" charset="0"/>
              </a:rPr>
              <a:t>Servo motors: </a:t>
            </a:r>
            <a:r>
              <a:rPr lang="en-US" sz="1200" b="0" i="0" dirty="0">
                <a:solidFill>
                  <a:schemeClr val="bg1"/>
                </a:solidFill>
                <a:effectLst/>
                <a:latin typeface="Söhne"/>
              </a:rPr>
              <a:t>Servo motors are used in swarming robots for their precision and ability to control the robot's movement accurately. They are commonly used in robotic arms to perform tasks that require fine control.</a:t>
            </a:r>
            <a:endParaRPr lang="en-MY" sz="12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685EA14-E87E-DFEA-100B-AB4A725F539B}"/>
              </a:ext>
            </a:extLst>
          </p:cNvPr>
          <p:cNvSpPr txBox="1"/>
          <p:nvPr/>
        </p:nvSpPr>
        <p:spPr>
          <a:xfrm>
            <a:off x="7271706" y="2822879"/>
            <a:ext cx="3667912" cy="369332"/>
          </a:xfrm>
          <a:prstGeom prst="rect">
            <a:avLst/>
          </a:prstGeom>
          <a:noFill/>
        </p:spPr>
        <p:txBody>
          <a:bodyPr wrap="square" rtlCol="0">
            <a:spAutoFit/>
          </a:bodyPr>
          <a:lstStyle/>
          <a:p>
            <a:r>
              <a:rPr lang="en-MY" dirty="0" err="1">
                <a:solidFill>
                  <a:schemeClr val="bg1"/>
                </a:solidFill>
              </a:rPr>
              <a:t>TowerPro</a:t>
            </a:r>
            <a:r>
              <a:rPr lang="en-MY" dirty="0">
                <a:solidFill>
                  <a:schemeClr val="bg1"/>
                </a:solidFill>
              </a:rPr>
              <a:t> SG90 Micro Servo Motor</a:t>
            </a:r>
          </a:p>
        </p:txBody>
      </p:sp>
      <p:sp>
        <p:nvSpPr>
          <p:cNvPr id="18" name="TextBox 17">
            <a:extLst>
              <a:ext uri="{FF2B5EF4-FFF2-40B4-BE49-F238E27FC236}">
                <a16:creationId xmlns:a16="http://schemas.microsoft.com/office/drawing/2014/main" id="{85F2902F-DFDB-E2BB-4F15-5AAA52981162}"/>
              </a:ext>
            </a:extLst>
          </p:cNvPr>
          <p:cNvSpPr txBox="1"/>
          <p:nvPr/>
        </p:nvSpPr>
        <p:spPr>
          <a:xfrm>
            <a:off x="310115" y="2751273"/>
            <a:ext cx="5994666" cy="369332"/>
          </a:xfrm>
          <a:prstGeom prst="rect">
            <a:avLst/>
          </a:prstGeom>
          <a:noFill/>
        </p:spPr>
        <p:txBody>
          <a:bodyPr wrap="square" rtlCol="0">
            <a:spAutoFit/>
          </a:bodyPr>
          <a:lstStyle/>
          <a:p>
            <a:r>
              <a:rPr lang="en-US" b="0" i="0" dirty="0" err="1">
                <a:solidFill>
                  <a:schemeClr val="bg1"/>
                </a:solidFill>
                <a:effectLst/>
                <a:latin typeface="Open Sans" panose="020B0604020202020204" pitchFamily="34" charset="0"/>
              </a:rPr>
              <a:t>Faulhaber</a:t>
            </a:r>
            <a:r>
              <a:rPr lang="en-US" b="0" i="0" dirty="0">
                <a:solidFill>
                  <a:schemeClr val="bg1"/>
                </a:solidFill>
                <a:effectLst/>
                <a:latin typeface="Open Sans" panose="020B0604020202020204" pitchFamily="34" charset="0"/>
              </a:rPr>
              <a:t> 2660 8mm Brushless  DC Micromotor</a:t>
            </a:r>
            <a:endParaRPr lang="en-MY" dirty="0">
              <a:solidFill>
                <a:schemeClr val="bg1"/>
              </a:solidFill>
            </a:endParaRPr>
          </a:p>
        </p:txBody>
      </p:sp>
      <p:pic>
        <p:nvPicPr>
          <p:cNvPr id="3074" name="Picture 2" descr="Faulhaber 8mm Dc-micromotors Brushless Dc-servomotors Ab Encoder Robot Motor  - Dc Motor - AliExpress">
            <a:extLst>
              <a:ext uri="{FF2B5EF4-FFF2-40B4-BE49-F238E27FC236}">
                <a16:creationId xmlns:a16="http://schemas.microsoft.com/office/drawing/2014/main" id="{CC50B31F-73A8-DBAC-FEA9-B0E6C57D6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786" y="591954"/>
            <a:ext cx="2592562" cy="2070445"/>
          </a:xfrm>
          <a:prstGeom prst="rect">
            <a:avLst/>
          </a:prstGeom>
          <a:noFill/>
          <a:extLst>
            <a:ext uri="{909E8E84-426E-40DD-AFC4-6F175D3DCCD1}">
              <a14:hiddenFill xmlns:a14="http://schemas.microsoft.com/office/drawing/2010/main">
                <a:solidFill>
                  <a:srgbClr val="FFFFFF"/>
                </a:solidFill>
              </a14:hiddenFill>
            </a:ext>
          </a:extLst>
        </p:spPr>
      </p:pic>
      <p:pic>
        <p:nvPicPr>
          <p:cNvPr id="3267" name="Picture 195" descr="TowerPro SG90 Micro Servo – Perintang.com">
            <a:extLst>
              <a:ext uri="{FF2B5EF4-FFF2-40B4-BE49-F238E27FC236}">
                <a16:creationId xmlns:a16="http://schemas.microsoft.com/office/drawing/2014/main" id="{670A19D4-72CE-A30E-04DC-214DEBC50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9917" y="5846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15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35E39-1BD4-489C-2F62-BED13F54DC69}"/>
              </a:ext>
            </a:extLst>
          </p:cNvPr>
          <p:cNvSpPr>
            <a:spLocks noGrp="1"/>
          </p:cNvSpPr>
          <p:nvPr>
            <p:ph type="title"/>
          </p:nvPr>
        </p:nvSpPr>
        <p:spPr>
          <a:xfrm>
            <a:off x="838200" y="552741"/>
            <a:ext cx="3999971" cy="1690798"/>
          </a:xfrm>
        </p:spPr>
        <p:txBody>
          <a:bodyPr>
            <a:normAutofit fontScale="90000"/>
          </a:bodyPr>
          <a:lstStyle/>
          <a:p>
            <a:r>
              <a:rPr lang="en-MY" sz="3700" dirty="0"/>
              <a:t>Power Management (Batteries &amp; Charger)</a:t>
            </a:r>
          </a:p>
        </p:txBody>
      </p:sp>
      <p:sp>
        <p:nvSpPr>
          <p:cNvPr id="3" name="Content Placeholder 2">
            <a:extLst>
              <a:ext uri="{FF2B5EF4-FFF2-40B4-BE49-F238E27FC236}">
                <a16:creationId xmlns:a16="http://schemas.microsoft.com/office/drawing/2014/main" id="{186A7FBB-1551-7C2A-915F-0B0A0BB98C7A}"/>
              </a:ext>
            </a:extLst>
          </p:cNvPr>
          <p:cNvSpPr>
            <a:spLocks noGrp="1"/>
          </p:cNvSpPr>
          <p:nvPr>
            <p:ph idx="1"/>
          </p:nvPr>
        </p:nvSpPr>
        <p:spPr>
          <a:xfrm>
            <a:off x="838200" y="2400475"/>
            <a:ext cx="3999971" cy="3721829"/>
          </a:xfrm>
        </p:spPr>
        <p:txBody>
          <a:bodyPr>
            <a:normAutofit/>
          </a:bodyPr>
          <a:lstStyle/>
          <a:p>
            <a:pPr algn="l">
              <a:buFont typeface="+mj-lt"/>
              <a:buAutoNum type="arabicPeriod"/>
            </a:pPr>
            <a:r>
              <a:rPr lang="en-US" sz="1200" b="0" i="0" dirty="0">
                <a:solidFill>
                  <a:schemeClr val="tx1">
                    <a:lumMod val="85000"/>
                    <a:lumOff val="15000"/>
                  </a:schemeClr>
                </a:solidFill>
                <a:effectLst/>
                <a:latin typeface="Times New Roman" panose="02020603050405020304" pitchFamily="18" charset="0"/>
                <a:cs typeface="Times New Roman" panose="02020603050405020304" pitchFamily="18" charset="0"/>
              </a:rPr>
              <a:t>Batteries: </a:t>
            </a:r>
            <a:r>
              <a:rPr lang="en-US" sz="1200" b="0" i="0" dirty="0">
                <a:solidFill>
                  <a:srgbClr val="374151"/>
                </a:solidFill>
                <a:effectLst/>
                <a:latin typeface="Times New Roman" panose="02020603050405020304" pitchFamily="18" charset="0"/>
                <a:cs typeface="Times New Roman" panose="02020603050405020304" pitchFamily="18" charset="0"/>
              </a:rPr>
              <a:t>Batteries are a common power source used in swarming robots. They provide a portable and reliable source of power that can be easily recharged. Swarming robots may use a variety of battery types, such as lithium-ion or nickel-metal hydride batteries, depending on their power requirements and operating conditions. For example, the </a:t>
            </a:r>
            <a:r>
              <a:rPr lang="en-US" sz="1200" b="0" i="0" dirty="0" err="1">
                <a:solidFill>
                  <a:srgbClr val="374151"/>
                </a:solidFill>
                <a:effectLst/>
                <a:latin typeface="Times New Roman" panose="02020603050405020304" pitchFamily="18" charset="0"/>
                <a:cs typeface="Times New Roman" panose="02020603050405020304" pitchFamily="18" charset="0"/>
              </a:rPr>
              <a:t>Kilobot</a:t>
            </a:r>
            <a:r>
              <a:rPr lang="en-US" sz="1200" b="0" i="0" dirty="0">
                <a:solidFill>
                  <a:srgbClr val="374151"/>
                </a:solidFill>
                <a:effectLst/>
                <a:latin typeface="Times New Roman" panose="02020603050405020304" pitchFamily="18" charset="0"/>
                <a:cs typeface="Times New Roman" panose="02020603050405020304" pitchFamily="18" charset="0"/>
              </a:rPr>
              <a:t> swarm robot uses a lithium-polymer battery that provides up to 9 hours of continuous operation</a:t>
            </a:r>
            <a:r>
              <a:rPr lang="en-US" sz="1200" b="0" i="0" dirty="0">
                <a:solidFill>
                  <a:srgbClr val="374151"/>
                </a:solidFill>
                <a:effectLst/>
                <a:latin typeface="Söhne"/>
              </a:rPr>
              <a:t>.</a:t>
            </a:r>
          </a:p>
          <a:p>
            <a:pPr algn="l">
              <a:buFont typeface="+mj-lt"/>
              <a:buAutoNum type="arabicPeriod"/>
            </a:pPr>
            <a:r>
              <a:rPr lang="en-US" sz="1200" b="0" i="0" dirty="0">
                <a:solidFill>
                  <a:srgbClr val="374151"/>
                </a:solidFill>
                <a:effectLst/>
                <a:latin typeface="Times New Roman" panose="02020603050405020304" pitchFamily="18" charset="0"/>
                <a:cs typeface="Times New Roman" panose="02020603050405020304" pitchFamily="18" charset="0"/>
              </a:rPr>
              <a:t>Solar Panels: Solar panels are another type of power source used in swarming robots, especially for robots that operate in outdoor environments with ample sunlight. Solar panels provide a renewable source of energy that can be used to recharge batteries or power the robot directly. Some examples of swarming robots that use solar panels for power management include the </a:t>
            </a:r>
            <a:r>
              <a:rPr lang="en-US" sz="1200" b="0" i="0" dirty="0" err="1">
                <a:solidFill>
                  <a:srgbClr val="374151"/>
                </a:solidFill>
                <a:effectLst/>
                <a:latin typeface="Times New Roman" panose="02020603050405020304" pitchFamily="18" charset="0"/>
                <a:cs typeface="Times New Roman" panose="02020603050405020304" pitchFamily="18" charset="0"/>
              </a:rPr>
              <a:t>RoboBees</a:t>
            </a:r>
            <a:r>
              <a:rPr lang="en-US" sz="1200" dirty="0">
                <a:solidFill>
                  <a:srgbClr val="374151"/>
                </a:solidFill>
                <a:latin typeface="Times New Roman" panose="02020603050405020304" pitchFamily="18" charset="0"/>
                <a:cs typeface="Times New Roman" panose="02020603050405020304" pitchFamily="18" charset="0"/>
              </a:rPr>
              <a:t>.</a:t>
            </a:r>
            <a:endParaRPr lang="en-US" sz="1200" b="0" i="0" dirty="0">
              <a:solidFill>
                <a:srgbClr val="37415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56F4381-D2C8-6C56-D605-110569835B80}"/>
              </a:ext>
            </a:extLst>
          </p:cNvPr>
          <p:cNvSpPr txBox="1"/>
          <p:nvPr/>
        </p:nvSpPr>
        <p:spPr>
          <a:xfrm>
            <a:off x="6661248" y="3245097"/>
            <a:ext cx="2682672" cy="707886"/>
          </a:xfrm>
          <a:prstGeom prst="rect">
            <a:avLst/>
          </a:prstGeom>
          <a:noFill/>
        </p:spPr>
        <p:txBody>
          <a:bodyPr wrap="square" rtlCol="0">
            <a:spAutoFit/>
          </a:bodyPr>
          <a:lstStyle/>
          <a:p>
            <a:r>
              <a:rPr lang="en-MY" sz="2000" dirty="0"/>
              <a:t>Lithium-polymer battery in </a:t>
            </a:r>
            <a:r>
              <a:rPr lang="en-MY" sz="2000" dirty="0" err="1"/>
              <a:t>Kilobot</a:t>
            </a:r>
            <a:endParaRPr lang="en-MY" sz="2000" dirty="0"/>
          </a:p>
        </p:txBody>
      </p:sp>
      <p:sp>
        <p:nvSpPr>
          <p:cNvPr id="16" name="TextBox 15">
            <a:extLst>
              <a:ext uri="{FF2B5EF4-FFF2-40B4-BE49-F238E27FC236}">
                <a16:creationId xmlns:a16="http://schemas.microsoft.com/office/drawing/2014/main" id="{90A6315D-75CD-C1FF-B8A5-506C4C3DCC85}"/>
              </a:ext>
            </a:extLst>
          </p:cNvPr>
          <p:cNvSpPr txBox="1"/>
          <p:nvPr/>
        </p:nvSpPr>
        <p:spPr>
          <a:xfrm>
            <a:off x="6276194" y="5758475"/>
            <a:ext cx="2740299" cy="707886"/>
          </a:xfrm>
          <a:prstGeom prst="rect">
            <a:avLst/>
          </a:prstGeom>
          <a:noFill/>
        </p:spPr>
        <p:txBody>
          <a:bodyPr wrap="square" rtlCol="0">
            <a:spAutoFit/>
          </a:bodyPr>
          <a:lstStyle/>
          <a:p>
            <a:r>
              <a:rPr lang="en-MY" sz="2000" dirty="0"/>
              <a:t>Solar-powered </a:t>
            </a:r>
            <a:r>
              <a:rPr lang="en-MY" sz="2000" dirty="0" err="1"/>
              <a:t>RoboBees</a:t>
            </a:r>
            <a:endParaRPr lang="en-MY" sz="2000" dirty="0"/>
          </a:p>
        </p:txBody>
      </p:sp>
      <p:sp>
        <p:nvSpPr>
          <p:cNvPr id="4" name="AutoShape 2" descr="Kilobot Demo">
            <a:extLst>
              <a:ext uri="{FF2B5EF4-FFF2-40B4-BE49-F238E27FC236}">
                <a16:creationId xmlns:a16="http://schemas.microsoft.com/office/drawing/2014/main" id="{E04193F2-0596-4BFE-D4DE-865E794DBA34}"/>
              </a:ext>
            </a:extLst>
          </p:cNvPr>
          <p:cNvSpPr>
            <a:spLocks noChangeAspect="1" noChangeArrowheads="1"/>
          </p:cNvSpPr>
          <p:nvPr/>
        </p:nvSpPr>
        <p:spPr bwMode="auto">
          <a:xfrm>
            <a:off x="5943599" y="2009775"/>
            <a:ext cx="1571625" cy="1571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2052" name="Picture 4" descr="Kilobot Demo">
            <a:extLst>
              <a:ext uri="{FF2B5EF4-FFF2-40B4-BE49-F238E27FC236}">
                <a16:creationId xmlns:a16="http://schemas.microsoft.com/office/drawing/2014/main" id="{05D80CD8-F062-F44C-C155-720585C0E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171" y="783593"/>
            <a:ext cx="5842974" cy="2343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olar-Powered RoboBee X-Wing Flies Untethered - IEEE Spectrum">
            <a:extLst>
              <a:ext uri="{FF2B5EF4-FFF2-40B4-BE49-F238E27FC236}">
                <a16:creationId xmlns:a16="http://schemas.microsoft.com/office/drawing/2014/main" id="{CBAA9016-8CFC-FD24-A45C-DDA611E0F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194" y="4279400"/>
            <a:ext cx="2221853" cy="148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1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98BAC7-3900-A87D-4E3C-336E1D64693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2500" b="12500"/>
          <a:stretch/>
        </p:blipFill>
        <p:spPr>
          <a:xfrm>
            <a:off x="20" y="10"/>
            <a:ext cx="12191980" cy="6857990"/>
          </a:xfrm>
          <a:prstGeom prst="rect">
            <a:avLst/>
          </a:prstGeom>
        </p:spPr>
      </p:pic>
      <p:sp>
        <p:nvSpPr>
          <p:cNvPr id="2" name="Title 1">
            <a:extLst>
              <a:ext uri="{FF2B5EF4-FFF2-40B4-BE49-F238E27FC236}">
                <a16:creationId xmlns:a16="http://schemas.microsoft.com/office/drawing/2014/main" id="{613EEEFA-2FE1-4142-AF13-C7AACDEB4995}"/>
              </a:ext>
            </a:extLst>
          </p:cNvPr>
          <p:cNvSpPr>
            <a:spLocks noGrp="1"/>
          </p:cNvSpPr>
          <p:nvPr>
            <p:ph type="title"/>
          </p:nvPr>
        </p:nvSpPr>
        <p:spPr>
          <a:xfrm>
            <a:off x="838200" y="365125"/>
            <a:ext cx="10515600" cy="1325563"/>
          </a:xfrm>
        </p:spPr>
        <p:txBody>
          <a:bodyPr>
            <a:normAutofit/>
          </a:bodyPr>
          <a:lstStyle/>
          <a:p>
            <a:r>
              <a:rPr lang="en-MY">
                <a:solidFill>
                  <a:srgbClr val="FFFFFF"/>
                </a:solidFill>
              </a:rPr>
              <a:t>Summary</a:t>
            </a:r>
          </a:p>
        </p:txBody>
      </p:sp>
      <p:sp>
        <p:nvSpPr>
          <p:cNvPr id="3" name="Content Placeholder 2">
            <a:extLst>
              <a:ext uri="{FF2B5EF4-FFF2-40B4-BE49-F238E27FC236}">
                <a16:creationId xmlns:a16="http://schemas.microsoft.com/office/drawing/2014/main" id="{C7EBBC2D-7480-F21B-1906-6D736AD2C4C3}"/>
              </a:ext>
            </a:extLst>
          </p:cNvPr>
          <p:cNvSpPr>
            <a:spLocks noGrp="1"/>
          </p:cNvSpPr>
          <p:nvPr>
            <p:ph idx="1"/>
          </p:nvPr>
        </p:nvSpPr>
        <p:spPr>
          <a:xfrm>
            <a:off x="838200" y="1825625"/>
            <a:ext cx="10515600" cy="4351338"/>
          </a:xfrm>
        </p:spPr>
        <p:txBody>
          <a:bodyPr>
            <a:normAutofit/>
          </a:bodyPr>
          <a:lstStyle/>
          <a:p>
            <a:br>
              <a:rPr lang="en-US" sz="1800" b="0" i="0">
                <a:solidFill>
                  <a:srgbClr val="FFFFFF"/>
                </a:solidFill>
                <a:effectLst/>
                <a:latin typeface="Söhne"/>
              </a:rPr>
            </a:br>
            <a:r>
              <a:rPr lang="en-US" sz="1800" b="0" i="0">
                <a:solidFill>
                  <a:srgbClr val="FFFFFF"/>
                </a:solidFill>
                <a:effectLst/>
                <a:latin typeface="Söhne"/>
              </a:rPr>
              <a:t>In conclusion, swarming robots are complex systems that require a range of hardware components to function effectively. Locomotion components, such as wheels or legs, are necessary to enable the robots to move around and navigate their environment. Sensor components, such as camera sensors or infrared sensors, provide the robots with information about their surroundings, which they can use for object recognition, obstacle avoidance, and other tasks. Communication components, such as wireless modules or Bluetooth devices, allow the robots to communicate with each other and coordinate their actions. Power management is also a critical aspect of swarming robots, and the hardware components used for power management can greatly affect the robot's ability to operate effectively. Batteries, solar panels, power management circuits, and energy harvesting technologies are just a few examples of hardware components used in swarming robots for power management, and they all play a critical role in enabling the robots to operate reliably and efficiently. Overall, the hardware components used in swarming robots are diverse and varied, reflecting the complexity of the systems involved. By carefully selecting and integrating these components, developers can create swarming robots that are capable of working together effectively to achieve a wide range of tasks, from environmental monitoring and disaster response to industrial automation and precision agriculture.</a:t>
            </a:r>
          </a:p>
          <a:p>
            <a:pPr marL="0" indent="0">
              <a:buNone/>
            </a:pPr>
            <a:endParaRPr lang="en-MY" sz="18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634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79F4E8-E3E0-D1EF-8C6C-57CDEE8B4FE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1"/>
            <a:ext cx="12191979" cy="6857988"/>
          </a:xfrm>
          <a:prstGeom prst="rect">
            <a:avLst/>
          </a:prstGeom>
        </p:spPr>
      </p:pic>
      <p:sp>
        <p:nvSpPr>
          <p:cNvPr id="2" name="Title 1">
            <a:extLst>
              <a:ext uri="{FF2B5EF4-FFF2-40B4-BE49-F238E27FC236}">
                <a16:creationId xmlns:a16="http://schemas.microsoft.com/office/drawing/2014/main" id="{E9116E8A-FC8F-5D98-B88B-1C7385495BB1}"/>
              </a:ext>
            </a:extLst>
          </p:cNvPr>
          <p:cNvSpPr>
            <a:spLocks noGrp="1"/>
          </p:cNvSpPr>
          <p:nvPr>
            <p:ph type="title"/>
          </p:nvPr>
        </p:nvSpPr>
        <p:spPr>
          <a:xfrm>
            <a:off x="841249" y="941832"/>
            <a:ext cx="10506456" cy="2057400"/>
          </a:xfrm>
        </p:spPr>
        <p:txBody>
          <a:bodyPr anchor="b">
            <a:normAutofit/>
          </a:bodyPr>
          <a:lstStyle/>
          <a:p>
            <a:r>
              <a:rPr lang="en-MY" sz="5000" dirty="0"/>
              <a:t>Introduction</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BC8B47-26EE-31FB-DF49-1360CC6E0B8E}"/>
              </a:ext>
            </a:extLst>
          </p:cNvPr>
          <p:cNvSpPr>
            <a:spLocks noGrp="1"/>
          </p:cNvSpPr>
          <p:nvPr>
            <p:ph idx="1"/>
          </p:nvPr>
        </p:nvSpPr>
        <p:spPr>
          <a:xfrm>
            <a:off x="841248" y="3502152"/>
            <a:ext cx="10506456" cy="2670048"/>
          </a:xfrm>
        </p:spPr>
        <p:txBody>
          <a:bodyPr>
            <a:normAutofit/>
          </a:bodyPr>
          <a:lstStyle/>
          <a:p>
            <a:r>
              <a:rPr lang="en-US" sz="2000" b="0" i="0" dirty="0">
                <a:effectLst/>
                <a:latin typeface="Times New Roman" panose="02020603050405020304" pitchFamily="18" charset="0"/>
                <a:cs typeface="Times New Roman" panose="02020603050405020304" pitchFamily="18" charset="0"/>
              </a:rPr>
              <a:t>Swarming robots are a type of robotic system in which multiple robots work together to achieve a common goal. </a:t>
            </a:r>
          </a:p>
          <a:p>
            <a:r>
              <a:rPr lang="en-US" sz="2000" b="0" i="0" dirty="0">
                <a:effectLst/>
                <a:latin typeface="Times New Roman" panose="02020603050405020304" pitchFamily="18" charset="0"/>
                <a:cs typeface="Times New Roman" panose="02020603050405020304" pitchFamily="18" charset="0"/>
              </a:rPr>
              <a:t>These robots are designed to communicate and coordinate with one another to form a collective intelligence that is greater than the sum of their individual abilities. </a:t>
            </a:r>
          </a:p>
          <a:p>
            <a:r>
              <a:rPr lang="en-US" sz="2000" b="0" i="0" dirty="0">
                <a:effectLst/>
                <a:latin typeface="Times New Roman" panose="02020603050405020304" pitchFamily="18" charset="0"/>
                <a:cs typeface="Times New Roman" panose="02020603050405020304" pitchFamily="18" charset="0"/>
              </a:rPr>
              <a:t>Hardware components are a critical part of these systems, and they are responsible for providing the robots with the necessary tools to perform their tasks efficiently.</a:t>
            </a:r>
          </a:p>
        </p:txBody>
      </p:sp>
    </p:spTree>
    <p:extLst>
      <p:ext uri="{BB962C8B-B14F-4D97-AF65-F5344CB8AC3E}">
        <p14:creationId xmlns:p14="http://schemas.microsoft.com/office/powerpoint/2010/main" val="2682466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C3547C3-365B-4DE4-A406-32E22092A1D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7778" r="777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F099B1BB-3E6A-CAB6-D349-AA27C6551F1A}"/>
              </a:ext>
            </a:extLst>
          </p:cNvPr>
          <p:cNvSpPr>
            <a:spLocks noGrp="1"/>
          </p:cNvSpPr>
          <p:nvPr>
            <p:ph type="title"/>
          </p:nvPr>
        </p:nvSpPr>
        <p:spPr>
          <a:xfrm>
            <a:off x="838200" y="365125"/>
            <a:ext cx="10515600" cy="1325563"/>
          </a:xfrm>
        </p:spPr>
        <p:txBody>
          <a:bodyPr>
            <a:normAutofit/>
          </a:bodyPr>
          <a:lstStyle/>
          <a:p>
            <a:r>
              <a:rPr lang="en-MY">
                <a:solidFill>
                  <a:srgbClr val="FFFFFF"/>
                </a:solidFill>
              </a:rPr>
              <a:t>Main Components</a:t>
            </a:r>
            <a:endParaRPr lang="en-MY" dirty="0">
              <a:solidFill>
                <a:srgbClr val="FFFFFF"/>
              </a:solidFill>
            </a:endParaRPr>
          </a:p>
        </p:txBody>
      </p:sp>
      <p:sp>
        <p:nvSpPr>
          <p:cNvPr id="3" name="Content Placeholder 2">
            <a:extLst>
              <a:ext uri="{FF2B5EF4-FFF2-40B4-BE49-F238E27FC236}">
                <a16:creationId xmlns:a16="http://schemas.microsoft.com/office/drawing/2014/main" id="{345537CF-8A39-FDF3-3B10-0CECBACA9B11}"/>
              </a:ext>
            </a:extLst>
          </p:cNvPr>
          <p:cNvSpPr>
            <a:spLocks noGrp="1"/>
          </p:cNvSpPr>
          <p:nvPr>
            <p:ph idx="1"/>
          </p:nvPr>
        </p:nvSpPr>
        <p:spPr>
          <a:xfrm>
            <a:off x="838200" y="1825625"/>
            <a:ext cx="10515600" cy="4351338"/>
          </a:xfrm>
        </p:spPr>
        <p:txBody>
          <a:bodyPr>
            <a:normAutofit/>
          </a:bodyPr>
          <a:lstStyle/>
          <a:p>
            <a:pPr marL="0" indent="0">
              <a:buNone/>
            </a:pPr>
            <a:endParaRPr lang="en-MY" dirty="0">
              <a:solidFill>
                <a:srgbClr val="FFFFFF"/>
              </a:solidFill>
            </a:endParaRPr>
          </a:p>
          <a:p>
            <a:pPr marL="514350" indent="-514350">
              <a:buFont typeface="+mj-lt"/>
              <a:buAutoNum type="arabicPeriod"/>
            </a:pPr>
            <a:r>
              <a:rPr lang="en-MY" dirty="0">
                <a:solidFill>
                  <a:srgbClr val="FFFFFF"/>
                </a:solidFill>
              </a:rPr>
              <a:t>Locomotion (Wheels, Propellers &amp; Legs)</a:t>
            </a:r>
          </a:p>
          <a:p>
            <a:pPr marL="514350" indent="-514350">
              <a:buFont typeface="+mj-lt"/>
              <a:buAutoNum type="arabicPeriod"/>
            </a:pPr>
            <a:r>
              <a:rPr lang="en-MY" dirty="0">
                <a:solidFill>
                  <a:srgbClr val="FFFFFF"/>
                </a:solidFill>
              </a:rPr>
              <a:t>Microcontroller</a:t>
            </a:r>
          </a:p>
          <a:p>
            <a:pPr marL="514350" indent="-514350">
              <a:buFont typeface="+mj-lt"/>
              <a:buAutoNum type="arabicPeriod"/>
            </a:pPr>
            <a:r>
              <a:rPr lang="en-MY" dirty="0">
                <a:solidFill>
                  <a:srgbClr val="FFFFFF"/>
                </a:solidFill>
              </a:rPr>
              <a:t>Data Collection (Sensors)</a:t>
            </a:r>
          </a:p>
          <a:p>
            <a:pPr marL="514350" indent="-514350">
              <a:buFont typeface="+mj-lt"/>
              <a:buAutoNum type="arabicPeriod"/>
            </a:pPr>
            <a:r>
              <a:rPr lang="en-MY" dirty="0">
                <a:solidFill>
                  <a:srgbClr val="FFFFFF"/>
                </a:solidFill>
              </a:rPr>
              <a:t>Data Transmission (</a:t>
            </a:r>
            <a:r>
              <a:rPr lang="en-MY" dirty="0" err="1">
                <a:solidFill>
                  <a:srgbClr val="FFFFFF"/>
                </a:solidFill>
              </a:rPr>
              <a:t>Wifi</a:t>
            </a:r>
            <a:r>
              <a:rPr lang="en-MY" dirty="0">
                <a:solidFill>
                  <a:srgbClr val="FFFFFF"/>
                </a:solidFill>
              </a:rPr>
              <a:t> &amp; Bluetooth)</a:t>
            </a:r>
          </a:p>
          <a:p>
            <a:pPr marL="514350" indent="-514350">
              <a:buFont typeface="+mj-lt"/>
              <a:buAutoNum type="arabicPeriod"/>
            </a:pPr>
            <a:r>
              <a:rPr lang="en-MY" dirty="0">
                <a:solidFill>
                  <a:srgbClr val="FFFFFF"/>
                </a:solidFill>
              </a:rPr>
              <a:t>Actuation Hardware (DC Motors &amp; Servo Motors)</a:t>
            </a:r>
          </a:p>
          <a:p>
            <a:pPr marL="514350" indent="-514350">
              <a:buFont typeface="+mj-lt"/>
              <a:buAutoNum type="arabicPeriod"/>
            </a:pPr>
            <a:r>
              <a:rPr lang="en-MY" dirty="0">
                <a:solidFill>
                  <a:srgbClr val="FFFFFF"/>
                </a:solidFill>
              </a:rPr>
              <a:t>Power Management (Battery &amp; Solar Panel)</a:t>
            </a:r>
          </a:p>
          <a:p>
            <a:pPr marL="514350" indent="-514350">
              <a:buFont typeface="+mj-lt"/>
              <a:buAutoNum type="arabicPeriod"/>
            </a:pPr>
            <a:endParaRPr lang="en-MY" dirty="0">
              <a:solidFill>
                <a:srgbClr val="FFFFFF"/>
              </a:solidFill>
            </a:endParaRPr>
          </a:p>
        </p:txBody>
      </p:sp>
    </p:spTree>
    <p:extLst>
      <p:ext uri="{BB962C8B-B14F-4D97-AF65-F5344CB8AC3E}">
        <p14:creationId xmlns:p14="http://schemas.microsoft.com/office/powerpoint/2010/main" val="33169699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5">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37">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9">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45" name="Straight Connector 44">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1" name="Straight Connector 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C41FBB-9617-4C22-FC8B-FE4D4CEAB22B}"/>
              </a:ext>
            </a:extLst>
          </p:cNvPr>
          <p:cNvSpPr>
            <a:spLocks noGrp="1"/>
          </p:cNvSpPr>
          <p:nvPr>
            <p:ph type="title"/>
          </p:nvPr>
        </p:nvSpPr>
        <p:spPr>
          <a:xfrm>
            <a:off x="630936" y="4018137"/>
            <a:ext cx="4550664" cy="2129586"/>
          </a:xfrm>
          <a:noFill/>
        </p:spPr>
        <p:txBody>
          <a:bodyPr anchor="t">
            <a:normAutofit/>
          </a:bodyPr>
          <a:lstStyle/>
          <a:p>
            <a:r>
              <a:rPr lang="en-MY" sz="4800" dirty="0">
                <a:solidFill>
                  <a:schemeClr val="bg1"/>
                </a:solidFill>
              </a:rPr>
              <a:t>Locomotion</a:t>
            </a:r>
            <a:br>
              <a:rPr lang="en-MY" sz="4800" dirty="0">
                <a:solidFill>
                  <a:schemeClr val="bg1"/>
                </a:solidFill>
              </a:rPr>
            </a:br>
            <a:r>
              <a:rPr lang="en-MY" sz="4800" dirty="0">
                <a:solidFill>
                  <a:schemeClr val="bg1"/>
                </a:solidFill>
              </a:rPr>
              <a:t>(Wheels)</a:t>
            </a:r>
          </a:p>
        </p:txBody>
      </p:sp>
      <p:sp>
        <p:nvSpPr>
          <p:cNvPr id="3" name="Content Placeholder 2">
            <a:extLst>
              <a:ext uri="{FF2B5EF4-FFF2-40B4-BE49-F238E27FC236}">
                <a16:creationId xmlns:a16="http://schemas.microsoft.com/office/drawing/2014/main" id="{161CFB17-868A-7BBA-BA51-F1B74FB4E891}"/>
              </a:ext>
            </a:extLst>
          </p:cNvPr>
          <p:cNvSpPr>
            <a:spLocks noGrp="1"/>
          </p:cNvSpPr>
          <p:nvPr>
            <p:ph idx="1"/>
          </p:nvPr>
        </p:nvSpPr>
        <p:spPr>
          <a:xfrm>
            <a:off x="5486080" y="4018143"/>
            <a:ext cx="5994666" cy="2129599"/>
          </a:xfrm>
          <a:noFill/>
        </p:spPr>
        <p:txBody>
          <a:bodyPr anchor="t">
            <a:normAutofit/>
          </a:bodyPr>
          <a:lstStyle/>
          <a:p>
            <a:r>
              <a:rPr lang="en-US" sz="1800" b="0" i="0" dirty="0">
                <a:solidFill>
                  <a:schemeClr val="bg1"/>
                </a:solidFill>
                <a:effectLst/>
                <a:latin typeface="Söhne"/>
              </a:rPr>
              <a:t>Wheels are a common locomotion component used in swarming robots, especially for ground-based robots.</a:t>
            </a:r>
            <a:r>
              <a:rPr lang="en-US" sz="1200" b="0" i="0" dirty="0">
                <a:solidFill>
                  <a:srgbClr val="374151"/>
                </a:solidFill>
                <a:effectLst/>
                <a:latin typeface="Söhne"/>
              </a:rPr>
              <a:t> </a:t>
            </a:r>
          </a:p>
          <a:p>
            <a:r>
              <a:rPr lang="en-US" sz="1800" b="0" i="0" dirty="0">
                <a:solidFill>
                  <a:schemeClr val="bg1"/>
                </a:solidFill>
                <a:effectLst/>
                <a:latin typeface="Söhne"/>
              </a:rPr>
              <a:t>They</a:t>
            </a:r>
            <a:r>
              <a:rPr lang="en-US" sz="1200" b="0" i="0" dirty="0">
                <a:solidFill>
                  <a:srgbClr val="374151"/>
                </a:solidFill>
                <a:effectLst/>
                <a:latin typeface="Söhne"/>
              </a:rPr>
              <a:t> </a:t>
            </a:r>
            <a:r>
              <a:rPr lang="en-US" sz="1800" b="0" i="0" dirty="0">
                <a:solidFill>
                  <a:schemeClr val="bg1"/>
                </a:solidFill>
                <a:effectLst/>
                <a:latin typeface="Söhne"/>
              </a:rPr>
              <a:t>provide a simple and efficient means of moving the robot around, allowing for fast and agile movement.</a:t>
            </a:r>
          </a:p>
          <a:p>
            <a:r>
              <a:rPr lang="en-US" sz="1800" dirty="0">
                <a:solidFill>
                  <a:schemeClr val="bg1"/>
                </a:solidFill>
                <a:latin typeface="Söhne"/>
              </a:rPr>
              <a:t>One of the examples is the e-puck.</a:t>
            </a:r>
            <a:endParaRPr lang="en-US" sz="1800" b="0" i="0" dirty="0">
              <a:solidFill>
                <a:schemeClr val="bg1"/>
              </a:solidFill>
              <a:effectLst/>
              <a:latin typeface="Söhne"/>
            </a:endParaRPr>
          </a:p>
        </p:txBody>
      </p:sp>
      <p:sp>
        <p:nvSpPr>
          <p:cNvPr id="13" name="TextBox 12">
            <a:extLst>
              <a:ext uri="{FF2B5EF4-FFF2-40B4-BE49-F238E27FC236}">
                <a16:creationId xmlns:a16="http://schemas.microsoft.com/office/drawing/2014/main" id="{74886DBC-AC0A-6182-7037-E0CCED782D19}"/>
              </a:ext>
            </a:extLst>
          </p:cNvPr>
          <p:cNvSpPr txBox="1"/>
          <p:nvPr/>
        </p:nvSpPr>
        <p:spPr>
          <a:xfrm>
            <a:off x="4994456" y="3178439"/>
            <a:ext cx="2085561" cy="461665"/>
          </a:xfrm>
          <a:prstGeom prst="rect">
            <a:avLst/>
          </a:prstGeom>
          <a:noFill/>
        </p:spPr>
        <p:txBody>
          <a:bodyPr wrap="square" rtlCol="0">
            <a:spAutoFit/>
          </a:bodyPr>
          <a:lstStyle/>
          <a:p>
            <a:r>
              <a:rPr lang="en-US" sz="2400" dirty="0">
                <a:solidFill>
                  <a:schemeClr val="bg1"/>
                </a:solidFill>
              </a:rPr>
              <a:t>E-puck</a:t>
            </a:r>
            <a:endParaRPr lang="en-MY" sz="2400" dirty="0">
              <a:solidFill>
                <a:schemeClr val="bg1"/>
              </a:solidFill>
            </a:endParaRPr>
          </a:p>
        </p:txBody>
      </p:sp>
      <p:pic>
        <p:nvPicPr>
          <p:cNvPr id="5" name="Picture 4" descr="A close-up of a circuit board&#10;&#10;Description automatically generated with medium confidence">
            <a:extLst>
              <a:ext uri="{FF2B5EF4-FFF2-40B4-BE49-F238E27FC236}">
                <a16:creationId xmlns:a16="http://schemas.microsoft.com/office/drawing/2014/main" id="{29D0FCB2-1FFD-4392-E47E-AFCC2A101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787" y="228414"/>
            <a:ext cx="5872293" cy="2952444"/>
          </a:xfrm>
          <a:prstGeom prst="rect">
            <a:avLst/>
          </a:prstGeom>
        </p:spPr>
      </p:pic>
    </p:spTree>
    <p:extLst>
      <p:ext uri="{BB962C8B-B14F-4D97-AF65-F5344CB8AC3E}">
        <p14:creationId xmlns:p14="http://schemas.microsoft.com/office/powerpoint/2010/main" val="309399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5">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37">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9">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45" name="Straight Connector 44">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1" name="Straight Connector 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C41FBB-9617-4C22-FC8B-FE4D4CEAB22B}"/>
              </a:ext>
            </a:extLst>
          </p:cNvPr>
          <p:cNvSpPr>
            <a:spLocks noGrp="1"/>
          </p:cNvSpPr>
          <p:nvPr>
            <p:ph type="title"/>
          </p:nvPr>
        </p:nvSpPr>
        <p:spPr>
          <a:xfrm>
            <a:off x="630936" y="4018137"/>
            <a:ext cx="4550664" cy="2129586"/>
          </a:xfrm>
          <a:noFill/>
        </p:spPr>
        <p:txBody>
          <a:bodyPr anchor="t">
            <a:normAutofit/>
          </a:bodyPr>
          <a:lstStyle/>
          <a:p>
            <a:r>
              <a:rPr lang="en-MY" sz="4800" dirty="0">
                <a:solidFill>
                  <a:schemeClr val="bg1"/>
                </a:solidFill>
              </a:rPr>
              <a:t>Locomotion</a:t>
            </a:r>
            <a:br>
              <a:rPr lang="en-MY" sz="4800" dirty="0">
                <a:solidFill>
                  <a:schemeClr val="bg1"/>
                </a:solidFill>
              </a:rPr>
            </a:br>
            <a:r>
              <a:rPr lang="en-MY" sz="4800" dirty="0">
                <a:solidFill>
                  <a:schemeClr val="bg1"/>
                </a:solidFill>
              </a:rPr>
              <a:t>(Legs)</a:t>
            </a:r>
          </a:p>
        </p:txBody>
      </p:sp>
      <p:sp>
        <p:nvSpPr>
          <p:cNvPr id="3" name="Content Placeholder 2">
            <a:extLst>
              <a:ext uri="{FF2B5EF4-FFF2-40B4-BE49-F238E27FC236}">
                <a16:creationId xmlns:a16="http://schemas.microsoft.com/office/drawing/2014/main" id="{161CFB17-868A-7BBA-BA51-F1B74FB4E891}"/>
              </a:ext>
            </a:extLst>
          </p:cNvPr>
          <p:cNvSpPr>
            <a:spLocks noGrp="1"/>
          </p:cNvSpPr>
          <p:nvPr>
            <p:ph idx="1"/>
          </p:nvPr>
        </p:nvSpPr>
        <p:spPr>
          <a:xfrm>
            <a:off x="5486080" y="4018143"/>
            <a:ext cx="5994666" cy="2129599"/>
          </a:xfrm>
          <a:noFill/>
        </p:spPr>
        <p:txBody>
          <a:bodyPr anchor="t">
            <a:normAutofit/>
          </a:bodyPr>
          <a:lstStyle/>
          <a:p>
            <a:r>
              <a:rPr lang="en-US" sz="1800" b="0" i="0" dirty="0">
                <a:solidFill>
                  <a:schemeClr val="bg1"/>
                </a:solidFill>
                <a:effectLst/>
                <a:latin typeface="Söhne"/>
              </a:rPr>
              <a:t>Legs are another type of locomotion component used in swarming robots, especially for robots that need to navigate rough terrain or climb over obstacles.</a:t>
            </a:r>
            <a:r>
              <a:rPr lang="en-US" sz="1200" b="0" i="0" dirty="0">
                <a:solidFill>
                  <a:srgbClr val="374151"/>
                </a:solidFill>
                <a:effectLst/>
                <a:latin typeface="Söhne"/>
              </a:rPr>
              <a:t> </a:t>
            </a:r>
          </a:p>
          <a:p>
            <a:r>
              <a:rPr lang="en-US" sz="1800" b="0" i="0" dirty="0">
                <a:solidFill>
                  <a:schemeClr val="bg1"/>
                </a:solidFill>
                <a:effectLst/>
                <a:latin typeface="Söhne"/>
              </a:rPr>
              <a:t>Legged robots can move in a variety of ways, including walking, running, and jumping, giving them greater flexibility in their movement.</a:t>
            </a:r>
          </a:p>
        </p:txBody>
      </p:sp>
      <p:sp>
        <p:nvSpPr>
          <p:cNvPr id="13" name="TextBox 12">
            <a:extLst>
              <a:ext uri="{FF2B5EF4-FFF2-40B4-BE49-F238E27FC236}">
                <a16:creationId xmlns:a16="http://schemas.microsoft.com/office/drawing/2014/main" id="{74886DBC-AC0A-6182-7037-E0CCED782D19}"/>
              </a:ext>
            </a:extLst>
          </p:cNvPr>
          <p:cNvSpPr txBox="1"/>
          <p:nvPr/>
        </p:nvSpPr>
        <p:spPr>
          <a:xfrm>
            <a:off x="7848569" y="2689054"/>
            <a:ext cx="2987725" cy="461665"/>
          </a:xfrm>
          <a:prstGeom prst="rect">
            <a:avLst/>
          </a:prstGeom>
          <a:noFill/>
        </p:spPr>
        <p:txBody>
          <a:bodyPr wrap="square" rtlCol="0">
            <a:spAutoFit/>
          </a:bodyPr>
          <a:lstStyle/>
          <a:p>
            <a:r>
              <a:rPr lang="en-US" sz="2400" dirty="0" err="1">
                <a:solidFill>
                  <a:schemeClr val="bg1"/>
                </a:solidFill>
              </a:rPr>
              <a:t>Antbot</a:t>
            </a:r>
            <a:endParaRPr lang="en-MY" sz="2400" dirty="0">
              <a:solidFill>
                <a:schemeClr val="bg1"/>
              </a:solidFill>
            </a:endParaRPr>
          </a:p>
        </p:txBody>
      </p:sp>
      <p:sp>
        <p:nvSpPr>
          <p:cNvPr id="15" name="TextBox 14">
            <a:extLst>
              <a:ext uri="{FF2B5EF4-FFF2-40B4-BE49-F238E27FC236}">
                <a16:creationId xmlns:a16="http://schemas.microsoft.com/office/drawing/2014/main" id="{1F96182B-0A68-6963-F4E8-FE0B98B2DBAA}"/>
              </a:ext>
            </a:extLst>
          </p:cNvPr>
          <p:cNvSpPr txBox="1"/>
          <p:nvPr/>
        </p:nvSpPr>
        <p:spPr>
          <a:xfrm>
            <a:off x="2093685" y="2552211"/>
            <a:ext cx="984565" cy="461665"/>
          </a:xfrm>
          <a:prstGeom prst="rect">
            <a:avLst/>
          </a:prstGeom>
          <a:noFill/>
        </p:spPr>
        <p:txBody>
          <a:bodyPr wrap="none" rtlCol="0">
            <a:spAutoFit/>
          </a:bodyPr>
          <a:lstStyle/>
          <a:p>
            <a:r>
              <a:rPr lang="en-US" sz="2400" dirty="0">
                <a:solidFill>
                  <a:schemeClr val="bg1"/>
                </a:solidFill>
              </a:rPr>
              <a:t>HAMR</a:t>
            </a:r>
            <a:endParaRPr lang="en-MY" sz="2400" dirty="0">
              <a:solidFill>
                <a:schemeClr val="bg1"/>
              </a:solidFill>
            </a:endParaRPr>
          </a:p>
        </p:txBody>
      </p:sp>
      <p:pic>
        <p:nvPicPr>
          <p:cNvPr id="9" name="Picture 8" descr="A picture containing wheel, auto part, text, farm machine&#10;&#10;Description automatically generated">
            <a:extLst>
              <a:ext uri="{FF2B5EF4-FFF2-40B4-BE49-F238E27FC236}">
                <a16:creationId xmlns:a16="http://schemas.microsoft.com/office/drawing/2014/main" id="{D37BD4AA-6D19-52AF-2553-D7570211E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198" y="881201"/>
            <a:ext cx="2857500" cy="1600200"/>
          </a:xfrm>
          <a:prstGeom prst="rect">
            <a:avLst/>
          </a:prstGeom>
        </p:spPr>
      </p:pic>
      <p:pic>
        <p:nvPicPr>
          <p:cNvPr id="11" name="Picture 10" descr="A picture containing toy, robot, invertebrate, LEGO&#10;&#10;Description automatically generated">
            <a:extLst>
              <a:ext uri="{FF2B5EF4-FFF2-40B4-BE49-F238E27FC236}">
                <a16:creationId xmlns:a16="http://schemas.microsoft.com/office/drawing/2014/main" id="{63A93559-B63D-E4AF-FD52-7A7D54250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744" y="997591"/>
            <a:ext cx="2857500" cy="1600200"/>
          </a:xfrm>
          <a:prstGeom prst="rect">
            <a:avLst/>
          </a:prstGeom>
        </p:spPr>
      </p:pic>
    </p:spTree>
    <p:extLst>
      <p:ext uri="{BB962C8B-B14F-4D97-AF65-F5344CB8AC3E}">
        <p14:creationId xmlns:p14="http://schemas.microsoft.com/office/powerpoint/2010/main" val="46430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5">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37">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9">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45" name="Straight Connector 44">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1" name="Straight Connector 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C41FBB-9617-4C22-FC8B-FE4D4CEAB22B}"/>
              </a:ext>
            </a:extLst>
          </p:cNvPr>
          <p:cNvSpPr>
            <a:spLocks noGrp="1"/>
          </p:cNvSpPr>
          <p:nvPr>
            <p:ph type="title"/>
          </p:nvPr>
        </p:nvSpPr>
        <p:spPr>
          <a:xfrm>
            <a:off x="630936" y="4018137"/>
            <a:ext cx="4550664" cy="2129586"/>
          </a:xfrm>
          <a:noFill/>
        </p:spPr>
        <p:txBody>
          <a:bodyPr anchor="t">
            <a:normAutofit/>
          </a:bodyPr>
          <a:lstStyle/>
          <a:p>
            <a:r>
              <a:rPr lang="en-MY" sz="4800" dirty="0">
                <a:solidFill>
                  <a:schemeClr val="bg1"/>
                </a:solidFill>
              </a:rPr>
              <a:t>Locomotion</a:t>
            </a:r>
            <a:br>
              <a:rPr lang="en-MY" sz="4800" dirty="0">
                <a:solidFill>
                  <a:schemeClr val="bg1"/>
                </a:solidFill>
              </a:rPr>
            </a:br>
            <a:r>
              <a:rPr lang="en-MY" sz="4800" dirty="0">
                <a:solidFill>
                  <a:schemeClr val="bg1"/>
                </a:solidFill>
              </a:rPr>
              <a:t>(Propellers)</a:t>
            </a:r>
          </a:p>
        </p:txBody>
      </p:sp>
      <p:sp>
        <p:nvSpPr>
          <p:cNvPr id="3" name="Content Placeholder 2">
            <a:extLst>
              <a:ext uri="{FF2B5EF4-FFF2-40B4-BE49-F238E27FC236}">
                <a16:creationId xmlns:a16="http://schemas.microsoft.com/office/drawing/2014/main" id="{161CFB17-868A-7BBA-BA51-F1B74FB4E891}"/>
              </a:ext>
            </a:extLst>
          </p:cNvPr>
          <p:cNvSpPr>
            <a:spLocks noGrp="1"/>
          </p:cNvSpPr>
          <p:nvPr>
            <p:ph idx="1"/>
          </p:nvPr>
        </p:nvSpPr>
        <p:spPr>
          <a:xfrm>
            <a:off x="5486080" y="4018143"/>
            <a:ext cx="5994666" cy="2129599"/>
          </a:xfrm>
          <a:noFill/>
        </p:spPr>
        <p:txBody>
          <a:bodyPr anchor="t">
            <a:normAutofit/>
          </a:bodyPr>
          <a:lstStyle/>
          <a:p>
            <a:r>
              <a:rPr lang="en-US" sz="1800" b="0" i="0" dirty="0">
                <a:solidFill>
                  <a:schemeClr val="bg1"/>
                </a:solidFill>
                <a:effectLst/>
                <a:latin typeface="Söhne"/>
              </a:rPr>
              <a:t>Propellers are used in swarming robots that need to fly, such as aerial drones. </a:t>
            </a:r>
          </a:p>
          <a:p>
            <a:r>
              <a:rPr lang="en-US" sz="1800" b="0" i="0" dirty="0">
                <a:solidFill>
                  <a:schemeClr val="bg1"/>
                </a:solidFill>
                <a:effectLst/>
                <a:latin typeface="Söhne"/>
              </a:rPr>
              <a:t>They provide lift and allow the robot to move vertically and horizontally through the air. </a:t>
            </a:r>
          </a:p>
          <a:p>
            <a:r>
              <a:rPr lang="en-US" sz="1800" b="0" i="0" dirty="0">
                <a:solidFill>
                  <a:schemeClr val="bg1"/>
                </a:solidFill>
                <a:effectLst/>
                <a:latin typeface="Söhne"/>
              </a:rPr>
              <a:t>Propellers can be fixed or adjustable, allowing for greater control over the robot's movement.</a:t>
            </a:r>
          </a:p>
        </p:txBody>
      </p:sp>
      <p:sp>
        <p:nvSpPr>
          <p:cNvPr id="15" name="TextBox 14">
            <a:extLst>
              <a:ext uri="{FF2B5EF4-FFF2-40B4-BE49-F238E27FC236}">
                <a16:creationId xmlns:a16="http://schemas.microsoft.com/office/drawing/2014/main" id="{1F96182B-0A68-6963-F4E8-FE0B98B2DBAA}"/>
              </a:ext>
            </a:extLst>
          </p:cNvPr>
          <p:cNvSpPr txBox="1"/>
          <p:nvPr/>
        </p:nvSpPr>
        <p:spPr>
          <a:xfrm>
            <a:off x="5059774" y="3297985"/>
            <a:ext cx="1425518" cy="461665"/>
          </a:xfrm>
          <a:prstGeom prst="rect">
            <a:avLst/>
          </a:prstGeom>
          <a:noFill/>
        </p:spPr>
        <p:txBody>
          <a:bodyPr wrap="none" rtlCol="0">
            <a:spAutoFit/>
          </a:bodyPr>
          <a:lstStyle/>
          <a:p>
            <a:r>
              <a:rPr lang="en-US" sz="2400" dirty="0" err="1">
                <a:solidFill>
                  <a:schemeClr val="bg1"/>
                </a:solidFill>
              </a:rPr>
              <a:t>RoboBees</a:t>
            </a:r>
            <a:endParaRPr lang="en-MY" sz="2400" dirty="0">
              <a:solidFill>
                <a:schemeClr val="bg1"/>
              </a:solidFill>
            </a:endParaRPr>
          </a:p>
        </p:txBody>
      </p:sp>
      <p:pic>
        <p:nvPicPr>
          <p:cNvPr id="4098" name="Picture 2" descr="What Could Possibly Be Cooler Than RoboBee? RoboBee X-Wing | WIRED">
            <a:extLst>
              <a:ext uri="{FF2B5EF4-FFF2-40B4-BE49-F238E27FC236}">
                <a16:creationId xmlns:a16="http://schemas.microsoft.com/office/drawing/2014/main" id="{6FC3C7B9-BDA9-655D-6998-4AF1E9243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455" y="748877"/>
            <a:ext cx="3137142" cy="257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95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D5EE9-511E-450D-86F6-C14C043E07EF}"/>
              </a:ext>
            </a:extLst>
          </p:cNvPr>
          <p:cNvSpPr>
            <a:spLocks noGrp="1"/>
          </p:cNvSpPr>
          <p:nvPr>
            <p:ph type="title"/>
          </p:nvPr>
        </p:nvSpPr>
        <p:spPr>
          <a:xfrm>
            <a:off x="841248" y="510047"/>
            <a:ext cx="3300984" cy="1645920"/>
          </a:xfrm>
        </p:spPr>
        <p:txBody>
          <a:bodyPr>
            <a:normAutofit/>
          </a:bodyPr>
          <a:lstStyle/>
          <a:p>
            <a:r>
              <a:rPr lang="en-MY" sz="2800" dirty="0"/>
              <a:t>Microcontroller</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3BC370-9377-DE1C-5E72-0E67088952DF}"/>
              </a:ext>
            </a:extLst>
          </p:cNvPr>
          <p:cNvSpPr>
            <a:spLocks noGrp="1"/>
          </p:cNvSpPr>
          <p:nvPr>
            <p:ph idx="1"/>
          </p:nvPr>
        </p:nvSpPr>
        <p:spPr>
          <a:xfrm>
            <a:off x="4581144" y="510047"/>
            <a:ext cx="6858000" cy="1645920"/>
          </a:xfrm>
        </p:spPr>
        <p:txBody>
          <a:bodyPr anchor="ctr">
            <a:normAutofit fontScale="92500" lnSpcReduction="20000"/>
          </a:bodyPr>
          <a:lstStyle/>
          <a:p>
            <a:r>
              <a:rPr lang="en-US" sz="1800" b="0" i="0" dirty="0">
                <a:effectLst/>
                <a:latin typeface="Söhne"/>
              </a:rPr>
              <a:t>A microcontroller is the brain of a robot that controls all the robot's functions, such as processing sensor data, communicating with other robots, and performing actions. </a:t>
            </a:r>
          </a:p>
          <a:p>
            <a:r>
              <a:rPr lang="en-US" sz="1800" b="0" i="0" dirty="0">
                <a:effectLst/>
                <a:latin typeface="Söhne"/>
              </a:rPr>
              <a:t>Some examples of microcontrollers used in swarming robots are:</a:t>
            </a:r>
          </a:p>
          <a:p>
            <a:pPr marL="342900" indent="-342900">
              <a:buAutoNum type="arabicPeriod"/>
            </a:pPr>
            <a:r>
              <a:rPr lang="en-US" sz="1800" dirty="0">
                <a:latin typeface="Söhne"/>
                <a:cs typeface="Times New Roman" panose="02020603050405020304" pitchFamily="18" charset="0"/>
              </a:rPr>
              <a:t>Arduino</a:t>
            </a:r>
          </a:p>
          <a:p>
            <a:pPr marL="342900" indent="-342900">
              <a:buAutoNum type="arabicPeriod"/>
            </a:pPr>
            <a:r>
              <a:rPr lang="en-US" sz="1800" dirty="0">
                <a:latin typeface="Söhne"/>
                <a:cs typeface="Times New Roman" panose="02020603050405020304" pitchFamily="18" charset="0"/>
              </a:rPr>
              <a:t>Raspberry Pi</a:t>
            </a:r>
            <a:endParaRPr lang="en-MY"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C94B6F2-599F-2773-DB36-002795ACAD61}"/>
              </a:ext>
            </a:extLst>
          </p:cNvPr>
          <p:cNvSpPr txBox="1"/>
          <p:nvPr/>
        </p:nvSpPr>
        <p:spPr>
          <a:xfrm>
            <a:off x="8186901" y="5224209"/>
            <a:ext cx="1750672" cy="461665"/>
          </a:xfrm>
          <a:prstGeom prst="rect">
            <a:avLst/>
          </a:prstGeom>
          <a:noFill/>
        </p:spPr>
        <p:txBody>
          <a:bodyPr wrap="none" rtlCol="0">
            <a:spAutoFit/>
          </a:bodyPr>
          <a:lstStyle/>
          <a:p>
            <a:r>
              <a:rPr lang="en-MY" sz="2400" dirty="0"/>
              <a:t>Raspberry Pi</a:t>
            </a:r>
          </a:p>
        </p:txBody>
      </p:sp>
      <p:sp>
        <p:nvSpPr>
          <p:cNvPr id="11" name="TextBox 10">
            <a:extLst>
              <a:ext uri="{FF2B5EF4-FFF2-40B4-BE49-F238E27FC236}">
                <a16:creationId xmlns:a16="http://schemas.microsoft.com/office/drawing/2014/main" id="{7C6EC332-493C-4D37-EF6B-3D927DF22BD0}"/>
              </a:ext>
            </a:extLst>
          </p:cNvPr>
          <p:cNvSpPr txBox="1"/>
          <p:nvPr/>
        </p:nvSpPr>
        <p:spPr>
          <a:xfrm>
            <a:off x="2491740" y="5424365"/>
            <a:ext cx="1183914" cy="461665"/>
          </a:xfrm>
          <a:prstGeom prst="rect">
            <a:avLst/>
          </a:prstGeom>
          <a:noFill/>
        </p:spPr>
        <p:txBody>
          <a:bodyPr wrap="none" rtlCol="0">
            <a:spAutoFit/>
          </a:bodyPr>
          <a:lstStyle/>
          <a:p>
            <a:r>
              <a:rPr lang="en-MY" sz="2400" dirty="0"/>
              <a:t>Arduino</a:t>
            </a:r>
          </a:p>
        </p:txBody>
      </p:sp>
      <p:pic>
        <p:nvPicPr>
          <p:cNvPr id="5" name="Picture 4" descr="A picture containing electronic component, circuit component, electronic engineering, passive circuit component&#10;&#10;Description automatically generated">
            <a:extLst>
              <a:ext uri="{FF2B5EF4-FFF2-40B4-BE49-F238E27FC236}">
                <a16:creationId xmlns:a16="http://schemas.microsoft.com/office/drawing/2014/main" id="{01AF41F2-41E0-7BA0-C09F-BBA1E2209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427" y="3429000"/>
            <a:ext cx="2143125" cy="2143125"/>
          </a:xfrm>
          <a:prstGeom prst="rect">
            <a:avLst/>
          </a:prstGeom>
        </p:spPr>
      </p:pic>
      <p:pic>
        <p:nvPicPr>
          <p:cNvPr id="8" name="Picture 7" descr="A picture containing electronics, electronic component, circuit component, passive circuit component&#10;&#10;Description automatically generated">
            <a:extLst>
              <a:ext uri="{FF2B5EF4-FFF2-40B4-BE49-F238E27FC236}">
                <a16:creationId xmlns:a16="http://schemas.microsoft.com/office/drawing/2014/main" id="{EA8534F8-C81A-470A-9439-C35392C27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279" y="3347784"/>
            <a:ext cx="2438400" cy="1876425"/>
          </a:xfrm>
          <a:prstGeom prst="rect">
            <a:avLst/>
          </a:prstGeom>
        </p:spPr>
      </p:pic>
    </p:spTree>
    <p:extLst>
      <p:ext uri="{BB962C8B-B14F-4D97-AF65-F5344CB8AC3E}">
        <p14:creationId xmlns:p14="http://schemas.microsoft.com/office/powerpoint/2010/main" val="88780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45BCAD1-25C9-BEDA-A49F-4E0A8F496501}"/>
              </a:ext>
            </a:extLst>
          </p:cNvPr>
          <p:cNvSpPr>
            <a:spLocks noGrp="1"/>
          </p:cNvSpPr>
          <p:nvPr>
            <p:ph type="title"/>
          </p:nvPr>
        </p:nvSpPr>
        <p:spPr>
          <a:xfrm>
            <a:off x="4184542" y="486184"/>
            <a:ext cx="7363990" cy="1325563"/>
          </a:xfrm>
        </p:spPr>
        <p:txBody>
          <a:bodyPr>
            <a:normAutofit/>
          </a:bodyPr>
          <a:lstStyle/>
          <a:p>
            <a:r>
              <a:rPr lang="en-MY" dirty="0"/>
              <a:t>Data Collection (Sensors)</a:t>
            </a:r>
          </a:p>
        </p:txBody>
      </p:sp>
      <p:sp>
        <p:nvSpPr>
          <p:cNvPr id="3" name="Content Placeholder 2">
            <a:extLst>
              <a:ext uri="{FF2B5EF4-FFF2-40B4-BE49-F238E27FC236}">
                <a16:creationId xmlns:a16="http://schemas.microsoft.com/office/drawing/2014/main" id="{CC147335-AC68-25F8-4520-D125B1DF5948}"/>
              </a:ext>
            </a:extLst>
          </p:cNvPr>
          <p:cNvSpPr>
            <a:spLocks noGrp="1"/>
          </p:cNvSpPr>
          <p:nvPr>
            <p:ph idx="1"/>
          </p:nvPr>
        </p:nvSpPr>
        <p:spPr>
          <a:xfrm>
            <a:off x="4184542" y="1946684"/>
            <a:ext cx="7363990" cy="4351338"/>
          </a:xfrm>
        </p:spPr>
        <p:txBody>
          <a:bodyPr>
            <a:normAutofit/>
          </a:bodyPr>
          <a:lstStyle/>
          <a:p>
            <a:r>
              <a:rPr lang="en-US" sz="1800" b="0" i="0" dirty="0">
                <a:solidFill>
                  <a:srgbClr val="374151"/>
                </a:solidFill>
                <a:effectLst/>
                <a:latin typeface="Söhne"/>
              </a:rPr>
              <a:t>A microcontroller is the brain of a robot that controls all the robot's functions, such as processing sensor data, communicating with other robots, and performing actions. </a:t>
            </a:r>
          </a:p>
          <a:p>
            <a:r>
              <a:rPr lang="en-US" sz="1800" b="0" i="0" dirty="0">
                <a:solidFill>
                  <a:srgbClr val="374151"/>
                </a:solidFill>
                <a:effectLst/>
                <a:latin typeface="Söhne"/>
              </a:rPr>
              <a:t>Some examples of microcontrollers used in swarming robots are:</a:t>
            </a:r>
          </a:p>
          <a:p>
            <a:pPr marL="342900" indent="-342900">
              <a:buAutoNum type="arabicPeriod"/>
            </a:pPr>
            <a:r>
              <a:rPr lang="en-US" sz="1800" dirty="0">
                <a:solidFill>
                  <a:srgbClr val="374151"/>
                </a:solidFill>
                <a:latin typeface="Söhne"/>
              </a:rPr>
              <a:t>Infrared sensors (IR): </a:t>
            </a:r>
            <a:r>
              <a:rPr lang="en-US" sz="1800" b="0" i="0" dirty="0">
                <a:solidFill>
                  <a:srgbClr val="374151"/>
                </a:solidFill>
                <a:effectLst/>
                <a:latin typeface="Söhne"/>
              </a:rPr>
              <a:t>IR sensors are commonly used in swarming robots to detect the distance between robots. They emit a beam of infrared light that reflects off the other robot and measures the time taken for the light to return, giving an estimate of the distance between them.</a:t>
            </a:r>
          </a:p>
          <a:p>
            <a:pPr marL="342900" indent="-342900">
              <a:buAutoNum type="arabicPeriod"/>
            </a:pPr>
            <a:r>
              <a:rPr lang="en-US" sz="1800" b="0" i="0" dirty="0">
                <a:solidFill>
                  <a:srgbClr val="374151"/>
                </a:solidFill>
                <a:effectLst/>
                <a:latin typeface="Söhne"/>
              </a:rPr>
              <a:t>Camera sensors: Camera sensors are used in swarming robots to capture images and video of the environment. These images can be used for object recognition and navigation purposes.</a:t>
            </a:r>
            <a:endParaRPr lang="en-US" sz="1800" b="0" i="0" dirty="0">
              <a:solidFill>
                <a:schemeClr val="bg2">
                  <a:lumMod val="25000"/>
                </a:schemeClr>
              </a:solidFill>
              <a:effectLst/>
              <a:latin typeface="Söhne"/>
            </a:endParaRPr>
          </a:p>
        </p:txBody>
      </p:sp>
      <p:sp>
        <p:nvSpPr>
          <p:cNvPr id="8" name="TextBox 7">
            <a:extLst>
              <a:ext uri="{FF2B5EF4-FFF2-40B4-BE49-F238E27FC236}">
                <a16:creationId xmlns:a16="http://schemas.microsoft.com/office/drawing/2014/main" id="{9A53D4ED-6995-A30F-E329-88BC470D15C1}"/>
              </a:ext>
            </a:extLst>
          </p:cNvPr>
          <p:cNvSpPr txBox="1"/>
          <p:nvPr/>
        </p:nvSpPr>
        <p:spPr>
          <a:xfrm>
            <a:off x="1213327" y="3002783"/>
            <a:ext cx="2099357" cy="461665"/>
          </a:xfrm>
          <a:prstGeom prst="rect">
            <a:avLst/>
          </a:prstGeom>
          <a:noFill/>
        </p:spPr>
        <p:txBody>
          <a:bodyPr wrap="none" rtlCol="0">
            <a:spAutoFit/>
          </a:bodyPr>
          <a:lstStyle/>
          <a:p>
            <a:r>
              <a:rPr lang="en-MY" sz="2400" dirty="0"/>
              <a:t>Infrared Sensor</a:t>
            </a:r>
          </a:p>
        </p:txBody>
      </p:sp>
      <p:sp>
        <p:nvSpPr>
          <p:cNvPr id="9" name="TextBox 8">
            <a:extLst>
              <a:ext uri="{FF2B5EF4-FFF2-40B4-BE49-F238E27FC236}">
                <a16:creationId xmlns:a16="http://schemas.microsoft.com/office/drawing/2014/main" id="{590BD483-2951-6CFF-E610-5A5BD1BFDE31}"/>
              </a:ext>
            </a:extLst>
          </p:cNvPr>
          <p:cNvSpPr txBox="1"/>
          <p:nvPr/>
        </p:nvSpPr>
        <p:spPr>
          <a:xfrm>
            <a:off x="500646" y="5971294"/>
            <a:ext cx="3820277" cy="461665"/>
          </a:xfrm>
          <a:prstGeom prst="rect">
            <a:avLst/>
          </a:prstGeom>
          <a:noFill/>
        </p:spPr>
        <p:txBody>
          <a:bodyPr wrap="none" rtlCol="0">
            <a:spAutoFit/>
          </a:bodyPr>
          <a:lstStyle/>
          <a:p>
            <a:r>
              <a:rPr lang="en-MY" sz="2400" dirty="0"/>
              <a:t>Raspberry Pi Camera Module</a:t>
            </a:r>
          </a:p>
        </p:txBody>
      </p:sp>
      <p:pic>
        <p:nvPicPr>
          <p:cNvPr id="1026" name="Picture 2" descr="IR sensor Working Principle and Applications | Robu.in">
            <a:extLst>
              <a:ext uri="{FF2B5EF4-FFF2-40B4-BE49-F238E27FC236}">
                <a16:creationId xmlns:a16="http://schemas.microsoft.com/office/drawing/2014/main" id="{C73185AE-24E3-0600-932F-7D8C5BEA7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752" y="309603"/>
            <a:ext cx="2517396" cy="25921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spberry Pi Camera V2.1 Daylight (Bulk) | Raspberry Pi, Camera Module ,  CSI-2 with 3280 x 2464 pixels Resolution | RS">
            <a:extLst>
              <a:ext uri="{FF2B5EF4-FFF2-40B4-BE49-F238E27FC236}">
                <a16:creationId xmlns:a16="http://schemas.microsoft.com/office/drawing/2014/main" id="{3604B620-2F97-D092-38E0-5C4DBFAEE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57" y="426468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5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1CC5-6577-33B1-F5C9-7C3B0F16312E}"/>
              </a:ext>
            </a:extLst>
          </p:cNvPr>
          <p:cNvSpPr>
            <a:spLocks noGrp="1"/>
          </p:cNvSpPr>
          <p:nvPr>
            <p:ph type="title"/>
          </p:nvPr>
        </p:nvSpPr>
        <p:spPr>
          <a:xfrm>
            <a:off x="8017254" y="525439"/>
            <a:ext cx="3336545" cy="1657614"/>
          </a:xfrm>
        </p:spPr>
        <p:txBody>
          <a:bodyPr>
            <a:normAutofit/>
          </a:bodyPr>
          <a:lstStyle/>
          <a:p>
            <a:r>
              <a:rPr lang="en-MY" sz="3600" dirty="0"/>
              <a:t>Data Transmission</a:t>
            </a:r>
          </a:p>
        </p:txBody>
      </p:sp>
      <p:cxnSp>
        <p:nvCxnSpPr>
          <p:cNvPr id="18" name="Straight Connector 17">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78A8A2-2B27-3190-6792-3BA8CE73F2F8}"/>
              </a:ext>
            </a:extLst>
          </p:cNvPr>
          <p:cNvSpPr>
            <a:spLocks noGrp="1"/>
          </p:cNvSpPr>
          <p:nvPr>
            <p:ph idx="1"/>
          </p:nvPr>
        </p:nvSpPr>
        <p:spPr>
          <a:xfrm>
            <a:off x="7448723" y="2430089"/>
            <a:ext cx="4473606" cy="3902472"/>
          </a:xfrm>
        </p:spPr>
        <p:txBody>
          <a:bodyPr>
            <a:normAutofit/>
          </a:bodyPr>
          <a:lstStyle/>
          <a:p>
            <a:r>
              <a:rPr lang="en-US" sz="1400" b="0" i="0" dirty="0">
                <a:solidFill>
                  <a:srgbClr val="374151"/>
                </a:solidFill>
                <a:effectLst/>
                <a:latin typeface="Söhne"/>
              </a:rPr>
              <a:t>Communication devices allow robots to communicate with each other and share information. Some examples of communication devices used in swarming robots are:</a:t>
            </a:r>
          </a:p>
          <a:p>
            <a:pPr algn="l">
              <a:buFont typeface="+mj-lt"/>
              <a:buAutoNum type="arabicPeriod"/>
            </a:pPr>
            <a:r>
              <a:rPr lang="en-US" sz="1400" b="0" i="0" dirty="0">
                <a:solidFill>
                  <a:srgbClr val="374151"/>
                </a:solidFill>
                <a:effectLst/>
                <a:latin typeface="Söhne"/>
              </a:rPr>
              <a:t>Wi-Fi: Wi-Fi is a wireless communication technology commonly used in swarming robots to transmit data between robots. It provides high bandwidth and long-range communication capabilities.</a:t>
            </a:r>
          </a:p>
          <a:p>
            <a:pPr algn="l">
              <a:buFont typeface="+mj-lt"/>
              <a:buAutoNum type="arabicPeriod"/>
            </a:pPr>
            <a:r>
              <a:rPr lang="en-US" sz="1400" b="0" i="0" dirty="0">
                <a:solidFill>
                  <a:srgbClr val="374151"/>
                </a:solidFill>
                <a:effectLst/>
                <a:latin typeface="Söhne"/>
              </a:rPr>
              <a:t>Bluetooth: Bluetooth is a wireless communication technology commonly used in swarming robots to transmit data between robots. It provides low-power and short-range communication capabilities. </a:t>
            </a:r>
          </a:p>
        </p:txBody>
      </p:sp>
      <p:cxnSp>
        <p:nvCxnSpPr>
          <p:cNvPr id="24" name="Straight Connector 23">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BFEB68-1A90-D81D-3624-2A8D142AE477}"/>
              </a:ext>
            </a:extLst>
          </p:cNvPr>
          <p:cNvSpPr txBox="1"/>
          <p:nvPr/>
        </p:nvSpPr>
        <p:spPr>
          <a:xfrm>
            <a:off x="276646" y="6410555"/>
            <a:ext cx="2650835" cy="369332"/>
          </a:xfrm>
          <a:prstGeom prst="rect">
            <a:avLst/>
          </a:prstGeom>
          <a:noFill/>
        </p:spPr>
        <p:txBody>
          <a:bodyPr wrap="square" rtlCol="0">
            <a:spAutoFit/>
          </a:bodyPr>
          <a:lstStyle/>
          <a:p>
            <a:r>
              <a:rPr lang="en-MY" dirty="0"/>
              <a:t>Archer C1200 (WIFI)</a:t>
            </a:r>
          </a:p>
        </p:txBody>
      </p:sp>
      <p:sp>
        <p:nvSpPr>
          <p:cNvPr id="16" name="TextBox 15">
            <a:extLst>
              <a:ext uri="{FF2B5EF4-FFF2-40B4-BE49-F238E27FC236}">
                <a16:creationId xmlns:a16="http://schemas.microsoft.com/office/drawing/2014/main" id="{923DD423-5681-4D0F-243D-3C1E0ABF75CA}"/>
              </a:ext>
            </a:extLst>
          </p:cNvPr>
          <p:cNvSpPr txBox="1"/>
          <p:nvPr/>
        </p:nvSpPr>
        <p:spPr>
          <a:xfrm>
            <a:off x="1252012" y="3722065"/>
            <a:ext cx="4799164" cy="369332"/>
          </a:xfrm>
          <a:prstGeom prst="rect">
            <a:avLst/>
          </a:prstGeom>
          <a:noFill/>
        </p:spPr>
        <p:txBody>
          <a:bodyPr wrap="square" rtlCol="0">
            <a:spAutoFit/>
          </a:bodyPr>
          <a:lstStyle/>
          <a:p>
            <a:r>
              <a:rPr lang="en-US" dirty="0"/>
              <a:t>Bluetooth Module</a:t>
            </a:r>
            <a:endParaRPr lang="en-MY" dirty="0"/>
          </a:p>
        </p:txBody>
      </p:sp>
      <p:pic>
        <p:nvPicPr>
          <p:cNvPr id="10" name="Picture 9" descr="A picture containing electronics&#10;&#10;Description automatically generated">
            <a:extLst>
              <a:ext uri="{FF2B5EF4-FFF2-40B4-BE49-F238E27FC236}">
                <a16:creationId xmlns:a16="http://schemas.microsoft.com/office/drawing/2014/main" id="{042C4AF5-5B45-CBC3-6648-AF1B5EBC4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29" y="4838018"/>
            <a:ext cx="2034205" cy="1558531"/>
          </a:xfrm>
          <a:prstGeom prst="rect">
            <a:avLst/>
          </a:prstGeom>
        </p:spPr>
      </p:pic>
      <p:pic>
        <p:nvPicPr>
          <p:cNvPr id="21" name="Picture 20" descr="A close-up of some batteries&#10;&#10;Description automatically generated with low confidence">
            <a:extLst>
              <a:ext uri="{FF2B5EF4-FFF2-40B4-BE49-F238E27FC236}">
                <a16:creationId xmlns:a16="http://schemas.microsoft.com/office/drawing/2014/main" id="{40B45F14-8A79-AF25-6600-CED2E725D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45" y="525439"/>
            <a:ext cx="3586577" cy="3200371"/>
          </a:xfrm>
          <a:prstGeom prst="rect">
            <a:avLst/>
          </a:prstGeom>
        </p:spPr>
      </p:pic>
    </p:spTree>
    <p:extLst>
      <p:ext uri="{BB962C8B-B14F-4D97-AF65-F5344CB8AC3E}">
        <p14:creationId xmlns:p14="http://schemas.microsoft.com/office/powerpoint/2010/main" val="1150389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1069</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Open Sans</vt:lpstr>
      <vt:lpstr>Söhne</vt:lpstr>
      <vt:lpstr>Times New Roman</vt:lpstr>
      <vt:lpstr>Office Theme</vt:lpstr>
      <vt:lpstr>Swarming Robots</vt:lpstr>
      <vt:lpstr>Introduction</vt:lpstr>
      <vt:lpstr>Main Components</vt:lpstr>
      <vt:lpstr>Locomotion (Wheels)</vt:lpstr>
      <vt:lpstr>Locomotion (Legs)</vt:lpstr>
      <vt:lpstr>Locomotion (Propellers)</vt:lpstr>
      <vt:lpstr>Microcontroller</vt:lpstr>
      <vt:lpstr>Data Collection (Sensors)</vt:lpstr>
      <vt:lpstr>Data Transmission</vt:lpstr>
      <vt:lpstr>Actuators</vt:lpstr>
      <vt:lpstr>Power Management (Batteries &amp; Charger)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Unmanned Aerial Vehicle (UAV)</dc:title>
  <dc:creator>AMIRUL HAIKAL BIN SHAHRIN</dc:creator>
  <cp:lastModifiedBy>AMIRUL HAIKAL BIN SHAHRIN</cp:lastModifiedBy>
  <cp:revision>5</cp:revision>
  <dcterms:created xsi:type="dcterms:W3CDTF">2023-03-30T14:41:28Z</dcterms:created>
  <dcterms:modified xsi:type="dcterms:W3CDTF">2023-05-10T14:49:05Z</dcterms:modified>
</cp:coreProperties>
</file>