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035D7-D3B7-37B0-5A2A-30FAC0A99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1BA5AE-F43C-4634-2968-1ED2AEDA93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358CE-F388-D9D9-01D8-1FF98EC09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ECB1A-3C6A-4425-B33E-921F0DDF0A6D}" type="datetimeFigureOut">
              <a:rPr lang="en-MY" smtClean="0"/>
              <a:t>30/3/2023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C585A-D7CA-B827-3823-8949D8CFD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62544-EA80-C279-405E-9937E1BEB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51F30-9AD2-43F1-AA11-D525ABF4F93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02961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6B063-63CE-FD19-309A-9CF0FD773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DB7DFA-D52B-D28B-344D-B06D258A96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58A1F-6428-5776-7B22-92A1B692A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ECB1A-3C6A-4425-B33E-921F0DDF0A6D}" type="datetimeFigureOut">
              <a:rPr lang="en-MY" smtClean="0"/>
              <a:t>30/3/2023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8634F-2783-1F46-931A-A43C58ABE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88603-CDAA-58F7-6EA9-64E2C1214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51F30-9AD2-43F1-AA11-D525ABF4F93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27322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E20D24-3E68-9F30-F681-517DF6B1C9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8177D8-EADD-3A60-6B35-E42EEDAA2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4A7B6-573B-4F9A-D3DE-7F0D8CBE1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ECB1A-3C6A-4425-B33E-921F0DDF0A6D}" type="datetimeFigureOut">
              <a:rPr lang="en-MY" smtClean="0"/>
              <a:t>30/3/2023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9063A-FFCF-AE8D-5292-546BB99A0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B26D7-4ABA-13D6-1785-6210E9A72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51F30-9AD2-43F1-AA11-D525ABF4F93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9770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2E35C-66BE-1373-4F28-A24D5D8FE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D85F0-5CA7-7ECE-FB1F-44B4F2CE3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D1C89-C9CE-8343-468B-14B005D93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ECB1A-3C6A-4425-B33E-921F0DDF0A6D}" type="datetimeFigureOut">
              <a:rPr lang="en-MY" smtClean="0"/>
              <a:t>30/3/2023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BF0CA-C4CC-2D0B-3379-AD137DBF0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B194E-CD93-D70A-450A-4052C280F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51F30-9AD2-43F1-AA11-D525ABF4F93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666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9D32E-316B-457E-9CE3-F1AA67EB6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1F2FC0-F88B-E0F9-DD03-E49AC4ECD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66932-D988-77D6-39A8-D234C3127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ECB1A-3C6A-4425-B33E-921F0DDF0A6D}" type="datetimeFigureOut">
              <a:rPr lang="en-MY" smtClean="0"/>
              <a:t>30/3/2023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F3D6D-C366-23C3-33C3-98A0DB449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9D635-44A9-3B75-9222-11590424E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51F30-9AD2-43F1-AA11-D525ABF4F93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25178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BFA4-05E6-24AC-0067-D2F311AD9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E60F4-7571-5384-2093-48CF12598B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28A620-F115-E8FE-6623-11EFBCD65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6C6759-C446-9947-E336-F089A5027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ECB1A-3C6A-4425-B33E-921F0DDF0A6D}" type="datetimeFigureOut">
              <a:rPr lang="en-MY" smtClean="0"/>
              <a:t>30/3/2023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4700E1-1DD2-5C92-0513-E5171364D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0CAAFC-9489-38A0-4278-F85BE59E1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51F30-9AD2-43F1-AA11-D525ABF4F93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65106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A005F-32B5-3949-7F5F-DD62E872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30E2A-7A80-EF40-9169-E07307EC2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E945AC-C393-1294-E1F9-FE5A32110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60B66-E1C3-DD86-200F-28F2FE637F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FD8DFF-5CC4-0E81-ABE0-F6FF5FB7D3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042A14-C75F-0B0D-381D-D9DA5A879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ECB1A-3C6A-4425-B33E-921F0DDF0A6D}" type="datetimeFigureOut">
              <a:rPr lang="en-MY" smtClean="0"/>
              <a:t>30/3/2023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1200E3-87C2-BC82-54EA-60621F1AF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52B7D9-666A-F6DF-FD2C-9AC2CB28B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51F30-9AD2-43F1-AA11-D525ABF4F93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7665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E2905-4827-018C-5538-D4B1642AF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C9436F-2F3B-3F74-C120-10BB85CFC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ECB1A-3C6A-4425-B33E-921F0DDF0A6D}" type="datetimeFigureOut">
              <a:rPr lang="en-MY" smtClean="0"/>
              <a:t>30/3/2023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7F8114-D0C8-BFC6-06B0-21441290E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39ED0D-61C0-C3DD-46E2-E42D780C8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51F30-9AD2-43F1-AA11-D525ABF4F93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7687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8618A6-9AE5-1998-1E90-5C89D4099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ECB1A-3C6A-4425-B33E-921F0DDF0A6D}" type="datetimeFigureOut">
              <a:rPr lang="en-MY" smtClean="0"/>
              <a:t>30/3/2023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55EDE0-4091-F3D3-D0C3-CB9F5BD86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5BC90A-246D-71D3-F688-9CE45B5BD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51F30-9AD2-43F1-AA11-D525ABF4F93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07493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E2461-F60B-D63E-3C6A-D991BAB6A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8A798-FCF3-5C6E-E100-67EACD64C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38FEEB-CFD9-3956-07C0-9F738A561D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6D2ED-67E6-0C39-8316-5DE374DB1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ECB1A-3C6A-4425-B33E-921F0DDF0A6D}" type="datetimeFigureOut">
              <a:rPr lang="en-MY" smtClean="0"/>
              <a:t>30/3/2023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11ABA8-2094-AF38-F631-9C6C45A3D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C489B-9FEB-3F17-A3C9-385E078BA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51F30-9AD2-43F1-AA11-D525ABF4F93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77932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31921-557D-058C-B712-2CF9EFC98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D48628-82A2-995F-DB9F-E02A11E0B4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00D0D8-83A4-428A-1B06-FDB23951DE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A7481C-076B-2430-5148-A69737158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ECB1A-3C6A-4425-B33E-921F0DDF0A6D}" type="datetimeFigureOut">
              <a:rPr lang="en-MY" smtClean="0"/>
              <a:t>30/3/2023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044F37-9B35-F75A-27AD-829C295C3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415543-4AE0-160F-13A7-C82A2A8BA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51F30-9AD2-43F1-AA11-D525ABF4F93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82527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28109F-5C62-7A32-5D0A-ACF4A80C6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0C567-3F83-D0CD-820A-0599DAB09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791BC-2FB5-1E08-8741-256893DC3D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ECB1A-3C6A-4425-B33E-921F0DDF0A6D}" type="datetimeFigureOut">
              <a:rPr lang="en-MY" smtClean="0"/>
              <a:t>30/3/2023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0FDFC-8E52-67E7-C511-91A0680BFD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29CC9-B5E7-B37C-8408-746EAA3CAD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51F30-9AD2-43F1-AA11-D525ABF4F93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26830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mall white airplane on a runway&#10;&#10;Description automatically generated with low confidence">
            <a:extLst>
              <a:ext uri="{FF2B5EF4-FFF2-40B4-BE49-F238E27FC236}">
                <a16:creationId xmlns:a16="http://schemas.microsoft.com/office/drawing/2014/main" id="{3E932861-9937-F270-C278-79BE058410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274C83-DEB5-65C3-7B7B-154C93D73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07023"/>
            <a:ext cx="9144000" cy="2900518"/>
          </a:xfrm>
        </p:spPr>
        <p:txBody>
          <a:bodyPr>
            <a:normAutofit/>
          </a:bodyPr>
          <a:lstStyle/>
          <a:p>
            <a:r>
              <a:rPr lang="en-MY" dirty="0">
                <a:solidFill>
                  <a:srgbClr val="FFFFFF"/>
                </a:solidFill>
              </a:rPr>
              <a:t>Unmanned Aerial Vehicle</a:t>
            </a:r>
            <a:br>
              <a:rPr lang="en-MY" dirty="0">
                <a:solidFill>
                  <a:srgbClr val="FFFFFF"/>
                </a:solidFill>
              </a:rPr>
            </a:br>
            <a:r>
              <a:rPr lang="en-MY" dirty="0">
                <a:solidFill>
                  <a:srgbClr val="FFFFFF"/>
                </a:solidFill>
              </a:rPr>
              <a:t>(UAV)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2849F6-EEA2-60CD-E360-6318834211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MY" dirty="0">
                <a:solidFill>
                  <a:srgbClr val="FFFFFF"/>
                </a:solidFill>
              </a:rPr>
              <a:t>Name: Amirul Haikal Bin </a:t>
            </a:r>
            <a:r>
              <a:rPr lang="en-MY" dirty="0" err="1">
                <a:solidFill>
                  <a:srgbClr val="FFFFFF"/>
                </a:solidFill>
              </a:rPr>
              <a:t>Shahrin</a:t>
            </a:r>
            <a:endParaRPr lang="en-MY" dirty="0">
              <a:solidFill>
                <a:srgbClr val="FFFFFF"/>
              </a:solidFill>
            </a:endParaRPr>
          </a:p>
          <a:p>
            <a:r>
              <a:rPr lang="en-MY" dirty="0">
                <a:solidFill>
                  <a:srgbClr val="FFFFFF"/>
                </a:solidFill>
              </a:rPr>
              <a:t>Matric Number: 1912521</a:t>
            </a:r>
          </a:p>
        </p:txBody>
      </p:sp>
    </p:spTree>
    <p:extLst>
      <p:ext uri="{BB962C8B-B14F-4D97-AF65-F5344CB8AC3E}">
        <p14:creationId xmlns:p14="http://schemas.microsoft.com/office/powerpoint/2010/main" val="7266090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13">
            <a:extLst>
              <a:ext uri="{FF2B5EF4-FFF2-40B4-BE49-F238E27FC236}">
                <a16:creationId xmlns:a16="http://schemas.microsoft.com/office/drawing/2014/main" id="{D7DC14DB-B8F9-4B8E-BB6F-1CC0293C9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15">
            <a:extLst>
              <a:ext uri="{FF2B5EF4-FFF2-40B4-BE49-F238E27FC236}">
                <a16:creationId xmlns:a16="http://schemas.microsoft.com/office/drawing/2014/main" id="{48C5EC73-3999-4CE9-A304-0A33B4311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B9A272B-67F2-46A4-B06F-101732A5F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58" name="Oval 18">
              <a:extLst>
                <a:ext uri="{FF2B5EF4-FFF2-40B4-BE49-F238E27FC236}">
                  <a16:creationId xmlns:a16="http://schemas.microsoft.com/office/drawing/2014/main" id="{C8EF83DF-E89A-4293-94F8-248AE6FFA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19">
              <a:extLst>
                <a:ext uri="{FF2B5EF4-FFF2-40B4-BE49-F238E27FC236}">
                  <a16:creationId xmlns:a16="http://schemas.microsoft.com/office/drawing/2014/main" id="{9003F16D-B722-422C-868F-66445FB7D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20">
              <a:extLst>
                <a:ext uri="{FF2B5EF4-FFF2-40B4-BE49-F238E27FC236}">
                  <a16:creationId xmlns:a16="http://schemas.microsoft.com/office/drawing/2014/main" id="{6708FAAE-788F-421F-A2EB-632D835FE4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21">
              <a:extLst>
                <a:ext uri="{FF2B5EF4-FFF2-40B4-BE49-F238E27FC236}">
                  <a16:creationId xmlns:a16="http://schemas.microsoft.com/office/drawing/2014/main" id="{D77B41AC-EB78-4F9A-9231-5D206904A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0EE776E-342A-4022-AAB0-FD4485EE1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8BAE954-49B9-4847-8618-F1B4BFFC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E9AC361-912A-F896-8425-BEF375F56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630936"/>
            <a:ext cx="5297723" cy="2212175"/>
          </a:xfrm>
          <a:noFill/>
        </p:spPr>
        <p:txBody>
          <a:bodyPr anchor="t">
            <a:normAutofit/>
          </a:bodyPr>
          <a:lstStyle/>
          <a:p>
            <a:r>
              <a:rPr lang="en-MY" sz="4800">
                <a:solidFill>
                  <a:schemeClr val="bg1"/>
                </a:solidFill>
              </a:rPr>
              <a:t>Power Management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B15D645-CAC7-46F1-BA18-D731D0890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DF268E0-ACCF-492F-8275-1F0AA256B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11B9E42-44B3-4EBD-8F71-13C6ED340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63748F2-877D-4C3C-8AEB-59CC1F70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39D52DA-0AA6-474D-966F-FB4C5F5B5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D800825-8618-4241-8589-CB2AE17CF7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62E0B-23B5-5CEB-B012-A161D35D7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9978" y="630936"/>
            <a:ext cx="5297724" cy="2196818"/>
          </a:xfrm>
          <a:noFill/>
        </p:spPr>
        <p:txBody>
          <a:bodyPr anchor="t">
            <a:normAutofit/>
          </a:bodyPr>
          <a:lstStyle/>
          <a:p>
            <a:r>
              <a:rPr lang="en-US" sz="1800" b="0" i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battery provides power to the motors and other components of the UAV. The battery must be lightweight, durable, and have a high capacity to allow the UAV to fly for an extended period.</a:t>
            </a:r>
            <a:endParaRPr lang="en-MY" sz="18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A close-up of a syringe&#10;&#10;Description automatically generated with medium confidence">
            <a:extLst>
              <a:ext uri="{FF2B5EF4-FFF2-40B4-BE49-F238E27FC236}">
                <a16:creationId xmlns:a16="http://schemas.microsoft.com/office/drawing/2014/main" id="{3F90ADDD-7969-3F44-E68D-BECBF6678C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7" r="-2" b="4790"/>
          <a:stretch/>
        </p:blipFill>
        <p:spPr>
          <a:xfrm>
            <a:off x="603504" y="2953175"/>
            <a:ext cx="3549663" cy="3157838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9179F18E-58CC-4A89-979E-34AC693B2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3069202"/>
            <a:ext cx="304800" cy="429768"/>
            <a:chOff x="215328" y="-46937"/>
            <a:chExt cx="304800" cy="2773841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D07F5E0-56E3-4C0B-87D3-3C1C03DD1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EA19CE-000C-4F9C-9DF4-D1E8A03F9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A5452EE-DDDB-4EEF-8570-B0FA6C98B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48CC4D6-CE8A-4006-834E-52FCCF740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41E4F9C0-133E-B091-1F09-C435111765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829" b="1"/>
          <a:stretch/>
        </p:blipFill>
        <p:spPr>
          <a:xfrm>
            <a:off x="4280448" y="2941901"/>
            <a:ext cx="3549663" cy="31628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5373CE-14C6-DB12-72E4-790E7613F0D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84" r="-1" b="-1"/>
          <a:stretch/>
        </p:blipFill>
        <p:spPr>
          <a:xfrm>
            <a:off x="7949294" y="2941901"/>
            <a:ext cx="3549663" cy="3162873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DC953D31-C1A7-4FC4-8CDF-85E2F34AB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0F141FE-87E1-4A1E-97A5-B072042E0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523F37A-A07A-4CAC-AFC1-3FA4FD4BFC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88A387D-82C8-40B7-BADA-6BDBD9B3B1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EB29A9F-593B-416C-AC64-DE56AE976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4A393C6-4F1D-4472-A646-B2BADD561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04E4A6C-9F29-7012-DED2-B28DA9E123FE}"/>
              </a:ext>
            </a:extLst>
          </p:cNvPr>
          <p:cNvSpPr txBox="1"/>
          <p:nvPr/>
        </p:nvSpPr>
        <p:spPr>
          <a:xfrm>
            <a:off x="592264" y="6144346"/>
            <a:ext cx="382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2"/>
                </a:solidFill>
              </a:rPr>
              <a:t>Tattu 1300mAh 11.1V 75C 3S1P Lipo </a:t>
            </a:r>
            <a:endParaRPr lang="en-MY" dirty="0">
              <a:solidFill>
                <a:schemeClr val="bg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1492B4-739D-8A6E-CA79-412E3039B461}"/>
              </a:ext>
            </a:extLst>
          </p:cNvPr>
          <p:cNvSpPr txBox="1"/>
          <p:nvPr/>
        </p:nvSpPr>
        <p:spPr>
          <a:xfrm>
            <a:off x="4170612" y="6072078"/>
            <a:ext cx="3820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2"/>
                </a:solidFill>
              </a:rPr>
              <a:t>Powerextra</a:t>
            </a:r>
            <a:r>
              <a:rPr lang="en-US" dirty="0">
                <a:solidFill>
                  <a:schemeClr val="bg2"/>
                </a:solidFill>
              </a:rPr>
              <a:t> Phantom 4 Series Battery 15.2V 5350 </a:t>
            </a:r>
            <a:r>
              <a:rPr lang="en-US" dirty="0" err="1">
                <a:solidFill>
                  <a:schemeClr val="bg2"/>
                </a:solidFill>
              </a:rPr>
              <a:t>mAh</a:t>
            </a:r>
            <a:r>
              <a:rPr lang="en-US" dirty="0">
                <a:solidFill>
                  <a:schemeClr val="bg2"/>
                </a:solidFill>
              </a:rPr>
              <a:t> LiPo</a:t>
            </a:r>
            <a:endParaRPr lang="en-MY" dirty="0">
              <a:solidFill>
                <a:schemeClr val="bg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7B122A-AE3A-8C07-FFD6-E57B22D9BF76}"/>
              </a:ext>
            </a:extLst>
          </p:cNvPr>
          <p:cNvSpPr txBox="1"/>
          <p:nvPr/>
        </p:nvSpPr>
        <p:spPr>
          <a:xfrm>
            <a:off x="8301073" y="6089382"/>
            <a:ext cx="2846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chemeClr val="bg2"/>
                </a:solidFill>
              </a:rPr>
              <a:t>DJI Intelligent Flight Battery for Spark CP.PT.000789</a:t>
            </a:r>
          </a:p>
        </p:txBody>
      </p:sp>
    </p:spTree>
    <p:extLst>
      <p:ext uri="{BB962C8B-B14F-4D97-AF65-F5344CB8AC3E}">
        <p14:creationId xmlns:p14="http://schemas.microsoft.com/office/powerpoint/2010/main" val="44027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sky, plane, outdoor, mountain&#10;&#10;Description automatically generated">
            <a:extLst>
              <a:ext uri="{FF2B5EF4-FFF2-40B4-BE49-F238E27FC236}">
                <a16:creationId xmlns:a16="http://schemas.microsoft.com/office/drawing/2014/main" id="{8198BAC7-3900-A87D-4E3C-336E1D6469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29" b="570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3EEEFA-2FE1-4142-AF13-C7AACDEB4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MY" sz="5000"/>
              <a:t>Summary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BBC2D-7480-F21B-1906-6D736AD2C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conclusion, unmanned aerial vehicles are complex machines that require a wide range of hardware components to operate successfully. The hardware components discussed in this presentation are just a few examples of the many components that make up a UAV. Other components, such as sensors, antennas, and landing gear, are also essential to the operation of UAVs.</a:t>
            </a:r>
            <a:endParaRPr lang="en-MY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634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sky, air, transport, aircraft&#10;&#10;Description automatically generated">
            <a:extLst>
              <a:ext uri="{FF2B5EF4-FFF2-40B4-BE49-F238E27FC236}">
                <a16:creationId xmlns:a16="http://schemas.microsoft.com/office/drawing/2014/main" id="{6E79F4E8-E3E0-D1EF-8C6C-57CDEE8B4F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116E8A-FC8F-5D98-B88B-1C7385495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MY" sz="5000"/>
              <a:t>Introduction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C8B47-26EE-31FB-DF49-1360CC6E0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en-US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unmanned aerial vehicle (UAV), commonly known as a drone, is a type of aircraft that operates without a human pilot on board. UAVs are equipped with a variety of hardware components that allow them to perform various tasks, from surveillance and reconnaissance to package delivery and search and rescue operations.</a:t>
            </a:r>
          </a:p>
          <a:p>
            <a:r>
              <a:rPr lang="en-US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this presentation, we will discuss some of the essential hardware components of UAVs and provide examples of each component.</a:t>
            </a:r>
            <a:endParaRPr lang="en-MY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466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rone flying in the air&#10;&#10;Description automatically generated with medium confidence">
            <a:extLst>
              <a:ext uri="{FF2B5EF4-FFF2-40B4-BE49-F238E27FC236}">
                <a16:creationId xmlns:a16="http://schemas.microsoft.com/office/drawing/2014/main" id="{8C3547C3-365B-4DE4-A406-32E22092A1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99B1BB-3E6A-CAB6-D349-AA27C655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MY">
                <a:solidFill>
                  <a:srgbClr val="FFFFFF"/>
                </a:solidFill>
              </a:rPr>
              <a:t>Main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537CF-8A39-FDF3-3B10-0CECBACA9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MY" dirty="0">
                <a:solidFill>
                  <a:srgbClr val="FFFFFF"/>
                </a:solidFill>
              </a:rPr>
              <a:t>Frame</a:t>
            </a:r>
          </a:p>
          <a:p>
            <a:pPr marL="514350" indent="-514350">
              <a:buFont typeface="+mj-lt"/>
              <a:buAutoNum type="arabicPeriod"/>
            </a:pPr>
            <a:r>
              <a:rPr lang="en-MY" dirty="0">
                <a:solidFill>
                  <a:srgbClr val="FFFFFF"/>
                </a:solidFill>
              </a:rPr>
              <a:t>Locomotion (Motor &amp; Propellers)</a:t>
            </a:r>
          </a:p>
          <a:p>
            <a:pPr marL="514350" indent="-514350">
              <a:buFont typeface="+mj-lt"/>
              <a:buAutoNum type="arabicPeriod"/>
            </a:pPr>
            <a:r>
              <a:rPr lang="en-MY" dirty="0">
                <a:solidFill>
                  <a:srgbClr val="FFFFFF"/>
                </a:solidFill>
              </a:rPr>
              <a:t>Control System (Flight Controllers)</a:t>
            </a:r>
          </a:p>
          <a:p>
            <a:pPr marL="514350" indent="-514350">
              <a:buFont typeface="+mj-lt"/>
              <a:buAutoNum type="arabicPeriod"/>
            </a:pPr>
            <a:r>
              <a:rPr lang="en-MY" dirty="0">
                <a:solidFill>
                  <a:srgbClr val="FFFFFF"/>
                </a:solidFill>
              </a:rPr>
              <a:t>Data Collection (Sensors)</a:t>
            </a:r>
          </a:p>
          <a:p>
            <a:pPr marL="514350" indent="-514350">
              <a:buFont typeface="+mj-lt"/>
              <a:buAutoNum type="arabicPeriod"/>
            </a:pPr>
            <a:r>
              <a:rPr lang="en-MY" dirty="0">
                <a:solidFill>
                  <a:srgbClr val="FFFFFF"/>
                </a:solidFill>
              </a:rPr>
              <a:t>Data Collection (Camera)</a:t>
            </a:r>
          </a:p>
          <a:p>
            <a:pPr marL="514350" indent="-514350">
              <a:buFont typeface="+mj-lt"/>
              <a:buAutoNum type="arabicPeriod"/>
            </a:pPr>
            <a:r>
              <a:rPr lang="en-MY" dirty="0">
                <a:solidFill>
                  <a:srgbClr val="FFFFFF"/>
                </a:solidFill>
              </a:rPr>
              <a:t>Data Transmission</a:t>
            </a:r>
          </a:p>
          <a:p>
            <a:pPr marL="514350" indent="-514350">
              <a:buFont typeface="+mj-lt"/>
              <a:buAutoNum type="arabicPeriod"/>
            </a:pPr>
            <a:r>
              <a:rPr lang="en-MY" dirty="0">
                <a:solidFill>
                  <a:srgbClr val="FFFFFF"/>
                </a:solidFill>
              </a:rPr>
              <a:t>Power Management</a:t>
            </a:r>
          </a:p>
          <a:p>
            <a:pPr marL="514350" indent="-514350">
              <a:buFont typeface="+mj-lt"/>
              <a:buAutoNum type="arabicPeriod"/>
            </a:pPr>
            <a:endParaRPr lang="en-MY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9699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31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33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35">
            <a:extLst>
              <a:ext uri="{FF2B5EF4-FFF2-40B4-BE49-F238E27FC236}">
                <a16:creationId xmlns:a16="http://schemas.microsoft.com/office/drawing/2014/main" id="{2B35F886-1102-4486-830A-34F41439C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DEFD1BC-7AD4-41EC-8E11-4E5E8AC541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37">
              <a:extLst>
                <a:ext uri="{FF2B5EF4-FFF2-40B4-BE49-F238E27FC236}">
                  <a16:creationId xmlns:a16="http://schemas.microsoft.com/office/drawing/2014/main" id="{8B0E5C8B-3874-4B3C-BAD4-9EFE85FEAC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7DA6224-9378-452F-A53A-DD0BF1972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39">
              <a:extLst>
                <a:ext uri="{FF2B5EF4-FFF2-40B4-BE49-F238E27FC236}">
                  <a16:creationId xmlns:a16="http://schemas.microsoft.com/office/drawing/2014/main" id="{1DE869DF-C006-49F7-B9FF-0317F64E97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D200C16-6204-4580-AB37-7E94176D0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0DE7603-6DD0-4DB6-88FC-5402B9D4A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 descr="A picture containing indoor&#10;&#10;Description automatically generated">
            <a:extLst>
              <a:ext uri="{FF2B5EF4-FFF2-40B4-BE49-F238E27FC236}">
                <a16:creationId xmlns:a16="http://schemas.microsoft.com/office/drawing/2014/main" id="{B3C10CF5-122E-76FF-F30C-F2E9DB2B91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9" r="20332" b="1"/>
          <a:stretch/>
        </p:blipFill>
        <p:spPr>
          <a:xfrm>
            <a:off x="603504" y="417317"/>
            <a:ext cx="3549663" cy="3157838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975C268C-D419-4123-9FAD-0E2B7F9EE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584794"/>
            <a:ext cx="304800" cy="429768"/>
            <a:chOff x="215328" y="-46937"/>
            <a:chExt cx="304800" cy="2773841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A7E309C-A3BD-432E-8CB5-F0B6425281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F1F621C-4533-4835-ADE2-372F2763A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EFC8245-5168-4DAF-930D-09A7BDDA6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192ED34-5046-4043-AEF8-2DF7C4806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8" descr="A black and white helicopter&#10;&#10;Description automatically generated with low confidence">
            <a:extLst>
              <a:ext uri="{FF2B5EF4-FFF2-40B4-BE49-F238E27FC236}">
                <a16:creationId xmlns:a16="http://schemas.microsoft.com/office/drawing/2014/main" id="{DF045EB0-334E-2177-07EF-DF1B3C619F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01" r="12386"/>
          <a:stretch/>
        </p:blipFill>
        <p:spPr>
          <a:xfrm>
            <a:off x="4280448" y="406043"/>
            <a:ext cx="3549663" cy="3162873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 descr="A drone in the grass&#10;&#10;Description automatically generated with medium confidence">
            <a:extLst>
              <a:ext uri="{FF2B5EF4-FFF2-40B4-BE49-F238E27FC236}">
                <a16:creationId xmlns:a16="http://schemas.microsoft.com/office/drawing/2014/main" id="{8CA5A1EE-7D2D-AD80-2411-65D15E099FB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06" r="18064" b="-2"/>
          <a:stretch/>
        </p:blipFill>
        <p:spPr>
          <a:xfrm>
            <a:off x="7949294" y="406043"/>
            <a:ext cx="3549663" cy="3162873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C41FBB-9617-4C22-FC8B-FE4D4CEAB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018137"/>
            <a:ext cx="4550664" cy="2129586"/>
          </a:xfrm>
          <a:noFill/>
        </p:spPr>
        <p:txBody>
          <a:bodyPr anchor="t">
            <a:normAutofit/>
          </a:bodyPr>
          <a:lstStyle/>
          <a:p>
            <a:r>
              <a:rPr lang="en-MY" sz="4800">
                <a:solidFill>
                  <a:schemeClr val="bg1"/>
                </a:solidFill>
              </a:rPr>
              <a:t>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CFB17-868A-7BBA-BA51-F1B74FB4E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080" y="4018143"/>
            <a:ext cx="5994666" cy="2129599"/>
          </a:xfrm>
          <a:noFill/>
        </p:spPr>
        <p:txBody>
          <a:bodyPr anchor="t">
            <a:normAutofit/>
          </a:bodyPr>
          <a:lstStyle/>
          <a:p>
            <a:r>
              <a:rPr lang="en-US" sz="1800" b="0" i="0" dirty="0">
                <a:solidFill>
                  <a:schemeClr val="bg1"/>
                </a:solidFill>
                <a:effectLst/>
                <a:latin typeface="Söhne"/>
              </a:rPr>
              <a:t>The frame is the physical structure of the UAV that holds all the components together.</a:t>
            </a:r>
          </a:p>
          <a:p>
            <a:r>
              <a:rPr lang="en-US" sz="1800" b="0" i="0" dirty="0">
                <a:solidFill>
                  <a:schemeClr val="bg1"/>
                </a:solidFill>
                <a:effectLst/>
                <a:latin typeface="Söhne"/>
              </a:rPr>
              <a:t>The frame is usually made of lightweight materials such as carbon fiber or aluminum, and it is designed to be aerodynamic and durable.</a:t>
            </a:r>
            <a:endParaRPr lang="en-MY" sz="18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A1B20A-6D04-A146-F4E5-57F16F2B9671}"/>
              </a:ext>
            </a:extLst>
          </p:cNvPr>
          <p:cNvSpPr txBox="1"/>
          <p:nvPr/>
        </p:nvSpPr>
        <p:spPr>
          <a:xfrm>
            <a:off x="1491282" y="3149469"/>
            <a:ext cx="1941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dirty="0"/>
              <a:t>Parrot Bebop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886DBC-AC0A-6182-7037-E0CCED782D19}"/>
              </a:ext>
            </a:extLst>
          </p:cNvPr>
          <p:cNvSpPr txBox="1"/>
          <p:nvPr/>
        </p:nvSpPr>
        <p:spPr>
          <a:xfrm>
            <a:off x="8715613" y="3168292"/>
            <a:ext cx="2085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dirty="0">
                <a:solidFill>
                  <a:schemeClr val="bg1"/>
                </a:solidFill>
              </a:rPr>
              <a:t>DJJ Phantom 4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96182B-0A68-6963-F4E8-FE0B98B2DBAA}"/>
              </a:ext>
            </a:extLst>
          </p:cNvPr>
          <p:cNvSpPr txBox="1"/>
          <p:nvPr/>
        </p:nvSpPr>
        <p:spPr>
          <a:xfrm>
            <a:off x="4733919" y="3168511"/>
            <a:ext cx="2498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2400" dirty="0"/>
              <a:t>Yuneec Typhoon H</a:t>
            </a:r>
          </a:p>
        </p:txBody>
      </p:sp>
    </p:spTree>
    <p:extLst>
      <p:ext uri="{BB962C8B-B14F-4D97-AF65-F5344CB8AC3E}">
        <p14:creationId xmlns:p14="http://schemas.microsoft.com/office/powerpoint/2010/main" val="3093997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7">
            <a:extLst>
              <a:ext uri="{FF2B5EF4-FFF2-40B4-BE49-F238E27FC236}">
                <a16:creationId xmlns:a16="http://schemas.microsoft.com/office/drawing/2014/main" id="{AB902CB9-C7DC-4673-B7D5-F22DCF0EC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A35E39-1BD4-489C-2F62-BED13F54D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741"/>
            <a:ext cx="3999971" cy="1690798"/>
          </a:xfrm>
        </p:spPr>
        <p:txBody>
          <a:bodyPr>
            <a:normAutofit/>
          </a:bodyPr>
          <a:lstStyle/>
          <a:p>
            <a:r>
              <a:rPr lang="en-MY" sz="3700"/>
              <a:t>Locomotion (Motor &amp;Propellers)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A7FBB-1551-7C2A-915F-0B0A0BB98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0475"/>
            <a:ext cx="3999971" cy="3721829"/>
          </a:xfrm>
        </p:spPr>
        <p:txBody>
          <a:bodyPr>
            <a:normAutofit/>
          </a:bodyPr>
          <a:lstStyle/>
          <a:p>
            <a:r>
              <a:rPr lang="en-US" sz="17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motors are responsible for propelling the UAV through the air. UAVs typically have four or more motors, each connected to a propeller.</a:t>
            </a:r>
          </a:p>
          <a:p>
            <a:r>
              <a:rPr lang="en-US" sz="17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motors are controlled by the flight controller, which determines the speed and direction of each motor.</a:t>
            </a:r>
            <a:endParaRPr lang="en-US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7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propellers are attached to the motors and generate the lift required to keep the UAV in the air.</a:t>
            </a:r>
          </a:p>
          <a:p>
            <a:r>
              <a:rPr lang="en-US" sz="17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Propellers come in various sizes and shapes, depending on the type and size of the UAV</a:t>
            </a:r>
            <a:endParaRPr lang="en-MY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D0F166-992C-7F15-9836-45FB6491B4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604" y="762771"/>
            <a:ext cx="3325118" cy="2493838"/>
          </a:xfrm>
          <a:prstGeom prst="rect">
            <a:avLst/>
          </a:prstGeom>
        </p:spPr>
      </p:pic>
      <p:pic>
        <p:nvPicPr>
          <p:cNvPr id="9" name="Picture 8" descr="A picture containing indoor, red, blurry&#10;&#10;Description automatically generated">
            <a:extLst>
              <a:ext uri="{FF2B5EF4-FFF2-40B4-BE49-F238E27FC236}">
                <a16:creationId xmlns:a16="http://schemas.microsoft.com/office/drawing/2014/main" id="{0CA77A36-3126-F80E-0F73-0E922B22F9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468" y="1216419"/>
            <a:ext cx="3325118" cy="1870379"/>
          </a:xfrm>
          <a:prstGeom prst="rect">
            <a:avLst/>
          </a:prstGeom>
        </p:spPr>
      </p:pic>
      <p:pic>
        <p:nvPicPr>
          <p:cNvPr id="11" name="Picture 10" descr="A pair of scissors&#10;&#10;Description automatically generated with medium confidence">
            <a:extLst>
              <a:ext uri="{FF2B5EF4-FFF2-40B4-BE49-F238E27FC236}">
                <a16:creationId xmlns:a16="http://schemas.microsoft.com/office/drawing/2014/main" id="{EA77F619-76B2-0319-6050-19CE2DE333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161" y="3429000"/>
            <a:ext cx="2152419" cy="2152419"/>
          </a:xfrm>
          <a:prstGeom prst="rect">
            <a:avLst/>
          </a:prstGeom>
        </p:spPr>
      </p:pic>
      <p:pic>
        <p:nvPicPr>
          <p:cNvPr id="13" name="Picture 12" descr="A picture containing scissors&#10;&#10;Description automatically generated">
            <a:extLst>
              <a:ext uri="{FF2B5EF4-FFF2-40B4-BE49-F238E27FC236}">
                <a16:creationId xmlns:a16="http://schemas.microsoft.com/office/drawing/2014/main" id="{3684756A-6549-1681-6D20-9C08D7783F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436" y="3601392"/>
            <a:ext cx="2152419" cy="2152419"/>
          </a:xfrm>
          <a:prstGeom prst="rect">
            <a:avLst/>
          </a:prstGeom>
        </p:spPr>
      </p:pic>
      <p:pic>
        <p:nvPicPr>
          <p:cNvPr id="7" name="Picture 6" descr="A close-up of a syringe and a syringe&#10;&#10;Description automatically generated with low confidence">
            <a:extLst>
              <a:ext uri="{FF2B5EF4-FFF2-40B4-BE49-F238E27FC236}">
                <a16:creationId xmlns:a16="http://schemas.microsoft.com/office/drawing/2014/main" id="{13DD0D46-587B-AF7D-71E9-8708E8C460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5167" y="3322063"/>
            <a:ext cx="2152419" cy="215241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56F4381-D2C8-6C56-D605-110569835B80}"/>
              </a:ext>
            </a:extLst>
          </p:cNvPr>
          <p:cNvSpPr txBox="1"/>
          <p:nvPr/>
        </p:nvSpPr>
        <p:spPr>
          <a:xfrm>
            <a:off x="5610677" y="638557"/>
            <a:ext cx="2682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000" dirty="0" err="1"/>
              <a:t>Autel</a:t>
            </a:r>
            <a:r>
              <a:rPr lang="en-MY" sz="2000" dirty="0"/>
              <a:t> Robotics X-Star Premium CCW Motor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865E9F-0828-0451-B2FF-8858004280FA}"/>
              </a:ext>
            </a:extLst>
          </p:cNvPr>
          <p:cNvSpPr txBox="1"/>
          <p:nvPr/>
        </p:nvSpPr>
        <p:spPr>
          <a:xfrm>
            <a:off x="9942400" y="5507165"/>
            <a:ext cx="23222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000" dirty="0"/>
              <a:t>BLADE BLH8612 brushless motor for Chroma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A6315D-75CD-C1FF-B8A5-506C4C3DCC85}"/>
              </a:ext>
            </a:extLst>
          </p:cNvPr>
          <p:cNvSpPr txBox="1"/>
          <p:nvPr/>
        </p:nvSpPr>
        <p:spPr>
          <a:xfrm>
            <a:off x="9065855" y="478090"/>
            <a:ext cx="27402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000" dirty="0"/>
              <a:t>DJI Mavic Air Motor &amp; Propeller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92A69E-D9FA-F341-DB04-932E5EA927A9}"/>
              </a:ext>
            </a:extLst>
          </p:cNvPr>
          <p:cNvSpPr txBox="1"/>
          <p:nvPr/>
        </p:nvSpPr>
        <p:spPr>
          <a:xfrm>
            <a:off x="5099277" y="5430956"/>
            <a:ext cx="24950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DJI Phantom 4 4Pro </a:t>
            </a:r>
            <a:r>
              <a:rPr lang="en-US" dirty="0" err="1"/>
              <a:t>4Pro</a:t>
            </a:r>
            <a:r>
              <a:rPr lang="en-US" dirty="0"/>
              <a:t>+ 9450 Quick Release Propellers 9450S Blade </a:t>
            </a:r>
            <a:endParaRPr lang="en-MY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5206A4-5B10-9484-A29D-490C161C7173}"/>
              </a:ext>
            </a:extLst>
          </p:cNvPr>
          <p:cNvSpPr txBox="1"/>
          <p:nvPr/>
        </p:nvSpPr>
        <p:spPr>
          <a:xfrm>
            <a:off x="7465892" y="5633564"/>
            <a:ext cx="2227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HUBSAN Propeller Set for X4 H507A Star Pro Drone H507A-03 B&amp;H 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855218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14141FC-8189-47F8-821A-FC9A4E91E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D5EE9-511E-450D-86F6-C14C043E0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10047"/>
            <a:ext cx="3300984" cy="1645920"/>
          </a:xfrm>
        </p:spPr>
        <p:txBody>
          <a:bodyPr>
            <a:normAutofit/>
          </a:bodyPr>
          <a:lstStyle/>
          <a:p>
            <a:r>
              <a:rPr lang="en-MY" sz="2800"/>
              <a:t>Control System (Flight Controller)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98164" y="1323863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BC370-9377-DE1C-5E72-0E6708895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144" y="510047"/>
            <a:ext cx="6858000" cy="1645920"/>
          </a:xfrm>
        </p:spPr>
        <p:txBody>
          <a:bodyPr anchor="ctr">
            <a:normAutofit/>
          </a:bodyPr>
          <a:lstStyle/>
          <a:p>
            <a:r>
              <a:rPr lang="en-US" sz="18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flight controller is the brain of the UAV. It receives input from various sensors, including the GPS, gyroscope, and accelerometer, and determines the orientation and speed of the UAV.</a:t>
            </a:r>
          </a:p>
          <a:p>
            <a:r>
              <a:rPr lang="en-US" sz="18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flight controller also controls the motors and other components of the UAV.</a:t>
            </a:r>
            <a:endParaRPr lang="en-MY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D0304AAA-0E64-7BE3-CE55-AA00E4BBB5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8" r="-3" b="-3"/>
          <a:stretch/>
        </p:blipFill>
        <p:spPr>
          <a:xfrm>
            <a:off x="557784" y="2606462"/>
            <a:ext cx="3584448" cy="3639312"/>
          </a:xfrm>
          <a:prstGeom prst="rect">
            <a:avLst/>
          </a:prstGeom>
        </p:spPr>
      </p:pic>
      <p:pic>
        <p:nvPicPr>
          <p:cNvPr id="9" name="Picture 8" descr="A picture containing electronics, adapter&#10;&#10;Description automatically generated">
            <a:extLst>
              <a:ext uri="{FF2B5EF4-FFF2-40B4-BE49-F238E27FC236}">
                <a16:creationId xmlns:a16="http://schemas.microsoft.com/office/drawing/2014/main" id="{7D6A2485-AF14-9ACD-6522-A4034A3541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05" b="-3"/>
          <a:stretch/>
        </p:blipFill>
        <p:spPr>
          <a:xfrm>
            <a:off x="4347599" y="2606462"/>
            <a:ext cx="3584448" cy="3639312"/>
          </a:xfrm>
          <a:prstGeom prst="rect">
            <a:avLst/>
          </a:prstGeom>
        </p:spPr>
      </p:pic>
      <p:pic>
        <p:nvPicPr>
          <p:cNvPr id="7" name="Picture 6" descr="A picture containing text, electronics, battery&#10;&#10;Description automatically generated">
            <a:extLst>
              <a:ext uri="{FF2B5EF4-FFF2-40B4-BE49-F238E27FC236}">
                <a16:creationId xmlns:a16="http://schemas.microsoft.com/office/drawing/2014/main" id="{BC452A80-1DD6-DCAE-2882-C0488BC018A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8" r="-3" b="-3"/>
          <a:stretch/>
        </p:blipFill>
        <p:spPr>
          <a:xfrm>
            <a:off x="8137415" y="2606462"/>
            <a:ext cx="3584448" cy="36393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94B6F2-599F-2773-DB36-002795ACAD61}"/>
              </a:ext>
            </a:extLst>
          </p:cNvPr>
          <p:cNvSpPr txBox="1"/>
          <p:nvPr/>
        </p:nvSpPr>
        <p:spPr>
          <a:xfrm>
            <a:off x="9125528" y="5859389"/>
            <a:ext cx="2068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2400" dirty="0"/>
              <a:t>DJI NAZA-M V2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6EC332-493C-4D37-EF6B-3D927DF22BD0}"/>
              </a:ext>
            </a:extLst>
          </p:cNvPr>
          <p:cNvSpPr txBox="1"/>
          <p:nvPr/>
        </p:nvSpPr>
        <p:spPr>
          <a:xfrm>
            <a:off x="4700016" y="5886288"/>
            <a:ext cx="3058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2400" dirty="0"/>
              <a:t>Pixhawk PX4 Autopilot </a:t>
            </a:r>
          </a:p>
        </p:txBody>
      </p:sp>
    </p:spTree>
    <p:extLst>
      <p:ext uri="{BB962C8B-B14F-4D97-AF65-F5344CB8AC3E}">
        <p14:creationId xmlns:p14="http://schemas.microsoft.com/office/powerpoint/2010/main" val="887803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31CC5-6577-33B1-F5C9-7C3B0F163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7254" y="525439"/>
            <a:ext cx="3336545" cy="1657614"/>
          </a:xfrm>
        </p:spPr>
        <p:txBody>
          <a:bodyPr>
            <a:normAutofit/>
          </a:bodyPr>
          <a:lstStyle/>
          <a:p>
            <a:r>
              <a:rPr lang="en-MY" sz="3600"/>
              <a:t>Data Collection (Sensors)</a:t>
            </a:r>
          </a:p>
        </p:txBody>
      </p:sp>
      <p:pic>
        <p:nvPicPr>
          <p:cNvPr id="9" name="Picture 8" descr="A close-up of a microchip&#10;&#10;Description automatically generated with medium confidence">
            <a:extLst>
              <a:ext uri="{FF2B5EF4-FFF2-40B4-BE49-F238E27FC236}">
                <a16:creationId xmlns:a16="http://schemas.microsoft.com/office/drawing/2014/main" id="{7D78B577-D236-B29F-E597-32CD5BEB72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61" y="375320"/>
            <a:ext cx="3848658" cy="3848658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22A5670-0F7B-4199-AEAB-33FBA9CEA4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627" y="-1"/>
            <a:ext cx="0" cy="4572000"/>
          </a:xfrm>
          <a:prstGeom prst="line">
            <a:avLst/>
          </a:prstGeom>
          <a:ln w="3810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6E7D9AB9-BD35-BD91-3DAF-38206C2642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438" y="375320"/>
            <a:ext cx="2210149" cy="1657612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BB1744D-A7DF-4B65-B6E3-DCF12BB2D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627" y="2228770"/>
            <a:ext cx="2877035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icture containing electronics, circuit&#10;&#10;Description automatically generated">
            <a:extLst>
              <a:ext uri="{FF2B5EF4-FFF2-40B4-BE49-F238E27FC236}">
                <a16:creationId xmlns:a16="http://schemas.microsoft.com/office/drawing/2014/main" id="{5E59F8E6-13C8-1948-04B1-246FB42C38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111" y="2424609"/>
            <a:ext cx="1799367" cy="1799367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82DD753-EA38-4E86-91FB-05041A44A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67905"/>
            <a:ext cx="7530662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close-up of a microchip&#10;&#10;Description automatically generated with medium confidence">
            <a:extLst>
              <a:ext uri="{FF2B5EF4-FFF2-40B4-BE49-F238E27FC236}">
                <a16:creationId xmlns:a16="http://schemas.microsoft.com/office/drawing/2014/main" id="{DF519DB6-375F-1985-D26D-55D984C8AE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87" y="4692415"/>
            <a:ext cx="1078694" cy="954253"/>
          </a:xfrm>
          <a:prstGeom prst="rect">
            <a:avLst/>
          </a:prstGeom>
        </p:spPr>
      </p:pic>
      <p:pic>
        <p:nvPicPr>
          <p:cNvPr id="11" name="Picture 10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017B825A-FCF2-B102-DF9C-BAC2866398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729" y="4911833"/>
            <a:ext cx="2098585" cy="144802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8A8A2-2B27-3190-6792-3BA8CE73F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7254" y="2274491"/>
            <a:ext cx="3336546" cy="3902472"/>
          </a:xfrm>
        </p:spPr>
        <p:txBody>
          <a:bodyPr>
            <a:normAutofit/>
          </a:bodyPr>
          <a:lstStyle/>
          <a:p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UAVs are equipped with various sensors that provide information about the environment, such as altitude, airspeed, and temperature.</a:t>
            </a:r>
          </a:p>
          <a:p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Sensors also provide data for navigation and obstacle avoidance.</a:t>
            </a:r>
            <a:endParaRPr lang="en-MY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DA63E78-7704-45EF-B5D3-EADDF5D82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730262" y="5706812"/>
            <a:ext cx="22860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D157702-B7C2-C866-6493-A45C55E28B32}"/>
              </a:ext>
            </a:extLst>
          </p:cNvPr>
          <p:cNvSpPr txBox="1"/>
          <p:nvPr/>
        </p:nvSpPr>
        <p:spPr>
          <a:xfrm>
            <a:off x="4843900" y="58188"/>
            <a:ext cx="4545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ADXL345 3-Axis Accelerometer Sensor Module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BFEB68-1A90-D81D-3624-2A8D142AE477}"/>
              </a:ext>
            </a:extLst>
          </p:cNvPr>
          <p:cNvSpPr txBox="1"/>
          <p:nvPr/>
        </p:nvSpPr>
        <p:spPr>
          <a:xfrm>
            <a:off x="5289201" y="3953378"/>
            <a:ext cx="2650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BMP180 Barometric Pressure Sensor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3DD423-5681-4D0F-243D-3C1E0ABF75CA}"/>
              </a:ext>
            </a:extLst>
          </p:cNvPr>
          <p:cNvSpPr txBox="1"/>
          <p:nvPr/>
        </p:nvSpPr>
        <p:spPr>
          <a:xfrm>
            <a:off x="67559" y="3651462"/>
            <a:ext cx="4799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CJMCU 008 HSCDTD008A 3 Axis Magnetometer Compass Magnetic Sensor</a:t>
            </a:r>
            <a:endParaRPr lang="en-MY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78EE1D-BCC5-BF4F-911E-5F90C50F1834}"/>
              </a:ext>
            </a:extLst>
          </p:cNvPr>
          <p:cNvSpPr txBox="1"/>
          <p:nvPr/>
        </p:nvSpPr>
        <p:spPr>
          <a:xfrm>
            <a:off x="2919769" y="6430480"/>
            <a:ext cx="634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GPS Module with Antenna for UAV-Tenet Auto Electronics Limited</a:t>
            </a:r>
            <a:endParaRPr lang="en-MY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5A05FB-18F8-97F4-A933-3C2DE05180F8}"/>
              </a:ext>
            </a:extLst>
          </p:cNvPr>
          <p:cNvSpPr txBox="1"/>
          <p:nvPr/>
        </p:nvSpPr>
        <p:spPr>
          <a:xfrm>
            <a:off x="419116" y="5771177"/>
            <a:ext cx="2253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GY-50 L3G4200D 3 Axis Digital Gyroscope Sensor Module </a:t>
            </a:r>
          </a:p>
        </p:txBody>
      </p:sp>
    </p:spTree>
    <p:extLst>
      <p:ext uri="{BB962C8B-B14F-4D97-AF65-F5344CB8AC3E}">
        <p14:creationId xmlns:p14="http://schemas.microsoft.com/office/powerpoint/2010/main" val="1150389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2D05657-94EE-4B2D-BC1B-A1D065063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7586665A-47B3-4AEE-BC94-15D89FF70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5099" y="486184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5BCAD1-25C9-BEDA-A49F-4E0A8F496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4542" y="486184"/>
            <a:ext cx="7363990" cy="1325563"/>
          </a:xfrm>
        </p:spPr>
        <p:txBody>
          <a:bodyPr>
            <a:normAutofit/>
          </a:bodyPr>
          <a:lstStyle/>
          <a:p>
            <a:r>
              <a:rPr lang="en-MY" dirty="0"/>
              <a:t>Data Collection (Camera)</a:t>
            </a:r>
          </a:p>
        </p:txBody>
      </p:sp>
      <p:pic>
        <p:nvPicPr>
          <p:cNvPr id="5" name="Picture 4" descr="A close-up of a camera&#10;&#10;Description automatically generated">
            <a:extLst>
              <a:ext uri="{FF2B5EF4-FFF2-40B4-BE49-F238E27FC236}">
                <a16:creationId xmlns:a16="http://schemas.microsoft.com/office/drawing/2014/main" id="{58DF0140-E24C-2CDE-48CA-4CFD7BF18B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60" r="19443" b="4"/>
          <a:stretch/>
        </p:blipFill>
        <p:spPr>
          <a:xfrm>
            <a:off x="581526" y="258142"/>
            <a:ext cx="3118718" cy="3118718"/>
          </a:xfrm>
          <a:custGeom>
            <a:avLst/>
            <a:gdLst/>
            <a:ahLst/>
            <a:cxnLst/>
            <a:rect l="l" t="t" r="r" b="b"/>
            <a:pathLst>
              <a:path w="2683042" h="2683042">
                <a:moveTo>
                  <a:pt x="102278" y="0"/>
                </a:moveTo>
                <a:lnTo>
                  <a:pt x="2580764" y="0"/>
                </a:lnTo>
                <a:cubicBezTo>
                  <a:pt x="2637251" y="0"/>
                  <a:pt x="2683042" y="45791"/>
                  <a:pt x="2683042" y="102278"/>
                </a:cubicBezTo>
                <a:lnTo>
                  <a:pt x="2683042" y="2580764"/>
                </a:lnTo>
                <a:cubicBezTo>
                  <a:pt x="2683042" y="2637251"/>
                  <a:pt x="2637251" y="2683042"/>
                  <a:pt x="2580764" y="2683042"/>
                </a:cubicBezTo>
                <a:lnTo>
                  <a:pt x="102278" y="2683042"/>
                </a:lnTo>
                <a:cubicBezTo>
                  <a:pt x="45791" y="2683042"/>
                  <a:pt x="0" y="2637251"/>
                  <a:pt x="0" y="2580764"/>
                </a:cubicBezTo>
                <a:lnTo>
                  <a:pt x="0" y="102278"/>
                </a:lnTo>
                <a:cubicBezTo>
                  <a:pt x="0" y="45791"/>
                  <a:pt x="45791" y="0"/>
                  <a:pt x="102278" y="0"/>
                </a:cubicBezTo>
                <a:close/>
              </a:path>
            </a:pathLst>
          </a:custGeom>
        </p:spPr>
      </p:pic>
      <p:pic>
        <p:nvPicPr>
          <p:cNvPr id="7" name="Picture 6" descr="A black camera with a lens&#10;&#10;Description automatically generated with medium confidence">
            <a:extLst>
              <a:ext uri="{FF2B5EF4-FFF2-40B4-BE49-F238E27FC236}">
                <a16:creationId xmlns:a16="http://schemas.microsoft.com/office/drawing/2014/main" id="{8C0AECF6-F87A-7F38-B973-AB7B3096BC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>
          <a:xfrm>
            <a:off x="581526" y="3486449"/>
            <a:ext cx="3118718" cy="3118718"/>
          </a:xfrm>
          <a:custGeom>
            <a:avLst/>
            <a:gdLst/>
            <a:ahLst/>
            <a:cxnLst/>
            <a:rect l="l" t="t" r="r" b="b"/>
            <a:pathLst>
              <a:path w="2683042" h="2683042">
                <a:moveTo>
                  <a:pt x="102278" y="0"/>
                </a:moveTo>
                <a:lnTo>
                  <a:pt x="2580764" y="0"/>
                </a:lnTo>
                <a:cubicBezTo>
                  <a:pt x="2637251" y="0"/>
                  <a:pt x="2683042" y="45791"/>
                  <a:pt x="2683042" y="102278"/>
                </a:cubicBezTo>
                <a:lnTo>
                  <a:pt x="2683042" y="2580764"/>
                </a:lnTo>
                <a:cubicBezTo>
                  <a:pt x="2683042" y="2637251"/>
                  <a:pt x="2637251" y="2683042"/>
                  <a:pt x="2580764" y="2683042"/>
                </a:cubicBezTo>
                <a:lnTo>
                  <a:pt x="102278" y="2683042"/>
                </a:lnTo>
                <a:cubicBezTo>
                  <a:pt x="45791" y="2683042"/>
                  <a:pt x="0" y="2637251"/>
                  <a:pt x="0" y="2580764"/>
                </a:cubicBezTo>
                <a:lnTo>
                  <a:pt x="0" y="102278"/>
                </a:lnTo>
                <a:cubicBezTo>
                  <a:pt x="0" y="45791"/>
                  <a:pt x="45791" y="0"/>
                  <a:pt x="102278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47335-AC68-25F8-4520-D125B1DF5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4542" y="1946684"/>
            <a:ext cx="7363990" cy="4351338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camera is one of the most critical components of the UAV, as it provides visual information to the operator or onboard computer.</a:t>
            </a: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UAVs can be equipped with various types of cameras, including thermal, infrared, and high-definition cameras.</a:t>
            </a:r>
            <a:endParaRPr lang="en-MY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53D4ED-6995-A30F-E329-88BC470D15C1}"/>
              </a:ext>
            </a:extLst>
          </p:cNvPr>
          <p:cNvSpPr txBox="1"/>
          <p:nvPr/>
        </p:nvSpPr>
        <p:spPr>
          <a:xfrm>
            <a:off x="1199890" y="3002783"/>
            <a:ext cx="2204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2400" dirty="0"/>
              <a:t>DJI </a:t>
            </a:r>
            <a:r>
              <a:rPr lang="en-MY" sz="2400" dirty="0" err="1"/>
              <a:t>Zenmuse</a:t>
            </a:r>
            <a:r>
              <a:rPr lang="en-MY" sz="2400" dirty="0"/>
              <a:t> X5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0BD483-2951-6CFF-E610-5A5BD1BFDE31}"/>
              </a:ext>
            </a:extLst>
          </p:cNvPr>
          <p:cNvSpPr txBox="1"/>
          <p:nvPr/>
        </p:nvSpPr>
        <p:spPr>
          <a:xfrm>
            <a:off x="1312709" y="5978256"/>
            <a:ext cx="1978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2400" dirty="0"/>
              <a:t>FLIR Vue Pro R</a:t>
            </a:r>
          </a:p>
        </p:txBody>
      </p:sp>
    </p:spTree>
    <p:extLst>
      <p:ext uri="{BB962C8B-B14F-4D97-AF65-F5344CB8AC3E}">
        <p14:creationId xmlns:p14="http://schemas.microsoft.com/office/powerpoint/2010/main" val="3487358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F85096F-E650-46D6-834C-4054E3770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061BE38-1DAF-49A1-AA3A-7BEB3399C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8EFFF24-FCC8-4379-9678-AB3311535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492E8F9-AD41-4334-B292-1AB0F238D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74B130F-6E67-4737-BE99-2E32DED071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139C3CB-D4E4-4316-81BE-6D82DB677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156963E-8E83-4807-8E22-2CB7D45F1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A close-up of a machine&#10;&#10;Description automatically generated with medium confidence">
            <a:extLst>
              <a:ext uri="{FF2B5EF4-FFF2-40B4-BE49-F238E27FC236}">
                <a16:creationId xmlns:a16="http://schemas.microsoft.com/office/drawing/2014/main" id="{5463810B-C2E4-9226-FA63-A7C886DCAB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65" y="440815"/>
            <a:ext cx="2019407" cy="3218180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975C268C-D419-4123-9FAD-0E2B7F9EE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584794"/>
            <a:ext cx="304800" cy="429768"/>
            <a:chOff x="215328" y="-46937"/>
            <a:chExt cx="304800" cy="2773841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A7E309C-A3BD-432E-8CB5-F0B6425281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F1F621C-4533-4835-ADE2-372F2763A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EFC8245-5168-4DAF-930D-09A7BDDA6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92ED34-5046-4043-AEF8-2DF7C4806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 descr="A close-up of a camera&#10;&#10;Description automatically generated with medium confidence">
            <a:extLst>
              <a:ext uri="{FF2B5EF4-FFF2-40B4-BE49-F238E27FC236}">
                <a16:creationId xmlns:a16="http://schemas.microsoft.com/office/drawing/2014/main" id="{A62FCC7D-1C4D-0D9D-52A4-763FD97934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942" y="417564"/>
            <a:ext cx="3218180" cy="321818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 descr="A picture containing indoor&#10;&#10;Description automatically generated">
            <a:extLst>
              <a:ext uri="{FF2B5EF4-FFF2-40B4-BE49-F238E27FC236}">
                <a16:creationId xmlns:a16="http://schemas.microsoft.com/office/drawing/2014/main" id="{044B924B-168C-3139-5F63-4F2718D4B5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569" y="440815"/>
            <a:ext cx="3516933" cy="2540984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60F31D-6647-DF10-8705-3FA48930C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87" y="4287599"/>
            <a:ext cx="4550664" cy="2129586"/>
          </a:xfrm>
          <a:noFill/>
        </p:spPr>
        <p:txBody>
          <a:bodyPr anchor="t">
            <a:normAutofit/>
          </a:bodyPr>
          <a:lstStyle/>
          <a:p>
            <a:r>
              <a:rPr lang="en-MY" sz="4800" dirty="0">
                <a:solidFill>
                  <a:schemeClr val="bg1"/>
                </a:solidFill>
              </a:rPr>
              <a:t>Data Transmission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BFB2A-0C23-7A71-F258-CA3FB8ECD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5443" y="4386465"/>
            <a:ext cx="5994666" cy="2129599"/>
          </a:xfrm>
          <a:noFill/>
        </p:spPr>
        <p:txBody>
          <a:bodyPr anchor="t">
            <a:normAutofit/>
          </a:bodyPr>
          <a:lstStyle/>
          <a:p>
            <a:r>
              <a:rPr lang="en-US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communication system allows the operator to control the UAV remotely and receive data from the UAV in real-time.</a:t>
            </a:r>
          </a:p>
          <a:p>
            <a:r>
              <a:rPr lang="en-US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UAVs use various communication systems, including Wi-Fi, Bluetooth, and radio frequency.</a:t>
            </a:r>
            <a:endParaRPr lang="en-MY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85EA14-E87E-DFEA-100B-AB4A725F539B}"/>
              </a:ext>
            </a:extLst>
          </p:cNvPr>
          <p:cNvSpPr txBox="1"/>
          <p:nvPr/>
        </p:nvSpPr>
        <p:spPr>
          <a:xfrm>
            <a:off x="8541954" y="2971530"/>
            <a:ext cx="2311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2400" dirty="0">
                <a:solidFill>
                  <a:schemeClr val="bg1"/>
                </a:solidFill>
              </a:rPr>
              <a:t>DJI Lightbridge 2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9538EE-1749-46E5-831C-B870E3C98780}"/>
              </a:ext>
            </a:extLst>
          </p:cNvPr>
          <p:cNvSpPr txBox="1"/>
          <p:nvPr/>
        </p:nvSpPr>
        <p:spPr>
          <a:xfrm>
            <a:off x="4086064" y="3634170"/>
            <a:ext cx="3020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2400" dirty="0" err="1">
                <a:solidFill>
                  <a:schemeClr val="bg1"/>
                </a:solidFill>
              </a:rPr>
              <a:t>FrSky</a:t>
            </a:r>
            <a:r>
              <a:rPr lang="en-MY" sz="2400" dirty="0">
                <a:solidFill>
                  <a:schemeClr val="bg1"/>
                </a:solidFill>
              </a:rPr>
              <a:t> Taranis X9D Plus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F2902F-DFDB-E2BB-4F15-5AAA52981162}"/>
              </a:ext>
            </a:extLst>
          </p:cNvPr>
          <p:cNvSpPr txBox="1"/>
          <p:nvPr/>
        </p:nvSpPr>
        <p:spPr>
          <a:xfrm>
            <a:off x="532130" y="3645589"/>
            <a:ext cx="2188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2400" dirty="0">
                <a:solidFill>
                  <a:schemeClr val="bg1"/>
                </a:solidFill>
              </a:rPr>
              <a:t>Spektrum DX6e </a:t>
            </a:r>
          </a:p>
        </p:txBody>
      </p:sp>
    </p:spTree>
    <p:extLst>
      <p:ext uri="{BB962C8B-B14F-4D97-AF65-F5344CB8AC3E}">
        <p14:creationId xmlns:p14="http://schemas.microsoft.com/office/powerpoint/2010/main" val="1887156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675</Words>
  <Application>Microsoft Office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Söhne</vt:lpstr>
      <vt:lpstr>Times New Roman</vt:lpstr>
      <vt:lpstr>Office Theme</vt:lpstr>
      <vt:lpstr>Unmanned Aerial Vehicle (UAV)</vt:lpstr>
      <vt:lpstr>Introduction</vt:lpstr>
      <vt:lpstr>Main Components</vt:lpstr>
      <vt:lpstr>Frame</vt:lpstr>
      <vt:lpstr>Locomotion (Motor &amp;Propellers)</vt:lpstr>
      <vt:lpstr>Control System (Flight Controller)</vt:lpstr>
      <vt:lpstr>Data Collection (Sensors)</vt:lpstr>
      <vt:lpstr>Data Collection (Camera)</vt:lpstr>
      <vt:lpstr>Data Transmission</vt:lpstr>
      <vt:lpstr>Power Management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Unmanned Aerial Vehicle (UAV)</dc:title>
  <dc:creator>AMIRUL HAIKAL BIN SHAHRIN</dc:creator>
  <cp:lastModifiedBy>AMIRUL HAIKAL BIN SHAHRIN</cp:lastModifiedBy>
  <cp:revision>1</cp:revision>
  <dcterms:created xsi:type="dcterms:W3CDTF">2023-03-30T14:41:28Z</dcterms:created>
  <dcterms:modified xsi:type="dcterms:W3CDTF">2023-03-30T15:27:50Z</dcterms:modified>
</cp:coreProperties>
</file>