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8" r:id="rId4"/>
    <p:sldId id="258" r:id="rId5"/>
    <p:sldId id="259" r:id="rId6"/>
    <p:sldId id="289" r:id="rId7"/>
    <p:sldId id="260" r:id="rId8"/>
    <p:sldId id="261" r:id="rId9"/>
    <p:sldId id="262" r:id="rId10"/>
    <p:sldId id="264" r:id="rId11"/>
    <p:sldId id="265" r:id="rId12"/>
    <p:sldId id="291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BAA7D5-E36B-4944-80D3-F3586A944EAD}">
  <a:tblStyle styleId="{B3BAA7D5-E36B-4944-80D3-F3586A944E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44739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242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84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3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Death_to_stock_communicate_hands_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 descr="DeathtoStock_Simplify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4" descr="DeathtoStock_Wired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4" descr="Death_to_stock_communicate_hands_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 descr="Death_to_stock_photography_Vibrant-(10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6" descr="Death_to_stock_photography_Vibrant-(9-of-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2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2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3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2" descr="DeathtoStock_Clementine10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 descr="Death_to_stock_communicate_hands_9-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2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0"/>
            <a:ext cx="9144000" cy="3783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9143999" cy="3783971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382285" y="1179412"/>
            <a:ext cx="4213181" cy="2541836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996479" y="1478695"/>
            <a:ext cx="2919482" cy="18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996478" y="1469255"/>
            <a:ext cx="2919482" cy="1845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cvienagile.com/agipedia/tong-quan-ve-scru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hocvienagile.com/agipedia/phan-tang-truong/" TargetMode="External"/><Relationship Id="rId4" Type="http://schemas.openxmlformats.org/officeDocument/2006/relationships/hyperlink" Target="http://hocvienagile.com/agipedia/nhom-scru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ocvienagile.com/agipedia/sprin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cvienagile.com/agipedia/nhom-phat-trien/" TargetMode="External"/><Relationship Id="rId5" Type="http://schemas.openxmlformats.org/officeDocument/2006/relationships/hyperlink" Target="http://hocvienagile.com/agipedia/scrummaster/" TargetMode="External"/><Relationship Id="rId4" Type="http://schemas.openxmlformats.org/officeDocument/2006/relationships/hyperlink" Target="http://hocvienagile.com/agipedia/product-owne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961550" y="1043869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Quản  Lý Dự Án Với Agile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068659" y="2406362"/>
            <a:ext cx="275908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GVHD : Hồ Hiếu</a:t>
            </a:r>
          </a:p>
          <a:p>
            <a:r>
              <a:rPr lang="en" i="1" dirty="0" smtClean="0"/>
              <a:t>Thành viên : Nông Đức Thắng</a:t>
            </a:r>
          </a:p>
          <a:p>
            <a:r>
              <a:rPr lang="en" i="1" dirty="0" smtClean="0"/>
              <a:t>	  Mông Thanh Hải</a:t>
            </a:r>
          </a:p>
          <a:p>
            <a:r>
              <a:rPr lang="en" i="1" dirty="0" smtClean="0"/>
              <a:t>	  Võ Hồng Quân</a:t>
            </a:r>
          </a:p>
          <a:p>
            <a:r>
              <a:rPr lang="en" i="1" dirty="0" smtClean="0"/>
              <a:t>	  Nguyễn Thanh Chí </a:t>
            </a:r>
          </a:p>
          <a:p>
            <a:r>
              <a:rPr lang="en" i="1" dirty="0" smtClean="0"/>
              <a:t>	  Nguyễn Xuân Vũ</a:t>
            </a:r>
            <a:endParaRPr lang="vi-VN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14" y="0"/>
            <a:ext cx="2063691" cy="1043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845" y="123289"/>
            <a:ext cx="4441800" cy="377763"/>
          </a:xfrm>
        </p:spPr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(</a:t>
            </a:r>
            <a:r>
              <a:rPr lang="en-US" dirty="0" err="1" smtClean="0"/>
              <a:t>phần</a:t>
            </a:r>
            <a:r>
              <a:rPr lang="en-US" dirty="0" smtClean="0"/>
              <a:t> 1)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49" y="501052"/>
            <a:ext cx="5178175" cy="462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>
            <a:spLocks noGrp="1"/>
          </p:cNvSpPr>
          <p:nvPr>
            <p:ph type="sldNum" idx="12"/>
          </p:nvPr>
        </p:nvSpPr>
        <p:spPr>
          <a:xfrm>
            <a:off x="0" y="4726754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481363" y="4726754"/>
            <a:ext cx="3662637" cy="416746"/>
          </a:xfrm>
        </p:spPr>
        <p:txBody>
          <a:bodyPr/>
          <a:lstStyle/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(</a:t>
            </a:r>
            <a:r>
              <a:rPr lang="en-US" dirty="0" err="1" smtClean="0"/>
              <a:t>phần</a:t>
            </a:r>
            <a:r>
              <a:rPr lang="en-US" dirty="0" smtClean="0"/>
              <a:t> 2)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78894" cy="476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 txBox="1">
            <a:spLocks/>
          </p:cNvSpPr>
          <p:nvPr/>
        </p:nvSpPr>
        <p:spPr>
          <a:xfrm>
            <a:off x="7247264" y="1639516"/>
            <a:ext cx="1371534" cy="55102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75" dirty="0" smtClean="0">
                <a:solidFill>
                  <a:schemeClr val="bg1"/>
                </a:solidFill>
              </a:rPr>
              <a:t> </a:t>
            </a:r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247264" y="2244706"/>
            <a:ext cx="1371534" cy="55102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1"/>
                </a:solidFill>
              </a:rPr>
              <a:t> </a:t>
            </a:r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247264" y="2797154"/>
            <a:ext cx="1371534" cy="55102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75" dirty="0" smtClean="0">
                <a:solidFill>
                  <a:schemeClr val="bg1"/>
                </a:solidFill>
              </a:rPr>
              <a:t> </a:t>
            </a:r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343418" y="1639516"/>
            <a:ext cx="1371536" cy="55102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75" dirty="0" smtClean="0">
                <a:solidFill>
                  <a:schemeClr val="bg1"/>
                </a:solidFill>
              </a:rPr>
              <a:t> </a:t>
            </a:r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353819" y="2223920"/>
            <a:ext cx="1371536" cy="55102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75" dirty="0" smtClean="0">
                <a:solidFill>
                  <a:schemeClr val="bg1"/>
                </a:solidFill>
              </a:rPr>
              <a:t> </a:t>
            </a:r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5343414" y="2807528"/>
            <a:ext cx="1371533" cy="55102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75" dirty="0" smtClean="0">
                <a:solidFill>
                  <a:schemeClr val="bg1"/>
                </a:solidFill>
              </a:rPr>
              <a:t> .</a:t>
            </a:r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7283003" y="4715838"/>
            <a:ext cx="1243367" cy="2979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82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itle 2"/>
          <p:cNvSpPr txBox="1">
            <a:spLocks/>
          </p:cNvSpPr>
          <p:nvPr/>
        </p:nvSpPr>
        <p:spPr>
          <a:xfrm>
            <a:off x="1860998" y="273273"/>
            <a:ext cx="5422005" cy="33456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100" dirty="0" smtClean="0">
                <a:solidFill>
                  <a:schemeClr val="accent5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DEMO </a:t>
            </a:r>
            <a:r>
              <a:rPr lang="en-US" sz="2100" dirty="0" err="1" smtClean="0">
                <a:solidFill>
                  <a:schemeClr val="accent5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sản</a:t>
            </a:r>
            <a:r>
              <a:rPr lang="en-US" sz="2100" dirty="0" smtClean="0">
                <a:solidFill>
                  <a:schemeClr val="accent5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2100" dirty="0" err="1" smtClean="0">
                <a:solidFill>
                  <a:schemeClr val="accent5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phẩm</a:t>
            </a:r>
            <a:endParaRPr lang="en-US" sz="2100" dirty="0">
              <a:solidFill>
                <a:schemeClr val="accent5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59305" y="561449"/>
            <a:ext cx="46253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endParaRPr lang="en-US" sz="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 rot="10800000" flipV="1">
            <a:off x="3406265" y="618360"/>
            <a:ext cx="2331469" cy="74636"/>
            <a:chOff x="3965945" y="1385354"/>
            <a:chExt cx="4572000" cy="79107"/>
          </a:xfrm>
        </p:grpSpPr>
        <p:sp>
          <p:nvSpPr>
            <p:cNvPr id="61" name="Rectangle 6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593" r="18593"/>
          <a:stretch>
            <a:fillRect/>
          </a:stretch>
        </p:blipFill>
        <p:spPr>
          <a:xfrm>
            <a:off x="993471" y="1446133"/>
            <a:ext cx="2938463" cy="19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660927" y="511275"/>
            <a:ext cx="49467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Làm Rõ Yêu Cầu</a:t>
            </a:r>
            <a:endParaRPr sz="3000"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2"/>
          </p:nvPr>
        </p:nvSpPr>
        <p:spPr>
          <a:xfrm>
            <a:off x="636425" y="1349550"/>
            <a:ext cx="2641200" cy="1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/>
              <a:t>Giới thiệu Scrum , Sprint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/>
              <a:t>Nội dung đề tài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/>
              <a:t>Kế hoạch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/>
              <a:t>Thực thi</a:t>
            </a:r>
            <a:endParaRPr sz="2000" dirty="0"/>
          </a:p>
        </p:txBody>
      </p:sp>
      <p:sp>
        <p:nvSpPr>
          <p:cNvPr id="279" name="Google Shape;279;p15"/>
          <p:cNvSpPr txBox="1">
            <a:spLocks noGrp="1"/>
          </p:cNvSpPr>
          <p:nvPr>
            <p:ph type="body" idx="2"/>
          </p:nvPr>
        </p:nvSpPr>
        <p:spPr>
          <a:xfrm>
            <a:off x="3899835" y="307125"/>
            <a:ext cx="2902800" cy="1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 </a:t>
            </a:r>
            <a:endParaRPr sz="1200" dirty="0"/>
          </a:p>
        </p:txBody>
      </p:sp>
      <p:sp>
        <p:nvSpPr>
          <p:cNvPr id="280" name="Google Shape;280;p15"/>
          <p:cNvSpPr txBox="1">
            <a:spLocks noGrp="1"/>
          </p:cNvSpPr>
          <p:nvPr>
            <p:ph type="body" idx="2"/>
          </p:nvPr>
        </p:nvSpPr>
        <p:spPr>
          <a:xfrm>
            <a:off x="1668250" y="4148350"/>
            <a:ext cx="64260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37A9D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dirty="0">
              <a:solidFill>
                <a:srgbClr val="37A9DD"/>
              </a:solidFill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598611" cy="846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Scrum</a:t>
            </a:r>
            <a:endParaRPr sz="30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2010" y="1153764"/>
            <a:ext cx="333720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Scrum là một Framework về quy trình và quản lý giúp giải quyết các vấn đề phức </a:t>
            </a:r>
            <a:r>
              <a:rPr lang="en-US" dirty="0" smtClean="0"/>
              <a:t>tạp</a:t>
            </a:r>
          </a:p>
          <a:p>
            <a:pPr marL="0" lvl="0" indent="0">
              <a:buNone/>
            </a:pPr>
            <a:r>
              <a:rPr lang="en-US" dirty="0" smtClean="0"/>
              <a:t>nhưng </a:t>
            </a:r>
            <a:r>
              <a:rPr lang="en-US" dirty="0"/>
              <a:t>vẫn đảm bảo tính hiệu quả, sáng tạo và sản phẩm được tạo ra phải đạt được giá trị cao nhất</a:t>
            </a:r>
            <a:endParaRPr sz="1400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8" y="0"/>
            <a:ext cx="56405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10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ctrTitle" idx="4294967295"/>
          </p:nvPr>
        </p:nvSpPr>
        <p:spPr>
          <a:xfrm>
            <a:off x="925725" y="624908"/>
            <a:ext cx="1465137" cy="650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Sprint</a:t>
            </a:r>
            <a:endParaRPr sz="2400"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4294967295"/>
          </p:nvPr>
        </p:nvSpPr>
        <p:spPr>
          <a:xfrm>
            <a:off x="925725" y="1639972"/>
            <a:ext cx="54210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Sprint trong </a:t>
            </a:r>
            <a:r>
              <a:rPr lang="en-US" dirty="0">
                <a:hlinkClick r:id="rId3"/>
              </a:rPr>
              <a:t>Scrum</a:t>
            </a:r>
            <a:r>
              <a:rPr lang="en-US" dirty="0"/>
              <a:t> là khoảng thời gian mà </a:t>
            </a:r>
            <a:r>
              <a:rPr lang="en-US" dirty="0">
                <a:hlinkClick r:id="rId4"/>
              </a:rPr>
              <a:t>Nhóm Scrum </a:t>
            </a:r>
            <a:r>
              <a:rPr lang="en-US" dirty="0"/>
              <a:t>tiến hành tất cả các hoạt động cần thiết để sản xuất được một </a:t>
            </a:r>
            <a:r>
              <a:rPr lang="en-US" dirty="0">
                <a:hlinkClick r:id="rId5"/>
              </a:rPr>
              <a:t>phần tăng trưởng</a:t>
            </a:r>
            <a:r>
              <a:rPr lang="en-US" dirty="0"/>
              <a:t> có khả năng chuyển giao được.</a:t>
            </a:r>
            <a:endParaRPr sz="3600" b="1" dirty="0"/>
          </a:p>
        </p:txBody>
      </p:sp>
      <p:sp>
        <p:nvSpPr>
          <p:cNvPr id="288" name="Google Shape;288;p16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3368713" y="1155512"/>
            <a:ext cx="2406423" cy="404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Lập kế hoạch Sprint</a:t>
            </a: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"/>
          </p:nvPr>
        </p:nvSpPr>
        <p:spPr>
          <a:xfrm>
            <a:off x="2014574" y="1479051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b="1" dirty="0"/>
              <a:t>Lập kế hoạch Sprint</a:t>
            </a:r>
            <a:r>
              <a:rPr lang="en-US" dirty="0"/>
              <a:t> là sự kiện diễn ra ở đầu mỗi </a:t>
            </a:r>
            <a:r>
              <a:rPr lang="en-US" u="sng" dirty="0">
                <a:hlinkClick r:id="rId3"/>
              </a:rPr>
              <a:t>Sprint</a:t>
            </a:r>
            <a:r>
              <a:rPr lang="en-US" dirty="0"/>
              <a:t> để chuẩn bị cho toàn bộ </a:t>
            </a:r>
            <a:r>
              <a:rPr lang="en-US" u="sng" dirty="0">
                <a:hlinkClick r:id="rId3"/>
              </a:rPr>
              <a:t>Sprint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endParaRPr lang="vi-VN" dirty="0"/>
          </a:p>
        </p:txBody>
      </p:sp>
      <p:sp>
        <p:nvSpPr>
          <p:cNvPr id="2" name="Rectangle 1"/>
          <p:cNvSpPr/>
          <p:nvPr/>
        </p:nvSpPr>
        <p:spPr>
          <a:xfrm>
            <a:off x="2143387" y="2043748"/>
            <a:ext cx="29675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accent1"/>
                </a:solidFill>
              </a:rPr>
              <a:t>Trong Scrum có 3 vai trò chính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fontAlgn="base"/>
            <a:r>
              <a:rPr lang="en-US" u="sng" dirty="0">
                <a:hlinkClick r:id="rId4"/>
              </a:rPr>
              <a:t>Product </a:t>
            </a:r>
            <a:r>
              <a:rPr lang="en-US" u="sng" dirty="0" smtClean="0">
                <a:hlinkClick r:id="rId4"/>
              </a:rPr>
              <a:t>Owner</a:t>
            </a:r>
            <a:r>
              <a:rPr lang="en-US" u="sng" dirty="0" smtClean="0"/>
              <a:t> (</a:t>
            </a:r>
            <a:r>
              <a:rPr lang="en-US" u="sng" dirty="0" err="1" smtClean="0"/>
              <a:t>Nông</a:t>
            </a:r>
            <a:r>
              <a:rPr lang="en-US" u="sng" dirty="0" smtClean="0"/>
              <a:t> </a:t>
            </a:r>
            <a:r>
              <a:rPr lang="en-US" u="sng" dirty="0" err="1" smtClean="0"/>
              <a:t>Đức</a:t>
            </a:r>
            <a:r>
              <a:rPr lang="en-US" u="sng" dirty="0"/>
              <a:t> </a:t>
            </a:r>
            <a:r>
              <a:rPr lang="en-US" u="sng" dirty="0" err="1" smtClean="0"/>
              <a:t>Thắng</a:t>
            </a:r>
            <a:r>
              <a:rPr lang="en-US" u="sng" dirty="0" smtClean="0"/>
              <a:t>)</a:t>
            </a:r>
          </a:p>
          <a:p>
            <a:pPr fontAlgn="base"/>
            <a:r>
              <a:rPr lang="en-US" dirty="0" err="1" smtClean="0">
                <a:hlinkClick r:id="rId5"/>
              </a:rPr>
              <a:t>ScrumMaster</a:t>
            </a:r>
            <a:r>
              <a:rPr lang="en-US" dirty="0" smtClean="0"/>
              <a:t> (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>
                <a:hlinkClick r:id="rId6"/>
              </a:rPr>
              <a:t>Nhóm </a:t>
            </a:r>
            <a:r>
              <a:rPr lang="en-US" dirty="0" err="1">
                <a:hlinkClick r:id="rId6"/>
              </a:rPr>
              <a:t>Phát</a:t>
            </a:r>
            <a:r>
              <a:rPr lang="en-US" dirty="0">
                <a:hlinkClick r:id="rId6"/>
              </a:rPr>
              <a:t> </a:t>
            </a:r>
            <a:r>
              <a:rPr lang="en-US" dirty="0" err="1" smtClean="0">
                <a:hlinkClick r:id="rId6"/>
              </a:rPr>
              <a:t>triển</a:t>
            </a:r>
            <a:endParaRPr lang="en-US" dirty="0" smtClean="0"/>
          </a:p>
          <a:p>
            <a:pPr fontAlgn="base"/>
            <a:r>
              <a:rPr lang="en-US" dirty="0" smtClean="0"/>
              <a:t>(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endParaRPr lang="en-US" dirty="0" smtClean="0"/>
          </a:p>
          <a:p>
            <a:pPr fontAlgn="base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endParaRPr lang="en-US" dirty="0" smtClean="0"/>
          </a:p>
          <a:p>
            <a:pPr fontAlgn="base"/>
            <a:r>
              <a:rPr lang="en-US" dirty="0" err="1" smtClean="0"/>
              <a:t>Mông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endParaRPr lang="en-US" dirty="0" smtClean="0"/>
          </a:p>
          <a:p>
            <a:pPr fontAlgn="base"/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, </a:t>
            </a:r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)</a:t>
            </a:r>
            <a:endParaRPr lang="vi-V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90472" y="1768395"/>
            <a:ext cx="3341400" cy="819900"/>
          </a:xfrm>
        </p:spPr>
        <p:txBody>
          <a:bodyPr/>
          <a:lstStyle/>
          <a:p>
            <a:r>
              <a:rPr lang="en-US" dirty="0" err="1" smtClean="0"/>
              <a:t>Thời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bắt</a:t>
            </a:r>
            <a:r>
              <a:rPr lang="en-US" dirty="0" smtClean="0"/>
              <a:t> </a:t>
            </a:r>
            <a:r>
              <a:rPr lang="en-US" dirty="0" err="1" smtClean="0"/>
              <a:t>đầu</a:t>
            </a:r>
            <a:r>
              <a:rPr lang="en-US" dirty="0" smtClean="0"/>
              <a:t> : 04/06/2020</a:t>
            </a:r>
          </a:p>
          <a:p>
            <a:r>
              <a:rPr lang="en-US" dirty="0" err="1" smtClean="0"/>
              <a:t>Thời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thúc</a:t>
            </a:r>
            <a:r>
              <a:rPr lang="en-US" dirty="0" smtClean="0"/>
              <a:t> :</a:t>
            </a:r>
          </a:p>
          <a:p>
            <a:r>
              <a:rPr lang="en-US" dirty="0" smtClean="0"/>
              <a:t>20/06/2020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6726" cy="30820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58179" y="3792566"/>
            <a:ext cx="3764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err="1" smtClean="0">
                <a:solidFill>
                  <a:schemeClr val="bg2"/>
                </a:solidFill>
              </a:rPr>
              <a:t>Tổng</a:t>
            </a:r>
            <a:r>
              <a:rPr lang="en-US" sz="1800" i="1" dirty="0" smtClean="0">
                <a:solidFill>
                  <a:schemeClr val="bg2"/>
                </a:solidFill>
              </a:rPr>
              <a:t> </a:t>
            </a:r>
            <a:r>
              <a:rPr lang="en-US" sz="1800" i="1" dirty="0" err="1" smtClean="0">
                <a:solidFill>
                  <a:schemeClr val="bg2"/>
                </a:solidFill>
              </a:rPr>
              <a:t>thời</a:t>
            </a:r>
            <a:r>
              <a:rPr lang="en-US" sz="1800" i="1" dirty="0" smtClean="0">
                <a:solidFill>
                  <a:schemeClr val="bg2"/>
                </a:solidFill>
              </a:rPr>
              <a:t> </a:t>
            </a:r>
            <a:r>
              <a:rPr lang="en-US" sz="1800" i="1" dirty="0" err="1" smtClean="0">
                <a:solidFill>
                  <a:schemeClr val="bg2"/>
                </a:solidFill>
              </a:rPr>
              <a:t>gian</a:t>
            </a:r>
            <a:r>
              <a:rPr lang="en-US" sz="1800" i="1" dirty="0" smtClean="0">
                <a:solidFill>
                  <a:schemeClr val="bg2"/>
                </a:solidFill>
              </a:rPr>
              <a:t> </a:t>
            </a:r>
            <a:r>
              <a:rPr lang="en-US" sz="1800" i="1" dirty="0" err="1" smtClean="0">
                <a:solidFill>
                  <a:schemeClr val="bg2"/>
                </a:solidFill>
              </a:rPr>
              <a:t>thực</a:t>
            </a:r>
            <a:r>
              <a:rPr lang="en-US" sz="1800" i="1" dirty="0" smtClean="0">
                <a:solidFill>
                  <a:schemeClr val="bg2"/>
                </a:solidFill>
              </a:rPr>
              <a:t> </a:t>
            </a:r>
            <a:r>
              <a:rPr lang="en-US" sz="1800" i="1" dirty="0" err="1" smtClean="0">
                <a:solidFill>
                  <a:schemeClr val="bg2"/>
                </a:solidFill>
              </a:rPr>
              <a:t>hiện</a:t>
            </a:r>
            <a:r>
              <a:rPr lang="en-US" sz="1800" i="1" dirty="0" smtClean="0">
                <a:solidFill>
                  <a:schemeClr val="bg2"/>
                </a:solidFill>
              </a:rPr>
              <a:t> : 50 </a:t>
            </a:r>
            <a:r>
              <a:rPr lang="en-US" sz="1800" i="1" dirty="0" err="1" smtClean="0">
                <a:solidFill>
                  <a:schemeClr val="bg2"/>
                </a:solidFill>
              </a:rPr>
              <a:t>Tiếng</a:t>
            </a:r>
            <a:endParaRPr lang="en-US" sz="1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91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sldNum" idx="4294967295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02361" y="108942"/>
            <a:ext cx="3341400" cy="819900"/>
          </a:xfrm>
        </p:spPr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sprint 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57" y="993123"/>
            <a:ext cx="5007947" cy="314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831184" y="379565"/>
            <a:ext cx="4542199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 err="1"/>
              <a:t>Lựa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userstory</a:t>
            </a:r>
            <a:r>
              <a:rPr lang="en-US" sz="1600" dirty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sprint (</a:t>
            </a:r>
            <a:r>
              <a:rPr lang="en-US" sz="1600" dirty="0" err="1" smtClean="0"/>
              <a:t>phần</a:t>
            </a:r>
            <a:r>
              <a:rPr lang="en-US" sz="1600" dirty="0" smtClean="0"/>
              <a:t> 1)</a:t>
            </a:r>
            <a:endParaRPr lang="en-US" sz="1600" dirty="0"/>
          </a:p>
        </p:txBody>
      </p:sp>
      <p:sp>
        <p:nvSpPr>
          <p:cNvPr id="308" name="Google Shape;308;p19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49022" y="1173438"/>
            <a:ext cx="5587783" cy="1884654"/>
          </a:xfrm>
        </p:spPr>
        <p:txBody>
          <a:bodyPr/>
          <a:lstStyle/>
          <a:p>
            <a:pPr lvl="0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  <a:p>
            <a:pPr lvl="0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lazada</a:t>
            </a:r>
            <a:endParaRPr lang="en-US" dirty="0"/>
          </a:p>
          <a:p>
            <a:pPr lvl="0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0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thiết</a:t>
            </a:r>
            <a:r>
              <a:rPr lang="en-US" dirty="0"/>
              <a:t> bị </a:t>
            </a:r>
            <a:r>
              <a:rPr lang="en-US" dirty="0" err="1"/>
              <a:t>điện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̉</a:t>
            </a:r>
          </a:p>
          <a:p>
            <a:pPr lvl="0"/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dùng</a:t>
            </a:r>
            <a:r>
              <a:rPr lang="en-US" dirty="0"/>
              <a:t> </a:t>
            </a:r>
            <a:r>
              <a:rPr lang="en-US" dirty="0" err="1"/>
              <a:t>muốn</a:t>
            </a:r>
            <a:r>
              <a:rPr lang="en-US" dirty="0"/>
              <a:t>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phu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điện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̉</a:t>
            </a:r>
          </a:p>
          <a:p>
            <a:pPr lvl="0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́ TV &amp; </a:t>
            </a:r>
            <a:r>
              <a:rPr lang="en-US" dirty="0" err="1"/>
              <a:t>thiết</a:t>
            </a:r>
            <a:r>
              <a:rPr lang="en-US" dirty="0"/>
              <a:t> bị </a:t>
            </a:r>
            <a:r>
              <a:rPr lang="en-US" dirty="0" err="1"/>
              <a:t>điện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dụng</a:t>
            </a:r>
            <a:endParaRPr lang="en-US" dirty="0"/>
          </a:p>
          <a:p>
            <a:pPr lvl="0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dirty="0" err="1"/>
              <a:t>phẩm</a:t>
            </a:r>
            <a:r>
              <a:rPr lang="en-US" dirty="0"/>
              <a:t> </a:t>
            </a:r>
            <a:r>
              <a:rPr lang="en-US" dirty="0" err="1"/>
              <a:t>sức</a:t>
            </a:r>
            <a:r>
              <a:rPr lang="en-US" dirty="0"/>
              <a:t> </a:t>
            </a:r>
            <a:r>
              <a:rPr lang="en-US" dirty="0" err="1"/>
              <a:t>khỏe</a:t>
            </a:r>
            <a:r>
              <a:rPr lang="en-US" dirty="0"/>
              <a:t> &amp; </a:t>
            </a:r>
            <a:r>
              <a:rPr lang="en-US" dirty="0" err="1"/>
              <a:t>làm</a:t>
            </a:r>
            <a:r>
              <a:rPr lang="en-US" dirty="0"/>
              <a:t> </a:t>
            </a:r>
            <a:r>
              <a:rPr lang="en-US" dirty="0" err="1"/>
              <a:t>đẹp</a:t>
            </a:r>
            <a:endParaRPr lang="en-US" dirty="0"/>
          </a:p>
          <a:p>
            <a:pPr lvl="0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hàng</a:t>
            </a:r>
            <a:r>
              <a:rPr lang="en-US" dirty="0"/>
              <a:t> mẹ ,bé &amp;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chơi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7" name="Google Shape;306;p19"/>
          <p:cNvSpPr txBox="1">
            <a:spLocks/>
          </p:cNvSpPr>
          <p:nvPr/>
        </p:nvSpPr>
        <p:spPr>
          <a:xfrm>
            <a:off x="153091" y="112847"/>
            <a:ext cx="4850424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 smtClean="0">
                <a:solidFill>
                  <a:schemeClr val="bg2"/>
                </a:solidFill>
              </a:rPr>
              <a:t>Lựa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chọn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userstory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trong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en-US" sz="1800" dirty="0" err="1" smtClean="0">
                <a:solidFill>
                  <a:schemeClr val="bg2"/>
                </a:solidFill>
              </a:rPr>
              <a:t>các</a:t>
            </a:r>
            <a:r>
              <a:rPr lang="en-US" sz="1800" dirty="0" smtClean="0">
                <a:solidFill>
                  <a:schemeClr val="bg2"/>
                </a:solidFill>
              </a:rPr>
              <a:t> sprint (</a:t>
            </a:r>
            <a:r>
              <a:rPr lang="en-US" sz="1800" dirty="0" err="1" smtClean="0">
                <a:solidFill>
                  <a:schemeClr val="bg2"/>
                </a:solidFill>
              </a:rPr>
              <a:t>phần</a:t>
            </a:r>
            <a:r>
              <a:rPr lang="en-US" sz="1800" dirty="0" smtClean="0">
                <a:solidFill>
                  <a:schemeClr val="bg2"/>
                </a:solidFill>
              </a:rPr>
              <a:t> 2)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1249022" y="1173438"/>
            <a:ext cx="5587783" cy="18846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41121" y="110014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800" dirty="0" err="1">
                <a:solidFill>
                  <a:schemeClr val="bg2"/>
                </a:solidFill>
              </a:rPr>
              <a:t>Người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dùng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muốn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quản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ly</a:t>
            </a:r>
            <a:r>
              <a:rPr lang="en-US" sz="1800" dirty="0">
                <a:solidFill>
                  <a:schemeClr val="bg2"/>
                </a:solidFill>
              </a:rPr>
              <a:t>́ </a:t>
            </a:r>
            <a:r>
              <a:rPr lang="en-US" sz="1800" dirty="0" err="1">
                <a:solidFill>
                  <a:schemeClr val="bg2"/>
                </a:solidFill>
              </a:rPr>
              <a:t>sản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phẩm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trong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siêu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thi</a:t>
            </a:r>
            <a:r>
              <a:rPr lang="en-US" sz="1800" dirty="0">
                <a:solidFill>
                  <a:schemeClr val="bg2"/>
                </a:solidFill>
              </a:rPr>
              <a:t>̣ </a:t>
            </a:r>
            <a:r>
              <a:rPr lang="en-US" sz="1800" dirty="0" err="1">
                <a:solidFill>
                  <a:schemeClr val="bg2"/>
                </a:solidFill>
              </a:rPr>
              <a:t>tạp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hóa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en-US" sz="1800" dirty="0" err="1">
                <a:solidFill>
                  <a:schemeClr val="bg2"/>
                </a:solidFill>
              </a:rPr>
              <a:t>Người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dùng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muốn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quản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ly</a:t>
            </a:r>
            <a:r>
              <a:rPr lang="en-US" sz="1800" dirty="0">
                <a:solidFill>
                  <a:schemeClr val="bg2"/>
                </a:solidFill>
              </a:rPr>
              <a:t>́ </a:t>
            </a:r>
            <a:r>
              <a:rPr lang="en-US" sz="1800" dirty="0" err="1">
                <a:solidFill>
                  <a:schemeClr val="bg2"/>
                </a:solidFill>
              </a:rPr>
              <a:t>hàng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gia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dụng</a:t>
            </a:r>
            <a:r>
              <a:rPr lang="en-US" sz="1800" dirty="0">
                <a:solidFill>
                  <a:schemeClr val="bg2"/>
                </a:solidFill>
              </a:rPr>
              <a:t> &amp; </a:t>
            </a:r>
            <a:r>
              <a:rPr lang="en-US" sz="1800" dirty="0" err="1">
                <a:solidFill>
                  <a:schemeClr val="bg2"/>
                </a:solidFill>
              </a:rPr>
              <a:t>đời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sống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en-US" sz="1800" dirty="0" err="1">
                <a:solidFill>
                  <a:schemeClr val="bg2"/>
                </a:solidFill>
              </a:rPr>
              <a:t>người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dùng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muốn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quản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ly</a:t>
            </a:r>
            <a:r>
              <a:rPr lang="en-US" sz="1800" dirty="0">
                <a:solidFill>
                  <a:schemeClr val="bg2"/>
                </a:solidFill>
              </a:rPr>
              <a:t>́ </a:t>
            </a:r>
            <a:r>
              <a:rPr lang="en-US" sz="1800" dirty="0" err="1">
                <a:solidFill>
                  <a:schemeClr val="bg2"/>
                </a:solidFill>
              </a:rPr>
              <a:t>thời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trang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nư</a:t>
            </a:r>
            <a:r>
              <a:rPr lang="en-US" sz="1800" dirty="0">
                <a:solidFill>
                  <a:schemeClr val="bg2"/>
                </a:solidFill>
              </a:rPr>
              <a:t>̃</a:t>
            </a:r>
          </a:p>
          <a:p>
            <a:pPr lvl="0"/>
            <a:r>
              <a:rPr lang="en-US" sz="1800" dirty="0" err="1">
                <a:solidFill>
                  <a:schemeClr val="bg2"/>
                </a:solidFill>
              </a:rPr>
              <a:t>người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dùng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muốn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quản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ly</a:t>
            </a:r>
            <a:r>
              <a:rPr lang="en-US" sz="1800" dirty="0">
                <a:solidFill>
                  <a:schemeClr val="bg2"/>
                </a:solidFill>
              </a:rPr>
              <a:t>́ </a:t>
            </a:r>
            <a:r>
              <a:rPr lang="en-US" sz="1800" dirty="0" err="1">
                <a:solidFill>
                  <a:schemeClr val="bg2"/>
                </a:solidFill>
              </a:rPr>
              <a:t>thời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trang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nam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en-US" sz="1800" dirty="0" err="1">
                <a:solidFill>
                  <a:schemeClr val="bg2"/>
                </a:solidFill>
              </a:rPr>
              <a:t>người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dùng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muốn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quản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ly</a:t>
            </a:r>
            <a:r>
              <a:rPr lang="en-US" sz="1800" dirty="0">
                <a:solidFill>
                  <a:schemeClr val="bg2"/>
                </a:solidFill>
              </a:rPr>
              <a:t>́ </a:t>
            </a:r>
            <a:r>
              <a:rPr lang="en-US" sz="1800" dirty="0" err="1">
                <a:solidFill>
                  <a:schemeClr val="bg2"/>
                </a:solidFill>
              </a:rPr>
              <a:t>phu</a:t>
            </a:r>
            <a:r>
              <a:rPr lang="en-US" sz="1800" dirty="0">
                <a:solidFill>
                  <a:schemeClr val="bg2"/>
                </a:solidFill>
              </a:rPr>
              <a:t>̣ </a:t>
            </a:r>
            <a:r>
              <a:rPr lang="en-US" sz="1800" dirty="0" err="1">
                <a:solidFill>
                  <a:schemeClr val="bg2"/>
                </a:solidFill>
              </a:rPr>
              <a:t>kiện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thời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trang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en-US" sz="1800" dirty="0" err="1">
                <a:solidFill>
                  <a:schemeClr val="bg2"/>
                </a:solidFill>
              </a:rPr>
              <a:t>người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dùng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muốn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quản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ly</a:t>
            </a:r>
            <a:r>
              <a:rPr lang="en-US" sz="1800" dirty="0">
                <a:solidFill>
                  <a:schemeClr val="bg2"/>
                </a:solidFill>
              </a:rPr>
              <a:t>́ </a:t>
            </a:r>
            <a:r>
              <a:rPr lang="en-US" sz="1800" dirty="0" err="1">
                <a:solidFill>
                  <a:schemeClr val="bg2"/>
                </a:solidFill>
              </a:rPr>
              <a:t>sản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phẩm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thê</a:t>
            </a:r>
            <a:r>
              <a:rPr lang="en-US" sz="1800" dirty="0">
                <a:solidFill>
                  <a:schemeClr val="bg2"/>
                </a:solidFill>
              </a:rPr>
              <a:t>̉ </a:t>
            </a:r>
            <a:r>
              <a:rPr lang="en-US" sz="1800" dirty="0" err="1">
                <a:solidFill>
                  <a:schemeClr val="bg2"/>
                </a:solidFill>
              </a:rPr>
              <a:t>thao</a:t>
            </a:r>
            <a:r>
              <a:rPr lang="en-US" sz="1800" dirty="0">
                <a:solidFill>
                  <a:schemeClr val="bg2"/>
                </a:solidFill>
              </a:rPr>
              <a:t> &amp; du </a:t>
            </a:r>
            <a:r>
              <a:rPr lang="en-US" sz="1800" dirty="0" err="1">
                <a:solidFill>
                  <a:schemeClr val="bg2"/>
                </a:solidFill>
              </a:rPr>
              <a:t>lịch</a:t>
            </a:r>
            <a:endParaRPr lang="en-US" sz="1800" dirty="0">
              <a:solidFill>
                <a:schemeClr val="bg2"/>
              </a:solidFill>
            </a:endParaRPr>
          </a:p>
          <a:p>
            <a:pPr lvl="0"/>
            <a:r>
              <a:rPr lang="en-US" sz="1800" dirty="0" err="1">
                <a:solidFill>
                  <a:schemeClr val="bg2"/>
                </a:solidFill>
              </a:rPr>
              <a:t>người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dùng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muốn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quản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ly</a:t>
            </a:r>
            <a:r>
              <a:rPr lang="en-US" sz="1800" dirty="0">
                <a:solidFill>
                  <a:schemeClr val="bg2"/>
                </a:solidFill>
              </a:rPr>
              <a:t>́ ô </a:t>
            </a:r>
            <a:r>
              <a:rPr lang="en-US" sz="1800" dirty="0" err="1">
                <a:solidFill>
                  <a:schemeClr val="bg2"/>
                </a:solidFill>
              </a:rPr>
              <a:t>tô</a:t>
            </a:r>
            <a:r>
              <a:rPr lang="en-US" sz="1800" dirty="0">
                <a:solidFill>
                  <a:schemeClr val="bg2"/>
                </a:solidFill>
              </a:rPr>
              <a:t> , </a:t>
            </a:r>
            <a:r>
              <a:rPr lang="en-US" sz="1800" dirty="0" err="1">
                <a:solidFill>
                  <a:schemeClr val="bg2"/>
                </a:solidFill>
              </a:rPr>
              <a:t>xe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máy</a:t>
            </a:r>
            <a:r>
              <a:rPr lang="en-US" sz="1800" dirty="0">
                <a:solidFill>
                  <a:schemeClr val="bg2"/>
                </a:solidFill>
              </a:rPr>
              <a:t> &amp; </a:t>
            </a:r>
            <a:r>
              <a:rPr lang="en-US" sz="1800" dirty="0" err="1">
                <a:solidFill>
                  <a:schemeClr val="bg2"/>
                </a:solidFill>
              </a:rPr>
              <a:t>thiết</a:t>
            </a:r>
            <a:r>
              <a:rPr lang="en-US" sz="1800" dirty="0">
                <a:solidFill>
                  <a:schemeClr val="bg2"/>
                </a:solidFill>
              </a:rPr>
              <a:t> bị </a:t>
            </a:r>
            <a:r>
              <a:rPr lang="en-US" sz="1800" dirty="0" err="1">
                <a:solidFill>
                  <a:schemeClr val="bg2"/>
                </a:solidFill>
              </a:rPr>
              <a:t>định</a:t>
            </a:r>
            <a:r>
              <a:rPr lang="en-US" sz="1800" dirty="0">
                <a:solidFill>
                  <a:schemeClr val="bg2"/>
                </a:solidFill>
              </a:rPr>
              <a:t> vị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4D778A"/>
      </a:dk1>
      <a:lt1>
        <a:srgbClr val="FFFFFF"/>
      </a:lt1>
      <a:dk2>
        <a:srgbClr val="7198A9"/>
      </a:dk2>
      <a:lt2>
        <a:srgbClr val="EFF3F5"/>
      </a:lt2>
      <a:accent1>
        <a:srgbClr val="37A9DD"/>
      </a:accent1>
      <a:accent2>
        <a:srgbClr val="B0D85B"/>
      </a:accent2>
      <a:accent3>
        <a:srgbClr val="EDC67B"/>
      </a:accent3>
      <a:accent4>
        <a:srgbClr val="FAA99C"/>
      </a:accent4>
      <a:accent5>
        <a:srgbClr val="EFF3F5"/>
      </a:accent5>
      <a:accent6>
        <a:srgbClr val="7198A9"/>
      </a:accent6>
      <a:hlink>
        <a:srgbClr val="4D77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372</Words>
  <Application>Microsoft Office PowerPoint</Application>
  <PresentationFormat>On-screen Show (16:9)</PresentationFormat>
  <Paragraphs>72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Arvo</vt:lpstr>
      <vt:lpstr>Arial</vt:lpstr>
      <vt:lpstr>Open Sans Extrabold</vt:lpstr>
      <vt:lpstr>Open Sans Light</vt:lpstr>
      <vt:lpstr>Muli</vt:lpstr>
      <vt:lpstr>Titania template</vt:lpstr>
      <vt:lpstr>Quản  Lý Dự Án Với Agile</vt:lpstr>
      <vt:lpstr>Làm Rõ Yêu Cầu</vt:lpstr>
      <vt:lpstr>Scrum</vt:lpstr>
      <vt:lpstr>Sprint</vt:lpstr>
      <vt:lpstr>Lập kế hoạch Sprint</vt:lpstr>
      <vt:lpstr>PowerPoint Presentation</vt:lpstr>
      <vt:lpstr>PowerPoint Presentation</vt:lpstr>
      <vt:lpstr>Lựa chọn userstory trong các sprint (phần 1)</vt:lpstr>
      <vt:lpstr>PowerPoint Presentation</vt:lpstr>
      <vt:lpstr>Thời gian và nội dung thực thi (phần 1)</vt:lpstr>
      <vt:lpstr>Thời gian và nội dung thực thi (phần 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 Lý Dự Án Với Agile</dc:title>
  <dc:creator>MyPC</dc:creator>
  <cp:lastModifiedBy>Admin</cp:lastModifiedBy>
  <cp:revision>13</cp:revision>
  <dcterms:modified xsi:type="dcterms:W3CDTF">2020-07-01T07:01:50Z</dcterms:modified>
</cp:coreProperties>
</file>