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6" name="Marcin Wielgus"/>
  <p:cmAuthor clrIdx="1" id="1" initials="" lastIdx="5" name="Vivek Bagad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-italic.fntdata"/><Relationship Id="rId21" Type="http://schemas.openxmlformats.org/officeDocument/2006/relationships/slide" Target="slides/slide14.xml"/><Relationship Id="rId43" Type="http://schemas.openxmlformats.org/officeDocument/2006/relationships/font" Target="fonts/Roboto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13T01:47:20.815">
    <p:pos x="6000" y="0"/>
    <p:text>+jfo@google.com Please review from the intelectual property point of view.
_Assigned to Jerzy Foryciarz_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1-13T14:56:51.905">
    <p:pos x="6000" y="0"/>
    <p:text>Add more slides to introduction</p:text>
  </p:cm>
  <p:cm authorId="1" idx="1" dt="2019-11-12T13:03:03.788">
    <p:pos x="6000" y="0"/>
    <p:text>To be clear, slides 2-12 are intro slides. Do we want more?</p:text>
  </p:cm>
  <p:cm authorId="0" idx="3" dt="2019-11-13T01:41:55.516">
    <p:pos x="6000" y="0"/>
    <p:text>Yes. Reference SIG-Autoscaling introduction, hpa, vpa, ca. Say that you want to focus on CA. Say why.</p:text>
  </p:cm>
  <p:cm authorId="1" idx="2" dt="2019-11-13T14:56:51.905">
    <p:pos x="6000" y="0"/>
    <p:text>I've added the above. Please review :)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11-13T13:05:56.731">
    <p:pos x="6000" y="0"/>
    <p:text>What is scaling up on this picture</p:text>
  </p:cm>
  <p:cm authorId="1" idx="3" dt="2019-11-12T13:29:57.208">
    <p:pos x="6000" y="0"/>
    <p:text>Two nodes are added in this slide (given the last slide). I tried to highlight them now</p:text>
  </p:cm>
  <p:cm authorId="0" idx="5" dt="2019-11-13T01:38:11.104">
    <p:pos x="6000" y="0"/>
    <p:text>They are not highlighted. It looks that 2 nodes are below</p:text>
  </p:cm>
  <p:cm authorId="1" idx="4" dt="2019-11-13T13:05:56.731">
    <p:pos x="6000" y="0"/>
    <p:text>Made it better now :)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9-11-12T13:30:28.276">
    <p:pos x="6000" y="0"/>
    <p:text>What is scaling down?</p:text>
  </p:cm>
  <p:cm authorId="1" idx="5" dt="2019-11-12T13:30:28.276">
    <p:pos x="6000" y="0"/>
    <p:text>This is the current situation. Scale down happens over the next slides.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ab94e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0ab94ef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8df7f02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78df7f02d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8df7f02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78df7f02d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8df7f02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78df7f02d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df7f02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possible that not all pods can scheduled by expanding one node group.</a:t>
            </a:r>
            <a:endParaRPr/>
          </a:p>
        </p:txBody>
      </p:sp>
      <p:sp>
        <p:nvSpPr>
          <p:cNvPr id="405" name="Google Shape;405;g78df7f02d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8df7f02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78df7f02d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0ab94ef8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70ab94ef8f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0ab94ef8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70ab94ef8f_0_6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70ab94ef8f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70ab94ef8f_0_1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70ab94ef8f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70ab94ef8f_0_8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70ab94ef8f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g70ab94ef8f_0_1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2231c7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b2231c73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70ab94ef8f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g70ab94ef8f_0_1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ab94ef8f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g70ab94ef8f_0_1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70ab94ef8f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g70ab94ef8f_0_1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0ab94ef8f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g70ab94ef8f_0_16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70ab94ef8f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g70ab94ef8f_0_16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70ab94ef8f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a node needed to be marked unneeded for before scale down for it is attempted.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70ab94ef8f_0_1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70ab94ef8f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after a successful scale up for attempted scale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g70ab94ef8f_0_16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70ab94ef8f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70ab94ef8f_0_16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6ada91a2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g6ada91a27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6ada91a27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 node has to be unready for, before we attempt scale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often CA evaluates the cluster</a:t>
            </a:r>
            <a:endParaRPr/>
          </a:p>
        </p:txBody>
      </p:sp>
      <p:sp>
        <p:nvSpPr>
          <p:cNvPr id="1297" name="Google Shape;1297;g6ada91a279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2231c7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b2231c73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6ada91a2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g6ada91a279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6ada91a2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--max-mutating-requests-inflight int     Default: 200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maximum number of mutating requests in flight at a given time. When the server exceeds this, it rejects requests. Zero for no limit.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--max-requests-inflight int     Default: 400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maximum number of non-mutating requests in flight at a given time. When the server exceeds this, it rejects requests. Zero for no limit.</a:t>
            </a:r>
            <a:endParaRPr/>
          </a:p>
        </p:txBody>
      </p:sp>
      <p:sp>
        <p:nvSpPr>
          <p:cNvPr id="1311" name="Google Shape;1311;g6ada91a279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778d28e462dc996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g778d28e462dc996c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78df7f02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--max-mutating-requests-inflight int     Default: 200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maximum number of mutating requests in flight at a given time. When the server exceeds this, it rejects requests. Zero for no limit.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--max-requests-inflight int     Default: 400</a:t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maximum number of non-mutating requests in flight at a given time. When the server exceeds this, it rejects requests. Zero for no limit.</a:t>
            </a:r>
            <a:endParaRPr/>
          </a:p>
        </p:txBody>
      </p:sp>
      <p:sp>
        <p:nvSpPr>
          <p:cNvPr id="1325" name="Google Shape;1325;g78df7f02d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70ab94ef8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70ab94ef8f_2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2231c7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b2231c734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2231c73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b2231c734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ab94ef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70ab94ef8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ab94ef8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0ab94ef8f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8df7f02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78df7f02d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8df7f02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78df7f02d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419928" y="2475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700"/>
              <a:buFont typeface="Arial"/>
              <a:buNone/>
            </a:pPr>
            <a:r>
              <a:rPr i="1" lang="en" sz="2700">
                <a:solidFill>
                  <a:srgbClr val="F70F42"/>
                </a:solidFill>
                <a:latin typeface="Trebuchet MS"/>
                <a:ea typeface="Trebuchet MS"/>
                <a:cs typeface="Trebuchet MS"/>
                <a:sym typeface="Trebuchet MS"/>
              </a:rPr>
              <a:t>Vivek Bagade, Google</a:t>
            </a:r>
            <a:endParaRPr i="1" sz="2700">
              <a:solidFill>
                <a:srgbClr val="F70F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419928" y="150137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000"/>
              <a:buFont typeface="Arial"/>
              <a:buNone/>
            </a:pPr>
            <a:r>
              <a:rPr b="1" lang="en" sz="4000">
                <a:solidFill>
                  <a:srgbClr val="F70F42"/>
                </a:solidFill>
                <a:latin typeface="Trebuchet MS"/>
                <a:ea typeface="Trebuchet MS"/>
                <a:cs typeface="Trebuchet MS"/>
                <a:sym typeface="Trebuchet MS"/>
              </a:rPr>
              <a:t>Sig-Autoscaling Deep Dive</a:t>
            </a:r>
            <a:endParaRPr sz="4000">
              <a:solidFill>
                <a:srgbClr val="F70F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Expanders - Least Wastage 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367725" y="1134025"/>
            <a:ext cx="8676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Picks the expansion option with the least wasted CPU and memory.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wastedCPU = (totalCPURequired - totalCPURequestedbyPods) / </a:t>
            </a: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totalCPURequired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Helps reduce wastage due to “node tax”.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Expander - Pric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e Expander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367725" y="1134025"/>
            <a:ext cx="8676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Optimises for: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Cost incurred per resource requested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shape of cluster. Larger clusters prefer larger nodes.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priceSubScore = totalNodePrice / totalIdealFitPrice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optionScore = unfitness * priceSubScore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Expander - Most Pods Expander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367725" y="1134025"/>
            <a:ext cx="8676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Picks the option that satisfies the most number of pending pods.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It is possible that not all pods can scheduled by expanding one node group.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Use this when you absolutely need to schedule as many pods as possible as soon as possible.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Expander - Priority Expander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367725" y="1134025"/>
            <a:ext cx="8676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Tries to pick the node group with the highest user specified priority among the possible options.</a:t>
            </a:r>
            <a:b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apiVersion: v1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kind: ConfigMap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name: cluster-autoscaler-priority-expander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data: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priorities: |-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  10: 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    - .*t2\.large.*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    - .*t3\.large.*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  50: 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4F3"/>
                </a:solidFill>
                <a:latin typeface="Consolas"/>
                <a:ea typeface="Consolas"/>
                <a:cs typeface="Consolas"/>
                <a:sym typeface="Consolas"/>
              </a:rPr>
              <a:t>      - .*m4\.4xlarge.*</a:t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84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Expanders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367725" y="1134025"/>
            <a:ext cx="4128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So which expander do I pick?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Start with the price expander. Best fit for most use cases.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decisions don’t seem to be working, you can consider changing them.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39"/>
          <p:cNvPicPr preferRelativeResize="0"/>
          <p:nvPr/>
        </p:nvPicPr>
        <p:blipFill rotWithShape="1">
          <a:blip r:embed="rId4">
            <a:alphaModFix/>
          </a:blip>
          <a:srcRect b="0" l="8315" r="19808" t="0"/>
          <a:stretch/>
        </p:blipFill>
        <p:spPr>
          <a:xfrm>
            <a:off x="4572000" y="916933"/>
            <a:ext cx="4572000" cy="424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40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424" name="Google Shape;424;p40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427" name="Google Shape;427;p40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40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44782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4498518" y="2102675"/>
            <a:ext cx="399504" cy="436512"/>
            <a:chOff x="3683300" y="470400"/>
            <a:chExt cx="399504" cy="436512"/>
          </a:xfrm>
        </p:grpSpPr>
        <p:sp>
          <p:nvSpPr>
            <p:cNvPr id="438" name="Google Shape;438;p40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0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40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448" name="Google Shape;448;p40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40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40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453" name="Google Shape;453;p40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40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40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458" name="Google Shape;458;p40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40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44782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 rot="5400000">
            <a:off x="3808425" y="27986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467" name="Google Shape;467;p40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40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40"/>
          <p:cNvGrpSpPr/>
          <p:nvPr/>
        </p:nvGrpSpPr>
        <p:grpSpPr>
          <a:xfrm>
            <a:off x="4051403" y="3039924"/>
            <a:ext cx="375057" cy="409770"/>
            <a:chOff x="5102204" y="470400"/>
            <a:chExt cx="400360" cy="437368"/>
          </a:xfrm>
        </p:grpSpPr>
        <p:sp>
          <p:nvSpPr>
            <p:cNvPr id="474" name="Google Shape;474;p40"/>
            <p:cNvSpPr/>
            <p:nvPr/>
          </p:nvSpPr>
          <p:spPr>
            <a:xfrm>
              <a:off x="51022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301908" y="689368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0276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40"/>
          <p:cNvSpPr/>
          <p:nvPr/>
        </p:nvSpPr>
        <p:spPr>
          <a:xfrm rot="5400000">
            <a:off x="4799025" y="27986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8113250" y="3155350"/>
            <a:ext cx="672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8034975" y="364812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50878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40"/>
          <p:cNvGrpSpPr/>
          <p:nvPr/>
        </p:nvGrpSpPr>
        <p:grpSpPr>
          <a:xfrm>
            <a:off x="5109927" y="2114167"/>
            <a:ext cx="399504" cy="422580"/>
            <a:chOff x="2616500" y="470400"/>
            <a:chExt cx="399504" cy="422580"/>
          </a:xfrm>
        </p:grpSpPr>
        <p:sp>
          <p:nvSpPr>
            <p:cNvPr id="482" name="Google Shape;482;p40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0"/>
          <p:cNvSpPr/>
          <p:nvPr/>
        </p:nvSpPr>
        <p:spPr>
          <a:xfrm>
            <a:off x="53114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40"/>
          <p:cNvGrpSpPr/>
          <p:nvPr/>
        </p:nvGrpSpPr>
        <p:grpSpPr>
          <a:xfrm>
            <a:off x="5258136" y="3039924"/>
            <a:ext cx="187975" cy="409770"/>
            <a:chOff x="5301908" y="470400"/>
            <a:chExt cx="200656" cy="437368"/>
          </a:xfrm>
        </p:grpSpPr>
        <p:sp>
          <p:nvSpPr>
            <p:cNvPr id="486" name="Google Shape;486;p40"/>
            <p:cNvSpPr/>
            <p:nvPr/>
          </p:nvSpPr>
          <p:spPr>
            <a:xfrm>
              <a:off x="5301908" y="689368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30276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56974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40"/>
          <p:cNvGrpSpPr/>
          <p:nvPr/>
        </p:nvGrpSpPr>
        <p:grpSpPr>
          <a:xfrm>
            <a:off x="5719527" y="2114167"/>
            <a:ext cx="399504" cy="422580"/>
            <a:chOff x="2616500" y="470400"/>
            <a:chExt cx="399504" cy="422580"/>
          </a:xfrm>
        </p:grpSpPr>
        <p:sp>
          <p:nvSpPr>
            <p:cNvPr id="490" name="Google Shape;490;p40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40"/>
          <p:cNvSpPr/>
          <p:nvPr/>
        </p:nvSpPr>
        <p:spPr>
          <a:xfrm>
            <a:off x="59210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496" name="Google Shape;496;p40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40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41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507" name="Google Shape;507;p41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510" name="Google Shape;510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41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41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522" name="Google Shape;522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1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1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527" name="Google Shape;527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41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41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532" name="Google Shape;532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41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41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539" name="Google Shape;539;p41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41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41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7" name="Google Shape;547;p41"/>
          <p:cNvSpPr/>
          <p:nvPr/>
        </p:nvSpPr>
        <p:spPr>
          <a:xfrm>
            <a:off x="50878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41"/>
          <p:cNvGrpSpPr/>
          <p:nvPr/>
        </p:nvGrpSpPr>
        <p:grpSpPr>
          <a:xfrm>
            <a:off x="5109927" y="2114167"/>
            <a:ext cx="399504" cy="422580"/>
            <a:chOff x="2616500" y="470400"/>
            <a:chExt cx="399504" cy="422580"/>
          </a:xfrm>
        </p:grpSpPr>
        <p:sp>
          <p:nvSpPr>
            <p:cNvPr id="549" name="Google Shape;549;p41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41"/>
          <p:cNvSpPr/>
          <p:nvPr/>
        </p:nvSpPr>
        <p:spPr>
          <a:xfrm>
            <a:off x="53114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56974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1"/>
          <p:cNvGrpSpPr/>
          <p:nvPr/>
        </p:nvGrpSpPr>
        <p:grpSpPr>
          <a:xfrm>
            <a:off x="5719527" y="2114167"/>
            <a:ext cx="399504" cy="422580"/>
            <a:chOff x="2616500" y="470400"/>
            <a:chExt cx="399504" cy="422580"/>
          </a:xfrm>
        </p:grpSpPr>
        <p:sp>
          <p:nvSpPr>
            <p:cNvPr id="554" name="Google Shape;554;p41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59210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560" name="Google Shape;560;p41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41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3" name="Google Shape;5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963" y="21092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1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41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566" name="Google Shape;566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1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41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571" name="Google Shape;571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41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576" name="Google Shape;576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581" name="Google Shape;581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41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63" y="21092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1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7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1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1"/>
          <p:cNvSpPr/>
          <p:nvPr/>
        </p:nvSpPr>
        <p:spPr>
          <a:xfrm rot="5400000">
            <a:off x="38261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41"/>
          <p:cNvGrpSpPr/>
          <p:nvPr/>
        </p:nvGrpSpPr>
        <p:grpSpPr>
          <a:xfrm>
            <a:off x="3632278" y="3017075"/>
            <a:ext cx="399504" cy="218400"/>
            <a:chOff x="2616500" y="470400"/>
            <a:chExt cx="399504" cy="218400"/>
          </a:xfrm>
        </p:grpSpPr>
        <p:sp>
          <p:nvSpPr>
            <p:cNvPr id="593" name="Google Shape;593;p41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41"/>
          <p:cNvSpPr/>
          <p:nvPr/>
        </p:nvSpPr>
        <p:spPr>
          <a:xfrm>
            <a:off x="36410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1"/>
          <p:cNvSpPr/>
          <p:nvPr/>
        </p:nvSpPr>
        <p:spPr>
          <a:xfrm>
            <a:off x="38440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1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40413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1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 rot="5400000">
            <a:off x="37966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7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3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1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1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1"/>
          <p:cNvSpPr/>
          <p:nvPr/>
        </p:nvSpPr>
        <p:spPr>
          <a:xfrm rot="5400000">
            <a:off x="48167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1"/>
          <p:cNvGrpSpPr/>
          <p:nvPr/>
        </p:nvGrpSpPr>
        <p:grpSpPr>
          <a:xfrm>
            <a:off x="4622878" y="3017075"/>
            <a:ext cx="399504" cy="218400"/>
            <a:chOff x="2616500" y="470400"/>
            <a:chExt cx="399504" cy="218400"/>
          </a:xfrm>
        </p:grpSpPr>
        <p:sp>
          <p:nvSpPr>
            <p:cNvPr id="609" name="Google Shape;609;p41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41"/>
          <p:cNvSpPr/>
          <p:nvPr/>
        </p:nvSpPr>
        <p:spPr>
          <a:xfrm>
            <a:off x="46316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48346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50319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50319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1"/>
          <p:cNvSpPr/>
          <p:nvPr/>
        </p:nvSpPr>
        <p:spPr>
          <a:xfrm rot="5400000">
            <a:off x="47872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1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41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624" name="Google Shape;624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1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41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629" name="Google Shape;629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634" name="Google Shape;634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1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41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639" name="Google Shape;639;p4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41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1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5" name="Google Shape;645;p41"/>
          <p:cNvSpPr/>
          <p:nvPr/>
        </p:nvSpPr>
        <p:spPr>
          <a:xfrm rot="5400000">
            <a:off x="2817825" y="37130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1"/>
          <p:cNvSpPr txBox="1"/>
          <p:nvPr/>
        </p:nvSpPr>
        <p:spPr>
          <a:xfrm>
            <a:off x="674976" y="3831550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Simulation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7" name="Google Shape;647;p41"/>
          <p:cNvGrpSpPr/>
          <p:nvPr/>
        </p:nvGrpSpPr>
        <p:grpSpPr>
          <a:xfrm>
            <a:off x="3063751" y="3942284"/>
            <a:ext cx="378890" cy="413988"/>
            <a:chOff x="3683300" y="470400"/>
            <a:chExt cx="399504" cy="436512"/>
          </a:xfrm>
        </p:grpSpPr>
        <p:sp>
          <p:nvSpPr>
            <p:cNvPr id="648" name="Google Shape;648;p41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41"/>
          <p:cNvGrpSpPr/>
          <p:nvPr/>
        </p:nvGrpSpPr>
        <p:grpSpPr>
          <a:xfrm>
            <a:off x="2682751" y="3942284"/>
            <a:ext cx="378890" cy="413988"/>
            <a:chOff x="3683300" y="470400"/>
            <a:chExt cx="399504" cy="436512"/>
          </a:xfrm>
        </p:grpSpPr>
        <p:sp>
          <p:nvSpPr>
            <p:cNvPr id="653" name="Google Shape;653;p41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2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665" name="Google Shape;665;p42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2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668" name="Google Shape;668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42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2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2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2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2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42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680" name="Google Shape;680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42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42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685" name="Google Shape;685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42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42"/>
          <p:cNvGrpSpPr/>
          <p:nvPr/>
        </p:nvGrpSpPr>
        <p:grpSpPr>
          <a:xfrm rot="5400000">
            <a:off x="3871366" y="2103531"/>
            <a:ext cx="400360" cy="437368"/>
            <a:chOff x="3149900" y="470400"/>
            <a:chExt cx="400360" cy="437368"/>
          </a:xfrm>
        </p:grpSpPr>
        <p:sp>
          <p:nvSpPr>
            <p:cNvPr id="690" name="Google Shape;690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2"/>
          <p:cNvSpPr/>
          <p:nvPr/>
        </p:nvSpPr>
        <p:spPr>
          <a:xfrm>
            <a:off x="38483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42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697" name="Google Shape;697;p4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2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0" name="Google Shape;700;p42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2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2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4" name="Google Shape;704;p42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50878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42"/>
          <p:cNvGrpSpPr/>
          <p:nvPr/>
        </p:nvGrpSpPr>
        <p:grpSpPr>
          <a:xfrm>
            <a:off x="5109927" y="2114167"/>
            <a:ext cx="399504" cy="422580"/>
            <a:chOff x="2616500" y="470400"/>
            <a:chExt cx="399504" cy="422580"/>
          </a:xfrm>
        </p:grpSpPr>
        <p:sp>
          <p:nvSpPr>
            <p:cNvPr id="707" name="Google Shape;707;p4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42"/>
          <p:cNvSpPr/>
          <p:nvPr/>
        </p:nvSpPr>
        <p:spPr>
          <a:xfrm>
            <a:off x="53114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2"/>
          <p:cNvSpPr/>
          <p:nvPr/>
        </p:nvSpPr>
        <p:spPr>
          <a:xfrm>
            <a:off x="56974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42"/>
          <p:cNvGrpSpPr/>
          <p:nvPr/>
        </p:nvGrpSpPr>
        <p:grpSpPr>
          <a:xfrm>
            <a:off x="5719527" y="2114167"/>
            <a:ext cx="399504" cy="422580"/>
            <a:chOff x="2616500" y="470400"/>
            <a:chExt cx="399504" cy="422580"/>
          </a:xfrm>
        </p:grpSpPr>
        <p:sp>
          <p:nvSpPr>
            <p:cNvPr id="712" name="Google Shape;712;p4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42"/>
          <p:cNvSpPr/>
          <p:nvPr/>
        </p:nvSpPr>
        <p:spPr>
          <a:xfrm>
            <a:off x="59210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2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2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718" name="Google Shape;718;p4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42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10m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963" y="21092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2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2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724" name="Google Shape;724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42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42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729" name="Google Shape;729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42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42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734" name="Google Shape;734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42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42"/>
          <p:cNvGrpSpPr/>
          <p:nvPr/>
        </p:nvGrpSpPr>
        <p:grpSpPr>
          <a:xfrm rot="5400000">
            <a:off x="4480966" y="2103531"/>
            <a:ext cx="400360" cy="437368"/>
            <a:chOff x="3149900" y="470400"/>
            <a:chExt cx="400360" cy="437368"/>
          </a:xfrm>
        </p:grpSpPr>
        <p:sp>
          <p:nvSpPr>
            <p:cNvPr id="739" name="Google Shape;739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42"/>
          <p:cNvSpPr/>
          <p:nvPr/>
        </p:nvSpPr>
        <p:spPr>
          <a:xfrm>
            <a:off x="4457952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63" y="21092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1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7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2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2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2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2"/>
          <p:cNvSpPr/>
          <p:nvPr/>
        </p:nvSpPr>
        <p:spPr>
          <a:xfrm rot="5400000">
            <a:off x="38261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42"/>
          <p:cNvGrpSpPr/>
          <p:nvPr/>
        </p:nvGrpSpPr>
        <p:grpSpPr>
          <a:xfrm>
            <a:off x="3632278" y="3017075"/>
            <a:ext cx="399504" cy="218400"/>
            <a:chOff x="2616500" y="470400"/>
            <a:chExt cx="399504" cy="218400"/>
          </a:xfrm>
        </p:grpSpPr>
        <p:sp>
          <p:nvSpPr>
            <p:cNvPr id="751" name="Google Shape;751;p42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42"/>
          <p:cNvSpPr/>
          <p:nvPr/>
        </p:nvSpPr>
        <p:spPr>
          <a:xfrm>
            <a:off x="36410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2"/>
          <p:cNvSpPr/>
          <p:nvPr/>
        </p:nvSpPr>
        <p:spPr>
          <a:xfrm>
            <a:off x="38440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2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2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40413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2"/>
          <p:cNvSpPr/>
          <p:nvPr/>
        </p:nvSpPr>
        <p:spPr>
          <a:xfrm rot="5400000">
            <a:off x="37966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7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3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2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2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2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 rot="5400000">
            <a:off x="48167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42"/>
          <p:cNvGrpSpPr/>
          <p:nvPr/>
        </p:nvGrpSpPr>
        <p:grpSpPr>
          <a:xfrm>
            <a:off x="4622878" y="3017075"/>
            <a:ext cx="399504" cy="218400"/>
            <a:chOff x="2616500" y="470400"/>
            <a:chExt cx="399504" cy="218400"/>
          </a:xfrm>
        </p:grpSpPr>
        <p:sp>
          <p:nvSpPr>
            <p:cNvPr id="767" name="Google Shape;767;p42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2"/>
          <p:cNvSpPr/>
          <p:nvPr/>
        </p:nvSpPr>
        <p:spPr>
          <a:xfrm>
            <a:off x="46316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2"/>
          <p:cNvSpPr/>
          <p:nvPr/>
        </p:nvSpPr>
        <p:spPr>
          <a:xfrm>
            <a:off x="48346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2"/>
          <p:cNvSpPr/>
          <p:nvPr/>
        </p:nvSpPr>
        <p:spPr>
          <a:xfrm>
            <a:off x="50319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2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2"/>
          <p:cNvSpPr/>
          <p:nvPr/>
        </p:nvSpPr>
        <p:spPr>
          <a:xfrm>
            <a:off x="50319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2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2"/>
          <p:cNvSpPr/>
          <p:nvPr/>
        </p:nvSpPr>
        <p:spPr>
          <a:xfrm rot="5400000">
            <a:off x="47872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2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2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2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42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782" name="Google Shape;782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42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42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787" name="Google Shape;787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42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792" name="Google Shape;792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2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42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797" name="Google Shape;797;p4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42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2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3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8" name="Google Shape;808;p43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3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810" name="Google Shape;810;p43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43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3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3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3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3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3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3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3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3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43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822" name="Google Shape;822;p43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43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5" name="Google Shape;825;p43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6" name="Google Shape;826;p43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3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3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9" name="Google Shape;829;p43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0" name="Google Shape;830;p43"/>
          <p:cNvSpPr/>
          <p:nvPr/>
        </p:nvSpPr>
        <p:spPr>
          <a:xfrm>
            <a:off x="50878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43"/>
          <p:cNvGrpSpPr/>
          <p:nvPr/>
        </p:nvGrpSpPr>
        <p:grpSpPr>
          <a:xfrm>
            <a:off x="5109927" y="2114167"/>
            <a:ext cx="399504" cy="422580"/>
            <a:chOff x="2616500" y="470400"/>
            <a:chExt cx="399504" cy="422580"/>
          </a:xfrm>
        </p:grpSpPr>
        <p:sp>
          <p:nvSpPr>
            <p:cNvPr id="832" name="Google Shape;832;p43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43"/>
          <p:cNvSpPr/>
          <p:nvPr/>
        </p:nvSpPr>
        <p:spPr>
          <a:xfrm>
            <a:off x="53114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3"/>
          <p:cNvSpPr/>
          <p:nvPr/>
        </p:nvSpPr>
        <p:spPr>
          <a:xfrm>
            <a:off x="5697451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43"/>
          <p:cNvGrpSpPr/>
          <p:nvPr/>
        </p:nvGrpSpPr>
        <p:grpSpPr>
          <a:xfrm>
            <a:off x="5719527" y="2114167"/>
            <a:ext cx="399504" cy="422580"/>
            <a:chOff x="2616500" y="470400"/>
            <a:chExt cx="399504" cy="422580"/>
          </a:xfrm>
        </p:grpSpPr>
        <p:sp>
          <p:nvSpPr>
            <p:cNvPr id="837" name="Google Shape;837;p43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43"/>
          <p:cNvSpPr/>
          <p:nvPr/>
        </p:nvSpPr>
        <p:spPr>
          <a:xfrm>
            <a:off x="5921071" y="23187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3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3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43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843" name="Google Shape;843;p43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43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10m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6" name="Google Shape;846;p43"/>
          <p:cNvSpPr/>
          <p:nvPr/>
        </p:nvSpPr>
        <p:spPr>
          <a:xfrm rot="5400000">
            <a:off x="38261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36410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38440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43"/>
          <p:cNvGrpSpPr/>
          <p:nvPr/>
        </p:nvGrpSpPr>
        <p:grpSpPr>
          <a:xfrm>
            <a:off x="3632278" y="3017075"/>
            <a:ext cx="399504" cy="218400"/>
            <a:chOff x="2616500" y="470400"/>
            <a:chExt cx="399504" cy="218400"/>
          </a:xfrm>
        </p:grpSpPr>
        <p:sp>
          <p:nvSpPr>
            <p:cNvPr id="850" name="Google Shape;850;p43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43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3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3"/>
          <p:cNvSpPr/>
          <p:nvPr/>
        </p:nvSpPr>
        <p:spPr>
          <a:xfrm>
            <a:off x="40413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3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3"/>
          <p:cNvSpPr/>
          <p:nvPr/>
        </p:nvSpPr>
        <p:spPr>
          <a:xfrm rot="5400000">
            <a:off x="37966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7" name="Google Shape;8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1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7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3"/>
          <p:cNvSpPr/>
          <p:nvPr/>
        </p:nvSpPr>
        <p:spPr>
          <a:xfrm rot="5400000">
            <a:off x="48167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3"/>
          <p:cNvSpPr/>
          <p:nvPr/>
        </p:nvSpPr>
        <p:spPr>
          <a:xfrm>
            <a:off x="46316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3"/>
          <p:cNvSpPr/>
          <p:nvPr/>
        </p:nvSpPr>
        <p:spPr>
          <a:xfrm>
            <a:off x="50319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3"/>
          <p:cNvSpPr/>
          <p:nvPr/>
        </p:nvSpPr>
        <p:spPr>
          <a:xfrm>
            <a:off x="48346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43"/>
          <p:cNvGrpSpPr/>
          <p:nvPr/>
        </p:nvGrpSpPr>
        <p:grpSpPr>
          <a:xfrm>
            <a:off x="4622878" y="3017075"/>
            <a:ext cx="399504" cy="218400"/>
            <a:chOff x="2616500" y="470400"/>
            <a:chExt cx="399504" cy="218400"/>
          </a:xfrm>
        </p:grpSpPr>
        <p:sp>
          <p:nvSpPr>
            <p:cNvPr id="864" name="Google Shape;864;p43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3"/>
          <p:cNvSpPr/>
          <p:nvPr/>
        </p:nvSpPr>
        <p:spPr>
          <a:xfrm>
            <a:off x="50319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3"/>
          <p:cNvSpPr/>
          <p:nvPr/>
        </p:nvSpPr>
        <p:spPr>
          <a:xfrm rot="5400000">
            <a:off x="47872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3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3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3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3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876" name="Google Shape;876;p43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3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3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881" name="Google Shape;881;p43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3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3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886" name="Google Shape;886;p43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43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43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891" name="Google Shape;891;p43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43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43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3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3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3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7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43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3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3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4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0" name="Google Shape;910;p44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4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44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913" name="Google Shape;913;p44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44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6" name="Google Shape;916;p44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7" name="Google Shape;917;p44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4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4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920" name="Google Shape;920;p44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4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4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4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4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4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4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4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4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4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1" name="Google Shape;931;p44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2" name="Google Shape;932;p44"/>
          <p:cNvSpPr/>
          <p:nvPr/>
        </p:nvSpPr>
        <p:spPr>
          <a:xfrm>
            <a:off x="38280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44"/>
          <p:cNvGrpSpPr/>
          <p:nvPr/>
        </p:nvGrpSpPr>
        <p:grpSpPr>
          <a:xfrm>
            <a:off x="3850127" y="2119380"/>
            <a:ext cx="399504" cy="422580"/>
            <a:chOff x="2616500" y="470400"/>
            <a:chExt cx="399504" cy="422580"/>
          </a:xfrm>
        </p:grpSpPr>
        <p:sp>
          <p:nvSpPr>
            <p:cNvPr id="934" name="Google Shape;934;p44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44"/>
          <p:cNvSpPr/>
          <p:nvPr/>
        </p:nvSpPr>
        <p:spPr>
          <a:xfrm>
            <a:off x="40516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4"/>
          <p:cNvSpPr/>
          <p:nvPr/>
        </p:nvSpPr>
        <p:spPr>
          <a:xfrm>
            <a:off x="44376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44"/>
          <p:cNvGrpSpPr/>
          <p:nvPr/>
        </p:nvGrpSpPr>
        <p:grpSpPr>
          <a:xfrm>
            <a:off x="4459727" y="2119380"/>
            <a:ext cx="399504" cy="422580"/>
            <a:chOff x="2616500" y="470400"/>
            <a:chExt cx="399504" cy="422580"/>
          </a:xfrm>
        </p:grpSpPr>
        <p:sp>
          <p:nvSpPr>
            <p:cNvPr id="939" name="Google Shape;939;p44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44"/>
          <p:cNvSpPr/>
          <p:nvPr/>
        </p:nvSpPr>
        <p:spPr>
          <a:xfrm>
            <a:off x="46612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4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4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4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945" name="Google Shape;945;p44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44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20m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8" name="Google Shape;948;p44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9" name="Google Shape;949;p44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950" name="Google Shape;950;p44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4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44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955" name="Google Shape;955;p44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44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4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960" name="Google Shape;960;p44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4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4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4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4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4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4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4"/>
          <p:cNvSpPr/>
          <p:nvPr/>
        </p:nvSpPr>
        <p:spPr>
          <a:xfrm>
            <a:off x="4041318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4"/>
          <p:cNvSpPr/>
          <p:nvPr/>
        </p:nvSpPr>
        <p:spPr>
          <a:xfrm>
            <a:off x="42442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4"/>
          <p:cNvSpPr/>
          <p:nvPr/>
        </p:nvSpPr>
        <p:spPr>
          <a:xfrm>
            <a:off x="42442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4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4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974" name="Google Shape;974;p44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44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8" name="Google Shape;9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44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0" name="Google Shape;980;p44"/>
          <p:cNvSpPr/>
          <p:nvPr/>
        </p:nvSpPr>
        <p:spPr>
          <a:xfrm rot="5400000">
            <a:off x="48167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4622878" y="3017075"/>
            <a:ext cx="399504" cy="218400"/>
            <a:chOff x="2616500" y="470400"/>
            <a:chExt cx="399504" cy="218400"/>
          </a:xfrm>
        </p:grpSpPr>
        <p:sp>
          <p:nvSpPr>
            <p:cNvPr id="982" name="Google Shape;982;p44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44"/>
          <p:cNvSpPr/>
          <p:nvPr/>
        </p:nvSpPr>
        <p:spPr>
          <a:xfrm>
            <a:off x="46316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4"/>
          <p:cNvSpPr/>
          <p:nvPr/>
        </p:nvSpPr>
        <p:spPr>
          <a:xfrm>
            <a:off x="48346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4"/>
          <p:cNvSpPr/>
          <p:nvPr/>
        </p:nvSpPr>
        <p:spPr>
          <a:xfrm>
            <a:off x="50319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4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4"/>
          <p:cNvSpPr/>
          <p:nvPr/>
        </p:nvSpPr>
        <p:spPr>
          <a:xfrm>
            <a:off x="50319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4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4"/>
          <p:cNvSpPr/>
          <p:nvPr/>
        </p:nvSpPr>
        <p:spPr>
          <a:xfrm rot="5400000">
            <a:off x="47872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1" name="Google Shape;9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4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SIG Autocaling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 - Intro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67725" y="1057826"/>
            <a:ext cx="82287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Yesterday’s presentation covered the intro in more detail.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It is very difficult to pick the right amount of resources for your workload at every point in time.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K8s autoscaling helps you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-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Get the right resource requests and limits for containers in your pods with Vertical Pod Autoscaling (VPA)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-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Get the right number of pods required for your workloads with Horizontal Pod Autoscaling (HPA)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-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Get the right number of nodes required for your workloads with Cluster Autoscaling (CA)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5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0" name="Google Shape;1000;p45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1003" name="Google Shape;1003;p45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45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6" name="Google Shape;1006;p45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7" name="Google Shape;1007;p45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5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1010" name="Google Shape;1010;p45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5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5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5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5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1" name="Google Shape;1021;p45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38280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45"/>
          <p:cNvGrpSpPr/>
          <p:nvPr/>
        </p:nvGrpSpPr>
        <p:grpSpPr>
          <a:xfrm>
            <a:off x="3850127" y="2119380"/>
            <a:ext cx="399504" cy="422580"/>
            <a:chOff x="2616500" y="470400"/>
            <a:chExt cx="399504" cy="422580"/>
          </a:xfrm>
        </p:grpSpPr>
        <p:sp>
          <p:nvSpPr>
            <p:cNvPr id="1024" name="Google Shape;1024;p45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45"/>
          <p:cNvSpPr/>
          <p:nvPr/>
        </p:nvSpPr>
        <p:spPr>
          <a:xfrm>
            <a:off x="40516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5"/>
          <p:cNvSpPr/>
          <p:nvPr/>
        </p:nvSpPr>
        <p:spPr>
          <a:xfrm>
            <a:off x="44376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45"/>
          <p:cNvGrpSpPr/>
          <p:nvPr/>
        </p:nvGrpSpPr>
        <p:grpSpPr>
          <a:xfrm>
            <a:off x="4459727" y="2119380"/>
            <a:ext cx="399504" cy="422580"/>
            <a:chOff x="2616500" y="470400"/>
            <a:chExt cx="399504" cy="422580"/>
          </a:xfrm>
        </p:grpSpPr>
        <p:sp>
          <p:nvSpPr>
            <p:cNvPr id="1029" name="Google Shape;1029;p45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45"/>
          <p:cNvSpPr/>
          <p:nvPr/>
        </p:nvSpPr>
        <p:spPr>
          <a:xfrm>
            <a:off x="46612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5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5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4" name="Google Shape;1034;p45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1035" name="Google Shape;1035;p45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45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20m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8" name="Google Shape;1038;p45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040" name="Google Shape;1040;p45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45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4" name="Google Shape;1044;p45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045" name="Google Shape;1045;p45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45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050" name="Google Shape;1050;p45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45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5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5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5"/>
          <p:cNvSpPr/>
          <p:nvPr/>
        </p:nvSpPr>
        <p:spPr>
          <a:xfrm>
            <a:off x="2669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5"/>
          <p:cNvSpPr/>
          <p:nvPr/>
        </p:nvSpPr>
        <p:spPr>
          <a:xfrm>
            <a:off x="2872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5"/>
          <p:cNvSpPr/>
          <p:nvPr/>
        </p:nvSpPr>
        <p:spPr>
          <a:xfrm>
            <a:off x="2872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5"/>
          <p:cNvSpPr/>
          <p:nvPr/>
        </p:nvSpPr>
        <p:spPr>
          <a:xfrm>
            <a:off x="2669718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28726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5"/>
          <p:cNvSpPr/>
          <p:nvPr/>
        </p:nvSpPr>
        <p:spPr>
          <a:xfrm>
            <a:off x="28726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3" name="Google Shape;1063;p45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064" name="Google Shape;1064;p45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45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8" name="Google Shape;10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45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0" name="Google Shape;1070;p45"/>
          <p:cNvSpPr/>
          <p:nvPr/>
        </p:nvSpPr>
        <p:spPr>
          <a:xfrm rot="5400000">
            <a:off x="48167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45"/>
          <p:cNvGrpSpPr/>
          <p:nvPr/>
        </p:nvGrpSpPr>
        <p:grpSpPr>
          <a:xfrm>
            <a:off x="4622878" y="3017075"/>
            <a:ext cx="399504" cy="218400"/>
            <a:chOff x="2616500" y="470400"/>
            <a:chExt cx="399504" cy="218400"/>
          </a:xfrm>
        </p:grpSpPr>
        <p:sp>
          <p:nvSpPr>
            <p:cNvPr id="1072" name="Google Shape;1072;p45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45"/>
          <p:cNvSpPr/>
          <p:nvPr/>
        </p:nvSpPr>
        <p:spPr>
          <a:xfrm>
            <a:off x="46316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5"/>
          <p:cNvSpPr/>
          <p:nvPr/>
        </p:nvSpPr>
        <p:spPr>
          <a:xfrm>
            <a:off x="48346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50319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5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>
            <a:off x="50319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 rot="5400000">
            <a:off x="47872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1" name="Google Shape;10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25" y="3020138"/>
            <a:ext cx="41625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63" y="30236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45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5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6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0" name="Google Shape;1090;p46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46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1093" name="Google Shape;1093;p46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46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6" name="Google Shape;1096;p46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7" name="Google Shape;1097;p46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6"/>
          <p:cNvSpPr/>
          <p:nvPr/>
        </p:nvSpPr>
        <p:spPr>
          <a:xfrm rot="5400000">
            <a:off x="2835580" y="28068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9" name="Google Shape;1099;p46"/>
          <p:cNvGrpSpPr/>
          <p:nvPr/>
        </p:nvGrpSpPr>
        <p:grpSpPr>
          <a:xfrm>
            <a:off x="2641678" y="3017075"/>
            <a:ext cx="399504" cy="218400"/>
            <a:chOff x="2616500" y="470400"/>
            <a:chExt cx="399504" cy="218400"/>
          </a:xfrm>
        </p:grpSpPr>
        <p:sp>
          <p:nvSpPr>
            <p:cNvPr id="1100" name="Google Shape;1100;p46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Google Shape;1102;p46"/>
          <p:cNvSpPr/>
          <p:nvPr/>
        </p:nvSpPr>
        <p:spPr>
          <a:xfrm>
            <a:off x="2650454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6"/>
          <p:cNvSpPr/>
          <p:nvPr/>
        </p:nvSpPr>
        <p:spPr>
          <a:xfrm>
            <a:off x="2853402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6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6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6"/>
          <p:cNvSpPr/>
          <p:nvPr/>
        </p:nvSpPr>
        <p:spPr>
          <a:xfrm>
            <a:off x="3050718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6"/>
          <p:cNvSpPr/>
          <p:nvPr/>
        </p:nvSpPr>
        <p:spPr>
          <a:xfrm rot="5400000">
            <a:off x="2806025" y="28022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6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6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1" name="Google Shape;1111;p46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2" name="Google Shape;1112;p46"/>
          <p:cNvSpPr/>
          <p:nvPr/>
        </p:nvSpPr>
        <p:spPr>
          <a:xfrm>
            <a:off x="38280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46"/>
          <p:cNvGrpSpPr/>
          <p:nvPr/>
        </p:nvGrpSpPr>
        <p:grpSpPr>
          <a:xfrm>
            <a:off x="3850127" y="2119380"/>
            <a:ext cx="399504" cy="422580"/>
            <a:chOff x="2616500" y="470400"/>
            <a:chExt cx="399504" cy="422580"/>
          </a:xfrm>
        </p:grpSpPr>
        <p:sp>
          <p:nvSpPr>
            <p:cNvPr id="1114" name="Google Shape;1114;p46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46"/>
          <p:cNvSpPr/>
          <p:nvPr/>
        </p:nvSpPr>
        <p:spPr>
          <a:xfrm>
            <a:off x="40516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6"/>
          <p:cNvSpPr/>
          <p:nvPr/>
        </p:nvSpPr>
        <p:spPr>
          <a:xfrm>
            <a:off x="44376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46"/>
          <p:cNvGrpSpPr/>
          <p:nvPr/>
        </p:nvGrpSpPr>
        <p:grpSpPr>
          <a:xfrm>
            <a:off x="4459727" y="2119380"/>
            <a:ext cx="399504" cy="422580"/>
            <a:chOff x="2616500" y="470400"/>
            <a:chExt cx="399504" cy="422580"/>
          </a:xfrm>
        </p:grpSpPr>
        <p:sp>
          <p:nvSpPr>
            <p:cNvPr id="1119" name="Google Shape;1119;p46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6"/>
          <p:cNvSpPr/>
          <p:nvPr/>
        </p:nvSpPr>
        <p:spPr>
          <a:xfrm>
            <a:off x="46612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6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6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4" name="Google Shape;1124;p46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1125" name="Google Shape;1125;p46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46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30m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8" name="Google Shape;1128;p46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46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130" name="Google Shape;1130;p46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6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46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135" name="Google Shape;1135;p46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6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9" name="Google Shape;1139;p46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140" name="Google Shape;1140;p46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6"/>
          <p:cNvSpPr/>
          <p:nvPr/>
        </p:nvSpPr>
        <p:spPr>
          <a:xfrm>
            <a:off x="3050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6"/>
          <p:cNvSpPr/>
          <p:nvPr/>
        </p:nvSpPr>
        <p:spPr>
          <a:xfrm>
            <a:off x="3253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6"/>
          <p:cNvSpPr/>
          <p:nvPr/>
        </p:nvSpPr>
        <p:spPr>
          <a:xfrm>
            <a:off x="3253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6"/>
          <p:cNvSpPr/>
          <p:nvPr/>
        </p:nvSpPr>
        <p:spPr>
          <a:xfrm>
            <a:off x="2669718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6"/>
          <p:cNvSpPr/>
          <p:nvPr/>
        </p:nvSpPr>
        <p:spPr>
          <a:xfrm>
            <a:off x="28726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6"/>
          <p:cNvSpPr/>
          <p:nvPr/>
        </p:nvSpPr>
        <p:spPr>
          <a:xfrm>
            <a:off x="28726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6"/>
          <p:cNvSpPr/>
          <p:nvPr/>
        </p:nvSpPr>
        <p:spPr>
          <a:xfrm>
            <a:off x="2669718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6"/>
          <p:cNvSpPr/>
          <p:nvPr/>
        </p:nvSpPr>
        <p:spPr>
          <a:xfrm>
            <a:off x="28726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6"/>
          <p:cNvSpPr/>
          <p:nvPr/>
        </p:nvSpPr>
        <p:spPr>
          <a:xfrm>
            <a:off x="28726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6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3" name="Google Shape;1153;p46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154" name="Google Shape;1154;p46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46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8" name="Google Shape;11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46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0" name="Google Shape;1160;p46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6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6"/>
          <p:cNvSpPr/>
          <p:nvPr/>
        </p:nvSpPr>
        <p:spPr>
          <a:xfrm>
            <a:off x="5234866" y="32456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6"/>
          <p:cNvSpPr/>
          <p:nvPr/>
        </p:nvSpPr>
        <p:spPr>
          <a:xfrm>
            <a:off x="5234866" y="3017075"/>
            <a:ext cx="199800" cy="218400"/>
          </a:xfrm>
          <a:prstGeom prst="rect">
            <a:avLst/>
          </a:prstGeom>
          <a:solidFill>
            <a:srgbClr val="4184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7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Scale Down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9" name="Google Shape;1169;p47"/>
          <p:cNvSpPr/>
          <p:nvPr/>
        </p:nvSpPr>
        <p:spPr>
          <a:xfrm>
            <a:off x="32184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7"/>
          <p:cNvSpPr/>
          <p:nvPr/>
        </p:nvSpPr>
        <p:spPr>
          <a:xfrm>
            <a:off x="3446883" y="23190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47"/>
          <p:cNvGrpSpPr/>
          <p:nvPr/>
        </p:nvGrpSpPr>
        <p:grpSpPr>
          <a:xfrm>
            <a:off x="3245340" y="2114392"/>
            <a:ext cx="399504" cy="422580"/>
            <a:chOff x="2616500" y="470400"/>
            <a:chExt cx="399504" cy="422580"/>
          </a:xfrm>
        </p:grpSpPr>
        <p:sp>
          <p:nvSpPr>
            <p:cNvPr id="1172" name="Google Shape;1172;p47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47"/>
          <p:cNvSpPr txBox="1"/>
          <p:nvPr/>
        </p:nvSpPr>
        <p:spPr>
          <a:xfrm>
            <a:off x="692701" y="2136825"/>
            <a:ext cx="1694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5" name="Google Shape;1175;p47"/>
          <p:cNvSpPr txBox="1"/>
          <p:nvPr/>
        </p:nvSpPr>
        <p:spPr>
          <a:xfrm>
            <a:off x="692700" y="30512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6" name="Google Shape;1176;p47"/>
          <p:cNvSpPr/>
          <p:nvPr/>
        </p:nvSpPr>
        <p:spPr>
          <a:xfrm>
            <a:off x="7361675" y="30767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7"/>
          <p:cNvSpPr/>
          <p:nvPr/>
        </p:nvSpPr>
        <p:spPr>
          <a:xfrm rot="5400000">
            <a:off x="7481085" y="38339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7"/>
          <p:cNvSpPr txBox="1"/>
          <p:nvPr/>
        </p:nvSpPr>
        <p:spPr>
          <a:xfrm>
            <a:off x="7902650" y="3116738"/>
            <a:ext cx="75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9" name="Google Shape;1179;p47"/>
          <p:cNvSpPr txBox="1"/>
          <p:nvPr/>
        </p:nvSpPr>
        <p:spPr>
          <a:xfrm>
            <a:off x="7902650" y="36633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0" name="Google Shape;1180;p47"/>
          <p:cNvSpPr/>
          <p:nvPr/>
        </p:nvSpPr>
        <p:spPr>
          <a:xfrm>
            <a:off x="38280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47"/>
          <p:cNvGrpSpPr/>
          <p:nvPr/>
        </p:nvGrpSpPr>
        <p:grpSpPr>
          <a:xfrm>
            <a:off x="3850127" y="2119380"/>
            <a:ext cx="399504" cy="422580"/>
            <a:chOff x="2616500" y="470400"/>
            <a:chExt cx="399504" cy="422580"/>
          </a:xfrm>
        </p:grpSpPr>
        <p:sp>
          <p:nvSpPr>
            <p:cNvPr id="1182" name="Google Shape;1182;p47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>
            <a:off x="40516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7"/>
          <p:cNvSpPr/>
          <p:nvPr/>
        </p:nvSpPr>
        <p:spPr>
          <a:xfrm>
            <a:off x="4437651" y="2102788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6" name="Google Shape;1186;p47"/>
          <p:cNvGrpSpPr/>
          <p:nvPr/>
        </p:nvGrpSpPr>
        <p:grpSpPr>
          <a:xfrm>
            <a:off x="4459727" y="2119380"/>
            <a:ext cx="399504" cy="422580"/>
            <a:chOff x="2616500" y="470400"/>
            <a:chExt cx="399504" cy="422580"/>
          </a:xfrm>
        </p:grpSpPr>
        <p:sp>
          <p:nvSpPr>
            <p:cNvPr id="1187" name="Google Shape;1187;p47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47"/>
          <p:cNvSpPr/>
          <p:nvPr/>
        </p:nvSpPr>
        <p:spPr>
          <a:xfrm>
            <a:off x="4661271" y="2324005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7"/>
          <p:cNvSpPr/>
          <p:nvPr/>
        </p:nvSpPr>
        <p:spPr>
          <a:xfrm>
            <a:off x="2608839" y="20975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7"/>
          <p:cNvSpPr/>
          <p:nvPr/>
        </p:nvSpPr>
        <p:spPr>
          <a:xfrm>
            <a:off x="2837283" y="2319017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47"/>
          <p:cNvGrpSpPr/>
          <p:nvPr/>
        </p:nvGrpSpPr>
        <p:grpSpPr>
          <a:xfrm>
            <a:off x="2635740" y="2114392"/>
            <a:ext cx="399504" cy="422580"/>
            <a:chOff x="2616500" y="470400"/>
            <a:chExt cx="399504" cy="422580"/>
          </a:xfrm>
        </p:grpSpPr>
        <p:sp>
          <p:nvSpPr>
            <p:cNvPr id="1193" name="Google Shape;1193;p47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47"/>
          <p:cNvSpPr txBox="1"/>
          <p:nvPr/>
        </p:nvSpPr>
        <p:spPr>
          <a:xfrm>
            <a:off x="3740700" y="1472375"/>
            <a:ext cx="136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t = 30m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6" name="Google Shape;1196;p47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7" name="Google Shape;1197;p47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198" name="Google Shape;1198;p47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47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47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203" name="Google Shape;1203;p47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47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7" name="Google Shape;1207;p47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208" name="Google Shape;1208;p47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47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2" name="Google Shape;1212;p47"/>
          <p:cNvGrpSpPr/>
          <p:nvPr/>
        </p:nvGrpSpPr>
        <p:grpSpPr>
          <a:xfrm rot="5400000">
            <a:off x="7376566" y="2408331"/>
            <a:ext cx="400360" cy="437368"/>
            <a:chOff x="3149900" y="470400"/>
            <a:chExt cx="400360" cy="437368"/>
          </a:xfrm>
        </p:grpSpPr>
        <p:sp>
          <p:nvSpPr>
            <p:cNvPr id="1213" name="Google Shape;1213;p47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47"/>
          <p:cNvSpPr/>
          <p:nvPr/>
        </p:nvSpPr>
        <p:spPr>
          <a:xfrm>
            <a:off x="7353552" y="2402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7" name="Google Shape;121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163" y="2414038"/>
            <a:ext cx="41625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7"/>
          <p:cNvSpPr txBox="1"/>
          <p:nvPr/>
        </p:nvSpPr>
        <p:spPr>
          <a:xfrm>
            <a:off x="7902650" y="2228400"/>
            <a:ext cx="1093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Marked as unneeded</a:t>
            </a:r>
            <a:endParaRPr b="1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9" name="Google Shape;1219;p47"/>
          <p:cNvSpPr/>
          <p:nvPr/>
        </p:nvSpPr>
        <p:spPr>
          <a:xfrm rot="5400000">
            <a:off x="2800850" y="28073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47"/>
          <p:cNvGrpSpPr/>
          <p:nvPr/>
        </p:nvGrpSpPr>
        <p:grpSpPr>
          <a:xfrm>
            <a:off x="3046776" y="3036584"/>
            <a:ext cx="378890" cy="413988"/>
            <a:chOff x="3683300" y="470400"/>
            <a:chExt cx="399504" cy="436512"/>
          </a:xfrm>
        </p:grpSpPr>
        <p:sp>
          <p:nvSpPr>
            <p:cNvPr id="1221" name="Google Shape;1221;p47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676C7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47"/>
          <p:cNvGrpSpPr/>
          <p:nvPr/>
        </p:nvGrpSpPr>
        <p:grpSpPr>
          <a:xfrm>
            <a:off x="2665776" y="3036584"/>
            <a:ext cx="378890" cy="413988"/>
            <a:chOff x="3683300" y="470400"/>
            <a:chExt cx="399504" cy="436512"/>
          </a:xfrm>
        </p:grpSpPr>
        <p:sp>
          <p:nvSpPr>
            <p:cNvPr id="1226" name="Google Shape;1226;p47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8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- Tuning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5" name="Google Shape;1235;p48"/>
          <p:cNvSpPr txBox="1"/>
          <p:nvPr/>
        </p:nvSpPr>
        <p:spPr>
          <a:xfrm>
            <a:off x="385900" y="1105800"/>
            <a:ext cx="41862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CA optimises by default for serving workloads and their observed behavior.</a:t>
            </a:r>
            <a:endParaRPr b="1"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b="1"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The tunables are set to reasonable defaults for these types of workloads.</a:t>
            </a:r>
            <a:endParaRPr b="1"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b="1"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But they can be optimised for different workloads.</a:t>
            </a:r>
            <a:endParaRPr b="1"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6" name="Google Shape;1236;p48"/>
          <p:cNvPicPr preferRelativeResize="0"/>
          <p:nvPr/>
        </p:nvPicPr>
        <p:blipFill rotWithShape="1">
          <a:blip r:embed="rId4">
            <a:alphaModFix/>
          </a:blip>
          <a:srcRect b="0" l="13374" r="12813" t="0"/>
          <a:stretch/>
        </p:blipFill>
        <p:spPr>
          <a:xfrm>
            <a:off x="4620625" y="1057875"/>
            <a:ext cx="4523374" cy="408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9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Flags for o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ptimizing utilisation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2" name="Google Shape;1242;p49"/>
          <p:cNvSpPr txBox="1"/>
          <p:nvPr/>
        </p:nvSpPr>
        <p:spPr>
          <a:xfrm>
            <a:off x="302750" y="1376875"/>
            <a:ext cx="83718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--scale-down-unneeded-time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--scale-down-delay-after-delete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--scale-down-utilization-threshold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--max-empty-bulk-delete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7" name="Google Shape;1247;p50"/>
          <p:cNvCxnSpPr/>
          <p:nvPr/>
        </p:nvCxnSpPr>
        <p:spPr>
          <a:xfrm>
            <a:off x="807625" y="3256950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48" name="Google Shape;1248;p50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Flags for optimizing utilisation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2933175" y="3130675"/>
            <a:ext cx="3106800" cy="25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0"/>
          <p:cNvSpPr txBox="1"/>
          <p:nvPr/>
        </p:nvSpPr>
        <p:spPr>
          <a:xfrm>
            <a:off x="302750" y="1514850"/>
            <a:ext cx="83721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--scale-down-unneeded-time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1" name="Google Shape;1251;p50"/>
          <p:cNvSpPr txBox="1"/>
          <p:nvPr/>
        </p:nvSpPr>
        <p:spPr>
          <a:xfrm>
            <a:off x="6900325" y="2687900"/>
            <a:ext cx="1762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20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20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rgbClr val="34A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807625" y="2714250"/>
            <a:ext cx="1495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    </a:t>
            </a:r>
            <a:r>
              <a:rPr b="1"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0"/>
          <p:cNvSpPr txBox="1"/>
          <p:nvPr/>
        </p:nvSpPr>
        <p:spPr>
          <a:xfrm>
            <a:off x="5750300" y="2002100"/>
            <a:ext cx="3280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nodes will not flap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632300" y="2006325"/>
            <a:ext cx="32172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Faster scale down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Increased CA reaction speed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5" name="Google Shape;1255;p50"/>
          <p:cNvSpPr txBox="1"/>
          <p:nvPr/>
        </p:nvSpPr>
        <p:spPr>
          <a:xfrm>
            <a:off x="867825" y="3806925"/>
            <a:ext cx="762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 a node needs to be marked unneeded for before scale down for it is attempted.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0" name="Google Shape;1260;p51"/>
          <p:cNvCxnSpPr/>
          <p:nvPr/>
        </p:nvCxnSpPr>
        <p:spPr>
          <a:xfrm>
            <a:off x="807625" y="3256950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61" name="Google Shape;1261;p51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Flags for optimizing utilisation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2" name="Google Shape;1262;p51"/>
          <p:cNvSpPr/>
          <p:nvPr/>
        </p:nvSpPr>
        <p:spPr>
          <a:xfrm>
            <a:off x="2933175" y="3130675"/>
            <a:ext cx="3217200" cy="25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1"/>
          <p:cNvSpPr txBox="1"/>
          <p:nvPr/>
        </p:nvSpPr>
        <p:spPr>
          <a:xfrm>
            <a:off x="302750" y="1514850"/>
            <a:ext cx="83721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--scale-down-delay-after-delete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4" name="Google Shape;1264;p51"/>
          <p:cNvSpPr txBox="1"/>
          <p:nvPr/>
        </p:nvSpPr>
        <p:spPr>
          <a:xfrm>
            <a:off x="6900325" y="2687900"/>
            <a:ext cx="1762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20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 + </a:t>
            </a: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rgbClr val="34A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51"/>
          <p:cNvSpPr txBox="1"/>
          <p:nvPr/>
        </p:nvSpPr>
        <p:spPr>
          <a:xfrm>
            <a:off x="807625" y="2714250"/>
            <a:ext cx="1495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    </a:t>
            </a:r>
            <a:r>
              <a:rPr b="1"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51"/>
          <p:cNvSpPr txBox="1"/>
          <p:nvPr/>
        </p:nvSpPr>
        <p:spPr>
          <a:xfrm>
            <a:off x="5750300" y="2002100"/>
            <a:ext cx="3280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nodes will not flap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7" name="Google Shape;1267;p51"/>
          <p:cNvSpPr txBox="1"/>
          <p:nvPr/>
        </p:nvSpPr>
        <p:spPr>
          <a:xfrm>
            <a:off x="632300" y="2006325"/>
            <a:ext cx="32172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Faster scale down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Increased CA reaction speed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8" name="Google Shape;1268;p51"/>
          <p:cNvSpPr txBox="1"/>
          <p:nvPr/>
        </p:nvSpPr>
        <p:spPr>
          <a:xfrm>
            <a:off x="702975" y="3721875"/>
            <a:ext cx="762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Delay after a successful scale up for a new attempt of scale down.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3" name="Google Shape;1273;p52"/>
          <p:cNvCxnSpPr/>
          <p:nvPr/>
        </p:nvCxnSpPr>
        <p:spPr>
          <a:xfrm>
            <a:off x="807625" y="3256950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74" name="Google Shape;1274;p52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Flags for optimizing utilisation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5" name="Google Shape;1275;p52"/>
          <p:cNvSpPr/>
          <p:nvPr/>
        </p:nvSpPr>
        <p:spPr>
          <a:xfrm>
            <a:off x="2681100" y="3130675"/>
            <a:ext cx="3619500" cy="25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2"/>
          <p:cNvSpPr txBox="1"/>
          <p:nvPr/>
        </p:nvSpPr>
        <p:spPr>
          <a:xfrm>
            <a:off x="302750" y="1514850"/>
            <a:ext cx="83721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--scale-down-utilization-threshold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7" name="Google Shape;1277;p52"/>
          <p:cNvSpPr txBox="1"/>
          <p:nvPr/>
        </p:nvSpPr>
        <p:spPr>
          <a:xfrm>
            <a:off x="6900325" y="2687900"/>
            <a:ext cx="1762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20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 + </a:t>
            </a: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rgbClr val="34A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52"/>
          <p:cNvSpPr txBox="1"/>
          <p:nvPr/>
        </p:nvSpPr>
        <p:spPr>
          <a:xfrm>
            <a:off x="807625" y="2714250"/>
            <a:ext cx="1495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    </a:t>
            </a:r>
            <a:r>
              <a:rPr b="1"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52"/>
          <p:cNvSpPr txBox="1"/>
          <p:nvPr/>
        </p:nvSpPr>
        <p:spPr>
          <a:xfrm>
            <a:off x="5755300" y="1627650"/>
            <a:ext cx="3280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for looser packing of nodes allowing for new pods to be scheduled immediately.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for overprovisioning. 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0" name="Google Shape;1280;p52"/>
          <p:cNvSpPr txBox="1"/>
          <p:nvPr/>
        </p:nvSpPr>
        <p:spPr>
          <a:xfrm>
            <a:off x="632300" y="2006325"/>
            <a:ext cx="32172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Tighter packing of nodes.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Potentially higher utilisation.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1" name="Google Shape;1281;p52"/>
          <p:cNvSpPr txBox="1"/>
          <p:nvPr/>
        </p:nvSpPr>
        <p:spPr>
          <a:xfrm>
            <a:off x="702975" y="3721875"/>
            <a:ext cx="762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The utilization (cpu and memory combined) of a node has to be below this threshold for CA to consider it for scale down.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6" name="Google Shape;1286;p53"/>
          <p:cNvCxnSpPr/>
          <p:nvPr/>
        </p:nvCxnSpPr>
        <p:spPr>
          <a:xfrm>
            <a:off x="807625" y="3256950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87" name="Google Shape;1287;p53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Flags for optimizing utilisation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8" name="Google Shape;1288;p53"/>
          <p:cNvSpPr/>
          <p:nvPr/>
        </p:nvSpPr>
        <p:spPr>
          <a:xfrm>
            <a:off x="3117125" y="3135678"/>
            <a:ext cx="2706900" cy="25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3"/>
          <p:cNvSpPr txBox="1"/>
          <p:nvPr/>
        </p:nvSpPr>
        <p:spPr>
          <a:xfrm>
            <a:off x="302750" y="1514850"/>
            <a:ext cx="83721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--max-empty-bulk-delete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0" name="Google Shape;1290;p53"/>
          <p:cNvSpPr txBox="1"/>
          <p:nvPr/>
        </p:nvSpPr>
        <p:spPr>
          <a:xfrm>
            <a:off x="6900325" y="2687900"/>
            <a:ext cx="1762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20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 + </a:t>
            </a:r>
            <a:r>
              <a:rPr lang="en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34A85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rgbClr val="34A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53"/>
          <p:cNvSpPr txBox="1"/>
          <p:nvPr/>
        </p:nvSpPr>
        <p:spPr>
          <a:xfrm>
            <a:off x="807625" y="2714250"/>
            <a:ext cx="1495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      </a:t>
            </a:r>
            <a:r>
              <a:rPr b="1"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53"/>
          <p:cNvSpPr txBox="1"/>
          <p:nvPr/>
        </p:nvSpPr>
        <p:spPr>
          <a:xfrm>
            <a:off x="5688075" y="1854825"/>
            <a:ext cx="3280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Fast CA reaction time after workload completion.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Faster cleanup in larger clusters.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3" name="Google Shape;1293;p53"/>
          <p:cNvSpPr txBox="1"/>
          <p:nvPr/>
        </p:nvSpPr>
        <p:spPr>
          <a:xfrm>
            <a:off x="632300" y="2006325"/>
            <a:ext cx="32172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Prevents node count flapping if new workload is expected soon.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4" name="Google Shape;1294;p53"/>
          <p:cNvSpPr txBox="1"/>
          <p:nvPr/>
        </p:nvSpPr>
        <p:spPr>
          <a:xfrm>
            <a:off x="702975" y="3721875"/>
            <a:ext cx="762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Denotes how many empty nodes can be attempted to scale down in one go.</a:t>
            </a:r>
            <a:endParaRPr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4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Other flags that matter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0" name="Google Shape;1300;p54"/>
          <p:cNvSpPr txBox="1"/>
          <p:nvPr/>
        </p:nvSpPr>
        <p:spPr>
          <a:xfrm>
            <a:off x="489900" y="1584825"/>
            <a:ext cx="81642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--scale-down-unready-time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--scan-interval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--scale-down-delay-after-failure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--scale-down-delay-after-add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--unremovable-node-recheck-timeout</a:t>
            </a:r>
            <a:endParaRPr b="1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VPA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 - Intro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367725" y="1134025"/>
            <a:ext cx="4128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How much resources (cpu/mem) does your pod need?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VPA knows based on historical usage on your workload.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VPA can actually modify both resource requests and resource limits based on this knowledge.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4">
            <a:alphaModFix/>
          </a:blip>
          <a:srcRect b="10229" l="8665" r="28673" t="2783"/>
          <a:stretch/>
        </p:blipFill>
        <p:spPr>
          <a:xfrm>
            <a:off x="4572000" y="911975"/>
            <a:ext cx="4572000" cy="4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5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Flags for optimizing utilisation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6" name="Google Shape;1306;p55"/>
          <p:cNvSpPr txBox="1"/>
          <p:nvPr/>
        </p:nvSpPr>
        <p:spPr>
          <a:xfrm>
            <a:off x="264325" y="1155950"/>
            <a:ext cx="41703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Make base scale down faster</a:t>
            </a:r>
            <a:b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--scale-down-unneeded-time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--scale-down-utilization-threshold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--scale-down-unready-time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7" name="Google Shape;1307;p55"/>
          <p:cNvSpPr txBox="1"/>
          <p:nvPr/>
        </p:nvSpPr>
        <p:spPr>
          <a:xfrm>
            <a:off x="4226750" y="1174550"/>
            <a:ext cx="43794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Make serial scale downs faster</a:t>
            </a:r>
            <a:b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--scale-down-delay-after-add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--max-empty-bulk-delete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--scan-interval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--scale-down-delay-after-failure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--scale-down-delay-after-delete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--unremovable-node-recheck-timeout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08" name="Google Shape;1308;p55"/>
          <p:cNvCxnSpPr/>
          <p:nvPr/>
        </p:nvCxnSpPr>
        <p:spPr>
          <a:xfrm>
            <a:off x="682500" y="1689425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6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Non CA flags that matter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4" name="Google Shape;1314;p56"/>
          <p:cNvSpPr txBox="1"/>
          <p:nvPr/>
        </p:nvSpPr>
        <p:spPr>
          <a:xfrm>
            <a:off x="264325" y="1155950"/>
            <a:ext cx="41703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Controller manager and scheduler</a:t>
            </a:r>
            <a:b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--kube-api-qps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--kube-api-burst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5" name="Google Shape;1315;p56"/>
          <p:cNvSpPr txBox="1"/>
          <p:nvPr/>
        </p:nvSpPr>
        <p:spPr>
          <a:xfrm>
            <a:off x="4226750" y="1174550"/>
            <a:ext cx="43794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API server</a:t>
            </a:r>
            <a:b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--max-mutating-requests-inflight 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184F3"/>
                </a:solidFill>
                <a:latin typeface="Trebuchet MS"/>
                <a:ea typeface="Trebuchet MS"/>
                <a:cs typeface="Trebuchet MS"/>
                <a:sym typeface="Trebuchet MS"/>
              </a:rPr>
              <a:t>--max-requests-inflight</a:t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16" name="Google Shape;1316;p56"/>
          <p:cNvCxnSpPr/>
          <p:nvPr/>
        </p:nvCxnSpPr>
        <p:spPr>
          <a:xfrm>
            <a:off x="682500" y="1689425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7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these IRL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2" name="Google Shape;1322;p57"/>
          <p:cNvSpPr txBox="1"/>
          <p:nvPr/>
        </p:nvSpPr>
        <p:spPr>
          <a:xfrm>
            <a:off x="264325" y="1155950"/>
            <a:ext cx="82791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rebuchet MS"/>
              <a:buChar char="●"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For self hosted k8s, change flag value in CA Deployment. Gradually change flag values to move towards optimal values.</a:t>
            </a:r>
            <a:endParaRPr b="1"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rebuchet MS"/>
              <a:buChar char="●"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For hosted k8s solutions, GKE for eg has Autoscaling Profiles which has curated, supported “profiles” (beta soon) like “</a:t>
            </a:r>
            <a:r>
              <a:rPr b="1" lang="en" sz="1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Optimise Utilisation”</a:t>
            </a:r>
            <a:endParaRPr b="1" sz="1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8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t/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8" name="Google Shape;1328;p58"/>
          <p:cNvSpPr txBox="1"/>
          <p:nvPr/>
        </p:nvSpPr>
        <p:spPr>
          <a:xfrm>
            <a:off x="264325" y="1155950"/>
            <a:ext cx="82791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1" sz="1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4184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9" name="Google Shape;13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HPA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 - Intro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367725" y="1134025"/>
            <a:ext cx="4128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How many replicas does your deployment need to satisfy the load at this point of time?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HPA knows based on the current resource utilization.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HPA works according to a target resource utilization.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4">
            <a:alphaModFix/>
          </a:blip>
          <a:srcRect b="0" l="28093" r="0" t="0"/>
          <a:stretch/>
        </p:blipFill>
        <p:spPr>
          <a:xfrm>
            <a:off x="4572000" y="904675"/>
            <a:ext cx="4571995" cy="42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A - 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Intro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367725" y="1134025"/>
            <a:ext cx="4128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Do you have enough nodes for your workloads? Or maybe you have too many?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CA knows based on the current state of your cluster and adds or removes nodes.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CA affects your monthly bills.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We’ll now focus on CA and how to optimise your costs when using CA.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4">
            <a:alphaModFix/>
          </a:blip>
          <a:srcRect b="0" l="6750" r="21968" t="2874"/>
          <a:stretch/>
        </p:blipFill>
        <p:spPr>
          <a:xfrm>
            <a:off x="4572000" y="919275"/>
            <a:ext cx="4571997" cy="42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 Autoscaler - Deep Dive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2593550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 rot="5400000">
            <a:off x="2835580" y="32640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31"/>
          <p:cNvGrpSpPr/>
          <p:nvPr/>
        </p:nvGrpSpPr>
        <p:grpSpPr>
          <a:xfrm>
            <a:off x="2641678" y="3474275"/>
            <a:ext cx="399504" cy="218400"/>
            <a:chOff x="2616500" y="470400"/>
            <a:chExt cx="399504" cy="218400"/>
          </a:xfrm>
        </p:grpSpPr>
        <p:sp>
          <p:nvSpPr>
            <p:cNvPr id="158" name="Google Shape;158;p31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31"/>
          <p:cNvGrpSpPr/>
          <p:nvPr/>
        </p:nvGrpSpPr>
        <p:grpSpPr>
          <a:xfrm>
            <a:off x="2603150" y="2633292"/>
            <a:ext cx="399504" cy="218400"/>
            <a:chOff x="2616500" y="470400"/>
            <a:chExt cx="399504" cy="218400"/>
          </a:xfrm>
        </p:grpSpPr>
        <p:sp>
          <p:nvSpPr>
            <p:cNvPr id="161" name="Google Shape;161;p31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31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164" name="Google Shape;164;p3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1"/>
          <p:cNvSpPr/>
          <p:nvPr/>
        </p:nvSpPr>
        <p:spPr>
          <a:xfrm>
            <a:off x="2650454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2853402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3050718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3253666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3050718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3253666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4478251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31"/>
          <p:cNvGrpSpPr/>
          <p:nvPr/>
        </p:nvGrpSpPr>
        <p:grpSpPr>
          <a:xfrm>
            <a:off x="4498518" y="2636075"/>
            <a:ext cx="399504" cy="436512"/>
            <a:chOff x="3683300" y="470400"/>
            <a:chExt cx="399504" cy="436512"/>
          </a:xfrm>
        </p:grpSpPr>
        <p:sp>
          <p:nvSpPr>
            <p:cNvPr id="175" name="Google Shape;175;p31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31"/>
          <p:cNvSpPr/>
          <p:nvPr/>
        </p:nvSpPr>
        <p:spPr>
          <a:xfrm>
            <a:off x="2611591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2814540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 rot="5400000">
            <a:off x="2806025" y="32594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2650454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2853402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3050718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3253666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3050718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3253666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2593550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2611591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2814540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31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193" name="Google Shape;193;p3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31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31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198" name="Google Shape;198;p3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1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31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203" name="Google Shape;203;p3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31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31"/>
          <p:cNvGrpSpPr/>
          <p:nvPr/>
        </p:nvGrpSpPr>
        <p:grpSpPr>
          <a:xfrm rot="5400000">
            <a:off x="3866671" y="2648689"/>
            <a:ext cx="413972" cy="418649"/>
            <a:chOff x="3149900" y="470400"/>
            <a:chExt cx="400360" cy="437368"/>
          </a:xfrm>
        </p:grpSpPr>
        <p:sp>
          <p:nvSpPr>
            <p:cNvPr id="208" name="Google Shape;208;p3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31"/>
          <p:cNvSpPr/>
          <p:nvPr/>
        </p:nvSpPr>
        <p:spPr>
          <a:xfrm>
            <a:off x="4478251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4511551" y="2646884"/>
            <a:ext cx="378890" cy="413988"/>
            <a:chOff x="3683300" y="470400"/>
            <a:chExt cx="399504" cy="436512"/>
          </a:xfrm>
        </p:grpSpPr>
        <p:sp>
          <p:nvSpPr>
            <p:cNvPr id="213" name="Google Shape;213;p31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31"/>
          <p:cNvSpPr/>
          <p:nvPr/>
        </p:nvSpPr>
        <p:spPr>
          <a:xfrm>
            <a:off x="3218439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31"/>
          <p:cNvGrpSpPr/>
          <p:nvPr/>
        </p:nvGrpSpPr>
        <p:grpSpPr>
          <a:xfrm>
            <a:off x="3245340" y="2647792"/>
            <a:ext cx="399504" cy="422580"/>
            <a:chOff x="2616500" y="470400"/>
            <a:chExt cx="399504" cy="422580"/>
          </a:xfrm>
        </p:grpSpPr>
        <p:sp>
          <p:nvSpPr>
            <p:cNvPr id="219" name="Google Shape;219;p31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31"/>
          <p:cNvSpPr/>
          <p:nvPr/>
        </p:nvSpPr>
        <p:spPr>
          <a:xfrm rot="5400000">
            <a:off x="3808425" y="32558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3446883" y="28524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31"/>
          <p:cNvGrpSpPr/>
          <p:nvPr/>
        </p:nvGrpSpPr>
        <p:grpSpPr>
          <a:xfrm rot="5400000">
            <a:off x="4476271" y="1734289"/>
            <a:ext cx="413972" cy="418649"/>
            <a:chOff x="3149900" y="470400"/>
            <a:chExt cx="400360" cy="437368"/>
          </a:xfrm>
        </p:grpSpPr>
        <p:sp>
          <p:nvSpPr>
            <p:cNvPr id="224" name="Google Shape;224;p31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" name="Google Shape;227;p31"/>
          <p:cNvCxnSpPr/>
          <p:nvPr/>
        </p:nvCxnSpPr>
        <p:spPr>
          <a:xfrm>
            <a:off x="682500" y="2375225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692702" y="2670225"/>
            <a:ext cx="2100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692700" y="35084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7285475" y="36863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 rot="5400000">
            <a:off x="7404885" y="44435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1"/>
          <p:cNvGrpSpPr/>
          <p:nvPr/>
        </p:nvGrpSpPr>
        <p:grpSpPr>
          <a:xfrm>
            <a:off x="3864320" y="3497124"/>
            <a:ext cx="562140" cy="409770"/>
            <a:chOff x="4902500" y="470400"/>
            <a:chExt cx="600064" cy="437368"/>
          </a:xfrm>
        </p:grpSpPr>
        <p:sp>
          <p:nvSpPr>
            <p:cNvPr id="233" name="Google Shape;233;p31"/>
            <p:cNvSpPr/>
            <p:nvPr/>
          </p:nvSpPr>
          <p:spPr>
            <a:xfrm>
              <a:off x="49025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510220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902500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1022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301908" y="689368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530276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1"/>
          <p:cNvSpPr/>
          <p:nvPr/>
        </p:nvSpPr>
        <p:spPr>
          <a:xfrm>
            <a:off x="3661843" y="368594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 rot="5400000">
            <a:off x="4799025" y="32558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31"/>
          <p:cNvGrpSpPr/>
          <p:nvPr/>
        </p:nvGrpSpPr>
        <p:grpSpPr>
          <a:xfrm>
            <a:off x="4655370" y="3497124"/>
            <a:ext cx="562140" cy="409770"/>
            <a:chOff x="4902500" y="470400"/>
            <a:chExt cx="600064" cy="437368"/>
          </a:xfrm>
        </p:grpSpPr>
        <p:sp>
          <p:nvSpPr>
            <p:cNvPr id="242" name="Google Shape;242;p31"/>
            <p:cNvSpPr/>
            <p:nvPr/>
          </p:nvSpPr>
          <p:spPr>
            <a:xfrm>
              <a:off x="49025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510220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902500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51022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5301908" y="689368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530276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1"/>
          <p:cNvSpPr/>
          <p:nvPr/>
        </p:nvSpPr>
        <p:spPr>
          <a:xfrm>
            <a:off x="5217493" y="368594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37050" y="3764950"/>
            <a:ext cx="672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7958775" y="425772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3901951" y="1732484"/>
            <a:ext cx="378890" cy="413988"/>
            <a:chOff x="3683300" y="470400"/>
            <a:chExt cx="399504" cy="436512"/>
          </a:xfrm>
        </p:grpSpPr>
        <p:sp>
          <p:nvSpPr>
            <p:cNvPr id="252" name="Google Shape;252;p31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Deep Dive- 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Scale Up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2593550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 rot="5400000">
            <a:off x="2835580" y="3264005"/>
            <a:ext cx="4329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2"/>
          <p:cNvGrpSpPr/>
          <p:nvPr/>
        </p:nvGrpSpPr>
        <p:grpSpPr>
          <a:xfrm>
            <a:off x="2641678" y="3474275"/>
            <a:ext cx="399504" cy="218400"/>
            <a:chOff x="2616500" y="470400"/>
            <a:chExt cx="399504" cy="218400"/>
          </a:xfrm>
        </p:grpSpPr>
        <p:sp>
          <p:nvSpPr>
            <p:cNvPr id="265" name="Google Shape;265;p32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2"/>
          <p:cNvGrpSpPr/>
          <p:nvPr/>
        </p:nvGrpSpPr>
        <p:grpSpPr>
          <a:xfrm>
            <a:off x="2603150" y="2633292"/>
            <a:ext cx="399504" cy="218400"/>
            <a:chOff x="2616500" y="470400"/>
            <a:chExt cx="399504" cy="218400"/>
          </a:xfrm>
        </p:grpSpPr>
        <p:sp>
          <p:nvSpPr>
            <p:cNvPr id="268" name="Google Shape;268;p32"/>
            <p:cNvSpPr/>
            <p:nvPr/>
          </p:nvSpPr>
          <p:spPr>
            <a:xfrm>
              <a:off x="2616500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EF9B9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32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271" name="Google Shape;271;p3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2"/>
          <p:cNvSpPr/>
          <p:nvPr/>
        </p:nvSpPr>
        <p:spPr>
          <a:xfrm>
            <a:off x="2650454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853402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3050718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53666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050718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3253666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4478251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4498518" y="2636075"/>
            <a:ext cx="399504" cy="436512"/>
            <a:chOff x="3683300" y="470400"/>
            <a:chExt cx="399504" cy="436512"/>
          </a:xfrm>
        </p:grpSpPr>
        <p:sp>
          <p:nvSpPr>
            <p:cNvPr id="282" name="Google Shape;282;p32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2611591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2814540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 rot="5400000">
            <a:off x="2806025" y="3259495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2650454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2853402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3050718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3253666" y="37028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3050718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3253666" y="3474275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2593550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2611591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2814540" y="283048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32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300" name="Google Shape;300;p3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32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2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305" name="Google Shape;305;p3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2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32"/>
          <p:cNvGrpSpPr/>
          <p:nvPr/>
        </p:nvGrpSpPr>
        <p:grpSpPr>
          <a:xfrm rot="5400000">
            <a:off x="3871366" y="2636931"/>
            <a:ext cx="400360" cy="437368"/>
            <a:chOff x="3149900" y="470400"/>
            <a:chExt cx="400360" cy="437368"/>
          </a:xfrm>
        </p:grpSpPr>
        <p:sp>
          <p:nvSpPr>
            <p:cNvPr id="310" name="Google Shape;310;p3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2"/>
          <p:cNvSpPr/>
          <p:nvPr/>
        </p:nvSpPr>
        <p:spPr>
          <a:xfrm>
            <a:off x="3848352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32"/>
          <p:cNvGrpSpPr/>
          <p:nvPr/>
        </p:nvGrpSpPr>
        <p:grpSpPr>
          <a:xfrm rot="5400000">
            <a:off x="3866671" y="2648689"/>
            <a:ext cx="413972" cy="418649"/>
            <a:chOff x="3149900" y="470400"/>
            <a:chExt cx="400360" cy="437368"/>
          </a:xfrm>
        </p:grpSpPr>
        <p:sp>
          <p:nvSpPr>
            <p:cNvPr id="315" name="Google Shape;315;p32"/>
            <p:cNvSpPr/>
            <p:nvPr/>
          </p:nvSpPr>
          <p:spPr>
            <a:xfrm>
              <a:off x="3149900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33496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3350460" y="689368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2"/>
          <p:cNvSpPr/>
          <p:nvPr/>
        </p:nvSpPr>
        <p:spPr>
          <a:xfrm>
            <a:off x="4478251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4511551" y="2646884"/>
            <a:ext cx="378890" cy="413988"/>
            <a:chOff x="3683300" y="470400"/>
            <a:chExt cx="399504" cy="436512"/>
          </a:xfrm>
        </p:grpSpPr>
        <p:sp>
          <p:nvSpPr>
            <p:cNvPr id="320" name="Google Shape;320;p32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34A85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2"/>
          <p:cNvSpPr/>
          <p:nvPr/>
        </p:nvSpPr>
        <p:spPr>
          <a:xfrm>
            <a:off x="3218439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2"/>
          <p:cNvGrpSpPr/>
          <p:nvPr/>
        </p:nvGrpSpPr>
        <p:grpSpPr>
          <a:xfrm>
            <a:off x="3245340" y="2647792"/>
            <a:ext cx="399504" cy="422580"/>
            <a:chOff x="2616500" y="470400"/>
            <a:chExt cx="399504" cy="422580"/>
          </a:xfrm>
        </p:grpSpPr>
        <p:sp>
          <p:nvSpPr>
            <p:cNvPr id="326" name="Google Shape;326;p3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2"/>
          <p:cNvSpPr/>
          <p:nvPr/>
        </p:nvSpPr>
        <p:spPr>
          <a:xfrm rot="5400000">
            <a:off x="3808425" y="32558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3446883" y="2852417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32"/>
          <p:cNvCxnSpPr/>
          <p:nvPr/>
        </p:nvCxnSpPr>
        <p:spPr>
          <a:xfrm>
            <a:off x="682500" y="2375225"/>
            <a:ext cx="76266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31" name="Google Shape;331;p32"/>
          <p:cNvSpPr txBox="1"/>
          <p:nvPr/>
        </p:nvSpPr>
        <p:spPr>
          <a:xfrm>
            <a:off x="692702" y="2670225"/>
            <a:ext cx="2100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n1-standard-4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692700" y="3508425"/>
            <a:ext cx="1745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n1-standard-8</a:t>
            </a:r>
            <a:endParaRPr b="1" sz="1800"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7285475" y="36101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 rot="5400000">
            <a:off x="7404885" y="4367306"/>
            <a:ext cx="206700" cy="2091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2"/>
          <p:cNvGrpSpPr/>
          <p:nvPr/>
        </p:nvGrpSpPr>
        <p:grpSpPr>
          <a:xfrm>
            <a:off x="3864320" y="3497124"/>
            <a:ext cx="562140" cy="409770"/>
            <a:chOff x="4902500" y="470400"/>
            <a:chExt cx="600064" cy="437368"/>
          </a:xfrm>
        </p:grpSpPr>
        <p:sp>
          <p:nvSpPr>
            <p:cNvPr id="336" name="Google Shape;336;p32"/>
            <p:cNvSpPr/>
            <p:nvPr/>
          </p:nvSpPr>
          <p:spPr>
            <a:xfrm>
              <a:off x="49025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10220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902500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1022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301908" y="689368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30276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2"/>
          <p:cNvSpPr/>
          <p:nvPr/>
        </p:nvSpPr>
        <p:spPr>
          <a:xfrm>
            <a:off x="3661843" y="368594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 rot="5400000">
            <a:off x="4799025" y="3255807"/>
            <a:ext cx="492000" cy="87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2"/>
          <p:cNvGrpSpPr/>
          <p:nvPr/>
        </p:nvGrpSpPr>
        <p:grpSpPr>
          <a:xfrm>
            <a:off x="4655370" y="3497124"/>
            <a:ext cx="562140" cy="409770"/>
            <a:chOff x="4902500" y="470400"/>
            <a:chExt cx="600064" cy="437368"/>
          </a:xfrm>
        </p:grpSpPr>
        <p:sp>
          <p:nvSpPr>
            <p:cNvPr id="345" name="Google Shape;345;p32"/>
            <p:cNvSpPr/>
            <p:nvPr/>
          </p:nvSpPr>
          <p:spPr>
            <a:xfrm>
              <a:off x="4902500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10220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4902500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102204" y="688512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301908" y="689368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302764" y="470400"/>
              <a:ext cx="199800" cy="218400"/>
            </a:xfrm>
            <a:prstGeom prst="rect">
              <a:avLst/>
            </a:prstGeom>
            <a:solidFill>
              <a:srgbClr val="4184F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2"/>
          <p:cNvSpPr/>
          <p:nvPr/>
        </p:nvSpPr>
        <p:spPr>
          <a:xfrm>
            <a:off x="5217493" y="3685946"/>
            <a:ext cx="199800" cy="218400"/>
          </a:xfrm>
          <a:prstGeom prst="rect">
            <a:avLst/>
          </a:prstGeom>
          <a:solidFill>
            <a:srgbClr val="676C7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8025900" y="3687425"/>
            <a:ext cx="672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endParaRPr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7958775" y="418152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Trebuchet MS"/>
                <a:ea typeface="Trebuchet MS"/>
                <a:cs typeface="Trebuchet MS"/>
                <a:sym typeface="Trebuchet MS"/>
              </a:rPr>
              <a:t>1 core request</a:t>
            </a:r>
            <a:endParaRPr>
              <a:solidFill>
                <a:srgbClr val="B7B7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087851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2"/>
          <p:cNvGrpSpPr/>
          <p:nvPr/>
        </p:nvGrpSpPr>
        <p:grpSpPr>
          <a:xfrm>
            <a:off x="5109927" y="2647567"/>
            <a:ext cx="399504" cy="422580"/>
            <a:chOff x="2616500" y="470400"/>
            <a:chExt cx="399504" cy="422580"/>
          </a:xfrm>
        </p:grpSpPr>
        <p:sp>
          <p:nvSpPr>
            <p:cNvPr id="356" name="Google Shape;356;p3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2"/>
          <p:cNvSpPr/>
          <p:nvPr/>
        </p:nvSpPr>
        <p:spPr>
          <a:xfrm>
            <a:off x="5311471" y="28521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697451" y="2630975"/>
            <a:ext cx="445500" cy="44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2"/>
          <p:cNvGrpSpPr/>
          <p:nvPr/>
        </p:nvGrpSpPr>
        <p:grpSpPr>
          <a:xfrm>
            <a:off x="5719527" y="2647567"/>
            <a:ext cx="399504" cy="422580"/>
            <a:chOff x="2616500" y="470400"/>
            <a:chExt cx="399504" cy="422580"/>
          </a:xfrm>
        </p:grpSpPr>
        <p:sp>
          <p:nvSpPr>
            <p:cNvPr id="361" name="Google Shape;361;p32"/>
            <p:cNvSpPr/>
            <p:nvPr/>
          </p:nvSpPr>
          <p:spPr>
            <a:xfrm>
              <a:off x="2616500" y="67458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816204" y="470400"/>
              <a:ext cx="199800" cy="218400"/>
            </a:xfrm>
            <a:prstGeom prst="rect">
              <a:avLst/>
            </a:prstGeom>
            <a:solidFill>
              <a:srgbClr val="FABB0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5921071" y="2852192"/>
            <a:ext cx="199800" cy="218400"/>
          </a:xfrm>
          <a:prstGeom prst="rect">
            <a:avLst/>
          </a:prstGeom>
          <a:solidFill>
            <a:srgbClr val="FABB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2"/>
          <p:cNvGrpSpPr/>
          <p:nvPr/>
        </p:nvGrpSpPr>
        <p:grpSpPr>
          <a:xfrm>
            <a:off x="5121151" y="2646884"/>
            <a:ext cx="378890" cy="413988"/>
            <a:chOff x="3683300" y="470400"/>
            <a:chExt cx="399504" cy="436512"/>
          </a:xfrm>
        </p:grpSpPr>
        <p:sp>
          <p:nvSpPr>
            <p:cNvPr id="365" name="Google Shape;365;p32"/>
            <p:cNvSpPr/>
            <p:nvPr/>
          </p:nvSpPr>
          <p:spPr>
            <a:xfrm>
              <a:off x="3683300" y="470400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883004" y="470400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683300" y="688512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3883004" y="688512"/>
              <a:ext cx="199800" cy="218400"/>
            </a:xfrm>
            <a:prstGeom prst="rect">
              <a:avLst/>
            </a:prstGeom>
            <a:solidFill>
              <a:srgbClr val="FBBC0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2"/>
          <p:cNvSpPr/>
          <p:nvPr/>
        </p:nvSpPr>
        <p:spPr>
          <a:xfrm>
            <a:off x="5009775" y="2555025"/>
            <a:ext cx="100200" cy="600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6119013" y="2553713"/>
            <a:ext cx="100200" cy="600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5076150" y="3044913"/>
            <a:ext cx="1421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New nodes</a:t>
            </a:r>
            <a:endParaRPr b="1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A - Deep Dive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367725" y="1134025"/>
            <a:ext cx="41283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Which node group do we scale up?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customise this behavior somehow?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8" name="Google Shape;378;p33"/>
          <p:cNvPicPr preferRelativeResize="0"/>
          <p:nvPr/>
        </p:nvPicPr>
        <p:blipFill rotWithShape="1">
          <a:blip r:embed="rId4">
            <a:alphaModFix/>
          </a:blip>
          <a:srcRect b="0" l="24845" r="1646" t="0"/>
          <a:stretch/>
        </p:blipFill>
        <p:spPr>
          <a:xfrm>
            <a:off x="4572000" y="901305"/>
            <a:ext cx="4571996" cy="42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/>
        </p:nvSpPr>
        <p:spPr>
          <a:xfrm>
            <a:off x="302762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676C72"/>
                </a:solidFill>
                <a:latin typeface="Trebuchet MS"/>
                <a:ea typeface="Trebuchet MS"/>
                <a:cs typeface="Trebuchet MS"/>
                <a:sym typeface="Trebuchet MS"/>
              </a:rPr>
              <a:t>CA Deep Dive - Expanders</a:t>
            </a:r>
            <a:endParaRPr sz="1100">
              <a:solidFill>
                <a:srgbClr val="676C7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367725" y="1134025"/>
            <a:ext cx="804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CA expanders pick the best cluster “expansion” option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BestOption([]Option) Option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Each Option contains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NodeGroup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extra nodes needed in node group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Pending Pods that can be satisfied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Some implemented expanders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Least wastage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Price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Most pods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Priority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