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Poppins"/>
      <p:regular r:id="rId50"/>
      <p:bold r:id="rId51"/>
      <p:italic r:id="rId52"/>
      <p:boldItalic r:id="rId53"/>
    </p:embeddedFont>
    <p:embeddedFont>
      <p:font typeface="Google Sans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93BE88-071D-42D9-98CE-7B466C5D8A8D}">
  <a:tblStyle styleId="{A293BE88-071D-42D9-98CE-7B466C5D8A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Lato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bold.fntdata"/><Relationship Id="rId50" Type="http://schemas.openxmlformats.org/officeDocument/2006/relationships/font" Target="fonts/Poppins-regular.fntdata"/><Relationship Id="rId53" Type="http://schemas.openxmlformats.org/officeDocument/2006/relationships/font" Target="fonts/Poppins-boldItalic.fntdata"/><Relationship Id="rId52" Type="http://schemas.openxmlformats.org/officeDocument/2006/relationships/font" Target="fonts/Poppins-italic.fntdata"/><Relationship Id="rId11" Type="http://schemas.openxmlformats.org/officeDocument/2006/relationships/slide" Target="slides/slide5.xml"/><Relationship Id="rId55" Type="http://schemas.openxmlformats.org/officeDocument/2006/relationships/font" Target="fonts/GoogleSans-bold.fntdata"/><Relationship Id="rId10" Type="http://schemas.openxmlformats.org/officeDocument/2006/relationships/slide" Target="slides/slide4.xml"/><Relationship Id="rId54" Type="http://schemas.openxmlformats.org/officeDocument/2006/relationships/font" Target="fonts/GoogleSans-regular.fntdata"/><Relationship Id="rId13" Type="http://schemas.openxmlformats.org/officeDocument/2006/relationships/slide" Target="slides/slide7.xml"/><Relationship Id="rId57" Type="http://schemas.openxmlformats.org/officeDocument/2006/relationships/font" Target="fonts/GoogleSans-boldItalic.fntdata"/><Relationship Id="rId12" Type="http://schemas.openxmlformats.org/officeDocument/2006/relationships/slide" Target="slides/slide6.xml"/><Relationship Id="rId56" Type="http://schemas.openxmlformats.org/officeDocument/2006/relationships/font" Target="fonts/GoogleSans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9421b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9421b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 is about how we designed and implemented authentication and authorization for Kubeflow, a Machine Learning platform built ontop of Kubernetes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403a15015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403a15015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03a15015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03a15015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403a15015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403a15015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0b2208acc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0b2208acc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0b2208acc_1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0b2208acc_1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0b2208ac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0b2208ac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we’re at.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0b2208a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0b2208a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we want to go.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0b2208ac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0b2208ac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0b2208acc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0b2208acc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0b2208ac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0b2208ac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f58f42d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f58f42d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403a15015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403a15015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403a15015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403a15015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0b2208acc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0b2208acc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403a15015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403a15015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0b2208acc_1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0b2208acc_1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0b2208acc_1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0b2208acc_1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415125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415125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4151254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4151254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0b2208acc_1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0b2208acc_1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42c90aa6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42c90aa6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2c90aa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2c90aa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OSS is Powerful model for collaboration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Foster ML innovation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a large "surface area" ecosystem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150+ Community contributors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30+ Companies contributing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42c90aa6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42c90aa6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42c90aa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42c90aa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thank you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f58f42d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3f58f42d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b2208acc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b2208acc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403a15015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403a15015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Scientists need a Self-Serve Environment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Isolation between Users/Teams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Grant Necessary Privileges for Operation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Namespaces as units of isolation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Authentication? Authorization?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talk is all about that...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b2208acc_1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b2208acc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having title slides, maybe we could show the agenda again with the current item in bold.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b2208a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0b2208a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as an authorization database.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03a15015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403a15015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866300" y="977800"/>
            <a:ext cx="459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866300" y="3112275"/>
            <a:ext cx="45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75" y="1168725"/>
            <a:ext cx="1705025" cy="16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9AD4C"/>
          </p15:clr>
        </p15:guide>
        <p15:guide id="2" pos="2492">
          <p15:clr>
            <a:srgbClr val="F9AD4C"/>
          </p15:clr>
        </p15:guide>
        <p15:guide id="3" pos="414">
          <p15:clr>
            <a:srgbClr val="F9AD4C"/>
          </p15:clr>
        </p15:guide>
        <p15:guide id="4" pos="5328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Footer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73" name="Google Shape;73;p11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74" name="Google Shape;74;p11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530">
          <p15:clr>
            <a:srgbClr val="F9AD4C"/>
          </p15:clr>
        </p15:guide>
        <p15:guide id="2" pos="272">
          <p15:clr>
            <a:srgbClr val="F9AD4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2">
  <p:cSld name="SECTION_HEADER_2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78" name="Google Shape;78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2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reak/Section Divider 1">
  <p:cSld name="SECTION_HEADER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857475" y="1488206"/>
            <a:ext cx="48459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92" name="Google Shape;92;p13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93" name="Google Shape;93;p13"/>
            <p:cNvPicPr preferRelativeResize="0"/>
            <p:nvPr/>
          </p:nvPicPr>
          <p:blipFill rotWithShape="1">
            <a:blip r:embed="rId3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pos="414">
          <p15:clr>
            <a:srgbClr val="F9AD4C"/>
          </p15:clr>
        </p15:guide>
        <p15:guide id="2" orient="horz" pos="1800">
          <p15:clr>
            <a:srgbClr val="F9AD4C"/>
          </p15:clr>
        </p15:guide>
        <p15:guide id="3" orient="horz" pos="3096">
          <p15:clr>
            <a:srgbClr val="F9AD4C"/>
          </p15:clr>
        </p15:guide>
        <p15:guide id="4" pos="2492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Break / Left">
  <p:cSld name="CUSTOM_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97" name="Google Shape;97;p1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98" name="Google Shape;98;p1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" name="Google Shape;102;p1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03" name="Google Shape;103;p1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" name="Google Shape;107;p1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10" name="Google Shape;110;p14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>
            <p:ph type="title"/>
          </p:nvPr>
        </p:nvSpPr>
        <p:spPr>
          <a:xfrm>
            <a:off x="685800" y="1485900"/>
            <a:ext cx="5366400" cy="19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ext / Wide">
  <p:cSld name="CUSTOM_6_2_3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685800" y="1638300"/>
            <a:ext cx="76962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17" name="Google Shape;117;p15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18" name="Google Shape;118;p15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19" name="Google Shape;119;p15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" name="Google Shape;123;p15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24" name="Google Shape;124;p15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5" name="Google Shape;125;p15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26" name="Google Shape;126;p15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15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15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31" name="Google Shape;131;p15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Blank_Gray">
  <p:cSld name="Blank_1"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16000" y="2327400"/>
            <a:ext cx="6912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showMasterSp="0">
  <p:cSld name="Blank_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_3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ributor Summit 2018 Cover">
  <p:cSld name="TITLE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3866300" y="977800"/>
            <a:ext cx="459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866300" y="3112275"/>
            <a:ext cx="45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75" y="931381"/>
            <a:ext cx="1705025" cy="16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47150" y="2609005"/>
            <a:ext cx="2132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rPr>
              <a:t>Contributor Summit 2018</a:t>
            </a:r>
            <a:endParaRPr b="1" sz="1200">
              <a:solidFill>
                <a:srgbClr val="052CA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9AD4C"/>
          </p15:clr>
        </p15:guide>
        <p15:guide id="2" pos="2492">
          <p15:clr>
            <a:srgbClr val="F9AD4C"/>
          </p15:clr>
        </p15:guide>
        <p15:guide id="3" pos="414">
          <p15:clr>
            <a:srgbClr val="F9AD4C"/>
          </p15:clr>
        </p15:guide>
        <p15:guide id="4" pos="5328">
          <p15:clr>
            <a:srgbClr val="F9AD4C"/>
          </p15:clr>
        </p15:guide>
        <p15:guide id="5" orient="horz" pos="1511">
          <p15:clr>
            <a:srgbClr val="F9AD4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ITLE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ctrTitle"/>
          </p:nvPr>
        </p:nvSpPr>
        <p:spPr>
          <a:xfrm>
            <a:off x="685800" y="2409875"/>
            <a:ext cx="77724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0" y="727350"/>
            <a:ext cx="1021000" cy="10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9AD4C"/>
          </p15:clr>
        </p15:guide>
        <p15:guide id="2" pos="2492">
          <p15:clr>
            <a:srgbClr val="F9AD4C"/>
          </p15:clr>
        </p15:guide>
        <p15:guide id="3" pos="414">
          <p15:clr>
            <a:srgbClr val="F9AD4C"/>
          </p15:clr>
        </p15:guide>
        <p15:guide id="4" pos="5328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409875"/>
            <a:ext cx="77724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0" y="727350"/>
            <a:ext cx="1021000" cy="10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276100" y="3112275"/>
            <a:ext cx="45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9AD4C"/>
          </p15:clr>
        </p15:guide>
        <p15:guide id="2" pos="2492">
          <p15:clr>
            <a:srgbClr val="F9AD4C"/>
          </p15:clr>
        </p15:guide>
        <p15:guide id="3" pos="414">
          <p15:clr>
            <a:srgbClr val="F9AD4C"/>
          </p15:clr>
        </p15:guide>
        <p15:guide id="4" pos="5328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reak/Section Divi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58735" l="0" r="0" t="0"/>
          <a:stretch/>
        </p:blipFill>
        <p:spPr>
          <a:xfrm>
            <a:off x="0" y="3266225"/>
            <a:ext cx="9144001" cy="18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857475" y="1488206"/>
            <a:ext cx="48459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3000"/>
              <a:buNone/>
              <a:defRPr sz="30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30" name="Google Shape;30;p5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pos="414">
          <p15:clr>
            <a:srgbClr val="F9AD4C"/>
          </p15:clr>
        </p15:guide>
        <p15:guide id="2" orient="horz" pos="1800">
          <p15:clr>
            <a:srgbClr val="F9AD4C"/>
          </p15:clr>
        </p15:guide>
        <p15:guide id="3" orient="horz" pos="3096">
          <p15:clr>
            <a:srgbClr val="F9AD4C"/>
          </p15:clr>
        </p15:guide>
        <p15:guide id="4" pos="2492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37" name="Google Shape;37;p6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530">
          <p15:clr>
            <a:srgbClr val="F9AD4C"/>
          </p15:clr>
        </p15:guide>
        <p15:guide id="2" pos="268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columns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24950" y="445025"/>
            <a:ext cx="74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24950" y="1152475"/>
            <a:ext cx="37638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2121"/>
                </a:solidFill>
              </a:defRPr>
            </a:lvl1pPr>
            <a:lvl2pPr lvl="1" rtl="0">
              <a:buNone/>
              <a:defRPr>
                <a:solidFill>
                  <a:srgbClr val="212121"/>
                </a:solidFill>
              </a:defRPr>
            </a:lvl2pPr>
            <a:lvl3pPr lvl="2" rtl="0">
              <a:buNone/>
              <a:defRPr>
                <a:solidFill>
                  <a:srgbClr val="212121"/>
                </a:solidFill>
              </a:defRPr>
            </a:lvl3pPr>
            <a:lvl4pPr lvl="3" rtl="0">
              <a:buNone/>
              <a:defRPr>
                <a:solidFill>
                  <a:srgbClr val="212121"/>
                </a:solidFill>
              </a:defRPr>
            </a:lvl4pPr>
            <a:lvl5pPr lvl="4" rtl="0">
              <a:buNone/>
              <a:defRPr>
                <a:solidFill>
                  <a:srgbClr val="212121"/>
                </a:solidFill>
              </a:defRPr>
            </a:lvl5pPr>
            <a:lvl6pPr lvl="5" rtl="0">
              <a:buNone/>
              <a:defRPr>
                <a:solidFill>
                  <a:srgbClr val="212121"/>
                </a:solidFill>
              </a:defRPr>
            </a:lvl6pPr>
            <a:lvl7pPr lvl="6" rtl="0">
              <a:buNone/>
              <a:defRPr>
                <a:solidFill>
                  <a:srgbClr val="212121"/>
                </a:solidFill>
              </a:defRPr>
            </a:lvl7pPr>
            <a:lvl8pPr lvl="7" rtl="0">
              <a:buNone/>
              <a:defRPr>
                <a:solidFill>
                  <a:srgbClr val="212121"/>
                </a:solidFill>
              </a:defRPr>
            </a:lvl8pPr>
            <a:lvl9pPr lvl="8" rtl="0">
              <a:buNone/>
              <a:defRPr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44" name="Google Shape;44;p7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45" name="Google Shape;45;p7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708650" y="1152475"/>
            <a:ext cx="37638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5">
          <p15:clr>
            <a:srgbClr val="F9AD4C"/>
          </p15:clr>
        </p15:guide>
        <p15:guide id="2" pos="268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py + image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2121"/>
                </a:solidFill>
              </a:defRPr>
            </a:lvl1pPr>
            <a:lvl2pPr lvl="1" rtl="0">
              <a:buNone/>
              <a:defRPr>
                <a:solidFill>
                  <a:srgbClr val="212121"/>
                </a:solidFill>
              </a:defRPr>
            </a:lvl2pPr>
            <a:lvl3pPr lvl="2" rtl="0">
              <a:buNone/>
              <a:defRPr>
                <a:solidFill>
                  <a:srgbClr val="212121"/>
                </a:solidFill>
              </a:defRPr>
            </a:lvl3pPr>
            <a:lvl4pPr lvl="3" rtl="0">
              <a:buNone/>
              <a:defRPr>
                <a:solidFill>
                  <a:srgbClr val="212121"/>
                </a:solidFill>
              </a:defRPr>
            </a:lvl4pPr>
            <a:lvl5pPr lvl="4" rtl="0">
              <a:buNone/>
              <a:defRPr>
                <a:solidFill>
                  <a:srgbClr val="212121"/>
                </a:solidFill>
              </a:defRPr>
            </a:lvl5pPr>
            <a:lvl6pPr lvl="5" rtl="0">
              <a:buNone/>
              <a:defRPr>
                <a:solidFill>
                  <a:srgbClr val="212121"/>
                </a:solidFill>
              </a:defRPr>
            </a:lvl6pPr>
            <a:lvl7pPr lvl="6" rtl="0">
              <a:buNone/>
              <a:defRPr>
                <a:solidFill>
                  <a:srgbClr val="212121"/>
                </a:solidFill>
              </a:defRPr>
            </a:lvl7pPr>
            <a:lvl8pPr lvl="7" rtl="0">
              <a:buNone/>
              <a:defRPr>
                <a:solidFill>
                  <a:srgbClr val="212121"/>
                </a:solidFill>
              </a:defRPr>
            </a:lvl8pPr>
            <a:lvl9pPr lvl="8" rtl="0">
              <a:buNone/>
              <a:defRPr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51" name="Google Shape;51;p8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52" name="Google Shape;52;p8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425009" y="445025"/>
            <a:ext cx="376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24950" y="1516494"/>
            <a:ext cx="37641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5">
          <p15:clr>
            <a:srgbClr val="F9AD4C"/>
          </p15:clr>
        </p15:guide>
        <p15:guide id="2" pos="2880">
          <p15:clr>
            <a:srgbClr val="F9AD4C"/>
          </p15:clr>
        </p15:guide>
        <p15:guide id="3" pos="615">
          <p15:clr>
            <a:srgbClr val="F9AD4C"/>
          </p15:clr>
        </p15:guide>
        <p15:guide id="4" orient="horz" pos="1036">
          <p15:clr>
            <a:srgbClr val="F9AD4C"/>
          </p15:clr>
        </p15:guide>
        <p15:guide id="5" pos="26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py + code">
  <p:cSld name="SECTION_TITLE_AND_DESCRIPTION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2121"/>
                </a:solidFill>
              </a:defRPr>
            </a:lvl1pPr>
            <a:lvl2pPr lvl="1" rtl="0">
              <a:buNone/>
              <a:defRPr>
                <a:solidFill>
                  <a:srgbClr val="212121"/>
                </a:solidFill>
              </a:defRPr>
            </a:lvl2pPr>
            <a:lvl3pPr lvl="2" rtl="0">
              <a:buNone/>
              <a:defRPr>
                <a:solidFill>
                  <a:srgbClr val="212121"/>
                </a:solidFill>
              </a:defRPr>
            </a:lvl3pPr>
            <a:lvl4pPr lvl="3" rtl="0">
              <a:buNone/>
              <a:defRPr>
                <a:solidFill>
                  <a:srgbClr val="212121"/>
                </a:solidFill>
              </a:defRPr>
            </a:lvl4pPr>
            <a:lvl5pPr lvl="4" rtl="0">
              <a:buNone/>
              <a:defRPr>
                <a:solidFill>
                  <a:srgbClr val="212121"/>
                </a:solidFill>
              </a:defRPr>
            </a:lvl5pPr>
            <a:lvl6pPr lvl="5" rtl="0">
              <a:buNone/>
              <a:defRPr>
                <a:solidFill>
                  <a:srgbClr val="212121"/>
                </a:solidFill>
              </a:defRPr>
            </a:lvl6pPr>
            <a:lvl7pPr lvl="6" rtl="0">
              <a:buNone/>
              <a:defRPr>
                <a:solidFill>
                  <a:srgbClr val="212121"/>
                </a:solidFill>
              </a:defRPr>
            </a:lvl7pPr>
            <a:lvl8pPr lvl="7" rtl="0">
              <a:buNone/>
              <a:defRPr>
                <a:solidFill>
                  <a:srgbClr val="212121"/>
                </a:solidFill>
              </a:defRPr>
            </a:lvl8pPr>
            <a:lvl9pPr lvl="8" rtl="0">
              <a:buNone/>
              <a:defRPr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9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59" name="Google Shape;59;p9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60" name="Google Shape;60;p9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425009" y="445025"/>
            <a:ext cx="376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4950" y="1516494"/>
            <a:ext cx="37641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subTitle"/>
          </p:nvPr>
        </p:nvSpPr>
        <p:spPr>
          <a:xfrm>
            <a:off x="5131650" y="833325"/>
            <a:ext cx="33408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5">
          <p15:clr>
            <a:srgbClr val="F9AD4C"/>
          </p15:clr>
        </p15:guide>
        <p15:guide id="2" pos="2880">
          <p15:clr>
            <a:srgbClr val="F9AD4C"/>
          </p15:clr>
        </p15:guide>
        <p15:guide id="3" pos="268">
          <p15:clr>
            <a:srgbClr val="F9AD4C"/>
          </p15:clr>
        </p15:guide>
        <p15:guide id="4" orient="horz" pos="1036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oter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10"/>
          <p:cNvGrpSpPr/>
          <p:nvPr/>
        </p:nvGrpSpPr>
        <p:grpSpPr>
          <a:xfrm>
            <a:off x="336519" y="4473900"/>
            <a:ext cx="639425" cy="442313"/>
            <a:chOff x="336519" y="4473900"/>
            <a:chExt cx="639425" cy="442313"/>
          </a:xfrm>
        </p:grpSpPr>
        <p:sp>
          <p:nvSpPr>
            <p:cNvPr id="67" name="Google Shape;67;p10"/>
            <p:cNvSpPr/>
            <p:nvPr/>
          </p:nvSpPr>
          <p:spPr>
            <a:xfrm>
              <a:off x="431250" y="4473900"/>
              <a:ext cx="440100" cy="429275"/>
            </a:xfrm>
            <a:custGeom>
              <a:rect b="b" l="l" r="r" t="t"/>
              <a:pathLst>
                <a:path extrusionOk="0" h="17171" w="17604">
                  <a:moveTo>
                    <a:pt x="1733" y="3387"/>
                  </a:moveTo>
                  <a:lnTo>
                    <a:pt x="0" y="11028"/>
                  </a:lnTo>
                  <a:lnTo>
                    <a:pt x="4844" y="17171"/>
                  </a:lnTo>
                  <a:lnTo>
                    <a:pt x="12760" y="17171"/>
                  </a:lnTo>
                  <a:lnTo>
                    <a:pt x="17604" y="11067"/>
                  </a:lnTo>
                  <a:lnTo>
                    <a:pt x="15832" y="3387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68" name="Google Shape;68;p10"/>
            <p:cNvPicPr preferRelativeResize="0"/>
            <p:nvPr/>
          </p:nvPicPr>
          <p:blipFill rotWithShape="1">
            <a:blip r:embed="rId2">
              <a:alphaModFix/>
            </a:blip>
            <a:srcRect b="31243" l="0" r="0" t="0"/>
            <a:stretch/>
          </p:blipFill>
          <p:spPr>
            <a:xfrm>
              <a:off x="336519" y="4480764"/>
              <a:ext cx="639425" cy="435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0"/>
          <p:cNvSpPr txBox="1"/>
          <p:nvPr>
            <p:ph type="title"/>
          </p:nvPr>
        </p:nvSpPr>
        <p:spPr>
          <a:xfrm>
            <a:off x="432550" y="445025"/>
            <a:ext cx="80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400"/>
              <a:buNone/>
              <a:defRPr sz="2400">
                <a:solidFill>
                  <a:srgbClr val="052CA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30">
          <p15:clr>
            <a:srgbClr val="F9AD4C"/>
          </p15:clr>
        </p15:guide>
        <p15:guide id="2" pos="272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2CA3"/>
              </a:buClr>
              <a:buSzPts val="2800"/>
              <a:buFont typeface="Lato"/>
              <a:buNone/>
              <a:defRPr b="1" sz="2800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Lato"/>
              <a:buChar char="●"/>
              <a:defRPr sz="18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○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■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●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○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■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●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○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Font typeface="Lato"/>
              <a:buChar char="■"/>
              <a:defRPr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1.png"/><Relationship Id="rId4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22" Type="http://schemas.openxmlformats.org/officeDocument/2006/relationships/image" Target="../media/image46.png"/><Relationship Id="rId21" Type="http://schemas.openxmlformats.org/officeDocument/2006/relationships/image" Target="../media/image33.png"/><Relationship Id="rId24" Type="http://schemas.openxmlformats.org/officeDocument/2006/relationships/image" Target="../media/image26.png"/><Relationship Id="rId23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9" Type="http://schemas.openxmlformats.org/officeDocument/2006/relationships/image" Target="../media/image6.jpg"/><Relationship Id="rId26" Type="http://schemas.openxmlformats.org/officeDocument/2006/relationships/image" Target="../media/image17.jpg"/><Relationship Id="rId25" Type="http://schemas.openxmlformats.org/officeDocument/2006/relationships/image" Target="../media/image16.png"/><Relationship Id="rId28" Type="http://schemas.openxmlformats.org/officeDocument/2006/relationships/image" Target="../media/image24.png"/><Relationship Id="rId27" Type="http://schemas.openxmlformats.org/officeDocument/2006/relationships/image" Target="../media/image19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29" Type="http://schemas.openxmlformats.org/officeDocument/2006/relationships/image" Target="../media/image20.jpg"/><Relationship Id="rId7" Type="http://schemas.openxmlformats.org/officeDocument/2006/relationships/image" Target="../media/image58.png"/><Relationship Id="rId8" Type="http://schemas.openxmlformats.org/officeDocument/2006/relationships/image" Target="../media/image50.png"/><Relationship Id="rId31" Type="http://schemas.openxmlformats.org/officeDocument/2006/relationships/image" Target="../media/image37.png"/><Relationship Id="rId30" Type="http://schemas.openxmlformats.org/officeDocument/2006/relationships/image" Target="../media/image27.jpg"/><Relationship Id="rId11" Type="http://schemas.openxmlformats.org/officeDocument/2006/relationships/image" Target="../media/image39.png"/><Relationship Id="rId33" Type="http://schemas.openxmlformats.org/officeDocument/2006/relationships/image" Target="../media/image23.png"/><Relationship Id="rId10" Type="http://schemas.openxmlformats.org/officeDocument/2006/relationships/image" Target="../media/image7.png"/><Relationship Id="rId32" Type="http://schemas.openxmlformats.org/officeDocument/2006/relationships/image" Target="../media/image21.png"/><Relationship Id="rId13" Type="http://schemas.openxmlformats.org/officeDocument/2006/relationships/image" Target="../media/image9.png"/><Relationship Id="rId35" Type="http://schemas.openxmlformats.org/officeDocument/2006/relationships/image" Target="../media/image28.png"/><Relationship Id="rId12" Type="http://schemas.openxmlformats.org/officeDocument/2006/relationships/image" Target="../media/image8.png"/><Relationship Id="rId34" Type="http://schemas.openxmlformats.org/officeDocument/2006/relationships/image" Target="../media/image25.png"/><Relationship Id="rId15" Type="http://schemas.openxmlformats.org/officeDocument/2006/relationships/image" Target="../media/image12.png"/><Relationship Id="rId37" Type="http://schemas.openxmlformats.org/officeDocument/2006/relationships/image" Target="../media/image55.png"/><Relationship Id="rId14" Type="http://schemas.openxmlformats.org/officeDocument/2006/relationships/image" Target="../media/image44.png"/><Relationship Id="rId36" Type="http://schemas.openxmlformats.org/officeDocument/2006/relationships/image" Target="../media/image53.png"/><Relationship Id="rId17" Type="http://schemas.openxmlformats.org/officeDocument/2006/relationships/image" Target="../media/image11.png"/><Relationship Id="rId16" Type="http://schemas.openxmlformats.org/officeDocument/2006/relationships/image" Target="../media/image15.jpg"/><Relationship Id="rId19" Type="http://schemas.openxmlformats.org/officeDocument/2006/relationships/image" Target="../media/image13.png"/><Relationship Id="rId1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52.png"/><Relationship Id="rId7" Type="http://schemas.openxmlformats.org/officeDocument/2006/relationships/image" Target="../media/image34.png"/><Relationship Id="rId8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3866300" y="1333850"/>
            <a:ext cx="4591800" cy="16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Kubeflow With Enterprise Grade Auth for On-Prem Deployments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3866300" y="3112275"/>
            <a:ext cx="45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Yannis Zarkadas, Arrikto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Durai, Cisco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 II:  </a:t>
            </a:r>
            <a:r>
              <a:rPr lang="en"/>
              <a:t>Istio Mesh</a:t>
            </a:r>
            <a:endParaRPr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Istio?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 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/notebooks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RBAC Authorization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user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“sarah”</a:t>
            </a:r>
            <a:r>
              <a:rPr lang="en"/>
              <a:t> can access path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“/notebooks/sarah/my-notebook”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 access to all resources of a namespace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rule to deny access to other namespaces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Extensible &amp; Full-Featured</a:t>
            </a:r>
            <a:endParaRPr/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14034" r="14027" t="0"/>
          <a:stretch/>
        </p:blipFill>
        <p:spPr>
          <a:xfrm>
            <a:off x="6739475" y="673050"/>
            <a:ext cx="1265800" cy="18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 II:  Istio </a:t>
            </a:r>
            <a:r>
              <a:rPr lang="en"/>
              <a:t>Mesh</a:t>
            </a:r>
            <a:endParaRPr/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425225" y="1152475"/>
            <a:ext cx="80475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OIDC with Istio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No baked-in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EnvoyFilter with ext.authz filter</a:t>
            </a:r>
            <a:endParaRPr/>
          </a:p>
        </p:txBody>
      </p:sp>
      <p:pic>
        <p:nvPicPr>
          <p:cNvPr id="367" name="Google Shape;3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2114866"/>
            <a:ext cx="9144003" cy="202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 III: Identity </a:t>
            </a:r>
            <a:r>
              <a:rPr lang="en"/>
              <a:t>Provider</a:t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6248107" y="3754423"/>
            <a:ext cx="1436175" cy="1178754"/>
          </a:xfrm>
          <a:prstGeom prst="flowChartMagneticDisk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LDAP / AD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212526" y="2593713"/>
            <a:ext cx="1934400" cy="1010700"/>
          </a:xfrm>
          <a:prstGeom prst="rect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Static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Password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File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6212517" y="1445326"/>
            <a:ext cx="1934400" cy="1010700"/>
          </a:xfrm>
          <a:prstGeom prst="rect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External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IdP 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(Google, LinkedIn, …)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6" name="Google Shape;376;p34"/>
          <p:cNvCxnSpPr>
            <a:stCxn id="374" idx="1"/>
            <a:endCxn id="377" idx="3"/>
          </p:cNvCxnSpPr>
          <p:nvPr/>
        </p:nvCxnSpPr>
        <p:spPr>
          <a:xfrm rot="10800000">
            <a:off x="4572126" y="3099063"/>
            <a:ext cx="1640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8" name="Google Shape;378;p34"/>
          <p:cNvCxnSpPr>
            <a:stCxn id="373" idx="2"/>
            <a:endCxn id="377" idx="3"/>
          </p:cNvCxnSpPr>
          <p:nvPr/>
        </p:nvCxnSpPr>
        <p:spPr>
          <a:xfrm rot="10800000">
            <a:off x="4572007" y="3099100"/>
            <a:ext cx="1676100" cy="124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379" name="Google Shape;379;p34"/>
          <p:cNvGrpSpPr/>
          <p:nvPr/>
        </p:nvGrpSpPr>
        <p:grpSpPr>
          <a:xfrm>
            <a:off x="3347998" y="2591464"/>
            <a:ext cx="1224000" cy="1015200"/>
            <a:chOff x="3347998" y="3168289"/>
            <a:chExt cx="1224000" cy="1015200"/>
          </a:xfrm>
        </p:grpSpPr>
        <p:sp>
          <p:nvSpPr>
            <p:cNvPr id="377" name="Google Shape;377;p34"/>
            <p:cNvSpPr/>
            <p:nvPr/>
          </p:nvSpPr>
          <p:spPr>
            <a:xfrm>
              <a:off x="3347998" y="3168289"/>
              <a:ext cx="1224000" cy="1015200"/>
            </a:xfrm>
            <a:prstGeom prst="plaque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80" name="Google Shape;380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1514" y="3512777"/>
              <a:ext cx="836978" cy="3262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1" name="Google Shape;381;p34"/>
          <p:cNvCxnSpPr>
            <a:stCxn id="375" idx="1"/>
            <a:endCxn id="377" idx="3"/>
          </p:cNvCxnSpPr>
          <p:nvPr/>
        </p:nvCxnSpPr>
        <p:spPr>
          <a:xfrm flipH="1">
            <a:off x="4572117" y="1950676"/>
            <a:ext cx="1640400" cy="11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2" name="Google Shape;382;p34"/>
          <p:cNvSpPr txBox="1"/>
          <p:nvPr/>
        </p:nvSpPr>
        <p:spPr>
          <a:xfrm>
            <a:off x="1656400" y="2758725"/>
            <a:ext cx="14361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OIDC Provider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Interface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3092500" y="2592350"/>
            <a:ext cx="86700" cy="10152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High Level Services Demo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Overview of Auth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Level Services: Auth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 Kubernetes Authentication Techniques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Takeaways and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High Level Services Demo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Overview of Auth Design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Level Services: Auth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 Kubernetes Authentication Techniques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Takeaways and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424950" y="3506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 High Level Services Solution</a:t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2287665" y="24163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Level Service</a:t>
            </a:r>
            <a:endParaRPr sz="1200"/>
          </a:p>
        </p:txBody>
      </p:sp>
      <p:sp>
        <p:nvSpPr>
          <p:cNvPr id="402" name="Google Shape;402;p37"/>
          <p:cNvSpPr/>
          <p:nvPr/>
        </p:nvSpPr>
        <p:spPr>
          <a:xfrm flipH="1">
            <a:off x="2151061" y="1738852"/>
            <a:ext cx="2467200" cy="33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Kubeflow Gateway with Istio</a:t>
            </a:r>
            <a:endParaRPr sz="1200"/>
          </a:p>
        </p:txBody>
      </p:sp>
      <p:cxnSp>
        <p:nvCxnSpPr>
          <p:cNvPr id="403" name="Google Shape;403;p37"/>
          <p:cNvCxnSpPr>
            <a:stCxn id="402" idx="2"/>
            <a:endCxn id="401" idx="0"/>
          </p:cNvCxnSpPr>
          <p:nvPr/>
        </p:nvCxnSpPr>
        <p:spPr>
          <a:xfrm flipH="1">
            <a:off x="3382861" y="2072452"/>
            <a:ext cx="1800" cy="34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7"/>
          <p:cNvCxnSpPr/>
          <p:nvPr/>
        </p:nvCxnSpPr>
        <p:spPr>
          <a:xfrm>
            <a:off x="3384775" y="1272150"/>
            <a:ext cx="0" cy="466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7"/>
          <p:cNvSpPr txBox="1"/>
          <p:nvPr/>
        </p:nvSpPr>
        <p:spPr>
          <a:xfrm>
            <a:off x="2475478" y="822301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Incoming Kubeflow request</a:t>
            </a:r>
            <a:endParaRPr sz="1200"/>
          </a:p>
        </p:txBody>
      </p:sp>
      <p:sp>
        <p:nvSpPr>
          <p:cNvPr id="406" name="Google Shape;406;p37"/>
          <p:cNvSpPr/>
          <p:nvPr/>
        </p:nvSpPr>
        <p:spPr>
          <a:xfrm flipH="1">
            <a:off x="2151186" y="3362834"/>
            <a:ext cx="2467200" cy="33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Kubernetes API</a:t>
            </a:r>
            <a:endParaRPr sz="1200"/>
          </a:p>
        </p:txBody>
      </p:sp>
      <p:cxnSp>
        <p:nvCxnSpPr>
          <p:cNvPr id="407" name="Google Shape;407;p37"/>
          <p:cNvCxnSpPr>
            <a:stCxn id="401" idx="2"/>
            <a:endCxn id="406" idx="0"/>
          </p:cNvCxnSpPr>
          <p:nvPr/>
        </p:nvCxnSpPr>
        <p:spPr>
          <a:xfrm>
            <a:off x="3382965" y="3055667"/>
            <a:ext cx="180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7"/>
          <p:cNvSpPr/>
          <p:nvPr/>
        </p:nvSpPr>
        <p:spPr>
          <a:xfrm>
            <a:off x="5547650" y="1559000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OIDC AuthService</a:t>
            </a:r>
            <a:endParaRPr sz="1200"/>
          </a:p>
        </p:txBody>
      </p:sp>
      <p:sp>
        <p:nvSpPr>
          <p:cNvPr id="409" name="Google Shape;409;p37"/>
          <p:cNvSpPr/>
          <p:nvPr/>
        </p:nvSpPr>
        <p:spPr>
          <a:xfrm>
            <a:off x="6542098" y="687299"/>
            <a:ext cx="1073400" cy="3942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(Dex) Connector</a:t>
            </a:r>
            <a:endParaRPr sz="900"/>
          </a:p>
        </p:txBody>
      </p:sp>
      <p:sp>
        <p:nvSpPr>
          <p:cNvPr id="410" name="Google Shape;410;p37"/>
          <p:cNvSpPr/>
          <p:nvPr/>
        </p:nvSpPr>
        <p:spPr>
          <a:xfrm>
            <a:off x="7308019" y="1458206"/>
            <a:ext cx="1073400" cy="1665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7413518" y="1534205"/>
            <a:ext cx="862500" cy="39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IdP</a:t>
            </a:r>
            <a:endParaRPr sz="1200"/>
          </a:p>
        </p:txBody>
      </p:sp>
      <p:cxnSp>
        <p:nvCxnSpPr>
          <p:cNvPr id="412" name="Google Shape;412;p37"/>
          <p:cNvCxnSpPr>
            <a:stCxn id="408" idx="0"/>
            <a:endCxn id="409" idx="2"/>
          </p:cNvCxnSpPr>
          <p:nvPr/>
        </p:nvCxnSpPr>
        <p:spPr>
          <a:xfrm rot="-5400000">
            <a:off x="6010550" y="1027550"/>
            <a:ext cx="674700" cy="3882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7"/>
          <p:cNvCxnSpPr>
            <a:stCxn id="409" idx="6"/>
            <a:endCxn id="410" idx="0"/>
          </p:cNvCxnSpPr>
          <p:nvPr/>
        </p:nvCxnSpPr>
        <p:spPr>
          <a:xfrm>
            <a:off x="7615498" y="884399"/>
            <a:ext cx="229200" cy="573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7"/>
          <p:cNvSpPr txBox="1"/>
          <p:nvPr/>
        </p:nvSpPr>
        <p:spPr>
          <a:xfrm>
            <a:off x="7534375" y="2026300"/>
            <a:ext cx="7926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 Auth</a:t>
            </a:r>
            <a:br>
              <a:rPr lang="en" sz="1000"/>
            </a:br>
            <a:r>
              <a:rPr lang="en" sz="1000"/>
              <a:t>GitHub </a:t>
            </a:r>
            <a:br>
              <a:rPr lang="en" sz="1000"/>
            </a:br>
            <a:r>
              <a:rPr lang="en" sz="1000"/>
              <a:t>...</a:t>
            </a:r>
            <a:endParaRPr sz="1000"/>
          </a:p>
        </p:txBody>
      </p:sp>
      <p:cxnSp>
        <p:nvCxnSpPr>
          <p:cNvPr id="415" name="Google Shape;415;p37"/>
          <p:cNvCxnSpPr>
            <a:stCxn id="402" idx="1"/>
            <a:endCxn id="408" idx="1"/>
          </p:cNvCxnSpPr>
          <p:nvPr/>
        </p:nvCxnSpPr>
        <p:spPr>
          <a:xfrm>
            <a:off x="4618261" y="1905652"/>
            <a:ext cx="9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7"/>
          <p:cNvSpPr/>
          <p:nvPr/>
        </p:nvSpPr>
        <p:spPr>
          <a:xfrm>
            <a:off x="5547653" y="3793072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(K8s RBAC)</a:t>
            </a:r>
            <a:br>
              <a:rPr lang="en"/>
            </a:br>
            <a:endParaRPr/>
          </a:p>
        </p:txBody>
      </p:sp>
      <p:cxnSp>
        <p:nvCxnSpPr>
          <p:cNvPr id="417" name="Google Shape;417;p37"/>
          <p:cNvCxnSpPr>
            <a:stCxn id="406" idx="1"/>
            <a:endCxn id="416" idx="1"/>
          </p:cNvCxnSpPr>
          <p:nvPr/>
        </p:nvCxnSpPr>
        <p:spPr>
          <a:xfrm>
            <a:off x="4618386" y="3529634"/>
            <a:ext cx="929400" cy="6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7"/>
          <p:cNvCxnSpPr>
            <a:stCxn id="406" idx="1"/>
            <a:endCxn id="409" idx="4"/>
          </p:cNvCxnSpPr>
          <p:nvPr/>
        </p:nvCxnSpPr>
        <p:spPr>
          <a:xfrm flipH="1" rot="10800000">
            <a:off x="4618386" y="1081634"/>
            <a:ext cx="2460300" cy="2448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7"/>
          <p:cNvCxnSpPr/>
          <p:nvPr/>
        </p:nvCxnSpPr>
        <p:spPr>
          <a:xfrm>
            <a:off x="1039861" y="3052634"/>
            <a:ext cx="1111200" cy="477000"/>
          </a:xfrm>
          <a:prstGeom prst="bentConnector3">
            <a:avLst>
              <a:gd fmla="val 755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7"/>
          <p:cNvSpPr txBox="1"/>
          <p:nvPr/>
        </p:nvSpPr>
        <p:spPr>
          <a:xfrm>
            <a:off x="159553" y="2349226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kubectl</a:t>
            </a:r>
            <a:br>
              <a:rPr lang="en" sz="1200"/>
            </a:br>
            <a:r>
              <a:rPr lang="en" sz="1200"/>
              <a:t>Incoming K8s API request</a:t>
            </a:r>
            <a:endParaRPr sz="1200"/>
          </a:p>
        </p:txBody>
      </p:sp>
      <p:sp>
        <p:nvSpPr>
          <p:cNvPr id="421" name="Google Shape;421;p37"/>
          <p:cNvSpPr/>
          <p:nvPr/>
        </p:nvSpPr>
        <p:spPr>
          <a:xfrm>
            <a:off x="2289465" y="40035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Level Service</a:t>
            </a:r>
            <a:endParaRPr sz="1200"/>
          </a:p>
        </p:txBody>
      </p:sp>
      <p:cxnSp>
        <p:nvCxnSpPr>
          <p:cNvPr id="422" name="Google Shape;422;p37"/>
          <p:cNvCxnSpPr>
            <a:stCxn id="406" idx="2"/>
            <a:endCxn id="421" idx="0"/>
          </p:cNvCxnSpPr>
          <p:nvPr/>
        </p:nvCxnSpPr>
        <p:spPr>
          <a:xfrm>
            <a:off x="3384786" y="3696434"/>
            <a:ext cx="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37"/>
          <p:cNvSpPr/>
          <p:nvPr/>
        </p:nvSpPr>
        <p:spPr>
          <a:xfrm>
            <a:off x="5547653" y="2370584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(Istio RBAC)</a:t>
            </a:r>
            <a:br>
              <a:rPr lang="en"/>
            </a:br>
            <a:endParaRPr/>
          </a:p>
        </p:txBody>
      </p:sp>
      <p:cxnSp>
        <p:nvCxnSpPr>
          <p:cNvPr id="424" name="Google Shape;424;p37"/>
          <p:cNvCxnSpPr>
            <a:endCxn id="423" idx="1"/>
          </p:cNvCxnSpPr>
          <p:nvPr/>
        </p:nvCxnSpPr>
        <p:spPr>
          <a:xfrm>
            <a:off x="4618253" y="1899734"/>
            <a:ext cx="929400" cy="8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7"/>
          <p:cNvSpPr/>
          <p:nvPr/>
        </p:nvSpPr>
        <p:spPr>
          <a:xfrm>
            <a:off x="1760125" y="3196350"/>
            <a:ext cx="6824400" cy="17466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294025" y="2026300"/>
            <a:ext cx="1466100" cy="17466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6972125" y="1108638"/>
            <a:ext cx="229200" cy="20877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548250" y="215750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Diagram for Auth Design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2287665" y="24163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Level Service</a:t>
            </a:r>
            <a:endParaRPr sz="1200"/>
          </a:p>
        </p:txBody>
      </p:sp>
      <p:sp>
        <p:nvSpPr>
          <p:cNvPr id="434" name="Google Shape;434;p38"/>
          <p:cNvSpPr/>
          <p:nvPr/>
        </p:nvSpPr>
        <p:spPr>
          <a:xfrm flipH="1">
            <a:off x="2151061" y="1738852"/>
            <a:ext cx="2467200" cy="33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Kubeflow Gateway with Istio</a:t>
            </a:r>
            <a:endParaRPr sz="1200"/>
          </a:p>
        </p:txBody>
      </p:sp>
      <p:cxnSp>
        <p:nvCxnSpPr>
          <p:cNvPr id="435" name="Google Shape;435;p38"/>
          <p:cNvCxnSpPr>
            <a:stCxn id="434" idx="2"/>
            <a:endCxn id="433" idx="0"/>
          </p:cNvCxnSpPr>
          <p:nvPr/>
        </p:nvCxnSpPr>
        <p:spPr>
          <a:xfrm flipH="1">
            <a:off x="3382861" y="2072452"/>
            <a:ext cx="1800" cy="34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8"/>
          <p:cNvCxnSpPr/>
          <p:nvPr/>
        </p:nvCxnSpPr>
        <p:spPr>
          <a:xfrm>
            <a:off x="3384775" y="1272150"/>
            <a:ext cx="0" cy="466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8"/>
          <p:cNvSpPr txBox="1"/>
          <p:nvPr/>
        </p:nvSpPr>
        <p:spPr>
          <a:xfrm>
            <a:off x="2475478" y="822301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Incoming Kubeflow request</a:t>
            </a:r>
            <a:endParaRPr sz="1200"/>
          </a:p>
        </p:txBody>
      </p:sp>
      <p:sp>
        <p:nvSpPr>
          <p:cNvPr id="438" name="Google Shape;438;p38"/>
          <p:cNvSpPr/>
          <p:nvPr/>
        </p:nvSpPr>
        <p:spPr>
          <a:xfrm flipH="1">
            <a:off x="2151186" y="3362834"/>
            <a:ext cx="2467200" cy="33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Kubernetes API</a:t>
            </a:r>
            <a:endParaRPr sz="1200"/>
          </a:p>
        </p:txBody>
      </p:sp>
      <p:cxnSp>
        <p:nvCxnSpPr>
          <p:cNvPr id="439" name="Google Shape;439;p38"/>
          <p:cNvCxnSpPr>
            <a:stCxn id="433" idx="2"/>
            <a:endCxn id="438" idx="0"/>
          </p:cNvCxnSpPr>
          <p:nvPr/>
        </p:nvCxnSpPr>
        <p:spPr>
          <a:xfrm>
            <a:off x="3382965" y="3055667"/>
            <a:ext cx="180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8"/>
          <p:cNvSpPr/>
          <p:nvPr/>
        </p:nvSpPr>
        <p:spPr>
          <a:xfrm>
            <a:off x="5547650" y="1559000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OIDC AuthService</a:t>
            </a:r>
            <a:endParaRPr sz="1200"/>
          </a:p>
        </p:txBody>
      </p:sp>
      <p:sp>
        <p:nvSpPr>
          <p:cNvPr id="441" name="Google Shape;441;p38"/>
          <p:cNvSpPr/>
          <p:nvPr/>
        </p:nvSpPr>
        <p:spPr>
          <a:xfrm>
            <a:off x="6542098" y="687299"/>
            <a:ext cx="1073400" cy="3942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(Dex) Connector</a:t>
            </a:r>
            <a:endParaRPr sz="900"/>
          </a:p>
        </p:txBody>
      </p:sp>
      <p:sp>
        <p:nvSpPr>
          <p:cNvPr id="442" name="Google Shape;442;p38"/>
          <p:cNvSpPr/>
          <p:nvPr/>
        </p:nvSpPr>
        <p:spPr>
          <a:xfrm>
            <a:off x="7308019" y="1458206"/>
            <a:ext cx="1073400" cy="1665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413518" y="1534205"/>
            <a:ext cx="862500" cy="39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IdP</a:t>
            </a:r>
            <a:endParaRPr sz="1200"/>
          </a:p>
        </p:txBody>
      </p:sp>
      <p:cxnSp>
        <p:nvCxnSpPr>
          <p:cNvPr id="444" name="Google Shape;444;p38"/>
          <p:cNvCxnSpPr>
            <a:stCxn id="440" idx="0"/>
            <a:endCxn id="441" idx="2"/>
          </p:cNvCxnSpPr>
          <p:nvPr/>
        </p:nvCxnSpPr>
        <p:spPr>
          <a:xfrm rot="-5400000">
            <a:off x="6010550" y="1027550"/>
            <a:ext cx="674700" cy="3882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8"/>
          <p:cNvCxnSpPr>
            <a:stCxn id="441" idx="6"/>
            <a:endCxn id="442" idx="0"/>
          </p:cNvCxnSpPr>
          <p:nvPr/>
        </p:nvCxnSpPr>
        <p:spPr>
          <a:xfrm>
            <a:off x="7615498" y="884399"/>
            <a:ext cx="229200" cy="573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8"/>
          <p:cNvSpPr txBox="1"/>
          <p:nvPr/>
        </p:nvSpPr>
        <p:spPr>
          <a:xfrm>
            <a:off x="7534375" y="2026300"/>
            <a:ext cx="7926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</a:t>
            </a:r>
            <a:r>
              <a:rPr lang="en" sz="1000"/>
              <a:t> Auth</a:t>
            </a:r>
            <a:br>
              <a:rPr lang="en" sz="1000"/>
            </a:br>
            <a:r>
              <a:rPr lang="en" sz="1000"/>
              <a:t>GitHub </a:t>
            </a:r>
            <a:br>
              <a:rPr lang="en" sz="1000"/>
            </a:br>
            <a:r>
              <a:rPr lang="en" sz="1000"/>
              <a:t>...</a:t>
            </a:r>
            <a:endParaRPr sz="1000"/>
          </a:p>
        </p:txBody>
      </p:sp>
      <p:cxnSp>
        <p:nvCxnSpPr>
          <p:cNvPr id="447" name="Google Shape;447;p38"/>
          <p:cNvCxnSpPr>
            <a:stCxn id="434" idx="1"/>
            <a:endCxn id="440" idx="1"/>
          </p:cNvCxnSpPr>
          <p:nvPr/>
        </p:nvCxnSpPr>
        <p:spPr>
          <a:xfrm>
            <a:off x="4618261" y="1905652"/>
            <a:ext cx="9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8"/>
          <p:cNvSpPr/>
          <p:nvPr/>
        </p:nvSpPr>
        <p:spPr>
          <a:xfrm>
            <a:off x="5547653" y="3793072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(K8s RBAC)</a:t>
            </a:r>
            <a:br>
              <a:rPr lang="en"/>
            </a:br>
            <a:endParaRPr/>
          </a:p>
        </p:txBody>
      </p:sp>
      <p:cxnSp>
        <p:nvCxnSpPr>
          <p:cNvPr id="449" name="Google Shape;449;p38"/>
          <p:cNvCxnSpPr>
            <a:stCxn id="438" idx="1"/>
            <a:endCxn id="448" idx="1"/>
          </p:cNvCxnSpPr>
          <p:nvPr/>
        </p:nvCxnSpPr>
        <p:spPr>
          <a:xfrm>
            <a:off x="4618386" y="3529634"/>
            <a:ext cx="929400" cy="6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8"/>
          <p:cNvCxnSpPr>
            <a:stCxn id="438" idx="1"/>
            <a:endCxn id="441" idx="4"/>
          </p:cNvCxnSpPr>
          <p:nvPr/>
        </p:nvCxnSpPr>
        <p:spPr>
          <a:xfrm flipH="1" rot="10800000">
            <a:off x="4618386" y="1081634"/>
            <a:ext cx="2460300" cy="2448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8"/>
          <p:cNvCxnSpPr/>
          <p:nvPr/>
        </p:nvCxnSpPr>
        <p:spPr>
          <a:xfrm>
            <a:off x="1039861" y="3052634"/>
            <a:ext cx="1111200" cy="477000"/>
          </a:xfrm>
          <a:prstGeom prst="bentConnector3">
            <a:avLst>
              <a:gd fmla="val 755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8"/>
          <p:cNvSpPr txBox="1"/>
          <p:nvPr/>
        </p:nvSpPr>
        <p:spPr>
          <a:xfrm>
            <a:off x="159553" y="2349226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kubectl</a:t>
            </a:r>
            <a:br>
              <a:rPr lang="en" sz="1200"/>
            </a:br>
            <a:r>
              <a:rPr lang="en" sz="1200"/>
              <a:t>Incoming K8s API request</a:t>
            </a:r>
            <a:endParaRPr sz="1200"/>
          </a:p>
        </p:txBody>
      </p:sp>
      <p:sp>
        <p:nvSpPr>
          <p:cNvPr id="453" name="Google Shape;453;p38"/>
          <p:cNvSpPr/>
          <p:nvPr/>
        </p:nvSpPr>
        <p:spPr>
          <a:xfrm>
            <a:off x="2289465" y="40035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Level Service</a:t>
            </a:r>
            <a:endParaRPr sz="1200"/>
          </a:p>
        </p:txBody>
      </p:sp>
      <p:cxnSp>
        <p:nvCxnSpPr>
          <p:cNvPr id="454" name="Google Shape;454;p38"/>
          <p:cNvCxnSpPr>
            <a:stCxn id="438" idx="2"/>
            <a:endCxn id="453" idx="0"/>
          </p:cNvCxnSpPr>
          <p:nvPr/>
        </p:nvCxnSpPr>
        <p:spPr>
          <a:xfrm>
            <a:off x="3384786" y="3696434"/>
            <a:ext cx="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8"/>
          <p:cNvSpPr/>
          <p:nvPr/>
        </p:nvSpPr>
        <p:spPr>
          <a:xfrm>
            <a:off x="5547653" y="2370584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(Istio RBAC)</a:t>
            </a:r>
            <a:br>
              <a:rPr lang="en"/>
            </a:br>
            <a:endParaRPr/>
          </a:p>
        </p:txBody>
      </p:sp>
      <p:cxnSp>
        <p:nvCxnSpPr>
          <p:cNvPr id="456" name="Google Shape;456;p38"/>
          <p:cNvCxnSpPr>
            <a:endCxn id="455" idx="1"/>
          </p:cNvCxnSpPr>
          <p:nvPr/>
        </p:nvCxnSpPr>
        <p:spPr>
          <a:xfrm>
            <a:off x="4618253" y="1899734"/>
            <a:ext cx="929400" cy="8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424950" y="3506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Low Level Services Solution</a:t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287665" y="24163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Level Service</a:t>
            </a:r>
            <a:endParaRPr sz="1200"/>
          </a:p>
        </p:txBody>
      </p:sp>
      <p:sp>
        <p:nvSpPr>
          <p:cNvPr id="463" name="Google Shape;463;p39"/>
          <p:cNvSpPr/>
          <p:nvPr/>
        </p:nvSpPr>
        <p:spPr>
          <a:xfrm flipH="1">
            <a:off x="2151061" y="1738852"/>
            <a:ext cx="2467200" cy="33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Kubeflow Gateway with Istio</a:t>
            </a:r>
            <a:endParaRPr sz="1200"/>
          </a:p>
        </p:txBody>
      </p:sp>
      <p:cxnSp>
        <p:nvCxnSpPr>
          <p:cNvPr id="464" name="Google Shape;464;p39"/>
          <p:cNvCxnSpPr>
            <a:stCxn id="463" idx="2"/>
            <a:endCxn id="462" idx="0"/>
          </p:cNvCxnSpPr>
          <p:nvPr/>
        </p:nvCxnSpPr>
        <p:spPr>
          <a:xfrm flipH="1">
            <a:off x="3382861" y="2072452"/>
            <a:ext cx="1800" cy="34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9"/>
          <p:cNvCxnSpPr/>
          <p:nvPr/>
        </p:nvCxnSpPr>
        <p:spPr>
          <a:xfrm>
            <a:off x="3384775" y="1272150"/>
            <a:ext cx="0" cy="466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9"/>
          <p:cNvSpPr txBox="1"/>
          <p:nvPr/>
        </p:nvSpPr>
        <p:spPr>
          <a:xfrm>
            <a:off x="2475478" y="822301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Incoming Kubeflow request</a:t>
            </a:r>
            <a:endParaRPr sz="1200"/>
          </a:p>
        </p:txBody>
      </p:sp>
      <p:sp>
        <p:nvSpPr>
          <p:cNvPr id="467" name="Google Shape;467;p39"/>
          <p:cNvSpPr/>
          <p:nvPr/>
        </p:nvSpPr>
        <p:spPr>
          <a:xfrm flipH="1">
            <a:off x="2151186" y="3362834"/>
            <a:ext cx="2467200" cy="33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Kubernetes API</a:t>
            </a:r>
            <a:endParaRPr sz="1200"/>
          </a:p>
        </p:txBody>
      </p:sp>
      <p:cxnSp>
        <p:nvCxnSpPr>
          <p:cNvPr id="468" name="Google Shape;468;p39"/>
          <p:cNvCxnSpPr>
            <a:stCxn id="462" idx="2"/>
            <a:endCxn id="467" idx="0"/>
          </p:cNvCxnSpPr>
          <p:nvPr/>
        </p:nvCxnSpPr>
        <p:spPr>
          <a:xfrm>
            <a:off x="3382965" y="3055667"/>
            <a:ext cx="180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9"/>
          <p:cNvSpPr/>
          <p:nvPr/>
        </p:nvSpPr>
        <p:spPr>
          <a:xfrm>
            <a:off x="5547650" y="1559000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OIDC AuthService</a:t>
            </a:r>
            <a:endParaRPr sz="1200"/>
          </a:p>
        </p:txBody>
      </p:sp>
      <p:sp>
        <p:nvSpPr>
          <p:cNvPr id="470" name="Google Shape;470;p39"/>
          <p:cNvSpPr/>
          <p:nvPr/>
        </p:nvSpPr>
        <p:spPr>
          <a:xfrm>
            <a:off x="6542098" y="687299"/>
            <a:ext cx="1073400" cy="3942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(Dex) Connector</a:t>
            </a:r>
            <a:endParaRPr sz="900"/>
          </a:p>
        </p:txBody>
      </p:sp>
      <p:sp>
        <p:nvSpPr>
          <p:cNvPr id="471" name="Google Shape;471;p39"/>
          <p:cNvSpPr/>
          <p:nvPr/>
        </p:nvSpPr>
        <p:spPr>
          <a:xfrm>
            <a:off x="7308019" y="1458206"/>
            <a:ext cx="1073400" cy="1665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7413518" y="1534205"/>
            <a:ext cx="862500" cy="39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IdP</a:t>
            </a:r>
            <a:endParaRPr sz="1200"/>
          </a:p>
        </p:txBody>
      </p:sp>
      <p:cxnSp>
        <p:nvCxnSpPr>
          <p:cNvPr id="473" name="Google Shape;473;p39"/>
          <p:cNvCxnSpPr>
            <a:stCxn id="469" idx="0"/>
            <a:endCxn id="470" idx="2"/>
          </p:cNvCxnSpPr>
          <p:nvPr/>
        </p:nvCxnSpPr>
        <p:spPr>
          <a:xfrm rot="-5400000">
            <a:off x="6010550" y="1027550"/>
            <a:ext cx="674700" cy="3882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9"/>
          <p:cNvCxnSpPr>
            <a:stCxn id="470" idx="6"/>
            <a:endCxn id="471" idx="0"/>
          </p:cNvCxnSpPr>
          <p:nvPr/>
        </p:nvCxnSpPr>
        <p:spPr>
          <a:xfrm>
            <a:off x="7615498" y="884399"/>
            <a:ext cx="229200" cy="573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9"/>
          <p:cNvSpPr txBox="1"/>
          <p:nvPr/>
        </p:nvSpPr>
        <p:spPr>
          <a:xfrm>
            <a:off x="7534375" y="2026300"/>
            <a:ext cx="7926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 Auth</a:t>
            </a:r>
            <a:br>
              <a:rPr lang="en" sz="1000"/>
            </a:br>
            <a:r>
              <a:rPr lang="en" sz="1000"/>
              <a:t>GitHub </a:t>
            </a:r>
            <a:br>
              <a:rPr lang="en" sz="1000"/>
            </a:br>
            <a:r>
              <a:rPr lang="en" sz="1000"/>
              <a:t>...</a:t>
            </a:r>
            <a:endParaRPr sz="1000"/>
          </a:p>
        </p:txBody>
      </p:sp>
      <p:cxnSp>
        <p:nvCxnSpPr>
          <p:cNvPr id="476" name="Google Shape;476;p39"/>
          <p:cNvCxnSpPr>
            <a:stCxn id="463" idx="1"/>
            <a:endCxn id="469" idx="1"/>
          </p:cNvCxnSpPr>
          <p:nvPr/>
        </p:nvCxnSpPr>
        <p:spPr>
          <a:xfrm>
            <a:off x="4618261" y="1905652"/>
            <a:ext cx="9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9"/>
          <p:cNvSpPr/>
          <p:nvPr/>
        </p:nvSpPr>
        <p:spPr>
          <a:xfrm>
            <a:off x="5547653" y="3793072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(K8s RBAC)</a:t>
            </a:r>
            <a:br>
              <a:rPr lang="en"/>
            </a:br>
            <a:endParaRPr/>
          </a:p>
        </p:txBody>
      </p:sp>
      <p:cxnSp>
        <p:nvCxnSpPr>
          <p:cNvPr id="478" name="Google Shape;478;p39"/>
          <p:cNvCxnSpPr>
            <a:stCxn id="467" idx="1"/>
            <a:endCxn id="477" idx="1"/>
          </p:cNvCxnSpPr>
          <p:nvPr/>
        </p:nvCxnSpPr>
        <p:spPr>
          <a:xfrm>
            <a:off x="4618386" y="3529634"/>
            <a:ext cx="929400" cy="6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9"/>
          <p:cNvCxnSpPr>
            <a:stCxn id="467" idx="1"/>
            <a:endCxn id="470" idx="4"/>
          </p:cNvCxnSpPr>
          <p:nvPr/>
        </p:nvCxnSpPr>
        <p:spPr>
          <a:xfrm flipH="1" rot="10800000">
            <a:off x="4618386" y="1081634"/>
            <a:ext cx="2460300" cy="2448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9"/>
          <p:cNvCxnSpPr/>
          <p:nvPr/>
        </p:nvCxnSpPr>
        <p:spPr>
          <a:xfrm>
            <a:off x="1039861" y="3052634"/>
            <a:ext cx="1111200" cy="477000"/>
          </a:xfrm>
          <a:prstGeom prst="bentConnector3">
            <a:avLst>
              <a:gd fmla="val 755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9"/>
          <p:cNvSpPr txBox="1"/>
          <p:nvPr/>
        </p:nvSpPr>
        <p:spPr>
          <a:xfrm>
            <a:off x="159553" y="2349226"/>
            <a:ext cx="1815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kubectl</a:t>
            </a:r>
            <a:br>
              <a:rPr lang="en" sz="1200"/>
            </a:br>
            <a:r>
              <a:rPr lang="en" sz="1200"/>
              <a:t>Incoming K8s API request</a:t>
            </a:r>
            <a:endParaRPr sz="1200"/>
          </a:p>
        </p:txBody>
      </p:sp>
      <p:sp>
        <p:nvSpPr>
          <p:cNvPr id="482" name="Google Shape;482;p39"/>
          <p:cNvSpPr/>
          <p:nvPr/>
        </p:nvSpPr>
        <p:spPr>
          <a:xfrm>
            <a:off x="2289465" y="4003567"/>
            <a:ext cx="21906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Level Service</a:t>
            </a:r>
            <a:endParaRPr sz="1200"/>
          </a:p>
        </p:txBody>
      </p:sp>
      <p:cxnSp>
        <p:nvCxnSpPr>
          <p:cNvPr id="483" name="Google Shape;483;p39"/>
          <p:cNvCxnSpPr>
            <a:stCxn id="467" idx="2"/>
            <a:endCxn id="482" idx="0"/>
          </p:cNvCxnSpPr>
          <p:nvPr/>
        </p:nvCxnSpPr>
        <p:spPr>
          <a:xfrm>
            <a:off x="3384786" y="3696434"/>
            <a:ext cx="0" cy="3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39"/>
          <p:cNvSpPr/>
          <p:nvPr/>
        </p:nvSpPr>
        <p:spPr>
          <a:xfrm>
            <a:off x="5547653" y="2370584"/>
            <a:ext cx="1212300" cy="6933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</a:t>
            </a:r>
            <a:br>
              <a:rPr lang="en"/>
            </a:br>
            <a:r>
              <a:rPr lang="en" sz="1000"/>
              <a:t>(Istio RBAC)</a:t>
            </a:r>
            <a:br>
              <a:rPr lang="en"/>
            </a:br>
            <a:endParaRPr/>
          </a:p>
        </p:txBody>
      </p:sp>
      <p:cxnSp>
        <p:nvCxnSpPr>
          <p:cNvPr id="485" name="Google Shape;485;p39"/>
          <p:cNvCxnSpPr>
            <a:endCxn id="484" idx="1"/>
          </p:cNvCxnSpPr>
          <p:nvPr/>
        </p:nvCxnSpPr>
        <p:spPr>
          <a:xfrm>
            <a:off x="4618253" y="1899734"/>
            <a:ext cx="929400" cy="8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9"/>
          <p:cNvSpPr/>
          <p:nvPr/>
        </p:nvSpPr>
        <p:spPr>
          <a:xfrm>
            <a:off x="5547775" y="1108650"/>
            <a:ext cx="1317900" cy="19911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6039200" y="714450"/>
            <a:ext cx="474900" cy="3942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2033825" y="822300"/>
            <a:ext cx="3513900" cy="2540400"/>
          </a:xfrm>
          <a:prstGeom prst="rect">
            <a:avLst/>
          </a:prstGeom>
          <a:solidFill>
            <a:srgbClr val="FFFFFF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High Level Services Demo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Overview of Auth Design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Low Level Services: Auth Solution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 Kubernetes Authentication Techniques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Takeaways and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Decisions: CRDs and Kubernetes API</a:t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1579475" y="2371276"/>
            <a:ext cx="1997700" cy="2079300"/>
          </a:xfrm>
          <a:prstGeom prst="roundRect">
            <a:avLst>
              <a:gd fmla="val 6970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Low Level APIs / Services</a:t>
            </a:r>
            <a:br>
              <a:rPr b="1" lang="en" sz="1200"/>
            </a:br>
            <a:endParaRPr sz="1200">
              <a:solidFill>
                <a:srgbClr val="666666"/>
              </a:solidFill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1762913" y="1349538"/>
            <a:ext cx="3721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Kubernetes API Server</a:t>
            </a:r>
            <a:endParaRPr b="1"/>
          </a:p>
        </p:txBody>
      </p:sp>
      <p:cxnSp>
        <p:nvCxnSpPr>
          <p:cNvPr id="502" name="Google Shape;502;p41"/>
          <p:cNvCxnSpPr>
            <a:endCxn id="500" idx="0"/>
          </p:cNvCxnSpPr>
          <p:nvPr/>
        </p:nvCxnSpPr>
        <p:spPr>
          <a:xfrm>
            <a:off x="2575925" y="1874476"/>
            <a:ext cx="2400" cy="49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1"/>
          <p:cNvCxnSpPr/>
          <p:nvPr/>
        </p:nvCxnSpPr>
        <p:spPr>
          <a:xfrm>
            <a:off x="4774300" y="1882350"/>
            <a:ext cx="0" cy="14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/>
          <p:nvPr/>
        </p:nvCxnSpPr>
        <p:spPr>
          <a:xfrm>
            <a:off x="4774300" y="248830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1"/>
          <p:cNvCxnSpPr/>
          <p:nvPr/>
        </p:nvCxnSpPr>
        <p:spPr>
          <a:xfrm>
            <a:off x="4774300" y="333852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06" name="Google Shape;506;p41"/>
          <p:cNvSpPr/>
          <p:nvPr/>
        </p:nvSpPr>
        <p:spPr>
          <a:xfrm>
            <a:off x="5484125" y="2147800"/>
            <a:ext cx="2670300" cy="681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</a:t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5484125" y="2998025"/>
            <a:ext cx="2670300" cy="681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RBAC</a:t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1920875" y="2998025"/>
            <a:ext cx="1314900" cy="108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Resources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Controllers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43700" y="966325"/>
            <a:ext cx="8256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Kubeflow is </a:t>
            </a: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machine learning toolkit for Kubernetes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Kubeflow?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658150" y="1830825"/>
            <a:ext cx="3581100" cy="6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rPr>
              <a:t>ML Workloads</a:t>
            </a:r>
            <a:endParaRPr b="1">
              <a:solidFill>
                <a:srgbClr val="052CA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rPr>
              <a:t>(Modelling, training, roll-out, serving, …)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658100" y="3042788"/>
            <a:ext cx="3581100" cy="6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58150" y="3648775"/>
            <a:ext cx="3581100" cy="6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rPr>
              <a:t>Infrastructure</a:t>
            </a:r>
            <a:endParaRPr b="1">
              <a:solidFill>
                <a:srgbClr val="052CA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2CA3"/>
                </a:solidFill>
                <a:latin typeface="Lato"/>
                <a:ea typeface="Lato"/>
                <a:cs typeface="Lato"/>
                <a:sym typeface="Lato"/>
              </a:rPr>
              <a:t>(Cloud/On-Prem)</a:t>
            </a:r>
            <a:endParaRPr b="1">
              <a:solidFill>
                <a:srgbClr val="052CA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150" y="3172237"/>
            <a:ext cx="1606999" cy="3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2658200" y="2436738"/>
            <a:ext cx="3581100" cy="6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150" y="2546174"/>
            <a:ext cx="1606999" cy="3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/>
          <p:nvPr/>
        </p:nvSpPr>
        <p:spPr>
          <a:xfrm>
            <a:off x="6928825" y="1012875"/>
            <a:ext cx="1881900" cy="13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4743875" y="994550"/>
            <a:ext cx="1465500" cy="3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Service Authentication</a:t>
            </a:r>
            <a:endParaRPr/>
          </a:p>
        </p:txBody>
      </p:sp>
      <p:sp>
        <p:nvSpPr>
          <p:cNvPr id="516" name="Google Shape;516;p42"/>
          <p:cNvSpPr txBox="1"/>
          <p:nvPr>
            <p:ph idx="1" type="body"/>
          </p:nvPr>
        </p:nvSpPr>
        <p:spPr>
          <a:xfrm>
            <a:off x="425225" y="1152475"/>
            <a:ext cx="30726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Identity at</a:t>
            </a:r>
            <a:br>
              <a:rPr lang="en"/>
            </a:br>
            <a:r>
              <a:rPr lang="en"/>
              <a:t>High Level = Low Level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4941550" y="1564100"/>
            <a:ext cx="1091400" cy="3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kubectl</a:t>
            </a:r>
            <a:endParaRPr b="1" sz="1100"/>
          </a:p>
        </p:txBody>
      </p:sp>
      <p:sp>
        <p:nvSpPr>
          <p:cNvPr id="518" name="Google Shape;518;p42"/>
          <p:cNvSpPr/>
          <p:nvPr/>
        </p:nvSpPr>
        <p:spPr>
          <a:xfrm>
            <a:off x="4941550" y="2539450"/>
            <a:ext cx="1091400" cy="3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</a:t>
            </a:r>
            <a:r>
              <a:rPr b="1" lang="en" sz="1100"/>
              <a:t>ogin client</a:t>
            </a:r>
            <a:endParaRPr b="1" sz="1100"/>
          </a:p>
        </p:txBody>
      </p:sp>
      <p:sp>
        <p:nvSpPr>
          <p:cNvPr id="519" name="Google Shape;519;p42"/>
          <p:cNvSpPr/>
          <p:nvPr/>
        </p:nvSpPr>
        <p:spPr>
          <a:xfrm>
            <a:off x="4941550" y="3514800"/>
            <a:ext cx="10914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</a:t>
            </a:r>
            <a:r>
              <a:rPr b="1" lang="en" sz="1100"/>
              <a:t>rowser</a:t>
            </a:r>
            <a:endParaRPr b="1" sz="1100"/>
          </a:p>
        </p:txBody>
      </p:sp>
      <p:sp>
        <p:nvSpPr>
          <p:cNvPr id="520" name="Google Shape;520;p42"/>
          <p:cNvSpPr/>
          <p:nvPr/>
        </p:nvSpPr>
        <p:spPr>
          <a:xfrm>
            <a:off x="7137025" y="1564100"/>
            <a:ext cx="1465500" cy="3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kube-apiserver</a:t>
            </a:r>
            <a:endParaRPr b="1" sz="1100"/>
          </a:p>
        </p:txBody>
      </p:sp>
      <p:sp>
        <p:nvSpPr>
          <p:cNvPr id="521" name="Google Shape;521;p42"/>
          <p:cNvSpPr/>
          <p:nvPr/>
        </p:nvSpPr>
        <p:spPr>
          <a:xfrm>
            <a:off x="7137025" y="2539450"/>
            <a:ext cx="1465500" cy="15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OpenID Connect Provider</a:t>
            </a:r>
            <a:endParaRPr b="1" sz="1100"/>
          </a:p>
        </p:txBody>
      </p:sp>
      <p:pic>
        <p:nvPicPr>
          <p:cNvPr id="522" name="Google Shape;5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473" y="1327836"/>
            <a:ext cx="859225" cy="85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2"/>
          <p:cNvCxnSpPr/>
          <p:nvPr/>
        </p:nvCxnSpPr>
        <p:spPr>
          <a:xfrm>
            <a:off x="4374350" y="1693025"/>
            <a:ext cx="5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2"/>
          <p:cNvCxnSpPr/>
          <p:nvPr/>
        </p:nvCxnSpPr>
        <p:spPr>
          <a:xfrm>
            <a:off x="6032950" y="1693025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2"/>
          <p:cNvCxnSpPr/>
          <p:nvPr/>
        </p:nvCxnSpPr>
        <p:spPr>
          <a:xfrm>
            <a:off x="6032950" y="2653250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2"/>
          <p:cNvCxnSpPr/>
          <p:nvPr/>
        </p:nvCxnSpPr>
        <p:spPr>
          <a:xfrm>
            <a:off x="6032950" y="3721125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2"/>
          <p:cNvCxnSpPr/>
          <p:nvPr/>
        </p:nvCxnSpPr>
        <p:spPr>
          <a:xfrm rot="10800000">
            <a:off x="6032950" y="1809000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42"/>
          <p:cNvCxnSpPr/>
          <p:nvPr/>
        </p:nvCxnSpPr>
        <p:spPr>
          <a:xfrm rot="10800000">
            <a:off x="6032950" y="2780038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2"/>
          <p:cNvCxnSpPr/>
          <p:nvPr/>
        </p:nvCxnSpPr>
        <p:spPr>
          <a:xfrm rot="10800000">
            <a:off x="6032950" y="3927463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2"/>
          <p:cNvCxnSpPr/>
          <p:nvPr/>
        </p:nvCxnSpPr>
        <p:spPr>
          <a:xfrm>
            <a:off x="6032950" y="3609300"/>
            <a:ext cx="11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2"/>
          <p:cNvCxnSpPr/>
          <p:nvPr/>
        </p:nvCxnSpPr>
        <p:spPr>
          <a:xfrm>
            <a:off x="4374350" y="1809000"/>
            <a:ext cx="5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532" name="Google Shape;532;p42"/>
          <p:cNvCxnSpPr/>
          <p:nvPr/>
        </p:nvCxnSpPr>
        <p:spPr>
          <a:xfrm>
            <a:off x="7545525" y="1968025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2"/>
          <p:cNvCxnSpPr/>
          <p:nvPr/>
        </p:nvCxnSpPr>
        <p:spPr>
          <a:xfrm rot="10800000">
            <a:off x="8172875" y="1959525"/>
            <a:ext cx="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2"/>
          <p:cNvCxnSpPr/>
          <p:nvPr/>
        </p:nvCxnSpPr>
        <p:spPr>
          <a:xfrm>
            <a:off x="5283025" y="1955175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2"/>
          <p:cNvCxnSpPr/>
          <p:nvPr/>
        </p:nvCxnSpPr>
        <p:spPr>
          <a:xfrm>
            <a:off x="5283025" y="2949850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2"/>
          <p:cNvCxnSpPr/>
          <p:nvPr/>
        </p:nvCxnSpPr>
        <p:spPr>
          <a:xfrm rot="10800000">
            <a:off x="5669725" y="1959525"/>
            <a:ext cx="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2"/>
          <p:cNvCxnSpPr/>
          <p:nvPr/>
        </p:nvCxnSpPr>
        <p:spPr>
          <a:xfrm rot="10800000">
            <a:off x="5669725" y="2930375"/>
            <a:ext cx="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2"/>
          <p:cNvCxnSpPr>
            <a:stCxn id="522" idx="2"/>
            <a:endCxn id="519" idx="1"/>
          </p:cNvCxnSpPr>
          <p:nvPr/>
        </p:nvCxnSpPr>
        <p:spPr>
          <a:xfrm flipH="1" rot="-5400000">
            <a:off x="3648236" y="2474911"/>
            <a:ext cx="1581300" cy="100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42"/>
          <p:cNvSpPr txBox="1"/>
          <p:nvPr/>
        </p:nvSpPr>
        <p:spPr>
          <a:xfrm>
            <a:off x="4374350" y="1400850"/>
            <a:ext cx="549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 Run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5852225" y="1305950"/>
            <a:ext cx="14655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ACAC"/>
                </a:solidFill>
                <a:latin typeface="Lato"/>
                <a:ea typeface="Lato"/>
                <a:cs typeface="Lato"/>
                <a:sym typeface="Lato"/>
              </a:rPr>
              <a:t>11 Request with token</a:t>
            </a:r>
            <a:endParaRPr sz="1000">
              <a:solidFill>
                <a:srgbClr val="EFACA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6109625" y="1791488"/>
            <a:ext cx="950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14 Response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5030750" y="2069000"/>
            <a:ext cx="549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Run</a:t>
            </a:r>
            <a:endParaRPr sz="9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42"/>
          <p:cNvSpPr txBox="1"/>
          <p:nvPr/>
        </p:nvSpPr>
        <p:spPr>
          <a:xfrm>
            <a:off x="4977500" y="3072100"/>
            <a:ext cx="656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Open</a:t>
            </a:r>
            <a:endParaRPr sz="9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42"/>
          <p:cNvSpPr txBox="1"/>
          <p:nvPr/>
        </p:nvSpPr>
        <p:spPr>
          <a:xfrm>
            <a:off x="5422900" y="3040025"/>
            <a:ext cx="859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Authn</a:t>
            </a:r>
            <a:endParaRPr sz="9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 sz="9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5405750" y="2137725"/>
            <a:ext cx="859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10 Token</a:t>
            </a:r>
            <a:endParaRPr sz="9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4242450" y="1831588"/>
            <a:ext cx="950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15 Response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42"/>
          <p:cNvSpPr txBox="1"/>
          <p:nvPr/>
        </p:nvSpPr>
        <p:spPr>
          <a:xfrm>
            <a:off x="3433286" y="2672650"/>
            <a:ext cx="100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Authenticate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42"/>
          <p:cNvSpPr txBox="1"/>
          <p:nvPr/>
        </p:nvSpPr>
        <p:spPr>
          <a:xfrm>
            <a:off x="5109125" y="1065900"/>
            <a:ext cx="735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42"/>
          <p:cNvSpPr txBox="1"/>
          <p:nvPr/>
        </p:nvSpPr>
        <p:spPr>
          <a:xfrm>
            <a:off x="5999525" y="2317113"/>
            <a:ext cx="121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Token Request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2"/>
          <p:cNvSpPr txBox="1"/>
          <p:nvPr/>
        </p:nvSpPr>
        <p:spPr>
          <a:xfrm>
            <a:off x="5999525" y="2739225"/>
            <a:ext cx="121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Token Response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>
            <a:off x="5999525" y="3324663"/>
            <a:ext cx="121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Authn Request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5920750" y="3626063"/>
            <a:ext cx="121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Authenticate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5999525" y="3857638"/>
            <a:ext cx="121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 Authn Response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7217325" y="2063800"/>
            <a:ext cx="656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12 Get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7700200" y="2069000"/>
            <a:ext cx="95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9494"/>
                </a:solidFill>
                <a:latin typeface="Lato"/>
                <a:ea typeface="Lato"/>
                <a:cs typeface="Lato"/>
                <a:sym typeface="Lato"/>
              </a:rPr>
              <a:t>13 Certificate</a:t>
            </a:r>
            <a:endParaRPr sz="1000">
              <a:solidFill>
                <a:srgbClr val="F194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7261675" y="943800"/>
            <a:ext cx="1216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Kubernetes cluster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>
            <a:off x="5345450" y="4614975"/>
            <a:ext cx="28275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999525" y="4369863"/>
            <a:ext cx="262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Adapted from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https://github.com/int128/kubelogin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42"/>
          <p:cNvSpPr txBox="1"/>
          <p:nvPr>
            <p:ph idx="1" type="body"/>
          </p:nvPr>
        </p:nvSpPr>
        <p:spPr>
          <a:xfrm>
            <a:off x="425225" y="1633000"/>
            <a:ext cx="30726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Enable Authentication on K8s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OIDC Plugin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Kube-OIDC-Proxy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ServiceAccount JWT to RBAC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r>
              <a:rPr lang="en"/>
              <a:t> Level Service Authorization through RBAC I</a:t>
            </a:r>
            <a:endParaRPr/>
          </a:p>
        </p:txBody>
      </p:sp>
      <p:sp>
        <p:nvSpPr>
          <p:cNvPr id="565" name="Google Shape;565;p43"/>
          <p:cNvSpPr txBox="1"/>
          <p:nvPr>
            <p:ph idx="1" type="body"/>
          </p:nvPr>
        </p:nvSpPr>
        <p:spPr>
          <a:xfrm>
            <a:off x="424943" y="1049700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Kubeflow defines Aggregated ClusterRoles: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kubeflow-admin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kubeflow-edit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kubeflow-view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low level service defines its own kubeflow-&lt;service&gt;-&lt;role&gt; cluster role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6" name="Google Shape;566;p43"/>
          <p:cNvGraphicFramePr/>
          <p:nvPr/>
        </p:nvGraphicFramePr>
        <p:xfrm>
          <a:off x="1038525" y="24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{A293BE88-071D-42D9-98CE-7B466C5D8A8D}</a:tableStyleId>
              </a:tblPr>
              <a:tblGrid>
                <a:gridCol w="7239000"/>
              </a:tblGrid>
              <a:tr h="22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apiVersion: rbac.authorization.k8s.io/v1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kind: ClusterRole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metadata: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name: kubeflow-tfjobs-view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labels: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rbac.authorization.kubeflow.org/aggregate-to-kubeflow-view: "true"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rules: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 apiGroups: ["kubeflow.org"]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resources: ["*"]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verbs: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 get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 list</a:t>
                      </a:r>
                      <a:endParaRPr sz="1000">
                        <a:solidFill>
                          <a:srgbClr val="242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 watch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 Level Service Authorization through RBAC II</a:t>
            </a: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647080" y="1285918"/>
            <a:ext cx="10353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TFJob</a:t>
            </a:r>
            <a:endParaRPr sz="1200"/>
          </a:p>
        </p:txBody>
      </p:sp>
      <p:sp>
        <p:nvSpPr>
          <p:cNvPr id="573" name="Google Shape;573;p44"/>
          <p:cNvSpPr/>
          <p:nvPr/>
        </p:nvSpPr>
        <p:spPr>
          <a:xfrm>
            <a:off x="615874" y="2377718"/>
            <a:ext cx="1097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PyTorchJob</a:t>
            </a:r>
            <a:endParaRPr sz="1200"/>
          </a:p>
        </p:txBody>
      </p:sp>
      <p:sp>
        <p:nvSpPr>
          <p:cNvPr id="574" name="Google Shape;574;p44"/>
          <p:cNvSpPr/>
          <p:nvPr/>
        </p:nvSpPr>
        <p:spPr>
          <a:xfrm>
            <a:off x="584374" y="3469518"/>
            <a:ext cx="1160700" cy="3303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Spark </a:t>
            </a:r>
            <a:r>
              <a:rPr b="1" lang="en" sz="1200"/>
              <a:t>Job</a:t>
            </a:r>
            <a:endParaRPr sz="1200"/>
          </a:p>
        </p:txBody>
      </p:sp>
      <p:sp>
        <p:nvSpPr>
          <p:cNvPr id="575" name="Google Shape;575;p44"/>
          <p:cNvSpPr/>
          <p:nvPr/>
        </p:nvSpPr>
        <p:spPr>
          <a:xfrm>
            <a:off x="4911288" y="4079238"/>
            <a:ext cx="1560300" cy="24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Developed By Kubeflow</a:t>
            </a:r>
            <a:endParaRPr sz="800"/>
          </a:p>
        </p:txBody>
      </p:sp>
      <p:sp>
        <p:nvSpPr>
          <p:cNvPr id="576" name="Google Shape;576;p44"/>
          <p:cNvSpPr/>
          <p:nvPr/>
        </p:nvSpPr>
        <p:spPr>
          <a:xfrm>
            <a:off x="6573563" y="4079238"/>
            <a:ext cx="1620900" cy="2457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Developed Outside Kubeflow</a:t>
            </a:r>
            <a:endParaRPr sz="800"/>
          </a:p>
        </p:txBody>
      </p:sp>
      <p:sp>
        <p:nvSpPr>
          <p:cNvPr id="577" name="Google Shape;577;p44"/>
          <p:cNvSpPr/>
          <p:nvPr/>
        </p:nvSpPr>
        <p:spPr>
          <a:xfrm>
            <a:off x="2259025" y="97777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kubeflow-tfjobs-admin</a:t>
            </a:r>
            <a:endParaRPr sz="1200"/>
          </a:p>
        </p:txBody>
      </p:sp>
      <p:sp>
        <p:nvSpPr>
          <p:cNvPr id="578" name="Google Shape;578;p44"/>
          <p:cNvSpPr/>
          <p:nvPr/>
        </p:nvSpPr>
        <p:spPr>
          <a:xfrm>
            <a:off x="2259025" y="132822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kubeflow-tfjobs-edit</a:t>
            </a:r>
            <a:endParaRPr sz="1200"/>
          </a:p>
        </p:txBody>
      </p:sp>
      <p:sp>
        <p:nvSpPr>
          <p:cNvPr id="579" name="Google Shape;579;p44"/>
          <p:cNvSpPr/>
          <p:nvPr/>
        </p:nvSpPr>
        <p:spPr>
          <a:xfrm>
            <a:off x="2259025" y="167192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kubeflow-tfjobs-view</a:t>
            </a:r>
            <a:endParaRPr sz="1200"/>
          </a:p>
        </p:txBody>
      </p:sp>
      <p:sp>
        <p:nvSpPr>
          <p:cNvPr id="580" name="Google Shape;580;p44"/>
          <p:cNvSpPr/>
          <p:nvPr/>
        </p:nvSpPr>
        <p:spPr>
          <a:xfrm>
            <a:off x="4839000" y="1573925"/>
            <a:ext cx="1704900" cy="38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r>
              <a:rPr lang="en" sz="1200"/>
              <a:t>ubeflow-admin</a:t>
            </a:r>
            <a:endParaRPr sz="1200"/>
          </a:p>
        </p:txBody>
      </p:sp>
      <p:sp>
        <p:nvSpPr>
          <p:cNvPr id="581" name="Google Shape;581;p44"/>
          <p:cNvSpPr/>
          <p:nvPr/>
        </p:nvSpPr>
        <p:spPr>
          <a:xfrm>
            <a:off x="4839000" y="2285325"/>
            <a:ext cx="1704900" cy="380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kubeflow-edit</a:t>
            </a:r>
            <a:endParaRPr sz="1200"/>
          </a:p>
        </p:txBody>
      </p:sp>
      <p:sp>
        <p:nvSpPr>
          <p:cNvPr id="582" name="Google Shape;582;p44"/>
          <p:cNvSpPr/>
          <p:nvPr/>
        </p:nvSpPr>
        <p:spPr>
          <a:xfrm>
            <a:off x="4839000" y="2996725"/>
            <a:ext cx="1704900" cy="380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kubeflow-view</a:t>
            </a:r>
            <a:endParaRPr sz="1200"/>
          </a:p>
        </p:txBody>
      </p:sp>
      <p:sp>
        <p:nvSpPr>
          <p:cNvPr id="583" name="Google Shape;583;p44"/>
          <p:cNvSpPr/>
          <p:nvPr/>
        </p:nvSpPr>
        <p:spPr>
          <a:xfrm>
            <a:off x="2259025" y="206957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kubeflow-pyjobs-admin</a:t>
            </a:r>
            <a:endParaRPr sz="1200"/>
          </a:p>
        </p:txBody>
      </p:sp>
      <p:sp>
        <p:nvSpPr>
          <p:cNvPr id="584" name="Google Shape;584;p44"/>
          <p:cNvSpPr/>
          <p:nvPr/>
        </p:nvSpPr>
        <p:spPr>
          <a:xfrm>
            <a:off x="2259025" y="242002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kubeflow-pyjobs-edit</a:t>
            </a:r>
            <a:endParaRPr sz="1200"/>
          </a:p>
        </p:txBody>
      </p:sp>
      <p:sp>
        <p:nvSpPr>
          <p:cNvPr id="585" name="Google Shape;585;p44"/>
          <p:cNvSpPr/>
          <p:nvPr/>
        </p:nvSpPr>
        <p:spPr>
          <a:xfrm>
            <a:off x="2259025" y="276372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kubeflow-pyjobs-view</a:t>
            </a:r>
            <a:endParaRPr sz="1200"/>
          </a:p>
        </p:txBody>
      </p:sp>
      <p:sp>
        <p:nvSpPr>
          <p:cNvPr id="586" name="Google Shape;586;p44"/>
          <p:cNvSpPr/>
          <p:nvPr/>
        </p:nvSpPr>
        <p:spPr>
          <a:xfrm>
            <a:off x="2259025" y="316812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kubeflow-spkjob-admin</a:t>
            </a:r>
            <a:endParaRPr sz="1200"/>
          </a:p>
        </p:txBody>
      </p:sp>
      <p:sp>
        <p:nvSpPr>
          <p:cNvPr id="587" name="Google Shape;587;p44"/>
          <p:cNvSpPr/>
          <p:nvPr/>
        </p:nvSpPr>
        <p:spPr>
          <a:xfrm>
            <a:off x="2259025" y="351857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kubeflow-spkjob-edit</a:t>
            </a:r>
            <a:endParaRPr sz="1200"/>
          </a:p>
        </p:txBody>
      </p:sp>
      <p:sp>
        <p:nvSpPr>
          <p:cNvPr id="588" name="Google Shape;588;p44"/>
          <p:cNvSpPr/>
          <p:nvPr/>
        </p:nvSpPr>
        <p:spPr>
          <a:xfrm>
            <a:off x="2259025" y="3862275"/>
            <a:ext cx="17802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kubeflow-spkjob-view</a:t>
            </a:r>
            <a:endParaRPr sz="1200"/>
          </a:p>
        </p:txBody>
      </p:sp>
      <p:cxnSp>
        <p:nvCxnSpPr>
          <p:cNvPr id="589" name="Google Shape;589;p44"/>
          <p:cNvCxnSpPr>
            <a:stCxn id="577" idx="3"/>
            <a:endCxn id="580" idx="1"/>
          </p:cNvCxnSpPr>
          <p:nvPr/>
        </p:nvCxnSpPr>
        <p:spPr>
          <a:xfrm>
            <a:off x="4039225" y="1100625"/>
            <a:ext cx="799800" cy="6636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4"/>
          <p:cNvCxnSpPr>
            <a:stCxn id="583" idx="3"/>
            <a:endCxn id="580" idx="1"/>
          </p:cNvCxnSpPr>
          <p:nvPr/>
        </p:nvCxnSpPr>
        <p:spPr>
          <a:xfrm flipH="1" rot="10800000">
            <a:off x="4039225" y="1764025"/>
            <a:ext cx="799800" cy="4284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4"/>
          <p:cNvCxnSpPr>
            <a:stCxn id="586" idx="3"/>
            <a:endCxn id="580" idx="1"/>
          </p:cNvCxnSpPr>
          <p:nvPr/>
        </p:nvCxnSpPr>
        <p:spPr>
          <a:xfrm flipH="1" rot="10800000">
            <a:off x="4039225" y="1764275"/>
            <a:ext cx="799800" cy="15267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4"/>
          <p:cNvCxnSpPr>
            <a:stCxn id="578" idx="3"/>
            <a:endCxn id="581" idx="1"/>
          </p:cNvCxnSpPr>
          <p:nvPr/>
        </p:nvCxnSpPr>
        <p:spPr>
          <a:xfrm>
            <a:off x="4039225" y="1451075"/>
            <a:ext cx="799800" cy="10245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4"/>
          <p:cNvCxnSpPr>
            <a:stCxn id="584" idx="3"/>
            <a:endCxn id="581" idx="1"/>
          </p:cNvCxnSpPr>
          <p:nvPr/>
        </p:nvCxnSpPr>
        <p:spPr>
          <a:xfrm flipH="1" rot="10800000">
            <a:off x="4039225" y="2475675"/>
            <a:ext cx="799800" cy="672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4"/>
          <p:cNvCxnSpPr>
            <a:stCxn id="587" idx="3"/>
            <a:endCxn id="581" idx="1"/>
          </p:cNvCxnSpPr>
          <p:nvPr/>
        </p:nvCxnSpPr>
        <p:spPr>
          <a:xfrm flipH="1" rot="10800000">
            <a:off x="4039225" y="2475625"/>
            <a:ext cx="799800" cy="11658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4"/>
          <p:cNvCxnSpPr/>
          <p:nvPr/>
        </p:nvCxnSpPr>
        <p:spPr>
          <a:xfrm>
            <a:off x="424950" y="199592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4"/>
          <p:cNvCxnSpPr/>
          <p:nvPr/>
        </p:nvCxnSpPr>
        <p:spPr>
          <a:xfrm>
            <a:off x="424950" y="309240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4"/>
          <p:cNvCxnSpPr>
            <a:stCxn id="579" idx="3"/>
            <a:endCxn id="582" idx="1"/>
          </p:cNvCxnSpPr>
          <p:nvPr/>
        </p:nvCxnSpPr>
        <p:spPr>
          <a:xfrm>
            <a:off x="4039225" y="1794775"/>
            <a:ext cx="799800" cy="1392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4"/>
          <p:cNvCxnSpPr>
            <a:stCxn id="585" idx="3"/>
            <a:endCxn id="582" idx="1"/>
          </p:cNvCxnSpPr>
          <p:nvPr/>
        </p:nvCxnSpPr>
        <p:spPr>
          <a:xfrm>
            <a:off x="4039225" y="2886575"/>
            <a:ext cx="799800" cy="300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4"/>
          <p:cNvCxnSpPr>
            <a:stCxn id="588" idx="3"/>
            <a:endCxn id="582" idx="1"/>
          </p:cNvCxnSpPr>
          <p:nvPr/>
        </p:nvCxnSpPr>
        <p:spPr>
          <a:xfrm flipH="1" rot="10800000">
            <a:off x="4039225" y="3186825"/>
            <a:ext cx="799800" cy="798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4"/>
          <p:cNvCxnSpPr/>
          <p:nvPr/>
        </p:nvCxnSpPr>
        <p:spPr>
          <a:xfrm>
            <a:off x="6783825" y="977800"/>
            <a:ext cx="0" cy="30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1" name="Google Shape;6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588" y="1967525"/>
            <a:ext cx="1015975" cy="10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44"/>
          <p:cNvCxnSpPr>
            <a:stCxn id="581" idx="3"/>
            <a:endCxn id="601" idx="1"/>
          </p:cNvCxnSpPr>
          <p:nvPr/>
        </p:nvCxnSpPr>
        <p:spPr>
          <a:xfrm>
            <a:off x="6543900" y="2475525"/>
            <a:ext cx="63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 Level Service RBAC Usage</a:t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337300" y="1209575"/>
            <a:ext cx="4403100" cy="30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5"/>
          <p:cNvSpPr/>
          <p:nvPr/>
        </p:nvSpPr>
        <p:spPr>
          <a:xfrm>
            <a:off x="4879450" y="1209575"/>
            <a:ext cx="3916800" cy="30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1699325" y="1422850"/>
            <a:ext cx="2892900" cy="205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1783625" y="1517850"/>
            <a:ext cx="2724300" cy="2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Profile’s Isolated Namespace</a:t>
            </a:r>
            <a:endParaRPr b="1"/>
          </a:p>
        </p:txBody>
      </p:sp>
      <p:pic>
        <p:nvPicPr>
          <p:cNvPr id="612" name="Google Shape;6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13" y="1625138"/>
            <a:ext cx="1015975" cy="1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5"/>
          <p:cNvSpPr/>
          <p:nvPr/>
        </p:nvSpPr>
        <p:spPr>
          <a:xfrm>
            <a:off x="1847750" y="1911713"/>
            <a:ext cx="1016100" cy="87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614" name="Google Shape;614;p45"/>
          <p:cNvSpPr/>
          <p:nvPr/>
        </p:nvSpPr>
        <p:spPr>
          <a:xfrm>
            <a:off x="2549000" y="3041850"/>
            <a:ext cx="1928400" cy="215700"/>
          </a:xfrm>
          <a:prstGeom prst="snip1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Role Based Service Account</a:t>
            </a:r>
            <a:endParaRPr sz="1000"/>
          </a:p>
        </p:txBody>
      </p:sp>
      <p:sp>
        <p:nvSpPr>
          <p:cNvPr id="615" name="Google Shape;615;p45"/>
          <p:cNvSpPr/>
          <p:nvPr/>
        </p:nvSpPr>
        <p:spPr>
          <a:xfrm>
            <a:off x="1874650" y="3675713"/>
            <a:ext cx="2548800" cy="33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API</a:t>
            </a:r>
            <a:endParaRPr/>
          </a:p>
        </p:txBody>
      </p:sp>
      <p:sp>
        <p:nvSpPr>
          <p:cNvPr id="616" name="Google Shape;616;p45"/>
          <p:cNvSpPr/>
          <p:nvPr/>
        </p:nvSpPr>
        <p:spPr>
          <a:xfrm>
            <a:off x="2940100" y="1943675"/>
            <a:ext cx="1483500" cy="806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RoleBinding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RoleRef: KF ClusterRole</a:t>
            </a:r>
            <a:br>
              <a:rPr lang="en" sz="800"/>
            </a:br>
            <a:r>
              <a:rPr lang="en" sz="800"/>
              <a:t>Subject:  ServiceAccount</a:t>
            </a:r>
            <a:endParaRPr sz="800"/>
          </a:p>
        </p:txBody>
      </p:sp>
      <p:cxnSp>
        <p:nvCxnSpPr>
          <p:cNvPr id="617" name="Google Shape;617;p45"/>
          <p:cNvCxnSpPr>
            <a:stCxn id="612" idx="3"/>
            <a:endCxn id="613" idx="1"/>
          </p:cNvCxnSpPr>
          <p:nvPr/>
        </p:nvCxnSpPr>
        <p:spPr>
          <a:xfrm>
            <a:off x="1412088" y="2133125"/>
            <a:ext cx="4356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5"/>
          <p:cNvCxnSpPr>
            <a:stCxn id="613" idx="2"/>
            <a:endCxn id="615" idx="0"/>
          </p:cNvCxnSpPr>
          <p:nvPr/>
        </p:nvCxnSpPr>
        <p:spPr>
          <a:xfrm flipH="1" rot="-5400000">
            <a:off x="2305400" y="2832113"/>
            <a:ext cx="894000" cy="793200"/>
          </a:xfrm>
          <a:prstGeom prst="bentConnector3">
            <a:avLst>
              <a:gd fmla="val 62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45"/>
          <p:cNvCxnSpPr/>
          <p:nvPr/>
        </p:nvCxnSpPr>
        <p:spPr>
          <a:xfrm>
            <a:off x="2818725" y="27917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0" name="Google Shape;620;p45"/>
          <p:cNvCxnSpPr>
            <a:stCxn id="616" idx="1"/>
            <a:endCxn id="614" idx="3"/>
          </p:cNvCxnSpPr>
          <p:nvPr/>
        </p:nvCxnSpPr>
        <p:spPr>
          <a:xfrm flipH="1">
            <a:off x="3513250" y="2749775"/>
            <a:ext cx="1686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621" name="Google Shape;621;p45"/>
          <p:cNvSpPr txBox="1"/>
          <p:nvPr/>
        </p:nvSpPr>
        <p:spPr>
          <a:xfrm>
            <a:off x="4956375" y="1625150"/>
            <a:ext cx="37695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 service creates a RoleBinding for each 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 RoleBinding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name: username-clusterrole-edit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namespace: profile-ns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roleRef: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apiGroup: rbac.authorization.k8s.io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kind: ClusterRole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name: kubeflow-edit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subjects: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- apiGroup: rbac.authorization.k8s.io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kind: User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name: username@domain.com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5014450" y="1302150"/>
            <a:ext cx="1519800" cy="2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kubectl access</a:t>
            </a:r>
            <a:endParaRPr b="1"/>
          </a:p>
        </p:txBody>
      </p:sp>
      <p:sp>
        <p:nvSpPr>
          <p:cNvPr id="623" name="Google Shape;623;p45"/>
          <p:cNvSpPr txBox="1"/>
          <p:nvPr/>
        </p:nvSpPr>
        <p:spPr>
          <a:xfrm>
            <a:off x="1530750" y="889075"/>
            <a:ext cx="1847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High Level Access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45"/>
          <p:cNvSpPr txBox="1"/>
          <p:nvPr/>
        </p:nvSpPr>
        <p:spPr>
          <a:xfrm>
            <a:off x="5917275" y="889075"/>
            <a:ext cx="1847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Level Access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0" name="Google Shape;630;p46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High Level Services Demo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Overview of Auth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Level Services: Auth Solution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Low Level Services Demo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Alternative Kubernetes Authentication Techniques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Takeaways and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6" name="Google Shape;636;p47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High Level Services Demo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Overview of Auth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Alternative Kubernetes Authentication Techniques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Takeaways and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Service </a:t>
            </a:r>
            <a:r>
              <a:rPr lang="en"/>
              <a:t>Authentication</a:t>
            </a:r>
            <a:r>
              <a:rPr lang="en"/>
              <a:t> - OIDC Proxy</a:t>
            </a:r>
            <a:endParaRPr/>
          </a:p>
        </p:txBody>
      </p:sp>
      <p:sp>
        <p:nvSpPr>
          <p:cNvPr id="642" name="Google Shape;642;p48"/>
          <p:cNvSpPr txBox="1"/>
          <p:nvPr>
            <p:ph idx="1" type="body"/>
          </p:nvPr>
        </p:nvSpPr>
        <p:spPr>
          <a:xfrm>
            <a:off x="425225" y="1152475"/>
            <a:ext cx="3189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OIDC Proxy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Authenticates with OIDC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Impersonates requests to the API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kube-oidc-proxy by Jetstack (github.com/jetstack/kube-oidc-proxy)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in every cluster</a:t>
            </a:r>
            <a:endParaRPr/>
          </a:p>
        </p:txBody>
      </p:sp>
      <p:pic>
        <p:nvPicPr>
          <p:cNvPr id="643" name="Google Shape;6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75" y="1300325"/>
            <a:ext cx="4998326" cy="27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8"/>
          <p:cNvSpPr txBox="1"/>
          <p:nvPr/>
        </p:nvSpPr>
        <p:spPr>
          <a:xfrm>
            <a:off x="4013575" y="4185650"/>
            <a:ext cx="30210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Adopted from: https://jetstack.io/talks/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9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Service </a:t>
            </a:r>
            <a:r>
              <a:rPr lang="en"/>
              <a:t>Authentication</a:t>
            </a:r>
            <a:r>
              <a:rPr lang="en"/>
              <a:t> - ServiceAccount</a:t>
            </a:r>
            <a:endParaRPr/>
          </a:p>
        </p:txBody>
      </p:sp>
      <p:sp>
        <p:nvSpPr>
          <p:cNvPr id="650" name="Google Shape;650;p49"/>
          <p:cNvSpPr txBox="1"/>
          <p:nvPr>
            <p:ph idx="1" type="body"/>
          </p:nvPr>
        </p:nvSpPr>
        <p:spPr>
          <a:xfrm>
            <a:off x="425225" y="1152475"/>
            <a:ext cx="3695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ServiceAccount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 Identity to ServiceAccount Token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ServiceAccount Token for kubectl access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Groups support, so permissions must be resolved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implementation by Banzai Cloud: JWT-to-RBAC</a:t>
            </a:r>
            <a:endParaRPr/>
          </a:p>
        </p:txBody>
      </p:sp>
      <p:pic>
        <p:nvPicPr>
          <p:cNvPr id="651" name="Google Shape;6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321" y="1302875"/>
            <a:ext cx="4799901" cy="29184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9"/>
          <p:cNvSpPr txBox="1"/>
          <p:nvPr/>
        </p:nvSpPr>
        <p:spPr>
          <a:xfrm>
            <a:off x="5172175" y="4282025"/>
            <a:ext cx="30210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Adopted from: https://banzaicloud.com/blog/k8s-rbac/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8" name="Google Shape;658;p50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High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High Level Services Demo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Overview of Auth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Low Level Services: Auth Solution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Alternative Kubernetes Authentication Techniques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Takeaways </a:t>
            </a:r>
            <a:r>
              <a:rPr b="1" lang="en" sz="2400">
                <a:solidFill>
                  <a:srgbClr val="CC0000"/>
                </a:solidFill>
              </a:rPr>
              <a:t>and Next Steps</a:t>
            </a:r>
            <a:endParaRPr b="1" sz="2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664" name="Google Shape;664;p51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Kubeflow ML Platform on top of Kubernetes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layer using Istio + OIDC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 (network) by Istio RBAC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 (k8s) delegated with SubjectAccessReview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ways for kubectl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apply these techniques to other platforms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advantage and build on existing open source: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Istio, Dex, OIDC AuthService, Kubernetes Auth, 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Community!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91" y="3703845"/>
            <a:ext cx="452500" cy="47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636" y="1676277"/>
            <a:ext cx="607195" cy="8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5">
            <a:alphaModFix/>
          </a:blip>
          <a:srcRect b="-96180" l="-295120" r="295120" t="96180"/>
          <a:stretch/>
        </p:blipFill>
        <p:spPr>
          <a:xfrm>
            <a:off x="1304450" y="2008689"/>
            <a:ext cx="438860" cy="23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356" y="2066364"/>
            <a:ext cx="524155" cy="18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8832" y="2452863"/>
            <a:ext cx="350730" cy="23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419" y="2925111"/>
            <a:ext cx="688855" cy="15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9788" y="1046658"/>
            <a:ext cx="607196" cy="40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514" y="1983044"/>
            <a:ext cx="282836" cy="2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01749" y="1688035"/>
            <a:ext cx="782694" cy="11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36640" y="2057558"/>
            <a:ext cx="524164" cy="13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3480" y="3249428"/>
            <a:ext cx="350732" cy="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74440" y="1186329"/>
            <a:ext cx="698880" cy="12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9889" y="2823310"/>
            <a:ext cx="687981" cy="35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23356" y="1525520"/>
            <a:ext cx="350732" cy="35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45853" y="3798473"/>
            <a:ext cx="1016727" cy="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20286" y="3324031"/>
            <a:ext cx="607187" cy="2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918704" y="2792712"/>
            <a:ext cx="541656" cy="41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820632" y="1908994"/>
            <a:ext cx="588095" cy="34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37409" y="1123096"/>
            <a:ext cx="702850" cy="24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874344" y="1092647"/>
            <a:ext cx="630375" cy="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210682" y="2447374"/>
            <a:ext cx="452500" cy="1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939068" y="2941759"/>
            <a:ext cx="748635" cy="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25">
            <a:alphaModFix/>
          </a:blip>
          <a:srcRect b="37339" l="0" r="0" t="31875"/>
          <a:stretch/>
        </p:blipFill>
        <p:spPr>
          <a:xfrm>
            <a:off x="3745097" y="2894211"/>
            <a:ext cx="688850" cy="21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809035" y="3284945"/>
            <a:ext cx="782700" cy="43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524035" y="3334253"/>
            <a:ext cx="1130974" cy="3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272328" y="3804304"/>
            <a:ext cx="350750" cy="39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053100" y="3227445"/>
            <a:ext cx="607200" cy="40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054247" y="2284916"/>
            <a:ext cx="524150" cy="52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071750" y="1906847"/>
            <a:ext cx="452500" cy="4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3810125" y="1061507"/>
            <a:ext cx="524150" cy="31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92176" y="1599125"/>
            <a:ext cx="840424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3896825" y="2404175"/>
            <a:ext cx="350725" cy="3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2904038" y="1532135"/>
            <a:ext cx="588100" cy="32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763862" y="207700"/>
            <a:ext cx="4146164" cy="245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988135" y="2778875"/>
            <a:ext cx="3921891" cy="23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aphicFrame>
        <p:nvGraphicFramePr>
          <p:cNvPr id="670" name="Google Shape;670;p52"/>
          <p:cNvGraphicFramePr/>
          <p:nvPr/>
        </p:nvGraphicFramePr>
        <p:xfrm>
          <a:off x="952500" y="156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{A293BE88-071D-42D9-98CE-7B466C5D8A8D}</a:tableStyleId>
              </a:tblPr>
              <a:tblGrid>
                <a:gridCol w="3619500"/>
                <a:gridCol w="3619500"/>
              </a:tblGrid>
              <a:tr h="7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Kubeflow v0.7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level services Auth with Istio + OIDC + LDAP + Dex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Kubeflow v1.0 (Q1 2020)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level services Auth + Kubectl access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 Questions?</a:t>
            </a:r>
            <a:endParaRPr/>
          </a:p>
        </p:txBody>
      </p:sp>
      <p:sp>
        <p:nvSpPr>
          <p:cNvPr id="676" name="Google Shape;676;p53"/>
          <p:cNvSpPr txBox="1"/>
          <p:nvPr>
            <p:ph idx="1" type="body"/>
          </p:nvPr>
        </p:nvSpPr>
        <p:spPr>
          <a:xfrm>
            <a:off x="311700" y="16096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Yannis Zarkadas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53"/>
          <p:cNvSpPr txBox="1"/>
          <p:nvPr>
            <p:ph idx="2" type="body"/>
          </p:nvPr>
        </p:nvSpPr>
        <p:spPr>
          <a:xfrm>
            <a:off x="4832400" y="16096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Krishna Durai</a:t>
            </a:r>
            <a:endParaRPr b="1" sz="1800"/>
          </a:p>
        </p:txBody>
      </p:sp>
      <p:cxnSp>
        <p:nvCxnSpPr>
          <p:cNvPr id="678" name="Google Shape;678;p53"/>
          <p:cNvCxnSpPr/>
          <p:nvPr/>
        </p:nvCxnSpPr>
        <p:spPr>
          <a:xfrm>
            <a:off x="4572000" y="1010325"/>
            <a:ext cx="0" cy="3851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9" name="Google Shape;6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5" y="2409850"/>
            <a:ext cx="354926" cy="3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25" y="2892700"/>
            <a:ext cx="400425" cy="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3"/>
          <p:cNvSpPr txBox="1"/>
          <p:nvPr/>
        </p:nvSpPr>
        <p:spPr>
          <a:xfrm>
            <a:off x="747600" y="2409875"/>
            <a:ext cx="209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yanniszark@arrikto.com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53"/>
          <p:cNvSpPr txBox="1"/>
          <p:nvPr/>
        </p:nvSpPr>
        <p:spPr>
          <a:xfrm>
            <a:off x="747600" y="2915450"/>
            <a:ext cx="209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@yanniszark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3" name="Google Shape;6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150" y="2409838"/>
            <a:ext cx="354926" cy="3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892688"/>
            <a:ext cx="400425" cy="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3"/>
          <p:cNvSpPr txBox="1"/>
          <p:nvPr/>
        </p:nvSpPr>
        <p:spPr>
          <a:xfrm>
            <a:off x="5343575" y="2409863"/>
            <a:ext cx="209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duselvar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@cisco.com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5343575" y="2915438"/>
            <a:ext cx="209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@krishnadurai20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223250" y="3899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</a:t>
            </a:r>
            <a:r>
              <a:rPr lang="en"/>
              <a:t>Kubeflow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293925" y="1152475"/>
            <a:ext cx="26139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Kubeflow is </a:t>
            </a:r>
            <a:r>
              <a:rPr b="1" lang="en">
                <a:solidFill>
                  <a:schemeClr val="accent2"/>
                </a:solidFill>
              </a:rPr>
              <a:t>composable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Leverage Kubeflow native &amp; non Kubeflow components: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Low Level Services</a:t>
            </a:r>
            <a:r>
              <a:rPr lang="en">
                <a:solidFill>
                  <a:schemeClr val="accent2"/>
                </a:solidFill>
              </a:rPr>
              <a:t>: </a:t>
            </a:r>
            <a:r>
              <a:rPr i="1" lang="en">
                <a:solidFill>
                  <a:schemeClr val="accent2"/>
                </a:solidFill>
              </a:rPr>
              <a:t>Custom Resources</a:t>
            </a:r>
            <a:endParaRPr i="1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Higher Level Services</a:t>
            </a:r>
            <a:r>
              <a:rPr lang="en">
                <a:solidFill>
                  <a:schemeClr val="accent2"/>
                </a:solidFill>
              </a:rPr>
              <a:t>: </a:t>
            </a:r>
            <a:r>
              <a:rPr i="1" lang="en">
                <a:solidFill>
                  <a:schemeClr val="accent2"/>
                </a:solidFill>
              </a:rPr>
              <a:t>Web UI and other APIs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804960" y="2229613"/>
            <a:ext cx="959100" cy="68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</a:t>
            </a:r>
            <a:b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b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7304204" y="3319520"/>
            <a:ext cx="959100" cy="684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Logging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2947096" y="1139537"/>
            <a:ext cx="1158884" cy="684264"/>
            <a:chOff x="1093291" y="1279625"/>
            <a:chExt cx="1416036" cy="836100"/>
          </a:xfrm>
        </p:grpSpPr>
        <p:sp>
          <p:nvSpPr>
            <p:cNvPr id="225" name="Google Shape;225;p26"/>
            <p:cNvSpPr/>
            <p:nvPr/>
          </p:nvSpPr>
          <p:spPr>
            <a:xfrm>
              <a:off x="1093291" y="127962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Ingestion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342228" y="1635325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4168863" y="1139537"/>
            <a:ext cx="1158884" cy="684264"/>
            <a:chOff x="2586164" y="1279625"/>
            <a:chExt cx="1416036" cy="836100"/>
          </a:xfrm>
        </p:grpSpPr>
        <p:sp>
          <p:nvSpPr>
            <p:cNvPr id="228" name="Google Shape;228;p26"/>
            <p:cNvSpPr/>
            <p:nvPr/>
          </p:nvSpPr>
          <p:spPr>
            <a:xfrm>
              <a:off x="2586164" y="127962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Analysis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835101" y="1635325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5390630" y="1139537"/>
            <a:ext cx="1158884" cy="684264"/>
            <a:chOff x="4079037" y="1279625"/>
            <a:chExt cx="1416036" cy="836100"/>
          </a:xfrm>
        </p:grpSpPr>
        <p:sp>
          <p:nvSpPr>
            <p:cNvPr id="231" name="Google Shape;231;p26"/>
            <p:cNvSpPr/>
            <p:nvPr/>
          </p:nvSpPr>
          <p:spPr>
            <a:xfrm>
              <a:off x="4079037" y="127962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Transform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-ation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5327974" y="1635325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6612398" y="1139537"/>
            <a:ext cx="1158884" cy="684264"/>
            <a:chOff x="5571910" y="1279625"/>
            <a:chExt cx="1416036" cy="836100"/>
          </a:xfrm>
        </p:grpSpPr>
        <p:sp>
          <p:nvSpPr>
            <p:cNvPr id="234" name="Google Shape;234;p26"/>
            <p:cNvSpPr/>
            <p:nvPr/>
          </p:nvSpPr>
          <p:spPr>
            <a:xfrm>
              <a:off x="5571910" y="127962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Validation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820847" y="1635325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7834165" y="1139537"/>
            <a:ext cx="1158865" cy="684264"/>
            <a:chOff x="7064783" y="1279625"/>
            <a:chExt cx="1416014" cy="836100"/>
          </a:xfrm>
        </p:grpSpPr>
        <p:sp>
          <p:nvSpPr>
            <p:cNvPr id="237" name="Google Shape;237;p26"/>
            <p:cNvSpPr/>
            <p:nvPr/>
          </p:nvSpPr>
          <p:spPr>
            <a:xfrm>
              <a:off x="7064783" y="127962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1155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 Splitting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8313697" y="1635325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3562037" y="2229533"/>
            <a:ext cx="1169403" cy="684264"/>
            <a:chOff x="1844685" y="2611488"/>
            <a:chExt cx="1428889" cy="836100"/>
          </a:xfrm>
        </p:grpSpPr>
        <p:sp>
          <p:nvSpPr>
            <p:cNvPr id="240" name="Google Shape;240;p26"/>
            <p:cNvSpPr/>
            <p:nvPr/>
          </p:nvSpPr>
          <p:spPr>
            <a:xfrm>
              <a:off x="1844685" y="2611488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Trainer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106474" y="2960229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6"/>
          <p:cNvSpPr/>
          <p:nvPr/>
        </p:nvSpPr>
        <p:spPr>
          <a:xfrm>
            <a:off x="5837645" y="2515033"/>
            <a:ext cx="1365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6"/>
          <p:cNvGrpSpPr/>
          <p:nvPr/>
        </p:nvGrpSpPr>
        <p:grpSpPr>
          <a:xfrm>
            <a:off x="6047681" y="2229533"/>
            <a:ext cx="1169399" cy="684264"/>
            <a:chOff x="4881886" y="2611488"/>
            <a:chExt cx="1428884" cy="836100"/>
          </a:xfrm>
        </p:grpSpPr>
        <p:sp>
          <p:nvSpPr>
            <p:cNvPr id="244" name="Google Shape;244;p26"/>
            <p:cNvSpPr/>
            <p:nvPr/>
          </p:nvSpPr>
          <p:spPr>
            <a:xfrm>
              <a:off x="4881886" y="2611488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Model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Validation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43670" y="2960229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7290504" y="2229533"/>
            <a:ext cx="1169397" cy="684264"/>
            <a:chOff x="6400486" y="2611488"/>
            <a:chExt cx="1428882" cy="836100"/>
          </a:xfrm>
        </p:grpSpPr>
        <p:sp>
          <p:nvSpPr>
            <p:cNvPr id="247" name="Google Shape;247;p26"/>
            <p:cNvSpPr/>
            <p:nvPr/>
          </p:nvSpPr>
          <p:spPr>
            <a:xfrm>
              <a:off x="6400486" y="2611488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Training</a:t>
              </a:r>
              <a:b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At Scale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662268" y="2960229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6"/>
          <p:cNvGrpSpPr/>
          <p:nvPr/>
        </p:nvGrpSpPr>
        <p:grpSpPr>
          <a:xfrm>
            <a:off x="3519911" y="3319750"/>
            <a:ext cx="1158866" cy="684264"/>
            <a:chOff x="1839736" y="3943375"/>
            <a:chExt cx="1416014" cy="836100"/>
          </a:xfrm>
        </p:grpSpPr>
        <p:sp>
          <p:nvSpPr>
            <p:cNvPr id="250" name="Google Shape;250;p26"/>
            <p:cNvSpPr/>
            <p:nvPr/>
          </p:nvSpPr>
          <p:spPr>
            <a:xfrm>
              <a:off x="1839736" y="394337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Roll-out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088650" y="4263029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4741673" y="3319750"/>
            <a:ext cx="1181970" cy="684264"/>
            <a:chOff x="3332603" y="3943375"/>
            <a:chExt cx="1444245" cy="836100"/>
          </a:xfrm>
        </p:grpSpPr>
        <p:sp>
          <p:nvSpPr>
            <p:cNvPr id="253" name="Google Shape;253;p26"/>
            <p:cNvSpPr/>
            <p:nvPr/>
          </p:nvSpPr>
          <p:spPr>
            <a:xfrm>
              <a:off x="3332603" y="3943375"/>
              <a:ext cx="1172100" cy="8361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Serving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609748" y="4263029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5986538" y="3319525"/>
            <a:ext cx="1254753" cy="684264"/>
            <a:chOff x="4820218" y="3943345"/>
            <a:chExt cx="1533179" cy="836100"/>
          </a:xfrm>
        </p:grpSpPr>
        <p:sp>
          <p:nvSpPr>
            <p:cNvPr id="256" name="Google Shape;256;p26"/>
            <p:cNvSpPr/>
            <p:nvPr/>
          </p:nvSpPr>
          <p:spPr>
            <a:xfrm>
              <a:off x="4820218" y="3943345"/>
              <a:ext cx="1280100" cy="836100"/>
            </a:xfrm>
            <a:prstGeom prst="roundRect">
              <a:avLst>
                <a:gd fmla="val 16667" name="adj"/>
              </a:avLst>
            </a:prstGeom>
            <a:solidFill>
              <a:srgbClr val="1155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Monitoring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186297" y="4263014"/>
              <a:ext cx="167100" cy="19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24950" y="24267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Kubeflow Services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2152250" y="945150"/>
            <a:ext cx="1560300" cy="3612600"/>
          </a:xfrm>
          <a:prstGeom prst="roundRect">
            <a:avLst>
              <a:gd fmla="val 9641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Level Services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4" name="Google Shape;264;p27"/>
          <p:cNvSpPr/>
          <p:nvPr/>
        </p:nvSpPr>
        <p:spPr>
          <a:xfrm>
            <a:off x="4426569" y="1912733"/>
            <a:ext cx="3721200" cy="1677600"/>
          </a:xfrm>
          <a:prstGeom prst="roundRect">
            <a:avLst>
              <a:gd fmla="val 6970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Low Level APIs / Services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2317652" y="3026750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Katib</a:t>
            </a:r>
            <a:endParaRPr sz="1200"/>
          </a:p>
        </p:txBody>
      </p:sp>
      <p:sp>
        <p:nvSpPr>
          <p:cNvPr id="266" name="Google Shape;266;p27"/>
          <p:cNvSpPr/>
          <p:nvPr/>
        </p:nvSpPr>
        <p:spPr>
          <a:xfrm>
            <a:off x="2317648" y="2092800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Pipelines</a:t>
            </a:r>
            <a:endParaRPr sz="1200"/>
          </a:p>
        </p:txBody>
      </p:sp>
      <p:sp>
        <p:nvSpPr>
          <p:cNvPr id="267" name="Google Shape;267;p27"/>
          <p:cNvSpPr/>
          <p:nvPr/>
        </p:nvSpPr>
        <p:spPr>
          <a:xfrm>
            <a:off x="2317652" y="1625825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Notebooks</a:t>
            </a:r>
            <a:endParaRPr sz="700"/>
          </a:p>
        </p:txBody>
      </p:sp>
      <p:sp>
        <p:nvSpPr>
          <p:cNvPr id="268" name="Google Shape;268;p27"/>
          <p:cNvSpPr/>
          <p:nvPr/>
        </p:nvSpPr>
        <p:spPr>
          <a:xfrm>
            <a:off x="4591955" y="2236743"/>
            <a:ext cx="10353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TFJob</a:t>
            </a:r>
            <a:endParaRPr sz="1200"/>
          </a:p>
        </p:txBody>
      </p:sp>
      <p:sp>
        <p:nvSpPr>
          <p:cNvPr id="269" name="Google Shape;269;p27"/>
          <p:cNvSpPr/>
          <p:nvPr/>
        </p:nvSpPr>
        <p:spPr>
          <a:xfrm>
            <a:off x="5727749" y="2236743"/>
            <a:ext cx="1097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PyTorchJob</a:t>
            </a:r>
            <a:endParaRPr sz="1200"/>
          </a:p>
        </p:txBody>
      </p:sp>
      <p:sp>
        <p:nvSpPr>
          <p:cNvPr id="270" name="Google Shape;270;p27"/>
          <p:cNvSpPr/>
          <p:nvPr/>
        </p:nvSpPr>
        <p:spPr>
          <a:xfrm>
            <a:off x="5727749" y="2644693"/>
            <a:ext cx="1097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Jupyter CR</a:t>
            </a:r>
            <a:endParaRPr sz="1200"/>
          </a:p>
        </p:txBody>
      </p:sp>
      <p:sp>
        <p:nvSpPr>
          <p:cNvPr id="271" name="Google Shape;271;p27"/>
          <p:cNvSpPr/>
          <p:nvPr/>
        </p:nvSpPr>
        <p:spPr>
          <a:xfrm>
            <a:off x="4591952" y="3052643"/>
            <a:ext cx="1035300" cy="3303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Seldon CR</a:t>
            </a:r>
            <a:endParaRPr sz="1200"/>
          </a:p>
        </p:txBody>
      </p:sp>
      <p:sp>
        <p:nvSpPr>
          <p:cNvPr id="272" name="Google Shape;272;p27"/>
          <p:cNvSpPr/>
          <p:nvPr/>
        </p:nvSpPr>
        <p:spPr>
          <a:xfrm>
            <a:off x="2317652" y="3493725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Kubebench</a:t>
            </a:r>
            <a:endParaRPr sz="1100"/>
          </a:p>
        </p:txBody>
      </p:sp>
      <p:sp>
        <p:nvSpPr>
          <p:cNvPr id="273" name="Google Shape;273;p27"/>
          <p:cNvSpPr/>
          <p:nvPr/>
        </p:nvSpPr>
        <p:spPr>
          <a:xfrm>
            <a:off x="6925855" y="2236743"/>
            <a:ext cx="1160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Pipelines CR</a:t>
            </a:r>
            <a:endParaRPr sz="1200"/>
          </a:p>
        </p:txBody>
      </p:sp>
      <p:sp>
        <p:nvSpPr>
          <p:cNvPr id="274" name="Google Shape;274;p27"/>
          <p:cNvSpPr/>
          <p:nvPr/>
        </p:nvSpPr>
        <p:spPr>
          <a:xfrm>
            <a:off x="4591951" y="2653779"/>
            <a:ext cx="1035300" cy="3120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Argo</a:t>
            </a:r>
            <a:endParaRPr sz="1200"/>
          </a:p>
        </p:txBody>
      </p:sp>
      <p:sp>
        <p:nvSpPr>
          <p:cNvPr id="275" name="Google Shape;275;p27"/>
          <p:cNvSpPr/>
          <p:nvPr/>
        </p:nvSpPr>
        <p:spPr>
          <a:xfrm>
            <a:off x="5727749" y="3052643"/>
            <a:ext cx="1097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Study Job</a:t>
            </a:r>
            <a:endParaRPr sz="1200"/>
          </a:p>
        </p:txBody>
      </p:sp>
      <p:sp>
        <p:nvSpPr>
          <p:cNvPr id="276" name="Google Shape;276;p27"/>
          <p:cNvSpPr/>
          <p:nvPr/>
        </p:nvSpPr>
        <p:spPr>
          <a:xfrm>
            <a:off x="6925349" y="2644693"/>
            <a:ext cx="11607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MPIJob</a:t>
            </a:r>
            <a:endParaRPr sz="1200"/>
          </a:p>
        </p:txBody>
      </p:sp>
      <p:sp>
        <p:nvSpPr>
          <p:cNvPr id="277" name="Google Shape;277;p27"/>
          <p:cNvSpPr/>
          <p:nvPr/>
        </p:nvSpPr>
        <p:spPr>
          <a:xfrm>
            <a:off x="6925349" y="3052643"/>
            <a:ext cx="1160700" cy="3303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Spark </a:t>
            </a:r>
            <a:r>
              <a:rPr b="1" lang="en" sz="1200"/>
              <a:t>Job</a:t>
            </a:r>
            <a:endParaRPr sz="1200"/>
          </a:p>
        </p:txBody>
      </p:sp>
      <p:sp>
        <p:nvSpPr>
          <p:cNvPr id="278" name="Google Shape;278;p27"/>
          <p:cNvSpPr/>
          <p:nvPr/>
        </p:nvSpPr>
        <p:spPr>
          <a:xfrm>
            <a:off x="2317650" y="2559775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KFServing</a:t>
            </a:r>
            <a:endParaRPr sz="1200"/>
          </a:p>
        </p:txBody>
      </p:sp>
      <p:sp>
        <p:nvSpPr>
          <p:cNvPr id="279" name="Google Shape;279;p27"/>
          <p:cNvSpPr/>
          <p:nvPr/>
        </p:nvSpPr>
        <p:spPr>
          <a:xfrm>
            <a:off x="2317650" y="3960700"/>
            <a:ext cx="1270800" cy="3303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TFX</a:t>
            </a:r>
            <a:endParaRPr sz="1200"/>
          </a:p>
        </p:txBody>
      </p:sp>
      <p:sp>
        <p:nvSpPr>
          <p:cNvPr id="280" name="Google Shape;280;p27"/>
          <p:cNvSpPr/>
          <p:nvPr/>
        </p:nvSpPr>
        <p:spPr>
          <a:xfrm>
            <a:off x="4911288" y="4079238"/>
            <a:ext cx="1560300" cy="24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Developed By Kubeflow</a:t>
            </a:r>
            <a:endParaRPr sz="800"/>
          </a:p>
        </p:txBody>
      </p:sp>
      <p:sp>
        <p:nvSpPr>
          <p:cNvPr id="281" name="Google Shape;281;p27"/>
          <p:cNvSpPr/>
          <p:nvPr/>
        </p:nvSpPr>
        <p:spPr>
          <a:xfrm>
            <a:off x="6573563" y="4079238"/>
            <a:ext cx="1620900" cy="2457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Developed Outside Kubeflow</a:t>
            </a:r>
            <a:endParaRPr sz="800"/>
          </a:p>
        </p:txBody>
      </p:sp>
      <p:sp>
        <p:nvSpPr>
          <p:cNvPr id="282" name="Google Shape;282;p27"/>
          <p:cNvSpPr txBox="1"/>
          <p:nvPr/>
        </p:nvSpPr>
        <p:spPr>
          <a:xfrm>
            <a:off x="3302251" y="4687675"/>
            <a:ext cx="5377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Adapted from Kubeflow Contributor Summit 2019 talk: Kubeflow and ML Landscape (Not all components are shown)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4426563" y="890988"/>
            <a:ext cx="3721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Kubernetes API Server</a:t>
            </a:r>
            <a:endParaRPr b="1"/>
          </a:p>
        </p:txBody>
      </p:sp>
      <p:sp>
        <p:nvSpPr>
          <p:cNvPr id="284" name="Google Shape;284;p27"/>
          <p:cNvSpPr/>
          <p:nvPr/>
        </p:nvSpPr>
        <p:spPr>
          <a:xfrm rot="-5400000">
            <a:off x="-331387" y="2485125"/>
            <a:ext cx="3721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Istio Mesh and Gateway </a:t>
            </a:r>
            <a:endParaRPr b="1"/>
          </a:p>
        </p:txBody>
      </p:sp>
      <p:cxnSp>
        <p:nvCxnSpPr>
          <p:cNvPr id="285" name="Google Shape;285;p27"/>
          <p:cNvCxnSpPr>
            <a:endCxn id="284" idx="0"/>
          </p:cNvCxnSpPr>
          <p:nvPr/>
        </p:nvCxnSpPr>
        <p:spPr>
          <a:xfrm>
            <a:off x="329513" y="2751525"/>
            <a:ext cx="933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7"/>
          <p:cNvCxnSpPr>
            <a:stCxn id="284" idx="2"/>
            <a:endCxn id="263" idx="1"/>
          </p:cNvCxnSpPr>
          <p:nvPr/>
        </p:nvCxnSpPr>
        <p:spPr>
          <a:xfrm>
            <a:off x="1795613" y="2751525"/>
            <a:ext cx="35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7"/>
          <p:cNvCxnSpPr>
            <a:stCxn id="288" idx="2"/>
            <a:endCxn id="283" idx="0"/>
          </p:cNvCxnSpPr>
          <p:nvPr/>
        </p:nvCxnSpPr>
        <p:spPr>
          <a:xfrm>
            <a:off x="6287175" y="402075"/>
            <a:ext cx="0" cy="489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7"/>
          <p:cNvCxnSpPr>
            <a:stCxn id="283" idx="2"/>
            <a:endCxn id="264" idx="0"/>
          </p:cNvCxnSpPr>
          <p:nvPr/>
        </p:nvCxnSpPr>
        <p:spPr>
          <a:xfrm>
            <a:off x="6287163" y="1423788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7"/>
          <p:cNvCxnSpPr>
            <a:stCxn id="263" idx="3"/>
            <a:endCxn id="283" idx="1"/>
          </p:cNvCxnSpPr>
          <p:nvPr/>
        </p:nvCxnSpPr>
        <p:spPr>
          <a:xfrm flipH="1" rot="10800000">
            <a:off x="3712550" y="1157250"/>
            <a:ext cx="714000" cy="159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/>
          <p:nvPr/>
        </p:nvSpPr>
        <p:spPr>
          <a:xfrm>
            <a:off x="4818975" y="79575"/>
            <a:ext cx="2936400" cy="32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tfjob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7" y="2065047"/>
            <a:ext cx="4284369" cy="225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7"/>
          <p:cNvCxnSpPr>
            <a:endCxn id="267" idx="2"/>
          </p:cNvCxnSpPr>
          <p:nvPr/>
        </p:nvCxnSpPr>
        <p:spPr>
          <a:xfrm flipH="1" rot="10800000">
            <a:off x="815852" y="1790975"/>
            <a:ext cx="1501800" cy="279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67" idx="0"/>
          </p:cNvCxnSpPr>
          <p:nvPr/>
        </p:nvCxnSpPr>
        <p:spPr>
          <a:xfrm>
            <a:off x="3588452" y="1790975"/>
            <a:ext cx="1489200" cy="272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25" y="-92625"/>
            <a:ext cx="7402552" cy="54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 txBox="1"/>
          <p:nvPr>
            <p:ph type="title"/>
          </p:nvPr>
        </p:nvSpPr>
        <p:spPr>
          <a:xfrm>
            <a:off x="424950" y="41347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Multi-User Isolation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1134625" y="1461500"/>
            <a:ext cx="236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Authentication?</a:t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5885325" y="1461500"/>
            <a:ext cx="217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Authorization?</a:t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425218" y="1152475"/>
            <a:ext cx="8047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Kubeflow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High Level Services: Auth Solution</a:t>
            </a:r>
            <a:endParaRPr b="1" sz="2400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Level Services Demo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Auth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Level Services: Auth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Low Level Services Demo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 Kubernetes Authentication Techniques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Takeaways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424950" y="21347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Service Solution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1337775" y="1747925"/>
            <a:ext cx="4938300" cy="3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5010121" y="3023424"/>
            <a:ext cx="813300" cy="674400"/>
          </a:xfrm>
          <a:prstGeom prst="plaque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801" y="4523586"/>
            <a:ext cx="1194251" cy="25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/>
          <p:nvPr/>
        </p:nvSpPr>
        <p:spPr>
          <a:xfrm>
            <a:off x="2542999" y="2041414"/>
            <a:ext cx="1935300" cy="783300"/>
          </a:xfrm>
          <a:prstGeom prst="plaque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171" y="2084289"/>
            <a:ext cx="294337" cy="2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/>
          <p:nvPr/>
        </p:nvSpPr>
        <p:spPr>
          <a:xfrm>
            <a:off x="4817047" y="2219039"/>
            <a:ext cx="1194300" cy="427800"/>
          </a:xfrm>
          <a:prstGeom prst="plaque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544653" y="3418143"/>
            <a:ext cx="954336" cy="783282"/>
          </a:xfrm>
          <a:prstGeom prst="flowChartMagneticDisk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LDAP / AD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6521010" y="2646852"/>
            <a:ext cx="1285200" cy="671700"/>
          </a:xfrm>
          <a:prstGeom prst="rect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Static</a:t>
            </a:r>
            <a:br>
              <a:rPr lang="en" sz="1200"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Password</a:t>
            </a:r>
            <a:br>
              <a:rPr lang="en" sz="1200"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File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6521013" y="1824350"/>
            <a:ext cx="1285200" cy="731100"/>
          </a:xfrm>
          <a:prstGeom prst="rect">
            <a:avLst/>
          </a:prstGeom>
          <a:solidFill>
            <a:srgbClr val="BED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External</a:t>
            </a:r>
            <a:br>
              <a:rPr lang="en" sz="1200"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IdP </a:t>
            </a:r>
            <a:br>
              <a:rPr lang="en" sz="1200"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(Google, LinkedIn, …)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2" name="Google Shape;322;p30"/>
          <p:cNvCxnSpPr>
            <a:stCxn id="320" idx="1"/>
            <a:endCxn id="314" idx="3"/>
          </p:cNvCxnSpPr>
          <p:nvPr/>
        </p:nvCxnSpPr>
        <p:spPr>
          <a:xfrm flipH="1">
            <a:off x="5823510" y="2982702"/>
            <a:ext cx="697500" cy="37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 rot="10800000">
            <a:off x="5838410" y="3393516"/>
            <a:ext cx="698100" cy="5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4" name="Google Shape;324;p30"/>
          <p:cNvCxnSpPr>
            <a:stCxn id="325" idx="2"/>
            <a:endCxn id="316" idx="0"/>
          </p:cNvCxnSpPr>
          <p:nvPr/>
        </p:nvCxnSpPr>
        <p:spPr>
          <a:xfrm flipH="1">
            <a:off x="3510661" y="1129588"/>
            <a:ext cx="600" cy="9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6" idx="2"/>
            <a:endCxn id="327" idx="0"/>
          </p:cNvCxnSpPr>
          <p:nvPr/>
        </p:nvCxnSpPr>
        <p:spPr>
          <a:xfrm>
            <a:off x="3510649" y="2824714"/>
            <a:ext cx="0" cy="67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>
            <a:stCxn id="316" idx="3"/>
            <a:endCxn id="318" idx="1"/>
          </p:cNvCxnSpPr>
          <p:nvPr/>
        </p:nvCxnSpPr>
        <p:spPr>
          <a:xfrm>
            <a:off x="4478299" y="2433064"/>
            <a:ext cx="33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9" name="Google Shape;329;p30"/>
          <p:cNvCxnSpPr>
            <a:stCxn id="318" idx="2"/>
            <a:endCxn id="314" idx="0"/>
          </p:cNvCxnSpPr>
          <p:nvPr/>
        </p:nvCxnSpPr>
        <p:spPr>
          <a:xfrm>
            <a:off x="5414197" y="2646839"/>
            <a:ext cx="2700" cy="37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25" name="Google Shape;3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937" y="725974"/>
            <a:ext cx="332648" cy="40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8687" y="3252320"/>
            <a:ext cx="556169" cy="216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0"/>
          <p:cNvCxnSpPr>
            <a:stCxn id="321" idx="1"/>
          </p:cNvCxnSpPr>
          <p:nvPr/>
        </p:nvCxnSpPr>
        <p:spPr>
          <a:xfrm flipH="1">
            <a:off x="5833713" y="2189900"/>
            <a:ext cx="68730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332" name="Google Shape;332;p30"/>
          <p:cNvGrpSpPr/>
          <p:nvPr/>
        </p:nvGrpSpPr>
        <p:grpSpPr>
          <a:xfrm>
            <a:off x="3103923" y="3502824"/>
            <a:ext cx="813300" cy="674400"/>
            <a:chOff x="3105098" y="3186699"/>
            <a:chExt cx="813300" cy="674400"/>
          </a:xfrm>
        </p:grpSpPr>
        <p:sp>
          <p:nvSpPr>
            <p:cNvPr id="327" name="Google Shape;327;p30"/>
            <p:cNvSpPr/>
            <p:nvPr/>
          </p:nvSpPr>
          <p:spPr>
            <a:xfrm>
              <a:off x="3105098" y="3186699"/>
              <a:ext cx="813300" cy="674400"/>
            </a:xfrm>
            <a:prstGeom prst="plaque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33" name="Google Shape;333;p30"/>
            <p:cNvPicPr preferRelativeResize="0"/>
            <p:nvPr/>
          </p:nvPicPr>
          <p:blipFill rotWithShape="1">
            <a:blip r:embed="rId7">
              <a:alphaModFix/>
            </a:blip>
            <a:srcRect b="-8791" l="-3849" r="-8712" t="-3770"/>
            <a:stretch/>
          </p:blipFill>
          <p:spPr>
            <a:xfrm>
              <a:off x="3282421" y="3296828"/>
              <a:ext cx="458705" cy="454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30"/>
          <p:cNvSpPr txBox="1"/>
          <p:nvPr/>
        </p:nvSpPr>
        <p:spPr>
          <a:xfrm>
            <a:off x="2733392" y="1973062"/>
            <a:ext cx="1397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Istio Gateway</a:t>
            </a:r>
            <a:br>
              <a:rPr lang="en" sz="1200"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Enforces Auth</a:t>
            </a:r>
            <a:endParaRPr sz="1200"/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1707" y="2488767"/>
            <a:ext cx="697914" cy="23356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/>
          <p:nvPr/>
        </p:nvSpPr>
        <p:spPr>
          <a:xfrm>
            <a:off x="2706582" y="2464455"/>
            <a:ext cx="1608000" cy="2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1571055" y="2041414"/>
            <a:ext cx="813300" cy="783300"/>
          </a:xfrm>
          <a:prstGeom prst="plaque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1646211" y="2464457"/>
            <a:ext cx="663000" cy="2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39" name="Google Shape;339;p30"/>
          <p:cNvSpPr txBox="1"/>
          <p:nvPr/>
        </p:nvSpPr>
        <p:spPr>
          <a:xfrm>
            <a:off x="1571055" y="2082766"/>
            <a:ext cx="813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Envoy filter</a:t>
            </a:r>
            <a:endParaRPr sz="1200"/>
          </a:p>
        </p:txBody>
      </p:sp>
      <p:sp>
        <p:nvSpPr>
          <p:cNvPr id="340" name="Google Shape;340;p30"/>
          <p:cNvSpPr txBox="1"/>
          <p:nvPr/>
        </p:nvSpPr>
        <p:spPr>
          <a:xfrm>
            <a:off x="1646350" y="2467250"/>
            <a:ext cx="6630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ext_authz</a:t>
            </a:r>
            <a:endParaRPr sz="1000"/>
          </a:p>
        </p:txBody>
      </p:sp>
      <p:cxnSp>
        <p:nvCxnSpPr>
          <p:cNvPr id="341" name="Google Shape;341;p30"/>
          <p:cNvCxnSpPr/>
          <p:nvPr/>
        </p:nvCxnSpPr>
        <p:spPr>
          <a:xfrm>
            <a:off x="2384356" y="2625587"/>
            <a:ext cx="15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 txBox="1"/>
          <p:nvPr/>
        </p:nvSpPr>
        <p:spPr>
          <a:xfrm>
            <a:off x="4817013" y="2237679"/>
            <a:ext cx="1194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OIDC AuthService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3033425" y="1287713"/>
            <a:ext cx="954300" cy="302100"/>
          </a:xfrm>
          <a:prstGeom prst="plaque">
            <a:avLst>
              <a:gd fmla="val 0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Cookie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2782400" y="2935088"/>
            <a:ext cx="1457700" cy="376200"/>
          </a:xfrm>
          <a:prstGeom prst="plaque">
            <a:avLst>
              <a:gd fmla="val 0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Header: KUBEFLOW_USERID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30"/>
          <p:cNvCxnSpPr>
            <a:stCxn id="327" idx="3"/>
            <a:endCxn id="315" idx="0"/>
          </p:cNvCxnSpPr>
          <p:nvPr/>
        </p:nvCxnSpPr>
        <p:spPr>
          <a:xfrm flipH="1">
            <a:off x="3806823" y="3840024"/>
            <a:ext cx="110400" cy="683700"/>
          </a:xfrm>
          <a:prstGeom prst="bentConnector4">
            <a:avLst>
              <a:gd fmla="val -706184" name="adj1"/>
              <a:gd fmla="val 7465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0"/>
          <p:cNvSpPr/>
          <p:nvPr/>
        </p:nvSpPr>
        <p:spPr>
          <a:xfrm>
            <a:off x="3949125" y="3943350"/>
            <a:ext cx="1397100" cy="302100"/>
          </a:xfrm>
          <a:prstGeom prst="plaque">
            <a:avLst>
              <a:gd fmla="val 0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SubjectAccessReview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424950" y="445025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 I: Authentication using OIDC Protocol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425225" y="1152475"/>
            <a:ext cx="80475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&amp; Standardized OAuth Flow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Get the User’s Identity (username, groups)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and Secure</a:t>
            </a:r>
            <a:endParaRPr/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63" y="2279875"/>
            <a:ext cx="6397063" cy="25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be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